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91" r:id="rId2"/>
    <p:sldId id="292" r:id="rId3"/>
    <p:sldId id="294" r:id="rId4"/>
    <p:sldId id="295" r:id="rId5"/>
    <p:sldId id="269" r:id="rId6"/>
    <p:sldId id="274" r:id="rId7"/>
    <p:sldId id="275" r:id="rId8"/>
    <p:sldId id="296" r:id="rId9"/>
    <p:sldId id="276" r:id="rId10"/>
    <p:sldId id="278" r:id="rId11"/>
    <p:sldId id="279" r:id="rId12"/>
    <p:sldId id="277" r:id="rId13"/>
    <p:sldId id="289" r:id="rId14"/>
    <p:sldId id="280" r:id="rId15"/>
    <p:sldId id="290" r:id="rId16"/>
    <p:sldId id="281" r:id="rId17"/>
    <p:sldId id="282" r:id="rId18"/>
    <p:sldId id="29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849" autoAdjust="0"/>
    <p:restoredTop sz="90929"/>
  </p:normalViewPr>
  <p:slideViewPr>
    <p:cSldViewPr>
      <p:cViewPr>
        <p:scale>
          <a:sx n="100" d="100"/>
          <a:sy n="100" d="100"/>
        </p:scale>
        <p:origin x="-1944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66BF7B-4FC6-461F-8F43-9EAEBA11E0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B51F7C-E928-41DE-A8BE-48EB376349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pitchFamily="18" charset="0"/>
              </a:endParaRPr>
            </a:p>
          </p:txBody>
        </p:sp>
        <p:sp>
          <p:nvSpPr>
            <p:cNvPr id="1331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3317" name="Group 5"/>
            <p:cNvGrpSpPr>
              <a:grpSpLocks/>
            </p:cNvGrpSpPr>
            <p:nvPr userDrawn="1"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331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1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2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2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2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2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2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2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2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2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1332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2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3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F2CF69-5B07-46A4-A107-B8CFE0087D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3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C8631D-B999-4ED3-BD1B-BB6AEAE3CBC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28FAF9-B635-4C61-853E-2ADEDF1A973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B7ABB0-1780-40BE-9737-25C83337A5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19CA1B-28B9-4B4E-8E47-8B679777C3E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196AD6-0925-4924-964A-7A3E7D3DE3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ADD38B-0FD8-46E2-9B79-32F735C51E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9A4BA2-CD59-41F1-B303-5615D71D9F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63EE2D-D194-4C77-BD26-B4045CAE23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FBEBF-7E24-4A04-A998-58F745887D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69D31-573C-4871-8DEE-7778CA3E21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6D9B1278-18A9-4713-B0A5-657ACA27819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pitchFamily="18" charset="0"/>
              </a:endParaRP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Times New Roman" pitchFamily="18" charset="0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Times New Roman" pitchFamily="18" charset="0"/>
              </a:endParaRP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23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3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3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>
          <a:solidFill>
            <a:schemeClr val="tx1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1752600"/>
            <a:ext cx="5410200" cy="2209800"/>
          </a:xfrm>
        </p:spPr>
        <p:txBody>
          <a:bodyPr/>
          <a:lstStyle/>
          <a:p>
            <a:r>
              <a:rPr lang="en-US" sz="3000"/>
              <a:t>Shor’s Algorithm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5334000" cy="762000"/>
          </a:xfrm>
        </p:spPr>
        <p:txBody>
          <a:bodyPr/>
          <a:lstStyle/>
          <a:p>
            <a:r>
              <a:rPr lang="en-US" sz="2800" dirty="0" smtClean="0"/>
              <a:t>Dr. Bhawana Rudra</a:t>
            </a:r>
            <a:endParaRPr lang="en-US" sz="2800" dirty="0"/>
          </a:p>
          <a:p>
            <a:pPr>
              <a:lnSpc>
                <a:spcPct val="115000"/>
              </a:lnSpc>
            </a:pPr>
            <a:endParaRPr lang="en-US" dirty="0">
              <a:solidFill>
                <a:srgbClr val="3333CC"/>
              </a:solidFill>
            </a:endParaRPr>
          </a:p>
        </p:txBody>
      </p:sp>
      <p:pic>
        <p:nvPicPr>
          <p:cNvPr id="74756" name="Picture 4" descr="Quantum_intro_pic-small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25" y="1676400"/>
            <a:ext cx="2378075" cy="2590800"/>
          </a:xfrm>
          <a:prstGeom prst="rect">
            <a:avLst/>
          </a:prstGeom>
          <a:noFill/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676400"/>
            <a:ext cx="2438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2400"/>
              <a:t>Shor’s Algorithm - Modular Arithmetic</a:t>
            </a:r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7543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  <a:buFont typeface="Times" pitchFamily="18" charset="0"/>
              <a:buAutoNum type="arabicPeriod" startAt="7"/>
            </a:pPr>
            <a:r>
              <a:rPr lang="en-US" dirty="0"/>
              <a:t>Apply the transformation </a:t>
            </a:r>
            <a:r>
              <a:rPr lang="en-US" i="1" dirty="0"/>
              <a:t>x</a:t>
            </a:r>
            <a:r>
              <a:rPr lang="en-US" dirty="0"/>
              <a:t>   mod N to each number in the input register, storing the result of each computation in the output register.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343400" y="10668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</a:t>
            </a:r>
            <a:endParaRPr lang="en-US" dirty="0"/>
          </a:p>
        </p:txBody>
      </p:sp>
      <p:graphicFrame>
        <p:nvGraphicFramePr>
          <p:cNvPr id="38968" name="Group 56"/>
          <p:cNvGraphicFramePr>
            <a:graphicFrameLocks noGrp="1"/>
          </p:cNvGraphicFramePr>
          <p:nvPr/>
        </p:nvGraphicFramePr>
        <p:xfrm>
          <a:off x="1143000" y="2816225"/>
          <a:ext cx="6858000" cy="3566160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 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  Mod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|0&gt;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  Mod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|1&gt;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  Mod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|2&gt;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  Mod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|3&gt;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  Mod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|4&gt;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  Mod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|5&gt;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  Mod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|6&gt;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  Mod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|7&gt;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  Mod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38969" name="Text Box 57"/>
          <p:cNvSpPr txBox="1">
            <a:spLocks noChangeArrowheads="1"/>
          </p:cNvSpPr>
          <p:nvPr/>
        </p:nvSpPr>
        <p:spPr bwMode="auto">
          <a:xfrm>
            <a:off x="4064000" y="2743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a</a:t>
            </a:r>
            <a:endParaRPr lang="en-US"/>
          </a:p>
        </p:txBody>
      </p:sp>
      <p:sp>
        <p:nvSpPr>
          <p:cNvPr id="38970" name="Text Box 58"/>
          <p:cNvSpPr txBox="1">
            <a:spLocks noChangeArrowheads="1"/>
          </p:cNvSpPr>
          <p:nvPr/>
        </p:nvSpPr>
        <p:spPr bwMode="auto">
          <a:xfrm>
            <a:off x="4064000" y="3135313"/>
            <a:ext cx="22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0</a:t>
            </a:r>
            <a:endParaRPr lang="en-US"/>
          </a:p>
        </p:txBody>
      </p:sp>
      <p:sp>
        <p:nvSpPr>
          <p:cNvPr id="38971" name="Text Box 59"/>
          <p:cNvSpPr txBox="1">
            <a:spLocks noChangeArrowheads="1"/>
          </p:cNvSpPr>
          <p:nvPr/>
        </p:nvSpPr>
        <p:spPr bwMode="auto">
          <a:xfrm>
            <a:off x="4064000" y="35687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72" name="Text Box 60"/>
          <p:cNvSpPr txBox="1">
            <a:spLocks noChangeArrowheads="1"/>
          </p:cNvSpPr>
          <p:nvPr/>
        </p:nvSpPr>
        <p:spPr bwMode="auto">
          <a:xfrm>
            <a:off x="4076700" y="59055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7</a:t>
            </a:r>
            <a:endParaRPr lang="en-US"/>
          </a:p>
        </p:txBody>
      </p:sp>
      <p:sp>
        <p:nvSpPr>
          <p:cNvPr id="38973" name="Text Box 61"/>
          <p:cNvSpPr txBox="1">
            <a:spLocks noChangeArrowheads="1"/>
          </p:cNvSpPr>
          <p:nvPr/>
        </p:nvSpPr>
        <p:spPr bwMode="auto">
          <a:xfrm>
            <a:off x="4064000" y="5535613"/>
            <a:ext cx="22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6</a:t>
            </a:r>
            <a:endParaRPr lang="en-US"/>
          </a:p>
        </p:txBody>
      </p:sp>
      <p:sp>
        <p:nvSpPr>
          <p:cNvPr id="38974" name="Text Box 62"/>
          <p:cNvSpPr txBox="1">
            <a:spLocks noChangeArrowheads="1"/>
          </p:cNvSpPr>
          <p:nvPr/>
        </p:nvSpPr>
        <p:spPr bwMode="auto">
          <a:xfrm>
            <a:off x="4064000" y="5129213"/>
            <a:ext cx="22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5</a:t>
            </a:r>
            <a:endParaRPr lang="en-US"/>
          </a:p>
        </p:txBody>
      </p:sp>
      <p:sp>
        <p:nvSpPr>
          <p:cNvPr id="38975" name="Text Box 63"/>
          <p:cNvSpPr txBox="1">
            <a:spLocks noChangeArrowheads="1"/>
          </p:cNvSpPr>
          <p:nvPr/>
        </p:nvSpPr>
        <p:spPr bwMode="auto">
          <a:xfrm>
            <a:off x="4064000" y="4722813"/>
            <a:ext cx="22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</a:t>
            </a:r>
            <a:endParaRPr lang="en-US"/>
          </a:p>
        </p:txBody>
      </p:sp>
      <p:sp>
        <p:nvSpPr>
          <p:cNvPr id="38976" name="Text Box 64"/>
          <p:cNvSpPr txBox="1">
            <a:spLocks noChangeArrowheads="1"/>
          </p:cNvSpPr>
          <p:nvPr/>
        </p:nvSpPr>
        <p:spPr bwMode="auto">
          <a:xfrm>
            <a:off x="4076700" y="4318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</a:t>
            </a:r>
            <a:endParaRPr lang="en-US"/>
          </a:p>
        </p:txBody>
      </p:sp>
      <p:sp>
        <p:nvSpPr>
          <p:cNvPr id="38977" name="Text Box 65"/>
          <p:cNvSpPr txBox="1">
            <a:spLocks noChangeArrowheads="1"/>
          </p:cNvSpPr>
          <p:nvPr/>
        </p:nvSpPr>
        <p:spPr bwMode="auto">
          <a:xfrm>
            <a:off x="4064000" y="39243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79" name="Text Box 67"/>
          <p:cNvSpPr txBox="1">
            <a:spLocks noChangeArrowheads="1"/>
          </p:cNvSpPr>
          <p:nvPr/>
        </p:nvSpPr>
        <p:spPr bwMode="auto">
          <a:xfrm>
            <a:off x="5562600" y="1905000"/>
            <a:ext cx="3581400" cy="73866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/>
              <a:t>Note that we are using decimal numbers here only for simplicity.</a:t>
            </a:r>
            <a:r>
              <a:rPr lang="en-US" dirty="0"/>
              <a:t>  </a:t>
            </a:r>
          </a:p>
        </p:txBody>
      </p:sp>
      <p:sp>
        <p:nvSpPr>
          <p:cNvPr id="38980" name="Text Box 68"/>
          <p:cNvSpPr txBox="1">
            <a:spLocks noChangeArrowheads="1"/>
          </p:cNvSpPr>
          <p:nvPr/>
        </p:nvSpPr>
        <p:spPr bwMode="auto">
          <a:xfrm>
            <a:off x="4495800" y="6172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</a:t>
            </a:r>
            <a:r>
              <a:rPr lang="en-US"/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4495800" y="6400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  <a:noFill/>
        </p:spPr>
        <p:txBody>
          <a:bodyPr/>
          <a:lstStyle/>
          <a:p>
            <a:r>
              <a:rPr lang="en-US" sz="2400"/>
              <a:t>Shor’s Algorithm - Superposition Collapse</a:t>
            </a:r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15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Clr>
                <a:schemeClr val="accent2"/>
              </a:buClr>
              <a:buFont typeface="Times" pitchFamily="18" charset="0"/>
              <a:buAutoNum type="arabicPeriod" startAt="8"/>
            </a:pPr>
            <a:r>
              <a:rPr lang="en-US"/>
              <a:t>Now take a measurement on the output register.  This will collapse the superposition to represent </a:t>
            </a:r>
            <a:r>
              <a:rPr lang="en-US" b="1" i="1"/>
              <a:t>just one</a:t>
            </a:r>
            <a:r>
              <a:rPr lang="en-US" i="1"/>
              <a:t> </a:t>
            </a:r>
            <a:r>
              <a:rPr lang="en-US"/>
              <a:t>of the results of the transformation, let’s call this value </a:t>
            </a:r>
            <a:r>
              <a:rPr lang="en-US" i="1"/>
              <a:t>c</a:t>
            </a:r>
            <a:r>
              <a:rPr lang="en-US"/>
              <a:t>.</a:t>
            </a:r>
            <a:endParaRPr lang="en-US" i="1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371600" y="3192463"/>
            <a:ext cx="6705600" cy="19272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Our output register will collapse  to represent one of the following: </a:t>
            </a:r>
          </a:p>
          <a:p>
            <a:pPr algn="ctr">
              <a:spcBef>
                <a:spcPct val="50000"/>
              </a:spcBef>
            </a:pPr>
            <a:r>
              <a:rPr lang="en-US" b="1"/>
              <a:t>|1&gt;, |4&gt;, |7&gt;, or |13</a:t>
            </a:r>
          </a:p>
          <a:p>
            <a:pPr>
              <a:spcBef>
                <a:spcPct val="50000"/>
              </a:spcBef>
            </a:pPr>
            <a:r>
              <a:rPr lang="en-US"/>
              <a:t>For sake of example, lets choose |1&gt;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/>
          <a:lstStyle/>
          <a:p>
            <a:r>
              <a:rPr lang="en-US" sz="2400"/>
              <a:t>Shor’s Algorithm - Entanglement</a:t>
            </a:r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57200" y="1785938"/>
            <a:ext cx="8077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  <a:buFont typeface="Times" pitchFamily="18" charset="0"/>
              <a:buAutoNum type="arabicPeriod" startAt="9"/>
            </a:pPr>
            <a:r>
              <a:rPr lang="en-US" dirty="0"/>
              <a:t>Since the two registers are entangled, measuring the output register will have the effect of partially collapsing the input register into an </a:t>
            </a:r>
            <a:r>
              <a:rPr lang="en-US" b="1" dirty="0"/>
              <a:t>equal superposition</a:t>
            </a:r>
            <a:r>
              <a:rPr lang="en-US" dirty="0"/>
              <a:t> of each state between 0 and </a:t>
            </a:r>
            <a:r>
              <a:rPr lang="en-US" i="1" dirty="0"/>
              <a:t>q</a:t>
            </a:r>
            <a:r>
              <a:rPr lang="en-US" dirty="0"/>
              <a:t>-1 that yielded </a:t>
            </a:r>
            <a:r>
              <a:rPr lang="en-US" i="1" dirty="0"/>
              <a:t>c </a:t>
            </a:r>
            <a:r>
              <a:rPr lang="en-US" dirty="0"/>
              <a:t>(the value of the collapsed output register.)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320925" y="1143000"/>
            <a:ext cx="445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Now things really get interesting !</a:t>
            </a:r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838200" y="4038600"/>
            <a:ext cx="7848600" cy="230832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Since the output register collapsed to |1&gt;, the input register will partially collapse to:</a:t>
            </a:r>
          </a:p>
          <a:p>
            <a:pPr algn="ctr">
              <a:spcBef>
                <a:spcPct val="50000"/>
              </a:spcBef>
            </a:pPr>
            <a:r>
              <a:rPr lang="en-US" b="1" dirty="0"/>
              <a:t>      |0&gt; +       |4&gt; +       |8&gt; +       |12&gt;, . . .</a:t>
            </a:r>
          </a:p>
          <a:p>
            <a:pPr>
              <a:spcBef>
                <a:spcPct val="50000"/>
              </a:spcBef>
            </a:pPr>
            <a:r>
              <a:rPr lang="en-US" dirty="0"/>
              <a:t>The probabilities in this case are         since our register is now in an equal superposition of 64 values (0, 4, 8, . . . 252)</a:t>
            </a:r>
          </a:p>
        </p:txBody>
      </p:sp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1981200" y="4803775"/>
            <a:ext cx="939800" cy="688975"/>
            <a:chOff x="1152" y="3004"/>
            <a:chExt cx="592" cy="434"/>
          </a:xfrm>
        </p:grpSpPr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1248" y="3202"/>
              <a:ext cx="2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1280" y="30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1</a:t>
              </a:r>
              <a:endParaRPr lang="en-US" b="1"/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1152" y="3226"/>
              <a:ext cx="5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√</a:t>
              </a:r>
              <a:r>
                <a:rPr lang="en-US" sz="1600" b="1" i="1"/>
                <a:t>64</a:t>
              </a:r>
              <a:endParaRPr lang="en-US" b="1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1280" y="32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3162300" y="4803775"/>
            <a:ext cx="939800" cy="688975"/>
            <a:chOff x="1152" y="3004"/>
            <a:chExt cx="592" cy="434"/>
          </a:xfrm>
        </p:grpSpPr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1248" y="3202"/>
              <a:ext cx="2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1280" y="30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1</a:t>
              </a:r>
              <a:endParaRPr lang="en-US" b="1"/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1152" y="3226"/>
              <a:ext cx="5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√</a:t>
              </a:r>
              <a:r>
                <a:rPr lang="en-US" sz="1600" b="1" i="1"/>
                <a:t>64</a:t>
              </a:r>
              <a:endParaRPr lang="en-US" b="1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1280" y="32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05" name="Group 17"/>
          <p:cNvGrpSpPr>
            <a:grpSpLocks/>
          </p:cNvGrpSpPr>
          <p:nvPr/>
        </p:nvGrpSpPr>
        <p:grpSpPr bwMode="auto">
          <a:xfrm>
            <a:off x="4330700" y="4803775"/>
            <a:ext cx="939800" cy="688975"/>
            <a:chOff x="1152" y="3004"/>
            <a:chExt cx="592" cy="434"/>
          </a:xfrm>
        </p:grpSpPr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1248" y="3202"/>
              <a:ext cx="2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1280" y="30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1</a:t>
              </a:r>
              <a:endParaRPr lang="en-US" b="1"/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1152" y="3226"/>
              <a:ext cx="5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√</a:t>
              </a:r>
              <a:r>
                <a:rPr lang="en-US" sz="1600" b="1" i="1"/>
                <a:t>64</a:t>
              </a:r>
              <a:endParaRPr lang="en-US" b="1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>
              <a:off x="1280" y="32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5524500" y="4806950"/>
            <a:ext cx="939800" cy="688975"/>
            <a:chOff x="1152" y="3004"/>
            <a:chExt cx="592" cy="434"/>
          </a:xfrm>
        </p:grpSpPr>
        <p:sp>
          <p:nvSpPr>
            <p:cNvPr id="37911" name="Line 23"/>
            <p:cNvSpPr>
              <a:spLocks noChangeShapeType="1"/>
            </p:cNvSpPr>
            <p:nvPr/>
          </p:nvSpPr>
          <p:spPr bwMode="auto">
            <a:xfrm>
              <a:off x="1248" y="3202"/>
              <a:ext cx="2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1280" y="30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1</a:t>
              </a:r>
              <a:endParaRPr lang="en-US" b="1"/>
            </a:p>
          </p:txBody>
        </p:sp>
        <p:sp>
          <p:nvSpPr>
            <p:cNvPr id="37913" name="Text Box 25"/>
            <p:cNvSpPr txBox="1">
              <a:spLocks noChangeArrowheads="1"/>
            </p:cNvSpPr>
            <p:nvPr/>
          </p:nvSpPr>
          <p:spPr bwMode="auto">
            <a:xfrm>
              <a:off x="1152" y="3226"/>
              <a:ext cx="5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√</a:t>
              </a:r>
              <a:r>
                <a:rPr lang="en-US" sz="1600" b="1" i="1"/>
                <a:t>64</a:t>
              </a:r>
              <a:endParaRPr lang="en-US" b="1"/>
            </a:p>
          </p:txBody>
        </p: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>
              <a:off x="1280" y="32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21" name="Group 33"/>
          <p:cNvGrpSpPr>
            <a:grpSpLocks/>
          </p:cNvGrpSpPr>
          <p:nvPr/>
        </p:nvGrpSpPr>
        <p:grpSpPr bwMode="auto">
          <a:xfrm>
            <a:off x="5029200" y="5391150"/>
            <a:ext cx="939800" cy="638175"/>
            <a:chOff x="3120" y="3440"/>
            <a:chExt cx="592" cy="402"/>
          </a:xfrm>
        </p:grpSpPr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>
              <a:off x="3216" y="3606"/>
              <a:ext cx="2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3248" y="3440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1</a:t>
              </a:r>
              <a:endParaRPr lang="en-US" b="1"/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3120" y="3630"/>
              <a:ext cx="5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√</a:t>
              </a:r>
              <a:r>
                <a:rPr lang="en-US" sz="1600" b="1" i="1"/>
                <a:t>64</a:t>
              </a:r>
              <a:endParaRPr lang="en-US" b="1"/>
            </a:p>
          </p:txBody>
        </p:sp>
        <p:sp>
          <p:nvSpPr>
            <p:cNvPr id="37919" name="Line 31"/>
            <p:cNvSpPr>
              <a:spLocks noChangeShapeType="1"/>
            </p:cNvSpPr>
            <p:nvPr/>
          </p:nvSpPr>
          <p:spPr bwMode="auto">
            <a:xfrm>
              <a:off x="3248" y="36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2400"/>
              <a:t>Shor’s Algorithm - QFT</a:t>
            </a:r>
            <a:endParaRPr lang="en-US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7467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now apply the Quantum Fourier transform on the partially collapsed input register.  The </a:t>
            </a:r>
            <a:r>
              <a:rPr lang="en-US" dirty="0" err="1"/>
              <a:t>fourier</a:t>
            </a:r>
            <a:r>
              <a:rPr lang="en-US" dirty="0"/>
              <a:t> transform has the effect of taking a state |a&gt; and transforming it into a state given by: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2565400" y="4152900"/>
            <a:ext cx="4572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2616200" y="37941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1"/>
                </a:solidFill>
              </a:rPr>
              <a:t>1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2413000" y="4191000"/>
            <a:ext cx="93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√</a:t>
            </a:r>
            <a:r>
              <a:rPr lang="en-US" sz="2000" b="1" i="1">
                <a:solidFill>
                  <a:schemeClr val="accent1"/>
                </a:solidFill>
              </a:rPr>
              <a:t>q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2667000" y="4241800"/>
            <a:ext cx="304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3124200" y="39243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1"/>
                </a:solidFill>
              </a:rPr>
              <a:t>∑ |c&gt; * </a:t>
            </a:r>
            <a:r>
              <a:rPr lang="en-US" sz="2800" b="1" i="1">
                <a:solidFill>
                  <a:schemeClr val="accent1"/>
                </a:solidFill>
              </a:rPr>
              <a:t>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3086100" y="43053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accent1"/>
                </a:solidFill>
              </a:rPr>
              <a:t>c=0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124200" y="37115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solidFill>
                  <a:schemeClr val="accent1"/>
                </a:solidFill>
              </a:rPr>
              <a:t>q-1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4495800" y="3954463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2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</a:t>
            </a:r>
            <a:r>
              <a:rPr lang="en-US" sz="1800" b="1" i="1">
                <a:solidFill>
                  <a:schemeClr val="accent1"/>
                </a:solidFill>
                <a:sym typeface="Symbol" pitchFamily="18" charset="2"/>
              </a:rPr>
              <a:t>i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ac / </a:t>
            </a:r>
            <a:r>
              <a:rPr lang="en-US" sz="1800" b="1" i="1">
                <a:solidFill>
                  <a:schemeClr val="accent1"/>
                </a:solidFill>
                <a:sym typeface="Symbol" pitchFamily="18" charset="2"/>
              </a:rPr>
              <a:t>q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" y="4953000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Perpetua" pitchFamily="18" charset="0"/>
              </a:rPr>
              <a:t>Fourier Transform is </a:t>
            </a:r>
            <a:r>
              <a:rPr lang="en-US" sz="2000" b="1" dirty="0">
                <a:latin typeface="Perpetua" pitchFamily="18" charset="0"/>
              </a:rPr>
              <a:t>a mathematical model which helps to transform the signals between two different domains</a:t>
            </a:r>
            <a:r>
              <a:rPr lang="en-US" sz="2000" dirty="0">
                <a:latin typeface="Perpetua" pitchFamily="18" charset="0"/>
              </a:rPr>
              <a:t>, such as transforming signal from frequency domain to time domain or vice versa. Fourier transform has many applications in Engineering and Physics, such as signal processing, RADAR,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2400"/>
              <a:t>Shor’s Algorithm - QFT</a:t>
            </a:r>
            <a:endParaRPr lang="en-US"/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762000" y="1371600"/>
            <a:ext cx="7543800" cy="5181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4648200" y="2476500"/>
            <a:ext cx="4572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699000" y="21177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1"/>
                </a:solidFill>
              </a:rPr>
              <a:t>1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4495800" y="2514600"/>
            <a:ext cx="93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√</a:t>
            </a:r>
            <a:r>
              <a:rPr lang="en-US" sz="2000" b="1" i="1">
                <a:solidFill>
                  <a:schemeClr val="accent1"/>
                </a:solidFill>
              </a:rPr>
              <a:t>256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4749800" y="2565400"/>
            <a:ext cx="304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5207000" y="22479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1"/>
                </a:solidFill>
              </a:rPr>
              <a:t>∑ |c&gt; * </a:t>
            </a:r>
            <a:r>
              <a:rPr lang="en-US" sz="2800" b="1" i="1">
                <a:solidFill>
                  <a:schemeClr val="accent1"/>
                </a:solidFill>
              </a:rPr>
              <a:t>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168900" y="26289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accent1"/>
                </a:solidFill>
              </a:rPr>
              <a:t>c=0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5207000" y="20351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solidFill>
                  <a:schemeClr val="accent1"/>
                </a:solidFill>
              </a:rPr>
              <a:t>255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6578600" y="2278063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2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</a:t>
            </a:r>
            <a:r>
              <a:rPr lang="en-US" sz="1800" b="1" i="1">
                <a:solidFill>
                  <a:schemeClr val="accent1"/>
                </a:solidFill>
                <a:sym typeface="Symbol" pitchFamily="18" charset="2"/>
              </a:rPr>
              <a:t>i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ac / 256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1371600" y="1958975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1422400" y="16002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1</a:t>
            </a:r>
            <a:endParaRPr lang="en-US" b="1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1219200" y="1997075"/>
            <a:ext cx="93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√</a:t>
            </a:r>
            <a:r>
              <a:rPr lang="en-US" sz="2000" b="1" i="1"/>
              <a:t>64</a:t>
            </a:r>
            <a:endParaRPr lang="en-US" b="1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1473200" y="2047875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930400" y="173037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∑ </a:t>
            </a:r>
            <a:r>
              <a:rPr lang="en-US" sz="2800" b="1">
                <a:solidFill>
                  <a:schemeClr val="accent1"/>
                </a:solidFill>
              </a:rPr>
              <a:t>|a&gt;</a:t>
            </a:r>
            <a:r>
              <a:rPr lang="en-US" sz="2800" b="1"/>
              <a:t> , |1&gt;</a:t>
            </a:r>
            <a:endParaRPr lang="en-US" b="1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1816100" y="2111375"/>
            <a:ext cx="723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a </a:t>
            </a:r>
            <a:r>
              <a:rPr lang="en-US" sz="1600" b="1">
                <a:sym typeface="Symbol" pitchFamily="18" charset="2"/>
              </a:rPr>
              <a:t> A</a:t>
            </a:r>
            <a:endParaRPr lang="en-US" b="1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2514600" y="2209800"/>
            <a:ext cx="0" cy="381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514600" y="2590800"/>
            <a:ext cx="1905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990600" y="3352800"/>
            <a:ext cx="7162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Note: </a:t>
            </a:r>
            <a:r>
              <a:rPr lang="en-US"/>
              <a:t>A is the set of all values that 7   mod 15 yielded 1.  In our case A = {0, 4, 8, …, 252}</a:t>
            </a:r>
          </a:p>
          <a:p>
            <a:pPr>
              <a:spcBef>
                <a:spcPct val="50000"/>
              </a:spcBef>
            </a:pPr>
            <a:r>
              <a:rPr lang="en-US"/>
              <a:t>So the final state of the input register after the QFT is: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5638800" y="3200400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a</a:t>
            </a:r>
            <a:endParaRPr lang="en-US" dirty="0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1498600" y="53340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549400" y="49752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1</a:t>
            </a:r>
            <a:endParaRPr lang="en-US" b="1"/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1346200" y="5372100"/>
            <a:ext cx="93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√</a:t>
            </a:r>
            <a:r>
              <a:rPr lang="en-US" sz="2000" b="1" i="1"/>
              <a:t>64</a:t>
            </a:r>
            <a:endParaRPr lang="en-US" b="1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1600200" y="54229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2057400" y="51816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∑                                     ,  |1&gt;</a:t>
            </a:r>
            <a:endParaRPr lang="en-US" b="1" dirty="0"/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1905000" y="5562600"/>
            <a:ext cx="723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a </a:t>
            </a:r>
            <a:r>
              <a:rPr lang="en-US" sz="1600" b="1" dirty="0">
                <a:sym typeface="Symbol" pitchFamily="18" charset="2"/>
              </a:rPr>
              <a:t> A</a:t>
            </a:r>
            <a:endParaRPr lang="en-US" b="1" dirty="0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2717800" y="5318125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2768600" y="495935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1</a:t>
            </a:r>
            <a:endParaRPr lang="en-US" b="1"/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auto">
          <a:xfrm>
            <a:off x="2565400" y="5356225"/>
            <a:ext cx="93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√</a:t>
            </a:r>
            <a:r>
              <a:rPr lang="en-US" sz="2000" b="1" i="1"/>
              <a:t>256</a:t>
            </a:r>
            <a:endParaRPr lang="en-US" b="1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2819400" y="5407025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3276600" y="5089525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∑ |c&gt; * </a:t>
            </a:r>
            <a:r>
              <a:rPr lang="en-US" sz="2800" b="1" i="1" dirty="0"/>
              <a:t>e</a:t>
            </a:r>
            <a:endParaRPr lang="en-US" b="1" dirty="0"/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3238500" y="547052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c=0</a:t>
            </a:r>
            <a:endParaRPr lang="en-US" b="1" dirty="0"/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3276600" y="48768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/>
              <a:t>255</a:t>
            </a:r>
            <a:endParaRPr lang="en-US" b="1"/>
          </a:p>
        </p:txBody>
      </p:sp>
      <p:sp>
        <p:nvSpPr>
          <p:cNvPr id="41005" name="Text Box 45"/>
          <p:cNvSpPr txBox="1">
            <a:spLocks noChangeArrowheads="1"/>
          </p:cNvSpPr>
          <p:nvPr/>
        </p:nvSpPr>
        <p:spPr bwMode="auto">
          <a:xfrm>
            <a:off x="4572000" y="5029200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/>
              <a:t>2</a:t>
            </a:r>
            <a:r>
              <a:rPr lang="en-US" sz="1800" b="1" dirty="0">
                <a:sym typeface="Symbol" pitchFamily="18" charset="2"/>
              </a:rPr>
              <a:t></a:t>
            </a:r>
            <a:r>
              <a:rPr lang="en-US" sz="1800" b="1" i="1" dirty="0">
                <a:sym typeface="Symbol" pitchFamily="18" charset="2"/>
              </a:rPr>
              <a:t>i</a:t>
            </a:r>
            <a:r>
              <a:rPr lang="en-US" sz="1800" b="1" dirty="0">
                <a:sym typeface="Symbol" pitchFamily="18" charset="2"/>
              </a:rPr>
              <a:t>ac / 256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/>
          <a:lstStyle/>
          <a:p>
            <a:r>
              <a:rPr lang="en-US" sz="2400"/>
              <a:t>Shor’s Algorithm - QFT</a:t>
            </a:r>
            <a:endParaRPr lang="en-US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7620000" cy="55784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QFT will essentially peak the probability amplitudes at integer multiples of </a:t>
            </a:r>
            <a:r>
              <a:rPr lang="en-US" i="1"/>
              <a:t>q</a:t>
            </a:r>
            <a:r>
              <a:rPr lang="en-US"/>
              <a:t>/r , where </a:t>
            </a:r>
            <a:r>
              <a:rPr lang="en-US" i="1"/>
              <a:t>r</a:t>
            </a:r>
            <a:r>
              <a:rPr lang="en-US"/>
              <a:t> is the desired period in our case r is 4.</a:t>
            </a:r>
          </a:p>
          <a:p>
            <a:pPr algn="ctr">
              <a:spcBef>
                <a:spcPct val="50000"/>
              </a:spcBef>
            </a:pPr>
            <a:r>
              <a:rPr lang="en-US" b="1"/>
              <a:t>|0&gt;, |64&gt;, |128&gt;, |192&gt;, …</a:t>
            </a:r>
          </a:p>
          <a:p>
            <a:pPr>
              <a:spcBef>
                <a:spcPct val="50000"/>
              </a:spcBef>
            </a:pPr>
            <a:r>
              <a:rPr lang="en-US"/>
              <a:t>So we no longer have an equal superposition of states, the probability amplitudes of the above states are now higher than the other states in our register.  </a:t>
            </a:r>
          </a:p>
          <a:p>
            <a:pPr>
              <a:spcBef>
                <a:spcPct val="50000"/>
              </a:spcBef>
            </a:pPr>
            <a:r>
              <a:rPr lang="en-US"/>
              <a:t>Measure the state of register one, call this value </a:t>
            </a:r>
            <a:r>
              <a:rPr lang="en-US" i="1"/>
              <a:t>m</a:t>
            </a:r>
            <a:r>
              <a:rPr lang="en-US"/>
              <a:t>, this integer </a:t>
            </a:r>
            <a:r>
              <a:rPr lang="en-US" i="1"/>
              <a:t>m</a:t>
            </a:r>
            <a:r>
              <a:rPr lang="en-US"/>
              <a:t> has a very high probability of being a multiple of </a:t>
            </a:r>
            <a:r>
              <a:rPr lang="en-US" i="1"/>
              <a:t>q</a:t>
            </a:r>
            <a:r>
              <a:rPr lang="en-US"/>
              <a:t>/</a:t>
            </a:r>
            <a:r>
              <a:rPr lang="en-US" i="1"/>
              <a:t>r</a:t>
            </a:r>
          </a:p>
          <a:p>
            <a:pPr>
              <a:spcBef>
                <a:spcPct val="50000"/>
              </a:spcBef>
            </a:pPr>
            <a:r>
              <a:rPr lang="en-US"/>
              <a:t>With our knowledge of q, and m, there are methods of calculating the period (one method is the continuous fraction expansion of the ratio between q and m.)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2400"/>
              <a:t>Shor’s Algorithm - The Factors :) </a:t>
            </a:r>
            <a:endParaRPr 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09600" y="1250950"/>
            <a:ext cx="7696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  <a:buFont typeface="Times" pitchFamily="18" charset="0"/>
              <a:buAutoNum type="arabicPeriod" startAt="10"/>
            </a:pPr>
            <a:r>
              <a:rPr lang="en-US"/>
              <a:t>Now that we have the period, the factors of N can be determined by taking the greatest common divisor of N with respect to </a:t>
            </a:r>
            <a:r>
              <a:rPr lang="en-US" i="1"/>
              <a:t>x ^ (P/2) + </a:t>
            </a:r>
            <a:r>
              <a:rPr lang="en-US"/>
              <a:t>1 and </a:t>
            </a:r>
            <a:r>
              <a:rPr lang="en-US" i="1"/>
              <a:t>x ^ (P/2) </a:t>
            </a:r>
            <a:r>
              <a:rPr lang="en-US"/>
              <a:t>- 1</a:t>
            </a:r>
            <a:r>
              <a:rPr lang="en-US" i="1"/>
              <a:t>.  </a:t>
            </a:r>
            <a:r>
              <a:rPr lang="en-US"/>
              <a:t>The idea here is that this computation will be done on a classical computer.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057400" y="3910013"/>
            <a:ext cx="5029200" cy="21097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 compute:</a:t>
            </a:r>
          </a:p>
          <a:p>
            <a:pPr>
              <a:spcBef>
                <a:spcPct val="50000"/>
              </a:spcBef>
            </a:pPr>
            <a:r>
              <a:rPr lang="en-US"/>
              <a:t>Gcd(7</a:t>
            </a:r>
            <a:r>
              <a:rPr lang="en-US" i="1"/>
              <a:t>     </a:t>
            </a:r>
            <a:r>
              <a:rPr lang="en-US"/>
              <a:t>+ 1, 15)  = </a:t>
            </a:r>
            <a:r>
              <a:rPr lang="en-US" b="1"/>
              <a:t>5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Gcd(7</a:t>
            </a:r>
            <a:r>
              <a:rPr lang="en-US" i="1"/>
              <a:t>     </a:t>
            </a:r>
            <a:r>
              <a:rPr lang="en-US"/>
              <a:t>- 1, 15)  = </a:t>
            </a:r>
            <a:r>
              <a:rPr lang="en-US" b="1"/>
              <a:t>3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b="1"/>
              <a:t>We have successfully factored 15!</a:t>
            </a:r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2863850" y="43957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4/2</a:t>
            </a:r>
            <a:endParaRPr 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2857500" y="49672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4/2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3200"/>
              <a:t>What to do if Shor's algorithm failed to produce factors of </a:t>
            </a:r>
            <a:r>
              <a:rPr lang="en-US" sz="3200" i="1"/>
              <a:t>n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09600" y="1651000"/>
            <a:ext cx="79248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The QFT comes up short and reveals the wrong period.  This probability is actually dependant on your choice of </a:t>
            </a:r>
            <a:r>
              <a:rPr lang="en-US" i="1"/>
              <a:t>q.  </a:t>
            </a:r>
            <a:r>
              <a:rPr lang="en-US"/>
              <a:t>The larger the q, the higher the probability of finding the correct probability.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The period of the series ends up being odd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Fourier transform could be measured to be 0, making the post processing in the next step impossible.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The algorithm will sometimes find factors of 1 and </a:t>
            </a:r>
            <a:r>
              <a:rPr lang="en-US" i="1"/>
              <a:t>n</a:t>
            </a:r>
            <a:r>
              <a:rPr lang="en-US"/>
              <a:t>, which is not useful either. 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828800" y="5867400"/>
            <a:ext cx="5791200" cy="8318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If either of these cases occur, we go back to the beginning and pick a new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Peter W. Shor “Polynomial-Time Algorithms for Prime Factorization and Discrete Logarithms on a Quantum Computer “, SIAM Journal on Computing (1997)</a:t>
            </a:r>
          </a:p>
          <a:p>
            <a:r>
              <a:rPr lang="en-US"/>
              <a:t>www.eecis.udel.edu/~saunders/courses/879-03s/</a:t>
            </a:r>
          </a:p>
          <a:p>
            <a:r>
              <a:rPr lang="en-US"/>
              <a:t>http://en.wikipedia.org/wiki/Shor's_algorithm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Shor's algorithm</a:t>
            </a:r>
            <a:r>
              <a:rPr lang="en-US"/>
              <a:t> is a quantum algorithm for factoring a number </a:t>
            </a:r>
            <a:r>
              <a:rPr lang="en-US" i="1"/>
              <a:t>N</a:t>
            </a:r>
            <a:r>
              <a:rPr lang="en-US"/>
              <a:t> in O((log 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baseline="30000"/>
              <a:t>3</a:t>
            </a:r>
            <a:r>
              <a:rPr lang="en-US"/>
              <a:t>) time and O(log </a:t>
            </a:r>
            <a:r>
              <a:rPr lang="en-US" i="1"/>
              <a:t>N</a:t>
            </a:r>
            <a:r>
              <a:rPr lang="en-US"/>
              <a:t>) space, named after Peter Shor. </a:t>
            </a:r>
          </a:p>
          <a:p>
            <a:pPr>
              <a:lnSpc>
                <a:spcPct val="90000"/>
              </a:lnSpc>
            </a:pPr>
            <a:r>
              <a:rPr lang="en-US"/>
              <a:t>The algorithm is significant because it implies that RSA, a popular public-key cryptography method, might be easily broken, given a sufficiently large quantum computer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 many quantum computer algorithms, Shor's algorithm is probabilistic</a:t>
            </a:r>
          </a:p>
          <a:p>
            <a:r>
              <a:rPr lang="en-US"/>
              <a:t>It gives the correct answer with high probability, and the probability of failure can be decreased by repeating the algorithm.</a:t>
            </a:r>
          </a:p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Shor's</a:t>
            </a:r>
            <a:r>
              <a:rPr lang="en-US" dirty="0"/>
              <a:t> algorithm was discovered in 1994 by Peter </a:t>
            </a:r>
            <a:r>
              <a:rPr lang="en-US" dirty="0" err="1"/>
              <a:t>Shor</a:t>
            </a:r>
            <a:r>
              <a:rPr lang="en-US" dirty="0"/>
              <a:t>, but the classical part was known before.</a:t>
            </a:r>
          </a:p>
          <a:p>
            <a:r>
              <a:rPr lang="en-US" dirty="0"/>
              <a:t>it is credited to G. L. Miller. Seven years later, in 2001.</a:t>
            </a:r>
          </a:p>
          <a:p>
            <a:r>
              <a:rPr lang="en-US" dirty="0"/>
              <a:t> </a:t>
            </a:r>
            <a:r>
              <a:rPr lang="en-US" dirty="0" smtClean="0"/>
              <a:t>t </a:t>
            </a:r>
            <a:r>
              <a:rPr lang="en-US" dirty="0"/>
              <a:t>was demonstrated by a group at IBM, which factored 15 into 3 and 5, using a quantum computer with 7 </a:t>
            </a:r>
            <a:r>
              <a:rPr lang="en-US" dirty="0" err="1"/>
              <a:t>qubits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/>
          <a:lstStyle/>
          <a:p>
            <a:r>
              <a:rPr lang="en-US" sz="2400"/>
              <a:t>Shor’s Algorithm</a:t>
            </a:r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78486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Shor’s algorithm shows (in principle,) that a quantum computer is capable of factoring very large numbers in polynomial time. 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The algorithm is dependant on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Modular Arithmetic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Quantum Parallelism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Quantum Fourier Transform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81000"/>
          </a:xfrm>
        </p:spPr>
        <p:txBody>
          <a:bodyPr/>
          <a:lstStyle/>
          <a:p>
            <a:r>
              <a:rPr lang="en-US" sz="2000"/>
              <a:t>Shor’s Algorithm - Periodicity</a:t>
            </a:r>
            <a:endParaRPr 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06400" y="24384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Choose N = 15 and x = 7 and we get the following: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276600" y="3200400"/>
            <a:ext cx="2286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chemeClr val="accent1"/>
                </a:solidFill>
              </a:rPr>
              <a:t>7   mod 15 = 1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chemeClr val="accent1"/>
                </a:solidFill>
              </a:rPr>
              <a:t>7   mod 15 = 7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chemeClr val="accent1"/>
                </a:solidFill>
              </a:rPr>
              <a:t>7   mod 15 = 4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chemeClr val="accent1"/>
                </a:solidFill>
              </a:rPr>
              <a:t>7   mod 15 = 13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Times" pitchFamily="18" charset="0"/>
              <a:buNone/>
            </a:pPr>
            <a:r>
              <a:rPr lang="en-US" b="1">
                <a:solidFill>
                  <a:schemeClr val="accent1"/>
                </a:solidFill>
              </a:rPr>
              <a:t>7   mod 15 = 1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479800" y="3124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0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479800" y="36591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1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479800" y="42037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2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3492500" y="47625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3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492500" y="5334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4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81000" y="1035050"/>
            <a:ext cx="78486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   An important result from Number Theory: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accent1"/>
                </a:solidFill>
              </a:rPr>
              <a:t>	</a:t>
            </a:r>
            <a:r>
              <a:rPr lang="en-US" sz="2800" b="1">
                <a:solidFill>
                  <a:schemeClr val="accent1"/>
                </a:solidFill>
              </a:rPr>
              <a:t>F(a) = x  mod N</a:t>
            </a:r>
            <a:r>
              <a:rPr lang="en-US"/>
              <a:t>  is a periodic function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489200" y="1524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a</a:t>
            </a:r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114800" y="5638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.</a:t>
            </a:r>
            <a:r>
              <a:rPr lang="en-US"/>
              <a:t> 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4114800" y="5867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.</a:t>
            </a:r>
            <a:r>
              <a:rPr lang="en-US"/>
              <a:t> 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4114800" y="6096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/>
          <a:lstStyle/>
          <a:p>
            <a:r>
              <a:rPr lang="en-US" sz="2400"/>
              <a:t>Shor’s Algorithm - In Depth Analysis</a:t>
            </a:r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28600" y="1120775"/>
            <a:ext cx="86868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To Factor an odd integer N  (Let’s choose 15) :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 typeface="Times" pitchFamily="18" charset="0"/>
              <a:buAutoNum type="arabicPeriod"/>
            </a:pPr>
            <a:r>
              <a:rPr lang="en-US" dirty="0"/>
              <a:t>Determine if the number </a:t>
            </a:r>
            <a:r>
              <a:rPr lang="en-US" i="1" dirty="0"/>
              <a:t>n</a:t>
            </a:r>
            <a:r>
              <a:rPr lang="en-US" dirty="0"/>
              <a:t> is a prime, a even number, or an integer power of a prime number. If it is we will not use </a:t>
            </a:r>
            <a:r>
              <a:rPr lang="en-US" dirty="0" err="1"/>
              <a:t>Shor's</a:t>
            </a:r>
            <a:r>
              <a:rPr lang="en-US" dirty="0"/>
              <a:t> algorithm. There are efficient classical methods for determining if a integer </a:t>
            </a:r>
            <a:r>
              <a:rPr lang="en-US" i="1" dirty="0"/>
              <a:t>n</a:t>
            </a:r>
            <a:r>
              <a:rPr lang="en-US" dirty="0"/>
              <a:t> belongs to one of the above groups, and providing factors for it if it is. This step would be performed on a classical computer. 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 typeface="Times" pitchFamily="18" charset="0"/>
              <a:buAutoNum type="arabicPeriod"/>
            </a:pPr>
            <a:r>
              <a:rPr lang="en-US" dirty="0"/>
              <a:t>Choose an integer </a:t>
            </a:r>
            <a:r>
              <a:rPr lang="en-US" i="1" dirty="0"/>
              <a:t>q</a:t>
            </a:r>
            <a:r>
              <a:rPr lang="en-US" dirty="0"/>
              <a:t> such that N</a:t>
            </a:r>
            <a:r>
              <a:rPr lang="en-US" baseline="30000" dirty="0"/>
              <a:t>2</a:t>
            </a:r>
            <a:r>
              <a:rPr lang="en-US" dirty="0"/>
              <a:t>&lt; </a:t>
            </a:r>
            <a:r>
              <a:rPr lang="en-US" i="1" dirty="0"/>
              <a:t>q</a:t>
            </a:r>
            <a:r>
              <a:rPr lang="en-US" dirty="0"/>
              <a:t> &lt; 2N</a:t>
            </a:r>
            <a:r>
              <a:rPr lang="en-US" baseline="30000" dirty="0"/>
              <a:t>2</a:t>
            </a:r>
            <a:r>
              <a:rPr lang="en-US" dirty="0"/>
              <a:t>    </a:t>
            </a:r>
            <a:r>
              <a:rPr lang="en-US" b="1" dirty="0">
                <a:solidFill>
                  <a:schemeClr val="accent1"/>
                </a:solidFill>
              </a:rPr>
              <a:t>let’s pick 256</a:t>
            </a:r>
            <a:endParaRPr lang="en-US" dirty="0"/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 typeface="Times" pitchFamily="18" charset="0"/>
              <a:buAutoNum type="arabicPeriod"/>
            </a:pPr>
            <a:r>
              <a:rPr lang="en-US" dirty="0"/>
              <a:t>Choose a random integer </a:t>
            </a:r>
            <a:r>
              <a:rPr lang="en-US" i="1" dirty="0"/>
              <a:t>x</a:t>
            </a:r>
            <a:r>
              <a:rPr lang="en-US" dirty="0"/>
              <a:t> such that GCD(</a:t>
            </a:r>
            <a:r>
              <a:rPr lang="en-US" i="1" dirty="0"/>
              <a:t>x</a:t>
            </a:r>
            <a:r>
              <a:rPr lang="en-US" dirty="0"/>
              <a:t>, N) = 1 </a:t>
            </a:r>
            <a:r>
              <a:rPr lang="en-US" b="1" dirty="0">
                <a:solidFill>
                  <a:schemeClr val="accent1"/>
                </a:solidFill>
              </a:rPr>
              <a:t>let’s pick 7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597400" y="2146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2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5854700" y="2146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Shor’s Algorithm - In Depth Analysis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Clr>
                <a:schemeClr val="hlink"/>
              </a:buClr>
              <a:buSzTx/>
              <a:buFont typeface="Wingdings" pitchFamily="2" charset="2"/>
              <a:buAutoNum type="arabicPeriod" startAt="4"/>
            </a:pPr>
            <a:r>
              <a:rPr lang="en-US" sz="2400">
                <a:latin typeface="Times" pitchFamily="18" charset="0"/>
              </a:rPr>
              <a:t>Create two quantum registers (these registers must also be entangled so that the collapse of the input register corresponds to the collapse of the output register)</a:t>
            </a:r>
          </a:p>
          <a:p>
            <a:pPr marL="838200" lvl="1" indent="-381000"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latin typeface="Times" pitchFamily="18" charset="0"/>
              </a:rPr>
              <a:t>Input register: must contain enough qubits to represent numbers as large as q-1.  up to 255, so we need 8 qubits </a:t>
            </a:r>
          </a:p>
          <a:p>
            <a:pPr marL="838200" lvl="1" indent="-381000"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latin typeface="Times" pitchFamily="18" charset="0"/>
              </a:rPr>
              <a:t>Output register: must contain enough qubits to represent numbers as large as N-1. up to 14, so we need 4 qubits</a:t>
            </a:r>
          </a:p>
          <a:p>
            <a:pPr marL="571500" indent="-571500"/>
            <a:endParaRPr lang="en-US" sz="240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457200"/>
          </a:xfrm>
        </p:spPr>
        <p:txBody>
          <a:bodyPr/>
          <a:lstStyle/>
          <a:p>
            <a:r>
              <a:rPr lang="en-US" sz="2400"/>
              <a:t>Shor’s Algorithm - Preparing Data</a:t>
            </a:r>
            <a:endParaRPr 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7200" y="1436688"/>
            <a:ext cx="81534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  <a:buFont typeface="Times" pitchFamily="18" charset="0"/>
              <a:buAutoNum type="arabicPeriod" startAt="5"/>
            </a:pPr>
            <a:r>
              <a:rPr lang="en-US"/>
              <a:t>Load the input register with an equally weighted superposition of all integers from 0 to </a:t>
            </a:r>
            <a:r>
              <a:rPr lang="en-US" i="1"/>
              <a:t>q</a:t>
            </a:r>
            <a:r>
              <a:rPr lang="en-US"/>
              <a:t>-1.  </a:t>
            </a:r>
            <a:r>
              <a:rPr lang="en-US" b="1">
                <a:solidFill>
                  <a:schemeClr val="accent1"/>
                </a:solidFill>
              </a:rPr>
              <a:t>0 to 255</a:t>
            </a:r>
            <a:r>
              <a:rPr lang="en-US"/>
              <a:t> 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 typeface="Times" pitchFamily="18" charset="0"/>
              <a:buAutoNum type="arabicPeriod" startAt="5"/>
            </a:pPr>
            <a:r>
              <a:rPr lang="en-US"/>
              <a:t>Load the output register with all zeros.  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295400" y="3200400"/>
            <a:ext cx="6629400" cy="19272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The total state of the system at this point will be: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3479800" y="4251325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530600" y="389255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1</a:t>
            </a:r>
            <a:endParaRPr lang="en-US" b="1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327400" y="4289425"/>
            <a:ext cx="93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√</a:t>
            </a:r>
            <a:r>
              <a:rPr lang="en-US" sz="2000" b="1" i="1"/>
              <a:t>256</a:t>
            </a:r>
            <a:endParaRPr lang="en-US" b="1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581400" y="4340225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038600" y="402272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∑ |a, 000&gt;</a:t>
            </a:r>
            <a:endParaRPr lang="en-US" b="1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4000500" y="440372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a=0</a:t>
            </a:r>
            <a:endParaRPr lang="en-US" b="1" dirty="0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3987800" y="385762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/>
              <a:t>255</a:t>
            </a:r>
            <a:endParaRPr lang="en-US" b="1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3352800" y="48768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 flipV="1">
            <a:off x="4648200" y="4572000"/>
            <a:ext cx="762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flipH="1" flipV="1">
            <a:off x="3200400" y="4572000"/>
            <a:ext cx="1524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 flipH="1">
            <a:off x="3124200" y="4876800"/>
            <a:ext cx="6858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2727325" y="5715000"/>
            <a:ext cx="1235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Input Register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4495800" y="5638800"/>
            <a:ext cx="1235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Output Register</a:t>
            </a: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5105400" y="4572000"/>
            <a:ext cx="0" cy="1066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6096000" y="5537200"/>
            <a:ext cx="2590800" cy="1016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Note: the comma here denotes that the registers are entangled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0080"/>
      </a:accent1>
      <a:accent2>
        <a:srgbClr val="9999CC"/>
      </a:accent2>
      <a:accent3>
        <a:srgbClr val="FFFFFF"/>
      </a:accent3>
      <a:accent4>
        <a:srgbClr val="000000"/>
      </a:accent4>
      <a:accent5>
        <a:srgbClr val="AAAAC0"/>
      </a:accent5>
      <a:accent6>
        <a:srgbClr val="8A8AB9"/>
      </a:accent6>
      <a:hlink>
        <a:srgbClr val="CCCCE6"/>
      </a:hlink>
      <a:folHlink>
        <a:srgbClr val="B2B2B2"/>
      </a:folHlink>
    </a:clrScheme>
    <a:fontScheme name="Pixel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ixel 1">
        <a:dk1>
          <a:srgbClr val="666699"/>
        </a:dk1>
        <a:lt1>
          <a:srgbClr val="FFFFFF"/>
        </a:lt1>
        <a:dk2>
          <a:srgbClr val="000066"/>
        </a:dk2>
        <a:lt2>
          <a:srgbClr val="FFFFFF"/>
        </a:lt2>
        <a:accent1>
          <a:srgbClr val="0066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2DE7"/>
        </a:accent6>
        <a:hlink>
          <a:srgbClr val="0000C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FFFFFF"/>
        </a:lt1>
        <a:dk2>
          <a:srgbClr val="334B49"/>
        </a:dk2>
        <a:lt2>
          <a:srgbClr val="FFFFFF"/>
        </a:lt2>
        <a:accent1>
          <a:srgbClr val="009999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ACACA"/>
        </a:accent5>
        <a:accent6>
          <a:srgbClr val="007373"/>
        </a:accent6>
        <a:hlink>
          <a:srgbClr val="00666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9900"/>
        </a:accent1>
        <a:accent2>
          <a:srgbClr val="FCB138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4A032"/>
        </a:accent6>
        <a:hlink>
          <a:srgbClr val="FCC66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40044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B0AAB0"/>
        </a:accent5>
        <a:accent6>
          <a:srgbClr val="6D0466"/>
        </a:accent6>
        <a:hlink>
          <a:srgbClr val="9F839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FFFFFF"/>
        </a:lt1>
        <a:dk2>
          <a:srgbClr val="FFFFFF"/>
        </a:dk2>
        <a:lt2>
          <a:srgbClr val="666699"/>
        </a:lt2>
        <a:accent1>
          <a:srgbClr val="779F92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BDCDC7"/>
        </a:accent5>
        <a:accent6>
          <a:srgbClr val="8EB0C3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6A0000"/>
        </a:dk1>
        <a:lt1>
          <a:srgbClr val="FFFFFF"/>
        </a:lt1>
        <a:dk2>
          <a:srgbClr val="FFFFFF"/>
        </a:dk2>
        <a:lt2>
          <a:srgbClr val="666699"/>
        </a:lt2>
        <a:accent1>
          <a:srgbClr val="CC3300"/>
        </a:accent1>
        <a:accent2>
          <a:srgbClr val="CC6600"/>
        </a:accent2>
        <a:accent3>
          <a:srgbClr val="FFFFFF"/>
        </a:accent3>
        <a:accent4>
          <a:srgbClr val="590000"/>
        </a:accent4>
        <a:accent5>
          <a:srgbClr val="E2ADAA"/>
        </a:accent5>
        <a:accent6>
          <a:srgbClr val="B95C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4F4F77"/>
        </a:dk1>
        <a:lt1>
          <a:srgbClr val="FFFFFF"/>
        </a:lt1>
        <a:dk2>
          <a:srgbClr val="4A7911"/>
        </a:dk2>
        <a:lt2>
          <a:srgbClr val="FFFFFF"/>
        </a:lt2>
        <a:accent1>
          <a:srgbClr val="336600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FFFFFF"/>
        </a:dk2>
        <a:lt2>
          <a:srgbClr val="4F4F77"/>
        </a:lt2>
        <a:accent1>
          <a:srgbClr val="3366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8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8080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0C0"/>
        </a:accent5>
        <a:accent6>
          <a:srgbClr val="008A8A"/>
        </a:accent6>
        <a:hlink>
          <a:srgbClr val="70CAC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0">
        <a:dk1>
          <a:srgbClr val="4F4F77"/>
        </a:dk1>
        <a:lt1>
          <a:srgbClr val="FFFFFF"/>
        </a:lt1>
        <a:dk2>
          <a:srgbClr val="330000"/>
        </a:dk2>
        <a:lt2>
          <a:srgbClr val="FFFFFF"/>
        </a:lt2>
        <a:accent1>
          <a:srgbClr val="822504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C1ACAA"/>
        </a:accent5>
        <a:accent6>
          <a:srgbClr val="8F2505"/>
        </a:accent6>
        <a:hlink>
          <a:srgbClr val="7C0704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1">
        <a:dk1>
          <a:srgbClr val="333333"/>
        </a:dk1>
        <a:lt1>
          <a:srgbClr val="FFFFFF"/>
        </a:lt1>
        <a:dk2>
          <a:srgbClr val="333399"/>
        </a:dk2>
        <a:lt2>
          <a:srgbClr val="FFFFFF"/>
        </a:lt2>
        <a:accent1>
          <a:srgbClr val="006699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B8CA"/>
        </a:accent5>
        <a:accent6>
          <a:srgbClr val="02799E"/>
        </a:accent6>
        <a:hlink>
          <a:srgbClr val="6699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0080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C0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Joe's HD:Applications:Microsoft Office X:Templates:Presentations:Designs:Pixel</Template>
  <TotalTime>6260</TotalTime>
  <Words>1382</Words>
  <Application>Microsoft PowerPoint</Application>
  <PresentationFormat>On-screen Show (4:3)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Times</vt:lpstr>
      <vt:lpstr>Arial Black</vt:lpstr>
      <vt:lpstr>Times New Roman</vt:lpstr>
      <vt:lpstr>Wingdings</vt:lpstr>
      <vt:lpstr>Arial</vt:lpstr>
      <vt:lpstr>Symbol</vt:lpstr>
      <vt:lpstr>Pixel</vt:lpstr>
      <vt:lpstr>Shor’s Algorithm</vt:lpstr>
      <vt:lpstr>Overview</vt:lpstr>
      <vt:lpstr>Overview</vt:lpstr>
      <vt:lpstr>Overview</vt:lpstr>
      <vt:lpstr>Shor’s Algorithm</vt:lpstr>
      <vt:lpstr>Shor’s Algorithm - Periodicity</vt:lpstr>
      <vt:lpstr>Shor’s Algorithm - In Depth Analysis</vt:lpstr>
      <vt:lpstr>Shor’s Algorithm - In Depth Analysis</vt:lpstr>
      <vt:lpstr>Shor’s Algorithm - Preparing Data</vt:lpstr>
      <vt:lpstr>Shor’s Algorithm - Modular Arithmetic</vt:lpstr>
      <vt:lpstr>Shor’s Algorithm - Superposition Collapse</vt:lpstr>
      <vt:lpstr>Shor’s Algorithm - Entanglement</vt:lpstr>
      <vt:lpstr>Shor’s Algorithm - QFT</vt:lpstr>
      <vt:lpstr>Shor’s Algorithm - QFT</vt:lpstr>
      <vt:lpstr>Shor’s Algorithm - QFT</vt:lpstr>
      <vt:lpstr>Shor’s Algorithm - The Factors :) </vt:lpstr>
      <vt:lpstr>What to do if Shor's algorithm failed to produce factors of 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Trial User</dc:creator>
  <cp:lastModifiedBy>Dr Bhawana Rudra</cp:lastModifiedBy>
  <cp:revision>83</cp:revision>
  <cp:lastPrinted>1970-01-02T15:32:59Z</cp:lastPrinted>
  <dcterms:created xsi:type="dcterms:W3CDTF">1970-01-01T00:02:58Z</dcterms:created>
  <dcterms:modified xsi:type="dcterms:W3CDTF">2023-03-23T08:09:18Z</dcterms:modified>
</cp:coreProperties>
</file>