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35"/>
  </p:notesMasterIdLst>
  <p:sldIdLst>
    <p:sldId id="256" r:id="rId2"/>
    <p:sldId id="274" r:id="rId3"/>
    <p:sldId id="257" r:id="rId4"/>
    <p:sldId id="258" r:id="rId5"/>
    <p:sldId id="259" r:id="rId6"/>
    <p:sldId id="283" r:id="rId7"/>
    <p:sldId id="276" r:id="rId8"/>
    <p:sldId id="273" r:id="rId9"/>
    <p:sldId id="261" r:id="rId10"/>
    <p:sldId id="278" r:id="rId11"/>
    <p:sldId id="262" r:id="rId12"/>
    <p:sldId id="279" r:id="rId13"/>
    <p:sldId id="311" r:id="rId14"/>
    <p:sldId id="272" r:id="rId15"/>
    <p:sldId id="280" r:id="rId16"/>
    <p:sldId id="285" r:id="rId17"/>
    <p:sldId id="281" r:id="rId18"/>
    <p:sldId id="309" r:id="rId19"/>
    <p:sldId id="282" r:id="rId20"/>
    <p:sldId id="300" r:id="rId21"/>
    <p:sldId id="293" r:id="rId22"/>
    <p:sldId id="294" r:id="rId23"/>
    <p:sldId id="295" r:id="rId24"/>
    <p:sldId id="296" r:id="rId25"/>
    <p:sldId id="305" r:id="rId26"/>
    <p:sldId id="307" r:id="rId27"/>
    <p:sldId id="306" r:id="rId28"/>
    <p:sldId id="301" r:id="rId29"/>
    <p:sldId id="302" r:id="rId30"/>
    <p:sldId id="303" r:id="rId31"/>
    <p:sldId id="263" r:id="rId32"/>
    <p:sldId id="265" r:id="rId33"/>
    <p:sldId id="268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-106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0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52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AF5E6-8275-4CD2-A904-2421F4A09E7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E33FE-1EBD-4B54-9778-DF3ADD8296D7}" type="slidenum">
              <a:rPr lang="en-GB"/>
              <a:pPr/>
              <a:t>7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6925"/>
            <a:ext cx="4276725" cy="3206750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357688"/>
            <a:ext cx="5041900" cy="4127500"/>
          </a:xfrm>
          <a:noFill/>
          <a:ln/>
        </p:spPr>
        <p:txBody>
          <a:bodyPr lIns="90364" tIns="45184" rIns="90364" bIns="4518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98AD3-B608-4290-AA53-45B89239BD2C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548AE-AC21-4B01-8CB1-75F0B24699CF}" type="slidenum">
              <a:rPr lang="en-GB"/>
              <a:pPr/>
              <a:t>28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6925"/>
            <a:ext cx="4276725" cy="320675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357688"/>
            <a:ext cx="5041900" cy="4127500"/>
          </a:xfrm>
          <a:noFill/>
          <a:ln/>
        </p:spPr>
        <p:txBody>
          <a:bodyPr lIns="90364" tIns="45184" rIns="90364" bIns="45184"/>
          <a:lstStyle/>
          <a:p>
            <a:pPr algn="just">
              <a:buClr>
                <a:srgbClr val="990099"/>
              </a:buClr>
              <a:buFont typeface="Wingdings" pitchFamily="-106" charset="2"/>
              <a:buChar char="q"/>
            </a:pPr>
            <a:r>
              <a:rPr lang="en-GB" smtClean="0">
                <a:latin typeface="Arial" charset="0"/>
              </a:rPr>
              <a:t>The General Linear Model is an equation that expresses the observed response variable in terms of a linear combination of explanatory variables </a:t>
            </a:r>
            <a:r>
              <a:rPr lang="en-GB" i="1" smtClean="0">
                <a:latin typeface="Arial" charset="0"/>
              </a:rPr>
              <a:t>X</a:t>
            </a:r>
            <a:r>
              <a:rPr lang="en-GB" smtClean="0">
                <a:latin typeface="Arial" charset="0"/>
              </a:rPr>
              <a:t> plus a well behaved error term. Each column of the design matrix corresponds to an effect one has built into the experiment or that may confound the results.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8198-BE73-456A-90C2-F8311D28B7FA}" type="slidenum">
              <a:rPr lang="en-GB"/>
              <a:pPr/>
              <a:t>29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6925"/>
            <a:ext cx="4276725" cy="3206750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357688"/>
            <a:ext cx="5041900" cy="4127500"/>
          </a:xfrm>
          <a:noFill/>
          <a:ln/>
        </p:spPr>
        <p:txBody>
          <a:bodyPr lIns="90364" tIns="45184" rIns="90364" bIns="45184"/>
          <a:lstStyle/>
          <a:p>
            <a:r>
              <a:rPr lang="en-GB" smtClean="0">
                <a:latin typeface="Arial" charset="0"/>
              </a:rPr>
              <a:t>Consider that data measured includes</a:t>
            </a:r>
          </a:p>
          <a:p>
            <a:pPr lvl="1"/>
            <a:r>
              <a:rPr lang="en-GB" u="sng" smtClean="0">
                <a:solidFill>
                  <a:schemeClr val="hlink"/>
                </a:solidFill>
                <a:latin typeface="Arial" charset="0"/>
              </a:rPr>
              <a:t>Response variable</a:t>
            </a:r>
            <a:r>
              <a:rPr lang="en-GB" smtClean="0">
                <a:latin typeface="Arial" charset="0"/>
              </a:rPr>
              <a:t> </a:t>
            </a:r>
          </a:p>
          <a:p>
            <a:pPr lvl="1"/>
            <a:r>
              <a:rPr lang="en-GB" smtClean="0">
                <a:latin typeface="Arial" charset="0"/>
              </a:rPr>
              <a:t>e.g BOLD signal at a particular voxel</a:t>
            </a:r>
          </a:p>
          <a:p>
            <a:pPr lvl="1"/>
            <a:r>
              <a:rPr lang="en-GB" smtClean="0">
                <a:latin typeface="Arial" charset="0"/>
              </a:rPr>
              <a:t>Many scalars for this one voxel</a:t>
            </a:r>
          </a:p>
          <a:p>
            <a:pPr lvl="1"/>
            <a:r>
              <a:rPr lang="en-GB" u="sng" smtClean="0">
                <a:solidFill>
                  <a:schemeClr val="hlink"/>
                </a:solidFill>
                <a:latin typeface="Arial" charset="0"/>
              </a:rPr>
              <a:t>Explanatory variables</a:t>
            </a:r>
          </a:p>
          <a:p>
            <a:pPr lvl="1"/>
            <a:r>
              <a:rPr lang="en-GB" smtClean="0">
                <a:latin typeface="Arial" charset="0"/>
              </a:rPr>
              <a:t>These are assumed to be measured without error</a:t>
            </a:r>
          </a:p>
          <a:p>
            <a:pPr lvl="1"/>
            <a:r>
              <a:rPr lang="en-GB" smtClean="0">
                <a:latin typeface="Arial" charset="0"/>
              </a:rPr>
              <a:t>May be continuous; May be dummy indicating levels of an experimental factor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1AFED-F863-4454-A198-A62A2F08412E}" type="slidenum">
              <a:rPr lang="en-GB"/>
              <a:pPr/>
              <a:t>30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6925"/>
            <a:ext cx="4276725" cy="3206750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357688"/>
            <a:ext cx="5041900" cy="4127500"/>
          </a:xfrm>
          <a:noFill/>
          <a:ln/>
        </p:spPr>
        <p:txBody>
          <a:bodyPr lIns="90364" tIns="45184" rIns="90364" bIns="45184"/>
          <a:lstStyle/>
          <a:p>
            <a:r>
              <a:rPr lang="en-GB" smtClean="0">
                <a:latin typeface="Arial" charset="0"/>
              </a:rPr>
              <a:t>Consider that data measured includes</a:t>
            </a:r>
          </a:p>
          <a:p>
            <a:pPr lvl="1"/>
            <a:r>
              <a:rPr lang="en-GB" u="sng" smtClean="0">
                <a:solidFill>
                  <a:schemeClr val="hlink"/>
                </a:solidFill>
                <a:latin typeface="Arial" charset="0"/>
              </a:rPr>
              <a:t>Response variable</a:t>
            </a:r>
            <a:r>
              <a:rPr lang="en-GB" smtClean="0">
                <a:latin typeface="Arial" charset="0"/>
              </a:rPr>
              <a:t> </a:t>
            </a:r>
          </a:p>
          <a:p>
            <a:pPr lvl="1"/>
            <a:r>
              <a:rPr lang="en-GB" smtClean="0">
                <a:latin typeface="Arial" charset="0"/>
              </a:rPr>
              <a:t>e.g BOLD signal at a particular voxel</a:t>
            </a:r>
          </a:p>
          <a:p>
            <a:pPr lvl="1"/>
            <a:r>
              <a:rPr lang="en-GB" smtClean="0">
                <a:latin typeface="Arial" charset="0"/>
              </a:rPr>
              <a:t>Many scalars for this one voxel</a:t>
            </a:r>
          </a:p>
          <a:p>
            <a:pPr lvl="1"/>
            <a:r>
              <a:rPr lang="en-GB" u="sng" smtClean="0">
                <a:solidFill>
                  <a:schemeClr val="hlink"/>
                </a:solidFill>
                <a:latin typeface="Arial" charset="0"/>
              </a:rPr>
              <a:t>Explanatory variables</a:t>
            </a:r>
          </a:p>
          <a:p>
            <a:pPr lvl="1"/>
            <a:r>
              <a:rPr lang="en-GB" smtClean="0">
                <a:latin typeface="Arial" charset="0"/>
              </a:rPr>
              <a:t>These are assumed to be measured without error</a:t>
            </a:r>
          </a:p>
          <a:p>
            <a:pPr lvl="1"/>
            <a:r>
              <a:rPr lang="en-GB" smtClean="0">
                <a:latin typeface="Arial" charset="0"/>
              </a:rPr>
              <a:t>May be continuous; May be dummy indicating levels of an experimental factor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3B39572-2F58-4604-A8E6-2C895789E7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8190-BF69-44FE-B479-7C43879961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8CBE-E9BF-4A1F-B9DE-DA02C19A458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5F6B-2E6F-4272-B99F-73ED474172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3F131-BB50-4D3F-9B25-E3ED4386625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676400"/>
            <a:ext cx="4194175" cy="213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4194175" cy="213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1625" y="3963988"/>
            <a:ext cx="4194175" cy="2135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63988"/>
            <a:ext cx="4194175" cy="2135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8FC24121-D542-41A0-A93C-410E07D6E6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41F1-5DA2-4CA0-A0E0-B9968E6E02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B7AD83-9CE0-460E-9C29-3D8D338F2A7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A932-A0C4-4895-945B-FD5F56A425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4B9A-87D9-4F0D-AC04-09A3EF8ECA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D677-C48F-4ED5-A730-BE0162D15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EE3A-7561-4359-8E7C-65EE65123F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360-0461-4965-A968-79A201C89F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7A21CDA-BF94-4AC1-8E60-28EBB76A077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4D69A91-2AF4-44BB-BA8E-370593AEB6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hyperlink" Target="http://en.wikipedia.org/wiki/Square_matri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hyperlink" Target="http://en.wikipedia.org/wiki/Scalar" TargetMode="External"/><Relationship Id="rId5" Type="http://schemas.openxmlformats.org/officeDocument/2006/relationships/hyperlink" Target="http://en.wikipedia.org/wiki/Function_(mathematics)" TargetMode="External"/><Relationship Id="rId4" Type="http://schemas.openxmlformats.org/officeDocument/2006/relationships/hyperlink" Target="http://mathworld.wolfram.com/SystemofEqua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1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33.bin"/><Relationship Id="rId2" Type="http://schemas.openxmlformats.org/officeDocument/2006/relationships/tags" Target="../tags/tag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40.bin"/><Relationship Id="rId2" Type="http://schemas.openxmlformats.org/officeDocument/2006/relationships/tags" Target="../tags/tag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3.w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9.wmf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68.png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LinearAlgebra.html" TargetMode="External"/><Relationship Id="rId2" Type="http://schemas.openxmlformats.org/officeDocument/2006/relationships/hyperlink" Target="http://www.fil.ion.ucl.ac.uk/spm/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pedia.org/" TargetMode="External"/><Relationship Id="rId5" Type="http://schemas.openxmlformats.org/officeDocument/2006/relationships/hyperlink" Target="http://www.inf.ed.ac.uk/teaching/courses/fmcs1/" TargetMode="External"/><Relationship Id="rId4" Type="http://schemas.openxmlformats.org/officeDocument/2006/relationships/hyperlink" Target="http://www.maths.surrey.ac.uk/explore/emmaspages/option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7391400" cy="106680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solidFill>
                  <a:schemeClr val="folHlink"/>
                </a:solidFill>
              </a:rPr>
              <a:t>Dr. Bhawana Rudra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solidFill>
                  <a:schemeClr val="folHlink"/>
                </a:solidFill>
              </a:rPr>
              <a:t>NITK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Linear Algebra and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Scalar multiplication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357188" y="1643063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Scalar x matrix = scalar multiplication</a:t>
            </a:r>
          </a:p>
        </p:txBody>
      </p:sp>
      <p:pic>
        <p:nvPicPr>
          <p:cNvPr id="21508" name="Picture 5" descr="\begin{displaymath}\lambda \left(\begin{array}{cccc}&#10;a&amp;b&amp;c\\&#10;d&amp;e&amp;f\\&#10;\end{arra...&#10;...lambda c\\&#10;\lambda d&amp;\lambda e&amp;\lambda f\\&#10;\end{array}\right)\end{displaymath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2643188"/>
            <a:ext cx="4465638" cy="900112"/>
          </a:xfrm>
          <a:prstGeom prst="rect">
            <a:avLst/>
          </a:prstGeom>
          <a:solidFill>
            <a:schemeClr val="bg1">
              <a:alpha val="8117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Matrix Multiplication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676400"/>
            <a:ext cx="7543800" cy="187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6" charset="2"/>
              <a:buNone/>
            </a:pPr>
            <a:r>
              <a:rPr lang="en-GB" sz="2800" i="1" smtClean="0"/>
              <a:t>“When </a:t>
            </a:r>
            <a:r>
              <a:rPr lang="en-GB" sz="2800" b="1" i="1" smtClean="0"/>
              <a:t>A</a:t>
            </a:r>
            <a:r>
              <a:rPr lang="en-GB" sz="2800" i="1" smtClean="0"/>
              <a:t> is a </a:t>
            </a:r>
            <a:r>
              <a:rPr lang="en-GB" sz="2800" b="1" i="1" smtClean="0">
                <a:solidFill>
                  <a:srgbClr val="3366FF"/>
                </a:solidFill>
              </a:rPr>
              <a:t>m</a:t>
            </a:r>
            <a:r>
              <a:rPr lang="en-GB" sz="2800" i="1" smtClean="0"/>
              <a:t>x</a:t>
            </a:r>
            <a:r>
              <a:rPr lang="en-GB" sz="2800" b="1" i="1" smtClean="0">
                <a:solidFill>
                  <a:srgbClr val="71A1DC"/>
                </a:solidFill>
              </a:rPr>
              <a:t>n</a:t>
            </a:r>
            <a:r>
              <a:rPr lang="en-GB" sz="2800" b="1" i="1" smtClean="0"/>
              <a:t> </a:t>
            </a:r>
            <a:r>
              <a:rPr lang="en-GB" sz="2800" i="1" smtClean="0"/>
              <a:t>matrix &amp; </a:t>
            </a:r>
            <a:r>
              <a:rPr lang="en-GB" sz="2800" b="1" i="1" smtClean="0"/>
              <a:t>B </a:t>
            </a:r>
            <a:r>
              <a:rPr lang="en-GB" sz="2800" i="1" smtClean="0"/>
              <a:t>is a </a:t>
            </a:r>
            <a:r>
              <a:rPr lang="en-GB" sz="2800" b="1" i="1" smtClean="0">
                <a:solidFill>
                  <a:srgbClr val="FF0000"/>
                </a:solidFill>
              </a:rPr>
              <a:t>k</a:t>
            </a:r>
            <a:r>
              <a:rPr lang="en-GB" sz="2800" i="1" smtClean="0"/>
              <a:t>x</a:t>
            </a:r>
            <a:r>
              <a:rPr lang="en-GB" sz="2800" b="1" i="1" smtClean="0">
                <a:solidFill>
                  <a:srgbClr val="B465BB"/>
                </a:solidFill>
              </a:rPr>
              <a:t>l</a:t>
            </a:r>
            <a:r>
              <a:rPr lang="en-GB" sz="2800" i="1" smtClean="0"/>
              <a:t> matrix, </a:t>
            </a:r>
            <a:r>
              <a:rPr lang="en-GB" sz="2800" b="1" i="1" smtClean="0"/>
              <a:t>AB</a:t>
            </a:r>
            <a:r>
              <a:rPr lang="en-GB" sz="2800" i="1" smtClean="0"/>
              <a:t> is only possible if </a:t>
            </a:r>
            <a:r>
              <a:rPr lang="en-GB" sz="2800" b="1" i="1" smtClean="0">
                <a:solidFill>
                  <a:srgbClr val="B465BB"/>
                </a:solidFill>
              </a:rPr>
              <a:t>n</a:t>
            </a:r>
            <a:r>
              <a:rPr lang="en-GB" sz="2800" i="1" smtClean="0">
                <a:solidFill>
                  <a:srgbClr val="B465BB"/>
                </a:solidFill>
              </a:rPr>
              <a:t>=</a:t>
            </a:r>
            <a:r>
              <a:rPr lang="en-GB" sz="2800" b="1" i="1" smtClean="0">
                <a:solidFill>
                  <a:srgbClr val="B465BB"/>
                </a:solidFill>
              </a:rPr>
              <a:t>k</a:t>
            </a:r>
            <a:r>
              <a:rPr lang="en-GB" sz="2800" i="1" smtClean="0"/>
              <a:t>. The result will be an </a:t>
            </a:r>
            <a:r>
              <a:rPr lang="en-GB" sz="2800" b="1" i="1" smtClean="0">
                <a:solidFill>
                  <a:srgbClr val="3366FF"/>
                </a:solidFill>
              </a:rPr>
              <a:t>m</a:t>
            </a:r>
            <a:r>
              <a:rPr lang="en-GB" sz="2800" i="1" smtClean="0">
                <a:solidFill>
                  <a:srgbClr val="3366FF"/>
                </a:solidFill>
              </a:rPr>
              <a:t>x</a:t>
            </a:r>
            <a:r>
              <a:rPr lang="en-GB" sz="2800" b="1" i="1" smtClean="0">
                <a:solidFill>
                  <a:srgbClr val="3366FF"/>
                </a:solidFill>
              </a:rPr>
              <a:t>l</a:t>
            </a:r>
            <a:r>
              <a:rPr lang="en-GB" sz="2800" i="1" smtClean="0">
                <a:solidFill>
                  <a:srgbClr val="FFFF00"/>
                </a:solidFill>
              </a:rPr>
              <a:t> </a:t>
            </a:r>
            <a:r>
              <a:rPr lang="en-GB" sz="2800" i="1" smtClean="0"/>
              <a:t>matrix”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-106" charset="2"/>
              <a:buNone/>
            </a:pPr>
            <a:r>
              <a:rPr lang="en-GB" sz="1200" b="1" smtClean="0"/>
              <a:t>		</a:t>
            </a:r>
            <a:endParaRPr lang="en-GB" sz="1600" smtClean="0"/>
          </a:p>
          <a:p>
            <a:pPr eaLnBrk="1" hangingPunct="1"/>
            <a:endParaRPr lang="en-GB" sz="1600" smtClean="0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533400" y="3765550"/>
            <a:ext cx="763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608138" y="3735388"/>
            <a:ext cx="1296987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r>
              <a:rPr lang="en-GB" baseline="-25000"/>
              <a:t>1</a:t>
            </a:r>
            <a:r>
              <a:rPr lang="en-GB"/>
              <a:t>  A</a:t>
            </a:r>
            <a:r>
              <a:rPr lang="en-GB" baseline="-25000"/>
              <a:t>2</a:t>
            </a:r>
            <a:r>
              <a:rPr lang="en-GB"/>
              <a:t>  A</a:t>
            </a:r>
            <a:r>
              <a:rPr lang="en-GB" baseline="-25000"/>
              <a:t>3</a:t>
            </a:r>
          </a:p>
          <a:p>
            <a:pPr>
              <a:spcBef>
                <a:spcPct val="50000"/>
              </a:spcBef>
            </a:pPr>
            <a:r>
              <a:rPr lang="en-GB"/>
              <a:t>A</a:t>
            </a:r>
            <a:r>
              <a:rPr lang="en-GB" baseline="-25000"/>
              <a:t>4</a:t>
            </a:r>
            <a:r>
              <a:rPr lang="en-GB"/>
              <a:t>  A</a:t>
            </a:r>
            <a:r>
              <a:rPr lang="en-GB" baseline="-25000"/>
              <a:t>5</a:t>
            </a:r>
            <a:r>
              <a:rPr lang="en-GB"/>
              <a:t>  A</a:t>
            </a:r>
            <a:r>
              <a:rPr lang="en-GB" baseline="-25000"/>
              <a:t>6</a:t>
            </a:r>
            <a:r>
              <a:rPr lang="en-GB"/>
              <a:t> </a:t>
            </a:r>
          </a:p>
          <a:p>
            <a:pPr>
              <a:spcBef>
                <a:spcPct val="50000"/>
              </a:spcBef>
            </a:pPr>
            <a:r>
              <a:rPr lang="en-GB"/>
              <a:t>A</a:t>
            </a:r>
            <a:r>
              <a:rPr lang="en-GB" baseline="-25000"/>
              <a:t>7</a:t>
            </a:r>
            <a:r>
              <a:rPr lang="en-GB"/>
              <a:t>  A</a:t>
            </a:r>
            <a:r>
              <a:rPr lang="en-GB" baseline="-25000"/>
              <a:t>8</a:t>
            </a:r>
            <a:r>
              <a:rPr lang="en-GB"/>
              <a:t>  A</a:t>
            </a:r>
            <a:r>
              <a:rPr lang="en-GB" baseline="-25000"/>
              <a:t>9</a:t>
            </a:r>
          </a:p>
          <a:p>
            <a:pPr>
              <a:spcBef>
                <a:spcPct val="50000"/>
              </a:spcBef>
            </a:pPr>
            <a:r>
              <a:rPr lang="en-GB"/>
              <a:t>A</a:t>
            </a:r>
            <a:r>
              <a:rPr lang="en-GB" baseline="-25000"/>
              <a:t>10</a:t>
            </a:r>
            <a:r>
              <a:rPr lang="en-GB"/>
              <a:t> A</a:t>
            </a:r>
            <a:r>
              <a:rPr lang="en-GB" baseline="-25000"/>
              <a:t>11</a:t>
            </a:r>
            <a:r>
              <a:rPr lang="en-GB"/>
              <a:t> A</a:t>
            </a:r>
            <a:r>
              <a:rPr lang="en-GB" baseline="-25000"/>
              <a:t>12</a:t>
            </a:r>
          </a:p>
        </p:txBody>
      </p:sp>
      <p:sp>
        <p:nvSpPr>
          <p:cNvPr id="154797" name="Line 173"/>
          <p:cNvSpPr>
            <a:spLocks noChangeShapeType="1"/>
          </p:cNvSpPr>
          <p:nvPr/>
        </p:nvSpPr>
        <p:spPr bwMode="auto">
          <a:xfrm>
            <a:off x="1392238" y="380841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1465263" y="3592513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960438" y="452755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889000" y="41798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m</a:t>
            </a:r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1968500" y="3189288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n</a:t>
            </a:r>
          </a:p>
        </p:txBody>
      </p:sp>
      <p:sp>
        <p:nvSpPr>
          <p:cNvPr id="22539" name="Text Box 13"/>
          <p:cNvSpPr txBox="1">
            <a:spLocks noChangeArrowheads="1"/>
          </p:cNvSpPr>
          <p:nvPr/>
        </p:nvSpPr>
        <p:spPr bwMode="auto">
          <a:xfrm>
            <a:off x="3121025" y="41798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22540" name="Text Box 14"/>
          <p:cNvSpPr txBox="1">
            <a:spLocks noChangeArrowheads="1"/>
          </p:cNvSpPr>
          <p:nvPr/>
        </p:nvSpPr>
        <p:spPr bwMode="auto">
          <a:xfrm>
            <a:off x="3768725" y="3735388"/>
            <a:ext cx="180022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r>
              <a:rPr lang="en-GB" baseline="-25000"/>
              <a:t>13</a:t>
            </a:r>
            <a:r>
              <a:rPr lang="en-GB"/>
              <a:t>  B</a:t>
            </a:r>
            <a:r>
              <a:rPr lang="en-GB" baseline="-25000"/>
              <a:t>14</a:t>
            </a:r>
          </a:p>
          <a:p>
            <a:pPr>
              <a:spcBef>
                <a:spcPct val="50000"/>
              </a:spcBef>
            </a:pPr>
            <a:r>
              <a:rPr lang="en-GB"/>
              <a:t>B</a:t>
            </a:r>
            <a:r>
              <a:rPr lang="en-GB" baseline="-25000"/>
              <a:t>15</a:t>
            </a:r>
            <a:r>
              <a:rPr lang="en-GB"/>
              <a:t>  B</a:t>
            </a:r>
            <a:r>
              <a:rPr lang="en-GB" baseline="-25000"/>
              <a:t>16</a:t>
            </a:r>
          </a:p>
          <a:p>
            <a:pPr>
              <a:spcBef>
                <a:spcPct val="50000"/>
              </a:spcBef>
            </a:pPr>
            <a:r>
              <a:rPr lang="en-GB"/>
              <a:t>B</a:t>
            </a:r>
            <a:r>
              <a:rPr lang="en-GB" baseline="-25000"/>
              <a:t>17</a:t>
            </a:r>
            <a:r>
              <a:rPr lang="en-GB"/>
              <a:t>  B</a:t>
            </a:r>
            <a:r>
              <a:rPr lang="en-GB" baseline="-25000"/>
              <a:t>18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>
            <a:off x="3768725" y="35925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3984625" y="323215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 l</a:t>
            </a:r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>
            <a:off x="4848225" y="380841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4992688" y="4167188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k</a:t>
            </a:r>
          </a:p>
        </p:txBody>
      </p:sp>
      <p:sp>
        <p:nvSpPr>
          <p:cNvPr id="28689" name="Text Box 20"/>
          <p:cNvSpPr txBox="1">
            <a:spLocks noChangeArrowheads="1"/>
          </p:cNvSpPr>
          <p:nvPr/>
        </p:nvSpPr>
        <p:spPr bwMode="auto">
          <a:xfrm>
            <a:off x="1730375" y="5638800"/>
            <a:ext cx="680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000" dirty="0">
                <a:latin typeface="+mn-lt"/>
                <a:ea typeface="+mn-ea"/>
              </a:rPr>
              <a:t>Number of columns in A = Number of rows in B</a:t>
            </a:r>
          </a:p>
        </p:txBody>
      </p:sp>
      <p:sp>
        <p:nvSpPr>
          <p:cNvPr id="22546" name="Text Box 11"/>
          <p:cNvSpPr txBox="1">
            <a:spLocks noChangeArrowheads="1"/>
          </p:cNvSpPr>
          <p:nvPr/>
        </p:nvSpPr>
        <p:spPr bwMode="auto">
          <a:xfrm>
            <a:off x="5645150" y="4179888"/>
            <a:ext cx="243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= </a:t>
            </a:r>
            <a:r>
              <a:rPr lang="en-GB" b="1"/>
              <a:t>m</a:t>
            </a:r>
            <a:r>
              <a:rPr lang="en-GB"/>
              <a:t> x</a:t>
            </a:r>
            <a:r>
              <a:rPr lang="en-GB" b="1"/>
              <a:t> l </a:t>
            </a:r>
            <a:r>
              <a:rPr lang="en-GB"/>
              <a:t>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multiplication</a:t>
            </a:r>
          </a:p>
        </p:txBody>
      </p:sp>
      <p:sp>
        <p:nvSpPr>
          <p:cNvPr id="615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Multiplication method:</a:t>
            </a:r>
          </a:p>
          <a:p>
            <a:pPr eaLnBrk="1" hangingPunct="1">
              <a:buFont typeface="Wingdings" pitchFamily="-106" charset="2"/>
              <a:buNone/>
            </a:pPr>
            <a:r>
              <a:rPr lang="en-GB" sz="2400" smtClean="0"/>
              <a:t>Sum over product of respective </a:t>
            </a:r>
            <a:r>
              <a:rPr lang="en-GB" sz="2400" u="sng" smtClean="0"/>
              <a:t>rows</a:t>
            </a:r>
            <a:r>
              <a:rPr lang="en-GB" sz="2400" smtClean="0"/>
              <a:t> and </a:t>
            </a:r>
            <a:r>
              <a:rPr lang="en-GB" sz="2400" u="sng" smtClean="0"/>
              <a:t>columns</a:t>
            </a:r>
            <a:endParaRPr lang="en-US" sz="240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971675" y="2943225"/>
          <a:ext cx="765175" cy="765175"/>
        </p:xfrm>
        <a:graphic>
          <a:graphicData uri="http://schemas.openxmlformats.org/presentationml/2006/ole">
            <p:oleObj spid="_x0000_s6146" name="Equation" r:id="rId4" imgW="431800" imgH="4318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227388" y="2921000"/>
          <a:ext cx="936625" cy="803275"/>
        </p:xfrm>
        <a:graphic>
          <a:graphicData uri="http://schemas.openxmlformats.org/presentationml/2006/ole">
            <p:oleObj spid="_x0000_s6147" name="Equation" r:id="rId5" imgW="533160" imgH="4572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192713" y="2921000"/>
          <a:ext cx="1179512" cy="849313"/>
        </p:xfrm>
        <a:graphic>
          <a:graphicData uri="http://schemas.openxmlformats.org/presentationml/2006/ole">
            <p:oleObj spid="_x0000_s6148" name="Equation" r:id="rId6" imgW="634680" imgH="45720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192713" y="3929063"/>
          <a:ext cx="3592512" cy="806450"/>
        </p:xfrm>
        <a:graphic>
          <a:graphicData uri="http://schemas.openxmlformats.org/presentationml/2006/ole">
            <p:oleObj spid="_x0000_s6149" name="Equation" r:id="rId7" imgW="2031840" imgH="45720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162550" y="4792663"/>
          <a:ext cx="1098550" cy="919162"/>
        </p:xfrm>
        <a:graphic>
          <a:graphicData uri="http://schemas.openxmlformats.org/presentationml/2006/ole">
            <p:oleObj spid="_x0000_s6150" name="Equation" r:id="rId8" imgW="545760" imgH="457200" progId="Equation.3">
              <p:embed/>
            </p:oleObj>
          </a:graphicData>
        </a:graphic>
      </p:graphicFrame>
      <p:sp>
        <p:nvSpPr>
          <p:cNvPr id="6153" name="Text Box 27"/>
          <p:cNvSpPr txBox="1">
            <a:spLocks noChangeArrowheads="1"/>
          </p:cNvSpPr>
          <p:nvPr/>
        </p:nvSpPr>
        <p:spPr bwMode="auto">
          <a:xfrm>
            <a:off x="2867025" y="31369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6154" name="Text Box 28"/>
          <p:cNvSpPr txBox="1">
            <a:spLocks noChangeArrowheads="1"/>
          </p:cNvSpPr>
          <p:nvPr/>
        </p:nvSpPr>
        <p:spPr bwMode="auto">
          <a:xfrm>
            <a:off x="4451350" y="31369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6155" name="Text Box 29"/>
          <p:cNvSpPr txBox="1">
            <a:spLocks noChangeArrowheads="1"/>
          </p:cNvSpPr>
          <p:nvPr/>
        </p:nvSpPr>
        <p:spPr bwMode="auto">
          <a:xfrm>
            <a:off x="4522788" y="4144963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6156" name="Text Box 30"/>
          <p:cNvSpPr txBox="1">
            <a:spLocks noChangeArrowheads="1"/>
          </p:cNvSpPr>
          <p:nvPr/>
        </p:nvSpPr>
        <p:spPr bwMode="auto">
          <a:xfrm>
            <a:off x="4595813" y="5008563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6157" name="Text Box 33"/>
          <p:cNvSpPr txBox="1">
            <a:spLocks noChangeArrowheads="1"/>
          </p:cNvSpPr>
          <p:nvPr/>
        </p:nvSpPr>
        <p:spPr bwMode="auto">
          <a:xfrm>
            <a:off x="6503988" y="3084513"/>
            <a:ext cx="1725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Define output matrix</a:t>
            </a:r>
          </a:p>
        </p:txBody>
      </p:sp>
      <p:sp>
        <p:nvSpPr>
          <p:cNvPr id="6158" name="Text Box 37"/>
          <p:cNvSpPr txBox="1">
            <a:spLocks noChangeArrowheads="1"/>
          </p:cNvSpPr>
          <p:nvPr/>
        </p:nvSpPr>
        <p:spPr bwMode="auto">
          <a:xfrm>
            <a:off x="2146300" y="371792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/>
              <a:t>A</a:t>
            </a:r>
          </a:p>
        </p:txBody>
      </p:sp>
      <p:sp>
        <p:nvSpPr>
          <p:cNvPr id="6159" name="Text Box 38"/>
          <p:cNvSpPr txBox="1">
            <a:spLocks noChangeArrowheads="1"/>
          </p:cNvSpPr>
          <p:nvPr/>
        </p:nvSpPr>
        <p:spPr bwMode="auto">
          <a:xfrm>
            <a:off x="3443288" y="371792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/>
              <a:t>B</a:t>
            </a:r>
          </a:p>
        </p:txBody>
      </p:sp>
      <p:sp>
        <p:nvSpPr>
          <p:cNvPr id="6160" name="Oval 31"/>
          <p:cNvSpPr>
            <a:spLocks noChangeArrowheads="1"/>
          </p:cNvSpPr>
          <p:nvPr/>
        </p:nvSpPr>
        <p:spPr bwMode="auto">
          <a:xfrm>
            <a:off x="3295650" y="2819400"/>
            <a:ext cx="360363" cy="936625"/>
          </a:xfrm>
          <a:prstGeom prst="ellipse">
            <a:avLst/>
          </a:prstGeom>
          <a:noFill/>
          <a:ln w="254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32"/>
          <p:cNvSpPr>
            <a:spLocks noChangeArrowheads="1"/>
          </p:cNvSpPr>
          <p:nvPr/>
        </p:nvSpPr>
        <p:spPr bwMode="auto">
          <a:xfrm>
            <a:off x="1855788" y="2892425"/>
            <a:ext cx="935037" cy="433388"/>
          </a:xfrm>
          <a:prstGeom prst="ellipse">
            <a:avLst/>
          </a:prstGeom>
          <a:noFill/>
          <a:ln w="254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331788" y="4568825"/>
            <a:ext cx="4038600" cy="86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2000" dirty="0">
                <a:latin typeface="+mn-lt"/>
                <a:ea typeface="+mn-ea"/>
              </a:rPr>
              <a:t> </a:t>
            </a:r>
            <a:r>
              <a:rPr lang="en-GB" sz="2000" dirty="0" err="1">
                <a:latin typeface="+mn-lt"/>
                <a:ea typeface="+mn-ea"/>
              </a:rPr>
              <a:t>Matlab</a:t>
            </a:r>
            <a:r>
              <a:rPr lang="en-GB" sz="2000" dirty="0">
                <a:latin typeface="+mn-lt"/>
                <a:ea typeface="+mn-ea"/>
              </a:rPr>
              <a:t> does all this for you!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2000" dirty="0">
                <a:latin typeface="+mn-lt"/>
                <a:ea typeface="+mn-ea"/>
              </a:rPr>
              <a:t> Simply type: C = A </a:t>
            </a:r>
            <a:r>
              <a:rPr lang="en-GB" sz="2000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GB" sz="2000" dirty="0">
                <a:latin typeface="+mn-lt"/>
                <a:ea typeface="+mn-ea"/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multiplication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357188" y="1571625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Matrix multiplication is NOT commutative</a:t>
            </a:r>
          </a:p>
          <a:p>
            <a:pPr eaLnBrk="1" hangingPunct="1"/>
            <a:r>
              <a:rPr lang="en-US" smtClean="0"/>
              <a:t>AB≠BA</a:t>
            </a:r>
          </a:p>
          <a:p>
            <a:pPr eaLnBrk="1" hangingPunct="1"/>
            <a:r>
              <a:rPr lang="en-US" smtClean="0"/>
              <a:t>Matrix multiplication IS associative</a:t>
            </a:r>
          </a:p>
          <a:p>
            <a:pPr eaLnBrk="1" hangingPunct="1"/>
            <a:r>
              <a:rPr lang="en-US" smtClean="0"/>
              <a:t>A(BC)=(AB)C</a:t>
            </a:r>
          </a:p>
          <a:p>
            <a:pPr eaLnBrk="1" hangingPunct="1"/>
            <a:r>
              <a:rPr lang="en-US" smtClean="0"/>
              <a:t>Matrix multiplication IS distributive</a:t>
            </a:r>
          </a:p>
          <a:p>
            <a:pPr eaLnBrk="1" hangingPunct="1"/>
            <a:r>
              <a:rPr lang="en-US" smtClean="0"/>
              <a:t>A(B+C)=AB+AC</a:t>
            </a:r>
          </a:p>
          <a:p>
            <a:pPr eaLnBrk="1" hangingPunct="1"/>
            <a:r>
              <a:rPr lang="en-US" smtClean="0"/>
              <a:t>(A+B)C=AC+BC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Vector Products</a:t>
            </a:r>
            <a:endParaRPr lang="en-US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29200" y="2751138"/>
            <a:ext cx="51054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1800" smtClean="0"/>
              <a:t>Inner product X</a:t>
            </a:r>
            <a:r>
              <a:rPr lang="en-GB" sz="1800" baseline="30000" smtClean="0"/>
              <a:t>T</a:t>
            </a:r>
            <a:r>
              <a:rPr lang="en-GB" sz="1800" smtClean="0"/>
              <a:t>Y is a scalar</a:t>
            </a:r>
          </a:p>
          <a:p>
            <a:pPr eaLnBrk="1" hangingPunct="1">
              <a:lnSpc>
                <a:spcPct val="90000"/>
              </a:lnSpc>
              <a:buFont typeface="Wingdings" pitchFamily="-106" charset="2"/>
              <a:buNone/>
            </a:pPr>
            <a:r>
              <a:rPr lang="en-GB" sz="1800" smtClean="0"/>
              <a:t>	(1xn) (nx1)  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1524000" y="1524000"/>
            <a:ext cx="799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4284663" y="2205038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572000" y="5229225"/>
            <a:ext cx="51482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Rockwell" pitchFamily="-106" charset="0"/>
              </a:rPr>
              <a:t>Outer product XY</a:t>
            </a:r>
            <a:r>
              <a:rPr lang="en-GB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Rockwell" pitchFamily="-106" charset="0"/>
              </a:rPr>
              <a:t>T</a:t>
            </a: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Rockwell" pitchFamily="-106" charset="0"/>
              </a:rPr>
              <a:t> is a matrix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-106" charset="2"/>
              <a:buNone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Rockwell" pitchFamily="-106" charset="0"/>
              </a:rPr>
              <a:t>	(nx1) (1xn) 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-106" charset="2"/>
              <a:buNone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Rockwell" pitchFamily="-106" charset="0"/>
              </a:rPr>
              <a:t>	</a:t>
            </a:r>
          </a:p>
          <a:p>
            <a:pPr>
              <a:spcBef>
                <a:spcPct val="50000"/>
              </a:spcBef>
            </a:pPr>
            <a:endParaRPr lang="en-GB">
              <a:latin typeface="Rockwell" pitchFamily="-106" charset="0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0063" y="5214938"/>
          <a:ext cx="4427537" cy="952500"/>
        </p:xfrm>
        <a:graphic>
          <a:graphicData uri="http://schemas.openxmlformats.org/presentationml/2006/ole">
            <p:oleObj spid="_x0000_s7170" name="Equation" r:id="rId3" imgW="2781300" imgH="660400" progId="Equation.3">
              <p:embed/>
            </p:oleObj>
          </a:graphicData>
        </a:graphic>
      </p:graphicFrame>
      <p:grpSp>
        <p:nvGrpSpPr>
          <p:cNvPr id="7179" name="Group 34"/>
          <p:cNvGrpSpPr>
            <a:grpSpLocks/>
          </p:cNvGrpSpPr>
          <p:nvPr/>
        </p:nvGrpSpPr>
        <p:grpSpPr bwMode="auto">
          <a:xfrm>
            <a:off x="323850" y="2924175"/>
            <a:ext cx="8124825" cy="1692275"/>
            <a:chOff x="295" y="1797"/>
            <a:chExt cx="5118" cy="1066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884" y="2115"/>
            <a:ext cx="4529" cy="748"/>
          </p:xfrm>
          <a:graphic>
            <a:graphicData uri="http://schemas.openxmlformats.org/presentationml/2006/ole">
              <p:oleObj spid="_x0000_s7173" name="Equation" r:id="rId4" imgW="3327120" imgH="711000" progId="Equation.3">
                <p:embed/>
              </p:oleObj>
            </a:graphicData>
          </a:graphic>
        </p:graphicFrame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95" y="1797"/>
              <a:ext cx="2976" cy="227"/>
            </a:xfrm>
            <a:prstGeom prst="rect">
              <a:avLst/>
            </a:prstGeom>
            <a:noFill/>
            <a:ln w="47625" cmpd="thickThin">
              <a:noFill/>
              <a:miter lim="800000"/>
              <a:headEnd/>
              <a:tailEnd/>
            </a:ln>
            <a:effectLst/>
          </p:spPr>
          <p:txBody>
            <a:bodyPr lIns="90000" tIns="43200" rIns="90000" bIns="4320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GB" sz="2000" b="1" dirty="0">
                  <a:latin typeface="+mn-lt"/>
                  <a:ea typeface="+mn-ea"/>
                </a:rPr>
                <a:t>Inner product </a:t>
              </a:r>
              <a:r>
                <a:rPr lang="en-GB" sz="2000" dirty="0">
                  <a:latin typeface="+mn-lt"/>
                  <a:ea typeface="+mn-ea"/>
                </a:rPr>
                <a:t>= scalar</a:t>
              </a:r>
            </a:p>
          </p:txBody>
        </p:sp>
      </p:grpSp>
      <p:grpSp>
        <p:nvGrpSpPr>
          <p:cNvPr id="7180" name="Group 30"/>
          <p:cNvGrpSpPr>
            <a:grpSpLocks/>
          </p:cNvGrpSpPr>
          <p:nvPr/>
        </p:nvGrpSpPr>
        <p:grpSpPr bwMode="auto">
          <a:xfrm>
            <a:off x="381000" y="1516063"/>
            <a:ext cx="5127625" cy="1150937"/>
            <a:chOff x="295" y="981"/>
            <a:chExt cx="2396" cy="725"/>
          </a:xfrm>
        </p:grpSpPr>
        <p:grpSp>
          <p:nvGrpSpPr>
            <p:cNvPr id="7186" name="Group 29"/>
            <p:cNvGrpSpPr>
              <a:grpSpLocks/>
            </p:cNvGrpSpPr>
            <p:nvPr/>
          </p:nvGrpSpPr>
          <p:grpSpPr bwMode="auto">
            <a:xfrm>
              <a:off x="295" y="981"/>
              <a:ext cx="1681" cy="725"/>
              <a:chOff x="295" y="845"/>
              <a:chExt cx="1681" cy="725"/>
            </a:xfrm>
          </p:grpSpPr>
          <p:sp>
            <p:nvSpPr>
              <p:cNvPr id="7187" name="Rectangle 13"/>
              <p:cNvSpPr>
                <a:spLocks noChangeArrowheads="1"/>
              </p:cNvSpPr>
              <p:nvPr/>
            </p:nvSpPr>
            <p:spPr bwMode="auto">
              <a:xfrm>
                <a:off x="295" y="1026"/>
                <a:ext cx="1196" cy="227"/>
              </a:xfrm>
              <a:prstGeom prst="rect">
                <a:avLst/>
              </a:prstGeom>
              <a:noFill/>
              <a:ln w="47625" cmpd="thickThin">
                <a:noFill/>
                <a:miter lim="800000"/>
                <a:headEnd/>
                <a:tailEnd/>
              </a:ln>
            </p:spPr>
            <p:txBody>
              <a:bodyPr lIns="90000" tIns="43200" rIns="90000" bIns="4320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sz="2000" b="1">
                    <a:latin typeface="Rockwell" pitchFamily="-106" charset="0"/>
                  </a:rPr>
                  <a:t>Two vectors:  </a:t>
                </a:r>
              </a:p>
            </p:txBody>
          </p:sp>
          <p:graphicFrame>
            <p:nvGraphicFramePr>
              <p:cNvPr id="7172" name="Object 4"/>
              <p:cNvGraphicFramePr>
                <a:graphicFrameLocks noChangeAspect="1"/>
              </p:cNvGraphicFramePr>
              <p:nvPr/>
            </p:nvGraphicFramePr>
            <p:xfrm>
              <a:off x="1383" y="845"/>
              <a:ext cx="593" cy="725"/>
            </p:xfrm>
            <a:graphic>
              <a:graphicData uri="http://schemas.openxmlformats.org/presentationml/2006/ole">
                <p:oleObj spid="_x0000_s7172" name="Equation" r:id="rId5" imgW="545760" imgH="711000" progId="Equation.3">
                  <p:embed/>
                </p:oleObj>
              </a:graphicData>
            </a:graphic>
          </p:graphicFrame>
        </p:grpSp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2109" y="981"/>
            <a:ext cx="582" cy="725"/>
          </p:xfrm>
          <a:graphic>
            <a:graphicData uri="http://schemas.openxmlformats.org/presentationml/2006/ole">
              <p:oleObj spid="_x0000_s7171" name="Equation" r:id="rId6" imgW="571320" imgH="711000" progId="Equation.3">
                <p:embed/>
              </p:oleObj>
            </a:graphicData>
          </a:graphic>
        </p:graphicFrame>
      </p:grpSp>
      <p:sp>
        <p:nvSpPr>
          <p:cNvPr id="7181" name="Rectangle 6"/>
          <p:cNvSpPr>
            <a:spLocks noChangeArrowheads="1"/>
          </p:cNvSpPr>
          <p:nvPr/>
        </p:nvSpPr>
        <p:spPr bwMode="auto">
          <a:xfrm>
            <a:off x="381000" y="3894138"/>
            <a:ext cx="4038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GB" sz="2800" b="1">
              <a:latin typeface="Rockwell" pitchFamily="-106" charset="0"/>
            </a:endParaRPr>
          </a:p>
          <a:p>
            <a:pPr marL="342900" indent="-342900">
              <a:spcBef>
                <a:spcPct val="20000"/>
              </a:spcBef>
            </a:pPr>
            <a:endParaRPr lang="en-GB" sz="2000" b="1">
              <a:latin typeface="Rockwell" pitchFamily="-10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b="1">
                <a:latin typeface="Rockwell" pitchFamily="-106" charset="0"/>
              </a:rPr>
              <a:t>Outer product </a:t>
            </a:r>
            <a:r>
              <a:rPr lang="en-GB" sz="2000">
                <a:latin typeface="Rockwell" pitchFamily="-106" charset="0"/>
              </a:rPr>
              <a:t>=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Identity matrix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82296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Is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there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a matrix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which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plays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similar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role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as the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number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1 in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number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multiplication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?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Consider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the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nxn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matrix</a:t>
            </a:r>
            <a:r>
              <a:rPr lang="da-DK" sz="2400" kern="0" dirty="0">
                <a:solidFill>
                  <a:srgbClr val="000000"/>
                </a:solidFill>
                <a:latin typeface="+mn-lt"/>
                <a:ea typeface="+mn-ea"/>
              </a:rPr>
              <a:t>:</a:t>
            </a:r>
          </a:p>
        </p:txBody>
      </p:sp>
      <p:pic>
        <p:nvPicPr>
          <p:cNvPr id="24580" name="Picture 4" descr="\begin{displaymath}I_n = \left(\begin{array}{ccccc}&#10;1&amp;0&amp;0&amp;\cdots&amp;0\\&#10;0&amp;1&amp;0&amp;\cdo...&#10;...cdot\\&#10;\cdot&amp;&amp;&amp;&amp;\cdot\\&#10;0&amp;0&amp;0&amp;\cdots&amp;1\\&#10;\end{array}\right).\end{displaymath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7925" y="2395538"/>
            <a:ext cx="3673475" cy="286226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32163" y="2463800"/>
            <a:ext cx="180975" cy="635000"/>
          </a:xfrm>
          <a:prstGeom prst="rect">
            <a:avLst/>
          </a:prstGeom>
          <a:noFill/>
          <a:ln w="47625" cmpd="thickThin">
            <a:noFill/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lIns="90000" tIns="43200" rIns="90000" bIns="43200" anchor="ctr">
            <a:spAutoFit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5562600"/>
            <a:ext cx="8507413" cy="635000"/>
          </a:xfrm>
          <a:prstGeom prst="rect">
            <a:avLst/>
          </a:prstGeom>
          <a:noFill/>
          <a:ln w="47625" cmpd="thickThin">
            <a:noFill/>
            <a:miter lim="800000"/>
            <a:headEnd/>
            <a:tailEnd/>
          </a:ln>
        </p:spPr>
        <p:txBody>
          <a:bodyPr lIns="90000" tIns="43200" rIns="90000" bIns="43200">
            <a:spAutoFit/>
          </a:bodyPr>
          <a:lstStyle/>
          <a:p>
            <a:r>
              <a:rPr lang="da-DK">
                <a:latin typeface="Rockwell" pitchFamily="-106" charset="0"/>
              </a:rPr>
              <a:t>For any </a:t>
            </a:r>
            <a:r>
              <a:rPr lang="da-DK">
                <a:solidFill>
                  <a:srgbClr val="E816C5"/>
                </a:solidFill>
                <a:latin typeface="Rockwell" pitchFamily="-106" charset="0"/>
              </a:rPr>
              <a:t>n</a:t>
            </a:r>
            <a:r>
              <a:rPr lang="da-DK">
                <a:solidFill>
                  <a:schemeClr val="accent1"/>
                </a:solidFill>
                <a:latin typeface="Rockwell" pitchFamily="-106" charset="0"/>
              </a:rPr>
              <a:t>x</a:t>
            </a:r>
            <a:r>
              <a:rPr lang="da-DK">
                <a:solidFill>
                  <a:srgbClr val="E816C5"/>
                </a:solidFill>
                <a:latin typeface="Rockwell" pitchFamily="-106" charset="0"/>
              </a:rPr>
              <a:t>n</a:t>
            </a:r>
            <a:r>
              <a:rPr lang="da-DK">
                <a:solidFill>
                  <a:schemeClr val="accent1"/>
                </a:solidFill>
                <a:latin typeface="Rockwell" pitchFamily="-106" charset="0"/>
              </a:rPr>
              <a:t> </a:t>
            </a:r>
            <a:r>
              <a:rPr lang="da-DK">
                <a:solidFill>
                  <a:srgbClr val="000000"/>
                </a:solidFill>
                <a:latin typeface="Rockwell" pitchFamily="-106" charset="0"/>
              </a:rPr>
              <a:t>matrix </a:t>
            </a:r>
            <a:r>
              <a:rPr lang="da-DK" b="1" i="1">
                <a:solidFill>
                  <a:srgbClr val="000000"/>
                </a:solidFill>
                <a:latin typeface="Rockwell" pitchFamily="-106" charset="0"/>
              </a:rPr>
              <a:t>A</a:t>
            </a:r>
            <a:r>
              <a:rPr lang="da-DK">
                <a:solidFill>
                  <a:srgbClr val="000000"/>
                </a:solidFill>
                <a:latin typeface="Rockwell" pitchFamily="-106" charset="0"/>
              </a:rPr>
              <a:t>, we have  </a:t>
            </a:r>
            <a:r>
              <a:rPr lang="da-DK" b="1" i="1">
                <a:latin typeface="Rockwell" pitchFamily="-106" charset="0"/>
              </a:rPr>
              <a:t>A I</a:t>
            </a:r>
            <a:r>
              <a:rPr lang="da-DK" sz="2000" b="1" i="1" baseline="-25000">
                <a:solidFill>
                  <a:srgbClr val="E816C5"/>
                </a:solidFill>
                <a:latin typeface="Rockwell" pitchFamily="-106" charset="0"/>
              </a:rPr>
              <a:t>n</a:t>
            </a:r>
            <a:r>
              <a:rPr lang="da-DK">
                <a:latin typeface="Rockwell" pitchFamily="-106" charset="0"/>
              </a:rPr>
              <a:t> = </a:t>
            </a:r>
            <a:r>
              <a:rPr lang="da-DK" b="1" i="1">
                <a:latin typeface="Rockwell" pitchFamily="-106" charset="0"/>
              </a:rPr>
              <a:t>I</a:t>
            </a:r>
            <a:r>
              <a:rPr lang="da-DK" sz="2000" b="1" i="1" baseline="-25000">
                <a:solidFill>
                  <a:srgbClr val="E816C5"/>
                </a:solidFill>
                <a:latin typeface="Rockwell" pitchFamily="-106" charset="0"/>
              </a:rPr>
              <a:t>n</a:t>
            </a:r>
            <a:r>
              <a:rPr lang="da-DK">
                <a:latin typeface="Rockwell" pitchFamily="-106" charset="0"/>
              </a:rPr>
              <a:t> </a:t>
            </a:r>
            <a:r>
              <a:rPr lang="da-DK" b="1" i="1">
                <a:latin typeface="Rockwell" pitchFamily="-106" charset="0"/>
              </a:rPr>
              <a:t>A</a:t>
            </a:r>
            <a:r>
              <a:rPr lang="da-DK">
                <a:latin typeface="Rockwell" pitchFamily="-106" charset="0"/>
              </a:rPr>
              <a:t> = </a:t>
            </a:r>
            <a:r>
              <a:rPr lang="da-DK" b="1" i="1">
                <a:latin typeface="Rockwell" pitchFamily="-106" charset="0"/>
              </a:rPr>
              <a:t>A</a:t>
            </a:r>
            <a:r>
              <a:rPr lang="da-DK">
                <a:latin typeface="Rockwell" pitchFamily="-106" charset="0"/>
              </a:rPr>
              <a:t> </a:t>
            </a:r>
          </a:p>
          <a:p>
            <a:r>
              <a:rPr lang="da-DK">
                <a:latin typeface="Rockwell" pitchFamily="-106" charset="0"/>
              </a:rPr>
              <a:t>For any </a:t>
            </a:r>
            <a:r>
              <a:rPr lang="da-DK">
                <a:solidFill>
                  <a:srgbClr val="E816C5"/>
                </a:solidFill>
                <a:latin typeface="Rockwell" pitchFamily="-106" charset="0"/>
              </a:rPr>
              <a:t>n</a:t>
            </a:r>
            <a:r>
              <a:rPr lang="da-DK">
                <a:solidFill>
                  <a:schemeClr val="accent1"/>
                </a:solidFill>
                <a:latin typeface="Rockwell" pitchFamily="-106" charset="0"/>
              </a:rPr>
              <a:t>x</a:t>
            </a:r>
            <a:r>
              <a:rPr lang="da-DK">
                <a:solidFill>
                  <a:srgbClr val="3366FF"/>
                </a:solidFill>
                <a:latin typeface="Rockwell" pitchFamily="-106" charset="0"/>
              </a:rPr>
              <a:t>m</a:t>
            </a:r>
            <a:r>
              <a:rPr lang="da-DK">
                <a:latin typeface="Rockwell" pitchFamily="-106" charset="0"/>
              </a:rPr>
              <a:t> matrix </a:t>
            </a:r>
            <a:r>
              <a:rPr lang="da-DK" b="1" i="1">
                <a:latin typeface="Rockwell" pitchFamily="-106" charset="0"/>
              </a:rPr>
              <a:t>A</a:t>
            </a:r>
            <a:r>
              <a:rPr lang="da-DK">
                <a:latin typeface="Rockwell" pitchFamily="-106" charset="0"/>
              </a:rPr>
              <a:t>, we have </a:t>
            </a:r>
            <a:r>
              <a:rPr lang="da-DK" b="1" i="1">
                <a:latin typeface="Rockwell" pitchFamily="-106" charset="0"/>
              </a:rPr>
              <a:t>I</a:t>
            </a:r>
            <a:r>
              <a:rPr lang="da-DK" b="1" i="1" baseline="-25000">
                <a:solidFill>
                  <a:srgbClr val="E816C5"/>
                </a:solidFill>
                <a:latin typeface="Rockwell" pitchFamily="-106" charset="0"/>
              </a:rPr>
              <a:t>n</a:t>
            </a:r>
            <a:r>
              <a:rPr lang="da-DK">
                <a:latin typeface="Rockwell" pitchFamily="-106" charset="0"/>
              </a:rPr>
              <a:t> </a:t>
            </a:r>
            <a:r>
              <a:rPr lang="da-DK" b="1" i="1">
                <a:latin typeface="Rockwell" pitchFamily="-106" charset="0"/>
              </a:rPr>
              <a:t>A</a:t>
            </a:r>
            <a:r>
              <a:rPr lang="da-DK">
                <a:latin typeface="Rockwell" pitchFamily="-106" charset="0"/>
              </a:rPr>
              <a:t> = </a:t>
            </a:r>
            <a:r>
              <a:rPr lang="da-DK" b="1" i="1">
                <a:latin typeface="Rockwell" pitchFamily="-106" charset="0"/>
              </a:rPr>
              <a:t>A</a:t>
            </a:r>
            <a:r>
              <a:rPr lang="da-DK">
                <a:latin typeface="Rockwell" pitchFamily="-106" charset="0"/>
              </a:rPr>
              <a:t>, and  </a:t>
            </a:r>
            <a:r>
              <a:rPr lang="da-DK" b="1" i="1">
                <a:latin typeface="Rockwell" pitchFamily="-106" charset="0"/>
              </a:rPr>
              <a:t>A I</a:t>
            </a:r>
            <a:r>
              <a:rPr lang="da-DK" sz="2000" b="1" i="1" baseline="-25000">
                <a:solidFill>
                  <a:srgbClr val="3366FF"/>
                </a:solidFill>
                <a:latin typeface="Rockwell" pitchFamily="-106" charset="0"/>
              </a:rPr>
              <a:t>m</a:t>
            </a:r>
            <a:r>
              <a:rPr lang="da-DK">
                <a:latin typeface="Rockwell" pitchFamily="-106" charset="0"/>
              </a:rPr>
              <a:t> = </a:t>
            </a:r>
            <a:r>
              <a:rPr lang="da-DK" b="1" i="1">
                <a:latin typeface="Rockwell" pitchFamily="-106" charset="0"/>
              </a:rPr>
              <a:t>A</a:t>
            </a:r>
            <a:r>
              <a:rPr lang="da-DK">
                <a:latin typeface="Rockwell" pitchFamily="-106" charset="0"/>
              </a:rPr>
              <a:t> (so 2 possible matrices)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Identity matrix</a:t>
            </a:r>
          </a:p>
        </p:txBody>
      </p:sp>
      <p:graphicFrame>
        <p:nvGraphicFramePr>
          <p:cNvPr id="4" name="Group 9"/>
          <p:cNvGraphicFramePr>
            <a:graphicFrameLocks noGrp="1"/>
          </p:cNvGraphicFramePr>
          <p:nvPr/>
        </p:nvGraphicFramePr>
        <p:xfrm>
          <a:off x="2692400" y="2047875"/>
          <a:ext cx="4953000" cy="954088"/>
        </p:xfrm>
        <a:graphic>
          <a:graphicData uri="http://schemas.openxmlformats.org/drawingml/2006/table">
            <a:tbl>
              <a:tblPr/>
              <a:tblGrid>
                <a:gridCol w="369888"/>
                <a:gridCol w="369887"/>
                <a:gridCol w="371475"/>
                <a:gridCol w="369888"/>
                <a:gridCol w="366712"/>
                <a:gridCol w="369888"/>
                <a:gridCol w="369887"/>
                <a:gridCol w="268288"/>
                <a:gridCol w="700087"/>
                <a:gridCol w="696913"/>
                <a:gridCol w="700087"/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1+0+0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0+2+0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0+0+3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</a:t>
                      </a:r>
                      <a:endParaRPr kumimoji="0" lang="en-GB" sz="1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4+0+0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0+5+0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0+0+6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</a:t>
                      </a:r>
                      <a:endParaRPr kumimoji="0" lang="en-GB" sz="1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7+0+0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0+8+0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0+0+9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637" name="Group 97"/>
          <p:cNvGrpSpPr>
            <a:grpSpLocks/>
          </p:cNvGrpSpPr>
          <p:nvPr/>
        </p:nvGrpSpPr>
        <p:grpSpPr bwMode="auto">
          <a:xfrm>
            <a:off x="533400" y="1905000"/>
            <a:ext cx="7127875" cy="1368425"/>
            <a:chOff x="567" y="2750"/>
            <a:chExt cx="4490" cy="862"/>
          </a:xfrm>
        </p:grpSpPr>
        <p:grpSp>
          <p:nvGrpSpPr>
            <p:cNvPr id="25643" name="Group 66"/>
            <p:cNvGrpSpPr>
              <a:grpSpLocks/>
            </p:cNvGrpSpPr>
            <p:nvPr/>
          </p:nvGrpSpPr>
          <p:grpSpPr bwMode="auto">
            <a:xfrm>
              <a:off x="1882" y="2750"/>
              <a:ext cx="3175" cy="862"/>
              <a:chOff x="1882" y="3067"/>
              <a:chExt cx="3175" cy="862"/>
            </a:xfrm>
          </p:grpSpPr>
          <p:grpSp>
            <p:nvGrpSpPr>
              <p:cNvPr id="25645" name="Group 67"/>
              <p:cNvGrpSpPr>
                <a:grpSpLocks/>
              </p:cNvGrpSpPr>
              <p:nvPr/>
            </p:nvGrpSpPr>
            <p:grpSpPr bwMode="auto">
              <a:xfrm>
                <a:off x="1938" y="3158"/>
                <a:ext cx="137" cy="680"/>
                <a:chOff x="1927" y="3158"/>
                <a:chExt cx="137" cy="680"/>
              </a:xfrm>
            </p:grpSpPr>
            <p:sp>
              <p:nvSpPr>
                <p:cNvPr id="25669" name="Line 68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0" cy="6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0" name="Line 69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1" name="Line 70"/>
                <p:cNvSpPr>
                  <a:spLocks noChangeShapeType="1"/>
                </p:cNvSpPr>
                <p:nvPr/>
              </p:nvSpPr>
              <p:spPr bwMode="auto">
                <a:xfrm>
                  <a:off x="1927" y="383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46" name="Group 71"/>
              <p:cNvGrpSpPr>
                <a:grpSpLocks/>
              </p:cNvGrpSpPr>
              <p:nvPr/>
            </p:nvGrpSpPr>
            <p:grpSpPr bwMode="auto">
              <a:xfrm>
                <a:off x="2879" y="3158"/>
                <a:ext cx="137" cy="680"/>
                <a:chOff x="1927" y="3158"/>
                <a:chExt cx="137" cy="680"/>
              </a:xfrm>
            </p:grpSpPr>
            <p:sp>
              <p:nvSpPr>
                <p:cNvPr id="25666" name="Line 72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0" cy="6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7" name="Line 73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8" name="Line 74"/>
                <p:cNvSpPr>
                  <a:spLocks noChangeShapeType="1"/>
                </p:cNvSpPr>
                <p:nvPr/>
              </p:nvSpPr>
              <p:spPr bwMode="auto">
                <a:xfrm>
                  <a:off x="1927" y="383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47" name="Group 75"/>
              <p:cNvGrpSpPr>
                <a:grpSpLocks/>
              </p:cNvGrpSpPr>
              <p:nvPr/>
            </p:nvGrpSpPr>
            <p:grpSpPr bwMode="auto">
              <a:xfrm>
                <a:off x="3741" y="3158"/>
                <a:ext cx="137" cy="680"/>
                <a:chOff x="1927" y="3158"/>
                <a:chExt cx="137" cy="680"/>
              </a:xfrm>
            </p:grpSpPr>
            <p:sp>
              <p:nvSpPr>
                <p:cNvPr id="25663" name="Line 76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0" cy="6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4" name="Line 77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5" name="Line 78"/>
                <p:cNvSpPr>
                  <a:spLocks noChangeShapeType="1"/>
                </p:cNvSpPr>
                <p:nvPr/>
              </p:nvSpPr>
              <p:spPr bwMode="auto">
                <a:xfrm>
                  <a:off x="1927" y="383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48" name="Group 79"/>
              <p:cNvGrpSpPr>
                <a:grpSpLocks/>
              </p:cNvGrpSpPr>
              <p:nvPr/>
            </p:nvGrpSpPr>
            <p:grpSpPr bwMode="auto">
              <a:xfrm flipH="1">
                <a:off x="2516" y="3158"/>
                <a:ext cx="137" cy="680"/>
                <a:chOff x="1927" y="3158"/>
                <a:chExt cx="137" cy="680"/>
              </a:xfrm>
            </p:grpSpPr>
            <p:sp>
              <p:nvSpPr>
                <p:cNvPr id="25660" name="Line 80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0" cy="6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1" name="Line 81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2" name="Line 82"/>
                <p:cNvSpPr>
                  <a:spLocks noChangeShapeType="1"/>
                </p:cNvSpPr>
                <p:nvPr/>
              </p:nvSpPr>
              <p:spPr bwMode="auto">
                <a:xfrm>
                  <a:off x="1927" y="383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49" name="Group 83"/>
              <p:cNvGrpSpPr>
                <a:grpSpLocks/>
              </p:cNvGrpSpPr>
              <p:nvPr/>
            </p:nvGrpSpPr>
            <p:grpSpPr bwMode="auto">
              <a:xfrm flipH="1">
                <a:off x="3434" y="3158"/>
                <a:ext cx="137" cy="680"/>
                <a:chOff x="1927" y="3158"/>
                <a:chExt cx="137" cy="680"/>
              </a:xfrm>
            </p:grpSpPr>
            <p:sp>
              <p:nvSpPr>
                <p:cNvPr id="25657" name="Line 84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0" cy="6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8" name="Line 85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9" name="Line 86"/>
                <p:cNvSpPr>
                  <a:spLocks noChangeShapeType="1"/>
                </p:cNvSpPr>
                <p:nvPr/>
              </p:nvSpPr>
              <p:spPr bwMode="auto">
                <a:xfrm>
                  <a:off x="1927" y="383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50" name="Group 87"/>
              <p:cNvGrpSpPr>
                <a:grpSpLocks/>
              </p:cNvGrpSpPr>
              <p:nvPr/>
            </p:nvGrpSpPr>
            <p:grpSpPr bwMode="auto">
              <a:xfrm flipH="1">
                <a:off x="4920" y="3158"/>
                <a:ext cx="137" cy="680"/>
                <a:chOff x="1927" y="3158"/>
                <a:chExt cx="137" cy="680"/>
              </a:xfrm>
            </p:grpSpPr>
            <p:sp>
              <p:nvSpPr>
                <p:cNvPr id="25654" name="Line 88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0" cy="6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5" name="Line 89"/>
                <p:cNvSpPr>
                  <a:spLocks noChangeShapeType="1"/>
                </p:cNvSpPr>
                <p:nvPr/>
              </p:nvSpPr>
              <p:spPr bwMode="auto">
                <a:xfrm>
                  <a:off x="1927" y="315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6" name="Line 90"/>
                <p:cNvSpPr>
                  <a:spLocks noChangeShapeType="1"/>
                </p:cNvSpPr>
                <p:nvPr/>
              </p:nvSpPr>
              <p:spPr bwMode="auto">
                <a:xfrm>
                  <a:off x="1927" y="3838"/>
                  <a:ext cx="13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51" name="Oval 91"/>
              <p:cNvSpPr>
                <a:spLocks noChangeArrowheads="1"/>
              </p:cNvSpPr>
              <p:nvPr/>
            </p:nvSpPr>
            <p:spPr bwMode="auto">
              <a:xfrm>
                <a:off x="1882" y="3158"/>
                <a:ext cx="862" cy="18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Oval 92"/>
              <p:cNvSpPr>
                <a:spLocks noChangeArrowheads="1"/>
              </p:cNvSpPr>
              <p:nvPr/>
            </p:nvSpPr>
            <p:spPr bwMode="auto">
              <a:xfrm rot="5400000">
                <a:off x="2562" y="3430"/>
                <a:ext cx="862" cy="13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Oval 93"/>
              <p:cNvSpPr>
                <a:spLocks noChangeArrowheads="1"/>
              </p:cNvSpPr>
              <p:nvPr/>
            </p:nvSpPr>
            <p:spPr bwMode="auto">
              <a:xfrm>
                <a:off x="3651" y="3158"/>
                <a:ext cx="544" cy="18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4" name="Text Box 94"/>
            <p:cNvSpPr txBox="1">
              <a:spLocks noChangeArrowheads="1"/>
            </p:cNvSpPr>
            <p:nvPr/>
          </p:nvSpPr>
          <p:spPr bwMode="auto">
            <a:xfrm>
              <a:off x="567" y="2798"/>
              <a:ext cx="119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Rockwell" pitchFamily="-106" charset="0"/>
                  <a:cs typeface="Arial" charset="0"/>
                </a:rPr>
                <a:t>Worked example</a:t>
              </a:r>
            </a:p>
            <a:p>
              <a:pPr algn="ctr"/>
              <a:r>
                <a:rPr lang="en-GB" b="1" i="1">
                  <a:latin typeface="Rockwell" pitchFamily="-106" charset="0"/>
                  <a:cs typeface="Arial" charset="0"/>
                </a:rPr>
                <a:t>A I</a:t>
              </a:r>
              <a:r>
                <a:rPr lang="en-GB" b="1" i="1" baseline="-25000">
                  <a:latin typeface="Rockwell" pitchFamily="-106" charset="0"/>
                  <a:cs typeface="Arial" charset="0"/>
                </a:rPr>
                <a:t>3</a:t>
              </a:r>
              <a:r>
                <a:rPr lang="en-GB" b="1" i="1">
                  <a:latin typeface="Rockwell" pitchFamily="-106" charset="0"/>
                  <a:cs typeface="Arial" charset="0"/>
                </a:rPr>
                <a:t> = A  </a:t>
              </a:r>
            </a:p>
            <a:p>
              <a:pPr algn="ctr"/>
              <a:r>
                <a:rPr lang="en-GB">
                  <a:latin typeface="Rockwell" pitchFamily="-106" charset="0"/>
                  <a:cs typeface="Arial" charset="0"/>
                </a:rPr>
                <a:t>for a 3x3 matrix:</a:t>
              </a:r>
            </a:p>
            <a:p>
              <a:pPr algn="ctr"/>
              <a:endParaRPr lang="en-GB">
                <a:latin typeface="Rockwell" pitchFamily="-106" charset="0"/>
                <a:cs typeface="Arial" charset="0"/>
              </a:endParaRPr>
            </a:p>
          </p:txBody>
        </p:sp>
      </p:grpSp>
      <p:sp>
        <p:nvSpPr>
          <p:cNvPr id="35" name="Text Box 104"/>
          <p:cNvSpPr txBox="1">
            <a:spLocks noChangeArrowheads="1"/>
          </p:cNvSpPr>
          <p:nvPr/>
        </p:nvSpPr>
        <p:spPr bwMode="auto">
          <a:xfrm>
            <a:off x="990600" y="3581400"/>
            <a:ext cx="72390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Rockwell" pitchFamily="-106" charset="0"/>
              </a:rPr>
              <a:t> </a:t>
            </a:r>
            <a:r>
              <a:rPr lang="en-GB" sz="2000">
                <a:solidFill>
                  <a:srgbClr val="000000"/>
                </a:solidFill>
                <a:latin typeface="Rockwell" pitchFamily="-106" charset="0"/>
              </a:rPr>
              <a:t>In Matlab:</a:t>
            </a:r>
            <a:r>
              <a:rPr lang="en-GB" sz="2000">
                <a:latin typeface="Rockwell" pitchFamily="-106" charset="0"/>
              </a:rPr>
              <a:t> </a:t>
            </a:r>
            <a:r>
              <a:rPr lang="en-GB" sz="2000" b="1">
                <a:latin typeface="Rockwell" pitchFamily="-106" charset="0"/>
              </a:rPr>
              <a:t>eye(r, c)</a:t>
            </a:r>
            <a:r>
              <a:rPr lang="en-GB" sz="2000">
                <a:latin typeface="Rockwell" pitchFamily="-106" charset="0"/>
              </a:rPr>
              <a:t> produces an r x c identity matrix</a:t>
            </a:r>
            <a:endParaRPr lang="en-GB" sz="2000" b="1">
              <a:latin typeface="Rockwel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inverse</a:t>
            </a:r>
          </a:p>
        </p:txBody>
      </p:sp>
      <p:pic>
        <p:nvPicPr>
          <p:cNvPr id="26627" name="Picture 5" descr="\begin{displaymath}A\;B = B\; A = I_n\end{displaymath}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2497138"/>
            <a:ext cx="2160588" cy="495300"/>
          </a:xfrm>
          <a:solidFill>
            <a:schemeClr val="bg1">
              <a:alpha val="50195"/>
            </a:schemeClr>
          </a:solidFill>
          <a:ln>
            <a:solidFill>
              <a:schemeClr val="tx1"/>
            </a:solidFill>
          </a:ln>
        </p:spPr>
      </p:pic>
      <p:pic>
        <p:nvPicPr>
          <p:cNvPr id="26628" name="Picture 9" descr="\begin{displaymath}A\; A^{-1} = A^{-1}\;A = I_n\;.\end{displaymath}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119813" y="3792538"/>
            <a:ext cx="3024187" cy="520700"/>
          </a:xfrm>
          <a:solidFill>
            <a:schemeClr val="bg1">
              <a:alpha val="50195"/>
            </a:schemeClr>
          </a:solidFill>
          <a:ln>
            <a:solidFill>
              <a:schemeClr val="tx1"/>
            </a:solidFill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9413" y="1697038"/>
            <a:ext cx="800258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da-DK" sz="2000" b="1" kern="0" dirty="0">
                <a:solidFill>
                  <a:srgbClr val="000000"/>
                </a:solidFill>
                <a:latin typeface="+mn-lt"/>
                <a:ea typeface="+mn-ea"/>
              </a:rPr>
              <a:t>Definition.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A matrix </a:t>
            </a:r>
            <a:r>
              <a:rPr lang="da-DK" sz="2000" b="1" i="1" kern="0" dirty="0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is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called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b="1" kern="0" dirty="0" err="1">
                <a:solidFill>
                  <a:srgbClr val="000000"/>
                </a:solidFill>
                <a:latin typeface="+mn-lt"/>
                <a:ea typeface="+mn-ea"/>
              </a:rPr>
              <a:t>nonsingular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or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b="1" kern="0" dirty="0" err="1">
                <a:solidFill>
                  <a:srgbClr val="000000"/>
                </a:solidFill>
                <a:latin typeface="+mn-lt"/>
                <a:ea typeface="+mn-ea"/>
              </a:rPr>
              <a:t>invertible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if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there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exists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a matrix </a:t>
            </a:r>
            <a:r>
              <a:rPr lang="da-DK" sz="2000" b="1" i="1" kern="0" dirty="0">
                <a:solidFill>
                  <a:srgbClr val="000000"/>
                </a:solidFill>
                <a:latin typeface="+mn-lt"/>
                <a:ea typeface="+mn-ea"/>
              </a:rPr>
              <a:t>B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such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a-DK" sz="2000" kern="0" dirty="0" err="1">
                <a:solidFill>
                  <a:srgbClr val="000000"/>
                </a:solidFill>
                <a:latin typeface="+mn-lt"/>
                <a:ea typeface="+mn-ea"/>
              </a:rPr>
              <a:t>that</a:t>
            </a:r>
            <a:r>
              <a:rPr lang="da-DK" sz="2000" kern="0" dirty="0">
                <a:solidFill>
                  <a:srgbClr val="00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000" y="3733800"/>
            <a:ext cx="51054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da-DK" sz="2000" b="1" dirty="0">
                <a:solidFill>
                  <a:srgbClr val="000000"/>
                </a:solidFill>
                <a:latin typeface="+mn-lt"/>
                <a:ea typeface="+mn-ea"/>
              </a:rPr>
              <a:t>Notation.</a:t>
            </a:r>
            <a:r>
              <a:rPr lang="da-DK" sz="2000" dirty="0">
                <a:solidFill>
                  <a:srgbClr val="000000"/>
                </a:solidFill>
                <a:latin typeface="+mn-lt"/>
                <a:ea typeface="+mn-ea"/>
              </a:rPr>
              <a:t> A </a:t>
            </a:r>
            <a:r>
              <a:rPr lang="da-DK" sz="2000" dirty="0" err="1">
                <a:solidFill>
                  <a:srgbClr val="000000"/>
                </a:solidFill>
                <a:latin typeface="+mn-lt"/>
                <a:ea typeface="+mn-ea"/>
              </a:rPr>
              <a:t>common</a:t>
            </a:r>
            <a:r>
              <a:rPr lang="da-DK" sz="2000" dirty="0">
                <a:solidFill>
                  <a:srgbClr val="000000"/>
                </a:solidFill>
                <a:latin typeface="+mn-lt"/>
                <a:ea typeface="+mn-ea"/>
              </a:rPr>
              <a:t> notation for the inverse of a matrix </a:t>
            </a:r>
            <a:r>
              <a:rPr lang="da-DK" sz="2000" b="1" i="1" dirty="0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lang="da-DK" sz="2000" dirty="0">
                <a:solidFill>
                  <a:srgbClr val="000000"/>
                </a:solidFill>
                <a:latin typeface="+mn-lt"/>
                <a:ea typeface="+mn-ea"/>
              </a:rPr>
              <a:t> is </a:t>
            </a:r>
            <a:r>
              <a:rPr lang="da-DK" sz="2000" b="1" i="1" dirty="0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lang="da-DK" sz="2000" baseline="30000" dirty="0">
                <a:solidFill>
                  <a:srgbClr val="000000"/>
                </a:solidFill>
                <a:latin typeface="+mn-lt"/>
                <a:ea typeface="+mn-ea"/>
              </a:rPr>
              <a:t>-1</a:t>
            </a:r>
            <a:r>
              <a:rPr lang="da-DK" sz="2000" dirty="0">
                <a:solidFill>
                  <a:srgbClr val="000000"/>
                </a:solidFill>
                <a:latin typeface="+mn-lt"/>
                <a:ea typeface="+mn-ea"/>
              </a:rPr>
              <a:t>. So:</a:t>
            </a: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300038" y="4648200"/>
            <a:ext cx="8615362" cy="923925"/>
          </a:xfrm>
          <a:prstGeom prst="rect">
            <a:avLst/>
          </a:prstGeom>
          <a:noFill/>
          <a:ln w="47625" cmpd="thickThin">
            <a:noFill/>
            <a:miter lim="800000"/>
            <a:headEnd/>
            <a:tailEnd/>
          </a:ln>
        </p:spPr>
        <p:txBody>
          <a:bodyPr lIns="90000" tIns="43200" rIns="90000" bIns="4320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   The inverse matrix is unique when it exists. So if </a:t>
            </a:r>
            <a:r>
              <a:rPr lang="da-DK" sz="2000" b="1" i="1">
                <a:solidFill>
                  <a:srgbClr val="000000"/>
                </a:solidFill>
                <a:latin typeface="Rockwell" pitchFamily="-106" charset="0"/>
              </a:rPr>
              <a:t>A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is invertible, then </a:t>
            </a:r>
            <a:r>
              <a:rPr lang="da-DK" sz="2000" b="1" i="1">
                <a:solidFill>
                  <a:srgbClr val="000000"/>
                </a:solidFill>
                <a:latin typeface="Rockwell" pitchFamily="-106" charset="0"/>
              </a:rPr>
              <a:t>A</a:t>
            </a:r>
            <a:r>
              <a:rPr lang="da-DK" sz="2000" baseline="30000">
                <a:solidFill>
                  <a:srgbClr val="000000"/>
                </a:solidFill>
                <a:latin typeface="Rockwell" pitchFamily="-106" charset="0"/>
              </a:rPr>
              <a:t>-1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is also invertible and </a:t>
            </a:r>
            <a:r>
              <a:rPr lang="en-GB" sz="2000">
                <a:latin typeface="Rockwell" pitchFamily="-106" charset="0"/>
              </a:rPr>
              <a:t>then (A</a:t>
            </a:r>
            <a:r>
              <a:rPr lang="en-GB" sz="2000" baseline="30000">
                <a:latin typeface="Rockwell" pitchFamily="-106" charset="0"/>
              </a:rPr>
              <a:t>T</a:t>
            </a:r>
            <a:r>
              <a:rPr lang="en-GB" sz="2000">
                <a:latin typeface="Rockwell" pitchFamily="-106" charset="0"/>
              </a:rPr>
              <a:t>)</a:t>
            </a:r>
            <a:r>
              <a:rPr lang="en-GB" sz="2000" baseline="30000">
                <a:latin typeface="Rockwell" pitchFamily="-106" charset="0"/>
              </a:rPr>
              <a:t>-1</a:t>
            </a:r>
            <a:r>
              <a:rPr lang="en-GB" sz="2000">
                <a:latin typeface="Rockwell" pitchFamily="-106" charset="0"/>
              </a:rPr>
              <a:t> = (A</a:t>
            </a:r>
            <a:r>
              <a:rPr lang="en-GB" sz="2000" baseline="30000">
                <a:latin typeface="Rockwell" pitchFamily="-106" charset="0"/>
              </a:rPr>
              <a:t>-1</a:t>
            </a:r>
            <a:r>
              <a:rPr lang="en-GB" sz="2000">
                <a:latin typeface="Rockwell" pitchFamily="-106" charset="0"/>
              </a:rPr>
              <a:t>)</a:t>
            </a:r>
            <a:r>
              <a:rPr lang="en-GB" sz="2000" baseline="30000">
                <a:latin typeface="Rockwell" pitchFamily="-106" charset="0"/>
              </a:rPr>
              <a:t>T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/>
            </a:r>
            <a:br>
              <a:rPr lang="da-DK" sz="2000">
                <a:solidFill>
                  <a:srgbClr val="000000"/>
                </a:solidFill>
                <a:latin typeface="Rockwell" pitchFamily="-106" charset="0"/>
              </a:rPr>
            </a:br>
            <a:endParaRPr lang="da-DK" sz="2000">
              <a:solidFill>
                <a:srgbClr val="000000"/>
              </a:solidFill>
              <a:latin typeface="Rockwell" pitchFamily="-106" charset="0"/>
            </a:endParaRPr>
          </a:p>
        </p:txBody>
      </p:sp>
      <p:graphicFrame>
        <p:nvGraphicFramePr>
          <p:cNvPr id="44" name="Group 10"/>
          <p:cNvGraphicFramePr>
            <a:graphicFrameLocks noGrp="1"/>
          </p:cNvGraphicFramePr>
          <p:nvPr/>
        </p:nvGraphicFramePr>
        <p:xfrm>
          <a:off x="4419600" y="2514600"/>
          <a:ext cx="4248150" cy="9144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73063"/>
                <a:gridCol w="576262"/>
                <a:gridCol w="647700"/>
                <a:gridCol w="288925"/>
                <a:gridCol w="360363"/>
                <a:gridCol w="2873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2 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-1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  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2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+ </a:t>
                      </a: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3    3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-1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+ </a:t>
                      </a: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 3    3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-1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 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3</a:t>
                      </a:r>
                      <a:endParaRPr kumimoji="0" lang="en-GB" sz="12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 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-2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+ </a:t>
                      </a: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2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    3    3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+ </a:t>
                      </a:r>
                      <a:r>
                        <a:rPr kumimoji="0" lang="en-GB" sz="1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2</a:t>
                      </a: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     3    3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ＭＳ Ｐゴシック" pitchFamily="-106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106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6655" name="Group 45"/>
          <p:cNvGrpSpPr>
            <a:grpSpLocks/>
          </p:cNvGrpSpPr>
          <p:nvPr/>
        </p:nvGrpSpPr>
        <p:grpSpPr bwMode="auto">
          <a:xfrm>
            <a:off x="4419600" y="2493963"/>
            <a:ext cx="4248150" cy="935037"/>
            <a:chOff x="2472" y="1117"/>
            <a:chExt cx="2676" cy="589"/>
          </a:xfrm>
        </p:grpSpPr>
        <p:grpSp>
          <p:nvGrpSpPr>
            <p:cNvPr id="26662" name="Group 46"/>
            <p:cNvGrpSpPr>
              <a:grpSpLocks/>
            </p:cNvGrpSpPr>
            <p:nvPr/>
          </p:nvGrpSpPr>
          <p:grpSpPr bwMode="auto">
            <a:xfrm>
              <a:off x="2486" y="1117"/>
              <a:ext cx="137" cy="589"/>
              <a:chOff x="1927" y="3158"/>
              <a:chExt cx="137" cy="680"/>
            </a:xfrm>
          </p:grpSpPr>
          <p:sp>
            <p:nvSpPr>
              <p:cNvPr id="26691" name="Line 47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0" cy="6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Line 48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Line 49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3" name="Group 50"/>
            <p:cNvGrpSpPr>
              <a:grpSpLocks/>
            </p:cNvGrpSpPr>
            <p:nvPr/>
          </p:nvGrpSpPr>
          <p:grpSpPr bwMode="auto">
            <a:xfrm>
              <a:off x="3121" y="1117"/>
              <a:ext cx="137" cy="589"/>
              <a:chOff x="1927" y="3158"/>
              <a:chExt cx="137" cy="680"/>
            </a:xfrm>
          </p:grpSpPr>
          <p:sp>
            <p:nvSpPr>
              <p:cNvPr id="26688" name="Line 51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0" cy="6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Line 52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Line 53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4" name="Group 54"/>
            <p:cNvGrpSpPr>
              <a:grpSpLocks/>
            </p:cNvGrpSpPr>
            <p:nvPr/>
          </p:nvGrpSpPr>
          <p:grpSpPr bwMode="auto">
            <a:xfrm>
              <a:off x="3801" y="1117"/>
              <a:ext cx="137" cy="589"/>
              <a:chOff x="1927" y="3158"/>
              <a:chExt cx="137" cy="680"/>
            </a:xfrm>
          </p:grpSpPr>
          <p:sp>
            <p:nvSpPr>
              <p:cNvPr id="26685" name="Line 55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0" cy="6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Line 56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Line 57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5" name="Group 58"/>
            <p:cNvGrpSpPr>
              <a:grpSpLocks/>
            </p:cNvGrpSpPr>
            <p:nvPr/>
          </p:nvGrpSpPr>
          <p:grpSpPr bwMode="auto">
            <a:xfrm>
              <a:off x="4754" y="1117"/>
              <a:ext cx="137" cy="589"/>
              <a:chOff x="1927" y="3158"/>
              <a:chExt cx="137" cy="680"/>
            </a:xfrm>
          </p:grpSpPr>
          <p:sp>
            <p:nvSpPr>
              <p:cNvPr id="26682" name="Line 59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0" cy="6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60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61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6" name="Group 62"/>
            <p:cNvGrpSpPr>
              <a:grpSpLocks/>
            </p:cNvGrpSpPr>
            <p:nvPr/>
          </p:nvGrpSpPr>
          <p:grpSpPr bwMode="auto">
            <a:xfrm flipH="1">
              <a:off x="2750" y="1117"/>
              <a:ext cx="137" cy="589"/>
              <a:chOff x="1927" y="3158"/>
              <a:chExt cx="137" cy="680"/>
            </a:xfrm>
          </p:grpSpPr>
          <p:sp>
            <p:nvSpPr>
              <p:cNvPr id="26679" name="Line 63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0" cy="6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Line 64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65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66"/>
            <p:cNvGrpSpPr>
              <a:grpSpLocks/>
            </p:cNvGrpSpPr>
            <p:nvPr/>
          </p:nvGrpSpPr>
          <p:grpSpPr bwMode="auto">
            <a:xfrm flipH="1">
              <a:off x="3409" y="1117"/>
              <a:ext cx="137" cy="589"/>
              <a:chOff x="1927" y="3158"/>
              <a:chExt cx="137" cy="680"/>
            </a:xfrm>
          </p:grpSpPr>
          <p:sp>
            <p:nvSpPr>
              <p:cNvPr id="26676" name="Line 67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0" cy="6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68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Line 69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70"/>
            <p:cNvGrpSpPr>
              <a:grpSpLocks/>
            </p:cNvGrpSpPr>
            <p:nvPr/>
          </p:nvGrpSpPr>
          <p:grpSpPr bwMode="auto">
            <a:xfrm flipH="1">
              <a:off x="4407" y="1117"/>
              <a:ext cx="137" cy="589"/>
              <a:chOff x="1927" y="3158"/>
              <a:chExt cx="137" cy="680"/>
            </a:xfrm>
          </p:grpSpPr>
          <p:sp>
            <p:nvSpPr>
              <p:cNvPr id="26673" name="Line 71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0" cy="6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Line 72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73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74"/>
            <p:cNvGrpSpPr>
              <a:grpSpLocks/>
            </p:cNvGrpSpPr>
            <p:nvPr/>
          </p:nvGrpSpPr>
          <p:grpSpPr bwMode="auto">
            <a:xfrm flipH="1">
              <a:off x="4997" y="1117"/>
              <a:ext cx="137" cy="589"/>
              <a:chOff x="1927" y="3158"/>
              <a:chExt cx="137" cy="680"/>
            </a:xfrm>
          </p:grpSpPr>
          <p:sp>
            <p:nvSpPr>
              <p:cNvPr id="26670" name="Line 75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0" cy="6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Line 76"/>
              <p:cNvSpPr>
                <a:spLocks noChangeShapeType="1"/>
              </p:cNvSpPr>
              <p:nvPr/>
            </p:nvSpPr>
            <p:spPr bwMode="auto">
              <a:xfrm>
                <a:off x="1927" y="315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Line 77"/>
              <p:cNvSpPr>
                <a:spLocks noChangeShapeType="1"/>
              </p:cNvSpPr>
              <p:nvPr/>
            </p:nvSpPr>
            <p:spPr bwMode="auto">
              <a:xfrm>
                <a:off x="1927" y="3838"/>
                <a:ext cx="13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457200" y="5791200"/>
            <a:ext cx="3429000" cy="400050"/>
          </a:xfrm>
          <a:prstGeom prst="rect">
            <a:avLst/>
          </a:prstGeom>
          <a:noFill/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Rockwell" pitchFamily="-106" charset="0"/>
              </a:rPr>
              <a:t> </a:t>
            </a:r>
            <a:r>
              <a:rPr lang="en-GB" sz="2000">
                <a:solidFill>
                  <a:srgbClr val="000000"/>
                </a:solidFill>
                <a:latin typeface="Rockwell" pitchFamily="-106" charset="0"/>
              </a:rPr>
              <a:t>In Matlab:</a:t>
            </a:r>
            <a:r>
              <a:rPr lang="en-GB" sz="2000">
                <a:latin typeface="Rockwell" pitchFamily="-106" charset="0"/>
              </a:rPr>
              <a:t> </a:t>
            </a:r>
            <a:r>
              <a:rPr lang="en-GB" b="1" i="1">
                <a:latin typeface="Rockwell" pitchFamily="-106" charset="0"/>
              </a:rPr>
              <a:t>A</a:t>
            </a:r>
            <a:r>
              <a:rPr lang="en-GB" baseline="30000">
                <a:latin typeface="Rockwell" pitchFamily="-106" charset="0"/>
              </a:rPr>
              <a:t>-1</a:t>
            </a:r>
            <a:r>
              <a:rPr lang="en-GB">
                <a:latin typeface="Rockwell" pitchFamily="-106" charset="0"/>
              </a:rPr>
              <a:t> = </a:t>
            </a:r>
            <a:r>
              <a:rPr lang="en-GB" sz="2000" b="1">
                <a:latin typeface="Rockwell" pitchFamily="-106" charset="0"/>
              </a:rPr>
              <a:t>inv(A)</a:t>
            </a:r>
            <a:endParaRPr lang="en-GB" sz="2000">
              <a:latin typeface="Rockwell" pitchFamily="-106" charset="0"/>
            </a:endParaRP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5410200" y="5791200"/>
            <a:ext cx="3429000" cy="400050"/>
          </a:xfrm>
          <a:prstGeom prst="rect">
            <a:avLst/>
          </a:prstGeom>
          <a:noFill/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000">
                <a:latin typeface="Rockwell" pitchFamily="-106" charset="0"/>
              </a:rPr>
              <a:t>Matrix division</a:t>
            </a:r>
            <a:r>
              <a:rPr lang="en-GB" sz="2000">
                <a:solidFill>
                  <a:srgbClr val="000000"/>
                </a:solidFill>
                <a:latin typeface="Rockwell" pitchFamily="-106" charset="0"/>
              </a:rPr>
              <a:t>: A/B=</a:t>
            </a:r>
            <a:r>
              <a:rPr lang="en-GB" sz="2000">
                <a:latin typeface="Rockwell" pitchFamily="-106" charset="0"/>
              </a:rPr>
              <a:t> </a:t>
            </a:r>
            <a:r>
              <a:rPr lang="en-GB" b="1" i="1">
                <a:latin typeface="Rockwell" pitchFamily="-106" charset="0"/>
              </a:rPr>
              <a:t>A*B</a:t>
            </a:r>
            <a:r>
              <a:rPr lang="en-GB" baseline="30000">
                <a:latin typeface="Rockwell" pitchFamily="-106" charset="0"/>
              </a:rPr>
              <a:t>-1</a:t>
            </a:r>
            <a:endParaRPr lang="en-GB" sz="2000">
              <a:latin typeface="Rockwel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/>
      <p:bldP spid="78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Matrix inverse</a:t>
            </a:r>
          </a:p>
        </p:txBody>
      </p:sp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379413" y="1697038"/>
            <a:ext cx="800258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For a XxX square matrix: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381000" y="2852738"/>
            <a:ext cx="5105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The inverse matrix is:</a:t>
            </a:r>
          </a:p>
        </p:txBody>
      </p:sp>
      <p:pic>
        <p:nvPicPr>
          <p:cNvPr id="27657" name="Picture 111" descr="Inline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13" y="4022725"/>
            <a:ext cx="1143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34" descr="A = \begin{pmatrix}&#10;x_{1,1} &amp; \ldots &amp; x_{1,j} \\&#10;\vdots &amp; \ddots &amp; \vdots \\&#10;x_{i,1} &amp; \ldots &amp; x_{i,j} \\&#10;\end{pmatrix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638" y="1484313"/>
            <a:ext cx="18383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36" descr="A^{-1} = \frac{1}{\mathrm{det}(A)} \begin{pmatrix}&#10;\mathrm{cof}(A,x_{1,1}) &amp; \ldots &amp; \mathrm{cof}(A,x_{1,j}) \\&#10;\vdots &amp; \ddots &amp; \vdots \\ &#10;\mathrm{cof}(A,x_{i,1}) &amp; \ldots &amp; \mathrm{cof}(A,x_{i,j}) \\&#10;\end{pmatrix}^{T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8400" y="2636838"/>
            <a:ext cx="39338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Rectangle 7"/>
          <p:cNvSpPr>
            <a:spLocks noChangeArrowheads="1"/>
          </p:cNvSpPr>
          <p:nvPr/>
        </p:nvSpPr>
        <p:spPr bwMode="auto">
          <a:xfrm>
            <a:off x="395288" y="4076700"/>
            <a:ext cx="51054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E.g.: 2x2 matrix</a:t>
            </a:r>
          </a:p>
        </p:txBody>
      </p:sp>
      <p:pic>
        <p:nvPicPr>
          <p:cNvPr id="27661" name="Picture 139" descr="\mathbf{A}^{-1} = \begin{bmatrix}&#10;a &amp; b \\ c &amp; d \\&#10;\end{bmatrix}^{-1} =&#10;\frac{1}{ad - bc} \begin{bmatrix}&#10;\,\,\,d &amp; \!\!-b \\ -c &amp; \,a \\&#10;\end{bmatrix}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7675" y="3860800"/>
            <a:ext cx="45370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Determinants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3844925" y="3687763"/>
          <a:ext cx="4752975" cy="1192212"/>
        </p:xfrm>
        <a:graphic>
          <a:graphicData uri="http://schemas.openxmlformats.org/presentationml/2006/ole">
            <p:oleObj spid="_x0000_s8194" name="Equation" r:id="rId3" imgW="3746160" imgH="939600" progId="Equation.3">
              <p:embed/>
            </p:oleObj>
          </a:graphicData>
        </a:graphic>
      </p:graphicFrame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304800" y="1600200"/>
            <a:ext cx="8534400" cy="1625600"/>
          </a:xfrm>
          <a:prstGeom prst="rect">
            <a:avLst/>
          </a:prstGeom>
          <a:noFill/>
          <a:ln w="47625" cmpd="thickThin">
            <a:noFill/>
            <a:miter lim="800000"/>
            <a:headEnd/>
            <a:tailEnd/>
          </a:ln>
        </p:spPr>
        <p:txBody>
          <a:bodyPr lIns="90000" tIns="43200" rIns="90000" bIns="43200">
            <a:spAutoFit/>
          </a:bodyPr>
          <a:lstStyle/>
          <a:p>
            <a:pPr>
              <a:buFontTx/>
              <a:buChar char="•"/>
            </a:pP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Determinants are mathematical objects that are very useful in the analysis and solution of 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  <a:hlinkClick r:id="rId4"/>
              </a:rPr>
              <a:t>systems of linear equations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(i.e. GLMs).</a:t>
            </a:r>
          </a:p>
          <a:p>
            <a:endParaRPr lang="da-DK" sz="2000">
              <a:solidFill>
                <a:srgbClr val="000000"/>
              </a:solidFill>
              <a:latin typeface="Rockwell" pitchFamily="-106" charset="0"/>
            </a:endParaRPr>
          </a:p>
          <a:p>
            <a:pPr>
              <a:buFontTx/>
              <a:buChar char="•"/>
            </a:pP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The </a:t>
            </a:r>
            <a:r>
              <a:rPr lang="da-DK" sz="2000" b="1">
                <a:solidFill>
                  <a:srgbClr val="000000"/>
                </a:solidFill>
                <a:latin typeface="Rockwell" pitchFamily="-106" charset="0"/>
              </a:rPr>
              <a:t>determinant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is a 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  <a:hlinkClick r:id="rId5" tooltip="Function (mathematics)"/>
              </a:rPr>
              <a:t>function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that associates a 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  <a:hlinkClick r:id="rId6" tooltip="Scalar"/>
              </a:rPr>
              <a:t>scalar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det(</a:t>
            </a:r>
            <a:r>
              <a:rPr lang="da-DK" sz="2000" i="1">
                <a:solidFill>
                  <a:srgbClr val="000000"/>
                </a:solidFill>
                <a:latin typeface="Rockwell" pitchFamily="-106" charset="0"/>
              </a:rPr>
              <a:t>A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) to every 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  <a:hlinkClick r:id="rId7" tooltip="Square matrix"/>
              </a:rPr>
              <a:t>square matrix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 </a:t>
            </a:r>
            <a:r>
              <a:rPr lang="da-DK" sz="2000" i="1">
                <a:solidFill>
                  <a:srgbClr val="000000"/>
                </a:solidFill>
                <a:latin typeface="Rockwell" pitchFamily="-106" charset="0"/>
              </a:rPr>
              <a:t>A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</a:rPr>
              <a:t>.</a:t>
            </a:r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 bwMode="auto">
          <a:xfrm>
            <a:off x="323850" y="3611563"/>
            <a:ext cx="338455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GB">
                <a:latin typeface="Rockwell" pitchFamily="-106" charset="0"/>
              </a:rPr>
              <a:t>Input is </a:t>
            </a:r>
            <a:r>
              <a:rPr lang="en-GB">
                <a:solidFill>
                  <a:srgbClr val="FF3300"/>
                </a:solidFill>
                <a:latin typeface="Rockwell" pitchFamily="-106" charset="0"/>
              </a:rPr>
              <a:t>n</a:t>
            </a:r>
            <a:r>
              <a:rPr lang="en-GB">
                <a:latin typeface="Rockwell" pitchFamily="-106" charset="0"/>
              </a:rPr>
              <a:t>x</a:t>
            </a:r>
            <a:r>
              <a:rPr lang="en-GB">
                <a:solidFill>
                  <a:srgbClr val="FF3300"/>
                </a:solidFill>
                <a:latin typeface="Rockwell" pitchFamily="-106" charset="0"/>
              </a:rPr>
              <a:t>n</a:t>
            </a:r>
            <a:r>
              <a:rPr lang="en-GB">
                <a:latin typeface="Rockwell" pitchFamily="-106" charset="0"/>
              </a:rPr>
              <a:t> matrix</a:t>
            </a:r>
          </a:p>
          <a:p>
            <a:pPr marL="742950" lvl="1" indent="-28575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GB">
                <a:latin typeface="Rockwell" pitchFamily="-106" charset="0"/>
              </a:rPr>
              <a:t>Output is a single number (real or complex) called the determinant</a:t>
            </a:r>
          </a:p>
          <a:p>
            <a:pPr marL="742950" lvl="1" indent="-28575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–"/>
            </a:pPr>
            <a:endParaRPr lang="en-GB">
              <a:latin typeface="Rockwell" pitchFamily="-106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GB" sz="2000">
              <a:latin typeface="Rockwell" pitchFamily="-10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25" y="6553200"/>
            <a:ext cx="363537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+mn-ea"/>
              </a:rPr>
              <a:t>Linear Algebra &amp; Matrices, </a:t>
            </a:r>
            <a:r>
              <a:rPr lang="en-US" sz="1600" dirty="0" err="1">
                <a:solidFill>
                  <a:srgbClr val="FFFFFF"/>
                </a:solidFill>
                <a:latin typeface="+mn-lt"/>
                <a:ea typeface="+mn-ea"/>
              </a:rPr>
              <a:t>MfD</a:t>
            </a:r>
            <a:r>
              <a:rPr lang="en-US" sz="1600" dirty="0">
                <a:solidFill>
                  <a:srgbClr val="FFFFFF"/>
                </a:solidFill>
                <a:latin typeface="+mn-lt"/>
                <a:ea typeface="+mn-ea"/>
              </a:rPr>
              <a:t>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Talk 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Scalars, vectors and matrices</a:t>
            </a:r>
          </a:p>
          <a:p>
            <a:pPr eaLnBrk="1" hangingPunct="1"/>
            <a:r>
              <a:rPr lang="en-GB" smtClean="0"/>
              <a:t>Vector and matrix calculations</a:t>
            </a:r>
          </a:p>
          <a:p>
            <a:pPr eaLnBrk="1" hangingPunct="1"/>
            <a:r>
              <a:rPr lang="en-GB" smtClean="0"/>
              <a:t>Identity, inverse matrices &amp; determinants</a:t>
            </a:r>
          </a:p>
          <a:p>
            <a:pPr eaLnBrk="1" hangingPunct="1"/>
            <a:r>
              <a:rPr lang="en-GB" smtClean="0"/>
              <a:t>Solving simultaneous equations</a:t>
            </a:r>
          </a:p>
          <a:p>
            <a:pPr eaLnBrk="1" hangingPunct="1"/>
            <a:r>
              <a:rPr lang="en-GB" smtClean="0"/>
              <a:t>Relevance to SPM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Determinants</a:t>
            </a:r>
          </a:p>
        </p:txBody>
      </p:sp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304800" y="1600200"/>
            <a:ext cx="8534400" cy="695325"/>
          </a:xfrm>
          <a:prstGeom prst="rect">
            <a:avLst/>
          </a:prstGeom>
          <a:noFill/>
          <a:ln w="47625" cmpd="thickThin">
            <a:noFill/>
            <a:miter lim="800000"/>
            <a:headEnd/>
            <a:tailEnd/>
          </a:ln>
        </p:spPr>
        <p:txBody>
          <a:bodyPr lIns="90000" tIns="43200" rIns="90000" bIns="43200">
            <a:spAutoFit/>
          </a:bodyPr>
          <a:lstStyle/>
          <a:p>
            <a:pPr>
              <a:buFont typeface="Arial" charset="0"/>
              <a:buChar char="•"/>
            </a:pPr>
            <a:r>
              <a:rPr lang="da-DK" sz="2000">
                <a:solidFill>
                  <a:srgbClr val="000000"/>
                </a:solidFill>
                <a:latin typeface="Rockwell" pitchFamily="-106" charset="0"/>
                <a:cs typeface="Arial" charset="0"/>
              </a:rPr>
              <a:t>Determinants can only be found for square matrices.</a:t>
            </a:r>
          </a:p>
          <a:p>
            <a:pPr>
              <a:buFontTx/>
              <a:buChar char="•"/>
            </a:pPr>
            <a:r>
              <a:rPr lang="da-DK" sz="2000">
                <a:solidFill>
                  <a:srgbClr val="000000"/>
                </a:solidFill>
                <a:latin typeface="Rockwell" pitchFamily="-106" charset="0"/>
                <a:cs typeface="Arial" charset="0"/>
              </a:rPr>
              <a:t>For a 2x2 matrix A</a:t>
            </a:r>
            <a:r>
              <a:rPr lang="da-DK" sz="2000">
                <a:solidFill>
                  <a:srgbClr val="3366FF"/>
                </a:solidFill>
                <a:latin typeface="Rockwell" pitchFamily="-106" charset="0"/>
                <a:cs typeface="Arial" charset="0"/>
              </a:rPr>
              <a:t>, </a:t>
            </a:r>
            <a:r>
              <a:rPr lang="da-DK" sz="2000" b="1">
                <a:solidFill>
                  <a:srgbClr val="3366FF"/>
                </a:solidFill>
                <a:latin typeface="Rockwell" pitchFamily="-106" charset="0"/>
                <a:cs typeface="Arial" charset="0"/>
              </a:rPr>
              <a:t>det(A) = ad-bc</a:t>
            </a:r>
            <a:r>
              <a:rPr lang="da-DK" sz="2000">
                <a:solidFill>
                  <a:srgbClr val="3366FF"/>
                </a:solidFill>
                <a:latin typeface="Rockwell" pitchFamily="-106" charset="0"/>
                <a:cs typeface="Arial" charset="0"/>
              </a:rPr>
              <a:t>. </a:t>
            </a:r>
            <a:r>
              <a:rPr lang="da-DK" sz="2000">
                <a:solidFill>
                  <a:srgbClr val="000000"/>
                </a:solidFill>
                <a:latin typeface="Rockwell" pitchFamily="-106" charset="0"/>
                <a:cs typeface="Arial" charset="0"/>
              </a:rPr>
              <a:t>Lets have at closer look at that:</a:t>
            </a:r>
          </a:p>
        </p:txBody>
      </p:sp>
      <p:sp>
        <p:nvSpPr>
          <p:cNvPr id="28678" name="TextBox 10"/>
          <p:cNvSpPr txBox="1">
            <a:spLocks noChangeArrowheads="1"/>
          </p:cNvSpPr>
          <p:nvPr/>
        </p:nvSpPr>
        <p:spPr bwMode="auto">
          <a:xfrm>
            <a:off x="381000" y="5553075"/>
            <a:ext cx="8763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a-DK">
              <a:solidFill>
                <a:srgbClr val="000000"/>
              </a:solidFill>
              <a:latin typeface="Rockwell" pitchFamily="-106" charset="0"/>
            </a:endParaRPr>
          </a:p>
          <a:p>
            <a:pPr>
              <a:buFontTx/>
              <a:buChar char="•"/>
            </a:pPr>
            <a:r>
              <a:rPr lang="da-DK">
                <a:solidFill>
                  <a:srgbClr val="000000"/>
                </a:solidFill>
                <a:latin typeface="Rockwell" pitchFamily="-106" charset="0"/>
              </a:rPr>
              <a:t> A matrix A has an inverse matrix A</a:t>
            </a:r>
            <a:r>
              <a:rPr lang="da-DK" baseline="30000">
                <a:solidFill>
                  <a:srgbClr val="000000"/>
                </a:solidFill>
                <a:latin typeface="Rockwell" pitchFamily="-106" charset="0"/>
              </a:rPr>
              <a:t>-1</a:t>
            </a:r>
            <a:r>
              <a:rPr lang="da-DK">
                <a:solidFill>
                  <a:srgbClr val="000000"/>
                </a:solidFill>
                <a:latin typeface="Rockwell" pitchFamily="-106" charset="0"/>
              </a:rPr>
              <a:t>  if and only if </a:t>
            </a:r>
            <a:r>
              <a:rPr lang="da-DK" b="1">
                <a:solidFill>
                  <a:srgbClr val="0000FF"/>
                </a:solidFill>
                <a:latin typeface="Rockwell" pitchFamily="-106" charset="0"/>
              </a:rPr>
              <a:t>det(A)</a:t>
            </a:r>
            <a:r>
              <a:rPr lang="da-DK" b="1">
                <a:solidFill>
                  <a:srgbClr val="0000FF"/>
                </a:solidFill>
                <a:latin typeface="Rockwell" pitchFamily="-106" charset="0"/>
                <a:cs typeface="Arial" charset="0"/>
              </a:rPr>
              <a:t>≠0</a:t>
            </a:r>
            <a:r>
              <a:rPr lang="da-DK">
                <a:solidFill>
                  <a:srgbClr val="0000FF"/>
                </a:solidFill>
                <a:latin typeface="Rockwell" pitchFamily="-106" charset="0"/>
                <a:cs typeface="Arial" charset="0"/>
              </a:rPr>
              <a:t>.</a:t>
            </a:r>
          </a:p>
          <a:p>
            <a:endParaRPr lang="en-US">
              <a:latin typeface="Rockwell" pitchFamily="-106" charset="0"/>
            </a:endParaRPr>
          </a:p>
        </p:txBody>
      </p:sp>
      <p:pic>
        <p:nvPicPr>
          <p:cNvPr id="28679" name="Picture 25" descr="determina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2433638"/>
            <a:ext cx="2986087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Line 21"/>
          <p:cNvSpPr>
            <a:spLocks noChangeShapeType="1"/>
          </p:cNvSpPr>
          <p:nvPr/>
        </p:nvSpPr>
        <p:spPr bwMode="auto">
          <a:xfrm>
            <a:off x="2438400" y="2971800"/>
            <a:ext cx="685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22"/>
          <p:cNvSpPr>
            <a:spLocks noChangeShapeType="1"/>
          </p:cNvSpPr>
          <p:nvPr/>
        </p:nvSpPr>
        <p:spPr bwMode="auto">
          <a:xfrm flipH="1">
            <a:off x="2438400" y="2971800"/>
            <a:ext cx="685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Text Box 23"/>
          <p:cNvSpPr txBox="1">
            <a:spLocks noChangeArrowheads="1"/>
          </p:cNvSpPr>
          <p:nvPr/>
        </p:nvSpPr>
        <p:spPr bwMode="auto">
          <a:xfrm>
            <a:off x="539750" y="3867150"/>
            <a:ext cx="43370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000"/>
              <a:t> </a:t>
            </a:r>
            <a:r>
              <a:rPr lang="en-GB" sz="2000">
                <a:solidFill>
                  <a:srgbClr val="000000"/>
                </a:solidFill>
              </a:rPr>
              <a:t>In Matlab:</a:t>
            </a:r>
            <a:r>
              <a:rPr lang="en-GB" sz="2000"/>
              <a:t> </a:t>
            </a:r>
            <a:r>
              <a:rPr lang="en-GB" b="1" i="1"/>
              <a:t>det(A)</a:t>
            </a:r>
            <a:r>
              <a:rPr lang="en-GB"/>
              <a:t> = </a:t>
            </a:r>
            <a:r>
              <a:rPr lang="en-GB" sz="2000" b="1">
                <a:latin typeface="Courier New" pitchFamily="-106" charset="0"/>
              </a:rPr>
              <a:t>det(A)</a:t>
            </a:r>
            <a:endParaRPr lang="en-GB" sz="2000"/>
          </a:p>
        </p:txBody>
      </p:sp>
      <p:sp>
        <p:nvSpPr>
          <p:cNvPr id="28685" name="TextBox 23"/>
          <p:cNvSpPr txBox="1">
            <a:spLocks noChangeArrowheads="1"/>
          </p:cNvSpPr>
          <p:nvPr/>
        </p:nvSpPr>
        <p:spPr bwMode="auto">
          <a:xfrm>
            <a:off x="2401888" y="2859088"/>
            <a:ext cx="7223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   b</a:t>
            </a:r>
          </a:p>
          <a:p>
            <a:r>
              <a:rPr lang="en-US"/>
              <a:t>c    d</a:t>
            </a:r>
          </a:p>
        </p:txBody>
      </p:sp>
      <p:sp>
        <p:nvSpPr>
          <p:cNvPr id="28686" name="TextBox 22"/>
          <p:cNvSpPr txBox="1">
            <a:spLocks noChangeArrowheads="1"/>
          </p:cNvSpPr>
          <p:nvPr/>
        </p:nvSpPr>
        <p:spPr bwMode="auto">
          <a:xfrm>
            <a:off x="1308100" y="2943225"/>
            <a:ext cx="106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det(A) = </a:t>
            </a:r>
          </a:p>
        </p:txBody>
      </p:sp>
      <p:sp>
        <p:nvSpPr>
          <p:cNvPr id="28687" name="TextBox 24"/>
          <p:cNvSpPr txBox="1">
            <a:spLocks noChangeArrowheads="1"/>
          </p:cNvSpPr>
          <p:nvPr/>
        </p:nvSpPr>
        <p:spPr bwMode="auto">
          <a:xfrm>
            <a:off x="3208338" y="2905125"/>
            <a:ext cx="1135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ad - bc </a:t>
            </a:r>
          </a:p>
        </p:txBody>
      </p:sp>
      <p:sp>
        <p:nvSpPr>
          <p:cNvPr id="28688" name="TextBox 25"/>
          <p:cNvSpPr txBox="1">
            <a:spLocks noChangeArrowheads="1"/>
          </p:cNvSpPr>
          <p:nvPr/>
        </p:nvSpPr>
        <p:spPr bwMode="auto">
          <a:xfrm>
            <a:off x="2209800" y="2667000"/>
            <a:ext cx="11477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/>
              <a:t>[ 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ea typeface="+mj-ea"/>
                <a:cs typeface="+mj-cs"/>
              </a:rPr>
              <a:t>Solving simultaneous equations</a:t>
            </a:r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700213"/>
            <a:ext cx="8591550" cy="434498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2400" smtClean="0"/>
              <a:t>For one linear equation  </a:t>
            </a:r>
            <a:r>
              <a:rPr lang="en-GB" sz="2400" b="1" i="1" smtClean="0"/>
              <a:t>ax=b</a:t>
            </a:r>
            <a:r>
              <a:rPr lang="en-GB" sz="2400" smtClean="0"/>
              <a:t> where the unknown is </a:t>
            </a:r>
            <a:r>
              <a:rPr lang="en-GB" sz="2400" i="1" smtClean="0"/>
              <a:t>x</a:t>
            </a:r>
            <a:r>
              <a:rPr lang="en-GB" sz="2400" smtClean="0"/>
              <a:t> and </a:t>
            </a:r>
            <a:r>
              <a:rPr lang="en-GB" sz="2400" i="1" smtClean="0"/>
              <a:t>a</a:t>
            </a:r>
            <a:r>
              <a:rPr lang="en-GB" sz="2400" smtClean="0"/>
              <a:t> and </a:t>
            </a:r>
            <a:r>
              <a:rPr lang="en-GB" sz="2400" i="1" smtClean="0"/>
              <a:t>b</a:t>
            </a:r>
            <a:r>
              <a:rPr lang="en-GB" sz="2400" smtClean="0"/>
              <a:t> are constants,</a:t>
            </a:r>
          </a:p>
          <a:p>
            <a:pPr eaLnBrk="1" hangingPunct="1">
              <a:buFont typeface="Arial" charset="0"/>
              <a:buNone/>
            </a:pPr>
            <a:r>
              <a:rPr lang="en-GB" sz="2400" smtClean="0"/>
              <a:t>3 possibilities:</a:t>
            </a:r>
          </a:p>
          <a:p>
            <a:pPr eaLnBrk="1" hangingPunct="1"/>
            <a:endParaRPr lang="en-GB" sz="2400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755650" y="3352800"/>
          <a:ext cx="11283950" cy="2735263"/>
        </p:xfrm>
        <a:graphic>
          <a:graphicData uri="http://schemas.openxmlformats.org/presentationml/2006/ole">
            <p:oleObj spid="_x0000_s9218" name="Document" r:id="rId4" imgW="5272686" imgH="1277593" progId="Word.Document.8">
              <p:embed/>
            </p:oleObj>
          </a:graphicData>
        </a:graphic>
      </p:graphicFrame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04800" y="36576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Rockwell" pitchFamily="-106" charset="0"/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304800" y="44196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Rockwell" pitchFamily="-106" charset="0"/>
            </a:endParaRP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304800" y="55626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Rockwell" pitchFamily="-106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19200" y="3581400"/>
            <a:ext cx="762000" cy="381000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Rockwell" pitchFamily="-106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9200" y="4191000"/>
            <a:ext cx="1676400" cy="381000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Rockwell" pitchFamily="-106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19200" y="5334000"/>
            <a:ext cx="1676400" cy="381000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Rockwell" pitchFamily="-106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304800"/>
            <a:ext cx="9144000" cy="1431925"/>
          </a:xfrm>
        </p:spPr>
        <p:txBody>
          <a:bodyPr/>
          <a:lstStyle/>
          <a:p>
            <a:pPr eaLnBrk="1" hangingPunct="1"/>
            <a:r>
              <a:rPr lang="en-GB" sz="4000" smtClean="0"/>
              <a:t>With &gt;1 equation and &gt;1 unknown</a:t>
            </a:r>
          </a:p>
        </p:txBody>
      </p:sp>
      <p:sp>
        <p:nvSpPr>
          <p:cNvPr id="1873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785926"/>
            <a:ext cx="8374063" cy="4337062"/>
          </a:xfrm>
        </p:spPr>
        <p:txBody>
          <a:bodyPr/>
          <a:lstStyle/>
          <a:p>
            <a:pPr eaLnBrk="1" hangingPunct="1"/>
            <a:r>
              <a:rPr lang="en-GB" sz="2800" dirty="0" smtClean="0"/>
              <a:t>Can use solution                 from the single equation to solve </a:t>
            </a:r>
          </a:p>
          <a:p>
            <a:pPr eaLnBrk="1" hangingPunct="1"/>
            <a:r>
              <a:rPr lang="en-GB" sz="2800" dirty="0" smtClean="0"/>
              <a:t>For example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In matrix form</a:t>
            </a:r>
          </a:p>
        </p:txBody>
      </p:sp>
      <p:graphicFrame>
        <p:nvGraphicFramePr>
          <p:cNvPr id="187396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571868" y="2285992"/>
          <a:ext cx="1223963" cy="466725"/>
        </p:xfrm>
        <a:graphic>
          <a:graphicData uri="http://schemas.openxmlformats.org/presentationml/2006/ole">
            <p:oleObj spid="_x0000_s10242" name="Equation" r:id="rId4" imgW="533160" imgH="203040" progId="Equation.3">
              <p:embed/>
            </p:oleObj>
          </a:graphicData>
        </a:graphic>
      </p:graphicFrame>
      <p:graphicFrame>
        <p:nvGraphicFramePr>
          <p:cNvPr id="187397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3276600" y="2781300"/>
          <a:ext cx="1944688" cy="1093788"/>
        </p:xfrm>
        <a:graphic>
          <a:graphicData uri="http://schemas.openxmlformats.org/presentationml/2006/ole">
            <p:oleObj spid="_x0000_s10243" name="Equation" r:id="rId5" imgW="812520" imgH="457200" progId="Equation.3">
              <p:embed/>
            </p:oleObj>
          </a:graphicData>
        </a:graphic>
      </p:graphicFrame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657600" y="5334000"/>
            <a:ext cx="3657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600" dirty="0">
                <a:solidFill>
                  <a:schemeClr val="hlink"/>
                </a:solidFill>
                <a:latin typeface="+mn-lt"/>
                <a:ea typeface="+mn-ea"/>
              </a:rPr>
              <a:t>A          X 	=    B</a:t>
            </a:r>
          </a:p>
        </p:txBody>
      </p:sp>
      <p:graphicFrame>
        <p:nvGraphicFramePr>
          <p:cNvPr id="187399" name="Object 4"/>
          <p:cNvGraphicFramePr>
            <a:graphicFrameLocks noChangeAspect="1"/>
          </p:cNvGraphicFramePr>
          <p:nvPr/>
        </p:nvGraphicFramePr>
        <p:xfrm>
          <a:off x="3203575" y="4076700"/>
          <a:ext cx="3311525" cy="1233488"/>
        </p:xfrm>
        <a:graphic>
          <a:graphicData uri="http://schemas.openxmlformats.org/presentationml/2006/ole">
            <p:oleObj spid="_x0000_s10244" name="Microsoft Equation 3.0" r:id="rId6" imgW="1295280" imgH="482400" progId="Equation.3">
              <p:embed/>
            </p:oleObj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061200" y="5943600"/>
            <a:ext cx="177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>
                <a:latin typeface="Rockwell" pitchFamily="-106" charset="0"/>
              </a:rPr>
              <a:t>X =A</a:t>
            </a:r>
            <a:r>
              <a:rPr lang="en-GB" sz="3600" baseline="30000">
                <a:latin typeface="Rockwell" pitchFamily="-106" charset="0"/>
              </a:rPr>
              <a:t>-1</a:t>
            </a:r>
            <a:r>
              <a:rPr lang="en-GB" sz="3600">
                <a:latin typeface="Rockwell" pitchFamily="-106" charset="0"/>
              </a:rPr>
              <a:t>B</a:t>
            </a:r>
            <a:endParaRPr lang="en-US" sz="3600">
              <a:latin typeface="Rockwell" pitchFamily="-106" charset="0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5562600" y="5943600"/>
            <a:ext cx="12954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5651500" y="4005263"/>
            <a:ext cx="865188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5" name="Object 15"/>
          <p:cNvGraphicFramePr>
            <a:graphicFrameLocks noChangeAspect="1"/>
          </p:cNvGraphicFramePr>
          <p:nvPr/>
        </p:nvGraphicFramePr>
        <p:xfrm>
          <a:off x="5724525" y="4149725"/>
          <a:ext cx="600075" cy="1081088"/>
        </p:xfrm>
        <a:graphic>
          <a:graphicData uri="http://schemas.openxmlformats.org/presentationml/2006/ole">
            <p:oleObj spid="_x0000_s10245" name="Microsoft Equation 3.0" r:id="rId7" imgW="253800" imgH="4572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  <p:bldP spid="18739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762000"/>
            <a:ext cx="8518525" cy="5619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X =</a:t>
            </a:r>
            <a:r>
              <a:rPr lang="en-GB" sz="2600" smtClean="0">
                <a:solidFill>
                  <a:schemeClr val="hlink"/>
                </a:solidFill>
              </a:rPr>
              <a:t>A</a:t>
            </a:r>
            <a:r>
              <a:rPr lang="en-GB" sz="2600" baseline="30000" smtClean="0">
                <a:solidFill>
                  <a:schemeClr val="hlink"/>
                </a:solidFill>
              </a:rPr>
              <a:t>-1</a:t>
            </a:r>
            <a:r>
              <a:rPr lang="en-GB" sz="2600" smtClean="0"/>
              <a:t>B</a:t>
            </a:r>
            <a:endParaRPr lang="en-GB" sz="26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2600" smtClean="0">
                <a:solidFill>
                  <a:schemeClr val="hlink"/>
                </a:solidFill>
              </a:rPr>
              <a:t>To find A</a:t>
            </a:r>
            <a:r>
              <a:rPr lang="en-GB" sz="2600" baseline="30000" smtClean="0">
                <a:solidFill>
                  <a:schemeClr val="hlink"/>
                </a:solidFill>
              </a:rPr>
              <a:t>-1</a:t>
            </a:r>
            <a:endParaRPr lang="en-GB" sz="26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6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600" smtClean="0"/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Need to find determinant of matrix A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6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600" smtClean="0"/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From earlier </a:t>
            </a:r>
          </a:p>
          <a:p>
            <a:pPr eaLnBrk="1" hangingPunct="1">
              <a:lnSpc>
                <a:spcPct val="90000"/>
              </a:lnSpc>
            </a:pPr>
            <a:endParaRPr lang="en-GB" sz="26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2600" smtClean="0"/>
              <a:t>                       (2 -2) – (3 1) = -4 – 3 = -7</a:t>
            </a:r>
          </a:p>
          <a:p>
            <a:pPr eaLnBrk="1" hangingPunct="1">
              <a:lnSpc>
                <a:spcPct val="90000"/>
              </a:lnSpc>
            </a:pPr>
            <a:endParaRPr lang="en-GB" sz="2600" smtClean="0"/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So determinant is </a:t>
            </a:r>
            <a:r>
              <a:rPr lang="en-GB" sz="2600" smtClean="0">
                <a:solidFill>
                  <a:schemeClr val="hlink"/>
                </a:solidFill>
              </a:rPr>
              <a:t>-7</a:t>
            </a:r>
          </a:p>
          <a:p>
            <a:pPr eaLnBrk="1" hangingPunct="1">
              <a:lnSpc>
                <a:spcPct val="90000"/>
              </a:lnSpc>
            </a:pPr>
            <a:endParaRPr lang="en-GB" sz="2200" smtClean="0">
              <a:solidFill>
                <a:schemeClr val="hlink"/>
              </a:solidFill>
            </a:endParaRP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2852738"/>
          <a:ext cx="3762375" cy="1109662"/>
        </p:xfrm>
        <a:graphic>
          <a:graphicData uri="http://schemas.openxmlformats.org/presentationml/2006/ole">
            <p:oleObj spid="_x0000_s11266" name="Equation" r:id="rId4" imgW="1549080" imgH="457200" progId="Equation.3">
              <p:embed/>
            </p:oleObj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755650" y="4437063"/>
          <a:ext cx="1141413" cy="893762"/>
        </p:xfrm>
        <a:graphic>
          <a:graphicData uri="http://schemas.openxmlformats.org/presentationml/2006/ole">
            <p:oleObj spid="_x0000_s11267" name="Equation" r:id="rId5" imgW="583920" imgH="457200" progId="Equation.3">
              <p:embed/>
            </p:oleObj>
          </a:graphicData>
        </a:graphic>
      </p:graphicFrame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971550" y="4487863"/>
            <a:ext cx="64770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 flipH="1">
            <a:off x="1044575" y="4559300"/>
            <a:ext cx="503238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>
            <a:off x="4133850" y="3213100"/>
            <a:ext cx="582613" cy="450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 flipH="1">
            <a:off x="4125913" y="3213100"/>
            <a:ext cx="517525" cy="452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9442" name="Object 4"/>
          <p:cNvGraphicFramePr>
            <a:graphicFrameLocks noChangeAspect="1"/>
          </p:cNvGraphicFramePr>
          <p:nvPr/>
        </p:nvGraphicFramePr>
        <p:xfrm>
          <a:off x="2771775" y="1052513"/>
          <a:ext cx="3716338" cy="1181100"/>
        </p:xfrm>
        <a:graphic>
          <a:graphicData uri="http://schemas.openxmlformats.org/presentationml/2006/ole">
            <p:oleObj spid="_x0000_s11268" name="Equation" r:id="rId6" imgW="1358900" imgH="4318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build="p"/>
      <p:bldP spid="188421" grpId="0" animBg="1"/>
      <p:bldP spid="188422" grpId="0" animBg="1"/>
      <p:bldP spid="188423" grpId="0" animBg="1"/>
      <p:bldP spid="1884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395288" y="685800"/>
          <a:ext cx="5905500" cy="1250950"/>
        </p:xfrm>
        <a:graphic>
          <a:graphicData uri="http://schemas.openxmlformats.org/presentationml/2006/ole">
            <p:oleObj spid="_x0000_s12290" name="Equation" r:id="rId4" imgW="2158920" imgH="457200" progId="Equation.3">
              <p:embed/>
            </p:oleObj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395288" y="3573463"/>
          <a:ext cx="5905500" cy="1273175"/>
        </p:xfrm>
        <a:graphic>
          <a:graphicData uri="http://schemas.openxmlformats.org/presentationml/2006/ole">
            <p:oleObj spid="_x0000_s12291" name="Equation" r:id="rId5" imgW="2120760" imgH="4572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2125" y="2286000"/>
            <a:ext cx="2327275" cy="1081088"/>
            <a:chOff x="204" y="1207"/>
            <a:chExt cx="1466" cy="681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1292" y="1207"/>
            <a:ext cx="378" cy="681"/>
          </p:xfrm>
          <a:graphic>
            <a:graphicData uri="http://schemas.openxmlformats.org/presentationml/2006/ole">
              <p:oleObj spid="_x0000_s12294" name="Equation" r:id="rId6" imgW="253800" imgH="457200" progId="Equation.3">
                <p:embed/>
              </p:oleObj>
            </a:graphicData>
          </a:graphic>
        </p:graphicFrame>
        <p:sp>
          <p:nvSpPr>
            <p:cNvPr id="189446" name="Text Box 6"/>
            <p:cNvSpPr txBox="1">
              <a:spLocks noChangeArrowheads="1"/>
            </p:cNvSpPr>
            <p:nvPr/>
          </p:nvSpPr>
          <p:spPr bwMode="auto">
            <a:xfrm>
              <a:off x="204" y="1344"/>
              <a:ext cx="9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Rockwell" pitchFamily="-106" charset="0"/>
                </a:rPr>
                <a:t>if B is</a:t>
              </a:r>
              <a:endParaRPr lang="en-GB">
                <a:latin typeface="Rockwell" pitchFamily="-106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00063" y="5249863"/>
            <a:ext cx="2073275" cy="1092200"/>
            <a:chOff x="315" y="3388"/>
            <a:chExt cx="1306" cy="688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826" y="3388"/>
            <a:ext cx="795" cy="688"/>
          </p:xfrm>
          <a:graphic>
            <a:graphicData uri="http://schemas.openxmlformats.org/presentationml/2006/ole">
              <p:oleObj spid="_x0000_s12293" name="Equation" r:id="rId7" imgW="469900" imgH="406400" progId="Equation.3">
                <p:embed/>
              </p:oleObj>
            </a:graphicData>
          </a:graphic>
        </p:graphicFrame>
        <p:sp>
          <p:nvSpPr>
            <p:cNvPr id="189449" name="Text Box 9"/>
            <p:cNvSpPr txBox="1">
              <a:spLocks noChangeArrowheads="1"/>
            </p:cNvSpPr>
            <p:nvPr/>
          </p:nvSpPr>
          <p:spPr bwMode="auto">
            <a:xfrm>
              <a:off x="315" y="3566"/>
              <a:ext cx="45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26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So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324600" y="1905000"/>
            <a:ext cx="2592388" cy="1584325"/>
            <a:chOff x="3696" y="935"/>
            <a:chExt cx="1633" cy="998"/>
          </a:xfrm>
        </p:grpSpPr>
        <p:sp>
          <p:nvSpPr>
            <p:cNvPr id="12302" name="AutoShape 11"/>
            <p:cNvSpPr>
              <a:spLocks noChangeArrowheads="1"/>
            </p:cNvSpPr>
            <p:nvPr/>
          </p:nvSpPr>
          <p:spPr bwMode="auto">
            <a:xfrm>
              <a:off x="3696" y="935"/>
              <a:ext cx="1633" cy="998"/>
            </a:xfrm>
            <a:prstGeom prst="cloudCallout">
              <a:avLst>
                <a:gd name="adj1" fmla="val -75106"/>
                <a:gd name="adj2" fmla="val 342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4150" y="1253"/>
            <a:ext cx="771" cy="294"/>
          </p:xfrm>
          <a:graphic>
            <a:graphicData uri="http://schemas.openxmlformats.org/presentationml/2006/ole">
              <p:oleObj spid="_x0000_s12292" name="Equation" r:id="rId8" imgW="533160" imgH="203040" progId="Equation.3">
                <p:embed/>
              </p:oleObj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560638"/>
            <a:ext cx="8572560" cy="1020762"/>
          </a:xfrm>
          <a:solidFill>
            <a:schemeClr val="bg1"/>
          </a:solidFill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00"/>
                </a:solidFill>
              </a:rPr>
              <a:t>How are matrices relevant </a:t>
            </a:r>
            <a:r>
              <a:rPr lang="en-GB" sz="3600" dirty="0" smtClean="0">
                <a:solidFill>
                  <a:srgbClr val="000000"/>
                </a:solidFill>
              </a:rPr>
              <a:t>to </a:t>
            </a:r>
            <a:r>
              <a:rPr lang="en-GB" sz="3600" dirty="0" err="1" smtClean="0">
                <a:solidFill>
                  <a:srgbClr val="000000"/>
                </a:solidFill>
              </a:rPr>
              <a:t>fMRI</a:t>
            </a:r>
            <a:r>
              <a:rPr lang="en-GB" sz="3600" dirty="0" smtClean="0">
                <a:solidFill>
                  <a:srgbClr val="000000"/>
                </a:solidFill>
              </a:rPr>
              <a:t> data?</a:t>
            </a:r>
            <a:endParaRPr lang="en-GB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0775" y="1196975"/>
            <a:ext cx="2819400" cy="2417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 l="68709" t="30252" r="7512" b="14130"/>
          <a:stretch>
            <a:fillRect/>
          </a:stretch>
        </p:blipFill>
        <p:spPr bwMode="auto">
          <a:xfrm>
            <a:off x="4244975" y="1295400"/>
            <a:ext cx="1165225" cy="1219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outerShdw blurRad="63500" dist="81320" dir="2319588" algn="ctr" rotWithShape="0">
              <a:schemeClr val="bg2">
                <a:alpha val="74998"/>
              </a:schemeClr>
            </a:outerShdw>
          </a:effec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71550" y="4111625"/>
            <a:ext cx="1585913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85838" y="4240213"/>
            <a:ext cx="157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Normalisation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24588" y="914400"/>
            <a:ext cx="283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Statistical Parametric Map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550" y="600075"/>
            <a:ext cx="1997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Image time-series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30625" y="5715000"/>
            <a:ext cx="2289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Parameter estimates</a:t>
            </a:r>
          </a:p>
        </p:txBody>
      </p:sp>
      <p:pic>
        <p:nvPicPr>
          <p:cNvPr id="30729" name="Picture 9"/>
          <p:cNvPicPr>
            <a:picLocks noChangeArrowheads="1"/>
          </p:cNvPicPr>
          <p:nvPr/>
        </p:nvPicPr>
        <p:blipFill>
          <a:blip r:embed="rId4">
            <a:lum contrast="-6000"/>
          </a:blip>
          <a:srcRect/>
          <a:stretch>
            <a:fillRect/>
          </a:stretch>
        </p:blipFill>
        <p:spPr bwMode="auto">
          <a:xfrm>
            <a:off x="1917700" y="1371600"/>
            <a:ext cx="1500188" cy="1062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10"/>
          <p:cNvPicPr>
            <a:picLocks noChangeArrowheads="1"/>
          </p:cNvPicPr>
          <p:nvPr/>
        </p:nvPicPr>
        <p:blipFill>
          <a:blip r:embed="rId5"/>
          <a:srcRect l="10599" t="6715" r="8142" b="6468"/>
          <a:stretch>
            <a:fillRect/>
          </a:stretch>
        </p:blipFill>
        <p:spPr bwMode="auto">
          <a:xfrm>
            <a:off x="4040188" y="4087813"/>
            <a:ext cx="1617662" cy="16621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pic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773488" y="2819400"/>
            <a:ext cx="219710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General Linear Model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66688" y="2819400"/>
            <a:ext cx="1357312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Realignment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54213" y="2819400"/>
            <a:ext cx="1452562" cy="700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Smoothing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4110038" y="944563"/>
            <a:ext cx="157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Arial Unicode MS" pitchFamily="-106" charset="0"/>
              </a:rPr>
              <a:t>Design matrix</a:t>
            </a:r>
          </a:p>
        </p:txBody>
      </p:sp>
      <p:pic>
        <p:nvPicPr>
          <p:cNvPr id="30735" name="Picture 15"/>
          <p:cNvPicPr>
            <a:picLocks noChangeArrowheads="1"/>
          </p:cNvPicPr>
          <p:nvPr/>
        </p:nvPicPr>
        <p:blipFill>
          <a:blip r:embed="rId6">
            <a:lum contrast="-6000"/>
          </a:blip>
          <a:srcRect/>
          <a:stretch>
            <a:fillRect/>
          </a:stretch>
        </p:blipFill>
        <p:spPr bwMode="auto">
          <a:xfrm>
            <a:off x="1066800" y="5132388"/>
            <a:ext cx="1368425" cy="1192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408238" y="5424488"/>
            <a:ext cx="13112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Anatomical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reference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000250" y="957263"/>
            <a:ext cx="1374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Spatial filter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881063" y="24907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608138" y="3197225"/>
            <a:ext cx="312737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V="1">
            <a:off x="6019800" y="3200400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4851400" y="3571875"/>
            <a:ext cx="0" cy="52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4846638" y="2520950"/>
            <a:ext cx="0" cy="309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2676525" y="247173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3429000" y="3195638"/>
            <a:ext cx="31115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1749425" y="4738688"/>
            <a:ext cx="0" cy="392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1265238" y="3568700"/>
            <a:ext cx="1587" cy="48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2286000" y="3581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218238" y="3810000"/>
            <a:ext cx="1349375" cy="755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</a:t>
            </a:r>
            <a:b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Inference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8213725" y="3979863"/>
            <a:ext cx="625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RFT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6919913" y="34718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51" name="Picture 31"/>
          <p:cNvPicPr>
            <a:picLocks noChangeArrowheads="1"/>
          </p:cNvPicPr>
          <p:nvPr/>
        </p:nvPicPr>
        <p:blipFill>
          <a:blip r:embed="rId2"/>
          <a:srcRect l="5832" t="60948" r="69249" b="6488"/>
          <a:stretch>
            <a:fillRect/>
          </a:stretch>
        </p:blipFill>
        <p:spPr bwMode="auto">
          <a:xfrm>
            <a:off x="6405563" y="5334000"/>
            <a:ext cx="10572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52" name="Line 32"/>
          <p:cNvSpPr>
            <a:spLocks noChangeShapeType="1"/>
          </p:cNvSpPr>
          <p:nvPr/>
        </p:nvSpPr>
        <p:spPr bwMode="auto">
          <a:xfrm flipH="1">
            <a:off x="6943725" y="4572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775575" y="5334000"/>
            <a:ext cx="9493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 Unicode MS" pitchFamily="-106" charset="0"/>
                <a:ea typeface="+mn-ea"/>
              </a:rPr>
              <a:t>p &lt;0.05</a:t>
            </a: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H="1" flipV="1">
            <a:off x="7620000" y="4191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886575" y="5562600"/>
            <a:ext cx="903288" cy="376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6" name="Group 36"/>
          <p:cNvGrpSpPr>
            <a:grpSpLocks/>
          </p:cNvGrpSpPr>
          <p:nvPr/>
        </p:nvGrpSpPr>
        <p:grpSpPr bwMode="auto">
          <a:xfrm>
            <a:off x="152400" y="1036638"/>
            <a:ext cx="1508125" cy="1412875"/>
            <a:chOff x="197" y="764"/>
            <a:chExt cx="987" cy="890"/>
          </a:xfrm>
        </p:grpSpPr>
        <p:pic>
          <p:nvPicPr>
            <p:cNvPr id="30762" name="Picture 37"/>
            <p:cNvPicPr>
              <a:picLocks noChangeArrowheads="1"/>
            </p:cNvPicPr>
            <p:nvPr/>
          </p:nvPicPr>
          <p:blipFill>
            <a:blip r:embed="rId7">
              <a:lum contrast="-6000"/>
            </a:blip>
            <a:srcRect/>
            <a:stretch>
              <a:fillRect/>
            </a:stretch>
          </p:blipFill>
          <p:spPr bwMode="auto">
            <a:xfrm>
              <a:off x="197" y="764"/>
              <a:ext cx="796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</p:spPr>
        </p:pic>
        <p:pic>
          <p:nvPicPr>
            <p:cNvPr id="30763" name="Picture 38"/>
            <p:cNvPicPr>
              <a:picLocks noChangeArrowheads="1"/>
            </p:cNvPicPr>
            <p:nvPr/>
          </p:nvPicPr>
          <p:blipFill>
            <a:blip r:embed="rId7">
              <a:lum contrast="-6000"/>
            </a:blip>
            <a:srcRect/>
            <a:stretch>
              <a:fillRect/>
            </a:stretch>
          </p:blipFill>
          <p:spPr bwMode="auto">
            <a:xfrm>
              <a:off x="293" y="860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</p:spPr>
        </p:pic>
        <p:pic>
          <p:nvPicPr>
            <p:cNvPr id="30764" name="Picture 39"/>
            <p:cNvPicPr>
              <a:picLocks noChangeArrowheads="1"/>
            </p:cNvPicPr>
            <p:nvPr/>
          </p:nvPicPr>
          <p:blipFill>
            <a:blip r:embed="rId7">
              <a:lum contrast="-6000"/>
            </a:blip>
            <a:srcRect/>
            <a:stretch>
              <a:fillRect/>
            </a:stretch>
          </p:blipFill>
          <p:spPr bwMode="auto">
            <a:xfrm>
              <a:off x="389" y="956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</p:spPr>
        </p:pic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3657600" y="838200"/>
            <a:ext cx="2438400" cy="5486400"/>
          </a:xfrm>
          <a:prstGeom prst="rect">
            <a:avLst/>
          </a:prstGeom>
          <a:noFill/>
          <a:ln w="38100">
            <a:solidFill>
              <a:srgbClr val="CC33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2"/>
          <p:cNvSpPr txBox="1">
            <a:spLocks noChangeArrowheads="1"/>
          </p:cNvSpPr>
          <p:nvPr/>
        </p:nvSpPr>
        <p:spPr bwMode="auto">
          <a:xfrm rot="2760000">
            <a:off x="860425" y="4378325"/>
            <a:ext cx="1014413" cy="51911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2800" b="1"/>
              <a:t>Time</a:t>
            </a:r>
            <a:endParaRPr lang="en-GB" sz="2800" b="1"/>
          </a:p>
        </p:txBody>
      </p:sp>
      <p:sp>
        <p:nvSpPr>
          <p:cNvPr id="51" name="Line 3"/>
          <p:cNvSpPr>
            <a:spLocks noChangeShapeType="1"/>
          </p:cNvSpPr>
          <p:nvPr/>
        </p:nvSpPr>
        <p:spPr bwMode="auto">
          <a:xfrm flipH="1" flipV="1">
            <a:off x="333375" y="3087688"/>
            <a:ext cx="2438400" cy="2486025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2" name="Line 4"/>
          <p:cNvSpPr>
            <a:spLocks noChangeShapeType="1"/>
          </p:cNvSpPr>
          <p:nvPr/>
        </p:nvSpPr>
        <p:spPr bwMode="auto">
          <a:xfrm>
            <a:off x="5024438" y="5235575"/>
            <a:ext cx="1603375" cy="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1753" name="Text Box 5"/>
          <p:cNvSpPr txBox="1">
            <a:spLocks noChangeArrowheads="1"/>
          </p:cNvSpPr>
          <p:nvPr/>
        </p:nvSpPr>
        <p:spPr bwMode="auto">
          <a:xfrm>
            <a:off x="4754563" y="5297488"/>
            <a:ext cx="2011362" cy="4572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2400" b="1"/>
              <a:t>BOLD signal</a:t>
            </a:r>
            <a:endParaRPr lang="en-GB" sz="2400" b="1"/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 flipH="1">
            <a:off x="4695825" y="1493838"/>
            <a:ext cx="0" cy="3444875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 rot="5400000">
            <a:off x="4454526" y="3148012"/>
            <a:ext cx="1014412" cy="51911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2800" b="1"/>
              <a:t>Time</a:t>
            </a:r>
            <a:endParaRPr lang="en-GB" sz="2800" b="1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1676400" y="5734050"/>
            <a:ext cx="1858963" cy="708025"/>
          </a:xfrm>
          <a:prstGeom prst="rect">
            <a:avLst/>
          </a:prstGeom>
          <a:solidFill>
            <a:srgbClr val="FFF3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>
                <a:latin typeface="Rockwell" pitchFamily="-106" charset="0"/>
              </a:rPr>
              <a:t>single voxel</a:t>
            </a:r>
          </a:p>
          <a:p>
            <a:pPr algn="ctr" eaLnBrk="0" hangingPunct="0"/>
            <a:r>
              <a:rPr lang="de-DE" sz="2000">
                <a:latin typeface="Rockwell" pitchFamily="-106" charset="0"/>
              </a:rPr>
              <a:t>time series</a:t>
            </a:r>
            <a:endParaRPr lang="en-GB" sz="2000">
              <a:latin typeface="Rockwell" pitchFamily="-106" charset="0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152400" y="527050"/>
            <a:ext cx="8574088" cy="61595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 err="1">
                <a:latin typeface="+mn-lt"/>
                <a:ea typeface="+mn-ea"/>
              </a:rPr>
              <a:t>Voxel</a:t>
            </a:r>
            <a:r>
              <a:rPr lang="en-US" sz="2800" dirty="0">
                <a:latin typeface="+mn-lt"/>
                <a:ea typeface="+mn-ea"/>
              </a:rPr>
              <a:t>-wise time series analysis</a:t>
            </a:r>
          </a:p>
        </p:txBody>
      </p:sp>
      <p:cxnSp>
        <p:nvCxnSpPr>
          <p:cNvPr id="58" name="AutoShape 10"/>
          <p:cNvCxnSpPr>
            <a:cxnSpLocks noChangeShapeType="1"/>
          </p:cNvCxnSpPr>
          <p:nvPr/>
        </p:nvCxnSpPr>
        <p:spPr bwMode="auto">
          <a:xfrm rot="5400000" flipV="1">
            <a:off x="6786562" y="531813"/>
            <a:ext cx="61913" cy="1982788"/>
          </a:xfrm>
          <a:prstGeom prst="curvedConnector3">
            <a:avLst>
              <a:gd name="adj1" fmla="val -369231"/>
            </a:avLst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</p:cxnSp>
      <p:grpSp>
        <p:nvGrpSpPr>
          <p:cNvPr id="31759" name="Group 11"/>
          <p:cNvGrpSpPr>
            <a:grpSpLocks/>
          </p:cNvGrpSpPr>
          <p:nvPr/>
        </p:nvGrpSpPr>
        <p:grpSpPr bwMode="auto">
          <a:xfrm>
            <a:off x="6858000" y="1566863"/>
            <a:ext cx="1901825" cy="2649537"/>
            <a:chOff x="4537" y="937"/>
            <a:chExt cx="1198" cy="1669"/>
          </a:xfrm>
        </p:grpSpPr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4537" y="937"/>
              <a:ext cx="1198" cy="53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de-DE" sz="2400"/>
                <a:t>Model</a:t>
              </a:r>
            </a:p>
            <a:p>
              <a:pPr algn="ctr" eaLnBrk="0" hangingPunct="0"/>
              <a:r>
                <a:rPr lang="de-DE" sz="2400"/>
                <a:t>specification</a:t>
              </a:r>
              <a:endParaRPr lang="en-GB" sz="2400"/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537" y="1471"/>
              <a:ext cx="1198" cy="53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de-DE" sz="2400"/>
                <a:t>Parameter</a:t>
              </a:r>
            </a:p>
            <a:p>
              <a:pPr algn="ctr" eaLnBrk="0" hangingPunct="0"/>
              <a:r>
                <a:rPr lang="de-DE" sz="2400"/>
                <a:t>estimation</a:t>
              </a:r>
              <a:endParaRPr lang="en-GB" sz="2400"/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4537" y="2005"/>
              <a:ext cx="1198" cy="30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de-DE" sz="2400"/>
                <a:t>Hypothesis</a:t>
              </a:r>
              <a:endParaRPr lang="en-GB" sz="2400"/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4537" y="2302"/>
              <a:ext cx="1198" cy="30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de-DE" sz="2400"/>
                <a:t>Statistic</a:t>
              </a:r>
              <a:endParaRPr lang="en-GB" sz="2400"/>
            </a:p>
          </p:txBody>
        </p:sp>
      </p:grpSp>
      <p:cxnSp>
        <p:nvCxnSpPr>
          <p:cNvPr id="64" name="AutoShape 16"/>
          <p:cNvCxnSpPr>
            <a:cxnSpLocks noChangeShapeType="1"/>
          </p:cNvCxnSpPr>
          <p:nvPr/>
        </p:nvCxnSpPr>
        <p:spPr bwMode="auto">
          <a:xfrm rot="5400000">
            <a:off x="7617619" y="4420394"/>
            <a:ext cx="3825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</p:cxnSp>
      <p:grpSp>
        <p:nvGrpSpPr>
          <p:cNvPr id="31761" name="Group 18"/>
          <p:cNvGrpSpPr>
            <a:grpSpLocks/>
          </p:cNvGrpSpPr>
          <p:nvPr/>
        </p:nvGrpSpPr>
        <p:grpSpPr bwMode="auto">
          <a:xfrm>
            <a:off x="304800" y="1222375"/>
            <a:ext cx="1063625" cy="1408113"/>
            <a:chOff x="192" y="720"/>
            <a:chExt cx="670" cy="887"/>
          </a:xfrm>
        </p:grpSpPr>
        <p:pic>
          <p:nvPicPr>
            <p:cNvPr id="31830" name="Picture 19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31" name="Line 20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2" name="Line 21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2" name="Group 22"/>
          <p:cNvGrpSpPr>
            <a:grpSpLocks/>
          </p:cNvGrpSpPr>
          <p:nvPr/>
        </p:nvGrpSpPr>
        <p:grpSpPr bwMode="auto">
          <a:xfrm>
            <a:off x="457200" y="1374775"/>
            <a:ext cx="1063625" cy="1408113"/>
            <a:chOff x="192" y="720"/>
            <a:chExt cx="670" cy="887"/>
          </a:xfrm>
        </p:grpSpPr>
        <p:pic>
          <p:nvPicPr>
            <p:cNvPr id="31827" name="Picture 23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28" name="Line 24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9" name="Line 25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3" name="Group 26"/>
          <p:cNvGrpSpPr>
            <a:grpSpLocks/>
          </p:cNvGrpSpPr>
          <p:nvPr/>
        </p:nvGrpSpPr>
        <p:grpSpPr bwMode="auto">
          <a:xfrm>
            <a:off x="609600" y="1527175"/>
            <a:ext cx="1063625" cy="1408113"/>
            <a:chOff x="192" y="720"/>
            <a:chExt cx="670" cy="887"/>
          </a:xfrm>
        </p:grpSpPr>
        <p:pic>
          <p:nvPicPr>
            <p:cNvPr id="31824" name="Picture 27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25" name="Line 28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6" name="Line 29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4" name="Group 30"/>
          <p:cNvGrpSpPr>
            <a:grpSpLocks/>
          </p:cNvGrpSpPr>
          <p:nvPr/>
        </p:nvGrpSpPr>
        <p:grpSpPr bwMode="auto">
          <a:xfrm>
            <a:off x="762000" y="1679575"/>
            <a:ext cx="1063625" cy="1408113"/>
            <a:chOff x="192" y="720"/>
            <a:chExt cx="670" cy="887"/>
          </a:xfrm>
        </p:grpSpPr>
        <p:pic>
          <p:nvPicPr>
            <p:cNvPr id="31821" name="Picture 31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22" name="Line 32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3" name="Line 33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5" name="Group 34"/>
          <p:cNvGrpSpPr>
            <a:grpSpLocks/>
          </p:cNvGrpSpPr>
          <p:nvPr/>
        </p:nvGrpSpPr>
        <p:grpSpPr bwMode="auto">
          <a:xfrm>
            <a:off x="914400" y="1831975"/>
            <a:ext cx="1063625" cy="1408113"/>
            <a:chOff x="192" y="720"/>
            <a:chExt cx="670" cy="887"/>
          </a:xfrm>
        </p:grpSpPr>
        <p:pic>
          <p:nvPicPr>
            <p:cNvPr id="31818" name="Picture 35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19" name="Line 36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0" name="Line 37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6" name="Group 38"/>
          <p:cNvGrpSpPr>
            <a:grpSpLocks/>
          </p:cNvGrpSpPr>
          <p:nvPr/>
        </p:nvGrpSpPr>
        <p:grpSpPr bwMode="auto">
          <a:xfrm>
            <a:off x="1066800" y="1984375"/>
            <a:ext cx="1063625" cy="1408113"/>
            <a:chOff x="192" y="720"/>
            <a:chExt cx="670" cy="887"/>
          </a:xfrm>
        </p:grpSpPr>
        <p:pic>
          <p:nvPicPr>
            <p:cNvPr id="31815" name="Picture 39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16" name="Line 40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7" name="Line 41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7" name="Group 42"/>
          <p:cNvGrpSpPr>
            <a:grpSpLocks/>
          </p:cNvGrpSpPr>
          <p:nvPr/>
        </p:nvGrpSpPr>
        <p:grpSpPr bwMode="auto">
          <a:xfrm>
            <a:off x="1219200" y="2136775"/>
            <a:ext cx="1063625" cy="1408113"/>
            <a:chOff x="192" y="720"/>
            <a:chExt cx="670" cy="887"/>
          </a:xfrm>
        </p:grpSpPr>
        <p:pic>
          <p:nvPicPr>
            <p:cNvPr id="31812" name="Picture 43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13" name="Line 44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4" name="Line 45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8" name="Group 46"/>
          <p:cNvGrpSpPr>
            <a:grpSpLocks/>
          </p:cNvGrpSpPr>
          <p:nvPr/>
        </p:nvGrpSpPr>
        <p:grpSpPr bwMode="auto">
          <a:xfrm>
            <a:off x="1371600" y="2289175"/>
            <a:ext cx="1063625" cy="1408113"/>
            <a:chOff x="192" y="720"/>
            <a:chExt cx="670" cy="887"/>
          </a:xfrm>
        </p:grpSpPr>
        <p:pic>
          <p:nvPicPr>
            <p:cNvPr id="31809" name="Picture 47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10" name="Line 48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1" name="Line 49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69" name="Group 50"/>
          <p:cNvGrpSpPr>
            <a:grpSpLocks/>
          </p:cNvGrpSpPr>
          <p:nvPr/>
        </p:nvGrpSpPr>
        <p:grpSpPr bwMode="auto">
          <a:xfrm>
            <a:off x="1524000" y="2441575"/>
            <a:ext cx="1063625" cy="1408113"/>
            <a:chOff x="192" y="720"/>
            <a:chExt cx="670" cy="887"/>
          </a:xfrm>
        </p:grpSpPr>
        <p:pic>
          <p:nvPicPr>
            <p:cNvPr id="31806" name="Picture 51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07" name="Line 52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8" name="Line 53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0" name="Group 54"/>
          <p:cNvGrpSpPr>
            <a:grpSpLocks/>
          </p:cNvGrpSpPr>
          <p:nvPr/>
        </p:nvGrpSpPr>
        <p:grpSpPr bwMode="auto">
          <a:xfrm>
            <a:off x="1676400" y="2593975"/>
            <a:ext cx="1063625" cy="1408113"/>
            <a:chOff x="192" y="720"/>
            <a:chExt cx="670" cy="887"/>
          </a:xfrm>
        </p:grpSpPr>
        <p:pic>
          <p:nvPicPr>
            <p:cNvPr id="31803" name="Picture 55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04" name="Line 56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5" name="Line 57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1" name="Group 58"/>
          <p:cNvGrpSpPr>
            <a:grpSpLocks/>
          </p:cNvGrpSpPr>
          <p:nvPr/>
        </p:nvGrpSpPr>
        <p:grpSpPr bwMode="auto">
          <a:xfrm>
            <a:off x="1828800" y="2746375"/>
            <a:ext cx="1063625" cy="1408113"/>
            <a:chOff x="192" y="720"/>
            <a:chExt cx="670" cy="887"/>
          </a:xfrm>
        </p:grpSpPr>
        <p:pic>
          <p:nvPicPr>
            <p:cNvPr id="31800" name="Picture 59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801" name="Line 60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2" name="Line 61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2" name="Group 62"/>
          <p:cNvGrpSpPr>
            <a:grpSpLocks/>
          </p:cNvGrpSpPr>
          <p:nvPr/>
        </p:nvGrpSpPr>
        <p:grpSpPr bwMode="auto">
          <a:xfrm>
            <a:off x="1981200" y="2898775"/>
            <a:ext cx="1063625" cy="1408113"/>
            <a:chOff x="192" y="720"/>
            <a:chExt cx="670" cy="887"/>
          </a:xfrm>
        </p:grpSpPr>
        <p:pic>
          <p:nvPicPr>
            <p:cNvPr id="31797" name="Picture 63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98" name="Line 64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65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3" name="Group 66"/>
          <p:cNvGrpSpPr>
            <a:grpSpLocks/>
          </p:cNvGrpSpPr>
          <p:nvPr/>
        </p:nvGrpSpPr>
        <p:grpSpPr bwMode="auto">
          <a:xfrm>
            <a:off x="2133600" y="3051175"/>
            <a:ext cx="1063625" cy="1408113"/>
            <a:chOff x="192" y="720"/>
            <a:chExt cx="670" cy="887"/>
          </a:xfrm>
        </p:grpSpPr>
        <p:pic>
          <p:nvPicPr>
            <p:cNvPr id="31794" name="Picture 67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95" name="Line 68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6" name="Line 69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4" name="Group 70"/>
          <p:cNvGrpSpPr>
            <a:grpSpLocks/>
          </p:cNvGrpSpPr>
          <p:nvPr/>
        </p:nvGrpSpPr>
        <p:grpSpPr bwMode="auto">
          <a:xfrm>
            <a:off x="2286000" y="3203575"/>
            <a:ext cx="1063625" cy="1408113"/>
            <a:chOff x="192" y="720"/>
            <a:chExt cx="670" cy="887"/>
          </a:xfrm>
        </p:grpSpPr>
        <p:pic>
          <p:nvPicPr>
            <p:cNvPr id="31791" name="Picture 71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92" name="Line 72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3" name="Line 73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5" name="Group 74"/>
          <p:cNvGrpSpPr>
            <a:grpSpLocks/>
          </p:cNvGrpSpPr>
          <p:nvPr/>
        </p:nvGrpSpPr>
        <p:grpSpPr bwMode="auto">
          <a:xfrm>
            <a:off x="2438400" y="3355975"/>
            <a:ext cx="1063625" cy="1408113"/>
            <a:chOff x="192" y="720"/>
            <a:chExt cx="670" cy="887"/>
          </a:xfrm>
        </p:grpSpPr>
        <p:pic>
          <p:nvPicPr>
            <p:cNvPr id="31788" name="Picture 75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89" name="Line 76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Line 77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76" name="Group 78"/>
          <p:cNvGrpSpPr>
            <a:grpSpLocks/>
          </p:cNvGrpSpPr>
          <p:nvPr/>
        </p:nvGrpSpPr>
        <p:grpSpPr bwMode="auto">
          <a:xfrm>
            <a:off x="2590800" y="3508375"/>
            <a:ext cx="1063625" cy="1408113"/>
            <a:chOff x="192" y="720"/>
            <a:chExt cx="670" cy="887"/>
          </a:xfrm>
        </p:grpSpPr>
        <p:pic>
          <p:nvPicPr>
            <p:cNvPr id="31785" name="Picture 79" descr="slice"/>
            <p:cNvPicPr>
              <a:picLocks noChangeAspect="1" noChangeArrowheads="1"/>
            </p:cNvPicPr>
            <p:nvPr/>
          </p:nvPicPr>
          <p:blipFill>
            <a:blip r:embed="rId2"/>
            <a:srcRect l="14081" t="28236" r="54173" b="42599"/>
            <a:stretch>
              <a:fillRect/>
            </a:stretch>
          </p:blipFill>
          <p:spPr bwMode="auto">
            <a:xfrm>
              <a:off x="192" y="720"/>
              <a:ext cx="670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86" name="Line 80"/>
            <p:cNvSpPr>
              <a:spLocks noChangeShapeType="1"/>
            </p:cNvSpPr>
            <p:nvPr/>
          </p:nvSpPr>
          <p:spPr bwMode="auto">
            <a:xfrm flipV="1">
              <a:off x="786" y="720"/>
              <a:ext cx="0" cy="88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81"/>
            <p:cNvSpPr>
              <a:spLocks noChangeShapeType="1"/>
            </p:cNvSpPr>
            <p:nvPr/>
          </p:nvSpPr>
          <p:spPr bwMode="auto">
            <a:xfrm flipV="1">
              <a:off x="192" y="1208"/>
              <a:ext cx="67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1777" name="Picture 82" descr="slice"/>
          <p:cNvPicPr>
            <a:picLocks noChangeAspect="1" noChangeArrowheads="1"/>
          </p:cNvPicPr>
          <p:nvPr/>
        </p:nvPicPr>
        <p:blipFill>
          <a:blip r:embed="rId2"/>
          <a:srcRect l="14081" t="28236" r="54173" b="42599"/>
          <a:stretch>
            <a:fillRect/>
          </a:stretch>
        </p:blipFill>
        <p:spPr bwMode="auto">
          <a:xfrm>
            <a:off x="2743200" y="3660775"/>
            <a:ext cx="1063625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78" name="Line 83"/>
          <p:cNvSpPr>
            <a:spLocks noChangeShapeType="1"/>
          </p:cNvSpPr>
          <p:nvPr/>
        </p:nvSpPr>
        <p:spPr bwMode="auto">
          <a:xfrm flipV="1">
            <a:off x="3686175" y="3660775"/>
            <a:ext cx="0" cy="140811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84"/>
          <p:cNvSpPr>
            <a:spLocks noChangeShapeType="1"/>
          </p:cNvSpPr>
          <p:nvPr/>
        </p:nvSpPr>
        <p:spPr bwMode="auto">
          <a:xfrm flipV="1">
            <a:off x="2743200" y="4435475"/>
            <a:ext cx="10636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80" name="Picture 85" descr="data"/>
          <p:cNvPicPr>
            <a:picLocks noChangeAspect="1" noChangeArrowheads="1"/>
          </p:cNvPicPr>
          <p:nvPr/>
        </p:nvPicPr>
        <p:blipFill>
          <a:blip r:embed="rId3"/>
          <a:srcRect l="13046" t="6667" r="13879" b="14815"/>
          <a:stretch>
            <a:fillRect/>
          </a:stretch>
        </p:blipFill>
        <p:spPr bwMode="auto">
          <a:xfrm>
            <a:off x="5157788" y="1492250"/>
            <a:ext cx="1336675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81" name="Picture 86" descr="tmap"/>
          <p:cNvPicPr>
            <a:picLocks noChangeAspect="1" noChangeArrowheads="1"/>
          </p:cNvPicPr>
          <p:nvPr/>
        </p:nvPicPr>
        <p:blipFill>
          <a:blip r:embed="rId4"/>
          <a:srcRect l="13858" t="28154" r="54488" b="42381"/>
          <a:stretch>
            <a:fillRect/>
          </a:stretch>
        </p:blipFill>
        <p:spPr bwMode="auto">
          <a:xfrm>
            <a:off x="7237413" y="4611688"/>
            <a:ext cx="1143000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2" name="Line 87"/>
          <p:cNvSpPr>
            <a:spLocks noChangeShapeType="1"/>
          </p:cNvSpPr>
          <p:nvPr/>
        </p:nvSpPr>
        <p:spPr bwMode="auto">
          <a:xfrm flipV="1">
            <a:off x="8264525" y="4613275"/>
            <a:ext cx="0" cy="153511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88"/>
          <p:cNvSpPr>
            <a:spLocks noChangeShapeType="1"/>
          </p:cNvSpPr>
          <p:nvPr/>
        </p:nvSpPr>
        <p:spPr bwMode="auto">
          <a:xfrm>
            <a:off x="7237413" y="5453063"/>
            <a:ext cx="11430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6705600" y="5973763"/>
            <a:ext cx="982663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>
                <a:latin typeface="Rockwell" pitchFamily="-106" charset="0"/>
              </a:rPr>
              <a:t>SPM</a:t>
            </a:r>
            <a:endParaRPr lang="en-GB" sz="2000">
              <a:latin typeface="Rockwel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020762"/>
          </a:xfrm>
          <a:solidFill>
            <a:schemeClr val="bg1"/>
          </a:solidFill>
        </p:spPr>
        <p:txBody>
          <a:bodyPr lIns="90488" tIns="44450" rIns="90488" bIns="44450"/>
          <a:lstStyle/>
          <a:p>
            <a:pPr eaLnBrk="1" hangingPunct="1"/>
            <a:r>
              <a:rPr lang="en-GB" sz="3600" smtClean="0">
                <a:solidFill>
                  <a:srgbClr val="000000"/>
                </a:solidFill>
              </a:rPr>
              <a:t>How are matrices relevant to fMRI data?</a:t>
            </a:r>
            <a:endParaRPr lang="en-GB" sz="3600" smtClean="0"/>
          </a:p>
        </p:txBody>
      </p:sp>
      <p:sp>
        <p:nvSpPr>
          <p:cNvPr id="32771" name="Rectangle 29"/>
          <p:cNvSpPr>
            <a:spLocks noChangeArrowheads="1"/>
          </p:cNvSpPr>
          <p:nvPr/>
        </p:nvSpPr>
        <p:spPr bwMode="auto">
          <a:xfrm>
            <a:off x="0" y="1219200"/>
            <a:ext cx="9144000" cy="563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latin typeface="Arial" charset="0"/>
            </a:endParaRPr>
          </a:p>
        </p:txBody>
      </p:sp>
      <p:pic>
        <p:nvPicPr>
          <p:cNvPr id="32772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54238"/>
            <a:ext cx="433388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139950" y="3449638"/>
            <a:ext cx="3841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chemeClr val="bg1"/>
                </a:solidFill>
                <a:latin typeface="Times New Roman" pitchFamily="-106" charset="0"/>
              </a:rPr>
              <a:t>=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953000" y="2306638"/>
            <a:ext cx="3111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a</a:t>
            </a:r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m</a:t>
            </a:r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3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4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5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6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7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8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9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797550" y="3449638"/>
            <a:ext cx="3841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chemeClr val="bg1"/>
                </a:solidFill>
                <a:latin typeface="Times New Roman" pitchFamily="-106" charset="0"/>
              </a:rPr>
              <a:t>+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6707188" y="5794375"/>
            <a:ext cx="4365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3366FF"/>
                </a:solidFill>
                <a:latin typeface="Symbol" pitchFamily="-106" charset="2"/>
              </a:rPr>
              <a:t>e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2139950" y="5808663"/>
            <a:ext cx="38893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chemeClr val="bg1"/>
                </a:solidFill>
                <a:latin typeface="Times New Roman" pitchFamily="-106" charset="0"/>
              </a:rPr>
              <a:t>=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4916488" y="5794375"/>
            <a:ext cx="4746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FAFD00"/>
                </a:solidFill>
                <a:latin typeface="Symbol" pitchFamily="-106" charset="2"/>
              </a:rPr>
              <a:t>b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5797550" y="5808663"/>
            <a:ext cx="3841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FFFFFF"/>
                </a:solidFill>
                <a:latin typeface="Times New Roman" pitchFamily="-106" charset="0"/>
              </a:rPr>
              <a:t>+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1430338" y="5794375"/>
            <a:ext cx="5000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 i="1">
                <a:solidFill>
                  <a:schemeClr val="hlink"/>
                </a:solidFill>
                <a:latin typeface="Times New Roman" pitchFamily="-106" charset="0"/>
              </a:rPr>
              <a:t>Y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3236913" y="5794375"/>
            <a:ext cx="49847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 i="1">
                <a:solidFill>
                  <a:srgbClr val="FF0000"/>
                </a:solidFill>
                <a:latin typeface="Times New Roman" pitchFamily="-106" charset="0"/>
              </a:rPr>
              <a:t>X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 rot="-2700000">
            <a:off x="1319213" y="1427163"/>
            <a:ext cx="725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chemeClr val="hlink"/>
                </a:solidFill>
                <a:latin typeface="Times New Roman" pitchFamily="-106" charset="0"/>
              </a:rPr>
              <a:t>data </a:t>
            </a:r>
          </a:p>
          <a:p>
            <a:pPr eaLnBrk="0" hangingPunct="0"/>
            <a:r>
              <a:rPr lang="en-GB" sz="1600" b="1">
                <a:solidFill>
                  <a:schemeClr val="hlink"/>
                </a:solidFill>
                <a:latin typeface="Times New Roman" pitchFamily="-106" charset="0"/>
              </a:rPr>
              <a:t>vector</a:t>
            </a:r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 rot="-2700000">
            <a:off x="3184525" y="1260475"/>
            <a:ext cx="1374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rgbClr val="FF0000"/>
                </a:solidFill>
                <a:latin typeface="Times New Roman" pitchFamily="-106" charset="0"/>
              </a:rPr>
              <a:t>design </a:t>
            </a:r>
          </a:p>
          <a:p>
            <a:pPr eaLnBrk="0" hangingPunct="0"/>
            <a:r>
              <a:rPr lang="en-GB" sz="1600" b="1">
                <a:solidFill>
                  <a:srgbClr val="FF0000"/>
                </a:solidFill>
                <a:latin typeface="Times New Roman" pitchFamily="-106" charset="0"/>
              </a:rPr>
              <a:t>matrix</a:t>
            </a:r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 rot="-2700000">
            <a:off x="4787900" y="1300163"/>
            <a:ext cx="1662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rgbClr val="FAFD00"/>
                </a:solidFill>
                <a:latin typeface="Times New Roman" pitchFamily="-106" charset="0"/>
              </a:rPr>
              <a:t>parameters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 rot="-2700000">
            <a:off x="6711950" y="1433513"/>
            <a:ext cx="725488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rgbClr val="3366FF"/>
                </a:solidFill>
                <a:latin typeface="Times New Roman" pitchFamily="-106" charset="0"/>
              </a:rPr>
              <a:t>error </a:t>
            </a:r>
          </a:p>
          <a:p>
            <a:pPr eaLnBrk="0" hangingPunct="0"/>
            <a:r>
              <a:rPr lang="en-GB" sz="1600" b="1">
                <a:solidFill>
                  <a:srgbClr val="3366FF"/>
                </a:solidFill>
                <a:latin typeface="Times New Roman" pitchFamily="-106" charset="0"/>
              </a:rPr>
              <a:t>vector</a:t>
            </a:r>
          </a:p>
        </p:txBody>
      </p:sp>
      <p:pic>
        <p:nvPicPr>
          <p:cNvPr id="32786" name="Picture 1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141538"/>
            <a:ext cx="73818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7" name="Picture 1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90813" y="2141538"/>
            <a:ext cx="18637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8" name="Picture 19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2141538"/>
            <a:ext cx="73818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9" name="Picture 20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9525" y="2065338"/>
            <a:ext cx="914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0" name="Picture 21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73363" y="2154238"/>
            <a:ext cx="1698625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4113213" y="5807075"/>
            <a:ext cx="37623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chemeClr val="bg1"/>
                </a:solidFill>
                <a:latin typeface="Symbol" pitchFamily="-106" charset="2"/>
              </a:rPr>
              <a:t>´</a:t>
            </a:r>
          </a:p>
        </p:txBody>
      </p:sp>
      <p:pic>
        <p:nvPicPr>
          <p:cNvPr id="32792" name="Picture 24" descr="SPM00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19863" y="2200275"/>
            <a:ext cx="561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7631113" y="1219200"/>
            <a:ext cx="15128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+mn-ea"/>
              </a:rPr>
              <a:t>GLM equation</a:t>
            </a:r>
          </a:p>
        </p:txBody>
      </p: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5400000">
            <a:off x="-1065212" y="3962400"/>
            <a:ext cx="3656012" cy="1588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4" name="TextBox 33"/>
          <p:cNvSpPr txBox="1"/>
          <p:nvPr/>
        </p:nvSpPr>
        <p:spPr>
          <a:xfrm>
            <a:off x="304800" y="3378189"/>
            <a:ext cx="430887" cy="1041411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+mn-ea"/>
              </a:rPr>
              <a:t>N of scans</a:t>
            </a:r>
          </a:p>
        </p:txBody>
      </p:sp>
      <p:pic>
        <p:nvPicPr>
          <p:cNvPr id="3279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33600"/>
            <a:ext cx="433388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0" y="274638"/>
            <a:ext cx="9144000" cy="1020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defTabSz="457200"/>
            <a:r>
              <a:rPr lang="en-GB" sz="3600">
                <a:solidFill>
                  <a:srgbClr val="000000"/>
                </a:solidFill>
                <a:latin typeface="Rockwell" pitchFamily="-106" charset="0"/>
              </a:rPr>
              <a:t>How are matrices relevant to fMRI data?</a:t>
            </a:r>
            <a:endParaRPr lang="en-GB" sz="3600">
              <a:latin typeface="Rockwell" pitchFamily="-106" charset="0"/>
            </a:endParaRPr>
          </a:p>
        </p:txBody>
      </p:sp>
      <p:sp>
        <p:nvSpPr>
          <p:cNvPr id="33795" name="Rectangle 29"/>
          <p:cNvSpPr>
            <a:spLocks noChangeArrowheads="1"/>
          </p:cNvSpPr>
          <p:nvPr/>
        </p:nvSpPr>
        <p:spPr bwMode="auto">
          <a:xfrm>
            <a:off x="0" y="1219200"/>
            <a:ext cx="9144000" cy="563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latin typeface="Arial" charset="0"/>
            </a:endParaRPr>
          </a:p>
        </p:txBody>
      </p:sp>
      <p:pic>
        <p:nvPicPr>
          <p:cNvPr id="33796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98688"/>
            <a:ext cx="433388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11"/>
          <p:cNvSpPr>
            <a:spLocks noChangeArrowheads="1"/>
          </p:cNvSpPr>
          <p:nvPr/>
        </p:nvSpPr>
        <p:spPr bwMode="auto">
          <a:xfrm>
            <a:off x="515938" y="5884863"/>
            <a:ext cx="50006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 i="1">
                <a:solidFill>
                  <a:schemeClr val="hlink"/>
                </a:solidFill>
                <a:latin typeface="Times New Roman" pitchFamily="-106" charset="0"/>
              </a:rPr>
              <a:t>Y</a:t>
            </a: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 rot="-2700000">
            <a:off x="404813" y="1517650"/>
            <a:ext cx="725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chemeClr val="hlink"/>
                </a:solidFill>
                <a:latin typeface="Times New Roman" pitchFamily="-106" charset="0"/>
              </a:rPr>
              <a:t>data </a:t>
            </a:r>
          </a:p>
          <a:p>
            <a:pPr eaLnBrk="0" hangingPunct="0"/>
            <a:r>
              <a:rPr lang="en-GB" sz="1600" b="1">
                <a:solidFill>
                  <a:schemeClr val="hlink"/>
                </a:solidFill>
                <a:latin typeface="Times New Roman" pitchFamily="-106" charset="0"/>
              </a:rPr>
              <a:t>vector</a:t>
            </a:r>
          </a:p>
        </p:txBody>
      </p:sp>
      <p:pic>
        <p:nvPicPr>
          <p:cNvPr id="33799" name="Picture 1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171700"/>
            <a:ext cx="73818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09600" y="2133600"/>
            <a:ext cx="4953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GB" sz="2400" u="sng">
                <a:solidFill>
                  <a:srgbClr val="3366FF"/>
                </a:solidFill>
                <a:latin typeface="Rockwell" pitchFamily="-106" charset="0"/>
              </a:rPr>
              <a:t>Response variable</a:t>
            </a:r>
            <a:r>
              <a:rPr lang="en-GB" sz="2400">
                <a:solidFill>
                  <a:srgbClr val="3366FF"/>
                </a:solidFill>
                <a:latin typeface="Rockwell" pitchFamily="-106" charset="0"/>
              </a:rPr>
              <a:t> </a:t>
            </a:r>
          </a:p>
          <a:p>
            <a:pPr lvl="1"/>
            <a:endParaRPr lang="en-GB" sz="2400">
              <a:solidFill>
                <a:srgbClr val="FFFFFF"/>
              </a:solidFill>
              <a:latin typeface="Rockwell" pitchFamily="-106" charset="0"/>
            </a:endParaRPr>
          </a:p>
          <a:p>
            <a:pPr lvl="1"/>
            <a:r>
              <a:rPr lang="en-GB" sz="2400">
                <a:solidFill>
                  <a:srgbClr val="FFFFFF"/>
                </a:solidFill>
                <a:latin typeface="Rockwell" pitchFamily="-106" charset="0"/>
              </a:rPr>
              <a:t>e.g BOLD signal at a particular voxel</a:t>
            </a:r>
          </a:p>
          <a:p>
            <a:pPr lvl="1"/>
            <a:endParaRPr lang="en-GB" sz="2400">
              <a:solidFill>
                <a:srgbClr val="FFFFFF"/>
              </a:solidFill>
              <a:latin typeface="Rockwell" pitchFamily="-106" charset="0"/>
            </a:endParaRPr>
          </a:p>
          <a:p>
            <a:pPr lvl="1"/>
            <a:r>
              <a:rPr lang="en-US" sz="2000">
                <a:solidFill>
                  <a:schemeClr val="bg1"/>
                </a:solidFill>
                <a:latin typeface="Rockwell" pitchFamily="-106" charset="0"/>
              </a:rPr>
              <a:t>A single voxel sampled at successive time points. </a:t>
            </a:r>
          </a:p>
          <a:p>
            <a:pPr lvl="1"/>
            <a:r>
              <a:rPr lang="en-US" sz="2000">
                <a:solidFill>
                  <a:schemeClr val="bg1"/>
                </a:solidFill>
                <a:latin typeface="Rockwell" pitchFamily="-106" charset="0"/>
              </a:rPr>
              <a:t>Each voxel is considered as independent observation. </a:t>
            </a:r>
            <a:endParaRPr lang="en-GB" sz="1600">
              <a:solidFill>
                <a:schemeClr val="bg1"/>
              </a:solidFill>
              <a:latin typeface="Rockwell" pitchFamily="-106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486400" y="1797050"/>
            <a:ext cx="3481388" cy="4298950"/>
            <a:chOff x="4181475" y="1117600"/>
            <a:chExt cx="4657725" cy="5749925"/>
          </a:xfrm>
        </p:grpSpPr>
        <p:sp>
          <p:nvSpPr>
            <p:cNvPr id="33809" name="Oval 3"/>
            <p:cNvSpPr>
              <a:spLocks noChangeArrowheads="1"/>
            </p:cNvSpPr>
            <p:nvPr/>
          </p:nvSpPr>
          <p:spPr bwMode="auto">
            <a:xfrm>
              <a:off x="4181475" y="1117600"/>
              <a:ext cx="1700212" cy="74453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4"/>
            <p:cNvSpPr txBox="1">
              <a:spLocks noChangeArrowheads="1"/>
            </p:cNvSpPr>
            <p:nvPr/>
          </p:nvSpPr>
          <p:spPr bwMode="auto">
            <a:xfrm>
              <a:off x="4283411" y="1261021"/>
              <a:ext cx="1708151" cy="61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>
                  <a:solidFill>
                    <a:srgbClr val="FF0000"/>
                  </a:solidFill>
                  <a:latin typeface="Times New Roman" pitchFamily="-106" charset="0"/>
                </a:rPr>
                <a:t>Preprocessing ...</a:t>
              </a:r>
            </a:p>
          </p:txBody>
        </p:sp>
        <p:sp>
          <p:nvSpPr>
            <p:cNvPr id="33811" name="Line 5"/>
            <p:cNvSpPr>
              <a:spLocks noChangeShapeType="1"/>
            </p:cNvSpPr>
            <p:nvPr/>
          </p:nvSpPr>
          <p:spPr bwMode="auto">
            <a:xfrm>
              <a:off x="5049837" y="1968500"/>
              <a:ext cx="1588" cy="354013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3812" name="Picture 6"/>
            <p:cNvPicPr>
              <a:picLocks noChangeAspect="1" noChangeArrowheads="1"/>
            </p:cNvPicPr>
            <p:nvPr/>
          </p:nvPicPr>
          <p:blipFill>
            <a:blip r:embed="rId5"/>
            <a:srcRect l="566" t="1338" r="1385" b="781"/>
            <a:stretch>
              <a:fillRect/>
            </a:stretch>
          </p:blipFill>
          <p:spPr bwMode="auto">
            <a:xfrm>
              <a:off x="7716837" y="2378075"/>
              <a:ext cx="1122363" cy="3417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13" name="Picture 7"/>
            <p:cNvPicPr>
              <a:picLocks noChangeAspect="1" noChangeArrowheads="1"/>
            </p:cNvPicPr>
            <p:nvPr/>
          </p:nvPicPr>
          <p:blipFill>
            <a:blip r:embed="rId6"/>
            <a:srcRect l="14081" t="28236" r="54175" b="42599"/>
            <a:stretch>
              <a:fillRect/>
            </a:stretch>
          </p:blipFill>
          <p:spPr bwMode="auto">
            <a:xfrm>
              <a:off x="4486275" y="2373313"/>
              <a:ext cx="1063625" cy="14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14" name="Line 8"/>
            <p:cNvSpPr>
              <a:spLocks noChangeShapeType="1"/>
            </p:cNvSpPr>
            <p:nvPr/>
          </p:nvSpPr>
          <p:spPr bwMode="auto">
            <a:xfrm flipV="1">
              <a:off x="5429250" y="2370138"/>
              <a:ext cx="1587" cy="141446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9"/>
            <p:cNvSpPr>
              <a:spLocks noChangeShapeType="1"/>
            </p:cNvSpPr>
            <p:nvPr/>
          </p:nvSpPr>
          <p:spPr bwMode="auto">
            <a:xfrm>
              <a:off x="4486275" y="3148013"/>
              <a:ext cx="1063625" cy="1587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3816" name="Picture 10"/>
            <p:cNvPicPr>
              <a:picLocks noChangeAspect="1" noChangeArrowheads="1"/>
            </p:cNvPicPr>
            <p:nvPr/>
          </p:nvPicPr>
          <p:blipFill>
            <a:blip r:embed="rId6"/>
            <a:srcRect l="14081" t="28236" r="54175" b="42599"/>
            <a:stretch>
              <a:fillRect/>
            </a:stretch>
          </p:blipFill>
          <p:spPr bwMode="auto">
            <a:xfrm>
              <a:off x="4627562" y="3625850"/>
              <a:ext cx="1063625" cy="140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17" name="Line 11"/>
            <p:cNvSpPr>
              <a:spLocks noChangeShapeType="1"/>
            </p:cNvSpPr>
            <p:nvPr/>
          </p:nvSpPr>
          <p:spPr bwMode="auto">
            <a:xfrm flipV="1">
              <a:off x="5570537" y="3622675"/>
              <a:ext cx="1588" cy="1414463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12"/>
            <p:cNvSpPr>
              <a:spLocks noChangeShapeType="1"/>
            </p:cNvSpPr>
            <p:nvPr/>
          </p:nvSpPr>
          <p:spPr bwMode="auto">
            <a:xfrm>
              <a:off x="4627562" y="4400550"/>
              <a:ext cx="1063625" cy="1588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3819" name="Picture 13"/>
            <p:cNvPicPr>
              <a:picLocks noChangeAspect="1" noChangeArrowheads="1"/>
            </p:cNvPicPr>
            <p:nvPr/>
          </p:nvPicPr>
          <p:blipFill>
            <a:blip r:embed="rId6"/>
            <a:srcRect l="14081" t="28236" r="54175" b="42599"/>
            <a:stretch>
              <a:fillRect/>
            </a:stretch>
          </p:blipFill>
          <p:spPr bwMode="auto">
            <a:xfrm>
              <a:off x="4770437" y="4805363"/>
              <a:ext cx="1063625" cy="14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0" name="Line 14"/>
            <p:cNvSpPr>
              <a:spLocks noChangeShapeType="1"/>
            </p:cNvSpPr>
            <p:nvPr/>
          </p:nvSpPr>
          <p:spPr bwMode="auto">
            <a:xfrm flipV="1">
              <a:off x="5713412" y="4802188"/>
              <a:ext cx="1588" cy="1414462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15"/>
            <p:cNvSpPr>
              <a:spLocks noChangeShapeType="1"/>
            </p:cNvSpPr>
            <p:nvPr/>
          </p:nvSpPr>
          <p:spPr bwMode="auto">
            <a:xfrm>
              <a:off x="4770437" y="5580063"/>
              <a:ext cx="1063625" cy="1587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3822" name="Picture 16"/>
            <p:cNvPicPr>
              <a:picLocks noChangeAspect="1" noChangeArrowheads="1"/>
            </p:cNvPicPr>
            <p:nvPr/>
          </p:nvPicPr>
          <p:blipFill>
            <a:blip r:embed="rId6"/>
            <a:srcRect l="14081" t="28236" r="54175" b="42599"/>
            <a:stretch>
              <a:fillRect/>
            </a:stretch>
          </p:blipFill>
          <p:spPr bwMode="auto">
            <a:xfrm>
              <a:off x="4629150" y="3625850"/>
              <a:ext cx="1063625" cy="140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3" name="Line 17"/>
            <p:cNvSpPr>
              <a:spLocks noChangeShapeType="1"/>
            </p:cNvSpPr>
            <p:nvPr/>
          </p:nvSpPr>
          <p:spPr bwMode="auto">
            <a:xfrm flipV="1">
              <a:off x="5572125" y="3622675"/>
              <a:ext cx="1587" cy="1414463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18"/>
            <p:cNvSpPr>
              <a:spLocks noChangeShapeType="1"/>
            </p:cNvSpPr>
            <p:nvPr/>
          </p:nvSpPr>
          <p:spPr bwMode="auto">
            <a:xfrm>
              <a:off x="4629150" y="4400550"/>
              <a:ext cx="1063625" cy="1588"/>
            </a:xfrm>
            <a:prstGeom prst="line">
              <a:avLst/>
            </a:prstGeom>
            <a:noFill/>
            <a:ln w="1908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25" name="Group 19"/>
            <p:cNvGrpSpPr>
              <a:grpSpLocks/>
            </p:cNvGrpSpPr>
            <p:nvPr/>
          </p:nvGrpSpPr>
          <p:grpSpPr bwMode="auto">
            <a:xfrm>
              <a:off x="6118225" y="5816600"/>
              <a:ext cx="1333500" cy="1050925"/>
              <a:chOff x="3874" y="3522"/>
              <a:chExt cx="840" cy="662"/>
            </a:xfrm>
          </p:grpSpPr>
          <p:sp>
            <p:nvSpPr>
              <p:cNvPr id="33838" name="AutoShape 20"/>
              <p:cNvSpPr>
                <a:spLocks noChangeArrowheads="1"/>
              </p:cNvSpPr>
              <p:nvPr/>
            </p:nvSpPr>
            <p:spPr bwMode="auto">
              <a:xfrm>
                <a:off x="3921" y="3522"/>
                <a:ext cx="745" cy="255"/>
              </a:xfrm>
              <a:prstGeom prst="roundRect">
                <a:avLst>
                  <a:gd name="adj" fmla="val 39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9" name="AutoShape 21"/>
              <p:cNvSpPr>
                <a:spLocks noChangeArrowheads="1"/>
              </p:cNvSpPr>
              <p:nvPr/>
            </p:nvSpPr>
            <p:spPr bwMode="auto">
              <a:xfrm>
                <a:off x="3874" y="3522"/>
                <a:ext cx="840" cy="662"/>
              </a:xfrm>
              <a:prstGeom prst="roundRect">
                <a:avLst>
                  <a:gd name="adj" fmla="val 39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-106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sz="2400" b="1">
                    <a:latin typeface="Times New Roman" pitchFamily="-106" charset="0"/>
                  </a:rPr>
                  <a:t>Intensity</a:t>
                </a:r>
              </a:p>
            </p:txBody>
          </p:sp>
        </p:grpSp>
        <p:grpSp>
          <p:nvGrpSpPr>
            <p:cNvPr id="33826" name="Group 22"/>
            <p:cNvGrpSpPr>
              <a:grpSpLocks/>
            </p:cNvGrpSpPr>
            <p:nvPr/>
          </p:nvGrpSpPr>
          <p:grpSpPr bwMode="auto">
            <a:xfrm>
              <a:off x="5578472" y="3708400"/>
              <a:ext cx="820738" cy="862013"/>
              <a:chOff x="3552" y="2194"/>
              <a:chExt cx="517" cy="543"/>
            </a:xfrm>
          </p:grpSpPr>
          <p:sp>
            <p:nvSpPr>
              <p:cNvPr id="33836" name="AutoShape 23"/>
              <p:cNvSpPr>
                <a:spLocks noChangeArrowheads="1"/>
              </p:cNvSpPr>
              <p:nvPr/>
            </p:nvSpPr>
            <p:spPr bwMode="auto">
              <a:xfrm rot="5400000">
                <a:off x="3502" y="2321"/>
                <a:ext cx="543" cy="290"/>
              </a:xfrm>
              <a:prstGeom prst="roundRect">
                <a:avLst>
                  <a:gd name="adj" fmla="val 34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7" name="AutoShape 24"/>
              <p:cNvSpPr>
                <a:spLocks noChangeArrowheads="1"/>
              </p:cNvSpPr>
              <p:nvPr/>
            </p:nvSpPr>
            <p:spPr bwMode="auto">
              <a:xfrm rot="5400000">
                <a:off x="3594" y="2207"/>
                <a:ext cx="434" cy="517"/>
              </a:xfrm>
              <a:prstGeom prst="roundRect">
                <a:avLst>
                  <a:gd name="adj" fmla="val 34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-106" charset="0"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GB" b="1">
                    <a:latin typeface="Times New Roman" pitchFamily="-106" charset="0"/>
                  </a:rPr>
                  <a:t>Time</a:t>
                </a:r>
              </a:p>
            </p:txBody>
          </p:sp>
        </p:grpSp>
        <p:pic>
          <p:nvPicPr>
            <p:cNvPr id="33827" name="Picture 25"/>
            <p:cNvPicPr>
              <a:picLocks noChangeAspect="1" noChangeArrowheads="1"/>
            </p:cNvPicPr>
            <p:nvPr/>
          </p:nvPicPr>
          <p:blipFill>
            <a:blip r:embed="rId7"/>
            <a:srcRect l="13045" t="6665" r="13879" b="14813"/>
            <a:stretch>
              <a:fillRect/>
            </a:stretch>
          </p:blipFill>
          <p:spPr bwMode="auto">
            <a:xfrm>
              <a:off x="6129337" y="2447925"/>
              <a:ext cx="1184275" cy="312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8" name="Line 26"/>
            <p:cNvSpPr>
              <a:spLocks noChangeShapeType="1"/>
            </p:cNvSpPr>
            <p:nvPr/>
          </p:nvSpPr>
          <p:spPr bwMode="auto">
            <a:xfrm>
              <a:off x="5591175" y="3173413"/>
              <a:ext cx="708025" cy="1587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27"/>
            <p:cNvSpPr>
              <a:spLocks noChangeShapeType="1"/>
            </p:cNvSpPr>
            <p:nvPr/>
          </p:nvSpPr>
          <p:spPr bwMode="auto">
            <a:xfrm>
              <a:off x="5772150" y="4433888"/>
              <a:ext cx="708025" cy="1587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28"/>
            <p:cNvSpPr>
              <a:spLocks noChangeShapeType="1"/>
            </p:cNvSpPr>
            <p:nvPr/>
          </p:nvSpPr>
          <p:spPr bwMode="auto">
            <a:xfrm flipV="1">
              <a:off x="5916612" y="5580063"/>
              <a:ext cx="527050" cy="6350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29"/>
            <p:cNvSpPr>
              <a:spLocks noChangeShapeType="1"/>
            </p:cNvSpPr>
            <p:nvPr/>
          </p:nvSpPr>
          <p:spPr bwMode="auto">
            <a:xfrm>
              <a:off x="8178800" y="2405063"/>
              <a:ext cx="1587" cy="3400425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Rectangle 30"/>
            <p:cNvSpPr>
              <a:spLocks noChangeArrowheads="1"/>
            </p:cNvSpPr>
            <p:nvPr/>
          </p:nvSpPr>
          <p:spPr bwMode="auto">
            <a:xfrm>
              <a:off x="8061325" y="1824038"/>
              <a:ext cx="404812" cy="111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2400" b="1">
                  <a:solidFill>
                    <a:srgbClr val="FF0000"/>
                  </a:solidFill>
                  <a:latin typeface="Times New Roman" pitchFamily="-106" charset="0"/>
                </a:rPr>
                <a:t>Y</a:t>
              </a:r>
              <a:endParaRPr lang="en-US" sz="2400" b="1">
                <a:solidFill>
                  <a:srgbClr val="FF0000"/>
                </a:solidFill>
                <a:latin typeface="Times New Roman" pitchFamily="-106" charset="0"/>
              </a:endParaRPr>
            </a:p>
          </p:txBody>
        </p:sp>
        <p:sp>
          <p:nvSpPr>
            <p:cNvPr id="33833" name="Line 32"/>
            <p:cNvSpPr>
              <a:spLocks noChangeShapeType="1"/>
            </p:cNvSpPr>
            <p:nvPr/>
          </p:nvSpPr>
          <p:spPr bwMode="auto">
            <a:xfrm>
              <a:off x="8320087" y="2401888"/>
              <a:ext cx="1588" cy="3400425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33"/>
            <p:cNvSpPr>
              <a:spLocks noChangeShapeType="1"/>
            </p:cNvSpPr>
            <p:nvPr/>
          </p:nvSpPr>
          <p:spPr bwMode="auto">
            <a:xfrm flipV="1">
              <a:off x="7170737" y="2401888"/>
              <a:ext cx="1008063" cy="142875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34"/>
            <p:cNvSpPr>
              <a:spLocks noChangeShapeType="1"/>
            </p:cNvSpPr>
            <p:nvPr/>
          </p:nvSpPr>
          <p:spPr bwMode="auto">
            <a:xfrm>
              <a:off x="7170737" y="5568950"/>
              <a:ext cx="936625" cy="73025"/>
            </a:xfrm>
            <a:prstGeom prst="line">
              <a:avLst/>
            </a:prstGeom>
            <a:noFill/>
            <a:ln w="360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6" name="Line 5"/>
          <p:cNvSpPr>
            <a:spLocks noChangeShapeType="1"/>
          </p:cNvSpPr>
          <p:nvPr/>
        </p:nvSpPr>
        <p:spPr bwMode="auto">
          <a:xfrm>
            <a:off x="6172200" y="2362200"/>
            <a:ext cx="1588" cy="354013"/>
          </a:xfrm>
          <a:prstGeom prst="line">
            <a:avLst/>
          </a:prstGeom>
          <a:noFill/>
          <a:ln w="36000">
            <a:solidFill>
              <a:srgbClr val="0099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AutoShape 24"/>
          <p:cNvSpPr>
            <a:spLocks noChangeArrowheads="1"/>
          </p:cNvSpPr>
          <p:nvPr/>
        </p:nvSpPr>
        <p:spPr bwMode="auto">
          <a:xfrm rot="5400000">
            <a:off x="6484937" y="3665538"/>
            <a:ext cx="695325" cy="35560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-10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>
                <a:solidFill>
                  <a:srgbClr val="FFFFFF"/>
                </a:solidFill>
                <a:latin typeface="Times New Roman" pitchFamily="-106" charset="0"/>
              </a:rPr>
              <a:t>Time</a:t>
            </a:r>
          </a:p>
        </p:txBody>
      </p:sp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6107113" y="6186488"/>
            <a:ext cx="2478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ts val="650"/>
              </a:spcBef>
              <a:buClr>
                <a:srgbClr val="99CCFF"/>
              </a:buClr>
              <a:buSzPct val="80000"/>
              <a:buFont typeface="Wingdings" pitchFamily="-106" charset="2"/>
              <a:buNone/>
            </a:pPr>
            <a:r>
              <a:rPr lang="en-GB" sz="2800" b="1" i="1">
                <a:solidFill>
                  <a:schemeClr val="bg1"/>
                </a:solidFill>
                <a:latin typeface="Times New Roman" pitchFamily="-106" charset="0"/>
              </a:rPr>
              <a:t>Y =    X . β  + ε</a:t>
            </a:r>
          </a:p>
        </p:txBody>
      </p:sp>
      <p:pic>
        <p:nvPicPr>
          <p:cNvPr id="33808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433388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7116" grpId="0" animBg="1"/>
      <p:bldP spid="47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Scalar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Variable described by a single number</a:t>
            </a:r>
          </a:p>
          <a:p>
            <a:pPr eaLnBrk="1" hangingPunct="1">
              <a:buFont typeface="Wingdings" pitchFamily="-106" charset="2"/>
              <a:buNone/>
            </a:pPr>
            <a:r>
              <a:rPr lang="en-GB" sz="1600" smtClean="0"/>
              <a:t>e.g. Intensity of each voxel in an MRI scan</a:t>
            </a:r>
          </a:p>
        </p:txBody>
      </p:sp>
      <p:pic>
        <p:nvPicPr>
          <p:cNvPr id="19460" name="Picture 5" descr="emmj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286000"/>
            <a:ext cx="35845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020762"/>
          </a:xfrm>
          <a:solidFill>
            <a:schemeClr val="bg1"/>
          </a:solidFill>
        </p:spPr>
        <p:txBody>
          <a:bodyPr lIns="90488" tIns="44450" rIns="90488" bIns="44450"/>
          <a:lstStyle/>
          <a:p>
            <a:pPr eaLnBrk="1" hangingPunct="1"/>
            <a:r>
              <a:rPr lang="en-GB" sz="3600" smtClean="0">
                <a:solidFill>
                  <a:srgbClr val="000000"/>
                </a:solidFill>
              </a:rPr>
              <a:t>How are matrices relevant to fMRI data?</a:t>
            </a:r>
            <a:endParaRPr lang="en-GB" sz="3600" smtClean="0"/>
          </a:p>
        </p:txBody>
      </p:sp>
      <p:sp>
        <p:nvSpPr>
          <p:cNvPr id="3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343400" y="1600200"/>
            <a:ext cx="4419600" cy="3810000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GB" u="sng" smtClean="0">
                <a:solidFill>
                  <a:srgbClr val="0000FF"/>
                </a:solidFill>
              </a:rPr>
              <a:t>Explanatory variables</a:t>
            </a:r>
          </a:p>
          <a:p>
            <a:pPr lvl="1" eaLnBrk="1" hangingPunct="1"/>
            <a:r>
              <a:rPr lang="en-GB" sz="2400" smtClean="0">
                <a:solidFill>
                  <a:schemeClr val="bg1"/>
                </a:solidFill>
              </a:rPr>
              <a:t>These are assumed to be measured without error.</a:t>
            </a:r>
          </a:p>
          <a:p>
            <a:pPr lvl="1" eaLnBrk="1" hangingPunct="1"/>
            <a:r>
              <a:rPr lang="en-GB" sz="2400" smtClean="0">
                <a:solidFill>
                  <a:schemeClr val="bg1"/>
                </a:solidFill>
              </a:rPr>
              <a:t>May be continuous;</a:t>
            </a:r>
          </a:p>
          <a:p>
            <a:pPr lvl="1" eaLnBrk="1" hangingPunct="1"/>
            <a:r>
              <a:rPr lang="en-GB" sz="2400" smtClean="0">
                <a:solidFill>
                  <a:schemeClr val="bg1"/>
                </a:solidFill>
              </a:rPr>
              <a:t>May be dummy, indicating levels of an experimental factor.</a:t>
            </a:r>
          </a:p>
        </p:txBody>
      </p:sp>
      <p:sp>
        <p:nvSpPr>
          <p:cNvPr id="34819" name="Rectangle 29"/>
          <p:cNvSpPr>
            <a:spLocks noChangeArrowheads="1"/>
          </p:cNvSpPr>
          <p:nvPr/>
        </p:nvSpPr>
        <p:spPr bwMode="auto">
          <a:xfrm>
            <a:off x="0" y="1219200"/>
            <a:ext cx="9144000" cy="563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latin typeface="Arial" charset="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049588" y="2536825"/>
            <a:ext cx="3111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a</a:t>
            </a:r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m</a:t>
            </a:r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3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4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5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6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7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8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9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3013075" y="6024563"/>
            <a:ext cx="47466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FAFD00"/>
                </a:solidFill>
                <a:latin typeface="Symbol" pitchFamily="-106" charset="2"/>
              </a:rPr>
              <a:t>b</a:t>
            </a:r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1333500" y="6024563"/>
            <a:ext cx="4984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 i="1">
                <a:solidFill>
                  <a:srgbClr val="FF0000"/>
                </a:solidFill>
                <a:latin typeface="Times New Roman" pitchFamily="-106" charset="0"/>
              </a:rPr>
              <a:t>X</a:t>
            </a:r>
          </a:p>
        </p:txBody>
      </p:sp>
      <p:sp>
        <p:nvSpPr>
          <p:cNvPr id="34823" name="Rectangle 14"/>
          <p:cNvSpPr>
            <a:spLocks noChangeArrowheads="1"/>
          </p:cNvSpPr>
          <p:nvPr/>
        </p:nvSpPr>
        <p:spPr bwMode="auto">
          <a:xfrm rot="-2700000">
            <a:off x="1281113" y="1490663"/>
            <a:ext cx="1374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rgbClr val="FF0000"/>
                </a:solidFill>
                <a:latin typeface="Times New Roman" pitchFamily="-106" charset="0"/>
              </a:rPr>
              <a:t>design </a:t>
            </a:r>
          </a:p>
          <a:p>
            <a:pPr eaLnBrk="0" hangingPunct="0"/>
            <a:r>
              <a:rPr lang="en-GB" sz="1600" b="1">
                <a:solidFill>
                  <a:srgbClr val="FF0000"/>
                </a:solidFill>
                <a:latin typeface="Times New Roman" pitchFamily="-106" charset="0"/>
              </a:rPr>
              <a:t>matrix</a:t>
            </a:r>
          </a:p>
        </p:txBody>
      </p:sp>
      <p:sp>
        <p:nvSpPr>
          <p:cNvPr id="34824" name="Rectangle 15"/>
          <p:cNvSpPr>
            <a:spLocks noChangeArrowheads="1"/>
          </p:cNvSpPr>
          <p:nvPr/>
        </p:nvSpPr>
        <p:spPr bwMode="auto">
          <a:xfrm rot="-2700000">
            <a:off x="2884488" y="1530350"/>
            <a:ext cx="1662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rgbClr val="FAFD00"/>
                </a:solidFill>
                <a:latin typeface="Times New Roman" pitchFamily="-106" charset="0"/>
              </a:rPr>
              <a:t>parameters</a:t>
            </a:r>
          </a:p>
        </p:txBody>
      </p:sp>
      <p:pic>
        <p:nvPicPr>
          <p:cNvPr id="34825" name="Picture 1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" y="2371725"/>
            <a:ext cx="18637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7188" y="2371725"/>
            <a:ext cx="7381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21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9950" y="2384425"/>
            <a:ext cx="1698625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8" name="Rectangle 22"/>
          <p:cNvSpPr>
            <a:spLocks noChangeArrowheads="1"/>
          </p:cNvSpPr>
          <p:nvPr/>
        </p:nvSpPr>
        <p:spPr bwMode="auto">
          <a:xfrm>
            <a:off x="2209800" y="6037263"/>
            <a:ext cx="37623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chemeClr val="bg1"/>
                </a:solidFill>
                <a:latin typeface="Symbol" pitchFamily="-106" charset="2"/>
              </a:rPr>
              <a:t>´</a:t>
            </a:r>
          </a:p>
        </p:txBody>
      </p:sp>
      <p:sp>
        <p:nvSpPr>
          <p:cNvPr id="34832" name="Rectangle 12"/>
          <p:cNvSpPr>
            <a:spLocks noChangeArrowheads="1"/>
          </p:cNvSpPr>
          <p:nvPr/>
        </p:nvSpPr>
        <p:spPr bwMode="auto">
          <a:xfrm>
            <a:off x="6107113" y="6186488"/>
            <a:ext cx="2478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ts val="650"/>
              </a:spcBef>
              <a:buClr>
                <a:srgbClr val="99CCFF"/>
              </a:buClr>
              <a:buSzPct val="80000"/>
              <a:buFont typeface="Wingdings" pitchFamily="-106" charset="2"/>
              <a:buNone/>
            </a:pPr>
            <a:r>
              <a:rPr lang="en-GB" sz="2800" b="1" i="1">
                <a:solidFill>
                  <a:schemeClr val="bg1"/>
                </a:solidFill>
                <a:latin typeface="Times New Roman" pitchFamily="-106" charset="0"/>
              </a:rPr>
              <a:t>Y =    X . β  + ε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800600" y="5029200"/>
            <a:ext cx="3962400" cy="1019175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FFFFFF"/>
                </a:solidFill>
                <a:latin typeface="Rockwell" pitchFamily="-106" charset="0"/>
              </a:rPr>
              <a:t>Solve equation for </a:t>
            </a:r>
            <a:r>
              <a:rPr lang="el-GR" sz="2000">
                <a:solidFill>
                  <a:srgbClr val="FFFFFF"/>
                </a:solidFill>
                <a:latin typeface="Rockwell" pitchFamily="-106" charset="0"/>
                <a:cs typeface="Arial" charset="0"/>
              </a:rPr>
              <a:t>β</a:t>
            </a:r>
            <a:r>
              <a:rPr lang="en-GB" sz="2000">
                <a:solidFill>
                  <a:srgbClr val="FFFFFF"/>
                </a:solidFill>
                <a:latin typeface="Rockwell" pitchFamily="-106" charset="0"/>
                <a:cs typeface="Arial" charset="0"/>
              </a:rPr>
              <a:t> – tells us how much of the BOLD signal is explained by X</a:t>
            </a:r>
            <a:endParaRPr lang="el-GR" sz="2000">
              <a:solidFill>
                <a:srgbClr val="FFFFFF"/>
              </a:solidFill>
              <a:latin typeface="Rockwell" pitchFamily="-106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Practice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Estimate MAGNITUDE of signal changes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MR INTENSITY levels for each voxel at various time points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Relationship between experiment and voxel changes are established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Calculation and notation require linear algebra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SPM builds up data as a matrix.</a:t>
            </a:r>
          </a:p>
          <a:p>
            <a:pPr eaLnBrk="1" hangingPunct="1"/>
            <a:r>
              <a:rPr lang="en-GB" smtClean="0"/>
              <a:t>Manipulation of matrices enables unknown values to be calculated.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457200" y="3657600"/>
            <a:ext cx="8229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742950" lvl="1" indent="-285750" algn="ctr" defTabSz="457200">
              <a:spcBef>
                <a:spcPct val="20000"/>
              </a:spcBef>
              <a:buClr>
                <a:srgbClr val="99CCFF"/>
              </a:buClr>
              <a:buSzPct val="80000"/>
              <a:buFont typeface="Wingdings" pitchFamily="-106" charset="2"/>
              <a:buNone/>
            </a:pPr>
            <a:r>
              <a:rPr lang="en-GB" sz="3000">
                <a:solidFill>
                  <a:schemeClr val="hlink"/>
                </a:solidFill>
                <a:latin typeface="Rockwell" pitchFamily="-106" charset="0"/>
              </a:rPr>
              <a:t>Y</a:t>
            </a:r>
            <a:r>
              <a:rPr lang="en-GB" sz="3000" i="1">
                <a:solidFill>
                  <a:schemeClr val="hlink"/>
                </a:solidFill>
                <a:latin typeface="Rockwell" pitchFamily="-106" charset="0"/>
              </a:rPr>
              <a:t>          </a:t>
            </a:r>
            <a:r>
              <a:rPr lang="en-GB" sz="3000">
                <a:solidFill>
                  <a:schemeClr val="hlink"/>
                </a:solidFill>
                <a:latin typeface="Rockwell" pitchFamily="-106" charset="0"/>
              </a:rPr>
              <a:t>=        X</a:t>
            </a:r>
            <a:r>
              <a:rPr lang="en-GB" sz="3000" i="1">
                <a:solidFill>
                  <a:schemeClr val="hlink"/>
                </a:solidFill>
                <a:latin typeface="Rockwell" pitchFamily="-106" charset="0"/>
              </a:rPr>
              <a:t>       .     </a:t>
            </a:r>
            <a:r>
              <a:rPr lang="en-GB" sz="3000">
                <a:solidFill>
                  <a:schemeClr val="hlink"/>
                </a:solidFill>
                <a:latin typeface="Rockwell" pitchFamily="-106" charset="0"/>
              </a:rPr>
              <a:t> </a:t>
            </a:r>
            <a:r>
              <a:rPr lang="en-GB" sz="3000">
                <a:solidFill>
                  <a:schemeClr val="hlink"/>
                </a:solidFill>
                <a:latin typeface="Rockwell" pitchFamily="-106" charset="0"/>
                <a:cs typeface="Arial" charset="0"/>
              </a:rPr>
              <a:t>β</a:t>
            </a:r>
            <a:r>
              <a:rPr lang="en-GB" sz="3000" i="1">
                <a:solidFill>
                  <a:schemeClr val="hlink"/>
                </a:solidFill>
                <a:latin typeface="Rockwell" pitchFamily="-106" charset="0"/>
                <a:cs typeface="Arial" charset="0"/>
              </a:rPr>
              <a:t>        </a:t>
            </a:r>
            <a:r>
              <a:rPr lang="en-GB" sz="3000">
                <a:solidFill>
                  <a:schemeClr val="hlink"/>
                </a:solidFill>
                <a:latin typeface="Rockwell" pitchFamily="-106" charset="0"/>
                <a:cs typeface="Arial" charset="0"/>
              </a:rPr>
              <a:t>+       ε</a:t>
            </a:r>
          </a:p>
          <a:p>
            <a:pPr marL="342900" indent="-342900" algn="ctr" defTabSz="457200">
              <a:lnSpc>
                <a:spcPct val="93000"/>
              </a:lnSpc>
              <a:spcBef>
                <a:spcPts val="700"/>
              </a:spcBef>
              <a:buClr>
                <a:srgbClr val="99CCFF"/>
              </a:buClr>
              <a:buSzPct val="75000"/>
              <a:buFont typeface="Wingdings" pitchFamily="-106" charset="2"/>
              <a:buNone/>
            </a:pPr>
            <a:r>
              <a:rPr lang="en-GB" sz="2900">
                <a:latin typeface="Rockwell" pitchFamily="-106" charset="0"/>
                <a:cs typeface="Arial" charset="0"/>
              </a:rPr>
              <a:t>Observed  = Predictors * Parameters + Error</a:t>
            </a:r>
          </a:p>
          <a:p>
            <a:pPr marL="342900" indent="-342900" algn="ctr" defTabSz="457200">
              <a:lnSpc>
                <a:spcPct val="93000"/>
              </a:lnSpc>
              <a:spcBef>
                <a:spcPts val="700"/>
              </a:spcBef>
              <a:buClr>
                <a:srgbClr val="99CCFF"/>
              </a:buClr>
              <a:buSzPct val="75000"/>
              <a:buFont typeface="Wingdings" pitchFamily="-106" charset="2"/>
              <a:buNone/>
            </a:pPr>
            <a:r>
              <a:rPr lang="en-GB" sz="2900">
                <a:latin typeface="Rockwell" pitchFamily="-106" charset="0"/>
                <a:cs typeface="Arial" charset="0"/>
              </a:rPr>
              <a:t>BOLD        = Design Matrix * Betas + Error</a:t>
            </a:r>
          </a:p>
          <a:p>
            <a:pPr marL="342900" indent="-342900" algn="ctr" defTabSz="457200">
              <a:spcBef>
                <a:spcPct val="20000"/>
              </a:spcBef>
              <a:buFont typeface="Arial" charset="0"/>
              <a:buChar char="•"/>
            </a:pPr>
            <a:endParaRPr lang="en-GB" sz="3200">
              <a:solidFill>
                <a:schemeClr val="hlink"/>
              </a:solidFill>
              <a:latin typeface="Rockwel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References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da-DK" sz="2400" smtClean="0"/>
              <a:t>SPM course </a:t>
            </a:r>
            <a:r>
              <a:rPr lang="da-DK" sz="2400" smtClean="0">
                <a:hlinkClick r:id="rId2"/>
              </a:rPr>
              <a:t>http://www.fil.ion.ucl.ac.uk/spm/course/</a:t>
            </a:r>
            <a:endParaRPr lang="da-DK" sz="2400" smtClean="0"/>
          </a:p>
          <a:p>
            <a:pPr eaLnBrk="1" hangingPunct="1"/>
            <a:r>
              <a:rPr lang="en-US" sz="2400" smtClean="0"/>
              <a:t>Web Guides</a:t>
            </a:r>
          </a:p>
          <a:p>
            <a:pPr eaLnBrk="1" hangingPunct="1">
              <a:buFont typeface="Arial" charset="0"/>
              <a:buNone/>
            </a:pPr>
            <a:r>
              <a:rPr lang="en-US" sz="2400" smtClean="0">
                <a:hlinkClick r:id="rId3"/>
              </a:rPr>
              <a:t>http://mathworld.wolfram.com/LinearAlgebra.html</a:t>
            </a:r>
            <a:endParaRPr lang="en-US" sz="2400" smtClean="0"/>
          </a:p>
          <a:p>
            <a:pPr eaLnBrk="1" hangingPunct="1">
              <a:buFont typeface="Arial" charset="0"/>
              <a:buNone/>
            </a:pPr>
            <a:r>
              <a:rPr lang="en-US" sz="2400" smtClean="0">
                <a:hlinkClick r:id="rId4"/>
              </a:rPr>
              <a:t>http://www.maths.surrey.ac.uk/explore/emmaspages/option1.html</a:t>
            </a:r>
            <a:endParaRPr lang="en-US" sz="2400" smtClean="0"/>
          </a:p>
          <a:p>
            <a:pPr eaLnBrk="1" hangingPunct="1">
              <a:buFont typeface="Arial" charset="0"/>
              <a:buNone/>
            </a:pPr>
            <a:r>
              <a:rPr lang="en-US" sz="2400" smtClean="0">
                <a:hlinkClick r:id="rId5"/>
              </a:rPr>
              <a:t>http://www.inf.ed.ac.uk/teaching/courses/fmcs1/</a:t>
            </a:r>
            <a:endParaRPr lang="en-US" sz="2400" smtClean="0"/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(Formal Modelling in Cognitive Science course)</a:t>
            </a:r>
            <a:endParaRPr lang="da-DK" sz="2400" smtClean="0"/>
          </a:p>
          <a:p>
            <a:pPr eaLnBrk="1" hangingPunct="1"/>
            <a:r>
              <a:rPr lang="da-DK" sz="2400" smtClean="0">
                <a:hlinkClick r:id="rId6"/>
              </a:rPr>
              <a:t>http://www.wikipedia.org</a:t>
            </a:r>
            <a:endParaRPr lang="da-DK" sz="2400" smtClean="0"/>
          </a:p>
          <a:p>
            <a:pPr eaLnBrk="1" hangingPunct="1"/>
            <a:r>
              <a:rPr lang="da-DK" sz="2400" smtClean="0"/>
              <a:t>Previous MfD slides</a:t>
            </a:r>
          </a:p>
          <a:p>
            <a:pPr eaLnBrk="1" hangingPunct="1"/>
            <a:endParaRPr lang="da-DK" sz="2400" smtClean="0"/>
          </a:p>
          <a:p>
            <a:pPr eaLnBrk="1" hangingPunct="1"/>
            <a:endParaRPr lang="da-DK" sz="2400" smtClean="0"/>
          </a:p>
          <a:p>
            <a:pPr eaLnBrk="1" hangingPunct="1"/>
            <a:endParaRPr lang="da-DK" sz="2000" smtClean="0"/>
          </a:p>
          <a:p>
            <a:pPr eaLnBrk="1" hangingPunct="1"/>
            <a:endParaRPr lang="en-GB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Vector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7543800" cy="4114800"/>
          </a:xfrm>
        </p:spPr>
        <p:txBody>
          <a:bodyPr/>
          <a:lstStyle/>
          <a:p>
            <a:pPr eaLnBrk="1" hangingPunct="1"/>
            <a:r>
              <a:rPr lang="en-GB" sz="2400" smtClean="0"/>
              <a:t>Not a physics vector (magnitude, direction)</a:t>
            </a:r>
          </a:p>
          <a:p>
            <a:pPr eaLnBrk="1" hangingPunct="1"/>
            <a:r>
              <a:rPr lang="en-GB" sz="2400" smtClean="0"/>
              <a:t>Column of numbers e.g. intensity of same voxel at different time points</a:t>
            </a:r>
          </a:p>
          <a:p>
            <a:pPr eaLnBrk="1" hangingPunct="1"/>
            <a:endParaRPr lang="en-GB" sz="2400" smtClean="0"/>
          </a:p>
          <a:p>
            <a:pPr eaLnBrk="1" hangingPunct="1"/>
            <a:endParaRPr lang="en-GB" sz="2400" smtClean="0"/>
          </a:p>
        </p:txBody>
      </p:sp>
      <p:sp>
        <p:nvSpPr>
          <p:cNvPr id="1029" name="Text Box 15"/>
          <p:cNvSpPr txBox="1">
            <a:spLocks noChangeArrowheads="1"/>
          </p:cNvSpPr>
          <p:nvPr/>
        </p:nvSpPr>
        <p:spPr bwMode="auto">
          <a:xfrm>
            <a:off x="2700338" y="4005263"/>
            <a:ext cx="1871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/>
        </p:nvSpPr>
        <p:spPr bwMode="auto">
          <a:xfrm>
            <a:off x="4132263" y="2489200"/>
            <a:ext cx="38163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Rockwell" pitchFamily="-106" charset="0"/>
              <a:cs typeface="Tahoma" pitchFamily="-106" charset="0"/>
            </a:endParaRPr>
          </a:p>
          <a:p>
            <a:pPr>
              <a:spcBef>
                <a:spcPct val="50000"/>
              </a:spcBef>
            </a:pPr>
            <a:endParaRPr lang="en-GB">
              <a:latin typeface="Rockwell" pitchFamily="-106" charset="0"/>
            </a:endParaRPr>
          </a:p>
        </p:txBody>
      </p:sp>
      <p:graphicFrame>
        <p:nvGraphicFramePr>
          <p:cNvPr id="1026" name="Object 28"/>
          <p:cNvGraphicFramePr>
            <a:graphicFrameLocks noChangeAspect="1"/>
          </p:cNvGraphicFramePr>
          <p:nvPr/>
        </p:nvGraphicFramePr>
        <p:xfrm>
          <a:off x="2357438" y="2928938"/>
          <a:ext cx="1071562" cy="2308225"/>
        </p:xfrm>
        <a:graphic>
          <a:graphicData uri="http://schemas.openxmlformats.org/presentationml/2006/ole">
            <p:oleObj spid="_x0000_s1026" name="Equation" r:id="rId3" imgW="3301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Matrices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Rectangular display of vectors in rows and columns</a:t>
            </a:r>
          </a:p>
          <a:p>
            <a:pPr eaLnBrk="1" hangingPunct="1"/>
            <a:r>
              <a:rPr lang="en-GB" sz="2400" smtClean="0"/>
              <a:t>Can inform about the same vector intensity at different times or different voxels at the same time</a:t>
            </a:r>
          </a:p>
          <a:p>
            <a:pPr eaLnBrk="1" hangingPunct="1"/>
            <a:r>
              <a:rPr lang="en-GB" sz="2400" smtClean="0"/>
              <a:t>Vector is just a n x 1 matrix</a:t>
            </a:r>
          </a:p>
          <a:p>
            <a:pPr eaLnBrk="1" hangingPunct="1"/>
            <a:endParaRPr lang="en-GB" sz="240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68313" y="3716338"/>
          <a:ext cx="2112962" cy="1555750"/>
        </p:xfrm>
        <a:graphic>
          <a:graphicData uri="http://schemas.openxmlformats.org/presentationml/2006/ole">
            <p:oleObj spid="_x0000_s2050" name="Equation" r:id="rId3" imgW="965160" imgH="711000" progId="Equation.3">
              <p:embed/>
            </p:oleObj>
          </a:graphicData>
        </a:graphic>
      </p:graphicFrame>
      <p:sp>
        <p:nvSpPr>
          <p:cNvPr id="2055" name="Text Box 15"/>
          <p:cNvSpPr txBox="1">
            <a:spLocks noChangeArrowheads="1"/>
          </p:cNvSpPr>
          <p:nvPr/>
        </p:nvSpPr>
        <p:spPr bwMode="auto">
          <a:xfrm>
            <a:off x="1066800" y="5421313"/>
            <a:ext cx="74676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Rockwell" pitchFamily="-106" charset="0"/>
              </a:rPr>
              <a:t>Square (3 x 3)	Rectangular (3 x 2)      d </a:t>
            </a:r>
            <a:r>
              <a:rPr lang="en-GB" baseline="-25000">
                <a:latin typeface="Rockwell" pitchFamily="-106" charset="0"/>
              </a:rPr>
              <a:t>i j</a:t>
            </a:r>
            <a:r>
              <a:rPr lang="en-GB">
                <a:latin typeface="Rockwell" pitchFamily="-106" charset="0"/>
              </a:rPr>
              <a:t> : i</a:t>
            </a:r>
            <a:r>
              <a:rPr lang="en-GB" baseline="30000">
                <a:latin typeface="Rockwell" pitchFamily="-106" charset="0"/>
              </a:rPr>
              <a:t>th</a:t>
            </a:r>
            <a:r>
              <a:rPr lang="en-GB">
                <a:latin typeface="Rockwell" pitchFamily="-106" charset="0"/>
              </a:rPr>
              <a:t> row, j</a:t>
            </a:r>
            <a:r>
              <a:rPr lang="en-GB" baseline="30000">
                <a:latin typeface="Rockwell" pitchFamily="-106" charset="0"/>
              </a:rPr>
              <a:t>th</a:t>
            </a:r>
            <a:r>
              <a:rPr lang="en-GB">
                <a:latin typeface="Rockwell" pitchFamily="-106" charset="0"/>
              </a:rPr>
              <a:t> column</a:t>
            </a:r>
          </a:p>
          <a:p>
            <a:pPr>
              <a:spcBef>
                <a:spcPct val="50000"/>
              </a:spcBef>
            </a:pPr>
            <a:r>
              <a:rPr lang="en-GB">
                <a:latin typeface="Rockwell" pitchFamily="-106" charset="0"/>
              </a:rPr>
              <a:t>Defined as rows x columns (R x C)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987675" y="3644900"/>
          <a:ext cx="1709738" cy="1647825"/>
        </p:xfrm>
        <a:graphic>
          <a:graphicData uri="http://schemas.openxmlformats.org/presentationml/2006/ole">
            <p:oleObj spid="_x0000_s2051" name="Equation" r:id="rId4" imgW="736560" imgH="7110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148263" y="3573463"/>
          <a:ext cx="3243262" cy="1778000"/>
        </p:xfrm>
        <a:graphic>
          <a:graphicData uri="http://schemas.openxmlformats.org/presentationml/2006/ole">
            <p:oleObj spid="_x0000_s2052" name="Equation" r:id="rId5" imgW="12952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Matrices in Matlab</a:t>
            </a:r>
          </a:p>
        </p:txBody>
      </p:sp>
      <p:sp>
        <p:nvSpPr>
          <p:cNvPr id="308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X=matrix </a:t>
            </a:r>
          </a:p>
          <a:p>
            <a:pPr eaLnBrk="1" hangingPunct="1"/>
            <a:r>
              <a:rPr lang="en-US" smtClean="0"/>
              <a:t>;=end of a row</a:t>
            </a:r>
          </a:p>
          <a:p>
            <a:pPr eaLnBrk="1" hangingPunct="1"/>
            <a:r>
              <a:rPr lang="en-US" smtClean="0"/>
              <a:t>:=all row or column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91188" y="1752600"/>
          <a:ext cx="1182687" cy="1203325"/>
        </p:xfrm>
        <a:graphic>
          <a:graphicData uri="http://schemas.openxmlformats.org/presentationml/2006/ole">
            <p:oleObj spid="_x0000_s3074" name="Equation" r:id="rId3" imgW="698400" imgH="711000" progId="Equation.3">
              <p:embed/>
            </p:oleObj>
          </a:graphicData>
        </a:graphic>
      </p:graphicFrame>
      <p:sp>
        <p:nvSpPr>
          <p:cNvPr id="3082" name="Oval 12"/>
          <p:cNvSpPr>
            <a:spLocks noChangeArrowheads="1"/>
          </p:cNvSpPr>
          <p:nvPr/>
        </p:nvSpPr>
        <p:spPr bwMode="auto">
          <a:xfrm>
            <a:off x="5565775" y="2540000"/>
            <a:ext cx="1368425" cy="3603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13"/>
          <p:cNvSpPr>
            <a:spLocks noChangeArrowheads="1"/>
          </p:cNvSpPr>
          <p:nvPr/>
        </p:nvSpPr>
        <p:spPr bwMode="auto">
          <a:xfrm>
            <a:off x="6516688" y="2133600"/>
            <a:ext cx="288925" cy="431800"/>
          </a:xfrm>
          <a:prstGeom prst="ellipse">
            <a:avLst/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4"/>
          <p:cNvSpPr>
            <a:spLocks noChangeArrowheads="1"/>
          </p:cNvSpPr>
          <p:nvPr/>
        </p:nvSpPr>
        <p:spPr bwMode="auto">
          <a:xfrm>
            <a:off x="6069013" y="2108200"/>
            <a:ext cx="431800" cy="863600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412750" y="3328988"/>
            <a:ext cx="4464050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Rockwell" pitchFamily="-106" charset="0"/>
              </a:rPr>
              <a:t>Subscripting – each element of a matrix can be addressed with a pair of numbers; row first, column second </a:t>
            </a:r>
            <a:r>
              <a:rPr lang="en-GB" sz="1600">
                <a:latin typeface="Rockwell" pitchFamily="-106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Rockwell" pitchFamily="-106" charset="0"/>
              </a:rPr>
              <a:t>R</a:t>
            </a:r>
            <a:r>
              <a:rPr lang="en-GB" sz="1600">
                <a:latin typeface="Rockwell" pitchFamily="-106" charset="0"/>
              </a:rPr>
              <a:t>oman </a:t>
            </a:r>
            <a:r>
              <a:rPr lang="en-GB" sz="1600">
                <a:solidFill>
                  <a:srgbClr val="000000"/>
                </a:solidFill>
                <a:latin typeface="Rockwell" pitchFamily="-106" charset="0"/>
              </a:rPr>
              <a:t>C</a:t>
            </a:r>
            <a:r>
              <a:rPr lang="en-GB" sz="1600">
                <a:latin typeface="Rockwell" pitchFamily="-106" charset="0"/>
              </a:rPr>
              <a:t>atholic)</a:t>
            </a:r>
          </a:p>
          <a:p>
            <a:pPr>
              <a:spcBef>
                <a:spcPct val="50000"/>
              </a:spcBef>
            </a:pPr>
            <a:endParaRPr lang="en-GB" sz="1600">
              <a:latin typeface="Rockwell" pitchFamily="-106" charset="0"/>
            </a:endParaRPr>
          </a:p>
          <a:p>
            <a:pPr>
              <a:spcBef>
                <a:spcPct val="50000"/>
              </a:spcBef>
            </a:pPr>
            <a:r>
              <a:rPr lang="en-GB" sz="1600">
                <a:latin typeface="Rockwell" pitchFamily="-106" charset="0"/>
              </a:rPr>
              <a:t>e.g. 	</a:t>
            </a:r>
            <a:r>
              <a:rPr lang="en-GB" b="1">
                <a:solidFill>
                  <a:srgbClr val="00FF00"/>
                </a:solidFill>
                <a:latin typeface="Rockwell" pitchFamily="-106" charset="0"/>
              </a:rPr>
              <a:t>X(2,3)</a:t>
            </a:r>
            <a:r>
              <a:rPr lang="en-GB" b="1">
                <a:latin typeface="Rockwell" pitchFamily="-106" charset="0"/>
              </a:rPr>
              <a:t> =</a:t>
            </a:r>
            <a:r>
              <a:rPr lang="en-GB">
                <a:latin typeface="Rockwell" pitchFamily="-106" charset="0"/>
              </a:rPr>
              <a:t> </a:t>
            </a:r>
            <a:r>
              <a:rPr lang="en-GB" b="1">
                <a:solidFill>
                  <a:srgbClr val="000000"/>
                </a:solidFill>
                <a:latin typeface="Rockwell" pitchFamily="-106" charset="0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GB">
                <a:latin typeface="Rockwell" pitchFamily="-106" charset="0"/>
              </a:rPr>
              <a:t>	</a:t>
            </a:r>
            <a:r>
              <a:rPr lang="en-GB" b="1">
                <a:solidFill>
                  <a:srgbClr val="FF0000"/>
                </a:solidFill>
                <a:latin typeface="Rockwell" pitchFamily="-106" charset="0"/>
              </a:rPr>
              <a:t>X(3, :) =</a:t>
            </a:r>
            <a:r>
              <a:rPr lang="en-GB">
                <a:latin typeface="Rockwell" pitchFamily="-106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b="1">
                <a:solidFill>
                  <a:schemeClr val="folHlink"/>
                </a:solidFill>
                <a:latin typeface="Rockwell" pitchFamily="-106" charset="0"/>
              </a:rPr>
              <a:t>	</a:t>
            </a:r>
            <a:r>
              <a:rPr lang="en-GB" b="1">
                <a:solidFill>
                  <a:srgbClr val="FF6600"/>
                </a:solidFill>
                <a:latin typeface="Rockwell" pitchFamily="-106" charset="0"/>
              </a:rPr>
              <a:t>X( [2 3], 2) =</a:t>
            </a:r>
            <a:r>
              <a:rPr lang="en-GB" sz="1600" b="1">
                <a:latin typeface="Rockwell" pitchFamily="-106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sz="1600">
                <a:latin typeface="Rockwell" pitchFamily="-106" charset="0"/>
              </a:rPr>
              <a:t>       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57438" y="5143500"/>
          <a:ext cx="889000" cy="311150"/>
        </p:xfrm>
        <a:graphic>
          <a:graphicData uri="http://schemas.openxmlformats.org/presentationml/2006/ole">
            <p:oleObj spid="_x0000_s3075" name="Equation" r:id="rId4" imgW="647640" imgH="2156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786063" y="5572125"/>
          <a:ext cx="392112" cy="692150"/>
        </p:xfrm>
        <a:graphic>
          <a:graphicData uri="http://schemas.openxmlformats.org/presentationml/2006/ole">
            <p:oleObj spid="_x0000_s3076" name="Equation" r:id="rId5" imgW="266400" imgH="457200" progId="Equation.3">
              <p:embed/>
            </p:oleObj>
          </a:graphicData>
        </a:graphic>
      </p:graphicFrame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5508625" y="3509963"/>
            <a:ext cx="3384550" cy="24399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“Special” matrix commands: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/>
              <a:t> </a:t>
            </a:r>
            <a:r>
              <a:rPr lang="en-GB" b="1">
                <a:latin typeface="Courier New" pitchFamily="-106" charset="0"/>
              </a:rPr>
              <a:t>zeros(3,1) = </a:t>
            </a:r>
          </a:p>
          <a:p>
            <a:pPr>
              <a:spcBef>
                <a:spcPct val="50000"/>
              </a:spcBef>
            </a:pPr>
            <a:endParaRPr lang="en-GB" b="1">
              <a:latin typeface="Courier New" pitchFamily="-106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b="1">
                <a:latin typeface="Courier New" pitchFamily="-106" charset="0"/>
              </a:rPr>
              <a:t> ones(2) = </a:t>
            </a:r>
          </a:p>
          <a:p>
            <a:pPr>
              <a:spcBef>
                <a:spcPct val="50000"/>
              </a:spcBef>
            </a:pPr>
            <a:endParaRPr lang="en-GB" b="1">
              <a:latin typeface="Courier New" pitchFamily="-106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b="1">
                <a:latin typeface="Courier New" pitchFamily="-106" charset="0"/>
              </a:rPr>
              <a:t> magic(3) =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7235825" y="4652963"/>
          <a:ext cx="649288" cy="584200"/>
        </p:xfrm>
        <a:graphic>
          <a:graphicData uri="http://schemas.openxmlformats.org/presentationml/2006/ole">
            <p:oleObj spid="_x0000_s3077" name="Equation" r:id="rId6" imgW="507960" imgH="45720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7596188" y="3860800"/>
          <a:ext cx="431800" cy="784225"/>
        </p:xfrm>
        <a:graphic>
          <a:graphicData uri="http://schemas.openxmlformats.org/presentationml/2006/ole">
            <p:oleObj spid="_x0000_s3078" name="Equation" r:id="rId7" imgW="266400" imgH="711000" progId="Equation.3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7340600" y="5300663"/>
          <a:ext cx="727075" cy="909637"/>
        </p:xfrm>
        <a:graphic>
          <a:graphicData uri="http://schemas.openxmlformats.org/presentationml/2006/ole">
            <p:oleObj spid="_x0000_s3079" name="Equation" r:id="rId8" imgW="69840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bg1"/>
          </a:solidFill>
        </p:spPr>
        <p:txBody>
          <a:bodyPr lIns="90488" tIns="44450" rIns="90488" bIns="44450"/>
          <a:lstStyle/>
          <a:p>
            <a:pPr eaLnBrk="1" hangingPunct="1"/>
            <a:r>
              <a:rPr lang="en-GB" smtClean="0"/>
              <a:t>Design matrix</a:t>
            </a:r>
          </a:p>
        </p:txBody>
      </p:sp>
      <p:sp>
        <p:nvSpPr>
          <p:cNvPr id="20483" name="Rectangle 29"/>
          <p:cNvSpPr>
            <a:spLocks noChangeArrowheads="1"/>
          </p:cNvSpPr>
          <p:nvPr/>
        </p:nvSpPr>
        <p:spPr bwMode="auto">
          <a:xfrm>
            <a:off x="0" y="1219200"/>
            <a:ext cx="9144000" cy="563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>
              <a:latin typeface="Arial" charset="0"/>
            </a:endParaRPr>
          </a:p>
        </p:txBody>
      </p:sp>
      <p:pic>
        <p:nvPicPr>
          <p:cNvPr id="20484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54238"/>
            <a:ext cx="433388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139950" y="3449638"/>
            <a:ext cx="3841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chemeClr val="bg1"/>
                </a:solidFill>
                <a:latin typeface="Times New Roman" pitchFamily="-106" charset="0"/>
              </a:rPr>
              <a:t>=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953000" y="2306638"/>
            <a:ext cx="3111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a</a:t>
            </a:r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m</a:t>
            </a:r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3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4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5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6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7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8</a:t>
            </a:r>
          </a:p>
          <a:p>
            <a:pPr eaLnBrk="0" hangingPunct="0"/>
            <a:endParaRPr lang="en-GB" sz="1400" b="1" baseline="-25000">
              <a:solidFill>
                <a:srgbClr val="FAFD00"/>
              </a:solidFill>
              <a:latin typeface="Symbol" pitchFamily="-106" charset="2"/>
            </a:endParaRPr>
          </a:p>
          <a:p>
            <a:pPr eaLnBrk="0" hangingPunct="0"/>
            <a:r>
              <a:rPr lang="en-GB" sz="1400" b="1">
                <a:solidFill>
                  <a:srgbClr val="FAFD00"/>
                </a:solidFill>
                <a:latin typeface="Symbol" pitchFamily="-106" charset="2"/>
              </a:rPr>
              <a:t>b</a:t>
            </a:r>
            <a:r>
              <a:rPr lang="en-GB" sz="1400" b="1" baseline="-25000">
                <a:solidFill>
                  <a:srgbClr val="FAFD00"/>
                </a:solidFill>
                <a:latin typeface="Symbol" pitchFamily="-106" charset="2"/>
              </a:rPr>
              <a:t>9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797550" y="3449638"/>
            <a:ext cx="3841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chemeClr val="bg1"/>
                </a:solidFill>
                <a:latin typeface="Times New Roman" pitchFamily="-106" charset="0"/>
              </a:rPr>
              <a:t>+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6707188" y="5794375"/>
            <a:ext cx="4365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3366FF"/>
                </a:solidFill>
                <a:latin typeface="Symbol" pitchFamily="-106" charset="2"/>
              </a:rPr>
              <a:t>e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2139950" y="5808663"/>
            <a:ext cx="38893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FFFFFF"/>
                </a:solidFill>
                <a:latin typeface="Times New Roman" pitchFamily="-106" charset="0"/>
              </a:rPr>
              <a:t>=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916488" y="5794375"/>
            <a:ext cx="4746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FAFD00"/>
                </a:solidFill>
                <a:latin typeface="Symbol" pitchFamily="-106" charset="2"/>
              </a:rPr>
              <a:t>b</a:t>
            </a: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5797550" y="5808663"/>
            <a:ext cx="38417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FFFFFF"/>
                </a:solidFill>
                <a:latin typeface="Times New Roman" pitchFamily="-106" charset="0"/>
              </a:rPr>
              <a:t>+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1430338" y="5794375"/>
            <a:ext cx="5000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 i="1">
                <a:solidFill>
                  <a:schemeClr val="hlink"/>
                </a:solidFill>
                <a:latin typeface="Times New Roman" pitchFamily="-106" charset="0"/>
              </a:rPr>
              <a:t>Y</a:t>
            </a: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3236913" y="5794375"/>
            <a:ext cx="49847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800" b="1" i="1">
                <a:solidFill>
                  <a:srgbClr val="FF0000"/>
                </a:solidFill>
                <a:latin typeface="Times New Roman" pitchFamily="-106" charset="0"/>
              </a:rPr>
              <a:t>X</a:t>
            </a: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 rot="-2700000">
            <a:off x="1319213" y="1427163"/>
            <a:ext cx="725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chemeClr val="hlink"/>
                </a:solidFill>
                <a:latin typeface="Times New Roman" pitchFamily="-106" charset="0"/>
              </a:rPr>
              <a:t>data </a:t>
            </a:r>
          </a:p>
          <a:p>
            <a:pPr eaLnBrk="0" hangingPunct="0"/>
            <a:r>
              <a:rPr lang="en-GB" sz="1600" b="1">
                <a:solidFill>
                  <a:schemeClr val="hlink"/>
                </a:solidFill>
                <a:latin typeface="Times New Roman" pitchFamily="-106" charset="0"/>
              </a:rPr>
              <a:t>vector</a:t>
            </a: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 rot="-2700000">
            <a:off x="3184525" y="1260475"/>
            <a:ext cx="1374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rgbClr val="FF0000"/>
                </a:solidFill>
                <a:latin typeface="Times New Roman" pitchFamily="-106" charset="0"/>
              </a:rPr>
              <a:t>design </a:t>
            </a:r>
          </a:p>
          <a:p>
            <a:pPr eaLnBrk="0" hangingPunct="0"/>
            <a:r>
              <a:rPr lang="en-GB" sz="1600" b="1">
                <a:solidFill>
                  <a:srgbClr val="FF0000"/>
                </a:solidFill>
                <a:latin typeface="Times New Roman" pitchFamily="-106" charset="0"/>
              </a:rPr>
              <a:t>matrix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 rot="-2700000">
            <a:off x="4787900" y="1300163"/>
            <a:ext cx="1662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rgbClr val="FAFD00"/>
                </a:solidFill>
                <a:latin typeface="Times New Roman" pitchFamily="-106" charset="0"/>
              </a:rPr>
              <a:t>parameters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 rot="-2700000">
            <a:off x="6711950" y="1433513"/>
            <a:ext cx="725488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1600" b="1">
                <a:solidFill>
                  <a:srgbClr val="3366FF"/>
                </a:solidFill>
                <a:latin typeface="Times New Roman" pitchFamily="-106" charset="0"/>
              </a:rPr>
              <a:t>error </a:t>
            </a:r>
          </a:p>
          <a:p>
            <a:pPr eaLnBrk="0" hangingPunct="0"/>
            <a:r>
              <a:rPr lang="en-GB" sz="1600" b="1">
                <a:solidFill>
                  <a:srgbClr val="3366FF"/>
                </a:solidFill>
                <a:latin typeface="Times New Roman" pitchFamily="-106" charset="0"/>
              </a:rPr>
              <a:t>vector</a:t>
            </a:r>
          </a:p>
        </p:txBody>
      </p:sp>
      <p:pic>
        <p:nvPicPr>
          <p:cNvPr id="20498" name="Picture 1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0813" y="2141538"/>
            <a:ext cx="18637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19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2141538"/>
            <a:ext cx="73818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2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9525" y="2065338"/>
            <a:ext cx="914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2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73363" y="2154238"/>
            <a:ext cx="1698625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113213" y="5807075"/>
            <a:ext cx="37623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GB" sz="2800" b="1">
                <a:solidFill>
                  <a:srgbClr val="FFFFFF"/>
                </a:solidFill>
                <a:latin typeface="Symbol" pitchFamily="-106" charset="2"/>
              </a:rPr>
              <a:t>´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 rot="-2700000">
            <a:off x="4795838" y="865188"/>
            <a:ext cx="381793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GB" sz="2000" b="1">
                <a:solidFill>
                  <a:srgbClr val="FAFD00"/>
                </a:solidFill>
                <a:latin typeface="Times New Roman" pitchFamily="-106" charset="0"/>
              </a:rPr>
              <a:t>= the betas </a:t>
            </a:r>
          </a:p>
          <a:p>
            <a:pPr eaLnBrk="0" hangingPunct="0"/>
            <a:r>
              <a:rPr lang="en-GB" sz="2000" b="1">
                <a:solidFill>
                  <a:srgbClr val="FAFD00"/>
                </a:solidFill>
                <a:latin typeface="Times New Roman" pitchFamily="-106" charset="0"/>
              </a:rPr>
              <a:t>(here : 1 to 9)</a:t>
            </a:r>
          </a:p>
        </p:txBody>
      </p:sp>
      <p:pic>
        <p:nvPicPr>
          <p:cNvPr id="20504" name="Picture 24" descr="SPM00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19863" y="2200275"/>
            <a:ext cx="561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8" name="Picture 17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3000" y="2141538"/>
            <a:ext cx="73818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33600"/>
            <a:ext cx="433388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Transposition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1042988" y="1989138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6" name="Text Box 15"/>
          <p:cNvSpPr txBox="1">
            <a:spLocks noChangeArrowheads="1"/>
          </p:cNvSpPr>
          <p:nvPr/>
        </p:nvSpPr>
        <p:spPr bwMode="auto">
          <a:xfrm>
            <a:off x="1116013" y="2060575"/>
            <a:ext cx="187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4107" name="Group 23"/>
          <p:cNvGrpSpPr>
            <a:grpSpLocks/>
          </p:cNvGrpSpPr>
          <p:nvPr/>
        </p:nvGrpSpPr>
        <p:grpSpPr bwMode="auto">
          <a:xfrm>
            <a:off x="684213" y="1484313"/>
            <a:ext cx="7396162" cy="1909762"/>
            <a:chOff x="421" y="1117"/>
            <a:chExt cx="3704" cy="1203"/>
          </a:xfrm>
        </p:grpSpPr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421" y="1117"/>
            <a:ext cx="532" cy="962"/>
          </p:xfrm>
          <a:graphic>
            <a:graphicData uri="http://schemas.openxmlformats.org/presentationml/2006/ole">
              <p:oleObj spid="_x0000_s4100" name="Equation" r:id="rId3" imgW="495000" imgH="711000" progId="Equation.3">
                <p:embed/>
              </p:oleObj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1180" y="1485"/>
            <a:ext cx="1016" cy="366"/>
          </p:xfrm>
          <a:graphic>
            <a:graphicData uri="http://schemas.openxmlformats.org/presentationml/2006/ole">
              <p:oleObj spid="_x0000_s4101" name="Equation" r:id="rId4" imgW="888840" imgH="228600" progId="Equation.3">
                <p:embed/>
              </p:oleObj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2769" y="1485"/>
            <a:ext cx="940" cy="334"/>
          </p:xfrm>
          <a:graphic>
            <a:graphicData uri="http://schemas.openxmlformats.org/presentationml/2006/ole">
              <p:oleObj spid="_x0000_s4102" name="Equation" r:id="rId5" imgW="850680" imgH="215640" progId="Equation.3">
                <p:embed/>
              </p:oleObj>
            </a:graphicData>
          </a:graphic>
        </p:graphicFrame>
        <p:sp>
          <p:nvSpPr>
            <p:cNvPr id="4121" name="Text Box 9"/>
            <p:cNvSpPr txBox="1">
              <a:spLocks noChangeArrowheads="1"/>
            </p:cNvSpPr>
            <p:nvPr/>
          </p:nvSpPr>
          <p:spPr bwMode="auto">
            <a:xfrm>
              <a:off x="423" y="2107"/>
              <a:ext cx="3702" cy="21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FFFF00"/>
                  </a:solidFill>
                  <a:latin typeface="Times New Roman" pitchFamily="-106" charset="0"/>
                </a:rPr>
                <a:t>column         </a:t>
              </a:r>
              <a:r>
                <a:rPr lang="en-GB" sz="1600">
                  <a:solidFill>
                    <a:srgbClr val="FFFF00"/>
                  </a:solidFill>
                  <a:latin typeface="Times New Roman" pitchFamily="-106" charset="0"/>
                  <a:cs typeface="Times New Roman" pitchFamily="-106" charset="0"/>
                </a:rPr>
                <a:t>     	row			row              </a:t>
              </a:r>
              <a:r>
                <a:rPr lang="en-GB" sz="1600">
                  <a:solidFill>
                    <a:srgbClr val="FFFF00"/>
                  </a:solidFill>
                  <a:latin typeface="Times New Roman" pitchFamily="-106" charset="0"/>
                </a:rPr>
                <a:t>                column</a:t>
              </a:r>
            </a:p>
          </p:txBody>
        </p:sp>
      </p:grpSp>
      <p:grpSp>
        <p:nvGrpSpPr>
          <p:cNvPr id="4108" name="Group 10"/>
          <p:cNvGrpSpPr>
            <a:grpSpLocks/>
          </p:cNvGrpSpPr>
          <p:nvPr/>
        </p:nvGrpSpPr>
        <p:grpSpPr bwMode="auto">
          <a:xfrm>
            <a:off x="1066800" y="4038600"/>
            <a:ext cx="4535488" cy="1465263"/>
            <a:chOff x="376" y="1917"/>
            <a:chExt cx="2216" cy="651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376" y="1928"/>
            <a:ext cx="865" cy="636"/>
          </p:xfrm>
          <a:graphic>
            <a:graphicData uri="http://schemas.openxmlformats.org/presentationml/2006/ole">
              <p:oleObj spid="_x0000_s4098" name="Equation" r:id="rId6" imgW="965160" imgH="711000" progId="Equation.3">
                <p:embed/>
              </p:oleObj>
            </a:graphicData>
          </a:graphic>
        </p:graphicFrame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1637" y="1917"/>
            <a:ext cx="955" cy="651"/>
          </p:xfrm>
          <a:graphic>
            <a:graphicData uri="http://schemas.openxmlformats.org/presentationml/2006/ole">
              <p:oleObj spid="_x0000_s4099" name="Equation" r:id="rId7" imgW="1041120" imgH="711000" progId="Equation.3">
                <p:embed/>
              </p:oleObj>
            </a:graphicData>
          </a:graphic>
        </p:graphicFrame>
        <p:sp>
          <p:nvSpPr>
            <p:cNvPr id="4115" name="Rectangle 13"/>
            <p:cNvSpPr>
              <a:spLocks noChangeArrowheads="1"/>
            </p:cNvSpPr>
            <p:nvPr/>
          </p:nvSpPr>
          <p:spPr bwMode="auto">
            <a:xfrm>
              <a:off x="678" y="1974"/>
              <a:ext cx="480" cy="1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Rectangle 14"/>
            <p:cNvSpPr>
              <a:spLocks noChangeArrowheads="1"/>
            </p:cNvSpPr>
            <p:nvPr/>
          </p:nvSpPr>
          <p:spPr bwMode="auto">
            <a:xfrm>
              <a:off x="679" y="2170"/>
              <a:ext cx="480" cy="126"/>
            </a:xfrm>
            <a:prstGeom prst="rect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Rectangle 15"/>
            <p:cNvSpPr>
              <a:spLocks noChangeArrowheads="1"/>
            </p:cNvSpPr>
            <p:nvPr/>
          </p:nvSpPr>
          <p:spPr bwMode="auto">
            <a:xfrm>
              <a:off x="679" y="2377"/>
              <a:ext cx="480" cy="126"/>
            </a:xfrm>
            <a:prstGeom prst="rect">
              <a:avLst/>
            </a:prstGeom>
            <a:noFill/>
            <a:ln w="190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Rectangle 16"/>
            <p:cNvSpPr>
              <a:spLocks noChangeArrowheads="1"/>
            </p:cNvSpPr>
            <p:nvPr/>
          </p:nvSpPr>
          <p:spPr bwMode="auto">
            <a:xfrm>
              <a:off x="2013" y="1965"/>
              <a:ext cx="126" cy="5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17"/>
            <p:cNvSpPr>
              <a:spLocks noChangeArrowheads="1"/>
            </p:cNvSpPr>
            <p:nvPr/>
          </p:nvSpPr>
          <p:spPr bwMode="auto">
            <a:xfrm>
              <a:off x="2212" y="1963"/>
              <a:ext cx="126" cy="552"/>
            </a:xfrm>
            <a:prstGeom prst="rect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Rectangle 18"/>
            <p:cNvSpPr>
              <a:spLocks noChangeArrowheads="1"/>
            </p:cNvSpPr>
            <p:nvPr/>
          </p:nvSpPr>
          <p:spPr bwMode="auto">
            <a:xfrm>
              <a:off x="2411" y="1964"/>
              <a:ext cx="126" cy="552"/>
            </a:xfrm>
            <a:prstGeom prst="rect">
              <a:avLst/>
            </a:prstGeom>
            <a:noFill/>
            <a:ln w="190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3" name="Line 23"/>
          <p:cNvSpPr>
            <a:spLocks noChangeShapeType="1"/>
          </p:cNvSpPr>
          <p:nvPr/>
        </p:nvSpPr>
        <p:spPr bwMode="auto">
          <a:xfrm>
            <a:off x="1763713" y="3213100"/>
            <a:ext cx="576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>
            <a:off x="6443663" y="3213100"/>
            <a:ext cx="576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03" name="Object 32"/>
          <p:cNvGraphicFramePr>
            <a:graphicFrameLocks noChangeAspect="1"/>
          </p:cNvGraphicFramePr>
          <p:nvPr/>
        </p:nvGraphicFramePr>
        <p:xfrm>
          <a:off x="7596188" y="1268413"/>
          <a:ext cx="1260475" cy="1746250"/>
        </p:xfrm>
        <a:graphic>
          <a:graphicData uri="http://schemas.openxmlformats.org/presentationml/2006/ole">
            <p:oleObj spid="_x0000_s4103" name="Equation" r:id="rId8" imgW="5713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Matrix Calculations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orient="vert" idx="1"/>
          </p:nvPr>
        </p:nvSpPr>
        <p:spPr>
          <a:xfrm>
            <a:off x="536575" y="1524000"/>
            <a:ext cx="7235825" cy="4598988"/>
          </a:xfrm>
        </p:spPr>
        <p:txBody>
          <a:bodyPr vert="horz"/>
          <a:lstStyle/>
          <a:p>
            <a:pPr eaLnBrk="1" hangingPunct="1">
              <a:buFont typeface="Arial" charset="0"/>
              <a:buNone/>
            </a:pPr>
            <a:r>
              <a:rPr lang="en-GB" sz="2800" smtClean="0"/>
              <a:t>Addition </a:t>
            </a:r>
          </a:p>
          <a:p>
            <a:pPr lvl="1" eaLnBrk="1" hangingPunct="1"/>
            <a:r>
              <a:rPr lang="en-GB" sz="2000" smtClean="0">
                <a:solidFill>
                  <a:srgbClr val="000000"/>
                </a:solidFill>
              </a:rPr>
              <a:t>Commutative: </a:t>
            </a:r>
            <a:r>
              <a:rPr lang="en-GB" sz="2000" b="1" smtClean="0">
                <a:solidFill>
                  <a:srgbClr val="000000"/>
                </a:solidFill>
              </a:rPr>
              <a:t>A</a:t>
            </a:r>
            <a:r>
              <a:rPr lang="en-GB" sz="2000" smtClean="0">
                <a:solidFill>
                  <a:srgbClr val="000000"/>
                </a:solidFill>
              </a:rPr>
              <a:t>+</a:t>
            </a:r>
            <a:r>
              <a:rPr lang="en-GB" sz="2000" b="1" smtClean="0">
                <a:solidFill>
                  <a:srgbClr val="000000"/>
                </a:solidFill>
              </a:rPr>
              <a:t>B</a:t>
            </a:r>
            <a:r>
              <a:rPr lang="en-GB" sz="2000" smtClean="0">
                <a:solidFill>
                  <a:srgbClr val="000000"/>
                </a:solidFill>
              </a:rPr>
              <a:t>=</a:t>
            </a:r>
            <a:r>
              <a:rPr lang="en-GB" sz="2000" b="1" smtClean="0">
                <a:solidFill>
                  <a:srgbClr val="000000"/>
                </a:solidFill>
              </a:rPr>
              <a:t>B</a:t>
            </a:r>
            <a:r>
              <a:rPr lang="en-GB" sz="2000" smtClean="0">
                <a:solidFill>
                  <a:srgbClr val="000000"/>
                </a:solidFill>
              </a:rPr>
              <a:t>+</a:t>
            </a:r>
            <a:r>
              <a:rPr lang="en-GB" sz="2000" b="1" smtClean="0">
                <a:solidFill>
                  <a:srgbClr val="000000"/>
                </a:solidFill>
              </a:rPr>
              <a:t>A</a:t>
            </a:r>
          </a:p>
          <a:p>
            <a:pPr lvl="1" eaLnBrk="1" hangingPunct="1"/>
            <a:r>
              <a:rPr lang="en-GB" sz="2000" smtClean="0">
                <a:solidFill>
                  <a:srgbClr val="000000"/>
                </a:solidFill>
              </a:rPr>
              <a:t>Associative:  (</a:t>
            </a:r>
            <a:r>
              <a:rPr lang="en-GB" sz="2000" b="1" smtClean="0">
                <a:solidFill>
                  <a:srgbClr val="000000"/>
                </a:solidFill>
              </a:rPr>
              <a:t>A</a:t>
            </a:r>
            <a:r>
              <a:rPr lang="en-GB" sz="2000" smtClean="0">
                <a:solidFill>
                  <a:srgbClr val="000000"/>
                </a:solidFill>
              </a:rPr>
              <a:t>+</a:t>
            </a:r>
            <a:r>
              <a:rPr lang="en-GB" sz="2000" b="1" smtClean="0">
                <a:solidFill>
                  <a:srgbClr val="000000"/>
                </a:solidFill>
              </a:rPr>
              <a:t>B</a:t>
            </a:r>
            <a:r>
              <a:rPr lang="en-GB" sz="2000" smtClean="0">
                <a:solidFill>
                  <a:srgbClr val="000000"/>
                </a:solidFill>
              </a:rPr>
              <a:t>)+</a:t>
            </a:r>
            <a:r>
              <a:rPr lang="en-GB" sz="2000" b="1" smtClean="0">
                <a:solidFill>
                  <a:srgbClr val="000000"/>
                </a:solidFill>
              </a:rPr>
              <a:t>C</a:t>
            </a:r>
            <a:r>
              <a:rPr lang="en-GB" sz="2000" smtClean="0">
                <a:solidFill>
                  <a:srgbClr val="000000"/>
                </a:solidFill>
              </a:rPr>
              <a:t>=</a:t>
            </a:r>
            <a:r>
              <a:rPr lang="en-GB" sz="2000" b="1" smtClean="0">
                <a:solidFill>
                  <a:srgbClr val="000000"/>
                </a:solidFill>
              </a:rPr>
              <a:t>A</a:t>
            </a:r>
            <a:r>
              <a:rPr lang="en-GB" sz="2000" smtClean="0">
                <a:solidFill>
                  <a:srgbClr val="000000"/>
                </a:solidFill>
              </a:rPr>
              <a:t>+(</a:t>
            </a:r>
            <a:r>
              <a:rPr lang="en-GB" sz="2000" b="1" smtClean="0">
                <a:solidFill>
                  <a:srgbClr val="000000"/>
                </a:solidFill>
              </a:rPr>
              <a:t>B</a:t>
            </a:r>
            <a:r>
              <a:rPr lang="en-GB" sz="2000" smtClean="0">
                <a:solidFill>
                  <a:srgbClr val="000000"/>
                </a:solidFill>
              </a:rPr>
              <a:t>+</a:t>
            </a:r>
            <a:r>
              <a:rPr lang="en-GB" sz="2000" b="1" smtClean="0">
                <a:solidFill>
                  <a:srgbClr val="000000"/>
                </a:solidFill>
              </a:rPr>
              <a:t>C</a:t>
            </a:r>
            <a:r>
              <a:rPr lang="en-GB" sz="2000" smtClean="0">
                <a:solidFill>
                  <a:srgbClr val="000000"/>
                </a:solidFill>
              </a:rPr>
              <a:t>)</a:t>
            </a:r>
            <a:r>
              <a:rPr lang="en-GB" sz="2000" smtClean="0"/>
              <a:t/>
            </a:r>
            <a:br>
              <a:rPr lang="en-GB" sz="2000" smtClean="0"/>
            </a:br>
            <a:endParaRPr lang="en-GB" sz="2000" smtClean="0"/>
          </a:p>
          <a:p>
            <a:pPr lvl="1" eaLnBrk="1" hangingPunct="1"/>
            <a:endParaRPr lang="en-GB" sz="2000" smtClean="0"/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601913" y="4960938"/>
          <a:ext cx="6542087" cy="906462"/>
        </p:xfrm>
        <a:graphic>
          <a:graphicData uri="http://schemas.openxmlformats.org/presentationml/2006/ole">
            <p:oleObj spid="_x0000_s5122" name="Equation" r:id="rId3" imgW="3301920" imgH="457200" progId="Equation.3">
              <p:embed/>
            </p:oleObj>
          </a:graphicData>
        </a:graphic>
      </p:graphicFrame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533400" y="3789363"/>
            <a:ext cx="381635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dirty="0">
                <a:latin typeface="+mn-lt"/>
                <a:ea typeface="+mn-ea"/>
              </a:rPr>
              <a:t>Subtraction</a:t>
            </a:r>
          </a:p>
          <a:p>
            <a:pPr>
              <a:spcBef>
                <a:spcPct val="50000"/>
              </a:spcBef>
              <a:defRPr/>
            </a:pPr>
            <a:r>
              <a:rPr lang="en-GB" sz="2000" dirty="0">
                <a:latin typeface="+mn-lt"/>
                <a:ea typeface="+mn-ea"/>
              </a:rPr>
              <a:t>-  By adding a negative matrix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786063" y="3071813"/>
          <a:ext cx="5491162" cy="766762"/>
        </p:xfrm>
        <a:graphic>
          <a:graphicData uri="http://schemas.openxmlformats.org/presentationml/2006/ole">
            <p:oleObj spid="_x0000_s5123" name="Equation" r:id="rId4" imgW="2946240" imgH="4572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09688" y="4941888"/>
          <a:ext cx="7019925" cy="906462"/>
        </p:xfrm>
        <a:graphic>
          <a:graphicData uri="http://schemas.openxmlformats.org/presentationml/2006/ole">
            <p:oleObj spid="_x0000_s5124" name="Equation" r:id="rId5" imgW="35431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1|0.4|0.3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4.9|7.5|8.3|6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1601</TotalTime>
  <Words>1354</Words>
  <Application>Microsoft Office PowerPoint</Application>
  <PresentationFormat>On-screen Show (4:3)</PresentationFormat>
  <Paragraphs>395</Paragraphs>
  <Slides>33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Equity</vt:lpstr>
      <vt:lpstr>Equation</vt:lpstr>
      <vt:lpstr>Document</vt:lpstr>
      <vt:lpstr>Microsoft Equation 3.0</vt:lpstr>
      <vt:lpstr>Linear Algebra and Matrices</vt:lpstr>
      <vt:lpstr>Talk Outline</vt:lpstr>
      <vt:lpstr>Scalar</vt:lpstr>
      <vt:lpstr>Vector</vt:lpstr>
      <vt:lpstr>Matrices</vt:lpstr>
      <vt:lpstr>Matrices in Matlab</vt:lpstr>
      <vt:lpstr>Design matrix</vt:lpstr>
      <vt:lpstr>Transposition</vt:lpstr>
      <vt:lpstr>Matrix Calculations</vt:lpstr>
      <vt:lpstr>Scalar multiplication</vt:lpstr>
      <vt:lpstr>Matrix Multiplication</vt:lpstr>
      <vt:lpstr>Matrix multiplication</vt:lpstr>
      <vt:lpstr>Matrix multiplication</vt:lpstr>
      <vt:lpstr>Vector Products</vt:lpstr>
      <vt:lpstr>Identity matrix</vt:lpstr>
      <vt:lpstr>Identity matrix</vt:lpstr>
      <vt:lpstr>Matrix inverse</vt:lpstr>
      <vt:lpstr>Matrix inverse</vt:lpstr>
      <vt:lpstr>Determinants</vt:lpstr>
      <vt:lpstr>Determinants</vt:lpstr>
      <vt:lpstr>Solving simultaneous equations</vt:lpstr>
      <vt:lpstr>With &gt;1 equation and &gt;1 unknown</vt:lpstr>
      <vt:lpstr>Slide 23</vt:lpstr>
      <vt:lpstr>Slide 24</vt:lpstr>
      <vt:lpstr>How are matrices relevant to fMRI data?</vt:lpstr>
      <vt:lpstr>Slide 26</vt:lpstr>
      <vt:lpstr>Slide 27</vt:lpstr>
      <vt:lpstr>How are matrices relevant to fMRI data?</vt:lpstr>
      <vt:lpstr>Slide 29</vt:lpstr>
      <vt:lpstr>How are matrices relevant to fMRI data?</vt:lpstr>
      <vt:lpstr>In Practice</vt:lpstr>
      <vt:lpstr>Summary</vt:lpstr>
      <vt:lpstr>References</vt:lpstr>
    </vt:vector>
  </TitlesOfParts>
  <Company>UCL 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and Matrices</dc:title>
  <dc:creator>elvina</dc:creator>
  <cp:lastModifiedBy>Dr Bhawana Rudra</cp:lastModifiedBy>
  <cp:revision>149</cp:revision>
  <dcterms:created xsi:type="dcterms:W3CDTF">2009-10-17T08:27:46Z</dcterms:created>
  <dcterms:modified xsi:type="dcterms:W3CDTF">2023-03-01T06:09:49Z</dcterms:modified>
</cp:coreProperties>
</file>