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0"/>
  </p:notesMasterIdLst>
  <p:sldIdLst>
    <p:sldId id="256" r:id="rId2"/>
    <p:sldId id="426" r:id="rId3"/>
    <p:sldId id="402" r:id="rId4"/>
    <p:sldId id="257" r:id="rId5"/>
    <p:sldId id="280" r:id="rId6"/>
    <p:sldId id="282" r:id="rId7"/>
    <p:sldId id="281" r:id="rId8"/>
    <p:sldId id="313" r:id="rId9"/>
    <p:sldId id="258" r:id="rId10"/>
    <p:sldId id="273" r:id="rId11"/>
    <p:sldId id="309" r:id="rId12"/>
    <p:sldId id="310" r:id="rId13"/>
    <p:sldId id="311" r:id="rId14"/>
    <p:sldId id="427" r:id="rId15"/>
    <p:sldId id="267" r:id="rId16"/>
    <p:sldId id="317" r:id="rId17"/>
    <p:sldId id="318" r:id="rId18"/>
    <p:sldId id="319" r:id="rId19"/>
    <p:sldId id="320" r:id="rId20"/>
    <p:sldId id="261" r:id="rId21"/>
    <p:sldId id="293" r:id="rId22"/>
    <p:sldId id="298" r:id="rId23"/>
    <p:sldId id="294" r:id="rId24"/>
    <p:sldId id="296" r:id="rId25"/>
    <p:sldId id="295" r:id="rId26"/>
    <p:sldId id="297" r:id="rId27"/>
    <p:sldId id="299" r:id="rId28"/>
    <p:sldId id="262" r:id="rId29"/>
    <p:sldId id="321" r:id="rId30"/>
    <p:sldId id="322" r:id="rId31"/>
    <p:sldId id="263" r:id="rId32"/>
    <p:sldId id="300" r:id="rId33"/>
    <p:sldId id="325" r:id="rId34"/>
    <p:sldId id="326" r:id="rId35"/>
    <p:sldId id="301" r:id="rId36"/>
    <p:sldId id="275" r:id="rId37"/>
    <p:sldId id="303" r:id="rId38"/>
    <p:sldId id="305" r:id="rId39"/>
    <p:sldId id="307" r:id="rId40"/>
    <p:sldId id="327" r:id="rId41"/>
    <p:sldId id="328" r:id="rId42"/>
    <p:sldId id="329" r:id="rId43"/>
    <p:sldId id="330" r:id="rId44"/>
    <p:sldId id="331" r:id="rId45"/>
    <p:sldId id="332" r:id="rId46"/>
    <p:sldId id="264" r:id="rId47"/>
    <p:sldId id="265" r:id="rId48"/>
    <p:sldId id="266" r:id="rId49"/>
    <p:sldId id="283" r:id="rId50"/>
    <p:sldId id="284" r:id="rId51"/>
    <p:sldId id="287" r:id="rId52"/>
    <p:sldId id="285" r:id="rId53"/>
    <p:sldId id="286" r:id="rId54"/>
    <p:sldId id="288" r:id="rId55"/>
    <p:sldId id="290" r:id="rId56"/>
    <p:sldId id="289" r:id="rId57"/>
    <p:sldId id="292" r:id="rId58"/>
    <p:sldId id="418" r:id="rId59"/>
    <p:sldId id="333" r:id="rId60"/>
    <p:sldId id="334" r:id="rId61"/>
    <p:sldId id="335" r:id="rId62"/>
    <p:sldId id="336" r:id="rId63"/>
    <p:sldId id="339" r:id="rId64"/>
    <p:sldId id="337" r:id="rId65"/>
    <p:sldId id="338" r:id="rId66"/>
    <p:sldId id="340" r:id="rId67"/>
    <p:sldId id="342" r:id="rId68"/>
    <p:sldId id="343" r:id="rId69"/>
    <p:sldId id="344" r:id="rId70"/>
    <p:sldId id="345" r:id="rId71"/>
    <p:sldId id="346" r:id="rId72"/>
    <p:sldId id="347" r:id="rId73"/>
    <p:sldId id="419" r:id="rId74"/>
    <p:sldId id="351" r:id="rId75"/>
    <p:sldId id="353" r:id="rId76"/>
    <p:sldId id="354" r:id="rId77"/>
    <p:sldId id="355" r:id="rId78"/>
    <p:sldId id="356" r:id="rId79"/>
    <p:sldId id="357" r:id="rId80"/>
    <p:sldId id="359" r:id="rId81"/>
    <p:sldId id="358" r:id="rId82"/>
    <p:sldId id="442" r:id="rId83"/>
    <p:sldId id="365" r:id="rId84"/>
    <p:sldId id="370" r:id="rId85"/>
    <p:sldId id="372" r:id="rId86"/>
    <p:sldId id="371" r:id="rId87"/>
    <p:sldId id="420" r:id="rId88"/>
    <p:sldId id="421" r:id="rId89"/>
    <p:sldId id="432" r:id="rId90"/>
    <p:sldId id="394" r:id="rId91"/>
    <p:sldId id="440" r:id="rId92"/>
    <p:sldId id="439" r:id="rId93"/>
    <p:sldId id="438" r:id="rId94"/>
    <p:sldId id="395" r:id="rId95"/>
    <p:sldId id="441" r:id="rId96"/>
    <p:sldId id="410" r:id="rId97"/>
    <p:sldId id="429" r:id="rId98"/>
    <p:sldId id="430" r:id="rId99"/>
    <p:sldId id="416" r:id="rId100"/>
    <p:sldId id="417" r:id="rId101"/>
    <p:sldId id="413" r:id="rId102"/>
    <p:sldId id="422" r:id="rId103"/>
    <p:sldId id="431" r:id="rId104"/>
    <p:sldId id="415" r:id="rId105"/>
    <p:sldId id="425" r:id="rId106"/>
    <p:sldId id="437" r:id="rId107"/>
    <p:sldId id="435" r:id="rId108"/>
    <p:sldId id="434" r:id="rId109"/>
  </p:sldIdLst>
  <p:sldSz cx="9144000" cy="6858000" type="screen4x3"/>
  <p:notesSz cx="6858000" cy="9144000"/>
  <p:custDataLst>
    <p:tags r:id="rId111"/>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6666"/>
    <a:srgbClr val="84FF5E"/>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930" autoAdjust="0"/>
  </p:normalViewPr>
  <p:slideViewPr>
    <p:cSldViewPr snapToGrid="0" snapToObjects="1">
      <p:cViewPr varScale="1">
        <p:scale>
          <a:sx n="99" d="100"/>
          <a:sy n="99" d="100"/>
        </p:scale>
        <p:origin x="-19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4093BCD-78D9-4FF3-BCED-740A10039C36}" type="datetimeFigureOut">
              <a:rPr lang="en-US"/>
              <a:pPr>
                <a:defRPr/>
              </a:pPr>
              <a:t>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641BD6E-A951-4D47-BFB4-EBB35E1039D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We’ll see implications of this feature shortly… (motivation for “rank 1”/1-dimensional matrix) and also underlying components of SVD</a:t>
            </a:r>
          </a:p>
        </p:txBody>
      </p:sp>
      <p:sp>
        <p:nvSpPr>
          <p:cNvPr id="30724" name="Slide Number Placeholder 3"/>
          <p:cNvSpPr>
            <a:spLocks noGrp="1"/>
          </p:cNvSpPr>
          <p:nvPr>
            <p:ph type="sldNum" sz="quarter" idx="5"/>
          </p:nvPr>
        </p:nvSpPr>
        <p:spPr bwMode="auto">
          <a:noFill/>
          <a:ln>
            <a:miter lim="800000"/>
            <a:headEnd/>
            <a:tailEnd/>
          </a:ln>
        </p:spPr>
        <p:txBody>
          <a:bodyPr/>
          <a:lstStyle/>
          <a:p>
            <a:fld id="{40D5E6F9-0DCE-46FF-85A5-9403E2F57685}" type="slidenum">
              <a:rPr lang="en-US" altLang="en-US"/>
              <a:pPr/>
              <a:t>27</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Key feature: if decomposing a general vector into components in an orthonormal coordinate system, then do this through simple orthogonal projection along the orthonormal axes of the coordinate system.  This can be done through a dot product (as noted near the beginning of this tutorial…).  Since transforming into the eigenvector coordinate system is accomplished by a dot product with the rows of E^(-1), we see that this operation is simply a dot product with the eigenvectors when we have E^(-1) = E transpose.  </a:t>
            </a:r>
          </a:p>
          <a:p>
            <a:pPr eaLnBrk="1" hangingPunct="1">
              <a:spcBef>
                <a:spcPct val="0"/>
              </a:spcBef>
            </a:pPr>
            <a:r>
              <a:rPr lang="en-US" altLang="en-US" smtClean="0"/>
              <a:t>Note: reflections could technically be through any axis, because one can then rotate more to make up for which axis one reflected through. Note that performing reflection changes the sign of the determinant (e.g. from =1 to -1).  [Aside/not relevant here but for cultural interest:  Unitary or orthonormal matrices that are restricted to have positive determinant (= +1) are called “special unitary” or “special orthonormal” matrices.]  Also note that the absolute value of the determinant equaling 1 for unitary/orthonormal matrices reflects the earlier comment that determinants give the area of the transformation of a unit square, and a rotation matrix is area-preserving. </a:t>
            </a:r>
          </a:p>
        </p:txBody>
      </p:sp>
      <p:sp>
        <p:nvSpPr>
          <p:cNvPr id="116740" name="Slide Number Placeholder 3"/>
          <p:cNvSpPr>
            <a:spLocks noGrp="1"/>
          </p:cNvSpPr>
          <p:nvPr>
            <p:ph type="sldNum" sz="quarter" idx="5"/>
          </p:nvPr>
        </p:nvSpPr>
        <p:spPr bwMode="auto">
          <a:noFill/>
          <a:ln>
            <a:miter lim="800000"/>
            <a:headEnd/>
            <a:tailEnd/>
          </a:ln>
        </p:spPr>
        <p:txBody>
          <a:bodyPr/>
          <a:lstStyle/>
          <a:p>
            <a:fld id="{94B0D8B4-A133-473A-8F27-7F65748286AB}" type="slidenum">
              <a:rPr lang="en-US" altLang="en-US"/>
              <a:pPr/>
              <a:t>101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Proof that eigvals real:   Suppose Av = (lambda)v, where lambda potentially complex and A = A’ (‘ denotes transpose) and A real-valued</a:t>
            </a:r>
          </a:p>
          <a:p>
            <a:pPr eaLnBrk="1" hangingPunct="1">
              <a:spcBef>
                <a:spcPct val="0"/>
              </a:spcBef>
            </a:pPr>
            <a:r>
              <a:rPr lang="en-US" altLang="en-US" smtClean="0"/>
              <a:t>			Consider v’*Av = v’*(Av) = lambda v’*v = lambda |v|^2, where * denotes complex conjugate (NOT multiplication)</a:t>
            </a:r>
          </a:p>
          <a:p>
            <a:pPr eaLnBrk="1" hangingPunct="1">
              <a:spcBef>
                <a:spcPct val="0"/>
              </a:spcBef>
            </a:pPr>
            <a:r>
              <a:rPr lang="en-US" altLang="en-US" smtClean="0"/>
              <a:t>			   but also v’*Av = (v’*A)v = (A’v*)’v = (Av*)’v = lambda* |v|^2</a:t>
            </a:r>
          </a:p>
          <a:p>
            <a:pPr eaLnBrk="1" hangingPunct="1">
              <a:spcBef>
                <a:spcPct val="0"/>
              </a:spcBef>
            </a:pPr>
            <a:r>
              <a:rPr lang="en-US" altLang="en-US" smtClean="0"/>
              <a:t>				Thus, lambda = lambda* </a:t>
            </a:r>
            <a:r>
              <a:rPr lang="en-US" altLang="en-US" smtClean="0">
                <a:sym typeface="Wingdings" pitchFamily="-106" charset="2"/>
              </a:rPr>
              <a:t> lambda real</a:t>
            </a:r>
          </a:p>
          <a:p>
            <a:pPr eaLnBrk="1" hangingPunct="1">
              <a:spcBef>
                <a:spcPct val="0"/>
              </a:spcBef>
            </a:pPr>
            <a:r>
              <a:rPr lang="en-US" altLang="en-US" smtClean="0">
                <a:sym typeface="Wingdings" pitchFamily="-106" charset="2"/>
              </a:rPr>
              <a:t>Proof that eigvectors orthogonal:  now consider two eigenvectors v and w with distinct eigenvalues</a:t>
            </a:r>
          </a:p>
          <a:p>
            <a:pPr eaLnBrk="1" hangingPunct="1">
              <a:spcBef>
                <a:spcPct val="0"/>
              </a:spcBef>
            </a:pPr>
            <a:r>
              <a:rPr lang="en-US" altLang="en-US" smtClean="0">
                <a:sym typeface="Wingdings" pitchFamily="-106" charset="2"/>
              </a:rPr>
              <a:t>					Consider v’Aw two ways above to see that v’w must equal zero</a:t>
            </a:r>
          </a:p>
          <a:p>
            <a:pPr eaLnBrk="1" hangingPunct="1">
              <a:spcBef>
                <a:spcPct val="0"/>
              </a:spcBef>
            </a:pPr>
            <a:r>
              <a:rPr lang="en-US" altLang="en-US" smtClean="0">
                <a:sym typeface="Wingdings" pitchFamily="-106" charset="2"/>
              </a:rPr>
              <a:t>Note: covariance matrices have further restriction that eigenvalues are positive, this results from the fact that covariance matrices are of the form XX’</a:t>
            </a:r>
          </a:p>
        </p:txBody>
      </p:sp>
      <p:sp>
        <p:nvSpPr>
          <p:cNvPr id="120836" name="Slide Number Placeholder 3"/>
          <p:cNvSpPr>
            <a:spLocks noGrp="1"/>
          </p:cNvSpPr>
          <p:nvPr>
            <p:ph type="sldNum" sz="quarter" idx="5"/>
          </p:nvPr>
        </p:nvSpPr>
        <p:spPr bwMode="auto">
          <a:noFill/>
          <a:ln>
            <a:miter lim="800000"/>
            <a:headEnd/>
            <a:tailEnd/>
          </a:ln>
        </p:spPr>
        <p:txBody>
          <a:bodyPr/>
          <a:lstStyle/>
          <a:p>
            <a:fld id="{93994418-D1BB-4A41-BFD8-3C81BB42D707}" type="slidenum">
              <a:rPr lang="en-US" altLang="en-US"/>
              <a:pPr/>
              <a:t>104</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Note 1: Each neural mode has an associated temporal mode, and that M can be written as a linear sum of outer products. </a:t>
            </a:r>
          </a:p>
          <a:p>
            <a:pPr eaLnBrk="1" hangingPunct="1"/>
            <a:r>
              <a:rPr lang="en-US" smtClean="0"/>
              <a:t>Note 2: Alternatively, the time course of each spatial mode (i.e. the strength of the spatial mode at each point in time) is given by the associated temporal eigenvector times the singular value. Sometimes people refer to each temporal eigenvector scaled by its singular value as the temporal ‘component’ to distinguish it from the spatial ‘mode’. </a:t>
            </a:r>
          </a:p>
          <a:p>
            <a:pPr eaLnBrk="1" hangingPunct="1"/>
            <a:r>
              <a:rPr lang="en-US" smtClean="0"/>
              <a:t>Note 3: remember that outer products are 1d (i.e. rank 1)</a:t>
            </a:r>
          </a:p>
          <a:p>
            <a:pPr eaLnBrk="1" hangingPunct="1"/>
            <a:r>
              <a:rPr lang="en-US" smtClean="0"/>
              <a:t>Note 4: if you are centering your data, you can subtract off the mean of *either* your rows *or* your columns, but you cannot do both (i.e. first subtract off mean of rows, then subtract off means of resulting columns) or you will lose a dimension.  More generally, if you think of your individual data points as occupying either the rows or columns of M, then you want to do the operation that corresponds to subtracting the means of the data points, i.e. “centering the data”; if you do the other mean subtraction, you will see that your data loses a dimension.  Try this with a 2x3 matrix, plotting it with the interpretation of its being 3 two-dimensional data points to see what happens if you subtract off the “wrong mean”.</a:t>
            </a:r>
          </a:p>
        </p:txBody>
      </p:sp>
      <p:sp>
        <p:nvSpPr>
          <p:cNvPr id="125956" name="Slide Number Placeholder 3"/>
          <p:cNvSpPr>
            <a:spLocks noGrp="1"/>
          </p:cNvSpPr>
          <p:nvPr>
            <p:ph type="sldNum" sz="quarter" idx="5"/>
          </p:nvPr>
        </p:nvSpPr>
        <p:spPr bwMode="auto">
          <a:noFill/>
          <a:ln>
            <a:miter lim="800000"/>
            <a:headEnd/>
            <a:tailEnd/>
          </a:ln>
        </p:spPr>
        <p:txBody>
          <a:bodyPr/>
          <a:lstStyle/>
          <a:p>
            <a:fld id="{347084F9-D675-476C-9069-3D27D34B6CB8}" type="slidenum">
              <a:rPr lang="en-US" altLang="en-US"/>
              <a:pPr/>
              <a:t>108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Such rank 1 matrices can be written as an outer product, e.g. in this case as (1 2)’ * (1 -2) </a:t>
            </a:r>
          </a:p>
        </p:txBody>
      </p:sp>
      <p:sp>
        <p:nvSpPr>
          <p:cNvPr id="50180" name="Slide Number Placeholder 3"/>
          <p:cNvSpPr>
            <a:spLocks noGrp="1"/>
          </p:cNvSpPr>
          <p:nvPr>
            <p:ph type="sldNum" sz="quarter" idx="5"/>
          </p:nvPr>
        </p:nvSpPr>
        <p:spPr bwMode="auto">
          <a:noFill/>
          <a:ln>
            <a:miter lim="800000"/>
            <a:headEnd/>
            <a:tailEnd/>
          </a:ln>
        </p:spPr>
        <p:txBody>
          <a:bodyPr/>
          <a:lstStyle/>
          <a:p>
            <a:fld id="{AB911735-A0D1-4078-96C2-FE9D394AF3EC}" type="slidenum">
              <a:rPr lang="en-US" altLang="en-US"/>
              <a:pPr/>
              <a:t>45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Note: this way of matrix multiplying, i.e. breaking into outer products is key to Singular Value Decomposition (SVD) which I’ll discuss at end of lecture; note that each outer product is rank 1 since each column (or row) is a multiple of every other column (or row)</a:t>
            </a:r>
          </a:p>
        </p:txBody>
      </p:sp>
      <p:sp>
        <p:nvSpPr>
          <p:cNvPr id="63492" name="Slide Number Placeholder 3"/>
          <p:cNvSpPr>
            <a:spLocks noGrp="1"/>
          </p:cNvSpPr>
          <p:nvPr>
            <p:ph type="sldNum" sz="quarter" idx="5"/>
          </p:nvPr>
        </p:nvSpPr>
        <p:spPr bwMode="auto">
          <a:noFill/>
          <a:ln>
            <a:miter lim="800000"/>
            <a:headEnd/>
            <a:tailEnd/>
          </a:ln>
        </p:spPr>
        <p:txBody>
          <a:bodyPr/>
          <a:lstStyle/>
          <a:p>
            <a:fld id="{6EA258E2-F01A-47DE-B10F-0A467EA18CA7}" type="slidenum">
              <a:rPr lang="en-US" altLang="en-US"/>
              <a:pPr/>
              <a:t>57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For scalars, there is no inverse if the scalar’s value is 0.  For matrices, the corresponding quantity that has to be nonzero for the inverse to exist is called the determinant, which we’ll show next corresponds geometrically (up to a sign) to an area (or, in higher dimensions, volume).</a:t>
            </a:r>
          </a:p>
        </p:txBody>
      </p:sp>
      <p:sp>
        <p:nvSpPr>
          <p:cNvPr id="68612" name="Slide Number Placeholder 3"/>
          <p:cNvSpPr>
            <a:spLocks noGrp="1"/>
          </p:cNvSpPr>
          <p:nvPr>
            <p:ph type="sldNum" sz="quarter" idx="5"/>
          </p:nvPr>
        </p:nvSpPr>
        <p:spPr bwMode="auto">
          <a:noFill/>
          <a:ln>
            <a:miter lim="800000"/>
            <a:headEnd/>
            <a:tailEnd/>
          </a:ln>
        </p:spPr>
        <p:txBody>
          <a:bodyPr/>
          <a:lstStyle/>
          <a:p>
            <a:fld id="{91D818F8-10FB-4034-A128-9D0F68AE79A7}" type="slidenum">
              <a:rPr lang="en-US" altLang="en-US"/>
              <a:pPr/>
              <a:t>61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Note, potentially a bit confusing: the vector (1,0) got mapped into (0,2) and (0,1) got mapped into (3,1): this relates to fact that determinant is negative (i.e. in some sense, orientation of parallelogram flipped)</a:t>
            </a:r>
          </a:p>
        </p:txBody>
      </p:sp>
      <p:sp>
        <p:nvSpPr>
          <p:cNvPr id="72708" name="Slide Number Placeholder 3"/>
          <p:cNvSpPr>
            <a:spLocks noGrp="1"/>
          </p:cNvSpPr>
          <p:nvPr>
            <p:ph type="sldNum" sz="quarter" idx="5"/>
          </p:nvPr>
        </p:nvSpPr>
        <p:spPr bwMode="auto">
          <a:noFill/>
          <a:ln>
            <a:miter lim="800000"/>
            <a:headEnd/>
            <a:tailEnd/>
          </a:ln>
        </p:spPr>
        <p:txBody>
          <a:bodyPr/>
          <a:lstStyle/>
          <a:p>
            <a:fld id="{319FDFD6-C9EC-40D5-9EA8-4FEECE97BA02}" type="slidenum">
              <a:rPr lang="en-US" altLang="en-US"/>
              <a:pPr/>
              <a:t>64</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If above determinant is zero, then inverse doesn’t exist and can’t conclude that x=0 by simply multiplying both sides of the equation by the inverse.</a:t>
            </a:r>
          </a:p>
        </p:txBody>
      </p:sp>
      <p:sp>
        <p:nvSpPr>
          <p:cNvPr id="77828" name="Slide Number Placeholder 3"/>
          <p:cNvSpPr>
            <a:spLocks noGrp="1"/>
          </p:cNvSpPr>
          <p:nvPr>
            <p:ph type="sldNum" sz="quarter" idx="5"/>
          </p:nvPr>
        </p:nvSpPr>
        <p:spPr bwMode="auto">
          <a:noFill/>
          <a:ln>
            <a:miter lim="800000"/>
            <a:headEnd/>
            <a:tailEnd/>
          </a:ln>
        </p:spPr>
        <p:txBody>
          <a:bodyPr/>
          <a:lstStyle/>
          <a:p>
            <a:fld id="{FE25BA4C-60E1-4790-95D1-31462B99F9D1}" type="slidenum">
              <a:rPr lang="en-US" altLang="en-US"/>
              <a:pPr/>
              <a:t>68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c</a:t>
            </a:r>
          </a:p>
        </p:txBody>
      </p:sp>
      <p:sp>
        <p:nvSpPr>
          <p:cNvPr id="82948" name="Slide Number Placeholder 3"/>
          <p:cNvSpPr>
            <a:spLocks noGrp="1"/>
          </p:cNvSpPr>
          <p:nvPr>
            <p:ph type="sldNum" sz="quarter" idx="5"/>
          </p:nvPr>
        </p:nvSpPr>
        <p:spPr bwMode="auto">
          <a:noFill/>
          <a:ln>
            <a:miter lim="800000"/>
            <a:headEnd/>
            <a:tailEnd/>
          </a:ln>
        </p:spPr>
        <p:txBody>
          <a:bodyPr/>
          <a:lstStyle/>
          <a:p>
            <a:fld id="{5F686505-A695-4360-A447-1E4C469D789A}" type="slidenum">
              <a:rPr lang="en-US" altLang="en-US"/>
              <a:pPr/>
              <a:t>72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Step 4: (solve for c and) transform back to original coordinates. </a:t>
            </a:r>
          </a:p>
        </p:txBody>
      </p:sp>
      <p:sp>
        <p:nvSpPr>
          <p:cNvPr id="106500" name="Slide Number Placeholder 3"/>
          <p:cNvSpPr>
            <a:spLocks noGrp="1"/>
          </p:cNvSpPr>
          <p:nvPr>
            <p:ph type="sldNum" sz="quarter" idx="5"/>
          </p:nvPr>
        </p:nvSpPr>
        <p:spPr bwMode="auto">
          <a:noFill/>
          <a:ln>
            <a:miter lim="800000"/>
            <a:headEnd/>
            <a:tailEnd/>
          </a:ln>
        </p:spPr>
        <p:txBody>
          <a:bodyPr/>
          <a:lstStyle/>
          <a:p>
            <a:fld id="{F3CA00F8-2822-4E3F-BC65-DEB19F693E2E}" type="slidenum">
              <a:rPr lang="en-US" altLang="en-US"/>
              <a:pPr/>
              <a:t>93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Notes: </a:t>
            </a:r>
          </a:p>
          <a:p>
            <a:pPr eaLnBrk="1" hangingPunct="1">
              <a:spcBef>
                <a:spcPct val="0"/>
              </a:spcBef>
            </a:pPr>
            <a:r>
              <a:rPr lang="en-US" altLang="en-US" smtClean="0"/>
              <a:t>1) sometimes left eigenvectors are called adjoint eigenvectors</a:t>
            </a:r>
          </a:p>
          <a:p>
            <a:pPr eaLnBrk="1" hangingPunct="1">
              <a:spcBef>
                <a:spcPct val="0"/>
              </a:spcBef>
            </a:pPr>
            <a:r>
              <a:rPr lang="en-US" altLang="en-US" smtClean="0"/>
              <a:t>2) later we’ll show that in some cases the right and left eigenvectors are the same (Normal matrices). It is easily shown that they obey the equation:</a:t>
            </a:r>
          </a:p>
          <a:p>
            <a:pPr eaLnBrk="1" hangingPunct="1">
              <a:spcBef>
                <a:spcPct val="0"/>
              </a:spcBef>
            </a:pPr>
            <a:r>
              <a:rPr lang="en-US" altLang="en-US" smtClean="0"/>
              <a:t>   e_left M = lambda * e_left, i.e. they are analogous to the usual (right) eigenvectors except that they multiply M from the *left* (and they must be written as row vectors to do this).</a:t>
            </a:r>
          </a:p>
          <a:p>
            <a:pPr eaLnBrk="1" hangingPunct="1">
              <a:spcBef>
                <a:spcPct val="0"/>
              </a:spcBef>
            </a:pPr>
            <a:r>
              <a:rPr lang="en-US" altLang="en-US" smtClean="0"/>
              <a:t>Proof (can do on board): M = E*Lambda*E^(-1)  </a:t>
            </a:r>
          </a:p>
          <a:p>
            <a:pPr eaLnBrk="1" hangingPunct="1">
              <a:spcBef>
                <a:spcPct val="0"/>
              </a:spcBef>
            </a:pPr>
            <a:r>
              <a:rPr lang="en-US" altLang="en-US" smtClean="0"/>
              <a:t>	                             E^(-1) M = Lambda*E^(-1)</a:t>
            </a:r>
          </a:p>
          <a:p>
            <a:pPr eaLnBrk="1" hangingPunct="1">
              <a:spcBef>
                <a:spcPct val="0"/>
              </a:spcBef>
            </a:pPr>
            <a:r>
              <a:rPr lang="en-US" altLang="en-US" smtClean="0"/>
              <a:t>3) the left eigenvectors of M transpose are the same as the right eigenvectors of M </a:t>
            </a:r>
          </a:p>
          <a:p>
            <a:pPr eaLnBrk="1" hangingPunct="1">
              <a:spcBef>
                <a:spcPct val="0"/>
              </a:spcBef>
            </a:pPr>
            <a:r>
              <a:rPr lang="en-US" altLang="en-US" smtClean="0"/>
              <a:t>	Proof:  M*E = E * Lambda</a:t>
            </a:r>
          </a:p>
          <a:p>
            <a:pPr eaLnBrk="1" hangingPunct="1">
              <a:spcBef>
                <a:spcPct val="0"/>
              </a:spcBef>
            </a:pPr>
            <a:r>
              <a:rPr lang="en-US" altLang="en-US" smtClean="0"/>
              <a:t>	         	E’ * M’ = Lambda * E’  (i.e. rows of E’ are the left eigenvectors of M’, and are identical to columns of E)</a:t>
            </a:r>
          </a:p>
          <a:p>
            <a:pPr eaLnBrk="1" hangingPunct="1">
              <a:spcBef>
                <a:spcPct val="0"/>
              </a:spcBef>
            </a:pPr>
            <a:r>
              <a:rPr lang="en-US" altLang="en-US" smtClean="0"/>
              <a:t>4) Even though eigenvectors are not necessarily orthogonal, left &amp; right eigenvectors corresponding to distinct eigenvalues are orthogonal</a:t>
            </a:r>
          </a:p>
          <a:p>
            <a:pPr eaLnBrk="1" hangingPunct="1">
              <a:spcBef>
                <a:spcPct val="0"/>
              </a:spcBef>
            </a:pPr>
            <a:r>
              <a:rPr lang="en-US" altLang="en-US" smtClean="0"/>
              <a:t>	Proof:  follows directly from E^(-1) * E  = Identity</a:t>
            </a:r>
          </a:p>
          <a:p>
            <a:pPr eaLnBrk="1" hangingPunct="1">
              <a:spcBef>
                <a:spcPct val="0"/>
              </a:spcBef>
            </a:pPr>
            <a:endParaRPr lang="en-US" altLang="en-US" smtClean="0"/>
          </a:p>
          <a:p>
            <a:pPr eaLnBrk="1" hangingPunct="1">
              <a:spcBef>
                <a:spcPct val="0"/>
              </a:spcBef>
            </a:pPr>
            <a:r>
              <a:rPr lang="en-US" altLang="en-US" smtClean="0"/>
              <a:t>. </a:t>
            </a:r>
          </a:p>
        </p:txBody>
      </p:sp>
      <p:sp>
        <p:nvSpPr>
          <p:cNvPr id="112644" name="Slide Number Placeholder 3"/>
          <p:cNvSpPr>
            <a:spLocks noGrp="1"/>
          </p:cNvSpPr>
          <p:nvPr>
            <p:ph type="sldNum" sz="quarter" idx="5"/>
          </p:nvPr>
        </p:nvSpPr>
        <p:spPr bwMode="auto">
          <a:noFill/>
          <a:ln>
            <a:miter lim="800000"/>
            <a:headEnd/>
            <a:tailEnd/>
          </a:ln>
        </p:spPr>
        <p:txBody>
          <a:bodyPr/>
          <a:lstStyle/>
          <a:p>
            <a:fld id="{AB6852F3-F4D0-4921-9812-E5F7BBADFEBB}" type="slidenum">
              <a:rPr lang="en-US" altLang="en-US"/>
              <a:pPr/>
              <a:t>98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655C208-45E0-418E-AA11-4A691B6EC66A}"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961281-C333-4C7C-80DF-6F74D362B4C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E2307B-1F37-45CF-B559-A848487356A0}"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8E6D9A8-D837-4CCF-90A4-69F555E6AFB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3251EC-F3A4-43A5-8FB7-84E95E956FAF}"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8B63D0C-2769-4680-B365-10A852BE365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C6EA29-8BE1-4716-A90E-FCE93782519E}"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89AB3E-E2B0-4ED5-A966-EFF920B2AA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1542183-E251-446E-9BE6-AB4A3C59051C}" type="datetimeFigureOut">
              <a:rPr lang="en-US"/>
              <a:pPr>
                <a:defRPr/>
              </a:pPr>
              <a:t>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3918C50-58E2-443B-9612-19C5E63948C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6CF31D-D5FF-4182-A1C1-E9E12BF4E6B9}"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F2AAB8-BE0F-4F8B-9010-F395D1F7D89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1B29F29-7BB7-44FF-B0F0-9BFFBC0DC954}" type="datetimeFigureOut">
              <a:rPr lang="en-US"/>
              <a:pPr>
                <a:defRPr/>
              </a:pPr>
              <a:t>3/1/2023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DC8DF65-B944-4E16-B1A6-04AF8E6D0EE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9B89405-C91D-4C0C-8A3D-E2A65C6DE942}" type="datetimeFigureOut">
              <a:rPr lang="en-US"/>
              <a:pPr>
                <a:defRPr/>
              </a:pPr>
              <a:t>3/1/2023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37869E1-71D3-459C-9666-3D556B7224D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C2BB95-4613-4D3F-8214-1C45E46408F7}" type="datetimeFigureOut">
              <a:rPr lang="en-US"/>
              <a:pPr>
                <a:defRPr/>
              </a:pPr>
              <a:t>3/1/2023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213B68F7-BE18-4DB6-9495-31558C452B0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17C674-322E-4D95-8CF2-5F17158F366E}"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745BCFB-3AB1-43F7-8E9A-0D925A01697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EB54BF-7C6E-471C-93A9-5A4776766B26}" type="datetimeFigureOut">
              <a:rPr lang="en-US"/>
              <a:pPr>
                <a:defRPr/>
              </a:pPr>
              <a:t>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018151B-55C3-4EF7-9834-24CFF517AD8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C41B59B-A6D1-48F0-9C07-39156DC57D12}" type="datetimeFigureOut">
              <a:rPr lang="en-US"/>
              <a:pPr>
                <a:defRPr/>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6929C90-F12A-4084-ACEF-FB9A646809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10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emf"/><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10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emf"/><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107.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0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23.emf"/></Relationships>
</file>

<file path=ppt/slides/_rels/slide8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2.emf"/></Relationships>
</file>

<file path=ppt/slides/_rels/slide8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5" Type="http://schemas.openxmlformats.org/officeDocument/2006/relationships/image" Target="../media/image58.emf"/><Relationship Id="rId4" Type="http://schemas.openxmlformats.org/officeDocument/2006/relationships/image" Target="../media/image57.emf"/></Relationships>
</file>

<file path=ppt/slides/_rels/slide9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mtClean="0"/>
              <a:t>Introduction to Linear Algebra</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a:buNone/>
              <a:defRPr/>
            </a:pPr>
            <a:r>
              <a:rPr lang="en-US" dirty="0" smtClean="0"/>
              <a:t>Bhawana Rudra</a:t>
            </a:r>
          </a:p>
          <a:p>
            <a:pPr eaLnBrk="1" fontAlgn="auto" hangingPunct="1">
              <a:spcAft>
                <a:spcPts val="0"/>
              </a:spcAft>
              <a:buFont typeface="Arial"/>
              <a:buNone/>
              <a:defRPr/>
            </a:pPr>
            <a:r>
              <a:rPr lang="en-IN" dirty="0" smtClean="0"/>
              <a:t>NITK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dot.eps"/>
          <p:cNvPicPr>
            <a:picLocks noChangeAspect="1"/>
          </p:cNvPicPr>
          <p:nvPr/>
        </p:nvPicPr>
        <p:blipFill>
          <a:blip r:embed="rId2"/>
          <a:srcRect/>
          <a:stretch>
            <a:fillRect/>
          </a:stretch>
        </p:blipFill>
        <p:spPr bwMode="auto">
          <a:xfrm>
            <a:off x="247650" y="1973263"/>
            <a:ext cx="8686800" cy="3729037"/>
          </a:xfrm>
          <a:prstGeom prst="rect">
            <a:avLst/>
          </a:prstGeom>
          <a:noFill/>
          <a:ln w="9525">
            <a:noFill/>
            <a:miter lim="800000"/>
            <a:headEnd/>
            <a:tailEnd/>
          </a:ln>
        </p:spPr>
      </p:pic>
      <p:sp>
        <p:nvSpPr>
          <p:cNvPr id="11" name="Rectangle 10"/>
          <p:cNvSpPr/>
          <p:nvPr/>
        </p:nvSpPr>
        <p:spPr>
          <a:xfrm>
            <a:off x="0" y="2347913"/>
            <a:ext cx="8934450" cy="38798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Multiplication: </a:t>
            </a:r>
            <a:br>
              <a:rPr lang="en-US" dirty="0" smtClean="0"/>
            </a:br>
            <a:r>
              <a:rPr lang="en-US" b="1" dirty="0" smtClean="0"/>
              <a:t>Dot product (inner product)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idx="1"/>
          </p:nvPr>
        </p:nvSpPr>
        <p:spPr>
          <a:xfrm>
            <a:off x="190500" y="3074988"/>
            <a:ext cx="8739188" cy="1189037"/>
          </a:xfrm>
        </p:spPr>
        <p:txBody>
          <a:bodyPr rtlCol="0">
            <a:normAutofit fontScale="77500" lnSpcReduction="20000"/>
          </a:bodyPr>
          <a:lstStyle/>
          <a:p>
            <a:pPr eaLnBrk="1" fontAlgn="auto" hangingPunct="1">
              <a:spcAft>
                <a:spcPts val="0"/>
              </a:spcAft>
              <a:buFont typeface="Arial"/>
              <a:buChar char="•"/>
              <a:defRPr/>
            </a:pPr>
            <a:r>
              <a:rPr lang="en-US" dirty="0" smtClean="0"/>
              <a:t>Note: </a:t>
            </a:r>
            <a:r>
              <a:rPr lang="en-US" b="1" dirty="0" smtClean="0"/>
              <a:t>M </a:t>
            </a:r>
            <a:r>
              <a:rPr lang="en-US" dirty="0" smtClean="0"/>
              <a:t>and </a:t>
            </a:r>
            <a:r>
              <a:rPr lang="en-US" b="1" dirty="0" smtClean="0"/>
              <a:t>Lambda</a:t>
            </a:r>
            <a:r>
              <a:rPr lang="en-US" dirty="0" smtClean="0"/>
              <a:t> look very different. </a:t>
            </a:r>
          </a:p>
          <a:p>
            <a:pPr eaLnBrk="1" fontAlgn="auto" hangingPunct="1">
              <a:spcAft>
                <a:spcPts val="0"/>
              </a:spcAft>
              <a:buFont typeface="Arial"/>
              <a:buNone/>
              <a:defRPr/>
            </a:pPr>
            <a:r>
              <a:rPr lang="en-US" i="1" dirty="0" smtClean="0"/>
              <a:t>   Q</a:t>
            </a:r>
            <a:r>
              <a:rPr lang="en-US" dirty="0" smtClean="0"/>
              <a:t>: Are there any properties that are preserved between them?</a:t>
            </a:r>
          </a:p>
          <a:p>
            <a:pPr eaLnBrk="1" fontAlgn="auto" hangingPunct="1">
              <a:spcAft>
                <a:spcPts val="0"/>
              </a:spcAft>
              <a:buFont typeface="Arial"/>
              <a:buNone/>
              <a:defRPr/>
            </a:pPr>
            <a:r>
              <a:rPr lang="en-US" i="1" dirty="0" smtClean="0"/>
              <a:t>   A</a:t>
            </a:r>
            <a:r>
              <a:rPr lang="en-US" dirty="0" smtClean="0"/>
              <a:t>: Yes, 2 very important ones:  </a:t>
            </a:r>
            <a:endParaRPr lang="en-US" dirty="0"/>
          </a:p>
        </p:txBody>
      </p:sp>
      <p:pic>
        <p:nvPicPr>
          <p:cNvPr id="114691" name="Picture 9" descr="why.eps"/>
          <p:cNvPicPr>
            <a:picLocks noChangeAspect="1"/>
          </p:cNvPicPr>
          <p:nvPr/>
        </p:nvPicPr>
        <p:blipFill>
          <a:blip r:embed="rId2"/>
          <a:srcRect t="34235" b="30991"/>
          <a:stretch>
            <a:fillRect/>
          </a:stretch>
        </p:blipFill>
        <p:spPr bwMode="auto">
          <a:xfrm>
            <a:off x="2690813" y="1085850"/>
            <a:ext cx="4610100" cy="852488"/>
          </a:xfrm>
          <a:prstGeom prst="rect">
            <a:avLst/>
          </a:prstGeom>
          <a:noFill/>
          <a:ln w="9525">
            <a:noFill/>
            <a:miter lim="800000"/>
            <a:headEnd/>
            <a:tailEnd/>
          </a:ln>
        </p:spPr>
      </p:pic>
      <p:sp>
        <p:nvSpPr>
          <p:cNvPr id="11" name="Right Brace 10"/>
          <p:cNvSpPr/>
          <p:nvPr/>
        </p:nvSpPr>
        <p:spPr>
          <a:xfrm rot="5400000">
            <a:off x="5330826" y="1657350"/>
            <a:ext cx="334962" cy="617537"/>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4693" name="TextBox 12"/>
          <p:cNvSpPr txBox="1">
            <a:spLocks noChangeArrowheads="1"/>
          </p:cNvSpPr>
          <p:nvPr/>
        </p:nvSpPr>
        <p:spPr bwMode="auto">
          <a:xfrm>
            <a:off x="4537075" y="2063750"/>
            <a:ext cx="4149725" cy="954088"/>
          </a:xfrm>
          <a:prstGeom prst="rect">
            <a:avLst/>
          </a:prstGeom>
          <a:noFill/>
          <a:ln w="9525">
            <a:noFill/>
            <a:miter lim="800000"/>
            <a:headEnd/>
            <a:tailEnd/>
          </a:ln>
        </p:spPr>
        <p:txBody>
          <a:bodyPr>
            <a:spAutoFit/>
          </a:bodyPr>
          <a:lstStyle/>
          <a:p>
            <a:pPr algn="ctr" eaLnBrk="1" hangingPunct="1"/>
            <a:r>
              <a:rPr lang="en-US" altLang="en-US" sz="2800" i="1">
                <a:solidFill>
                  <a:srgbClr val="000000"/>
                </a:solidFill>
              </a:rPr>
              <a:t>Matrix in eigencoordinate system</a:t>
            </a:r>
          </a:p>
        </p:txBody>
      </p:sp>
      <p:sp>
        <p:nvSpPr>
          <p:cNvPr id="15" name="Right Brace 14"/>
          <p:cNvSpPr/>
          <p:nvPr/>
        </p:nvSpPr>
        <p:spPr>
          <a:xfrm rot="5400000">
            <a:off x="3397251" y="1657350"/>
            <a:ext cx="334962" cy="617537"/>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4695" name="TextBox 15"/>
          <p:cNvSpPr txBox="1">
            <a:spLocks noChangeArrowheads="1"/>
          </p:cNvSpPr>
          <p:nvPr/>
        </p:nvSpPr>
        <p:spPr bwMode="auto">
          <a:xfrm>
            <a:off x="1722438" y="2041525"/>
            <a:ext cx="2463800" cy="522288"/>
          </a:xfrm>
          <a:prstGeom prst="rect">
            <a:avLst/>
          </a:prstGeom>
          <a:noFill/>
          <a:ln w="9525">
            <a:noFill/>
            <a:miter lim="800000"/>
            <a:headEnd/>
            <a:tailEnd/>
          </a:ln>
        </p:spPr>
        <p:txBody>
          <a:bodyPr>
            <a:spAutoFit/>
          </a:bodyPr>
          <a:lstStyle/>
          <a:p>
            <a:pPr eaLnBrk="1" hangingPunct="1"/>
            <a:r>
              <a:rPr lang="en-US" altLang="en-US" sz="2800" i="1">
                <a:solidFill>
                  <a:srgbClr val="000000"/>
                </a:solidFill>
              </a:rPr>
              <a:t>Original Matrix</a:t>
            </a:r>
          </a:p>
        </p:txBody>
      </p:sp>
      <p:sp>
        <p:nvSpPr>
          <p:cNvPr id="114696" name="Title 1"/>
          <p:cNvSpPr>
            <a:spLocks noGrp="1"/>
          </p:cNvSpPr>
          <p:nvPr>
            <p:ph type="title"/>
          </p:nvPr>
        </p:nvSpPr>
        <p:spPr>
          <a:xfrm>
            <a:off x="457200" y="249238"/>
            <a:ext cx="8229600" cy="647700"/>
          </a:xfrm>
        </p:spPr>
        <p:txBody>
          <a:bodyPr/>
          <a:lstStyle/>
          <a:p>
            <a:pPr eaLnBrk="1" hangingPunct="1">
              <a:lnSpc>
                <a:spcPts val="4300"/>
              </a:lnSpc>
            </a:pPr>
            <a:r>
              <a:rPr lang="en-US" altLang="en-US" smtClean="0"/>
              <a:t>Trace and Determinant</a:t>
            </a:r>
          </a:p>
        </p:txBody>
      </p:sp>
      <p:grpSp>
        <p:nvGrpSpPr>
          <p:cNvPr id="114697" name="Group 22"/>
          <p:cNvGrpSpPr>
            <a:grpSpLocks/>
          </p:cNvGrpSpPr>
          <p:nvPr/>
        </p:nvGrpSpPr>
        <p:grpSpPr bwMode="auto">
          <a:xfrm>
            <a:off x="735013" y="5549900"/>
            <a:ext cx="6046787" cy="927100"/>
            <a:chOff x="836833" y="5550497"/>
            <a:chExt cx="6046567" cy="926790"/>
          </a:xfrm>
        </p:grpSpPr>
        <p:pic>
          <p:nvPicPr>
            <p:cNvPr id="114702" name="Picture 4" descr="det.eps"/>
            <p:cNvPicPr>
              <a:picLocks noChangeAspect="1"/>
            </p:cNvPicPr>
            <p:nvPr/>
          </p:nvPicPr>
          <p:blipFill>
            <a:blip r:embed="rId3"/>
            <a:srcRect/>
            <a:stretch>
              <a:fillRect/>
            </a:stretch>
          </p:blipFill>
          <p:spPr bwMode="auto">
            <a:xfrm>
              <a:off x="1283395" y="5550497"/>
              <a:ext cx="5600005" cy="926790"/>
            </a:xfrm>
            <a:prstGeom prst="rect">
              <a:avLst/>
            </a:prstGeom>
            <a:noFill/>
            <a:ln w="9525">
              <a:noFill/>
              <a:miter lim="800000"/>
              <a:headEnd/>
              <a:tailEnd/>
            </a:ln>
          </p:spPr>
        </p:pic>
        <p:sp>
          <p:nvSpPr>
            <p:cNvPr id="114703" name="TextBox 19"/>
            <p:cNvSpPr txBox="1">
              <a:spLocks noChangeArrowheads="1"/>
            </p:cNvSpPr>
            <p:nvPr/>
          </p:nvSpPr>
          <p:spPr bwMode="auto">
            <a:xfrm>
              <a:off x="836833" y="5744865"/>
              <a:ext cx="492443" cy="461665"/>
            </a:xfrm>
            <a:prstGeom prst="rect">
              <a:avLst/>
            </a:prstGeom>
            <a:noFill/>
            <a:ln w="9525">
              <a:noFill/>
              <a:miter lim="800000"/>
              <a:headEnd/>
              <a:tailEnd/>
            </a:ln>
          </p:spPr>
          <p:txBody>
            <a:bodyPr wrap="none">
              <a:spAutoFit/>
            </a:bodyPr>
            <a:lstStyle/>
            <a:p>
              <a:pPr eaLnBrk="1" hangingPunct="1"/>
              <a:r>
                <a:rPr lang="en-US" altLang="en-US" sz="2400">
                  <a:latin typeface="Times New Roman" pitchFamily="-106" charset="0"/>
                  <a:cs typeface="Times New Roman" pitchFamily="-106" charset="0"/>
                </a:rPr>
                <a:t>2. </a:t>
              </a:r>
            </a:p>
          </p:txBody>
        </p:sp>
      </p:grpSp>
      <p:grpSp>
        <p:nvGrpSpPr>
          <p:cNvPr id="114698" name="Group 23"/>
          <p:cNvGrpSpPr>
            <a:grpSpLocks/>
          </p:cNvGrpSpPr>
          <p:nvPr/>
        </p:nvGrpSpPr>
        <p:grpSpPr bwMode="auto">
          <a:xfrm>
            <a:off x="696913" y="4179888"/>
            <a:ext cx="6107112" cy="854075"/>
            <a:chOff x="722533" y="4179570"/>
            <a:chExt cx="6106100" cy="853675"/>
          </a:xfrm>
        </p:grpSpPr>
        <p:sp>
          <p:nvSpPr>
            <p:cNvPr id="114700" name="TextBox 18"/>
            <p:cNvSpPr txBox="1">
              <a:spLocks noChangeArrowheads="1"/>
            </p:cNvSpPr>
            <p:nvPr/>
          </p:nvSpPr>
          <p:spPr bwMode="auto">
            <a:xfrm>
              <a:off x="722533" y="4343400"/>
              <a:ext cx="492443" cy="461665"/>
            </a:xfrm>
            <a:prstGeom prst="rect">
              <a:avLst/>
            </a:prstGeom>
            <a:noFill/>
            <a:ln w="9525">
              <a:noFill/>
              <a:miter lim="800000"/>
              <a:headEnd/>
              <a:tailEnd/>
            </a:ln>
          </p:spPr>
          <p:txBody>
            <a:bodyPr wrap="none">
              <a:spAutoFit/>
            </a:bodyPr>
            <a:lstStyle/>
            <a:p>
              <a:pPr eaLnBrk="1" hangingPunct="1"/>
              <a:r>
                <a:rPr lang="en-US" altLang="en-US" sz="2400">
                  <a:latin typeface="Times New Roman" pitchFamily="-106" charset="0"/>
                  <a:cs typeface="Times New Roman" pitchFamily="-106" charset="0"/>
                </a:rPr>
                <a:t>1. </a:t>
              </a:r>
            </a:p>
          </p:txBody>
        </p:sp>
        <p:pic>
          <p:nvPicPr>
            <p:cNvPr id="114701" name="Picture 1" descr="trace.eps"/>
            <p:cNvPicPr>
              <a:picLocks noChangeAspect="1"/>
            </p:cNvPicPr>
            <p:nvPr/>
          </p:nvPicPr>
          <p:blipFill>
            <a:blip r:embed="rId4"/>
            <a:srcRect r="40526"/>
            <a:stretch>
              <a:fillRect/>
            </a:stretch>
          </p:blipFill>
          <p:spPr bwMode="auto">
            <a:xfrm>
              <a:off x="1196401" y="4179570"/>
              <a:ext cx="5632232" cy="853675"/>
            </a:xfrm>
            <a:prstGeom prst="rect">
              <a:avLst/>
            </a:prstGeom>
            <a:noFill/>
            <a:ln w="9525">
              <a:noFill/>
              <a:miter lim="800000"/>
              <a:headEnd/>
              <a:tailEnd/>
            </a:ln>
          </p:spPr>
        </p:pic>
      </p:grpSp>
      <p:pic>
        <p:nvPicPr>
          <p:cNvPr id="114699" name="Picture 20" descr="trace.eps"/>
          <p:cNvPicPr>
            <a:picLocks noChangeAspect="1"/>
          </p:cNvPicPr>
          <p:nvPr/>
        </p:nvPicPr>
        <p:blipFill>
          <a:blip r:embed="rId4"/>
          <a:srcRect l="59474"/>
          <a:stretch>
            <a:fillRect/>
          </a:stretch>
        </p:blipFill>
        <p:spPr bwMode="auto">
          <a:xfrm>
            <a:off x="5084763" y="4697413"/>
            <a:ext cx="3838575" cy="852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altLang="en-US" smtClean="0"/>
              <a:t>Special Matrices: Normal matrix</a:t>
            </a:r>
          </a:p>
        </p:txBody>
      </p:sp>
      <p:sp>
        <p:nvSpPr>
          <p:cNvPr id="115715" name="Content Placeholder 2"/>
          <p:cNvSpPr>
            <a:spLocks noGrp="1"/>
          </p:cNvSpPr>
          <p:nvPr>
            <p:ph idx="1"/>
          </p:nvPr>
        </p:nvSpPr>
        <p:spPr>
          <a:xfrm>
            <a:off x="457200" y="1435100"/>
            <a:ext cx="8521700" cy="774700"/>
          </a:xfrm>
        </p:spPr>
        <p:txBody>
          <a:bodyPr/>
          <a:lstStyle/>
          <a:p>
            <a:pPr eaLnBrk="1" hangingPunct="1"/>
            <a:r>
              <a:rPr lang="en-US" altLang="en-US" b="1" smtClean="0"/>
              <a:t>Normal matrix: </a:t>
            </a:r>
            <a:r>
              <a:rPr lang="en-US" altLang="en-US" smtClean="0"/>
              <a:t>all eigenvectors are orthogonal</a:t>
            </a:r>
            <a:endParaRPr lang="en-US" altLang="en-US" b="1" smtClean="0"/>
          </a:p>
        </p:txBody>
      </p:sp>
      <p:pic>
        <p:nvPicPr>
          <p:cNvPr id="115716" name="Picture 3" descr="rot.eps"/>
          <p:cNvPicPr>
            <a:picLocks noChangeAspect="1"/>
          </p:cNvPicPr>
          <p:nvPr/>
        </p:nvPicPr>
        <p:blipFill>
          <a:blip r:embed="rId3"/>
          <a:srcRect/>
          <a:stretch>
            <a:fillRect/>
          </a:stretch>
        </p:blipFill>
        <p:spPr bwMode="auto">
          <a:xfrm>
            <a:off x="4027488" y="3605213"/>
            <a:ext cx="2717800" cy="609600"/>
          </a:xfrm>
          <a:prstGeom prst="rect">
            <a:avLst/>
          </a:prstGeom>
          <a:noFill/>
          <a:ln w="9525">
            <a:noFill/>
            <a:miter lim="800000"/>
            <a:headEnd/>
            <a:tailEnd/>
          </a:ln>
        </p:spPr>
      </p:pic>
      <p:sp>
        <p:nvSpPr>
          <p:cNvPr id="10" name="Content Placeholder 2"/>
          <p:cNvSpPr txBox="1">
            <a:spLocks/>
          </p:cNvSpPr>
          <p:nvPr/>
        </p:nvSpPr>
        <p:spPr>
          <a:xfrm>
            <a:off x="1168400" y="2112963"/>
            <a:ext cx="7518400" cy="1481137"/>
          </a:xfrm>
          <a:prstGeom prst="rect">
            <a:avLst/>
          </a:prstGeom>
        </p:spPr>
        <p:txBody>
          <a:bodyPr>
            <a:normAutofit fontScale="70000" lnSpcReduction="20000"/>
          </a:bodyPr>
          <a:lstStyle/>
          <a:p>
            <a:pPr marL="457200" indent="-457200" eaLnBrk="1" fontAlgn="auto" hangingPunct="1">
              <a:spcBef>
                <a:spcPct val="20000"/>
              </a:spcBef>
              <a:spcAft>
                <a:spcPts val="0"/>
              </a:spcAft>
              <a:defRPr/>
            </a:pPr>
            <a:r>
              <a:rPr lang="en-US" sz="3200" b="1" dirty="0">
                <a:latin typeface="+mn-lt"/>
                <a:sym typeface="Wingdings" pitchFamily="2" charset="2"/>
              </a:rPr>
              <a:t> </a:t>
            </a:r>
            <a:r>
              <a:rPr lang="en-US" sz="3200" dirty="0">
                <a:latin typeface="+mn-lt"/>
                <a:sym typeface="Wingdings" pitchFamily="2" charset="2"/>
              </a:rPr>
              <a:t>Can transform to </a:t>
            </a:r>
            <a:r>
              <a:rPr lang="en-US" sz="3200" dirty="0" err="1">
                <a:latin typeface="+mn-lt"/>
                <a:sym typeface="Wingdings" pitchFamily="2" charset="2"/>
              </a:rPr>
              <a:t>eigencoordinates</a:t>
            </a:r>
            <a:r>
              <a:rPr lang="en-US" sz="3200" dirty="0">
                <a:latin typeface="+mn-lt"/>
                <a:sym typeface="Wingdings" pitchFamily="2" charset="2"/>
              </a:rPr>
              <a:t> (“change basis”) with a simple  rotation* of the coordinate axes</a:t>
            </a:r>
          </a:p>
          <a:p>
            <a:pPr marL="457200" indent="-457200" eaLnBrk="1" fontAlgn="auto" hangingPunct="1">
              <a:spcBef>
                <a:spcPct val="20000"/>
              </a:spcBef>
              <a:spcAft>
                <a:spcPts val="0"/>
              </a:spcAft>
              <a:defRPr/>
            </a:pPr>
            <a:endParaRPr lang="en-US" sz="400" dirty="0">
              <a:latin typeface="+mn-lt"/>
              <a:sym typeface="Wingdings" pitchFamily="2" charset="2"/>
            </a:endParaRPr>
          </a:p>
          <a:p>
            <a:pPr marL="342900" indent="-342900" eaLnBrk="1" fontAlgn="auto" hangingPunct="1">
              <a:spcBef>
                <a:spcPct val="20000"/>
              </a:spcBef>
              <a:spcAft>
                <a:spcPts val="0"/>
              </a:spcAft>
              <a:defRPr/>
            </a:pPr>
            <a:r>
              <a:rPr lang="en-US" sz="3200" b="1" dirty="0">
                <a:latin typeface="+mn-lt"/>
                <a:sym typeface="Wingdings" pitchFamily="2" charset="2"/>
              </a:rPr>
              <a:t>  </a:t>
            </a:r>
            <a:r>
              <a:rPr lang="en-US" sz="3200" dirty="0">
                <a:latin typeface="+mn-lt"/>
                <a:sym typeface="Wingdings" pitchFamily="2" charset="2"/>
              </a:rPr>
              <a:t>A normal matrix’s eigenvector matrix </a:t>
            </a:r>
            <a:r>
              <a:rPr lang="en-US" sz="3200" b="1" dirty="0">
                <a:latin typeface="+mn-lt"/>
              </a:rPr>
              <a:t>E </a:t>
            </a:r>
            <a:r>
              <a:rPr lang="en-US" sz="3200" dirty="0">
                <a:latin typeface="+mn-lt"/>
              </a:rPr>
              <a:t>is a *generalized rotation (unitary or orthonormal) matrix, defined by:</a:t>
            </a:r>
            <a:endParaRPr lang="en-US" sz="3200" b="1" dirty="0">
              <a:latin typeface="+mn-lt"/>
            </a:endParaRPr>
          </a:p>
        </p:txBody>
      </p:sp>
      <p:grpSp>
        <p:nvGrpSpPr>
          <p:cNvPr id="115718" name="Group 17"/>
          <p:cNvGrpSpPr>
            <a:grpSpLocks/>
          </p:cNvGrpSpPr>
          <p:nvPr/>
        </p:nvGrpSpPr>
        <p:grpSpPr bwMode="auto">
          <a:xfrm>
            <a:off x="977900" y="3454400"/>
            <a:ext cx="2757488" cy="2954338"/>
            <a:chOff x="457200" y="3235205"/>
            <a:chExt cx="2757478" cy="2954504"/>
          </a:xfrm>
        </p:grpSpPr>
        <p:grpSp>
          <p:nvGrpSpPr>
            <p:cNvPr id="115720" name="Group 18"/>
            <p:cNvGrpSpPr>
              <a:grpSpLocks/>
            </p:cNvGrpSpPr>
            <p:nvPr/>
          </p:nvGrpSpPr>
          <p:grpSpPr bwMode="auto">
            <a:xfrm>
              <a:off x="643668" y="3660954"/>
              <a:ext cx="2571010" cy="2528755"/>
              <a:chOff x="643668" y="3660954"/>
              <a:chExt cx="2571010" cy="2528755"/>
            </a:xfrm>
          </p:grpSpPr>
          <p:sp>
            <p:nvSpPr>
              <p:cNvPr id="30" name="Rectangle 29"/>
              <p:cNvSpPr/>
              <p:nvPr/>
            </p:nvSpPr>
            <p:spPr>
              <a:xfrm>
                <a:off x="1725608" y="4203634"/>
                <a:ext cx="731834" cy="744580"/>
              </a:xfrm>
              <a:prstGeom prst="rect">
                <a:avLst/>
              </a:prstGeom>
              <a:solidFill>
                <a:schemeClr val="bg1">
                  <a:lumMod val="6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Straight Connector 30"/>
              <p:cNvCxnSpPr/>
              <p:nvPr/>
            </p:nvCxnSpPr>
            <p:spPr>
              <a:xfrm>
                <a:off x="642937" y="4922813"/>
                <a:ext cx="2571741" cy="25401"/>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725608" y="3660679"/>
                <a:ext cx="0" cy="252903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725608" y="4948214"/>
                <a:ext cx="731834"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725608" y="4203634"/>
                <a:ext cx="0" cy="719178"/>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1725608" y="4203634"/>
              <a:ext cx="731834" cy="746167"/>
            </a:xfrm>
            <a:prstGeom prst="rect">
              <a:avLst/>
            </a:prstGeom>
            <a:solidFill>
              <a:schemeClr val="bg1">
                <a:lumMod val="6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1" name="Straight Connector 20"/>
            <p:cNvCxnSpPr/>
            <p:nvPr/>
          </p:nvCxnSpPr>
          <p:spPr>
            <a:xfrm flipV="1">
              <a:off x="1725608" y="3660679"/>
              <a:ext cx="0" cy="252903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25608" y="4949801"/>
              <a:ext cx="731834"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725608" y="4203634"/>
              <a:ext cx="0" cy="719178"/>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rot="19526361">
              <a:off x="1446209" y="4075040"/>
              <a:ext cx="731834" cy="744579"/>
            </a:xfrm>
            <a:prstGeom prst="rect">
              <a:avLst/>
            </a:prstGeom>
            <a:solidFill>
              <a:srgbClr val="FF0000">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5" name="Straight Connector 24"/>
            <p:cNvCxnSpPr/>
            <p:nvPr/>
          </p:nvCxnSpPr>
          <p:spPr>
            <a:xfrm flipV="1">
              <a:off x="1725608" y="4540203"/>
              <a:ext cx="598485" cy="422299"/>
            </a:xfrm>
            <a:prstGeom prst="line">
              <a:avLst/>
            </a:prstGeom>
            <a:ln w="381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1300160" y="4356043"/>
              <a:ext cx="425448" cy="606459"/>
            </a:xfrm>
            <a:prstGeom prst="line">
              <a:avLst/>
            </a:prstGeom>
            <a:ln w="38100" cmpd="sng">
              <a:solidFill>
                <a:srgbClr val="FF0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15728" name="Rectangle 26"/>
            <p:cNvSpPr>
              <a:spLocks noChangeArrowheads="1"/>
            </p:cNvSpPr>
            <p:nvPr/>
          </p:nvSpPr>
          <p:spPr bwMode="auto">
            <a:xfrm>
              <a:off x="2740712" y="3671369"/>
              <a:ext cx="359819" cy="523220"/>
            </a:xfrm>
            <a:prstGeom prst="rect">
              <a:avLst/>
            </a:prstGeom>
            <a:noFill/>
            <a:ln w="9525">
              <a:noFill/>
              <a:miter lim="800000"/>
              <a:headEnd/>
              <a:tailEnd/>
            </a:ln>
          </p:spPr>
          <p:txBody>
            <a:bodyPr wrap="none">
              <a:spAutoFit/>
            </a:bodyPr>
            <a:lstStyle/>
            <a:p>
              <a:pPr eaLnBrk="1" hangingPunct="1"/>
              <a:r>
                <a:rPr lang="en-US" altLang="en-US" sz="2800" b="1"/>
                <a:t>E</a:t>
              </a:r>
              <a:endParaRPr lang="en-US" altLang="en-US" sz="2800"/>
            </a:p>
          </p:txBody>
        </p:sp>
        <p:sp>
          <p:nvSpPr>
            <p:cNvPr id="28" name="Arc 27"/>
            <p:cNvSpPr/>
            <p:nvPr/>
          </p:nvSpPr>
          <p:spPr>
            <a:xfrm>
              <a:off x="1946270" y="3941683"/>
              <a:ext cx="914397" cy="914451"/>
            </a:xfrm>
            <a:prstGeom prst="arc">
              <a:avLst/>
            </a:prstGeom>
            <a:ln>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5730" name="TextBox 28"/>
            <p:cNvSpPr txBox="1">
              <a:spLocks noChangeArrowheads="1"/>
            </p:cNvSpPr>
            <p:nvPr/>
          </p:nvSpPr>
          <p:spPr bwMode="auto">
            <a:xfrm>
              <a:off x="457200" y="3235205"/>
              <a:ext cx="1147237" cy="461665"/>
            </a:xfrm>
            <a:prstGeom prst="rect">
              <a:avLst/>
            </a:prstGeom>
            <a:noFill/>
            <a:ln w="9525">
              <a:noFill/>
              <a:miter lim="800000"/>
              <a:headEnd/>
              <a:tailEnd/>
            </a:ln>
          </p:spPr>
          <p:txBody>
            <a:bodyPr wrap="none">
              <a:spAutoFit/>
            </a:bodyPr>
            <a:lstStyle/>
            <a:p>
              <a:pPr eaLnBrk="1" hangingPunct="1"/>
              <a:r>
                <a:rPr lang="en-US" altLang="en-US" sz="2400"/>
                <a:t>Picture:</a:t>
              </a:r>
            </a:p>
          </p:txBody>
        </p:sp>
      </p:grpSp>
      <p:sp>
        <p:nvSpPr>
          <p:cNvPr id="115719" name="TextBox 5"/>
          <p:cNvSpPr txBox="1">
            <a:spLocks noChangeArrowheads="1"/>
          </p:cNvSpPr>
          <p:nvPr/>
        </p:nvSpPr>
        <p:spPr bwMode="auto">
          <a:xfrm>
            <a:off x="0" y="6477000"/>
            <a:ext cx="9170988" cy="368300"/>
          </a:xfrm>
          <a:prstGeom prst="rect">
            <a:avLst/>
          </a:prstGeom>
          <a:noFill/>
          <a:ln w="9525">
            <a:noFill/>
            <a:miter lim="800000"/>
            <a:headEnd/>
            <a:tailEnd/>
          </a:ln>
        </p:spPr>
        <p:txBody>
          <a:bodyPr wrap="none">
            <a:spAutoFit/>
          </a:bodyPr>
          <a:lstStyle/>
          <a:p>
            <a:pPr eaLnBrk="1" hangingPunct="1"/>
            <a:r>
              <a:rPr lang="en-US" altLang="en-US"/>
              <a:t>(*note: generalized means one can also do reflections of the eigenvectors through a line/plane”)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457200" y="7938"/>
            <a:ext cx="8229600" cy="1143000"/>
          </a:xfrm>
        </p:spPr>
        <p:txBody>
          <a:bodyPr/>
          <a:lstStyle/>
          <a:p>
            <a:pPr eaLnBrk="1" hangingPunct="1"/>
            <a:r>
              <a:rPr lang="en-US" altLang="en-US" smtClean="0"/>
              <a:t>Special Matrices: Normal matrix</a:t>
            </a:r>
          </a:p>
        </p:txBody>
      </p:sp>
      <p:sp>
        <p:nvSpPr>
          <p:cNvPr id="117763" name="Content Placeholder 2"/>
          <p:cNvSpPr>
            <a:spLocks noGrp="1"/>
          </p:cNvSpPr>
          <p:nvPr>
            <p:ph idx="1"/>
          </p:nvPr>
        </p:nvSpPr>
        <p:spPr>
          <a:xfrm>
            <a:off x="457200" y="1168400"/>
            <a:ext cx="8521700" cy="774700"/>
          </a:xfrm>
        </p:spPr>
        <p:txBody>
          <a:bodyPr/>
          <a:lstStyle/>
          <a:p>
            <a:pPr eaLnBrk="1" hangingPunct="1"/>
            <a:r>
              <a:rPr lang="en-US" altLang="en-US" b="1" smtClean="0"/>
              <a:t>Normal matrix: </a:t>
            </a:r>
            <a:r>
              <a:rPr lang="en-US" altLang="en-US" smtClean="0"/>
              <a:t>all eigenvectors are orthogonal</a:t>
            </a:r>
            <a:endParaRPr lang="en-US" altLang="en-US" b="1" smtClean="0"/>
          </a:p>
        </p:txBody>
      </p:sp>
      <p:pic>
        <p:nvPicPr>
          <p:cNvPr id="117764" name="Picture 3" descr="rot.eps"/>
          <p:cNvPicPr>
            <a:picLocks noChangeAspect="1"/>
          </p:cNvPicPr>
          <p:nvPr/>
        </p:nvPicPr>
        <p:blipFill>
          <a:blip r:embed="rId2"/>
          <a:srcRect/>
          <a:stretch>
            <a:fillRect/>
          </a:stretch>
        </p:blipFill>
        <p:spPr bwMode="auto">
          <a:xfrm>
            <a:off x="3227388" y="3022600"/>
            <a:ext cx="2717800" cy="609600"/>
          </a:xfrm>
          <a:prstGeom prst="rect">
            <a:avLst/>
          </a:prstGeom>
          <a:noFill/>
          <a:ln w="9525">
            <a:noFill/>
            <a:miter lim="800000"/>
            <a:headEnd/>
            <a:tailEnd/>
          </a:ln>
        </p:spPr>
      </p:pic>
      <p:sp>
        <p:nvSpPr>
          <p:cNvPr id="10" name="Content Placeholder 2"/>
          <p:cNvSpPr txBox="1">
            <a:spLocks/>
          </p:cNvSpPr>
          <p:nvPr/>
        </p:nvSpPr>
        <p:spPr>
          <a:xfrm>
            <a:off x="1168400" y="1846263"/>
            <a:ext cx="7518400" cy="1481137"/>
          </a:xfrm>
          <a:prstGeom prst="rect">
            <a:avLst/>
          </a:prstGeom>
        </p:spPr>
        <p:txBody>
          <a:bodyPr>
            <a:normAutofit fontScale="77500" lnSpcReduction="20000"/>
          </a:bodyPr>
          <a:lstStyle/>
          <a:p>
            <a:pPr marL="457200" indent="-457200" eaLnBrk="1" fontAlgn="auto" hangingPunct="1">
              <a:spcBef>
                <a:spcPct val="20000"/>
              </a:spcBef>
              <a:spcAft>
                <a:spcPts val="0"/>
              </a:spcAft>
              <a:defRPr/>
            </a:pPr>
            <a:r>
              <a:rPr lang="en-US" sz="3200" b="1" dirty="0">
                <a:latin typeface="+mn-lt"/>
                <a:sym typeface="Wingdings" pitchFamily="2" charset="2"/>
              </a:rPr>
              <a:t> </a:t>
            </a:r>
            <a:r>
              <a:rPr lang="en-US" sz="3200" dirty="0">
                <a:latin typeface="+mn-lt"/>
                <a:sym typeface="Wingdings" pitchFamily="2" charset="2"/>
              </a:rPr>
              <a:t>Can transform to </a:t>
            </a:r>
            <a:r>
              <a:rPr lang="en-US" sz="3200" dirty="0" err="1">
                <a:latin typeface="+mn-lt"/>
                <a:sym typeface="Wingdings" pitchFamily="2" charset="2"/>
              </a:rPr>
              <a:t>eigencoordinates</a:t>
            </a:r>
            <a:r>
              <a:rPr lang="en-US" sz="3200" dirty="0">
                <a:latin typeface="+mn-lt"/>
                <a:sym typeface="Wingdings" pitchFamily="2" charset="2"/>
              </a:rPr>
              <a:t> (“change basis”) with a simple  rotation of the coordinate axes</a:t>
            </a:r>
          </a:p>
          <a:p>
            <a:pPr marL="457200" indent="-457200" eaLnBrk="1" fontAlgn="auto" hangingPunct="1">
              <a:spcBef>
                <a:spcPct val="20000"/>
              </a:spcBef>
              <a:spcAft>
                <a:spcPts val="0"/>
              </a:spcAft>
              <a:defRPr/>
            </a:pPr>
            <a:endParaRPr lang="en-US" sz="400" dirty="0">
              <a:latin typeface="+mn-lt"/>
              <a:sym typeface="Wingdings" pitchFamily="2" charset="2"/>
            </a:endParaRPr>
          </a:p>
          <a:p>
            <a:pPr marL="342900" indent="-342900" eaLnBrk="1" fontAlgn="auto" hangingPunct="1">
              <a:spcBef>
                <a:spcPct val="20000"/>
              </a:spcBef>
              <a:spcAft>
                <a:spcPts val="0"/>
              </a:spcAft>
              <a:defRPr/>
            </a:pPr>
            <a:r>
              <a:rPr lang="en-US" sz="3200" b="1" dirty="0">
                <a:latin typeface="+mn-lt"/>
                <a:sym typeface="Wingdings" pitchFamily="2" charset="2"/>
              </a:rPr>
              <a:t>  </a:t>
            </a:r>
            <a:r>
              <a:rPr lang="en-US" sz="3200" b="1" dirty="0">
                <a:latin typeface="+mn-lt"/>
              </a:rPr>
              <a:t>E </a:t>
            </a:r>
            <a:r>
              <a:rPr lang="en-US" sz="3200" dirty="0">
                <a:latin typeface="+mn-lt"/>
              </a:rPr>
              <a:t>is a rotation (unitary or orthogonal) matrix, defined by:</a:t>
            </a:r>
            <a:endParaRPr lang="en-US" sz="3200" b="1" dirty="0">
              <a:latin typeface="+mn-lt"/>
            </a:endParaRPr>
          </a:p>
        </p:txBody>
      </p:sp>
      <p:pic>
        <p:nvPicPr>
          <p:cNvPr id="117766" name="Picture 11" descr="E.eps"/>
          <p:cNvPicPr>
            <a:picLocks noChangeAspect="1"/>
          </p:cNvPicPr>
          <p:nvPr/>
        </p:nvPicPr>
        <p:blipFill>
          <a:blip r:embed="rId3"/>
          <a:srcRect l="19540" r="3426" b="50996"/>
          <a:stretch>
            <a:fillRect/>
          </a:stretch>
        </p:blipFill>
        <p:spPr bwMode="auto">
          <a:xfrm>
            <a:off x="444500" y="4510088"/>
            <a:ext cx="3733800" cy="1431925"/>
          </a:xfrm>
          <a:prstGeom prst="rect">
            <a:avLst/>
          </a:prstGeom>
          <a:noFill/>
          <a:ln w="9525">
            <a:noFill/>
            <a:miter lim="800000"/>
            <a:headEnd/>
            <a:tailEnd/>
          </a:ln>
        </p:spPr>
      </p:pic>
      <p:pic>
        <p:nvPicPr>
          <p:cNvPr id="117767" name="Picture 17" descr="E.eps"/>
          <p:cNvPicPr>
            <a:picLocks noChangeAspect="1"/>
          </p:cNvPicPr>
          <p:nvPr/>
        </p:nvPicPr>
        <p:blipFill>
          <a:blip r:embed="rId3"/>
          <a:srcRect l="15071" t="50114"/>
          <a:stretch>
            <a:fillRect/>
          </a:stretch>
        </p:blipFill>
        <p:spPr bwMode="auto">
          <a:xfrm>
            <a:off x="4672013" y="4433888"/>
            <a:ext cx="4116387" cy="1457325"/>
          </a:xfrm>
          <a:prstGeom prst="rect">
            <a:avLst/>
          </a:prstGeom>
          <a:noFill/>
          <a:ln w="9525">
            <a:noFill/>
            <a:miter lim="800000"/>
            <a:headEnd/>
            <a:tailEnd/>
          </a:ln>
        </p:spPr>
      </p:pic>
      <p:sp>
        <p:nvSpPr>
          <p:cNvPr id="117768" name="TextBox 18"/>
          <p:cNvSpPr txBox="1">
            <a:spLocks noChangeArrowheads="1"/>
          </p:cNvSpPr>
          <p:nvPr/>
        </p:nvSpPr>
        <p:spPr bwMode="auto">
          <a:xfrm>
            <a:off x="457200" y="3971925"/>
            <a:ext cx="1293813" cy="461963"/>
          </a:xfrm>
          <a:prstGeom prst="rect">
            <a:avLst/>
          </a:prstGeom>
          <a:noFill/>
          <a:ln w="9525">
            <a:noFill/>
            <a:miter lim="800000"/>
            <a:headEnd/>
            <a:tailEnd/>
          </a:ln>
        </p:spPr>
        <p:txBody>
          <a:bodyPr wrap="none">
            <a:spAutoFit/>
          </a:bodyPr>
          <a:lstStyle/>
          <a:p>
            <a:pPr eaLnBrk="1" hangingPunct="1"/>
            <a:r>
              <a:rPr lang="en-US" altLang="en-US" sz="2400"/>
              <a:t>where if:</a:t>
            </a:r>
          </a:p>
        </p:txBody>
      </p:sp>
      <p:sp>
        <p:nvSpPr>
          <p:cNvPr id="117769" name="TextBox 19"/>
          <p:cNvSpPr txBox="1">
            <a:spLocks noChangeArrowheads="1"/>
          </p:cNvSpPr>
          <p:nvPr/>
        </p:nvSpPr>
        <p:spPr bwMode="auto">
          <a:xfrm>
            <a:off x="4381500" y="3971925"/>
            <a:ext cx="846138" cy="461963"/>
          </a:xfrm>
          <a:prstGeom prst="rect">
            <a:avLst/>
          </a:prstGeom>
          <a:noFill/>
          <a:ln w="9525">
            <a:noFill/>
            <a:miter lim="800000"/>
            <a:headEnd/>
            <a:tailEnd/>
          </a:ln>
        </p:spPr>
        <p:txBody>
          <a:bodyPr wrap="none">
            <a:spAutoFit/>
          </a:bodyPr>
          <a:lstStyle/>
          <a:p>
            <a:pPr eaLnBrk="1" hangingPunct="1"/>
            <a:r>
              <a:rPr lang="en-US" altLang="en-US" sz="2400"/>
              <a:t>then:</a:t>
            </a:r>
          </a:p>
        </p:txBody>
      </p:sp>
      <p:sp>
        <p:nvSpPr>
          <p:cNvPr id="21" name="Oval 20"/>
          <p:cNvSpPr/>
          <p:nvPr/>
        </p:nvSpPr>
        <p:spPr>
          <a:xfrm>
            <a:off x="5500688" y="4370388"/>
            <a:ext cx="3136900" cy="50482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p:cNvSpPr/>
          <p:nvPr/>
        </p:nvSpPr>
        <p:spPr>
          <a:xfrm rot="5400000">
            <a:off x="670719" y="4926807"/>
            <a:ext cx="1866900" cy="582612"/>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457200" y="7938"/>
            <a:ext cx="8229600" cy="1143000"/>
          </a:xfrm>
        </p:spPr>
        <p:txBody>
          <a:bodyPr/>
          <a:lstStyle/>
          <a:p>
            <a:pPr eaLnBrk="1" hangingPunct="1"/>
            <a:r>
              <a:rPr lang="en-US" altLang="en-US" smtClean="0"/>
              <a:t>Special Matrices: Normal matrix</a:t>
            </a:r>
          </a:p>
        </p:txBody>
      </p:sp>
      <p:sp>
        <p:nvSpPr>
          <p:cNvPr id="118787" name="Content Placeholder 2"/>
          <p:cNvSpPr>
            <a:spLocks noGrp="1"/>
          </p:cNvSpPr>
          <p:nvPr>
            <p:ph idx="1"/>
          </p:nvPr>
        </p:nvSpPr>
        <p:spPr>
          <a:xfrm>
            <a:off x="457200" y="1057275"/>
            <a:ext cx="8521700" cy="788988"/>
          </a:xfrm>
        </p:spPr>
        <p:txBody>
          <a:bodyPr/>
          <a:lstStyle/>
          <a:p>
            <a:pPr eaLnBrk="1" hangingPunct="1"/>
            <a:r>
              <a:rPr lang="en-US" altLang="en-US" smtClean="0"/>
              <a:t>Eigenvector decomposition in this case:</a:t>
            </a:r>
          </a:p>
        </p:txBody>
      </p:sp>
      <p:pic>
        <p:nvPicPr>
          <p:cNvPr id="118788" name="Picture 12" descr="latex-image-1.pdf"/>
          <p:cNvPicPr>
            <a:picLocks noChangeAspect="1"/>
          </p:cNvPicPr>
          <p:nvPr/>
        </p:nvPicPr>
        <p:blipFill>
          <a:blip r:embed="rId2"/>
          <a:srcRect/>
          <a:stretch>
            <a:fillRect/>
          </a:stretch>
        </p:blipFill>
        <p:spPr bwMode="auto">
          <a:xfrm>
            <a:off x="642938" y="1846263"/>
            <a:ext cx="7561262" cy="3205162"/>
          </a:xfrm>
          <a:prstGeom prst="rect">
            <a:avLst/>
          </a:prstGeom>
          <a:noFill/>
          <a:ln w="9525">
            <a:noFill/>
            <a:miter lim="800000"/>
            <a:headEnd/>
            <a:tailEnd/>
          </a:ln>
        </p:spPr>
      </p:pic>
      <p:sp>
        <p:nvSpPr>
          <p:cNvPr id="118789" name="Content Placeholder 2"/>
          <p:cNvSpPr txBox="1">
            <a:spLocks/>
          </p:cNvSpPr>
          <p:nvPr/>
        </p:nvSpPr>
        <p:spPr bwMode="auto">
          <a:xfrm>
            <a:off x="457200" y="5305425"/>
            <a:ext cx="8521700" cy="836613"/>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solidFill>
                  <a:srgbClr val="FF0000"/>
                </a:solidFill>
              </a:rPr>
              <a:t>Left and right eigenvectors are identical!</a:t>
            </a:r>
          </a:p>
        </p:txBody>
      </p:sp>
      <p:sp>
        <p:nvSpPr>
          <p:cNvPr id="15" name="Oval 14"/>
          <p:cNvSpPr/>
          <p:nvPr/>
        </p:nvSpPr>
        <p:spPr>
          <a:xfrm rot="5400000">
            <a:off x="2447131" y="1559720"/>
            <a:ext cx="688975" cy="957262"/>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6"/>
          <p:cNvSpPr/>
          <p:nvPr/>
        </p:nvSpPr>
        <p:spPr>
          <a:xfrm rot="5400000">
            <a:off x="2412206" y="2232819"/>
            <a:ext cx="690563" cy="9556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17"/>
          <p:cNvSpPr/>
          <p:nvPr/>
        </p:nvSpPr>
        <p:spPr>
          <a:xfrm>
            <a:off x="5915025" y="3073400"/>
            <a:ext cx="2271713" cy="504825"/>
          </a:xfrm>
          <a:prstGeom prst="ellipse">
            <a:avLst/>
          </a:prstGeom>
          <a:solidFill>
            <a:schemeClr val="accent2">
              <a:lumMod val="60000"/>
              <a:lumOff val="40000"/>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2">
                  <a:lumMod val="40000"/>
                  <a:lumOff val="60000"/>
                </a:schemeClr>
              </a:solidFill>
            </a:endParaRPr>
          </a:p>
        </p:txBody>
      </p:sp>
      <p:sp>
        <p:nvSpPr>
          <p:cNvPr id="19" name="Oval 18"/>
          <p:cNvSpPr/>
          <p:nvPr/>
        </p:nvSpPr>
        <p:spPr>
          <a:xfrm rot="5400000">
            <a:off x="1197769" y="3807619"/>
            <a:ext cx="1684337" cy="581025"/>
          </a:xfrm>
          <a:prstGeom prst="ellipse">
            <a:avLst/>
          </a:prstGeom>
          <a:solidFill>
            <a:schemeClr val="accent2">
              <a:lumMod val="60000"/>
              <a:lumOff val="40000"/>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342900" y="1498600"/>
            <a:ext cx="8229600" cy="838200"/>
          </a:xfrm>
        </p:spPr>
        <p:txBody>
          <a:bodyPr/>
          <a:lstStyle/>
          <a:p>
            <a:pPr eaLnBrk="1" hangingPunct="1"/>
            <a:r>
              <a:rPr lang="en-US" altLang="en-US" b="1" smtClean="0"/>
              <a:t>Symmetric Matrix:</a:t>
            </a:r>
          </a:p>
          <a:p>
            <a:pPr eaLnBrk="1" hangingPunct="1">
              <a:buFont typeface="Arial" charset="0"/>
              <a:buNone/>
            </a:pPr>
            <a:endParaRPr lang="en-US" altLang="en-US" sz="1000" b="1" smtClean="0"/>
          </a:p>
        </p:txBody>
      </p:sp>
      <p:pic>
        <p:nvPicPr>
          <p:cNvPr id="119811" name="Picture 3" descr="sym.eps"/>
          <p:cNvPicPr>
            <a:picLocks noChangeAspect="1"/>
          </p:cNvPicPr>
          <p:nvPr/>
        </p:nvPicPr>
        <p:blipFill>
          <a:blip r:embed="rId3"/>
          <a:srcRect/>
          <a:stretch>
            <a:fillRect/>
          </a:stretch>
        </p:blipFill>
        <p:spPr bwMode="auto">
          <a:xfrm>
            <a:off x="4116388" y="1438275"/>
            <a:ext cx="2184400" cy="622300"/>
          </a:xfrm>
          <a:prstGeom prst="rect">
            <a:avLst/>
          </a:prstGeom>
          <a:noFill/>
          <a:ln w="9525">
            <a:noFill/>
            <a:miter lim="800000"/>
            <a:headEnd/>
            <a:tailEnd/>
          </a:ln>
        </p:spPr>
      </p:pic>
      <p:sp>
        <p:nvSpPr>
          <p:cNvPr id="119812" name="Title 1"/>
          <p:cNvSpPr>
            <a:spLocks noGrp="1"/>
          </p:cNvSpPr>
          <p:nvPr>
            <p:ph type="title"/>
          </p:nvPr>
        </p:nvSpPr>
        <p:spPr>
          <a:xfrm>
            <a:off x="457200" y="7938"/>
            <a:ext cx="8229600" cy="1143000"/>
          </a:xfrm>
        </p:spPr>
        <p:txBody>
          <a:bodyPr/>
          <a:lstStyle/>
          <a:p>
            <a:pPr eaLnBrk="1" hangingPunct="1"/>
            <a:r>
              <a:rPr lang="en-US" altLang="en-US" smtClean="0"/>
              <a:t>Special Matrices</a:t>
            </a:r>
          </a:p>
        </p:txBody>
      </p:sp>
      <p:sp>
        <p:nvSpPr>
          <p:cNvPr id="8" name="TextBox 7"/>
          <p:cNvSpPr txBox="1"/>
          <p:nvPr/>
        </p:nvSpPr>
        <p:spPr>
          <a:xfrm>
            <a:off x="552450" y="2336800"/>
            <a:ext cx="8661400" cy="2487613"/>
          </a:xfrm>
          <a:prstGeom prst="rect">
            <a:avLst/>
          </a:prstGeom>
          <a:noFill/>
        </p:spPr>
        <p:txBody>
          <a:bodyPr wrap="none">
            <a:spAutoFit/>
          </a:bodyPr>
          <a:lstStyle/>
          <a:p>
            <a:pPr marL="342900" indent="-342900" eaLnBrk="1" fontAlgn="auto" hangingPunct="1">
              <a:spcBef>
                <a:spcPct val="20000"/>
              </a:spcBef>
              <a:spcAft>
                <a:spcPts val="0"/>
              </a:spcAft>
              <a:buFont typeface="Arial"/>
              <a:buChar char="•"/>
              <a:defRPr/>
            </a:pPr>
            <a:r>
              <a:rPr lang="en-US" sz="3200" dirty="0">
                <a:solidFill>
                  <a:prstClr val="black"/>
                </a:solidFill>
                <a:latin typeface="+mn-lt"/>
              </a:rPr>
              <a:t>e.g. Covariance matrices, Hopfield network</a:t>
            </a:r>
          </a:p>
          <a:p>
            <a:pPr marL="342900" indent="-342900" eaLnBrk="1" fontAlgn="auto" hangingPunct="1">
              <a:spcBef>
                <a:spcPct val="20000"/>
              </a:spcBef>
              <a:spcAft>
                <a:spcPts val="0"/>
              </a:spcAft>
              <a:buFont typeface="Arial"/>
              <a:buChar char="•"/>
              <a:defRPr/>
            </a:pPr>
            <a:r>
              <a:rPr lang="en-US" sz="3200" dirty="0">
                <a:solidFill>
                  <a:prstClr val="black"/>
                </a:solidFill>
                <a:latin typeface="+mn-lt"/>
              </a:rPr>
              <a:t>Properties: </a:t>
            </a:r>
          </a:p>
          <a:p>
            <a:pPr marL="742950" lvl="1" indent="-285750" eaLnBrk="1" fontAlgn="auto" hangingPunct="1">
              <a:spcBef>
                <a:spcPct val="20000"/>
              </a:spcBef>
              <a:spcAft>
                <a:spcPts val="0"/>
              </a:spcAft>
              <a:buFont typeface="Arial"/>
              <a:buChar char="–"/>
              <a:defRPr/>
            </a:pPr>
            <a:r>
              <a:rPr lang="en-US" sz="2800" dirty="0">
                <a:solidFill>
                  <a:prstClr val="black"/>
                </a:solidFill>
                <a:latin typeface="+mn-lt"/>
              </a:rPr>
              <a:t>Eigenvalues are real</a:t>
            </a:r>
          </a:p>
          <a:p>
            <a:pPr marL="742950" lvl="1" indent="-285750" eaLnBrk="1" fontAlgn="auto" hangingPunct="1">
              <a:spcBef>
                <a:spcPct val="20000"/>
              </a:spcBef>
              <a:spcAft>
                <a:spcPts val="0"/>
              </a:spcAft>
              <a:buFont typeface="Arial"/>
              <a:buChar char="–"/>
              <a:defRPr/>
            </a:pPr>
            <a:r>
              <a:rPr lang="en-US" sz="2800" dirty="0">
                <a:solidFill>
                  <a:prstClr val="black"/>
                </a:solidFill>
                <a:latin typeface="+mn-lt"/>
              </a:rPr>
              <a:t>Eigenvectors are orthogonal (i.e. it’s a normal matrix)</a:t>
            </a:r>
          </a:p>
          <a:p>
            <a:pPr eaLnBrk="1" fontAlgn="auto" hangingPunct="1">
              <a:spcBef>
                <a:spcPts val="0"/>
              </a:spcBef>
              <a:spcAft>
                <a:spcPts val="0"/>
              </a:spcAft>
              <a:defRPr/>
            </a:pPr>
            <a:endParaRPr lang="en-US" dirty="0">
              <a:latin typeface="+mn-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0" y="0"/>
            <a:ext cx="9144000" cy="1346200"/>
          </a:xfrm>
        </p:spPr>
        <p:txBody>
          <a:bodyPr/>
          <a:lstStyle/>
          <a:p>
            <a:pPr eaLnBrk="1" hangingPunct="1"/>
            <a:r>
              <a:rPr lang="en-US" altLang="en-US" sz="3600" smtClean="0"/>
              <a:t>SVD: Decomposes matrix into outer products </a:t>
            </a:r>
            <a:r>
              <a:rPr lang="en-US" altLang="en-US" sz="3200" smtClean="0"/>
              <a:t/>
            </a:r>
            <a:br>
              <a:rPr lang="en-US" altLang="en-US" sz="3200" smtClean="0"/>
            </a:br>
            <a:r>
              <a:rPr lang="en-US" altLang="en-US" sz="3200" smtClean="0"/>
              <a:t>(e.g. of a neural/spatial mode and a temporal mode)</a:t>
            </a:r>
            <a:br>
              <a:rPr lang="en-US" altLang="en-US" sz="3200" smtClean="0"/>
            </a:br>
            <a:endParaRPr lang="en-US" altLang="en-US" sz="3200" smtClean="0"/>
          </a:p>
        </p:txBody>
      </p:sp>
      <p:pic>
        <p:nvPicPr>
          <p:cNvPr id="121859" name="Picture 3" descr="svd.eps"/>
          <p:cNvPicPr>
            <a:picLocks noChangeAspect="1"/>
          </p:cNvPicPr>
          <p:nvPr/>
        </p:nvPicPr>
        <p:blipFill>
          <a:blip r:embed="rId2"/>
          <a:srcRect r="60905"/>
          <a:stretch>
            <a:fillRect/>
          </a:stretch>
        </p:blipFill>
        <p:spPr bwMode="auto">
          <a:xfrm>
            <a:off x="636588" y="2262188"/>
            <a:ext cx="1968500" cy="1041400"/>
          </a:xfrm>
          <a:prstGeom prst="rect">
            <a:avLst/>
          </a:prstGeom>
          <a:noFill/>
          <a:ln w="9525">
            <a:noFill/>
            <a:miter lim="800000"/>
            <a:headEnd/>
            <a:tailEnd/>
          </a:ln>
        </p:spPr>
      </p:pic>
      <p:pic>
        <p:nvPicPr>
          <p:cNvPr id="121860" name="Picture 23"/>
          <p:cNvPicPr>
            <a:picLocks noChangeAspect="1"/>
          </p:cNvPicPr>
          <p:nvPr/>
        </p:nvPicPr>
        <p:blipFill>
          <a:blip r:embed="rId3"/>
          <a:srcRect t="42030" r="67229"/>
          <a:stretch>
            <a:fillRect/>
          </a:stretch>
        </p:blipFill>
        <p:spPr bwMode="auto">
          <a:xfrm>
            <a:off x="19050" y="3455988"/>
            <a:ext cx="1681163" cy="728662"/>
          </a:xfrm>
          <a:prstGeom prst="rect">
            <a:avLst/>
          </a:prstGeom>
          <a:noFill/>
          <a:ln w="9525">
            <a:noFill/>
            <a:miter lim="800000"/>
            <a:headEnd/>
            <a:tailEnd/>
          </a:ln>
        </p:spPr>
      </p:pic>
      <p:pic>
        <p:nvPicPr>
          <p:cNvPr id="121861" name="Picture 26" descr="latex-image-1.pdf"/>
          <p:cNvPicPr>
            <a:picLocks noChangeAspect="1"/>
          </p:cNvPicPr>
          <p:nvPr/>
        </p:nvPicPr>
        <p:blipFill>
          <a:blip r:embed="rId4"/>
          <a:srcRect/>
          <a:stretch>
            <a:fillRect/>
          </a:stretch>
        </p:blipFill>
        <p:spPr bwMode="auto">
          <a:xfrm>
            <a:off x="2970213" y="2066925"/>
            <a:ext cx="5803900" cy="2476500"/>
          </a:xfrm>
          <a:prstGeom prst="rect">
            <a:avLst/>
          </a:prstGeom>
          <a:noFill/>
          <a:ln w="9525">
            <a:noFill/>
            <a:miter lim="800000"/>
            <a:headEnd/>
            <a:tailEnd/>
          </a:ln>
        </p:spPr>
      </p:pic>
      <p:sp>
        <p:nvSpPr>
          <p:cNvPr id="28" name="Oval 27"/>
          <p:cNvSpPr/>
          <p:nvPr/>
        </p:nvSpPr>
        <p:spPr>
          <a:xfrm>
            <a:off x="3197225" y="1800225"/>
            <a:ext cx="903288" cy="300672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4740275" y="1800225"/>
            <a:ext cx="904875" cy="300672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7210425" y="1851025"/>
            <a:ext cx="904875" cy="300672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1865" name="TextBox 31"/>
          <p:cNvSpPr txBox="1">
            <a:spLocks noChangeArrowheads="1"/>
          </p:cNvSpPr>
          <p:nvPr/>
        </p:nvSpPr>
        <p:spPr bwMode="auto">
          <a:xfrm>
            <a:off x="3255963" y="1362075"/>
            <a:ext cx="736600" cy="461963"/>
          </a:xfrm>
          <a:prstGeom prst="rect">
            <a:avLst/>
          </a:prstGeom>
          <a:noFill/>
          <a:ln w="9525">
            <a:noFill/>
            <a:miter lim="800000"/>
            <a:headEnd/>
            <a:tailEnd/>
          </a:ln>
        </p:spPr>
        <p:txBody>
          <a:bodyPr wrap="none">
            <a:spAutoFit/>
          </a:bodyPr>
          <a:lstStyle/>
          <a:p>
            <a:pPr eaLnBrk="1" hangingPunct="1"/>
            <a:r>
              <a:rPr lang="en-US" altLang="en-US" sz="2400"/>
              <a:t>t = 1</a:t>
            </a:r>
          </a:p>
        </p:txBody>
      </p:sp>
      <p:sp>
        <p:nvSpPr>
          <p:cNvPr id="121866" name="TextBox 32"/>
          <p:cNvSpPr txBox="1">
            <a:spLocks noChangeArrowheads="1"/>
          </p:cNvSpPr>
          <p:nvPr/>
        </p:nvSpPr>
        <p:spPr bwMode="auto">
          <a:xfrm>
            <a:off x="4870450" y="1412875"/>
            <a:ext cx="735013" cy="461963"/>
          </a:xfrm>
          <a:prstGeom prst="rect">
            <a:avLst/>
          </a:prstGeom>
          <a:noFill/>
          <a:ln w="9525">
            <a:noFill/>
            <a:miter lim="800000"/>
            <a:headEnd/>
            <a:tailEnd/>
          </a:ln>
        </p:spPr>
        <p:txBody>
          <a:bodyPr wrap="none">
            <a:spAutoFit/>
          </a:bodyPr>
          <a:lstStyle/>
          <a:p>
            <a:pPr eaLnBrk="1" hangingPunct="1"/>
            <a:r>
              <a:rPr lang="en-US" altLang="en-US" sz="2400"/>
              <a:t>t = 2</a:t>
            </a:r>
          </a:p>
        </p:txBody>
      </p:sp>
      <p:sp>
        <p:nvSpPr>
          <p:cNvPr id="121867" name="TextBox 33"/>
          <p:cNvSpPr txBox="1">
            <a:spLocks noChangeArrowheads="1"/>
          </p:cNvSpPr>
          <p:nvPr/>
        </p:nvSpPr>
        <p:spPr bwMode="auto">
          <a:xfrm>
            <a:off x="7259638" y="1397000"/>
            <a:ext cx="736600" cy="461963"/>
          </a:xfrm>
          <a:prstGeom prst="rect">
            <a:avLst/>
          </a:prstGeom>
          <a:noFill/>
          <a:ln w="9525">
            <a:noFill/>
            <a:miter lim="800000"/>
            <a:headEnd/>
            <a:tailEnd/>
          </a:ln>
        </p:spPr>
        <p:txBody>
          <a:bodyPr wrap="none">
            <a:spAutoFit/>
          </a:bodyPr>
          <a:lstStyle/>
          <a:p>
            <a:pPr eaLnBrk="1" hangingPunct="1"/>
            <a:r>
              <a:rPr lang="en-US" altLang="en-US" sz="2400"/>
              <a:t>t = T</a:t>
            </a:r>
          </a:p>
        </p:txBody>
      </p:sp>
      <p:sp>
        <p:nvSpPr>
          <p:cNvPr id="121868" name="TextBox 34"/>
          <p:cNvSpPr txBox="1">
            <a:spLocks noChangeArrowheads="1"/>
          </p:cNvSpPr>
          <p:nvPr/>
        </p:nvSpPr>
        <p:spPr bwMode="auto">
          <a:xfrm>
            <a:off x="8377238" y="1978025"/>
            <a:ext cx="795337" cy="461963"/>
          </a:xfrm>
          <a:prstGeom prst="rect">
            <a:avLst/>
          </a:prstGeom>
          <a:noFill/>
          <a:ln w="9525">
            <a:noFill/>
            <a:miter lim="800000"/>
            <a:headEnd/>
            <a:tailEnd/>
          </a:ln>
        </p:spPr>
        <p:txBody>
          <a:bodyPr wrap="none">
            <a:spAutoFit/>
          </a:bodyPr>
          <a:lstStyle/>
          <a:p>
            <a:pPr eaLnBrk="1" hangingPunct="1"/>
            <a:r>
              <a:rPr lang="en-US" altLang="en-US" sz="2400"/>
              <a:t>n = 1</a:t>
            </a:r>
          </a:p>
        </p:txBody>
      </p:sp>
      <p:sp>
        <p:nvSpPr>
          <p:cNvPr id="121869" name="TextBox 35"/>
          <p:cNvSpPr txBox="1">
            <a:spLocks noChangeArrowheads="1"/>
          </p:cNvSpPr>
          <p:nvPr/>
        </p:nvSpPr>
        <p:spPr bwMode="auto">
          <a:xfrm>
            <a:off x="8428038" y="2573338"/>
            <a:ext cx="795337" cy="461962"/>
          </a:xfrm>
          <a:prstGeom prst="rect">
            <a:avLst/>
          </a:prstGeom>
          <a:noFill/>
          <a:ln w="9525">
            <a:noFill/>
            <a:miter lim="800000"/>
            <a:headEnd/>
            <a:tailEnd/>
          </a:ln>
        </p:spPr>
        <p:txBody>
          <a:bodyPr wrap="none">
            <a:spAutoFit/>
          </a:bodyPr>
          <a:lstStyle/>
          <a:p>
            <a:pPr eaLnBrk="1" hangingPunct="1"/>
            <a:r>
              <a:rPr lang="en-US" altLang="en-US" sz="2400"/>
              <a:t>n = 2</a:t>
            </a:r>
          </a:p>
        </p:txBody>
      </p:sp>
      <p:sp>
        <p:nvSpPr>
          <p:cNvPr id="121870" name="TextBox 36"/>
          <p:cNvSpPr txBox="1">
            <a:spLocks noChangeArrowheads="1"/>
          </p:cNvSpPr>
          <p:nvPr/>
        </p:nvSpPr>
        <p:spPr bwMode="auto">
          <a:xfrm>
            <a:off x="8355013" y="4064000"/>
            <a:ext cx="838200" cy="461963"/>
          </a:xfrm>
          <a:prstGeom prst="rect">
            <a:avLst/>
          </a:prstGeom>
          <a:noFill/>
          <a:ln w="9525">
            <a:noFill/>
            <a:miter lim="800000"/>
            <a:headEnd/>
            <a:tailEnd/>
          </a:ln>
        </p:spPr>
        <p:txBody>
          <a:bodyPr wrap="none">
            <a:spAutoFit/>
          </a:bodyPr>
          <a:lstStyle/>
          <a:p>
            <a:pPr eaLnBrk="1" hangingPunct="1"/>
            <a:r>
              <a:rPr lang="en-US" altLang="en-US" sz="2400"/>
              <a:t>n = N</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0" y="0"/>
            <a:ext cx="9144000" cy="1346200"/>
          </a:xfrm>
        </p:spPr>
        <p:txBody>
          <a:bodyPr/>
          <a:lstStyle/>
          <a:p>
            <a:pPr eaLnBrk="1" hangingPunct="1"/>
            <a:r>
              <a:rPr lang="en-US" altLang="en-US" sz="3600" smtClean="0"/>
              <a:t>SVD: Decomposes matrix into outer products </a:t>
            </a:r>
            <a:r>
              <a:rPr lang="en-US" altLang="en-US" sz="3200" smtClean="0"/>
              <a:t/>
            </a:r>
            <a:br>
              <a:rPr lang="en-US" altLang="en-US" sz="3200" smtClean="0"/>
            </a:br>
            <a:r>
              <a:rPr lang="en-US" altLang="en-US" sz="3200" smtClean="0"/>
              <a:t>(e.g. of a neural/spatial mode and a temporal mode)</a:t>
            </a:r>
            <a:br>
              <a:rPr lang="en-US" altLang="en-US" sz="3200" smtClean="0"/>
            </a:br>
            <a:endParaRPr lang="en-US" altLang="en-US" sz="3200" smtClean="0"/>
          </a:p>
        </p:txBody>
      </p:sp>
      <p:pic>
        <p:nvPicPr>
          <p:cNvPr id="122883" name="Picture 3" descr="svd.eps"/>
          <p:cNvPicPr>
            <a:picLocks noChangeAspect="1"/>
          </p:cNvPicPr>
          <p:nvPr/>
        </p:nvPicPr>
        <p:blipFill>
          <a:blip r:embed="rId2"/>
          <a:srcRect r="60905"/>
          <a:stretch>
            <a:fillRect/>
          </a:stretch>
        </p:blipFill>
        <p:spPr bwMode="auto">
          <a:xfrm>
            <a:off x="636588" y="2262188"/>
            <a:ext cx="1968500" cy="1041400"/>
          </a:xfrm>
          <a:prstGeom prst="rect">
            <a:avLst/>
          </a:prstGeom>
          <a:noFill/>
          <a:ln w="9525">
            <a:noFill/>
            <a:miter lim="800000"/>
            <a:headEnd/>
            <a:tailEnd/>
          </a:ln>
        </p:spPr>
      </p:pic>
      <p:pic>
        <p:nvPicPr>
          <p:cNvPr id="122884" name="Picture 23"/>
          <p:cNvPicPr>
            <a:picLocks noChangeAspect="1"/>
          </p:cNvPicPr>
          <p:nvPr/>
        </p:nvPicPr>
        <p:blipFill>
          <a:blip r:embed="rId3"/>
          <a:srcRect t="42030" r="67229"/>
          <a:stretch>
            <a:fillRect/>
          </a:stretch>
        </p:blipFill>
        <p:spPr bwMode="auto">
          <a:xfrm>
            <a:off x="19050" y="3455988"/>
            <a:ext cx="1681163" cy="728662"/>
          </a:xfrm>
          <a:prstGeom prst="rect">
            <a:avLst/>
          </a:prstGeom>
          <a:noFill/>
          <a:ln w="9525">
            <a:noFill/>
            <a:miter lim="800000"/>
            <a:headEnd/>
            <a:tailEnd/>
          </a:ln>
        </p:spPr>
      </p:pic>
      <p:pic>
        <p:nvPicPr>
          <p:cNvPr id="122885" name="Picture 26" descr="latex-image-1.pdf"/>
          <p:cNvPicPr>
            <a:picLocks noChangeAspect="1"/>
          </p:cNvPicPr>
          <p:nvPr/>
        </p:nvPicPr>
        <p:blipFill>
          <a:blip r:embed="rId4"/>
          <a:srcRect/>
          <a:stretch>
            <a:fillRect/>
          </a:stretch>
        </p:blipFill>
        <p:spPr bwMode="auto">
          <a:xfrm>
            <a:off x="2970213" y="2066925"/>
            <a:ext cx="5803900" cy="2476500"/>
          </a:xfrm>
          <a:prstGeom prst="rect">
            <a:avLst/>
          </a:prstGeom>
          <a:noFill/>
          <a:ln w="9525">
            <a:noFill/>
            <a:miter lim="800000"/>
            <a:headEnd/>
            <a:tailEnd/>
          </a:ln>
        </p:spPr>
      </p:pic>
      <p:sp>
        <p:nvSpPr>
          <p:cNvPr id="28" name="Oval 27"/>
          <p:cNvSpPr/>
          <p:nvPr/>
        </p:nvSpPr>
        <p:spPr>
          <a:xfrm>
            <a:off x="2917825" y="1927225"/>
            <a:ext cx="5511800" cy="698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887" name="TextBox 31"/>
          <p:cNvSpPr txBox="1">
            <a:spLocks noChangeArrowheads="1"/>
          </p:cNvSpPr>
          <p:nvPr/>
        </p:nvSpPr>
        <p:spPr bwMode="auto">
          <a:xfrm>
            <a:off x="8377238" y="1978025"/>
            <a:ext cx="795337" cy="461963"/>
          </a:xfrm>
          <a:prstGeom prst="rect">
            <a:avLst/>
          </a:prstGeom>
          <a:noFill/>
          <a:ln w="9525">
            <a:noFill/>
            <a:miter lim="800000"/>
            <a:headEnd/>
            <a:tailEnd/>
          </a:ln>
        </p:spPr>
        <p:txBody>
          <a:bodyPr wrap="none">
            <a:spAutoFit/>
          </a:bodyPr>
          <a:lstStyle/>
          <a:p>
            <a:pPr eaLnBrk="1" hangingPunct="1"/>
            <a:r>
              <a:rPr lang="en-US" altLang="en-US" sz="2400"/>
              <a:t>n = 1</a:t>
            </a:r>
          </a:p>
        </p:txBody>
      </p:sp>
      <p:sp>
        <p:nvSpPr>
          <p:cNvPr id="122888" name="TextBox 32"/>
          <p:cNvSpPr txBox="1">
            <a:spLocks noChangeArrowheads="1"/>
          </p:cNvSpPr>
          <p:nvPr/>
        </p:nvSpPr>
        <p:spPr bwMode="auto">
          <a:xfrm>
            <a:off x="8428038" y="2573338"/>
            <a:ext cx="795337" cy="461962"/>
          </a:xfrm>
          <a:prstGeom prst="rect">
            <a:avLst/>
          </a:prstGeom>
          <a:noFill/>
          <a:ln w="9525">
            <a:noFill/>
            <a:miter lim="800000"/>
            <a:headEnd/>
            <a:tailEnd/>
          </a:ln>
        </p:spPr>
        <p:txBody>
          <a:bodyPr wrap="none">
            <a:spAutoFit/>
          </a:bodyPr>
          <a:lstStyle/>
          <a:p>
            <a:pPr eaLnBrk="1" hangingPunct="1"/>
            <a:r>
              <a:rPr lang="en-US" altLang="en-US" sz="2400"/>
              <a:t>n = 2</a:t>
            </a:r>
          </a:p>
        </p:txBody>
      </p:sp>
      <p:sp>
        <p:nvSpPr>
          <p:cNvPr id="122889" name="TextBox 33"/>
          <p:cNvSpPr txBox="1">
            <a:spLocks noChangeArrowheads="1"/>
          </p:cNvSpPr>
          <p:nvPr/>
        </p:nvSpPr>
        <p:spPr bwMode="auto">
          <a:xfrm>
            <a:off x="8355013" y="4064000"/>
            <a:ext cx="838200" cy="461963"/>
          </a:xfrm>
          <a:prstGeom prst="rect">
            <a:avLst/>
          </a:prstGeom>
          <a:noFill/>
          <a:ln w="9525">
            <a:noFill/>
            <a:miter lim="800000"/>
            <a:headEnd/>
            <a:tailEnd/>
          </a:ln>
        </p:spPr>
        <p:txBody>
          <a:bodyPr wrap="none">
            <a:spAutoFit/>
          </a:bodyPr>
          <a:lstStyle/>
          <a:p>
            <a:pPr eaLnBrk="1" hangingPunct="1"/>
            <a:r>
              <a:rPr lang="en-US" altLang="en-US" sz="2400"/>
              <a:t>n = N</a:t>
            </a:r>
          </a:p>
        </p:txBody>
      </p:sp>
      <p:sp>
        <p:nvSpPr>
          <p:cNvPr id="12" name="Oval 11"/>
          <p:cNvSpPr/>
          <p:nvPr/>
        </p:nvSpPr>
        <p:spPr>
          <a:xfrm>
            <a:off x="2935288" y="2514600"/>
            <a:ext cx="5510212" cy="7000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p:cNvSpPr/>
          <p:nvPr/>
        </p:nvSpPr>
        <p:spPr>
          <a:xfrm>
            <a:off x="2921000" y="3895725"/>
            <a:ext cx="5510213" cy="7000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892" name="TextBox 13"/>
          <p:cNvSpPr txBox="1">
            <a:spLocks noChangeArrowheads="1"/>
          </p:cNvSpPr>
          <p:nvPr/>
        </p:nvSpPr>
        <p:spPr bwMode="auto">
          <a:xfrm>
            <a:off x="3255963" y="1362075"/>
            <a:ext cx="736600" cy="461963"/>
          </a:xfrm>
          <a:prstGeom prst="rect">
            <a:avLst/>
          </a:prstGeom>
          <a:noFill/>
          <a:ln w="9525">
            <a:noFill/>
            <a:miter lim="800000"/>
            <a:headEnd/>
            <a:tailEnd/>
          </a:ln>
        </p:spPr>
        <p:txBody>
          <a:bodyPr wrap="none">
            <a:spAutoFit/>
          </a:bodyPr>
          <a:lstStyle/>
          <a:p>
            <a:pPr eaLnBrk="1" hangingPunct="1"/>
            <a:r>
              <a:rPr lang="en-US" altLang="en-US" sz="2400"/>
              <a:t>t = 1</a:t>
            </a:r>
          </a:p>
        </p:txBody>
      </p:sp>
      <p:sp>
        <p:nvSpPr>
          <p:cNvPr id="122893" name="TextBox 14"/>
          <p:cNvSpPr txBox="1">
            <a:spLocks noChangeArrowheads="1"/>
          </p:cNvSpPr>
          <p:nvPr/>
        </p:nvSpPr>
        <p:spPr bwMode="auto">
          <a:xfrm>
            <a:off x="4870450" y="1412875"/>
            <a:ext cx="735013" cy="461963"/>
          </a:xfrm>
          <a:prstGeom prst="rect">
            <a:avLst/>
          </a:prstGeom>
          <a:noFill/>
          <a:ln w="9525">
            <a:noFill/>
            <a:miter lim="800000"/>
            <a:headEnd/>
            <a:tailEnd/>
          </a:ln>
        </p:spPr>
        <p:txBody>
          <a:bodyPr wrap="none">
            <a:spAutoFit/>
          </a:bodyPr>
          <a:lstStyle/>
          <a:p>
            <a:pPr eaLnBrk="1" hangingPunct="1"/>
            <a:r>
              <a:rPr lang="en-US" altLang="en-US" sz="2400"/>
              <a:t>t = 2</a:t>
            </a:r>
          </a:p>
        </p:txBody>
      </p:sp>
      <p:sp>
        <p:nvSpPr>
          <p:cNvPr id="122894" name="TextBox 15"/>
          <p:cNvSpPr txBox="1">
            <a:spLocks noChangeArrowheads="1"/>
          </p:cNvSpPr>
          <p:nvPr/>
        </p:nvSpPr>
        <p:spPr bwMode="auto">
          <a:xfrm>
            <a:off x="7259638" y="1397000"/>
            <a:ext cx="736600" cy="461963"/>
          </a:xfrm>
          <a:prstGeom prst="rect">
            <a:avLst/>
          </a:prstGeom>
          <a:noFill/>
          <a:ln w="9525">
            <a:noFill/>
            <a:miter lim="800000"/>
            <a:headEnd/>
            <a:tailEnd/>
          </a:ln>
        </p:spPr>
        <p:txBody>
          <a:bodyPr wrap="none">
            <a:spAutoFit/>
          </a:bodyPr>
          <a:lstStyle/>
          <a:p>
            <a:pPr eaLnBrk="1" hangingPunct="1"/>
            <a:r>
              <a:rPr lang="en-US" altLang="en-US" sz="2400"/>
              <a:t>t = 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4" descr="latex-image-1.pdf"/>
          <p:cNvPicPr>
            <a:picLocks noChangeAspect="1"/>
          </p:cNvPicPr>
          <p:nvPr/>
        </p:nvPicPr>
        <p:blipFill>
          <a:blip r:embed="rId2"/>
          <a:srcRect b="60629"/>
          <a:stretch>
            <a:fillRect/>
          </a:stretch>
        </p:blipFill>
        <p:spPr bwMode="auto">
          <a:xfrm>
            <a:off x="1336675" y="3171825"/>
            <a:ext cx="8293100" cy="1420813"/>
          </a:xfrm>
          <a:prstGeom prst="rect">
            <a:avLst/>
          </a:prstGeom>
          <a:noFill/>
          <a:ln w="9525">
            <a:noFill/>
            <a:miter lim="800000"/>
            <a:headEnd/>
            <a:tailEnd/>
          </a:ln>
        </p:spPr>
      </p:pic>
      <p:sp>
        <p:nvSpPr>
          <p:cNvPr id="123907" name="Title 1"/>
          <p:cNvSpPr>
            <a:spLocks noGrp="1"/>
          </p:cNvSpPr>
          <p:nvPr>
            <p:ph type="title"/>
          </p:nvPr>
        </p:nvSpPr>
        <p:spPr>
          <a:xfrm>
            <a:off x="0" y="0"/>
            <a:ext cx="9144000" cy="1346200"/>
          </a:xfrm>
        </p:spPr>
        <p:txBody>
          <a:bodyPr/>
          <a:lstStyle/>
          <a:p>
            <a:pPr eaLnBrk="1" hangingPunct="1"/>
            <a:r>
              <a:rPr lang="en-US" altLang="en-US" sz="3600" smtClean="0"/>
              <a:t>SVD: Decomposes matrix into outer products </a:t>
            </a:r>
            <a:r>
              <a:rPr lang="en-US" altLang="en-US" sz="3200" smtClean="0"/>
              <a:t/>
            </a:r>
            <a:br>
              <a:rPr lang="en-US" altLang="en-US" sz="3200" smtClean="0"/>
            </a:br>
            <a:r>
              <a:rPr lang="en-US" altLang="en-US" sz="3200" smtClean="0"/>
              <a:t>(e.g. of a neural/spatial mode and a temporal mode)</a:t>
            </a:r>
            <a:br>
              <a:rPr lang="en-US" altLang="en-US" sz="3200" smtClean="0"/>
            </a:br>
            <a:endParaRPr lang="en-US" altLang="en-US" sz="3200" smtClean="0"/>
          </a:p>
        </p:txBody>
      </p:sp>
      <p:pic>
        <p:nvPicPr>
          <p:cNvPr id="123908" name="Picture 3" descr="svd.eps"/>
          <p:cNvPicPr>
            <a:picLocks noChangeAspect="1"/>
          </p:cNvPicPr>
          <p:nvPr/>
        </p:nvPicPr>
        <p:blipFill>
          <a:blip r:embed="rId3"/>
          <a:srcRect/>
          <a:stretch>
            <a:fillRect/>
          </a:stretch>
        </p:blipFill>
        <p:spPr bwMode="auto">
          <a:xfrm>
            <a:off x="2466975" y="1011238"/>
            <a:ext cx="5035550" cy="1041400"/>
          </a:xfrm>
          <a:prstGeom prst="rect">
            <a:avLst/>
          </a:prstGeom>
          <a:noFill/>
          <a:ln w="9525">
            <a:noFill/>
            <a:miter lim="800000"/>
            <a:headEnd/>
            <a:tailEnd/>
          </a:ln>
        </p:spPr>
      </p:pic>
      <p:pic>
        <p:nvPicPr>
          <p:cNvPr id="123909" name="Picture 2"/>
          <p:cNvPicPr>
            <a:picLocks noChangeAspect="1"/>
          </p:cNvPicPr>
          <p:nvPr/>
        </p:nvPicPr>
        <p:blipFill>
          <a:blip r:embed="rId4"/>
          <a:srcRect l="32771" t="42030"/>
          <a:stretch>
            <a:fillRect/>
          </a:stretch>
        </p:blipFill>
        <p:spPr bwMode="auto">
          <a:xfrm>
            <a:off x="4052888" y="2205038"/>
            <a:ext cx="3449637" cy="728662"/>
          </a:xfrm>
          <a:prstGeom prst="rect">
            <a:avLst/>
          </a:prstGeom>
          <a:noFill/>
          <a:ln w="9525">
            <a:noFill/>
            <a:miter lim="800000"/>
            <a:headEnd/>
            <a:tailEnd/>
          </a:ln>
        </p:spPr>
      </p:pic>
      <p:pic>
        <p:nvPicPr>
          <p:cNvPr id="123910" name="Picture 10"/>
          <p:cNvPicPr>
            <a:picLocks noChangeAspect="1"/>
          </p:cNvPicPr>
          <p:nvPr/>
        </p:nvPicPr>
        <p:blipFill>
          <a:blip r:embed="rId4"/>
          <a:srcRect t="42030" r="67229"/>
          <a:stretch>
            <a:fillRect/>
          </a:stretch>
        </p:blipFill>
        <p:spPr bwMode="auto">
          <a:xfrm>
            <a:off x="1849438" y="2205038"/>
            <a:ext cx="1682750" cy="728662"/>
          </a:xfrm>
          <a:prstGeom prst="rect">
            <a:avLst/>
          </a:prstGeom>
          <a:noFill/>
          <a:ln w="9525">
            <a:noFill/>
            <a:miter lim="800000"/>
            <a:headEnd/>
            <a:tailEnd/>
          </a:ln>
        </p:spPr>
      </p:pic>
      <p:sp>
        <p:nvSpPr>
          <p:cNvPr id="123911" name="TextBox 12"/>
          <p:cNvSpPr txBox="1">
            <a:spLocks noChangeArrowheads="1"/>
          </p:cNvSpPr>
          <p:nvPr/>
        </p:nvSpPr>
        <p:spPr bwMode="auto">
          <a:xfrm>
            <a:off x="7045325" y="1930400"/>
            <a:ext cx="2311400" cy="1016000"/>
          </a:xfrm>
          <a:prstGeom prst="rect">
            <a:avLst/>
          </a:prstGeom>
          <a:noFill/>
          <a:ln w="9525">
            <a:noFill/>
            <a:miter lim="800000"/>
            <a:headEnd/>
            <a:tailEnd/>
          </a:ln>
        </p:spPr>
        <p:txBody>
          <a:bodyPr>
            <a:spAutoFit/>
          </a:bodyPr>
          <a:lstStyle/>
          <a:p>
            <a:pPr algn="ctr" eaLnBrk="1" hangingPunct="1"/>
            <a:r>
              <a:rPr lang="en-US" altLang="en-US" sz="2000" i="1"/>
              <a:t>Rows of V</a:t>
            </a:r>
            <a:r>
              <a:rPr lang="en-US" altLang="en-US" sz="2000" i="1" baseline="30000"/>
              <a:t>T </a:t>
            </a:r>
            <a:r>
              <a:rPr lang="en-US" altLang="en-US" sz="2000" i="1"/>
              <a:t>are </a:t>
            </a:r>
          </a:p>
          <a:p>
            <a:pPr algn="ctr" eaLnBrk="1" hangingPunct="1"/>
            <a:r>
              <a:rPr lang="en-US" altLang="en-US" sz="2000" i="1"/>
              <a:t>eigenvectors of M</a:t>
            </a:r>
            <a:r>
              <a:rPr lang="en-US" altLang="en-US" sz="2000" i="1" baseline="30000"/>
              <a:t>T</a:t>
            </a:r>
            <a:r>
              <a:rPr lang="en-US" altLang="en-US" sz="2000" i="1"/>
              <a:t>M</a:t>
            </a:r>
          </a:p>
        </p:txBody>
      </p:sp>
      <p:sp>
        <p:nvSpPr>
          <p:cNvPr id="123912" name="TextBox 13"/>
          <p:cNvSpPr txBox="1">
            <a:spLocks noChangeArrowheads="1"/>
          </p:cNvSpPr>
          <p:nvPr/>
        </p:nvSpPr>
        <p:spPr bwMode="auto">
          <a:xfrm>
            <a:off x="122238" y="1978025"/>
            <a:ext cx="1889125" cy="1014413"/>
          </a:xfrm>
          <a:prstGeom prst="rect">
            <a:avLst/>
          </a:prstGeom>
          <a:noFill/>
          <a:ln w="9525">
            <a:noFill/>
            <a:miter lim="800000"/>
            <a:headEnd/>
            <a:tailEnd/>
          </a:ln>
        </p:spPr>
        <p:txBody>
          <a:bodyPr>
            <a:spAutoFit/>
          </a:bodyPr>
          <a:lstStyle/>
          <a:p>
            <a:pPr algn="ctr" eaLnBrk="1" hangingPunct="1"/>
            <a:r>
              <a:rPr lang="en-US" altLang="en-US" sz="2000" i="1"/>
              <a:t>Columns of U are eigenvectors of MM</a:t>
            </a:r>
            <a:r>
              <a:rPr lang="en-US" altLang="en-US" sz="2000" i="1" baseline="30000"/>
              <a:t>T</a:t>
            </a:r>
            <a:endParaRPr lang="en-US" altLang="en-US" sz="2000" i="1"/>
          </a:p>
        </p:txBody>
      </p:sp>
      <p:cxnSp>
        <p:nvCxnSpPr>
          <p:cNvPr id="15" name="Straight Connector 14"/>
          <p:cNvCxnSpPr/>
          <p:nvPr/>
        </p:nvCxnSpPr>
        <p:spPr>
          <a:xfrm flipH="1">
            <a:off x="7734300" y="2732088"/>
            <a:ext cx="152400" cy="3873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3912" idx="2"/>
          </p:cNvCxnSpPr>
          <p:nvPr/>
        </p:nvCxnSpPr>
        <p:spPr>
          <a:xfrm>
            <a:off x="1066800" y="2992438"/>
            <a:ext cx="782638" cy="45243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Content Placeholder 2"/>
          <p:cNvSpPr txBox="1">
            <a:spLocks/>
          </p:cNvSpPr>
          <p:nvPr/>
        </p:nvSpPr>
        <p:spPr>
          <a:xfrm>
            <a:off x="122238" y="4795838"/>
            <a:ext cx="8723312" cy="728662"/>
          </a:xfrm>
          <a:prstGeom prst="rect">
            <a:avLst/>
          </a:prstGeom>
        </p:spPr>
        <p:txBody>
          <a:bodyPr>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t>Note: the eigenvalues are the same for M</a:t>
            </a:r>
            <a:r>
              <a:rPr lang="en-US" baseline="30000" dirty="0" smtClean="0"/>
              <a:t>T</a:t>
            </a:r>
            <a:r>
              <a:rPr lang="en-US" dirty="0" smtClean="0"/>
              <a:t>M and MM</a:t>
            </a:r>
            <a:r>
              <a:rPr lang="en-US" baseline="30000" dirty="0" smtClean="0"/>
              <a:t>T</a:t>
            </a:r>
            <a:endParaRPr lang="en-US" baseline="300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0" y="0"/>
            <a:ext cx="9144000" cy="1346200"/>
          </a:xfrm>
        </p:spPr>
        <p:txBody>
          <a:bodyPr/>
          <a:lstStyle/>
          <a:p>
            <a:pPr eaLnBrk="1" hangingPunct="1"/>
            <a:r>
              <a:rPr lang="en-US" altLang="en-US" sz="3600" smtClean="0"/>
              <a:t>SVD: Decomposes matrix into outer products </a:t>
            </a:r>
            <a:r>
              <a:rPr lang="en-US" altLang="en-US" sz="3200" smtClean="0"/>
              <a:t/>
            </a:r>
            <a:br>
              <a:rPr lang="en-US" altLang="en-US" sz="3200" smtClean="0"/>
            </a:br>
            <a:r>
              <a:rPr lang="en-US" altLang="en-US" sz="3200" smtClean="0"/>
              <a:t>(e.g. of a neural/spatial mode and a temporal mode)</a:t>
            </a:r>
            <a:br>
              <a:rPr lang="en-US" altLang="en-US" sz="3200" smtClean="0"/>
            </a:br>
            <a:endParaRPr lang="en-US" altLang="en-US" sz="3200" smtClean="0"/>
          </a:p>
        </p:txBody>
      </p:sp>
      <p:pic>
        <p:nvPicPr>
          <p:cNvPr id="124931" name="Picture 3" descr="svd.eps"/>
          <p:cNvPicPr>
            <a:picLocks noChangeAspect="1"/>
          </p:cNvPicPr>
          <p:nvPr/>
        </p:nvPicPr>
        <p:blipFill>
          <a:blip r:embed="rId3"/>
          <a:srcRect/>
          <a:stretch>
            <a:fillRect/>
          </a:stretch>
        </p:blipFill>
        <p:spPr bwMode="auto">
          <a:xfrm>
            <a:off x="2897188" y="1204913"/>
            <a:ext cx="3009900" cy="622300"/>
          </a:xfrm>
          <a:prstGeom prst="rect">
            <a:avLst/>
          </a:prstGeom>
          <a:noFill/>
          <a:ln w="9525">
            <a:noFill/>
            <a:miter lim="800000"/>
            <a:headEnd/>
            <a:tailEnd/>
          </a:ln>
        </p:spPr>
      </p:pic>
      <p:sp>
        <p:nvSpPr>
          <p:cNvPr id="124932" name="TextBox 9"/>
          <p:cNvSpPr txBox="1">
            <a:spLocks noChangeArrowheads="1"/>
          </p:cNvSpPr>
          <p:nvPr/>
        </p:nvSpPr>
        <p:spPr bwMode="auto">
          <a:xfrm>
            <a:off x="7045325" y="974725"/>
            <a:ext cx="2311400" cy="1014413"/>
          </a:xfrm>
          <a:prstGeom prst="rect">
            <a:avLst/>
          </a:prstGeom>
          <a:noFill/>
          <a:ln w="9525">
            <a:noFill/>
            <a:miter lim="800000"/>
            <a:headEnd/>
            <a:tailEnd/>
          </a:ln>
        </p:spPr>
        <p:txBody>
          <a:bodyPr>
            <a:spAutoFit/>
          </a:bodyPr>
          <a:lstStyle/>
          <a:p>
            <a:pPr algn="ctr" eaLnBrk="1" hangingPunct="1"/>
            <a:r>
              <a:rPr lang="en-US" altLang="en-US" sz="2000" i="1"/>
              <a:t>Rows of V</a:t>
            </a:r>
            <a:r>
              <a:rPr lang="en-US" altLang="en-US" sz="2000" i="1" baseline="30000"/>
              <a:t>T </a:t>
            </a:r>
            <a:r>
              <a:rPr lang="en-US" altLang="en-US" sz="2000" i="1"/>
              <a:t>are </a:t>
            </a:r>
          </a:p>
          <a:p>
            <a:pPr algn="ctr" eaLnBrk="1" hangingPunct="1"/>
            <a:r>
              <a:rPr lang="en-US" altLang="en-US" sz="2000" i="1"/>
              <a:t>eigenvectors of M</a:t>
            </a:r>
            <a:r>
              <a:rPr lang="en-US" altLang="en-US" sz="2000" i="1" baseline="30000"/>
              <a:t>T</a:t>
            </a:r>
            <a:r>
              <a:rPr lang="en-US" altLang="en-US" sz="2000" i="1"/>
              <a:t>M</a:t>
            </a:r>
          </a:p>
        </p:txBody>
      </p:sp>
      <p:sp>
        <p:nvSpPr>
          <p:cNvPr id="124933" name="TextBox 10"/>
          <p:cNvSpPr txBox="1">
            <a:spLocks noChangeArrowheads="1"/>
          </p:cNvSpPr>
          <p:nvPr/>
        </p:nvSpPr>
        <p:spPr bwMode="auto">
          <a:xfrm>
            <a:off x="122238" y="1020763"/>
            <a:ext cx="1889125" cy="1016000"/>
          </a:xfrm>
          <a:prstGeom prst="rect">
            <a:avLst/>
          </a:prstGeom>
          <a:noFill/>
          <a:ln w="9525">
            <a:noFill/>
            <a:miter lim="800000"/>
            <a:headEnd/>
            <a:tailEnd/>
          </a:ln>
        </p:spPr>
        <p:txBody>
          <a:bodyPr>
            <a:spAutoFit/>
          </a:bodyPr>
          <a:lstStyle/>
          <a:p>
            <a:pPr algn="ctr" eaLnBrk="1" hangingPunct="1"/>
            <a:r>
              <a:rPr lang="en-US" altLang="en-US" sz="2000" i="1"/>
              <a:t>Columns of U are eigenvectors of MM</a:t>
            </a:r>
            <a:r>
              <a:rPr lang="en-US" altLang="en-US" sz="2000" i="1" baseline="30000"/>
              <a:t>T</a:t>
            </a:r>
            <a:endParaRPr lang="en-US" altLang="en-US" sz="2000" i="1"/>
          </a:p>
        </p:txBody>
      </p:sp>
      <p:cxnSp>
        <p:nvCxnSpPr>
          <p:cNvPr id="12" name="Straight Connector 11"/>
          <p:cNvCxnSpPr/>
          <p:nvPr/>
        </p:nvCxnSpPr>
        <p:spPr>
          <a:xfrm flipH="1">
            <a:off x="7564438" y="1717675"/>
            <a:ext cx="152400" cy="388938"/>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24933" idx="2"/>
          </p:cNvCxnSpPr>
          <p:nvPr/>
        </p:nvCxnSpPr>
        <p:spPr>
          <a:xfrm>
            <a:off x="1066800" y="2036763"/>
            <a:ext cx="782638" cy="4508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24936" name="Content Placeholder 2"/>
          <p:cNvSpPr txBox="1">
            <a:spLocks/>
          </p:cNvSpPr>
          <p:nvPr/>
        </p:nvSpPr>
        <p:spPr bwMode="auto">
          <a:xfrm>
            <a:off x="122238" y="5640388"/>
            <a:ext cx="8723312" cy="1092200"/>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Thus, SVD pairs “spatial” patterns with associated “temporal” profiles through the outer product</a:t>
            </a:r>
            <a:endParaRPr lang="en-US" altLang="en-US" sz="3200" baseline="30000"/>
          </a:p>
        </p:txBody>
      </p:sp>
      <p:pic>
        <p:nvPicPr>
          <p:cNvPr id="124937" name="Picture 14" descr="latex-image-1.pdf"/>
          <p:cNvPicPr>
            <a:picLocks noChangeAspect="1"/>
          </p:cNvPicPr>
          <p:nvPr/>
        </p:nvPicPr>
        <p:blipFill>
          <a:blip r:embed="rId4"/>
          <a:srcRect t="-2" b="-443"/>
          <a:stretch>
            <a:fillRect/>
          </a:stretch>
        </p:blipFill>
        <p:spPr bwMode="auto">
          <a:xfrm>
            <a:off x="881063" y="2228850"/>
            <a:ext cx="7805737" cy="3411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descr="dot.eps"/>
          <p:cNvPicPr>
            <a:picLocks noChangeAspect="1"/>
          </p:cNvPicPr>
          <p:nvPr/>
        </p:nvPicPr>
        <p:blipFill>
          <a:blip r:embed="rId2"/>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Multiplication: </a:t>
            </a:r>
            <a:br>
              <a:rPr lang="en-US" dirty="0" smtClean="0"/>
            </a:br>
            <a:r>
              <a:rPr lang="en-US" b="1" dirty="0" smtClean="0"/>
              <a:t>Dot product (inner product)</a:t>
            </a:r>
            <a:endParaRPr lang="en-US" dirty="0"/>
          </a:p>
        </p:txBody>
      </p:sp>
      <p:sp>
        <p:nvSpPr>
          <p:cNvPr id="11" name="Rectangle 10"/>
          <p:cNvSpPr/>
          <p:nvPr/>
        </p:nvSpPr>
        <p:spPr>
          <a:xfrm>
            <a:off x="4311650" y="3052763"/>
            <a:ext cx="4622800" cy="3175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dot.eps"/>
          <p:cNvPicPr>
            <a:picLocks noChangeAspect="1"/>
          </p:cNvPicPr>
          <p:nvPr/>
        </p:nvPicPr>
        <p:blipFill>
          <a:blip r:embed="rId2"/>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Multiplication: </a:t>
            </a:r>
            <a:br>
              <a:rPr lang="en-US" dirty="0" smtClean="0"/>
            </a:br>
            <a:r>
              <a:rPr lang="en-US" b="1" dirty="0" smtClean="0"/>
              <a:t>Dot product (inner product)</a:t>
            </a:r>
            <a:endParaRPr lang="en-US" dirty="0"/>
          </a:p>
        </p:txBody>
      </p:sp>
      <p:sp>
        <p:nvSpPr>
          <p:cNvPr id="5" name="Rectangle 4"/>
          <p:cNvSpPr/>
          <p:nvPr/>
        </p:nvSpPr>
        <p:spPr>
          <a:xfrm>
            <a:off x="4311650" y="4622800"/>
            <a:ext cx="4622800" cy="16049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Multiplication: </a:t>
            </a:r>
            <a:br>
              <a:rPr lang="en-US" dirty="0" smtClean="0"/>
            </a:br>
            <a:r>
              <a:rPr lang="en-US" b="1" dirty="0" smtClean="0"/>
              <a:t>Dot product (inner product)</a:t>
            </a:r>
            <a:endParaRPr lang="en-US" dirty="0"/>
          </a:p>
        </p:txBody>
      </p:sp>
      <p:pic>
        <p:nvPicPr>
          <p:cNvPr id="15363" name="Picture 3" descr="dot.eps"/>
          <p:cNvPicPr>
            <a:picLocks noChangeAspect="1"/>
          </p:cNvPicPr>
          <p:nvPr/>
        </p:nvPicPr>
        <p:blipFill>
          <a:blip r:embed="rId2"/>
          <a:srcRect/>
          <a:stretch>
            <a:fillRect/>
          </a:stretch>
        </p:blipFill>
        <p:spPr bwMode="auto">
          <a:xfrm>
            <a:off x="247650" y="1973263"/>
            <a:ext cx="8686800" cy="3729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 descr="dot.eps"/>
          <p:cNvPicPr>
            <a:picLocks noChangeAspect="1"/>
          </p:cNvPicPr>
          <p:nvPr/>
        </p:nvPicPr>
        <p:blipFill>
          <a:blip r:embed="rId2"/>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Multiplication: </a:t>
            </a:r>
            <a:br>
              <a:rPr lang="en-US" dirty="0" smtClean="0"/>
            </a:br>
            <a:r>
              <a:rPr lang="en-US" b="1" dirty="0" smtClean="0"/>
              <a:t>Dot product (inner product)</a:t>
            </a:r>
            <a:endParaRPr lang="en-US" dirty="0"/>
          </a:p>
        </p:txBody>
      </p:sp>
      <p:sp>
        <p:nvSpPr>
          <p:cNvPr id="16388" name="TextBox 7"/>
          <p:cNvSpPr txBox="1">
            <a:spLocks noChangeArrowheads="1"/>
          </p:cNvSpPr>
          <p:nvPr/>
        </p:nvSpPr>
        <p:spPr bwMode="auto">
          <a:xfrm>
            <a:off x="1617663" y="4913313"/>
            <a:ext cx="674687" cy="369887"/>
          </a:xfrm>
          <a:prstGeom prst="rect">
            <a:avLst/>
          </a:prstGeom>
          <a:noFill/>
          <a:ln w="9525">
            <a:noFill/>
            <a:miter lim="800000"/>
            <a:headEnd/>
            <a:tailEnd/>
          </a:ln>
        </p:spPr>
        <p:txBody>
          <a:bodyPr wrap="none">
            <a:spAutoFit/>
          </a:bodyPr>
          <a:lstStyle/>
          <a:p>
            <a:pPr eaLnBrk="1" hangingPunct="1"/>
            <a:r>
              <a:rPr lang="en-US" altLang="en-US"/>
              <a:t>1 X N</a:t>
            </a:r>
          </a:p>
        </p:txBody>
      </p:sp>
      <p:sp>
        <p:nvSpPr>
          <p:cNvPr id="16389" name="TextBox 8"/>
          <p:cNvSpPr txBox="1">
            <a:spLocks noChangeArrowheads="1"/>
          </p:cNvSpPr>
          <p:nvPr/>
        </p:nvSpPr>
        <p:spPr bwMode="auto">
          <a:xfrm>
            <a:off x="3511550" y="4913313"/>
            <a:ext cx="674688" cy="369887"/>
          </a:xfrm>
          <a:prstGeom prst="rect">
            <a:avLst/>
          </a:prstGeom>
          <a:noFill/>
          <a:ln w="9525">
            <a:noFill/>
            <a:miter lim="800000"/>
            <a:headEnd/>
            <a:tailEnd/>
          </a:ln>
        </p:spPr>
        <p:txBody>
          <a:bodyPr wrap="none">
            <a:spAutoFit/>
          </a:bodyPr>
          <a:lstStyle/>
          <a:p>
            <a:pPr eaLnBrk="1" hangingPunct="1"/>
            <a:r>
              <a:rPr lang="en-US" altLang="en-US"/>
              <a:t>N X 1</a:t>
            </a:r>
          </a:p>
        </p:txBody>
      </p:sp>
      <p:sp>
        <p:nvSpPr>
          <p:cNvPr id="16390" name="TextBox 9"/>
          <p:cNvSpPr txBox="1">
            <a:spLocks noChangeArrowheads="1"/>
          </p:cNvSpPr>
          <p:nvPr/>
        </p:nvSpPr>
        <p:spPr bwMode="auto">
          <a:xfrm>
            <a:off x="6164263" y="4914900"/>
            <a:ext cx="642937" cy="369888"/>
          </a:xfrm>
          <a:prstGeom prst="rect">
            <a:avLst/>
          </a:prstGeom>
          <a:noFill/>
          <a:ln w="9525">
            <a:noFill/>
            <a:miter lim="800000"/>
            <a:headEnd/>
            <a:tailEnd/>
          </a:ln>
        </p:spPr>
        <p:txBody>
          <a:bodyPr wrap="none">
            <a:spAutoFit/>
          </a:bodyPr>
          <a:lstStyle/>
          <a:p>
            <a:pPr eaLnBrk="1" hangingPunct="1"/>
            <a:r>
              <a:rPr lang="en-US" altLang="en-US"/>
              <a:t>1 X 1</a:t>
            </a:r>
          </a:p>
        </p:txBody>
      </p:sp>
      <p:sp>
        <p:nvSpPr>
          <p:cNvPr id="7" name="Rectangle 6"/>
          <p:cNvSpPr/>
          <p:nvPr/>
        </p:nvSpPr>
        <p:spPr>
          <a:xfrm>
            <a:off x="4311650" y="4505325"/>
            <a:ext cx="1749425" cy="1722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Content Placeholder 5"/>
          <p:cNvSpPr>
            <a:spLocks noGrp="1"/>
          </p:cNvSpPr>
          <p:nvPr>
            <p:ph idx="1"/>
          </p:nvPr>
        </p:nvSpPr>
        <p:spPr>
          <a:xfrm>
            <a:off x="157163" y="5759450"/>
            <a:ext cx="4029075" cy="468313"/>
          </a:xfrm>
        </p:spPr>
        <p:txBody>
          <a:bodyPr rtlCol="0">
            <a:normAutofit fontScale="70000" lnSpcReduction="20000"/>
          </a:bodyPr>
          <a:lstStyle/>
          <a:p>
            <a:pPr eaLnBrk="1" fontAlgn="auto" hangingPunct="1">
              <a:spcAft>
                <a:spcPts val="0"/>
              </a:spcAft>
              <a:buFont typeface="Arial"/>
              <a:buChar char="•"/>
              <a:defRPr/>
            </a:pPr>
            <a:r>
              <a:rPr lang="en-US" sz="2000" dirty="0" smtClean="0">
                <a:solidFill>
                  <a:schemeClr val="tx2"/>
                </a:solidFill>
              </a:rPr>
              <a:t>MATLAB: ‘inner matrix dimensions must agree’</a:t>
            </a:r>
          </a:p>
        </p:txBody>
      </p:sp>
      <p:sp>
        <p:nvSpPr>
          <p:cNvPr id="15" name="Left Bracket 14"/>
          <p:cNvSpPr/>
          <p:nvPr/>
        </p:nvSpPr>
        <p:spPr>
          <a:xfrm rot="16200000" flipH="1">
            <a:off x="2848769" y="4137819"/>
            <a:ext cx="103188" cy="1581150"/>
          </a:xfrm>
          <a:prstGeom prst="leftBracket">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6394" name="Rectangle 3"/>
          <p:cNvSpPr>
            <a:spLocks noChangeArrowheads="1"/>
          </p:cNvSpPr>
          <p:nvPr/>
        </p:nvSpPr>
        <p:spPr bwMode="auto">
          <a:xfrm>
            <a:off x="4084638" y="5675313"/>
            <a:ext cx="2338387" cy="646112"/>
          </a:xfrm>
          <a:prstGeom prst="rect">
            <a:avLst/>
          </a:prstGeom>
          <a:noFill/>
          <a:ln w="9525">
            <a:noFill/>
            <a:miter lim="800000"/>
            <a:headEnd/>
            <a:tailEnd/>
          </a:ln>
        </p:spPr>
        <p:txBody>
          <a:bodyPr wrap="none">
            <a:spAutoFit/>
          </a:bodyPr>
          <a:lstStyle/>
          <a:p>
            <a:pPr eaLnBrk="1" hangingPunct="1"/>
            <a:r>
              <a:rPr lang="en-US" altLang="en-US">
                <a:solidFill>
                  <a:srgbClr val="C00000"/>
                </a:solidFill>
              </a:rPr>
              <a:t>Outer dimensions give </a:t>
            </a:r>
          </a:p>
          <a:p>
            <a:pPr eaLnBrk="1" hangingPunct="1"/>
            <a:r>
              <a:rPr lang="en-US" altLang="en-US">
                <a:solidFill>
                  <a:srgbClr val="C00000"/>
                </a:solidFill>
              </a:rPr>
              <a:t>size of resulting matrix</a:t>
            </a:r>
          </a:p>
        </p:txBody>
      </p:sp>
      <p:cxnSp>
        <p:nvCxnSpPr>
          <p:cNvPr id="18" name="Straight Arrow Connector 17"/>
          <p:cNvCxnSpPr/>
          <p:nvPr/>
        </p:nvCxnSpPr>
        <p:spPr>
          <a:xfrm flipH="1" flipV="1">
            <a:off x="4049713" y="5384800"/>
            <a:ext cx="271462"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16200000">
            <a:off x="2813844" y="4147344"/>
            <a:ext cx="133350" cy="2255838"/>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dirty="0">
              <a:solidFill>
                <a:srgbClr val="C00000"/>
              </a:solidFill>
            </a:endParaRPr>
          </a:p>
        </p:txBody>
      </p:sp>
      <p:sp>
        <p:nvSpPr>
          <p:cNvPr id="20" name="Left Bracket 19"/>
          <p:cNvSpPr/>
          <p:nvPr/>
        </p:nvSpPr>
        <p:spPr>
          <a:xfrm rot="16200000">
            <a:off x="6420645" y="5095081"/>
            <a:ext cx="112712" cy="352425"/>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21" name="Straight Arrow Connector 20"/>
          <p:cNvCxnSpPr/>
          <p:nvPr/>
        </p:nvCxnSpPr>
        <p:spPr>
          <a:xfrm flipV="1">
            <a:off x="6164263" y="5384800"/>
            <a:ext cx="234950"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906463" y="4319588"/>
            <a:ext cx="1493837" cy="1452562"/>
          </a:xfrm>
          <a:custGeom>
            <a:avLst/>
            <a:gdLst>
              <a:gd name="connsiteX0" fmla="*/ 0 w 1494064"/>
              <a:gd name="connsiteY0" fmla="*/ 1451882 h 1451882"/>
              <a:gd name="connsiteX1" fmla="*/ 849085 w 1494064"/>
              <a:gd name="connsiteY1" fmla="*/ 161925 h 1451882"/>
              <a:gd name="connsiteX2" fmla="*/ 1494064 w 1494064"/>
              <a:gd name="connsiteY2" fmla="*/ 480332 h 1451882"/>
            </a:gdLst>
            <a:ahLst/>
            <a:cxnLst>
              <a:cxn ang="0">
                <a:pos x="connsiteX0" y="connsiteY0"/>
              </a:cxn>
              <a:cxn ang="0">
                <a:pos x="connsiteX1" y="connsiteY1"/>
              </a:cxn>
              <a:cxn ang="0">
                <a:pos x="connsiteX2" y="connsiteY2"/>
              </a:cxn>
            </a:cxnLst>
            <a:rect l="l" t="t" r="r" b="b"/>
            <a:pathLst>
              <a:path w="1494064" h="1451882">
                <a:moveTo>
                  <a:pt x="0" y="1451882"/>
                </a:moveTo>
                <a:cubicBezTo>
                  <a:pt x="300037" y="887866"/>
                  <a:pt x="600074" y="323850"/>
                  <a:pt x="849085" y="161925"/>
                </a:cubicBezTo>
                <a:cubicBezTo>
                  <a:pt x="1098096" y="0"/>
                  <a:pt x="1404257" y="431346"/>
                  <a:pt x="1494064" y="480332"/>
                </a:cubicBezTo>
              </a:path>
            </a:pathLst>
          </a:cu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Dot product geometric intuition:</a:t>
            </a:r>
            <a:br>
              <a:rPr lang="en-US" dirty="0" smtClean="0"/>
            </a:br>
            <a:r>
              <a:rPr lang="en-US" dirty="0" smtClean="0"/>
              <a:t>“Overlap” of 2 vectors</a:t>
            </a:r>
            <a:endParaRPr lang="en-US" dirty="0"/>
          </a:p>
        </p:txBody>
      </p:sp>
      <p:cxnSp>
        <p:nvCxnSpPr>
          <p:cNvPr id="43" name="Straight Connector 42"/>
          <p:cNvCxnSpPr/>
          <p:nvPr/>
        </p:nvCxnSpPr>
        <p:spPr>
          <a:xfrm flipV="1">
            <a:off x="3090863" y="3327400"/>
            <a:ext cx="3392487" cy="438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3090863" y="2439988"/>
            <a:ext cx="2035175" cy="13255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17413" name="Picture 47" descr="theta.eps"/>
          <p:cNvPicPr>
            <a:picLocks noChangeAspect="1"/>
          </p:cNvPicPr>
          <p:nvPr/>
        </p:nvPicPr>
        <p:blipFill>
          <a:blip r:embed="rId2"/>
          <a:srcRect/>
          <a:stretch>
            <a:fillRect/>
          </a:stretch>
        </p:blipFill>
        <p:spPr bwMode="auto">
          <a:xfrm>
            <a:off x="4043363" y="3170238"/>
            <a:ext cx="215900" cy="381000"/>
          </a:xfrm>
          <a:prstGeom prst="rect">
            <a:avLst/>
          </a:prstGeom>
          <a:noFill/>
          <a:ln w="9525">
            <a:noFill/>
            <a:miter lim="800000"/>
            <a:headEnd/>
            <a:tailEnd/>
          </a:ln>
        </p:spPr>
      </p:pic>
      <p:sp>
        <p:nvSpPr>
          <p:cNvPr id="51" name="Arc 50"/>
          <p:cNvSpPr/>
          <p:nvPr/>
        </p:nvSpPr>
        <p:spPr>
          <a:xfrm>
            <a:off x="3811588" y="3014663"/>
            <a:ext cx="747712" cy="1073150"/>
          </a:xfrm>
          <a:prstGeom prst="arc">
            <a:avLst>
              <a:gd name="adj1" fmla="val 16627249"/>
              <a:gd name="adj2" fmla="val 1226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17415" name="Picture 51" descr="dotprod2.eps"/>
          <p:cNvPicPr>
            <a:picLocks noChangeAspect="1"/>
          </p:cNvPicPr>
          <p:nvPr/>
        </p:nvPicPr>
        <p:blipFill>
          <a:blip r:embed="rId3"/>
          <a:srcRect/>
          <a:stretch>
            <a:fillRect/>
          </a:stretch>
        </p:blipFill>
        <p:spPr bwMode="auto">
          <a:xfrm>
            <a:off x="2646363" y="4672013"/>
            <a:ext cx="4064000" cy="520700"/>
          </a:xfrm>
          <a:prstGeom prst="rect">
            <a:avLst/>
          </a:prstGeom>
          <a:noFill/>
          <a:ln w="9525">
            <a:noFill/>
            <a:miter lim="800000"/>
            <a:headEnd/>
            <a:tailEnd/>
          </a:ln>
        </p:spPr>
      </p:pic>
      <p:pic>
        <p:nvPicPr>
          <p:cNvPr id="17416" name="Picture 52" descr="xvec.eps"/>
          <p:cNvPicPr>
            <a:picLocks noChangeAspect="1"/>
          </p:cNvPicPr>
          <p:nvPr/>
        </p:nvPicPr>
        <p:blipFill>
          <a:blip r:embed="rId4"/>
          <a:srcRect/>
          <a:stretch>
            <a:fillRect/>
          </a:stretch>
        </p:blipFill>
        <p:spPr bwMode="auto">
          <a:xfrm>
            <a:off x="4559300" y="2208213"/>
            <a:ext cx="304800" cy="381000"/>
          </a:xfrm>
          <a:prstGeom prst="rect">
            <a:avLst/>
          </a:prstGeom>
          <a:noFill/>
          <a:ln w="9525">
            <a:noFill/>
            <a:miter lim="800000"/>
            <a:headEnd/>
            <a:tailEnd/>
          </a:ln>
        </p:spPr>
      </p:pic>
      <p:pic>
        <p:nvPicPr>
          <p:cNvPr id="17417" name="Picture 53" descr="yvec.eps"/>
          <p:cNvPicPr>
            <a:picLocks noChangeAspect="1"/>
          </p:cNvPicPr>
          <p:nvPr/>
        </p:nvPicPr>
        <p:blipFill>
          <a:blip r:embed="rId5"/>
          <a:srcRect/>
          <a:stretch>
            <a:fillRect/>
          </a:stretch>
        </p:blipFill>
        <p:spPr bwMode="auto">
          <a:xfrm>
            <a:off x="5915025" y="2871788"/>
            <a:ext cx="304800" cy="482600"/>
          </a:xfrm>
          <a:prstGeom prst="rect">
            <a:avLst/>
          </a:prstGeom>
          <a:noFill/>
          <a:ln w="9525">
            <a:noFill/>
            <a:miter lim="800000"/>
            <a:headEnd/>
            <a:tailEnd/>
          </a:ln>
        </p:spPr>
      </p:pic>
      <p:cxnSp>
        <p:nvCxnSpPr>
          <p:cNvPr id="4" name="Straight Connector 3"/>
          <p:cNvCxnSpPr/>
          <p:nvPr/>
        </p:nvCxnSpPr>
        <p:spPr>
          <a:xfrm flipH="1" flipV="1">
            <a:off x="5126038" y="2439988"/>
            <a:ext cx="131762" cy="101441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 name="Left Brace 6"/>
          <p:cNvSpPr/>
          <p:nvPr/>
        </p:nvSpPr>
        <p:spPr>
          <a:xfrm rot="15767843">
            <a:off x="4101306" y="2743995"/>
            <a:ext cx="212725" cy="2157412"/>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17420" name="Picture 2" descr="latex-image-1.pdf"/>
          <p:cNvPicPr>
            <a:picLocks noChangeAspect="1"/>
          </p:cNvPicPr>
          <p:nvPr/>
        </p:nvPicPr>
        <p:blipFill>
          <a:blip r:embed="rId6"/>
          <a:srcRect/>
          <a:stretch>
            <a:fillRect/>
          </a:stretch>
        </p:blipFill>
        <p:spPr bwMode="auto">
          <a:xfrm>
            <a:off x="3692525" y="3976688"/>
            <a:ext cx="1401763"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8" descr="perceptron.eps"/>
          <p:cNvPicPr>
            <a:picLocks noChangeAspect="1"/>
          </p:cNvPicPr>
          <p:nvPr/>
        </p:nvPicPr>
        <p:blipFill>
          <a:blip r:embed="rId2"/>
          <a:srcRect/>
          <a:stretch>
            <a:fillRect/>
          </a:stretch>
        </p:blipFill>
        <p:spPr bwMode="auto">
          <a:xfrm>
            <a:off x="242888" y="1443038"/>
            <a:ext cx="8640762" cy="1925637"/>
          </a:xfrm>
          <a:prstGeom prst="rect">
            <a:avLst/>
          </a:prstGeom>
          <a:noFill/>
          <a:ln w="9525">
            <a:noFill/>
            <a:miter lim="800000"/>
            <a:headEnd/>
            <a:tailEnd/>
          </a:ln>
        </p:spPr>
      </p:pic>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smtClean="0"/>
              <a:t>Example: linear feed-forward network</a:t>
            </a:r>
            <a:endParaRPr lang="en-US" dirty="0"/>
          </a:p>
        </p:txBody>
      </p:sp>
      <p:sp>
        <p:nvSpPr>
          <p:cNvPr id="18436"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35" name="Rectangle 34"/>
          <p:cNvSpPr/>
          <p:nvPr/>
        </p:nvSpPr>
        <p:spPr>
          <a:xfrm>
            <a:off x="3252788" y="1173163"/>
            <a:ext cx="5891212" cy="232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Straight Connector 30"/>
          <p:cNvCxnSpPr>
            <a:stCxn id="28"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9"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0"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8447" name="TextBox 35"/>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18448" name="TextBox 36"/>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18449" name="TextBox 37"/>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18450" name="TextBox 38"/>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9" descr="perceptron.eps"/>
          <p:cNvPicPr>
            <a:picLocks noChangeAspect="1"/>
          </p:cNvPicPr>
          <p:nvPr/>
        </p:nvPicPr>
        <p:blipFill>
          <a:blip r:embed="rId2"/>
          <a:srcRect/>
          <a:stretch>
            <a:fillRect/>
          </a:stretch>
        </p:blipFill>
        <p:spPr bwMode="auto">
          <a:xfrm>
            <a:off x="242888" y="1443038"/>
            <a:ext cx="8640762" cy="1925637"/>
          </a:xfrm>
          <a:prstGeom prst="rect">
            <a:avLst/>
          </a:prstGeom>
          <a:noFill/>
          <a:ln w="9525">
            <a:noFill/>
            <a:miter lim="800000"/>
            <a:headEnd/>
            <a:tailEnd/>
          </a:ln>
        </p:spPr>
      </p:pic>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smtClean="0"/>
              <a:t>Example: linear feed-forward network</a:t>
            </a:r>
            <a:endParaRPr lang="en-US" dirty="0"/>
          </a:p>
        </p:txBody>
      </p:sp>
      <p:sp>
        <p:nvSpPr>
          <p:cNvPr id="19460"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35" name="Rectangle 34"/>
          <p:cNvSpPr/>
          <p:nvPr/>
        </p:nvSpPr>
        <p:spPr>
          <a:xfrm>
            <a:off x="4300538" y="1173163"/>
            <a:ext cx="4843462" cy="232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462" name="TextBox 26"/>
          <p:cNvSpPr txBox="1">
            <a:spLocks noChangeArrowheads="1"/>
          </p:cNvSpPr>
          <p:nvPr/>
        </p:nvSpPr>
        <p:spPr bwMode="auto">
          <a:xfrm rot="-1792695">
            <a:off x="4060825" y="3741738"/>
            <a:ext cx="1762125" cy="368300"/>
          </a:xfrm>
          <a:prstGeom prst="rect">
            <a:avLst/>
          </a:prstGeom>
          <a:noFill/>
          <a:ln w="9525">
            <a:noFill/>
            <a:miter lim="800000"/>
            <a:headEnd/>
            <a:tailEnd/>
          </a:ln>
        </p:spPr>
        <p:txBody>
          <a:bodyPr wrap="none">
            <a:spAutoFit/>
          </a:bodyPr>
          <a:lstStyle/>
          <a:p>
            <a:pPr eaLnBrk="1" hangingPunct="1"/>
            <a:r>
              <a:rPr lang="en-US" altLang="en-US"/>
              <a:t>Synaptic weights</a:t>
            </a:r>
          </a:p>
        </p:txBody>
      </p:sp>
      <p:sp>
        <p:nvSpPr>
          <p:cNvPr id="16" name="Oval 15"/>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Oval 27"/>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2" name="Straight Connector 31"/>
          <p:cNvCxnSpPr>
            <a:stCxn id="29"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1"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9472" name="TextBox 36"/>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19473" name="TextBox 37"/>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19474" name="TextBox 38"/>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19475" name="TextBox 39"/>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smtClean="0"/>
              <a:t>Example: linear feed-forward network</a:t>
            </a:r>
            <a:endParaRPr lang="en-US" dirty="0"/>
          </a:p>
        </p:txBody>
      </p:sp>
      <p:sp>
        <p:nvSpPr>
          <p:cNvPr id="20483"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20484" name="TextBox 31"/>
          <p:cNvSpPr txBox="1">
            <a:spLocks noChangeArrowheads="1"/>
          </p:cNvSpPr>
          <p:nvPr/>
        </p:nvSpPr>
        <p:spPr bwMode="auto">
          <a:xfrm>
            <a:off x="5033963" y="4473575"/>
            <a:ext cx="1774825" cy="646113"/>
          </a:xfrm>
          <a:prstGeom prst="rect">
            <a:avLst/>
          </a:prstGeom>
          <a:noFill/>
          <a:ln w="9525">
            <a:noFill/>
            <a:miter lim="800000"/>
            <a:headEnd/>
            <a:tailEnd/>
          </a:ln>
        </p:spPr>
        <p:txBody>
          <a:bodyPr wrap="none">
            <a:spAutoFit/>
          </a:bodyPr>
          <a:lstStyle/>
          <a:p>
            <a:pPr algn="ctr" eaLnBrk="1" hangingPunct="1"/>
            <a:r>
              <a:rPr lang="en-US" altLang="en-US"/>
              <a:t>Output neuron’s </a:t>
            </a:r>
          </a:p>
          <a:p>
            <a:pPr algn="ctr" eaLnBrk="1" hangingPunct="1"/>
            <a:r>
              <a:rPr lang="en-US" altLang="en-US"/>
              <a:t>firing rate</a:t>
            </a:r>
          </a:p>
        </p:txBody>
      </p:sp>
      <p:sp>
        <p:nvSpPr>
          <p:cNvPr id="20485" name="TextBox 15"/>
          <p:cNvSpPr txBox="1">
            <a:spLocks noChangeArrowheads="1"/>
          </p:cNvSpPr>
          <p:nvPr/>
        </p:nvSpPr>
        <p:spPr bwMode="auto">
          <a:xfrm rot="-1792695">
            <a:off x="4060825" y="3741738"/>
            <a:ext cx="1762125" cy="368300"/>
          </a:xfrm>
          <a:prstGeom prst="rect">
            <a:avLst/>
          </a:prstGeom>
          <a:noFill/>
          <a:ln w="9525">
            <a:noFill/>
            <a:miter lim="800000"/>
            <a:headEnd/>
            <a:tailEnd/>
          </a:ln>
        </p:spPr>
        <p:txBody>
          <a:bodyPr wrap="none">
            <a:spAutoFit/>
          </a:bodyPr>
          <a:lstStyle/>
          <a:p>
            <a:pPr eaLnBrk="1" hangingPunct="1"/>
            <a:r>
              <a:rPr lang="en-US" altLang="en-US"/>
              <a:t>Synaptic weights</a:t>
            </a:r>
          </a:p>
        </p:txBody>
      </p:sp>
      <p:sp>
        <p:nvSpPr>
          <p:cNvPr id="17" name="Oval 16"/>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Oval 18"/>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3" name="Straight Connector 32"/>
          <p:cNvCxnSpPr>
            <a:stCxn id="19"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0"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1"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20495" name="TextBox 36"/>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20496" name="TextBox 37"/>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20497" name="TextBox 38"/>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20498" name="TextBox 39"/>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pic>
        <p:nvPicPr>
          <p:cNvPr id="20499" name="Picture 3" descr="perceptron.eps"/>
          <p:cNvPicPr>
            <a:picLocks noChangeAspect="1"/>
          </p:cNvPicPr>
          <p:nvPr/>
        </p:nvPicPr>
        <p:blipFill>
          <a:blip r:embed="rId2"/>
          <a:srcRect/>
          <a:stretch>
            <a:fillRect/>
          </a:stretch>
        </p:blipFill>
        <p:spPr bwMode="auto">
          <a:xfrm>
            <a:off x="242888" y="1443038"/>
            <a:ext cx="8640762" cy="1925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smtClean="0"/>
              <a:t>Example: linear feed-forward network</a:t>
            </a:r>
            <a:endParaRPr lang="en-US" dirty="0"/>
          </a:p>
        </p:txBody>
      </p:sp>
      <p:grpSp>
        <p:nvGrpSpPr>
          <p:cNvPr id="21507" name="Group 19"/>
          <p:cNvGrpSpPr>
            <a:grpSpLocks/>
          </p:cNvGrpSpPr>
          <p:nvPr/>
        </p:nvGrpSpPr>
        <p:grpSpPr bwMode="auto">
          <a:xfrm>
            <a:off x="3632200" y="1162050"/>
            <a:ext cx="2103438" cy="1020763"/>
            <a:chOff x="4787697" y="1826645"/>
            <a:chExt cx="3392385" cy="1646874"/>
          </a:xfrm>
        </p:grpSpPr>
        <p:cxnSp>
          <p:nvCxnSpPr>
            <p:cNvPr id="38" name="Straight Connector 37"/>
            <p:cNvCxnSpPr/>
            <p:nvPr/>
          </p:nvCxnSpPr>
          <p:spPr>
            <a:xfrm flipV="1">
              <a:off x="4787697" y="2712832"/>
              <a:ext cx="3392385" cy="43797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4787697" y="1826645"/>
              <a:ext cx="2035431" cy="1324159"/>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21530" name="Picture 40" descr="theta.eps"/>
            <p:cNvPicPr>
              <a:picLocks noChangeAspect="1"/>
            </p:cNvPicPr>
            <p:nvPr/>
          </p:nvPicPr>
          <p:blipFill>
            <a:blip r:embed="rId2"/>
            <a:srcRect/>
            <a:stretch>
              <a:fillRect/>
            </a:stretch>
          </p:blipFill>
          <p:spPr bwMode="auto">
            <a:xfrm>
              <a:off x="5738763" y="2556033"/>
              <a:ext cx="215900" cy="381000"/>
            </a:xfrm>
            <a:prstGeom prst="rect">
              <a:avLst/>
            </a:prstGeom>
            <a:noFill/>
            <a:ln w="9525">
              <a:noFill/>
              <a:miter lim="800000"/>
              <a:headEnd/>
              <a:tailEnd/>
            </a:ln>
          </p:spPr>
        </p:pic>
        <p:sp>
          <p:nvSpPr>
            <p:cNvPr id="42" name="Arc 41"/>
            <p:cNvSpPr/>
            <p:nvPr/>
          </p:nvSpPr>
          <p:spPr>
            <a:xfrm>
              <a:off x="5507139" y="2400361"/>
              <a:ext cx="747605" cy="1073158"/>
            </a:xfrm>
            <a:prstGeom prst="arc">
              <a:avLst>
                <a:gd name="adj1" fmla="val 16627249"/>
                <a:gd name="adj2" fmla="val 1226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grpSp>
      <p:sp>
        <p:nvSpPr>
          <p:cNvPr id="49" name="Content Placeholder 2"/>
          <p:cNvSpPr>
            <a:spLocks noGrp="1"/>
          </p:cNvSpPr>
          <p:nvPr>
            <p:ph idx="1"/>
          </p:nvPr>
        </p:nvSpPr>
        <p:spPr>
          <a:xfrm>
            <a:off x="5916613" y="2381250"/>
            <a:ext cx="3227387" cy="2312988"/>
          </a:xfrm>
        </p:spPr>
        <p:txBody>
          <a:bodyPr rtlCol="0">
            <a:normAutofit fontScale="62500" lnSpcReduction="20000"/>
          </a:bodyPr>
          <a:lstStyle/>
          <a:p>
            <a:pPr eaLnBrk="1" fontAlgn="auto" hangingPunct="1">
              <a:spcAft>
                <a:spcPts val="0"/>
              </a:spcAft>
              <a:buFont typeface="Arial"/>
              <a:buChar char="•"/>
              <a:defRPr/>
            </a:pPr>
            <a:r>
              <a:rPr lang="en-US" u="sng" dirty="0" smtClean="0"/>
              <a:t>Insight</a:t>
            </a:r>
            <a:r>
              <a:rPr lang="en-US" dirty="0" smtClean="0"/>
              <a:t>: for a given input (L2) magnitude, the response is maximized when the input is parallel to the weight vector</a:t>
            </a:r>
            <a:endParaRPr lang="en-US" b="1" dirty="0" smtClean="0"/>
          </a:p>
          <a:p>
            <a:pPr eaLnBrk="1" fontAlgn="auto" hangingPunct="1">
              <a:spcAft>
                <a:spcPts val="0"/>
              </a:spcAft>
              <a:buFont typeface="Arial"/>
              <a:buChar char="•"/>
              <a:defRPr/>
            </a:pPr>
            <a:r>
              <a:rPr lang="en-US" dirty="0" smtClean="0"/>
              <a:t>Receptive fields also can be thought of this way</a:t>
            </a:r>
          </a:p>
        </p:txBody>
      </p:sp>
      <p:sp>
        <p:nvSpPr>
          <p:cNvPr id="21509" name="TextBox 49"/>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21510" name="TextBox 23"/>
          <p:cNvSpPr txBox="1">
            <a:spLocks noChangeArrowheads="1"/>
          </p:cNvSpPr>
          <p:nvPr/>
        </p:nvSpPr>
        <p:spPr bwMode="auto">
          <a:xfrm>
            <a:off x="5033963" y="4473575"/>
            <a:ext cx="1774825" cy="646113"/>
          </a:xfrm>
          <a:prstGeom prst="rect">
            <a:avLst/>
          </a:prstGeom>
          <a:noFill/>
          <a:ln w="9525">
            <a:noFill/>
            <a:miter lim="800000"/>
            <a:headEnd/>
            <a:tailEnd/>
          </a:ln>
        </p:spPr>
        <p:txBody>
          <a:bodyPr wrap="none">
            <a:spAutoFit/>
          </a:bodyPr>
          <a:lstStyle/>
          <a:p>
            <a:pPr algn="ctr" eaLnBrk="1" hangingPunct="1"/>
            <a:r>
              <a:rPr lang="en-US" altLang="en-US"/>
              <a:t>Output neuron’s </a:t>
            </a:r>
          </a:p>
          <a:p>
            <a:pPr algn="ctr" eaLnBrk="1" hangingPunct="1"/>
            <a:r>
              <a:rPr lang="en-US" altLang="en-US"/>
              <a:t>firing rate</a:t>
            </a:r>
          </a:p>
        </p:txBody>
      </p:sp>
      <p:sp>
        <p:nvSpPr>
          <p:cNvPr id="21511" name="TextBox 24"/>
          <p:cNvSpPr txBox="1">
            <a:spLocks noChangeArrowheads="1"/>
          </p:cNvSpPr>
          <p:nvPr/>
        </p:nvSpPr>
        <p:spPr bwMode="auto">
          <a:xfrm rot="-1792695">
            <a:off x="4060825" y="3741738"/>
            <a:ext cx="1762125" cy="368300"/>
          </a:xfrm>
          <a:prstGeom prst="rect">
            <a:avLst/>
          </a:prstGeom>
          <a:noFill/>
          <a:ln w="9525">
            <a:noFill/>
            <a:miter lim="800000"/>
            <a:headEnd/>
            <a:tailEnd/>
          </a:ln>
        </p:spPr>
        <p:txBody>
          <a:bodyPr wrap="none">
            <a:spAutoFit/>
          </a:bodyPr>
          <a:lstStyle/>
          <a:p>
            <a:pPr eaLnBrk="1" hangingPunct="1"/>
            <a:r>
              <a:rPr lang="en-US" altLang="en-US"/>
              <a:t>Synaptic weights</a:t>
            </a:r>
          </a:p>
        </p:txBody>
      </p:sp>
      <p:sp>
        <p:nvSpPr>
          <p:cNvPr id="26" name="Oval 25"/>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Straight Connector 30"/>
          <p:cNvCxnSpPr>
            <a:stCxn id="28"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9"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0"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21521" name="TextBox 34"/>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21522" name="TextBox 35"/>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21523" name="TextBox 36"/>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21524" name="TextBox 39"/>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pic>
        <p:nvPicPr>
          <p:cNvPr id="21525" name="Picture 3" descr="latex-image-1.pdf"/>
          <p:cNvPicPr>
            <a:picLocks noChangeAspect="1"/>
          </p:cNvPicPr>
          <p:nvPr/>
        </p:nvPicPr>
        <p:blipFill>
          <a:blip r:embed="rId3"/>
          <a:srcRect/>
          <a:stretch>
            <a:fillRect/>
          </a:stretch>
        </p:blipFill>
        <p:spPr bwMode="auto">
          <a:xfrm>
            <a:off x="3533775" y="2043113"/>
            <a:ext cx="2619375" cy="327025"/>
          </a:xfrm>
          <a:prstGeom prst="rect">
            <a:avLst/>
          </a:prstGeom>
          <a:noFill/>
          <a:ln w="9525">
            <a:noFill/>
            <a:miter lim="800000"/>
            <a:headEnd/>
            <a:tailEnd/>
          </a:ln>
        </p:spPr>
      </p:pic>
      <p:pic>
        <p:nvPicPr>
          <p:cNvPr id="21526" name="Picture 4" descr="latex-image-1.pdf"/>
          <p:cNvPicPr>
            <a:picLocks noChangeAspect="1"/>
          </p:cNvPicPr>
          <p:nvPr/>
        </p:nvPicPr>
        <p:blipFill>
          <a:blip r:embed="rId4"/>
          <a:srcRect/>
          <a:stretch>
            <a:fillRect/>
          </a:stretch>
        </p:blipFill>
        <p:spPr bwMode="auto">
          <a:xfrm>
            <a:off x="4465638" y="904875"/>
            <a:ext cx="279400" cy="342900"/>
          </a:xfrm>
          <a:prstGeom prst="rect">
            <a:avLst/>
          </a:prstGeom>
          <a:noFill/>
          <a:ln w="9525">
            <a:noFill/>
            <a:miter lim="800000"/>
            <a:headEnd/>
            <a:tailEnd/>
          </a:ln>
        </p:spPr>
      </p:pic>
      <p:pic>
        <p:nvPicPr>
          <p:cNvPr id="21527" name="Picture 5" descr="latex-image-1.pdf"/>
          <p:cNvPicPr>
            <a:picLocks noChangeAspect="1"/>
          </p:cNvPicPr>
          <p:nvPr/>
        </p:nvPicPr>
        <p:blipFill>
          <a:blip r:embed="rId5"/>
          <a:srcRect/>
          <a:stretch>
            <a:fillRect/>
          </a:stretch>
        </p:blipFill>
        <p:spPr bwMode="auto">
          <a:xfrm>
            <a:off x="5348288" y="1276350"/>
            <a:ext cx="342900" cy="34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54013" y="381000"/>
            <a:ext cx="8504237" cy="989013"/>
          </a:xfrm>
        </p:spPr>
        <p:txBody>
          <a:bodyPr/>
          <a:lstStyle/>
          <a:p>
            <a:pPr eaLnBrk="1" hangingPunct="1"/>
            <a:r>
              <a:rPr lang="en-US" altLang="en-US" smtClean="0"/>
              <a:t>Outline</a:t>
            </a:r>
            <a:endParaRPr lang="en-US" altLang="en-US" sz="3200" smtClean="0"/>
          </a:p>
        </p:txBody>
      </p:sp>
      <p:sp>
        <p:nvSpPr>
          <p:cNvPr id="4099" name="TextBox 2"/>
          <p:cNvSpPr txBox="1">
            <a:spLocks noChangeArrowheads="1"/>
          </p:cNvSpPr>
          <p:nvPr/>
        </p:nvSpPr>
        <p:spPr bwMode="auto">
          <a:xfrm>
            <a:off x="852488" y="2057400"/>
            <a:ext cx="7623175" cy="3046413"/>
          </a:xfrm>
          <a:prstGeom prst="rect">
            <a:avLst/>
          </a:prstGeom>
          <a:noFill/>
          <a:ln w="9525">
            <a:noFill/>
            <a:miter lim="800000"/>
            <a:headEnd/>
            <a:tailEnd/>
          </a:ln>
        </p:spPr>
        <p:txBody>
          <a:bodyPr>
            <a:spAutoFit/>
          </a:bodyPr>
          <a:lstStyle/>
          <a:p>
            <a:pPr eaLnBrk="1" hangingPunct="1"/>
            <a:r>
              <a:rPr lang="en-US" altLang="en-US" sz="3200"/>
              <a:t>1. Matrix arithmetic</a:t>
            </a:r>
          </a:p>
          <a:p>
            <a:pPr eaLnBrk="1" hangingPunct="1"/>
            <a:r>
              <a:rPr lang="en-US" altLang="en-US" sz="3200"/>
              <a:t>2. Matrix properties</a:t>
            </a:r>
          </a:p>
          <a:p>
            <a:pPr eaLnBrk="1" hangingPunct="1"/>
            <a:r>
              <a:rPr lang="en-US" altLang="en-US" sz="3200"/>
              <a:t>3. Eigenvectors &amp; eigenvalues</a:t>
            </a:r>
          </a:p>
          <a:p>
            <a:pPr eaLnBrk="1" hangingPunct="1"/>
            <a:r>
              <a:rPr lang="en-US" altLang="en-US" sz="3200"/>
              <a:t>-BREAK-</a:t>
            </a:r>
          </a:p>
          <a:p>
            <a:pPr eaLnBrk="1" hangingPunct="1"/>
            <a:r>
              <a:rPr lang="en-US" altLang="en-US" sz="3200"/>
              <a:t>4. Examples (on blackboard)</a:t>
            </a:r>
          </a:p>
          <a:p>
            <a:pPr eaLnBrk="1" hangingPunct="1"/>
            <a:r>
              <a:rPr lang="en-US" altLang="en-US" sz="3200"/>
              <a:t>5. Recap, additional matrix properties, SVD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2531"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22532" name="TextBox 4"/>
          <p:cNvSpPr txBox="1">
            <a:spLocks noChangeArrowheads="1"/>
          </p:cNvSpPr>
          <p:nvPr/>
        </p:nvSpPr>
        <p:spPr bwMode="auto">
          <a:xfrm>
            <a:off x="133350" y="4630738"/>
            <a:ext cx="679450" cy="368300"/>
          </a:xfrm>
          <a:prstGeom prst="rect">
            <a:avLst/>
          </a:prstGeom>
          <a:noFill/>
          <a:ln w="9525">
            <a:noFill/>
            <a:miter lim="800000"/>
            <a:headEnd/>
            <a:tailEnd/>
          </a:ln>
        </p:spPr>
        <p:txBody>
          <a:bodyPr wrap="none">
            <a:spAutoFit/>
          </a:bodyPr>
          <a:lstStyle/>
          <a:p>
            <a:pPr eaLnBrk="1" hangingPunct="1"/>
            <a:r>
              <a:rPr lang="en-US" altLang="en-US"/>
              <a:t>N X 1</a:t>
            </a:r>
          </a:p>
        </p:txBody>
      </p:sp>
      <p:sp>
        <p:nvSpPr>
          <p:cNvPr id="22533" name="TextBox 5"/>
          <p:cNvSpPr txBox="1">
            <a:spLocks noChangeArrowheads="1"/>
          </p:cNvSpPr>
          <p:nvPr/>
        </p:nvSpPr>
        <p:spPr bwMode="auto">
          <a:xfrm>
            <a:off x="2027238" y="4630738"/>
            <a:ext cx="722312" cy="368300"/>
          </a:xfrm>
          <a:prstGeom prst="rect">
            <a:avLst/>
          </a:prstGeom>
          <a:noFill/>
          <a:ln w="9525">
            <a:noFill/>
            <a:miter lim="800000"/>
            <a:headEnd/>
            <a:tailEnd/>
          </a:ln>
        </p:spPr>
        <p:txBody>
          <a:bodyPr wrap="none">
            <a:spAutoFit/>
          </a:bodyPr>
          <a:lstStyle/>
          <a:p>
            <a:pPr eaLnBrk="1" hangingPunct="1"/>
            <a:r>
              <a:rPr lang="en-US" altLang="en-US"/>
              <a:t>1 X M</a:t>
            </a:r>
          </a:p>
        </p:txBody>
      </p:sp>
      <p:sp>
        <p:nvSpPr>
          <p:cNvPr id="22534" name="TextBox 6"/>
          <p:cNvSpPr txBox="1">
            <a:spLocks noChangeArrowheads="1"/>
          </p:cNvSpPr>
          <p:nvPr/>
        </p:nvSpPr>
        <p:spPr bwMode="auto">
          <a:xfrm>
            <a:off x="6418263" y="4630738"/>
            <a:ext cx="754062" cy="368300"/>
          </a:xfrm>
          <a:prstGeom prst="rect">
            <a:avLst/>
          </a:prstGeom>
          <a:noFill/>
          <a:ln w="9525">
            <a:noFill/>
            <a:miter lim="800000"/>
            <a:headEnd/>
            <a:tailEnd/>
          </a:ln>
        </p:spPr>
        <p:txBody>
          <a:bodyPr wrap="none">
            <a:spAutoFit/>
          </a:bodyPr>
          <a:lstStyle/>
          <a:p>
            <a:pPr eaLnBrk="1" hangingPunct="1"/>
            <a:r>
              <a:rPr lang="en-US" altLang="en-US"/>
              <a:t>N X 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3555"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4579"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5603"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868488" y="25320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585628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6627"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3371850" y="252888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7889875"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7651" name="Picture 3" descr="OuterProd.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279400" y="2838450"/>
            <a:ext cx="485775"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2838450"/>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op.eps"/>
          <p:cNvPicPr>
            <a:picLocks noChangeAspect="1"/>
          </p:cNvPicPr>
          <p:nvPr/>
        </p:nvPicPr>
        <p:blipFill>
          <a:blip r:embed="rId2"/>
          <a:srcRect/>
          <a:stretch>
            <a:fillRect/>
          </a:stretch>
        </p:blipFill>
        <p:spPr bwMode="auto">
          <a:xfrm>
            <a:off x="98425" y="2487613"/>
            <a:ext cx="8924925" cy="1881187"/>
          </a:xfrm>
          <a:prstGeom prst="rect">
            <a:avLst/>
          </a:prstGeom>
          <a:noFill/>
          <a:ln w="9525">
            <a:noFill/>
            <a:miter lim="800000"/>
            <a:headEnd/>
            <a:tailEnd/>
          </a:ln>
        </p:spPr>
      </p:pic>
      <p:sp>
        <p:nvSpPr>
          <p:cNvPr id="28675"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sp>
        <p:nvSpPr>
          <p:cNvPr id="8" name="Oval 7"/>
          <p:cNvSpPr/>
          <p:nvPr/>
        </p:nvSpPr>
        <p:spPr>
          <a:xfrm>
            <a:off x="268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sp>
        <p:nvSpPr>
          <p:cNvPr id="3" name="Content Placeholder 2"/>
          <p:cNvSpPr>
            <a:spLocks noGrp="1"/>
          </p:cNvSpPr>
          <p:nvPr>
            <p:ph idx="1"/>
          </p:nvPr>
        </p:nvSpPr>
        <p:spPr>
          <a:xfrm>
            <a:off x="555625" y="4700588"/>
            <a:ext cx="8229600" cy="706437"/>
          </a:xfrm>
        </p:spPr>
        <p:txBody>
          <a:bodyPr rtlCol="0">
            <a:normAutofit fontScale="77500" lnSpcReduction="20000"/>
          </a:bodyPr>
          <a:lstStyle/>
          <a:p>
            <a:pPr eaLnBrk="1" fontAlgn="auto" hangingPunct="1">
              <a:spcAft>
                <a:spcPts val="0"/>
              </a:spcAft>
              <a:buFont typeface="Arial"/>
              <a:buChar char="•"/>
              <a:defRPr/>
            </a:pPr>
            <a:r>
              <a:rPr lang="en-US" dirty="0" smtClean="0"/>
              <a:t>Note: each column or each row is a multiple of the others</a:t>
            </a:r>
          </a:p>
        </p:txBody>
      </p:sp>
      <p:sp>
        <p:nvSpPr>
          <p:cNvPr id="8" name="Oval 7"/>
          <p:cNvSpPr/>
          <p:nvPr/>
        </p:nvSpPr>
        <p:spPr>
          <a:xfrm>
            <a:off x="268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9703" name="Picture 10" descr="op.eps"/>
          <p:cNvPicPr>
            <a:picLocks noChangeAspect="1"/>
          </p:cNvPicPr>
          <p:nvPr/>
        </p:nvPicPr>
        <p:blipFill>
          <a:blip r:embed="rId3"/>
          <a:srcRect/>
          <a:stretch>
            <a:fillRect/>
          </a:stretch>
        </p:blipFill>
        <p:spPr bwMode="auto">
          <a:xfrm>
            <a:off x="98425" y="2487613"/>
            <a:ext cx="8924925" cy="1881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31747" name="Picture 2" descr="mtimesv.eps"/>
          <p:cNvPicPr>
            <a:picLocks noChangeAspect="1"/>
          </p:cNvPicPr>
          <p:nvPr/>
        </p:nvPicPr>
        <p:blipFill>
          <a:blip r:embed="rId2"/>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32771" name="Picture 5" descr="matrixtimesvector.eps"/>
          <p:cNvPicPr>
            <a:picLocks noChangeAspect="1"/>
          </p:cNvPicPr>
          <p:nvPr/>
        </p:nvPicPr>
        <p:blipFill>
          <a:blip r:embed="rId2"/>
          <a:srcRect/>
          <a:stretch>
            <a:fillRect/>
          </a:stretch>
        </p:blipFill>
        <p:spPr bwMode="auto">
          <a:xfrm>
            <a:off x="153988" y="2543175"/>
            <a:ext cx="8826500" cy="2362200"/>
          </a:xfrm>
          <a:prstGeom prst="rect">
            <a:avLst/>
          </a:prstGeom>
          <a:noFill/>
          <a:ln w="9525">
            <a:noFill/>
            <a:miter lim="800000"/>
            <a:headEnd/>
            <a:tailEnd/>
          </a:ln>
        </p:spPr>
      </p:pic>
      <p:pic>
        <p:nvPicPr>
          <p:cNvPr id="32772" name="Picture 4" descr="mtimesv.eps"/>
          <p:cNvPicPr>
            <a:picLocks noChangeAspect="1"/>
          </p:cNvPicPr>
          <p:nvPr/>
        </p:nvPicPr>
        <p:blipFill>
          <a:blip r:embed="rId3"/>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578100"/>
            <a:ext cx="8504237" cy="989013"/>
          </a:xfrm>
        </p:spPr>
        <p:txBody>
          <a:bodyPr rtlCol="0">
            <a:normAutofit fontScale="90000"/>
          </a:bodyPr>
          <a:lstStyle/>
          <a:p>
            <a:pPr eaLnBrk="1" fontAlgn="auto" hangingPunct="1">
              <a:spcAft>
                <a:spcPts val="0"/>
              </a:spcAft>
              <a:defRPr/>
            </a:pPr>
            <a:r>
              <a:rPr lang="en-US" dirty="0" smtClean="0"/>
              <a:t>Part 1: Matrix Arithmetic</a:t>
            </a:r>
            <a:br>
              <a:rPr lang="en-US" dirty="0" smtClean="0"/>
            </a:br>
            <a:r>
              <a:rPr lang="en-US" sz="3200" dirty="0" smtClean="0"/>
              <a:t>(w/applications to neural networks)</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33795" name="Picture 5" descr="matrixtimesvector.eps"/>
          <p:cNvPicPr>
            <a:picLocks noChangeAspect="1"/>
          </p:cNvPicPr>
          <p:nvPr/>
        </p:nvPicPr>
        <p:blipFill>
          <a:blip r:embed="rId2"/>
          <a:srcRect/>
          <a:stretch>
            <a:fillRect/>
          </a:stretch>
        </p:blipFill>
        <p:spPr bwMode="auto">
          <a:xfrm>
            <a:off x="153988" y="2543175"/>
            <a:ext cx="8826500" cy="2362200"/>
          </a:xfrm>
          <a:prstGeom prst="rect">
            <a:avLst/>
          </a:prstGeom>
          <a:noFill/>
          <a:ln w="9525">
            <a:noFill/>
            <a:miter lim="800000"/>
            <a:headEnd/>
            <a:tailEnd/>
          </a:ln>
        </p:spPr>
      </p:pic>
      <p:sp>
        <p:nvSpPr>
          <p:cNvPr id="33796" name="TextBox 6"/>
          <p:cNvSpPr txBox="1">
            <a:spLocks noChangeArrowheads="1"/>
          </p:cNvSpPr>
          <p:nvPr/>
        </p:nvSpPr>
        <p:spPr bwMode="auto">
          <a:xfrm>
            <a:off x="292100" y="5343525"/>
            <a:ext cx="725488" cy="369888"/>
          </a:xfrm>
          <a:prstGeom prst="rect">
            <a:avLst/>
          </a:prstGeom>
          <a:noFill/>
          <a:ln w="9525">
            <a:noFill/>
            <a:miter lim="800000"/>
            <a:headEnd/>
            <a:tailEnd/>
          </a:ln>
        </p:spPr>
        <p:txBody>
          <a:bodyPr wrap="none">
            <a:spAutoFit/>
          </a:bodyPr>
          <a:lstStyle/>
          <a:p>
            <a:pPr eaLnBrk="1" hangingPunct="1"/>
            <a:r>
              <a:rPr lang="en-US" altLang="en-US"/>
              <a:t>M X 1</a:t>
            </a:r>
          </a:p>
        </p:txBody>
      </p:sp>
      <p:sp>
        <p:nvSpPr>
          <p:cNvPr id="33797" name="TextBox 7"/>
          <p:cNvSpPr txBox="1">
            <a:spLocks noChangeArrowheads="1"/>
          </p:cNvSpPr>
          <p:nvPr/>
        </p:nvSpPr>
        <p:spPr bwMode="auto">
          <a:xfrm>
            <a:off x="4198938" y="5343525"/>
            <a:ext cx="757237" cy="369888"/>
          </a:xfrm>
          <a:prstGeom prst="rect">
            <a:avLst/>
          </a:prstGeom>
          <a:noFill/>
          <a:ln w="9525">
            <a:noFill/>
            <a:miter lim="800000"/>
            <a:headEnd/>
            <a:tailEnd/>
          </a:ln>
        </p:spPr>
        <p:txBody>
          <a:bodyPr wrap="none">
            <a:spAutoFit/>
          </a:bodyPr>
          <a:lstStyle/>
          <a:p>
            <a:pPr eaLnBrk="1" hangingPunct="1"/>
            <a:r>
              <a:rPr lang="en-US" altLang="en-US"/>
              <a:t>M X N</a:t>
            </a:r>
          </a:p>
        </p:txBody>
      </p:sp>
      <p:sp>
        <p:nvSpPr>
          <p:cNvPr id="33798" name="TextBox 8"/>
          <p:cNvSpPr txBox="1">
            <a:spLocks noChangeArrowheads="1"/>
          </p:cNvSpPr>
          <p:nvPr/>
        </p:nvSpPr>
        <p:spPr bwMode="auto">
          <a:xfrm>
            <a:off x="8066088" y="5343525"/>
            <a:ext cx="677862" cy="369888"/>
          </a:xfrm>
          <a:prstGeom prst="rect">
            <a:avLst/>
          </a:prstGeom>
          <a:noFill/>
          <a:ln w="9525">
            <a:noFill/>
            <a:miter lim="800000"/>
            <a:headEnd/>
            <a:tailEnd/>
          </a:ln>
        </p:spPr>
        <p:txBody>
          <a:bodyPr wrap="none">
            <a:spAutoFit/>
          </a:bodyPr>
          <a:lstStyle/>
          <a:p>
            <a:pPr eaLnBrk="1" hangingPunct="1"/>
            <a:r>
              <a:rPr lang="en-US" altLang="en-US"/>
              <a:t>N X 1</a:t>
            </a:r>
          </a:p>
        </p:txBody>
      </p:sp>
      <p:pic>
        <p:nvPicPr>
          <p:cNvPr id="33799" name="Picture 10" descr="mtimesv.eps"/>
          <p:cNvPicPr>
            <a:picLocks noChangeAspect="1"/>
          </p:cNvPicPr>
          <p:nvPr/>
        </p:nvPicPr>
        <p:blipFill>
          <a:blip r:embed="rId3"/>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inner product interpretation</a:t>
            </a:r>
            <a:endParaRPr lang="en-US" b="1" dirty="0"/>
          </a:p>
        </p:txBody>
      </p:sp>
      <p:pic>
        <p:nvPicPr>
          <p:cNvPr id="34819" name="Picture 3" descr="MtimesV.eps"/>
          <p:cNvPicPr>
            <a:picLocks noChangeAspect="1"/>
          </p:cNvPicPr>
          <p:nvPr/>
        </p:nvPicPr>
        <p:blipFill>
          <a:blip r:embed="rId2"/>
          <a:srcRect/>
          <a:stretch>
            <a:fillRect/>
          </a:stretch>
        </p:blipFill>
        <p:spPr bwMode="auto">
          <a:xfrm>
            <a:off x="747713" y="1581150"/>
            <a:ext cx="7939087" cy="3305175"/>
          </a:xfrm>
          <a:prstGeom prst="rect">
            <a:avLst/>
          </a:prstGeom>
          <a:noFill/>
          <a:ln w="9525">
            <a:noFill/>
            <a:miter lim="800000"/>
            <a:headEnd/>
            <a:tailEnd/>
          </a:ln>
        </p:spPr>
      </p:pic>
      <p:sp>
        <p:nvSpPr>
          <p:cNvPr id="6" name="Content Placeholder 2"/>
          <p:cNvSpPr txBox="1">
            <a:spLocks/>
          </p:cNvSpPr>
          <p:nvPr/>
        </p:nvSpPr>
        <p:spPr>
          <a:xfrm>
            <a:off x="369888" y="5256213"/>
            <a:ext cx="8229600" cy="101282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smtClean="0"/>
              <a:t>Rule: the i</a:t>
            </a:r>
            <a:r>
              <a:rPr lang="en-US" baseline="30000" smtClean="0"/>
              <a:t>th</a:t>
            </a:r>
            <a:r>
              <a:rPr lang="en-US" smtClean="0"/>
              <a:t> element of </a:t>
            </a:r>
            <a:r>
              <a:rPr lang="en-US" b="1" smtClean="0"/>
              <a:t>y</a:t>
            </a:r>
            <a:r>
              <a:rPr lang="en-US" smtClean="0"/>
              <a:t> is the dot product of the i</a:t>
            </a:r>
            <a:r>
              <a:rPr lang="en-US" baseline="30000" smtClean="0"/>
              <a:t>th</a:t>
            </a:r>
            <a:r>
              <a:rPr lang="en-US" smtClean="0"/>
              <a:t> row of W with </a:t>
            </a:r>
            <a:r>
              <a:rPr lang="en-US" b="1" smtClean="0"/>
              <a:t>x</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0" descr="MtimesV.eps"/>
          <p:cNvPicPr>
            <a:picLocks noChangeAspect="1"/>
          </p:cNvPicPr>
          <p:nvPr/>
        </p:nvPicPr>
        <p:blipFill>
          <a:blip r:embed="rId2"/>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inner product interpretation</a:t>
            </a:r>
            <a:endParaRPr lang="en-US" b="1" dirty="0"/>
          </a:p>
        </p:txBody>
      </p:sp>
      <p:sp>
        <p:nvSpPr>
          <p:cNvPr id="9" name="Oval 8"/>
          <p:cNvSpPr/>
          <p:nvPr/>
        </p:nvSpPr>
        <p:spPr>
          <a:xfrm>
            <a:off x="941388"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smtClean="0"/>
              <a:t>Rule: the </a:t>
            </a:r>
            <a:r>
              <a:rPr lang="en-US" dirty="0" err="1" smtClean="0"/>
              <a:t>i</a:t>
            </a:r>
            <a:r>
              <a:rPr lang="en-US" baseline="30000" dirty="0" err="1" smtClean="0"/>
              <a:t>th</a:t>
            </a:r>
            <a:r>
              <a:rPr lang="en-US" dirty="0" smtClean="0"/>
              <a:t> element of </a:t>
            </a:r>
            <a:r>
              <a:rPr lang="en-US" b="1" dirty="0" smtClean="0"/>
              <a:t>y</a:t>
            </a:r>
            <a:r>
              <a:rPr lang="en-US" dirty="0" smtClean="0"/>
              <a:t> is the dot product of the </a:t>
            </a:r>
            <a:r>
              <a:rPr lang="en-US" dirty="0" err="1" smtClean="0"/>
              <a:t>i</a:t>
            </a:r>
            <a:r>
              <a:rPr lang="en-US" baseline="30000" dirty="0" err="1" smtClean="0"/>
              <a:t>th</a:t>
            </a:r>
            <a:r>
              <a:rPr lang="en-US" dirty="0" smtClean="0"/>
              <a:t> row of W with </a:t>
            </a:r>
            <a:r>
              <a:rPr lang="en-US" b="1" dirty="0" smtClean="0"/>
              <a:t>x</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9" descr="MtimesV.eps"/>
          <p:cNvPicPr>
            <a:picLocks noChangeAspect="1"/>
          </p:cNvPicPr>
          <p:nvPr/>
        </p:nvPicPr>
        <p:blipFill>
          <a:blip r:embed="rId2"/>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inner product interpretation</a:t>
            </a:r>
            <a:endParaRPr lang="en-US" b="1" dirty="0"/>
          </a:p>
        </p:txBody>
      </p:sp>
      <p:sp>
        <p:nvSpPr>
          <p:cNvPr id="6" name="Oval 5"/>
          <p:cNvSpPr/>
          <p:nvPr/>
        </p:nvSpPr>
        <p:spPr>
          <a:xfrm>
            <a:off x="2581275" y="1343025"/>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7808913" y="2105025"/>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941388"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Content Placeholder 2"/>
          <p:cNvSpPr txBox="1">
            <a:spLocks/>
          </p:cNvSpPr>
          <p:nvPr/>
        </p:nvSpPr>
        <p:spPr>
          <a:xfrm>
            <a:off x="369888" y="5256213"/>
            <a:ext cx="8229600" cy="101282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smtClean="0"/>
              <a:t>Rule: the i</a:t>
            </a:r>
            <a:r>
              <a:rPr lang="en-US" baseline="30000" smtClean="0"/>
              <a:t>th</a:t>
            </a:r>
            <a:r>
              <a:rPr lang="en-US" smtClean="0"/>
              <a:t> element of </a:t>
            </a:r>
            <a:r>
              <a:rPr lang="en-US" b="1" smtClean="0"/>
              <a:t>y</a:t>
            </a:r>
            <a:r>
              <a:rPr lang="en-US" smtClean="0"/>
              <a:t> is the dot product of the i</a:t>
            </a:r>
            <a:r>
              <a:rPr lang="en-US" baseline="30000" smtClean="0"/>
              <a:t>th</a:t>
            </a:r>
            <a:r>
              <a:rPr lang="en-US" smtClean="0"/>
              <a:t> row of W with </a:t>
            </a:r>
            <a:r>
              <a:rPr lang="en-US" b="1" smtClean="0"/>
              <a:t>x</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descr="MtimesV.eps"/>
          <p:cNvPicPr>
            <a:picLocks noChangeAspect="1"/>
          </p:cNvPicPr>
          <p:nvPr/>
        </p:nvPicPr>
        <p:blipFill>
          <a:blip r:embed="rId2"/>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inner product interpretation</a:t>
            </a:r>
            <a:endParaRPr lang="en-US" b="1" dirty="0"/>
          </a:p>
        </p:txBody>
      </p:sp>
      <p:sp>
        <p:nvSpPr>
          <p:cNvPr id="9" name="Oval 8"/>
          <p:cNvSpPr/>
          <p:nvPr/>
        </p:nvSpPr>
        <p:spPr>
          <a:xfrm>
            <a:off x="941388" y="2003425"/>
            <a:ext cx="619125" cy="59531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581275" y="1833563"/>
            <a:ext cx="4751388" cy="7651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7808913" y="2105025"/>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smtClean="0"/>
              <a:t>Rule: the </a:t>
            </a:r>
            <a:r>
              <a:rPr lang="en-US" dirty="0" err="1" smtClean="0"/>
              <a:t>i</a:t>
            </a:r>
            <a:r>
              <a:rPr lang="en-US" baseline="30000" dirty="0" err="1" smtClean="0"/>
              <a:t>th</a:t>
            </a:r>
            <a:r>
              <a:rPr lang="en-US" dirty="0" smtClean="0"/>
              <a:t> element of </a:t>
            </a:r>
            <a:r>
              <a:rPr lang="en-US" b="1" dirty="0" smtClean="0"/>
              <a:t>y</a:t>
            </a:r>
            <a:r>
              <a:rPr lang="en-US" dirty="0" smtClean="0"/>
              <a:t> is the dot product of the </a:t>
            </a:r>
            <a:r>
              <a:rPr lang="en-US" dirty="0" err="1" smtClean="0"/>
              <a:t>i</a:t>
            </a:r>
            <a:r>
              <a:rPr lang="en-US" baseline="30000" dirty="0" err="1" smtClean="0"/>
              <a:t>th</a:t>
            </a:r>
            <a:r>
              <a:rPr lang="en-US" dirty="0" smtClean="0"/>
              <a:t> row of W with </a:t>
            </a:r>
            <a:r>
              <a:rPr lang="en-US" b="1" dirty="0" smtClean="0"/>
              <a:t>x</a:t>
            </a: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1" descr="MtimesV.eps"/>
          <p:cNvPicPr>
            <a:picLocks noChangeAspect="1"/>
          </p:cNvPicPr>
          <p:nvPr/>
        </p:nvPicPr>
        <p:blipFill>
          <a:blip r:embed="rId2"/>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inner product interpretation</a:t>
            </a:r>
            <a:endParaRPr lang="en-US" b="1" dirty="0"/>
          </a:p>
        </p:txBody>
      </p:sp>
      <p:sp>
        <p:nvSpPr>
          <p:cNvPr id="9" name="Oval 8"/>
          <p:cNvSpPr/>
          <p:nvPr/>
        </p:nvSpPr>
        <p:spPr>
          <a:xfrm>
            <a:off x="974725" y="3195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2692400" y="3025775"/>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7808913" y="2089150"/>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smtClean="0"/>
              <a:t>Rule: the </a:t>
            </a:r>
            <a:r>
              <a:rPr lang="en-US" dirty="0" err="1" smtClean="0"/>
              <a:t>i</a:t>
            </a:r>
            <a:r>
              <a:rPr lang="en-US" baseline="30000" dirty="0" err="1" smtClean="0"/>
              <a:t>th</a:t>
            </a:r>
            <a:r>
              <a:rPr lang="en-US" dirty="0" smtClean="0"/>
              <a:t> element of </a:t>
            </a:r>
            <a:r>
              <a:rPr lang="en-US" b="1" dirty="0" smtClean="0"/>
              <a:t>y</a:t>
            </a:r>
            <a:r>
              <a:rPr lang="en-US" dirty="0" smtClean="0"/>
              <a:t> is the dot product of the </a:t>
            </a:r>
            <a:r>
              <a:rPr lang="en-US" dirty="0" err="1" smtClean="0"/>
              <a:t>i</a:t>
            </a:r>
            <a:r>
              <a:rPr lang="en-US" baseline="30000" dirty="0" err="1" smtClean="0"/>
              <a:t>th</a:t>
            </a:r>
            <a:r>
              <a:rPr lang="en-US" dirty="0" smtClean="0"/>
              <a:t> row of W with </a:t>
            </a:r>
            <a:r>
              <a:rPr lang="en-US" b="1" dirty="0" smtClean="0"/>
              <a:t>x</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outer product interpretation</a:t>
            </a:r>
            <a:endParaRPr lang="en-US" b="1" dirty="0"/>
          </a:p>
        </p:txBody>
      </p:sp>
      <p:pic>
        <p:nvPicPr>
          <p:cNvPr id="39939" name="Picture 3" descr="MXVOuter.eps"/>
          <p:cNvPicPr>
            <a:picLocks noChangeAspect="1"/>
          </p:cNvPicPr>
          <p:nvPr/>
        </p:nvPicPr>
        <p:blipFill>
          <a:blip r:embed="rId2"/>
          <a:srcRect/>
          <a:stretch>
            <a:fillRect/>
          </a:stretch>
        </p:blipFill>
        <p:spPr bwMode="auto">
          <a:xfrm>
            <a:off x="131763" y="2406650"/>
            <a:ext cx="8880475" cy="1493838"/>
          </a:xfrm>
          <a:prstGeom prst="rect">
            <a:avLst/>
          </a:prstGeom>
          <a:noFill/>
          <a:ln w="9525">
            <a:noFill/>
            <a:miter lim="800000"/>
            <a:headEnd/>
            <a:tailEnd/>
          </a:ln>
        </p:spPr>
      </p:pic>
      <p:pic>
        <p:nvPicPr>
          <p:cNvPr id="39940" name="Picture 4" descr="W1.eps"/>
          <p:cNvPicPr>
            <a:picLocks noChangeAspect="1"/>
          </p:cNvPicPr>
          <p:nvPr/>
        </p:nvPicPr>
        <p:blipFill>
          <a:blip r:embed="rId3"/>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924425" y="2506663"/>
            <a:ext cx="4087813"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943"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outer product interpretation</a:t>
            </a:r>
            <a:endParaRPr lang="en-US" b="1" dirty="0"/>
          </a:p>
        </p:txBody>
      </p:sp>
      <p:pic>
        <p:nvPicPr>
          <p:cNvPr id="40963" name="Picture 3" descr="MXVOuter.eps"/>
          <p:cNvPicPr>
            <a:picLocks noChangeAspect="1"/>
          </p:cNvPicPr>
          <p:nvPr/>
        </p:nvPicPr>
        <p:blipFill>
          <a:blip r:embed="rId2"/>
          <a:srcRect/>
          <a:stretch>
            <a:fillRect/>
          </a:stretch>
        </p:blipFill>
        <p:spPr bwMode="auto">
          <a:xfrm>
            <a:off x="131763" y="2406650"/>
            <a:ext cx="8880475" cy="1493838"/>
          </a:xfrm>
          <a:prstGeom prst="rect">
            <a:avLst/>
          </a:prstGeom>
          <a:noFill/>
          <a:ln w="9525">
            <a:noFill/>
            <a:miter lim="800000"/>
            <a:headEnd/>
            <a:tailEnd/>
          </a:ln>
        </p:spPr>
      </p:pic>
      <p:pic>
        <p:nvPicPr>
          <p:cNvPr id="40964" name="Picture 4" descr="W1.eps"/>
          <p:cNvPicPr>
            <a:picLocks noChangeAspect="1"/>
          </p:cNvPicPr>
          <p:nvPr/>
        </p:nvPicPr>
        <p:blipFill>
          <a:blip r:embed="rId3"/>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31775" y="2182813"/>
            <a:ext cx="679450"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2406650"/>
            <a:ext cx="511175"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6138863" y="2506663"/>
            <a:ext cx="2873375"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969"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outer product interpretation</a:t>
            </a:r>
            <a:endParaRPr lang="en-US" b="1" dirty="0"/>
          </a:p>
        </p:txBody>
      </p:sp>
      <p:sp>
        <p:nvSpPr>
          <p:cNvPr id="41987" name="Content Placeholder 2"/>
          <p:cNvSpPr>
            <a:spLocks noGrp="1"/>
          </p:cNvSpPr>
          <p:nvPr>
            <p:ph idx="1"/>
          </p:nvPr>
        </p:nvSpPr>
        <p:spPr>
          <a:xfrm>
            <a:off x="457200" y="4430713"/>
            <a:ext cx="8229600" cy="1093787"/>
          </a:xfrm>
        </p:spPr>
        <p:txBody>
          <a:bodyPr/>
          <a:lstStyle/>
          <a:p>
            <a:pPr eaLnBrk="1" hangingPunct="1"/>
            <a:r>
              <a:rPr lang="en-US" altLang="en-US" smtClean="0"/>
              <a:t>The product is a weighted sum of the columns of W, weighted by the entries of x</a:t>
            </a:r>
          </a:p>
        </p:txBody>
      </p:sp>
      <p:pic>
        <p:nvPicPr>
          <p:cNvPr id="41988" name="Picture 3" descr="MXVOuter.eps"/>
          <p:cNvPicPr>
            <a:picLocks noChangeAspect="1"/>
          </p:cNvPicPr>
          <p:nvPr/>
        </p:nvPicPr>
        <p:blipFill>
          <a:blip r:embed="rId2"/>
          <a:srcRect/>
          <a:stretch>
            <a:fillRect/>
          </a:stretch>
        </p:blipFill>
        <p:spPr bwMode="auto">
          <a:xfrm>
            <a:off x="131763" y="2406650"/>
            <a:ext cx="8880475" cy="1493838"/>
          </a:xfrm>
          <a:prstGeom prst="rect">
            <a:avLst/>
          </a:prstGeom>
          <a:noFill/>
          <a:ln w="9525">
            <a:noFill/>
            <a:miter lim="800000"/>
            <a:headEnd/>
            <a:tailEnd/>
          </a:ln>
        </p:spPr>
      </p:pic>
      <p:pic>
        <p:nvPicPr>
          <p:cNvPr id="41989" name="Picture 4" descr="W1.eps"/>
          <p:cNvPicPr>
            <a:picLocks noChangeAspect="1"/>
          </p:cNvPicPr>
          <p:nvPr/>
        </p:nvPicPr>
        <p:blipFill>
          <a:blip r:embed="rId3"/>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57288" y="2289175"/>
            <a:ext cx="679450"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2697163"/>
            <a:ext cx="511175"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7051675" y="2506663"/>
            <a:ext cx="1960563"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a vector: </a:t>
            </a:r>
            <a:br>
              <a:rPr lang="en-US" dirty="0" smtClean="0"/>
            </a:br>
            <a:r>
              <a:rPr lang="en-US" b="1" dirty="0" smtClean="0"/>
              <a:t>outer product interpretation</a:t>
            </a:r>
            <a:endParaRPr lang="en-US" b="1" dirty="0"/>
          </a:p>
        </p:txBody>
      </p:sp>
      <p:pic>
        <p:nvPicPr>
          <p:cNvPr id="43011" name="Picture 3" descr="MXVOuter.eps"/>
          <p:cNvPicPr>
            <a:picLocks noChangeAspect="1"/>
          </p:cNvPicPr>
          <p:nvPr/>
        </p:nvPicPr>
        <p:blipFill>
          <a:blip r:embed="rId2"/>
          <a:srcRect/>
          <a:stretch>
            <a:fillRect/>
          </a:stretch>
        </p:blipFill>
        <p:spPr bwMode="auto">
          <a:xfrm>
            <a:off x="131763" y="2406650"/>
            <a:ext cx="8880475" cy="1493838"/>
          </a:xfrm>
          <a:prstGeom prst="rect">
            <a:avLst/>
          </a:prstGeom>
          <a:noFill/>
          <a:ln w="9525">
            <a:noFill/>
            <a:miter lim="800000"/>
            <a:headEnd/>
            <a:tailEnd/>
          </a:ln>
        </p:spPr>
      </p:pic>
      <p:pic>
        <p:nvPicPr>
          <p:cNvPr id="43012" name="Picture 4" descr="W1.eps"/>
          <p:cNvPicPr>
            <a:picLocks noChangeAspect="1"/>
          </p:cNvPicPr>
          <p:nvPr/>
        </p:nvPicPr>
        <p:blipFill>
          <a:blip r:embed="rId3"/>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667000" y="2289175"/>
            <a:ext cx="746125"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3521075"/>
            <a:ext cx="511175" cy="4460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016"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989012"/>
          </a:xfrm>
        </p:spPr>
        <p:txBody>
          <a:bodyPr/>
          <a:lstStyle/>
          <a:p>
            <a:pPr eaLnBrk="1" hangingPunct="1"/>
            <a:r>
              <a:rPr lang="en-US" altLang="en-US" smtClean="0"/>
              <a:t>Matrix addition</a:t>
            </a:r>
          </a:p>
        </p:txBody>
      </p:sp>
      <p:pic>
        <p:nvPicPr>
          <p:cNvPr id="6147" name="Picture 3" descr="Addition.eps"/>
          <p:cNvPicPr>
            <a:picLocks noChangeAspect="1"/>
          </p:cNvPicPr>
          <p:nvPr/>
        </p:nvPicPr>
        <p:blipFill>
          <a:blip r:embed="rId2"/>
          <a:srcRect/>
          <a:stretch>
            <a:fillRect/>
          </a:stretch>
        </p:blipFill>
        <p:spPr bwMode="auto">
          <a:xfrm>
            <a:off x="1130300" y="2444750"/>
            <a:ext cx="68707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of the outer product method</a:t>
            </a:r>
            <a:endParaRPr lang="en-US" dirty="0"/>
          </a:p>
        </p:txBody>
      </p:sp>
      <p:pic>
        <p:nvPicPr>
          <p:cNvPr id="44035"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2684463" y="2286000"/>
            <a:ext cx="6337300"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4037" name="Picture 7"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9" name="Straight Connector 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of the outer product method</a:t>
            </a:r>
            <a:endParaRPr lang="en-US" dirty="0"/>
          </a:p>
        </p:txBody>
      </p:sp>
      <p:pic>
        <p:nvPicPr>
          <p:cNvPr id="45059"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5381625" y="2286000"/>
            <a:ext cx="36401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13075"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013075" y="4789488"/>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5065" name="TextBox 11"/>
          <p:cNvSpPr txBox="1">
            <a:spLocks noChangeArrowheads="1"/>
          </p:cNvSpPr>
          <p:nvPr/>
        </p:nvSpPr>
        <p:spPr bwMode="auto">
          <a:xfrm>
            <a:off x="3943350" y="4895850"/>
            <a:ext cx="617538" cy="368300"/>
          </a:xfrm>
          <a:prstGeom prst="rect">
            <a:avLst/>
          </a:prstGeom>
          <a:noFill/>
          <a:ln w="9525">
            <a:noFill/>
            <a:miter lim="800000"/>
            <a:headEnd/>
            <a:tailEnd/>
          </a:ln>
        </p:spPr>
        <p:txBody>
          <a:bodyPr wrap="none">
            <a:spAutoFit/>
          </a:bodyPr>
          <a:lstStyle/>
          <a:p>
            <a:pPr eaLnBrk="1" hangingPunct="1"/>
            <a:r>
              <a:rPr lang="en-US" altLang="en-US"/>
              <a:t>(3,1)</a:t>
            </a:r>
          </a:p>
        </p:txBody>
      </p:sp>
      <p:sp>
        <p:nvSpPr>
          <p:cNvPr id="45066" name="TextBox 12"/>
          <p:cNvSpPr txBox="1">
            <a:spLocks noChangeArrowheads="1"/>
          </p:cNvSpPr>
          <p:nvPr/>
        </p:nvSpPr>
        <p:spPr bwMode="auto">
          <a:xfrm>
            <a:off x="2317750" y="4605338"/>
            <a:ext cx="615950" cy="369887"/>
          </a:xfrm>
          <a:prstGeom prst="rect">
            <a:avLst/>
          </a:prstGeom>
          <a:noFill/>
          <a:ln w="9525">
            <a:noFill/>
            <a:miter lim="800000"/>
            <a:headEnd/>
            <a:tailEnd/>
          </a:ln>
        </p:spPr>
        <p:txBody>
          <a:bodyPr wrap="none">
            <a:spAutoFit/>
          </a:bodyPr>
          <a:lstStyle/>
          <a:p>
            <a:pPr eaLnBrk="1" hangingPunct="1"/>
            <a:r>
              <a:rPr lang="en-US" altLang="en-US"/>
              <a:t>(0,2)</a:t>
            </a:r>
          </a:p>
        </p:txBody>
      </p:sp>
      <p:pic>
        <p:nvPicPr>
          <p:cNvPr id="45067" name="Picture 17"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19" name="Straight Connector 1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of the outer product method</a:t>
            </a:r>
            <a:endParaRPr lang="en-US" dirty="0"/>
          </a:p>
        </p:txBody>
      </p:sp>
      <p:pic>
        <p:nvPicPr>
          <p:cNvPr id="46085"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7832725" y="2286000"/>
            <a:ext cx="11890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13075"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6090" name="TextBox 11"/>
          <p:cNvSpPr txBox="1">
            <a:spLocks noChangeArrowheads="1"/>
          </p:cNvSpPr>
          <p:nvPr/>
        </p:nvSpPr>
        <p:spPr bwMode="auto">
          <a:xfrm>
            <a:off x="3943350" y="4895850"/>
            <a:ext cx="617538" cy="368300"/>
          </a:xfrm>
          <a:prstGeom prst="rect">
            <a:avLst/>
          </a:prstGeom>
          <a:noFill/>
          <a:ln w="9525">
            <a:noFill/>
            <a:miter lim="800000"/>
            <a:headEnd/>
            <a:tailEnd/>
          </a:ln>
        </p:spPr>
        <p:txBody>
          <a:bodyPr wrap="none">
            <a:spAutoFit/>
          </a:bodyPr>
          <a:lstStyle/>
          <a:p>
            <a:pPr eaLnBrk="1" hangingPunct="1"/>
            <a:r>
              <a:rPr lang="en-US" altLang="en-US"/>
              <a:t>(3,1)</a:t>
            </a:r>
          </a:p>
        </p:txBody>
      </p:sp>
      <p:sp>
        <p:nvSpPr>
          <p:cNvPr id="46091" name="TextBox 12"/>
          <p:cNvSpPr txBox="1">
            <a:spLocks noChangeArrowheads="1"/>
          </p:cNvSpPr>
          <p:nvPr/>
        </p:nvSpPr>
        <p:spPr bwMode="auto">
          <a:xfrm>
            <a:off x="2317750" y="3937000"/>
            <a:ext cx="615950" cy="369888"/>
          </a:xfrm>
          <a:prstGeom prst="rect">
            <a:avLst/>
          </a:prstGeom>
          <a:noFill/>
          <a:ln w="9525">
            <a:noFill/>
            <a:miter lim="800000"/>
            <a:headEnd/>
            <a:tailEnd/>
          </a:ln>
        </p:spPr>
        <p:txBody>
          <a:bodyPr wrap="none">
            <a:spAutoFit/>
          </a:bodyPr>
          <a:lstStyle/>
          <a:p>
            <a:pPr eaLnBrk="1" hangingPunct="1"/>
            <a:r>
              <a:rPr lang="en-US" altLang="en-US"/>
              <a:t>(0,4)</a:t>
            </a:r>
          </a:p>
        </p:txBody>
      </p:sp>
      <p:cxnSp>
        <p:nvCxnSpPr>
          <p:cNvPr id="16" name="Straight Connector 15"/>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46093" name="Picture 17"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19" name="Straight Connector 1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V="1">
            <a:off x="3940175" y="3821113"/>
            <a:ext cx="0" cy="127000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of the outer product method</a:t>
            </a:r>
            <a:endParaRPr lang="en-US" dirty="0"/>
          </a:p>
        </p:txBody>
      </p:sp>
      <p:pic>
        <p:nvPicPr>
          <p:cNvPr id="47108"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grpSp>
        <p:nvGrpSpPr>
          <p:cNvPr id="47109" name="Group 23"/>
          <p:cNvGrpSpPr>
            <a:grpSpLocks/>
          </p:cNvGrpSpPr>
          <p:nvPr/>
        </p:nvGrpSpPr>
        <p:grpSpPr bwMode="auto">
          <a:xfrm>
            <a:off x="889000" y="4121150"/>
            <a:ext cx="4459288" cy="2528888"/>
            <a:chOff x="889000" y="4121764"/>
            <a:chExt cx="4458694" cy="2528755"/>
          </a:xfrm>
        </p:grpSpPr>
        <p:cxnSp>
          <p:nvCxnSpPr>
            <p:cNvPr id="25" name="Straight Connector 24"/>
            <p:cNvCxnSpPr/>
            <p:nvPr/>
          </p:nvCxnSpPr>
          <p:spPr>
            <a:xfrm>
              <a:off x="889000" y="5391697"/>
              <a:ext cx="4458694"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012792" y="4121764"/>
              <a:ext cx="0" cy="2528755"/>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12792" y="4121764"/>
              <a:ext cx="0" cy="1269933"/>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47110" name="TextBox 28"/>
          <p:cNvSpPr txBox="1">
            <a:spLocks noChangeArrowheads="1"/>
          </p:cNvSpPr>
          <p:nvPr/>
        </p:nvSpPr>
        <p:spPr bwMode="auto">
          <a:xfrm>
            <a:off x="3943350" y="3602038"/>
            <a:ext cx="617538" cy="369887"/>
          </a:xfrm>
          <a:prstGeom prst="rect">
            <a:avLst/>
          </a:prstGeom>
          <a:noFill/>
          <a:ln w="9525">
            <a:noFill/>
            <a:miter lim="800000"/>
            <a:headEnd/>
            <a:tailEnd/>
          </a:ln>
        </p:spPr>
        <p:txBody>
          <a:bodyPr wrap="none">
            <a:spAutoFit/>
          </a:bodyPr>
          <a:lstStyle/>
          <a:p>
            <a:pPr eaLnBrk="1" hangingPunct="1"/>
            <a:r>
              <a:rPr lang="en-US" altLang="en-US"/>
              <a:t>(3,5)</a:t>
            </a:r>
          </a:p>
        </p:txBody>
      </p:sp>
      <p:cxnSp>
        <p:nvCxnSpPr>
          <p:cNvPr id="31" name="Straight Connector 30"/>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009900"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024188" y="3829050"/>
            <a:ext cx="930275" cy="31115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009900" y="3829050"/>
            <a:ext cx="930275" cy="156210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4" name="Content Placeholder 2"/>
          <p:cNvSpPr>
            <a:spLocks noGrp="1"/>
          </p:cNvSpPr>
          <p:nvPr>
            <p:ph idx="1"/>
          </p:nvPr>
        </p:nvSpPr>
        <p:spPr>
          <a:xfrm>
            <a:off x="5581650" y="3698875"/>
            <a:ext cx="3105150" cy="2427288"/>
          </a:xfrm>
        </p:spPr>
        <p:txBody>
          <a:bodyPr rtlCol="0">
            <a:normAutofit fontScale="92500" lnSpcReduction="20000"/>
          </a:bodyPr>
          <a:lstStyle/>
          <a:p>
            <a:pPr eaLnBrk="1" fontAlgn="auto" hangingPunct="1">
              <a:spcAft>
                <a:spcPts val="0"/>
              </a:spcAft>
              <a:buFont typeface="Arial"/>
              <a:buChar char="•"/>
              <a:defRPr/>
            </a:pPr>
            <a:r>
              <a:rPr lang="en-US" dirty="0" smtClean="0"/>
              <a:t>Note: different combinations of the columns of </a:t>
            </a:r>
            <a:r>
              <a:rPr lang="en-US" b="1" dirty="0" smtClean="0"/>
              <a:t>M</a:t>
            </a:r>
            <a:r>
              <a:rPr lang="en-US" dirty="0" smtClean="0"/>
              <a:t> can give you any vector in the plane</a:t>
            </a:r>
          </a:p>
        </p:txBody>
      </p:sp>
      <p:pic>
        <p:nvPicPr>
          <p:cNvPr id="47120" name="Picture 45"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47" name="Straight Connector 46"/>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1" name="Content Placeholder 2"/>
          <p:cNvSpPr txBox="1">
            <a:spLocks/>
          </p:cNvSpPr>
          <p:nvPr/>
        </p:nvSpPr>
        <p:spPr>
          <a:xfrm>
            <a:off x="5859463" y="5975350"/>
            <a:ext cx="2827337" cy="674688"/>
          </a:xfrm>
          <a:prstGeom prst="rect">
            <a:avLst/>
          </a:prstGeom>
        </p:spPr>
        <p:txBody>
          <a:bodyPr>
            <a:normAutofit fontScale="55000" lnSpcReduction="20000"/>
          </a:bodyPr>
          <a:lstStyle/>
          <a:p>
            <a:pPr marL="342900" indent="-342900" eaLnBrk="1" fontAlgn="auto" hangingPunct="1">
              <a:spcBef>
                <a:spcPct val="20000"/>
              </a:spcBef>
              <a:spcAft>
                <a:spcPts val="0"/>
              </a:spcAft>
              <a:defRPr/>
            </a:pPr>
            <a:r>
              <a:rPr lang="en-US" sz="3200" dirty="0">
                <a:latin typeface="+mn-lt"/>
              </a:rPr>
              <a:t>(we say the columns of </a:t>
            </a:r>
            <a:r>
              <a:rPr lang="en-US" sz="3200" b="1" dirty="0">
                <a:latin typeface="+mn-lt"/>
              </a:rPr>
              <a:t>M</a:t>
            </a:r>
            <a:r>
              <a:rPr lang="en-US" sz="3200" dirty="0">
                <a:latin typeface="+mn-lt"/>
              </a:rPr>
              <a:t> </a:t>
            </a:r>
          </a:p>
          <a:p>
            <a:pPr marL="342900" indent="-342900" eaLnBrk="1" fontAlgn="auto" hangingPunct="1">
              <a:spcBef>
                <a:spcPct val="20000"/>
              </a:spcBef>
              <a:spcAft>
                <a:spcPts val="0"/>
              </a:spcAft>
              <a:defRPr/>
            </a:pPr>
            <a:r>
              <a:rPr lang="en-US" sz="3200" dirty="0">
                <a:latin typeface="+mn-lt"/>
              </a:rPr>
              <a:t>“span” the plane)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52413"/>
            <a:ext cx="8229600" cy="1143000"/>
          </a:xfrm>
        </p:spPr>
        <p:txBody>
          <a:bodyPr/>
          <a:lstStyle/>
          <a:p>
            <a:pPr eaLnBrk="1" hangingPunct="1"/>
            <a:r>
              <a:rPr lang="en-US" altLang="en-US" smtClean="0"/>
              <a:t>Rank of a Matrix</a:t>
            </a:r>
          </a:p>
        </p:txBody>
      </p:sp>
      <p:sp>
        <p:nvSpPr>
          <p:cNvPr id="3" name="Content Placeholder 2"/>
          <p:cNvSpPr>
            <a:spLocks noGrp="1"/>
          </p:cNvSpPr>
          <p:nvPr>
            <p:ph idx="1"/>
          </p:nvPr>
        </p:nvSpPr>
        <p:spPr>
          <a:xfrm>
            <a:off x="457200" y="1600200"/>
            <a:ext cx="8229600" cy="1062038"/>
          </a:xfrm>
        </p:spPr>
        <p:txBody>
          <a:bodyPr rtlCol="0">
            <a:normAutofit lnSpcReduction="10000"/>
          </a:bodyPr>
          <a:lstStyle/>
          <a:p>
            <a:pPr eaLnBrk="1" fontAlgn="auto" hangingPunct="1">
              <a:spcAft>
                <a:spcPts val="0"/>
              </a:spcAft>
              <a:buFont typeface="Arial"/>
              <a:buChar char="•"/>
              <a:defRPr/>
            </a:pPr>
            <a:r>
              <a:rPr lang="en-US" dirty="0" smtClean="0"/>
              <a:t>Are there special matrices whose columns don’t span the full plane?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52413"/>
            <a:ext cx="8229600" cy="1143000"/>
          </a:xfrm>
        </p:spPr>
        <p:txBody>
          <a:bodyPr/>
          <a:lstStyle/>
          <a:p>
            <a:pPr eaLnBrk="1" hangingPunct="1"/>
            <a:r>
              <a:rPr lang="en-US" altLang="en-US" smtClean="0"/>
              <a:t>Rank of a Matrix</a:t>
            </a:r>
          </a:p>
        </p:txBody>
      </p:sp>
      <p:sp>
        <p:nvSpPr>
          <p:cNvPr id="3" name="Content Placeholder 2"/>
          <p:cNvSpPr>
            <a:spLocks noGrp="1"/>
          </p:cNvSpPr>
          <p:nvPr>
            <p:ph idx="1"/>
          </p:nvPr>
        </p:nvSpPr>
        <p:spPr>
          <a:xfrm>
            <a:off x="457200" y="1600200"/>
            <a:ext cx="8229600" cy="1062038"/>
          </a:xfrm>
        </p:spPr>
        <p:txBody>
          <a:bodyPr rtlCol="0">
            <a:normAutofit lnSpcReduction="10000"/>
          </a:bodyPr>
          <a:lstStyle/>
          <a:p>
            <a:pPr eaLnBrk="1" fontAlgn="auto" hangingPunct="1">
              <a:spcAft>
                <a:spcPts val="0"/>
              </a:spcAft>
              <a:buFont typeface="Arial"/>
              <a:buChar char="•"/>
              <a:defRPr/>
            </a:pPr>
            <a:r>
              <a:rPr lang="en-US" dirty="0"/>
              <a:t>Are there special matrices whose columns don’t span the full plane?</a:t>
            </a:r>
          </a:p>
        </p:txBody>
      </p:sp>
      <p:cxnSp>
        <p:nvCxnSpPr>
          <p:cNvPr id="6" name="Straight Connector 5"/>
          <p:cNvCxnSpPr/>
          <p:nvPr/>
        </p:nvCxnSpPr>
        <p:spPr>
          <a:xfrm>
            <a:off x="5099050" y="3586163"/>
            <a:ext cx="30067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6510338" y="232410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5910263" y="2976563"/>
            <a:ext cx="909637" cy="1876425"/>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9159" name="TextBox 26"/>
          <p:cNvSpPr txBox="1">
            <a:spLocks noChangeArrowheads="1"/>
          </p:cNvSpPr>
          <p:nvPr/>
        </p:nvSpPr>
        <p:spPr bwMode="auto">
          <a:xfrm>
            <a:off x="6819900" y="2792413"/>
            <a:ext cx="615950" cy="368300"/>
          </a:xfrm>
          <a:prstGeom prst="rect">
            <a:avLst/>
          </a:prstGeom>
          <a:noFill/>
          <a:ln w="9525">
            <a:noFill/>
            <a:miter lim="800000"/>
            <a:headEnd/>
            <a:tailEnd/>
          </a:ln>
        </p:spPr>
        <p:txBody>
          <a:bodyPr wrap="none">
            <a:spAutoFit/>
          </a:bodyPr>
          <a:lstStyle/>
          <a:p>
            <a:pPr eaLnBrk="1" hangingPunct="1"/>
            <a:r>
              <a:rPr lang="en-US" altLang="en-US"/>
              <a:t>(1,2)</a:t>
            </a:r>
          </a:p>
        </p:txBody>
      </p:sp>
      <p:sp>
        <p:nvSpPr>
          <p:cNvPr id="49160" name="TextBox 27"/>
          <p:cNvSpPr txBox="1">
            <a:spLocks noChangeArrowheads="1"/>
          </p:cNvSpPr>
          <p:nvPr/>
        </p:nvSpPr>
        <p:spPr bwMode="auto">
          <a:xfrm>
            <a:off x="5099050" y="4572000"/>
            <a:ext cx="811213" cy="369888"/>
          </a:xfrm>
          <a:prstGeom prst="rect">
            <a:avLst/>
          </a:prstGeom>
          <a:noFill/>
          <a:ln w="9525">
            <a:noFill/>
            <a:miter lim="800000"/>
            <a:headEnd/>
            <a:tailEnd/>
          </a:ln>
        </p:spPr>
        <p:txBody>
          <a:bodyPr wrap="none">
            <a:spAutoFit/>
          </a:bodyPr>
          <a:lstStyle/>
          <a:p>
            <a:pPr eaLnBrk="1" hangingPunct="1"/>
            <a:r>
              <a:rPr lang="en-US" altLang="en-US"/>
              <a:t>(-2, -4)</a:t>
            </a:r>
          </a:p>
        </p:txBody>
      </p:sp>
      <p:pic>
        <p:nvPicPr>
          <p:cNvPr id="49161" name="Picture 31" descr="rank.eps"/>
          <p:cNvPicPr>
            <a:picLocks noChangeAspect="1"/>
          </p:cNvPicPr>
          <p:nvPr/>
        </p:nvPicPr>
        <p:blipFill>
          <a:blip r:embed="rId3"/>
          <a:srcRect/>
          <a:stretch>
            <a:fillRect/>
          </a:stretch>
        </p:blipFill>
        <p:spPr bwMode="auto">
          <a:xfrm>
            <a:off x="1943100" y="3498850"/>
            <a:ext cx="1943100" cy="1219200"/>
          </a:xfrm>
          <a:prstGeom prst="rect">
            <a:avLst/>
          </a:prstGeom>
          <a:noFill/>
          <a:ln w="9525">
            <a:noFill/>
            <a:miter lim="800000"/>
            <a:headEnd/>
            <a:tailEnd/>
          </a:ln>
        </p:spPr>
      </p:pic>
      <p:sp>
        <p:nvSpPr>
          <p:cNvPr id="10" name="Content Placeholder 2"/>
          <p:cNvSpPr txBox="1">
            <a:spLocks/>
          </p:cNvSpPr>
          <p:nvPr/>
        </p:nvSpPr>
        <p:spPr>
          <a:xfrm>
            <a:off x="457200" y="4940300"/>
            <a:ext cx="8488363" cy="1339850"/>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t>You can only get vectors along the (1,2) direction (i.e. outputs live in 1 dimension, so we call the matrix </a:t>
            </a:r>
            <a:r>
              <a:rPr lang="en-US" i="1" dirty="0" smtClean="0"/>
              <a:t>rank 1</a:t>
            </a: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mtClean="0"/>
              <a:t>Example: 2-layer linear network</a:t>
            </a:r>
          </a:p>
        </p:txBody>
      </p:sp>
      <p:sp>
        <p:nvSpPr>
          <p:cNvPr id="4" name="Oval 3"/>
          <p:cNvSpPr/>
          <p:nvPr/>
        </p:nvSpPr>
        <p:spPr>
          <a:xfrm>
            <a:off x="233363" y="22050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233363" y="40973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p:cNvSpPr/>
          <p:nvPr/>
        </p:nvSpPr>
        <p:spPr>
          <a:xfrm>
            <a:off x="233363" y="50434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233363" y="59896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3021013" y="28241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p:cNvSpPr/>
          <p:nvPr/>
        </p:nvSpPr>
        <p:spPr>
          <a:xfrm>
            <a:off x="3021013" y="37703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17"/>
          <p:cNvSpPr/>
          <p:nvPr/>
        </p:nvSpPr>
        <p:spPr>
          <a:xfrm>
            <a:off x="3021013" y="56626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0" name="Straight Connector 19"/>
          <p:cNvCxnSpPr>
            <a:stCxn id="4" idx="6"/>
            <a:endCxn id="15"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89000" y="34988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89000" y="444500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8"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89000" y="509428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6"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889000" y="31829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0" idx="6"/>
            <a:endCxn id="18"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 idx="6"/>
            <a:endCxn id="18" idx="2"/>
          </p:cNvCxnSpPr>
          <p:nvPr/>
        </p:nvCxnSpPr>
        <p:spPr>
          <a:xfrm>
            <a:off x="889000" y="34798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 idx="6"/>
            <a:endCxn id="18"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89000" y="25527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4" idx="6"/>
          </p:cNvCxnSpPr>
          <p:nvPr/>
        </p:nvCxnSpPr>
        <p:spPr>
          <a:xfrm flipV="1">
            <a:off x="889000" y="5062538"/>
            <a:ext cx="2132013" cy="12557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4" idx="6"/>
            <a:endCxn id="15"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233363" y="31511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6"/>
          <p:cNvSpPr/>
          <p:nvPr/>
        </p:nvSpPr>
        <p:spPr>
          <a:xfrm>
            <a:off x="3021013" y="47164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1" name="Picture 5" descr="yj.eps"/>
          <p:cNvPicPr>
            <a:picLocks noChangeAspect="1"/>
          </p:cNvPicPr>
          <p:nvPr/>
        </p:nvPicPr>
        <p:blipFill>
          <a:blip r:embed="rId2"/>
          <a:srcRect/>
          <a:stretch>
            <a:fillRect/>
          </a:stretch>
        </p:blipFill>
        <p:spPr bwMode="auto">
          <a:xfrm>
            <a:off x="3175000" y="4851400"/>
            <a:ext cx="382588" cy="357188"/>
          </a:xfrm>
          <a:prstGeom prst="rect">
            <a:avLst/>
          </a:prstGeom>
          <a:noFill/>
          <a:ln w="9525">
            <a:noFill/>
            <a:miter lim="800000"/>
            <a:headEnd/>
            <a:tailEnd/>
          </a:ln>
        </p:spPr>
      </p:pic>
      <p:pic>
        <p:nvPicPr>
          <p:cNvPr id="51232" name="Picture 6" descr="xj.eps"/>
          <p:cNvPicPr>
            <a:picLocks noChangeAspect="1"/>
          </p:cNvPicPr>
          <p:nvPr/>
        </p:nvPicPr>
        <p:blipFill>
          <a:blip r:embed="rId3"/>
          <a:srcRect/>
          <a:stretch>
            <a:fillRect/>
          </a:stretch>
        </p:blipFill>
        <p:spPr bwMode="auto">
          <a:xfrm>
            <a:off x="371475" y="3311525"/>
            <a:ext cx="444500" cy="381000"/>
          </a:xfrm>
          <a:prstGeom prst="rect">
            <a:avLst/>
          </a:prstGeom>
          <a:noFill/>
          <a:ln w="9525">
            <a:noFill/>
            <a:miter lim="800000"/>
            <a:headEnd/>
            <a:tailEnd/>
          </a:ln>
        </p:spPr>
      </p:pic>
      <p:pic>
        <p:nvPicPr>
          <p:cNvPr id="51233" name="Picture 7" descr="Wij.eps"/>
          <p:cNvPicPr>
            <a:picLocks noChangeAspect="1"/>
          </p:cNvPicPr>
          <p:nvPr/>
        </p:nvPicPr>
        <p:blipFill>
          <a:blip r:embed="rId4"/>
          <a:srcRect/>
          <a:stretch>
            <a:fillRect/>
          </a:stretch>
        </p:blipFill>
        <p:spPr bwMode="auto">
          <a:xfrm>
            <a:off x="2392363" y="5043488"/>
            <a:ext cx="628650" cy="419100"/>
          </a:xfrm>
          <a:prstGeom prst="rect">
            <a:avLst/>
          </a:prstGeom>
          <a:noFill/>
          <a:ln w="9525">
            <a:noFill/>
            <a:miter lim="800000"/>
            <a:headEnd/>
            <a:tailEnd/>
          </a:ln>
        </p:spPr>
      </p:pic>
      <p:pic>
        <p:nvPicPr>
          <p:cNvPr id="51234" name="Picture 37" descr="matrixtimesvector.eps"/>
          <p:cNvPicPr>
            <a:picLocks noChangeAspect="1"/>
          </p:cNvPicPr>
          <p:nvPr/>
        </p:nvPicPr>
        <p:blipFill>
          <a:blip r:embed="rId5"/>
          <a:srcRect/>
          <a:stretch>
            <a:fillRect/>
          </a:stretch>
        </p:blipFill>
        <p:spPr bwMode="auto">
          <a:xfrm>
            <a:off x="4010025" y="2646363"/>
            <a:ext cx="4970463" cy="1330325"/>
          </a:xfrm>
          <a:prstGeom prst="rect">
            <a:avLst/>
          </a:prstGeom>
          <a:noFill/>
          <a:ln w="9525">
            <a:noFill/>
            <a:miter lim="800000"/>
            <a:headEnd/>
            <a:tailEnd/>
          </a:ln>
        </p:spPr>
      </p:pic>
      <p:sp>
        <p:nvSpPr>
          <p:cNvPr id="51235" name="Content Placeholder 2"/>
          <p:cNvSpPr>
            <a:spLocks noGrp="1"/>
          </p:cNvSpPr>
          <p:nvPr>
            <p:ph idx="1"/>
          </p:nvPr>
        </p:nvSpPr>
        <p:spPr>
          <a:xfrm>
            <a:off x="3968750" y="4586288"/>
            <a:ext cx="5011738" cy="1571625"/>
          </a:xfrm>
        </p:spPr>
        <p:txBody>
          <a:bodyPr/>
          <a:lstStyle/>
          <a:p>
            <a:pPr eaLnBrk="1" hangingPunct="1"/>
            <a:r>
              <a:rPr lang="en-US" altLang="en-US" smtClean="0"/>
              <a:t>W</a:t>
            </a:r>
            <a:r>
              <a:rPr lang="en-US" altLang="en-US" baseline="-25000" smtClean="0"/>
              <a:t>ij</a:t>
            </a:r>
            <a:r>
              <a:rPr lang="en-US" altLang="en-US" smtClean="0"/>
              <a:t> is the connection strength (weight) onto neuron y</a:t>
            </a:r>
            <a:r>
              <a:rPr lang="en-US" altLang="en-US" baseline="-25000" smtClean="0"/>
              <a:t>i</a:t>
            </a:r>
            <a:r>
              <a:rPr lang="en-US" altLang="en-US" smtClean="0"/>
              <a:t> from neuron x</a:t>
            </a:r>
            <a:r>
              <a:rPr lang="en-US" altLang="en-US" baseline="-25000" smtClean="0"/>
              <a:t>j</a:t>
            </a:r>
            <a:r>
              <a:rPr lang="en-US" altLang="en-US" smtClean="0"/>
              <a:t>. </a:t>
            </a:r>
          </a:p>
        </p:txBody>
      </p:sp>
      <p:cxnSp>
        <p:nvCxnSpPr>
          <p:cNvPr id="48" name="Straight Connector 47"/>
          <p:cNvCxnSpPr/>
          <p:nvPr/>
        </p:nvCxnSpPr>
        <p:spPr>
          <a:xfrm>
            <a:off x="889000" y="3479800"/>
            <a:ext cx="2132013" cy="1563688"/>
          </a:xfrm>
          <a:prstGeom prst="line">
            <a:avLst/>
          </a:prstGeom>
          <a:ln w="38100" cmpd="sng">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2-layer linear network: </a:t>
            </a:r>
            <a:br>
              <a:rPr lang="en-US" dirty="0" smtClean="0"/>
            </a:br>
            <a:r>
              <a:rPr lang="en-US" b="1" dirty="0" smtClean="0"/>
              <a:t>inner product point of view</a:t>
            </a:r>
            <a:endParaRPr lang="en-US" dirty="0"/>
          </a:p>
        </p:txBody>
      </p:sp>
      <p:sp>
        <p:nvSpPr>
          <p:cNvPr id="52227" name="Content Placeholder 2"/>
          <p:cNvSpPr>
            <a:spLocks noGrp="1"/>
          </p:cNvSpPr>
          <p:nvPr>
            <p:ph idx="1"/>
          </p:nvPr>
        </p:nvSpPr>
        <p:spPr>
          <a:xfrm>
            <a:off x="309563" y="1574800"/>
            <a:ext cx="8834437" cy="950913"/>
          </a:xfrm>
        </p:spPr>
        <p:txBody>
          <a:bodyPr/>
          <a:lstStyle/>
          <a:p>
            <a:pPr eaLnBrk="1" hangingPunct="1"/>
            <a:r>
              <a:rPr lang="en-US" altLang="en-US" i="1" smtClean="0"/>
              <a:t>What is the response of cell </a:t>
            </a:r>
            <a:r>
              <a:rPr lang="en-US" altLang="en-US" smtClean="0"/>
              <a:t>y</a:t>
            </a:r>
            <a:r>
              <a:rPr lang="en-US" altLang="en-US" baseline="-25000" smtClean="0"/>
              <a:t>i</a:t>
            </a:r>
            <a:r>
              <a:rPr lang="en-US" altLang="en-US" smtClean="0"/>
              <a:t> </a:t>
            </a:r>
            <a:r>
              <a:rPr lang="en-US" altLang="en-US" i="1" smtClean="0"/>
              <a:t>of the second layer?</a:t>
            </a:r>
          </a:p>
        </p:txBody>
      </p:sp>
      <p:sp>
        <p:nvSpPr>
          <p:cNvPr id="38" name="Oval 37"/>
          <p:cNvSpPr/>
          <p:nvPr/>
        </p:nvSpPr>
        <p:spPr>
          <a:xfrm>
            <a:off x="3021013" y="28241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p:cNvSpPr/>
          <p:nvPr/>
        </p:nvSpPr>
        <p:spPr>
          <a:xfrm>
            <a:off x="3021013" y="37703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p:cNvSpPr/>
          <p:nvPr/>
        </p:nvSpPr>
        <p:spPr>
          <a:xfrm>
            <a:off x="3021013" y="4716463"/>
            <a:ext cx="655637" cy="655637"/>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1" name="Oval 40"/>
          <p:cNvSpPr/>
          <p:nvPr/>
        </p:nvSpPr>
        <p:spPr>
          <a:xfrm>
            <a:off x="3021013" y="56626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2" name="Straight Connector 41"/>
          <p:cNvCxnSpPr>
            <a:stCxn id="33" idx="6"/>
            <a:endCxn id="38"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89000" y="34988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41"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39"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36"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889000" y="31829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5" idx="6"/>
            <a:endCxn id="41"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4" idx="6"/>
            <a:endCxn id="41" idx="2"/>
          </p:cNvCxnSpPr>
          <p:nvPr/>
        </p:nvCxnSpPr>
        <p:spPr>
          <a:xfrm>
            <a:off x="889000" y="34798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3" idx="6"/>
            <a:endCxn id="41"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37"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7" idx="6"/>
            <a:endCxn id="38"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33363" y="315118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p:cNvSpPr/>
          <p:nvPr/>
        </p:nvSpPr>
        <p:spPr>
          <a:xfrm>
            <a:off x="233363" y="40973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p:cNvSpPr/>
          <p:nvPr/>
        </p:nvSpPr>
        <p:spPr>
          <a:xfrm>
            <a:off x="233363" y="504348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p:cNvSpPr/>
          <p:nvPr/>
        </p:nvSpPr>
        <p:spPr>
          <a:xfrm>
            <a:off x="233363" y="59896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4" name="Straight Connector 43"/>
          <p:cNvCxnSpPr/>
          <p:nvPr/>
        </p:nvCxnSpPr>
        <p:spPr>
          <a:xfrm>
            <a:off x="889000" y="4445000"/>
            <a:ext cx="2132013" cy="61753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889000" y="5094288"/>
            <a:ext cx="2132013" cy="29686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89000" y="2552700"/>
            <a:ext cx="2132013" cy="250983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89000" y="3479800"/>
            <a:ext cx="2132013" cy="156368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37" idx="6"/>
          </p:cNvCxnSpPr>
          <p:nvPr/>
        </p:nvCxnSpPr>
        <p:spPr>
          <a:xfrm flipV="1">
            <a:off x="889000" y="5062538"/>
            <a:ext cx="2132013" cy="125571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33363" y="22050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2" name="Picture 61" descr="yj.eps"/>
          <p:cNvPicPr>
            <a:picLocks noChangeAspect="1"/>
          </p:cNvPicPr>
          <p:nvPr/>
        </p:nvPicPr>
        <p:blipFill>
          <a:blip r:embed="rId2">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3174808" y="4851711"/>
            <a:ext cx="383168" cy="356743"/>
          </a:xfrm>
          <a:prstGeom prst="rect">
            <a:avLst/>
          </a:prstGeom>
        </p:spPr>
      </p:pic>
      <p:pic>
        <p:nvPicPr>
          <p:cNvPr id="52258" name="Picture 3" descr="networkinnerprod.eps"/>
          <p:cNvPicPr>
            <a:picLocks noChangeAspect="1"/>
          </p:cNvPicPr>
          <p:nvPr/>
        </p:nvPicPr>
        <p:blipFill>
          <a:blip r:embed="rId3"/>
          <a:srcRect/>
          <a:stretch>
            <a:fillRect/>
          </a:stretch>
        </p:blipFill>
        <p:spPr bwMode="auto">
          <a:xfrm>
            <a:off x="5200650" y="2824163"/>
            <a:ext cx="2414588" cy="1173162"/>
          </a:xfrm>
          <a:prstGeom prst="rect">
            <a:avLst/>
          </a:prstGeom>
          <a:noFill/>
          <a:ln w="9525">
            <a:noFill/>
            <a:miter lim="800000"/>
            <a:headEnd/>
            <a:tailEnd/>
          </a:ln>
        </p:spPr>
      </p:pic>
      <p:sp>
        <p:nvSpPr>
          <p:cNvPr id="52259" name="Content Placeholder 2"/>
          <p:cNvSpPr txBox="1">
            <a:spLocks/>
          </p:cNvSpPr>
          <p:nvPr/>
        </p:nvSpPr>
        <p:spPr bwMode="auto">
          <a:xfrm>
            <a:off x="4033838" y="4089400"/>
            <a:ext cx="4811712" cy="2557463"/>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i="1"/>
              <a:t>The response is the dot product of the i</a:t>
            </a:r>
            <a:r>
              <a:rPr lang="en-US" altLang="en-US" sz="3200" i="1" baseline="30000"/>
              <a:t>th</a:t>
            </a:r>
            <a:r>
              <a:rPr lang="en-US" altLang="en-US" sz="3200" i="1"/>
              <a:t> row of W with the vector x</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2-layer linear network: </a:t>
            </a:r>
            <a:br>
              <a:rPr lang="en-US" dirty="0" smtClean="0"/>
            </a:br>
            <a:r>
              <a:rPr lang="en-US" b="1" dirty="0" smtClean="0"/>
              <a:t>outer product point of view</a:t>
            </a:r>
            <a:endParaRPr lang="en-US" dirty="0"/>
          </a:p>
        </p:txBody>
      </p:sp>
      <p:sp>
        <p:nvSpPr>
          <p:cNvPr id="3" name="Content Placeholder 2"/>
          <p:cNvSpPr>
            <a:spLocks noGrp="1"/>
          </p:cNvSpPr>
          <p:nvPr>
            <p:ph idx="1"/>
          </p:nvPr>
        </p:nvSpPr>
        <p:spPr>
          <a:xfrm>
            <a:off x="457200" y="1600200"/>
            <a:ext cx="8348663" cy="925513"/>
          </a:xfrm>
        </p:spPr>
        <p:txBody>
          <a:bodyPr rtlCol="0">
            <a:normAutofit fontScale="92500" lnSpcReduction="10000"/>
          </a:bodyPr>
          <a:lstStyle/>
          <a:p>
            <a:pPr eaLnBrk="1" fontAlgn="auto" hangingPunct="1">
              <a:spcAft>
                <a:spcPts val="0"/>
              </a:spcAft>
              <a:buFont typeface="Arial"/>
              <a:buChar char="•"/>
              <a:defRPr/>
            </a:pPr>
            <a:r>
              <a:rPr lang="en-US" i="1" dirty="0" smtClean="0"/>
              <a:t>How does cell </a:t>
            </a:r>
            <a:r>
              <a:rPr lang="en-US" i="1" dirty="0" err="1" smtClean="0"/>
              <a:t>x</a:t>
            </a:r>
            <a:r>
              <a:rPr lang="en-US" i="1" baseline="-25000" dirty="0" err="1" smtClean="0"/>
              <a:t>j</a:t>
            </a:r>
            <a:r>
              <a:rPr lang="en-US" i="1" dirty="0" smtClean="0"/>
              <a:t> contribute to the pattern of firing of layer 2?</a:t>
            </a:r>
            <a:endParaRPr lang="en-US" i="1" dirty="0"/>
          </a:p>
        </p:txBody>
      </p:sp>
      <p:sp>
        <p:nvSpPr>
          <p:cNvPr id="4" name="Oval 3"/>
          <p:cNvSpPr/>
          <p:nvPr/>
        </p:nvSpPr>
        <p:spPr>
          <a:xfrm>
            <a:off x="233363" y="22050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33363" y="40973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33363" y="50434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233363" y="59896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3" name="Straight Connector 12"/>
          <p:cNvCxnSpPr>
            <a:stCxn id="4" idx="6"/>
            <a:endCxn id="9"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89000" y="444500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2"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889000" y="509428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10"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6" idx="6"/>
            <a:endCxn id="12"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4" idx="6"/>
            <a:endCxn id="12"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89000" y="25527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8" idx="6"/>
          </p:cNvCxnSpPr>
          <p:nvPr/>
        </p:nvCxnSpPr>
        <p:spPr>
          <a:xfrm flipV="1">
            <a:off x="889000" y="5062538"/>
            <a:ext cx="2132013" cy="12557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8" idx="6"/>
            <a:endCxn id="9"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233363" y="3151188"/>
            <a:ext cx="655637" cy="657225"/>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3021013" y="282416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021013" y="377031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3021013" y="471646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p:cNvSpPr/>
          <p:nvPr/>
        </p:nvSpPr>
        <p:spPr>
          <a:xfrm>
            <a:off x="3021013" y="566261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 name="Straight Connector 13"/>
          <p:cNvCxnSpPr/>
          <p:nvPr/>
        </p:nvCxnSpPr>
        <p:spPr>
          <a:xfrm>
            <a:off x="889000" y="3498850"/>
            <a:ext cx="2132013" cy="61753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889000" y="3182938"/>
            <a:ext cx="2132013" cy="296862"/>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6"/>
            <a:endCxn id="12" idx="2"/>
          </p:cNvCxnSpPr>
          <p:nvPr/>
        </p:nvCxnSpPr>
        <p:spPr>
          <a:xfrm>
            <a:off x="889000" y="3479800"/>
            <a:ext cx="2132013" cy="250983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89000" y="3479800"/>
            <a:ext cx="2132013" cy="156368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33" name="Picture 32" descr="xj.eps"/>
          <p:cNvPicPr>
            <a:picLocks noChangeAspect="1"/>
          </p:cNvPicPr>
          <p:nvPr/>
        </p:nvPicPr>
        <p:blipFill>
          <a:blip r:embed="rId2">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370800" y="3311195"/>
            <a:ext cx="444500" cy="381000"/>
          </a:xfrm>
          <a:prstGeom prst="rect">
            <a:avLst/>
          </a:prstGeom>
        </p:spPr>
      </p:pic>
      <p:pic>
        <p:nvPicPr>
          <p:cNvPr id="53282" name="Picture 34" descr="networkouterprod.eps"/>
          <p:cNvPicPr>
            <a:picLocks noChangeAspect="1"/>
          </p:cNvPicPr>
          <p:nvPr/>
        </p:nvPicPr>
        <p:blipFill>
          <a:blip r:embed="rId3"/>
          <a:srcRect/>
          <a:stretch>
            <a:fillRect/>
          </a:stretch>
        </p:blipFill>
        <p:spPr bwMode="auto">
          <a:xfrm>
            <a:off x="3584575" y="3389313"/>
            <a:ext cx="5537200" cy="355600"/>
          </a:xfrm>
          <a:prstGeom prst="rect">
            <a:avLst/>
          </a:prstGeom>
          <a:noFill/>
          <a:ln w="9525">
            <a:noFill/>
            <a:miter lim="800000"/>
            <a:headEnd/>
            <a:tailEnd/>
          </a:ln>
        </p:spPr>
      </p:pic>
      <p:sp>
        <p:nvSpPr>
          <p:cNvPr id="37" name="Right Brace 36"/>
          <p:cNvSpPr/>
          <p:nvPr/>
        </p:nvSpPr>
        <p:spPr>
          <a:xfrm rot="5400000">
            <a:off x="6918325" y="3509963"/>
            <a:ext cx="155575" cy="625475"/>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dirty="0"/>
          </a:p>
        </p:txBody>
      </p:sp>
      <p:sp>
        <p:nvSpPr>
          <p:cNvPr id="53284" name="TextBox 37"/>
          <p:cNvSpPr txBox="1">
            <a:spLocks noChangeArrowheads="1"/>
          </p:cNvSpPr>
          <p:nvPr/>
        </p:nvSpPr>
        <p:spPr bwMode="auto">
          <a:xfrm>
            <a:off x="6172200" y="3983038"/>
            <a:ext cx="1660525" cy="923925"/>
          </a:xfrm>
          <a:prstGeom prst="rect">
            <a:avLst/>
          </a:prstGeom>
          <a:noFill/>
          <a:ln w="9525">
            <a:noFill/>
            <a:miter lim="800000"/>
            <a:headEnd/>
            <a:tailEnd/>
          </a:ln>
        </p:spPr>
        <p:txBody>
          <a:bodyPr>
            <a:spAutoFit/>
          </a:bodyPr>
          <a:lstStyle/>
          <a:p>
            <a:pPr algn="ctr" eaLnBrk="1" hangingPunct="1"/>
            <a:r>
              <a:rPr lang="en-US" altLang="en-US"/>
              <a:t>Contribution </a:t>
            </a:r>
          </a:p>
          <a:p>
            <a:pPr algn="ctr" eaLnBrk="1" hangingPunct="1"/>
            <a:r>
              <a:rPr lang="en-US" altLang="en-US"/>
              <a:t>of </a:t>
            </a:r>
            <a:r>
              <a:rPr lang="en-US" altLang="en-US" i="1"/>
              <a:t>x</a:t>
            </a:r>
            <a:r>
              <a:rPr lang="en-US" altLang="en-US" i="1" baseline="-25000"/>
              <a:t>j</a:t>
            </a:r>
            <a:r>
              <a:rPr lang="en-US" altLang="en-US" i="1"/>
              <a:t> to </a:t>
            </a:r>
          </a:p>
          <a:p>
            <a:pPr algn="ctr" eaLnBrk="1" hangingPunct="1"/>
            <a:r>
              <a:rPr lang="en-US" altLang="en-US" i="1"/>
              <a:t>network output</a:t>
            </a:r>
            <a:endParaRPr lang="en-US" altLang="en-US"/>
          </a:p>
        </p:txBody>
      </p:sp>
      <p:sp>
        <p:nvSpPr>
          <p:cNvPr id="39" name="Right Brace 38"/>
          <p:cNvSpPr/>
          <p:nvPr/>
        </p:nvSpPr>
        <p:spPr>
          <a:xfrm rot="-5400000">
            <a:off x="4381500" y="3103563"/>
            <a:ext cx="150813" cy="42068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53286" name="TextBox 39"/>
          <p:cNvSpPr txBox="1">
            <a:spLocks noChangeArrowheads="1"/>
          </p:cNvSpPr>
          <p:nvPr/>
        </p:nvSpPr>
        <p:spPr bwMode="auto">
          <a:xfrm>
            <a:off x="3605213" y="2689225"/>
            <a:ext cx="1720850" cy="579438"/>
          </a:xfrm>
          <a:prstGeom prst="rect">
            <a:avLst/>
          </a:prstGeom>
          <a:noFill/>
          <a:ln w="9525">
            <a:noFill/>
            <a:miter lim="800000"/>
            <a:headEnd/>
            <a:tailEnd/>
          </a:ln>
        </p:spPr>
        <p:txBody>
          <a:bodyPr>
            <a:spAutoFit/>
          </a:bodyPr>
          <a:lstStyle/>
          <a:p>
            <a:pPr algn="ctr" eaLnBrk="1" hangingPunct="1">
              <a:lnSpc>
                <a:spcPts val="1900"/>
              </a:lnSpc>
            </a:pPr>
            <a:r>
              <a:rPr lang="en-US" altLang="en-US"/>
              <a:t>1</a:t>
            </a:r>
            <a:r>
              <a:rPr lang="en-US" altLang="en-US" baseline="30000"/>
              <a:t>st</a:t>
            </a:r>
            <a:r>
              <a:rPr lang="en-US" altLang="en-US"/>
              <a:t> column </a:t>
            </a:r>
          </a:p>
          <a:p>
            <a:pPr algn="ctr" eaLnBrk="1" hangingPunct="1">
              <a:lnSpc>
                <a:spcPts val="1900"/>
              </a:lnSpc>
            </a:pPr>
            <a:r>
              <a:rPr lang="en-US" altLang="en-US"/>
              <a:t>of W</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34925"/>
            <a:ext cx="8229600" cy="1143000"/>
          </a:xfrm>
        </p:spPr>
        <p:txBody>
          <a:bodyPr/>
          <a:lstStyle/>
          <a:p>
            <a:pPr eaLnBrk="1" hangingPunct="1"/>
            <a:r>
              <a:rPr lang="en-US" altLang="en-US" smtClean="0"/>
              <a:t>Product of 2 Matrices</a:t>
            </a:r>
            <a:endParaRPr lang="en-US" altLang="en-US" b="1" smtClean="0"/>
          </a:p>
        </p:txBody>
      </p:sp>
      <p:sp>
        <p:nvSpPr>
          <p:cNvPr id="6" name="Content Placeholder 5"/>
          <p:cNvSpPr>
            <a:spLocks noGrp="1"/>
          </p:cNvSpPr>
          <p:nvPr>
            <p:ph idx="1"/>
          </p:nvPr>
        </p:nvSpPr>
        <p:spPr>
          <a:xfrm>
            <a:off x="88900" y="4779963"/>
            <a:ext cx="8834438" cy="733425"/>
          </a:xfrm>
        </p:spPr>
        <p:txBody>
          <a:bodyPr rtlCol="0">
            <a:normAutofit fontScale="70000" lnSpcReduction="20000"/>
          </a:bodyPr>
          <a:lstStyle/>
          <a:p>
            <a:pPr eaLnBrk="1" fontAlgn="auto" hangingPunct="1">
              <a:spcAft>
                <a:spcPts val="0"/>
              </a:spcAft>
              <a:buFont typeface="Arial"/>
              <a:buChar char="•"/>
              <a:defRPr/>
            </a:pPr>
            <a:r>
              <a:rPr lang="en-US" dirty="0" smtClean="0"/>
              <a:t>MATLAB: ‘inner matrix dimensions must agree’</a:t>
            </a:r>
          </a:p>
          <a:p>
            <a:pPr eaLnBrk="1" fontAlgn="auto" hangingPunct="1">
              <a:spcAft>
                <a:spcPts val="0"/>
              </a:spcAft>
              <a:buFont typeface="Arial"/>
              <a:buChar char="•"/>
              <a:defRPr/>
            </a:pPr>
            <a:r>
              <a:rPr lang="en-US" b="1" dirty="0" smtClean="0"/>
              <a:t>Note: </a:t>
            </a:r>
            <a:r>
              <a:rPr lang="en-US" dirty="0" smtClean="0"/>
              <a:t>Matrix multiplication doesn’t (generally) commute, </a:t>
            </a:r>
            <a:r>
              <a:rPr lang="en-US" b="1" dirty="0" smtClean="0"/>
              <a:t>AB</a:t>
            </a:r>
            <a:r>
              <a:rPr lang="en-US" dirty="0" smtClean="0"/>
              <a:t> </a:t>
            </a:r>
            <a:r>
              <a:rPr lang="en-US" dirty="0" smtClean="0">
                <a:sym typeface="Symbol"/>
              </a:rPr>
              <a:t> </a:t>
            </a:r>
            <a:r>
              <a:rPr lang="en-US" b="1" dirty="0" smtClean="0">
                <a:sym typeface="Symbol"/>
              </a:rPr>
              <a:t>BA</a:t>
            </a:r>
            <a:endParaRPr lang="en-US" b="1" dirty="0"/>
          </a:p>
        </p:txBody>
      </p:sp>
      <p:pic>
        <p:nvPicPr>
          <p:cNvPr id="54276" name="Picture 6" descr="mtimesm.eps"/>
          <p:cNvPicPr>
            <a:picLocks noChangeAspect="1"/>
          </p:cNvPicPr>
          <p:nvPr/>
        </p:nvPicPr>
        <p:blipFill>
          <a:blip r:embed="rId2"/>
          <a:srcRect/>
          <a:stretch>
            <a:fillRect/>
          </a:stretch>
        </p:blipFill>
        <p:spPr bwMode="auto">
          <a:xfrm>
            <a:off x="88900" y="1755775"/>
            <a:ext cx="8955088" cy="1308100"/>
          </a:xfrm>
          <a:prstGeom prst="rect">
            <a:avLst/>
          </a:prstGeom>
          <a:noFill/>
          <a:ln w="9525">
            <a:noFill/>
            <a:miter lim="800000"/>
            <a:headEnd/>
            <a:tailEnd/>
          </a:ln>
        </p:spPr>
      </p:pic>
      <p:sp>
        <p:nvSpPr>
          <p:cNvPr id="54277" name="TextBox 8"/>
          <p:cNvSpPr txBox="1">
            <a:spLocks noChangeArrowheads="1"/>
          </p:cNvSpPr>
          <p:nvPr/>
        </p:nvSpPr>
        <p:spPr bwMode="auto">
          <a:xfrm>
            <a:off x="844550" y="3538538"/>
            <a:ext cx="679450" cy="369887"/>
          </a:xfrm>
          <a:prstGeom prst="rect">
            <a:avLst/>
          </a:prstGeom>
          <a:noFill/>
          <a:ln w="9525">
            <a:noFill/>
            <a:miter lim="800000"/>
            <a:headEnd/>
            <a:tailEnd/>
          </a:ln>
        </p:spPr>
        <p:txBody>
          <a:bodyPr wrap="none">
            <a:spAutoFit/>
          </a:bodyPr>
          <a:lstStyle/>
          <a:p>
            <a:pPr eaLnBrk="1" hangingPunct="1"/>
            <a:r>
              <a:rPr lang="en-US" altLang="en-US"/>
              <a:t>N X P</a:t>
            </a:r>
          </a:p>
        </p:txBody>
      </p:sp>
      <p:sp>
        <p:nvSpPr>
          <p:cNvPr id="54278" name="TextBox 9"/>
          <p:cNvSpPr txBox="1">
            <a:spLocks noChangeArrowheads="1"/>
          </p:cNvSpPr>
          <p:nvPr/>
        </p:nvSpPr>
        <p:spPr bwMode="auto">
          <a:xfrm>
            <a:off x="4087813" y="3538538"/>
            <a:ext cx="725487" cy="369887"/>
          </a:xfrm>
          <a:prstGeom prst="rect">
            <a:avLst/>
          </a:prstGeom>
          <a:noFill/>
          <a:ln w="9525">
            <a:noFill/>
            <a:miter lim="800000"/>
            <a:headEnd/>
            <a:tailEnd/>
          </a:ln>
        </p:spPr>
        <p:txBody>
          <a:bodyPr wrap="none">
            <a:spAutoFit/>
          </a:bodyPr>
          <a:lstStyle/>
          <a:p>
            <a:pPr eaLnBrk="1" hangingPunct="1"/>
            <a:r>
              <a:rPr lang="en-US" altLang="en-US"/>
              <a:t>P X M</a:t>
            </a:r>
          </a:p>
        </p:txBody>
      </p:sp>
      <p:sp>
        <p:nvSpPr>
          <p:cNvPr id="54279" name="TextBox 10"/>
          <p:cNvSpPr txBox="1">
            <a:spLocks noChangeArrowheads="1"/>
          </p:cNvSpPr>
          <p:nvPr/>
        </p:nvSpPr>
        <p:spPr bwMode="auto">
          <a:xfrm>
            <a:off x="7327900" y="3538538"/>
            <a:ext cx="755650" cy="369887"/>
          </a:xfrm>
          <a:prstGeom prst="rect">
            <a:avLst/>
          </a:prstGeom>
          <a:noFill/>
          <a:ln w="9525">
            <a:noFill/>
            <a:miter lim="800000"/>
            <a:headEnd/>
            <a:tailEnd/>
          </a:ln>
        </p:spPr>
        <p:txBody>
          <a:bodyPr wrap="none">
            <a:spAutoFit/>
          </a:bodyPr>
          <a:lstStyle/>
          <a:p>
            <a:pPr eaLnBrk="1" hangingPunct="1"/>
            <a:r>
              <a:rPr lang="en-US" altLang="en-US"/>
              <a:t>N X M</a:t>
            </a:r>
          </a:p>
        </p:txBody>
      </p:sp>
      <p:sp>
        <p:nvSpPr>
          <p:cNvPr id="12" name="Left Bracket 11"/>
          <p:cNvSpPr/>
          <p:nvPr/>
        </p:nvSpPr>
        <p:spPr>
          <a:xfrm rot="16200000">
            <a:off x="2625725" y="2574925"/>
            <a:ext cx="303213" cy="2906713"/>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7" name="Straight Arrow Connector 16"/>
          <p:cNvCxnSpPr/>
          <p:nvPr/>
        </p:nvCxnSpPr>
        <p:spPr>
          <a:xfrm flipV="1">
            <a:off x="2617788" y="4246563"/>
            <a:ext cx="155575" cy="6016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Scalar times vector</a:t>
            </a:r>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172" name="Picture 4" descr="xvec.eps"/>
          <p:cNvPicPr>
            <a:picLocks noChangeAspect="1"/>
          </p:cNvPicPr>
          <p:nvPr/>
        </p:nvPicPr>
        <p:blipFill>
          <a:blip r:embed="rId2"/>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Matrix:</a:t>
            </a:r>
            <a:br>
              <a:rPr lang="en-US" dirty="0" smtClean="0"/>
            </a:br>
            <a:r>
              <a:rPr lang="en-US" b="1" dirty="0" smtClean="0"/>
              <a:t>by inner products</a:t>
            </a:r>
            <a:r>
              <a:rPr lang="en-US" dirty="0" smtClean="0"/>
              <a:t> </a:t>
            </a:r>
            <a:endParaRPr lang="en-US" b="1" dirty="0"/>
          </a:p>
        </p:txBody>
      </p:sp>
      <p:sp>
        <p:nvSpPr>
          <p:cNvPr id="6" name="Content Placeholder 5"/>
          <p:cNvSpPr>
            <a:spLocks noGrp="1"/>
          </p:cNvSpPr>
          <p:nvPr>
            <p:ph idx="1"/>
          </p:nvPr>
        </p:nvSpPr>
        <p:spPr>
          <a:xfrm>
            <a:off x="88900" y="5391150"/>
            <a:ext cx="8834438" cy="735013"/>
          </a:xfrm>
        </p:spPr>
        <p:txBody>
          <a:bodyPr rtlCol="0">
            <a:normAutofit fontScale="85000" lnSpcReduction="10000"/>
          </a:bodyPr>
          <a:lstStyle/>
          <a:p>
            <a:pPr eaLnBrk="1" fontAlgn="auto" hangingPunct="1">
              <a:spcAft>
                <a:spcPts val="0"/>
              </a:spcAft>
              <a:buFont typeface="Arial"/>
              <a:buChar char="•"/>
              <a:defRPr/>
            </a:pPr>
            <a:r>
              <a:rPr lang="en-US" dirty="0" err="1" smtClean="0"/>
              <a:t>C</a:t>
            </a:r>
            <a:r>
              <a:rPr lang="en-US" baseline="-25000" dirty="0" err="1" smtClean="0"/>
              <a:t>ij</a:t>
            </a:r>
            <a:r>
              <a:rPr lang="en-US" dirty="0" smtClean="0"/>
              <a:t> is the inner product of the </a:t>
            </a:r>
            <a:r>
              <a:rPr lang="en-US" dirty="0" err="1" smtClean="0"/>
              <a:t>i</a:t>
            </a:r>
            <a:r>
              <a:rPr lang="en-US" baseline="30000" dirty="0" err="1" smtClean="0"/>
              <a:t>th</a:t>
            </a:r>
            <a:r>
              <a:rPr lang="en-US" dirty="0" smtClean="0"/>
              <a:t> row with the </a:t>
            </a:r>
            <a:r>
              <a:rPr lang="en-US" dirty="0" err="1" smtClean="0"/>
              <a:t>j</a:t>
            </a:r>
            <a:r>
              <a:rPr lang="en-US" baseline="30000" dirty="0" err="1" smtClean="0"/>
              <a:t>th</a:t>
            </a:r>
            <a:r>
              <a:rPr lang="en-US" dirty="0" smtClean="0"/>
              <a:t> column</a:t>
            </a:r>
            <a:endParaRPr lang="en-US" dirty="0"/>
          </a:p>
        </p:txBody>
      </p:sp>
      <p:pic>
        <p:nvPicPr>
          <p:cNvPr id="55300" name="Picture 3" descr="mxminnercomp.eps"/>
          <p:cNvPicPr>
            <a:picLocks noChangeAspect="1"/>
          </p:cNvPicPr>
          <p:nvPr/>
        </p:nvPicPr>
        <p:blipFill>
          <a:blip r:embed="rId2"/>
          <a:srcRect/>
          <a:stretch>
            <a:fillRect/>
          </a:stretch>
        </p:blipFill>
        <p:spPr bwMode="auto">
          <a:xfrm>
            <a:off x="88900" y="1573213"/>
            <a:ext cx="9055100" cy="182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Matrix:</a:t>
            </a:r>
            <a:br>
              <a:rPr lang="en-US" dirty="0" smtClean="0"/>
            </a:br>
            <a:r>
              <a:rPr lang="en-US" b="1" dirty="0" smtClean="0"/>
              <a:t>by inner products</a:t>
            </a:r>
            <a:r>
              <a:rPr lang="en-US" dirty="0" smtClean="0"/>
              <a:t> </a:t>
            </a:r>
            <a:endParaRPr lang="en-US" b="1" dirty="0"/>
          </a:p>
        </p:txBody>
      </p:sp>
      <p:sp>
        <p:nvSpPr>
          <p:cNvPr id="6" name="Content Placeholder 5"/>
          <p:cNvSpPr>
            <a:spLocks noGrp="1"/>
          </p:cNvSpPr>
          <p:nvPr>
            <p:ph idx="1"/>
          </p:nvPr>
        </p:nvSpPr>
        <p:spPr>
          <a:xfrm>
            <a:off x="88900" y="5391150"/>
            <a:ext cx="8834438" cy="735013"/>
          </a:xfrm>
        </p:spPr>
        <p:txBody>
          <a:bodyPr rtlCol="0">
            <a:normAutofit fontScale="85000" lnSpcReduction="10000"/>
          </a:bodyPr>
          <a:lstStyle/>
          <a:p>
            <a:pPr eaLnBrk="1" fontAlgn="auto" hangingPunct="1">
              <a:spcAft>
                <a:spcPts val="0"/>
              </a:spcAft>
              <a:buFont typeface="Arial"/>
              <a:buChar char="•"/>
              <a:defRPr/>
            </a:pPr>
            <a:r>
              <a:rPr lang="en-US" dirty="0" err="1" smtClean="0"/>
              <a:t>C</a:t>
            </a:r>
            <a:r>
              <a:rPr lang="en-US" baseline="-25000" dirty="0" err="1" smtClean="0"/>
              <a:t>ij</a:t>
            </a:r>
            <a:r>
              <a:rPr lang="en-US" dirty="0" smtClean="0"/>
              <a:t> is the inner product of the </a:t>
            </a:r>
            <a:r>
              <a:rPr lang="en-US" dirty="0" err="1" smtClean="0"/>
              <a:t>i</a:t>
            </a:r>
            <a:r>
              <a:rPr lang="en-US" baseline="30000" dirty="0" err="1" smtClean="0"/>
              <a:t>th</a:t>
            </a:r>
            <a:r>
              <a:rPr lang="en-US" dirty="0" smtClean="0"/>
              <a:t> row with the </a:t>
            </a:r>
            <a:r>
              <a:rPr lang="en-US" dirty="0" err="1" smtClean="0"/>
              <a:t>j</a:t>
            </a:r>
            <a:r>
              <a:rPr lang="en-US" baseline="30000" dirty="0" err="1" smtClean="0"/>
              <a:t>th</a:t>
            </a:r>
            <a:r>
              <a:rPr lang="en-US" dirty="0" smtClean="0"/>
              <a:t> column</a:t>
            </a:r>
            <a:endParaRPr lang="en-US" dirty="0"/>
          </a:p>
        </p:txBody>
      </p:sp>
      <p:pic>
        <p:nvPicPr>
          <p:cNvPr id="56324" name="Picture 3" descr="mxminnercomp.eps"/>
          <p:cNvPicPr>
            <a:picLocks noChangeAspect="1"/>
          </p:cNvPicPr>
          <p:nvPr/>
        </p:nvPicPr>
        <p:blipFill>
          <a:blip r:embed="rId2"/>
          <a:srcRect/>
          <a:stretch>
            <a:fillRect/>
          </a:stretch>
        </p:blipFill>
        <p:spPr bwMode="auto">
          <a:xfrm>
            <a:off x="88900" y="1573213"/>
            <a:ext cx="9055100" cy="1822450"/>
          </a:xfrm>
          <a:prstGeom prst="rect">
            <a:avLst/>
          </a:prstGeom>
          <a:noFill/>
          <a:ln w="9525">
            <a:noFill/>
            <a:miter lim="800000"/>
            <a:headEnd/>
            <a:tailEnd/>
          </a:ln>
        </p:spPr>
      </p:pic>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Matrix:</a:t>
            </a:r>
            <a:br>
              <a:rPr lang="en-US" dirty="0" smtClean="0"/>
            </a:br>
            <a:r>
              <a:rPr lang="en-US" b="1" dirty="0" smtClean="0"/>
              <a:t>by inner products</a:t>
            </a:r>
            <a:r>
              <a:rPr lang="en-US" dirty="0" smtClean="0"/>
              <a:t> </a:t>
            </a:r>
            <a:endParaRPr lang="en-US" b="1" dirty="0"/>
          </a:p>
        </p:txBody>
      </p:sp>
      <p:pic>
        <p:nvPicPr>
          <p:cNvPr id="57347" name="Picture 3" descr="mxminnercomp.eps"/>
          <p:cNvPicPr>
            <a:picLocks noChangeAspect="1"/>
          </p:cNvPicPr>
          <p:nvPr/>
        </p:nvPicPr>
        <p:blipFill>
          <a:blip r:embed="rId2"/>
          <a:srcRect/>
          <a:stretch>
            <a:fillRect/>
          </a:stretch>
        </p:blipFill>
        <p:spPr bwMode="auto">
          <a:xfrm>
            <a:off x="88900" y="1573213"/>
            <a:ext cx="9055100" cy="1822450"/>
          </a:xfrm>
          <a:prstGeom prst="rect">
            <a:avLst/>
          </a:prstGeom>
          <a:noFill/>
          <a:ln w="9525">
            <a:noFill/>
            <a:miter lim="800000"/>
            <a:headEnd/>
            <a:tailEnd/>
          </a:ln>
        </p:spPr>
      </p:pic>
      <p:sp>
        <p:nvSpPr>
          <p:cNvPr id="13" name="Oval 12"/>
          <p:cNvSpPr/>
          <p:nvPr/>
        </p:nvSpPr>
        <p:spPr>
          <a:xfrm>
            <a:off x="4433888" y="1749425"/>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79375"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tent Placeholder 5"/>
          <p:cNvSpPr txBox="1">
            <a:spLocks/>
          </p:cNvSpPr>
          <p:nvPr/>
        </p:nvSpPr>
        <p:spPr>
          <a:xfrm>
            <a:off x="88900" y="5391150"/>
            <a:ext cx="8834438" cy="735013"/>
          </a:xfrm>
          <a:prstGeom prst="rect">
            <a:avLst/>
          </a:prstGeom>
        </p:spPr>
        <p:txBody>
          <a:bodyPr>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err="1"/>
              <a:t>C</a:t>
            </a:r>
            <a:r>
              <a:rPr lang="en-US" baseline="-25000" dirty="0" err="1"/>
              <a:t>ij</a:t>
            </a:r>
            <a:r>
              <a:rPr lang="en-US" dirty="0"/>
              <a:t> </a:t>
            </a:r>
            <a:r>
              <a:rPr lang="en-US" dirty="0" smtClean="0"/>
              <a:t>is the inner product of the </a:t>
            </a:r>
            <a:r>
              <a:rPr lang="en-US" dirty="0" err="1" smtClean="0"/>
              <a:t>i</a:t>
            </a:r>
            <a:r>
              <a:rPr lang="en-US" baseline="30000" dirty="0" err="1" smtClean="0"/>
              <a:t>th</a:t>
            </a:r>
            <a:r>
              <a:rPr lang="en-US" dirty="0" smtClean="0"/>
              <a:t> row with the </a:t>
            </a:r>
            <a:r>
              <a:rPr lang="en-US" dirty="0" err="1" smtClean="0"/>
              <a:t>j</a:t>
            </a:r>
            <a:r>
              <a:rPr lang="en-US" baseline="30000" dirty="0" err="1" smtClean="0"/>
              <a:t>th</a:t>
            </a:r>
            <a:r>
              <a:rPr lang="en-US" dirty="0" smtClean="0"/>
              <a:t> column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Matrix times Matrix:</a:t>
            </a:r>
            <a:br>
              <a:rPr lang="en-US" dirty="0" smtClean="0"/>
            </a:br>
            <a:r>
              <a:rPr lang="en-US" b="1" dirty="0" smtClean="0"/>
              <a:t>by inner products</a:t>
            </a:r>
            <a:r>
              <a:rPr lang="en-US" dirty="0" smtClean="0"/>
              <a:t> </a:t>
            </a:r>
            <a:endParaRPr lang="en-US" b="1" dirty="0"/>
          </a:p>
        </p:txBody>
      </p:sp>
      <p:sp>
        <p:nvSpPr>
          <p:cNvPr id="58371" name="Content Placeholder 5"/>
          <p:cNvSpPr>
            <a:spLocks noGrp="1"/>
          </p:cNvSpPr>
          <p:nvPr>
            <p:ph idx="1"/>
          </p:nvPr>
        </p:nvSpPr>
        <p:spPr>
          <a:xfrm>
            <a:off x="0" y="5391150"/>
            <a:ext cx="9144000" cy="735013"/>
          </a:xfrm>
        </p:spPr>
        <p:txBody>
          <a:bodyPr/>
          <a:lstStyle/>
          <a:p>
            <a:pPr marL="171450" indent="-171450" eaLnBrk="1" hangingPunct="1"/>
            <a:r>
              <a:rPr lang="en-US" altLang="en-US" sz="2700" smtClean="0"/>
              <a:t>C</a:t>
            </a:r>
            <a:r>
              <a:rPr lang="en-US" altLang="en-US" sz="2700" baseline="-25000" smtClean="0"/>
              <a:t>ij</a:t>
            </a:r>
            <a:r>
              <a:rPr lang="en-US" altLang="en-US" sz="2700" smtClean="0"/>
              <a:t> </a:t>
            </a:r>
            <a:r>
              <a:rPr lang="en-US" altLang="en-US" sz="2600" smtClean="0"/>
              <a:t>is the inner product of the </a:t>
            </a:r>
            <a:r>
              <a:rPr lang="en-US" altLang="en-US" sz="2700" smtClean="0"/>
              <a:t>i</a:t>
            </a:r>
            <a:r>
              <a:rPr lang="en-US" altLang="en-US" sz="2700" baseline="30000" smtClean="0"/>
              <a:t>th</a:t>
            </a:r>
            <a:r>
              <a:rPr lang="en-US" altLang="en-US" sz="2700" smtClean="0"/>
              <a:t> </a:t>
            </a:r>
            <a:r>
              <a:rPr lang="en-US" altLang="en-US" sz="2600" smtClean="0"/>
              <a:t>row of </a:t>
            </a:r>
            <a:r>
              <a:rPr lang="en-US" altLang="en-US" sz="2700" b="1" smtClean="0"/>
              <a:t>A</a:t>
            </a:r>
            <a:r>
              <a:rPr lang="en-US" altLang="en-US" sz="2700" smtClean="0"/>
              <a:t> </a:t>
            </a:r>
            <a:r>
              <a:rPr lang="en-US" altLang="en-US" sz="2600" smtClean="0"/>
              <a:t>with the </a:t>
            </a:r>
            <a:r>
              <a:rPr lang="en-US" altLang="en-US" sz="2700" smtClean="0"/>
              <a:t>j</a:t>
            </a:r>
            <a:r>
              <a:rPr lang="en-US" altLang="en-US" sz="2700" baseline="30000" smtClean="0"/>
              <a:t>th</a:t>
            </a:r>
            <a:r>
              <a:rPr lang="en-US" altLang="en-US" sz="2700" smtClean="0"/>
              <a:t> </a:t>
            </a:r>
            <a:r>
              <a:rPr lang="en-US" altLang="en-US" sz="2600" smtClean="0"/>
              <a:t>column of </a:t>
            </a:r>
            <a:r>
              <a:rPr lang="en-US" altLang="en-US" sz="2700" b="1" smtClean="0"/>
              <a:t>B</a:t>
            </a:r>
          </a:p>
        </p:txBody>
      </p:sp>
      <p:pic>
        <p:nvPicPr>
          <p:cNvPr id="58372" name="Picture 2" descr="mtminner.eps"/>
          <p:cNvPicPr>
            <a:picLocks noChangeAspect="1"/>
          </p:cNvPicPr>
          <p:nvPr/>
        </p:nvPicPr>
        <p:blipFill>
          <a:blip r:embed="rId2"/>
          <a:srcRect/>
          <a:stretch>
            <a:fillRect/>
          </a:stretch>
        </p:blipFill>
        <p:spPr bwMode="auto">
          <a:xfrm>
            <a:off x="2678113" y="3573463"/>
            <a:ext cx="3733800" cy="1498600"/>
          </a:xfrm>
          <a:prstGeom prst="rect">
            <a:avLst/>
          </a:prstGeom>
          <a:noFill/>
          <a:ln w="9525">
            <a:noFill/>
            <a:miter lim="800000"/>
            <a:headEnd/>
            <a:tailEnd/>
          </a:ln>
        </p:spPr>
      </p:pic>
      <p:pic>
        <p:nvPicPr>
          <p:cNvPr id="58373" name="Picture 3" descr="mxminnercomp.eps"/>
          <p:cNvPicPr>
            <a:picLocks noChangeAspect="1"/>
          </p:cNvPicPr>
          <p:nvPr/>
        </p:nvPicPr>
        <p:blipFill>
          <a:blip r:embed="rId3"/>
          <a:srcRect/>
          <a:stretch>
            <a:fillRect/>
          </a:stretch>
        </p:blipFill>
        <p:spPr bwMode="auto">
          <a:xfrm>
            <a:off x="0" y="1573213"/>
            <a:ext cx="9144000" cy="1822450"/>
          </a:xfrm>
          <a:prstGeom prst="rect">
            <a:avLst/>
          </a:prstGeom>
          <a:noFill/>
          <a:ln w="9525">
            <a:noFill/>
            <a:miter lim="800000"/>
            <a:headEnd/>
            <a:tailEnd/>
          </a:ln>
        </p:spPr>
      </p:pic>
      <p:sp>
        <p:nvSpPr>
          <p:cNvPr id="13" name="Oval 12"/>
          <p:cNvSpPr/>
          <p:nvPr/>
        </p:nvSpPr>
        <p:spPr>
          <a:xfrm>
            <a:off x="4433888" y="1749425"/>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0"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latex-image-1.pdf"/>
          <p:cNvPicPr>
            <a:picLocks noChangeAspect="1"/>
          </p:cNvPicPr>
          <p:nvPr/>
        </p:nvPicPr>
        <p:blipFill>
          <a:blip r:embed="rId2"/>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a:t>
            </a:r>
            <a:r>
              <a:rPr lang="en-US" b="1" dirty="0" smtClean="0"/>
              <a:t>outer products</a:t>
            </a:r>
            <a:r>
              <a:rPr lang="en-US" dirty="0" smtClean="0"/>
              <a:t> </a:t>
            </a:r>
            <a:endParaRPr lang="en-US" dirty="0"/>
          </a:p>
        </p:txBody>
      </p:sp>
      <p:pic>
        <p:nvPicPr>
          <p:cNvPr id="59396" name="Picture 4" descr="mtimesm.eps"/>
          <p:cNvPicPr>
            <a:picLocks noChangeAspect="1"/>
          </p:cNvPicPr>
          <p:nvPr/>
        </p:nvPicPr>
        <p:blipFill>
          <a:blip r:embed="rId3"/>
          <a:srcRect/>
          <a:stretch>
            <a:fillRect/>
          </a:stretch>
        </p:blipFill>
        <p:spPr bwMode="auto">
          <a:xfrm>
            <a:off x="88900" y="2366963"/>
            <a:ext cx="8955088" cy="1309687"/>
          </a:xfrm>
          <a:prstGeom prst="rect">
            <a:avLst/>
          </a:prstGeom>
          <a:noFill/>
          <a:ln w="9525">
            <a:noFill/>
            <a:miter lim="800000"/>
            <a:headEnd/>
            <a:tailEnd/>
          </a:ln>
        </p:spPr>
      </p:pic>
      <p:sp>
        <p:nvSpPr>
          <p:cNvPr id="9" name="Rectangle 8"/>
          <p:cNvSpPr/>
          <p:nvPr/>
        </p:nvSpPr>
        <p:spPr>
          <a:xfrm>
            <a:off x="1125538" y="3843338"/>
            <a:ext cx="779780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9" descr="latex-image-1.pdf"/>
          <p:cNvPicPr>
            <a:picLocks noChangeAspect="1"/>
          </p:cNvPicPr>
          <p:nvPr/>
        </p:nvPicPr>
        <p:blipFill>
          <a:blip r:embed="rId2"/>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a:t>
            </a:r>
            <a:r>
              <a:rPr lang="en-US" b="1" dirty="0" smtClean="0"/>
              <a:t>outer products</a:t>
            </a:r>
            <a:r>
              <a:rPr lang="en-US" dirty="0" smtClean="0"/>
              <a:t> </a:t>
            </a:r>
            <a:endParaRPr lang="en-US" dirty="0"/>
          </a:p>
        </p:txBody>
      </p:sp>
      <p:pic>
        <p:nvPicPr>
          <p:cNvPr id="60420" name="Picture 4" descr="mtimesm.eps"/>
          <p:cNvPicPr>
            <a:picLocks noChangeAspect="1"/>
          </p:cNvPicPr>
          <p:nvPr/>
        </p:nvPicPr>
        <p:blipFill>
          <a:blip r:embed="rId3"/>
          <a:srcRect/>
          <a:stretch>
            <a:fillRect/>
          </a:stretch>
        </p:blipFill>
        <p:spPr bwMode="auto">
          <a:xfrm>
            <a:off x="88900" y="2366963"/>
            <a:ext cx="8955088" cy="1309687"/>
          </a:xfrm>
          <a:prstGeom prst="rect">
            <a:avLst/>
          </a:prstGeom>
          <a:noFill/>
          <a:ln w="9525">
            <a:noFill/>
            <a:miter lim="800000"/>
            <a:headEnd/>
            <a:tailEnd/>
          </a:ln>
        </p:spPr>
      </p:pic>
      <p:sp>
        <p:nvSpPr>
          <p:cNvPr id="9" name="Rectangle 8"/>
          <p:cNvSpPr/>
          <p:nvPr/>
        </p:nvSpPr>
        <p:spPr>
          <a:xfrm>
            <a:off x="3543300" y="3843338"/>
            <a:ext cx="5380038"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14313" y="2249488"/>
            <a:ext cx="485775" cy="1671637"/>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2273300"/>
            <a:ext cx="2606675" cy="4333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9" descr="latex-image-1.pdf"/>
          <p:cNvPicPr>
            <a:picLocks noChangeAspect="1"/>
          </p:cNvPicPr>
          <p:nvPr/>
        </p:nvPicPr>
        <p:blipFill>
          <a:blip r:embed="rId2"/>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a:t>
            </a:r>
            <a:r>
              <a:rPr lang="en-US" b="1" dirty="0" smtClean="0"/>
              <a:t>outer products</a:t>
            </a:r>
            <a:r>
              <a:rPr lang="en-US" dirty="0" smtClean="0"/>
              <a:t> </a:t>
            </a:r>
            <a:endParaRPr lang="en-US" dirty="0"/>
          </a:p>
        </p:txBody>
      </p:sp>
      <p:pic>
        <p:nvPicPr>
          <p:cNvPr id="61444" name="Picture 4" descr="mtimesm.eps"/>
          <p:cNvPicPr>
            <a:picLocks noChangeAspect="1"/>
          </p:cNvPicPr>
          <p:nvPr/>
        </p:nvPicPr>
        <p:blipFill>
          <a:blip r:embed="rId3"/>
          <a:srcRect/>
          <a:stretch>
            <a:fillRect/>
          </a:stretch>
        </p:blipFill>
        <p:spPr bwMode="auto">
          <a:xfrm>
            <a:off x="88900" y="2366963"/>
            <a:ext cx="8955088" cy="1309687"/>
          </a:xfrm>
          <a:prstGeom prst="rect">
            <a:avLst/>
          </a:prstGeom>
          <a:noFill/>
          <a:ln w="9525">
            <a:noFill/>
            <a:miter lim="800000"/>
            <a:headEnd/>
            <a:tailEnd/>
          </a:ln>
        </p:spPr>
      </p:pic>
      <p:sp>
        <p:nvSpPr>
          <p:cNvPr id="7" name="Oval 6"/>
          <p:cNvSpPr/>
          <p:nvPr/>
        </p:nvSpPr>
        <p:spPr>
          <a:xfrm>
            <a:off x="927100" y="2273300"/>
            <a:ext cx="487363"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2573338"/>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881688" y="3843338"/>
            <a:ext cx="304165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a:t>
            </a:r>
            <a:r>
              <a:rPr lang="en-US" b="1" dirty="0" smtClean="0"/>
              <a:t>outer products</a:t>
            </a:r>
            <a:r>
              <a:rPr lang="en-US" dirty="0" smtClean="0"/>
              <a:t> </a:t>
            </a:r>
            <a:endParaRPr lang="en-US" dirty="0"/>
          </a:p>
        </p:txBody>
      </p:sp>
      <p:pic>
        <p:nvPicPr>
          <p:cNvPr id="62467" name="Picture 4" descr="mtimesm.eps"/>
          <p:cNvPicPr>
            <a:picLocks noChangeAspect="1"/>
          </p:cNvPicPr>
          <p:nvPr/>
        </p:nvPicPr>
        <p:blipFill>
          <a:blip r:embed="rId3"/>
          <a:srcRect/>
          <a:stretch>
            <a:fillRect/>
          </a:stretch>
        </p:blipFill>
        <p:spPr bwMode="auto">
          <a:xfrm>
            <a:off x="88900" y="2366963"/>
            <a:ext cx="8955088" cy="1309687"/>
          </a:xfrm>
          <a:prstGeom prst="rect">
            <a:avLst/>
          </a:prstGeom>
          <a:noFill/>
          <a:ln w="9525">
            <a:noFill/>
            <a:miter lim="800000"/>
            <a:headEnd/>
            <a:tailEnd/>
          </a:ln>
        </p:spPr>
      </p:pic>
      <p:sp>
        <p:nvSpPr>
          <p:cNvPr id="7" name="Oval 6"/>
          <p:cNvSpPr/>
          <p:nvPr/>
        </p:nvSpPr>
        <p:spPr>
          <a:xfrm>
            <a:off x="2230438" y="2273300"/>
            <a:ext cx="487362"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3363913"/>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470" name="Content Placeholder 5"/>
          <p:cNvSpPr>
            <a:spLocks noGrp="1"/>
          </p:cNvSpPr>
          <p:nvPr>
            <p:ph idx="1"/>
          </p:nvPr>
        </p:nvSpPr>
        <p:spPr>
          <a:xfrm>
            <a:off x="49213" y="5497513"/>
            <a:ext cx="9185275" cy="735012"/>
          </a:xfrm>
        </p:spPr>
        <p:txBody>
          <a:bodyPr/>
          <a:lstStyle/>
          <a:p>
            <a:pPr marL="171450" indent="-171450" eaLnBrk="1" hangingPunct="1"/>
            <a:r>
              <a:rPr lang="en-US" altLang="en-US" sz="2500" b="1" smtClean="0"/>
              <a:t>C</a:t>
            </a:r>
            <a:r>
              <a:rPr lang="en-US" altLang="en-US" sz="2500" smtClean="0"/>
              <a:t> is a sum of outer products of the columns of </a:t>
            </a:r>
            <a:r>
              <a:rPr lang="en-US" altLang="en-US" sz="2500" b="1" smtClean="0"/>
              <a:t>A</a:t>
            </a:r>
            <a:r>
              <a:rPr lang="en-US" altLang="en-US" sz="2500" smtClean="0"/>
              <a:t> with the rows of </a:t>
            </a:r>
            <a:r>
              <a:rPr lang="en-US" altLang="en-US" sz="2500" b="1" smtClean="0"/>
              <a:t>B</a:t>
            </a:r>
          </a:p>
        </p:txBody>
      </p:sp>
      <p:pic>
        <p:nvPicPr>
          <p:cNvPr id="62471" name="Picture 9" descr="latex-image-1.pdf"/>
          <p:cNvPicPr>
            <a:picLocks noChangeAspect="1"/>
          </p:cNvPicPr>
          <p:nvPr/>
        </p:nvPicPr>
        <p:blipFill>
          <a:blip r:embed="rId4"/>
          <a:srcRect/>
          <a:stretch>
            <a:fillRect/>
          </a:stretch>
        </p:blipFill>
        <p:spPr bwMode="auto">
          <a:xfrm>
            <a:off x="557213" y="4092575"/>
            <a:ext cx="8018462" cy="93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578100"/>
            <a:ext cx="8504237" cy="989013"/>
          </a:xfrm>
        </p:spPr>
        <p:txBody>
          <a:bodyPr rtlCol="0">
            <a:normAutofit fontScale="90000"/>
          </a:bodyPr>
          <a:lstStyle/>
          <a:p>
            <a:pPr eaLnBrk="1" fontAlgn="auto" hangingPunct="1">
              <a:spcAft>
                <a:spcPts val="0"/>
              </a:spcAft>
              <a:defRPr/>
            </a:pPr>
            <a:r>
              <a:rPr lang="en-US" dirty="0" smtClean="0"/>
              <a:t>Part 2: Matrix Properties</a:t>
            </a:r>
            <a:br>
              <a:rPr lang="en-US" dirty="0" smtClean="0"/>
            </a:br>
            <a:endParaRPr lang="en-US" sz="3200" dirty="0"/>
          </a:p>
        </p:txBody>
      </p:sp>
      <p:sp>
        <p:nvSpPr>
          <p:cNvPr id="64515" name="TextBox 2"/>
          <p:cNvSpPr txBox="1">
            <a:spLocks noChangeArrowheads="1"/>
          </p:cNvSpPr>
          <p:nvPr/>
        </p:nvSpPr>
        <p:spPr bwMode="auto">
          <a:xfrm>
            <a:off x="2070100" y="3289300"/>
            <a:ext cx="5807075" cy="1200150"/>
          </a:xfrm>
          <a:prstGeom prst="rect">
            <a:avLst/>
          </a:prstGeom>
          <a:noFill/>
          <a:ln w="9525">
            <a:noFill/>
            <a:miter lim="800000"/>
            <a:headEnd/>
            <a:tailEnd/>
          </a:ln>
        </p:spPr>
        <p:txBody>
          <a:bodyPr wrap="none">
            <a:spAutoFit/>
          </a:bodyPr>
          <a:lstStyle/>
          <a:p>
            <a:pPr eaLnBrk="1" hangingPunct="1">
              <a:buFont typeface="Arial" charset="0"/>
              <a:buChar char="•"/>
            </a:pPr>
            <a:r>
              <a:rPr lang="en-US" altLang="en-US" sz="2400"/>
              <a:t> (A few) special matrices</a:t>
            </a:r>
          </a:p>
          <a:p>
            <a:pPr eaLnBrk="1" hangingPunct="1">
              <a:buFont typeface="Arial" charset="0"/>
              <a:buChar char="•"/>
            </a:pPr>
            <a:r>
              <a:rPr lang="en-US" altLang="en-US" sz="2400"/>
              <a:t> Matrix transformations &amp; the determinant</a:t>
            </a:r>
          </a:p>
          <a:p>
            <a:pPr eaLnBrk="1" hangingPunct="1">
              <a:buFont typeface="Arial" charset="0"/>
              <a:buChar char="•"/>
            </a:pPr>
            <a:r>
              <a:rPr lang="en-US" altLang="en-US" sz="2400"/>
              <a:t> Matrices &amp; systems of algebraic equations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195263"/>
            <a:ext cx="8229600" cy="774700"/>
          </a:xfrm>
        </p:spPr>
        <p:txBody>
          <a:bodyPr/>
          <a:lstStyle/>
          <a:p>
            <a:pPr eaLnBrk="1" hangingPunct="1"/>
            <a:r>
              <a:rPr lang="en-US" altLang="en-US" smtClean="0"/>
              <a:t>Special matrices: </a:t>
            </a:r>
            <a:r>
              <a:rPr lang="en-US" altLang="en-US" b="1" smtClean="0"/>
              <a:t>diagonal matrix</a:t>
            </a:r>
          </a:p>
        </p:txBody>
      </p:sp>
      <p:sp>
        <p:nvSpPr>
          <p:cNvPr id="65539" name="Content Placeholder 2"/>
          <p:cNvSpPr>
            <a:spLocks noGrp="1"/>
          </p:cNvSpPr>
          <p:nvPr>
            <p:ph idx="1"/>
          </p:nvPr>
        </p:nvSpPr>
        <p:spPr>
          <a:xfrm>
            <a:off x="457200" y="5302250"/>
            <a:ext cx="8229600" cy="823913"/>
          </a:xfrm>
        </p:spPr>
        <p:txBody>
          <a:bodyPr/>
          <a:lstStyle/>
          <a:p>
            <a:pPr eaLnBrk="1" hangingPunct="1"/>
            <a:r>
              <a:rPr lang="en-US" altLang="en-US" smtClean="0"/>
              <a:t>This acts like scalar multiplication</a:t>
            </a:r>
          </a:p>
        </p:txBody>
      </p:sp>
      <p:pic>
        <p:nvPicPr>
          <p:cNvPr id="65540" name="Picture 3" descr="diagonal.eps"/>
          <p:cNvPicPr>
            <a:picLocks noChangeAspect="1"/>
          </p:cNvPicPr>
          <p:nvPr/>
        </p:nvPicPr>
        <p:blipFill>
          <a:blip r:embed="rId2"/>
          <a:srcRect/>
          <a:stretch>
            <a:fillRect/>
          </a:stretch>
        </p:blipFill>
        <p:spPr bwMode="auto">
          <a:xfrm>
            <a:off x="790575" y="1349375"/>
            <a:ext cx="4467225" cy="2138363"/>
          </a:xfrm>
          <a:prstGeom prst="rect">
            <a:avLst/>
          </a:prstGeom>
          <a:noFill/>
          <a:ln w="9525">
            <a:noFill/>
            <a:miter lim="800000"/>
            <a:headEnd/>
            <a:tailEnd/>
          </a:ln>
        </p:spPr>
      </p:pic>
      <p:pic>
        <p:nvPicPr>
          <p:cNvPr id="65541" name="Picture 6" descr="dx.eps"/>
          <p:cNvPicPr>
            <a:picLocks noChangeAspect="1"/>
          </p:cNvPicPr>
          <p:nvPr/>
        </p:nvPicPr>
        <p:blipFill>
          <a:blip r:embed="rId3"/>
          <a:srcRect/>
          <a:stretch>
            <a:fillRect/>
          </a:stretch>
        </p:blipFill>
        <p:spPr bwMode="auto">
          <a:xfrm>
            <a:off x="5605463" y="3152775"/>
            <a:ext cx="2632075" cy="1995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1363663" y="2909888"/>
            <a:ext cx="1884362" cy="218440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195" name="Title 1"/>
          <p:cNvSpPr>
            <a:spLocks noGrp="1"/>
          </p:cNvSpPr>
          <p:nvPr>
            <p:ph type="title"/>
          </p:nvPr>
        </p:nvSpPr>
        <p:spPr/>
        <p:txBody>
          <a:bodyPr/>
          <a:lstStyle/>
          <a:p>
            <a:pPr eaLnBrk="1" hangingPunct="1"/>
            <a:r>
              <a:rPr lang="en-US" altLang="en-US" smtClean="0"/>
              <a:t>Scalar times vector</a:t>
            </a:r>
            <a:endParaRPr lang="en-US" altLang="en-US" b="1" smtClean="0"/>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8197" name="Picture 4" descr="xvec.eps"/>
          <p:cNvPicPr>
            <a:picLocks noChangeAspect="1"/>
          </p:cNvPicPr>
          <p:nvPr/>
        </p:nvPicPr>
        <p:blipFill>
          <a:blip r:embed="rId2"/>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8200" name="Picture 10" descr="ax.eps"/>
          <p:cNvPicPr>
            <a:picLocks noChangeAspect="1"/>
          </p:cNvPicPr>
          <p:nvPr/>
        </p:nvPicPr>
        <p:blipFill>
          <a:blip r:embed="rId3"/>
          <a:srcRect/>
          <a:stretch>
            <a:fillRect/>
          </a:stretch>
        </p:blipFill>
        <p:spPr bwMode="auto">
          <a:xfrm>
            <a:off x="2287588" y="2551113"/>
            <a:ext cx="5715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33388" y="195263"/>
            <a:ext cx="8229600" cy="830262"/>
          </a:xfrm>
        </p:spPr>
        <p:txBody>
          <a:bodyPr/>
          <a:lstStyle/>
          <a:p>
            <a:pPr eaLnBrk="1" hangingPunct="1"/>
            <a:r>
              <a:rPr lang="en-US" altLang="en-US" smtClean="0"/>
              <a:t>Special matrices: </a:t>
            </a:r>
            <a:r>
              <a:rPr lang="en-US" altLang="en-US" b="1" smtClean="0"/>
              <a:t>identity matrix</a:t>
            </a:r>
            <a:endParaRPr lang="en-US" altLang="en-US" smtClean="0"/>
          </a:p>
        </p:txBody>
      </p:sp>
      <p:pic>
        <p:nvPicPr>
          <p:cNvPr id="66563" name="Picture 3" descr="identity.eps"/>
          <p:cNvPicPr>
            <a:picLocks noChangeAspect="1"/>
          </p:cNvPicPr>
          <p:nvPr/>
        </p:nvPicPr>
        <p:blipFill>
          <a:blip r:embed="rId2"/>
          <a:srcRect/>
          <a:stretch>
            <a:fillRect/>
          </a:stretch>
        </p:blipFill>
        <p:spPr bwMode="auto">
          <a:xfrm>
            <a:off x="2428875" y="1627188"/>
            <a:ext cx="3460750" cy="1912937"/>
          </a:xfrm>
          <a:prstGeom prst="rect">
            <a:avLst/>
          </a:prstGeom>
          <a:noFill/>
          <a:ln w="9525">
            <a:noFill/>
            <a:miter lim="800000"/>
            <a:headEnd/>
            <a:tailEnd/>
          </a:ln>
        </p:spPr>
      </p:pic>
      <p:pic>
        <p:nvPicPr>
          <p:cNvPr id="66564" name="Picture 4" descr="forallone.eps"/>
          <p:cNvPicPr>
            <a:picLocks noChangeAspect="1"/>
          </p:cNvPicPr>
          <p:nvPr/>
        </p:nvPicPr>
        <p:blipFill>
          <a:blip r:embed="rId3"/>
          <a:srcRect l="5057"/>
          <a:stretch>
            <a:fillRect/>
          </a:stretch>
        </p:blipFill>
        <p:spPr bwMode="auto">
          <a:xfrm>
            <a:off x="1927225" y="3978275"/>
            <a:ext cx="5437188" cy="711200"/>
          </a:xfrm>
          <a:prstGeom prst="rect">
            <a:avLst/>
          </a:prstGeom>
          <a:noFill/>
          <a:ln w="9525">
            <a:noFill/>
            <a:miter lim="800000"/>
            <a:headEnd/>
            <a:tailEnd/>
          </a:ln>
        </p:spPr>
      </p:pic>
      <p:sp>
        <p:nvSpPr>
          <p:cNvPr id="66565" name="TextBox 5"/>
          <p:cNvSpPr txBox="1">
            <a:spLocks noChangeArrowheads="1"/>
          </p:cNvSpPr>
          <p:nvPr/>
        </p:nvSpPr>
        <p:spPr bwMode="auto">
          <a:xfrm>
            <a:off x="815975" y="4192588"/>
            <a:ext cx="1052513" cy="523875"/>
          </a:xfrm>
          <a:prstGeom prst="rect">
            <a:avLst/>
          </a:prstGeom>
          <a:noFill/>
          <a:ln w="9525">
            <a:noFill/>
            <a:miter lim="800000"/>
            <a:headEnd/>
            <a:tailEnd/>
          </a:ln>
        </p:spPr>
        <p:txBody>
          <a:bodyPr wrap="none">
            <a:spAutoFit/>
          </a:bodyPr>
          <a:lstStyle/>
          <a:p>
            <a:pPr eaLnBrk="1" hangingPunct="1"/>
            <a:r>
              <a:rPr lang="en-US" altLang="en-US" sz="2800">
                <a:latin typeface="Times New Roman" pitchFamily="-106" charset="0"/>
                <a:cs typeface="Times New Roman" pitchFamily="-106" charset="0"/>
              </a:rPr>
              <a:t>for all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mtClean="0"/>
              <a:t>Special matrices: </a:t>
            </a:r>
            <a:r>
              <a:rPr lang="en-US" altLang="en-US" b="1" smtClean="0"/>
              <a:t>inverse matrix</a:t>
            </a:r>
          </a:p>
        </p:txBody>
      </p:sp>
      <p:sp>
        <p:nvSpPr>
          <p:cNvPr id="67587" name="Content Placeholder 2"/>
          <p:cNvSpPr>
            <a:spLocks noGrp="1"/>
          </p:cNvSpPr>
          <p:nvPr>
            <p:ph idx="1"/>
          </p:nvPr>
        </p:nvSpPr>
        <p:spPr>
          <a:xfrm>
            <a:off x="457200" y="4500563"/>
            <a:ext cx="8229600" cy="823912"/>
          </a:xfrm>
        </p:spPr>
        <p:txBody>
          <a:bodyPr/>
          <a:lstStyle/>
          <a:p>
            <a:pPr eaLnBrk="1" hangingPunct="1"/>
            <a:r>
              <a:rPr lang="en-US" altLang="en-US" smtClean="0"/>
              <a:t>Does the inverse always exist?</a:t>
            </a:r>
          </a:p>
        </p:txBody>
      </p:sp>
      <p:pic>
        <p:nvPicPr>
          <p:cNvPr id="67588" name="Picture 4" descr="inverse.eps"/>
          <p:cNvPicPr>
            <a:picLocks noChangeAspect="1"/>
          </p:cNvPicPr>
          <p:nvPr/>
        </p:nvPicPr>
        <p:blipFill>
          <a:blip r:embed="rId3"/>
          <a:srcRect/>
          <a:stretch>
            <a:fillRect/>
          </a:stretch>
        </p:blipFill>
        <p:spPr bwMode="auto">
          <a:xfrm>
            <a:off x="1920875" y="2398713"/>
            <a:ext cx="54737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274638"/>
            <a:ext cx="9055100" cy="1143000"/>
          </a:xfrm>
        </p:spPr>
        <p:txBody>
          <a:bodyPr rtlCol="0">
            <a:normAutofit fontScale="90000"/>
          </a:bodyPr>
          <a:lstStyle/>
          <a:p>
            <a:pPr eaLnBrk="1" fontAlgn="auto" hangingPunct="1">
              <a:spcAft>
                <a:spcPts val="0"/>
              </a:spcAft>
              <a:defRPr/>
            </a:pPr>
            <a:r>
              <a:rPr lang="en-US" dirty="0" smtClean="0"/>
              <a:t>How does a matrix transform a square?</a:t>
            </a:r>
            <a:endParaRPr lang="en-US" dirty="0"/>
          </a:p>
        </p:txBody>
      </p:sp>
      <p:cxnSp>
        <p:nvCxnSpPr>
          <p:cNvPr id="66" name="Straight Connector 65"/>
          <p:cNvCxnSpPr/>
          <p:nvPr/>
        </p:nvCxnSpPr>
        <p:spPr>
          <a:xfrm>
            <a:off x="3360738" y="3616325"/>
            <a:ext cx="29305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4840288" y="2452688"/>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sp>
        <p:nvSpPr>
          <p:cNvPr id="69637" name="TextBox 69"/>
          <p:cNvSpPr txBox="1">
            <a:spLocks noChangeArrowheads="1"/>
          </p:cNvSpPr>
          <p:nvPr/>
        </p:nvSpPr>
        <p:spPr bwMode="auto">
          <a:xfrm>
            <a:off x="828675" y="3584575"/>
            <a:ext cx="615950" cy="368300"/>
          </a:xfrm>
          <a:prstGeom prst="rect">
            <a:avLst/>
          </a:prstGeom>
          <a:noFill/>
          <a:ln w="9525">
            <a:noFill/>
            <a:miter lim="800000"/>
            <a:headEnd/>
            <a:tailEnd/>
          </a:ln>
        </p:spPr>
        <p:txBody>
          <a:bodyPr wrap="none">
            <a:spAutoFit/>
          </a:bodyPr>
          <a:lstStyle/>
          <a:p>
            <a:pPr eaLnBrk="1" hangingPunct="1"/>
            <a:r>
              <a:rPr lang="en-US" altLang="en-US"/>
              <a:t>(1,0)</a:t>
            </a:r>
          </a:p>
        </p:txBody>
      </p:sp>
      <p:sp>
        <p:nvSpPr>
          <p:cNvPr id="69638" name="TextBox 70"/>
          <p:cNvSpPr txBox="1">
            <a:spLocks noChangeArrowheads="1"/>
          </p:cNvSpPr>
          <p:nvPr/>
        </p:nvSpPr>
        <p:spPr bwMode="auto">
          <a:xfrm>
            <a:off x="134938" y="3122613"/>
            <a:ext cx="615950" cy="369887"/>
          </a:xfrm>
          <a:prstGeom prst="rect">
            <a:avLst/>
          </a:prstGeom>
          <a:noFill/>
          <a:ln w="9525">
            <a:noFill/>
            <a:miter lim="800000"/>
            <a:headEnd/>
            <a:tailEnd/>
          </a:ln>
        </p:spPr>
        <p:txBody>
          <a:bodyPr wrap="none">
            <a:spAutoFit/>
          </a:bodyPr>
          <a:lstStyle/>
          <a:p>
            <a:pPr eaLnBrk="1" hangingPunct="1"/>
            <a:r>
              <a:rPr lang="en-US" altLang="en-US"/>
              <a:t>(0,1)</a:t>
            </a:r>
          </a:p>
        </p:txBody>
      </p:sp>
      <p:sp>
        <p:nvSpPr>
          <p:cNvPr id="72" name="Rectangle 71"/>
          <p:cNvSpPr/>
          <p:nvPr/>
        </p:nvSpPr>
        <p:spPr>
          <a:xfrm>
            <a:off x="750888" y="3319463"/>
            <a:ext cx="285750" cy="2905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3" name="Straight Connector 72"/>
          <p:cNvCxnSpPr/>
          <p:nvPr/>
        </p:nvCxnSpPr>
        <p:spPr>
          <a:xfrm>
            <a:off x="122238" y="3609975"/>
            <a:ext cx="21177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750888" y="2322513"/>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750888" y="3609975"/>
            <a:ext cx="285750"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750888" y="3287713"/>
            <a:ext cx="0" cy="320675"/>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274638"/>
            <a:ext cx="9055100" cy="1143000"/>
          </a:xfrm>
        </p:spPr>
        <p:txBody>
          <a:bodyPr rtlCol="0">
            <a:normAutofit fontScale="90000"/>
          </a:bodyPr>
          <a:lstStyle/>
          <a:p>
            <a:pPr eaLnBrk="1" fontAlgn="auto" hangingPunct="1">
              <a:spcAft>
                <a:spcPts val="0"/>
              </a:spcAft>
              <a:defRPr/>
            </a:pPr>
            <a:r>
              <a:rPr lang="en-US" dirty="0" smtClean="0"/>
              <a:t>How does a matrix transform a square?</a:t>
            </a:r>
            <a:endParaRPr lang="en-US" dirty="0"/>
          </a:p>
        </p:txBody>
      </p:sp>
      <p:pic>
        <p:nvPicPr>
          <p:cNvPr id="70659" name="Picture 46" descr="M.eps"/>
          <p:cNvPicPr>
            <a:picLocks noChangeAspect="1"/>
          </p:cNvPicPr>
          <p:nvPr/>
        </p:nvPicPr>
        <p:blipFill>
          <a:blip r:embed="rId2"/>
          <a:srcRect/>
          <a:stretch>
            <a:fillRect/>
          </a:stretch>
        </p:blipFill>
        <p:spPr bwMode="auto">
          <a:xfrm>
            <a:off x="2005013" y="1884363"/>
            <a:ext cx="2057400" cy="855662"/>
          </a:xfrm>
          <a:prstGeom prst="rect">
            <a:avLst/>
          </a:prstGeom>
          <a:noFill/>
          <a:ln w="9525">
            <a:noFill/>
            <a:miter lim="800000"/>
            <a:headEnd/>
            <a:tailEnd/>
          </a:ln>
        </p:spPr>
      </p:pic>
      <p:sp>
        <p:nvSpPr>
          <p:cNvPr id="59" name="Circular Arrow 58"/>
          <p:cNvSpPr/>
          <p:nvPr/>
        </p:nvSpPr>
        <p:spPr>
          <a:xfrm>
            <a:off x="650875" y="1231900"/>
            <a:ext cx="4775200" cy="2897188"/>
          </a:xfrm>
          <a:prstGeom prst="circularArrow">
            <a:avLst>
              <a:gd name="adj1" fmla="val 5654"/>
              <a:gd name="adj2" fmla="val 1142319"/>
              <a:gd name="adj3" fmla="val 20457680"/>
              <a:gd name="adj4" fmla="val 10800000"/>
              <a:gd name="adj5" fmla="val 125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cxnSp>
        <p:nvCxnSpPr>
          <p:cNvPr id="66" name="Straight Connector 65"/>
          <p:cNvCxnSpPr/>
          <p:nvPr/>
        </p:nvCxnSpPr>
        <p:spPr>
          <a:xfrm>
            <a:off x="3360738" y="3616325"/>
            <a:ext cx="29305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4840288" y="2452688"/>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sp>
        <p:nvSpPr>
          <p:cNvPr id="70663" name="TextBox 14"/>
          <p:cNvSpPr txBox="1">
            <a:spLocks noChangeArrowheads="1"/>
          </p:cNvSpPr>
          <p:nvPr/>
        </p:nvSpPr>
        <p:spPr bwMode="auto">
          <a:xfrm>
            <a:off x="828675" y="3584575"/>
            <a:ext cx="615950" cy="368300"/>
          </a:xfrm>
          <a:prstGeom prst="rect">
            <a:avLst/>
          </a:prstGeom>
          <a:noFill/>
          <a:ln w="9525">
            <a:noFill/>
            <a:miter lim="800000"/>
            <a:headEnd/>
            <a:tailEnd/>
          </a:ln>
        </p:spPr>
        <p:txBody>
          <a:bodyPr wrap="none">
            <a:spAutoFit/>
          </a:bodyPr>
          <a:lstStyle/>
          <a:p>
            <a:pPr eaLnBrk="1" hangingPunct="1"/>
            <a:r>
              <a:rPr lang="en-US" altLang="en-US"/>
              <a:t>(1,0)</a:t>
            </a:r>
          </a:p>
        </p:txBody>
      </p:sp>
      <p:sp>
        <p:nvSpPr>
          <p:cNvPr id="70664" name="TextBox 15"/>
          <p:cNvSpPr txBox="1">
            <a:spLocks noChangeArrowheads="1"/>
          </p:cNvSpPr>
          <p:nvPr/>
        </p:nvSpPr>
        <p:spPr bwMode="auto">
          <a:xfrm>
            <a:off x="134938" y="3122613"/>
            <a:ext cx="615950" cy="369887"/>
          </a:xfrm>
          <a:prstGeom prst="rect">
            <a:avLst/>
          </a:prstGeom>
          <a:noFill/>
          <a:ln w="9525">
            <a:noFill/>
            <a:miter lim="800000"/>
            <a:headEnd/>
            <a:tailEnd/>
          </a:ln>
        </p:spPr>
        <p:txBody>
          <a:bodyPr wrap="none">
            <a:spAutoFit/>
          </a:bodyPr>
          <a:lstStyle/>
          <a:p>
            <a:pPr eaLnBrk="1" hangingPunct="1"/>
            <a:r>
              <a:rPr lang="en-US" altLang="en-US"/>
              <a:t>(0,1)</a:t>
            </a:r>
          </a:p>
        </p:txBody>
      </p:sp>
      <p:sp>
        <p:nvSpPr>
          <p:cNvPr id="17" name="Rectangle 16"/>
          <p:cNvSpPr/>
          <p:nvPr/>
        </p:nvSpPr>
        <p:spPr>
          <a:xfrm>
            <a:off x="750888" y="3319463"/>
            <a:ext cx="285750" cy="2905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22238" y="3609975"/>
            <a:ext cx="21177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50888" y="2322513"/>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50888" y="3609975"/>
            <a:ext cx="285750"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50888" y="3287713"/>
            <a:ext cx="0" cy="320675"/>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p:cNvSpPr/>
          <p:nvPr/>
        </p:nvSpPr>
        <p:spPr>
          <a:xfrm>
            <a:off x="4856163" y="2740025"/>
            <a:ext cx="912812" cy="879475"/>
          </a:xfrm>
          <a:custGeom>
            <a:avLst/>
            <a:gdLst>
              <a:gd name="connsiteX0" fmla="*/ 913565 w 913565"/>
              <a:gd name="connsiteY0" fmla="*/ 579275 h 880052"/>
              <a:gd name="connsiteX1" fmla="*/ 11142 w 913565"/>
              <a:gd name="connsiteY1" fmla="*/ 880052 h 880052"/>
              <a:gd name="connsiteX2" fmla="*/ 0 w 913565"/>
              <a:gd name="connsiteY2" fmla="*/ 300777 h 880052"/>
              <a:gd name="connsiteX3" fmla="*/ 891283 w 913565"/>
              <a:gd name="connsiteY3" fmla="*/ 0 h 880052"/>
              <a:gd name="connsiteX4" fmla="*/ 913565 w 913565"/>
              <a:gd name="connsiteY4" fmla="*/ 579275 h 88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565" h="880052">
                <a:moveTo>
                  <a:pt x="913565" y="579275"/>
                </a:moveTo>
                <a:lnTo>
                  <a:pt x="11142" y="880052"/>
                </a:lnTo>
                <a:lnTo>
                  <a:pt x="0" y="300777"/>
                </a:lnTo>
                <a:lnTo>
                  <a:pt x="891283" y="0"/>
                </a:lnTo>
                <a:lnTo>
                  <a:pt x="913565" y="579275"/>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88900" y="274638"/>
            <a:ext cx="9055100" cy="1143000"/>
          </a:xfrm>
        </p:spPr>
        <p:txBody>
          <a:bodyPr rtlCol="0">
            <a:normAutofit fontScale="90000"/>
          </a:bodyPr>
          <a:lstStyle/>
          <a:p>
            <a:pPr eaLnBrk="1" fontAlgn="auto" hangingPunct="1">
              <a:spcAft>
                <a:spcPts val="0"/>
              </a:spcAft>
              <a:defRPr/>
            </a:pPr>
            <a:r>
              <a:rPr lang="en-US" dirty="0" smtClean="0"/>
              <a:t>How does a matrix transform a square?</a:t>
            </a:r>
            <a:endParaRPr lang="en-US" dirty="0"/>
          </a:p>
        </p:txBody>
      </p:sp>
      <p:cxnSp>
        <p:nvCxnSpPr>
          <p:cNvPr id="41" name="Straight Connector 40"/>
          <p:cNvCxnSpPr/>
          <p:nvPr/>
        </p:nvCxnSpPr>
        <p:spPr>
          <a:xfrm>
            <a:off x="3360738" y="3616325"/>
            <a:ext cx="29305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4840288" y="2452688"/>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838700" y="330835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840288" y="301466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1688" name="Picture 46" descr="M.eps"/>
          <p:cNvPicPr>
            <a:picLocks noChangeAspect="1"/>
          </p:cNvPicPr>
          <p:nvPr/>
        </p:nvPicPr>
        <p:blipFill>
          <a:blip r:embed="rId3"/>
          <a:srcRect/>
          <a:stretch>
            <a:fillRect/>
          </a:stretch>
        </p:blipFill>
        <p:spPr bwMode="auto">
          <a:xfrm>
            <a:off x="2005013" y="1884363"/>
            <a:ext cx="2057400" cy="855662"/>
          </a:xfrm>
          <a:prstGeom prst="rect">
            <a:avLst/>
          </a:prstGeom>
          <a:noFill/>
          <a:ln w="9525">
            <a:noFill/>
            <a:miter lim="800000"/>
            <a:headEnd/>
            <a:tailEnd/>
          </a:ln>
        </p:spPr>
      </p:pic>
      <p:sp>
        <p:nvSpPr>
          <p:cNvPr id="59" name="Circular Arrow 58"/>
          <p:cNvSpPr/>
          <p:nvPr/>
        </p:nvSpPr>
        <p:spPr>
          <a:xfrm>
            <a:off x="650875" y="1231900"/>
            <a:ext cx="4775200" cy="2897188"/>
          </a:xfrm>
          <a:prstGeom prst="circularArrow">
            <a:avLst>
              <a:gd name="adj1" fmla="val 5654"/>
              <a:gd name="adj2" fmla="val 1142319"/>
              <a:gd name="adj3" fmla="val 20457680"/>
              <a:gd name="adj4" fmla="val 10800000"/>
              <a:gd name="adj5" fmla="val 125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1690" name="TextBox 17"/>
          <p:cNvSpPr txBox="1">
            <a:spLocks noChangeArrowheads="1"/>
          </p:cNvSpPr>
          <p:nvPr/>
        </p:nvSpPr>
        <p:spPr bwMode="auto">
          <a:xfrm>
            <a:off x="5768975" y="3122613"/>
            <a:ext cx="617538" cy="369887"/>
          </a:xfrm>
          <a:prstGeom prst="rect">
            <a:avLst/>
          </a:prstGeom>
          <a:noFill/>
          <a:ln w="9525">
            <a:noFill/>
            <a:miter lim="800000"/>
            <a:headEnd/>
            <a:tailEnd/>
          </a:ln>
        </p:spPr>
        <p:txBody>
          <a:bodyPr wrap="none">
            <a:spAutoFit/>
          </a:bodyPr>
          <a:lstStyle/>
          <a:p>
            <a:pPr eaLnBrk="1" hangingPunct="1"/>
            <a:r>
              <a:rPr lang="en-US" altLang="en-US"/>
              <a:t>(3,1)</a:t>
            </a:r>
          </a:p>
        </p:txBody>
      </p:sp>
      <p:sp>
        <p:nvSpPr>
          <p:cNvPr id="71691" name="TextBox 18"/>
          <p:cNvSpPr txBox="1">
            <a:spLocks noChangeArrowheads="1"/>
          </p:cNvSpPr>
          <p:nvPr/>
        </p:nvSpPr>
        <p:spPr bwMode="auto">
          <a:xfrm>
            <a:off x="4143375" y="2833688"/>
            <a:ext cx="615950" cy="369887"/>
          </a:xfrm>
          <a:prstGeom prst="rect">
            <a:avLst/>
          </a:prstGeom>
          <a:noFill/>
          <a:ln w="9525">
            <a:noFill/>
            <a:miter lim="800000"/>
            <a:headEnd/>
            <a:tailEnd/>
          </a:ln>
        </p:spPr>
        <p:txBody>
          <a:bodyPr wrap="none">
            <a:spAutoFit/>
          </a:bodyPr>
          <a:lstStyle/>
          <a:p>
            <a:pPr eaLnBrk="1" hangingPunct="1"/>
            <a:r>
              <a:rPr lang="en-US" altLang="en-US"/>
              <a:t>(0,2)</a:t>
            </a:r>
          </a:p>
        </p:txBody>
      </p:sp>
      <p:sp>
        <p:nvSpPr>
          <p:cNvPr id="20" name="Rectangle 19"/>
          <p:cNvSpPr/>
          <p:nvPr/>
        </p:nvSpPr>
        <p:spPr>
          <a:xfrm>
            <a:off x="750888" y="3319463"/>
            <a:ext cx="285750" cy="2905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1" name="Straight Connector 20"/>
          <p:cNvCxnSpPr/>
          <p:nvPr/>
        </p:nvCxnSpPr>
        <p:spPr>
          <a:xfrm>
            <a:off x="122238" y="3609975"/>
            <a:ext cx="21177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50888" y="2322513"/>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50888" y="3609975"/>
            <a:ext cx="285750"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750888" y="3287713"/>
            <a:ext cx="0" cy="320675"/>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1697" name="TextBox 16"/>
          <p:cNvSpPr txBox="1">
            <a:spLocks noChangeArrowheads="1"/>
          </p:cNvSpPr>
          <p:nvPr/>
        </p:nvSpPr>
        <p:spPr bwMode="auto">
          <a:xfrm>
            <a:off x="828675" y="3584575"/>
            <a:ext cx="615950" cy="368300"/>
          </a:xfrm>
          <a:prstGeom prst="rect">
            <a:avLst/>
          </a:prstGeom>
          <a:noFill/>
          <a:ln w="9525">
            <a:noFill/>
            <a:miter lim="800000"/>
            <a:headEnd/>
            <a:tailEnd/>
          </a:ln>
        </p:spPr>
        <p:txBody>
          <a:bodyPr wrap="none">
            <a:spAutoFit/>
          </a:bodyPr>
          <a:lstStyle/>
          <a:p>
            <a:pPr eaLnBrk="1" hangingPunct="1"/>
            <a:r>
              <a:rPr lang="en-US" altLang="en-US"/>
              <a:t>(1,0)</a:t>
            </a:r>
          </a:p>
        </p:txBody>
      </p:sp>
      <p:sp>
        <p:nvSpPr>
          <p:cNvPr id="71698" name="TextBox 24"/>
          <p:cNvSpPr txBox="1">
            <a:spLocks noChangeArrowheads="1"/>
          </p:cNvSpPr>
          <p:nvPr/>
        </p:nvSpPr>
        <p:spPr bwMode="auto">
          <a:xfrm>
            <a:off x="134938" y="3122613"/>
            <a:ext cx="615950" cy="369887"/>
          </a:xfrm>
          <a:prstGeom prst="rect">
            <a:avLst/>
          </a:prstGeom>
          <a:noFill/>
          <a:ln w="9525">
            <a:noFill/>
            <a:miter lim="800000"/>
            <a:headEnd/>
            <a:tailEnd/>
          </a:ln>
        </p:spPr>
        <p:txBody>
          <a:bodyPr wrap="none">
            <a:spAutoFit/>
          </a:bodyPr>
          <a:lstStyle/>
          <a:p>
            <a:pPr eaLnBrk="1" hangingPunct="1"/>
            <a:r>
              <a:rPr lang="en-US" altLang="en-US"/>
              <a:t>(0,1)</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p:cNvSpPr/>
          <p:nvPr/>
        </p:nvSpPr>
        <p:spPr>
          <a:xfrm>
            <a:off x="4856163" y="2740025"/>
            <a:ext cx="912812" cy="879475"/>
          </a:xfrm>
          <a:custGeom>
            <a:avLst/>
            <a:gdLst>
              <a:gd name="connsiteX0" fmla="*/ 913565 w 913565"/>
              <a:gd name="connsiteY0" fmla="*/ 579275 h 880052"/>
              <a:gd name="connsiteX1" fmla="*/ 11142 w 913565"/>
              <a:gd name="connsiteY1" fmla="*/ 880052 h 880052"/>
              <a:gd name="connsiteX2" fmla="*/ 0 w 913565"/>
              <a:gd name="connsiteY2" fmla="*/ 300777 h 880052"/>
              <a:gd name="connsiteX3" fmla="*/ 891283 w 913565"/>
              <a:gd name="connsiteY3" fmla="*/ 0 h 880052"/>
              <a:gd name="connsiteX4" fmla="*/ 913565 w 913565"/>
              <a:gd name="connsiteY4" fmla="*/ 579275 h 88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565" h="880052">
                <a:moveTo>
                  <a:pt x="913565" y="579275"/>
                </a:moveTo>
                <a:lnTo>
                  <a:pt x="11142" y="880052"/>
                </a:lnTo>
                <a:lnTo>
                  <a:pt x="0" y="300777"/>
                </a:lnTo>
                <a:lnTo>
                  <a:pt x="891283" y="0"/>
                </a:lnTo>
                <a:lnTo>
                  <a:pt x="913565" y="579275"/>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88900" y="274638"/>
            <a:ext cx="9055100" cy="1143000"/>
          </a:xfrm>
        </p:spPr>
        <p:txBody>
          <a:bodyPr rtlCol="0">
            <a:normAutofit fontScale="90000"/>
          </a:bodyPr>
          <a:lstStyle/>
          <a:p>
            <a:pPr eaLnBrk="1" fontAlgn="auto" hangingPunct="1">
              <a:spcAft>
                <a:spcPts val="0"/>
              </a:spcAft>
              <a:defRPr/>
            </a:pPr>
            <a:r>
              <a:rPr lang="en-US" dirty="0" smtClean="0"/>
              <a:t>Geometric definition of the determinant: How does a matrix transform a square?</a:t>
            </a:r>
            <a:endParaRPr lang="en-US" dirty="0"/>
          </a:p>
        </p:txBody>
      </p:sp>
      <p:cxnSp>
        <p:nvCxnSpPr>
          <p:cNvPr id="41" name="Straight Connector 40"/>
          <p:cNvCxnSpPr/>
          <p:nvPr/>
        </p:nvCxnSpPr>
        <p:spPr>
          <a:xfrm>
            <a:off x="3360738" y="3616325"/>
            <a:ext cx="29305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4840288" y="2452688"/>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838700" y="330835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840288" y="301466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3736" name="Picture 46" descr="M.eps"/>
          <p:cNvPicPr>
            <a:picLocks noChangeAspect="1"/>
          </p:cNvPicPr>
          <p:nvPr/>
        </p:nvPicPr>
        <p:blipFill>
          <a:blip r:embed="rId2"/>
          <a:srcRect/>
          <a:stretch>
            <a:fillRect/>
          </a:stretch>
        </p:blipFill>
        <p:spPr bwMode="auto">
          <a:xfrm>
            <a:off x="2005013" y="1884363"/>
            <a:ext cx="2057400" cy="855662"/>
          </a:xfrm>
          <a:prstGeom prst="rect">
            <a:avLst/>
          </a:prstGeom>
          <a:noFill/>
          <a:ln w="9525">
            <a:noFill/>
            <a:miter lim="800000"/>
            <a:headEnd/>
            <a:tailEnd/>
          </a:ln>
        </p:spPr>
      </p:pic>
      <p:sp>
        <p:nvSpPr>
          <p:cNvPr id="59" name="Circular Arrow 58"/>
          <p:cNvSpPr/>
          <p:nvPr/>
        </p:nvSpPr>
        <p:spPr>
          <a:xfrm>
            <a:off x="650875" y="1231900"/>
            <a:ext cx="4775200" cy="2897188"/>
          </a:xfrm>
          <a:prstGeom prst="circularArrow">
            <a:avLst>
              <a:gd name="adj1" fmla="val 5654"/>
              <a:gd name="adj2" fmla="val 1142319"/>
              <a:gd name="adj3" fmla="val 20457680"/>
              <a:gd name="adj4" fmla="val 10800000"/>
              <a:gd name="adj5" fmla="val 125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cxnSp>
        <p:nvCxnSpPr>
          <p:cNvPr id="61" name="Straight Connector 60"/>
          <p:cNvCxnSpPr/>
          <p:nvPr/>
        </p:nvCxnSpPr>
        <p:spPr>
          <a:xfrm flipH="1">
            <a:off x="5210175" y="1884363"/>
            <a:ext cx="304800" cy="1290637"/>
          </a:xfrm>
          <a:prstGeom prst="line">
            <a:avLst/>
          </a:prstGeom>
          <a:ln w="38100" cmpd="sng">
            <a:solidFill>
              <a:schemeClr val="tx1">
                <a:lumMod val="50000"/>
                <a:lumOff val="50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0888" y="3319463"/>
            <a:ext cx="285750" cy="2905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6" name="Straight Connector 15"/>
          <p:cNvCxnSpPr/>
          <p:nvPr/>
        </p:nvCxnSpPr>
        <p:spPr>
          <a:xfrm>
            <a:off x="122238" y="3609975"/>
            <a:ext cx="2117725"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750888" y="2322513"/>
            <a:ext cx="0" cy="2528887"/>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50888" y="3609975"/>
            <a:ext cx="285750"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50888" y="3287713"/>
            <a:ext cx="0" cy="320675"/>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3744" name="TextBox 19"/>
          <p:cNvSpPr txBox="1">
            <a:spLocks noChangeArrowheads="1"/>
          </p:cNvSpPr>
          <p:nvPr/>
        </p:nvSpPr>
        <p:spPr bwMode="auto">
          <a:xfrm>
            <a:off x="828675" y="3584575"/>
            <a:ext cx="615950" cy="368300"/>
          </a:xfrm>
          <a:prstGeom prst="rect">
            <a:avLst/>
          </a:prstGeom>
          <a:noFill/>
          <a:ln w="9525">
            <a:noFill/>
            <a:miter lim="800000"/>
            <a:headEnd/>
            <a:tailEnd/>
          </a:ln>
        </p:spPr>
        <p:txBody>
          <a:bodyPr wrap="none">
            <a:spAutoFit/>
          </a:bodyPr>
          <a:lstStyle/>
          <a:p>
            <a:pPr eaLnBrk="1" hangingPunct="1"/>
            <a:r>
              <a:rPr lang="en-US" altLang="en-US"/>
              <a:t>(1,0)</a:t>
            </a:r>
          </a:p>
        </p:txBody>
      </p:sp>
      <p:sp>
        <p:nvSpPr>
          <p:cNvPr id="73745" name="TextBox 20"/>
          <p:cNvSpPr txBox="1">
            <a:spLocks noChangeArrowheads="1"/>
          </p:cNvSpPr>
          <p:nvPr/>
        </p:nvSpPr>
        <p:spPr bwMode="auto">
          <a:xfrm>
            <a:off x="134938" y="3122613"/>
            <a:ext cx="615950" cy="369887"/>
          </a:xfrm>
          <a:prstGeom prst="rect">
            <a:avLst/>
          </a:prstGeom>
          <a:noFill/>
          <a:ln w="9525">
            <a:noFill/>
            <a:miter lim="800000"/>
            <a:headEnd/>
            <a:tailEnd/>
          </a:ln>
        </p:spPr>
        <p:txBody>
          <a:bodyPr wrap="none">
            <a:spAutoFit/>
          </a:bodyPr>
          <a:lstStyle/>
          <a:p>
            <a:pPr eaLnBrk="1" hangingPunct="1"/>
            <a:r>
              <a:rPr lang="en-US" altLang="en-US"/>
              <a:t>(0,1)</a:t>
            </a:r>
          </a:p>
        </p:txBody>
      </p:sp>
      <p:pic>
        <p:nvPicPr>
          <p:cNvPr id="73746" name="Picture 2" descr="det.eps"/>
          <p:cNvPicPr>
            <a:picLocks noChangeAspect="1"/>
          </p:cNvPicPr>
          <p:nvPr/>
        </p:nvPicPr>
        <p:blipFill>
          <a:blip r:embed="rId3"/>
          <a:srcRect/>
          <a:stretch>
            <a:fillRect/>
          </a:stretch>
        </p:blipFill>
        <p:spPr bwMode="auto">
          <a:xfrm>
            <a:off x="5122863" y="1457325"/>
            <a:ext cx="3933825"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solve the algebraic equation</a:t>
            </a:r>
            <a:endParaRPr lang="en-US" dirty="0"/>
          </a:p>
        </p:txBody>
      </p:sp>
      <p:pic>
        <p:nvPicPr>
          <p:cNvPr id="74755" name="Picture 6" descr="alex.eps"/>
          <p:cNvPicPr>
            <a:picLocks noChangeAspect="1"/>
          </p:cNvPicPr>
          <p:nvPr/>
        </p:nvPicPr>
        <p:blipFill>
          <a:blip r:embed="rId2"/>
          <a:srcRect/>
          <a:stretch>
            <a:fillRect/>
          </a:stretch>
        </p:blipFill>
        <p:spPr bwMode="auto">
          <a:xfrm>
            <a:off x="144463" y="1897063"/>
            <a:ext cx="8724900" cy="3022600"/>
          </a:xfrm>
          <a:prstGeom prst="rect">
            <a:avLst/>
          </a:prstGeom>
          <a:noFill/>
          <a:ln w="9525">
            <a:noFill/>
            <a:miter lim="800000"/>
            <a:headEnd/>
            <a:tailEnd/>
          </a:ln>
        </p:spPr>
      </p:pic>
      <p:sp>
        <p:nvSpPr>
          <p:cNvPr id="8" name="Rectangle 7"/>
          <p:cNvSpPr/>
          <p:nvPr/>
        </p:nvSpPr>
        <p:spPr>
          <a:xfrm>
            <a:off x="0" y="2617788"/>
            <a:ext cx="8869363" cy="25066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solve the algebraic equation</a:t>
            </a:r>
            <a:endParaRPr lang="en-US" dirty="0"/>
          </a:p>
        </p:txBody>
      </p:sp>
      <p:pic>
        <p:nvPicPr>
          <p:cNvPr id="75779" name="Picture 6" descr="alex.eps"/>
          <p:cNvPicPr>
            <a:picLocks noChangeAspect="1"/>
          </p:cNvPicPr>
          <p:nvPr/>
        </p:nvPicPr>
        <p:blipFill>
          <a:blip r:embed="rId2"/>
          <a:srcRect/>
          <a:stretch>
            <a:fillRect/>
          </a:stretch>
        </p:blipFill>
        <p:spPr bwMode="auto">
          <a:xfrm>
            <a:off x="144463" y="1897063"/>
            <a:ext cx="8724900" cy="3022600"/>
          </a:xfrm>
          <a:prstGeom prst="rect">
            <a:avLst/>
          </a:prstGeom>
          <a:noFill/>
          <a:ln w="9525">
            <a:noFill/>
            <a:miter lim="800000"/>
            <a:headEnd/>
            <a:tailEnd/>
          </a:ln>
        </p:spPr>
      </p:pic>
      <p:sp>
        <p:nvSpPr>
          <p:cNvPr id="8" name="Rectangle 7"/>
          <p:cNvSpPr/>
          <p:nvPr/>
        </p:nvSpPr>
        <p:spPr>
          <a:xfrm>
            <a:off x="0" y="3943350"/>
            <a:ext cx="8869363" cy="16716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solve the algebraic equation</a:t>
            </a:r>
            <a:endParaRPr lang="en-US" dirty="0"/>
          </a:p>
        </p:txBody>
      </p:sp>
      <p:pic>
        <p:nvPicPr>
          <p:cNvPr id="76803" name="Picture 6" descr="alex.eps"/>
          <p:cNvPicPr>
            <a:picLocks noChangeAspect="1"/>
          </p:cNvPicPr>
          <p:nvPr/>
        </p:nvPicPr>
        <p:blipFill>
          <a:blip r:embed="rId3"/>
          <a:srcRect l="25256"/>
          <a:stretch>
            <a:fillRect/>
          </a:stretch>
        </p:blipFill>
        <p:spPr bwMode="auto">
          <a:xfrm>
            <a:off x="2347913" y="1897063"/>
            <a:ext cx="6521450" cy="3022600"/>
          </a:xfrm>
          <a:prstGeom prst="rect">
            <a:avLst/>
          </a:prstGeom>
          <a:noFill/>
          <a:ln w="9525">
            <a:noFill/>
            <a:miter lim="800000"/>
            <a:headEnd/>
            <a:tailEnd/>
          </a:ln>
        </p:spPr>
      </p:pic>
      <p:sp>
        <p:nvSpPr>
          <p:cNvPr id="76804" name="TextBox 4"/>
          <p:cNvSpPr txBox="1">
            <a:spLocks noChangeArrowheads="1"/>
          </p:cNvSpPr>
          <p:nvPr/>
        </p:nvSpPr>
        <p:spPr bwMode="auto">
          <a:xfrm>
            <a:off x="1506538" y="3981450"/>
            <a:ext cx="739775" cy="769938"/>
          </a:xfrm>
          <a:prstGeom prst="rect">
            <a:avLst/>
          </a:prstGeom>
          <a:noFill/>
          <a:ln w="9525">
            <a:noFill/>
            <a:miter lim="800000"/>
            <a:headEnd/>
            <a:tailEnd/>
          </a:ln>
        </p:spPr>
        <p:txBody>
          <a:bodyPr wrap="none">
            <a:spAutoFit/>
          </a:bodyPr>
          <a:lstStyle/>
          <a:p>
            <a:pPr eaLnBrk="1" hangingPunct="1"/>
            <a:r>
              <a:rPr lang="en-US" altLang="en-US" sz="4400">
                <a:sym typeface="Symbol" pitchFamily="-106" charset="2"/>
              </a:rPr>
              <a:t></a:t>
            </a:r>
            <a:endParaRPr lang="en-US" altLang="en-US" sz="4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457200" y="4935538"/>
            <a:ext cx="8229600" cy="1190625"/>
          </a:xfrm>
        </p:spPr>
        <p:txBody>
          <a:bodyPr/>
          <a:lstStyle/>
          <a:p>
            <a:pPr eaLnBrk="1" hangingPunct="1"/>
            <a:r>
              <a:rPr lang="en-US" altLang="en-US" smtClean="0"/>
              <a:t>Some non-zero vectors are sent to 0</a:t>
            </a:r>
          </a:p>
        </p:txBody>
      </p:sp>
      <p:pic>
        <p:nvPicPr>
          <p:cNvPr id="78851" name="Picture 3" descr="detex.eps"/>
          <p:cNvPicPr>
            <a:picLocks noChangeAspect="1"/>
          </p:cNvPicPr>
          <p:nvPr/>
        </p:nvPicPr>
        <p:blipFill>
          <a:blip r:embed="rId2"/>
          <a:srcRect/>
          <a:stretch>
            <a:fillRect/>
          </a:stretch>
        </p:blipFill>
        <p:spPr bwMode="auto">
          <a:xfrm>
            <a:off x="457200" y="1917700"/>
            <a:ext cx="8318500" cy="2692400"/>
          </a:xfrm>
          <a:prstGeom prst="rect">
            <a:avLst/>
          </a:prstGeom>
          <a:noFill/>
          <a:ln w="9525">
            <a:noFill/>
            <a:miter lim="800000"/>
            <a:headEnd/>
            <a:tailEnd/>
          </a:ln>
        </p:spPr>
      </p:pic>
      <p:sp>
        <p:nvSpPr>
          <p:cNvPr id="5" name="Rectangle 4"/>
          <p:cNvSpPr/>
          <p:nvPr/>
        </p:nvSpPr>
        <p:spPr>
          <a:xfrm>
            <a:off x="0" y="3241675"/>
            <a:ext cx="8869363" cy="2373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itle 1"/>
          <p:cNvSpPr>
            <a:spLocks noGrp="1"/>
          </p:cNvSpPr>
          <p:nvPr>
            <p:ph type="title"/>
          </p:nvPr>
        </p:nvSpPr>
        <p:spPr>
          <a:xfrm>
            <a:off x="0" y="115888"/>
            <a:ext cx="9144000" cy="1143000"/>
          </a:xfrm>
        </p:spPr>
        <p:txBody>
          <a:bodyPr rtlCol="0">
            <a:normAutofit fontScale="90000"/>
          </a:bodyPr>
          <a:lstStyle/>
          <a:p>
            <a:pPr eaLnBrk="1" fontAlgn="auto" hangingPunct="1">
              <a:spcAft>
                <a:spcPts val="0"/>
              </a:spcAft>
              <a:defRPr/>
            </a:pPr>
            <a:r>
              <a:rPr lang="en-US" dirty="0" smtClean="0"/>
              <a:t>Example of an underdetermined 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1363663" y="2909888"/>
            <a:ext cx="1884362" cy="218440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219" name="Title 1"/>
          <p:cNvSpPr>
            <a:spLocks noGrp="1"/>
          </p:cNvSpPr>
          <p:nvPr>
            <p:ph type="title"/>
          </p:nvPr>
        </p:nvSpPr>
        <p:spPr/>
        <p:txBody>
          <a:bodyPr/>
          <a:lstStyle/>
          <a:p>
            <a:pPr eaLnBrk="1" hangingPunct="1"/>
            <a:r>
              <a:rPr lang="en-US" altLang="en-US" smtClean="0"/>
              <a:t>Scalar times vector</a:t>
            </a:r>
            <a:endParaRPr lang="en-US" altLang="en-US" b="1" smtClean="0"/>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9221" name="Picture 4" descr="xvec.eps"/>
          <p:cNvPicPr>
            <a:picLocks noChangeAspect="1"/>
          </p:cNvPicPr>
          <p:nvPr/>
        </p:nvPicPr>
        <p:blipFill>
          <a:blip r:embed="rId2"/>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9224" name="Picture 10" descr="ax.eps"/>
          <p:cNvPicPr>
            <a:picLocks noChangeAspect="1"/>
          </p:cNvPicPr>
          <p:nvPr/>
        </p:nvPicPr>
        <p:blipFill>
          <a:blip r:embed="rId3"/>
          <a:srcRect/>
          <a:stretch>
            <a:fillRect/>
          </a:stretch>
        </p:blipFill>
        <p:spPr bwMode="auto">
          <a:xfrm>
            <a:off x="2287588" y="2551113"/>
            <a:ext cx="571500" cy="381000"/>
          </a:xfrm>
          <a:prstGeom prst="rect">
            <a:avLst/>
          </a:prstGeom>
          <a:noFill/>
          <a:ln w="9525">
            <a:noFill/>
            <a:miter lim="800000"/>
            <a:headEnd/>
            <a:tailEnd/>
          </a:ln>
        </p:spPr>
      </p:pic>
      <p:pic>
        <p:nvPicPr>
          <p:cNvPr id="9225" name="Picture 2" descr="scalarvect.eps"/>
          <p:cNvPicPr>
            <a:picLocks noChangeAspect="1"/>
          </p:cNvPicPr>
          <p:nvPr/>
        </p:nvPicPr>
        <p:blipFill>
          <a:blip r:embed="rId4"/>
          <a:srcRect/>
          <a:stretch>
            <a:fillRect/>
          </a:stretch>
        </p:blipFill>
        <p:spPr bwMode="auto">
          <a:xfrm>
            <a:off x="3500438" y="2030413"/>
            <a:ext cx="5486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457200" y="4935538"/>
            <a:ext cx="8229600" cy="1190625"/>
          </a:xfrm>
        </p:spPr>
        <p:txBody>
          <a:bodyPr/>
          <a:lstStyle/>
          <a:p>
            <a:pPr eaLnBrk="1" hangingPunct="1"/>
            <a:r>
              <a:rPr lang="en-US" altLang="en-US" smtClean="0"/>
              <a:t>Some non-zero vectors are sent to 0</a:t>
            </a:r>
          </a:p>
        </p:txBody>
      </p:sp>
      <p:pic>
        <p:nvPicPr>
          <p:cNvPr id="79875" name="Picture 3" descr="detex.eps"/>
          <p:cNvPicPr>
            <a:picLocks noChangeAspect="1"/>
          </p:cNvPicPr>
          <p:nvPr/>
        </p:nvPicPr>
        <p:blipFill>
          <a:blip r:embed="rId2"/>
          <a:srcRect/>
          <a:stretch>
            <a:fillRect/>
          </a:stretch>
        </p:blipFill>
        <p:spPr bwMode="auto">
          <a:xfrm>
            <a:off x="457200" y="1758950"/>
            <a:ext cx="8318500" cy="2692400"/>
          </a:xfrm>
          <a:prstGeom prst="rect">
            <a:avLst/>
          </a:prstGeom>
          <a:noFill/>
          <a:ln w="9525">
            <a:noFill/>
            <a:miter lim="800000"/>
            <a:headEnd/>
            <a:tailEnd/>
          </a:ln>
        </p:spPr>
      </p:pic>
      <p:sp>
        <p:nvSpPr>
          <p:cNvPr id="5" name="Rectangle 4"/>
          <p:cNvSpPr/>
          <p:nvPr/>
        </p:nvSpPr>
        <p:spPr>
          <a:xfrm>
            <a:off x="0" y="3806825"/>
            <a:ext cx="8869363" cy="16494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1"/>
          <p:cNvSpPr>
            <a:spLocks noGrp="1"/>
          </p:cNvSpPr>
          <p:nvPr>
            <p:ph type="title"/>
          </p:nvPr>
        </p:nvSpPr>
        <p:spPr>
          <a:xfrm>
            <a:off x="0" y="115888"/>
            <a:ext cx="9144000" cy="1143000"/>
          </a:xfrm>
        </p:spPr>
        <p:txBody>
          <a:bodyPr rtlCol="0">
            <a:normAutofit fontScale="90000"/>
          </a:bodyPr>
          <a:lstStyle/>
          <a:p>
            <a:pPr eaLnBrk="1" fontAlgn="auto" hangingPunct="1">
              <a:spcAft>
                <a:spcPts val="0"/>
              </a:spcAft>
              <a:defRPr/>
            </a:pPr>
            <a:r>
              <a:rPr lang="en-US" dirty="0" smtClean="0"/>
              <a:t>Example of an underdetermined system</a:t>
            </a:r>
            <a:endParaRPr lang="en-US" dirty="0"/>
          </a:p>
        </p:txBody>
      </p:sp>
      <p:sp>
        <p:nvSpPr>
          <p:cNvPr id="6" name="Rectangle 5"/>
          <p:cNvSpPr/>
          <p:nvPr/>
        </p:nvSpPr>
        <p:spPr>
          <a:xfrm>
            <a:off x="320675" y="3155950"/>
            <a:ext cx="2376488" cy="749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3" descr="detex.eps"/>
          <p:cNvPicPr>
            <a:picLocks noChangeAspect="1"/>
          </p:cNvPicPr>
          <p:nvPr/>
        </p:nvPicPr>
        <p:blipFill>
          <a:blip r:embed="rId2"/>
          <a:srcRect/>
          <a:stretch>
            <a:fillRect/>
          </a:stretch>
        </p:blipFill>
        <p:spPr bwMode="auto">
          <a:xfrm>
            <a:off x="457200" y="1758950"/>
            <a:ext cx="8318500" cy="2692400"/>
          </a:xfrm>
          <a:prstGeom prst="rect">
            <a:avLst/>
          </a:prstGeom>
          <a:noFill/>
          <a:ln w="9525">
            <a:noFill/>
            <a:miter lim="800000"/>
            <a:headEnd/>
            <a:tailEnd/>
          </a:ln>
        </p:spPr>
      </p:pic>
      <p:sp>
        <p:nvSpPr>
          <p:cNvPr id="6" name="Title 1"/>
          <p:cNvSpPr>
            <a:spLocks noGrp="1"/>
          </p:cNvSpPr>
          <p:nvPr>
            <p:ph type="title"/>
          </p:nvPr>
        </p:nvSpPr>
        <p:spPr>
          <a:xfrm>
            <a:off x="0" y="115888"/>
            <a:ext cx="9144000" cy="1143000"/>
          </a:xfrm>
        </p:spPr>
        <p:txBody>
          <a:bodyPr rtlCol="0">
            <a:normAutofit fontScale="90000"/>
          </a:bodyPr>
          <a:lstStyle/>
          <a:p>
            <a:pPr eaLnBrk="1" fontAlgn="auto" hangingPunct="1">
              <a:spcAft>
                <a:spcPts val="0"/>
              </a:spcAft>
              <a:defRPr/>
            </a:pPr>
            <a:r>
              <a:rPr lang="en-US" dirty="0" smtClean="0"/>
              <a:t>Example of an underdetermined system</a:t>
            </a:r>
            <a:endParaRPr lang="en-US" dirty="0"/>
          </a:p>
        </p:txBody>
      </p:sp>
      <p:sp>
        <p:nvSpPr>
          <p:cNvPr id="5" name="Rectangle 4"/>
          <p:cNvSpPr/>
          <p:nvPr/>
        </p:nvSpPr>
        <p:spPr>
          <a:xfrm>
            <a:off x="320675" y="3155950"/>
            <a:ext cx="2376488" cy="749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2317750" y="3905250"/>
            <a:ext cx="2374900" cy="750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902" name="TextBox 7"/>
          <p:cNvSpPr txBox="1">
            <a:spLocks noChangeArrowheads="1"/>
          </p:cNvSpPr>
          <p:nvPr/>
        </p:nvSpPr>
        <p:spPr bwMode="auto">
          <a:xfrm>
            <a:off x="3951288" y="3767138"/>
            <a:ext cx="741362" cy="769937"/>
          </a:xfrm>
          <a:prstGeom prst="rect">
            <a:avLst/>
          </a:prstGeom>
          <a:noFill/>
          <a:ln w="9525">
            <a:noFill/>
            <a:miter lim="800000"/>
            <a:headEnd/>
            <a:tailEnd/>
          </a:ln>
        </p:spPr>
        <p:txBody>
          <a:bodyPr wrap="none">
            <a:spAutoFit/>
          </a:bodyPr>
          <a:lstStyle/>
          <a:p>
            <a:pPr eaLnBrk="1" hangingPunct="1"/>
            <a:r>
              <a:rPr lang="en-US" altLang="en-US" sz="4400">
                <a:sym typeface="Symbol" pitchFamily="-106" charset="2"/>
              </a:rPr>
              <a:t></a:t>
            </a:r>
            <a:endParaRPr lang="en-US" altLang="en-US" sz="4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888"/>
            <a:ext cx="9144000" cy="1143000"/>
          </a:xfrm>
        </p:spPr>
        <p:txBody>
          <a:bodyPr rtlCol="0">
            <a:normAutofit fontScale="90000"/>
          </a:bodyPr>
          <a:lstStyle/>
          <a:p>
            <a:pPr eaLnBrk="1" fontAlgn="auto" hangingPunct="1">
              <a:spcAft>
                <a:spcPts val="0"/>
              </a:spcAft>
              <a:defRPr/>
            </a:pPr>
            <a:r>
              <a:rPr lang="en-US" dirty="0" smtClean="0"/>
              <a:t>Example of an underdetermined system</a:t>
            </a:r>
            <a:endParaRPr lang="en-US" dirty="0"/>
          </a:p>
        </p:txBody>
      </p:sp>
      <p:sp>
        <p:nvSpPr>
          <p:cNvPr id="81923" name="Content Placeholder 2"/>
          <p:cNvSpPr>
            <a:spLocks noGrp="1"/>
          </p:cNvSpPr>
          <p:nvPr>
            <p:ph idx="1"/>
          </p:nvPr>
        </p:nvSpPr>
        <p:spPr>
          <a:xfrm>
            <a:off x="457200" y="4775200"/>
            <a:ext cx="8567738" cy="949325"/>
          </a:xfrm>
        </p:spPr>
        <p:txBody>
          <a:bodyPr/>
          <a:lstStyle/>
          <a:p>
            <a:pPr eaLnBrk="1" hangingPunct="1">
              <a:lnSpc>
                <a:spcPts val="3300"/>
              </a:lnSpc>
            </a:pPr>
            <a:r>
              <a:rPr lang="en-US" altLang="en-US" sz="2800" smtClean="0"/>
              <a:t>Some non-zero </a:t>
            </a:r>
            <a:r>
              <a:rPr lang="en-US" altLang="en-US" sz="2800" b="1" smtClean="0"/>
              <a:t>x </a:t>
            </a:r>
            <a:r>
              <a:rPr lang="en-US" altLang="en-US" sz="2800" smtClean="0"/>
              <a:t>are sent to 0 (the set of all x with Mx=0 are called the “nullspace” of M)</a:t>
            </a:r>
          </a:p>
          <a:p>
            <a:pPr eaLnBrk="1" hangingPunct="1">
              <a:lnSpc>
                <a:spcPts val="3300"/>
              </a:lnSpc>
            </a:pPr>
            <a:r>
              <a:rPr lang="en-US" altLang="en-US" sz="2800" smtClean="0"/>
              <a:t>This is because det(</a:t>
            </a:r>
            <a:r>
              <a:rPr lang="en-US" altLang="en-US" sz="2800" b="1" smtClean="0"/>
              <a:t>M</a:t>
            </a:r>
            <a:r>
              <a:rPr lang="en-US" altLang="en-US" sz="2800" smtClean="0"/>
              <a:t>)=0 so </a:t>
            </a:r>
            <a:r>
              <a:rPr lang="en-US" altLang="en-US" sz="2800" b="1" smtClean="0"/>
              <a:t>M</a:t>
            </a:r>
            <a:r>
              <a:rPr lang="en-US" altLang="en-US" sz="2800" smtClean="0"/>
              <a:t> is not invertible. (If det(</a:t>
            </a:r>
            <a:r>
              <a:rPr lang="en-US" altLang="en-US" sz="2800" b="1" smtClean="0"/>
              <a:t>M</a:t>
            </a:r>
            <a:r>
              <a:rPr lang="en-US" altLang="en-US" sz="2800" smtClean="0"/>
              <a:t>) isn’t 0, the only solution is </a:t>
            </a:r>
            <a:r>
              <a:rPr lang="en-US" altLang="en-US" sz="2800" b="1" smtClean="0"/>
              <a:t>x </a:t>
            </a:r>
            <a:r>
              <a:rPr lang="en-US" altLang="en-US" sz="2800" smtClean="0"/>
              <a:t>= 0)</a:t>
            </a:r>
          </a:p>
        </p:txBody>
      </p:sp>
      <p:pic>
        <p:nvPicPr>
          <p:cNvPr id="81924" name="Picture 3" descr="detex.eps"/>
          <p:cNvPicPr>
            <a:picLocks noChangeAspect="1"/>
          </p:cNvPicPr>
          <p:nvPr/>
        </p:nvPicPr>
        <p:blipFill>
          <a:blip r:embed="rId3"/>
          <a:srcRect/>
          <a:stretch>
            <a:fillRect/>
          </a:stretch>
        </p:blipFill>
        <p:spPr bwMode="auto">
          <a:xfrm>
            <a:off x="457200" y="1758950"/>
            <a:ext cx="8318500" cy="2692400"/>
          </a:xfrm>
          <a:prstGeom prst="rect">
            <a:avLst/>
          </a:prstGeom>
          <a:noFill/>
          <a:ln w="9525">
            <a:noFill/>
            <a:miter lim="800000"/>
            <a:headEnd/>
            <a:tailEnd/>
          </a:ln>
        </p:spPr>
      </p:pic>
      <p:sp>
        <p:nvSpPr>
          <p:cNvPr id="6" name="Rectangle 5"/>
          <p:cNvSpPr/>
          <p:nvPr/>
        </p:nvSpPr>
        <p:spPr>
          <a:xfrm>
            <a:off x="320675" y="3155950"/>
            <a:ext cx="2376488" cy="749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2317750" y="3905250"/>
            <a:ext cx="2374900" cy="750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27" name="TextBox 7"/>
          <p:cNvSpPr txBox="1">
            <a:spLocks noChangeArrowheads="1"/>
          </p:cNvSpPr>
          <p:nvPr/>
        </p:nvSpPr>
        <p:spPr bwMode="auto">
          <a:xfrm>
            <a:off x="3951288" y="3767138"/>
            <a:ext cx="741362" cy="769937"/>
          </a:xfrm>
          <a:prstGeom prst="rect">
            <a:avLst/>
          </a:prstGeom>
          <a:noFill/>
          <a:ln w="9525">
            <a:noFill/>
            <a:miter lim="800000"/>
            <a:headEnd/>
            <a:tailEnd/>
          </a:ln>
        </p:spPr>
        <p:txBody>
          <a:bodyPr wrap="none">
            <a:spAutoFit/>
          </a:bodyPr>
          <a:lstStyle/>
          <a:p>
            <a:pPr eaLnBrk="1" hangingPunct="1"/>
            <a:r>
              <a:rPr lang="en-US" altLang="en-US" sz="4400">
                <a:sym typeface="Symbol" pitchFamily="-106" charset="2"/>
              </a:rPr>
              <a:t></a:t>
            </a:r>
            <a:endParaRPr lang="en-US" altLang="en-US" sz="4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54013" y="2235200"/>
            <a:ext cx="8504237" cy="989013"/>
          </a:xfrm>
        </p:spPr>
        <p:txBody>
          <a:bodyPr/>
          <a:lstStyle/>
          <a:p>
            <a:pPr eaLnBrk="1" hangingPunct="1"/>
            <a:r>
              <a:rPr lang="en-US" altLang="en-US" smtClean="0"/>
              <a:t>Part 3: Eigenvectors &amp; eigenvalues</a:t>
            </a:r>
            <a:endParaRPr lang="en-US" altLang="en-US" sz="32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smtClean="0"/>
              <a:t>What do matrices do to vectors?</a:t>
            </a:r>
          </a:p>
        </p:txBody>
      </p:sp>
      <p:pic>
        <p:nvPicPr>
          <p:cNvPr id="84995"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2684463" y="2286000"/>
            <a:ext cx="6337300"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13075"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013075" y="4789488"/>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5001" name="TextBox 11"/>
          <p:cNvSpPr txBox="1">
            <a:spLocks noChangeArrowheads="1"/>
          </p:cNvSpPr>
          <p:nvPr/>
        </p:nvSpPr>
        <p:spPr bwMode="auto">
          <a:xfrm>
            <a:off x="3943350" y="4895850"/>
            <a:ext cx="617538" cy="368300"/>
          </a:xfrm>
          <a:prstGeom prst="rect">
            <a:avLst/>
          </a:prstGeom>
          <a:noFill/>
          <a:ln w="9525">
            <a:noFill/>
            <a:miter lim="800000"/>
            <a:headEnd/>
            <a:tailEnd/>
          </a:ln>
        </p:spPr>
        <p:txBody>
          <a:bodyPr wrap="none">
            <a:spAutoFit/>
          </a:bodyPr>
          <a:lstStyle/>
          <a:p>
            <a:pPr eaLnBrk="1" hangingPunct="1"/>
            <a:r>
              <a:rPr lang="en-US" altLang="en-US"/>
              <a:t>(3,1)</a:t>
            </a:r>
          </a:p>
        </p:txBody>
      </p:sp>
      <p:sp>
        <p:nvSpPr>
          <p:cNvPr id="85002" name="TextBox 12"/>
          <p:cNvSpPr txBox="1">
            <a:spLocks noChangeArrowheads="1"/>
          </p:cNvSpPr>
          <p:nvPr/>
        </p:nvSpPr>
        <p:spPr bwMode="auto">
          <a:xfrm>
            <a:off x="2317750" y="4605338"/>
            <a:ext cx="615950" cy="369887"/>
          </a:xfrm>
          <a:prstGeom prst="rect">
            <a:avLst/>
          </a:prstGeom>
          <a:noFill/>
          <a:ln w="9525">
            <a:noFill/>
            <a:miter lim="800000"/>
            <a:headEnd/>
            <a:tailEnd/>
          </a:ln>
        </p:spPr>
        <p:txBody>
          <a:bodyPr wrap="none">
            <a:spAutoFit/>
          </a:bodyPr>
          <a:lstStyle/>
          <a:p>
            <a:pPr eaLnBrk="1" hangingPunct="1"/>
            <a:r>
              <a:rPr lang="en-US" altLang="en-US"/>
              <a:t>(0,2)</a:t>
            </a:r>
          </a:p>
        </p:txBody>
      </p:sp>
      <p:pic>
        <p:nvPicPr>
          <p:cNvPr id="85003" name="Picture 17"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19" name="Straight Connector 1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013075" y="5080000"/>
            <a:ext cx="641350" cy="31115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5006" name="TextBox 15"/>
          <p:cNvSpPr txBox="1">
            <a:spLocks noChangeArrowheads="1"/>
          </p:cNvSpPr>
          <p:nvPr/>
        </p:nvSpPr>
        <p:spPr bwMode="auto">
          <a:xfrm>
            <a:off x="3205163" y="4730750"/>
            <a:ext cx="615950" cy="369888"/>
          </a:xfrm>
          <a:prstGeom prst="rect">
            <a:avLst/>
          </a:prstGeom>
          <a:noFill/>
          <a:ln w="9525">
            <a:noFill/>
            <a:miter lim="800000"/>
            <a:headEnd/>
            <a:tailEnd/>
          </a:ln>
        </p:spPr>
        <p:txBody>
          <a:bodyPr wrap="none">
            <a:spAutoFit/>
          </a:bodyPr>
          <a:lstStyle/>
          <a:p>
            <a:pPr eaLnBrk="1" hangingPunct="1"/>
            <a:r>
              <a:rPr lang="en-US" altLang="en-US">
                <a:solidFill>
                  <a:srgbClr val="FF0000"/>
                </a:solidFill>
              </a:rPr>
              <a:t>(2,1)</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V="1">
            <a:off x="3940175" y="3821113"/>
            <a:ext cx="0" cy="127000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6019" name="Title 1"/>
          <p:cNvSpPr>
            <a:spLocks noGrp="1"/>
          </p:cNvSpPr>
          <p:nvPr>
            <p:ph type="title"/>
          </p:nvPr>
        </p:nvSpPr>
        <p:spPr/>
        <p:txBody>
          <a:bodyPr/>
          <a:lstStyle/>
          <a:p>
            <a:pPr eaLnBrk="1" hangingPunct="1"/>
            <a:r>
              <a:rPr lang="en-US" altLang="en-US" smtClean="0"/>
              <a:t>Recall</a:t>
            </a:r>
          </a:p>
        </p:txBody>
      </p:sp>
      <p:pic>
        <p:nvPicPr>
          <p:cNvPr id="86020"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grpSp>
        <p:nvGrpSpPr>
          <p:cNvPr id="86021" name="Group 23"/>
          <p:cNvGrpSpPr>
            <a:grpSpLocks/>
          </p:cNvGrpSpPr>
          <p:nvPr/>
        </p:nvGrpSpPr>
        <p:grpSpPr bwMode="auto">
          <a:xfrm>
            <a:off x="889000" y="4121150"/>
            <a:ext cx="4459288" cy="2528888"/>
            <a:chOff x="889000" y="4121764"/>
            <a:chExt cx="4458694" cy="2528755"/>
          </a:xfrm>
        </p:grpSpPr>
        <p:cxnSp>
          <p:nvCxnSpPr>
            <p:cNvPr id="25" name="Straight Connector 24"/>
            <p:cNvCxnSpPr/>
            <p:nvPr/>
          </p:nvCxnSpPr>
          <p:spPr>
            <a:xfrm>
              <a:off x="889000" y="5391697"/>
              <a:ext cx="4458694"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012792" y="4121764"/>
              <a:ext cx="0" cy="2528755"/>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12792" y="4121764"/>
              <a:ext cx="0" cy="1269933"/>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86022" name="TextBox 28"/>
          <p:cNvSpPr txBox="1">
            <a:spLocks noChangeArrowheads="1"/>
          </p:cNvSpPr>
          <p:nvPr/>
        </p:nvSpPr>
        <p:spPr bwMode="auto">
          <a:xfrm>
            <a:off x="3943350" y="3602038"/>
            <a:ext cx="617538" cy="369887"/>
          </a:xfrm>
          <a:prstGeom prst="rect">
            <a:avLst/>
          </a:prstGeom>
          <a:noFill/>
          <a:ln w="9525">
            <a:noFill/>
            <a:miter lim="800000"/>
            <a:headEnd/>
            <a:tailEnd/>
          </a:ln>
        </p:spPr>
        <p:txBody>
          <a:bodyPr wrap="none">
            <a:spAutoFit/>
          </a:bodyPr>
          <a:lstStyle/>
          <a:p>
            <a:pPr eaLnBrk="1" hangingPunct="1"/>
            <a:r>
              <a:rPr lang="en-US" altLang="en-US">
                <a:solidFill>
                  <a:srgbClr val="FF0000"/>
                </a:solidFill>
              </a:rPr>
              <a:t>(3,5)</a:t>
            </a:r>
          </a:p>
        </p:txBody>
      </p:sp>
      <p:cxnSp>
        <p:nvCxnSpPr>
          <p:cNvPr id="31" name="Straight Connector 30"/>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009900"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024188" y="3829050"/>
            <a:ext cx="930275" cy="31115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009900" y="3829050"/>
            <a:ext cx="930275" cy="156210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86031" name="Picture 45"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47" name="Straight Connector 46"/>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013075" y="5080000"/>
            <a:ext cx="641350" cy="311150"/>
          </a:xfrm>
          <a:prstGeom prst="line">
            <a:avLst/>
          </a:prstGeom>
          <a:ln w="38100" cmpd="sng">
            <a:solidFill>
              <a:srgbClr val="FF6666"/>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6034" name="TextBox 21"/>
          <p:cNvSpPr txBox="1">
            <a:spLocks noChangeArrowheads="1"/>
          </p:cNvSpPr>
          <p:nvPr/>
        </p:nvSpPr>
        <p:spPr bwMode="auto">
          <a:xfrm>
            <a:off x="3205163" y="4773613"/>
            <a:ext cx="615950" cy="369887"/>
          </a:xfrm>
          <a:prstGeom prst="rect">
            <a:avLst/>
          </a:prstGeom>
          <a:noFill/>
          <a:ln w="9525">
            <a:noFill/>
            <a:miter lim="800000"/>
            <a:headEnd/>
            <a:tailEnd/>
          </a:ln>
        </p:spPr>
        <p:txBody>
          <a:bodyPr wrap="none">
            <a:spAutoFit/>
          </a:bodyPr>
          <a:lstStyle/>
          <a:p>
            <a:pPr eaLnBrk="1" hangingPunct="1"/>
            <a:r>
              <a:rPr lang="en-US" altLang="en-US">
                <a:solidFill>
                  <a:srgbClr val="FF0000"/>
                </a:solidFill>
              </a:rPr>
              <a:t>(2,1)</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V="1">
            <a:off x="3940175" y="3821113"/>
            <a:ext cx="0" cy="127000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7043" name="Title 1"/>
          <p:cNvSpPr>
            <a:spLocks noGrp="1"/>
          </p:cNvSpPr>
          <p:nvPr>
            <p:ph type="title"/>
          </p:nvPr>
        </p:nvSpPr>
        <p:spPr/>
        <p:txBody>
          <a:bodyPr/>
          <a:lstStyle/>
          <a:p>
            <a:pPr eaLnBrk="1" hangingPunct="1"/>
            <a:r>
              <a:rPr lang="en-US" altLang="en-US" smtClean="0"/>
              <a:t>What do matrices do to vectors?</a:t>
            </a:r>
          </a:p>
        </p:txBody>
      </p:sp>
      <p:pic>
        <p:nvPicPr>
          <p:cNvPr id="87044" name="Picture 4" descr="opexample.eps"/>
          <p:cNvPicPr>
            <a:picLocks noChangeAspect="1"/>
          </p:cNvPicPr>
          <p:nvPr/>
        </p:nvPicPr>
        <p:blipFill>
          <a:blip r:embed="rId2"/>
          <a:srcRect/>
          <a:stretch>
            <a:fillRect/>
          </a:stretch>
        </p:blipFill>
        <p:spPr bwMode="auto">
          <a:xfrm>
            <a:off x="111125" y="2473325"/>
            <a:ext cx="8910638" cy="938213"/>
          </a:xfrm>
          <a:prstGeom prst="rect">
            <a:avLst/>
          </a:prstGeom>
          <a:noFill/>
          <a:ln w="9525">
            <a:noFill/>
            <a:miter lim="800000"/>
            <a:headEnd/>
            <a:tailEnd/>
          </a:ln>
        </p:spPr>
      </p:pic>
      <p:grpSp>
        <p:nvGrpSpPr>
          <p:cNvPr id="87045" name="Group 23"/>
          <p:cNvGrpSpPr>
            <a:grpSpLocks/>
          </p:cNvGrpSpPr>
          <p:nvPr/>
        </p:nvGrpSpPr>
        <p:grpSpPr bwMode="auto">
          <a:xfrm>
            <a:off x="889000" y="4121150"/>
            <a:ext cx="4459288" cy="2528888"/>
            <a:chOff x="889000" y="4121764"/>
            <a:chExt cx="4458694" cy="2528755"/>
          </a:xfrm>
        </p:grpSpPr>
        <p:cxnSp>
          <p:nvCxnSpPr>
            <p:cNvPr id="25" name="Straight Connector 24"/>
            <p:cNvCxnSpPr/>
            <p:nvPr/>
          </p:nvCxnSpPr>
          <p:spPr>
            <a:xfrm>
              <a:off x="889000" y="5391697"/>
              <a:ext cx="4458694"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012792" y="4121764"/>
              <a:ext cx="0" cy="2528755"/>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12792" y="4121764"/>
              <a:ext cx="0" cy="1269933"/>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87046" name="TextBox 28"/>
          <p:cNvSpPr txBox="1">
            <a:spLocks noChangeArrowheads="1"/>
          </p:cNvSpPr>
          <p:nvPr/>
        </p:nvSpPr>
        <p:spPr bwMode="auto">
          <a:xfrm>
            <a:off x="3943350" y="3602038"/>
            <a:ext cx="617538" cy="369887"/>
          </a:xfrm>
          <a:prstGeom prst="rect">
            <a:avLst/>
          </a:prstGeom>
          <a:noFill/>
          <a:ln w="9525">
            <a:noFill/>
            <a:miter lim="800000"/>
            <a:headEnd/>
            <a:tailEnd/>
          </a:ln>
        </p:spPr>
        <p:txBody>
          <a:bodyPr wrap="none">
            <a:spAutoFit/>
          </a:bodyPr>
          <a:lstStyle/>
          <a:p>
            <a:pPr eaLnBrk="1" hangingPunct="1"/>
            <a:r>
              <a:rPr lang="en-US" altLang="en-US">
                <a:solidFill>
                  <a:srgbClr val="FF0000"/>
                </a:solidFill>
              </a:rPr>
              <a:t>(3,5)</a:t>
            </a:r>
          </a:p>
        </p:txBody>
      </p:sp>
      <p:cxnSp>
        <p:nvCxnSpPr>
          <p:cNvPr id="31" name="Straight Connector 30"/>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009900"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024188" y="3829050"/>
            <a:ext cx="930275" cy="31115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009900" y="3829050"/>
            <a:ext cx="930275" cy="156210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4" name="Content Placeholder 2"/>
          <p:cNvSpPr>
            <a:spLocks noGrp="1"/>
          </p:cNvSpPr>
          <p:nvPr>
            <p:ph idx="1"/>
          </p:nvPr>
        </p:nvSpPr>
        <p:spPr>
          <a:xfrm>
            <a:off x="5348288" y="3829050"/>
            <a:ext cx="3673475" cy="2427288"/>
          </a:xfrm>
        </p:spPr>
        <p:txBody>
          <a:bodyPr rtlCol="0">
            <a:normAutofit/>
          </a:bodyPr>
          <a:lstStyle/>
          <a:p>
            <a:pPr eaLnBrk="1" fontAlgn="auto" hangingPunct="1">
              <a:spcAft>
                <a:spcPts val="0"/>
              </a:spcAft>
              <a:buFont typeface="Arial"/>
              <a:buChar char="•"/>
              <a:defRPr/>
            </a:pPr>
            <a:r>
              <a:rPr lang="en-US" dirty="0" smtClean="0"/>
              <a:t>The new vector is:</a:t>
            </a:r>
          </a:p>
          <a:p>
            <a:pPr marL="0" indent="0" eaLnBrk="1" fontAlgn="auto" hangingPunct="1">
              <a:spcAft>
                <a:spcPts val="0"/>
              </a:spcAft>
              <a:buFont typeface="Arial"/>
              <a:buNone/>
              <a:defRPr/>
            </a:pPr>
            <a:r>
              <a:rPr lang="en-US" dirty="0" smtClean="0"/>
              <a:t>	1) </a:t>
            </a:r>
            <a:r>
              <a:rPr lang="en-US" b="1" dirty="0" smtClean="0"/>
              <a:t>rotated</a:t>
            </a:r>
            <a:r>
              <a:rPr lang="en-US" dirty="0" smtClean="0"/>
              <a:t> 	</a:t>
            </a:r>
          </a:p>
          <a:p>
            <a:pPr marL="0" indent="0" eaLnBrk="1" fontAlgn="auto" hangingPunct="1">
              <a:spcAft>
                <a:spcPts val="0"/>
              </a:spcAft>
              <a:buFont typeface="Arial"/>
              <a:buNone/>
              <a:defRPr/>
            </a:pPr>
            <a:r>
              <a:rPr lang="en-US" dirty="0"/>
              <a:t>	</a:t>
            </a:r>
            <a:r>
              <a:rPr lang="en-US" dirty="0" smtClean="0"/>
              <a:t>2) </a:t>
            </a:r>
            <a:r>
              <a:rPr lang="en-US" b="1" dirty="0" smtClean="0"/>
              <a:t>scaled</a:t>
            </a:r>
            <a:endParaRPr lang="en-US" dirty="0"/>
          </a:p>
        </p:txBody>
      </p:sp>
      <p:pic>
        <p:nvPicPr>
          <p:cNvPr id="87056" name="Picture 45" descr="M.eps"/>
          <p:cNvPicPr>
            <a:picLocks noChangeAspect="1"/>
          </p:cNvPicPr>
          <p:nvPr/>
        </p:nvPicPr>
        <p:blipFill>
          <a:blip r:embed="rId3"/>
          <a:srcRect/>
          <a:stretch>
            <a:fillRect/>
          </a:stretch>
        </p:blipFill>
        <p:spPr bwMode="auto">
          <a:xfrm>
            <a:off x="1181100" y="1417638"/>
            <a:ext cx="571500" cy="609600"/>
          </a:xfrm>
          <a:prstGeom prst="rect">
            <a:avLst/>
          </a:prstGeom>
          <a:noFill/>
          <a:ln w="9525">
            <a:noFill/>
            <a:miter lim="800000"/>
            <a:headEnd/>
            <a:tailEnd/>
          </a:ln>
        </p:spPr>
      </p:pic>
      <p:cxnSp>
        <p:nvCxnSpPr>
          <p:cNvPr id="47" name="Straight Connector 46"/>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013075" y="5080000"/>
            <a:ext cx="641350" cy="311150"/>
          </a:xfrm>
          <a:prstGeom prst="line">
            <a:avLst/>
          </a:prstGeom>
          <a:ln w="38100" cmpd="sng">
            <a:solidFill>
              <a:srgbClr val="FF6666"/>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7059" name="TextBox 21"/>
          <p:cNvSpPr txBox="1">
            <a:spLocks noChangeArrowheads="1"/>
          </p:cNvSpPr>
          <p:nvPr/>
        </p:nvSpPr>
        <p:spPr bwMode="auto">
          <a:xfrm>
            <a:off x="3205163" y="4773613"/>
            <a:ext cx="615950" cy="369887"/>
          </a:xfrm>
          <a:prstGeom prst="rect">
            <a:avLst/>
          </a:prstGeom>
          <a:noFill/>
          <a:ln w="9525">
            <a:noFill/>
            <a:miter lim="800000"/>
            <a:headEnd/>
            <a:tailEnd/>
          </a:ln>
        </p:spPr>
        <p:txBody>
          <a:bodyPr wrap="none">
            <a:spAutoFit/>
          </a:bodyPr>
          <a:lstStyle/>
          <a:p>
            <a:pPr eaLnBrk="1" hangingPunct="1"/>
            <a:r>
              <a:rPr lang="en-US" altLang="en-US">
                <a:solidFill>
                  <a:srgbClr val="FF0000"/>
                </a:solidFill>
              </a:rPr>
              <a:t>(2,1)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Are there any special vectors </a:t>
            </a:r>
            <a:br>
              <a:rPr lang="en-US" dirty="0" smtClean="0"/>
            </a:br>
            <a:r>
              <a:rPr lang="en-US" dirty="0" smtClean="0"/>
              <a:t>that </a:t>
            </a:r>
            <a:r>
              <a:rPr lang="en-US" b="1" dirty="0" smtClean="0"/>
              <a:t>only get scaled</a:t>
            </a:r>
            <a:r>
              <a:rPr lang="en-US" dirty="0" smtClean="0"/>
              <a:t>?</a:t>
            </a:r>
            <a:endParaRPr lang="en-US" dirty="0"/>
          </a:p>
        </p:txBody>
      </p:sp>
      <p:pic>
        <p:nvPicPr>
          <p:cNvPr id="88067" name="Picture 3" descr="eigex.eps"/>
          <p:cNvPicPr>
            <a:picLocks noChangeAspect="1"/>
          </p:cNvPicPr>
          <p:nvPr/>
        </p:nvPicPr>
        <p:blipFill>
          <a:blip r:embed="rId2"/>
          <a:srcRect/>
          <a:stretch>
            <a:fillRect/>
          </a:stretch>
        </p:blipFill>
        <p:spPr bwMode="auto">
          <a:xfrm>
            <a:off x="111125" y="1935163"/>
            <a:ext cx="8932863" cy="1144587"/>
          </a:xfrm>
          <a:prstGeom prst="rect">
            <a:avLst/>
          </a:prstGeom>
          <a:noFill/>
          <a:ln w="9525">
            <a:noFill/>
            <a:miter lim="800000"/>
            <a:headEnd/>
            <a:tailEnd/>
          </a:ln>
        </p:spPr>
      </p:pic>
      <p:pic>
        <p:nvPicPr>
          <p:cNvPr id="88068" name="Picture 4" descr="M.eps"/>
          <p:cNvPicPr>
            <a:picLocks noChangeAspect="1"/>
          </p:cNvPicPr>
          <p:nvPr/>
        </p:nvPicPr>
        <p:blipFill>
          <a:blip r:embed="rId3"/>
          <a:srcRect/>
          <a:stretch>
            <a:fillRect/>
          </a:stretch>
        </p:blipFill>
        <p:spPr bwMode="auto">
          <a:xfrm>
            <a:off x="457200" y="776288"/>
            <a:ext cx="571500" cy="609600"/>
          </a:xfrm>
          <a:prstGeom prst="rect">
            <a:avLst/>
          </a:prstGeom>
          <a:noFill/>
          <a:ln w="9525">
            <a:noFill/>
            <a:miter lim="800000"/>
            <a:headEnd/>
            <a:tailEnd/>
          </a:ln>
        </p:spPr>
      </p:pic>
      <p:cxnSp>
        <p:nvCxnSpPr>
          <p:cNvPr id="6" name="Straight Connector 5"/>
          <p:cNvCxnSpPr/>
          <p:nvPr/>
        </p:nvCxnSpPr>
        <p:spPr>
          <a:xfrm>
            <a:off x="701675" y="1417638"/>
            <a:ext cx="109538" cy="59531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655763" y="1854200"/>
            <a:ext cx="7388225" cy="14097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Are there any special vectors </a:t>
            </a:r>
            <a:br>
              <a:rPr lang="en-US" dirty="0" smtClean="0"/>
            </a:br>
            <a:r>
              <a:rPr lang="en-US" dirty="0" smtClean="0"/>
              <a:t>that </a:t>
            </a:r>
            <a:r>
              <a:rPr lang="en-US" b="1" dirty="0" smtClean="0"/>
              <a:t>only get scaled</a:t>
            </a:r>
            <a:r>
              <a:rPr lang="en-US" dirty="0" smtClean="0"/>
              <a:t>?</a:t>
            </a:r>
            <a:endParaRPr lang="en-US" dirty="0"/>
          </a:p>
        </p:txBody>
      </p:sp>
      <p:pic>
        <p:nvPicPr>
          <p:cNvPr id="89091" name="Picture 3" descr="eigex.eps"/>
          <p:cNvPicPr>
            <a:picLocks noChangeAspect="1"/>
          </p:cNvPicPr>
          <p:nvPr/>
        </p:nvPicPr>
        <p:blipFill>
          <a:blip r:embed="rId2"/>
          <a:srcRect/>
          <a:stretch>
            <a:fillRect/>
          </a:stretch>
        </p:blipFill>
        <p:spPr bwMode="auto">
          <a:xfrm>
            <a:off x="111125" y="1935163"/>
            <a:ext cx="8932863" cy="1144587"/>
          </a:xfrm>
          <a:prstGeom prst="rect">
            <a:avLst/>
          </a:prstGeom>
          <a:noFill/>
          <a:ln w="9525">
            <a:noFill/>
            <a:miter lim="800000"/>
            <a:headEnd/>
            <a:tailEnd/>
          </a:ln>
        </p:spPr>
      </p:pic>
      <p:pic>
        <p:nvPicPr>
          <p:cNvPr id="89092" name="Picture 4" descr="M.eps"/>
          <p:cNvPicPr>
            <a:picLocks noChangeAspect="1"/>
          </p:cNvPicPr>
          <p:nvPr/>
        </p:nvPicPr>
        <p:blipFill>
          <a:blip r:embed="rId3"/>
          <a:srcRect/>
          <a:stretch>
            <a:fillRect/>
          </a:stretch>
        </p:blipFill>
        <p:spPr bwMode="auto">
          <a:xfrm>
            <a:off x="457200" y="776288"/>
            <a:ext cx="571500" cy="609600"/>
          </a:xfrm>
          <a:prstGeom prst="rect">
            <a:avLst/>
          </a:prstGeom>
          <a:noFill/>
          <a:ln w="9525">
            <a:noFill/>
            <a:miter lim="800000"/>
            <a:headEnd/>
            <a:tailEnd/>
          </a:ln>
        </p:spPr>
      </p:pic>
      <p:cxnSp>
        <p:nvCxnSpPr>
          <p:cNvPr id="6" name="Straight Connector 5"/>
          <p:cNvCxnSpPr/>
          <p:nvPr/>
        </p:nvCxnSpPr>
        <p:spPr>
          <a:xfrm>
            <a:off x="701675" y="1417638"/>
            <a:ext cx="109538" cy="59531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036638" y="5032375"/>
            <a:ext cx="619125" cy="720725"/>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89095" name="Picture 11" descr="xvec.eps"/>
          <p:cNvPicPr>
            <a:picLocks noChangeAspect="1"/>
          </p:cNvPicPr>
          <p:nvPr/>
        </p:nvPicPr>
        <p:blipFill>
          <a:blip r:embed="rId4"/>
          <a:srcRect/>
          <a:stretch>
            <a:fillRect/>
          </a:stretch>
        </p:blipFill>
        <p:spPr bwMode="auto">
          <a:xfrm>
            <a:off x="1655763" y="5216525"/>
            <a:ext cx="303212" cy="385763"/>
          </a:xfrm>
          <a:prstGeom prst="rect">
            <a:avLst/>
          </a:prstGeom>
          <a:noFill/>
          <a:ln w="9525">
            <a:noFill/>
            <a:miter lim="800000"/>
            <a:headEnd/>
            <a:tailEnd/>
          </a:ln>
        </p:spPr>
      </p:pic>
      <p:cxnSp>
        <p:nvCxnSpPr>
          <p:cNvPr id="13" name="Straight Connector 12"/>
          <p:cNvCxnSpPr/>
          <p:nvPr/>
        </p:nvCxnSpPr>
        <p:spPr>
          <a:xfrm flipV="1">
            <a:off x="1036638" y="3475038"/>
            <a:ext cx="0" cy="337820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5575" y="5753100"/>
            <a:ext cx="29416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706688" y="1854200"/>
            <a:ext cx="6337300" cy="15001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099" name="TextBox 7"/>
          <p:cNvSpPr txBox="1">
            <a:spLocks noChangeArrowheads="1"/>
          </p:cNvSpPr>
          <p:nvPr/>
        </p:nvSpPr>
        <p:spPr bwMode="auto">
          <a:xfrm>
            <a:off x="4333875" y="3732213"/>
            <a:ext cx="2093913" cy="768350"/>
          </a:xfrm>
          <a:prstGeom prst="rect">
            <a:avLst/>
          </a:prstGeom>
          <a:noFill/>
          <a:ln w="9525">
            <a:noFill/>
            <a:miter lim="800000"/>
            <a:headEnd/>
            <a:tailEnd/>
          </a:ln>
        </p:spPr>
        <p:txBody>
          <a:bodyPr wrap="none">
            <a:spAutoFit/>
          </a:bodyPr>
          <a:lstStyle/>
          <a:p>
            <a:pPr eaLnBrk="1" hangingPunct="1"/>
            <a:r>
              <a:rPr lang="en-US" altLang="en-US" sz="4400"/>
              <a:t>Try (1,1)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Are there any special vectors </a:t>
            </a:r>
            <a:br>
              <a:rPr lang="en-US" dirty="0" smtClean="0"/>
            </a:br>
            <a:r>
              <a:rPr lang="en-US" dirty="0" smtClean="0"/>
              <a:t>that </a:t>
            </a:r>
            <a:r>
              <a:rPr lang="en-US" b="1" dirty="0" smtClean="0"/>
              <a:t>only get scaled</a:t>
            </a:r>
            <a:r>
              <a:rPr lang="en-US" dirty="0" smtClean="0"/>
              <a:t>?</a:t>
            </a:r>
            <a:endParaRPr lang="en-US" dirty="0"/>
          </a:p>
        </p:txBody>
      </p:sp>
      <p:pic>
        <p:nvPicPr>
          <p:cNvPr id="90115" name="Picture 3" descr="eigex.eps"/>
          <p:cNvPicPr>
            <a:picLocks noChangeAspect="1"/>
          </p:cNvPicPr>
          <p:nvPr/>
        </p:nvPicPr>
        <p:blipFill>
          <a:blip r:embed="rId2"/>
          <a:srcRect/>
          <a:stretch>
            <a:fillRect/>
          </a:stretch>
        </p:blipFill>
        <p:spPr bwMode="auto">
          <a:xfrm>
            <a:off x="111125" y="1935163"/>
            <a:ext cx="8932863" cy="1144587"/>
          </a:xfrm>
          <a:prstGeom prst="rect">
            <a:avLst/>
          </a:prstGeom>
          <a:noFill/>
          <a:ln w="9525">
            <a:noFill/>
            <a:miter lim="800000"/>
            <a:headEnd/>
            <a:tailEnd/>
          </a:ln>
        </p:spPr>
      </p:pic>
      <p:pic>
        <p:nvPicPr>
          <p:cNvPr id="90116" name="Picture 4" descr="M.eps"/>
          <p:cNvPicPr>
            <a:picLocks noChangeAspect="1"/>
          </p:cNvPicPr>
          <p:nvPr/>
        </p:nvPicPr>
        <p:blipFill>
          <a:blip r:embed="rId3"/>
          <a:srcRect/>
          <a:stretch>
            <a:fillRect/>
          </a:stretch>
        </p:blipFill>
        <p:spPr bwMode="auto">
          <a:xfrm>
            <a:off x="457200" y="776288"/>
            <a:ext cx="571500" cy="609600"/>
          </a:xfrm>
          <a:prstGeom prst="rect">
            <a:avLst/>
          </a:prstGeom>
          <a:noFill/>
          <a:ln w="9525">
            <a:noFill/>
            <a:miter lim="800000"/>
            <a:headEnd/>
            <a:tailEnd/>
          </a:ln>
        </p:spPr>
      </p:pic>
      <p:cxnSp>
        <p:nvCxnSpPr>
          <p:cNvPr id="6" name="Straight Connector 5"/>
          <p:cNvCxnSpPr/>
          <p:nvPr/>
        </p:nvCxnSpPr>
        <p:spPr>
          <a:xfrm>
            <a:off x="701675" y="1417638"/>
            <a:ext cx="109538" cy="59531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036638" y="5032375"/>
            <a:ext cx="619125" cy="720725"/>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90119" name="Picture 11" descr="xvec.eps"/>
          <p:cNvPicPr>
            <a:picLocks noChangeAspect="1"/>
          </p:cNvPicPr>
          <p:nvPr/>
        </p:nvPicPr>
        <p:blipFill>
          <a:blip r:embed="rId4"/>
          <a:srcRect/>
          <a:stretch>
            <a:fillRect/>
          </a:stretch>
        </p:blipFill>
        <p:spPr bwMode="auto">
          <a:xfrm>
            <a:off x="1655763" y="5216525"/>
            <a:ext cx="303212" cy="385763"/>
          </a:xfrm>
          <a:prstGeom prst="rect">
            <a:avLst/>
          </a:prstGeom>
          <a:noFill/>
          <a:ln w="9525">
            <a:noFill/>
            <a:miter lim="800000"/>
            <a:headEnd/>
            <a:tailEnd/>
          </a:ln>
        </p:spPr>
      </p:pic>
      <p:cxnSp>
        <p:nvCxnSpPr>
          <p:cNvPr id="13" name="Straight Connector 12"/>
          <p:cNvCxnSpPr/>
          <p:nvPr/>
        </p:nvCxnSpPr>
        <p:spPr>
          <a:xfrm flipV="1">
            <a:off x="1036638" y="3475038"/>
            <a:ext cx="0" cy="337820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5575" y="5753100"/>
            <a:ext cx="29416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297738" y="1854200"/>
            <a:ext cx="1846262" cy="15001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123" name="TextBox 14"/>
          <p:cNvSpPr txBox="1">
            <a:spLocks noChangeArrowheads="1"/>
          </p:cNvSpPr>
          <p:nvPr/>
        </p:nvSpPr>
        <p:spPr bwMode="auto">
          <a:xfrm>
            <a:off x="1920875" y="5178425"/>
            <a:ext cx="1116013" cy="522288"/>
          </a:xfrm>
          <a:prstGeom prst="rect">
            <a:avLst/>
          </a:prstGeom>
          <a:noFill/>
          <a:ln w="9525">
            <a:noFill/>
            <a:miter lim="800000"/>
            <a:headEnd/>
            <a:tailEnd/>
          </a:ln>
        </p:spPr>
        <p:txBody>
          <a:bodyPr wrap="none">
            <a:spAutoFit/>
          </a:bodyPr>
          <a:lstStyle/>
          <a:p>
            <a:pPr eaLnBrk="1" hangingPunct="1"/>
            <a:r>
              <a:rPr lang="en-US" altLang="en-US" sz="2800"/>
              <a:t>= (1,1)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5325"/>
          </a:xfrm>
        </p:spPr>
        <p:txBody>
          <a:bodyPr rtlCol="0">
            <a:normAutofit fontScale="90000"/>
          </a:bodyPr>
          <a:lstStyle/>
          <a:p>
            <a:pPr eaLnBrk="1" fontAlgn="auto" hangingPunct="1">
              <a:spcAft>
                <a:spcPts val="0"/>
              </a:spcAft>
              <a:defRPr/>
            </a:pPr>
            <a:r>
              <a:rPr lang="en-US" dirty="0" smtClean="0"/>
              <a:t>Product of 2 Vectors</a:t>
            </a:r>
            <a:endParaRPr lang="en-US" dirty="0"/>
          </a:p>
        </p:txBody>
      </p:sp>
      <p:sp>
        <p:nvSpPr>
          <p:cNvPr id="10243" name="Content Placeholder 2"/>
          <p:cNvSpPr>
            <a:spLocks noGrp="1"/>
          </p:cNvSpPr>
          <p:nvPr>
            <p:ph idx="1"/>
          </p:nvPr>
        </p:nvSpPr>
        <p:spPr>
          <a:xfrm>
            <a:off x="1590675" y="2130425"/>
            <a:ext cx="7096125" cy="2089150"/>
          </a:xfrm>
        </p:spPr>
        <p:txBody>
          <a:bodyPr/>
          <a:lstStyle/>
          <a:p>
            <a:pPr eaLnBrk="1" hangingPunct="1"/>
            <a:r>
              <a:rPr lang="en-US" altLang="en-US" smtClean="0"/>
              <a:t>Element-by-element</a:t>
            </a:r>
          </a:p>
          <a:p>
            <a:pPr eaLnBrk="1" hangingPunct="1"/>
            <a:r>
              <a:rPr lang="en-US" altLang="en-US" smtClean="0"/>
              <a:t>Inner product</a:t>
            </a:r>
          </a:p>
          <a:p>
            <a:pPr eaLnBrk="1" hangingPunct="1"/>
            <a:r>
              <a:rPr lang="en-US" altLang="en-US" smtClean="0"/>
              <a:t>Outer product</a:t>
            </a:r>
          </a:p>
        </p:txBody>
      </p:sp>
      <p:sp>
        <p:nvSpPr>
          <p:cNvPr id="10244" name="TextBox 3"/>
          <p:cNvSpPr txBox="1">
            <a:spLocks noChangeArrowheads="1"/>
          </p:cNvSpPr>
          <p:nvPr/>
        </p:nvSpPr>
        <p:spPr bwMode="auto">
          <a:xfrm>
            <a:off x="573088" y="1484313"/>
            <a:ext cx="4424362" cy="646112"/>
          </a:xfrm>
          <a:prstGeom prst="rect">
            <a:avLst/>
          </a:prstGeom>
          <a:noFill/>
          <a:ln w="9525">
            <a:noFill/>
            <a:miter lim="800000"/>
            <a:headEnd/>
            <a:tailEnd/>
          </a:ln>
        </p:spPr>
        <p:txBody>
          <a:bodyPr wrap="none">
            <a:spAutoFit/>
          </a:bodyPr>
          <a:lstStyle/>
          <a:p>
            <a:pPr eaLnBrk="1" hangingPunct="1"/>
            <a:r>
              <a:rPr lang="en-US" altLang="en-US" sz="3600"/>
              <a:t>Three ways to multiply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1036638" y="3727450"/>
            <a:ext cx="1714500" cy="202565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91139" name="Picture 15" descr="mx.eps"/>
          <p:cNvPicPr>
            <a:picLocks noChangeAspect="1"/>
          </p:cNvPicPr>
          <p:nvPr/>
        </p:nvPicPr>
        <p:blipFill>
          <a:blip r:embed="rId2"/>
          <a:srcRect/>
          <a:stretch>
            <a:fillRect/>
          </a:stretch>
        </p:blipFill>
        <p:spPr bwMode="auto">
          <a:xfrm>
            <a:off x="2751138" y="4130675"/>
            <a:ext cx="914400" cy="622300"/>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Are there any special vectors </a:t>
            </a:r>
            <a:br>
              <a:rPr lang="en-US" dirty="0" smtClean="0"/>
            </a:br>
            <a:r>
              <a:rPr lang="en-US" dirty="0" smtClean="0"/>
              <a:t>that </a:t>
            </a:r>
            <a:r>
              <a:rPr lang="en-US" b="1" dirty="0" smtClean="0"/>
              <a:t>only get scaled</a:t>
            </a:r>
            <a:r>
              <a:rPr lang="en-US" dirty="0" smtClean="0"/>
              <a:t>?</a:t>
            </a:r>
            <a:endParaRPr lang="en-US" dirty="0"/>
          </a:p>
        </p:txBody>
      </p:sp>
      <p:pic>
        <p:nvPicPr>
          <p:cNvPr id="91141" name="Picture 3" descr="eigex.eps"/>
          <p:cNvPicPr>
            <a:picLocks noChangeAspect="1"/>
          </p:cNvPicPr>
          <p:nvPr/>
        </p:nvPicPr>
        <p:blipFill>
          <a:blip r:embed="rId3"/>
          <a:srcRect/>
          <a:stretch>
            <a:fillRect/>
          </a:stretch>
        </p:blipFill>
        <p:spPr bwMode="auto">
          <a:xfrm>
            <a:off x="111125" y="1935163"/>
            <a:ext cx="8932863" cy="1144587"/>
          </a:xfrm>
          <a:prstGeom prst="rect">
            <a:avLst/>
          </a:prstGeom>
          <a:noFill/>
          <a:ln w="9525">
            <a:noFill/>
            <a:miter lim="800000"/>
            <a:headEnd/>
            <a:tailEnd/>
          </a:ln>
        </p:spPr>
      </p:pic>
      <p:pic>
        <p:nvPicPr>
          <p:cNvPr id="91142" name="Picture 4" descr="M.eps"/>
          <p:cNvPicPr>
            <a:picLocks noChangeAspect="1"/>
          </p:cNvPicPr>
          <p:nvPr/>
        </p:nvPicPr>
        <p:blipFill>
          <a:blip r:embed="rId4"/>
          <a:srcRect/>
          <a:stretch>
            <a:fillRect/>
          </a:stretch>
        </p:blipFill>
        <p:spPr bwMode="auto">
          <a:xfrm>
            <a:off x="457200" y="776288"/>
            <a:ext cx="571500" cy="609600"/>
          </a:xfrm>
          <a:prstGeom prst="rect">
            <a:avLst/>
          </a:prstGeom>
          <a:noFill/>
          <a:ln w="9525">
            <a:noFill/>
            <a:miter lim="800000"/>
            <a:headEnd/>
            <a:tailEnd/>
          </a:ln>
        </p:spPr>
      </p:pic>
      <p:cxnSp>
        <p:nvCxnSpPr>
          <p:cNvPr id="6" name="Straight Connector 5"/>
          <p:cNvCxnSpPr/>
          <p:nvPr/>
        </p:nvCxnSpPr>
        <p:spPr>
          <a:xfrm>
            <a:off x="701675" y="1417638"/>
            <a:ext cx="109538" cy="59531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036638" y="5032375"/>
            <a:ext cx="619125" cy="720725"/>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91145" name="Picture 11" descr="xvec.eps"/>
          <p:cNvPicPr>
            <a:picLocks noChangeAspect="1"/>
          </p:cNvPicPr>
          <p:nvPr/>
        </p:nvPicPr>
        <p:blipFill>
          <a:blip r:embed="rId5"/>
          <a:srcRect/>
          <a:stretch>
            <a:fillRect/>
          </a:stretch>
        </p:blipFill>
        <p:spPr bwMode="auto">
          <a:xfrm>
            <a:off x="1655763" y="5216525"/>
            <a:ext cx="303212" cy="385763"/>
          </a:xfrm>
          <a:prstGeom prst="rect">
            <a:avLst/>
          </a:prstGeom>
          <a:noFill/>
          <a:ln w="9525">
            <a:noFill/>
            <a:miter lim="800000"/>
            <a:headEnd/>
            <a:tailEnd/>
          </a:ln>
        </p:spPr>
      </p:pic>
      <p:cxnSp>
        <p:nvCxnSpPr>
          <p:cNvPr id="13" name="Straight Connector 12"/>
          <p:cNvCxnSpPr/>
          <p:nvPr/>
        </p:nvCxnSpPr>
        <p:spPr>
          <a:xfrm flipV="1">
            <a:off x="1036638" y="3475038"/>
            <a:ext cx="0" cy="337820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5575" y="5753100"/>
            <a:ext cx="29416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1148" name="TextBox 16"/>
          <p:cNvSpPr txBox="1">
            <a:spLocks noChangeArrowheads="1"/>
          </p:cNvSpPr>
          <p:nvPr/>
        </p:nvSpPr>
        <p:spPr bwMode="auto">
          <a:xfrm>
            <a:off x="3614738" y="4316413"/>
            <a:ext cx="1116012" cy="522287"/>
          </a:xfrm>
          <a:prstGeom prst="rect">
            <a:avLst/>
          </a:prstGeom>
          <a:noFill/>
          <a:ln w="9525">
            <a:noFill/>
            <a:miter lim="800000"/>
            <a:headEnd/>
            <a:tailEnd/>
          </a:ln>
        </p:spPr>
        <p:txBody>
          <a:bodyPr wrap="none">
            <a:spAutoFit/>
          </a:bodyPr>
          <a:lstStyle/>
          <a:p>
            <a:pPr eaLnBrk="1" hangingPunct="1"/>
            <a:r>
              <a:rPr lang="en-US" altLang="en-US" sz="2800"/>
              <a:t>= (3,3)</a:t>
            </a:r>
          </a:p>
        </p:txBody>
      </p:sp>
      <p:sp>
        <p:nvSpPr>
          <p:cNvPr id="91149" name="TextBox 17"/>
          <p:cNvSpPr txBox="1">
            <a:spLocks noChangeArrowheads="1"/>
          </p:cNvSpPr>
          <p:nvPr/>
        </p:nvSpPr>
        <p:spPr bwMode="auto">
          <a:xfrm>
            <a:off x="1920875" y="5178425"/>
            <a:ext cx="1116013" cy="522288"/>
          </a:xfrm>
          <a:prstGeom prst="rect">
            <a:avLst/>
          </a:prstGeom>
          <a:noFill/>
          <a:ln w="9525">
            <a:noFill/>
            <a:miter lim="800000"/>
            <a:headEnd/>
            <a:tailEnd/>
          </a:ln>
        </p:spPr>
        <p:txBody>
          <a:bodyPr wrap="none">
            <a:spAutoFit/>
          </a:bodyPr>
          <a:lstStyle/>
          <a:p>
            <a:pPr eaLnBrk="1" hangingPunct="1"/>
            <a:r>
              <a:rPr lang="en-US" altLang="en-US" sz="2800"/>
              <a:t>= (1,1)</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Are there any special vectors </a:t>
            </a:r>
            <a:br>
              <a:rPr lang="en-US" dirty="0" smtClean="0"/>
            </a:br>
            <a:r>
              <a:rPr lang="en-US" dirty="0" smtClean="0"/>
              <a:t>that </a:t>
            </a:r>
            <a:r>
              <a:rPr lang="en-US" b="1" dirty="0" smtClean="0"/>
              <a:t>only get scaled</a:t>
            </a:r>
            <a:r>
              <a:rPr lang="en-US" dirty="0" smtClean="0"/>
              <a:t>?</a:t>
            </a:r>
            <a:endParaRPr lang="en-US" dirty="0"/>
          </a:p>
        </p:txBody>
      </p:sp>
      <p:sp>
        <p:nvSpPr>
          <p:cNvPr id="3" name="Content Placeholder 2"/>
          <p:cNvSpPr>
            <a:spLocks noGrp="1"/>
          </p:cNvSpPr>
          <p:nvPr>
            <p:ph idx="1"/>
          </p:nvPr>
        </p:nvSpPr>
        <p:spPr>
          <a:xfrm>
            <a:off x="4730750" y="3354388"/>
            <a:ext cx="3940175" cy="3208337"/>
          </a:xfrm>
        </p:spPr>
        <p:txBody>
          <a:bodyPr rtlCol="0">
            <a:normAutofit fontScale="77500" lnSpcReduction="20000"/>
          </a:bodyPr>
          <a:lstStyle/>
          <a:p>
            <a:pPr eaLnBrk="1" fontAlgn="auto" hangingPunct="1">
              <a:spcAft>
                <a:spcPts val="0"/>
              </a:spcAft>
              <a:buFont typeface="Arial"/>
              <a:buChar char="•"/>
              <a:defRPr/>
            </a:pPr>
            <a:r>
              <a:rPr lang="en-US" dirty="0" smtClean="0"/>
              <a:t>For this special vector, multiplying by M is like multiplying by a scalar.</a:t>
            </a:r>
          </a:p>
          <a:p>
            <a:pPr eaLnBrk="1" fontAlgn="auto" hangingPunct="1">
              <a:spcAft>
                <a:spcPts val="0"/>
              </a:spcAft>
              <a:buFont typeface="Arial"/>
              <a:buChar char="•"/>
              <a:defRPr/>
            </a:pPr>
            <a:r>
              <a:rPr lang="en-US" dirty="0" smtClean="0"/>
              <a:t>(1,1) is called an </a:t>
            </a:r>
            <a:r>
              <a:rPr lang="en-US" b="1" dirty="0" smtClean="0"/>
              <a:t>eigenvector </a:t>
            </a:r>
            <a:r>
              <a:rPr lang="en-US" dirty="0" smtClean="0"/>
              <a:t>of M</a:t>
            </a:r>
            <a:endParaRPr lang="en-US" b="1" dirty="0" smtClean="0"/>
          </a:p>
          <a:p>
            <a:pPr eaLnBrk="1" fontAlgn="auto" hangingPunct="1">
              <a:spcAft>
                <a:spcPts val="0"/>
              </a:spcAft>
              <a:buFont typeface="Arial"/>
              <a:buChar char="•"/>
              <a:defRPr/>
            </a:pPr>
            <a:r>
              <a:rPr lang="en-US" dirty="0" smtClean="0"/>
              <a:t>3 (the scaling factor) is called the </a:t>
            </a:r>
            <a:r>
              <a:rPr lang="en-US" b="1" dirty="0" smtClean="0"/>
              <a:t>eigenvalue</a:t>
            </a:r>
            <a:r>
              <a:rPr lang="en-US" dirty="0" smtClean="0"/>
              <a:t> associated with this eigenvector</a:t>
            </a:r>
            <a:endParaRPr lang="en-US" dirty="0"/>
          </a:p>
        </p:txBody>
      </p:sp>
      <p:pic>
        <p:nvPicPr>
          <p:cNvPr id="92164" name="Picture 3" descr="eigex.eps"/>
          <p:cNvPicPr>
            <a:picLocks noChangeAspect="1"/>
          </p:cNvPicPr>
          <p:nvPr/>
        </p:nvPicPr>
        <p:blipFill>
          <a:blip r:embed="rId2"/>
          <a:srcRect/>
          <a:stretch>
            <a:fillRect/>
          </a:stretch>
        </p:blipFill>
        <p:spPr bwMode="auto">
          <a:xfrm>
            <a:off x="111125" y="1935163"/>
            <a:ext cx="8932863" cy="1144587"/>
          </a:xfrm>
          <a:prstGeom prst="rect">
            <a:avLst/>
          </a:prstGeom>
          <a:noFill/>
          <a:ln w="9525">
            <a:noFill/>
            <a:miter lim="800000"/>
            <a:headEnd/>
            <a:tailEnd/>
          </a:ln>
        </p:spPr>
      </p:pic>
      <p:pic>
        <p:nvPicPr>
          <p:cNvPr id="92165" name="Picture 4" descr="M.eps"/>
          <p:cNvPicPr>
            <a:picLocks noChangeAspect="1"/>
          </p:cNvPicPr>
          <p:nvPr/>
        </p:nvPicPr>
        <p:blipFill>
          <a:blip r:embed="rId3"/>
          <a:srcRect/>
          <a:stretch>
            <a:fillRect/>
          </a:stretch>
        </p:blipFill>
        <p:spPr bwMode="auto">
          <a:xfrm>
            <a:off x="457200" y="776288"/>
            <a:ext cx="571500" cy="609600"/>
          </a:xfrm>
          <a:prstGeom prst="rect">
            <a:avLst/>
          </a:prstGeom>
          <a:noFill/>
          <a:ln w="9525">
            <a:noFill/>
            <a:miter lim="800000"/>
            <a:headEnd/>
            <a:tailEnd/>
          </a:ln>
        </p:spPr>
      </p:pic>
      <p:cxnSp>
        <p:nvCxnSpPr>
          <p:cNvPr id="6" name="Straight Connector 5"/>
          <p:cNvCxnSpPr/>
          <p:nvPr/>
        </p:nvCxnSpPr>
        <p:spPr>
          <a:xfrm>
            <a:off x="701675" y="1417638"/>
            <a:ext cx="109538" cy="59531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036638" y="3727450"/>
            <a:ext cx="1714500" cy="202565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036638" y="5032375"/>
            <a:ext cx="619125" cy="720725"/>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92169" name="Picture 11" descr="xvec.eps"/>
          <p:cNvPicPr>
            <a:picLocks noChangeAspect="1"/>
          </p:cNvPicPr>
          <p:nvPr/>
        </p:nvPicPr>
        <p:blipFill>
          <a:blip r:embed="rId4"/>
          <a:srcRect/>
          <a:stretch>
            <a:fillRect/>
          </a:stretch>
        </p:blipFill>
        <p:spPr bwMode="auto">
          <a:xfrm>
            <a:off x="1655763" y="5216525"/>
            <a:ext cx="303212" cy="385763"/>
          </a:xfrm>
          <a:prstGeom prst="rect">
            <a:avLst/>
          </a:prstGeom>
          <a:noFill/>
          <a:ln w="9525">
            <a:noFill/>
            <a:miter lim="800000"/>
            <a:headEnd/>
            <a:tailEnd/>
          </a:ln>
        </p:spPr>
      </p:pic>
      <p:cxnSp>
        <p:nvCxnSpPr>
          <p:cNvPr id="13" name="Straight Connector 12"/>
          <p:cNvCxnSpPr/>
          <p:nvPr/>
        </p:nvCxnSpPr>
        <p:spPr>
          <a:xfrm flipV="1">
            <a:off x="1036638" y="3475038"/>
            <a:ext cx="0" cy="337820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5575" y="5753100"/>
            <a:ext cx="29416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92172" name="Picture 16" descr="mx.eps"/>
          <p:cNvPicPr>
            <a:picLocks noChangeAspect="1"/>
          </p:cNvPicPr>
          <p:nvPr/>
        </p:nvPicPr>
        <p:blipFill>
          <a:blip r:embed="rId5"/>
          <a:srcRect/>
          <a:stretch>
            <a:fillRect/>
          </a:stretch>
        </p:blipFill>
        <p:spPr bwMode="auto">
          <a:xfrm>
            <a:off x="2751138" y="4130675"/>
            <a:ext cx="914400" cy="622300"/>
          </a:xfrm>
          <a:prstGeom prst="rect">
            <a:avLst/>
          </a:prstGeom>
          <a:noFill/>
          <a:ln w="9525">
            <a:noFill/>
            <a:miter lim="800000"/>
            <a:headEnd/>
            <a:tailEnd/>
          </a:ln>
        </p:spPr>
      </p:pic>
      <p:sp>
        <p:nvSpPr>
          <p:cNvPr id="92173" name="TextBox 14"/>
          <p:cNvSpPr txBox="1">
            <a:spLocks noChangeArrowheads="1"/>
          </p:cNvSpPr>
          <p:nvPr/>
        </p:nvSpPr>
        <p:spPr bwMode="auto">
          <a:xfrm>
            <a:off x="1920875" y="5178425"/>
            <a:ext cx="1116013" cy="522288"/>
          </a:xfrm>
          <a:prstGeom prst="rect">
            <a:avLst/>
          </a:prstGeom>
          <a:noFill/>
          <a:ln w="9525">
            <a:noFill/>
            <a:miter lim="800000"/>
            <a:headEnd/>
            <a:tailEnd/>
          </a:ln>
        </p:spPr>
        <p:txBody>
          <a:bodyPr wrap="none">
            <a:spAutoFit/>
          </a:bodyPr>
          <a:lstStyle/>
          <a:p>
            <a:pPr eaLnBrk="1" hangingPunct="1"/>
            <a:r>
              <a:rPr lang="en-US" altLang="en-US" sz="2800"/>
              <a:t>= (1,1)</a:t>
            </a:r>
          </a:p>
        </p:txBody>
      </p:sp>
      <p:sp>
        <p:nvSpPr>
          <p:cNvPr id="92174" name="TextBox 17"/>
          <p:cNvSpPr txBox="1">
            <a:spLocks noChangeArrowheads="1"/>
          </p:cNvSpPr>
          <p:nvPr/>
        </p:nvSpPr>
        <p:spPr bwMode="auto">
          <a:xfrm>
            <a:off x="3614738" y="4316413"/>
            <a:ext cx="1116012" cy="522287"/>
          </a:xfrm>
          <a:prstGeom prst="rect">
            <a:avLst/>
          </a:prstGeom>
          <a:noFill/>
          <a:ln w="9525">
            <a:noFill/>
            <a:miter lim="800000"/>
            <a:headEnd/>
            <a:tailEnd/>
          </a:ln>
        </p:spPr>
        <p:txBody>
          <a:bodyPr wrap="none">
            <a:spAutoFit/>
          </a:bodyPr>
          <a:lstStyle/>
          <a:p>
            <a:pPr eaLnBrk="1" hangingPunct="1"/>
            <a:r>
              <a:rPr lang="en-US" altLang="en-US" sz="2800"/>
              <a:t>= (3,3)</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57200" y="14288"/>
            <a:ext cx="8229600" cy="1143000"/>
          </a:xfrm>
        </p:spPr>
        <p:txBody>
          <a:bodyPr/>
          <a:lstStyle/>
          <a:p>
            <a:pPr eaLnBrk="1" hangingPunct="1"/>
            <a:r>
              <a:rPr lang="en-US" altLang="en-US" smtClean="0"/>
              <a:t>Are there any other eigenvectors?</a:t>
            </a:r>
          </a:p>
        </p:txBody>
      </p:sp>
      <p:sp>
        <p:nvSpPr>
          <p:cNvPr id="3" name="Content Placeholder 2"/>
          <p:cNvSpPr>
            <a:spLocks noGrp="1"/>
          </p:cNvSpPr>
          <p:nvPr>
            <p:ph idx="1"/>
          </p:nvPr>
        </p:nvSpPr>
        <p:spPr>
          <a:xfrm>
            <a:off x="457200" y="1146175"/>
            <a:ext cx="8229600" cy="1050925"/>
          </a:xfrm>
        </p:spPr>
        <p:txBody>
          <a:bodyPr rtlCol="0">
            <a:normAutofit lnSpcReduction="10000"/>
          </a:bodyPr>
          <a:lstStyle/>
          <a:p>
            <a:pPr eaLnBrk="1" fontAlgn="auto" hangingPunct="1">
              <a:spcAft>
                <a:spcPts val="0"/>
              </a:spcAft>
              <a:buFont typeface="Arial"/>
              <a:buChar char="•"/>
              <a:defRPr/>
            </a:pPr>
            <a:r>
              <a:rPr lang="en-US" dirty="0" smtClean="0"/>
              <a:t>Yes! The easiest way to find is with MATLAB’s </a:t>
            </a:r>
            <a:r>
              <a:rPr lang="en-US" dirty="0" err="1" smtClean="0"/>
              <a:t>eig</a:t>
            </a:r>
            <a:r>
              <a:rPr lang="en-US" dirty="0" smtClean="0"/>
              <a:t> command.  </a:t>
            </a:r>
          </a:p>
        </p:txBody>
      </p:sp>
      <p:pic>
        <p:nvPicPr>
          <p:cNvPr id="4" name="Picture 3" descr="Meigvecs.eps"/>
          <p:cNvPicPr>
            <a:picLocks noChangeAspect="1"/>
          </p:cNvPicPr>
          <p:nvPr/>
        </p:nvPicPr>
        <p:blipFill>
          <a:blip r:embed="rId2"/>
          <a:srcRect/>
          <a:stretch>
            <a:fillRect/>
          </a:stretch>
        </p:blipFill>
        <p:spPr bwMode="auto">
          <a:xfrm>
            <a:off x="1462088" y="2266950"/>
            <a:ext cx="6057900" cy="1231900"/>
          </a:xfrm>
          <a:prstGeom prst="rect">
            <a:avLst/>
          </a:prstGeom>
          <a:noFill/>
          <a:ln w="9525">
            <a:noFill/>
            <a:miter lim="800000"/>
            <a:headEnd/>
            <a:tailEnd/>
          </a:ln>
        </p:spPr>
      </p:pic>
      <p:sp>
        <p:nvSpPr>
          <p:cNvPr id="6" name="Content Placeholder 2"/>
          <p:cNvSpPr txBox="1">
            <a:spLocks/>
          </p:cNvSpPr>
          <p:nvPr/>
        </p:nvSpPr>
        <p:spPr>
          <a:xfrm>
            <a:off x="609600" y="3740150"/>
            <a:ext cx="8229600" cy="105251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i="1" dirty="0"/>
              <a:t>Exercise</a:t>
            </a:r>
            <a:r>
              <a:rPr lang="en-US" dirty="0"/>
              <a:t>: verify that (-1.5, 1) is also an eigenvector of M.</a:t>
            </a:r>
          </a:p>
        </p:txBody>
      </p:sp>
      <p:sp>
        <p:nvSpPr>
          <p:cNvPr id="7" name="Rectangle 6"/>
          <p:cNvSpPr>
            <a:spLocks noChangeArrowheads="1"/>
          </p:cNvSpPr>
          <p:nvPr/>
        </p:nvSpPr>
        <p:spPr bwMode="auto">
          <a:xfrm>
            <a:off x="615950" y="4640263"/>
            <a:ext cx="8223250" cy="2025650"/>
          </a:xfrm>
          <a:prstGeom prst="rect">
            <a:avLst/>
          </a:prstGeom>
          <a:noFill/>
          <a:ln w="9525">
            <a:noFill/>
            <a:miter lim="800000"/>
            <a:headEnd/>
            <a:tailEnd/>
          </a:ln>
        </p:spPr>
        <p:txBody>
          <a:bodyPr>
            <a:spAutoFit/>
          </a:bodyPr>
          <a:lstStyle/>
          <a:p>
            <a:pPr marL="342900" indent="-342900" eaLnBrk="1" hangingPunct="1">
              <a:spcBef>
                <a:spcPct val="20000"/>
              </a:spcBef>
              <a:buFont typeface="Arial" charset="0"/>
              <a:buChar char="•"/>
            </a:pPr>
            <a:r>
              <a:rPr lang="en-US" altLang="en-US" sz="3200">
                <a:solidFill>
                  <a:srgbClr val="000000"/>
                </a:solidFill>
              </a:rPr>
              <a:t>Note: eigenvectors are only defined up to a scale factor.  </a:t>
            </a:r>
          </a:p>
          <a:p>
            <a:pPr marL="742950" lvl="1" indent="-285750" eaLnBrk="1" hangingPunct="1">
              <a:spcBef>
                <a:spcPct val="20000"/>
              </a:spcBef>
              <a:buFont typeface="Arial" charset="0"/>
              <a:buChar char="–"/>
            </a:pPr>
            <a:r>
              <a:rPr lang="en-US" altLang="en-US" sz="2800">
                <a:solidFill>
                  <a:srgbClr val="000000"/>
                </a:solidFill>
              </a:rPr>
              <a:t>Conventions are either to make </a:t>
            </a:r>
            <a:r>
              <a:rPr lang="en-US" altLang="en-US" sz="2800" b="1">
                <a:solidFill>
                  <a:srgbClr val="000000"/>
                </a:solidFill>
              </a:rPr>
              <a:t>e</a:t>
            </a:r>
            <a:r>
              <a:rPr lang="en-US" altLang="en-US" sz="2800">
                <a:solidFill>
                  <a:srgbClr val="000000"/>
                </a:solidFill>
              </a:rPr>
              <a:t>’s unit vectors, or make one of the elements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back: </a:t>
            </a:r>
            <a:br>
              <a:rPr lang="en-US" dirty="0" smtClean="0"/>
            </a:br>
            <a:r>
              <a:rPr lang="en-US" dirty="0" smtClean="0"/>
              <a:t>Eigenvectors obey this equation</a:t>
            </a:r>
            <a:endParaRPr lang="en-US" dirty="0"/>
          </a:p>
        </p:txBody>
      </p:sp>
      <p:pic>
        <p:nvPicPr>
          <p:cNvPr id="94211" name="Picture 3" descr="eigeq.eps"/>
          <p:cNvPicPr>
            <a:picLocks noChangeAspect="1"/>
          </p:cNvPicPr>
          <p:nvPr/>
        </p:nvPicPr>
        <p:blipFill>
          <a:blip r:embed="rId2"/>
          <a:srcRect/>
          <a:stretch>
            <a:fillRect/>
          </a:stretch>
        </p:blipFill>
        <p:spPr bwMode="auto">
          <a:xfrm>
            <a:off x="3590925" y="1603375"/>
            <a:ext cx="2108200" cy="62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back: </a:t>
            </a:r>
            <a:br>
              <a:rPr lang="en-US" dirty="0" smtClean="0"/>
            </a:br>
            <a:r>
              <a:rPr lang="en-US" dirty="0" smtClean="0"/>
              <a:t>Eigenvectors obey this equation</a:t>
            </a:r>
            <a:endParaRPr lang="en-US" dirty="0"/>
          </a:p>
        </p:txBody>
      </p:sp>
      <p:pic>
        <p:nvPicPr>
          <p:cNvPr id="95235" name="Picture 3" descr="eigeq.eps"/>
          <p:cNvPicPr>
            <a:picLocks noChangeAspect="1"/>
          </p:cNvPicPr>
          <p:nvPr/>
        </p:nvPicPr>
        <p:blipFill>
          <a:blip r:embed="rId2"/>
          <a:srcRect/>
          <a:stretch>
            <a:fillRect/>
          </a:stretch>
        </p:blipFill>
        <p:spPr bwMode="auto">
          <a:xfrm>
            <a:off x="3590925" y="1603375"/>
            <a:ext cx="2108200" cy="622300"/>
          </a:xfrm>
          <a:prstGeom prst="rect">
            <a:avLst/>
          </a:prstGeom>
          <a:noFill/>
          <a:ln w="9525">
            <a:noFill/>
            <a:miter lim="800000"/>
            <a:headEnd/>
            <a:tailEnd/>
          </a:ln>
        </p:spPr>
      </p:pic>
      <p:pic>
        <p:nvPicPr>
          <p:cNvPr id="95236" name="Picture 4" descr="solvechar.eps"/>
          <p:cNvPicPr>
            <a:picLocks noChangeAspect="1"/>
          </p:cNvPicPr>
          <p:nvPr/>
        </p:nvPicPr>
        <p:blipFill>
          <a:blip r:embed="rId3"/>
          <a:srcRect b="48730"/>
          <a:stretch>
            <a:fillRect/>
          </a:stretch>
        </p:blipFill>
        <p:spPr bwMode="auto">
          <a:xfrm>
            <a:off x="457200" y="2587625"/>
            <a:ext cx="7480300" cy="1055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back: </a:t>
            </a:r>
            <a:br>
              <a:rPr lang="en-US" dirty="0" smtClean="0"/>
            </a:br>
            <a:r>
              <a:rPr lang="en-US" dirty="0" smtClean="0"/>
              <a:t>Eigenvectors obey this equation</a:t>
            </a:r>
            <a:endParaRPr lang="en-US" dirty="0"/>
          </a:p>
        </p:txBody>
      </p:sp>
      <p:pic>
        <p:nvPicPr>
          <p:cNvPr id="96259" name="Picture 3" descr="eigeq.eps"/>
          <p:cNvPicPr>
            <a:picLocks noChangeAspect="1"/>
          </p:cNvPicPr>
          <p:nvPr/>
        </p:nvPicPr>
        <p:blipFill>
          <a:blip r:embed="rId2"/>
          <a:srcRect/>
          <a:stretch>
            <a:fillRect/>
          </a:stretch>
        </p:blipFill>
        <p:spPr bwMode="auto">
          <a:xfrm>
            <a:off x="3590925" y="1603375"/>
            <a:ext cx="2108200" cy="622300"/>
          </a:xfrm>
          <a:prstGeom prst="rect">
            <a:avLst/>
          </a:prstGeom>
          <a:noFill/>
          <a:ln w="9525">
            <a:noFill/>
            <a:miter lim="800000"/>
            <a:headEnd/>
            <a:tailEnd/>
          </a:ln>
        </p:spPr>
      </p:pic>
      <p:pic>
        <p:nvPicPr>
          <p:cNvPr id="96260" name="Picture 4" descr="solvechar.eps"/>
          <p:cNvPicPr>
            <a:picLocks noChangeAspect="1"/>
          </p:cNvPicPr>
          <p:nvPr/>
        </p:nvPicPr>
        <p:blipFill>
          <a:blip r:embed="rId3"/>
          <a:srcRect/>
          <a:stretch>
            <a:fillRect/>
          </a:stretch>
        </p:blipFill>
        <p:spPr bwMode="auto">
          <a:xfrm>
            <a:off x="457200" y="2587625"/>
            <a:ext cx="74803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back: </a:t>
            </a:r>
            <a:br>
              <a:rPr lang="en-US" dirty="0" smtClean="0"/>
            </a:br>
            <a:r>
              <a:rPr lang="en-US" dirty="0" smtClean="0"/>
              <a:t>Eigenvectors obey this equation</a:t>
            </a:r>
            <a:endParaRPr lang="en-US" dirty="0"/>
          </a:p>
        </p:txBody>
      </p:sp>
      <p:sp>
        <p:nvSpPr>
          <p:cNvPr id="3" name="Content Placeholder 2"/>
          <p:cNvSpPr>
            <a:spLocks noGrp="1"/>
          </p:cNvSpPr>
          <p:nvPr>
            <p:ph idx="1"/>
          </p:nvPr>
        </p:nvSpPr>
        <p:spPr>
          <a:xfrm>
            <a:off x="357188" y="4556125"/>
            <a:ext cx="8329612" cy="1570038"/>
          </a:xfrm>
        </p:spPr>
        <p:txBody>
          <a:bodyPr rtlCol="0">
            <a:normAutofit lnSpcReduction="10000"/>
          </a:bodyPr>
          <a:lstStyle/>
          <a:p>
            <a:pPr eaLnBrk="1" fontAlgn="auto" hangingPunct="1">
              <a:spcAft>
                <a:spcPts val="0"/>
              </a:spcAft>
              <a:buFont typeface="Arial"/>
              <a:buChar char="•"/>
              <a:defRPr/>
            </a:pPr>
            <a:r>
              <a:rPr lang="en-US" dirty="0" smtClean="0"/>
              <a:t>This is called the characteristic equation for </a:t>
            </a:r>
            <a:r>
              <a:rPr lang="en-US" dirty="0" smtClean="0">
                <a:latin typeface="Symbol" pitchFamily="18" charset="2"/>
              </a:rPr>
              <a:t>l</a:t>
            </a:r>
            <a:r>
              <a:rPr lang="en-US" dirty="0" smtClean="0"/>
              <a:t> </a:t>
            </a:r>
          </a:p>
          <a:p>
            <a:pPr eaLnBrk="1" fontAlgn="auto" hangingPunct="1">
              <a:spcAft>
                <a:spcPts val="0"/>
              </a:spcAft>
              <a:buFont typeface="Arial"/>
              <a:buChar char="•"/>
              <a:defRPr/>
            </a:pPr>
            <a:r>
              <a:rPr lang="en-US" dirty="0" smtClean="0"/>
              <a:t>In general, for an N x N matrix, there are N eigenvectors</a:t>
            </a:r>
          </a:p>
        </p:txBody>
      </p:sp>
      <p:pic>
        <p:nvPicPr>
          <p:cNvPr id="97284" name="Picture 3" descr="eigeq.eps"/>
          <p:cNvPicPr>
            <a:picLocks noChangeAspect="1"/>
          </p:cNvPicPr>
          <p:nvPr/>
        </p:nvPicPr>
        <p:blipFill>
          <a:blip r:embed="rId2"/>
          <a:srcRect/>
          <a:stretch>
            <a:fillRect/>
          </a:stretch>
        </p:blipFill>
        <p:spPr bwMode="auto">
          <a:xfrm>
            <a:off x="3590925" y="1603375"/>
            <a:ext cx="2108200" cy="622300"/>
          </a:xfrm>
          <a:prstGeom prst="rect">
            <a:avLst/>
          </a:prstGeom>
          <a:noFill/>
          <a:ln w="9525">
            <a:noFill/>
            <a:miter lim="800000"/>
            <a:headEnd/>
            <a:tailEnd/>
          </a:ln>
        </p:spPr>
      </p:pic>
      <p:pic>
        <p:nvPicPr>
          <p:cNvPr id="97285" name="Picture 4" descr="solvechar.eps"/>
          <p:cNvPicPr>
            <a:picLocks noChangeAspect="1"/>
          </p:cNvPicPr>
          <p:nvPr/>
        </p:nvPicPr>
        <p:blipFill>
          <a:blip r:embed="rId3"/>
          <a:srcRect/>
          <a:stretch>
            <a:fillRect/>
          </a:stretch>
        </p:blipFill>
        <p:spPr bwMode="auto">
          <a:xfrm>
            <a:off x="457200" y="2587625"/>
            <a:ext cx="74803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354013" y="2413000"/>
            <a:ext cx="8504237" cy="989013"/>
          </a:xfrm>
        </p:spPr>
        <p:txBody>
          <a:bodyPr/>
          <a:lstStyle/>
          <a:p>
            <a:pPr eaLnBrk="1" hangingPunct="1"/>
            <a:r>
              <a:rPr lang="en-US" altLang="en-US" dirty="0" smtClean="0"/>
              <a:t>Part 4: Examples </a:t>
            </a:r>
            <a:endParaRPr lang="en-US" altLang="en-US" sz="3200" dirty="0" smtClean="0"/>
          </a:p>
        </p:txBody>
      </p:sp>
      <p:sp>
        <p:nvSpPr>
          <p:cNvPr id="99331" name="TextBox 2"/>
          <p:cNvSpPr txBox="1">
            <a:spLocks noChangeArrowheads="1"/>
          </p:cNvSpPr>
          <p:nvPr/>
        </p:nvSpPr>
        <p:spPr bwMode="auto">
          <a:xfrm>
            <a:off x="2070100" y="3289300"/>
            <a:ext cx="4930775" cy="1200150"/>
          </a:xfrm>
          <a:prstGeom prst="rect">
            <a:avLst/>
          </a:prstGeom>
          <a:noFill/>
          <a:ln w="9525">
            <a:noFill/>
            <a:miter lim="800000"/>
            <a:headEnd/>
            <a:tailEnd/>
          </a:ln>
        </p:spPr>
        <p:txBody>
          <a:bodyPr wrap="none">
            <a:spAutoFit/>
          </a:bodyPr>
          <a:lstStyle/>
          <a:p>
            <a:pPr eaLnBrk="1" hangingPunct="1">
              <a:buFont typeface="Arial" charset="0"/>
              <a:buChar char="•"/>
            </a:pPr>
            <a:r>
              <a:rPr lang="en-US" altLang="en-US" sz="2400"/>
              <a:t> Principal Components Analysis (PCA)</a:t>
            </a:r>
          </a:p>
          <a:p>
            <a:pPr eaLnBrk="1" hangingPunct="1">
              <a:buFont typeface="Arial" charset="0"/>
              <a:buChar char="•"/>
            </a:pPr>
            <a:r>
              <a:rPr lang="en-US" altLang="en-US" sz="2400"/>
              <a:t> Single, linear differential equation</a:t>
            </a:r>
          </a:p>
          <a:p>
            <a:pPr eaLnBrk="1" hangingPunct="1">
              <a:buFont typeface="Arial" charset="0"/>
              <a:buChar char="•"/>
            </a:pPr>
            <a:r>
              <a:rPr lang="en-US" altLang="en-US" sz="2400"/>
              <a:t> Coupled differential equations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413000"/>
            <a:ext cx="8504237" cy="989013"/>
          </a:xfrm>
        </p:spPr>
        <p:txBody>
          <a:bodyPr rtlCol="0">
            <a:normAutofit fontScale="90000"/>
          </a:bodyPr>
          <a:lstStyle/>
          <a:p>
            <a:pPr eaLnBrk="1" fontAlgn="auto" hangingPunct="1">
              <a:spcAft>
                <a:spcPts val="0"/>
              </a:spcAft>
              <a:defRPr/>
            </a:pPr>
            <a:r>
              <a:rPr lang="en-US" dirty="0" smtClean="0"/>
              <a:t>Part 5: Recap &amp; Additional useful stuff </a:t>
            </a:r>
            <a:endParaRPr lang="en-US" sz="3200" dirty="0"/>
          </a:p>
        </p:txBody>
      </p:sp>
      <p:sp>
        <p:nvSpPr>
          <p:cNvPr id="100355" name="TextBox 2"/>
          <p:cNvSpPr txBox="1">
            <a:spLocks noChangeArrowheads="1"/>
          </p:cNvSpPr>
          <p:nvPr/>
        </p:nvSpPr>
        <p:spPr bwMode="auto">
          <a:xfrm>
            <a:off x="1041400" y="3289300"/>
            <a:ext cx="7780338" cy="1570038"/>
          </a:xfrm>
          <a:prstGeom prst="rect">
            <a:avLst/>
          </a:prstGeom>
          <a:noFill/>
          <a:ln w="9525">
            <a:noFill/>
            <a:miter lim="800000"/>
            <a:headEnd/>
            <a:tailEnd/>
          </a:ln>
        </p:spPr>
        <p:txBody>
          <a:bodyPr wrap="none">
            <a:spAutoFit/>
          </a:bodyPr>
          <a:lstStyle/>
          <a:p>
            <a:pPr eaLnBrk="1" hangingPunct="1">
              <a:buFont typeface="Arial" charset="0"/>
              <a:buChar char="•"/>
            </a:pPr>
            <a:r>
              <a:rPr lang="en-US" altLang="en-US" sz="2400"/>
              <a:t> Matrix diagonalization recap: </a:t>
            </a:r>
          </a:p>
          <a:p>
            <a:pPr eaLnBrk="1" hangingPunct="1"/>
            <a:r>
              <a:rPr lang="en-US" altLang="en-US" sz="2400"/>
              <a:t>	transforming between original &amp; eigenvector coordinates</a:t>
            </a:r>
          </a:p>
          <a:p>
            <a:pPr eaLnBrk="1" hangingPunct="1">
              <a:buFont typeface="Arial" charset="0"/>
              <a:buChar char="•"/>
            </a:pPr>
            <a:r>
              <a:rPr lang="en-US" altLang="en-US" sz="2400"/>
              <a:t> More special matrices &amp; matrix properties </a:t>
            </a:r>
          </a:p>
          <a:p>
            <a:pPr eaLnBrk="1" hangingPunct="1">
              <a:buFont typeface="Arial" charset="0"/>
              <a:buChar char="•"/>
            </a:pPr>
            <a:r>
              <a:rPr lang="en-US" altLang="en-US" sz="2400"/>
              <a:t> Singular Value Decomposition (SVD)</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17463"/>
            <a:ext cx="8229600" cy="868363"/>
          </a:xfrm>
        </p:spPr>
        <p:txBody>
          <a:bodyPr/>
          <a:lstStyle/>
          <a:p>
            <a:pPr eaLnBrk="1" hangingPunct="1"/>
            <a:r>
              <a:rPr lang="en-US" altLang="en-US" smtClean="0"/>
              <a:t>Coupled differential equations</a:t>
            </a:r>
          </a:p>
        </p:txBody>
      </p:sp>
      <p:sp>
        <p:nvSpPr>
          <p:cNvPr id="101379" name="Content Placeholder 2"/>
          <p:cNvSpPr>
            <a:spLocks noGrp="1"/>
          </p:cNvSpPr>
          <p:nvPr>
            <p:ph idx="1"/>
          </p:nvPr>
        </p:nvSpPr>
        <p:spPr>
          <a:xfrm>
            <a:off x="457200" y="1755775"/>
            <a:ext cx="8229600" cy="1117600"/>
          </a:xfrm>
        </p:spPr>
        <p:txBody>
          <a:bodyPr/>
          <a:lstStyle/>
          <a:p>
            <a:pPr eaLnBrk="1" hangingPunct="1"/>
            <a:r>
              <a:rPr lang="en-US" altLang="en-US" smtClean="0"/>
              <a:t>Calculate the eigenvectors and eigenvalues.  </a:t>
            </a:r>
          </a:p>
          <a:p>
            <a:pPr lvl="1" eaLnBrk="1" hangingPunct="1"/>
            <a:r>
              <a:rPr lang="en-US" altLang="en-US" smtClean="0"/>
              <a:t>Eigenvalues have typical form:</a:t>
            </a:r>
          </a:p>
        </p:txBody>
      </p:sp>
      <p:pic>
        <p:nvPicPr>
          <p:cNvPr id="101380" name="Picture 3" descr="diffeq.eps"/>
          <p:cNvPicPr>
            <a:picLocks noChangeAspect="1"/>
          </p:cNvPicPr>
          <p:nvPr/>
        </p:nvPicPr>
        <p:blipFill>
          <a:blip r:embed="rId2"/>
          <a:srcRect/>
          <a:stretch>
            <a:fillRect/>
          </a:stretch>
        </p:blipFill>
        <p:spPr bwMode="auto">
          <a:xfrm>
            <a:off x="3421063" y="850900"/>
            <a:ext cx="2752725" cy="906463"/>
          </a:xfrm>
          <a:prstGeom prst="rect">
            <a:avLst/>
          </a:prstGeom>
          <a:noFill/>
          <a:ln w="9525">
            <a:noFill/>
            <a:miter lim="800000"/>
            <a:headEnd/>
            <a:tailEnd/>
          </a:ln>
        </p:spPr>
      </p:pic>
      <p:pic>
        <p:nvPicPr>
          <p:cNvPr id="101381" name="Picture 4" descr="iiii.eps"/>
          <p:cNvPicPr>
            <a:picLocks noChangeAspect="1"/>
          </p:cNvPicPr>
          <p:nvPr/>
        </p:nvPicPr>
        <p:blipFill>
          <a:blip r:embed="rId3"/>
          <a:srcRect/>
          <a:stretch>
            <a:fillRect/>
          </a:stretch>
        </p:blipFill>
        <p:spPr bwMode="auto">
          <a:xfrm>
            <a:off x="1811338" y="2774950"/>
            <a:ext cx="6429375" cy="533400"/>
          </a:xfrm>
          <a:prstGeom prst="rect">
            <a:avLst/>
          </a:prstGeom>
          <a:noFill/>
          <a:ln w="9525">
            <a:noFill/>
            <a:miter lim="800000"/>
            <a:headEnd/>
            <a:tailEnd/>
          </a:ln>
        </p:spPr>
      </p:pic>
      <p:sp>
        <p:nvSpPr>
          <p:cNvPr id="6" name="Content Placeholder 2"/>
          <p:cNvSpPr txBox="1">
            <a:spLocks/>
          </p:cNvSpPr>
          <p:nvPr/>
        </p:nvSpPr>
        <p:spPr>
          <a:xfrm>
            <a:off x="609600" y="3494088"/>
            <a:ext cx="8229600" cy="841375"/>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t>The corresponding eigenvector component has dynamics:</a:t>
            </a:r>
            <a:endParaRPr lang="en-US" dirty="0"/>
          </a:p>
        </p:txBody>
      </p:sp>
      <p:pic>
        <p:nvPicPr>
          <p:cNvPr id="101383" name="Picture 6" descr="exp.eps"/>
          <p:cNvPicPr>
            <a:picLocks noChangeAspect="1"/>
          </p:cNvPicPr>
          <p:nvPr/>
        </p:nvPicPr>
        <p:blipFill>
          <a:blip r:embed="rId4"/>
          <a:srcRect/>
          <a:stretch>
            <a:fillRect/>
          </a:stretch>
        </p:blipFill>
        <p:spPr bwMode="auto">
          <a:xfrm>
            <a:off x="2744788" y="3963988"/>
            <a:ext cx="3213100" cy="469900"/>
          </a:xfrm>
          <a:prstGeom prst="rect">
            <a:avLst/>
          </a:prstGeom>
          <a:noFill/>
          <a:ln w="9525">
            <a:noFill/>
            <a:miter lim="800000"/>
            <a:headEnd/>
            <a:tailEnd/>
          </a:ln>
        </p:spPr>
      </p:pic>
      <p:pic>
        <p:nvPicPr>
          <p:cNvPr id="101384" name="Picture 7" descr="lambda.eps"/>
          <p:cNvPicPr>
            <a:picLocks noChangeAspect="1"/>
          </p:cNvPicPr>
          <p:nvPr/>
        </p:nvPicPr>
        <p:blipFill>
          <a:blip r:embed="rId5"/>
          <a:srcRect/>
          <a:stretch>
            <a:fillRect/>
          </a:stretch>
        </p:blipFill>
        <p:spPr bwMode="auto">
          <a:xfrm>
            <a:off x="1936750" y="5237163"/>
            <a:ext cx="2297113" cy="736600"/>
          </a:xfrm>
          <a:prstGeom prst="rect">
            <a:avLst/>
          </a:prstGeom>
          <a:noFill/>
          <a:ln w="9525">
            <a:noFill/>
            <a:miter lim="800000"/>
            <a:headEnd/>
            <a:tailEnd/>
          </a:ln>
        </p:spPr>
      </p:pic>
      <p:sp>
        <p:nvSpPr>
          <p:cNvPr id="10" name="Right Brace 9"/>
          <p:cNvSpPr/>
          <p:nvPr/>
        </p:nvSpPr>
        <p:spPr>
          <a:xfrm rot="5400000">
            <a:off x="4392613" y="4100513"/>
            <a:ext cx="233362" cy="836612"/>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1" name="Straight Connector 10"/>
          <p:cNvCxnSpPr>
            <a:stCxn id="10" idx="1"/>
          </p:cNvCxnSpPr>
          <p:nvPr/>
        </p:nvCxnSpPr>
        <p:spPr>
          <a:xfrm flipH="1">
            <a:off x="2540000" y="4635500"/>
            <a:ext cx="1970088" cy="601663"/>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Right Brace 18"/>
          <p:cNvSpPr/>
          <p:nvPr/>
        </p:nvSpPr>
        <p:spPr>
          <a:xfrm rot="5400000">
            <a:off x="5308601" y="4110037"/>
            <a:ext cx="233362" cy="836613"/>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20" name="Straight Connector 19"/>
          <p:cNvCxnSpPr>
            <a:stCxn id="19" idx="1"/>
          </p:cNvCxnSpPr>
          <p:nvPr/>
        </p:nvCxnSpPr>
        <p:spPr>
          <a:xfrm flipH="1">
            <a:off x="4927600" y="4645025"/>
            <a:ext cx="496888" cy="303213"/>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101389" name="Picture 11" descr="alskdfj.eps"/>
          <p:cNvPicPr>
            <a:picLocks noChangeAspect="1"/>
          </p:cNvPicPr>
          <p:nvPr/>
        </p:nvPicPr>
        <p:blipFill>
          <a:blip r:embed="rId6"/>
          <a:srcRect/>
          <a:stretch>
            <a:fillRect/>
          </a:stretch>
        </p:blipFill>
        <p:spPr bwMode="auto">
          <a:xfrm>
            <a:off x="4527550" y="4962525"/>
            <a:ext cx="4598988" cy="77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Element-by-element product (</a:t>
            </a:r>
            <a:r>
              <a:rPr lang="en-US" dirty="0" err="1" smtClean="0"/>
              <a:t>Hadamard</a:t>
            </a:r>
            <a:r>
              <a:rPr lang="en-US" dirty="0" smtClean="0"/>
              <a:t> product)</a:t>
            </a:r>
            <a:endParaRPr lang="en-US" dirty="0"/>
          </a:p>
        </p:txBody>
      </p:sp>
      <p:sp>
        <p:nvSpPr>
          <p:cNvPr id="11267" name="Content Placeholder 2"/>
          <p:cNvSpPr>
            <a:spLocks noGrp="1"/>
          </p:cNvSpPr>
          <p:nvPr>
            <p:ph idx="1"/>
          </p:nvPr>
        </p:nvSpPr>
        <p:spPr>
          <a:xfrm>
            <a:off x="457200" y="5397500"/>
            <a:ext cx="8229600" cy="654050"/>
          </a:xfrm>
        </p:spPr>
        <p:txBody>
          <a:bodyPr/>
          <a:lstStyle/>
          <a:p>
            <a:pPr eaLnBrk="1" hangingPunct="1"/>
            <a:r>
              <a:rPr lang="en-US" altLang="en-US" smtClean="0"/>
              <a:t>Element-wise multiplication (.* in MATLAB) </a:t>
            </a:r>
          </a:p>
        </p:txBody>
      </p:sp>
      <p:pic>
        <p:nvPicPr>
          <p:cNvPr id="11268" name="Picture 3" descr="hadamard.eps"/>
          <p:cNvPicPr>
            <a:picLocks noChangeAspect="1"/>
          </p:cNvPicPr>
          <p:nvPr/>
        </p:nvPicPr>
        <p:blipFill>
          <a:blip r:embed="rId2"/>
          <a:srcRect/>
          <a:stretch>
            <a:fillRect/>
          </a:stretch>
        </p:blipFill>
        <p:spPr bwMode="auto">
          <a:xfrm>
            <a:off x="1924050" y="2794000"/>
            <a:ext cx="52959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solidFill>
                  <a:srgbClr val="FF0000"/>
                </a:solidFill>
              </a:rPr>
              <a:t>Step 1</a:t>
            </a:r>
            <a:r>
              <a:rPr lang="en-US" dirty="0" smtClean="0">
                <a:solidFill>
                  <a:srgbClr val="FF0000"/>
                </a:solidFill>
              </a:rPr>
              <a:t>: Find the eigenvalues and eigenvectors of </a:t>
            </a:r>
            <a:r>
              <a:rPr lang="en-US" b="1" dirty="0" smtClean="0">
                <a:solidFill>
                  <a:srgbClr val="FF0000"/>
                </a:solidFill>
              </a:rPr>
              <a:t>M</a:t>
            </a:r>
            <a:r>
              <a:rPr lang="en-US" dirty="0" smtClean="0">
                <a:solidFill>
                  <a:srgbClr val="FF0000"/>
                </a:solidFill>
              </a:rPr>
              <a:t>.</a:t>
            </a:r>
          </a:p>
          <a:p>
            <a:pPr eaLnBrk="1" fontAlgn="auto" hangingPunct="1">
              <a:spcAft>
                <a:spcPts val="0"/>
              </a:spcAft>
              <a:buFont typeface="Arial"/>
              <a:buChar char="•"/>
              <a:defRPr/>
            </a:pPr>
            <a:r>
              <a:rPr lang="en-US" b="1" dirty="0" smtClean="0">
                <a:solidFill>
                  <a:srgbClr val="000000"/>
                </a:solidFill>
              </a:rPr>
              <a:t>Step 2</a:t>
            </a:r>
            <a:r>
              <a:rPr lang="en-US" dirty="0" smtClean="0">
                <a:solidFill>
                  <a:srgbClr val="000000"/>
                </a:solidFill>
              </a:rPr>
              <a:t>: Decompose </a:t>
            </a:r>
            <a:r>
              <a:rPr lang="en-US" b="1" dirty="0" smtClean="0">
                <a:solidFill>
                  <a:srgbClr val="000000"/>
                </a:solidFill>
              </a:rPr>
              <a:t>x</a:t>
            </a:r>
            <a:r>
              <a:rPr lang="en-US" dirty="0" smtClean="0">
                <a:solidFill>
                  <a:srgbClr val="000000"/>
                </a:solidFill>
              </a:rPr>
              <a:t> into its eigenvector components</a:t>
            </a:r>
          </a:p>
          <a:p>
            <a:pPr eaLnBrk="1" fontAlgn="auto" hangingPunct="1">
              <a:spcAft>
                <a:spcPts val="0"/>
              </a:spcAft>
              <a:buFont typeface="Arial"/>
              <a:buChar char="•"/>
              <a:defRPr/>
            </a:pPr>
            <a:r>
              <a:rPr lang="en-US" b="1" dirty="0" smtClean="0"/>
              <a:t>Step 3</a:t>
            </a:r>
            <a:r>
              <a:rPr lang="en-US" dirty="0" smtClean="0"/>
              <a:t>: Stretch/scale each eigenvalue component</a:t>
            </a:r>
          </a:p>
          <a:p>
            <a:pPr eaLnBrk="1" fontAlgn="auto" hangingPunct="1">
              <a:spcAft>
                <a:spcPts val="0"/>
              </a:spcAft>
              <a:buFont typeface="Arial"/>
              <a:buChar char="•"/>
              <a:defRPr/>
            </a:pPr>
            <a:r>
              <a:rPr lang="en-US" b="1" dirty="0"/>
              <a:t>Step 4: </a:t>
            </a:r>
            <a:r>
              <a:rPr lang="en-US" dirty="0"/>
              <a:t>(solve for c and) transform back to original coordinates. </a:t>
            </a:r>
          </a:p>
        </p:txBody>
      </p:sp>
      <p:sp>
        <p:nvSpPr>
          <p:cNvPr id="9"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t>
            </a:r>
            <a:r>
              <a:rPr lang="en-US" dirty="0" smtClean="0"/>
              <a:t>a term </a:t>
            </a:r>
            <a:r>
              <a:rPr lang="en-US" b="1" dirty="0" err="1" smtClean="0"/>
              <a:t>Mx</a:t>
            </a:r>
            <a:endParaRPr lang="en-US" b="1" dirty="0"/>
          </a:p>
        </p:txBody>
      </p:sp>
      <p:sp>
        <p:nvSpPr>
          <p:cNvPr id="102404" name="TextBox 13"/>
          <p:cNvSpPr txBox="1">
            <a:spLocks noChangeArrowheads="1"/>
          </p:cNvSpPr>
          <p:nvPr/>
        </p:nvSpPr>
        <p:spPr bwMode="auto">
          <a:xfrm>
            <a:off x="4779963" y="1644650"/>
            <a:ext cx="3536950" cy="584200"/>
          </a:xfrm>
          <a:prstGeom prst="rect">
            <a:avLst/>
          </a:prstGeom>
          <a:noFill/>
          <a:ln w="9525">
            <a:noFill/>
            <a:miter lim="800000"/>
            <a:headEnd/>
            <a:tailEnd/>
          </a:ln>
        </p:spPr>
        <p:txBody>
          <a:bodyPr wrap="none">
            <a:spAutoFit/>
          </a:bodyPr>
          <a:lstStyle/>
          <a:p>
            <a:pPr eaLnBrk="1" hangingPunct="1"/>
            <a:r>
              <a:rPr lang="en-US" altLang="en-US" sz="3200">
                <a:latin typeface="Times New Roman" pitchFamily="-106" charset="0"/>
                <a:cs typeface="Times New Roman" pitchFamily="-106" charset="0"/>
              </a:rPr>
              <a:t>eig(M) in MATLAB</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t>Step 1</a:t>
            </a:r>
            <a:r>
              <a:rPr lang="en-US" dirty="0" smtClean="0"/>
              <a:t>: Find the eigenvalues and eigenvectors of </a:t>
            </a:r>
            <a:r>
              <a:rPr lang="en-US" b="1" dirty="0" smtClean="0"/>
              <a:t>M</a:t>
            </a:r>
            <a:r>
              <a:rPr lang="en-US" dirty="0" smtClean="0"/>
              <a:t>.</a:t>
            </a:r>
          </a:p>
          <a:p>
            <a:pPr eaLnBrk="1" fontAlgn="auto" hangingPunct="1">
              <a:spcAft>
                <a:spcPts val="0"/>
              </a:spcAft>
              <a:buFont typeface="Arial"/>
              <a:buChar char="•"/>
              <a:defRPr/>
            </a:pPr>
            <a:r>
              <a:rPr lang="en-US" b="1" dirty="0" smtClean="0">
                <a:solidFill>
                  <a:srgbClr val="FF0000"/>
                </a:solidFill>
              </a:rPr>
              <a:t>Step 2</a:t>
            </a:r>
            <a:r>
              <a:rPr lang="en-US" dirty="0" smtClean="0">
                <a:solidFill>
                  <a:srgbClr val="FF0000"/>
                </a:solidFill>
              </a:rPr>
              <a:t>: Decompose </a:t>
            </a:r>
            <a:r>
              <a:rPr lang="en-US" b="1" dirty="0" smtClean="0">
                <a:solidFill>
                  <a:srgbClr val="FF0000"/>
                </a:solidFill>
              </a:rPr>
              <a:t>x</a:t>
            </a:r>
            <a:r>
              <a:rPr lang="en-US" dirty="0" smtClean="0">
                <a:solidFill>
                  <a:srgbClr val="FF0000"/>
                </a:solidFill>
              </a:rPr>
              <a:t> into its eigenvector components</a:t>
            </a:r>
          </a:p>
          <a:p>
            <a:pPr eaLnBrk="1" fontAlgn="auto" hangingPunct="1">
              <a:spcAft>
                <a:spcPts val="0"/>
              </a:spcAft>
              <a:buFont typeface="Arial"/>
              <a:buChar char="•"/>
              <a:defRPr/>
            </a:pPr>
            <a:r>
              <a:rPr lang="en-US" b="1" dirty="0" smtClean="0"/>
              <a:t>Step 3</a:t>
            </a:r>
            <a:r>
              <a:rPr lang="en-US" dirty="0" smtClean="0"/>
              <a:t>: Stretch/scale each eigenvalue component</a:t>
            </a:r>
          </a:p>
          <a:p>
            <a:pPr eaLnBrk="1" fontAlgn="auto" hangingPunct="1">
              <a:spcAft>
                <a:spcPts val="0"/>
              </a:spcAft>
              <a:buFont typeface="Arial"/>
              <a:buChar char="•"/>
              <a:defRPr/>
            </a:pPr>
            <a:r>
              <a:rPr lang="en-US" b="1" dirty="0"/>
              <a:t>Step 4: </a:t>
            </a:r>
            <a:r>
              <a:rPr lang="en-US" dirty="0"/>
              <a:t>(solve for c and) transform back to original coordinates. </a:t>
            </a:r>
          </a:p>
        </p:txBody>
      </p:sp>
      <p:sp>
        <p:nvSpPr>
          <p:cNvPr id="9"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 term </a:t>
            </a:r>
            <a:r>
              <a:rPr lang="en-US" b="1" dirty="0" err="1" smtClean="0"/>
              <a:t>Mx</a:t>
            </a:r>
            <a:endParaRPr lang="en-US" b="1" dirty="0"/>
          </a:p>
        </p:txBody>
      </p:sp>
      <p:pic>
        <p:nvPicPr>
          <p:cNvPr id="103428" name="Picture 12" descr="pracprog.eps"/>
          <p:cNvPicPr>
            <a:picLocks noChangeAspect="1"/>
          </p:cNvPicPr>
          <p:nvPr/>
        </p:nvPicPr>
        <p:blipFill>
          <a:blip r:embed="rId2"/>
          <a:srcRect b="83470"/>
          <a:stretch>
            <a:fillRect/>
          </a:stretch>
        </p:blipFill>
        <p:spPr bwMode="auto">
          <a:xfrm>
            <a:off x="4478338" y="2249488"/>
            <a:ext cx="4445000" cy="46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t>Step 1</a:t>
            </a:r>
            <a:r>
              <a:rPr lang="en-US" dirty="0" smtClean="0"/>
              <a:t>: Find the eigenvalues and eigenvectors of </a:t>
            </a:r>
            <a:r>
              <a:rPr lang="en-US" b="1" dirty="0" smtClean="0"/>
              <a:t>M</a:t>
            </a:r>
            <a:r>
              <a:rPr lang="en-US" dirty="0" smtClean="0"/>
              <a:t>.</a:t>
            </a:r>
          </a:p>
          <a:p>
            <a:pPr eaLnBrk="1" fontAlgn="auto" hangingPunct="1">
              <a:spcAft>
                <a:spcPts val="0"/>
              </a:spcAft>
              <a:buFont typeface="Arial"/>
              <a:buChar char="•"/>
              <a:defRPr/>
            </a:pPr>
            <a:r>
              <a:rPr lang="en-US" b="1" dirty="0" smtClean="0">
                <a:solidFill>
                  <a:srgbClr val="FF0000"/>
                </a:solidFill>
              </a:rPr>
              <a:t>Step 2</a:t>
            </a:r>
            <a:r>
              <a:rPr lang="en-US" dirty="0" smtClean="0">
                <a:solidFill>
                  <a:srgbClr val="FF0000"/>
                </a:solidFill>
              </a:rPr>
              <a:t>: Decompose </a:t>
            </a:r>
            <a:r>
              <a:rPr lang="en-US" b="1" dirty="0" smtClean="0">
                <a:solidFill>
                  <a:srgbClr val="FF0000"/>
                </a:solidFill>
              </a:rPr>
              <a:t>x</a:t>
            </a:r>
            <a:r>
              <a:rPr lang="en-US" dirty="0" smtClean="0">
                <a:solidFill>
                  <a:srgbClr val="FF0000"/>
                </a:solidFill>
              </a:rPr>
              <a:t> into its eigenvector components</a:t>
            </a:r>
          </a:p>
          <a:p>
            <a:pPr eaLnBrk="1" fontAlgn="auto" hangingPunct="1">
              <a:spcAft>
                <a:spcPts val="0"/>
              </a:spcAft>
              <a:buFont typeface="Arial"/>
              <a:buChar char="•"/>
              <a:defRPr/>
            </a:pPr>
            <a:r>
              <a:rPr lang="en-US" b="1" dirty="0" smtClean="0"/>
              <a:t>Step 3</a:t>
            </a:r>
            <a:r>
              <a:rPr lang="en-US" dirty="0" smtClean="0"/>
              <a:t>: Stretch/scale each eigenvalue component</a:t>
            </a:r>
          </a:p>
          <a:p>
            <a:pPr eaLnBrk="1" fontAlgn="auto" hangingPunct="1">
              <a:spcAft>
                <a:spcPts val="0"/>
              </a:spcAft>
              <a:buFont typeface="Arial"/>
              <a:buChar char="•"/>
              <a:defRPr/>
            </a:pPr>
            <a:r>
              <a:rPr lang="en-US" b="1" dirty="0"/>
              <a:t>Step 4: </a:t>
            </a:r>
            <a:r>
              <a:rPr lang="en-US" dirty="0"/>
              <a:t>(solve for c and) transform back to original coordinates. </a:t>
            </a:r>
          </a:p>
        </p:txBody>
      </p:sp>
      <p:sp>
        <p:nvSpPr>
          <p:cNvPr id="9"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 term </a:t>
            </a:r>
            <a:r>
              <a:rPr lang="en-US" b="1" dirty="0" err="1" smtClean="0"/>
              <a:t>Mx</a:t>
            </a:r>
            <a:endParaRPr lang="en-US" b="1" dirty="0"/>
          </a:p>
        </p:txBody>
      </p:sp>
      <p:pic>
        <p:nvPicPr>
          <p:cNvPr id="104452" name="Picture 11" descr="pracprog.eps"/>
          <p:cNvPicPr>
            <a:picLocks noChangeAspect="1"/>
          </p:cNvPicPr>
          <p:nvPr/>
        </p:nvPicPr>
        <p:blipFill>
          <a:blip r:embed="rId2"/>
          <a:srcRect t="2" b="30489"/>
          <a:stretch>
            <a:fillRect/>
          </a:stretch>
        </p:blipFill>
        <p:spPr bwMode="auto">
          <a:xfrm>
            <a:off x="4478338" y="2249488"/>
            <a:ext cx="4445000" cy="1973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t>Step 1</a:t>
            </a:r>
            <a:r>
              <a:rPr lang="en-US" dirty="0" smtClean="0"/>
              <a:t>: Find the eigenvalues and eigenvectors of </a:t>
            </a:r>
            <a:r>
              <a:rPr lang="en-US" b="1" dirty="0" smtClean="0"/>
              <a:t>M</a:t>
            </a:r>
            <a:r>
              <a:rPr lang="en-US" dirty="0" smtClean="0"/>
              <a:t>.</a:t>
            </a:r>
          </a:p>
          <a:p>
            <a:pPr eaLnBrk="1" fontAlgn="auto" hangingPunct="1">
              <a:spcAft>
                <a:spcPts val="0"/>
              </a:spcAft>
              <a:buFont typeface="Arial"/>
              <a:buChar char="•"/>
              <a:defRPr/>
            </a:pPr>
            <a:r>
              <a:rPr lang="en-US" b="1" dirty="0" smtClean="0">
                <a:solidFill>
                  <a:srgbClr val="FF0000"/>
                </a:solidFill>
              </a:rPr>
              <a:t>Step 2</a:t>
            </a:r>
            <a:r>
              <a:rPr lang="en-US" dirty="0" smtClean="0">
                <a:solidFill>
                  <a:srgbClr val="FF0000"/>
                </a:solidFill>
              </a:rPr>
              <a:t>: Decompose </a:t>
            </a:r>
            <a:r>
              <a:rPr lang="en-US" b="1" dirty="0" smtClean="0">
                <a:solidFill>
                  <a:srgbClr val="FF0000"/>
                </a:solidFill>
              </a:rPr>
              <a:t>x</a:t>
            </a:r>
            <a:r>
              <a:rPr lang="en-US" dirty="0" smtClean="0">
                <a:solidFill>
                  <a:srgbClr val="FF0000"/>
                </a:solidFill>
              </a:rPr>
              <a:t> into its eigenvector components</a:t>
            </a:r>
          </a:p>
          <a:p>
            <a:pPr eaLnBrk="1" fontAlgn="auto" hangingPunct="1">
              <a:spcAft>
                <a:spcPts val="0"/>
              </a:spcAft>
              <a:buFont typeface="Arial"/>
              <a:buChar char="•"/>
              <a:defRPr/>
            </a:pPr>
            <a:r>
              <a:rPr lang="en-US" b="1" dirty="0" smtClean="0"/>
              <a:t>Step 3</a:t>
            </a:r>
            <a:r>
              <a:rPr lang="en-US" dirty="0" smtClean="0"/>
              <a:t>: Stretch/scale each eigenvalue component</a:t>
            </a:r>
          </a:p>
          <a:p>
            <a:pPr eaLnBrk="1" fontAlgn="auto" hangingPunct="1">
              <a:spcAft>
                <a:spcPts val="0"/>
              </a:spcAft>
              <a:buFont typeface="Arial"/>
              <a:buChar char="•"/>
              <a:defRPr/>
            </a:pPr>
            <a:r>
              <a:rPr lang="en-US" b="1" dirty="0"/>
              <a:t>Step 4: </a:t>
            </a:r>
            <a:r>
              <a:rPr lang="en-US" dirty="0"/>
              <a:t>(solve for c and) transform back to original coordinates. </a:t>
            </a:r>
          </a:p>
        </p:txBody>
      </p:sp>
      <p:sp>
        <p:nvSpPr>
          <p:cNvPr id="9"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 term </a:t>
            </a:r>
            <a:r>
              <a:rPr lang="en-US" b="1" dirty="0" err="1" smtClean="0"/>
              <a:t>Mx</a:t>
            </a:r>
            <a:endParaRPr lang="en-US" b="1" dirty="0"/>
          </a:p>
        </p:txBody>
      </p:sp>
      <p:pic>
        <p:nvPicPr>
          <p:cNvPr id="105476" name="Picture 9" descr="pracprog.eps"/>
          <p:cNvPicPr>
            <a:picLocks noChangeAspect="1"/>
          </p:cNvPicPr>
          <p:nvPr/>
        </p:nvPicPr>
        <p:blipFill>
          <a:blip r:embed="rId3"/>
          <a:srcRect b="15184"/>
          <a:stretch>
            <a:fillRect/>
          </a:stretch>
        </p:blipFill>
        <p:spPr bwMode="auto">
          <a:xfrm>
            <a:off x="4478338" y="2249488"/>
            <a:ext cx="4445000" cy="2406650"/>
          </a:xfrm>
          <a:prstGeom prst="rect">
            <a:avLst/>
          </a:prstGeom>
          <a:noFill/>
          <a:ln w="9525">
            <a:noFill/>
            <a:miter lim="800000"/>
            <a:headEnd/>
            <a:tailEnd/>
          </a:ln>
        </p:spPr>
      </p:pic>
      <p:pic>
        <p:nvPicPr>
          <p:cNvPr id="105477" name="Picture 10" descr="pracprog.eps"/>
          <p:cNvPicPr>
            <a:picLocks noChangeAspect="1"/>
          </p:cNvPicPr>
          <p:nvPr/>
        </p:nvPicPr>
        <p:blipFill>
          <a:blip r:embed="rId3"/>
          <a:srcRect t="84943"/>
          <a:stretch>
            <a:fillRect/>
          </a:stretch>
        </p:blipFill>
        <p:spPr bwMode="auto">
          <a:xfrm>
            <a:off x="6080125" y="4659313"/>
            <a:ext cx="4445000" cy="427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t>Step 1</a:t>
            </a:r>
            <a:r>
              <a:rPr lang="en-US" dirty="0" smtClean="0"/>
              <a:t>: Find the eigenvalues and eigenvectors of </a:t>
            </a:r>
            <a:r>
              <a:rPr lang="en-US" b="1" dirty="0" smtClean="0"/>
              <a:t>M</a:t>
            </a:r>
            <a:r>
              <a:rPr lang="en-US" dirty="0" smtClean="0"/>
              <a:t>.</a:t>
            </a:r>
          </a:p>
          <a:p>
            <a:pPr eaLnBrk="1" fontAlgn="auto" hangingPunct="1">
              <a:spcAft>
                <a:spcPts val="0"/>
              </a:spcAft>
              <a:buFont typeface="Arial"/>
              <a:buChar char="•"/>
              <a:defRPr/>
            </a:pPr>
            <a:r>
              <a:rPr lang="en-US" b="1" dirty="0" smtClean="0">
                <a:solidFill>
                  <a:srgbClr val="000000"/>
                </a:solidFill>
              </a:rPr>
              <a:t>Step 2</a:t>
            </a:r>
            <a:r>
              <a:rPr lang="en-US" dirty="0" smtClean="0">
                <a:solidFill>
                  <a:srgbClr val="000000"/>
                </a:solidFill>
              </a:rPr>
              <a:t>: Decompose </a:t>
            </a:r>
            <a:r>
              <a:rPr lang="en-US" b="1" dirty="0" smtClean="0">
                <a:solidFill>
                  <a:srgbClr val="000000"/>
                </a:solidFill>
              </a:rPr>
              <a:t>x</a:t>
            </a:r>
            <a:r>
              <a:rPr lang="en-US" dirty="0" smtClean="0">
                <a:solidFill>
                  <a:srgbClr val="000000"/>
                </a:solidFill>
              </a:rPr>
              <a:t> into its eigenvector components</a:t>
            </a:r>
          </a:p>
          <a:p>
            <a:pPr eaLnBrk="1" fontAlgn="auto" hangingPunct="1">
              <a:spcAft>
                <a:spcPts val="0"/>
              </a:spcAft>
              <a:buFont typeface="Arial"/>
              <a:buChar char="•"/>
              <a:defRPr/>
            </a:pPr>
            <a:r>
              <a:rPr lang="en-US" b="1" dirty="0" smtClean="0">
                <a:solidFill>
                  <a:srgbClr val="FF0000"/>
                </a:solidFill>
              </a:rPr>
              <a:t>Step 3</a:t>
            </a:r>
            <a:r>
              <a:rPr lang="en-US" dirty="0" smtClean="0">
                <a:solidFill>
                  <a:srgbClr val="FF0000"/>
                </a:solidFill>
              </a:rPr>
              <a:t>: Stretch/scale each eigenvalue component</a:t>
            </a:r>
          </a:p>
          <a:p>
            <a:pPr eaLnBrk="1" fontAlgn="auto" hangingPunct="1">
              <a:spcAft>
                <a:spcPts val="0"/>
              </a:spcAft>
              <a:buFont typeface="Arial"/>
              <a:buChar char="•"/>
              <a:defRPr/>
            </a:pPr>
            <a:r>
              <a:rPr lang="en-US" b="1" dirty="0"/>
              <a:t>Step 4: </a:t>
            </a:r>
            <a:r>
              <a:rPr lang="en-US" dirty="0"/>
              <a:t>(solve for c and) transform back to original coordinates. </a:t>
            </a:r>
          </a:p>
          <a:p>
            <a:pPr marL="0" indent="0" eaLnBrk="1" fontAlgn="auto" hangingPunct="1">
              <a:spcAft>
                <a:spcPts val="0"/>
              </a:spcAft>
              <a:buFont typeface="Arial"/>
              <a:buNone/>
              <a:defRPr/>
            </a:pPr>
            <a:endParaRPr lang="en-US" dirty="0" smtClean="0">
              <a:solidFill>
                <a:srgbClr val="FF0000"/>
              </a:solidFill>
            </a:endParaRPr>
          </a:p>
        </p:txBody>
      </p:sp>
      <p:sp>
        <p:nvSpPr>
          <p:cNvPr id="6"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 term </a:t>
            </a:r>
            <a:r>
              <a:rPr lang="en-US" b="1" dirty="0" err="1" smtClean="0"/>
              <a:t>Mx</a:t>
            </a:r>
            <a:endParaRPr lang="en-US" b="1" dirty="0"/>
          </a:p>
        </p:txBody>
      </p:sp>
      <p:pic>
        <p:nvPicPr>
          <p:cNvPr id="107524" name="Picture 1" descr="latex-image-1.pdf"/>
          <p:cNvPicPr>
            <a:picLocks noChangeAspect="1"/>
          </p:cNvPicPr>
          <p:nvPr/>
        </p:nvPicPr>
        <p:blipFill>
          <a:blip r:embed="rId2"/>
          <a:srcRect/>
          <a:stretch>
            <a:fillRect/>
          </a:stretch>
        </p:blipFill>
        <p:spPr bwMode="auto">
          <a:xfrm>
            <a:off x="4083050" y="3462338"/>
            <a:ext cx="4989513" cy="1211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2225"/>
            <a:ext cx="3840163" cy="5368925"/>
          </a:xfrm>
        </p:spPr>
        <p:txBody>
          <a:bodyPr rtlCol="0">
            <a:normAutofit fontScale="92500" lnSpcReduction="20000"/>
          </a:bodyPr>
          <a:lstStyle/>
          <a:p>
            <a:pPr eaLnBrk="1" fontAlgn="auto" hangingPunct="1">
              <a:spcAft>
                <a:spcPts val="0"/>
              </a:spcAft>
              <a:buFont typeface="Arial"/>
              <a:buChar char="•"/>
              <a:defRPr/>
            </a:pPr>
            <a:r>
              <a:rPr lang="en-US" b="1" dirty="0" smtClean="0"/>
              <a:t>Step 1</a:t>
            </a:r>
            <a:r>
              <a:rPr lang="en-US" dirty="0" smtClean="0"/>
              <a:t>: Find the eigenvalues and eigenvectors of </a:t>
            </a:r>
            <a:r>
              <a:rPr lang="en-US" b="1" dirty="0" smtClean="0"/>
              <a:t>M</a:t>
            </a:r>
            <a:r>
              <a:rPr lang="en-US" dirty="0" smtClean="0"/>
              <a:t>.</a:t>
            </a:r>
          </a:p>
          <a:p>
            <a:pPr eaLnBrk="1" fontAlgn="auto" hangingPunct="1">
              <a:spcAft>
                <a:spcPts val="0"/>
              </a:spcAft>
              <a:buFont typeface="Arial"/>
              <a:buChar char="•"/>
              <a:defRPr/>
            </a:pPr>
            <a:r>
              <a:rPr lang="en-US" b="1" dirty="0" smtClean="0">
                <a:solidFill>
                  <a:srgbClr val="000000"/>
                </a:solidFill>
              </a:rPr>
              <a:t>Step 2</a:t>
            </a:r>
            <a:r>
              <a:rPr lang="en-US" dirty="0" smtClean="0">
                <a:solidFill>
                  <a:srgbClr val="000000"/>
                </a:solidFill>
              </a:rPr>
              <a:t>: Decompose </a:t>
            </a:r>
            <a:r>
              <a:rPr lang="en-US" b="1" dirty="0" smtClean="0">
                <a:solidFill>
                  <a:srgbClr val="000000"/>
                </a:solidFill>
              </a:rPr>
              <a:t>x</a:t>
            </a:r>
            <a:r>
              <a:rPr lang="en-US" dirty="0" smtClean="0">
                <a:solidFill>
                  <a:srgbClr val="000000"/>
                </a:solidFill>
              </a:rPr>
              <a:t> into its eigenvector components</a:t>
            </a:r>
          </a:p>
          <a:p>
            <a:pPr eaLnBrk="1" fontAlgn="auto" hangingPunct="1">
              <a:spcAft>
                <a:spcPts val="0"/>
              </a:spcAft>
              <a:buFont typeface="Arial"/>
              <a:buChar char="•"/>
              <a:defRPr/>
            </a:pPr>
            <a:r>
              <a:rPr lang="en-US" b="1" dirty="0" smtClean="0"/>
              <a:t>Step 3</a:t>
            </a:r>
            <a:r>
              <a:rPr lang="en-US" dirty="0" smtClean="0"/>
              <a:t>: Stretch/scale each eigenvalue component</a:t>
            </a:r>
          </a:p>
          <a:p>
            <a:pPr eaLnBrk="1" fontAlgn="auto" hangingPunct="1">
              <a:spcAft>
                <a:spcPts val="0"/>
              </a:spcAft>
              <a:buFont typeface="Arial"/>
              <a:buChar char="•"/>
              <a:defRPr/>
            </a:pPr>
            <a:r>
              <a:rPr lang="en-US" b="1" dirty="0">
                <a:solidFill>
                  <a:srgbClr val="FF0000"/>
                </a:solidFill>
              </a:rPr>
              <a:t>Step 4: </a:t>
            </a:r>
            <a:r>
              <a:rPr lang="en-US" dirty="0">
                <a:solidFill>
                  <a:srgbClr val="FF0000"/>
                </a:solidFill>
              </a:rPr>
              <a:t>(solve for c and) transform back to original coordinates. </a:t>
            </a:r>
          </a:p>
          <a:p>
            <a:pPr marL="0" indent="0" eaLnBrk="1" fontAlgn="auto" hangingPunct="1">
              <a:spcAft>
                <a:spcPts val="0"/>
              </a:spcAft>
              <a:buFont typeface="Arial"/>
              <a:buNone/>
              <a:defRPr/>
            </a:pPr>
            <a:endParaRPr lang="en-US" dirty="0" smtClean="0">
              <a:solidFill>
                <a:srgbClr val="FF0000"/>
              </a:solidFill>
            </a:endParaRPr>
          </a:p>
        </p:txBody>
      </p:sp>
      <p:sp>
        <p:nvSpPr>
          <p:cNvPr id="6" name="Title 1"/>
          <p:cNvSpPr>
            <a:spLocks noGrp="1"/>
          </p:cNvSpPr>
          <p:nvPr>
            <p:ph type="title"/>
          </p:nvPr>
        </p:nvSpPr>
        <p:spPr>
          <a:xfrm>
            <a:off x="457200" y="274638"/>
            <a:ext cx="8229600" cy="647700"/>
          </a:xfrm>
        </p:spPr>
        <p:txBody>
          <a:bodyPr rtlCol="0">
            <a:normAutofit fontScale="90000"/>
          </a:bodyPr>
          <a:lstStyle/>
          <a:p>
            <a:pPr eaLnBrk="1" fontAlgn="auto" hangingPunct="1">
              <a:lnSpc>
                <a:spcPts val="4300"/>
              </a:lnSpc>
              <a:spcAft>
                <a:spcPts val="0"/>
              </a:spcAft>
              <a:defRPr/>
            </a:pPr>
            <a:r>
              <a:rPr lang="en-US" dirty="0"/>
              <a:t>Practical program for approaching equations coupled through a term </a:t>
            </a:r>
            <a:r>
              <a:rPr lang="en-US" b="1" dirty="0" err="1" smtClean="0"/>
              <a:t>Mx</a:t>
            </a:r>
            <a:endParaRPr lang="en-US" b="1" dirty="0"/>
          </a:p>
        </p:txBody>
      </p:sp>
      <p:pic>
        <p:nvPicPr>
          <p:cNvPr id="108548" name="Picture 4" descr="pracprog.eps"/>
          <p:cNvPicPr>
            <a:picLocks noChangeAspect="1"/>
          </p:cNvPicPr>
          <p:nvPr/>
        </p:nvPicPr>
        <p:blipFill>
          <a:blip r:embed="rId2"/>
          <a:srcRect t="66621" b="15184"/>
          <a:stretch>
            <a:fillRect/>
          </a:stretch>
        </p:blipFill>
        <p:spPr bwMode="auto">
          <a:xfrm>
            <a:off x="4470400" y="5097463"/>
            <a:ext cx="4445000" cy="515937"/>
          </a:xfrm>
          <a:prstGeom prst="rect">
            <a:avLst/>
          </a:prstGeom>
          <a:noFill/>
          <a:ln w="9525">
            <a:noFill/>
            <a:miter lim="800000"/>
            <a:headEnd/>
            <a:tailEnd/>
          </a:ln>
        </p:spPr>
      </p:pic>
      <p:pic>
        <p:nvPicPr>
          <p:cNvPr id="108549" name="Picture 7" descr="pracprog.eps"/>
          <p:cNvPicPr>
            <a:picLocks noChangeAspect="1"/>
          </p:cNvPicPr>
          <p:nvPr/>
        </p:nvPicPr>
        <p:blipFill>
          <a:blip r:embed="rId2"/>
          <a:srcRect b="84607"/>
          <a:stretch>
            <a:fillRect/>
          </a:stretch>
        </p:blipFill>
        <p:spPr bwMode="auto">
          <a:xfrm>
            <a:off x="4414838" y="4627563"/>
            <a:ext cx="4770437" cy="46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3" descr="why.eps"/>
          <p:cNvPicPr>
            <a:picLocks noChangeAspect="1"/>
          </p:cNvPicPr>
          <p:nvPr/>
        </p:nvPicPr>
        <p:blipFill>
          <a:blip r:embed="rId2"/>
          <a:srcRect t="30875" b="31639"/>
          <a:stretch>
            <a:fillRect/>
          </a:stretch>
        </p:blipFill>
        <p:spPr bwMode="auto">
          <a:xfrm>
            <a:off x="2311400" y="1574800"/>
            <a:ext cx="4610100" cy="919163"/>
          </a:xfrm>
          <a:prstGeom prst="rect">
            <a:avLst/>
          </a:prstGeom>
          <a:noFill/>
          <a:ln w="9525">
            <a:noFill/>
            <a:miter lim="800000"/>
            <a:headEnd/>
            <a:tailEnd/>
          </a:ln>
        </p:spPr>
      </p:pic>
      <p:pic>
        <p:nvPicPr>
          <p:cNvPr id="109571" name="Picture 5" descr="E.eps"/>
          <p:cNvPicPr>
            <a:picLocks noChangeAspect="1"/>
          </p:cNvPicPr>
          <p:nvPr/>
        </p:nvPicPr>
        <p:blipFill>
          <a:blip r:embed="rId3"/>
          <a:srcRect/>
          <a:stretch>
            <a:fillRect/>
          </a:stretch>
        </p:blipFill>
        <p:spPr bwMode="auto">
          <a:xfrm>
            <a:off x="509588" y="3079750"/>
            <a:ext cx="3603625" cy="1006475"/>
          </a:xfrm>
          <a:prstGeom prst="rect">
            <a:avLst/>
          </a:prstGeom>
          <a:noFill/>
          <a:ln w="9525">
            <a:noFill/>
            <a:miter lim="800000"/>
            <a:headEnd/>
            <a:tailEnd/>
          </a:ln>
        </p:spPr>
      </p:pic>
      <p:pic>
        <p:nvPicPr>
          <p:cNvPr id="109572" name="Picture 7" descr="lambda.eps"/>
          <p:cNvPicPr>
            <a:picLocks noChangeAspect="1"/>
          </p:cNvPicPr>
          <p:nvPr/>
        </p:nvPicPr>
        <p:blipFill>
          <a:blip r:embed="rId4"/>
          <a:srcRect/>
          <a:stretch>
            <a:fillRect/>
          </a:stretch>
        </p:blipFill>
        <p:spPr bwMode="auto">
          <a:xfrm>
            <a:off x="4840288" y="2606675"/>
            <a:ext cx="4164012" cy="1960563"/>
          </a:xfrm>
          <a:prstGeom prst="rect">
            <a:avLst/>
          </a:prstGeom>
          <a:noFill/>
          <a:ln w="9525">
            <a:noFill/>
            <a:miter lim="800000"/>
            <a:headEnd/>
            <a:tailEnd/>
          </a:ln>
        </p:spPr>
      </p:pic>
      <p:sp>
        <p:nvSpPr>
          <p:cNvPr id="109573" name="TextBox 10"/>
          <p:cNvSpPr txBox="1">
            <a:spLocks noChangeArrowheads="1"/>
          </p:cNvSpPr>
          <p:nvPr/>
        </p:nvSpPr>
        <p:spPr bwMode="auto">
          <a:xfrm>
            <a:off x="479425" y="2555875"/>
            <a:ext cx="2532063" cy="523875"/>
          </a:xfrm>
          <a:prstGeom prst="rect">
            <a:avLst/>
          </a:prstGeom>
          <a:noFill/>
          <a:ln w="9525">
            <a:noFill/>
            <a:miter lim="800000"/>
            <a:headEnd/>
            <a:tailEnd/>
          </a:ln>
        </p:spPr>
        <p:txBody>
          <a:bodyPr wrap="none">
            <a:spAutoFit/>
          </a:bodyPr>
          <a:lstStyle/>
          <a:p>
            <a:pPr eaLnBrk="1" hangingPunct="1"/>
            <a:r>
              <a:rPr lang="en-US" altLang="en-US" sz="2800"/>
              <a:t>Where (</a:t>
            </a:r>
            <a:r>
              <a:rPr lang="en-US" altLang="en-US" sz="2800">
                <a:solidFill>
                  <a:srgbClr val="FF0000"/>
                </a:solidFill>
              </a:rPr>
              <a:t>step 1</a:t>
            </a:r>
            <a:r>
              <a:rPr lang="en-US" altLang="en-US" sz="2800"/>
              <a:t>): </a:t>
            </a:r>
          </a:p>
        </p:txBody>
      </p:sp>
      <p:sp>
        <p:nvSpPr>
          <p:cNvPr id="109574" name="TextBox 11"/>
          <p:cNvSpPr txBox="1">
            <a:spLocks noChangeArrowheads="1"/>
          </p:cNvSpPr>
          <p:nvPr/>
        </p:nvSpPr>
        <p:spPr bwMode="auto">
          <a:xfrm>
            <a:off x="1973263" y="4986338"/>
            <a:ext cx="1579562" cy="522287"/>
          </a:xfrm>
          <a:prstGeom prst="rect">
            <a:avLst/>
          </a:prstGeom>
          <a:noFill/>
          <a:ln w="9525">
            <a:noFill/>
            <a:miter lim="800000"/>
            <a:headEnd/>
            <a:tailEnd/>
          </a:ln>
        </p:spPr>
        <p:txBody>
          <a:bodyPr wrap="none">
            <a:spAutoFit/>
          </a:bodyPr>
          <a:lstStyle/>
          <a:p>
            <a:pPr eaLnBrk="1" hangingPunct="1"/>
            <a:r>
              <a:rPr lang="en-US" altLang="en-US" sz="2800"/>
              <a:t>MATLAB: </a:t>
            </a:r>
          </a:p>
        </p:txBody>
      </p:sp>
      <p:sp>
        <p:nvSpPr>
          <p:cNvPr id="109575" name="Title 1"/>
          <p:cNvSpPr>
            <a:spLocks noGrp="1"/>
          </p:cNvSpPr>
          <p:nvPr>
            <p:ph type="title"/>
          </p:nvPr>
        </p:nvSpPr>
        <p:spPr>
          <a:xfrm>
            <a:off x="457200" y="274638"/>
            <a:ext cx="8229600" cy="647700"/>
          </a:xfrm>
        </p:spPr>
        <p:txBody>
          <a:bodyPr/>
          <a:lstStyle/>
          <a:p>
            <a:pPr eaLnBrk="1" hangingPunct="1">
              <a:lnSpc>
                <a:spcPts val="4300"/>
              </a:lnSpc>
            </a:pPr>
            <a:r>
              <a:rPr lang="en-US" altLang="en-US" smtClean="0"/>
              <a:t>Putting it all together…</a:t>
            </a:r>
          </a:p>
        </p:txBody>
      </p:sp>
      <p:pic>
        <p:nvPicPr>
          <p:cNvPr id="109576" name="Picture 1" descr="eig.eps"/>
          <p:cNvPicPr>
            <a:picLocks noChangeAspect="1"/>
          </p:cNvPicPr>
          <p:nvPr/>
        </p:nvPicPr>
        <p:blipFill>
          <a:blip r:embed="rId5"/>
          <a:srcRect/>
          <a:stretch>
            <a:fillRect/>
          </a:stretch>
        </p:blipFill>
        <p:spPr bwMode="auto">
          <a:xfrm>
            <a:off x="3552825" y="4845050"/>
            <a:ext cx="4127500" cy="73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3" descr="why.eps"/>
          <p:cNvPicPr>
            <a:picLocks noChangeAspect="1"/>
          </p:cNvPicPr>
          <p:nvPr/>
        </p:nvPicPr>
        <p:blipFill>
          <a:blip r:embed="rId2"/>
          <a:srcRect t="69781" b="-1591"/>
          <a:stretch>
            <a:fillRect/>
          </a:stretch>
        </p:blipFill>
        <p:spPr bwMode="auto">
          <a:xfrm>
            <a:off x="2311400" y="1555750"/>
            <a:ext cx="4610100" cy="779463"/>
          </a:xfrm>
          <a:prstGeom prst="rect">
            <a:avLst/>
          </a:prstGeom>
          <a:noFill/>
          <a:ln w="9525">
            <a:noFill/>
            <a:miter lim="800000"/>
            <a:headEnd/>
            <a:tailEnd/>
          </a:ln>
        </p:spPr>
      </p:pic>
      <p:grpSp>
        <p:nvGrpSpPr>
          <p:cNvPr id="15" name="Group 14"/>
          <p:cNvGrpSpPr>
            <a:grpSpLocks/>
          </p:cNvGrpSpPr>
          <p:nvPr/>
        </p:nvGrpSpPr>
        <p:grpSpPr bwMode="auto">
          <a:xfrm>
            <a:off x="5640388" y="2487613"/>
            <a:ext cx="3503612" cy="1358900"/>
            <a:chOff x="5641024" y="2488262"/>
            <a:chExt cx="3502976" cy="1358419"/>
          </a:xfrm>
        </p:grpSpPr>
        <p:sp>
          <p:nvSpPr>
            <p:cNvPr id="110606" name="TextBox 4"/>
            <p:cNvSpPr txBox="1">
              <a:spLocks noChangeArrowheads="1"/>
            </p:cNvSpPr>
            <p:nvPr/>
          </p:nvSpPr>
          <p:spPr bwMode="auto">
            <a:xfrm>
              <a:off x="5788314" y="2892574"/>
              <a:ext cx="3355686" cy="954107"/>
            </a:xfrm>
            <a:prstGeom prst="rect">
              <a:avLst/>
            </a:prstGeom>
            <a:noFill/>
            <a:ln w="9525">
              <a:noFill/>
              <a:miter lim="800000"/>
              <a:headEnd/>
              <a:tailEnd/>
            </a:ln>
          </p:spPr>
          <p:txBody>
            <a:bodyPr>
              <a:spAutoFit/>
            </a:bodyPr>
            <a:lstStyle/>
            <a:p>
              <a:pPr eaLnBrk="1" hangingPunct="1"/>
              <a:r>
                <a:rPr lang="en-US" altLang="en-US" sz="2800">
                  <a:solidFill>
                    <a:srgbClr val="FF0000"/>
                  </a:solidFill>
                </a:rPr>
                <a:t>Step 2: </a:t>
              </a:r>
              <a:r>
                <a:rPr lang="en-US" altLang="en-US" sz="2800">
                  <a:solidFill>
                    <a:srgbClr val="000000"/>
                  </a:solidFill>
                </a:rPr>
                <a:t>Transform into eigencoordinates</a:t>
              </a:r>
              <a:endParaRPr lang="en-US" altLang="en-US" sz="2800">
                <a:solidFill>
                  <a:srgbClr val="FF0000"/>
                </a:solidFill>
              </a:endParaRPr>
            </a:p>
          </p:txBody>
        </p:sp>
        <p:sp>
          <p:nvSpPr>
            <p:cNvPr id="6" name="Right Brace 5"/>
            <p:cNvSpPr/>
            <p:nvPr/>
          </p:nvSpPr>
          <p:spPr>
            <a:xfrm rot="5400000">
              <a:off x="6132315" y="1996971"/>
              <a:ext cx="557015" cy="1539595"/>
            </a:xfrm>
            <a:prstGeom prst="righ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grpSp>
      <p:grpSp>
        <p:nvGrpSpPr>
          <p:cNvPr id="16" name="Group 15"/>
          <p:cNvGrpSpPr>
            <a:grpSpLocks/>
          </p:cNvGrpSpPr>
          <p:nvPr/>
        </p:nvGrpSpPr>
        <p:grpSpPr bwMode="auto">
          <a:xfrm>
            <a:off x="4852988" y="2335213"/>
            <a:ext cx="3746500" cy="3159125"/>
            <a:chOff x="4853604" y="2335862"/>
            <a:chExt cx="3746022" cy="3158509"/>
          </a:xfrm>
        </p:grpSpPr>
        <p:sp>
          <p:nvSpPr>
            <p:cNvPr id="3" name="Right Brace 2"/>
            <p:cNvSpPr/>
            <p:nvPr/>
          </p:nvSpPr>
          <p:spPr>
            <a:xfrm rot="5400000">
              <a:off x="4883782" y="2305684"/>
              <a:ext cx="557103" cy="617458"/>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0604" name="TextBox 6"/>
            <p:cNvSpPr txBox="1">
              <a:spLocks noChangeArrowheads="1"/>
            </p:cNvSpPr>
            <p:nvPr/>
          </p:nvSpPr>
          <p:spPr bwMode="auto">
            <a:xfrm>
              <a:off x="5243940" y="4109376"/>
              <a:ext cx="3355686" cy="1384995"/>
            </a:xfrm>
            <a:prstGeom prst="rect">
              <a:avLst/>
            </a:prstGeom>
            <a:noFill/>
            <a:ln w="9525">
              <a:noFill/>
              <a:miter lim="800000"/>
              <a:headEnd/>
              <a:tailEnd/>
            </a:ln>
          </p:spPr>
          <p:txBody>
            <a:bodyPr>
              <a:spAutoFit/>
            </a:bodyPr>
            <a:lstStyle/>
            <a:p>
              <a:pPr eaLnBrk="1" hangingPunct="1"/>
              <a:r>
                <a:rPr lang="en-US" altLang="en-US" sz="2800">
                  <a:solidFill>
                    <a:srgbClr val="FF0000"/>
                  </a:solidFill>
                </a:rPr>
                <a:t>Step 3: </a:t>
              </a:r>
              <a:r>
                <a:rPr lang="en-US" altLang="en-US" sz="2800">
                  <a:solidFill>
                    <a:srgbClr val="000000"/>
                  </a:solidFill>
                </a:rPr>
                <a:t>Scale by </a:t>
              </a:r>
              <a:r>
                <a:rPr lang="en-US" altLang="en-US" sz="2800"/>
                <a:t> </a:t>
              </a:r>
              <a:r>
                <a:rPr lang="en-US" altLang="en-US" sz="2800">
                  <a:latin typeface="Symbol" pitchFamily="-106" charset="2"/>
                </a:rPr>
                <a:t>l</a:t>
              </a:r>
              <a:r>
                <a:rPr lang="en-US" altLang="en-US" sz="2800" baseline="-25000"/>
                <a:t>i </a:t>
              </a:r>
              <a:r>
                <a:rPr lang="en-US" altLang="en-US" sz="2800">
                  <a:solidFill>
                    <a:srgbClr val="000000"/>
                  </a:solidFill>
                </a:rPr>
                <a:t> along the i</a:t>
              </a:r>
              <a:r>
                <a:rPr lang="en-US" altLang="en-US" sz="2800" baseline="30000">
                  <a:solidFill>
                    <a:srgbClr val="000000"/>
                  </a:solidFill>
                </a:rPr>
                <a:t>th</a:t>
              </a:r>
              <a:r>
                <a:rPr lang="en-US" altLang="en-US" sz="2800">
                  <a:solidFill>
                    <a:srgbClr val="000000"/>
                  </a:solidFill>
                </a:rPr>
                <a:t> eigencoordinate</a:t>
              </a:r>
              <a:endParaRPr lang="en-US" altLang="en-US" sz="2800">
                <a:solidFill>
                  <a:srgbClr val="FF0000"/>
                </a:solidFill>
              </a:endParaRPr>
            </a:p>
          </p:txBody>
        </p:sp>
        <p:cxnSp>
          <p:nvCxnSpPr>
            <p:cNvPr id="8" name="Straight Connector 7"/>
            <p:cNvCxnSpPr>
              <a:stCxn id="3" idx="1"/>
            </p:cNvCxnSpPr>
            <p:nvPr/>
          </p:nvCxnSpPr>
          <p:spPr>
            <a:xfrm>
              <a:off x="5163127" y="2892965"/>
              <a:ext cx="307936" cy="133958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a:grpSpLocks/>
          </p:cNvGrpSpPr>
          <p:nvPr/>
        </p:nvGrpSpPr>
        <p:grpSpPr bwMode="auto">
          <a:xfrm>
            <a:off x="1181100" y="2335213"/>
            <a:ext cx="3663950" cy="2927350"/>
            <a:chOff x="1180536" y="2335863"/>
            <a:chExt cx="3664575" cy="2926511"/>
          </a:xfrm>
        </p:grpSpPr>
        <p:sp>
          <p:nvSpPr>
            <p:cNvPr id="12" name="Right Brace 11"/>
            <p:cNvSpPr/>
            <p:nvPr/>
          </p:nvSpPr>
          <p:spPr>
            <a:xfrm rot="5400000">
              <a:off x="4257764" y="2305567"/>
              <a:ext cx="557052" cy="617642"/>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3" name="Straight Connector 12"/>
            <p:cNvCxnSpPr>
              <a:stCxn id="12" idx="1"/>
            </p:cNvCxnSpPr>
            <p:nvPr/>
          </p:nvCxnSpPr>
          <p:spPr>
            <a:xfrm flipH="1">
              <a:off x="1896621" y="2892915"/>
              <a:ext cx="2638875" cy="98396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0602" name="TextBox 13"/>
            <p:cNvSpPr txBox="1">
              <a:spLocks noChangeArrowheads="1"/>
            </p:cNvSpPr>
            <p:nvPr/>
          </p:nvSpPr>
          <p:spPr bwMode="auto">
            <a:xfrm>
              <a:off x="1180536" y="3877379"/>
              <a:ext cx="3355686" cy="1384995"/>
            </a:xfrm>
            <a:prstGeom prst="rect">
              <a:avLst/>
            </a:prstGeom>
            <a:noFill/>
            <a:ln w="9525">
              <a:noFill/>
              <a:miter lim="800000"/>
              <a:headEnd/>
              <a:tailEnd/>
            </a:ln>
          </p:spPr>
          <p:txBody>
            <a:bodyPr>
              <a:spAutoFit/>
            </a:bodyPr>
            <a:lstStyle/>
            <a:p>
              <a:pPr eaLnBrk="1" hangingPunct="1"/>
              <a:r>
                <a:rPr lang="en-US" altLang="en-US" sz="2800">
                  <a:solidFill>
                    <a:srgbClr val="FF0000"/>
                  </a:solidFill>
                </a:rPr>
                <a:t>Step 4: </a:t>
              </a:r>
              <a:r>
                <a:rPr lang="en-US" altLang="en-US" sz="2800">
                  <a:solidFill>
                    <a:srgbClr val="000000"/>
                  </a:solidFill>
                </a:rPr>
                <a:t>Transform back to original coordinate system</a:t>
              </a:r>
              <a:endParaRPr lang="en-US" altLang="en-US" sz="2800">
                <a:solidFill>
                  <a:srgbClr val="FF0000"/>
                </a:solidFill>
              </a:endParaRPr>
            </a:p>
          </p:txBody>
        </p:sp>
      </p:grpSp>
      <p:sp>
        <p:nvSpPr>
          <p:cNvPr id="110598" name="Title 1"/>
          <p:cNvSpPr>
            <a:spLocks noGrp="1"/>
          </p:cNvSpPr>
          <p:nvPr>
            <p:ph type="title"/>
          </p:nvPr>
        </p:nvSpPr>
        <p:spPr>
          <a:xfrm>
            <a:off x="457200" y="274638"/>
            <a:ext cx="8229600" cy="647700"/>
          </a:xfrm>
        </p:spPr>
        <p:txBody>
          <a:bodyPr/>
          <a:lstStyle/>
          <a:p>
            <a:pPr eaLnBrk="1" hangingPunct="1">
              <a:lnSpc>
                <a:spcPts val="4300"/>
              </a:lnSpc>
            </a:pPr>
            <a:r>
              <a:rPr lang="en-US" altLang="en-US" smtClean="0"/>
              <a:t>Putting it all together…</a:t>
            </a:r>
          </a:p>
        </p:txBody>
      </p:sp>
      <p:sp>
        <p:nvSpPr>
          <p:cNvPr id="18" name="Oval 17"/>
          <p:cNvSpPr/>
          <p:nvPr/>
        </p:nvSpPr>
        <p:spPr>
          <a:xfrm rot="5400000">
            <a:off x="5669756" y="977107"/>
            <a:ext cx="1084263" cy="1936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altLang="en-US" smtClean="0"/>
              <a:t>Left eigenvectors</a:t>
            </a:r>
          </a:p>
        </p:txBody>
      </p:sp>
      <p:pic>
        <p:nvPicPr>
          <p:cNvPr id="111619" name="Picture 5" descr="latex-image-1.pdf"/>
          <p:cNvPicPr>
            <a:picLocks noChangeAspect="1"/>
          </p:cNvPicPr>
          <p:nvPr/>
        </p:nvPicPr>
        <p:blipFill>
          <a:blip r:embed="rId3"/>
          <a:srcRect/>
          <a:stretch>
            <a:fillRect/>
          </a:stretch>
        </p:blipFill>
        <p:spPr bwMode="auto">
          <a:xfrm>
            <a:off x="2217738" y="1635125"/>
            <a:ext cx="4610100" cy="2895600"/>
          </a:xfrm>
          <a:prstGeom prst="rect">
            <a:avLst/>
          </a:prstGeom>
          <a:noFill/>
          <a:ln w="9525">
            <a:noFill/>
            <a:miter lim="800000"/>
            <a:headEnd/>
            <a:tailEnd/>
          </a:ln>
        </p:spPr>
      </p:pic>
      <p:sp>
        <p:nvSpPr>
          <p:cNvPr id="111620" name="TextBox 7"/>
          <p:cNvSpPr txBox="1">
            <a:spLocks noChangeArrowheads="1"/>
          </p:cNvSpPr>
          <p:nvPr/>
        </p:nvSpPr>
        <p:spPr bwMode="auto">
          <a:xfrm>
            <a:off x="265113" y="4530725"/>
            <a:ext cx="8686800" cy="1816100"/>
          </a:xfrm>
          <a:prstGeom prst="rect">
            <a:avLst/>
          </a:prstGeom>
          <a:noFill/>
          <a:ln w="9525">
            <a:noFill/>
            <a:miter lim="800000"/>
            <a:headEnd/>
            <a:tailEnd/>
          </a:ln>
        </p:spPr>
        <p:txBody>
          <a:bodyPr>
            <a:spAutoFit/>
          </a:bodyPr>
          <a:lstStyle/>
          <a:p>
            <a:pPr eaLnBrk="1" hangingPunct="1"/>
            <a:r>
              <a:rPr lang="en-US" altLang="en-US" sz="2800"/>
              <a:t>-The rows of E inverse are called the left eigenvectors</a:t>
            </a:r>
          </a:p>
          <a:p>
            <a:pPr eaLnBrk="1" hangingPunct="1"/>
            <a:r>
              <a:rPr lang="en-US" altLang="en-US" sz="2800"/>
              <a:t>because they satisfy E</a:t>
            </a:r>
            <a:r>
              <a:rPr lang="en-US" altLang="en-US" sz="2800" baseline="30000"/>
              <a:t>-1 </a:t>
            </a:r>
            <a:r>
              <a:rPr lang="en-US" altLang="en-US" sz="2800"/>
              <a:t>M = </a:t>
            </a:r>
            <a:r>
              <a:rPr lang="en-US" altLang="en-US" sz="2800">
                <a:latin typeface="Symbol" pitchFamily="-106" charset="2"/>
              </a:rPr>
              <a:t>L</a:t>
            </a:r>
            <a:r>
              <a:rPr lang="en-US" altLang="en-US" sz="2800"/>
              <a:t> E</a:t>
            </a:r>
            <a:r>
              <a:rPr lang="en-US" altLang="en-US" sz="2800" baseline="30000"/>
              <a:t>-1</a:t>
            </a:r>
            <a:r>
              <a:rPr lang="en-US" altLang="en-US" sz="2800"/>
              <a:t>. </a:t>
            </a:r>
          </a:p>
          <a:p>
            <a:pPr eaLnBrk="1" hangingPunct="1"/>
            <a:r>
              <a:rPr lang="en-US" altLang="en-US" sz="2800"/>
              <a:t>-Together with the eigenvalues, they determine how x is decomposed into each of its eigenvector components.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3" descr="why.eps"/>
          <p:cNvPicPr>
            <a:picLocks noChangeAspect="1"/>
          </p:cNvPicPr>
          <p:nvPr/>
        </p:nvPicPr>
        <p:blipFill>
          <a:blip r:embed="rId2"/>
          <a:srcRect t="34235" b="30991"/>
          <a:stretch>
            <a:fillRect/>
          </a:stretch>
        </p:blipFill>
        <p:spPr bwMode="auto">
          <a:xfrm>
            <a:off x="2690813" y="1314450"/>
            <a:ext cx="4610100" cy="852488"/>
          </a:xfrm>
          <a:prstGeom prst="rect">
            <a:avLst/>
          </a:prstGeom>
          <a:noFill/>
          <a:ln w="9525">
            <a:noFill/>
            <a:miter lim="800000"/>
            <a:headEnd/>
            <a:tailEnd/>
          </a:ln>
        </p:spPr>
      </p:pic>
      <p:sp>
        <p:nvSpPr>
          <p:cNvPr id="3" name="Right Brace 2"/>
          <p:cNvSpPr/>
          <p:nvPr/>
        </p:nvSpPr>
        <p:spPr>
          <a:xfrm rot="5400000">
            <a:off x="5330826" y="1885950"/>
            <a:ext cx="334962" cy="617537"/>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3668" name="TextBox 6"/>
          <p:cNvSpPr txBox="1">
            <a:spLocks noChangeArrowheads="1"/>
          </p:cNvSpPr>
          <p:nvPr/>
        </p:nvSpPr>
        <p:spPr bwMode="auto">
          <a:xfrm>
            <a:off x="4537075" y="2292350"/>
            <a:ext cx="3021013" cy="1384300"/>
          </a:xfrm>
          <a:prstGeom prst="rect">
            <a:avLst/>
          </a:prstGeom>
          <a:noFill/>
          <a:ln w="9525">
            <a:noFill/>
            <a:miter lim="800000"/>
            <a:headEnd/>
            <a:tailEnd/>
          </a:ln>
        </p:spPr>
        <p:txBody>
          <a:bodyPr>
            <a:spAutoFit/>
          </a:bodyPr>
          <a:lstStyle/>
          <a:p>
            <a:pPr algn="ctr" eaLnBrk="1" hangingPunct="1"/>
            <a:r>
              <a:rPr lang="en-US" altLang="en-US" sz="2800" i="1">
                <a:solidFill>
                  <a:srgbClr val="000000"/>
                </a:solidFill>
              </a:rPr>
              <a:t>Matrix in eigencoordinate system</a:t>
            </a:r>
          </a:p>
        </p:txBody>
      </p:sp>
      <p:sp>
        <p:nvSpPr>
          <p:cNvPr id="12" name="Right Brace 11"/>
          <p:cNvSpPr/>
          <p:nvPr/>
        </p:nvSpPr>
        <p:spPr>
          <a:xfrm rot="5400000">
            <a:off x="3397251" y="1885950"/>
            <a:ext cx="334962" cy="617537"/>
          </a:xfrm>
          <a:prstGeom prst="rightBrace">
            <a:avLst>
              <a:gd name="adj1" fmla="val 8333"/>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13670" name="TextBox 13"/>
          <p:cNvSpPr txBox="1">
            <a:spLocks noChangeArrowheads="1"/>
          </p:cNvSpPr>
          <p:nvPr/>
        </p:nvSpPr>
        <p:spPr bwMode="auto">
          <a:xfrm>
            <a:off x="1722438" y="2270125"/>
            <a:ext cx="2463800" cy="522288"/>
          </a:xfrm>
          <a:prstGeom prst="rect">
            <a:avLst/>
          </a:prstGeom>
          <a:noFill/>
          <a:ln w="9525">
            <a:noFill/>
            <a:miter lim="800000"/>
            <a:headEnd/>
            <a:tailEnd/>
          </a:ln>
        </p:spPr>
        <p:txBody>
          <a:bodyPr>
            <a:spAutoFit/>
          </a:bodyPr>
          <a:lstStyle/>
          <a:p>
            <a:pPr eaLnBrk="1" hangingPunct="1"/>
            <a:r>
              <a:rPr lang="en-US" altLang="en-US" sz="2800" i="1">
                <a:solidFill>
                  <a:srgbClr val="000000"/>
                </a:solidFill>
              </a:rPr>
              <a:t>Original Matrix</a:t>
            </a:r>
          </a:p>
        </p:txBody>
      </p:sp>
      <p:pic>
        <p:nvPicPr>
          <p:cNvPr id="113671" name="Picture 14" descr="lambda.eps"/>
          <p:cNvPicPr>
            <a:picLocks noChangeAspect="1"/>
          </p:cNvPicPr>
          <p:nvPr/>
        </p:nvPicPr>
        <p:blipFill>
          <a:blip r:embed="rId3"/>
          <a:srcRect/>
          <a:stretch>
            <a:fillRect/>
          </a:stretch>
        </p:blipFill>
        <p:spPr bwMode="auto">
          <a:xfrm>
            <a:off x="2005013" y="4222750"/>
            <a:ext cx="3824287" cy="1800225"/>
          </a:xfrm>
          <a:prstGeom prst="rect">
            <a:avLst/>
          </a:prstGeom>
          <a:noFill/>
          <a:ln w="9525">
            <a:noFill/>
            <a:miter lim="800000"/>
            <a:headEnd/>
            <a:tailEnd/>
          </a:ln>
        </p:spPr>
      </p:pic>
      <p:sp>
        <p:nvSpPr>
          <p:cNvPr id="113672" name="TextBox 15"/>
          <p:cNvSpPr txBox="1">
            <a:spLocks noChangeArrowheads="1"/>
          </p:cNvSpPr>
          <p:nvPr/>
        </p:nvSpPr>
        <p:spPr bwMode="auto">
          <a:xfrm>
            <a:off x="1084263" y="3714750"/>
            <a:ext cx="1270000" cy="523875"/>
          </a:xfrm>
          <a:prstGeom prst="rect">
            <a:avLst/>
          </a:prstGeom>
          <a:noFill/>
          <a:ln w="9525">
            <a:noFill/>
            <a:miter lim="800000"/>
            <a:headEnd/>
            <a:tailEnd/>
          </a:ln>
        </p:spPr>
        <p:txBody>
          <a:bodyPr wrap="none">
            <a:spAutoFit/>
          </a:bodyPr>
          <a:lstStyle/>
          <a:p>
            <a:pPr eaLnBrk="1" hangingPunct="1"/>
            <a:r>
              <a:rPr lang="en-US" altLang="en-US" sz="2800"/>
              <a:t>Where: </a:t>
            </a:r>
          </a:p>
        </p:txBody>
      </p:sp>
      <p:sp>
        <p:nvSpPr>
          <p:cNvPr id="113673" name="Title 1"/>
          <p:cNvSpPr>
            <a:spLocks noGrp="1"/>
          </p:cNvSpPr>
          <p:nvPr>
            <p:ph type="title"/>
          </p:nvPr>
        </p:nvSpPr>
        <p:spPr>
          <a:xfrm>
            <a:off x="457200" y="274638"/>
            <a:ext cx="8229600" cy="647700"/>
          </a:xfrm>
        </p:spPr>
        <p:txBody>
          <a:bodyPr/>
          <a:lstStyle/>
          <a:p>
            <a:pPr eaLnBrk="1" hangingPunct="1">
              <a:lnSpc>
                <a:spcPts val="4300"/>
              </a:lnSpc>
            </a:pPr>
            <a:r>
              <a:rPr lang="en-US" altLang="en-US" smtClean="0"/>
              <a:t>Putting it all together…</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MBL@W8810C55ZE3T3PP7" val="49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4515</TotalTime>
  <Words>3003</Words>
  <Application>Microsoft Office PowerPoint</Application>
  <PresentationFormat>On-screen Show (4:3)</PresentationFormat>
  <Paragraphs>395</Paragraphs>
  <Slides>108</Slides>
  <Notes>12</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Introduction to Linear Algebra</vt:lpstr>
      <vt:lpstr>Outline</vt:lpstr>
      <vt:lpstr>Part 1: Matrix Arithmetic (w/applications to neural networks)</vt:lpstr>
      <vt:lpstr>Matrix addition</vt:lpstr>
      <vt:lpstr>Scalar times vector</vt:lpstr>
      <vt:lpstr>Scalar times vector</vt:lpstr>
      <vt:lpstr>Scalar times vector</vt:lpstr>
      <vt:lpstr>Product of 2 Vectors</vt:lpstr>
      <vt:lpstr>Element-by-element product (Hadamard product)</vt:lpstr>
      <vt:lpstr>Multiplication:  Dot product (inner product)</vt:lpstr>
      <vt:lpstr>Multiplication:  Dot product (inner product)</vt:lpstr>
      <vt:lpstr>Multiplication:  Dot product (inner product)</vt:lpstr>
      <vt:lpstr>Multiplication:  Dot product (inner product)</vt:lpstr>
      <vt:lpstr>Multiplication:  Dot product (inner product)</vt:lpstr>
      <vt:lpstr>Dot product geometric intuition: “Overlap” of 2 vectors</vt:lpstr>
      <vt:lpstr>Example: linear feed-forward network</vt:lpstr>
      <vt:lpstr>Example: linear feed-forward network</vt:lpstr>
      <vt:lpstr>Example: linear feed-forward network</vt:lpstr>
      <vt:lpstr>Example: linear feed-forward network</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Matrix times a vector</vt:lpstr>
      <vt:lpstr>Matrix times a vector</vt:lpstr>
      <vt:lpstr>Matrix times a vector</vt:lpstr>
      <vt:lpstr>Matrix times a vector:  inner product interpretation</vt:lpstr>
      <vt:lpstr>Matrix times a vector:  inner product interpretation</vt:lpstr>
      <vt:lpstr>Matrix times a vector:  inner product interpretation</vt:lpstr>
      <vt:lpstr>Matrix times a vector:  inner product interpretation</vt:lpstr>
      <vt:lpstr>Matrix times a vector:  inner product interpretation</vt:lpstr>
      <vt:lpstr>Matrix times a vector:  outer product interpretation</vt:lpstr>
      <vt:lpstr>Matrix times a vector:  outer product interpretation</vt:lpstr>
      <vt:lpstr>Matrix times a vector:  outer product interpretation</vt:lpstr>
      <vt:lpstr>Matrix times a vector:  outer product interpretation</vt:lpstr>
      <vt:lpstr>Example of the outer product method</vt:lpstr>
      <vt:lpstr>Example of the outer product method</vt:lpstr>
      <vt:lpstr>Example of the outer product method</vt:lpstr>
      <vt:lpstr>Example of the outer product method</vt:lpstr>
      <vt:lpstr>Rank of a Matrix</vt:lpstr>
      <vt:lpstr>Rank of a Matrix</vt:lpstr>
      <vt:lpstr>Example: 2-layer linear network</vt:lpstr>
      <vt:lpstr>Example: 2-layer linear network:  inner product point of view</vt:lpstr>
      <vt:lpstr>Example: 2-layer linear network:  outer product point of view</vt:lpstr>
      <vt:lpstr>Product of 2 Matrices</vt:lpstr>
      <vt:lpstr>Matrix times Matrix: by inner products </vt:lpstr>
      <vt:lpstr>Matrix times Matrix: by inner products </vt:lpstr>
      <vt:lpstr>Matrix times Matrix: by inner products </vt:lpstr>
      <vt:lpstr>Matrix times Matrix: by inner products </vt:lpstr>
      <vt:lpstr>Matrix times Matrix: by outer products </vt:lpstr>
      <vt:lpstr>Matrix times Matrix: by outer products </vt:lpstr>
      <vt:lpstr>Matrix times Matrix: by outer products </vt:lpstr>
      <vt:lpstr>Matrix times Matrix: by outer products </vt:lpstr>
      <vt:lpstr>Part 2: Matrix Properties </vt:lpstr>
      <vt:lpstr>Special matrices: diagonal matrix</vt:lpstr>
      <vt:lpstr>Special matrices: identity matrix</vt:lpstr>
      <vt:lpstr>Special matrices: inverse matrix</vt:lpstr>
      <vt:lpstr>How does a matrix transform a square?</vt:lpstr>
      <vt:lpstr>How does a matrix transform a square?</vt:lpstr>
      <vt:lpstr>How does a matrix transform a square?</vt:lpstr>
      <vt:lpstr>Geometric definition of the determinant: How does a matrix transform a square?</vt:lpstr>
      <vt:lpstr>Example: solve the algebraic equation</vt:lpstr>
      <vt:lpstr>Example: solve the algebraic equation</vt:lpstr>
      <vt:lpstr>Example: solve the algebraic equation</vt:lpstr>
      <vt:lpstr>Example of an underdetermined system</vt:lpstr>
      <vt:lpstr>Example of an underdetermined system</vt:lpstr>
      <vt:lpstr>Example of an underdetermined system</vt:lpstr>
      <vt:lpstr>Example of an underdetermined system</vt:lpstr>
      <vt:lpstr>Part 3: Eigenvectors &amp; eigenvalues</vt:lpstr>
      <vt:lpstr>What do matrices do to vectors?</vt:lpstr>
      <vt:lpstr>Recall</vt:lpstr>
      <vt:lpstr>What do matrices do to vectors?</vt:lpstr>
      <vt:lpstr>Are there any special vectors  that only get scaled?</vt:lpstr>
      <vt:lpstr>Are there any special vectors  that only get scaled?</vt:lpstr>
      <vt:lpstr>Are there any special vectors  that only get scaled?</vt:lpstr>
      <vt:lpstr>Are there any special vectors  that only get scaled?</vt:lpstr>
      <vt:lpstr>Are there any special vectors  that only get scaled?</vt:lpstr>
      <vt:lpstr>Are there any other eigenvectors?</vt:lpstr>
      <vt:lpstr>Step back:  Eigenvectors obey this equation</vt:lpstr>
      <vt:lpstr>Step back:  Eigenvectors obey this equation</vt:lpstr>
      <vt:lpstr>Step back:  Eigenvectors obey this equation</vt:lpstr>
      <vt:lpstr>Step back:  Eigenvectors obey this equation</vt:lpstr>
      <vt:lpstr>Part 4: Examples </vt:lpstr>
      <vt:lpstr>Part 5: Recap &amp; Additional useful stuff </vt:lpstr>
      <vt:lpstr>Coupled differential equations</vt:lpstr>
      <vt:lpstr>Practical program for approaching equations coupled through a term Mx</vt:lpstr>
      <vt:lpstr>Practical program for approaching equations coupled through a term Mx</vt:lpstr>
      <vt:lpstr>Practical program for approaching equations coupled through a term Mx</vt:lpstr>
      <vt:lpstr>Practical program for approaching equations coupled through a term Mx</vt:lpstr>
      <vt:lpstr>Practical program for approaching equations coupled through a term Mx</vt:lpstr>
      <vt:lpstr>Practical program for approaching equations coupled through a term Mx</vt:lpstr>
      <vt:lpstr>Putting it all together…</vt:lpstr>
      <vt:lpstr>Putting it all together…</vt:lpstr>
      <vt:lpstr>Left eigenvectors</vt:lpstr>
      <vt:lpstr>Putting it all together…</vt:lpstr>
      <vt:lpstr>Trace and Determinant</vt:lpstr>
      <vt:lpstr>Special Matrices: Normal matrix</vt:lpstr>
      <vt:lpstr>Special Matrices: Normal matrix</vt:lpstr>
      <vt:lpstr>Special Matrices: Normal matrix</vt:lpstr>
      <vt:lpstr>Special Matrices</vt:lpstr>
      <vt:lpstr>SVD: Decomposes matrix into outer products  (e.g. of a neural/spatial mode and a temporal mode) </vt:lpstr>
      <vt:lpstr>SVD: Decomposes matrix into outer products  (e.g. of a neural/spatial mode and a temporal mode) </vt:lpstr>
      <vt:lpstr>SVD: Decomposes matrix into outer products  (e.g. of a neural/spatial mode and a temporal mode) </vt:lpstr>
      <vt:lpstr>SVD: Decomposes matrix into outer products  (e.g. of a neural/spatial mode and a temporal mode) </vt:lpstr>
    </vt:vector>
  </TitlesOfParts>
  <Company>MBL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MBL</dc:creator>
  <cp:lastModifiedBy>Dr Bhawana Rudra</cp:lastModifiedBy>
  <cp:revision>288</cp:revision>
  <dcterms:created xsi:type="dcterms:W3CDTF">2013-07-30T22:22:08Z</dcterms:created>
  <dcterms:modified xsi:type="dcterms:W3CDTF">2023-03-01T04:25:39Z</dcterms:modified>
</cp:coreProperties>
</file>