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slides/slide89.xml" ContentType="application/vnd.openxmlformats-officedocument.presentationml.slide+xml"/>
  <Override PartName="/ppt/slides/slide9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04"/>
  </p:notesMasterIdLst>
  <p:handoutMasterIdLst>
    <p:handoutMasterId r:id="rId105"/>
  </p:handoutMasterIdLst>
  <p:sldIdLst>
    <p:sldId id="256" r:id="rId2"/>
    <p:sldId id="300" r:id="rId3"/>
    <p:sldId id="301" r:id="rId4"/>
    <p:sldId id="302" r:id="rId5"/>
    <p:sldId id="303" r:id="rId6"/>
    <p:sldId id="304" r:id="rId7"/>
    <p:sldId id="305" r:id="rId8"/>
    <p:sldId id="306" r:id="rId9"/>
    <p:sldId id="307" r:id="rId10"/>
    <p:sldId id="308" r:id="rId11"/>
    <p:sldId id="309" r:id="rId12"/>
    <p:sldId id="310" r:id="rId13"/>
    <p:sldId id="311" r:id="rId14"/>
    <p:sldId id="312" r:id="rId15"/>
    <p:sldId id="313" r:id="rId16"/>
    <p:sldId id="314" r:id="rId17"/>
    <p:sldId id="315" r:id="rId18"/>
    <p:sldId id="316" r:id="rId19"/>
    <p:sldId id="317" r:id="rId20"/>
    <p:sldId id="318" r:id="rId21"/>
    <p:sldId id="319" r:id="rId22"/>
    <p:sldId id="320" r:id="rId23"/>
    <p:sldId id="321" r:id="rId24"/>
    <p:sldId id="322" r:id="rId25"/>
    <p:sldId id="323" r:id="rId26"/>
    <p:sldId id="324" r:id="rId27"/>
    <p:sldId id="325" r:id="rId28"/>
    <p:sldId id="326" r:id="rId29"/>
    <p:sldId id="327" r:id="rId30"/>
    <p:sldId id="328" r:id="rId31"/>
    <p:sldId id="329" r:id="rId32"/>
    <p:sldId id="330" r:id="rId33"/>
    <p:sldId id="331" r:id="rId34"/>
    <p:sldId id="332" r:id="rId35"/>
    <p:sldId id="333" r:id="rId36"/>
    <p:sldId id="334" r:id="rId37"/>
    <p:sldId id="335" r:id="rId38"/>
    <p:sldId id="336" r:id="rId39"/>
    <p:sldId id="337" r:id="rId40"/>
    <p:sldId id="381" r:id="rId41"/>
    <p:sldId id="382" r:id="rId42"/>
    <p:sldId id="383" r:id="rId43"/>
    <p:sldId id="384" r:id="rId44"/>
    <p:sldId id="385" r:id="rId45"/>
    <p:sldId id="386" r:id="rId46"/>
    <p:sldId id="387" r:id="rId47"/>
    <p:sldId id="388" r:id="rId48"/>
    <p:sldId id="389" r:id="rId49"/>
    <p:sldId id="390" r:id="rId50"/>
    <p:sldId id="391" r:id="rId51"/>
    <p:sldId id="392" r:id="rId52"/>
    <p:sldId id="393" r:id="rId53"/>
    <p:sldId id="394" r:id="rId54"/>
    <p:sldId id="338" r:id="rId55"/>
    <p:sldId id="339" r:id="rId56"/>
    <p:sldId id="340" r:id="rId57"/>
    <p:sldId id="395" r:id="rId58"/>
    <p:sldId id="396" r:id="rId59"/>
    <p:sldId id="397" r:id="rId60"/>
    <p:sldId id="398" r:id="rId61"/>
    <p:sldId id="341" r:id="rId62"/>
    <p:sldId id="342" r:id="rId63"/>
    <p:sldId id="343" r:id="rId64"/>
    <p:sldId id="344" r:id="rId65"/>
    <p:sldId id="345" r:id="rId66"/>
    <p:sldId id="346" r:id="rId67"/>
    <p:sldId id="347" r:id="rId68"/>
    <p:sldId id="348" r:id="rId69"/>
    <p:sldId id="349" r:id="rId70"/>
    <p:sldId id="350" r:id="rId71"/>
    <p:sldId id="351" r:id="rId72"/>
    <p:sldId id="270" r:id="rId73"/>
    <p:sldId id="360" r:id="rId74"/>
    <p:sldId id="361" r:id="rId75"/>
    <p:sldId id="362" r:id="rId76"/>
    <p:sldId id="363" r:id="rId77"/>
    <p:sldId id="364" r:id="rId78"/>
    <p:sldId id="365" r:id="rId79"/>
    <p:sldId id="366" r:id="rId80"/>
    <p:sldId id="367" r:id="rId81"/>
    <p:sldId id="368" r:id="rId82"/>
    <p:sldId id="369" r:id="rId83"/>
    <p:sldId id="370" r:id="rId84"/>
    <p:sldId id="371" r:id="rId85"/>
    <p:sldId id="372" r:id="rId86"/>
    <p:sldId id="373" r:id="rId87"/>
    <p:sldId id="374" r:id="rId88"/>
    <p:sldId id="375" r:id="rId89"/>
    <p:sldId id="376" r:id="rId90"/>
    <p:sldId id="377" r:id="rId91"/>
    <p:sldId id="378" r:id="rId92"/>
    <p:sldId id="379" r:id="rId93"/>
    <p:sldId id="380" r:id="rId94"/>
    <p:sldId id="356" r:id="rId95"/>
    <p:sldId id="357" r:id="rId96"/>
    <p:sldId id="358" r:id="rId97"/>
    <p:sldId id="291" r:id="rId98"/>
    <p:sldId id="359" r:id="rId99"/>
    <p:sldId id="297" r:id="rId100"/>
    <p:sldId id="275" r:id="rId101"/>
    <p:sldId id="287" r:id="rId102"/>
    <p:sldId id="258" r:id="rId103"/>
  </p:sldIdLst>
  <p:sldSz cx="9144000" cy="6858000" type="screen4x3"/>
  <p:notesSz cx="7162800" cy="94488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6600"/>
    <a:srgbClr val="FF0000"/>
    <a:srgbClr val="0066FF"/>
    <a:srgbClr val="FFFF00"/>
    <a:srgbClr val="339966"/>
    <a:srgbClr val="CC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9" d="100"/>
          <a:sy n="109" d="100"/>
        </p:scale>
        <p:origin x="-1650"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808"/>
    </p:cViewPr>
  </p:sorterViewPr>
  <p:notesViewPr>
    <p:cSldViewPr>
      <p:cViewPr>
        <p:scale>
          <a:sx n="100" d="100"/>
          <a:sy n="100" d="100"/>
        </p:scale>
        <p:origin x="-768" y="-72"/>
      </p:cViewPr>
      <p:guideLst>
        <p:guide orient="horz" pos="2976"/>
        <p:guide pos="2256"/>
      </p:guideLst>
    </p:cSldViewPr>
  </p:notes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viewProps" Target="view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8.wmf"/><Relationship Id="rId1" Type="http://schemas.openxmlformats.org/officeDocument/2006/relationships/image" Target="../media/image37.wmf"/><Relationship Id="rId5" Type="http://schemas.openxmlformats.org/officeDocument/2006/relationships/image" Target="../media/image40.wmf"/><Relationship Id="rId4" Type="http://schemas.openxmlformats.org/officeDocument/2006/relationships/image" Target="../media/image39.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 Id="rId6" Type="http://schemas.openxmlformats.org/officeDocument/2006/relationships/image" Target="../media/image46.wmf"/><Relationship Id="rId5" Type="http://schemas.openxmlformats.org/officeDocument/2006/relationships/image" Target="../media/image45.wmf"/><Relationship Id="rId4" Type="http://schemas.openxmlformats.org/officeDocument/2006/relationships/image" Target="../media/image44.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emf"/><Relationship Id="rId6" Type="http://schemas.openxmlformats.org/officeDocument/2006/relationships/image" Target="../media/image16.wmf"/><Relationship Id="rId5" Type="http://schemas.openxmlformats.org/officeDocument/2006/relationships/image" Target="../media/image15.wmf"/><Relationship Id="rId4" Type="http://schemas.openxmlformats.org/officeDocument/2006/relationships/image" Target="../media/image14.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14.wmf"/><Relationship Id="rId4" Type="http://schemas.openxmlformats.org/officeDocument/2006/relationships/image" Target="../media/image49.w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57.wmf"/><Relationship Id="rId3" Type="http://schemas.openxmlformats.org/officeDocument/2006/relationships/image" Target="../media/image52.wmf"/><Relationship Id="rId7" Type="http://schemas.openxmlformats.org/officeDocument/2006/relationships/image" Target="../media/image56.wmf"/><Relationship Id="rId2" Type="http://schemas.openxmlformats.org/officeDocument/2006/relationships/image" Target="../media/image51.wmf"/><Relationship Id="rId1" Type="http://schemas.openxmlformats.org/officeDocument/2006/relationships/image" Target="../media/image50.wmf"/><Relationship Id="rId6" Type="http://schemas.openxmlformats.org/officeDocument/2006/relationships/image" Target="../media/image55.wmf"/><Relationship Id="rId5" Type="http://schemas.openxmlformats.org/officeDocument/2006/relationships/image" Target="../media/image54.wmf"/><Relationship Id="rId10" Type="http://schemas.openxmlformats.org/officeDocument/2006/relationships/image" Target="../media/image59.wmf"/><Relationship Id="rId4" Type="http://schemas.openxmlformats.org/officeDocument/2006/relationships/image" Target="../media/image53.wmf"/><Relationship Id="rId9" Type="http://schemas.openxmlformats.org/officeDocument/2006/relationships/image" Target="../media/image58.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61.wmf"/><Relationship Id="rId1" Type="http://schemas.openxmlformats.org/officeDocument/2006/relationships/image" Target="../media/image60.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62.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emf"/><Relationship Id="rId4" Type="http://schemas.openxmlformats.org/officeDocument/2006/relationships/image" Target="../media/image66.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image" Target="../media/image12.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65.wmf"/><Relationship Id="rId1" Type="http://schemas.openxmlformats.org/officeDocument/2006/relationships/image" Target="../media/image69.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66.wmf"/><Relationship Id="rId1" Type="http://schemas.openxmlformats.org/officeDocument/2006/relationships/image" Target="../media/image70.wmf"/><Relationship Id="rId4" Type="http://schemas.openxmlformats.org/officeDocument/2006/relationships/image" Target="../media/image72.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73.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75.wmf"/><Relationship Id="rId1" Type="http://schemas.openxmlformats.org/officeDocument/2006/relationships/image" Target="../media/image74.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74.wmf"/><Relationship Id="rId1" Type="http://schemas.openxmlformats.org/officeDocument/2006/relationships/image" Target="../media/image76.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82.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83.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46.png"/><Relationship Id="rId2" Type="http://schemas.openxmlformats.org/officeDocument/2006/relationships/image" Target="../media/image145.png"/><Relationship Id="rId1" Type="http://schemas.openxmlformats.org/officeDocument/2006/relationships/image" Target="../media/image144.png"/><Relationship Id="rId6" Type="http://schemas.openxmlformats.org/officeDocument/2006/relationships/image" Target="../media/image149.png"/><Relationship Id="rId5" Type="http://schemas.openxmlformats.org/officeDocument/2006/relationships/image" Target="../media/image148.png"/><Relationship Id="rId4" Type="http://schemas.openxmlformats.org/officeDocument/2006/relationships/image" Target="../media/image147.png"/></Relationships>
</file>

<file path=ppt/drawings/_rels/vmlDrawing3.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4"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emf"/><Relationship Id="rId6" Type="http://schemas.openxmlformats.org/officeDocument/2006/relationships/image" Target="../media/image16.wmf"/><Relationship Id="rId5" Type="http://schemas.openxmlformats.org/officeDocument/2006/relationships/image" Target="../media/image15.wmf"/><Relationship Id="rId4"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9.wmf"/><Relationship Id="rId7" Type="http://schemas.openxmlformats.org/officeDocument/2006/relationships/image" Target="../media/image23.wmf"/><Relationship Id="rId2" Type="http://schemas.openxmlformats.org/officeDocument/2006/relationships/image" Target="../media/image18.wmf"/><Relationship Id="rId1" Type="http://schemas.openxmlformats.org/officeDocument/2006/relationships/image" Target="../media/image17.wmf"/><Relationship Id="rId6" Type="http://schemas.openxmlformats.org/officeDocument/2006/relationships/image" Target="../media/image22.wmf"/><Relationship Id="rId5" Type="http://schemas.openxmlformats.org/officeDocument/2006/relationships/image" Target="../media/image21.wmf"/><Relationship Id="rId4"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8.wmf"/><Relationship Id="rId1" Type="http://schemas.openxmlformats.org/officeDocument/2006/relationships/image" Target="../media/image27.wmf"/><Relationship Id="rId5" Type="http://schemas.openxmlformats.org/officeDocument/2006/relationships/image" Target="../media/image29.wmf"/><Relationship Id="rId4" Type="http://schemas.openxmlformats.org/officeDocument/2006/relationships/image" Target="../media/image2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6018" name="Rectangle 1026"/>
          <p:cNvSpPr>
            <a:spLocks noGrp="1" noChangeArrowheads="1"/>
          </p:cNvSpPr>
          <p:nvPr>
            <p:ph type="hdr" sz="quarter"/>
          </p:nvPr>
        </p:nvSpPr>
        <p:spPr bwMode="auto">
          <a:xfrm>
            <a:off x="0" y="0"/>
            <a:ext cx="3125788" cy="465138"/>
          </a:xfrm>
          <a:prstGeom prst="rect">
            <a:avLst/>
          </a:prstGeom>
          <a:noFill/>
          <a:ln w="9525">
            <a:noFill/>
            <a:miter lim="800000"/>
            <a:headEnd/>
            <a:tailEnd/>
          </a:ln>
          <a:effectLst/>
        </p:spPr>
        <p:txBody>
          <a:bodyPr vert="horz" wrap="square" lIns="93344" tIns="46672" rIns="93344" bIns="46672" numCol="1" anchor="t" anchorCtr="0" compatLnSpc="1">
            <a:prstTxWarp prst="textNoShape">
              <a:avLst/>
            </a:prstTxWarp>
          </a:bodyPr>
          <a:lstStyle>
            <a:lvl1pPr defTabSz="933450">
              <a:defRPr sz="1200"/>
            </a:lvl1pPr>
          </a:lstStyle>
          <a:p>
            <a:endParaRPr lang="en-US"/>
          </a:p>
        </p:txBody>
      </p:sp>
      <p:sp>
        <p:nvSpPr>
          <p:cNvPr id="86019" name="Rectangle 1027"/>
          <p:cNvSpPr>
            <a:spLocks noGrp="1" noChangeArrowheads="1"/>
          </p:cNvSpPr>
          <p:nvPr>
            <p:ph type="dt" sz="quarter" idx="1"/>
          </p:nvPr>
        </p:nvSpPr>
        <p:spPr bwMode="auto">
          <a:xfrm>
            <a:off x="4064000" y="0"/>
            <a:ext cx="3124200" cy="465138"/>
          </a:xfrm>
          <a:prstGeom prst="rect">
            <a:avLst/>
          </a:prstGeom>
          <a:noFill/>
          <a:ln w="9525">
            <a:noFill/>
            <a:miter lim="800000"/>
            <a:headEnd/>
            <a:tailEnd/>
          </a:ln>
          <a:effectLst/>
        </p:spPr>
        <p:txBody>
          <a:bodyPr vert="horz" wrap="square" lIns="93344" tIns="46672" rIns="93344" bIns="46672" numCol="1" anchor="t" anchorCtr="0" compatLnSpc="1">
            <a:prstTxWarp prst="textNoShape">
              <a:avLst/>
            </a:prstTxWarp>
          </a:bodyPr>
          <a:lstStyle>
            <a:lvl1pPr algn="r" defTabSz="933450">
              <a:defRPr sz="1200"/>
            </a:lvl1pPr>
          </a:lstStyle>
          <a:p>
            <a:endParaRPr lang="en-US"/>
          </a:p>
        </p:txBody>
      </p:sp>
      <p:sp>
        <p:nvSpPr>
          <p:cNvPr id="86020" name="Rectangle 1028"/>
          <p:cNvSpPr>
            <a:spLocks noGrp="1" noChangeArrowheads="1"/>
          </p:cNvSpPr>
          <p:nvPr>
            <p:ph type="ftr" sz="quarter" idx="2"/>
          </p:nvPr>
        </p:nvSpPr>
        <p:spPr bwMode="auto">
          <a:xfrm>
            <a:off x="0" y="8996363"/>
            <a:ext cx="3125788" cy="465137"/>
          </a:xfrm>
          <a:prstGeom prst="rect">
            <a:avLst/>
          </a:prstGeom>
          <a:noFill/>
          <a:ln w="9525">
            <a:noFill/>
            <a:miter lim="800000"/>
            <a:headEnd/>
            <a:tailEnd/>
          </a:ln>
          <a:effectLst/>
        </p:spPr>
        <p:txBody>
          <a:bodyPr vert="horz" wrap="square" lIns="93344" tIns="46672" rIns="93344" bIns="46672" numCol="1" anchor="b" anchorCtr="0" compatLnSpc="1">
            <a:prstTxWarp prst="textNoShape">
              <a:avLst/>
            </a:prstTxWarp>
          </a:bodyPr>
          <a:lstStyle>
            <a:lvl1pPr defTabSz="933450">
              <a:defRPr sz="1200"/>
            </a:lvl1pPr>
          </a:lstStyle>
          <a:p>
            <a:endParaRPr lang="en-US"/>
          </a:p>
        </p:txBody>
      </p:sp>
      <p:sp>
        <p:nvSpPr>
          <p:cNvPr id="86021" name="Rectangle 1029"/>
          <p:cNvSpPr>
            <a:spLocks noGrp="1" noChangeArrowheads="1"/>
          </p:cNvSpPr>
          <p:nvPr>
            <p:ph type="sldNum" sz="quarter" idx="3"/>
          </p:nvPr>
        </p:nvSpPr>
        <p:spPr bwMode="auto">
          <a:xfrm>
            <a:off x="4064000" y="8996363"/>
            <a:ext cx="3124200" cy="465137"/>
          </a:xfrm>
          <a:prstGeom prst="rect">
            <a:avLst/>
          </a:prstGeom>
          <a:noFill/>
          <a:ln w="9525">
            <a:noFill/>
            <a:miter lim="800000"/>
            <a:headEnd/>
            <a:tailEnd/>
          </a:ln>
          <a:effectLst/>
        </p:spPr>
        <p:txBody>
          <a:bodyPr vert="horz" wrap="square" lIns="93344" tIns="46672" rIns="93344" bIns="46672" numCol="1" anchor="b" anchorCtr="0" compatLnSpc="1">
            <a:prstTxWarp prst="textNoShape">
              <a:avLst/>
            </a:prstTxWarp>
          </a:bodyPr>
          <a:lstStyle>
            <a:lvl1pPr algn="r" defTabSz="933450">
              <a:defRPr sz="1200"/>
            </a:lvl1pPr>
          </a:lstStyle>
          <a:p>
            <a:fld id="{9F512BED-A2EB-4153-BD6E-894A91C302F9}"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3105150" cy="471488"/>
          </a:xfrm>
          <a:prstGeom prst="rect">
            <a:avLst/>
          </a:prstGeom>
          <a:noFill/>
          <a:ln w="9525">
            <a:noFill/>
            <a:miter lim="800000"/>
            <a:headEnd/>
            <a:tailEnd/>
          </a:ln>
          <a:effectLst/>
        </p:spPr>
        <p:txBody>
          <a:bodyPr vert="horz" wrap="square" lIns="94894" tIns="47447" rIns="94894" bIns="47447" numCol="1" anchor="t" anchorCtr="0" compatLnSpc="1">
            <a:prstTxWarp prst="textNoShape">
              <a:avLst/>
            </a:prstTxWarp>
          </a:bodyPr>
          <a:lstStyle>
            <a:lvl1pPr defTabSz="949325">
              <a:defRPr sz="1200"/>
            </a:lvl1pPr>
          </a:lstStyle>
          <a:p>
            <a:endParaRPr lang="en-US"/>
          </a:p>
        </p:txBody>
      </p:sp>
      <p:sp>
        <p:nvSpPr>
          <p:cNvPr id="45059" name="Rectangle 3"/>
          <p:cNvSpPr>
            <a:spLocks noGrp="1" noChangeArrowheads="1"/>
          </p:cNvSpPr>
          <p:nvPr>
            <p:ph type="dt" idx="1"/>
          </p:nvPr>
        </p:nvSpPr>
        <p:spPr bwMode="auto">
          <a:xfrm>
            <a:off x="4057650" y="0"/>
            <a:ext cx="3105150" cy="471488"/>
          </a:xfrm>
          <a:prstGeom prst="rect">
            <a:avLst/>
          </a:prstGeom>
          <a:noFill/>
          <a:ln w="9525">
            <a:noFill/>
            <a:miter lim="800000"/>
            <a:headEnd/>
            <a:tailEnd/>
          </a:ln>
          <a:effectLst/>
        </p:spPr>
        <p:txBody>
          <a:bodyPr vert="horz" wrap="square" lIns="94894" tIns="47447" rIns="94894" bIns="47447" numCol="1" anchor="t" anchorCtr="0" compatLnSpc="1">
            <a:prstTxWarp prst="textNoShape">
              <a:avLst/>
            </a:prstTxWarp>
          </a:bodyPr>
          <a:lstStyle>
            <a:lvl1pPr algn="r" defTabSz="949325">
              <a:defRPr sz="1200"/>
            </a:lvl1pPr>
          </a:lstStyle>
          <a:p>
            <a:endParaRPr lang="en-US"/>
          </a:p>
        </p:txBody>
      </p:sp>
      <p:sp>
        <p:nvSpPr>
          <p:cNvPr id="45060" name="Rectangle 4"/>
          <p:cNvSpPr>
            <a:spLocks noGrp="1" noRot="1" noChangeAspect="1" noChangeArrowheads="1" noTextEdit="1"/>
          </p:cNvSpPr>
          <p:nvPr>
            <p:ph type="sldImg" idx="2"/>
          </p:nvPr>
        </p:nvSpPr>
        <p:spPr bwMode="auto">
          <a:xfrm>
            <a:off x="1219200" y="709613"/>
            <a:ext cx="4724400" cy="3543300"/>
          </a:xfrm>
          <a:prstGeom prst="rect">
            <a:avLst/>
          </a:prstGeom>
          <a:noFill/>
          <a:ln w="9525">
            <a:solidFill>
              <a:srgbClr val="000000"/>
            </a:solidFill>
            <a:miter lim="800000"/>
            <a:headEnd/>
            <a:tailEnd/>
          </a:ln>
          <a:effectLst/>
        </p:spPr>
      </p:sp>
      <p:sp>
        <p:nvSpPr>
          <p:cNvPr id="45061" name="Rectangle 5"/>
          <p:cNvSpPr>
            <a:spLocks noGrp="1" noChangeArrowheads="1"/>
          </p:cNvSpPr>
          <p:nvPr>
            <p:ph type="body" sz="quarter" idx="3"/>
          </p:nvPr>
        </p:nvSpPr>
        <p:spPr bwMode="auto">
          <a:xfrm>
            <a:off x="955675" y="4487863"/>
            <a:ext cx="5251450" cy="4251325"/>
          </a:xfrm>
          <a:prstGeom prst="rect">
            <a:avLst/>
          </a:prstGeom>
          <a:noFill/>
          <a:ln w="9525">
            <a:noFill/>
            <a:miter lim="800000"/>
            <a:headEnd/>
            <a:tailEnd/>
          </a:ln>
          <a:effectLst/>
        </p:spPr>
        <p:txBody>
          <a:bodyPr vert="horz" wrap="square" lIns="94894" tIns="47447" rIns="94894" bIns="47447"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5062" name="Rectangle 6"/>
          <p:cNvSpPr>
            <a:spLocks noGrp="1" noChangeArrowheads="1"/>
          </p:cNvSpPr>
          <p:nvPr>
            <p:ph type="ftr" sz="quarter" idx="4"/>
          </p:nvPr>
        </p:nvSpPr>
        <p:spPr bwMode="auto">
          <a:xfrm>
            <a:off x="0" y="8977313"/>
            <a:ext cx="3105150" cy="471487"/>
          </a:xfrm>
          <a:prstGeom prst="rect">
            <a:avLst/>
          </a:prstGeom>
          <a:noFill/>
          <a:ln w="9525">
            <a:noFill/>
            <a:miter lim="800000"/>
            <a:headEnd/>
            <a:tailEnd/>
          </a:ln>
          <a:effectLst/>
        </p:spPr>
        <p:txBody>
          <a:bodyPr vert="horz" wrap="square" lIns="94894" tIns="47447" rIns="94894" bIns="47447" numCol="1" anchor="b" anchorCtr="0" compatLnSpc="1">
            <a:prstTxWarp prst="textNoShape">
              <a:avLst/>
            </a:prstTxWarp>
          </a:bodyPr>
          <a:lstStyle>
            <a:lvl1pPr defTabSz="949325">
              <a:defRPr sz="1200"/>
            </a:lvl1pPr>
          </a:lstStyle>
          <a:p>
            <a:endParaRPr lang="en-US"/>
          </a:p>
        </p:txBody>
      </p:sp>
      <p:sp>
        <p:nvSpPr>
          <p:cNvPr id="45063" name="Rectangle 7"/>
          <p:cNvSpPr>
            <a:spLocks noGrp="1" noChangeArrowheads="1"/>
          </p:cNvSpPr>
          <p:nvPr>
            <p:ph type="sldNum" sz="quarter" idx="5"/>
          </p:nvPr>
        </p:nvSpPr>
        <p:spPr bwMode="auto">
          <a:xfrm>
            <a:off x="4057650" y="8977313"/>
            <a:ext cx="3105150" cy="471487"/>
          </a:xfrm>
          <a:prstGeom prst="rect">
            <a:avLst/>
          </a:prstGeom>
          <a:noFill/>
          <a:ln w="9525">
            <a:noFill/>
            <a:miter lim="800000"/>
            <a:headEnd/>
            <a:tailEnd/>
          </a:ln>
          <a:effectLst/>
        </p:spPr>
        <p:txBody>
          <a:bodyPr vert="horz" wrap="square" lIns="94894" tIns="47447" rIns="94894" bIns="47447" numCol="1" anchor="b" anchorCtr="0" compatLnSpc="1">
            <a:prstTxWarp prst="textNoShape">
              <a:avLst/>
            </a:prstTxWarp>
          </a:bodyPr>
          <a:lstStyle>
            <a:lvl1pPr algn="r" defTabSz="949325">
              <a:defRPr sz="1200"/>
            </a:lvl1pPr>
          </a:lstStyle>
          <a:p>
            <a:fld id="{178A53DB-A341-4360-B44B-F18D31C6DB1C}"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461803-FD7C-40CB-ACDF-A4035160A9B2}" type="slidenum">
              <a:rPr lang="en-US"/>
              <a:pPr/>
              <a:t>1</a:t>
            </a:fld>
            <a:endParaRPr lang="en-US"/>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p:txBody>
          <a:bodyPr/>
          <a:lstStyle/>
          <a:p>
            <a:r>
              <a:rPr lang="en-US"/>
              <a:t>- Jennifer Mifflin</a:t>
            </a:r>
          </a:p>
          <a:p>
            <a:r>
              <a:rPr lang="en-US"/>
              <a:t>- Master’s presentation Quantum Algorithms for Moving-Target TSP</a:t>
            </a:r>
          </a:p>
          <a:p>
            <a:r>
              <a:rPr lang="en-US"/>
              <a:t>- Since most people don’t know much about quantum computing, the outline of my talk will be a brief introduction to Quantum Physics.  Then, we will move into a quick introduction to Quantum Computing and finally I’ll discuss my algorithm for the Moving-Target TSP</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8A53DB-A341-4360-B44B-F18D31C6DB1C}" type="slidenum">
              <a:rPr lang="en-US" smtClean="0"/>
              <a:pPr/>
              <a:t>61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F91667-1B2D-4D16-A26A-7FA76E950DCB}" type="slidenum">
              <a:rPr lang="en-US"/>
              <a:pPr/>
              <a:t>72</a:t>
            </a:fld>
            <a:endParaRPr lang="en-US"/>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r>
              <a:rPr lang="en-US"/>
              <a:t>In Quantum Computing, two main algorithms have been discovered. One is Shor’s factoring algorithm.  The other is Grover’s Searching algorithm.  Grover’s search algorithm is used in my final algorithm, so I will explain it.  The best way to state the problem is to search a phone book for a specific phone number without ordering the phone numbers.</a:t>
            </a:r>
          </a:p>
          <a:p>
            <a:r>
              <a:rPr lang="en-US"/>
              <a:t>The idea in a quantum computer is to magnify the desired number until the probability that we will read it is greater than 1/2.  To do this, we negate the amplitude of the selected item and then rotate all the amplitudes around the average.  This is repeated just until the desired amplitude is reached.  This can be better explained graphically.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37C561-6D25-402C-8FD0-5907DFAD5A6A}" type="slidenum">
              <a:rPr lang="en-US"/>
              <a:pPr/>
              <a:t>97</a:t>
            </a:fld>
            <a:endParaRPr lang="en-US"/>
          </a:p>
        </p:txBody>
      </p:sp>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p:txBody>
          <a:bodyPr/>
          <a:lstStyle/>
          <a:p>
            <a:r>
              <a:rPr lang="en-US"/>
              <a:t>In conclusion, I extended Rudolph’s algorithm to work for all graphs.  The algorithm can then be altered to find hamiltonian cycles, the solution to TSP and the solution to Moving-Target TSP.  For all three of these, the superposition can be obtained in linear time.  But, since Grover’s search algorithm works in SQRT of # of object in superposition, and the total number of object in the superposition is 2^N, the total time is O(2</a:t>
            </a:r>
            <a:r>
              <a:rPr lang="en-US" baseline="30000"/>
              <a:t>N/2</a:t>
            </a:r>
            <a:r>
              <a:rPr lang="en-US"/>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4C76BC-1C59-4967-A67C-E56A6881AA74}" type="slidenum">
              <a:rPr lang="en-US"/>
              <a:pPr/>
              <a:t>99</a:t>
            </a:fld>
            <a:endParaRPr lang="en-US"/>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r>
              <a:rPr lang="en-US"/>
              <a:t>Future work that will be beneficial would be to find a faster algorithm for TSP and M-T TSP.  This could be done by improving Grover’s search algorithm, or it is probably likely that there is a “trick” or something that would eliminate most of the paths that were not going to lead to anywhere.  Finally, it is still unknown if P=NP for a quantum computer.  It seems that this should be true since the number of paths that can be followed is exponential.  But, if there is no way to read out the paths that are desired, it doesn’t really matter how many different paths you can travel.</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B55350-F2F2-4D88-A0EB-33099FB1C74E}" type="slidenum">
              <a:rPr lang="en-US"/>
              <a:pPr/>
              <a:t>100</a:t>
            </a:fld>
            <a:endParaRPr lang="en-US"/>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p:txBody>
          <a:bodyPr/>
          <a:lstStyle/>
          <a:p>
            <a:r>
              <a:rPr lang="en-US"/>
              <a:t>This is the circuit Rudolph created for each step.  I is the Node that we’re interested in.  A,b,c are the nodes that are adjacent to I.  Register A is the parity register and register j and register j+1 are the registers holding which nodes were visited on that step.  This circuit is the reason that this algorithm only works for cubic bipartite graphs.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6ED781-983F-4ED2-8560-A9F6282FA939}" type="slidenum">
              <a:rPr lang="en-US"/>
              <a:pPr/>
              <a:t>101</a:t>
            </a:fld>
            <a:endParaRPr lang="en-US"/>
          </a:p>
        </p:txBody>
      </p:sp>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p:txBody>
          <a:bodyPr/>
          <a:lstStyle/>
          <a:p>
            <a:r>
              <a:rPr lang="en-US"/>
              <a:t>This slide simply describes how to find the minimum it could probably be removed.</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BB20F1-1FB2-4881-8268-BABCD10E0A54}" type="slidenum">
              <a:rPr lang="en-US"/>
              <a:pPr/>
              <a:t>102</a:t>
            </a:fld>
            <a:endParaRPr lang="en-US"/>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p:txBody>
          <a:bodyPr/>
          <a:lstStyle/>
          <a:p>
            <a:r>
              <a:rPr lang="en-US"/>
              <a:t>Here I just want to recap the whole experiment.  When electrons are not observed, they act as waves- they traverse both slits at the same time.  But, when we do observe the electrons, they act as bullets.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1D8915A-ACF2-466A-8116-CB310CB72CEC}"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789A458-812A-45E6-A639-A1948FC46D93}"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EEAAB93-A9DE-4E6D-B059-2230ECEBBF8E}"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48200" y="1981200"/>
            <a:ext cx="3810000" cy="4114800"/>
          </a:xfrm>
        </p:spPr>
        <p:txBody>
          <a:bodyPr/>
          <a:lstStyle/>
          <a:p>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2865FBF5-CD10-4061-9E69-487E9351DFD3}"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371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981200"/>
            <a:ext cx="4047067"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39733" y="1981200"/>
            <a:ext cx="4047067"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39733" y="4114800"/>
            <a:ext cx="4047067"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ln/>
        </p:spPr>
        <p:txBody>
          <a:bodyPr/>
          <a:lstStyle>
            <a:lvl1pPr>
              <a:defRPr/>
            </a:lvl1pPr>
          </a:lstStyle>
          <a:p>
            <a:pPr>
              <a:defRPr/>
            </a:pPr>
            <a:r>
              <a:rPr lang="zh-CN" altLang="en-US"/>
              <a:t>ISCIS Antalya November 5, 2003</a:t>
            </a:r>
            <a:endParaRPr lang="en-US" altLang="zh-CN"/>
          </a:p>
        </p:txBody>
      </p:sp>
      <p:sp>
        <p:nvSpPr>
          <p:cNvPr id="8" name="Rectangle 6"/>
          <p:cNvSpPr>
            <a:spLocks noGrp="1" noChangeArrowheads="1"/>
          </p:cNvSpPr>
          <p:nvPr>
            <p:ph type="sldNum" sz="quarter" idx="12"/>
          </p:nvPr>
        </p:nvSpPr>
        <p:spPr>
          <a:ln/>
        </p:spPr>
        <p:txBody>
          <a:bodyPr/>
          <a:lstStyle>
            <a:lvl1pPr>
              <a:defRPr/>
            </a:lvl1pPr>
          </a:lstStyle>
          <a:p>
            <a:pPr>
              <a:defRPr/>
            </a:pPr>
            <a:fld id="{530F031E-F44A-408F-9CE9-FC003A798C4F}" type="slidenum">
              <a:rPr lang="zh-CN" altLang="en-US"/>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381000"/>
            <a:ext cx="8229600" cy="13716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981200"/>
            <a:ext cx="4047067"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39733" y="1981200"/>
            <a:ext cx="4047067"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7200" y="4114800"/>
            <a:ext cx="4047067"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39733" y="4114800"/>
            <a:ext cx="4047067"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r>
              <a:rPr lang="zh-CN" altLang="en-US"/>
              <a:t>ISCIS Antalya November 5, 2003</a:t>
            </a: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26A43980-B2D5-438C-BA6A-929D5FE2C4C1}" type="slidenum">
              <a:rPr lang="zh-CN" altLang="en-US"/>
              <a:pPr>
                <a:defRPr/>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371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981200"/>
            <a:ext cx="4047067"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39733" y="1981200"/>
            <a:ext cx="4047067"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zh-CN" altLang="en-US"/>
              <a:t>ISCIS Antalya November 5, 2003</a:t>
            </a: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04CCCF9-6D12-457A-BECB-4F93B2DD9572}" type="slidenum">
              <a:rPr lang="zh-CN" altLang="en-US"/>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C5EF73E-283A-4FBC-98A2-0B5590245862}"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6E41F5E-C301-449B-98FD-89CD5C97BB9F}"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6A71BDC1-46FC-4BF6-AA11-D5A0674D1243}"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D084E96A-4D42-4654-B5F2-17AA8A5D4B4D}"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C9FE0CE3-9F8A-4F14-AB74-E72F4B792497}"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EDE30929-B4A6-4C13-BBC3-E4EEE3EA8B7B}"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6F9B912-B450-48CA-9775-8EAFAF248D2A}"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0B1AB83-F8E5-49CC-A021-0F4BB3F05F1F}"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0E063E78-68E4-473C-A9F3-C5B49D828E84}"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oleObject" Target="../embeddings/oleObject13.bin"/><Relationship Id="rId7"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16.bin"/><Relationship Id="rId5" Type="http://schemas.openxmlformats.org/officeDocument/2006/relationships/oleObject" Target="../embeddings/oleObject15.bin"/><Relationship Id="rId4" Type="http://schemas.openxmlformats.org/officeDocument/2006/relationships/oleObject" Target="../embeddings/oleObject14.bin"/></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8" Type="http://schemas.openxmlformats.org/officeDocument/2006/relationships/oleObject" Target="../embeddings/oleObject99.bin"/><Relationship Id="rId3" Type="http://schemas.openxmlformats.org/officeDocument/2006/relationships/notesSlide" Target="../notesSlides/notesSlide8.xml"/><Relationship Id="rId7" Type="http://schemas.openxmlformats.org/officeDocument/2006/relationships/oleObject" Target="../embeddings/oleObject98.bin"/><Relationship Id="rId2" Type="http://schemas.openxmlformats.org/officeDocument/2006/relationships/slideLayout" Target="../slideLayouts/slideLayout12.xml"/><Relationship Id="rId1" Type="http://schemas.openxmlformats.org/officeDocument/2006/relationships/vmlDrawing" Target="../drawings/vmlDrawing29.vml"/><Relationship Id="rId6" Type="http://schemas.openxmlformats.org/officeDocument/2006/relationships/oleObject" Target="../embeddings/oleObject97.bin"/><Relationship Id="rId5" Type="http://schemas.openxmlformats.org/officeDocument/2006/relationships/oleObject" Target="../embeddings/oleObject96.bin"/><Relationship Id="rId4" Type="http://schemas.openxmlformats.org/officeDocument/2006/relationships/oleObject" Target="../embeddings/oleObject95.bin"/><Relationship Id="rId9" Type="http://schemas.openxmlformats.org/officeDocument/2006/relationships/oleObject" Target="../embeddings/oleObject100.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oleObject" Target="../embeddings/oleObject19.bin"/><Relationship Id="rId7" Type="http://schemas.openxmlformats.org/officeDocument/2006/relationships/oleObject" Target="../embeddings/oleObject23.bin"/><Relationship Id="rId2" Type="http://schemas.openxmlformats.org/officeDocument/2006/relationships/slideLayout" Target="../slideLayouts/slideLayout6.xml"/><Relationship Id="rId1" Type="http://schemas.openxmlformats.org/officeDocument/2006/relationships/vmlDrawing" Target="../drawings/vmlDrawing7.vml"/><Relationship Id="rId6" Type="http://schemas.openxmlformats.org/officeDocument/2006/relationships/oleObject" Target="../embeddings/oleObject22.bin"/><Relationship Id="rId5" Type="http://schemas.openxmlformats.org/officeDocument/2006/relationships/oleObject" Target="../embeddings/oleObject21.bin"/><Relationship Id="rId4" Type="http://schemas.openxmlformats.org/officeDocument/2006/relationships/oleObject" Target="../embeddings/oleObject20.bin"/><Relationship Id="rId9" Type="http://schemas.openxmlformats.org/officeDocument/2006/relationships/oleObject" Target="../embeddings/oleObject25.bin"/></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4.xml"/><Relationship Id="rId1" Type="http://schemas.openxmlformats.org/officeDocument/2006/relationships/vmlDrawing" Target="../drawings/vmlDrawing8.vml"/><Relationship Id="rId5" Type="http://schemas.openxmlformats.org/officeDocument/2006/relationships/oleObject" Target="../embeddings/oleObject28.bin"/><Relationship Id="rId4" Type="http://schemas.openxmlformats.org/officeDocument/2006/relationships/oleObject" Target="../embeddings/oleObject27.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9.bin"/><Relationship Id="rId7"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32.bin"/><Relationship Id="rId5" Type="http://schemas.openxmlformats.org/officeDocument/2006/relationships/oleObject" Target="../embeddings/oleObject31.bin"/><Relationship Id="rId4" Type="http://schemas.openxmlformats.org/officeDocument/2006/relationships/oleObject" Target="../embeddings/oleObject30.bin"/></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oleObject" Target="../embeddings/oleObject3.bin"/></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oleObject" Target="../embeddings/oleObject36.bin"/><Relationship Id="rId4" Type="http://schemas.openxmlformats.org/officeDocument/2006/relationships/oleObject" Target="../embeddings/oleObject35.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6.xml"/><Relationship Id="rId1" Type="http://schemas.openxmlformats.org/officeDocument/2006/relationships/vmlDrawing" Target="../drawings/vmlDrawing11.vml"/><Relationship Id="rId4" Type="http://schemas.openxmlformats.org/officeDocument/2006/relationships/oleObject" Target="../embeddings/oleObject38.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oleObject" Target="../embeddings/oleObject40.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41.bin"/><Relationship Id="rId7" Type="http://schemas.openxmlformats.org/officeDocument/2006/relationships/oleObject" Target="../embeddings/oleObject45.bin"/><Relationship Id="rId2" Type="http://schemas.openxmlformats.org/officeDocument/2006/relationships/slideLayout" Target="../slideLayouts/slideLayout6.xml"/><Relationship Id="rId1" Type="http://schemas.openxmlformats.org/officeDocument/2006/relationships/vmlDrawing" Target="../drawings/vmlDrawing13.vml"/><Relationship Id="rId6" Type="http://schemas.openxmlformats.org/officeDocument/2006/relationships/oleObject" Target="../embeddings/oleObject44.bin"/><Relationship Id="rId5" Type="http://schemas.openxmlformats.org/officeDocument/2006/relationships/oleObject" Target="../embeddings/oleObject43.bin"/><Relationship Id="rId4" Type="http://schemas.openxmlformats.org/officeDocument/2006/relationships/oleObject" Target="../embeddings/oleObject42.bin"/></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51.bin"/><Relationship Id="rId3" Type="http://schemas.openxmlformats.org/officeDocument/2006/relationships/oleObject" Target="../embeddings/oleObject46.bin"/><Relationship Id="rId7" Type="http://schemas.openxmlformats.org/officeDocument/2006/relationships/oleObject" Target="../embeddings/oleObject50.bin"/><Relationship Id="rId2" Type="http://schemas.openxmlformats.org/officeDocument/2006/relationships/slideLayout" Target="../slideLayouts/slideLayout6.xml"/><Relationship Id="rId1" Type="http://schemas.openxmlformats.org/officeDocument/2006/relationships/vmlDrawing" Target="../drawings/vmlDrawing14.vml"/><Relationship Id="rId6" Type="http://schemas.openxmlformats.org/officeDocument/2006/relationships/oleObject" Target="../embeddings/oleObject49.bin"/><Relationship Id="rId5" Type="http://schemas.openxmlformats.org/officeDocument/2006/relationships/oleObject" Target="../embeddings/oleObject48.bin"/><Relationship Id="rId4" Type="http://schemas.openxmlformats.org/officeDocument/2006/relationships/oleObject" Target="../embeddings/oleObject47.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57.bin"/><Relationship Id="rId3" Type="http://schemas.openxmlformats.org/officeDocument/2006/relationships/oleObject" Target="../embeddings/oleObject52.bin"/><Relationship Id="rId7" Type="http://schemas.openxmlformats.org/officeDocument/2006/relationships/oleObject" Target="../embeddings/oleObject56.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oleObject" Target="../embeddings/oleObject55.bin"/><Relationship Id="rId5" Type="http://schemas.openxmlformats.org/officeDocument/2006/relationships/oleObject" Target="../embeddings/oleObject54.bin"/><Relationship Id="rId4" Type="http://schemas.openxmlformats.org/officeDocument/2006/relationships/oleObject" Target="../embeddings/oleObject53.bin"/></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14.xml"/><Relationship Id="rId1" Type="http://schemas.openxmlformats.org/officeDocument/2006/relationships/vmlDrawing" Target="../drawings/vmlDrawing16.vml"/><Relationship Id="rId6" Type="http://schemas.openxmlformats.org/officeDocument/2006/relationships/oleObject" Target="../embeddings/oleObject61.bin"/><Relationship Id="rId5" Type="http://schemas.openxmlformats.org/officeDocument/2006/relationships/oleObject" Target="../embeddings/oleObject60.bin"/><Relationship Id="rId4" Type="http://schemas.openxmlformats.org/officeDocument/2006/relationships/oleObject" Target="../embeddings/oleObject59.bin"/></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67.bin"/><Relationship Id="rId3" Type="http://schemas.openxmlformats.org/officeDocument/2006/relationships/oleObject" Target="../embeddings/oleObject62.bin"/><Relationship Id="rId7" Type="http://schemas.openxmlformats.org/officeDocument/2006/relationships/oleObject" Target="../embeddings/oleObject66.bin"/><Relationship Id="rId12" Type="http://schemas.openxmlformats.org/officeDocument/2006/relationships/oleObject" Target="../embeddings/oleObject71.bin"/><Relationship Id="rId2" Type="http://schemas.openxmlformats.org/officeDocument/2006/relationships/slideLayout" Target="../slideLayouts/slideLayout14.xml"/><Relationship Id="rId1" Type="http://schemas.openxmlformats.org/officeDocument/2006/relationships/vmlDrawing" Target="../drawings/vmlDrawing17.vml"/><Relationship Id="rId6" Type="http://schemas.openxmlformats.org/officeDocument/2006/relationships/oleObject" Target="../embeddings/oleObject65.bin"/><Relationship Id="rId11" Type="http://schemas.openxmlformats.org/officeDocument/2006/relationships/oleObject" Target="../embeddings/oleObject70.bin"/><Relationship Id="rId5" Type="http://schemas.openxmlformats.org/officeDocument/2006/relationships/oleObject" Target="../embeddings/oleObject64.bin"/><Relationship Id="rId10" Type="http://schemas.openxmlformats.org/officeDocument/2006/relationships/oleObject" Target="../embeddings/oleObject69.bin"/><Relationship Id="rId4" Type="http://schemas.openxmlformats.org/officeDocument/2006/relationships/oleObject" Target="../embeddings/oleObject63.bin"/><Relationship Id="rId9" Type="http://schemas.openxmlformats.org/officeDocument/2006/relationships/oleObject" Target="../embeddings/oleObject68.bin"/></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oleObject" Target="../embeddings/oleObject8.bin"/><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oleObject" Target="../embeddings/oleObject7.bin"/><Relationship Id="rId5" Type="http://schemas.openxmlformats.org/officeDocument/2006/relationships/oleObject" Target="../embeddings/oleObject6.bin"/><Relationship Id="rId4" Type="http://schemas.openxmlformats.org/officeDocument/2006/relationships/oleObject" Target="../embeddings/oleObject5.bin"/></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72.bin"/><Relationship Id="rId2" Type="http://schemas.openxmlformats.org/officeDocument/2006/relationships/slideLayout" Target="../slideLayouts/slideLayout4.xml"/><Relationship Id="rId1" Type="http://schemas.openxmlformats.org/officeDocument/2006/relationships/vmlDrawing" Target="../drawings/vmlDrawing18.vml"/><Relationship Id="rId4" Type="http://schemas.openxmlformats.org/officeDocument/2006/relationships/oleObject" Target="../embeddings/oleObject73.bin"/></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74.bin"/><Relationship Id="rId2" Type="http://schemas.openxmlformats.org/officeDocument/2006/relationships/slideLayout" Target="../slideLayouts/slideLayout13.xml"/><Relationship Id="rId1" Type="http://schemas.openxmlformats.org/officeDocument/2006/relationships/vmlDrawing" Target="../drawings/vmlDrawing19.v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75.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oleObject" Target="../embeddings/oleObject78.bin"/><Relationship Id="rId5" Type="http://schemas.openxmlformats.org/officeDocument/2006/relationships/oleObject" Target="../embeddings/oleObject77.bin"/><Relationship Id="rId4" Type="http://schemas.openxmlformats.org/officeDocument/2006/relationships/oleObject" Target="../embeddings/oleObject76.bin"/></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79.bin"/><Relationship Id="rId2" Type="http://schemas.openxmlformats.org/officeDocument/2006/relationships/slideLayout" Target="../slideLayouts/slideLayout14.xml"/><Relationship Id="rId1" Type="http://schemas.openxmlformats.org/officeDocument/2006/relationships/vmlDrawing" Target="../drawings/vmlDrawing21.vml"/><Relationship Id="rId5" Type="http://schemas.openxmlformats.org/officeDocument/2006/relationships/oleObject" Target="../embeddings/oleObject81.bin"/><Relationship Id="rId4" Type="http://schemas.openxmlformats.org/officeDocument/2006/relationships/oleObject" Target="../embeddings/oleObject80.bin"/></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82.bin"/><Relationship Id="rId2" Type="http://schemas.openxmlformats.org/officeDocument/2006/relationships/slideLayout" Target="../slideLayouts/slideLayout14.xml"/><Relationship Id="rId1" Type="http://schemas.openxmlformats.org/officeDocument/2006/relationships/vmlDrawing" Target="../drawings/vmlDrawing22.vml"/><Relationship Id="rId4" Type="http://schemas.openxmlformats.org/officeDocument/2006/relationships/oleObject" Target="../embeddings/oleObject83.bin"/></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84.bin"/><Relationship Id="rId2" Type="http://schemas.openxmlformats.org/officeDocument/2006/relationships/slideLayout" Target="../slideLayouts/slideLayout14.xml"/><Relationship Id="rId1" Type="http://schemas.openxmlformats.org/officeDocument/2006/relationships/vmlDrawing" Target="../drawings/vmlDrawing23.vml"/><Relationship Id="rId6" Type="http://schemas.openxmlformats.org/officeDocument/2006/relationships/oleObject" Target="../embeddings/oleObject87.bin"/><Relationship Id="rId5" Type="http://schemas.openxmlformats.org/officeDocument/2006/relationships/oleObject" Target="../embeddings/oleObject86.bin"/><Relationship Id="rId4" Type="http://schemas.openxmlformats.org/officeDocument/2006/relationships/oleObject" Target="../embeddings/oleObject85.bin"/></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88.bin"/><Relationship Id="rId2" Type="http://schemas.openxmlformats.org/officeDocument/2006/relationships/slideLayout" Target="../slideLayouts/slideLayout15.xml"/><Relationship Id="rId1" Type="http://schemas.openxmlformats.org/officeDocument/2006/relationships/vmlDrawing" Target="../drawings/vmlDrawing24.v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89.bin"/><Relationship Id="rId2" Type="http://schemas.openxmlformats.org/officeDocument/2006/relationships/slideLayout" Target="../slideLayouts/slideLayout4.xml"/><Relationship Id="rId1" Type="http://schemas.openxmlformats.org/officeDocument/2006/relationships/vmlDrawing" Target="../drawings/vmlDrawing25.vml"/><Relationship Id="rId4" Type="http://schemas.openxmlformats.org/officeDocument/2006/relationships/oleObject" Target="../embeddings/oleObject90.bin"/></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91.bin"/><Relationship Id="rId2" Type="http://schemas.openxmlformats.org/officeDocument/2006/relationships/slideLayout" Target="../slideLayouts/slideLayout6.xml"/><Relationship Id="rId1" Type="http://schemas.openxmlformats.org/officeDocument/2006/relationships/vmlDrawing" Target="../drawings/vmlDrawing26.vml"/><Relationship Id="rId4" Type="http://schemas.openxmlformats.org/officeDocument/2006/relationships/oleObject" Target="../embeddings/oleObject92.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3.xml"/><Relationship Id="rId1" Type="http://schemas.openxmlformats.org/officeDocument/2006/relationships/vmlDrawing" Target="../drawings/vmlDrawing4.vml"/><Relationship Id="rId4" Type="http://schemas.openxmlformats.org/officeDocument/2006/relationships/oleObject" Target="../embeddings/oleObject10.bin"/></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27.vml"/><Relationship Id="rId4" Type="http://schemas.openxmlformats.org/officeDocument/2006/relationships/oleObject" Target="../embeddings/oleObject93.bin"/></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94.bin"/><Relationship Id="rId2" Type="http://schemas.openxmlformats.org/officeDocument/2006/relationships/slideLayout" Target="../slideLayouts/slideLayout6.xml"/><Relationship Id="rId1" Type="http://schemas.openxmlformats.org/officeDocument/2006/relationships/vmlDrawing" Target="../drawings/vmlDrawing28.v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oleObject12.bin"/></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85.jpeg"/><Relationship Id="rId2" Type="http://schemas.openxmlformats.org/officeDocument/2006/relationships/image" Target="../media/image84.png"/><Relationship Id="rId1" Type="http://schemas.openxmlformats.org/officeDocument/2006/relationships/slideLayout" Target="../slideLayouts/slideLayout2.xml"/><Relationship Id="rId5" Type="http://schemas.openxmlformats.org/officeDocument/2006/relationships/image" Target="../media/image87.png"/><Relationship Id="rId4" Type="http://schemas.openxmlformats.org/officeDocument/2006/relationships/image" Target="../media/image86.jpeg"/></Relationships>
</file>

<file path=ppt/slides/_rels/slide74.xml.rels><?xml version="1.0" encoding="UTF-8" standalone="yes"?>
<Relationships xmlns="http://schemas.openxmlformats.org/package/2006/relationships"><Relationship Id="rId3" Type="http://schemas.openxmlformats.org/officeDocument/2006/relationships/image" Target="../media/image85.jpeg"/><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8" Type="http://schemas.openxmlformats.org/officeDocument/2006/relationships/image" Target="../media/image94.png"/><Relationship Id="rId13" Type="http://schemas.openxmlformats.org/officeDocument/2006/relationships/image" Target="../media/image99.png"/><Relationship Id="rId18" Type="http://schemas.openxmlformats.org/officeDocument/2006/relationships/image" Target="../media/image104.png"/><Relationship Id="rId3" Type="http://schemas.openxmlformats.org/officeDocument/2006/relationships/image" Target="../media/image85.jpeg"/><Relationship Id="rId21" Type="http://schemas.openxmlformats.org/officeDocument/2006/relationships/image" Target="../media/image107.png"/><Relationship Id="rId7" Type="http://schemas.openxmlformats.org/officeDocument/2006/relationships/image" Target="../media/image93.png"/><Relationship Id="rId12" Type="http://schemas.openxmlformats.org/officeDocument/2006/relationships/image" Target="../media/image98.png"/><Relationship Id="rId17" Type="http://schemas.openxmlformats.org/officeDocument/2006/relationships/image" Target="../media/image103.png"/><Relationship Id="rId2" Type="http://schemas.openxmlformats.org/officeDocument/2006/relationships/image" Target="../media/image89.png"/><Relationship Id="rId16" Type="http://schemas.openxmlformats.org/officeDocument/2006/relationships/image" Target="../media/image102.png"/><Relationship Id="rId20" Type="http://schemas.openxmlformats.org/officeDocument/2006/relationships/image" Target="../media/image106.png"/><Relationship Id="rId1" Type="http://schemas.openxmlformats.org/officeDocument/2006/relationships/slideLayout" Target="../slideLayouts/slideLayout2.xml"/><Relationship Id="rId6" Type="http://schemas.openxmlformats.org/officeDocument/2006/relationships/image" Target="../media/image92.png"/><Relationship Id="rId11" Type="http://schemas.openxmlformats.org/officeDocument/2006/relationships/image" Target="../media/image97.png"/><Relationship Id="rId5" Type="http://schemas.openxmlformats.org/officeDocument/2006/relationships/image" Target="../media/image91.png"/><Relationship Id="rId15" Type="http://schemas.openxmlformats.org/officeDocument/2006/relationships/image" Target="../media/image101.png"/><Relationship Id="rId10" Type="http://schemas.openxmlformats.org/officeDocument/2006/relationships/image" Target="../media/image96.png"/><Relationship Id="rId19" Type="http://schemas.openxmlformats.org/officeDocument/2006/relationships/image" Target="../media/image105.png"/><Relationship Id="rId4" Type="http://schemas.openxmlformats.org/officeDocument/2006/relationships/image" Target="../media/image90.png"/><Relationship Id="rId9" Type="http://schemas.openxmlformats.org/officeDocument/2006/relationships/image" Target="../media/image95.png"/><Relationship Id="rId14" Type="http://schemas.openxmlformats.org/officeDocument/2006/relationships/image" Target="../media/image100.png"/></Relationships>
</file>

<file path=ppt/slides/_rels/slide76.xml.rels><?xml version="1.0" encoding="UTF-8" standalone="yes"?>
<Relationships xmlns="http://schemas.openxmlformats.org/package/2006/relationships"><Relationship Id="rId3" Type="http://schemas.openxmlformats.org/officeDocument/2006/relationships/image" Target="../media/image85.jpeg"/><Relationship Id="rId2" Type="http://schemas.openxmlformats.org/officeDocument/2006/relationships/image" Target="../media/image108.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85.jpeg"/><Relationship Id="rId2" Type="http://schemas.openxmlformats.org/officeDocument/2006/relationships/image" Target="../media/image109.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85.jpeg"/><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85.jpeg"/><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85.jpeg"/><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85.jpeg"/><Relationship Id="rId2" Type="http://schemas.openxmlformats.org/officeDocument/2006/relationships/image" Target="../media/image11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85.jpeg"/><Relationship Id="rId2" Type="http://schemas.openxmlformats.org/officeDocument/2006/relationships/image" Target="../media/image114.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85.jpeg"/><Relationship Id="rId2" Type="http://schemas.openxmlformats.org/officeDocument/2006/relationships/image" Target="../media/image115.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85.jpeg"/><Relationship Id="rId2" Type="http://schemas.openxmlformats.org/officeDocument/2006/relationships/image" Target="../media/image116.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85.jpeg"/><Relationship Id="rId2" Type="http://schemas.openxmlformats.org/officeDocument/2006/relationships/image" Target="../media/image117.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8" Type="http://schemas.openxmlformats.org/officeDocument/2006/relationships/image" Target="../media/image123.png"/><Relationship Id="rId3" Type="http://schemas.openxmlformats.org/officeDocument/2006/relationships/image" Target="../media/image85.jpeg"/><Relationship Id="rId7" Type="http://schemas.openxmlformats.org/officeDocument/2006/relationships/image" Target="../media/image122.png"/><Relationship Id="rId2" Type="http://schemas.openxmlformats.org/officeDocument/2006/relationships/image" Target="../media/image118.png"/><Relationship Id="rId1" Type="http://schemas.openxmlformats.org/officeDocument/2006/relationships/slideLayout" Target="../slideLayouts/slideLayout2.xml"/><Relationship Id="rId6" Type="http://schemas.openxmlformats.org/officeDocument/2006/relationships/image" Target="../media/image121.png"/><Relationship Id="rId5" Type="http://schemas.openxmlformats.org/officeDocument/2006/relationships/image" Target="../media/image120.png"/><Relationship Id="rId4" Type="http://schemas.openxmlformats.org/officeDocument/2006/relationships/image" Target="../media/image119.png"/></Relationships>
</file>

<file path=ppt/slides/_rels/slide87.xml.rels><?xml version="1.0" encoding="UTF-8" standalone="yes"?>
<Relationships xmlns="http://schemas.openxmlformats.org/package/2006/relationships"><Relationship Id="rId8" Type="http://schemas.openxmlformats.org/officeDocument/2006/relationships/image" Target="../media/image125.png"/><Relationship Id="rId3" Type="http://schemas.openxmlformats.org/officeDocument/2006/relationships/image" Target="../media/image85.jpeg"/><Relationship Id="rId7" Type="http://schemas.openxmlformats.org/officeDocument/2006/relationships/image" Target="../media/image124.png"/><Relationship Id="rId2" Type="http://schemas.openxmlformats.org/officeDocument/2006/relationships/image" Target="../media/image118.png"/><Relationship Id="rId1" Type="http://schemas.openxmlformats.org/officeDocument/2006/relationships/slideLayout" Target="../slideLayouts/slideLayout2.xml"/><Relationship Id="rId6" Type="http://schemas.openxmlformats.org/officeDocument/2006/relationships/image" Target="../media/image121.png"/><Relationship Id="rId5" Type="http://schemas.openxmlformats.org/officeDocument/2006/relationships/image" Target="../media/image120.png"/><Relationship Id="rId10" Type="http://schemas.openxmlformats.org/officeDocument/2006/relationships/image" Target="../media/image126.png"/><Relationship Id="rId4" Type="http://schemas.openxmlformats.org/officeDocument/2006/relationships/image" Target="../media/image119.png"/><Relationship Id="rId9" Type="http://schemas.openxmlformats.org/officeDocument/2006/relationships/image" Target="../media/image123.png"/></Relationships>
</file>

<file path=ppt/slides/_rels/slide88.xml.rels><?xml version="1.0" encoding="UTF-8" standalone="yes"?>
<Relationships xmlns="http://schemas.openxmlformats.org/package/2006/relationships"><Relationship Id="rId8" Type="http://schemas.openxmlformats.org/officeDocument/2006/relationships/image" Target="../media/image127.png"/><Relationship Id="rId3" Type="http://schemas.openxmlformats.org/officeDocument/2006/relationships/image" Target="../media/image85.jpeg"/><Relationship Id="rId7" Type="http://schemas.openxmlformats.org/officeDocument/2006/relationships/image" Target="../media/image124.png"/><Relationship Id="rId2" Type="http://schemas.openxmlformats.org/officeDocument/2006/relationships/image" Target="../media/image118.png"/><Relationship Id="rId1" Type="http://schemas.openxmlformats.org/officeDocument/2006/relationships/slideLayout" Target="../slideLayouts/slideLayout2.xml"/><Relationship Id="rId6" Type="http://schemas.openxmlformats.org/officeDocument/2006/relationships/image" Target="../media/image121.png"/><Relationship Id="rId11" Type="http://schemas.openxmlformats.org/officeDocument/2006/relationships/image" Target="../media/image129.png"/><Relationship Id="rId5" Type="http://schemas.openxmlformats.org/officeDocument/2006/relationships/image" Target="../media/image120.png"/><Relationship Id="rId10" Type="http://schemas.openxmlformats.org/officeDocument/2006/relationships/image" Target="../media/image128.png"/><Relationship Id="rId4" Type="http://schemas.openxmlformats.org/officeDocument/2006/relationships/image" Target="../media/image119.png"/><Relationship Id="rId9" Type="http://schemas.openxmlformats.org/officeDocument/2006/relationships/image" Target="../media/image123.png"/></Relationships>
</file>

<file path=ppt/slides/_rels/slide89.xml.rels><?xml version="1.0" encoding="UTF-8" standalone="yes"?>
<Relationships xmlns="http://schemas.openxmlformats.org/package/2006/relationships"><Relationship Id="rId8" Type="http://schemas.openxmlformats.org/officeDocument/2006/relationships/image" Target="../media/image130.png"/><Relationship Id="rId3" Type="http://schemas.openxmlformats.org/officeDocument/2006/relationships/image" Target="../media/image85.jpeg"/><Relationship Id="rId7" Type="http://schemas.openxmlformats.org/officeDocument/2006/relationships/image" Target="../media/image124.png"/><Relationship Id="rId12" Type="http://schemas.openxmlformats.org/officeDocument/2006/relationships/image" Target="../media/image132.png"/><Relationship Id="rId2" Type="http://schemas.openxmlformats.org/officeDocument/2006/relationships/image" Target="../media/image118.png"/><Relationship Id="rId1" Type="http://schemas.openxmlformats.org/officeDocument/2006/relationships/slideLayout" Target="../slideLayouts/slideLayout2.xml"/><Relationship Id="rId6" Type="http://schemas.openxmlformats.org/officeDocument/2006/relationships/image" Target="../media/image121.png"/><Relationship Id="rId11" Type="http://schemas.openxmlformats.org/officeDocument/2006/relationships/image" Target="../media/image129.png"/><Relationship Id="rId5" Type="http://schemas.openxmlformats.org/officeDocument/2006/relationships/image" Target="../media/image120.png"/><Relationship Id="rId10" Type="http://schemas.openxmlformats.org/officeDocument/2006/relationships/image" Target="../media/image131.png"/><Relationship Id="rId4" Type="http://schemas.openxmlformats.org/officeDocument/2006/relationships/image" Target="../media/image119.png"/><Relationship Id="rId9" Type="http://schemas.openxmlformats.org/officeDocument/2006/relationships/image" Target="../media/image1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8" Type="http://schemas.openxmlformats.org/officeDocument/2006/relationships/image" Target="../media/image130.png"/><Relationship Id="rId13" Type="http://schemas.openxmlformats.org/officeDocument/2006/relationships/image" Target="../media/image135.png"/><Relationship Id="rId3" Type="http://schemas.openxmlformats.org/officeDocument/2006/relationships/image" Target="../media/image85.jpeg"/><Relationship Id="rId7" Type="http://schemas.openxmlformats.org/officeDocument/2006/relationships/image" Target="../media/image124.png"/><Relationship Id="rId12" Type="http://schemas.openxmlformats.org/officeDocument/2006/relationships/image" Target="../media/image134.png"/><Relationship Id="rId2" Type="http://schemas.openxmlformats.org/officeDocument/2006/relationships/image" Target="../media/image118.png"/><Relationship Id="rId1" Type="http://schemas.openxmlformats.org/officeDocument/2006/relationships/slideLayout" Target="../slideLayouts/slideLayout2.xml"/><Relationship Id="rId6" Type="http://schemas.openxmlformats.org/officeDocument/2006/relationships/image" Target="../media/image121.png"/><Relationship Id="rId11" Type="http://schemas.openxmlformats.org/officeDocument/2006/relationships/image" Target="../media/image129.png"/><Relationship Id="rId5" Type="http://schemas.openxmlformats.org/officeDocument/2006/relationships/image" Target="../media/image120.png"/><Relationship Id="rId10" Type="http://schemas.openxmlformats.org/officeDocument/2006/relationships/image" Target="../media/image133.png"/><Relationship Id="rId4" Type="http://schemas.openxmlformats.org/officeDocument/2006/relationships/image" Target="../media/image119.png"/><Relationship Id="rId9" Type="http://schemas.openxmlformats.org/officeDocument/2006/relationships/image" Target="../media/image123.png"/></Relationships>
</file>

<file path=ppt/slides/_rels/slide91.xml.rels><?xml version="1.0" encoding="UTF-8" standalone="yes"?>
<Relationships xmlns="http://schemas.openxmlformats.org/package/2006/relationships"><Relationship Id="rId8" Type="http://schemas.openxmlformats.org/officeDocument/2006/relationships/image" Target="../media/image130.png"/><Relationship Id="rId13" Type="http://schemas.openxmlformats.org/officeDocument/2006/relationships/image" Target="../media/image137.png"/><Relationship Id="rId3" Type="http://schemas.openxmlformats.org/officeDocument/2006/relationships/image" Target="../media/image85.jpeg"/><Relationship Id="rId7" Type="http://schemas.openxmlformats.org/officeDocument/2006/relationships/image" Target="../media/image124.png"/><Relationship Id="rId12" Type="http://schemas.openxmlformats.org/officeDocument/2006/relationships/image" Target="../media/image134.png"/><Relationship Id="rId2" Type="http://schemas.openxmlformats.org/officeDocument/2006/relationships/image" Target="../media/image118.png"/><Relationship Id="rId1" Type="http://schemas.openxmlformats.org/officeDocument/2006/relationships/slideLayout" Target="../slideLayouts/slideLayout2.xml"/><Relationship Id="rId6" Type="http://schemas.openxmlformats.org/officeDocument/2006/relationships/image" Target="../media/image121.png"/><Relationship Id="rId11" Type="http://schemas.openxmlformats.org/officeDocument/2006/relationships/image" Target="../media/image129.png"/><Relationship Id="rId5" Type="http://schemas.openxmlformats.org/officeDocument/2006/relationships/image" Target="../media/image120.png"/><Relationship Id="rId10" Type="http://schemas.openxmlformats.org/officeDocument/2006/relationships/image" Target="../media/image136.png"/><Relationship Id="rId4" Type="http://schemas.openxmlformats.org/officeDocument/2006/relationships/image" Target="../media/image119.png"/><Relationship Id="rId9" Type="http://schemas.openxmlformats.org/officeDocument/2006/relationships/image" Target="../media/image123.png"/></Relationships>
</file>

<file path=ppt/slides/_rels/slide92.xml.rels><?xml version="1.0" encoding="UTF-8" standalone="yes"?>
<Relationships xmlns="http://schemas.openxmlformats.org/package/2006/relationships"><Relationship Id="rId8" Type="http://schemas.openxmlformats.org/officeDocument/2006/relationships/image" Target="../media/image130.png"/><Relationship Id="rId13" Type="http://schemas.openxmlformats.org/officeDocument/2006/relationships/image" Target="../media/image137.png"/><Relationship Id="rId3" Type="http://schemas.openxmlformats.org/officeDocument/2006/relationships/image" Target="../media/image85.jpeg"/><Relationship Id="rId7" Type="http://schemas.openxmlformats.org/officeDocument/2006/relationships/image" Target="../media/image124.png"/><Relationship Id="rId12" Type="http://schemas.openxmlformats.org/officeDocument/2006/relationships/image" Target="../media/image134.png"/><Relationship Id="rId2" Type="http://schemas.openxmlformats.org/officeDocument/2006/relationships/image" Target="../media/image138.png"/><Relationship Id="rId1" Type="http://schemas.openxmlformats.org/officeDocument/2006/relationships/slideLayout" Target="../slideLayouts/slideLayout2.xml"/><Relationship Id="rId6" Type="http://schemas.openxmlformats.org/officeDocument/2006/relationships/image" Target="../media/image121.png"/><Relationship Id="rId11" Type="http://schemas.openxmlformats.org/officeDocument/2006/relationships/image" Target="../media/image129.png"/><Relationship Id="rId5" Type="http://schemas.openxmlformats.org/officeDocument/2006/relationships/image" Target="../media/image120.png"/><Relationship Id="rId15" Type="http://schemas.openxmlformats.org/officeDocument/2006/relationships/image" Target="../media/image140.png"/><Relationship Id="rId10" Type="http://schemas.openxmlformats.org/officeDocument/2006/relationships/image" Target="../media/image136.png"/><Relationship Id="rId4" Type="http://schemas.openxmlformats.org/officeDocument/2006/relationships/image" Target="../media/image119.png"/><Relationship Id="rId9" Type="http://schemas.openxmlformats.org/officeDocument/2006/relationships/image" Target="../media/image123.png"/><Relationship Id="rId14" Type="http://schemas.openxmlformats.org/officeDocument/2006/relationships/image" Target="../media/image139.png"/></Relationships>
</file>

<file path=ppt/slides/_rels/slide93.xml.rels><?xml version="1.0" encoding="UTF-8" standalone="yes"?>
<Relationships xmlns="http://schemas.openxmlformats.org/package/2006/relationships"><Relationship Id="rId3" Type="http://schemas.openxmlformats.org/officeDocument/2006/relationships/image" Target="../media/image85.jpeg"/><Relationship Id="rId2" Type="http://schemas.openxmlformats.org/officeDocument/2006/relationships/image" Target="../media/image141.png"/><Relationship Id="rId1" Type="http://schemas.openxmlformats.org/officeDocument/2006/relationships/slideLayout" Target="../slideLayouts/slideLayout2.xml"/><Relationship Id="rId5" Type="http://schemas.openxmlformats.org/officeDocument/2006/relationships/image" Target="../media/image143.png"/><Relationship Id="rId4" Type="http://schemas.openxmlformats.org/officeDocument/2006/relationships/image" Target="../media/image142.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6479CA5-DFA4-47B3-9B18-4C8897A303AC}" type="slidenum">
              <a:rPr lang="en-US"/>
              <a:pPr/>
              <a:t>1</a:t>
            </a:fld>
            <a:endParaRPr lang="en-US"/>
          </a:p>
        </p:txBody>
      </p:sp>
      <p:sp>
        <p:nvSpPr>
          <p:cNvPr id="2050" name="Rectangle 2"/>
          <p:cNvSpPr>
            <a:spLocks noGrp="1" noChangeArrowheads="1"/>
          </p:cNvSpPr>
          <p:nvPr>
            <p:ph type="ctrTitle"/>
          </p:nvPr>
        </p:nvSpPr>
        <p:spPr>
          <a:xfrm>
            <a:off x="762000" y="533400"/>
            <a:ext cx="7772400" cy="1143000"/>
          </a:xfrm>
        </p:spPr>
        <p:txBody>
          <a:bodyPr/>
          <a:lstStyle/>
          <a:p>
            <a:r>
              <a:rPr lang="en-US" sz="5400" dirty="0"/>
              <a:t>Quantum </a:t>
            </a:r>
            <a:r>
              <a:rPr lang="en-US" sz="5400" dirty="0" smtClean="0"/>
              <a:t>Algorithms</a:t>
            </a:r>
            <a:endParaRPr lang="en-US" dirty="0"/>
          </a:p>
        </p:txBody>
      </p:sp>
      <p:graphicFrame>
        <p:nvGraphicFramePr>
          <p:cNvPr id="2054" name="Object 6"/>
          <p:cNvGraphicFramePr>
            <a:graphicFrameLocks noChangeAspect="1"/>
          </p:cNvGraphicFramePr>
          <p:nvPr/>
        </p:nvGraphicFramePr>
        <p:xfrm>
          <a:off x="1676400" y="1981200"/>
          <a:ext cx="6019800" cy="4594225"/>
        </p:xfrm>
        <a:graphic>
          <a:graphicData uri="http://schemas.openxmlformats.org/presentationml/2006/ole">
            <p:oleObj spid="_x0000_s2054" name="Bitmap Image" r:id="rId4" imgW="4742857" imgH="3619048" progId="PBrush">
              <p:embed/>
            </p:oleObj>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3"/>
          <p:cNvSpPr>
            <a:spLocks noGrp="1"/>
          </p:cNvSpPr>
          <p:nvPr>
            <p:ph type="sldNum" sz="quarter" idx="12"/>
          </p:nvPr>
        </p:nvSpPr>
        <p:spPr/>
        <p:txBody>
          <a:bodyPr/>
          <a:lstStyle/>
          <a:p>
            <a:pPr>
              <a:defRPr/>
            </a:pPr>
            <a:fld id="{A1B5A7FF-AA6A-4080-9A53-FDB3FB5D159E}" type="slidenum">
              <a:rPr lang="zh-CN" altLang="en-US"/>
              <a:pPr>
                <a:defRPr/>
              </a:pPr>
              <a:t>10</a:t>
            </a:fld>
            <a:endParaRPr lang="en-US" altLang="zh-CN"/>
          </a:p>
        </p:txBody>
      </p:sp>
      <p:graphicFrame>
        <p:nvGraphicFramePr>
          <p:cNvPr id="39938" name="Object 4"/>
          <p:cNvGraphicFramePr>
            <a:graphicFrameLocks noChangeAspect="1"/>
          </p:cNvGraphicFramePr>
          <p:nvPr/>
        </p:nvGraphicFramePr>
        <p:xfrm>
          <a:off x="2743200" y="1371600"/>
          <a:ext cx="4064000" cy="3048000"/>
        </p:xfrm>
        <a:graphic>
          <a:graphicData uri="http://schemas.openxmlformats.org/presentationml/2006/ole">
            <p:oleObj spid="_x0000_s102402" name="Visio" r:id="rId3" imgW="3847338" imgH="2232762" progId="">
              <p:embed/>
            </p:oleObj>
          </a:graphicData>
        </a:graphic>
      </p:graphicFrame>
      <p:graphicFrame>
        <p:nvGraphicFramePr>
          <p:cNvPr id="39939" name="Object 5"/>
          <p:cNvGraphicFramePr>
            <a:graphicFrameLocks noChangeAspect="1"/>
          </p:cNvGraphicFramePr>
          <p:nvPr/>
        </p:nvGraphicFramePr>
        <p:xfrm>
          <a:off x="169333" y="1905000"/>
          <a:ext cx="2777067" cy="762000"/>
        </p:xfrm>
        <a:graphic>
          <a:graphicData uri="http://schemas.openxmlformats.org/presentationml/2006/ole">
            <p:oleObj spid="_x0000_s102403" name="Microsoft Equation 3.0" r:id="rId4" imgW="1143000" imgH="253800" progId="Equation.3">
              <p:embed/>
            </p:oleObj>
          </a:graphicData>
        </a:graphic>
      </p:graphicFrame>
      <p:graphicFrame>
        <p:nvGraphicFramePr>
          <p:cNvPr id="39940" name="Object 6"/>
          <p:cNvGraphicFramePr>
            <a:graphicFrameLocks noChangeAspect="1"/>
          </p:cNvGraphicFramePr>
          <p:nvPr/>
        </p:nvGraphicFramePr>
        <p:xfrm>
          <a:off x="1573389" y="4876800"/>
          <a:ext cx="2137833" cy="838200"/>
        </p:xfrm>
        <a:graphic>
          <a:graphicData uri="http://schemas.openxmlformats.org/presentationml/2006/ole">
            <p:oleObj spid="_x0000_s102404" name="Equation" r:id="rId5" imgW="698400" imgH="253800" progId="Equation.3">
              <p:embed/>
            </p:oleObj>
          </a:graphicData>
        </a:graphic>
      </p:graphicFrame>
      <p:graphicFrame>
        <p:nvGraphicFramePr>
          <p:cNvPr id="39941" name="Object 7"/>
          <p:cNvGraphicFramePr>
            <a:graphicFrameLocks noChangeAspect="1"/>
          </p:cNvGraphicFramePr>
          <p:nvPr/>
        </p:nvGraphicFramePr>
        <p:xfrm>
          <a:off x="3759200" y="3048000"/>
          <a:ext cx="1896533" cy="1066800"/>
        </p:xfrm>
        <a:graphic>
          <a:graphicData uri="http://schemas.openxmlformats.org/presentationml/2006/ole">
            <p:oleObj spid="_x0000_s102405" name="Microsoft Equation 3.0" r:id="rId6" imgW="990360" imgH="482400" progId="Equation.3">
              <p:embed/>
            </p:oleObj>
          </a:graphicData>
        </a:graphic>
      </p:graphicFrame>
      <p:graphicFrame>
        <p:nvGraphicFramePr>
          <p:cNvPr id="39942" name="Object 8"/>
          <p:cNvGraphicFramePr>
            <a:graphicFrameLocks noChangeAspect="1"/>
          </p:cNvGraphicFramePr>
          <p:nvPr/>
        </p:nvGraphicFramePr>
        <p:xfrm>
          <a:off x="4301067" y="4724400"/>
          <a:ext cx="2777067" cy="1022350"/>
        </p:xfrm>
        <a:graphic>
          <a:graphicData uri="http://schemas.openxmlformats.org/presentationml/2006/ole">
            <p:oleObj spid="_x0000_s102406" name="Equation" r:id="rId7" imgW="1473120" imgH="482400" progId="Equation.3">
              <p:embed/>
            </p:oleObj>
          </a:graphicData>
        </a:graphic>
      </p:graphicFrame>
      <p:graphicFrame>
        <p:nvGraphicFramePr>
          <p:cNvPr id="39943" name="Object 10"/>
          <p:cNvGraphicFramePr>
            <a:graphicFrameLocks noChangeAspect="1"/>
          </p:cNvGraphicFramePr>
          <p:nvPr/>
        </p:nvGraphicFramePr>
        <p:xfrm>
          <a:off x="6160911" y="1905000"/>
          <a:ext cx="2714978" cy="762000"/>
        </p:xfrm>
        <a:graphic>
          <a:graphicData uri="http://schemas.openxmlformats.org/presentationml/2006/ole">
            <p:oleObj spid="_x0000_s102407" name="Equation" r:id="rId8" imgW="1117440" imgH="253800" progId="Equation.3">
              <p:embed/>
            </p:oleObj>
          </a:graphicData>
        </a:graphic>
      </p:graphicFrame>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lide Number Placeholder 5"/>
          <p:cNvSpPr>
            <a:spLocks noGrp="1"/>
          </p:cNvSpPr>
          <p:nvPr>
            <p:ph type="sldNum" sz="quarter" idx="12"/>
          </p:nvPr>
        </p:nvSpPr>
        <p:spPr/>
        <p:txBody>
          <a:bodyPr/>
          <a:lstStyle/>
          <a:p>
            <a:fld id="{4ADDF09F-6A15-49EF-8E43-2F1F0F874D6E}" type="slidenum">
              <a:rPr lang="en-US"/>
              <a:pPr/>
              <a:t>100</a:t>
            </a:fld>
            <a:endParaRPr lang="en-US"/>
          </a:p>
        </p:txBody>
      </p:sp>
      <p:sp>
        <p:nvSpPr>
          <p:cNvPr id="21506" name="Rectangle 2"/>
          <p:cNvSpPr>
            <a:spLocks noGrp="1" noChangeArrowheads="1"/>
          </p:cNvSpPr>
          <p:nvPr>
            <p:ph type="title"/>
          </p:nvPr>
        </p:nvSpPr>
        <p:spPr/>
        <p:txBody>
          <a:bodyPr/>
          <a:lstStyle/>
          <a:p>
            <a:r>
              <a:rPr lang="en-US"/>
              <a:t>Circuit</a:t>
            </a:r>
          </a:p>
        </p:txBody>
      </p:sp>
      <p:sp>
        <p:nvSpPr>
          <p:cNvPr id="21508" name="Text Box 4"/>
          <p:cNvSpPr txBox="1">
            <a:spLocks noChangeArrowheads="1"/>
          </p:cNvSpPr>
          <p:nvPr/>
        </p:nvSpPr>
        <p:spPr bwMode="auto">
          <a:xfrm>
            <a:off x="1066800" y="4648200"/>
            <a:ext cx="6569075" cy="1187450"/>
          </a:xfrm>
          <a:prstGeom prst="rect">
            <a:avLst/>
          </a:prstGeom>
          <a:noFill/>
          <a:ln w="9525">
            <a:noFill/>
            <a:miter lim="800000"/>
            <a:headEnd/>
            <a:tailEnd/>
          </a:ln>
          <a:effectLst/>
        </p:spPr>
        <p:txBody>
          <a:bodyPr>
            <a:spAutoFit/>
          </a:bodyPr>
          <a:lstStyle/>
          <a:p>
            <a:pPr>
              <a:buFontTx/>
              <a:buChar char="•"/>
            </a:pPr>
            <a:r>
              <a:rPr lang="en-US"/>
              <a:t>  a,b,c are the nodes adjacent to I</a:t>
            </a:r>
          </a:p>
          <a:p>
            <a:pPr>
              <a:buFontTx/>
              <a:buChar char="•"/>
            </a:pPr>
            <a:r>
              <a:rPr lang="en-US"/>
              <a:t>  A is the register keeping track of which nodes        </a:t>
            </a:r>
          </a:p>
          <a:p>
            <a:r>
              <a:rPr lang="en-US"/>
              <a:t>   have been traversed</a:t>
            </a:r>
          </a:p>
        </p:txBody>
      </p:sp>
      <p:sp>
        <p:nvSpPr>
          <p:cNvPr id="21518" name="Line 14"/>
          <p:cNvSpPr>
            <a:spLocks noChangeShapeType="1"/>
          </p:cNvSpPr>
          <p:nvPr/>
        </p:nvSpPr>
        <p:spPr bwMode="auto">
          <a:xfrm>
            <a:off x="1447800" y="1600200"/>
            <a:ext cx="6248400" cy="0"/>
          </a:xfrm>
          <a:prstGeom prst="line">
            <a:avLst/>
          </a:prstGeom>
          <a:noFill/>
          <a:ln w="28575">
            <a:solidFill>
              <a:schemeClr val="tx1"/>
            </a:solidFill>
            <a:round/>
            <a:headEnd/>
            <a:tailEnd/>
          </a:ln>
          <a:effectLst/>
        </p:spPr>
        <p:txBody>
          <a:bodyPr wrap="none" anchor="ctr"/>
          <a:lstStyle/>
          <a:p>
            <a:endParaRPr lang="en-US"/>
          </a:p>
        </p:txBody>
      </p:sp>
      <p:sp>
        <p:nvSpPr>
          <p:cNvPr id="21519" name="Line 15"/>
          <p:cNvSpPr>
            <a:spLocks noChangeShapeType="1"/>
          </p:cNvSpPr>
          <p:nvPr/>
        </p:nvSpPr>
        <p:spPr bwMode="auto">
          <a:xfrm>
            <a:off x="1447800" y="2209800"/>
            <a:ext cx="6248400" cy="0"/>
          </a:xfrm>
          <a:prstGeom prst="line">
            <a:avLst/>
          </a:prstGeom>
          <a:noFill/>
          <a:ln w="28575">
            <a:solidFill>
              <a:schemeClr val="tx1"/>
            </a:solidFill>
            <a:round/>
            <a:headEnd/>
            <a:tailEnd/>
          </a:ln>
          <a:effectLst/>
        </p:spPr>
        <p:txBody>
          <a:bodyPr wrap="none" anchor="ctr"/>
          <a:lstStyle/>
          <a:p>
            <a:endParaRPr lang="en-US"/>
          </a:p>
        </p:txBody>
      </p:sp>
      <p:sp>
        <p:nvSpPr>
          <p:cNvPr id="21520" name="Line 16"/>
          <p:cNvSpPr>
            <a:spLocks noChangeShapeType="1"/>
          </p:cNvSpPr>
          <p:nvPr/>
        </p:nvSpPr>
        <p:spPr bwMode="auto">
          <a:xfrm>
            <a:off x="1447800" y="2514600"/>
            <a:ext cx="6248400" cy="0"/>
          </a:xfrm>
          <a:prstGeom prst="line">
            <a:avLst/>
          </a:prstGeom>
          <a:noFill/>
          <a:ln w="28575">
            <a:solidFill>
              <a:schemeClr val="tx1"/>
            </a:solidFill>
            <a:round/>
            <a:headEnd/>
            <a:tailEnd/>
          </a:ln>
          <a:effectLst/>
        </p:spPr>
        <p:txBody>
          <a:bodyPr wrap="none" anchor="ctr"/>
          <a:lstStyle/>
          <a:p>
            <a:endParaRPr lang="en-US"/>
          </a:p>
        </p:txBody>
      </p:sp>
      <p:sp>
        <p:nvSpPr>
          <p:cNvPr id="21521" name="Line 17"/>
          <p:cNvSpPr>
            <a:spLocks noChangeShapeType="1"/>
          </p:cNvSpPr>
          <p:nvPr/>
        </p:nvSpPr>
        <p:spPr bwMode="auto">
          <a:xfrm>
            <a:off x="1447800" y="2819400"/>
            <a:ext cx="6248400" cy="0"/>
          </a:xfrm>
          <a:prstGeom prst="line">
            <a:avLst/>
          </a:prstGeom>
          <a:noFill/>
          <a:ln w="28575">
            <a:solidFill>
              <a:schemeClr val="tx1"/>
            </a:solidFill>
            <a:round/>
            <a:headEnd/>
            <a:tailEnd/>
          </a:ln>
          <a:effectLst/>
        </p:spPr>
        <p:txBody>
          <a:bodyPr wrap="none" anchor="ctr"/>
          <a:lstStyle/>
          <a:p>
            <a:endParaRPr lang="en-US"/>
          </a:p>
        </p:txBody>
      </p:sp>
      <p:sp>
        <p:nvSpPr>
          <p:cNvPr id="21522" name="Line 18"/>
          <p:cNvSpPr>
            <a:spLocks noChangeShapeType="1"/>
          </p:cNvSpPr>
          <p:nvPr/>
        </p:nvSpPr>
        <p:spPr bwMode="auto">
          <a:xfrm>
            <a:off x="1447800" y="3352800"/>
            <a:ext cx="6248400" cy="0"/>
          </a:xfrm>
          <a:prstGeom prst="line">
            <a:avLst/>
          </a:prstGeom>
          <a:noFill/>
          <a:ln w="28575">
            <a:solidFill>
              <a:schemeClr val="tx1"/>
            </a:solidFill>
            <a:round/>
            <a:headEnd/>
            <a:tailEnd/>
          </a:ln>
          <a:effectLst/>
        </p:spPr>
        <p:txBody>
          <a:bodyPr wrap="none" anchor="ctr"/>
          <a:lstStyle/>
          <a:p>
            <a:endParaRPr lang="en-US"/>
          </a:p>
        </p:txBody>
      </p:sp>
      <p:sp>
        <p:nvSpPr>
          <p:cNvPr id="21523" name="Line 19"/>
          <p:cNvSpPr>
            <a:spLocks noChangeShapeType="1"/>
          </p:cNvSpPr>
          <p:nvPr/>
        </p:nvSpPr>
        <p:spPr bwMode="auto">
          <a:xfrm>
            <a:off x="1447800" y="3657600"/>
            <a:ext cx="6248400" cy="0"/>
          </a:xfrm>
          <a:prstGeom prst="line">
            <a:avLst/>
          </a:prstGeom>
          <a:noFill/>
          <a:ln w="28575">
            <a:solidFill>
              <a:schemeClr val="tx1"/>
            </a:solidFill>
            <a:round/>
            <a:headEnd/>
            <a:tailEnd/>
          </a:ln>
          <a:effectLst/>
        </p:spPr>
        <p:txBody>
          <a:bodyPr wrap="none" anchor="ctr"/>
          <a:lstStyle/>
          <a:p>
            <a:endParaRPr lang="en-US"/>
          </a:p>
        </p:txBody>
      </p:sp>
      <p:sp>
        <p:nvSpPr>
          <p:cNvPr id="21524" name="Line 20"/>
          <p:cNvSpPr>
            <a:spLocks noChangeShapeType="1"/>
          </p:cNvSpPr>
          <p:nvPr/>
        </p:nvSpPr>
        <p:spPr bwMode="auto">
          <a:xfrm>
            <a:off x="1447800" y="3962400"/>
            <a:ext cx="6248400" cy="0"/>
          </a:xfrm>
          <a:prstGeom prst="line">
            <a:avLst/>
          </a:prstGeom>
          <a:noFill/>
          <a:ln w="28575">
            <a:solidFill>
              <a:schemeClr val="tx1"/>
            </a:solidFill>
            <a:round/>
            <a:headEnd/>
            <a:tailEnd/>
          </a:ln>
          <a:effectLst/>
        </p:spPr>
        <p:txBody>
          <a:bodyPr wrap="none" anchor="ctr"/>
          <a:lstStyle/>
          <a:p>
            <a:endParaRPr lang="en-US"/>
          </a:p>
        </p:txBody>
      </p:sp>
      <p:sp>
        <p:nvSpPr>
          <p:cNvPr id="21528" name="Oval 24"/>
          <p:cNvSpPr>
            <a:spLocks noChangeArrowheads="1"/>
          </p:cNvSpPr>
          <p:nvPr/>
        </p:nvSpPr>
        <p:spPr bwMode="auto">
          <a:xfrm>
            <a:off x="4267200" y="1524000"/>
            <a:ext cx="152400" cy="152400"/>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1532" name="Rectangle 28"/>
          <p:cNvSpPr>
            <a:spLocks noChangeArrowheads="1"/>
          </p:cNvSpPr>
          <p:nvPr/>
        </p:nvSpPr>
        <p:spPr bwMode="auto">
          <a:xfrm>
            <a:off x="3810000" y="2057400"/>
            <a:ext cx="1066800" cy="914400"/>
          </a:xfrm>
          <a:prstGeom prst="rect">
            <a:avLst/>
          </a:prstGeom>
          <a:solidFill>
            <a:schemeClr val="bg1"/>
          </a:solidFill>
          <a:ln w="9525">
            <a:solidFill>
              <a:schemeClr val="tx1"/>
            </a:solidFill>
            <a:miter lim="800000"/>
            <a:headEnd/>
            <a:tailEnd/>
          </a:ln>
          <a:effectLst/>
        </p:spPr>
        <p:txBody>
          <a:bodyPr wrap="none" anchor="ctr"/>
          <a:lstStyle/>
          <a:p>
            <a:pPr algn="ctr"/>
            <a:r>
              <a:rPr lang="en-US" sz="3200"/>
              <a:t>V</a:t>
            </a:r>
            <a:endParaRPr lang="en-US"/>
          </a:p>
        </p:txBody>
      </p:sp>
      <p:sp>
        <p:nvSpPr>
          <p:cNvPr id="21533" name="Line 29"/>
          <p:cNvSpPr>
            <a:spLocks noChangeShapeType="1"/>
          </p:cNvSpPr>
          <p:nvPr/>
        </p:nvSpPr>
        <p:spPr bwMode="auto">
          <a:xfrm>
            <a:off x="4343400" y="1600200"/>
            <a:ext cx="0" cy="457200"/>
          </a:xfrm>
          <a:prstGeom prst="line">
            <a:avLst/>
          </a:prstGeom>
          <a:noFill/>
          <a:ln w="28575">
            <a:solidFill>
              <a:schemeClr val="tx1"/>
            </a:solidFill>
            <a:round/>
            <a:headEnd/>
            <a:tailEnd/>
          </a:ln>
          <a:effectLst/>
        </p:spPr>
        <p:txBody>
          <a:bodyPr wrap="none" anchor="ctr"/>
          <a:lstStyle/>
          <a:p>
            <a:endParaRPr lang="en-US"/>
          </a:p>
        </p:txBody>
      </p:sp>
      <p:sp>
        <p:nvSpPr>
          <p:cNvPr id="21557" name="Text Box 53"/>
          <p:cNvSpPr txBox="1">
            <a:spLocks noChangeArrowheads="1"/>
          </p:cNvSpPr>
          <p:nvPr/>
        </p:nvSpPr>
        <p:spPr bwMode="auto">
          <a:xfrm>
            <a:off x="1171575" y="1371600"/>
            <a:ext cx="268288" cy="457200"/>
          </a:xfrm>
          <a:prstGeom prst="rect">
            <a:avLst/>
          </a:prstGeom>
          <a:noFill/>
          <a:ln w="9525">
            <a:noFill/>
            <a:miter lim="800000"/>
            <a:headEnd/>
            <a:tailEnd/>
          </a:ln>
          <a:effectLst/>
        </p:spPr>
        <p:txBody>
          <a:bodyPr wrap="none">
            <a:spAutoFit/>
          </a:bodyPr>
          <a:lstStyle/>
          <a:p>
            <a:r>
              <a:rPr lang="en-US"/>
              <a:t>i</a:t>
            </a:r>
          </a:p>
        </p:txBody>
      </p:sp>
      <p:sp>
        <p:nvSpPr>
          <p:cNvPr id="21558" name="Text Box 54"/>
          <p:cNvSpPr txBox="1">
            <a:spLocks noChangeArrowheads="1"/>
          </p:cNvSpPr>
          <p:nvPr/>
        </p:nvSpPr>
        <p:spPr bwMode="auto">
          <a:xfrm>
            <a:off x="1143000" y="1905000"/>
            <a:ext cx="319088" cy="457200"/>
          </a:xfrm>
          <a:prstGeom prst="rect">
            <a:avLst/>
          </a:prstGeom>
          <a:noFill/>
          <a:ln w="9525">
            <a:noFill/>
            <a:miter lim="800000"/>
            <a:headEnd/>
            <a:tailEnd/>
          </a:ln>
          <a:effectLst/>
        </p:spPr>
        <p:txBody>
          <a:bodyPr wrap="none">
            <a:spAutoFit/>
          </a:bodyPr>
          <a:lstStyle/>
          <a:p>
            <a:r>
              <a:rPr lang="en-US"/>
              <a:t>a</a:t>
            </a:r>
          </a:p>
        </p:txBody>
      </p:sp>
      <p:sp>
        <p:nvSpPr>
          <p:cNvPr id="21559" name="Text Box 55"/>
          <p:cNvSpPr txBox="1">
            <a:spLocks noChangeArrowheads="1"/>
          </p:cNvSpPr>
          <p:nvPr/>
        </p:nvSpPr>
        <p:spPr bwMode="auto">
          <a:xfrm>
            <a:off x="1143000" y="2209800"/>
            <a:ext cx="336550" cy="457200"/>
          </a:xfrm>
          <a:prstGeom prst="rect">
            <a:avLst/>
          </a:prstGeom>
          <a:noFill/>
          <a:ln w="9525">
            <a:noFill/>
            <a:miter lim="800000"/>
            <a:headEnd/>
            <a:tailEnd/>
          </a:ln>
          <a:effectLst/>
        </p:spPr>
        <p:txBody>
          <a:bodyPr wrap="none">
            <a:spAutoFit/>
          </a:bodyPr>
          <a:lstStyle/>
          <a:p>
            <a:r>
              <a:rPr lang="en-US"/>
              <a:t>b</a:t>
            </a:r>
          </a:p>
        </p:txBody>
      </p:sp>
      <p:sp>
        <p:nvSpPr>
          <p:cNvPr id="21560" name="Text Box 56"/>
          <p:cNvSpPr txBox="1">
            <a:spLocks noChangeArrowheads="1"/>
          </p:cNvSpPr>
          <p:nvPr/>
        </p:nvSpPr>
        <p:spPr bwMode="auto">
          <a:xfrm>
            <a:off x="1143000" y="3657600"/>
            <a:ext cx="319088" cy="457200"/>
          </a:xfrm>
          <a:prstGeom prst="rect">
            <a:avLst/>
          </a:prstGeom>
          <a:noFill/>
          <a:ln w="9525">
            <a:noFill/>
            <a:miter lim="800000"/>
            <a:headEnd/>
            <a:tailEnd/>
          </a:ln>
          <a:effectLst/>
        </p:spPr>
        <p:txBody>
          <a:bodyPr wrap="none">
            <a:spAutoFit/>
          </a:bodyPr>
          <a:lstStyle/>
          <a:p>
            <a:r>
              <a:rPr lang="en-US"/>
              <a:t>c</a:t>
            </a:r>
          </a:p>
        </p:txBody>
      </p:sp>
      <p:sp>
        <p:nvSpPr>
          <p:cNvPr id="21565" name="Text Box 61"/>
          <p:cNvSpPr txBox="1">
            <a:spLocks noChangeArrowheads="1"/>
          </p:cNvSpPr>
          <p:nvPr/>
        </p:nvSpPr>
        <p:spPr bwMode="auto">
          <a:xfrm>
            <a:off x="1143000" y="3048000"/>
            <a:ext cx="319088" cy="457200"/>
          </a:xfrm>
          <a:prstGeom prst="rect">
            <a:avLst/>
          </a:prstGeom>
          <a:noFill/>
          <a:ln w="9525">
            <a:noFill/>
            <a:miter lim="800000"/>
            <a:headEnd/>
            <a:tailEnd/>
          </a:ln>
          <a:effectLst/>
        </p:spPr>
        <p:txBody>
          <a:bodyPr wrap="none">
            <a:spAutoFit/>
          </a:bodyPr>
          <a:lstStyle/>
          <a:p>
            <a:r>
              <a:rPr lang="en-US"/>
              <a:t>a</a:t>
            </a:r>
          </a:p>
        </p:txBody>
      </p:sp>
      <p:sp>
        <p:nvSpPr>
          <p:cNvPr id="21566" name="Text Box 62"/>
          <p:cNvSpPr txBox="1">
            <a:spLocks noChangeArrowheads="1"/>
          </p:cNvSpPr>
          <p:nvPr/>
        </p:nvSpPr>
        <p:spPr bwMode="auto">
          <a:xfrm>
            <a:off x="1143000" y="3352800"/>
            <a:ext cx="336550" cy="457200"/>
          </a:xfrm>
          <a:prstGeom prst="rect">
            <a:avLst/>
          </a:prstGeom>
          <a:noFill/>
          <a:ln w="9525">
            <a:noFill/>
            <a:miter lim="800000"/>
            <a:headEnd/>
            <a:tailEnd/>
          </a:ln>
          <a:effectLst/>
        </p:spPr>
        <p:txBody>
          <a:bodyPr wrap="none">
            <a:spAutoFit/>
          </a:bodyPr>
          <a:lstStyle/>
          <a:p>
            <a:r>
              <a:rPr lang="en-US"/>
              <a:t>b</a:t>
            </a:r>
          </a:p>
        </p:txBody>
      </p:sp>
      <p:sp>
        <p:nvSpPr>
          <p:cNvPr id="21567" name="Text Box 63"/>
          <p:cNvSpPr txBox="1">
            <a:spLocks noChangeArrowheads="1"/>
          </p:cNvSpPr>
          <p:nvPr/>
        </p:nvSpPr>
        <p:spPr bwMode="auto">
          <a:xfrm>
            <a:off x="1143000" y="2514600"/>
            <a:ext cx="319088" cy="457200"/>
          </a:xfrm>
          <a:prstGeom prst="rect">
            <a:avLst/>
          </a:prstGeom>
          <a:noFill/>
          <a:ln w="9525">
            <a:noFill/>
            <a:miter lim="800000"/>
            <a:headEnd/>
            <a:tailEnd/>
          </a:ln>
          <a:effectLst/>
        </p:spPr>
        <p:txBody>
          <a:bodyPr wrap="none">
            <a:spAutoFit/>
          </a:bodyPr>
          <a:lstStyle/>
          <a:p>
            <a:r>
              <a:rPr lang="en-US"/>
              <a:t>c</a:t>
            </a:r>
          </a:p>
        </p:txBody>
      </p:sp>
      <p:sp>
        <p:nvSpPr>
          <p:cNvPr id="21568" name="Text Box 64"/>
          <p:cNvSpPr txBox="1">
            <a:spLocks noChangeArrowheads="1"/>
          </p:cNvSpPr>
          <p:nvPr/>
        </p:nvSpPr>
        <p:spPr bwMode="auto">
          <a:xfrm>
            <a:off x="457200" y="1295400"/>
            <a:ext cx="282575" cy="519113"/>
          </a:xfrm>
          <a:prstGeom prst="rect">
            <a:avLst/>
          </a:prstGeom>
          <a:noFill/>
          <a:ln w="9525">
            <a:noFill/>
            <a:miter lim="800000"/>
            <a:headEnd/>
            <a:tailEnd/>
          </a:ln>
          <a:effectLst/>
        </p:spPr>
        <p:txBody>
          <a:bodyPr wrap="none">
            <a:spAutoFit/>
          </a:bodyPr>
          <a:lstStyle/>
          <a:p>
            <a:r>
              <a:rPr lang="en-US" sz="2800"/>
              <a:t>j</a:t>
            </a:r>
          </a:p>
        </p:txBody>
      </p:sp>
      <p:sp>
        <p:nvSpPr>
          <p:cNvPr id="21569" name="Text Box 65"/>
          <p:cNvSpPr txBox="1">
            <a:spLocks noChangeArrowheads="1"/>
          </p:cNvSpPr>
          <p:nvPr/>
        </p:nvSpPr>
        <p:spPr bwMode="auto">
          <a:xfrm>
            <a:off x="381000" y="2209800"/>
            <a:ext cx="441325" cy="519113"/>
          </a:xfrm>
          <a:prstGeom prst="rect">
            <a:avLst/>
          </a:prstGeom>
          <a:noFill/>
          <a:ln w="9525">
            <a:noFill/>
            <a:miter lim="800000"/>
            <a:headEnd/>
            <a:tailEnd/>
          </a:ln>
          <a:effectLst/>
        </p:spPr>
        <p:txBody>
          <a:bodyPr wrap="none">
            <a:spAutoFit/>
          </a:bodyPr>
          <a:lstStyle/>
          <a:p>
            <a:r>
              <a:rPr lang="en-US" sz="2800"/>
              <a:t>A</a:t>
            </a:r>
          </a:p>
        </p:txBody>
      </p:sp>
      <p:sp>
        <p:nvSpPr>
          <p:cNvPr id="21570" name="Text Box 66"/>
          <p:cNvSpPr txBox="1">
            <a:spLocks noChangeArrowheads="1"/>
          </p:cNvSpPr>
          <p:nvPr/>
        </p:nvSpPr>
        <p:spPr bwMode="auto">
          <a:xfrm>
            <a:off x="304800" y="3352800"/>
            <a:ext cx="660400" cy="519113"/>
          </a:xfrm>
          <a:prstGeom prst="rect">
            <a:avLst/>
          </a:prstGeom>
          <a:noFill/>
          <a:ln w="9525">
            <a:noFill/>
            <a:miter lim="800000"/>
            <a:headEnd/>
            <a:tailEnd/>
          </a:ln>
          <a:effectLst/>
        </p:spPr>
        <p:txBody>
          <a:bodyPr wrap="none">
            <a:spAutoFit/>
          </a:bodyPr>
          <a:lstStyle/>
          <a:p>
            <a:r>
              <a:rPr lang="en-US" sz="2800"/>
              <a:t>j+1</a:t>
            </a:r>
          </a:p>
        </p:txBody>
      </p:sp>
      <p:grpSp>
        <p:nvGrpSpPr>
          <p:cNvPr id="21574" name="Group 70"/>
          <p:cNvGrpSpPr>
            <a:grpSpLocks/>
          </p:cNvGrpSpPr>
          <p:nvPr/>
        </p:nvGrpSpPr>
        <p:grpSpPr bwMode="auto">
          <a:xfrm>
            <a:off x="2057400" y="2133600"/>
            <a:ext cx="304800" cy="1366838"/>
            <a:chOff x="1257" y="1344"/>
            <a:chExt cx="192" cy="861"/>
          </a:xfrm>
        </p:grpSpPr>
        <p:sp>
          <p:nvSpPr>
            <p:cNvPr id="21525" name="Oval 21"/>
            <p:cNvSpPr>
              <a:spLocks noChangeArrowheads="1"/>
            </p:cNvSpPr>
            <p:nvPr/>
          </p:nvSpPr>
          <p:spPr bwMode="auto">
            <a:xfrm>
              <a:off x="1305" y="1344"/>
              <a:ext cx="96" cy="96"/>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1535" name="Line 31"/>
            <p:cNvSpPr>
              <a:spLocks noChangeShapeType="1"/>
            </p:cNvSpPr>
            <p:nvPr/>
          </p:nvSpPr>
          <p:spPr bwMode="auto">
            <a:xfrm>
              <a:off x="1352" y="1364"/>
              <a:ext cx="1" cy="841"/>
            </a:xfrm>
            <a:prstGeom prst="line">
              <a:avLst/>
            </a:prstGeom>
            <a:noFill/>
            <a:ln w="28575">
              <a:solidFill>
                <a:schemeClr val="tx1"/>
              </a:solidFill>
              <a:round/>
              <a:headEnd/>
              <a:tailEnd/>
            </a:ln>
            <a:effectLst/>
          </p:spPr>
          <p:txBody>
            <a:bodyPr wrap="none" anchor="ctr"/>
            <a:lstStyle/>
            <a:p>
              <a:endParaRPr lang="en-US"/>
            </a:p>
          </p:txBody>
        </p:sp>
        <p:sp>
          <p:nvSpPr>
            <p:cNvPr id="21573" name="Oval 69"/>
            <p:cNvSpPr>
              <a:spLocks noChangeArrowheads="1"/>
            </p:cNvSpPr>
            <p:nvPr/>
          </p:nvSpPr>
          <p:spPr bwMode="auto">
            <a:xfrm>
              <a:off x="1257" y="2013"/>
              <a:ext cx="192" cy="192"/>
            </a:xfrm>
            <a:prstGeom prst="ellipse">
              <a:avLst/>
            </a:prstGeom>
            <a:noFill/>
            <a:ln w="28575">
              <a:solidFill>
                <a:schemeClr val="tx1"/>
              </a:solidFill>
              <a:round/>
              <a:headEnd/>
              <a:tailEnd/>
            </a:ln>
            <a:effectLst/>
          </p:spPr>
          <p:txBody>
            <a:bodyPr wrap="none" anchor="ctr"/>
            <a:lstStyle/>
            <a:p>
              <a:endParaRPr lang="en-US"/>
            </a:p>
          </p:txBody>
        </p:sp>
      </p:grpSp>
      <p:grpSp>
        <p:nvGrpSpPr>
          <p:cNvPr id="21575" name="Group 71"/>
          <p:cNvGrpSpPr>
            <a:grpSpLocks/>
          </p:cNvGrpSpPr>
          <p:nvPr/>
        </p:nvGrpSpPr>
        <p:grpSpPr bwMode="auto">
          <a:xfrm>
            <a:off x="2590800" y="2438400"/>
            <a:ext cx="304800" cy="1366838"/>
            <a:chOff x="1257" y="1344"/>
            <a:chExt cx="192" cy="861"/>
          </a:xfrm>
        </p:grpSpPr>
        <p:sp>
          <p:nvSpPr>
            <p:cNvPr id="21576" name="Oval 72"/>
            <p:cNvSpPr>
              <a:spLocks noChangeArrowheads="1"/>
            </p:cNvSpPr>
            <p:nvPr/>
          </p:nvSpPr>
          <p:spPr bwMode="auto">
            <a:xfrm>
              <a:off x="1305" y="1344"/>
              <a:ext cx="96" cy="96"/>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1577" name="Line 73"/>
            <p:cNvSpPr>
              <a:spLocks noChangeShapeType="1"/>
            </p:cNvSpPr>
            <p:nvPr/>
          </p:nvSpPr>
          <p:spPr bwMode="auto">
            <a:xfrm>
              <a:off x="1352" y="1364"/>
              <a:ext cx="1" cy="841"/>
            </a:xfrm>
            <a:prstGeom prst="line">
              <a:avLst/>
            </a:prstGeom>
            <a:noFill/>
            <a:ln w="28575">
              <a:solidFill>
                <a:schemeClr val="tx1"/>
              </a:solidFill>
              <a:round/>
              <a:headEnd/>
              <a:tailEnd/>
            </a:ln>
            <a:effectLst/>
          </p:spPr>
          <p:txBody>
            <a:bodyPr wrap="none" anchor="ctr"/>
            <a:lstStyle/>
            <a:p>
              <a:endParaRPr lang="en-US"/>
            </a:p>
          </p:txBody>
        </p:sp>
        <p:sp>
          <p:nvSpPr>
            <p:cNvPr id="21578" name="Oval 74"/>
            <p:cNvSpPr>
              <a:spLocks noChangeArrowheads="1"/>
            </p:cNvSpPr>
            <p:nvPr/>
          </p:nvSpPr>
          <p:spPr bwMode="auto">
            <a:xfrm>
              <a:off x="1257" y="2013"/>
              <a:ext cx="192" cy="192"/>
            </a:xfrm>
            <a:prstGeom prst="ellipse">
              <a:avLst/>
            </a:prstGeom>
            <a:noFill/>
            <a:ln w="28575">
              <a:solidFill>
                <a:schemeClr val="tx1"/>
              </a:solidFill>
              <a:round/>
              <a:headEnd/>
              <a:tailEnd/>
            </a:ln>
            <a:effectLst/>
          </p:spPr>
          <p:txBody>
            <a:bodyPr wrap="none" anchor="ctr"/>
            <a:lstStyle/>
            <a:p>
              <a:endParaRPr lang="en-US"/>
            </a:p>
          </p:txBody>
        </p:sp>
      </p:grpSp>
      <p:grpSp>
        <p:nvGrpSpPr>
          <p:cNvPr id="21579" name="Group 75"/>
          <p:cNvGrpSpPr>
            <a:grpSpLocks/>
          </p:cNvGrpSpPr>
          <p:nvPr/>
        </p:nvGrpSpPr>
        <p:grpSpPr bwMode="auto">
          <a:xfrm>
            <a:off x="3048000" y="2743200"/>
            <a:ext cx="304800" cy="1366838"/>
            <a:chOff x="1257" y="1344"/>
            <a:chExt cx="192" cy="861"/>
          </a:xfrm>
        </p:grpSpPr>
        <p:sp>
          <p:nvSpPr>
            <p:cNvPr id="21580" name="Oval 76"/>
            <p:cNvSpPr>
              <a:spLocks noChangeArrowheads="1"/>
            </p:cNvSpPr>
            <p:nvPr/>
          </p:nvSpPr>
          <p:spPr bwMode="auto">
            <a:xfrm>
              <a:off x="1305" y="1344"/>
              <a:ext cx="96" cy="96"/>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1581" name="Line 77"/>
            <p:cNvSpPr>
              <a:spLocks noChangeShapeType="1"/>
            </p:cNvSpPr>
            <p:nvPr/>
          </p:nvSpPr>
          <p:spPr bwMode="auto">
            <a:xfrm>
              <a:off x="1352" y="1364"/>
              <a:ext cx="1" cy="841"/>
            </a:xfrm>
            <a:prstGeom prst="line">
              <a:avLst/>
            </a:prstGeom>
            <a:noFill/>
            <a:ln w="28575">
              <a:solidFill>
                <a:schemeClr val="tx1"/>
              </a:solidFill>
              <a:round/>
              <a:headEnd/>
              <a:tailEnd/>
            </a:ln>
            <a:effectLst/>
          </p:spPr>
          <p:txBody>
            <a:bodyPr wrap="none" anchor="ctr"/>
            <a:lstStyle/>
            <a:p>
              <a:endParaRPr lang="en-US"/>
            </a:p>
          </p:txBody>
        </p:sp>
        <p:sp>
          <p:nvSpPr>
            <p:cNvPr id="21582" name="Oval 78"/>
            <p:cNvSpPr>
              <a:spLocks noChangeArrowheads="1"/>
            </p:cNvSpPr>
            <p:nvPr/>
          </p:nvSpPr>
          <p:spPr bwMode="auto">
            <a:xfrm>
              <a:off x="1257" y="2013"/>
              <a:ext cx="192" cy="192"/>
            </a:xfrm>
            <a:prstGeom prst="ellipse">
              <a:avLst/>
            </a:prstGeom>
            <a:noFill/>
            <a:ln w="28575">
              <a:solidFill>
                <a:schemeClr val="tx1"/>
              </a:solidFill>
              <a:round/>
              <a:headEnd/>
              <a:tailEnd/>
            </a:ln>
            <a:effectLst/>
          </p:spPr>
          <p:txBody>
            <a:bodyPr wrap="none" anchor="ctr"/>
            <a:lstStyle/>
            <a:p>
              <a:endParaRPr lang="en-US"/>
            </a:p>
          </p:txBody>
        </p:sp>
      </p:grpSp>
      <p:grpSp>
        <p:nvGrpSpPr>
          <p:cNvPr id="21583" name="Group 79"/>
          <p:cNvGrpSpPr>
            <a:grpSpLocks/>
          </p:cNvGrpSpPr>
          <p:nvPr/>
        </p:nvGrpSpPr>
        <p:grpSpPr bwMode="auto">
          <a:xfrm>
            <a:off x="5410200" y="2133600"/>
            <a:ext cx="304800" cy="1366838"/>
            <a:chOff x="1257" y="1344"/>
            <a:chExt cx="192" cy="861"/>
          </a:xfrm>
        </p:grpSpPr>
        <p:sp>
          <p:nvSpPr>
            <p:cNvPr id="21584" name="Oval 80"/>
            <p:cNvSpPr>
              <a:spLocks noChangeArrowheads="1"/>
            </p:cNvSpPr>
            <p:nvPr/>
          </p:nvSpPr>
          <p:spPr bwMode="auto">
            <a:xfrm>
              <a:off x="1305" y="1344"/>
              <a:ext cx="96" cy="96"/>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1585" name="Line 81"/>
            <p:cNvSpPr>
              <a:spLocks noChangeShapeType="1"/>
            </p:cNvSpPr>
            <p:nvPr/>
          </p:nvSpPr>
          <p:spPr bwMode="auto">
            <a:xfrm>
              <a:off x="1352" y="1364"/>
              <a:ext cx="1" cy="841"/>
            </a:xfrm>
            <a:prstGeom prst="line">
              <a:avLst/>
            </a:prstGeom>
            <a:noFill/>
            <a:ln w="28575">
              <a:solidFill>
                <a:schemeClr val="tx1"/>
              </a:solidFill>
              <a:round/>
              <a:headEnd/>
              <a:tailEnd/>
            </a:ln>
            <a:effectLst/>
          </p:spPr>
          <p:txBody>
            <a:bodyPr wrap="none" anchor="ctr"/>
            <a:lstStyle/>
            <a:p>
              <a:endParaRPr lang="en-US"/>
            </a:p>
          </p:txBody>
        </p:sp>
        <p:sp>
          <p:nvSpPr>
            <p:cNvPr id="21586" name="Oval 82"/>
            <p:cNvSpPr>
              <a:spLocks noChangeArrowheads="1"/>
            </p:cNvSpPr>
            <p:nvPr/>
          </p:nvSpPr>
          <p:spPr bwMode="auto">
            <a:xfrm>
              <a:off x="1257" y="2013"/>
              <a:ext cx="192" cy="192"/>
            </a:xfrm>
            <a:prstGeom prst="ellipse">
              <a:avLst/>
            </a:prstGeom>
            <a:noFill/>
            <a:ln w="28575">
              <a:solidFill>
                <a:schemeClr val="tx1"/>
              </a:solidFill>
              <a:round/>
              <a:headEnd/>
              <a:tailEnd/>
            </a:ln>
            <a:effectLst/>
          </p:spPr>
          <p:txBody>
            <a:bodyPr wrap="none" anchor="ctr"/>
            <a:lstStyle/>
            <a:p>
              <a:endParaRPr lang="en-US"/>
            </a:p>
          </p:txBody>
        </p:sp>
      </p:grpSp>
      <p:grpSp>
        <p:nvGrpSpPr>
          <p:cNvPr id="21587" name="Group 83"/>
          <p:cNvGrpSpPr>
            <a:grpSpLocks/>
          </p:cNvGrpSpPr>
          <p:nvPr/>
        </p:nvGrpSpPr>
        <p:grpSpPr bwMode="auto">
          <a:xfrm>
            <a:off x="5943600" y="2438400"/>
            <a:ext cx="304800" cy="1366838"/>
            <a:chOff x="1257" y="1344"/>
            <a:chExt cx="192" cy="861"/>
          </a:xfrm>
        </p:grpSpPr>
        <p:sp>
          <p:nvSpPr>
            <p:cNvPr id="21588" name="Oval 84"/>
            <p:cNvSpPr>
              <a:spLocks noChangeArrowheads="1"/>
            </p:cNvSpPr>
            <p:nvPr/>
          </p:nvSpPr>
          <p:spPr bwMode="auto">
            <a:xfrm>
              <a:off x="1305" y="1344"/>
              <a:ext cx="96" cy="96"/>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1589" name="Line 85"/>
            <p:cNvSpPr>
              <a:spLocks noChangeShapeType="1"/>
            </p:cNvSpPr>
            <p:nvPr/>
          </p:nvSpPr>
          <p:spPr bwMode="auto">
            <a:xfrm>
              <a:off x="1352" y="1364"/>
              <a:ext cx="1" cy="841"/>
            </a:xfrm>
            <a:prstGeom prst="line">
              <a:avLst/>
            </a:prstGeom>
            <a:noFill/>
            <a:ln w="28575">
              <a:solidFill>
                <a:schemeClr val="tx1"/>
              </a:solidFill>
              <a:round/>
              <a:headEnd/>
              <a:tailEnd/>
            </a:ln>
            <a:effectLst/>
          </p:spPr>
          <p:txBody>
            <a:bodyPr wrap="none" anchor="ctr"/>
            <a:lstStyle/>
            <a:p>
              <a:endParaRPr lang="en-US"/>
            </a:p>
          </p:txBody>
        </p:sp>
        <p:sp>
          <p:nvSpPr>
            <p:cNvPr id="21590" name="Oval 86"/>
            <p:cNvSpPr>
              <a:spLocks noChangeArrowheads="1"/>
            </p:cNvSpPr>
            <p:nvPr/>
          </p:nvSpPr>
          <p:spPr bwMode="auto">
            <a:xfrm>
              <a:off x="1257" y="2013"/>
              <a:ext cx="192" cy="192"/>
            </a:xfrm>
            <a:prstGeom prst="ellipse">
              <a:avLst/>
            </a:prstGeom>
            <a:noFill/>
            <a:ln w="28575">
              <a:solidFill>
                <a:schemeClr val="tx1"/>
              </a:solidFill>
              <a:round/>
              <a:headEnd/>
              <a:tailEnd/>
            </a:ln>
            <a:effectLst/>
          </p:spPr>
          <p:txBody>
            <a:bodyPr wrap="none" anchor="ctr"/>
            <a:lstStyle/>
            <a:p>
              <a:endParaRPr lang="en-US"/>
            </a:p>
          </p:txBody>
        </p:sp>
      </p:grpSp>
      <p:grpSp>
        <p:nvGrpSpPr>
          <p:cNvPr id="21591" name="Group 87"/>
          <p:cNvGrpSpPr>
            <a:grpSpLocks/>
          </p:cNvGrpSpPr>
          <p:nvPr/>
        </p:nvGrpSpPr>
        <p:grpSpPr bwMode="auto">
          <a:xfrm>
            <a:off x="6477000" y="2743200"/>
            <a:ext cx="304800" cy="1366838"/>
            <a:chOff x="1257" y="1344"/>
            <a:chExt cx="192" cy="861"/>
          </a:xfrm>
        </p:grpSpPr>
        <p:sp>
          <p:nvSpPr>
            <p:cNvPr id="21592" name="Oval 88"/>
            <p:cNvSpPr>
              <a:spLocks noChangeArrowheads="1"/>
            </p:cNvSpPr>
            <p:nvPr/>
          </p:nvSpPr>
          <p:spPr bwMode="auto">
            <a:xfrm>
              <a:off x="1305" y="1344"/>
              <a:ext cx="96" cy="96"/>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1593" name="Line 89"/>
            <p:cNvSpPr>
              <a:spLocks noChangeShapeType="1"/>
            </p:cNvSpPr>
            <p:nvPr/>
          </p:nvSpPr>
          <p:spPr bwMode="auto">
            <a:xfrm>
              <a:off x="1352" y="1364"/>
              <a:ext cx="1" cy="841"/>
            </a:xfrm>
            <a:prstGeom prst="line">
              <a:avLst/>
            </a:prstGeom>
            <a:noFill/>
            <a:ln w="28575">
              <a:solidFill>
                <a:schemeClr val="tx1"/>
              </a:solidFill>
              <a:round/>
              <a:headEnd/>
              <a:tailEnd/>
            </a:ln>
            <a:effectLst/>
          </p:spPr>
          <p:txBody>
            <a:bodyPr wrap="none" anchor="ctr"/>
            <a:lstStyle/>
            <a:p>
              <a:endParaRPr lang="en-US"/>
            </a:p>
          </p:txBody>
        </p:sp>
        <p:sp>
          <p:nvSpPr>
            <p:cNvPr id="21594" name="Oval 90"/>
            <p:cNvSpPr>
              <a:spLocks noChangeArrowheads="1"/>
            </p:cNvSpPr>
            <p:nvPr/>
          </p:nvSpPr>
          <p:spPr bwMode="auto">
            <a:xfrm>
              <a:off x="1257" y="2013"/>
              <a:ext cx="192" cy="192"/>
            </a:xfrm>
            <a:prstGeom prst="ellipse">
              <a:avLst/>
            </a:prstGeom>
            <a:noFill/>
            <a:ln w="28575">
              <a:solidFill>
                <a:schemeClr val="tx1"/>
              </a:solidFill>
              <a:round/>
              <a:headEnd/>
              <a:tailEnd/>
            </a:ln>
            <a:effectLst/>
          </p:spPr>
          <p:txBody>
            <a:bodyPr wrap="none" anchor="ctr"/>
            <a:lstStyle/>
            <a:p>
              <a:endParaRPr lang="en-US"/>
            </a:p>
          </p:txBody>
        </p:sp>
      </p:gr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Slide Number Placeholder 5"/>
          <p:cNvSpPr>
            <a:spLocks noGrp="1"/>
          </p:cNvSpPr>
          <p:nvPr>
            <p:ph type="sldNum" sz="quarter" idx="12"/>
          </p:nvPr>
        </p:nvSpPr>
        <p:spPr/>
        <p:txBody>
          <a:bodyPr/>
          <a:lstStyle/>
          <a:p>
            <a:fld id="{B78E2F96-745E-4153-9227-EA275E0E9AC9}" type="slidenum">
              <a:rPr lang="en-US"/>
              <a:pPr/>
              <a:t>101</a:t>
            </a:fld>
            <a:endParaRPr lang="en-US"/>
          </a:p>
        </p:txBody>
      </p:sp>
      <p:sp>
        <p:nvSpPr>
          <p:cNvPr id="33794" name="Rectangle 2"/>
          <p:cNvSpPr>
            <a:spLocks noGrp="1" noChangeArrowheads="1"/>
          </p:cNvSpPr>
          <p:nvPr>
            <p:ph type="title"/>
          </p:nvPr>
        </p:nvSpPr>
        <p:spPr/>
        <p:txBody>
          <a:bodyPr/>
          <a:lstStyle/>
          <a:p>
            <a:r>
              <a:rPr lang="en-US"/>
              <a:t>Finding the Minimum</a:t>
            </a:r>
          </a:p>
        </p:txBody>
      </p:sp>
      <p:sp>
        <p:nvSpPr>
          <p:cNvPr id="33795" name="Rectangle 3"/>
          <p:cNvSpPr>
            <a:spLocks noGrp="1" noChangeArrowheads="1"/>
          </p:cNvSpPr>
          <p:nvPr>
            <p:ph type="body" idx="1"/>
          </p:nvPr>
        </p:nvSpPr>
        <p:spPr/>
        <p:txBody>
          <a:bodyPr/>
          <a:lstStyle/>
          <a:p>
            <a:r>
              <a:rPr lang="en-US"/>
              <a:t>Measure the lengths register (M)</a:t>
            </a:r>
          </a:p>
          <a:p>
            <a:r>
              <a:rPr lang="en-US"/>
              <a:t>Create superposition again</a:t>
            </a:r>
          </a:p>
          <a:p>
            <a:r>
              <a:rPr lang="en-US"/>
              <a:t>Now search for all paths &lt; M</a:t>
            </a:r>
          </a:p>
          <a:p>
            <a:r>
              <a:rPr lang="en-US"/>
              <a:t>On average, do this log(k) times </a:t>
            </a:r>
          </a:p>
          <a:p>
            <a:pPr lvl="1"/>
            <a:r>
              <a:rPr lang="en-US"/>
              <a:t>k is the number of items in the superposition</a:t>
            </a:r>
          </a:p>
        </p:txBody>
      </p:sp>
      <p:sp>
        <p:nvSpPr>
          <p:cNvPr id="33796" name="Line 4"/>
          <p:cNvSpPr>
            <a:spLocks noChangeShapeType="1"/>
          </p:cNvSpPr>
          <p:nvPr/>
        </p:nvSpPr>
        <p:spPr bwMode="auto">
          <a:xfrm>
            <a:off x="1066800" y="5562600"/>
            <a:ext cx="6705600" cy="0"/>
          </a:xfrm>
          <a:prstGeom prst="line">
            <a:avLst/>
          </a:prstGeom>
          <a:noFill/>
          <a:ln w="28575">
            <a:solidFill>
              <a:schemeClr val="tx1"/>
            </a:solidFill>
            <a:round/>
            <a:headEnd/>
            <a:tailEnd/>
          </a:ln>
          <a:effectLst/>
        </p:spPr>
        <p:txBody>
          <a:bodyPr wrap="none" anchor="ctr"/>
          <a:lstStyle/>
          <a:p>
            <a:endParaRPr lang="en-US"/>
          </a:p>
        </p:txBody>
      </p:sp>
      <p:grpSp>
        <p:nvGrpSpPr>
          <p:cNvPr id="33814" name="Group 22"/>
          <p:cNvGrpSpPr>
            <a:grpSpLocks/>
          </p:cNvGrpSpPr>
          <p:nvPr/>
        </p:nvGrpSpPr>
        <p:grpSpPr bwMode="auto">
          <a:xfrm>
            <a:off x="1447800" y="5257800"/>
            <a:ext cx="5715000" cy="304800"/>
            <a:chOff x="912" y="3744"/>
            <a:chExt cx="3600" cy="192"/>
          </a:xfrm>
        </p:grpSpPr>
        <p:sp>
          <p:nvSpPr>
            <p:cNvPr id="33797" name="Line 5"/>
            <p:cNvSpPr>
              <a:spLocks noChangeShapeType="1"/>
            </p:cNvSpPr>
            <p:nvPr/>
          </p:nvSpPr>
          <p:spPr bwMode="auto">
            <a:xfrm flipV="1">
              <a:off x="912" y="3744"/>
              <a:ext cx="0" cy="192"/>
            </a:xfrm>
            <a:prstGeom prst="line">
              <a:avLst/>
            </a:prstGeom>
            <a:noFill/>
            <a:ln w="38100">
              <a:solidFill>
                <a:srgbClr val="FF6600"/>
              </a:solidFill>
              <a:round/>
              <a:headEnd/>
              <a:tailEnd/>
            </a:ln>
            <a:effectLst/>
          </p:spPr>
          <p:txBody>
            <a:bodyPr wrap="none" anchor="ctr"/>
            <a:lstStyle/>
            <a:p>
              <a:endParaRPr lang="en-US"/>
            </a:p>
          </p:txBody>
        </p:sp>
        <p:sp>
          <p:nvSpPr>
            <p:cNvPr id="33798" name="Line 6"/>
            <p:cNvSpPr>
              <a:spLocks noChangeShapeType="1"/>
            </p:cNvSpPr>
            <p:nvPr/>
          </p:nvSpPr>
          <p:spPr bwMode="auto">
            <a:xfrm flipV="1">
              <a:off x="1152" y="3744"/>
              <a:ext cx="0" cy="192"/>
            </a:xfrm>
            <a:prstGeom prst="line">
              <a:avLst/>
            </a:prstGeom>
            <a:noFill/>
            <a:ln w="38100">
              <a:solidFill>
                <a:srgbClr val="FF6600"/>
              </a:solidFill>
              <a:round/>
              <a:headEnd/>
              <a:tailEnd/>
            </a:ln>
            <a:effectLst/>
          </p:spPr>
          <p:txBody>
            <a:bodyPr wrap="none" anchor="ctr"/>
            <a:lstStyle/>
            <a:p>
              <a:endParaRPr lang="en-US"/>
            </a:p>
          </p:txBody>
        </p:sp>
        <p:sp>
          <p:nvSpPr>
            <p:cNvPr id="33799" name="Line 7"/>
            <p:cNvSpPr>
              <a:spLocks noChangeShapeType="1"/>
            </p:cNvSpPr>
            <p:nvPr/>
          </p:nvSpPr>
          <p:spPr bwMode="auto">
            <a:xfrm flipV="1">
              <a:off x="1440" y="3744"/>
              <a:ext cx="0" cy="192"/>
            </a:xfrm>
            <a:prstGeom prst="line">
              <a:avLst/>
            </a:prstGeom>
            <a:noFill/>
            <a:ln w="38100">
              <a:solidFill>
                <a:srgbClr val="FF6600"/>
              </a:solidFill>
              <a:round/>
              <a:headEnd/>
              <a:tailEnd/>
            </a:ln>
            <a:effectLst/>
          </p:spPr>
          <p:txBody>
            <a:bodyPr wrap="none" anchor="ctr"/>
            <a:lstStyle/>
            <a:p>
              <a:endParaRPr lang="en-US"/>
            </a:p>
          </p:txBody>
        </p:sp>
        <p:sp>
          <p:nvSpPr>
            <p:cNvPr id="33800" name="Line 8"/>
            <p:cNvSpPr>
              <a:spLocks noChangeShapeType="1"/>
            </p:cNvSpPr>
            <p:nvPr/>
          </p:nvSpPr>
          <p:spPr bwMode="auto">
            <a:xfrm flipV="1">
              <a:off x="1680" y="3744"/>
              <a:ext cx="0" cy="192"/>
            </a:xfrm>
            <a:prstGeom prst="line">
              <a:avLst/>
            </a:prstGeom>
            <a:noFill/>
            <a:ln w="38100">
              <a:solidFill>
                <a:srgbClr val="FF6600"/>
              </a:solidFill>
              <a:round/>
              <a:headEnd/>
              <a:tailEnd/>
            </a:ln>
            <a:effectLst/>
          </p:spPr>
          <p:txBody>
            <a:bodyPr wrap="none" anchor="ctr"/>
            <a:lstStyle/>
            <a:p>
              <a:endParaRPr lang="en-US"/>
            </a:p>
          </p:txBody>
        </p:sp>
        <p:sp>
          <p:nvSpPr>
            <p:cNvPr id="33801" name="Line 9"/>
            <p:cNvSpPr>
              <a:spLocks noChangeShapeType="1"/>
            </p:cNvSpPr>
            <p:nvPr/>
          </p:nvSpPr>
          <p:spPr bwMode="auto">
            <a:xfrm flipV="1">
              <a:off x="2064" y="3744"/>
              <a:ext cx="0" cy="192"/>
            </a:xfrm>
            <a:prstGeom prst="line">
              <a:avLst/>
            </a:prstGeom>
            <a:noFill/>
            <a:ln w="38100">
              <a:solidFill>
                <a:srgbClr val="FF6600"/>
              </a:solidFill>
              <a:round/>
              <a:headEnd/>
              <a:tailEnd/>
            </a:ln>
            <a:effectLst/>
          </p:spPr>
          <p:txBody>
            <a:bodyPr wrap="none" anchor="ctr"/>
            <a:lstStyle/>
            <a:p>
              <a:endParaRPr lang="en-US"/>
            </a:p>
          </p:txBody>
        </p:sp>
        <p:sp>
          <p:nvSpPr>
            <p:cNvPr id="33802" name="Line 10"/>
            <p:cNvSpPr>
              <a:spLocks noChangeShapeType="1"/>
            </p:cNvSpPr>
            <p:nvPr/>
          </p:nvSpPr>
          <p:spPr bwMode="auto">
            <a:xfrm flipV="1">
              <a:off x="2448" y="3744"/>
              <a:ext cx="0" cy="192"/>
            </a:xfrm>
            <a:prstGeom prst="line">
              <a:avLst/>
            </a:prstGeom>
            <a:noFill/>
            <a:ln w="38100">
              <a:solidFill>
                <a:srgbClr val="FF6600"/>
              </a:solidFill>
              <a:round/>
              <a:headEnd/>
              <a:tailEnd/>
            </a:ln>
            <a:effectLst/>
          </p:spPr>
          <p:txBody>
            <a:bodyPr wrap="none" anchor="ctr"/>
            <a:lstStyle/>
            <a:p>
              <a:endParaRPr lang="en-US"/>
            </a:p>
          </p:txBody>
        </p:sp>
        <p:sp>
          <p:nvSpPr>
            <p:cNvPr id="33803" name="Line 11"/>
            <p:cNvSpPr>
              <a:spLocks noChangeShapeType="1"/>
            </p:cNvSpPr>
            <p:nvPr/>
          </p:nvSpPr>
          <p:spPr bwMode="auto">
            <a:xfrm flipV="1">
              <a:off x="2880" y="3744"/>
              <a:ext cx="0" cy="192"/>
            </a:xfrm>
            <a:prstGeom prst="line">
              <a:avLst/>
            </a:prstGeom>
            <a:noFill/>
            <a:ln w="38100">
              <a:solidFill>
                <a:srgbClr val="FF6600"/>
              </a:solidFill>
              <a:round/>
              <a:headEnd/>
              <a:tailEnd/>
            </a:ln>
            <a:effectLst/>
          </p:spPr>
          <p:txBody>
            <a:bodyPr wrap="none" anchor="ctr"/>
            <a:lstStyle/>
            <a:p>
              <a:endParaRPr lang="en-US"/>
            </a:p>
          </p:txBody>
        </p:sp>
        <p:sp>
          <p:nvSpPr>
            <p:cNvPr id="33804" name="Line 12"/>
            <p:cNvSpPr>
              <a:spLocks noChangeShapeType="1"/>
            </p:cNvSpPr>
            <p:nvPr/>
          </p:nvSpPr>
          <p:spPr bwMode="auto">
            <a:xfrm flipV="1">
              <a:off x="3072" y="3744"/>
              <a:ext cx="0" cy="192"/>
            </a:xfrm>
            <a:prstGeom prst="line">
              <a:avLst/>
            </a:prstGeom>
            <a:noFill/>
            <a:ln w="38100">
              <a:solidFill>
                <a:srgbClr val="FF6600"/>
              </a:solidFill>
              <a:round/>
              <a:headEnd/>
              <a:tailEnd/>
            </a:ln>
            <a:effectLst/>
          </p:spPr>
          <p:txBody>
            <a:bodyPr wrap="none" anchor="ctr"/>
            <a:lstStyle/>
            <a:p>
              <a:endParaRPr lang="en-US"/>
            </a:p>
          </p:txBody>
        </p:sp>
        <p:sp>
          <p:nvSpPr>
            <p:cNvPr id="33805" name="Line 13"/>
            <p:cNvSpPr>
              <a:spLocks noChangeShapeType="1"/>
            </p:cNvSpPr>
            <p:nvPr/>
          </p:nvSpPr>
          <p:spPr bwMode="auto">
            <a:xfrm flipV="1">
              <a:off x="3360" y="3744"/>
              <a:ext cx="0" cy="192"/>
            </a:xfrm>
            <a:prstGeom prst="line">
              <a:avLst/>
            </a:prstGeom>
            <a:noFill/>
            <a:ln w="38100">
              <a:solidFill>
                <a:srgbClr val="FF6600"/>
              </a:solidFill>
              <a:round/>
              <a:headEnd/>
              <a:tailEnd/>
            </a:ln>
            <a:effectLst/>
          </p:spPr>
          <p:txBody>
            <a:bodyPr wrap="none" anchor="ctr"/>
            <a:lstStyle/>
            <a:p>
              <a:endParaRPr lang="en-US"/>
            </a:p>
          </p:txBody>
        </p:sp>
        <p:sp>
          <p:nvSpPr>
            <p:cNvPr id="33806" name="Line 14"/>
            <p:cNvSpPr>
              <a:spLocks noChangeShapeType="1"/>
            </p:cNvSpPr>
            <p:nvPr/>
          </p:nvSpPr>
          <p:spPr bwMode="auto">
            <a:xfrm flipV="1">
              <a:off x="3840" y="3744"/>
              <a:ext cx="0" cy="192"/>
            </a:xfrm>
            <a:prstGeom prst="line">
              <a:avLst/>
            </a:prstGeom>
            <a:noFill/>
            <a:ln w="38100">
              <a:solidFill>
                <a:srgbClr val="FF6600"/>
              </a:solidFill>
              <a:round/>
              <a:headEnd/>
              <a:tailEnd/>
            </a:ln>
            <a:effectLst/>
          </p:spPr>
          <p:txBody>
            <a:bodyPr wrap="none" anchor="ctr"/>
            <a:lstStyle/>
            <a:p>
              <a:endParaRPr lang="en-US"/>
            </a:p>
          </p:txBody>
        </p:sp>
        <p:sp>
          <p:nvSpPr>
            <p:cNvPr id="33807" name="Line 15"/>
            <p:cNvSpPr>
              <a:spLocks noChangeShapeType="1"/>
            </p:cNvSpPr>
            <p:nvPr/>
          </p:nvSpPr>
          <p:spPr bwMode="auto">
            <a:xfrm flipV="1">
              <a:off x="4032" y="3744"/>
              <a:ext cx="0" cy="192"/>
            </a:xfrm>
            <a:prstGeom prst="line">
              <a:avLst/>
            </a:prstGeom>
            <a:noFill/>
            <a:ln w="38100">
              <a:solidFill>
                <a:srgbClr val="FF6600"/>
              </a:solidFill>
              <a:round/>
              <a:headEnd/>
              <a:tailEnd/>
            </a:ln>
            <a:effectLst/>
          </p:spPr>
          <p:txBody>
            <a:bodyPr wrap="none" anchor="ctr"/>
            <a:lstStyle/>
            <a:p>
              <a:endParaRPr lang="en-US"/>
            </a:p>
          </p:txBody>
        </p:sp>
        <p:sp>
          <p:nvSpPr>
            <p:cNvPr id="33808" name="Line 16"/>
            <p:cNvSpPr>
              <a:spLocks noChangeShapeType="1"/>
            </p:cNvSpPr>
            <p:nvPr/>
          </p:nvSpPr>
          <p:spPr bwMode="auto">
            <a:xfrm flipV="1">
              <a:off x="4176" y="3744"/>
              <a:ext cx="0" cy="192"/>
            </a:xfrm>
            <a:prstGeom prst="line">
              <a:avLst/>
            </a:prstGeom>
            <a:noFill/>
            <a:ln w="38100">
              <a:solidFill>
                <a:srgbClr val="FF6600"/>
              </a:solidFill>
              <a:round/>
              <a:headEnd/>
              <a:tailEnd/>
            </a:ln>
            <a:effectLst/>
          </p:spPr>
          <p:txBody>
            <a:bodyPr wrap="none" anchor="ctr"/>
            <a:lstStyle/>
            <a:p>
              <a:endParaRPr lang="en-US"/>
            </a:p>
          </p:txBody>
        </p:sp>
        <p:sp>
          <p:nvSpPr>
            <p:cNvPr id="33809" name="Line 17"/>
            <p:cNvSpPr>
              <a:spLocks noChangeShapeType="1"/>
            </p:cNvSpPr>
            <p:nvPr/>
          </p:nvSpPr>
          <p:spPr bwMode="auto">
            <a:xfrm flipV="1">
              <a:off x="3648" y="3744"/>
              <a:ext cx="0" cy="192"/>
            </a:xfrm>
            <a:prstGeom prst="line">
              <a:avLst/>
            </a:prstGeom>
            <a:noFill/>
            <a:ln w="38100">
              <a:solidFill>
                <a:srgbClr val="FF6600"/>
              </a:solidFill>
              <a:round/>
              <a:headEnd/>
              <a:tailEnd/>
            </a:ln>
            <a:effectLst/>
          </p:spPr>
          <p:txBody>
            <a:bodyPr wrap="none" anchor="ctr"/>
            <a:lstStyle/>
            <a:p>
              <a:endParaRPr lang="en-US"/>
            </a:p>
          </p:txBody>
        </p:sp>
        <p:sp>
          <p:nvSpPr>
            <p:cNvPr id="33810" name="Line 18"/>
            <p:cNvSpPr>
              <a:spLocks noChangeShapeType="1"/>
            </p:cNvSpPr>
            <p:nvPr/>
          </p:nvSpPr>
          <p:spPr bwMode="auto">
            <a:xfrm flipV="1">
              <a:off x="4368" y="3744"/>
              <a:ext cx="0" cy="192"/>
            </a:xfrm>
            <a:prstGeom prst="line">
              <a:avLst/>
            </a:prstGeom>
            <a:noFill/>
            <a:ln w="38100">
              <a:solidFill>
                <a:srgbClr val="FF6600"/>
              </a:solidFill>
              <a:round/>
              <a:headEnd/>
              <a:tailEnd/>
            </a:ln>
            <a:effectLst/>
          </p:spPr>
          <p:txBody>
            <a:bodyPr wrap="none" anchor="ctr"/>
            <a:lstStyle/>
            <a:p>
              <a:endParaRPr lang="en-US"/>
            </a:p>
          </p:txBody>
        </p:sp>
        <p:sp>
          <p:nvSpPr>
            <p:cNvPr id="33811" name="Line 19"/>
            <p:cNvSpPr>
              <a:spLocks noChangeShapeType="1"/>
            </p:cNvSpPr>
            <p:nvPr/>
          </p:nvSpPr>
          <p:spPr bwMode="auto">
            <a:xfrm flipV="1">
              <a:off x="4512" y="3744"/>
              <a:ext cx="0" cy="192"/>
            </a:xfrm>
            <a:prstGeom prst="line">
              <a:avLst/>
            </a:prstGeom>
            <a:noFill/>
            <a:ln w="38100">
              <a:solidFill>
                <a:srgbClr val="FF6600"/>
              </a:solidFill>
              <a:round/>
              <a:headEnd/>
              <a:tailEnd/>
            </a:ln>
            <a:effectLst/>
          </p:spPr>
          <p:txBody>
            <a:bodyPr wrap="none" anchor="ctr"/>
            <a:lstStyle/>
            <a:p>
              <a:endParaRPr lang="en-US"/>
            </a:p>
          </p:txBody>
        </p:sp>
        <p:sp>
          <p:nvSpPr>
            <p:cNvPr id="33812" name="Line 20"/>
            <p:cNvSpPr>
              <a:spLocks noChangeShapeType="1"/>
            </p:cNvSpPr>
            <p:nvPr/>
          </p:nvSpPr>
          <p:spPr bwMode="auto">
            <a:xfrm flipV="1">
              <a:off x="2688" y="3744"/>
              <a:ext cx="0" cy="192"/>
            </a:xfrm>
            <a:prstGeom prst="line">
              <a:avLst/>
            </a:prstGeom>
            <a:noFill/>
            <a:ln w="38100">
              <a:solidFill>
                <a:srgbClr val="FF6600"/>
              </a:solidFill>
              <a:round/>
              <a:headEnd/>
              <a:tailEnd/>
            </a:ln>
            <a:effectLst/>
          </p:spPr>
          <p:txBody>
            <a:bodyPr wrap="none" anchor="ctr"/>
            <a:lstStyle/>
            <a:p>
              <a:endParaRPr lang="en-US"/>
            </a:p>
          </p:txBody>
        </p:sp>
      </p:grpSp>
      <p:sp>
        <p:nvSpPr>
          <p:cNvPr id="33813" name="Line 21"/>
          <p:cNvSpPr>
            <a:spLocks noChangeShapeType="1"/>
          </p:cNvSpPr>
          <p:nvPr/>
        </p:nvSpPr>
        <p:spPr bwMode="auto">
          <a:xfrm flipV="1">
            <a:off x="4572000" y="5257800"/>
            <a:ext cx="0" cy="304800"/>
          </a:xfrm>
          <a:prstGeom prst="line">
            <a:avLst/>
          </a:prstGeom>
          <a:noFill/>
          <a:ln w="38100">
            <a:solidFill>
              <a:schemeClr val="tx2"/>
            </a:solidFill>
            <a:round/>
            <a:headEnd/>
            <a:tailEnd/>
          </a:ln>
          <a:effectLst/>
        </p:spPr>
        <p:txBody>
          <a:bodyPr wrap="none" anchor="ctr"/>
          <a:lstStyle/>
          <a:p>
            <a:endParaRPr lang="en-US"/>
          </a:p>
        </p:txBody>
      </p:sp>
      <p:grpSp>
        <p:nvGrpSpPr>
          <p:cNvPr id="33846" name="Group 54"/>
          <p:cNvGrpSpPr>
            <a:grpSpLocks/>
          </p:cNvGrpSpPr>
          <p:nvPr/>
        </p:nvGrpSpPr>
        <p:grpSpPr bwMode="auto">
          <a:xfrm>
            <a:off x="1447800" y="5257800"/>
            <a:ext cx="3124200" cy="304800"/>
            <a:chOff x="912" y="3744"/>
            <a:chExt cx="1968" cy="192"/>
          </a:xfrm>
        </p:grpSpPr>
        <p:sp>
          <p:nvSpPr>
            <p:cNvPr id="33847" name="Line 55"/>
            <p:cNvSpPr>
              <a:spLocks noChangeShapeType="1"/>
            </p:cNvSpPr>
            <p:nvPr/>
          </p:nvSpPr>
          <p:spPr bwMode="auto">
            <a:xfrm flipV="1">
              <a:off x="2880" y="3744"/>
              <a:ext cx="0" cy="192"/>
            </a:xfrm>
            <a:prstGeom prst="line">
              <a:avLst/>
            </a:prstGeom>
            <a:noFill/>
            <a:ln w="38100">
              <a:solidFill>
                <a:srgbClr val="339966"/>
              </a:solidFill>
              <a:round/>
              <a:headEnd/>
              <a:tailEnd/>
            </a:ln>
            <a:effectLst/>
          </p:spPr>
          <p:txBody>
            <a:bodyPr wrap="none" anchor="ctr"/>
            <a:lstStyle/>
            <a:p>
              <a:endParaRPr lang="en-US"/>
            </a:p>
          </p:txBody>
        </p:sp>
        <p:grpSp>
          <p:nvGrpSpPr>
            <p:cNvPr id="33848" name="Group 56"/>
            <p:cNvGrpSpPr>
              <a:grpSpLocks/>
            </p:cNvGrpSpPr>
            <p:nvPr/>
          </p:nvGrpSpPr>
          <p:grpSpPr bwMode="auto">
            <a:xfrm>
              <a:off x="912" y="3744"/>
              <a:ext cx="1776" cy="192"/>
              <a:chOff x="912" y="3456"/>
              <a:chExt cx="1776" cy="192"/>
            </a:xfrm>
          </p:grpSpPr>
          <p:sp>
            <p:nvSpPr>
              <p:cNvPr id="33849" name="Line 57"/>
              <p:cNvSpPr>
                <a:spLocks noChangeShapeType="1"/>
              </p:cNvSpPr>
              <p:nvPr/>
            </p:nvSpPr>
            <p:spPr bwMode="auto">
              <a:xfrm flipV="1">
                <a:off x="912" y="3456"/>
                <a:ext cx="0" cy="192"/>
              </a:xfrm>
              <a:prstGeom prst="line">
                <a:avLst/>
              </a:prstGeom>
              <a:noFill/>
              <a:ln w="38100">
                <a:solidFill>
                  <a:srgbClr val="339966"/>
                </a:solidFill>
                <a:round/>
                <a:headEnd/>
                <a:tailEnd/>
              </a:ln>
              <a:effectLst/>
            </p:spPr>
            <p:txBody>
              <a:bodyPr wrap="none" anchor="ctr"/>
              <a:lstStyle/>
              <a:p>
                <a:endParaRPr lang="en-US"/>
              </a:p>
            </p:txBody>
          </p:sp>
          <p:sp>
            <p:nvSpPr>
              <p:cNvPr id="33850" name="Line 58"/>
              <p:cNvSpPr>
                <a:spLocks noChangeShapeType="1"/>
              </p:cNvSpPr>
              <p:nvPr/>
            </p:nvSpPr>
            <p:spPr bwMode="auto">
              <a:xfrm flipV="1">
                <a:off x="1152" y="3456"/>
                <a:ext cx="0" cy="192"/>
              </a:xfrm>
              <a:prstGeom prst="line">
                <a:avLst/>
              </a:prstGeom>
              <a:noFill/>
              <a:ln w="38100">
                <a:solidFill>
                  <a:srgbClr val="339966"/>
                </a:solidFill>
                <a:round/>
                <a:headEnd/>
                <a:tailEnd/>
              </a:ln>
              <a:effectLst/>
            </p:spPr>
            <p:txBody>
              <a:bodyPr wrap="none" anchor="ctr"/>
              <a:lstStyle/>
              <a:p>
                <a:endParaRPr lang="en-US"/>
              </a:p>
            </p:txBody>
          </p:sp>
          <p:sp>
            <p:nvSpPr>
              <p:cNvPr id="33851" name="Line 59"/>
              <p:cNvSpPr>
                <a:spLocks noChangeShapeType="1"/>
              </p:cNvSpPr>
              <p:nvPr/>
            </p:nvSpPr>
            <p:spPr bwMode="auto">
              <a:xfrm flipV="1">
                <a:off x="1440" y="3456"/>
                <a:ext cx="0" cy="192"/>
              </a:xfrm>
              <a:prstGeom prst="line">
                <a:avLst/>
              </a:prstGeom>
              <a:noFill/>
              <a:ln w="38100">
                <a:solidFill>
                  <a:srgbClr val="339966"/>
                </a:solidFill>
                <a:round/>
                <a:headEnd/>
                <a:tailEnd/>
              </a:ln>
              <a:effectLst/>
            </p:spPr>
            <p:txBody>
              <a:bodyPr wrap="none" anchor="ctr"/>
              <a:lstStyle/>
              <a:p>
                <a:endParaRPr lang="en-US"/>
              </a:p>
            </p:txBody>
          </p:sp>
          <p:sp>
            <p:nvSpPr>
              <p:cNvPr id="33852" name="Line 60"/>
              <p:cNvSpPr>
                <a:spLocks noChangeShapeType="1"/>
              </p:cNvSpPr>
              <p:nvPr/>
            </p:nvSpPr>
            <p:spPr bwMode="auto">
              <a:xfrm flipV="1">
                <a:off x="1680" y="3456"/>
                <a:ext cx="0" cy="192"/>
              </a:xfrm>
              <a:prstGeom prst="line">
                <a:avLst/>
              </a:prstGeom>
              <a:noFill/>
              <a:ln w="38100">
                <a:solidFill>
                  <a:srgbClr val="339966"/>
                </a:solidFill>
                <a:round/>
                <a:headEnd/>
                <a:tailEnd/>
              </a:ln>
              <a:effectLst/>
            </p:spPr>
            <p:txBody>
              <a:bodyPr wrap="none" anchor="ctr"/>
              <a:lstStyle/>
              <a:p>
                <a:endParaRPr lang="en-US"/>
              </a:p>
            </p:txBody>
          </p:sp>
          <p:sp>
            <p:nvSpPr>
              <p:cNvPr id="33853" name="Line 61"/>
              <p:cNvSpPr>
                <a:spLocks noChangeShapeType="1"/>
              </p:cNvSpPr>
              <p:nvPr/>
            </p:nvSpPr>
            <p:spPr bwMode="auto">
              <a:xfrm flipV="1">
                <a:off x="2064" y="3456"/>
                <a:ext cx="0" cy="192"/>
              </a:xfrm>
              <a:prstGeom prst="line">
                <a:avLst/>
              </a:prstGeom>
              <a:noFill/>
              <a:ln w="38100">
                <a:solidFill>
                  <a:srgbClr val="339966"/>
                </a:solidFill>
                <a:round/>
                <a:headEnd/>
                <a:tailEnd/>
              </a:ln>
              <a:effectLst/>
            </p:spPr>
            <p:txBody>
              <a:bodyPr wrap="none" anchor="ctr"/>
              <a:lstStyle/>
              <a:p>
                <a:endParaRPr lang="en-US"/>
              </a:p>
            </p:txBody>
          </p:sp>
          <p:sp>
            <p:nvSpPr>
              <p:cNvPr id="33854" name="Line 62"/>
              <p:cNvSpPr>
                <a:spLocks noChangeShapeType="1"/>
              </p:cNvSpPr>
              <p:nvPr/>
            </p:nvSpPr>
            <p:spPr bwMode="auto">
              <a:xfrm flipV="1">
                <a:off x="2448" y="3456"/>
                <a:ext cx="0" cy="192"/>
              </a:xfrm>
              <a:prstGeom prst="line">
                <a:avLst/>
              </a:prstGeom>
              <a:noFill/>
              <a:ln w="38100">
                <a:solidFill>
                  <a:srgbClr val="339966"/>
                </a:solidFill>
                <a:round/>
                <a:headEnd/>
                <a:tailEnd/>
              </a:ln>
              <a:effectLst/>
            </p:spPr>
            <p:txBody>
              <a:bodyPr wrap="none" anchor="ctr"/>
              <a:lstStyle/>
              <a:p>
                <a:endParaRPr lang="en-US"/>
              </a:p>
            </p:txBody>
          </p:sp>
          <p:sp>
            <p:nvSpPr>
              <p:cNvPr id="33855" name="Line 63"/>
              <p:cNvSpPr>
                <a:spLocks noChangeShapeType="1"/>
              </p:cNvSpPr>
              <p:nvPr/>
            </p:nvSpPr>
            <p:spPr bwMode="auto">
              <a:xfrm flipV="1">
                <a:off x="2688" y="3456"/>
                <a:ext cx="0" cy="192"/>
              </a:xfrm>
              <a:prstGeom prst="line">
                <a:avLst/>
              </a:prstGeom>
              <a:noFill/>
              <a:ln w="38100">
                <a:solidFill>
                  <a:srgbClr val="339966"/>
                </a:solidFill>
                <a:round/>
                <a:headEnd/>
                <a:tailEnd/>
              </a:ln>
              <a:effectLst/>
            </p:spPr>
            <p:txBody>
              <a:bodyPr wrap="none" anchor="ctr"/>
              <a:lstStyle/>
              <a:p>
                <a:endParaRPr lang="en-US"/>
              </a:p>
            </p:txBody>
          </p:sp>
        </p:grpSp>
      </p:grpSp>
      <p:sp>
        <p:nvSpPr>
          <p:cNvPr id="33824" name="Line 32"/>
          <p:cNvSpPr>
            <a:spLocks noChangeShapeType="1"/>
          </p:cNvSpPr>
          <p:nvPr/>
        </p:nvSpPr>
        <p:spPr bwMode="auto">
          <a:xfrm flipV="1">
            <a:off x="3276600" y="5257800"/>
            <a:ext cx="0" cy="304800"/>
          </a:xfrm>
          <a:prstGeom prst="line">
            <a:avLst/>
          </a:prstGeom>
          <a:noFill/>
          <a:ln w="38100">
            <a:solidFill>
              <a:schemeClr val="tx2"/>
            </a:solidFill>
            <a:round/>
            <a:headEnd/>
            <a:tailEnd/>
          </a:ln>
          <a:effectLst/>
        </p:spPr>
        <p:txBody>
          <a:bodyPr wrap="none" anchor="ctr"/>
          <a:lstStyle/>
          <a:p>
            <a:endParaRPr lang="en-US"/>
          </a:p>
        </p:txBody>
      </p:sp>
      <p:grpSp>
        <p:nvGrpSpPr>
          <p:cNvPr id="33856" name="Group 64"/>
          <p:cNvGrpSpPr>
            <a:grpSpLocks/>
          </p:cNvGrpSpPr>
          <p:nvPr/>
        </p:nvGrpSpPr>
        <p:grpSpPr bwMode="auto">
          <a:xfrm>
            <a:off x="1447800" y="5257800"/>
            <a:ext cx="3124200" cy="304800"/>
            <a:chOff x="912" y="4032"/>
            <a:chExt cx="1968" cy="192"/>
          </a:xfrm>
        </p:grpSpPr>
        <p:sp>
          <p:nvSpPr>
            <p:cNvPr id="33822" name="Line 30"/>
            <p:cNvSpPr>
              <a:spLocks noChangeShapeType="1"/>
            </p:cNvSpPr>
            <p:nvPr/>
          </p:nvSpPr>
          <p:spPr bwMode="auto">
            <a:xfrm flipV="1">
              <a:off x="2880" y="4032"/>
              <a:ext cx="0" cy="192"/>
            </a:xfrm>
            <a:prstGeom prst="line">
              <a:avLst/>
            </a:prstGeom>
            <a:noFill/>
            <a:ln w="38100">
              <a:solidFill>
                <a:srgbClr val="FF6600"/>
              </a:solidFill>
              <a:round/>
              <a:headEnd/>
              <a:tailEnd/>
            </a:ln>
            <a:effectLst/>
          </p:spPr>
          <p:txBody>
            <a:bodyPr wrap="none" anchor="ctr"/>
            <a:lstStyle/>
            <a:p>
              <a:endParaRPr lang="en-US"/>
            </a:p>
          </p:txBody>
        </p:sp>
        <p:sp>
          <p:nvSpPr>
            <p:cNvPr id="33816" name="Line 24"/>
            <p:cNvSpPr>
              <a:spLocks noChangeShapeType="1"/>
            </p:cNvSpPr>
            <p:nvPr/>
          </p:nvSpPr>
          <p:spPr bwMode="auto">
            <a:xfrm flipV="1">
              <a:off x="912" y="4032"/>
              <a:ext cx="0" cy="192"/>
            </a:xfrm>
            <a:prstGeom prst="line">
              <a:avLst/>
            </a:prstGeom>
            <a:noFill/>
            <a:ln w="38100">
              <a:solidFill>
                <a:srgbClr val="339966"/>
              </a:solidFill>
              <a:round/>
              <a:headEnd/>
              <a:tailEnd/>
            </a:ln>
            <a:effectLst/>
          </p:spPr>
          <p:txBody>
            <a:bodyPr wrap="none" anchor="ctr"/>
            <a:lstStyle/>
            <a:p>
              <a:endParaRPr lang="en-US"/>
            </a:p>
          </p:txBody>
        </p:sp>
        <p:sp>
          <p:nvSpPr>
            <p:cNvPr id="33817" name="Line 25"/>
            <p:cNvSpPr>
              <a:spLocks noChangeShapeType="1"/>
            </p:cNvSpPr>
            <p:nvPr/>
          </p:nvSpPr>
          <p:spPr bwMode="auto">
            <a:xfrm flipV="1">
              <a:off x="1152" y="4032"/>
              <a:ext cx="0" cy="192"/>
            </a:xfrm>
            <a:prstGeom prst="line">
              <a:avLst/>
            </a:prstGeom>
            <a:noFill/>
            <a:ln w="38100">
              <a:solidFill>
                <a:srgbClr val="339966"/>
              </a:solidFill>
              <a:round/>
              <a:headEnd/>
              <a:tailEnd/>
            </a:ln>
            <a:effectLst/>
          </p:spPr>
          <p:txBody>
            <a:bodyPr wrap="none" anchor="ctr"/>
            <a:lstStyle/>
            <a:p>
              <a:endParaRPr lang="en-US"/>
            </a:p>
          </p:txBody>
        </p:sp>
        <p:sp>
          <p:nvSpPr>
            <p:cNvPr id="33818" name="Line 26"/>
            <p:cNvSpPr>
              <a:spLocks noChangeShapeType="1"/>
            </p:cNvSpPr>
            <p:nvPr/>
          </p:nvSpPr>
          <p:spPr bwMode="auto">
            <a:xfrm flipV="1">
              <a:off x="1440" y="4032"/>
              <a:ext cx="0" cy="192"/>
            </a:xfrm>
            <a:prstGeom prst="line">
              <a:avLst/>
            </a:prstGeom>
            <a:noFill/>
            <a:ln w="38100">
              <a:solidFill>
                <a:srgbClr val="339966"/>
              </a:solidFill>
              <a:round/>
              <a:headEnd/>
              <a:tailEnd/>
            </a:ln>
            <a:effectLst/>
          </p:spPr>
          <p:txBody>
            <a:bodyPr wrap="none" anchor="ctr"/>
            <a:lstStyle/>
            <a:p>
              <a:endParaRPr lang="en-US"/>
            </a:p>
          </p:txBody>
        </p:sp>
        <p:sp>
          <p:nvSpPr>
            <p:cNvPr id="33819" name="Line 27"/>
            <p:cNvSpPr>
              <a:spLocks noChangeShapeType="1"/>
            </p:cNvSpPr>
            <p:nvPr/>
          </p:nvSpPr>
          <p:spPr bwMode="auto">
            <a:xfrm flipV="1">
              <a:off x="1680" y="4032"/>
              <a:ext cx="0" cy="192"/>
            </a:xfrm>
            <a:prstGeom prst="line">
              <a:avLst/>
            </a:prstGeom>
            <a:noFill/>
            <a:ln w="38100">
              <a:solidFill>
                <a:srgbClr val="339966"/>
              </a:solidFill>
              <a:round/>
              <a:headEnd/>
              <a:tailEnd/>
            </a:ln>
            <a:effectLst/>
          </p:spPr>
          <p:txBody>
            <a:bodyPr wrap="none" anchor="ctr"/>
            <a:lstStyle/>
            <a:p>
              <a:endParaRPr lang="en-US"/>
            </a:p>
          </p:txBody>
        </p:sp>
        <p:sp>
          <p:nvSpPr>
            <p:cNvPr id="33820" name="Line 28"/>
            <p:cNvSpPr>
              <a:spLocks noChangeShapeType="1"/>
            </p:cNvSpPr>
            <p:nvPr/>
          </p:nvSpPr>
          <p:spPr bwMode="auto">
            <a:xfrm flipV="1">
              <a:off x="2064" y="4032"/>
              <a:ext cx="0" cy="192"/>
            </a:xfrm>
            <a:prstGeom prst="line">
              <a:avLst/>
            </a:prstGeom>
            <a:noFill/>
            <a:ln w="38100">
              <a:solidFill>
                <a:srgbClr val="339966"/>
              </a:solidFill>
              <a:round/>
              <a:headEnd/>
              <a:tailEnd/>
            </a:ln>
            <a:effectLst/>
          </p:spPr>
          <p:txBody>
            <a:bodyPr wrap="none" anchor="ctr"/>
            <a:lstStyle/>
            <a:p>
              <a:endParaRPr lang="en-US"/>
            </a:p>
          </p:txBody>
        </p:sp>
        <p:sp>
          <p:nvSpPr>
            <p:cNvPr id="33821" name="Line 29"/>
            <p:cNvSpPr>
              <a:spLocks noChangeShapeType="1"/>
            </p:cNvSpPr>
            <p:nvPr/>
          </p:nvSpPr>
          <p:spPr bwMode="auto">
            <a:xfrm flipV="1">
              <a:off x="2448" y="4032"/>
              <a:ext cx="0" cy="192"/>
            </a:xfrm>
            <a:prstGeom prst="line">
              <a:avLst/>
            </a:prstGeom>
            <a:noFill/>
            <a:ln w="38100">
              <a:solidFill>
                <a:srgbClr val="FF6600"/>
              </a:solidFill>
              <a:round/>
              <a:headEnd/>
              <a:tailEnd/>
            </a:ln>
            <a:effectLst/>
          </p:spPr>
          <p:txBody>
            <a:bodyPr wrap="none" anchor="ctr"/>
            <a:lstStyle/>
            <a:p>
              <a:endParaRPr lang="en-US"/>
            </a:p>
          </p:txBody>
        </p:sp>
        <p:sp>
          <p:nvSpPr>
            <p:cNvPr id="33831" name="Line 39"/>
            <p:cNvSpPr>
              <a:spLocks noChangeShapeType="1"/>
            </p:cNvSpPr>
            <p:nvPr/>
          </p:nvSpPr>
          <p:spPr bwMode="auto">
            <a:xfrm flipV="1">
              <a:off x="2688" y="4032"/>
              <a:ext cx="0" cy="192"/>
            </a:xfrm>
            <a:prstGeom prst="line">
              <a:avLst/>
            </a:prstGeom>
            <a:noFill/>
            <a:ln w="38100">
              <a:solidFill>
                <a:srgbClr val="FF6600"/>
              </a:solidFill>
              <a:round/>
              <a:headEnd/>
              <a:tailEnd/>
            </a:ln>
            <a:effectLst/>
          </p:spPr>
          <p:txBody>
            <a:bodyPr wrap="none" anchor="ctr"/>
            <a:lstStyle/>
            <a:p>
              <a:endParaRPr lang="en-US"/>
            </a:p>
          </p:txBody>
        </p:sp>
      </p:grpSp>
      <p:sp>
        <p:nvSpPr>
          <p:cNvPr id="33828" name="Line 36"/>
          <p:cNvSpPr>
            <a:spLocks noChangeShapeType="1"/>
          </p:cNvSpPr>
          <p:nvPr/>
        </p:nvSpPr>
        <p:spPr bwMode="auto">
          <a:xfrm flipV="1">
            <a:off x="1828800" y="5257800"/>
            <a:ext cx="0" cy="304800"/>
          </a:xfrm>
          <a:prstGeom prst="line">
            <a:avLst/>
          </a:prstGeom>
          <a:noFill/>
          <a:ln w="38100">
            <a:solidFill>
              <a:schemeClr val="tx2"/>
            </a:solidFill>
            <a:round/>
            <a:headEnd/>
            <a:tailEnd/>
          </a:ln>
          <a:effectLst/>
        </p:spPr>
        <p:txBody>
          <a:bodyPr wrap="none" anchor="ctr"/>
          <a:lstStyle/>
          <a:p>
            <a:endParaRPr lang="en-US"/>
          </a:p>
        </p:txBody>
      </p:sp>
      <p:grpSp>
        <p:nvGrpSpPr>
          <p:cNvPr id="33866" name="Group 74"/>
          <p:cNvGrpSpPr>
            <a:grpSpLocks/>
          </p:cNvGrpSpPr>
          <p:nvPr/>
        </p:nvGrpSpPr>
        <p:grpSpPr bwMode="auto">
          <a:xfrm>
            <a:off x="1447800" y="5257800"/>
            <a:ext cx="3124200" cy="304800"/>
            <a:chOff x="912" y="3984"/>
            <a:chExt cx="1968" cy="192"/>
          </a:xfrm>
        </p:grpSpPr>
        <p:sp>
          <p:nvSpPr>
            <p:cNvPr id="33858" name="Line 66"/>
            <p:cNvSpPr>
              <a:spLocks noChangeShapeType="1"/>
            </p:cNvSpPr>
            <p:nvPr/>
          </p:nvSpPr>
          <p:spPr bwMode="auto">
            <a:xfrm flipV="1">
              <a:off x="2880" y="3984"/>
              <a:ext cx="0" cy="192"/>
            </a:xfrm>
            <a:prstGeom prst="line">
              <a:avLst/>
            </a:prstGeom>
            <a:noFill/>
            <a:ln w="38100">
              <a:solidFill>
                <a:srgbClr val="FF6600"/>
              </a:solidFill>
              <a:round/>
              <a:headEnd/>
              <a:tailEnd/>
            </a:ln>
            <a:effectLst/>
          </p:spPr>
          <p:txBody>
            <a:bodyPr wrap="none" anchor="ctr"/>
            <a:lstStyle/>
            <a:p>
              <a:endParaRPr lang="en-US"/>
            </a:p>
          </p:txBody>
        </p:sp>
        <p:sp>
          <p:nvSpPr>
            <p:cNvPr id="33859" name="Line 67"/>
            <p:cNvSpPr>
              <a:spLocks noChangeShapeType="1"/>
            </p:cNvSpPr>
            <p:nvPr/>
          </p:nvSpPr>
          <p:spPr bwMode="auto">
            <a:xfrm flipV="1">
              <a:off x="912" y="3984"/>
              <a:ext cx="0" cy="192"/>
            </a:xfrm>
            <a:prstGeom prst="line">
              <a:avLst/>
            </a:prstGeom>
            <a:noFill/>
            <a:ln w="38100">
              <a:solidFill>
                <a:srgbClr val="339966"/>
              </a:solidFill>
              <a:round/>
              <a:headEnd/>
              <a:tailEnd/>
            </a:ln>
            <a:effectLst/>
          </p:spPr>
          <p:txBody>
            <a:bodyPr wrap="none" anchor="ctr"/>
            <a:lstStyle/>
            <a:p>
              <a:endParaRPr lang="en-US"/>
            </a:p>
          </p:txBody>
        </p:sp>
        <p:sp>
          <p:nvSpPr>
            <p:cNvPr id="33860" name="Line 68"/>
            <p:cNvSpPr>
              <a:spLocks noChangeShapeType="1"/>
            </p:cNvSpPr>
            <p:nvPr/>
          </p:nvSpPr>
          <p:spPr bwMode="auto">
            <a:xfrm flipV="1">
              <a:off x="1152" y="3984"/>
              <a:ext cx="0" cy="192"/>
            </a:xfrm>
            <a:prstGeom prst="line">
              <a:avLst/>
            </a:prstGeom>
            <a:noFill/>
            <a:ln w="38100">
              <a:solidFill>
                <a:srgbClr val="339966"/>
              </a:solidFill>
              <a:round/>
              <a:headEnd/>
              <a:tailEnd/>
            </a:ln>
            <a:effectLst/>
          </p:spPr>
          <p:txBody>
            <a:bodyPr wrap="none" anchor="ctr"/>
            <a:lstStyle/>
            <a:p>
              <a:endParaRPr lang="en-US"/>
            </a:p>
          </p:txBody>
        </p:sp>
        <p:sp>
          <p:nvSpPr>
            <p:cNvPr id="33861" name="Line 69"/>
            <p:cNvSpPr>
              <a:spLocks noChangeShapeType="1"/>
            </p:cNvSpPr>
            <p:nvPr/>
          </p:nvSpPr>
          <p:spPr bwMode="auto">
            <a:xfrm flipV="1">
              <a:off x="1440" y="3984"/>
              <a:ext cx="0" cy="192"/>
            </a:xfrm>
            <a:prstGeom prst="line">
              <a:avLst/>
            </a:prstGeom>
            <a:noFill/>
            <a:ln w="38100">
              <a:solidFill>
                <a:srgbClr val="FF6600"/>
              </a:solidFill>
              <a:round/>
              <a:headEnd/>
              <a:tailEnd/>
            </a:ln>
            <a:effectLst/>
          </p:spPr>
          <p:txBody>
            <a:bodyPr wrap="none" anchor="ctr"/>
            <a:lstStyle/>
            <a:p>
              <a:endParaRPr lang="en-US"/>
            </a:p>
          </p:txBody>
        </p:sp>
        <p:sp>
          <p:nvSpPr>
            <p:cNvPr id="33862" name="Line 70"/>
            <p:cNvSpPr>
              <a:spLocks noChangeShapeType="1"/>
            </p:cNvSpPr>
            <p:nvPr/>
          </p:nvSpPr>
          <p:spPr bwMode="auto">
            <a:xfrm flipV="1">
              <a:off x="1680" y="3984"/>
              <a:ext cx="0" cy="192"/>
            </a:xfrm>
            <a:prstGeom prst="line">
              <a:avLst/>
            </a:prstGeom>
            <a:noFill/>
            <a:ln w="38100">
              <a:solidFill>
                <a:srgbClr val="FF6600"/>
              </a:solidFill>
              <a:round/>
              <a:headEnd/>
              <a:tailEnd/>
            </a:ln>
            <a:effectLst/>
          </p:spPr>
          <p:txBody>
            <a:bodyPr wrap="none" anchor="ctr"/>
            <a:lstStyle/>
            <a:p>
              <a:endParaRPr lang="en-US"/>
            </a:p>
          </p:txBody>
        </p:sp>
        <p:sp>
          <p:nvSpPr>
            <p:cNvPr id="33863" name="Line 71"/>
            <p:cNvSpPr>
              <a:spLocks noChangeShapeType="1"/>
            </p:cNvSpPr>
            <p:nvPr/>
          </p:nvSpPr>
          <p:spPr bwMode="auto">
            <a:xfrm flipV="1">
              <a:off x="2064" y="3984"/>
              <a:ext cx="0" cy="192"/>
            </a:xfrm>
            <a:prstGeom prst="line">
              <a:avLst/>
            </a:prstGeom>
            <a:noFill/>
            <a:ln w="38100">
              <a:solidFill>
                <a:srgbClr val="FF6600"/>
              </a:solidFill>
              <a:round/>
              <a:headEnd/>
              <a:tailEnd/>
            </a:ln>
            <a:effectLst/>
          </p:spPr>
          <p:txBody>
            <a:bodyPr wrap="none" anchor="ctr"/>
            <a:lstStyle/>
            <a:p>
              <a:endParaRPr lang="en-US"/>
            </a:p>
          </p:txBody>
        </p:sp>
        <p:sp>
          <p:nvSpPr>
            <p:cNvPr id="33864" name="Line 72"/>
            <p:cNvSpPr>
              <a:spLocks noChangeShapeType="1"/>
            </p:cNvSpPr>
            <p:nvPr/>
          </p:nvSpPr>
          <p:spPr bwMode="auto">
            <a:xfrm flipV="1">
              <a:off x="2448" y="3984"/>
              <a:ext cx="0" cy="192"/>
            </a:xfrm>
            <a:prstGeom prst="line">
              <a:avLst/>
            </a:prstGeom>
            <a:noFill/>
            <a:ln w="38100">
              <a:solidFill>
                <a:srgbClr val="FF6600"/>
              </a:solidFill>
              <a:round/>
              <a:headEnd/>
              <a:tailEnd/>
            </a:ln>
            <a:effectLst/>
          </p:spPr>
          <p:txBody>
            <a:bodyPr wrap="none" anchor="ctr"/>
            <a:lstStyle/>
            <a:p>
              <a:endParaRPr lang="en-US"/>
            </a:p>
          </p:txBody>
        </p:sp>
        <p:sp>
          <p:nvSpPr>
            <p:cNvPr id="33865" name="Line 73"/>
            <p:cNvSpPr>
              <a:spLocks noChangeShapeType="1"/>
            </p:cNvSpPr>
            <p:nvPr/>
          </p:nvSpPr>
          <p:spPr bwMode="auto">
            <a:xfrm flipV="1">
              <a:off x="2688" y="3984"/>
              <a:ext cx="0" cy="192"/>
            </a:xfrm>
            <a:prstGeom prst="line">
              <a:avLst/>
            </a:prstGeom>
            <a:noFill/>
            <a:ln w="38100">
              <a:solidFill>
                <a:srgbClr val="FF6600"/>
              </a:solidFill>
              <a:round/>
              <a:headEnd/>
              <a:tailEnd/>
            </a:ln>
            <a:effec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38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38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38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3385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38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338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13" grpId="0" animBg="1"/>
      <p:bldP spid="33824" grpId="0" animBg="1"/>
      <p:bldP spid="33828"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6"/>
          <p:cNvSpPr>
            <a:spLocks noGrp="1"/>
          </p:cNvSpPr>
          <p:nvPr>
            <p:ph type="sldNum" sz="quarter" idx="12"/>
          </p:nvPr>
        </p:nvSpPr>
        <p:spPr/>
        <p:txBody>
          <a:bodyPr/>
          <a:lstStyle/>
          <a:p>
            <a:fld id="{F732BFCF-5FAC-47D6-96B6-49459BA0CADE}" type="slidenum">
              <a:rPr lang="en-US"/>
              <a:pPr/>
              <a:t>102</a:t>
            </a:fld>
            <a:endParaRPr lang="en-US"/>
          </a:p>
        </p:txBody>
      </p:sp>
      <p:sp>
        <p:nvSpPr>
          <p:cNvPr id="4098" name="Rectangle 2"/>
          <p:cNvSpPr>
            <a:spLocks noGrp="1" noChangeArrowheads="1"/>
          </p:cNvSpPr>
          <p:nvPr>
            <p:ph type="title"/>
          </p:nvPr>
        </p:nvSpPr>
        <p:spPr>
          <a:xfrm>
            <a:off x="4191000" y="490538"/>
            <a:ext cx="4572000" cy="685800"/>
          </a:xfrm>
        </p:spPr>
        <p:txBody>
          <a:bodyPr/>
          <a:lstStyle/>
          <a:p>
            <a:r>
              <a:rPr lang="en-US" sz="3600"/>
              <a:t>Sound Waves</a:t>
            </a:r>
            <a:endParaRPr lang="en-US"/>
          </a:p>
        </p:txBody>
      </p:sp>
      <p:sp>
        <p:nvSpPr>
          <p:cNvPr id="4099" name="Rectangle 3"/>
          <p:cNvSpPr>
            <a:spLocks noChangeArrowheads="1"/>
          </p:cNvSpPr>
          <p:nvPr/>
        </p:nvSpPr>
        <p:spPr bwMode="auto">
          <a:xfrm>
            <a:off x="304800" y="490538"/>
            <a:ext cx="3733800" cy="685800"/>
          </a:xfrm>
          <a:prstGeom prst="rect">
            <a:avLst/>
          </a:prstGeom>
          <a:noFill/>
          <a:ln w="9525">
            <a:noFill/>
            <a:miter lim="800000"/>
            <a:headEnd/>
            <a:tailEnd/>
          </a:ln>
          <a:effectLst/>
        </p:spPr>
        <p:txBody>
          <a:bodyPr anchor="ctr"/>
          <a:lstStyle/>
          <a:p>
            <a:pPr algn="ctr"/>
            <a:r>
              <a:rPr lang="en-US" sz="3600">
                <a:solidFill>
                  <a:schemeClr val="tx2"/>
                </a:solidFill>
              </a:rPr>
              <a:t>Bullets</a:t>
            </a:r>
            <a:endParaRPr lang="en-US" sz="4400">
              <a:solidFill>
                <a:schemeClr val="tx2"/>
              </a:solidFill>
            </a:endParaRPr>
          </a:p>
        </p:txBody>
      </p:sp>
      <p:sp>
        <p:nvSpPr>
          <p:cNvPr id="4100" name="Rectangle 4"/>
          <p:cNvSpPr>
            <a:spLocks noChangeArrowheads="1"/>
          </p:cNvSpPr>
          <p:nvPr/>
        </p:nvSpPr>
        <p:spPr bwMode="auto">
          <a:xfrm>
            <a:off x="304800" y="3233738"/>
            <a:ext cx="4572000" cy="685800"/>
          </a:xfrm>
          <a:prstGeom prst="rect">
            <a:avLst/>
          </a:prstGeom>
          <a:noFill/>
          <a:ln w="9525">
            <a:noFill/>
            <a:miter lim="800000"/>
            <a:headEnd/>
            <a:tailEnd/>
          </a:ln>
          <a:effectLst/>
        </p:spPr>
        <p:txBody>
          <a:bodyPr anchor="ctr"/>
          <a:lstStyle/>
          <a:p>
            <a:pPr algn="ctr"/>
            <a:r>
              <a:rPr lang="en-US" sz="3600">
                <a:solidFill>
                  <a:schemeClr val="tx2"/>
                </a:solidFill>
              </a:rPr>
              <a:t>Electrons</a:t>
            </a:r>
            <a:endParaRPr lang="en-US" sz="4400">
              <a:solidFill>
                <a:schemeClr val="tx2"/>
              </a:solidFill>
            </a:endParaRPr>
          </a:p>
        </p:txBody>
      </p:sp>
      <p:sp>
        <p:nvSpPr>
          <p:cNvPr id="4101" name="Rectangle 5"/>
          <p:cNvSpPr>
            <a:spLocks noChangeArrowheads="1"/>
          </p:cNvSpPr>
          <p:nvPr/>
        </p:nvSpPr>
        <p:spPr bwMode="auto">
          <a:xfrm>
            <a:off x="4419600" y="3276600"/>
            <a:ext cx="4038600" cy="609600"/>
          </a:xfrm>
          <a:prstGeom prst="rect">
            <a:avLst/>
          </a:prstGeom>
          <a:noFill/>
          <a:ln w="9525">
            <a:noFill/>
            <a:miter lim="800000"/>
            <a:headEnd/>
            <a:tailEnd/>
          </a:ln>
          <a:effectLst/>
        </p:spPr>
        <p:txBody>
          <a:bodyPr anchor="ctr"/>
          <a:lstStyle/>
          <a:p>
            <a:pPr algn="ctr"/>
            <a:r>
              <a:rPr lang="en-US" sz="3600">
                <a:solidFill>
                  <a:schemeClr val="tx2"/>
                </a:solidFill>
              </a:rPr>
              <a:t>Observed Electrons</a:t>
            </a:r>
            <a:endParaRPr lang="en-US" sz="4400">
              <a:solidFill>
                <a:schemeClr val="tx2"/>
              </a:solidFill>
            </a:endParaRPr>
          </a:p>
        </p:txBody>
      </p:sp>
      <p:graphicFrame>
        <p:nvGraphicFramePr>
          <p:cNvPr id="4111" name="Object 15"/>
          <p:cNvGraphicFramePr>
            <a:graphicFrameLocks noChangeAspect="1"/>
          </p:cNvGraphicFramePr>
          <p:nvPr/>
        </p:nvGraphicFramePr>
        <p:xfrm>
          <a:off x="1066800" y="1219200"/>
          <a:ext cx="2438400" cy="1828800"/>
        </p:xfrm>
        <a:graphic>
          <a:graphicData uri="http://schemas.openxmlformats.org/presentationml/2006/ole">
            <p:oleObj spid="_x0000_s4111" name="Bitmap Image" r:id="rId4" imgW="2400635" imgH="1800476" progId="PBrush">
              <p:embed/>
            </p:oleObj>
          </a:graphicData>
        </a:graphic>
      </p:graphicFrame>
      <p:graphicFrame>
        <p:nvGraphicFramePr>
          <p:cNvPr id="4112" name="Object 16"/>
          <p:cNvGraphicFramePr>
            <a:graphicFrameLocks noChangeAspect="1"/>
          </p:cNvGraphicFramePr>
          <p:nvPr/>
        </p:nvGraphicFramePr>
        <p:xfrm>
          <a:off x="5105400" y="1219200"/>
          <a:ext cx="2590800" cy="1917700"/>
        </p:xfrm>
        <a:graphic>
          <a:graphicData uri="http://schemas.openxmlformats.org/presentationml/2006/ole">
            <p:oleObj spid="_x0000_s4112" name="Bitmap Image" r:id="rId5" imgW="2419048" imgH="1790476" progId="PBrush">
              <p:embed/>
            </p:oleObj>
          </a:graphicData>
        </a:graphic>
      </p:graphicFrame>
      <p:graphicFrame>
        <p:nvGraphicFramePr>
          <p:cNvPr id="4115" name="Object 19"/>
          <p:cNvGraphicFramePr>
            <a:graphicFrameLocks noChangeAspect="1"/>
          </p:cNvGraphicFramePr>
          <p:nvPr/>
        </p:nvGraphicFramePr>
        <p:xfrm>
          <a:off x="5029200" y="4114800"/>
          <a:ext cx="2667000" cy="1857375"/>
        </p:xfrm>
        <a:graphic>
          <a:graphicData uri="http://schemas.openxmlformats.org/presentationml/2006/ole">
            <p:oleObj spid="_x0000_s4115" name="Bitmap Image" r:id="rId6" imgW="2381582" imgH="1771429" progId="PBrush">
              <p:embed/>
            </p:oleObj>
          </a:graphicData>
        </a:graphic>
      </p:graphicFrame>
      <p:graphicFrame>
        <p:nvGraphicFramePr>
          <p:cNvPr id="4117" name="Object 21"/>
          <p:cNvGraphicFramePr>
            <a:graphicFrameLocks noChangeAspect="1"/>
          </p:cNvGraphicFramePr>
          <p:nvPr/>
        </p:nvGraphicFramePr>
        <p:xfrm>
          <a:off x="6624638" y="4230688"/>
          <a:ext cx="268287" cy="1631950"/>
        </p:xfrm>
        <a:graphic>
          <a:graphicData uri="http://schemas.openxmlformats.org/presentationml/2006/ole">
            <p:oleObj spid="_x0000_s4117" name="Bitmap Image" r:id="rId7" imgW="285866" imgH="1809524" progId="PBrush">
              <p:embed/>
            </p:oleObj>
          </a:graphicData>
        </a:graphic>
      </p:graphicFrame>
      <p:graphicFrame>
        <p:nvGraphicFramePr>
          <p:cNvPr id="4119" name="Object 23"/>
          <p:cNvGraphicFramePr>
            <a:graphicFrameLocks noChangeAspect="1"/>
          </p:cNvGraphicFramePr>
          <p:nvPr/>
        </p:nvGraphicFramePr>
        <p:xfrm>
          <a:off x="7205663" y="4297363"/>
          <a:ext cx="433387" cy="1544637"/>
        </p:xfrm>
        <a:graphic>
          <a:graphicData uri="http://schemas.openxmlformats.org/presentationml/2006/ole">
            <p:oleObj spid="_x0000_s4119" name="Bitmap Image" r:id="rId8" imgW="409632" imgH="1561905" progId="PBrush">
              <p:embed/>
            </p:oleObj>
          </a:graphicData>
        </a:graphic>
      </p:graphicFrame>
      <p:grpSp>
        <p:nvGrpSpPr>
          <p:cNvPr id="4124" name="Group 28"/>
          <p:cNvGrpSpPr>
            <a:grpSpLocks/>
          </p:cNvGrpSpPr>
          <p:nvPr/>
        </p:nvGrpSpPr>
        <p:grpSpPr bwMode="auto">
          <a:xfrm>
            <a:off x="6019800" y="4976813"/>
            <a:ext cx="228600" cy="152400"/>
            <a:chOff x="571" y="3415"/>
            <a:chExt cx="341" cy="173"/>
          </a:xfrm>
        </p:grpSpPr>
        <p:sp>
          <p:nvSpPr>
            <p:cNvPr id="4125" name="Freeform 29"/>
            <p:cNvSpPr>
              <a:spLocks/>
            </p:cNvSpPr>
            <p:nvPr/>
          </p:nvSpPr>
          <p:spPr bwMode="auto">
            <a:xfrm>
              <a:off x="571" y="3415"/>
              <a:ext cx="341" cy="89"/>
            </a:xfrm>
            <a:custGeom>
              <a:avLst/>
              <a:gdLst/>
              <a:ahLst/>
              <a:cxnLst>
                <a:cxn ang="0">
                  <a:pos x="0" y="192"/>
                </a:cxn>
                <a:cxn ang="0">
                  <a:pos x="336" y="0"/>
                </a:cxn>
                <a:cxn ang="0">
                  <a:pos x="672" y="192"/>
                </a:cxn>
              </a:cxnLst>
              <a:rect l="0" t="0" r="r" b="b"/>
              <a:pathLst>
                <a:path w="672" h="192">
                  <a:moveTo>
                    <a:pt x="0" y="192"/>
                  </a:moveTo>
                  <a:cubicBezTo>
                    <a:pt x="112" y="96"/>
                    <a:pt x="224" y="0"/>
                    <a:pt x="336" y="0"/>
                  </a:cubicBezTo>
                  <a:cubicBezTo>
                    <a:pt x="448" y="0"/>
                    <a:pt x="560" y="96"/>
                    <a:pt x="672" y="192"/>
                  </a:cubicBezTo>
                </a:path>
              </a:pathLst>
            </a:custGeom>
            <a:solidFill>
              <a:srgbClr val="FFFFFF"/>
            </a:solidFill>
            <a:ln w="9525">
              <a:solidFill>
                <a:schemeClr val="tx1"/>
              </a:solidFill>
              <a:round/>
              <a:headEnd/>
              <a:tailEnd/>
            </a:ln>
            <a:effectLst/>
          </p:spPr>
          <p:txBody>
            <a:bodyPr wrap="none" anchor="ctr"/>
            <a:lstStyle/>
            <a:p>
              <a:endParaRPr lang="en-US"/>
            </a:p>
          </p:txBody>
        </p:sp>
        <p:sp>
          <p:nvSpPr>
            <p:cNvPr id="4126" name="Freeform 30"/>
            <p:cNvSpPr>
              <a:spLocks/>
            </p:cNvSpPr>
            <p:nvPr/>
          </p:nvSpPr>
          <p:spPr bwMode="auto">
            <a:xfrm flipV="1">
              <a:off x="576" y="3504"/>
              <a:ext cx="336" cy="83"/>
            </a:xfrm>
            <a:custGeom>
              <a:avLst/>
              <a:gdLst/>
              <a:ahLst/>
              <a:cxnLst>
                <a:cxn ang="0">
                  <a:pos x="0" y="192"/>
                </a:cxn>
                <a:cxn ang="0">
                  <a:pos x="336" y="0"/>
                </a:cxn>
                <a:cxn ang="0">
                  <a:pos x="672" y="192"/>
                </a:cxn>
              </a:cxnLst>
              <a:rect l="0" t="0" r="r" b="b"/>
              <a:pathLst>
                <a:path w="672" h="192">
                  <a:moveTo>
                    <a:pt x="0" y="192"/>
                  </a:moveTo>
                  <a:cubicBezTo>
                    <a:pt x="112" y="96"/>
                    <a:pt x="224" y="0"/>
                    <a:pt x="336" y="0"/>
                  </a:cubicBezTo>
                  <a:cubicBezTo>
                    <a:pt x="448" y="0"/>
                    <a:pt x="560" y="96"/>
                    <a:pt x="672" y="192"/>
                  </a:cubicBezTo>
                </a:path>
              </a:pathLst>
            </a:custGeom>
            <a:solidFill>
              <a:srgbClr val="FFFFFF"/>
            </a:solidFill>
            <a:ln w="9525">
              <a:solidFill>
                <a:schemeClr val="tx1"/>
              </a:solidFill>
              <a:round/>
              <a:headEnd/>
              <a:tailEnd/>
            </a:ln>
            <a:effectLst/>
          </p:spPr>
          <p:txBody>
            <a:bodyPr wrap="none" anchor="ctr"/>
            <a:lstStyle/>
            <a:p>
              <a:endParaRPr lang="en-US"/>
            </a:p>
          </p:txBody>
        </p:sp>
        <p:sp>
          <p:nvSpPr>
            <p:cNvPr id="4127" name="Oval 31"/>
            <p:cNvSpPr>
              <a:spLocks noChangeArrowheads="1"/>
            </p:cNvSpPr>
            <p:nvPr/>
          </p:nvSpPr>
          <p:spPr bwMode="auto">
            <a:xfrm>
              <a:off x="659" y="3421"/>
              <a:ext cx="168" cy="167"/>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4128" name="Oval 32"/>
            <p:cNvSpPr>
              <a:spLocks noChangeArrowheads="1"/>
            </p:cNvSpPr>
            <p:nvPr/>
          </p:nvSpPr>
          <p:spPr bwMode="auto">
            <a:xfrm>
              <a:off x="702" y="3463"/>
              <a:ext cx="82" cy="84"/>
            </a:xfrm>
            <a:prstGeom prst="ellipse">
              <a:avLst/>
            </a:prstGeom>
            <a:solidFill>
              <a:schemeClr val="tx1"/>
            </a:solidFill>
            <a:ln w="9525">
              <a:solidFill>
                <a:schemeClr val="tx1"/>
              </a:solidFill>
              <a:round/>
              <a:headEnd/>
              <a:tailEnd/>
            </a:ln>
            <a:effectLst/>
          </p:spPr>
          <p:txBody>
            <a:bodyPr wrap="none" anchor="ctr"/>
            <a:lstStyle/>
            <a:p>
              <a:endParaRPr lang="en-US"/>
            </a:p>
          </p:txBody>
        </p:sp>
      </p:grpSp>
      <p:graphicFrame>
        <p:nvGraphicFramePr>
          <p:cNvPr id="4129" name="Object 33"/>
          <p:cNvGraphicFramePr>
            <a:graphicFrameLocks noChangeAspect="1"/>
          </p:cNvGraphicFramePr>
          <p:nvPr/>
        </p:nvGraphicFramePr>
        <p:xfrm>
          <a:off x="914400" y="4038600"/>
          <a:ext cx="2590800" cy="1917700"/>
        </p:xfrm>
        <a:graphic>
          <a:graphicData uri="http://schemas.openxmlformats.org/presentationml/2006/ole">
            <p:oleObj spid="_x0000_s4129" name="Bitmap Image" r:id="rId9" imgW="2419048" imgH="1790476" progId="PBrush">
              <p:embed/>
            </p:oleObj>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03BDBC0-AD1C-4885-8D52-6034B3CE5C78}" type="slidenum">
              <a:rPr lang="zh-CN" altLang="en-US"/>
              <a:pPr>
                <a:defRPr/>
              </a:pPr>
              <a:t>11</a:t>
            </a:fld>
            <a:endParaRPr lang="en-US" altLang="zh-CN"/>
          </a:p>
        </p:txBody>
      </p:sp>
      <p:sp>
        <p:nvSpPr>
          <p:cNvPr id="659458" name="Rectangle 2"/>
          <p:cNvSpPr>
            <a:spLocks noGrp="1" noChangeArrowheads="1"/>
          </p:cNvSpPr>
          <p:nvPr>
            <p:ph type="title"/>
          </p:nvPr>
        </p:nvSpPr>
        <p:spPr>
          <a:xfrm>
            <a:off x="457200" y="381000"/>
            <a:ext cx="8229600" cy="533400"/>
          </a:xfrm>
        </p:spPr>
        <p:txBody>
          <a:bodyPr>
            <a:normAutofit fontScale="90000"/>
          </a:bodyPr>
          <a:lstStyle/>
          <a:p>
            <a:pPr eaLnBrk="1" hangingPunct="1">
              <a:defRPr/>
            </a:pPr>
            <a:r>
              <a:rPr lang="en-US" altLang="zh-CN" sz="3600" smtClean="0">
                <a:ea typeface="宋体" pitchFamily="2" charset="-122"/>
              </a:rPr>
              <a:t>One qubit gates</a:t>
            </a:r>
          </a:p>
        </p:txBody>
      </p:sp>
      <p:sp>
        <p:nvSpPr>
          <p:cNvPr id="659459" name="Rectangle 3"/>
          <p:cNvSpPr>
            <a:spLocks noGrp="1" noChangeArrowheads="1"/>
          </p:cNvSpPr>
          <p:nvPr>
            <p:ph type="body" idx="1"/>
          </p:nvPr>
        </p:nvSpPr>
        <p:spPr>
          <a:xfrm>
            <a:off x="304800" y="1828800"/>
            <a:ext cx="8229600" cy="4495800"/>
          </a:xfrm>
        </p:spPr>
        <p:txBody>
          <a:bodyPr/>
          <a:lstStyle/>
          <a:p>
            <a:pPr eaLnBrk="1" hangingPunct="1">
              <a:defRPr/>
            </a:pPr>
            <a:r>
              <a:rPr lang="en-US" altLang="zh-CN" smtClean="0">
                <a:ea typeface="宋体" pitchFamily="2" charset="-122"/>
              </a:rPr>
              <a:t>I </a:t>
            </a:r>
            <a:r>
              <a:rPr lang="en-US" altLang="zh-CN" smtClean="0">
                <a:ea typeface="宋体" pitchFamily="2" charset="-122"/>
                <a:sym typeface="Wingdings" pitchFamily="2" charset="2"/>
              </a:rPr>
              <a:t></a:t>
            </a:r>
            <a:r>
              <a:rPr lang="en-US" altLang="zh-CN" smtClean="0">
                <a:ea typeface="宋体" pitchFamily="2" charset="-122"/>
              </a:rPr>
              <a:t> identity gate; leaves a qubit unchanged.</a:t>
            </a:r>
          </a:p>
          <a:p>
            <a:pPr eaLnBrk="1" hangingPunct="1">
              <a:defRPr/>
            </a:pPr>
            <a:r>
              <a:rPr lang="en-US" altLang="zh-CN" smtClean="0">
                <a:ea typeface="宋体" pitchFamily="2" charset="-122"/>
              </a:rPr>
              <a:t> X or  NOT gate</a:t>
            </a:r>
            <a:r>
              <a:rPr lang="en-US" altLang="zh-CN" smtClean="0">
                <a:ea typeface="宋体" pitchFamily="2" charset="-122"/>
                <a:sym typeface="Wingdings" pitchFamily="2" charset="2"/>
              </a:rPr>
              <a:t></a:t>
            </a:r>
            <a:r>
              <a:rPr lang="en-US" altLang="zh-CN" smtClean="0">
                <a:ea typeface="宋体" pitchFamily="2" charset="-122"/>
              </a:rPr>
              <a:t> transposes the components of an input qubit.</a:t>
            </a:r>
          </a:p>
          <a:p>
            <a:pPr eaLnBrk="1" hangingPunct="1">
              <a:defRPr/>
            </a:pPr>
            <a:r>
              <a:rPr lang="en-US" altLang="zh-CN" smtClean="0">
                <a:ea typeface="宋体" pitchFamily="2" charset="-122"/>
              </a:rPr>
              <a:t> Y gate.</a:t>
            </a:r>
          </a:p>
          <a:p>
            <a:pPr eaLnBrk="1" hangingPunct="1">
              <a:defRPr/>
            </a:pPr>
            <a:r>
              <a:rPr lang="en-US" altLang="zh-CN" smtClean="0">
                <a:ea typeface="宋体" pitchFamily="2" charset="-122"/>
              </a:rPr>
              <a:t> Z gate </a:t>
            </a:r>
            <a:r>
              <a:rPr lang="en-US" altLang="zh-CN" smtClean="0">
                <a:ea typeface="宋体" pitchFamily="2" charset="-122"/>
                <a:sym typeface="Wingdings" pitchFamily="2" charset="2"/>
              </a:rPr>
              <a:t></a:t>
            </a:r>
            <a:r>
              <a:rPr lang="en-US" altLang="zh-CN" smtClean="0">
                <a:ea typeface="宋体" pitchFamily="2" charset="-122"/>
              </a:rPr>
              <a:t>  flips the sign of a qubit.</a:t>
            </a:r>
          </a:p>
          <a:p>
            <a:pPr eaLnBrk="1" hangingPunct="1">
              <a:defRPr/>
            </a:pPr>
            <a:r>
              <a:rPr lang="en-US" altLang="zh-CN" smtClean="0">
                <a:ea typeface="宋体" pitchFamily="2" charset="-122"/>
              </a:rPr>
              <a:t> H </a:t>
            </a:r>
            <a:r>
              <a:rPr lang="en-US" altLang="zh-CN" smtClean="0">
                <a:ea typeface="宋体" pitchFamily="2" charset="-122"/>
                <a:sym typeface="Wingdings" pitchFamily="2" charset="2"/>
              </a:rPr>
              <a:t> </a:t>
            </a:r>
            <a:r>
              <a:rPr lang="en-US" altLang="zh-CN" smtClean="0">
                <a:ea typeface="宋体" pitchFamily="2" charset="-122"/>
              </a:rPr>
              <a:t>the Hadamard gate.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Line 7"/>
          <p:cNvSpPr>
            <a:spLocks noChangeShapeType="1"/>
          </p:cNvSpPr>
          <p:nvPr/>
        </p:nvSpPr>
        <p:spPr bwMode="auto">
          <a:xfrm flipH="1">
            <a:off x="2209800" y="3886200"/>
            <a:ext cx="1143000" cy="0"/>
          </a:xfrm>
          <a:prstGeom prst="line">
            <a:avLst/>
          </a:prstGeom>
          <a:noFill/>
          <a:ln w="9525">
            <a:solidFill>
              <a:schemeClr val="tx1"/>
            </a:solidFill>
            <a:round/>
            <a:headEnd/>
            <a:tailEnd/>
          </a:ln>
        </p:spPr>
        <p:txBody>
          <a:bodyPr wrap="none" anchor="ctr"/>
          <a:lstStyle/>
          <a:p>
            <a:endParaRPr lang="en-US"/>
          </a:p>
        </p:txBody>
      </p:sp>
      <p:sp>
        <p:nvSpPr>
          <p:cNvPr id="16387" name="Rectangle 2"/>
          <p:cNvSpPr>
            <a:spLocks noGrp="1" noChangeArrowheads="1"/>
          </p:cNvSpPr>
          <p:nvPr>
            <p:ph type="title"/>
          </p:nvPr>
        </p:nvSpPr>
        <p:spPr>
          <a:xfrm>
            <a:off x="457200" y="533400"/>
            <a:ext cx="8229600" cy="533400"/>
          </a:xfrm>
        </p:spPr>
        <p:txBody>
          <a:bodyPr/>
          <a:lstStyle/>
          <a:p>
            <a:pPr eaLnBrk="1" hangingPunct="1"/>
            <a:r>
              <a:rPr lang="en-US" sz="2400" smtClean="0"/>
              <a:t>Quantum Gates - Hadamard</a:t>
            </a:r>
            <a:endParaRPr lang="en-US" smtClean="0"/>
          </a:p>
        </p:txBody>
      </p:sp>
      <p:sp>
        <p:nvSpPr>
          <p:cNvPr id="16388" name="Text Box 4"/>
          <p:cNvSpPr txBox="1">
            <a:spLocks noChangeArrowheads="1"/>
          </p:cNvSpPr>
          <p:nvPr/>
        </p:nvSpPr>
        <p:spPr bwMode="auto">
          <a:xfrm>
            <a:off x="609600" y="1524000"/>
            <a:ext cx="7924800" cy="1187450"/>
          </a:xfrm>
          <a:prstGeom prst="rect">
            <a:avLst/>
          </a:prstGeom>
          <a:noFill/>
          <a:ln w="9525">
            <a:noFill/>
            <a:miter lim="800000"/>
            <a:headEnd/>
            <a:tailEnd/>
          </a:ln>
        </p:spPr>
        <p:txBody>
          <a:bodyPr>
            <a:spAutoFit/>
          </a:bodyPr>
          <a:lstStyle/>
          <a:p>
            <a:pPr>
              <a:spcBef>
                <a:spcPct val="50000"/>
              </a:spcBef>
              <a:buClr>
                <a:schemeClr val="accent2"/>
              </a:buClr>
              <a:buFont typeface="Wingdings" pitchFamily="2" charset="2"/>
              <a:buChar char="§"/>
            </a:pPr>
            <a:r>
              <a:rPr lang="en-US"/>
              <a:t>Simplest gate involves one qubit and is called a </a:t>
            </a:r>
            <a:r>
              <a:rPr lang="en-US" b="1" i="1"/>
              <a:t>Hadamard Gate (</a:t>
            </a:r>
            <a:r>
              <a:rPr lang="en-US"/>
              <a:t>also known as a square-root of NOT gate.)  Used to put qubits into superposition.</a:t>
            </a:r>
          </a:p>
        </p:txBody>
      </p:sp>
      <p:sp>
        <p:nvSpPr>
          <p:cNvPr id="16389" name="Rectangle 5"/>
          <p:cNvSpPr>
            <a:spLocks noChangeArrowheads="1"/>
          </p:cNvSpPr>
          <p:nvPr/>
        </p:nvSpPr>
        <p:spPr bwMode="auto">
          <a:xfrm>
            <a:off x="3352800" y="3581400"/>
            <a:ext cx="533400" cy="533400"/>
          </a:xfrm>
          <a:prstGeom prst="rect">
            <a:avLst/>
          </a:prstGeom>
          <a:noFill/>
          <a:ln w="9525">
            <a:solidFill>
              <a:schemeClr val="tx1"/>
            </a:solidFill>
            <a:miter lim="800000"/>
            <a:headEnd/>
            <a:tailEnd/>
          </a:ln>
        </p:spPr>
        <p:txBody>
          <a:bodyPr wrap="none" anchor="ctr"/>
          <a:lstStyle/>
          <a:p>
            <a:endParaRPr lang="en-US"/>
          </a:p>
        </p:txBody>
      </p:sp>
      <p:sp>
        <p:nvSpPr>
          <p:cNvPr id="16390" name="Text Box 6"/>
          <p:cNvSpPr txBox="1">
            <a:spLocks noChangeArrowheads="1"/>
          </p:cNvSpPr>
          <p:nvPr/>
        </p:nvSpPr>
        <p:spPr bwMode="auto">
          <a:xfrm>
            <a:off x="3479800" y="3632200"/>
            <a:ext cx="304800" cy="457200"/>
          </a:xfrm>
          <a:prstGeom prst="rect">
            <a:avLst/>
          </a:prstGeom>
          <a:noFill/>
          <a:ln w="9525">
            <a:noFill/>
            <a:miter lim="800000"/>
            <a:headEnd/>
            <a:tailEnd/>
          </a:ln>
        </p:spPr>
        <p:txBody>
          <a:bodyPr>
            <a:spAutoFit/>
          </a:bodyPr>
          <a:lstStyle/>
          <a:p>
            <a:pPr algn="ctr">
              <a:spcBef>
                <a:spcPct val="50000"/>
              </a:spcBef>
            </a:pPr>
            <a:r>
              <a:rPr lang="en-US" b="1"/>
              <a:t>H</a:t>
            </a:r>
            <a:endParaRPr lang="en-US"/>
          </a:p>
        </p:txBody>
      </p:sp>
      <p:sp>
        <p:nvSpPr>
          <p:cNvPr id="16391" name="Line 8"/>
          <p:cNvSpPr>
            <a:spLocks noChangeShapeType="1"/>
          </p:cNvSpPr>
          <p:nvPr/>
        </p:nvSpPr>
        <p:spPr bwMode="auto">
          <a:xfrm flipH="1">
            <a:off x="3886200" y="3886200"/>
            <a:ext cx="1143000" cy="0"/>
          </a:xfrm>
          <a:prstGeom prst="line">
            <a:avLst/>
          </a:prstGeom>
          <a:noFill/>
          <a:ln w="9525">
            <a:solidFill>
              <a:schemeClr val="tx1"/>
            </a:solidFill>
            <a:round/>
            <a:headEnd/>
            <a:tailEnd/>
          </a:ln>
        </p:spPr>
        <p:txBody>
          <a:bodyPr wrap="none" anchor="ctr"/>
          <a:lstStyle/>
          <a:p>
            <a:endParaRPr lang="en-US"/>
          </a:p>
        </p:txBody>
      </p:sp>
      <p:sp>
        <p:nvSpPr>
          <p:cNvPr id="16392" name="Text Box 9"/>
          <p:cNvSpPr txBox="1">
            <a:spLocks noChangeArrowheads="1"/>
          </p:cNvSpPr>
          <p:nvPr/>
        </p:nvSpPr>
        <p:spPr bwMode="auto">
          <a:xfrm>
            <a:off x="2286000" y="4191000"/>
            <a:ext cx="762000" cy="581025"/>
          </a:xfrm>
          <a:prstGeom prst="rect">
            <a:avLst/>
          </a:prstGeom>
          <a:noFill/>
          <a:ln w="9525">
            <a:noFill/>
            <a:miter lim="800000"/>
            <a:headEnd/>
            <a:tailEnd/>
          </a:ln>
        </p:spPr>
        <p:txBody>
          <a:bodyPr>
            <a:spAutoFit/>
          </a:bodyPr>
          <a:lstStyle/>
          <a:p>
            <a:pPr>
              <a:spcBef>
                <a:spcPct val="50000"/>
              </a:spcBef>
            </a:pPr>
            <a:r>
              <a:rPr lang="en-US" sz="1600" b="1"/>
              <a:t>State                 |0&gt;</a:t>
            </a:r>
            <a:endParaRPr lang="en-US"/>
          </a:p>
        </p:txBody>
      </p:sp>
      <p:sp>
        <p:nvSpPr>
          <p:cNvPr id="16393" name="Text Box 10"/>
          <p:cNvSpPr txBox="1">
            <a:spLocks noChangeArrowheads="1"/>
          </p:cNvSpPr>
          <p:nvPr/>
        </p:nvSpPr>
        <p:spPr bwMode="auto">
          <a:xfrm>
            <a:off x="4114800" y="4191000"/>
            <a:ext cx="990600" cy="581025"/>
          </a:xfrm>
          <a:prstGeom prst="rect">
            <a:avLst/>
          </a:prstGeom>
          <a:noFill/>
          <a:ln w="9525">
            <a:noFill/>
            <a:miter lim="800000"/>
            <a:headEnd/>
            <a:tailEnd/>
          </a:ln>
        </p:spPr>
        <p:txBody>
          <a:bodyPr>
            <a:spAutoFit/>
          </a:bodyPr>
          <a:lstStyle/>
          <a:p>
            <a:pPr>
              <a:spcBef>
                <a:spcPct val="50000"/>
              </a:spcBef>
            </a:pPr>
            <a:r>
              <a:rPr lang="en-US" sz="1600" b="1"/>
              <a:t>State   |0&gt; + |1&gt;</a:t>
            </a:r>
            <a:endParaRPr lang="en-US"/>
          </a:p>
        </p:txBody>
      </p:sp>
      <p:sp>
        <p:nvSpPr>
          <p:cNvPr id="16394" name="Line 11"/>
          <p:cNvSpPr>
            <a:spLocks noChangeShapeType="1"/>
          </p:cNvSpPr>
          <p:nvPr/>
        </p:nvSpPr>
        <p:spPr bwMode="auto">
          <a:xfrm flipV="1">
            <a:off x="2514600" y="3886200"/>
            <a:ext cx="76200" cy="304800"/>
          </a:xfrm>
          <a:prstGeom prst="line">
            <a:avLst/>
          </a:prstGeom>
          <a:noFill/>
          <a:ln w="9525">
            <a:solidFill>
              <a:schemeClr val="tx1"/>
            </a:solidFill>
            <a:round/>
            <a:headEnd/>
            <a:tailEnd type="triangle" w="med" len="med"/>
          </a:ln>
        </p:spPr>
        <p:txBody>
          <a:bodyPr wrap="none" anchor="ctr"/>
          <a:lstStyle/>
          <a:p>
            <a:endParaRPr lang="en-US"/>
          </a:p>
        </p:txBody>
      </p:sp>
      <p:sp>
        <p:nvSpPr>
          <p:cNvPr id="16395" name="Line 12"/>
          <p:cNvSpPr>
            <a:spLocks noChangeShapeType="1"/>
          </p:cNvSpPr>
          <p:nvPr/>
        </p:nvSpPr>
        <p:spPr bwMode="auto">
          <a:xfrm flipH="1" flipV="1">
            <a:off x="4419600" y="3886200"/>
            <a:ext cx="0" cy="304800"/>
          </a:xfrm>
          <a:prstGeom prst="line">
            <a:avLst/>
          </a:prstGeom>
          <a:noFill/>
          <a:ln w="9525">
            <a:solidFill>
              <a:schemeClr val="tx1"/>
            </a:solidFill>
            <a:round/>
            <a:headEnd/>
            <a:tailEnd type="triangle" w="med" len="med"/>
          </a:ln>
        </p:spPr>
        <p:txBody>
          <a:bodyPr wrap="none" anchor="ctr"/>
          <a:lstStyle/>
          <a:p>
            <a:endParaRPr lang="en-US"/>
          </a:p>
        </p:txBody>
      </p:sp>
      <p:sp>
        <p:nvSpPr>
          <p:cNvPr id="16396" name="Rectangle 13"/>
          <p:cNvSpPr>
            <a:spLocks noChangeArrowheads="1"/>
          </p:cNvSpPr>
          <p:nvPr/>
        </p:nvSpPr>
        <p:spPr bwMode="auto">
          <a:xfrm>
            <a:off x="5054600" y="3581400"/>
            <a:ext cx="533400" cy="533400"/>
          </a:xfrm>
          <a:prstGeom prst="rect">
            <a:avLst/>
          </a:prstGeom>
          <a:noFill/>
          <a:ln w="9525">
            <a:solidFill>
              <a:schemeClr val="tx1"/>
            </a:solidFill>
            <a:miter lim="800000"/>
            <a:headEnd/>
            <a:tailEnd/>
          </a:ln>
        </p:spPr>
        <p:txBody>
          <a:bodyPr wrap="none" anchor="ctr"/>
          <a:lstStyle/>
          <a:p>
            <a:endParaRPr lang="en-US"/>
          </a:p>
        </p:txBody>
      </p:sp>
      <p:sp>
        <p:nvSpPr>
          <p:cNvPr id="16397" name="Text Box 14"/>
          <p:cNvSpPr txBox="1">
            <a:spLocks noChangeArrowheads="1"/>
          </p:cNvSpPr>
          <p:nvPr/>
        </p:nvSpPr>
        <p:spPr bwMode="auto">
          <a:xfrm>
            <a:off x="5181600" y="3632200"/>
            <a:ext cx="304800" cy="457200"/>
          </a:xfrm>
          <a:prstGeom prst="rect">
            <a:avLst/>
          </a:prstGeom>
          <a:noFill/>
          <a:ln w="9525">
            <a:noFill/>
            <a:miter lim="800000"/>
            <a:headEnd/>
            <a:tailEnd/>
          </a:ln>
        </p:spPr>
        <p:txBody>
          <a:bodyPr>
            <a:spAutoFit/>
          </a:bodyPr>
          <a:lstStyle/>
          <a:p>
            <a:pPr algn="ctr">
              <a:spcBef>
                <a:spcPct val="50000"/>
              </a:spcBef>
            </a:pPr>
            <a:r>
              <a:rPr lang="en-US" b="1"/>
              <a:t>H</a:t>
            </a:r>
            <a:endParaRPr lang="en-US"/>
          </a:p>
        </p:txBody>
      </p:sp>
      <p:sp>
        <p:nvSpPr>
          <p:cNvPr id="16398" name="Line 15"/>
          <p:cNvSpPr>
            <a:spLocks noChangeShapeType="1"/>
          </p:cNvSpPr>
          <p:nvPr/>
        </p:nvSpPr>
        <p:spPr bwMode="auto">
          <a:xfrm flipH="1">
            <a:off x="5588000" y="3886200"/>
            <a:ext cx="1143000" cy="0"/>
          </a:xfrm>
          <a:prstGeom prst="line">
            <a:avLst/>
          </a:prstGeom>
          <a:noFill/>
          <a:ln w="9525">
            <a:solidFill>
              <a:schemeClr val="tx1"/>
            </a:solidFill>
            <a:round/>
            <a:headEnd/>
            <a:tailEnd/>
          </a:ln>
        </p:spPr>
        <p:txBody>
          <a:bodyPr wrap="none" anchor="ctr"/>
          <a:lstStyle/>
          <a:p>
            <a:endParaRPr lang="en-US"/>
          </a:p>
        </p:txBody>
      </p:sp>
      <p:sp>
        <p:nvSpPr>
          <p:cNvPr id="16399" name="Line 16"/>
          <p:cNvSpPr>
            <a:spLocks noChangeShapeType="1"/>
          </p:cNvSpPr>
          <p:nvPr/>
        </p:nvSpPr>
        <p:spPr bwMode="auto">
          <a:xfrm flipH="1" flipV="1">
            <a:off x="6273800" y="3886200"/>
            <a:ext cx="127000" cy="304800"/>
          </a:xfrm>
          <a:prstGeom prst="line">
            <a:avLst/>
          </a:prstGeom>
          <a:noFill/>
          <a:ln w="9525">
            <a:solidFill>
              <a:schemeClr val="tx1"/>
            </a:solidFill>
            <a:round/>
            <a:headEnd/>
            <a:tailEnd type="triangle" w="med" len="med"/>
          </a:ln>
        </p:spPr>
        <p:txBody>
          <a:bodyPr wrap="none" anchor="ctr"/>
          <a:lstStyle/>
          <a:p>
            <a:endParaRPr lang="en-US"/>
          </a:p>
        </p:txBody>
      </p:sp>
      <p:sp>
        <p:nvSpPr>
          <p:cNvPr id="16400" name="Text Box 17"/>
          <p:cNvSpPr txBox="1">
            <a:spLocks noChangeArrowheads="1"/>
          </p:cNvSpPr>
          <p:nvPr/>
        </p:nvSpPr>
        <p:spPr bwMode="auto">
          <a:xfrm>
            <a:off x="6096000" y="4181475"/>
            <a:ext cx="762000" cy="581025"/>
          </a:xfrm>
          <a:prstGeom prst="rect">
            <a:avLst/>
          </a:prstGeom>
          <a:noFill/>
          <a:ln w="9525">
            <a:noFill/>
            <a:miter lim="800000"/>
            <a:headEnd/>
            <a:tailEnd/>
          </a:ln>
        </p:spPr>
        <p:txBody>
          <a:bodyPr>
            <a:spAutoFit/>
          </a:bodyPr>
          <a:lstStyle/>
          <a:p>
            <a:pPr>
              <a:spcBef>
                <a:spcPct val="50000"/>
              </a:spcBef>
            </a:pPr>
            <a:r>
              <a:rPr lang="en-US" sz="1600" b="1"/>
              <a:t>State   |1&gt;</a:t>
            </a:r>
            <a:endParaRPr lang="en-US"/>
          </a:p>
        </p:txBody>
      </p:sp>
      <p:sp>
        <p:nvSpPr>
          <p:cNvPr id="16401" name="Text Box 19"/>
          <p:cNvSpPr txBox="1">
            <a:spLocks noChangeArrowheads="1"/>
          </p:cNvSpPr>
          <p:nvPr/>
        </p:nvSpPr>
        <p:spPr bwMode="auto">
          <a:xfrm>
            <a:off x="2286000" y="5410200"/>
            <a:ext cx="4343400" cy="711200"/>
          </a:xfrm>
          <a:prstGeom prst="rect">
            <a:avLst/>
          </a:prstGeom>
          <a:solidFill>
            <a:schemeClr val="hlink"/>
          </a:solidFill>
          <a:ln w="9525">
            <a:solidFill>
              <a:schemeClr val="tx1"/>
            </a:solidFill>
            <a:miter lim="800000"/>
            <a:headEnd/>
            <a:tailEnd/>
          </a:ln>
        </p:spPr>
        <p:txBody>
          <a:bodyPr>
            <a:spAutoFit/>
          </a:bodyPr>
          <a:lstStyle/>
          <a:p>
            <a:pPr>
              <a:spcBef>
                <a:spcPct val="50000"/>
              </a:spcBef>
            </a:pPr>
            <a:r>
              <a:rPr lang="en-US" sz="2000" b="1"/>
              <a:t>Note:</a:t>
            </a:r>
            <a:r>
              <a:rPr lang="en-US" sz="2000"/>
              <a:t> Two Hadamard gates used in succession can be used as a NOT gate</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533400" y="609600"/>
            <a:ext cx="8229600" cy="381000"/>
          </a:xfrm>
        </p:spPr>
        <p:txBody>
          <a:bodyPr>
            <a:normAutofit fontScale="90000"/>
          </a:bodyPr>
          <a:lstStyle/>
          <a:p>
            <a:pPr eaLnBrk="1" hangingPunct="1"/>
            <a:r>
              <a:rPr lang="en-US" sz="2400" smtClean="0"/>
              <a:t>Quantum Gates - Controlled NOT  </a:t>
            </a:r>
            <a:endParaRPr lang="en-US" smtClean="0"/>
          </a:p>
        </p:txBody>
      </p:sp>
      <p:sp>
        <p:nvSpPr>
          <p:cNvPr id="17411" name="Text Box 4"/>
          <p:cNvSpPr txBox="1">
            <a:spLocks noChangeArrowheads="1"/>
          </p:cNvSpPr>
          <p:nvPr/>
        </p:nvSpPr>
        <p:spPr bwMode="auto">
          <a:xfrm>
            <a:off x="533400" y="1371600"/>
            <a:ext cx="8305800" cy="457200"/>
          </a:xfrm>
          <a:prstGeom prst="rect">
            <a:avLst/>
          </a:prstGeom>
          <a:noFill/>
          <a:ln w="9525">
            <a:noFill/>
            <a:miter lim="800000"/>
            <a:headEnd/>
            <a:tailEnd/>
          </a:ln>
        </p:spPr>
        <p:txBody>
          <a:bodyPr>
            <a:spAutoFit/>
          </a:bodyPr>
          <a:lstStyle/>
          <a:p>
            <a:pPr>
              <a:spcBef>
                <a:spcPct val="50000"/>
              </a:spcBef>
            </a:pPr>
            <a:endParaRPr lang="en-US"/>
          </a:p>
        </p:txBody>
      </p:sp>
      <p:sp>
        <p:nvSpPr>
          <p:cNvPr id="17412" name="Rectangle 5"/>
          <p:cNvSpPr>
            <a:spLocks noChangeArrowheads="1"/>
          </p:cNvSpPr>
          <p:nvPr/>
        </p:nvSpPr>
        <p:spPr bwMode="auto">
          <a:xfrm>
            <a:off x="1063625" y="1177925"/>
            <a:ext cx="184150" cy="457200"/>
          </a:xfrm>
          <a:prstGeom prst="rect">
            <a:avLst/>
          </a:prstGeom>
          <a:noFill/>
          <a:ln w="9525">
            <a:noFill/>
            <a:miter lim="800000"/>
            <a:headEnd/>
            <a:tailEnd/>
          </a:ln>
        </p:spPr>
        <p:txBody>
          <a:bodyPr wrap="none">
            <a:spAutoFit/>
          </a:bodyPr>
          <a:lstStyle/>
          <a:p>
            <a:endParaRPr lang="en-US"/>
          </a:p>
        </p:txBody>
      </p:sp>
      <p:sp>
        <p:nvSpPr>
          <p:cNvPr id="17413" name="Rectangle 6"/>
          <p:cNvSpPr>
            <a:spLocks noChangeArrowheads="1"/>
          </p:cNvSpPr>
          <p:nvPr/>
        </p:nvSpPr>
        <p:spPr bwMode="auto">
          <a:xfrm>
            <a:off x="685800" y="1327150"/>
            <a:ext cx="7572375" cy="1187450"/>
          </a:xfrm>
          <a:prstGeom prst="rect">
            <a:avLst/>
          </a:prstGeom>
          <a:noFill/>
          <a:ln w="9525">
            <a:noFill/>
            <a:miter lim="800000"/>
            <a:headEnd/>
            <a:tailEnd/>
          </a:ln>
        </p:spPr>
        <p:txBody>
          <a:bodyPr>
            <a:spAutoFit/>
          </a:bodyPr>
          <a:lstStyle/>
          <a:p>
            <a:pPr>
              <a:buClr>
                <a:schemeClr val="accent2"/>
              </a:buClr>
              <a:buFont typeface="Wingdings" pitchFamily="2" charset="2"/>
              <a:buChar char="§"/>
            </a:pPr>
            <a:r>
              <a:rPr lang="en-US"/>
              <a:t>A gate which operates on two qubits is called a </a:t>
            </a:r>
            <a:r>
              <a:rPr lang="en-US" b="1" i="1"/>
              <a:t>Controlled-NOT (CN) Gate.  </a:t>
            </a:r>
            <a:r>
              <a:rPr lang="en-US"/>
              <a:t>If the bit on the control line is 1, invert the bit on the target line.</a:t>
            </a:r>
            <a:r>
              <a:rPr lang="en-US" b="1" i="1"/>
              <a:t>   </a:t>
            </a:r>
            <a:endParaRPr lang="en-US"/>
          </a:p>
        </p:txBody>
      </p:sp>
      <p:sp>
        <p:nvSpPr>
          <p:cNvPr id="17414" name="AutoShape 7"/>
          <p:cNvSpPr>
            <a:spLocks noChangeArrowheads="1"/>
          </p:cNvSpPr>
          <p:nvPr/>
        </p:nvSpPr>
        <p:spPr bwMode="auto">
          <a:xfrm>
            <a:off x="2895600" y="3370263"/>
            <a:ext cx="304800" cy="304800"/>
          </a:xfrm>
          <a:prstGeom prst="flowChartOr">
            <a:avLst/>
          </a:prstGeom>
          <a:noFill/>
          <a:ln w="9525">
            <a:solidFill>
              <a:schemeClr val="tx1"/>
            </a:solidFill>
            <a:round/>
            <a:headEnd/>
            <a:tailEnd/>
          </a:ln>
        </p:spPr>
        <p:txBody>
          <a:bodyPr wrap="none" anchor="ctr"/>
          <a:lstStyle/>
          <a:p>
            <a:endParaRPr lang="en-US"/>
          </a:p>
        </p:txBody>
      </p:sp>
      <p:sp>
        <p:nvSpPr>
          <p:cNvPr id="17415" name="Line 8"/>
          <p:cNvSpPr>
            <a:spLocks noChangeShapeType="1"/>
          </p:cNvSpPr>
          <p:nvPr/>
        </p:nvSpPr>
        <p:spPr bwMode="auto">
          <a:xfrm flipH="1">
            <a:off x="1447800" y="3522663"/>
            <a:ext cx="1447800" cy="0"/>
          </a:xfrm>
          <a:prstGeom prst="line">
            <a:avLst/>
          </a:prstGeom>
          <a:noFill/>
          <a:ln w="9525">
            <a:solidFill>
              <a:schemeClr val="tx1"/>
            </a:solidFill>
            <a:round/>
            <a:headEnd/>
            <a:tailEnd/>
          </a:ln>
        </p:spPr>
        <p:txBody>
          <a:bodyPr wrap="none" anchor="ctr"/>
          <a:lstStyle/>
          <a:p>
            <a:endParaRPr lang="en-US"/>
          </a:p>
        </p:txBody>
      </p:sp>
      <p:sp>
        <p:nvSpPr>
          <p:cNvPr id="17416" name="Line 9"/>
          <p:cNvSpPr>
            <a:spLocks noChangeShapeType="1"/>
          </p:cNvSpPr>
          <p:nvPr/>
        </p:nvSpPr>
        <p:spPr bwMode="auto">
          <a:xfrm flipH="1">
            <a:off x="3200400" y="3522663"/>
            <a:ext cx="1447800" cy="0"/>
          </a:xfrm>
          <a:prstGeom prst="line">
            <a:avLst/>
          </a:prstGeom>
          <a:noFill/>
          <a:ln w="9525">
            <a:solidFill>
              <a:schemeClr val="tx1"/>
            </a:solidFill>
            <a:round/>
            <a:headEnd/>
            <a:tailEnd/>
          </a:ln>
        </p:spPr>
        <p:txBody>
          <a:bodyPr wrap="none" anchor="ctr"/>
          <a:lstStyle/>
          <a:p>
            <a:endParaRPr lang="en-US"/>
          </a:p>
        </p:txBody>
      </p:sp>
      <p:sp>
        <p:nvSpPr>
          <p:cNvPr id="17417" name="Line 10"/>
          <p:cNvSpPr>
            <a:spLocks noChangeShapeType="1"/>
          </p:cNvSpPr>
          <p:nvPr/>
        </p:nvSpPr>
        <p:spPr bwMode="auto">
          <a:xfrm>
            <a:off x="1447800" y="4437063"/>
            <a:ext cx="3200400" cy="0"/>
          </a:xfrm>
          <a:prstGeom prst="line">
            <a:avLst/>
          </a:prstGeom>
          <a:noFill/>
          <a:ln w="9525">
            <a:solidFill>
              <a:schemeClr val="tx1"/>
            </a:solidFill>
            <a:round/>
            <a:headEnd/>
            <a:tailEnd/>
          </a:ln>
        </p:spPr>
        <p:txBody>
          <a:bodyPr wrap="none" anchor="ctr"/>
          <a:lstStyle/>
          <a:p>
            <a:endParaRPr lang="en-US"/>
          </a:p>
        </p:txBody>
      </p:sp>
      <p:sp>
        <p:nvSpPr>
          <p:cNvPr id="17418" name="Line 11"/>
          <p:cNvSpPr>
            <a:spLocks noChangeShapeType="1"/>
          </p:cNvSpPr>
          <p:nvPr/>
        </p:nvSpPr>
        <p:spPr bwMode="auto">
          <a:xfrm>
            <a:off x="3048000" y="3675063"/>
            <a:ext cx="0" cy="762000"/>
          </a:xfrm>
          <a:prstGeom prst="line">
            <a:avLst/>
          </a:prstGeom>
          <a:noFill/>
          <a:ln w="9525">
            <a:solidFill>
              <a:schemeClr val="tx1"/>
            </a:solidFill>
            <a:round/>
            <a:headEnd/>
            <a:tailEnd type="oval" w="med" len="med"/>
          </a:ln>
        </p:spPr>
        <p:txBody>
          <a:bodyPr wrap="none" anchor="ctr"/>
          <a:lstStyle/>
          <a:p>
            <a:endParaRPr lang="en-US"/>
          </a:p>
        </p:txBody>
      </p:sp>
      <p:sp>
        <p:nvSpPr>
          <p:cNvPr id="17419" name="Text Box 12"/>
          <p:cNvSpPr txBox="1">
            <a:spLocks noChangeArrowheads="1"/>
          </p:cNvSpPr>
          <p:nvPr/>
        </p:nvSpPr>
        <p:spPr bwMode="auto">
          <a:xfrm>
            <a:off x="1371600" y="3217863"/>
            <a:ext cx="1143000" cy="304800"/>
          </a:xfrm>
          <a:prstGeom prst="rect">
            <a:avLst/>
          </a:prstGeom>
          <a:noFill/>
          <a:ln w="9525">
            <a:noFill/>
            <a:miter lim="800000"/>
            <a:headEnd/>
            <a:tailEnd/>
          </a:ln>
        </p:spPr>
        <p:txBody>
          <a:bodyPr>
            <a:spAutoFit/>
          </a:bodyPr>
          <a:lstStyle/>
          <a:p>
            <a:pPr>
              <a:spcBef>
                <a:spcPct val="50000"/>
              </a:spcBef>
            </a:pPr>
            <a:r>
              <a:rPr lang="en-US" sz="1400" b="1"/>
              <a:t>A - Target</a:t>
            </a:r>
            <a:endParaRPr lang="en-US" sz="1400"/>
          </a:p>
        </p:txBody>
      </p:sp>
      <p:sp>
        <p:nvSpPr>
          <p:cNvPr id="17420" name="Text Box 13"/>
          <p:cNvSpPr txBox="1">
            <a:spLocks noChangeArrowheads="1"/>
          </p:cNvSpPr>
          <p:nvPr/>
        </p:nvSpPr>
        <p:spPr bwMode="auto">
          <a:xfrm>
            <a:off x="1371600" y="4132263"/>
            <a:ext cx="1066800" cy="304800"/>
          </a:xfrm>
          <a:prstGeom prst="rect">
            <a:avLst/>
          </a:prstGeom>
          <a:noFill/>
          <a:ln w="9525">
            <a:noFill/>
            <a:miter lim="800000"/>
            <a:headEnd/>
            <a:tailEnd/>
          </a:ln>
        </p:spPr>
        <p:txBody>
          <a:bodyPr>
            <a:spAutoFit/>
          </a:bodyPr>
          <a:lstStyle/>
          <a:p>
            <a:pPr>
              <a:spcBef>
                <a:spcPct val="50000"/>
              </a:spcBef>
            </a:pPr>
            <a:r>
              <a:rPr lang="en-US" sz="1400" b="1"/>
              <a:t>B - Control</a:t>
            </a:r>
            <a:endParaRPr lang="en-US" sz="1400"/>
          </a:p>
        </p:txBody>
      </p:sp>
      <p:graphicFrame>
        <p:nvGraphicFramePr>
          <p:cNvPr id="17492" name="Group 84"/>
          <p:cNvGraphicFramePr>
            <a:graphicFrameLocks noGrp="1"/>
          </p:cNvGraphicFramePr>
          <p:nvPr/>
        </p:nvGraphicFramePr>
        <p:xfrm>
          <a:off x="5562600" y="3217863"/>
          <a:ext cx="1930400" cy="1584326"/>
        </p:xfrm>
        <a:graphic>
          <a:graphicData uri="http://schemas.openxmlformats.org/drawingml/2006/table">
            <a:tbl>
              <a:tblPr/>
              <a:tblGrid>
                <a:gridCol w="482600"/>
                <a:gridCol w="482600"/>
                <a:gridCol w="482600"/>
                <a:gridCol w="482600"/>
              </a:tblGrid>
              <a:tr h="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A</a:t>
                      </a:r>
                    </a:p>
                  </a:txBody>
                  <a:tcP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B   </a:t>
                      </a:r>
                    </a:p>
                  </a:txBody>
                  <a:tcPr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A’</a:t>
                      </a:r>
                    </a:p>
                  </a:txBody>
                  <a:tcP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B’</a:t>
                      </a:r>
                    </a:p>
                  </a:txBody>
                  <a:tcP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3206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31908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1</a:t>
                      </a: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3206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31908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1</a:t>
                      </a: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r>
            </a:tbl>
          </a:graphicData>
        </a:graphic>
      </p:graphicFrame>
      <p:sp>
        <p:nvSpPr>
          <p:cNvPr id="17451" name="Text Box 41"/>
          <p:cNvSpPr txBox="1">
            <a:spLocks noChangeArrowheads="1"/>
          </p:cNvSpPr>
          <p:nvPr/>
        </p:nvSpPr>
        <p:spPr bwMode="auto">
          <a:xfrm flipH="1">
            <a:off x="5791200" y="2913063"/>
            <a:ext cx="663575" cy="304800"/>
          </a:xfrm>
          <a:prstGeom prst="rect">
            <a:avLst/>
          </a:prstGeom>
          <a:noFill/>
          <a:ln w="9525">
            <a:noFill/>
            <a:miter lim="800000"/>
            <a:headEnd/>
            <a:tailEnd/>
          </a:ln>
        </p:spPr>
        <p:txBody>
          <a:bodyPr>
            <a:spAutoFit/>
          </a:bodyPr>
          <a:lstStyle/>
          <a:p>
            <a:pPr>
              <a:spcBef>
                <a:spcPct val="50000"/>
              </a:spcBef>
            </a:pPr>
            <a:r>
              <a:rPr lang="en-US" sz="1400" b="1"/>
              <a:t>Input</a:t>
            </a:r>
            <a:endParaRPr lang="en-US"/>
          </a:p>
        </p:txBody>
      </p:sp>
      <p:sp>
        <p:nvSpPr>
          <p:cNvPr id="17452" name="Text Box 42"/>
          <p:cNvSpPr txBox="1">
            <a:spLocks noChangeArrowheads="1"/>
          </p:cNvSpPr>
          <p:nvPr/>
        </p:nvSpPr>
        <p:spPr bwMode="auto">
          <a:xfrm flipH="1">
            <a:off x="6629400" y="2913063"/>
            <a:ext cx="838200" cy="304800"/>
          </a:xfrm>
          <a:prstGeom prst="rect">
            <a:avLst/>
          </a:prstGeom>
          <a:noFill/>
          <a:ln w="9525">
            <a:noFill/>
            <a:miter lim="800000"/>
            <a:headEnd/>
            <a:tailEnd/>
          </a:ln>
        </p:spPr>
        <p:txBody>
          <a:bodyPr>
            <a:spAutoFit/>
          </a:bodyPr>
          <a:lstStyle/>
          <a:p>
            <a:pPr>
              <a:spcBef>
                <a:spcPct val="50000"/>
              </a:spcBef>
            </a:pPr>
            <a:r>
              <a:rPr lang="en-US" sz="1400" b="1"/>
              <a:t>Output</a:t>
            </a:r>
            <a:endParaRPr lang="en-US"/>
          </a:p>
        </p:txBody>
      </p:sp>
      <p:sp>
        <p:nvSpPr>
          <p:cNvPr id="17453" name="Rectangle 77"/>
          <p:cNvSpPr>
            <a:spLocks noChangeArrowheads="1"/>
          </p:cNvSpPr>
          <p:nvPr/>
        </p:nvSpPr>
        <p:spPr bwMode="auto">
          <a:xfrm>
            <a:off x="714348" y="5334000"/>
            <a:ext cx="7358114" cy="707886"/>
          </a:xfrm>
          <a:prstGeom prst="rect">
            <a:avLst/>
          </a:prstGeom>
          <a:solidFill>
            <a:schemeClr val="accent2">
              <a:lumMod val="20000"/>
              <a:lumOff val="80000"/>
            </a:schemeClr>
          </a:solidFill>
          <a:ln w="9525">
            <a:solidFill>
              <a:schemeClr val="tx1"/>
            </a:solidFill>
            <a:miter lim="800000"/>
            <a:headEnd/>
            <a:tailEnd/>
          </a:ln>
        </p:spPr>
        <p:txBody>
          <a:bodyPr wrap="square">
            <a:spAutoFit/>
          </a:bodyPr>
          <a:lstStyle/>
          <a:p>
            <a:pPr algn="ctr"/>
            <a:r>
              <a:rPr lang="en-US" sz="2000" b="1" dirty="0"/>
              <a:t>Note:</a:t>
            </a:r>
            <a:r>
              <a:rPr lang="en-US" sz="2000" dirty="0"/>
              <a:t> The CN gate has a similar behavior to the XOR gate with some extra information to make it reversible.</a:t>
            </a:r>
            <a:r>
              <a:rPr lang="en-US" b="1" i="1" dirty="0"/>
              <a:t>   </a:t>
            </a:r>
            <a:endParaRPr lang="en-US" dirty="0"/>
          </a:p>
        </p:txBody>
      </p:sp>
      <p:sp>
        <p:nvSpPr>
          <p:cNvPr id="17454" name="Text Box 85"/>
          <p:cNvSpPr txBox="1">
            <a:spLocks noChangeArrowheads="1"/>
          </p:cNvSpPr>
          <p:nvPr/>
        </p:nvSpPr>
        <p:spPr bwMode="auto">
          <a:xfrm>
            <a:off x="4419600" y="3200400"/>
            <a:ext cx="473075" cy="304800"/>
          </a:xfrm>
          <a:prstGeom prst="rect">
            <a:avLst/>
          </a:prstGeom>
          <a:noFill/>
          <a:ln w="9525">
            <a:noFill/>
            <a:miter lim="800000"/>
            <a:headEnd/>
            <a:tailEnd/>
          </a:ln>
        </p:spPr>
        <p:txBody>
          <a:bodyPr>
            <a:spAutoFit/>
          </a:bodyPr>
          <a:lstStyle/>
          <a:p>
            <a:pPr>
              <a:spcBef>
                <a:spcPct val="50000"/>
              </a:spcBef>
            </a:pPr>
            <a:r>
              <a:rPr lang="en-US" sz="1400" b="1"/>
              <a:t>A’</a:t>
            </a:r>
            <a:endParaRPr lang="en-US" sz="1400"/>
          </a:p>
        </p:txBody>
      </p:sp>
      <p:sp>
        <p:nvSpPr>
          <p:cNvPr id="17455" name="Text Box 86"/>
          <p:cNvSpPr txBox="1">
            <a:spLocks noChangeArrowheads="1"/>
          </p:cNvSpPr>
          <p:nvPr/>
        </p:nvSpPr>
        <p:spPr bwMode="auto">
          <a:xfrm>
            <a:off x="4419600" y="4114800"/>
            <a:ext cx="473075" cy="304800"/>
          </a:xfrm>
          <a:prstGeom prst="rect">
            <a:avLst/>
          </a:prstGeom>
          <a:noFill/>
          <a:ln w="9525">
            <a:noFill/>
            <a:miter lim="800000"/>
            <a:headEnd/>
            <a:tailEnd/>
          </a:ln>
        </p:spPr>
        <p:txBody>
          <a:bodyPr>
            <a:spAutoFit/>
          </a:bodyPr>
          <a:lstStyle/>
          <a:p>
            <a:pPr>
              <a:spcBef>
                <a:spcPct val="50000"/>
              </a:spcBef>
            </a:pPr>
            <a:r>
              <a:rPr lang="en-US" sz="1400" b="1"/>
              <a:t>B’</a:t>
            </a:r>
            <a:endParaRPr lang="en-US" sz="140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533400" y="533400"/>
            <a:ext cx="8229600" cy="381000"/>
          </a:xfrm>
        </p:spPr>
        <p:txBody>
          <a:bodyPr>
            <a:normAutofit fontScale="90000"/>
          </a:bodyPr>
          <a:lstStyle/>
          <a:p>
            <a:pPr eaLnBrk="1" hangingPunct="1"/>
            <a:r>
              <a:rPr lang="en-US" sz="2400" smtClean="0"/>
              <a:t>Example Operation - Multiplication By 2</a:t>
            </a:r>
            <a:r>
              <a:rPr lang="en-US" smtClean="0"/>
              <a:t> </a:t>
            </a:r>
          </a:p>
        </p:txBody>
      </p:sp>
      <p:sp>
        <p:nvSpPr>
          <p:cNvPr id="18435" name="AutoShape 4"/>
          <p:cNvSpPr>
            <a:spLocks noChangeArrowheads="1"/>
          </p:cNvSpPr>
          <p:nvPr/>
        </p:nvSpPr>
        <p:spPr bwMode="auto">
          <a:xfrm>
            <a:off x="2590800" y="4927600"/>
            <a:ext cx="304800" cy="304800"/>
          </a:xfrm>
          <a:prstGeom prst="flowChartOr">
            <a:avLst/>
          </a:prstGeom>
          <a:noFill/>
          <a:ln w="9525">
            <a:solidFill>
              <a:schemeClr val="tx1"/>
            </a:solidFill>
            <a:round/>
            <a:headEnd/>
            <a:tailEnd/>
          </a:ln>
        </p:spPr>
        <p:txBody>
          <a:bodyPr wrap="none" anchor="ctr"/>
          <a:lstStyle/>
          <a:p>
            <a:endParaRPr lang="en-US"/>
          </a:p>
        </p:txBody>
      </p:sp>
      <p:sp>
        <p:nvSpPr>
          <p:cNvPr id="18436" name="Line 5"/>
          <p:cNvSpPr>
            <a:spLocks noChangeShapeType="1"/>
          </p:cNvSpPr>
          <p:nvPr/>
        </p:nvSpPr>
        <p:spPr bwMode="auto">
          <a:xfrm flipH="1">
            <a:off x="1600200" y="5080000"/>
            <a:ext cx="990600" cy="0"/>
          </a:xfrm>
          <a:prstGeom prst="line">
            <a:avLst/>
          </a:prstGeom>
          <a:noFill/>
          <a:ln w="9525">
            <a:solidFill>
              <a:schemeClr val="tx1"/>
            </a:solidFill>
            <a:round/>
            <a:headEnd/>
            <a:tailEnd/>
          </a:ln>
        </p:spPr>
        <p:txBody>
          <a:bodyPr wrap="none" anchor="ctr"/>
          <a:lstStyle/>
          <a:p>
            <a:endParaRPr lang="en-US"/>
          </a:p>
        </p:txBody>
      </p:sp>
      <p:sp>
        <p:nvSpPr>
          <p:cNvPr id="18437" name="Line 6"/>
          <p:cNvSpPr>
            <a:spLocks noChangeShapeType="1"/>
          </p:cNvSpPr>
          <p:nvPr/>
        </p:nvSpPr>
        <p:spPr bwMode="auto">
          <a:xfrm flipH="1">
            <a:off x="2743200" y="5080000"/>
            <a:ext cx="1219200" cy="0"/>
          </a:xfrm>
          <a:prstGeom prst="line">
            <a:avLst/>
          </a:prstGeom>
          <a:noFill/>
          <a:ln w="9525">
            <a:solidFill>
              <a:schemeClr val="tx1"/>
            </a:solidFill>
            <a:round/>
            <a:headEnd/>
            <a:tailEnd/>
          </a:ln>
        </p:spPr>
        <p:txBody>
          <a:bodyPr wrap="none" anchor="ctr"/>
          <a:lstStyle/>
          <a:p>
            <a:endParaRPr lang="en-US"/>
          </a:p>
        </p:txBody>
      </p:sp>
      <p:sp>
        <p:nvSpPr>
          <p:cNvPr id="18438" name="Line 7"/>
          <p:cNvSpPr>
            <a:spLocks noChangeShapeType="1"/>
          </p:cNvSpPr>
          <p:nvPr/>
        </p:nvSpPr>
        <p:spPr bwMode="auto">
          <a:xfrm>
            <a:off x="1600200" y="5994400"/>
            <a:ext cx="2362200" cy="0"/>
          </a:xfrm>
          <a:prstGeom prst="line">
            <a:avLst/>
          </a:prstGeom>
          <a:noFill/>
          <a:ln w="9525">
            <a:solidFill>
              <a:schemeClr val="tx1"/>
            </a:solidFill>
            <a:round/>
            <a:headEnd/>
            <a:tailEnd/>
          </a:ln>
        </p:spPr>
        <p:txBody>
          <a:bodyPr wrap="none" anchor="ctr"/>
          <a:lstStyle/>
          <a:p>
            <a:endParaRPr lang="en-US"/>
          </a:p>
        </p:txBody>
      </p:sp>
      <p:sp>
        <p:nvSpPr>
          <p:cNvPr id="18439" name="Line 8"/>
          <p:cNvSpPr>
            <a:spLocks noChangeShapeType="1"/>
          </p:cNvSpPr>
          <p:nvPr/>
        </p:nvSpPr>
        <p:spPr bwMode="auto">
          <a:xfrm>
            <a:off x="2743200" y="5232400"/>
            <a:ext cx="0" cy="762000"/>
          </a:xfrm>
          <a:prstGeom prst="line">
            <a:avLst/>
          </a:prstGeom>
          <a:noFill/>
          <a:ln w="9525">
            <a:solidFill>
              <a:schemeClr val="tx1"/>
            </a:solidFill>
            <a:round/>
            <a:headEnd/>
            <a:tailEnd type="oval" w="med" len="med"/>
          </a:ln>
        </p:spPr>
        <p:txBody>
          <a:bodyPr wrap="none" anchor="ctr"/>
          <a:lstStyle/>
          <a:p>
            <a:endParaRPr lang="en-US"/>
          </a:p>
        </p:txBody>
      </p:sp>
      <p:sp>
        <p:nvSpPr>
          <p:cNvPr id="18440" name="Text Box 9"/>
          <p:cNvSpPr txBox="1">
            <a:spLocks noChangeArrowheads="1"/>
          </p:cNvSpPr>
          <p:nvPr/>
        </p:nvSpPr>
        <p:spPr bwMode="auto">
          <a:xfrm>
            <a:off x="6324600" y="4775200"/>
            <a:ext cx="1066800" cy="304800"/>
          </a:xfrm>
          <a:prstGeom prst="rect">
            <a:avLst/>
          </a:prstGeom>
          <a:noFill/>
          <a:ln w="9525">
            <a:noFill/>
            <a:miter lim="800000"/>
            <a:headEnd/>
            <a:tailEnd/>
          </a:ln>
        </p:spPr>
        <p:txBody>
          <a:bodyPr>
            <a:spAutoFit/>
          </a:bodyPr>
          <a:lstStyle/>
          <a:p>
            <a:pPr>
              <a:spcBef>
                <a:spcPct val="50000"/>
              </a:spcBef>
            </a:pPr>
            <a:r>
              <a:rPr lang="en-US" sz="1400" b="1"/>
              <a:t>Carry Bit</a:t>
            </a:r>
            <a:endParaRPr lang="en-US" sz="1400"/>
          </a:p>
        </p:txBody>
      </p:sp>
      <p:sp>
        <p:nvSpPr>
          <p:cNvPr id="18441" name="AutoShape 13"/>
          <p:cNvSpPr>
            <a:spLocks noChangeArrowheads="1"/>
          </p:cNvSpPr>
          <p:nvPr/>
        </p:nvSpPr>
        <p:spPr bwMode="auto">
          <a:xfrm>
            <a:off x="5867400" y="4927600"/>
            <a:ext cx="304800" cy="304800"/>
          </a:xfrm>
          <a:prstGeom prst="flowChartOr">
            <a:avLst/>
          </a:prstGeom>
          <a:noFill/>
          <a:ln w="9525">
            <a:solidFill>
              <a:schemeClr val="tx1"/>
            </a:solidFill>
            <a:round/>
            <a:headEnd/>
            <a:tailEnd/>
          </a:ln>
        </p:spPr>
        <p:txBody>
          <a:bodyPr wrap="none" anchor="ctr"/>
          <a:lstStyle/>
          <a:p>
            <a:endParaRPr lang="en-US"/>
          </a:p>
        </p:txBody>
      </p:sp>
      <p:sp>
        <p:nvSpPr>
          <p:cNvPr id="18442" name="Line 14"/>
          <p:cNvSpPr>
            <a:spLocks noChangeShapeType="1"/>
          </p:cNvSpPr>
          <p:nvPr/>
        </p:nvSpPr>
        <p:spPr bwMode="auto">
          <a:xfrm flipH="1">
            <a:off x="4876800" y="5080000"/>
            <a:ext cx="1143000" cy="0"/>
          </a:xfrm>
          <a:prstGeom prst="line">
            <a:avLst/>
          </a:prstGeom>
          <a:noFill/>
          <a:ln w="9525">
            <a:solidFill>
              <a:schemeClr val="tx1"/>
            </a:solidFill>
            <a:round/>
            <a:headEnd/>
            <a:tailEnd/>
          </a:ln>
        </p:spPr>
        <p:txBody>
          <a:bodyPr wrap="none" anchor="ctr"/>
          <a:lstStyle/>
          <a:p>
            <a:endParaRPr lang="en-US"/>
          </a:p>
        </p:txBody>
      </p:sp>
      <p:sp>
        <p:nvSpPr>
          <p:cNvPr id="18443" name="Line 15"/>
          <p:cNvSpPr>
            <a:spLocks noChangeShapeType="1"/>
          </p:cNvSpPr>
          <p:nvPr/>
        </p:nvSpPr>
        <p:spPr bwMode="auto">
          <a:xfrm flipH="1">
            <a:off x="6172200" y="5080000"/>
            <a:ext cx="1066800" cy="0"/>
          </a:xfrm>
          <a:prstGeom prst="line">
            <a:avLst/>
          </a:prstGeom>
          <a:noFill/>
          <a:ln w="9525">
            <a:solidFill>
              <a:schemeClr val="tx1"/>
            </a:solidFill>
            <a:round/>
            <a:headEnd/>
            <a:tailEnd/>
          </a:ln>
        </p:spPr>
        <p:txBody>
          <a:bodyPr wrap="none" anchor="ctr"/>
          <a:lstStyle/>
          <a:p>
            <a:endParaRPr lang="en-US"/>
          </a:p>
        </p:txBody>
      </p:sp>
      <p:sp>
        <p:nvSpPr>
          <p:cNvPr id="18444" name="Line 16"/>
          <p:cNvSpPr>
            <a:spLocks noChangeShapeType="1"/>
          </p:cNvSpPr>
          <p:nvPr/>
        </p:nvSpPr>
        <p:spPr bwMode="auto">
          <a:xfrm>
            <a:off x="4876800" y="5994400"/>
            <a:ext cx="2362200" cy="0"/>
          </a:xfrm>
          <a:prstGeom prst="line">
            <a:avLst/>
          </a:prstGeom>
          <a:noFill/>
          <a:ln w="9525">
            <a:solidFill>
              <a:schemeClr val="tx1"/>
            </a:solidFill>
            <a:round/>
            <a:headEnd/>
            <a:tailEnd/>
          </a:ln>
        </p:spPr>
        <p:txBody>
          <a:bodyPr wrap="none" anchor="ctr"/>
          <a:lstStyle/>
          <a:p>
            <a:endParaRPr lang="en-US"/>
          </a:p>
        </p:txBody>
      </p:sp>
      <p:sp>
        <p:nvSpPr>
          <p:cNvPr id="18445" name="Line 17"/>
          <p:cNvSpPr>
            <a:spLocks noChangeShapeType="1"/>
          </p:cNvSpPr>
          <p:nvPr/>
        </p:nvSpPr>
        <p:spPr bwMode="auto">
          <a:xfrm>
            <a:off x="6019800" y="5232400"/>
            <a:ext cx="0" cy="762000"/>
          </a:xfrm>
          <a:prstGeom prst="line">
            <a:avLst/>
          </a:prstGeom>
          <a:noFill/>
          <a:ln w="9525">
            <a:solidFill>
              <a:schemeClr val="tx1"/>
            </a:solidFill>
            <a:round/>
            <a:headEnd/>
            <a:tailEnd type="oval" w="med" len="med"/>
          </a:ln>
        </p:spPr>
        <p:txBody>
          <a:bodyPr wrap="none" anchor="ctr"/>
          <a:lstStyle/>
          <a:p>
            <a:endParaRPr lang="en-US"/>
          </a:p>
        </p:txBody>
      </p:sp>
      <p:sp>
        <p:nvSpPr>
          <p:cNvPr id="18446" name="Line 20"/>
          <p:cNvSpPr>
            <a:spLocks noChangeShapeType="1"/>
          </p:cNvSpPr>
          <p:nvPr/>
        </p:nvSpPr>
        <p:spPr bwMode="auto">
          <a:xfrm>
            <a:off x="3962400" y="5080000"/>
            <a:ext cx="914400" cy="914400"/>
          </a:xfrm>
          <a:prstGeom prst="line">
            <a:avLst/>
          </a:prstGeom>
          <a:noFill/>
          <a:ln w="9525">
            <a:solidFill>
              <a:schemeClr val="tx1"/>
            </a:solidFill>
            <a:round/>
            <a:headEnd/>
            <a:tailEnd/>
          </a:ln>
        </p:spPr>
        <p:txBody>
          <a:bodyPr wrap="none" anchor="ctr"/>
          <a:lstStyle/>
          <a:p>
            <a:endParaRPr lang="en-US"/>
          </a:p>
        </p:txBody>
      </p:sp>
      <p:sp>
        <p:nvSpPr>
          <p:cNvPr id="18447" name="Line 21"/>
          <p:cNvSpPr>
            <a:spLocks noChangeShapeType="1"/>
          </p:cNvSpPr>
          <p:nvPr/>
        </p:nvSpPr>
        <p:spPr bwMode="auto">
          <a:xfrm flipV="1">
            <a:off x="3962400" y="5080000"/>
            <a:ext cx="914400" cy="914400"/>
          </a:xfrm>
          <a:prstGeom prst="line">
            <a:avLst/>
          </a:prstGeom>
          <a:noFill/>
          <a:ln w="9525">
            <a:solidFill>
              <a:schemeClr val="tx1"/>
            </a:solidFill>
            <a:round/>
            <a:headEnd/>
            <a:tailEnd/>
          </a:ln>
        </p:spPr>
        <p:txBody>
          <a:bodyPr wrap="none" anchor="ctr"/>
          <a:lstStyle/>
          <a:p>
            <a:endParaRPr lang="en-US"/>
          </a:p>
        </p:txBody>
      </p:sp>
      <p:graphicFrame>
        <p:nvGraphicFramePr>
          <p:cNvPr id="20571" name="Group 91"/>
          <p:cNvGraphicFramePr>
            <a:graphicFrameLocks noGrp="1"/>
          </p:cNvGraphicFramePr>
          <p:nvPr/>
        </p:nvGraphicFramePr>
        <p:xfrm>
          <a:off x="3124200" y="2806700"/>
          <a:ext cx="2590800" cy="1157923"/>
        </p:xfrm>
        <a:graphic>
          <a:graphicData uri="http://schemas.openxmlformats.org/drawingml/2006/table">
            <a:tbl>
              <a:tblPr/>
              <a:tblGrid>
                <a:gridCol w="685800"/>
                <a:gridCol w="581025"/>
                <a:gridCol w="714375"/>
                <a:gridCol w="609600"/>
              </a:tblGrid>
              <a:tr h="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Carry Bit</a:t>
                      </a:r>
                    </a:p>
                  </a:txBody>
                  <a:tcP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Ones Bit   </a:t>
                      </a:r>
                    </a:p>
                  </a:txBody>
                  <a:tcPr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Carry Bit</a:t>
                      </a:r>
                    </a:p>
                  </a:txBody>
                  <a:tcP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Ones Bit</a:t>
                      </a:r>
                    </a:p>
                  </a:txBody>
                  <a:tcP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3206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31908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r>
            </a:tbl>
          </a:graphicData>
        </a:graphic>
      </p:graphicFrame>
      <p:sp>
        <p:nvSpPr>
          <p:cNvPr id="18468" name="Text Box 54"/>
          <p:cNvSpPr txBox="1">
            <a:spLocks noChangeArrowheads="1"/>
          </p:cNvSpPr>
          <p:nvPr/>
        </p:nvSpPr>
        <p:spPr bwMode="auto">
          <a:xfrm flipH="1">
            <a:off x="3429000" y="2501900"/>
            <a:ext cx="663575" cy="304800"/>
          </a:xfrm>
          <a:prstGeom prst="rect">
            <a:avLst/>
          </a:prstGeom>
          <a:noFill/>
          <a:ln w="9525">
            <a:noFill/>
            <a:miter lim="800000"/>
            <a:headEnd/>
            <a:tailEnd/>
          </a:ln>
        </p:spPr>
        <p:txBody>
          <a:bodyPr>
            <a:spAutoFit/>
          </a:bodyPr>
          <a:lstStyle/>
          <a:p>
            <a:pPr>
              <a:spcBef>
                <a:spcPct val="50000"/>
              </a:spcBef>
            </a:pPr>
            <a:r>
              <a:rPr lang="en-US" sz="1400" b="1"/>
              <a:t>Input</a:t>
            </a:r>
            <a:endParaRPr lang="en-US"/>
          </a:p>
        </p:txBody>
      </p:sp>
      <p:sp>
        <p:nvSpPr>
          <p:cNvPr id="18469" name="Text Box 55"/>
          <p:cNvSpPr txBox="1">
            <a:spLocks noChangeArrowheads="1"/>
          </p:cNvSpPr>
          <p:nvPr/>
        </p:nvSpPr>
        <p:spPr bwMode="auto">
          <a:xfrm flipH="1">
            <a:off x="4648200" y="2501900"/>
            <a:ext cx="838200" cy="304800"/>
          </a:xfrm>
          <a:prstGeom prst="rect">
            <a:avLst/>
          </a:prstGeom>
          <a:noFill/>
          <a:ln w="9525">
            <a:noFill/>
            <a:miter lim="800000"/>
            <a:headEnd/>
            <a:tailEnd/>
          </a:ln>
        </p:spPr>
        <p:txBody>
          <a:bodyPr>
            <a:spAutoFit/>
          </a:bodyPr>
          <a:lstStyle/>
          <a:p>
            <a:pPr>
              <a:spcBef>
                <a:spcPct val="50000"/>
              </a:spcBef>
            </a:pPr>
            <a:r>
              <a:rPr lang="en-US" sz="1400" b="1"/>
              <a:t>Output</a:t>
            </a:r>
            <a:endParaRPr lang="en-US"/>
          </a:p>
        </p:txBody>
      </p:sp>
      <p:sp>
        <p:nvSpPr>
          <p:cNvPr id="18470" name="Text Box 57"/>
          <p:cNvSpPr txBox="1">
            <a:spLocks noChangeArrowheads="1"/>
          </p:cNvSpPr>
          <p:nvPr/>
        </p:nvSpPr>
        <p:spPr bwMode="auto">
          <a:xfrm>
            <a:off x="6400800" y="5689600"/>
            <a:ext cx="990600" cy="304800"/>
          </a:xfrm>
          <a:prstGeom prst="rect">
            <a:avLst/>
          </a:prstGeom>
          <a:noFill/>
          <a:ln w="9525">
            <a:noFill/>
            <a:miter lim="800000"/>
            <a:headEnd/>
            <a:tailEnd/>
          </a:ln>
        </p:spPr>
        <p:txBody>
          <a:bodyPr>
            <a:spAutoFit/>
          </a:bodyPr>
          <a:lstStyle/>
          <a:p>
            <a:pPr>
              <a:spcBef>
                <a:spcPct val="50000"/>
              </a:spcBef>
            </a:pPr>
            <a:r>
              <a:rPr lang="en-US" sz="1400" b="1"/>
              <a:t>Ones Bit</a:t>
            </a:r>
            <a:endParaRPr lang="en-US" sz="1400"/>
          </a:p>
        </p:txBody>
      </p:sp>
      <p:sp>
        <p:nvSpPr>
          <p:cNvPr id="18471" name="Text Box 90"/>
          <p:cNvSpPr txBox="1">
            <a:spLocks noChangeArrowheads="1"/>
          </p:cNvSpPr>
          <p:nvPr/>
        </p:nvSpPr>
        <p:spPr bwMode="auto">
          <a:xfrm>
            <a:off x="381000" y="1311275"/>
            <a:ext cx="8382000" cy="822325"/>
          </a:xfrm>
          <a:prstGeom prst="rect">
            <a:avLst/>
          </a:prstGeom>
          <a:noFill/>
          <a:ln w="9525">
            <a:noFill/>
            <a:miter lim="800000"/>
            <a:headEnd/>
            <a:tailEnd/>
          </a:ln>
        </p:spPr>
        <p:txBody>
          <a:bodyPr>
            <a:spAutoFit/>
          </a:bodyPr>
          <a:lstStyle/>
          <a:p>
            <a:pPr>
              <a:spcBef>
                <a:spcPct val="50000"/>
              </a:spcBef>
              <a:buClr>
                <a:schemeClr val="accent2"/>
              </a:buClr>
              <a:buFont typeface="Wingdings" pitchFamily="2" charset="2"/>
              <a:buChar char="§"/>
            </a:pPr>
            <a:r>
              <a:rPr lang="en-US"/>
              <a:t> We can build a reversible logic circuit to calculate multiplication by 2 using CN gates arranged in the following manner:</a:t>
            </a:r>
          </a:p>
        </p:txBody>
      </p:sp>
      <p:sp>
        <p:nvSpPr>
          <p:cNvPr id="18472" name="Text Box 92"/>
          <p:cNvSpPr txBox="1">
            <a:spLocks noChangeArrowheads="1"/>
          </p:cNvSpPr>
          <p:nvPr/>
        </p:nvSpPr>
        <p:spPr bwMode="auto">
          <a:xfrm>
            <a:off x="1371600" y="4622800"/>
            <a:ext cx="304800" cy="457200"/>
          </a:xfrm>
          <a:prstGeom prst="rect">
            <a:avLst/>
          </a:prstGeom>
          <a:noFill/>
          <a:ln w="9525">
            <a:noFill/>
            <a:miter lim="800000"/>
            <a:headEnd/>
            <a:tailEnd/>
          </a:ln>
        </p:spPr>
        <p:txBody>
          <a:bodyPr>
            <a:spAutoFit/>
          </a:bodyPr>
          <a:lstStyle/>
          <a:p>
            <a:pPr>
              <a:spcBef>
                <a:spcPct val="50000"/>
              </a:spcBef>
            </a:pPr>
            <a:r>
              <a:rPr lang="en-US"/>
              <a:t>0</a:t>
            </a:r>
          </a:p>
        </p:txBody>
      </p:sp>
      <p:grpSp>
        <p:nvGrpSpPr>
          <p:cNvPr id="2" name="Group 95"/>
          <p:cNvGrpSpPr>
            <a:grpSpLocks/>
          </p:cNvGrpSpPr>
          <p:nvPr/>
        </p:nvGrpSpPr>
        <p:grpSpPr bwMode="auto">
          <a:xfrm>
            <a:off x="1854200" y="5715000"/>
            <a:ext cx="533400" cy="533400"/>
            <a:chOff x="1024" y="2320"/>
            <a:chExt cx="336" cy="336"/>
          </a:xfrm>
        </p:grpSpPr>
        <p:sp>
          <p:nvSpPr>
            <p:cNvPr id="18474" name="Rectangle 93"/>
            <p:cNvSpPr>
              <a:spLocks noChangeArrowheads="1"/>
            </p:cNvSpPr>
            <p:nvPr/>
          </p:nvSpPr>
          <p:spPr bwMode="auto">
            <a:xfrm>
              <a:off x="1024" y="2320"/>
              <a:ext cx="336" cy="336"/>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8475" name="Text Box 94"/>
            <p:cNvSpPr txBox="1">
              <a:spLocks noChangeArrowheads="1"/>
            </p:cNvSpPr>
            <p:nvPr/>
          </p:nvSpPr>
          <p:spPr bwMode="auto">
            <a:xfrm>
              <a:off x="1104" y="2352"/>
              <a:ext cx="192" cy="288"/>
            </a:xfrm>
            <a:prstGeom prst="rect">
              <a:avLst/>
            </a:prstGeom>
            <a:noFill/>
            <a:ln w="9525">
              <a:noFill/>
              <a:miter lim="800000"/>
              <a:headEnd/>
              <a:tailEnd/>
            </a:ln>
          </p:spPr>
          <p:txBody>
            <a:bodyPr>
              <a:spAutoFit/>
            </a:bodyPr>
            <a:lstStyle/>
            <a:p>
              <a:pPr algn="ctr">
                <a:spcBef>
                  <a:spcPct val="50000"/>
                </a:spcBef>
              </a:pPr>
              <a:r>
                <a:rPr lang="en-US" b="1"/>
                <a:t>H</a:t>
              </a: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04800" y="533400"/>
            <a:ext cx="8610600" cy="457200"/>
          </a:xfrm>
        </p:spPr>
        <p:txBody>
          <a:bodyPr/>
          <a:lstStyle/>
          <a:p>
            <a:pPr eaLnBrk="1" hangingPunct="1"/>
            <a:r>
              <a:rPr lang="en-US" sz="2400" smtClean="0"/>
              <a:t>Quantum Gates - Controlled Controlled NOT (CCN) </a:t>
            </a:r>
            <a:endParaRPr lang="en-US" smtClean="0"/>
          </a:p>
        </p:txBody>
      </p:sp>
      <p:sp>
        <p:nvSpPr>
          <p:cNvPr id="19459" name="AutoShape 4"/>
          <p:cNvSpPr>
            <a:spLocks noChangeArrowheads="1"/>
          </p:cNvSpPr>
          <p:nvPr/>
        </p:nvSpPr>
        <p:spPr bwMode="auto">
          <a:xfrm>
            <a:off x="2286000" y="3657600"/>
            <a:ext cx="304800" cy="304800"/>
          </a:xfrm>
          <a:prstGeom prst="flowChartOr">
            <a:avLst/>
          </a:prstGeom>
          <a:noFill/>
          <a:ln w="9525">
            <a:solidFill>
              <a:schemeClr val="tx1"/>
            </a:solidFill>
            <a:round/>
            <a:headEnd/>
            <a:tailEnd/>
          </a:ln>
        </p:spPr>
        <p:txBody>
          <a:bodyPr wrap="none" anchor="ctr"/>
          <a:lstStyle/>
          <a:p>
            <a:endParaRPr lang="en-US"/>
          </a:p>
        </p:txBody>
      </p:sp>
      <p:sp>
        <p:nvSpPr>
          <p:cNvPr id="19460" name="Line 5"/>
          <p:cNvSpPr>
            <a:spLocks noChangeShapeType="1"/>
          </p:cNvSpPr>
          <p:nvPr/>
        </p:nvSpPr>
        <p:spPr bwMode="auto">
          <a:xfrm flipH="1">
            <a:off x="838200" y="3810000"/>
            <a:ext cx="1447800" cy="0"/>
          </a:xfrm>
          <a:prstGeom prst="line">
            <a:avLst/>
          </a:prstGeom>
          <a:noFill/>
          <a:ln w="9525">
            <a:solidFill>
              <a:schemeClr val="tx1"/>
            </a:solidFill>
            <a:round/>
            <a:headEnd/>
            <a:tailEnd/>
          </a:ln>
        </p:spPr>
        <p:txBody>
          <a:bodyPr wrap="none" anchor="ctr"/>
          <a:lstStyle/>
          <a:p>
            <a:endParaRPr lang="en-US"/>
          </a:p>
        </p:txBody>
      </p:sp>
      <p:sp>
        <p:nvSpPr>
          <p:cNvPr id="19461" name="Line 6"/>
          <p:cNvSpPr>
            <a:spLocks noChangeShapeType="1"/>
          </p:cNvSpPr>
          <p:nvPr/>
        </p:nvSpPr>
        <p:spPr bwMode="auto">
          <a:xfrm flipH="1">
            <a:off x="2590800" y="3810000"/>
            <a:ext cx="1447800" cy="0"/>
          </a:xfrm>
          <a:prstGeom prst="line">
            <a:avLst/>
          </a:prstGeom>
          <a:noFill/>
          <a:ln w="9525">
            <a:solidFill>
              <a:schemeClr val="tx1"/>
            </a:solidFill>
            <a:round/>
            <a:headEnd/>
            <a:tailEnd/>
          </a:ln>
        </p:spPr>
        <p:txBody>
          <a:bodyPr wrap="none" anchor="ctr"/>
          <a:lstStyle/>
          <a:p>
            <a:endParaRPr lang="en-US"/>
          </a:p>
        </p:txBody>
      </p:sp>
      <p:sp>
        <p:nvSpPr>
          <p:cNvPr id="19462" name="Line 7"/>
          <p:cNvSpPr>
            <a:spLocks noChangeShapeType="1"/>
          </p:cNvSpPr>
          <p:nvPr/>
        </p:nvSpPr>
        <p:spPr bwMode="auto">
          <a:xfrm>
            <a:off x="838200" y="4724400"/>
            <a:ext cx="3200400" cy="0"/>
          </a:xfrm>
          <a:prstGeom prst="line">
            <a:avLst/>
          </a:prstGeom>
          <a:noFill/>
          <a:ln w="9525">
            <a:solidFill>
              <a:schemeClr val="tx1"/>
            </a:solidFill>
            <a:round/>
            <a:headEnd/>
            <a:tailEnd/>
          </a:ln>
        </p:spPr>
        <p:txBody>
          <a:bodyPr wrap="none" anchor="ctr"/>
          <a:lstStyle/>
          <a:p>
            <a:endParaRPr lang="en-US"/>
          </a:p>
        </p:txBody>
      </p:sp>
      <p:sp>
        <p:nvSpPr>
          <p:cNvPr id="19463" name="Line 8"/>
          <p:cNvSpPr>
            <a:spLocks noChangeShapeType="1"/>
          </p:cNvSpPr>
          <p:nvPr/>
        </p:nvSpPr>
        <p:spPr bwMode="auto">
          <a:xfrm>
            <a:off x="2438400" y="3962400"/>
            <a:ext cx="0" cy="762000"/>
          </a:xfrm>
          <a:prstGeom prst="line">
            <a:avLst/>
          </a:prstGeom>
          <a:noFill/>
          <a:ln w="9525">
            <a:solidFill>
              <a:schemeClr val="tx1"/>
            </a:solidFill>
            <a:round/>
            <a:headEnd/>
            <a:tailEnd type="oval" w="med" len="med"/>
          </a:ln>
        </p:spPr>
        <p:txBody>
          <a:bodyPr wrap="none" anchor="ctr"/>
          <a:lstStyle/>
          <a:p>
            <a:endParaRPr lang="en-US"/>
          </a:p>
        </p:txBody>
      </p:sp>
      <p:sp>
        <p:nvSpPr>
          <p:cNvPr id="19464" name="Text Box 9"/>
          <p:cNvSpPr txBox="1">
            <a:spLocks noChangeArrowheads="1"/>
          </p:cNvSpPr>
          <p:nvPr/>
        </p:nvSpPr>
        <p:spPr bwMode="auto">
          <a:xfrm>
            <a:off x="762000" y="3505200"/>
            <a:ext cx="1143000" cy="304800"/>
          </a:xfrm>
          <a:prstGeom prst="rect">
            <a:avLst/>
          </a:prstGeom>
          <a:noFill/>
          <a:ln w="9525">
            <a:noFill/>
            <a:miter lim="800000"/>
            <a:headEnd/>
            <a:tailEnd/>
          </a:ln>
        </p:spPr>
        <p:txBody>
          <a:bodyPr>
            <a:spAutoFit/>
          </a:bodyPr>
          <a:lstStyle/>
          <a:p>
            <a:pPr>
              <a:spcBef>
                <a:spcPct val="50000"/>
              </a:spcBef>
            </a:pPr>
            <a:r>
              <a:rPr lang="en-US" sz="1400" b="1"/>
              <a:t>A - Target</a:t>
            </a:r>
            <a:endParaRPr lang="en-US" sz="1400"/>
          </a:p>
        </p:txBody>
      </p:sp>
      <p:sp>
        <p:nvSpPr>
          <p:cNvPr id="19465" name="Text Box 10"/>
          <p:cNvSpPr txBox="1">
            <a:spLocks noChangeArrowheads="1"/>
          </p:cNvSpPr>
          <p:nvPr/>
        </p:nvSpPr>
        <p:spPr bwMode="auto">
          <a:xfrm>
            <a:off x="762000" y="4419600"/>
            <a:ext cx="1219200" cy="304800"/>
          </a:xfrm>
          <a:prstGeom prst="rect">
            <a:avLst/>
          </a:prstGeom>
          <a:noFill/>
          <a:ln w="9525">
            <a:noFill/>
            <a:miter lim="800000"/>
            <a:headEnd/>
            <a:tailEnd/>
          </a:ln>
        </p:spPr>
        <p:txBody>
          <a:bodyPr>
            <a:spAutoFit/>
          </a:bodyPr>
          <a:lstStyle/>
          <a:p>
            <a:pPr>
              <a:spcBef>
                <a:spcPct val="50000"/>
              </a:spcBef>
            </a:pPr>
            <a:r>
              <a:rPr lang="en-US" sz="1400" b="1"/>
              <a:t>B - Control 1</a:t>
            </a:r>
            <a:endParaRPr lang="en-US" sz="1400"/>
          </a:p>
        </p:txBody>
      </p:sp>
      <p:sp>
        <p:nvSpPr>
          <p:cNvPr id="19466" name="Line 11"/>
          <p:cNvSpPr>
            <a:spLocks noChangeShapeType="1"/>
          </p:cNvSpPr>
          <p:nvPr/>
        </p:nvSpPr>
        <p:spPr bwMode="auto">
          <a:xfrm>
            <a:off x="838200" y="5638800"/>
            <a:ext cx="3200400" cy="0"/>
          </a:xfrm>
          <a:prstGeom prst="line">
            <a:avLst/>
          </a:prstGeom>
          <a:noFill/>
          <a:ln w="9525">
            <a:solidFill>
              <a:schemeClr val="tx1"/>
            </a:solidFill>
            <a:round/>
            <a:headEnd/>
            <a:tailEnd/>
          </a:ln>
        </p:spPr>
        <p:txBody>
          <a:bodyPr wrap="none" anchor="ctr"/>
          <a:lstStyle/>
          <a:p>
            <a:endParaRPr lang="en-US"/>
          </a:p>
        </p:txBody>
      </p:sp>
      <p:sp>
        <p:nvSpPr>
          <p:cNvPr id="19467" name="Line 12"/>
          <p:cNvSpPr>
            <a:spLocks noChangeShapeType="1"/>
          </p:cNvSpPr>
          <p:nvPr/>
        </p:nvSpPr>
        <p:spPr bwMode="auto">
          <a:xfrm>
            <a:off x="2438400" y="4724400"/>
            <a:ext cx="0" cy="914400"/>
          </a:xfrm>
          <a:prstGeom prst="line">
            <a:avLst/>
          </a:prstGeom>
          <a:noFill/>
          <a:ln w="9525">
            <a:solidFill>
              <a:schemeClr val="tx1"/>
            </a:solidFill>
            <a:round/>
            <a:headEnd/>
            <a:tailEnd type="oval" w="med" len="med"/>
          </a:ln>
        </p:spPr>
        <p:txBody>
          <a:bodyPr wrap="none" anchor="ctr"/>
          <a:lstStyle/>
          <a:p>
            <a:endParaRPr lang="en-US"/>
          </a:p>
        </p:txBody>
      </p:sp>
      <p:sp>
        <p:nvSpPr>
          <p:cNvPr id="19468" name="Text Box 14"/>
          <p:cNvSpPr txBox="1">
            <a:spLocks noChangeArrowheads="1"/>
          </p:cNvSpPr>
          <p:nvPr/>
        </p:nvSpPr>
        <p:spPr bwMode="auto">
          <a:xfrm>
            <a:off x="762000" y="5334000"/>
            <a:ext cx="1219200" cy="304800"/>
          </a:xfrm>
          <a:prstGeom prst="rect">
            <a:avLst/>
          </a:prstGeom>
          <a:noFill/>
          <a:ln w="9525">
            <a:noFill/>
            <a:miter lim="800000"/>
            <a:headEnd/>
            <a:tailEnd/>
          </a:ln>
        </p:spPr>
        <p:txBody>
          <a:bodyPr>
            <a:spAutoFit/>
          </a:bodyPr>
          <a:lstStyle/>
          <a:p>
            <a:pPr>
              <a:spcBef>
                <a:spcPct val="50000"/>
              </a:spcBef>
            </a:pPr>
            <a:r>
              <a:rPr lang="en-US" sz="1400" b="1"/>
              <a:t>C - Control 2</a:t>
            </a:r>
            <a:endParaRPr lang="en-US" sz="1400"/>
          </a:p>
        </p:txBody>
      </p:sp>
      <p:graphicFrame>
        <p:nvGraphicFramePr>
          <p:cNvPr id="19630" name="Group 174"/>
          <p:cNvGraphicFramePr>
            <a:graphicFrameLocks noGrp="1"/>
          </p:cNvGraphicFramePr>
          <p:nvPr/>
        </p:nvGraphicFramePr>
        <p:xfrm>
          <a:off x="5486400" y="3160713"/>
          <a:ext cx="2895600" cy="2860678"/>
        </p:xfrm>
        <a:graphic>
          <a:graphicData uri="http://schemas.openxmlformats.org/drawingml/2006/table">
            <a:tbl>
              <a:tblPr/>
              <a:tblGrid>
                <a:gridCol w="482600"/>
                <a:gridCol w="482600"/>
                <a:gridCol w="482600"/>
                <a:gridCol w="482600"/>
                <a:gridCol w="482600"/>
                <a:gridCol w="482600"/>
              </a:tblGrid>
              <a:tr h="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A</a:t>
                      </a:r>
                    </a:p>
                  </a:txBody>
                  <a:tcP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B   </a:t>
                      </a:r>
                    </a:p>
                  </a:txBody>
                  <a:tcP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C</a:t>
                      </a:r>
                    </a:p>
                  </a:txBody>
                  <a:tcPr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A’</a:t>
                      </a:r>
                    </a:p>
                  </a:txBody>
                  <a:tcP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B’</a:t>
                      </a:r>
                    </a:p>
                  </a:txBody>
                  <a:tcP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C’</a:t>
                      </a:r>
                    </a:p>
                  </a:txBody>
                  <a:tcP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3206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31908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1</a:t>
                      </a: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3206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1</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1</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31908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1</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1</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1</a:t>
                      </a: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31908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31908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1</a:t>
                      </a: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31908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1</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1</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31908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1</a:t>
                      </a:r>
                    </a:p>
                  </a:txBody>
                  <a:tcPr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1</a:t>
                      </a:r>
                    </a:p>
                  </a:txBody>
                  <a:tcPr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1</a:t>
                      </a: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r>
            </a:tbl>
          </a:graphicData>
        </a:graphic>
      </p:graphicFrame>
      <p:sp>
        <p:nvSpPr>
          <p:cNvPr id="19537" name="Text Box 48"/>
          <p:cNvSpPr txBox="1">
            <a:spLocks noChangeArrowheads="1"/>
          </p:cNvSpPr>
          <p:nvPr/>
        </p:nvSpPr>
        <p:spPr bwMode="auto">
          <a:xfrm flipH="1">
            <a:off x="5867400" y="2838450"/>
            <a:ext cx="663575" cy="304800"/>
          </a:xfrm>
          <a:prstGeom prst="rect">
            <a:avLst/>
          </a:prstGeom>
          <a:noFill/>
          <a:ln w="9525">
            <a:noFill/>
            <a:miter lim="800000"/>
            <a:headEnd/>
            <a:tailEnd/>
          </a:ln>
        </p:spPr>
        <p:txBody>
          <a:bodyPr>
            <a:spAutoFit/>
          </a:bodyPr>
          <a:lstStyle/>
          <a:p>
            <a:pPr>
              <a:spcBef>
                <a:spcPct val="50000"/>
              </a:spcBef>
            </a:pPr>
            <a:r>
              <a:rPr lang="en-US" sz="1400" b="1"/>
              <a:t>Input</a:t>
            </a:r>
            <a:endParaRPr lang="en-US"/>
          </a:p>
        </p:txBody>
      </p:sp>
      <p:sp>
        <p:nvSpPr>
          <p:cNvPr id="19538" name="Text Box 49"/>
          <p:cNvSpPr txBox="1">
            <a:spLocks noChangeArrowheads="1"/>
          </p:cNvSpPr>
          <p:nvPr/>
        </p:nvSpPr>
        <p:spPr bwMode="auto">
          <a:xfrm flipH="1">
            <a:off x="7239000" y="2819400"/>
            <a:ext cx="838200" cy="304800"/>
          </a:xfrm>
          <a:prstGeom prst="rect">
            <a:avLst/>
          </a:prstGeom>
          <a:noFill/>
          <a:ln w="9525">
            <a:noFill/>
            <a:miter lim="800000"/>
            <a:headEnd/>
            <a:tailEnd/>
          </a:ln>
        </p:spPr>
        <p:txBody>
          <a:bodyPr>
            <a:spAutoFit/>
          </a:bodyPr>
          <a:lstStyle/>
          <a:p>
            <a:pPr>
              <a:spcBef>
                <a:spcPct val="50000"/>
              </a:spcBef>
            </a:pPr>
            <a:r>
              <a:rPr lang="en-US" sz="1400" b="1"/>
              <a:t>Output</a:t>
            </a:r>
            <a:endParaRPr lang="en-US"/>
          </a:p>
        </p:txBody>
      </p:sp>
      <p:sp>
        <p:nvSpPr>
          <p:cNvPr id="19539" name="Text Box 165"/>
          <p:cNvSpPr txBox="1">
            <a:spLocks noChangeArrowheads="1"/>
          </p:cNvSpPr>
          <p:nvPr/>
        </p:nvSpPr>
        <p:spPr bwMode="auto">
          <a:xfrm>
            <a:off x="3810000" y="3486150"/>
            <a:ext cx="473075" cy="304800"/>
          </a:xfrm>
          <a:prstGeom prst="rect">
            <a:avLst/>
          </a:prstGeom>
          <a:noFill/>
          <a:ln w="9525">
            <a:noFill/>
            <a:miter lim="800000"/>
            <a:headEnd/>
            <a:tailEnd/>
          </a:ln>
        </p:spPr>
        <p:txBody>
          <a:bodyPr>
            <a:spAutoFit/>
          </a:bodyPr>
          <a:lstStyle/>
          <a:p>
            <a:pPr>
              <a:spcBef>
                <a:spcPct val="50000"/>
              </a:spcBef>
            </a:pPr>
            <a:r>
              <a:rPr lang="en-US" sz="1400" b="1"/>
              <a:t>A’</a:t>
            </a:r>
            <a:endParaRPr lang="en-US" sz="1400"/>
          </a:p>
        </p:txBody>
      </p:sp>
      <p:sp>
        <p:nvSpPr>
          <p:cNvPr id="19540" name="Text Box 166"/>
          <p:cNvSpPr txBox="1">
            <a:spLocks noChangeArrowheads="1"/>
          </p:cNvSpPr>
          <p:nvPr/>
        </p:nvSpPr>
        <p:spPr bwMode="auto">
          <a:xfrm>
            <a:off x="3810000" y="4400550"/>
            <a:ext cx="473075" cy="304800"/>
          </a:xfrm>
          <a:prstGeom prst="rect">
            <a:avLst/>
          </a:prstGeom>
          <a:noFill/>
          <a:ln w="9525">
            <a:noFill/>
            <a:miter lim="800000"/>
            <a:headEnd/>
            <a:tailEnd/>
          </a:ln>
        </p:spPr>
        <p:txBody>
          <a:bodyPr>
            <a:spAutoFit/>
          </a:bodyPr>
          <a:lstStyle/>
          <a:p>
            <a:pPr>
              <a:spcBef>
                <a:spcPct val="50000"/>
              </a:spcBef>
            </a:pPr>
            <a:r>
              <a:rPr lang="en-US" sz="1400" b="1"/>
              <a:t>B’</a:t>
            </a:r>
            <a:endParaRPr lang="en-US" sz="1400"/>
          </a:p>
        </p:txBody>
      </p:sp>
      <p:sp>
        <p:nvSpPr>
          <p:cNvPr id="19541" name="Text Box 167"/>
          <p:cNvSpPr txBox="1">
            <a:spLocks noChangeArrowheads="1"/>
          </p:cNvSpPr>
          <p:nvPr/>
        </p:nvSpPr>
        <p:spPr bwMode="auto">
          <a:xfrm>
            <a:off x="3810000" y="5314950"/>
            <a:ext cx="473075" cy="304800"/>
          </a:xfrm>
          <a:prstGeom prst="rect">
            <a:avLst/>
          </a:prstGeom>
          <a:noFill/>
          <a:ln w="9525">
            <a:noFill/>
            <a:miter lim="800000"/>
            <a:headEnd/>
            <a:tailEnd/>
          </a:ln>
        </p:spPr>
        <p:txBody>
          <a:bodyPr>
            <a:spAutoFit/>
          </a:bodyPr>
          <a:lstStyle/>
          <a:p>
            <a:pPr>
              <a:spcBef>
                <a:spcPct val="50000"/>
              </a:spcBef>
            </a:pPr>
            <a:r>
              <a:rPr lang="en-US" sz="1400" b="1"/>
              <a:t>C’</a:t>
            </a:r>
            <a:endParaRPr lang="en-US" sz="1400"/>
          </a:p>
        </p:txBody>
      </p:sp>
      <p:sp>
        <p:nvSpPr>
          <p:cNvPr id="19542" name="Rectangle 168"/>
          <p:cNvSpPr>
            <a:spLocks noChangeArrowheads="1"/>
          </p:cNvSpPr>
          <p:nvPr/>
        </p:nvSpPr>
        <p:spPr bwMode="auto">
          <a:xfrm>
            <a:off x="685800" y="1327150"/>
            <a:ext cx="7572375" cy="1187450"/>
          </a:xfrm>
          <a:prstGeom prst="rect">
            <a:avLst/>
          </a:prstGeom>
          <a:noFill/>
          <a:ln w="9525">
            <a:noFill/>
            <a:miter lim="800000"/>
            <a:headEnd/>
            <a:tailEnd/>
          </a:ln>
        </p:spPr>
        <p:txBody>
          <a:bodyPr>
            <a:spAutoFit/>
          </a:bodyPr>
          <a:lstStyle/>
          <a:p>
            <a:pPr>
              <a:buClr>
                <a:schemeClr val="accent2"/>
              </a:buClr>
              <a:buFont typeface="Wingdings" pitchFamily="2" charset="2"/>
              <a:buChar char="§"/>
            </a:pPr>
            <a:r>
              <a:rPr lang="en-US"/>
              <a:t>A gate which operates on three qubits is called a </a:t>
            </a:r>
            <a:r>
              <a:rPr lang="en-US" b="1" i="1"/>
              <a:t>Controlled Controlled NOT (CCN) Gate.  </a:t>
            </a:r>
            <a:r>
              <a:rPr lang="en-US"/>
              <a:t>Iff the bits on both of the control lines is 1,then the target bit is inverted.</a:t>
            </a:r>
            <a:r>
              <a:rPr lang="en-US" b="1" i="1"/>
              <a:t>   </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09600" y="533400"/>
            <a:ext cx="8229600" cy="457200"/>
          </a:xfrm>
        </p:spPr>
        <p:txBody>
          <a:bodyPr/>
          <a:lstStyle/>
          <a:p>
            <a:pPr eaLnBrk="1" hangingPunct="1"/>
            <a:r>
              <a:rPr lang="en-US" sz="2400" smtClean="0"/>
              <a:t>A Universal Quantum Computer</a:t>
            </a:r>
            <a:endParaRPr lang="en-US" smtClean="0"/>
          </a:p>
        </p:txBody>
      </p:sp>
      <p:sp>
        <p:nvSpPr>
          <p:cNvPr id="20483" name="Text Box 4"/>
          <p:cNvSpPr txBox="1">
            <a:spLocks noChangeArrowheads="1"/>
          </p:cNvSpPr>
          <p:nvPr/>
        </p:nvSpPr>
        <p:spPr bwMode="auto">
          <a:xfrm>
            <a:off x="685800" y="1219200"/>
            <a:ext cx="7772400" cy="822325"/>
          </a:xfrm>
          <a:prstGeom prst="rect">
            <a:avLst/>
          </a:prstGeom>
          <a:noFill/>
          <a:ln w="9525">
            <a:noFill/>
            <a:miter lim="800000"/>
            <a:headEnd/>
            <a:tailEnd/>
          </a:ln>
        </p:spPr>
        <p:txBody>
          <a:bodyPr>
            <a:spAutoFit/>
          </a:bodyPr>
          <a:lstStyle/>
          <a:p>
            <a:pPr>
              <a:spcBef>
                <a:spcPct val="50000"/>
              </a:spcBef>
              <a:buClr>
                <a:schemeClr val="accent2"/>
              </a:buClr>
              <a:buFont typeface="Wingdings" pitchFamily="2" charset="2"/>
              <a:buChar char="§"/>
            </a:pPr>
            <a:r>
              <a:rPr lang="en-US"/>
              <a:t> The CCN gate has been shown to be a </a:t>
            </a:r>
            <a:r>
              <a:rPr lang="en-US" b="1" i="1"/>
              <a:t>universal </a:t>
            </a:r>
            <a:r>
              <a:rPr lang="en-US"/>
              <a:t>reversible logic gate as it can be used as a NAND gate.</a:t>
            </a:r>
          </a:p>
        </p:txBody>
      </p:sp>
      <p:sp>
        <p:nvSpPr>
          <p:cNvPr id="20484" name="AutoShape 5"/>
          <p:cNvSpPr>
            <a:spLocks noChangeArrowheads="1"/>
          </p:cNvSpPr>
          <p:nvPr/>
        </p:nvSpPr>
        <p:spPr bwMode="auto">
          <a:xfrm>
            <a:off x="2286000" y="2819400"/>
            <a:ext cx="304800" cy="304800"/>
          </a:xfrm>
          <a:prstGeom prst="flowChartOr">
            <a:avLst/>
          </a:prstGeom>
          <a:noFill/>
          <a:ln w="9525">
            <a:solidFill>
              <a:schemeClr val="tx1"/>
            </a:solidFill>
            <a:round/>
            <a:headEnd/>
            <a:tailEnd/>
          </a:ln>
        </p:spPr>
        <p:txBody>
          <a:bodyPr wrap="none" anchor="ctr"/>
          <a:lstStyle/>
          <a:p>
            <a:endParaRPr lang="en-US"/>
          </a:p>
        </p:txBody>
      </p:sp>
      <p:sp>
        <p:nvSpPr>
          <p:cNvPr id="20485" name="Line 6"/>
          <p:cNvSpPr>
            <a:spLocks noChangeShapeType="1"/>
          </p:cNvSpPr>
          <p:nvPr/>
        </p:nvSpPr>
        <p:spPr bwMode="auto">
          <a:xfrm flipH="1">
            <a:off x="838200" y="2971800"/>
            <a:ext cx="1447800" cy="0"/>
          </a:xfrm>
          <a:prstGeom prst="line">
            <a:avLst/>
          </a:prstGeom>
          <a:noFill/>
          <a:ln w="9525">
            <a:solidFill>
              <a:schemeClr val="tx1"/>
            </a:solidFill>
            <a:round/>
            <a:headEnd/>
            <a:tailEnd/>
          </a:ln>
        </p:spPr>
        <p:txBody>
          <a:bodyPr wrap="none" anchor="ctr"/>
          <a:lstStyle/>
          <a:p>
            <a:endParaRPr lang="en-US"/>
          </a:p>
        </p:txBody>
      </p:sp>
      <p:sp>
        <p:nvSpPr>
          <p:cNvPr id="20486" name="Line 7"/>
          <p:cNvSpPr>
            <a:spLocks noChangeShapeType="1"/>
          </p:cNvSpPr>
          <p:nvPr/>
        </p:nvSpPr>
        <p:spPr bwMode="auto">
          <a:xfrm flipH="1">
            <a:off x="2590800" y="2971800"/>
            <a:ext cx="1447800" cy="0"/>
          </a:xfrm>
          <a:prstGeom prst="line">
            <a:avLst/>
          </a:prstGeom>
          <a:noFill/>
          <a:ln w="9525">
            <a:solidFill>
              <a:schemeClr val="tx1"/>
            </a:solidFill>
            <a:round/>
            <a:headEnd/>
            <a:tailEnd/>
          </a:ln>
        </p:spPr>
        <p:txBody>
          <a:bodyPr wrap="none" anchor="ctr"/>
          <a:lstStyle/>
          <a:p>
            <a:endParaRPr lang="en-US"/>
          </a:p>
        </p:txBody>
      </p:sp>
      <p:sp>
        <p:nvSpPr>
          <p:cNvPr id="20487" name="Line 8"/>
          <p:cNvSpPr>
            <a:spLocks noChangeShapeType="1"/>
          </p:cNvSpPr>
          <p:nvPr/>
        </p:nvSpPr>
        <p:spPr bwMode="auto">
          <a:xfrm>
            <a:off x="838200" y="3886200"/>
            <a:ext cx="3200400" cy="0"/>
          </a:xfrm>
          <a:prstGeom prst="line">
            <a:avLst/>
          </a:prstGeom>
          <a:noFill/>
          <a:ln w="9525">
            <a:solidFill>
              <a:schemeClr val="tx1"/>
            </a:solidFill>
            <a:round/>
            <a:headEnd/>
            <a:tailEnd/>
          </a:ln>
        </p:spPr>
        <p:txBody>
          <a:bodyPr wrap="none" anchor="ctr"/>
          <a:lstStyle/>
          <a:p>
            <a:endParaRPr lang="en-US"/>
          </a:p>
        </p:txBody>
      </p:sp>
      <p:sp>
        <p:nvSpPr>
          <p:cNvPr id="20488" name="Line 9"/>
          <p:cNvSpPr>
            <a:spLocks noChangeShapeType="1"/>
          </p:cNvSpPr>
          <p:nvPr/>
        </p:nvSpPr>
        <p:spPr bwMode="auto">
          <a:xfrm>
            <a:off x="2438400" y="3124200"/>
            <a:ext cx="0" cy="762000"/>
          </a:xfrm>
          <a:prstGeom prst="line">
            <a:avLst/>
          </a:prstGeom>
          <a:noFill/>
          <a:ln w="9525">
            <a:solidFill>
              <a:schemeClr val="tx1"/>
            </a:solidFill>
            <a:round/>
            <a:headEnd/>
            <a:tailEnd type="oval" w="med" len="med"/>
          </a:ln>
        </p:spPr>
        <p:txBody>
          <a:bodyPr wrap="none" anchor="ctr"/>
          <a:lstStyle/>
          <a:p>
            <a:endParaRPr lang="en-US"/>
          </a:p>
        </p:txBody>
      </p:sp>
      <p:sp>
        <p:nvSpPr>
          <p:cNvPr id="20489" name="Text Box 10"/>
          <p:cNvSpPr txBox="1">
            <a:spLocks noChangeArrowheads="1"/>
          </p:cNvSpPr>
          <p:nvPr/>
        </p:nvSpPr>
        <p:spPr bwMode="auto">
          <a:xfrm>
            <a:off x="762000" y="2667000"/>
            <a:ext cx="1143000" cy="304800"/>
          </a:xfrm>
          <a:prstGeom prst="rect">
            <a:avLst/>
          </a:prstGeom>
          <a:noFill/>
          <a:ln w="9525">
            <a:noFill/>
            <a:miter lim="800000"/>
            <a:headEnd/>
            <a:tailEnd/>
          </a:ln>
        </p:spPr>
        <p:txBody>
          <a:bodyPr>
            <a:spAutoFit/>
          </a:bodyPr>
          <a:lstStyle/>
          <a:p>
            <a:pPr>
              <a:spcBef>
                <a:spcPct val="50000"/>
              </a:spcBef>
            </a:pPr>
            <a:r>
              <a:rPr lang="en-US" sz="1400" b="1"/>
              <a:t>A - Target</a:t>
            </a:r>
            <a:endParaRPr lang="en-US" sz="1400"/>
          </a:p>
        </p:txBody>
      </p:sp>
      <p:sp>
        <p:nvSpPr>
          <p:cNvPr id="20490" name="Text Box 11"/>
          <p:cNvSpPr txBox="1">
            <a:spLocks noChangeArrowheads="1"/>
          </p:cNvSpPr>
          <p:nvPr/>
        </p:nvSpPr>
        <p:spPr bwMode="auto">
          <a:xfrm>
            <a:off x="762000" y="3581400"/>
            <a:ext cx="1219200" cy="304800"/>
          </a:xfrm>
          <a:prstGeom prst="rect">
            <a:avLst/>
          </a:prstGeom>
          <a:noFill/>
          <a:ln w="9525">
            <a:noFill/>
            <a:miter lim="800000"/>
            <a:headEnd/>
            <a:tailEnd/>
          </a:ln>
        </p:spPr>
        <p:txBody>
          <a:bodyPr>
            <a:spAutoFit/>
          </a:bodyPr>
          <a:lstStyle/>
          <a:p>
            <a:pPr>
              <a:spcBef>
                <a:spcPct val="50000"/>
              </a:spcBef>
            </a:pPr>
            <a:r>
              <a:rPr lang="en-US" sz="1400" b="1"/>
              <a:t>B - Control 1</a:t>
            </a:r>
            <a:endParaRPr lang="en-US" sz="1400"/>
          </a:p>
        </p:txBody>
      </p:sp>
      <p:sp>
        <p:nvSpPr>
          <p:cNvPr id="20491" name="Line 12"/>
          <p:cNvSpPr>
            <a:spLocks noChangeShapeType="1"/>
          </p:cNvSpPr>
          <p:nvPr/>
        </p:nvSpPr>
        <p:spPr bwMode="auto">
          <a:xfrm>
            <a:off x="838200" y="4800600"/>
            <a:ext cx="3200400" cy="0"/>
          </a:xfrm>
          <a:prstGeom prst="line">
            <a:avLst/>
          </a:prstGeom>
          <a:noFill/>
          <a:ln w="9525">
            <a:solidFill>
              <a:schemeClr val="tx1"/>
            </a:solidFill>
            <a:round/>
            <a:headEnd/>
            <a:tailEnd/>
          </a:ln>
        </p:spPr>
        <p:txBody>
          <a:bodyPr wrap="none" anchor="ctr"/>
          <a:lstStyle/>
          <a:p>
            <a:endParaRPr lang="en-US"/>
          </a:p>
        </p:txBody>
      </p:sp>
      <p:sp>
        <p:nvSpPr>
          <p:cNvPr id="20492" name="Line 13"/>
          <p:cNvSpPr>
            <a:spLocks noChangeShapeType="1"/>
          </p:cNvSpPr>
          <p:nvPr/>
        </p:nvSpPr>
        <p:spPr bwMode="auto">
          <a:xfrm>
            <a:off x="2438400" y="3886200"/>
            <a:ext cx="0" cy="914400"/>
          </a:xfrm>
          <a:prstGeom prst="line">
            <a:avLst/>
          </a:prstGeom>
          <a:noFill/>
          <a:ln w="9525">
            <a:solidFill>
              <a:schemeClr val="tx1"/>
            </a:solidFill>
            <a:round/>
            <a:headEnd/>
            <a:tailEnd type="oval" w="med" len="med"/>
          </a:ln>
        </p:spPr>
        <p:txBody>
          <a:bodyPr wrap="none" anchor="ctr"/>
          <a:lstStyle/>
          <a:p>
            <a:endParaRPr lang="en-US"/>
          </a:p>
        </p:txBody>
      </p:sp>
      <p:sp>
        <p:nvSpPr>
          <p:cNvPr id="20493" name="Text Box 14"/>
          <p:cNvSpPr txBox="1">
            <a:spLocks noChangeArrowheads="1"/>
          </p:cNvSpPr>
          <p:nvPr/>
        </p:nvSpPr>
        <p:spPr bwMode="auto">
          <a:xfrm>
            <a:off x="762000" y="4495800"/>
            <a:ext cx="1219200" cy="304800"/>
          </a:xfrm>
          <a:prstGeom prst="rect">
            <a:avLst/>
          </a:prstGeom>
          <a:noFill/>
          <a:ln w="9525">
            <a:noFill/>
            <a:miter lim="800000"/>
            <a:headEnd/>
            <a:tailEnd/>
          </a:ln>
        </p:spPr>
        <p:txBody>
          <a:bodyPr>
            <a:spAutoFit/>
          </a:bodyPr>
          <a:lstStyle/>
          <a:p>
            <a:pPr>
              <a:spcBef>
                <a:spcPct val="50000"/>
              </a:spcBef>
            </a:pPr>
            <a:r>
              <a:rPr lang="en-US" sz="1400" b="1"/>
              <a:t>C - Control 2</a:t>
            </a:r>
            <a:endParaRPr lang="en-US" sz="1400"/>
          </a:p>
        </p:txBody>
      </p:sp>
      <p:graphicFrame>
        <p:nvGraphicFramePr>
          <p:cNvPr id="21599" name="Group 95"/>
          <p:cNvGraphicFramePr>
            <a:graphicFrameLocks noGrp="1"/>
          </p:cNvGraphicFramePr>
          <p:nvPr/>
        </p:nvGraphicFramePr>
        <p:xfrm>
          <a:off x="5562600" y="2932113"/>
          <a:ext cx="2895600" cy="2860678"/>
        </p:xfrm>
        <a:graphic>
          <a:graphicData uri="http://schemas.openxmlformats.org/drawingml/2006/table">
            <a:tbl>
              <a:tblPr/>
              <a:tblGrid>
                <a:gridCol w="482600"/>
                <a:gridCol w="482600"/>
                <a:gridCol w="482600"/>
                <a:gridCol w="482600"/>
                <a:gridCol w="482600"/>
                <a:gridCol w="482600"/>
              </a:tblGrid>
              <a:tr h="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A</a:t>
                      </a:r>
                    </a:p>
                  </a:txBody>
                  <a:tcP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B   </a:t>
                      </a:r>
                    </a:p>
                  </a:txBody>
                  <a:tcP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C</a:t>
                      </a:r>
                    </a:p>
                  </a:txBody>
                  <a:tcPr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A’</a:t>
                      </a:r>
                    </a:p>
                  </a:txBody>
                  <a:tcP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B’</a:t>
                      </a:r>
                    </a:p>
                  </a:txBody>
                  <a:tcP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C’</a:t>
                      </a:r>
                    </a:p>
                  </a:txBody>
                  <a:tcP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3206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31908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1</a:t>
                      </a: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3206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1</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1</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31908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1</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1</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1</a:t>
                      </a: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31908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31908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1</a:t>
                      </a: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31908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1</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1</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31908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1</a:t>
                      </a:r>
                    </a:p>
                  </a:txBody>
                  <a:tcPr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1</a:t>
                      </a:r>
                    </a:p>
                  </a:txBody>
                  <a:tcPr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1</a:t>
                      </a: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r>
            </a:tbl>
          </a:graphicData>
        </a:graphic>
      </p:graphicFrame>
      <p:sp>
        <p:nvSpPr>
          <p:cNvPr id="20562" name="Text Box 85"/>
          <p:cNvSpPr txBox="1">
            <a:spLocks noChangeArrowheads="1"/>
          </p:cNvSpPr>
          <p:nvPr/>
        </p:nvSpPr>
        <p:spPr bwMode="auto">
          <a:xfrm flipH="1">
            <a:off x="5943600" y="2609850"/>
            <a:ext cx="663575" cy="304800"/>
          </a:xfrm>
          <a:prstGeom prst="rect">
            <a:avLst/>
          </a:prstGeom>
          <a:noFill/>
          <a:ln w="9525">
            <a:noFill/>
            <a:miter lim="800000"/>
            <a:headEnd/>
            <a:tailEnd/>
          </a:ln>
        </p:spPr>
        <p:txBody>
          <a:bodyPr>
            <a:spAutoFit/>
          </a:bodyPr>
          <a:lstStyle/>
          <a:p>
            <a:pPr>
              <a:spcBef>
                <a:spcPct val="50000"/>
              </a:spcBef>
            </a:pPr>
            <a:r>
              <a:rPr lang="en-US" sz="1400" b="1"/>
              <a:t>Input</a:t>
            </a:r>
            <a:endParaRPr lang="en-US"/>
          </a:p>
        </p:txBody>
      </p:sp>
      <p:sp>
        <p:nvSpPr>
          <p:cNvPr id="20563" name="Text Box 86"/>
          <p:cNvSpPr txBox="1">
            <a:spLocks noChangeArrowheads="1"/>
          </p:cNvSpPr>
          <p:nvPr/>
        </p:nvSpPr>
        <p:spPr bwMode="auto">
          <a:xfrm flipH="1">
            <a:off x="7315200" y="2590800"/>
            <a:ext cx="838200" cy="304800"/>
          </a:xfrm>
          <a:prstGeom prst="rect">
            <a:avLst/>
          </a:prstGeom>
          <a:noFill/>
          <a:ln w="9525">
            <a:noFill/>
            <a:miter lim="800000"/>
            <a:headEnd/>
            <a:tailEnd/>
          </a:ln>
        </p:spPr>
        <p:txBody>
          <a:bodyPr>
            <a:spAutoFit/>
          </a:bodyPr>
          <a:lstStyle/>
          <a:p>
            <a:pPr>
              <a:spcBef>
                <a:spcPct val="50000"/>
              </a:spcBef>
            </a:pPr>
            <a:r>
              <a:rPr lang="en-US" sz="1400" b="1"/>
              <a:t>Output</a:t>
            </a:r>
            <a:endParaRPr lang="en-US"/>
          </a:p>
        </p:txBody>
      </p:sp>
      <p:sp>
        <p:nvSpPr>
          <p:cNvPr id="20564" name="Text Box 87"/>
          <p:cNvSpPr txBox="1">
            <a:spLocks noChangeArrowheads="1"/>
          </p:cNvSpPr>
          <p:nvPr/>
        </p:nvSpPr>
        <p:spPr bwMode="auto">
          <a:xfrm>
            <a:off x="3810000" y="2647950"/>
            <a:ext cx="473075" cy="304800"/>
          </a:xfrm>
          <a:prstGeom prst="rect">
            <a:avLst/>
          </a:prstGeom>
          <a:noFill/>
          <a:ln w="9525">
            <a:noFill/>
            <a:miter lim="800000"/>
            <a:headEnd/>
            <a:tailEnd/>
          </a:ln>
        </p:spPr>
        <p:txBody>
          <a:bodyPr>
            <a:spAutoFit/>
          </a:bodyPr>
          <a:lstStyle/>
          <a:p>
            <a:pPr>
              <a:spcBef>
                <a:spcPct val="50000"/>
              </a:spcBef>
            </a:pPr>
            <a:r>
              <a:rPr lang="en-US" sz="1400" b="1"/>
              <a:t>A’</a:t>
            </a:r>
            <a:endParaRPr lang="en-US" sz="1400"/>
          </a:p>
        </p:txBody>
      </p:sp>
      <p:sp>
        <p:nvSpPr>
          <p:cNvPr id="20565" name="Text Box 88"/>
          <p:cNvSpPr txBox="1">
            <a:spLocks noChangeArrowheads="1"/>
          </p:cNvSpPr>
          <p:nvPr/>
        </p:nvSpPr>
        <p:spPr bwMode="auto">
          <a:xfrm>
            <a:off x="3810000" y="3562350"/>
            <a:ext cx="473075" cy="304800"/>
          </a:xfrm>
          <a:prstGeom prst="rect">
            <a:avLst/>
          </a:prstGeom>
          <a:noFill/>
          <a:ln w="9525">
            <a:noFill/>
            <a:miter lim="800000"/>
            <a:headEnd/>
            <a:tailEnd/>
          </a:ln>
        </p:spPr>
        <p:txBody>
          <a:bodyPr>
            <a:spAutoFit/>
          </a:bodyPr>
          <a:lstStyle/>
          <a:p>
            <a:pPr>
              <a:spcBef>
                <a:spcPct val="50000"/>
              </a:spcBef>
            </a:pPr>
            <a:r>
              <a:rPr lang="en-US" sz="1400" b="1"/>
              <a:t>B’</a:t>
            </a:r>
            <a:endParaRPr lang="en-US" sz="1400"/>
          </a:p>
        </p:txBody>
      </p:sp>
      <p:sp>
        <p:nvSpPr>
          <p:cNvPr id="20566" name="Text Box 89"/>
          <p:cNvSpPr txBox="1">
            <a:spLocks noChangeArrowheads="1"/>
          </p:cNvSpPr>
          <p:nvPr/>
        </p:nvSpPr>
        <p:spPr bwMode="auto">
          <a:xfrm>
            <a:off x="3810000" y="4476750"/>
            <a:ext cx="473075" cy="304800"/>
          </a:xfrm>
          <a:prstGeom prst="rect">
            <a:avLst/>
          </a:prstGeom>
          <a:noFill/>
          <a:ln w="9525">
            <a:noFill/>
            <a:miter lim="800000"/>
            <a:headEnd/>
            <a:tailEnd/>
          </a:ln>
        </p:spPr>
        <p:txBody>
          <a:bodyPr>
            <a:spAutoFit/>
          </a:bodyPr>
          <a:lstStyle/>
          <a:p>
            <a:pPr>
              <a:spcBef>
                <a:spcPct val="50000"/>
              </a:spcBef>
            </a:pPr>
            <a:r>
              <a:rPr lang="en-US" sz="1400" b="1"/>
              <a:t>C’</a:t>
            </a:r>
            <a:endParaRPr lang="en-US" sz="1400"/>
          </a:p>
        </p:txBody>
      </p:sp>
      <p:sp>
        <p:nvSpPr>
          <p:cNvPr id="20567" name="Text Box 96"/>
          <p:cNvSpPr txBox="1">
            <a:spLocks noChangeArrowheads="1"/>
          </p:cNvSpPr>
          <p:nvPr/>
        </p:nvSpPr>
        <p:spPr bwMode="auto">
          <a:xfrm>
            <a:off x="381000" y="5613400"/>
            <a:ext cx="4495800" cy="711200"/>
          </a:xfrm>
          <a:prstGeom prst="rect">
            <a:avLst/>
          </a:prstGeom>
          <a:solidFill>
            <a:schemeClr val="accent6">
              <a:lumMod val="20000"/>
              <a:lumOff val="80000"/>
            </a:schemeClr>
          </a:solidFill>
          <a:ln w="9525">
            <a:solidFill>
              <a:schemeClr val="tx1"/>
            </a:solidFill>
            <a:miter lim="800000"/>
            <a:headEnd/>
            <a:tailEnd/>
          </a:ln>
        </p:spPr>
        <p:txBody>
          <a:bodyPr>
            <a:spAutoFit/>
          </a:bodyPr>
          <a:lstStyle/>
          <a:p>
            <a:pPr>
              <a:spcBef>
                <a:spcPct val="50000"/>
              </a:spcBef>
            </a:pPr>
            <a:r>
              <a:rPr lang="en-US" sz="2000" dirty="0"/>
              <a:t>When our target input is 1, our target output is a result of a NAND of B and C.</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3" name="Slide Number Placeholder 4"/>
          <p:cNvSpPr>
            <a:spLocks noGrp="1"/>
          </p:cNvSpPr>
          <p:nvPr>
            <p:ph type="sldNum" sz="quarter" idx="12"/>
          </p:nvPr>
        </p:nvSpPr>
        <p:spPr>
          <a:noFill/>
        </p:spPr>
        <p:txBody>
          <a:bodyPr/>
          <a:lstStyle/>
          <a:p>
            <a:fld id="{751AAA34-2EDB-43D1-9A83-003BD276EA31}" type="slidenum">
              <a:rPr lang="en-US"/>
              <a:pPr/>
              <a:t>17</a:t>
            </a:fld>
            <a:endParaRPr lang="en-US"/>
          </a:p>
        </p:txBody>
      </p:sp>
      <p:sp>
        <p:nvSpPr>
          <p:cNvPr id="345090" name="Rectangle 2"/>
          <p:cNvSpPr>
            <a:spLocks noGrp="1" noChangeArrowheads="1"/>
          </p:cNvSpPr>
          <p:nvPr>
            <p:ph type="title"/>
          </p:nvPr>
        </p:nvSpPr>
        <p:spPr/>
        <p:txBody>
          <a:bodyPr/>
          <a:lstStyle/>
          <a:p>
            <a:pPr eaLnBrk="1" hangingPunct="1">
              <a:defRPr/>
            </a:pPr>
            <a:r>
              <a:rPr lang="en-US" sz="4000" b="1" smtClean="0">
                <a:solidFill>
                  <a:srgbClr val="666699"/>
                </a:solidFill>
                <a:effectLst>
                  <a:outerShdw blurRad="38100" dist="38100" dir="2700000" algn="tl">
                    <a:srgbClr val="C0C0C0"/>
                  </a:outerShdw>
                </a:effectLst>
              </a:rPr>
              <a:t>Classical and quantum systems</a:t>
            </a:r>
          </a:p>
        </p:txBody>
      </p:sp>
      <p:graphicFrame>
        <p:nvGraphicFramePr>
          <p:cNvPr id="345091" name="Object 3"/>
          <p:cNvGraphicFramePr>
            <a:graphicFrameLocks noChangeAspect="1"/>
          </p:cNvGraphicFramePr>
          <p:nvPr/>
        </p:nvGraphicFramePr>
        <p:xfrm>
          <a:off x="3344863" y="1531938"/>
          <a:ext cx="835025" cy="3582987"/>
        </p:xfrm>
        <a:graphic>
          <a:graphicData uri="http://schemas.openxmlformats.org/presentationml/2006/ole">
            <p:oleObj spid="_x0000_s103426" name="Equation" r:id="rId3" imgW="431640" imgH="1854000" progId="Equation.3">
              <p:embed/>
            </p:oleObj>
          </a:graphicData>
        </a:graphic>
      </p:graphicFrame>
      <p:sp>
        <p:nvSpPr>
          <p:cNvPr id="345092" name="Text Box 4"/>
          <p:cNvSpPr txBox="1">
            <a:spLocks noChangeArrowheads="1"/>
          </p:cNvSpPr>
          <p:nvPr/>
        </p:nvSpPr>
        <p:spPr bwMode="auto">
          <a:xfrm>
            <a:off x="473075" y="1608138"/>
            <a:ext cx="2811463" cy="457200"/>
          </a:xfrm>
          <a:prstGeom prst="rect">
            <a:avLst/>
          </a:prstGeom>
          <a:noFill/>
          <a:ln w="9525">
            <a:noFill/>
            <a:miter lim="800000"/>
            <a:headEnd/>
            <a:tailEnd/>
          </a:ln>
        </p:spPr>
        <p:txBody>
          <a:bodyPr wrap="none">
            <a:spAutoFit/>
          </a:bodyPr>
          <a:lstStyle/>
          <a:p>
            <a:r>
              <a:rPr lang="en-US"/>
              <a:t>Probabilistic states:</a:t>
            </a:r>
          </a:p>
        </p:txBody>
      </p:sp>
      <p:graphicFrame>
        <p:nvGraphicFramePr>
          <p:cNvPr id="345093" name="Object 5"/>
          <p:cNvGraphicFramePr>
            <a:graphicFrameLocks noChangeAspect="1"/>
          </p:cNvGraphicFramePr>
          <p:nvPr/>
        </p:nvGraphicFramePr>
        <p:xfrm>
          <a:off x="774700" y="3036888"/>
          <a:ext cx="1371600" cy="739775"/>
        </p:xfrm>
        <a:graphic>
          <a:graphicData uri="http://schemas.openxmlformats.org/presentationml/2006/ole">
            <p:oleObj spid="_x0000_s103427" name="Equation" r:id="rId4" imgW="660240" imgH="355320" progId="Equation.3">
              <p:embed/>
            </p:oleObj>
          </a:graphicData>
        </a:graphic>
      </p:graphicFrame>
      <p:graphicFrame>
        <p:nvGraphicFramePr>
          <p:cNvPr id="345094" name="Object 6"/>
          <p:cNvGraphicFramePr>
            <a:graphicFrameLocks noChangeAspect="1"/>
          </p:cNvGraphicFramePr>
          <p:nvPr/>
        </p:nvGraphicFramePr>
        <p:xfrm>
          <a:off x="757238" y="2278063"/>
          <a:ext cx="1784350" cy="549275"/>
        </p:xfrm>
        <a:graphic>
          <a:graphicData uri="http://schemas.openxmlformats.org/presentationml/2006/ole">
            <p:oleObj spid="_x0000_s103428" name="Equation" r:id="rId5" imgW="825480" imgH="253800" progId="Equation.3">
              <p:embed/>
            </p:oleObj>
          </a:graphicData>
        </a:graphic>
      </p:graphicFrame>
      <p:graphicFrame>
        <p:nvGraphicFramePr>
          <p:cNvPr id="345095" name="Object 7"/>
          <p:cNvGraphicFramePr>
            <a:graphicFrameLocks noChangeAspect="1"/>
          </p:cNvGraphicFramePr>
          <p:nvPr/>
        </p:nvGraphicFramePr>
        <p:xfrm>
          <a:off x="7456488" y="1531938"/>
          <a:ext cx="809625" cy="3582987"/>
        </p:xfrm>
        <a:graphic>
          <a:graphicData uri="http://schemas.openxmlformats.org/presentationml/2006/ole">
            <p:oleObj spid="_x0000_s103429" name="Equation" r:id="rId6" imgW="419040" imgH="1854000" progId="Equation.3">
              <p:embed/>
            </p:oleObj>
          </a:graphicData>
        </a:graphic>
      </p:graphicFrame>
      <p:sp>
        <p:nvSpPr>
          <p:cNvPr id="345096" name="Text Box 8"/>
          <p:cNvSpPr txBox="1">
            <a:spLocks noChangeArrowheads="1"/>
          </p:cNvSpPr>
          <p:nvPr/>
        </p:nvSpPr>
        <p:spPr bwMode="auto">
          <a:xfrm>
            <a:off x="4648200" y="1608138"/>
            <a:ext cx="2419350" cy="457200"/>
          </a:xfrm>
          <a:prstGeom prst="rect">
            <a:avLst/>
          </a:prstGeom>
          <a:noFill/>
          <a:ln w="9525">
            <a:noFill/>
            <a:miter lim="800000"/>
            <a:headEnd/>
            <a:tailEnd/>
          </a:ln>
        </p:spPr>
        <p:txBody>
          <a:bodyPr wrap="none">
            <a:spAutoFit/>
          </a:bodyPr>
          <a:lstStyle/>
          <a:p>
            <a:r>
              <a:rPr lang="en-US"/>
              <a:t>Quantum states:</a:t>
            </a:r>
          </a:p>
        </p:txBody>
      </p:sp>
      <p:graphicFrame>
        <p:nvGraphicFramePr>
          <p:cNvPr id="345097" name="Object 9"/>
          <p:cNvGraphicFramePr>
            <a:graphicFrameLocks noChangeAspect="1"/>
          </p:cNvGraphicFramePr>
          <p:nvPr/>
        </p:nvGraphicFramePr>
        <p:xfrm>
          <a:off x="5021263" y="2946400"/>
          <a:ext cx="1654175" cy="857250"/>
        </p:xfrm>
        <a:graphic>
          <a:graphicData uri="http://schemas.openxmlformats.org/presentationml/2006/ole">
            <p:oleObj spid="_x0000_s103430" name="Equation" r:id="rId7" imgW="761760" imgH="393480" progId="Equation.3">
              <p:embed/>
            </p:oleObj>
          </a:graphicData>
        </a:graphic>
      </p:graphicFrame>
      <p:grpSp>
        <p:nvGrpSpPr>
          <p:cNvPr id="2" name="Group 10"/>
          <p:cNvGrpSpPr>
            <a:grpSpLocks/>
          </p:cNvGrpSpPr>
          <p:nvPr/>
        </p:nvGrpSpPr>
        <p:grpSpPr bwMode="auto">
          <a:xfrm>
            <a:off x="4973638" y="2276475"/>
            <a:ext cx="1920875" cy="560388"/>
            <a:chOff x="3133" y="1434"/>
            <a:chExt cx="1210" cy="353"/>
          </a:xfrm>
        </p:grpSpPr>
        <p:graphicFrame>
          <p:nvGraphicFramePr>
            <p:cNvPr id="1032" name="Object 11"/>
            <p:cNvGraphicFramePr>
              <a:graphicFrameLocks noChangeAspect="1"/>
            </p:cNvGraphicFramePr>
            <p:nvPr/>
          </p:nvGraphicFramePr>
          <p:xfrm>
            <a:off x="3133" y="1434"/>
            <a:ext cx="1210" cy="353"/>
          </p:xfrm>
          <a:graphic>
            <a:graphicData uri="http://schemas.openxmlformats.org/presentationml/2006/ole">
              <p:oleObj spid="_x0000_s103432" name="Equation" r:id="rId8" imgW="838080" imgH="253800" progId="Equation.3">
                <p:embed/>
              </p:oleObj>
            </a:graphicData>
          </a:graphic>
        </p:graphicFrame>
        <p:sp>
          <p:nvSpPr>
            <p:cNvPr id="1039" name="Line 12"/>
            <p:cNvSpPr>
              <a:spLocks noChangeShapeType="1"/>
            </p:cNvSpPr>
            <p:nvPr/>
          </p:nvSpPr>
          <p:spPr bwMode="auto">
            <a:xfrm flipH="1">
              <a:off x="4165" y="1502"/>
              <a:ext cx="40" cy="154"/>
            </a:xfrm>
            <a:prstGeom prst="line">
              <a:avLst/>
            </a:prstGeom>
            <a:noFill/>
            <a:ln w="19050">
              <a:solidFill>
                <a:srgbClr val="6600CC"/>
              </a:solidFill>
              <a:round/>
              <a:headEnd/>
              <a:tailEnd/>
            </a:ln>
          </p:spPr>
          <p:txBody>
            <a:bodyPr/>
            <a:lstStyle/>
            <a:p>
              <a:endParaRPr lang="en-US"/>
            </a:p>
          </p:txBody>
        </p:sp>
      </p:grpSp>
      <p:graphicFrame>
        <p:nvGraphicFramePr>
          <p:cNvPr id="345101" name="Object 13"/>
          <p:cNvGraphicFramePr>
            <a:graphicFrameLocks noChangeAspect="1"/>
          </p:cNvGraphicFramePr>
          <p:nvPr/>
        </p:nvGraphicFramePr>
        <p:xfrm>
          <a:off x="777875" y="5934075"/>
          <a:ext cx="2068513" cy="741363"/>
        </p:xfrm>
        <a:graphic>
          <a:graphicData uri="http://schemas.openxmlformats.org/presentationml/2006/ole">
            <p:oleObj spid="_x0000_s103431" name="Equation" r:id="rId9" imgW="990360" imgH="355320" progId="Equation.3">
              <p:embed/>
            </p:oleObj>
          </a:graphicData>
        </a:graphic>
      </p:graphicFrame>
      <p:sp>
        <p:nvSpPr>
          <p:cNvPr id="345102" name="Text Box 14"/>
          <p:cNvSpPr txBox="1">
            <a:spLocks noChangeArrowheads="1"/>
          </p:cNvSpPr>
          <p:nvPr/>
        </p:nvSpPr>
        <p:spPr bwMode="auto">
          <a:xfrm>
            <a:off x="169863" y="5402263"/>
            <a:ext cx="8575675" cy="974725"/>
          </a:xfrm>
          <a:prstGeom prst="rect">
            <a:avLst/>
          </a:prstGeom>
          <a:noFill/>
          <a:ln w="9525">
            <a:noFill/>
            <a:miter lim="800000"/>
            <a:headEnd/>
            <a:tailEnd/>
          </a:ln>
        </p:spPr>
        <p:txBody>
          <a:bodyPr>
            <a:spAutoFit/>
          </a:bodyPr>
          <a:lstStyle/>
          <a:p>
            <a:r>
              <a:rPr lang="en-US"/>
              <a:t>Dirac</a:t>
            </a:r>
            <a:r>
              <a:rPr lang="en-US" b="1"/>
              <a:t> </a:t>
            </a:r>
            <a:r>
              <a:rPr lang="en-US"/>
              <a:t>notation: </a:t>
            </a:r>
            <a:r>
              <a:rPr lang="en-US">
                <a:solidFill>
                  <a:srgbClr val="6600CC"/>
                </a:solidFill>
              </a:rPr>
              <a:t>|</a:t>
            </a:r>
            <a:r>
              <a:rPr lang="en-US">
                <a:solidFill>
                  <a:srgbClr val="6600CC"/>
                </a:solidFill>
                <a:sym typeface="Symbol" pitchFamily="18" charset="2"/>
              </a:rPr>
              <a:t>000, </a:t>
            </a:r>
            <a:r>
              <a:rPr lang="en-US">
                <a:solidFill>
                  <a:srgbClr val="6600CC"/>
                </a:solidFill>
              </a:rPr>
              <a:t>|</a:t>
            </a:r>
            <a:r>
              <a:rPr lang="en-US">
                <a:solidFill>
                  <a:srgbClr val="6600CC"/>
                </a:solidFill>
                <a:sym typeface="Symbol" pitchFamily="18" charset="2"/>
              </a:rPr>
              <a:t>001, </a:t>
            </a:r>
            <a:r>
              <a:rPr lang="en-US">
                <a:solidFill>
                  <a:srgbClr val="6600CC"/>
                </a:solidFill>
              </a:rPr>
              <a:t>|</a:t>
            </a:r>
            <a:r>
              <a:rPr lang="en-US">
                <a:solidFill>
                  <a:srgbClr val="6600CC"/>
                </a:solidFill>
                <a:sym typeface="Symbol" pitchFamily="18" charset="2"/>
              </a:rPr>
              <a:t>010, …, </a:t>
            </a:r>
            <a:r>
              <a:rPr lang="en-US">
                <a:solidFill>
                  <a:srgbClr val="6600CC"/>
                </a:solidFill>
              </a:rPr>
              <a:t>|</a:t>
            </a:r>
            <a:r>
              <a:rPr lang="en-US">
                <a:solidFill>
                  <a:srgbClr val="6600CC"/>
                </a:solidFill>
                <a:sym typeface="Symbol" pitchFamily="18" charset="2"/>
              </a:rPr>
              <a:t>111</a:t>
            </a:r>
            <a:r>
              <a:rPr lang="en-US" b="1">
                <a:solidFill>
                  <a:srgbClr val="6600CC"/>
                </a:solidFill>
                <a:sym typeface="Symbol" pitchFamily="18" charset="2"/>
              </a:rPr>
              <a:t> </a:t>
            </a:r>
            <a:r>
              <a:rPr lang="en-US"/>
              <a:t>are basis vectors,</a:t>
            </a:r>
          </a:p>
          <a:p>
            <a:endParaRPr lang="en-US" sz="1000"/>
          </a:p>
          <a:p>
            <a:r>
              <a:rPr lang="en-US"/>
              <a:t>so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509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509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509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509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4509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4509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4509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4510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45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092" grpId="0"/>
      <p:bldP spid="345096" grpId="0"/>
      <p:bldP spid="34510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Slide Number Placeholder 6"/>
          <p:cNvSpPr>
            <a:spLocks noGrp="1"/>
          </p:cNvSpPr>
          <p:nvPr>
            <p:ph type="sldNum" sz="quarter" idx="12"/>
          </p:nvPr>
        </p:nvSpPr>
        <p:spPr>
          <a:noFill/>
        </p:spPr>
        <p:txBody>
          <a:bodyPr/>
          <a:lstStyle/>
          <a:p>
            <a:fld id="{35B781D9-E647-4884-8630-AF1C38415751}" type="slidenum">
              <a:rPr lang="en-US"/>
              <a:pPr/>
              <a:t>18</a:t>
            </a:fld>
            <a:endParaRPr lang="en-US"/>
          </a:p>
        </p:txBody>
      </p:sp>
      <p:sp>
        <p:nvSpPr>
          <p:cNvPr id="333826" name="Rectangle 2"/>
          <p:cNvSpPr>
            <a:spLocks noGrp="1" noChangeArrowheads="1"/>
          </p:cNvSpPr>
          <p:nvPr>
            <p:ph type="title"/>
          </p:nvPr>
        </p:nvSpPr>
        <p:spPr/>
        <p:txBody>
          <a:bodyPr/>
          <a:lstStyle/>
          <a:p>
            <a:pPr eaLnBrk="1" hangingPunct="1">
              <a:defRPr/>
            </a:pPr>
            <a:r>
              <a:rPr lang="en-US" b="1" smtClean="0">
                <a:solidFill>
                  <a:srgbClr val="666699"/>
                </a:solidFill>
                <a:effectLst>
                  <a:outerShdw blurRad="38100" dist="38100" dir="2700000" algn="tl">
                    <a:srgbClr val="C0C0C0"/>
                  </a:outerShdw>
                </a:effectLst>
              </a:rPr>
              <a:t>Dirac bra/ket notation</a:t>
            </a:r>
          </a:p>
        </p:txBody>
      </p:sp>
      <p:graphicFrame>
        <p:nvGraphicFramePr>
          <p:cNvPr id="2050" name="Object 4"/>
          <p:cNvGraphicFramePr>
            <a:graphicFrameLocks noChangeAspect="1"/>
          </p:cNvGraphicFramePr>
          <p:nvPr>
            <p:ph sz="half" idx="1"/>
          </p:nvPr>
        </p:nvGraphicFramePr>
        <p:xfrm>
          <a:off x="7104063" y="1228725"/>
          <a:ext cx="708025" cy="2047875"/>
        </p:xfrm>
        <a:graphic>
          <a:graphicData uri="http://schemas.openxmlformats.org/presentationml/2006/ole">
            <p:oleObj spid="_x0000_s104450" name="Equation" r:id="rId3" imgW="342720" imgH="990360" progId="Equation.3">
              <p:embed/>
            </p:oleObj>
          </a:graphicData>
        </a:graphic>
      </p:graphicFrame>
      <p:sp>
        <p:nvSpPr>
          <p:cNvPr id="2055" name="Text Box 5"/>
          <p:cNvSpPr txBox="1">
            <a:spLocks noChangeArrowheads="1"/>
          </p:cNvSpPr>
          <p:nvPr/>
        </p:nvSpPr>
        <p:spPr bwMode="auto">
          <a:xfrm>
            <a:off x="398463" y="1352550"/>
            <a:ext cx="6575425" cy="641350"/>
          </a:xfrm>
          <a:prstGeom prst="rect">
            <a:avLst/>
          </a:prstGeom>
          <a:noFill/>
          <a:ln w="19050" algn="ctr">
            <a:noFill/>
            <a:miter lim="800000"/>
            <a:headEnd/>
            <a:tailEnd/>
          </a:ln>
        </p:spPr>
        <p:txBody>
          <a:bodyPr wrap="none">
            <a:spAutoFit/>
          </a:bodyPr>
          <a:lstStyle/>
          <a:p>
            <a:pPr algn="ctr"/>
            <a:r>
              <a:rPr lang="en-US" b="1"/>
              <a:t>Ket:</a:t>
            </a:r>
            <a:r>
              <a:rPr lang="en-US"/>
              <a:t> </a:t>
            </a:r>
            <a:r>
              <a:rPr lang="en-US" sz="3200">
                <a:solidFill>
                  <a:srgbClr val="990099"/>
                </a:solidFill>
                <a:sym typeface="Symbol" pitchFamily="18" charset="2"/>
              </a:rPr>
              <a:t></a:t>
            </a:r>
            <a:r>
              <a:rPr lang="el-GR" sz="3600">
                <a:solidFill>
                  <a:srgbClr val="990099"/>
                </a:solidFill>
                <a:latin typeface="Times New Roman" pitchFamily="18" charset="0"/>
                <a:cs typeface="Times New Roman" pitchFamily="18" charset="0"/>
              </a:rPr>
              <a:t>ψ</a:t>
            </a:r>
            <a:r>
              <a:rPr lang="en-US" sz="3200">
                <a:solidFill>
                  <a:srgbClr val="990099"/>
                </a:solidFill>
                <a:sym typeface="Symbol" pitchFamily="18" charset="2"/>
              </a:rPr>
              <a:t></a:t>
            </a:r>
            <a:r>
              <a:rPr lang="en-US" sz="3200" b="1">
                <a:solidFill>
                  <a:srgbClr val="990099"/>
                </a:solidFill>
                <a:sym typeface="Symbol" pitchFamily="18" charset="2"/>
              </a:rPr>
              <a:t> </a:t>
            </a:r>
            <a:r>
              <a:rPr lang="en-US"/>
              <a:t>always denotes a column vector, e.g. </a:t>
            </a:r>
          </a:p>
        </p:txBody>
      </p:sp>
      <p:sp>
        <p:nvSpPr>
          <p:cNvPr id="333830" name="Text Box 6"/>
          <p:cNvSpPr txBox="1">
            <a:spLocks noChangeArrowheads="1"/>
          </p:cNvSpPr>
          <p:nvPr/>
        </p:nvSpPr>
        <p:spPr bwMode="auto">
          <a:xfrm>
            <a:off x="398463" y="5099050"/>
            <a:ext cx="7543800" cy="1190625"/>
          </a:xfrm>
          <a:prstGeom prst="rect">
            <a:avLst/>
          </a:prstGeom>
          <a:noFill/>
          <a:ln w="19050" algn="ctr">
            <a:noFill/>
            <a:miter lim="800000"/>
            <a:headEnd/>
            <a:tailEnd/>
          </a:ln>
        </p:spPr>
        <p:txBody>
          <a:bodyPr>
            <a:spAutoFit/>
          </a:bodyPr>
          <a:lstStyle/>
          <a:p>
            <a:r>
              <a:rPr lang="en-US" b="1" u="sng"/>
              <a:t>Bra</a:t>
            </a:r>
            <a:r>
              <a:rPr lang="en-US" b="1"/>
              <a:t>c</a:t>
            </a:r>
            <a:r>
              <a:rPr lang="en-US" b="1" u="sng"/>
              <a:t>ket</a:t>
            </a:r>
            <a:r>
              <a:rPr lang="en-US" b="1"/>
              <a:t>:</a:t>
            </a:r>
            <a:r>
              <a:rPr lang="en-US"/>
              <a:t> </a:t>
            </a:r>
            <a:r>
              <a:rPr lang="en-US" sz="3200">
                <a:solidFill>
                  <a:srgbClr val="990099"/>
                </a:solidFill>
                <a:sym typeface="Symbol" pitchFamily="18" charset="2"/>
              </a:rPr>
              <a:t></a:t>
            </a:r>
            <a:r>
              <a:rPr lang="el-GR" sz="3600">
                <a:solidFill>
                  <a:srgbClr val="990099"/>
                </a:solidFill>
                <a:latin typeface="Times New Roman" pitchFamily="18" charset="0"/>
                <a:cs typeface="Times New Roman" pitchFamily="18" charset="0"/>
              </a:rPr>
              <a:t>φ</a:t>
            </a:r>
            <a:r>
              <a:rPr lang="en-US" sz="3200">
                <a:solidFill>
                  <a:srgbClr val="990099"/>
                </a:solidFill>
                <a:sym typeface="Symbol" pitchFamily="18" charset="2"/>
              </a:rPr>
              <a:t></a:t>
            </a:r>
            <a:r>
              <a:rPr lang="el-GR" sz="3600">
                <a:solidFill>
                  <a:srgbClr val="990099"/>
                </a:solidFill>
                <a:latin typeface="Times New Roman" pitchFamily="18" charset="0"/>
                <a:cs typeface="Times New Roman" pitchFamily="18" charset="0"/>
              </a:rPr>
              <a:t>ψ</a:t>
            </a:r>
            <a:r>
              <a:rPr lang="en-US" sz="3200">
                <a:solidFill>
                  <a:srgbClr val="990099"/>
                </a:solidFill>
                <a:sym typeface="Symbol" pitchFamily="18" charset="2"/>
              </a:rPr>
              <a:t></a:t>
            </a:r>
            <a:r>
              <a:rPr lang="en-US"/>
              <a:t> denotes </a:t>
            </a:r>
            <a:r>
              <a:rPr lang="en-US" sz="3200">
                <a:solidFill>
                  <a:srgbClr val="990099"/>
                </a:solidFill>
                <a:sym typeface="Symbol" pitchFamily="18" charset="2"/>
              </a:rPr>
              <a:t></a:t>
            </a:r>
            <a:r>
              <a:rPr lang="el-GR" sz="3600">
                <a:solidFill>
                  <a:srgbClr val="990099"/>
                </a:solidFill>
                <a:latin typeface="Times New Roman" pitchFamily="18" charset="0"/>
                <a:cs typeface="Times New Roman" pitchFamily="18" charset="0"/>
              </a:rPr>
              <a:t>φ</a:t>
            </a:r>
            <a:r>
              <a:rPr lang="en-US" sz="3200">
                <a:solidFill>
                  <a:srgbClr val="990099"/>
                </a:solidFill>
                <a:sym typeface="Symbol" pitchFamily="18" charset="2"/>
              </a:rPr>
              <a:t></a:t>
            </a:r>
            <a:r>
              <a:rPr lang="en-US" sz="3200" b="1">
                <a:solidFill>
                  <a:srgbClr val="990099"/>
                </a:solidFill>
                <a:sym typeface="Symbol" pitchFamily="18" charset="2"/>
              </a:rPr>
              <a:t></a:t>
            </a:r>
            <a:r>
              <a:rPr lang="en-US" sz="3200">
                <a:solidFill>
                  <a:srgbClr val="990099"/>
                </a:solidFill>
                <a:sym typeface="Symbol" pitchFamily="18" charset="2"/>
              </a:rPr>
              <a:t></a:t>
            </a:r>
            <a:r>
              <a:rPr lang="el-GR" sz="3600">
                <a:solidFill>
                  <a:srgbClr val="990099"/>
                </a:solidFill>
                <a:latin typeface="Times New Roman" pitchFamily="18" charset="0"/>
                <a:cs typeface="Times New Roman" pitchFamily="18" charset="0"/>
              </a:rPr>
              <a:t>ψ</a:t>
            </a:r>
            <a:r>
              <a:rPr lang="en-US" sz="3200">
                <a:solidFill>
                  <a:srgbClr val="990099"/>
                </a:solidFill>
                <a:sym typeface="Symbol" pitchFamily="18" charset="2"/>
              </a:rPr>
              <a:t></a:t>
            </a:r>
            <a:r>
              <a:rPr lang="en-US"/>
              <a:t>, the inner product of </a:t>
            </a:r>
            <a:r>
              <a:rPr lang="en-US" sz="3200">
                <a:solidFill>
                  <a:srgbClr val="990099"/>
                </a:solidFill>
                <a:sym typeface="Symbol" pitchFamily="18" charset="2"/>
              </a:rPr>
              <a:t></a:t>
            </a:r>
            <a:r>
              <a:rPr lang="el-GR" sz="3600">
                <a:solidFill>
                  <a:srgbClr val="990099"/>
                </a:solidFill>
                <a:latin typeface="Times New Roman" pitchFamily="18" charset="0"/>
                <a:cs typeface="Times New Roman" pitchFamily="18" charset="0"/>
              </a:rPr>
              <a:t>φ</a:t>
            </a:r>
            <a:r>
              <a:rPr lang="en-US" sz="3200">
                <a:solidFill>
                  <a:srgbClr val="990099"/>
                </a:solidFill>
                <a:sym typeface="Symbol" pitchFamily="18" charset="2"/>
              </a:rPr>
              <a:t></a:t>
            </a:r>
            <a:r>
              <a:rPr lang="en-US" sz="3200" b="1">
                <a:solidFill>
                  <a:srgbClr val="990099"/>
                </a:solidFill>
                <a:sym typeface="Symbol" pitchFamily="18" charset="2"/>
              </a:rPr>
              <a:t> </a:t>
            </a:r>
            <a:r>
              <a:rPr lang="en-US"/>
              <a:t>and</a:t>
            </a:r>
            <a:r>
              <a:rPr lang="en-US">
                <a:sym typeface="Symbol" pitchFamily="18" charset="2"/>
              </a:rPr>
              <a:t> </a:t>
            </a:r>
            <a:r>
              <a:rPr lang="en-US" sz="3200">
                <a:solidFill>
                  <a:srgbClr val="990099"/>
                </a:solidFill>
                <a:sym typeface="Symbol" pitchFamily="18" charset="2"/>
              </a:rPr>
              <a:t></a:t>
            </a:r>
            <a:r>
              <a:rPr lang="el-GR" sz="3600">
                <a:solidFill>
                  <a:srgbClr val="990099"/>
                </a:solidFill>
                <a:latin typeface="Times New Roman" pitchFamily="18" charset="0"/>
                <a:cs typeface="Times New Roman" pitchFamily="18" charset="0"/>
              </a:rPr>
              <a:t>ψ</a:t>
            </a:r>
            <a:r>
              <a:rPr lang="en-US" sz="3200">
                <a:solidFill>
                  <a:srgbClr val="990099"/>
                </a:solidFill>
                <a:sym typeface="Symbol" pitchFamily="18" charset="2"/>
              </a:rPr>
              <a:t></a:t>
            </a:r>
          </a:p>
        </p:txBody>
      </p:sp>
      <p:sp>
        <p:nvSpPr>
          <p:cNvPr id="333831" name="Text Box 7"/>
          <p:cNvSpPr txBox="1">
            <a:spLocks noChangeArrowheads="1"/>
          </p:cNvSpPr>
          <p:nvPr/>
        </p:nvSpPr>
        <p:spPr bwMode="auto">
          <a:xfrm>
            <a:off x="398463" y="3808413"/>
            <a:ext cx="8210550" cy="1079500"/>
          </a:xfrm>
          <a:prstGeom prst="rect">
            <a:avLst/>
          </a:prstGeom>
          <a:noFill/>
          <a:ln w="19050" algn="ctr">
            <a:noFill/>
            <a:miter lim="800000"/>
            <a:headEnd/>
            <a:tailEnd/>
          </a:ln>
        </p:spPr>
        <p:txBody>
          <a:bodyPr>
            <a:spAutoFit/>
          </a:bodyPr>
          <a:lstStyle/>
          <a:p>
            <a:pPr>
              <a:lnSpc>
                <a:spcPct val="90000"/>
              </a:lnSpc>
            </a:pPr>
            <a:r>
              <a:rPr lang="en-US" b="1"/>
              <a:t>Bra:</a:t>
            </a:r>
            <a:r>
              <a:rPr lang="en-US"/>
              <a:t> </a:t>
            </a:r>
            <a:r>
              <a:rPr lang="en-US" sz="3200">
                <a:solidFill>
                  <a:srgbClr val="990099"/>
                </a:solidFill>
                <a:sym typeface="Symbol" pitchFamily="18" charset="2"/>
              </a:rPr>
              <a:t></a:t>
            </a:r>
            <a:r>
              <a:rPr lang="el-GR" sz="3600">
                <a:solidFill>
                  <a:srgbClr val="990099"/>
                </a:solidFill>
                <a:latin typeface="Times New Roman" pitchFamily="18" charset="0"/>
                <a:cs typeface="Times New Roman" pitchFamily="18" charset="0"/>
              </a:rPr>
              <a:t>ψ</a:t>
            </a:r>
            <a:r>
              <a:rPr lang="en-US" sz="3200">
                <a:solidFill>
                  <a:srgbClr val="990099"/>
                </a:solidFill>
                <a:sym typeface="Symbol" pitchFamily="18" charset="2"/>
              </a:rPr>
              <a:t></a:t>
            </a:r>
            <a:r>
              <a:rPr lang="en-US" sz="3200" b="1">
                <a:solidFill>
                  <a:srgbClr val="990099"/>
                </a:solidFill>
                <a:sym typeface="Symbol" pitchFamily="18" charset="2"/>
              </a:rPr>
              <a:t> </a:t>
            </a:r>
            <a:r>
              <a:rPr lang="en-US"/>
              <a:t>always denotes a row vector that is the conjugate transpose of </a:t>
            </a:r>
            <a:r>
              <a:rPr lang="en-US" sz="3200">
                <a:solidFill>
                  <a:srgbClr val="990099"/>
                </a:solidFill>
                <a:sym typeface="Symbol" pitchFamily="18" charset="2"/>
              </a:rPr>
              <a:t></a:t>
            </a:r>
            <a:r>
              <a:rPr lang="el-GR" sz="3600">
                <a:solidFill>
                  <a:srgbClr val="990099"/>
                </a:solidFill>
                <a:latin typeface="Times New Roman" pitchFamily="18" charset="0"/>
                <a:cs typeface="Times New Roman" pitchFamily="18" charset="0"/>
              </a:rPr>
              <a:t>ψ</a:t>
            </a:r>
            <a:r>
              <a:rPr lang="en-US" sz="3200">
                <a:solidFill>
                  <a:srgbClr val="990099"/>
                </a:solidFill>
                <a:sym typeface="Symbol" pitchFamily="18" charset="2"/>
              </a:rPr>
              <a:t></a:t>
            </a:r>
            <a:r>
              <a:rPr lang="en-US"/>
              <a:t>, e.g.  </a:t>
            </a:r>
            <a:r>
              <a:rPr lang="en-US" sz="2800">
                <a:solidFill>
                  <a:srgbClr val="990099"/>
                </a:solidFill>
                <a:latin typeface="Arial Narrow" pitchFamily="34" charset="0"/>
              </a:rPr>
              <a:t>[</a:t>
            </a:r>
            <a:r>
              <a:rPr lang="en-US" sz="2800">
                <a:solidFill>
                  <a:srgbClr val="990099"/>
                </a:solidFill>
              </a:rPr>
              <a:t> </a:t>
            </a:r>
            <a:r>
              <a:rPr lang="en-US">
                <a:solidFill>
                  <a:srgbClr val="990099"/>
                </a:solidFill>
                <a:sym typeface="Symbol" pitchFamily="18" charset="2"/>
              </a:rPr>
              <a:t></a:t>
            </a:r>
            <a:r>
              <a:rPr lang="en-US" baseline="30000">
                <a:solidFill>
                  <a:srgbClr val="990099"/>
                </a:solidFill>
                <a:sym typeface="Symbol" pitchFamily="18" charset="2"/>
              </a:rPr>
              <a:t>*</a:t>
            </a:r>
            <a:r>
              <a:rPr lang="en-US" baseline="-25000">
                <a:solidFill>
                  <a:srgbClr val="990099"/>
                </a:solidFill>
                <a:latin typeface="Times New Roman" pitchFamily="18" charset="0"/>
                <a:sym typeface="Symbol" pitchFamily="18" charset="2"/>
              </a:rPr>
              <a:t>1</a:t>
            </a:r>
            <a:r>
              <a:rPr lang="en-US">
                <a:solidFill>
                  <a:srgbClr val="990099"/>
                </a:solidFill>
                <a:sym typeface="Symbol" pitchFamily="18" charset="2"/>
              </a:rPr>
              <a:t>   </a:t>
            </a:r>
            <a:r>
              <a:rPr lang="en-US" baseline="30000">
                <a:solidFill>
                  <a:srgbClr val="990099"/>
                </a:solidFill>
                <a:sym typeface="Symbol" pitchFamily="18" charset="2"/>
              </a:rPr>
              <a:t>*</a:t>
            </a:r>
            <a:r>
              <a:rPr lang="en-US" baseline="-25000">
                <a:solidFill>
                  <a:srgbClr val="990099"/>
                </a:solidFill>
                <a:latin typeface="Times New Roman" pitchFamily="18" charset="0"/>
                <a:sym typeface="Symbol" pitchFamily="18" charset="2"/>
              </a:rPr>
              <a:t>2 </a:t>
            </a:r>
            <a:r>
              <a:rPr lang="en-US">
                <a:solidFill>
                  <a:srgbClr val="990099"/>
                </a:solidFill>
                <a:sym typeface="Symbol" pitchFamily="18" charset="2"/>
              </a:rPr>
              <a:t>     </a:t>
            </a:r>
            <a:r>
              <a:rPr lang="en-US" baseline="30000">
                <a:solidFill>
                  <a:srgbClr val="990099"/>
                </a:solidFill>
                <a:sym typeface="Symbol" pitchFamily="18" charset="2"/>
              </a:rPr>
              <a:t>*</a:t>
            </a:r>
            <a:r>
              <a:rPr lang="en-US" sz="2800" i="1" baseline="-25000">
                <a:solidFill>
                  <a:srgbClr val="990099"/>
                </a:solidFill>
                <a:latin typeface="Times New Roman" pitchFamily="18" charset="0"/>
                <a:sym typeface="Symbol" pitchFamily="18" charset="2"/>
              </a:rPr>
              <a:t>d</a:t>
            </a:r>
            <a:r>
              <a:rPr lang="en-US" baseline="-25000">
                <a:solidFill>
                  <a:srgbClr val="990099"/>
                </a:solidFill>
                <a:latin typeface="Times New Roman" pitchFamily="18" charset="0"/>
                <a:sym typeface="Symbol" pitchFamily="18" charset="2"/>
              </a:rPr>
              <a:t> </a:t>
            </a:r>
            <a:r>
              <a:rPr lang="en-US" sz="2800">
                <a:solidFill>
                  <a:srgbClr val="990099"/>
                </a:solidFill>
                <a:latin typeface="Arial Narrow" pitchFamily="34" charset="0"/>
                <a:sym typeface="Symbol" pitchFamily="18" charset="2"/>
              </a:rPr>
              <a:t>]</a:t>
            </a:r>
          </a:p>
        </p:txBody>
      </p:sp>
      <p:graphicFrame>
        <p:nvGraphicFramePr>
          <p:cNvPr id="333832" name="Object 8"/>
          <p:cNvGraphicFramePr>
            <a:graphicFrameLocks noChangeAspect="1"/>
          </p:cNvGraphicFramePr>
          <p:nvPr/>
        </p:nvGraphicFramePr>
        <p:xfrm>
          <a:off x="2446338" y="2443163"/>
          <a:ext cx="1139825" cy="965200"/>
        </p:xfrm>
        <a:graphic>
          <a:graphicData uri="http://schemas.openxmlformats.org/presentationml/2006/ole">
            <p:oleObj spid="_x0000_s104451" name="Equation" r:id="rId4" imgW="583920" imgH="457200" progId="Equation.3">
              <p:embed/>
            </p:oleObj>
          </a:graphicData>
        </a:graphic>
      </p:graphicFrame>
      <p:graphicFrame>
        <p:nvGraphicFramePr>
          <p:cNvPr id="333833" name="Object 9"/>
          <p:cNvGraphicFramePr>
            <a:graphicFrameLocks noChangeAspect="1"/>
          </p:cNvGraphicFramePr>
          <p:nvPr/>
        </p:nvGraphicFramePr>
        <p:xfrm>
          <a:off x="3965575" y="2443163"/>
          <a:ext cx="1065213" cy="965200"/>
        </p:xfrm>
        <a:graphic>
          <a:graphicData uri="http://schemas.openxmlformats.org/presentationml/2006/ole">
            <p:oleObj spid="_x0000_s104452" name="Equation" r:id="rId5" imgW="545760" imgH="457200" progId="Equation.3">
              <p:embed/>
            </p:oleObj>
          </a:graphicData>
        </a:graphic>
      </p:graphicFrame>
      <p:sp>
        <p:nvSpPr>
          <p:cNvPr id="333834" name="Text Box 10"/>
          <p:cNvSpPr txBox="1">
            <a:spLocks noChangeArrowheads="1"/>
          </p:cNvSpPr>
          <p:nvPr/>
        </p:nvSpPr>
        <p:spPr bwMode="auto">
          <a:xfrm>
            <a:off x="398463" y="2670175"/>
            <a:ext cx="1960562" cy="457200"/>
          </a:xfrm>
          <a:prstGeom prst="rect">
            <a:avLst/>
          </a:prstGeom>
          <a:noFill/>
          <a:ln w="9525">
            <a:noFill/>
            <a:miter lim="800000"/>
            <a:headEnd/>
            <a:tailEnd/>
          </a:ln>
        </p:spPr>
        <p:txBody>
          <a:bodyPr wrap="none">
            <a:spAutoFit/>
          </a:bodyPr>
          <a:lstStyle/>
          <a:p>
            <a:r>
              <a:rPr lang="en-US" b="1"/>
              <a:t>Convention: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38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383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38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38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38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3830" grpId="0"/>
      <p:bldP spid="333831" grpId="0"/>
      <p:bldP spid="33383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9" name="Slide Number Placeholder 5"/>
          <p:cNvSpPr>
            <a:spLocks noGrp="1"/>
          </p:cNvSpPr>
          <p:nvPr>
            <p:ph type="sldNum" sz="quarter" idx="12"/>
          </p:nvPr>
        </p:nvSpPr>
        <p:spPr>
          <a:noFill/>
        </p:spPr>
        <p:txBody>
          <a:bodyPr/>
          <a:lstStyle/>
          <a:p>
            <a:fld id="{CB7F60B8-4E0D-4817-BB1A-56EA6ABBD746}" type="slidenum">
              <a:rPr lang="en-US"/>
              <a:pPr/>
              <a:t>19</a:t>
            </a:fld>
            <a:endParaRPr lang="en-US"/>
          </a:p>
        </p:txBody>
      </p:sp>
      <p:sp>
        <p:nvSpPr>
          <p:cNvPr id="334850" name="Rectangle 2"/>
          <p:cNvSpPr>
            <a:spLocks noGrp="1" noChangeArrowheads="1"/>
          </p:cNvSpPr>
          <p:nvPr>
            <p:ph type="title"/>
          </p:nvPr>
        </p:nvSpPr>
        <p:spPr>
          <a:xfrm>
            <a:off x="322263" y="241300"/>
            <a:ext cx="8610600" cy="1143000"/>
          </a:xfrm>
        </p:spPr>
        <p:txBody>
          <a:bodyPr/>
          <a:lstStyle/>
          <a:p>
            <a:pPr eaLnBrk="1" hangingPunct="1">
              <a:defRPr/>
            </a:pPr>
            <a:r>
              <a:rPr lang="en-US" b="1" smtClean="0">
                <a:solidFill>
                  <a:srgbClr val="666699"/>
                </a:solidFill>
                <a:effectLst>
                  <a:outerShdw blurRad="38100" dist="38100" dir="2700000" algn="tl">
                    <a:srgbClr val="C0C0C0"/>
                  </a:outerShdw>
                </a:effectLst>
              </a:rPr>
              <a:t>Basic operations on qubits (I)</a:t>
            </a:r>
          </a:p>
        </p:txBody>
      </p:sp>
      <p:grpSp>
        <p:nvGrpSpPr>
          <p:cNvPr id="2" name="Group 41"/>
          <p:cNvGrpSpPr>
            <a:grpSpLocks/>
          </p:cNvGrpSpPr>
          <p:nvPr/>
        </p:nvGrpSpPr>
        <p:grpSpPr bwMode="auto">
          <a:xfrm>
            <a:off x="246063" y="3505200"/>
            <a:ext cx="4616450" cy="928688"/>
            <a:chOff x="155" y="2160"/>
            <a:chExt cx="2908" cy="585"/>
          </a:xfrm>
        </p:grpSpPr>
        <p:graphicFrame>
          <p:nvGraphicFramePr>
            <p:cNvPr id="3078" name="Object 7"/>
            <p:cNvGraphicFramePr>
              <a:graphicFrameLocks noChangeAspect="1"/>
            </p:cNvGraphicFramePr>
            <p:nvPr/>
          </p:nvGraphicFramePr>
          <p:xfrm>
            <a:off x="1780" y="2160"/>
            <a:ext cx="1283" cy="585"/>
          </p:xfrm>
          <a:graphic>
            <a:graphicData uri="http://schemas.openxmlformats.org/presentationml/2006/ole">
              <p:oleObj spid="_x0000_s105478" name="Equation" r:id="rId3" imgW="1002960" imgH="457200" progId="Equation.3">
                <p:embed/>
              </p:oleObj>
            </a:graphicData>
          </a:graphic>
        </p:graphicFrame>
        <p:sp>
          <p:nvSpPr>
            <p:cNvPr id="3097" name="Text Box 8"/>
            <p:cNvSpPr txBox="1">
              <a:spLocks noChangeArrowheads="1"/>
            </p:cNvSpPr>
            <p:nvPr/>
          </p:nvSpPr>
          <p:spPr bwMode="auto">
            <a:xfrm>
              <a:off x="155" y="2303"/>
              <a:ext cx="1388" cy="288"/>
            </a:xfrm>
            <a:prstGeom prst="rect">
              <a:avLst/>
            </a:prstGeom>
            <a:noFill/>
            <a:ln w="19050" algn="ctr">
              <a:noFill/>
              <a:miter lim="800000"/>
              <a:headEnd/>
              <a:tailEnd/>
            </a:ln>
          </p:spPr>
          <p:txBody>
            <a:bodyPr wrap="none">
              <a:spAutoFit/>
            </a:bodyPr>
            <a:lstStyle/>
            <a:p>
              <a:pPr algn="ctr"/>
              <a:r>
                <a:rPr lang="en-US" b="1"/>
                <a:t>Rotation by </a:t>
              </a:r>
              <a:r>
                <a:rPr lang="en-US">
                  <a:sym typeface="Symbol" pitchFamily="18" charset="2"/>
                </a:rPr>
                <a:t></a:t>
              </a:r>
              <a:r>
                <a:rPr lang="en-US" b="1"/>
                <a:t>:</a:t>
              </a:r>
            </a:p>
          </p:txBody>
        </p:sp>
      </p:grpSp>
      <p:sp>
        <p:nvSpPr>
          <p:cNvPr id="3082" name="Text Box 12"/>
          <p:cNvSpPr txBox="1">
            <a:spLocks noChangeArrowheads="1"/>
          </p:cNvSpPr>
          <p:nvPr/>
        </p:nvSpPr>
        <p:spPr bwMode="auto">
          <a:xfrm>
            <a:off x="246063" y="1303338"/>
            <a:ext cx="5843587" cy="457200"/>
          </a:xfrm>
          <a:prstGeom prst="rect">
            <a:avLst/>
          </a:prstGeom>
          <a:noFill/>
          <a:ln w="9525">
            <a:noFill/>
            <a:miter lim="800000"/>
            <a:headEnd/>
            <a:tailEnd/>
          </a:ln>
        </p:spPr>
        <p:txBody>
          <a:bodyPr>
            <a:spAutoFit/>
          </a:bodyPr>
          <a:lstStyle/>
          <a:p>
            <a:r>
              <a:rPr lang="en-US"/>
              <a:t>(0) Initialize qubit to </a:t>
            </a:r>
            <a:r>
              <a:rPr lang="en-US">
                <a:solidFill>
                  <a:srgbClr val="990099"/>
                </a:solidFill>
              </a:rPr>
              <a:t>|</a:t>
            </a:r>
            <a:r>
              <a:rPr lang="en-US">
                <a:solidFill>
                  <a:srgbClr val="990099"/>
                </a:solidFill>
                <a:sym typeface="Symbol" pitchFamily="18" charset="2"/>
              </a:rPr>
              <a:t>0</a:t>
            </a:r>
            <a:r>
              <a:rPr lang="en-US"/>
              <a:t> or to </a:t>
            </a:r>
            <a:r>
              <a:rPr lang="en-US">
                <a:solidFill>
                  <a:srgbClr val="990099"/>
                </a:solidFill>
              </a:rPr>
              <a:t>|</a:t>
            </a:r>
            <a:r>
              <a:rPr lang="en-US">
                <a:solidFill>
                  <a:srgbClr val="990099"/>
                </a:solidFill>
                <a:sym typeface="Symbol" pitchFamily="18" charset="2"/>
              </a:rPr>
              <a:t>1</a:t>
            </a:r>
            <a:endParaRPr lang="en-US">
              <a:solidFill>
                <a:srgbClr val="990099"/>
              </a:solidFill>
            </a:endParaRPr>
          </a:p>
        </p:txBody>
      </p:sp>
      <p:sp>
        <p:nvSpPr>
          <p:cNvPr id="334861" name="Text Box 13"/>
          <p:cNvSpPr txBox="1">
            <a:spLocks noChangeArrowheads="1"/>
          </p:cNvSpPr>
          <p:nvPr/>
        </p:nvSpPr>
        <p:spPr bwMode="auto">
          <a:xfrm>
            <a:off x="246063" y="2214563"/>
            <a:ext cx="7312025" cy="579437"/>
          </a:xfrm>
          <a:prstGeom prst="rect">
            <a:avLst/>
          </a:prstGeom>
          <a:noFill/>
          <a:ln w="9525">
            <a:noFill/>
            <a:miter lim="800000"/>
            <a:headEnd/>
            <a:tailEnd/>
          </a:ln>
        </p:spPr>
        <p:txBody>
          <a:bodyPr wrap="none">
            <a:spAutoFit/>
          </a:bodyPr>
          <a:lstStyle/>
          <a:p>
            <a:r>
              <a:rPr lang="en-US"/>
              <a:t>(1) Apply a </a:t>
            </a:r>
            <a:r>
              <a:rPr lang="en-US" b="1" i="1"/>
              <a:t>unitary</a:t>
            </a:r>
            <a:r>
              <a:rPr lang="en-US"/>
              <a:t> operation </a:t>
            </a:r>
            <a:r>
              <a:rPr lang="en-US" sz="2800" i="1">
                <a:latin typeface="Times New Roman" pitchFamily="18" charset="0"/>
              </a:rPr>
              <a:t>U</a:t>
            </a:r>
            <a:r>
              <a:rPr lang="en-US"/>
              <a:t>   </a:t>
            </a:r>
            <a:r>
              <a:rPr lang="en-US" sz="2800"/>
              <a:t>(</a:t>
            </a:r>
            <a:r>
              <a:rPr lang="en-US"/>
              <a:t>formally</a:t>
            </a:r>
            <a:r>
              <a:rPr lang="en-US" sz="3200">
                <a:latin typeface="Times New Roman" pitchFamily="18" charset="0"/>
              </a:rPr>
              <a:t> </a:t>
            </a:r>
            <a:r>
              <a:rPr lang="en-US" sz="2800" i="1">
                <a:latin typeface="Times New Roman" pitchFamily="18" charset="0"/>
              </a:rPr>
              <a:t>U</a:t>
            </a:r>
            <a:r>
              <a:rPr lang="en-US" sz="2800" i="1" baseline="46000">
                <a:latin typeface="Times New Roman" pitchFamily="18" charset="0"/>
                <a:cs typeface="Times New Roman" pitchFamily="18" charset="0"/>
              </a:rPr>
              <a:t>†</a:t>
            </a:r>
            <a:r>
              <a:rPr lang="en-US" sz="2800" i="1">
                <a:latin typeface="Times New Roman" pitchFamily="18" charset="0"/>
              </a:rPr>
              <a:t>U</a:t>
            </a:r>
            <a:r>
              <a:rPr lang="en-US" sz="2800">
                <a:latin typeface="Times New Roman" pitchFamily="18" charset="0"/>
              </a:rPr>
              <a:t> </a:t>
            </a:r>
            <a:r>
              <a:rPr lang="en-US" b="1">
                <a:latin typeface="Times New Roman" pitchFamily="18" charset="0"/>
              </a:rPr>
              <a:t>=</a:t>
            </a:r>
            <a:r>
              <a:rPr lang="en-US" sz="2800">
                <a:latin typeface="Times New Roman" pitchFamily="18" charset="0"/>
              </a:rPr>
              <a:t> </a:t>
            </a:r>
            <a:r>
              <a:rPr lang="en-US" sz="2800" i="1">
                <a:latin typeface="Times New Roman" pitchFamily="18" charset="0"/>
              </a:rPr>
              <a:t>I </a:t>
            </a:r>
            <a:r>
              <a:rPr lang="en-US" sz="2800"/>
              <a:t>)</a:t>
            </a:r>
          </a:p>
        </p:txBody>
      </p:sp>
      <p:sp>
        <p:nvSpPr>
          <p:cNvPr id="334862" name="Text Box 14"/>
          <p:cNvSpPr txBox="1">
            <a:spLocks noChangeArrowheads="1"/>
          </p:cNvSpPr>
          <p:nvPr/>
        </p:nvSpPr>
        <p:spPr bwMode="auto">
          <a:xfrm>
            <a:off x="246063" y="2973388"/>
            <a:ext cx="1709737" cy="457200"/>
          </a:xfrm>
          <a:prstGeom prst="rect">
            <a:avLst/>
          </a:prstGeom>
          <a:noFill/>
          <a:ln w="9525">
            <a:noFill/>
            <a:miter lim="800000"/>
            <a:headEnd/>
            <a:tailEnd/>
          </a:ln>
        </p:spPr>
        <p:txBody>
          <a:bodyPr wrap="none">
            <a:spAutoFit/>
          </a:bodyPr>
          <a:lstStyle/>
          <a:p>
            <a:r>
              <a:rPr lang="en-US" b="1" u="sng"/>
              <a:t>Examples:</a:t>
            </a:r>
          </a:p>
        </p:txBody>
      </p:sp>
      <p:grpSp>
        <p:nvGrpSpPr>
          <p:cNvPr id="3" name="Group 34"/>
          <p:cNvGrpSpPr>
            <a:grpSpLocks/>
          </p:cNvGrpSpPr>
          <p:nvPr/>
        </p:nvGrpSpPr>
        <p:grpSpPr bwMode="auto">
          <a:xfrm>
            <a:off x="5407025" y="1228725"/>
            <a:ext cx="2900363" cy="835025"/>
            <a:chOff x="3109" y="726"/>
            <a:chExt cx="1827" cy="526"/>
          </a:xfrm>
        </p:grpSpPr>
        <p:sp>
          <p:nvSpPr>
            <p:cNvPr id="3095" name="Rectangle 32"/>
            <p:cNvSpPr>
              <a:spLocks noChangeArrowheads="1"/>
            </p:cNvSpPr>
            <p:nvPr/>
          </p:nvSpPr>
          <p:spPr bwMode="auto">
            <a:xfrm>
              <a:off x="3119" y="726"/>
              <a:ext cx="1817" cy="526"/>
            </a:xfrm>
            <a:prstGeom prst="rect">
              <a:avLst/>
            </a:prstGeom>
            <a:solidFill>
              <a:srgbClr val="FFFFEB"/>
            </a:solidFill>
            <a:ln w="12700">
              <a:solidFill>
                <a:schemeClr val="tx1"/>
              </a:solidFill>
              <a:miter lim="800000"/>
              <a:headEnd/>
              <a:tailEnd/>
            </a:ln>
          </p:spPr>
          <p:txBody>
            <a:bodyPr wrap="none" anchor="ctr"/>
            <a:lstStyle/>
            <a:p>
              <a:endParaRPr lang="en-US"/>
            </a:p>
          </p:txBody>
        </p:sp>
        <p:graphicFrame>
          <p:nvGraphicFramePr>
            <p:cNvPr id="3076" name="Object 29"/>
            <p:cNvGraphicFramePr>
              <a:graphicFrameLocks noChangeAspect="1"/>
            </p:cNvGraphicFramePr>
            <p:nvPr/>
          </p:nvGraphicFramePr>
          <p:xfrm>
            <a:off x="3693" y="774"/>
            <a:ext cx="526" cy="446"/>
          </p:xfrm>
          <a:graphic>
            <a:graphicData uri="http://schemas.openxmlformats.org/presentationml/2006/ole">
              <p:oleObj spid="_x0000_s105476" name="Equation" r:id="rId4" imgW="583920" imgH="457200" progId="Equation.3">
                <p:embed/>
              </p:oleObj>
            </a:graphicData>
          </a:graphic>
        </p:graphicFrame>
        <p:graphicFrame>
          <p:nvGraphicFramePr>
            <p:cNvPr id="3077" name="Object 30"/>
            <p:cNvGraphicFramePr>
              <a:graphicFrameLocks noChangeAspect="1"/>
            </p:cNvGraphicFramePr>
            <p:nvPr/>
          </p:nvGraphicFramePr>
          <p:xfrm>
            <a:off x="4362" y="774"/>
            <a:ext cx="478" cy="434"/>
          </p:xfrm>
          <a:graphic>
            <a:graphicData uri="http://schemas.openxmlformats.org/presentationml/2006/ole">
              <p:oleObj spid="_x0000_s105477" name="Equation" r:id="rId5" imgW="545760" imgH="457200" progId="Equation.3">
                <p:embed/>
              </p:oleObj>
            </a:graphicData>
          </a:graphic>
        </p:graphicFrame>
        <p:sp>
          <p:nvSpPr>
            <p:cNvPr id="3096" name="Text Box 31"/>
            <p:cNvSpPr txBox="1">
              <a:spLocks noChangeArrowheads="1"/>
            </p:cNvSpPr>
            <p:nvPr/>
          </p:nvSpPr>
          <p:spPr bwMode="auto">
            <a:xfrm>
              <a:off x="3109" y="828"/>
              <a:ext cx="562" cy="250"/>
            </a:xfrm>
            <a:prstGeom prst="rect">
              <a:avLst/>
            </a:prstGeom>
            <a:noFill/>
            <a:ln w="9525">
              <a:noFill/>
              <a:miter lim="800000"/>
              <a:headEnd/>
              <a:tailEnd/>
            </a:ln>
          </p:spPr>
          <p:txBody>
            <a:bodyPr wrap="none">
              <a:spAutoFit/>
            </a:bodyPr>
            <a:lstStyle/>
            <a:p>
              <a:r>
                <a:rPr lang="en-CA" sz="2000"/>
                <a:t>Recall</a:t>
              </a:r>
              <a:endParaRPr lang="en-US" sz="2000"/>
            </a:p>
          </p:txBody>
        </p:sp>
      </p:grpSp>
      <p:grpSp>
        <p:nvGrpSpPr>
          <p:cNvPr id="4" name="Group 38"/>
          <p:cNvGrpSpPr>
            <a:grpSpLocks/>
          </p:cNvGrpSpPr>
          <p:nvPr/>
        </p:nvGrpSpPr>
        <p:grpSpPr bwMode="auto">
          <a:xfrm>
            <a:off x="5330825" y="2746375"/>
            <a:ext cx="2012950" cy="563563"/>
            <a:chOff x="3310" y="1730"/>
            <a:chExt cx="1268" cy="355"/>
          </a:xfrm>
        </p:grpSpPr>
        <p:sp>
          <p:nvSpPr>
            <p:cNvPr id="3093" name="Text Box 35"/>
            <p:cNvSpPr txBox="1">
              <a:spLocks noChangeArrowheads="1"/>
            </p:cNvSpPr>
            <p:nvPr/>
          </p:nvSpPr>
          <p:spPr bwMode="auto">
            <a:xfrm>
              <a:off x="3310" y="1873"/>
              <a:ext cx="1268" cy="212"/>
            </a:xfrm>
            <a:prstGeom prst="rect">
              <a:avLst/>
            </a:prstGeom>
            <a:noFill/>
            <a:ln w="9525">
              <a:noFill/>
              <a:miter lim="800000"/>
              <a:headEnd/>
              <a:tailEnd/>
            </a:ln>
          </p:spPr>
          <p:txBody>
            <a:bodyPr wrap="none">
              <a:spAutoFit/>
            </a:bodyPr>
            <a:lstStyle/>
            <a:p>
              <a:r>
                <a:rPr lang="en-CA" sz="1600">
                  <a:solidFill>
                    <a:srgbClr val="A50021"/>
                  </a:solidFill>
                </a:rPr>
                <a:t>conjugate transpose</a:t>
              </a:r>
              <a:endParaRPr lang="en-US" sz="1600">
                <a:solidFill>
                  <a:srgbClr val="A50021"/>
                </a:solidFill>
              </a:endParaRPr>
            </a:p>
          </p:txBody>
        </p:sp>
        <p:sp>
          <p:nvSpPr>
            <p:cNvPr id="3094" name="Line 37"/>
            <p:cNvSpPr>
              <a:spLocks noChangeShapeType="1"/>
            </p:cNvSpPr>
            <p:nvPr/>
          </p:nvSpPr>
          <p:spPr bwMode="auto">
            <a:xfrm flipV="1">
              <a:off x="3932" y="1730"/>
              <a:ext cx="0" cy="191"/>
            </a:xfrm>
            <a:prstGeom prst="line">
              <a:avLst/>
            </a:prstGeom>
            <a:noFill/>
            <a:ln w="57150">
              <a:solidFill>
                <a:srgbClr val="A50021"/>
              </a:solidFill>
              <a:round/>
              <a:headEnd/>
              <a:tailEnd type="triangle" w="med" len="med"/>
            </a:ln>
          </p:spPr>
          <p:txBody>
            <a:bodyPr/>
            <a:lstStyle/>
            <a:p>
              <a:endParaRPr lang="en-US"/>
            </a:p>
          </p:txBody>
        </p:sp>
      </p:grpSp>
      <p:grpSp>
        <p:nvGrpSpPr>
          <p:cNvPr id="5" name="Group 42"/>
          <p:cNvGrpSpPr>
            <a:grpSpLocks/>
          </p:cNvGrpSpPr>
          <p:nvPr/>
        </p:nvGrpSpPr>
        <p:grpSpPr bwMode="auto">
          <a:xfrm>
            <a:off x="246063" y="4567238"/>
            <a:ext cx="7265987" cy="928687"/>
            <a:chOff x="155" y="2781"/>
            <a:chExt cx="4577" cy="585"/>
          </a:xfrm>
        </p:grpSpPr>
        <p:graphicFrame>
          <p:nvGraphicFramePr>
            <p:cNvPr id="3075" name="Object 4"/>
            <p:cNvGraphicFramePr>
              <a:graphicFrameLocks noChangeAspect="1"/>
            </p:cNvGraphicFramePr>
            <p:nvPr/>
          </p:nvGraphicFramePr>
          <p:xfrm>
            <a:off x="1589" y="2781"/>
            <a:ext cx="1365" cy="585"/>
          </p:xfrm>
          <a:graphic>
            <a:graphicData uri="http://schemas.openxmlformats.org/presentationml/2006/ole">
              <p:oleObj spid="_x0000_s105475" name="Equation" r:id="rId6" imgW="1066680" imgH="457200" progId="Equation.3">
                <p:embed/>
              </p:oleObj>
            </a:graphicData>
          </a:graphic>
        </p:graphicFrame>
        <p:sp>
          <p:nvSpPr>
            <p:cNvPr id="3091" name="Text Box 11"/>
            <p:cNvSpPr txBox="1">
              <a:spLocks noChangeArrowheads="1"/>
            </p:cNvSpPr>
            <p:nvPr/>
          </p:nvSpPr>
          <p:spPr bwMode="auto">
            <a:xfrm>
              <a:off x="155" y="2925"/>
              <a:ext cx="1340" cy="288"/>
            </a:xfrm>
            <a:prstGeom prst="rect">
              <a:avLst/>
            </a:prstGeom>
            <a:noFill/>
            <a:ln w="19050" algn="ctr">
              <a:noFill/>
              <a:miter lim="800000"/>
              <a:headEnd/>
              <a:tailEnd/>
            </a:ln>
          </p:spPr>
          <p:txBody>
            <a:bodyPr wrap="none">
              <a:spAutoFit/>
            </a:bodyPr>
            <a:lstStyle/>
            <a:p>
              <a:pPr algn="ctr"/>
              <a:r>
                <a:rPr lang="en-US" b="1"/>
                <a:t>NOT (bit flip):</a:t>
              </a:r>
            </a:p>
          </p:txBody>
        </p:sp>
        <p:sp>
          <p:nvSpPr>
            <p:cNvPr id="3092" name="Text Box 39"/>
            <p:cNvSpPr txBox="1">
              <a:spLocks noChangeArrowheads="1"/>
            </p:cNvSpPr>
            <p:nvPr/>
          </p:nvSpPr>
          <p:spPr bwMode="auto">
            <a:xfrm>
              <a:off x="3358" y="2781"/>
              <a:ext cx="1374" cy="518"/>
            </a:xfrm>
            <a:prstGeom prst="rect">
              <a:avLst/>
            </a:prstGeom>
            <a:noFill/>
            <a:ln w="9525">
              <a:noFill/>
              <a:miter lim="800000"/>
              <a:headEnd/>
              <a:tailEnd/>
            </a:ln>
          </p:spPr>
          <p:txBody>
            <a:bodyPr wrap="none">
              <a:spAutoFit/>
            </a:bodyPr>
            <a:lstStyle/>
            <a:p>
              <a:pPr algn="r"/>
              <a:r>
                <a:rPr lang="en-US"/>
                <a:t>Maps</a:t>
              </a:r>
              <a:r>
                <a:rPr lang="en-US">
                  <a:solidFill>
                    <a:srgbClr val="990099"/>
                  </a:solidFill>
                </a:rPr>
                <a:t> |</a:t>
              </a:r>
              <a:r>
                <a:rPr lang="en-US">
                  <a:solidFill>
                    <a:srgbClr val="990099"/>
                  </a:solidFill>
                  <a:sym typeface="Symbol" pitchFamily="18" charset="2"/>
                </a:rPr>
                <a:t>0</a:t>
              </a:r>
              <a:r>
                <a:rPr lang="en-US"/>
                <a:t> </a:t>
              </a:r>
              <a:r>
                <a:rPr lang="en-CA">
                  <a:sym typeface="Symbol" pitchFamily="18" charset="2"/>
                </a:rPr>
                <a:t> </a:t>
              </a:r>
              <a:r>
                <a:rPr lang="en-US">
                  <a:solidFill>
                    <a:srgbClr val="990099"/>
                  </a:solidFill>
                </a:rPr>
                <a:t>|</a:t>
              </a:r>
              <a:r>
                <a:rPr lang="en-US">
                  <a:solidFill>
                    <a:srgbClr val="990099"/>
                  </a:solidFill>
                  <a:sym typeface="Symbol" pitchFamily="18" charset="2"/>
                </a:rPr>
                <a:t>1</a:t>
              </a:r>
              <a:endParaRPr lang="en-US">
                <a:solidFill>
                  <a:srgbClr val="990099"/>
                </a:solidFill>
              </a:endParaRPr>
            </a:p>
            <a:p>
              <a:pPr algn="r"/>
              <a:r>
                <a:rPr lang="en-US">
                  <a:solidFill>
                    <a:srgbClr val="990099"/>
                  </a:solidFill>
                </a:rPr>
                <a:t>|</a:t>
              </a:r>
              <a:r>
                <a:rPr lang="en-US">
                  <a:solidFill>
                    <a:srgbClr val="990099"/>
                  </a:solidFill>
                  <a:sym typeface="Symbol" pitchFamily="18" charset="2"/>
                </a:rPr>
                <a:t>1</a:t>
              </a:r>
              <a:r>
                <a:rPr lang="en-US"/>
                <a:t> </a:t>
              </a:r>
              <a:r>
                <a:rPr lang="en-CA">
                  <a:sym typeface="Symbol" pitchFamily="18" charset="2"/>
                </a:rPr>
                <a:t> </a:t>
              </a:r>
              <a:r>
                <a:rPr lang="en-US">
                  <a:solidFill>
                    <a:srgbClr val="990099"/>
                  </a:solidFill>
                </a:rPr>
                <a:t>|</a:t>
              </a:r>
              <a:r>
                <a:rPr lang="en-US">
                  <a:solidFill>
                    <a:srgbClr val="990099"/>
                  </a:solidFill>
                  <a:sym typeface="Symbol" pitchFamily="18" charset="2"/>
                </a:rPr>
                <a:t>0</a:t>
              </a:r>
            </a:p>
          </p:txBody>
        </p:sp>
      </p:grpSp>
      <p:grpSp>
        <p:nvGrpSpPr>
          <p:cNvPr id="6" name="Group 43"/>
          <p:cNvGrpSpPr>
            <a:grpSpLocks/>
          </p:cNvGrpSpPr>
          <p:nvPr/>
        </p:nvGrpSpPr>
        <p:grpSpPr bwMode="auto">
          <a:xfrm>
            <a:off x="246063" y="5629275"/>
            <a:ext cx="7434262" cy="973138"/>
            <a:chOff x="155" y="3499"/>
            <a:chExt cx="4683" cy="613"/>
          </a:xfrm>
        </p:grpSpPr>
        <p:graphicFrame>
          <p:nvGraphicFramePr>
            <p:cNvPr id="3074" name="Object 6"/>
            <p:cNvGraphicFramePr>
              <a:graphicFrameLocks noChangeAspect="1"/>
            </p:cNvGraphicFramePr>
            <p:nvPr/>
          </p:nvGraphicFramePr>
          <p:xfrm>
            <a:off x="1350" y="3499"/>
            <a:ext cx="1431" cy="585"/>
          </p:xfrm>
          <a:graphic>
            <a:graphicData uri="http://schemas.openxmlformats.org/presentationml/2006/ole">
              <p:oleObj spid="_x0000_s105474" name="Equation" r:id="rId7" imgW="1117440" imgH="457200" progId="Equation.3">
                <p:embed/>
              </p:oleObj>
            </a:graphicData>
          </a:graphic>
        </p:graphicFrame>
        <p:sp>
          <p:nvSpPr>
            <p:cNvPr id="3089" name="Text Box 10"/>
            <p:cNvSpPr txBox="1">
              <a:spLocks noChangeArrowheads="1"/>
            </p:cNvSpPr>
            <p:nvPr/>
          </p:nvSpPr>
          <p:spPr bwMode="auto">
            <a:xfrm>
              <a:off x="155" y="3642"/>
              <a:ext cx="1086" cy="288"/>
            </a:xfrm>
            <a:prstGeom prst="rect">
              <a:avLst/>
            </a:prstGeom>
            <a:noFill/>
            <a:ln w="19050" algn="ctr">
              <a:noFill/>
              <a:miter lim="800000"/>
              <a:headEnd/>
              <a:tailEnd/>
            </a:ln>
          </p:spPr>
          <p:txBody>
            <a:bodyPr wrap="none">
              <a:spAutoFit/>
            </a:bodyPr>
            <a:lstStyle/>
            <a:p>
              <a:pPr algn="ctr"/>
              <a:r>
                <a:rPr lang="en-US" b="1"/>
                <a:t>Phase flip:</a:t>
              </a:r>
            </a:p>
          </p:txBody>
        </p:sp>
        <p:sp>
          <p:nvSpPr>
            <p:cNvPr id="3090" name="Text Box 40"/>
            <p:cNvSpPr txBox="1">
              <a:spLocks noChangeArrowheads="1"/>
            </p:cNvSpPr>
            <p:nvPr/>
          </p:nvSpPr>
          <p:spPr bwMode="auto">
            <a:xfrm>
              <a:off x="3358" y="3594"/>
              <a:ext cx="1480" cy="518"/>
            </a:xfrm>
            <a:prstGeom prst="rect">
              <a:avLst/>
            </a:prstGeom>
            <a:noFill/>
            <a:ln w="9525">
              <a:noFill/>
              <a:miter lim="800000"/>
              <a:headEnd/>
              <a:tailEnd/>
            </a:ln>
          </p:spPr>
          <p:txBody>
            <a:bodyPr wrap="none">
              <a:spAutoFit/>
            </a:bodyPr>
            <a:lstStyle/>
            <a:p>
              <a:pPr algn="r"/>
              <a:r>
                <a:rPr lang="en-US"/>
                <a:t>Maps</a:t>
              </a:r>
              <a:r>
                <a:rPr lang="en-US">
                  <a:solidFill>
                    <a:srgbClr val="990099"/>
                  </a:solidFill>
                </a:rPr>
                <a:t> |</a:t>
              </a:r>
              <a:r>
                <a:rPr lang="en-US">
                  <a:solidFill>
                    <a:srgbClr val="990099"/>
                  </a:solidFill>
                  <a:sym typeface="Symbol" pitchFamily="18" charset="2"/>
                </a:rPr>
                <a:t>0</a:t>
              </a:r>
              <a:r>
                <a:rPr lang="en-US"/>
                <a:t> </a:t>
              </a:r>
              <a:r>
                <a:rPr lang="en-CA">
                  <a:sym typeface="Symbol" pitchFamily="18" charset="2"/>
                </a:rPr>
                <a:t>  </a:t>
              </a:r>
              <a:r>
                <a:rPr lang="en-US">
                  <a:solidFill>
                    <a:srgbClr val="990099"/>
                  </a:solidFill>
                </a:rPr>
                <a:t>|</a:t>
              </a:r>
              <a:r>
                <a:rPr lang="en-US">
                  <a:solidFill>
                    <a:srgbClr val="990099"/>
                  </a:solidFill>
                  <a:sym typeface="Symbol" pitchFamily="18" charset="2"/>
                </a:rPr>
                <a:t>0 </a:t>
              </a:r>
              <a:endParaRPr lang="en-US">
                <a:solidFill>
                  <a:srgbClr val="990099"/>
                </a:solidFill>
              </a:endParaRPr>
            </a:p>
            <a:p>
              <a:pPr algn="r"/>
              <a:r>
                <a:rPr lang="en-US">
                  <a:solidFill>
                    <a:srgbClr val="990099"/>
                  </a:solidFill>
                </a:rPr>
                <a:t>|</a:t>
              </a:r>
              <a:r>
                <a:rPr lang="en-US">
                  <a:solidFill>
                    <a:srgbClr val="990099"/>
                  </a:solidFill>
                  <a:sym typeface="Symbol" pitchFamily="18" charset="2"/>
                </a:rPr>
                <a:t>1</a:t>
              </a:r>
              <a:r>
                <a:rPr lang="en-US"/>
                <a:t> </a:t>
              </a:r>
              <a:r>
                <a:rPr lang="en-CA">
                  <a:sym typeface="Symbol" pitchFamily="18" charset="2"/>
                </a:rPr>
                <a:t> </a:t>
              </a:r>
              <a:r>
                <a:rPr lang="en-CA" b="1">
                  <a:solidFill>
                    <a:srgbClr val="990099"/>
                  </a:solidFill>
                  <a:sym typeface="Symbol" pitchFamily="18" charset="2"/>
                </a:rPr>
                <a:t></a:t>
              </a:r>
              <a:r>
                <a:rPr lang="en-US">
                  <a:solidFill>
                    <a:srgbClr val="990099"/>
                  </a:solidFill>
                </a:rPr>
                <a:t>|</a:t>
              </a:r>
              <a:r>
                <a:rPr lang="en-US">
                  <a:solidFill>
                    <a:srgbClr val="990099"/>
                  </a:solidFill>
                  <a:sym typeface="Symbol" pitchFamily="18" charset="2"/>
                </a:rPr>
                <a:t>1</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48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486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861" grpId="0"/>
      <p:bldP spid="33486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82" name="Object 4"/>
          <p:cNvGraphicFramePr>
            <a:graphicFrameLocks noChangeAspect="1"/>
          </p:cNvGraphicFramePr>
          <p:nvPr/>
        </p:nvGraphicFramePr>
        <p:xfrm>
          <a:off x="114807" y="2428868"/>
          <a:ext cx="4814383" cy="3662370"/>
        </p:xfrm>
        <a:graphic>
          <a:graphicData uri="http://schemas.openxmlformats.org/presentationml/2006/ole">
            <p:oleObj spid="_x0000_s98306" name="Visio" r:id="rId3" imgW="7139021" imgH="4912376" progId="">
              <p:embed/>
            </p:oleObj>
          </a:graphicData>
        </a:graphic>
      </p:graphicFrame>
      <p:graphicFrame>
        <p:nvGraphicFramePr>
          <p:cNvPr id="7171" name="Object 5"/>
          <p:cNvGraphicFramePr>
            <a:graphicFrameLocks noChangeAspect="1"/>
          </p:cNvGraphicFramePr>
          <p:nvPr/>
        </p:nvGraphicFramePr>
        <p:xfrm>
          <a:off x="4876800" y="938234"/>
          <a:ext cx="4267200" cy="5562600"/>
        </p:xfrm>
        <a:graphic>
          <a:graphicData uri="http://schemas.openxmlformats.org/presentationml/2006/ole">
            <p:oleObj spid="_x0000_s98307" name="Visio" r:id="rId4" imgW="6967526" imgH="9467069" progId="">
              <p:embed/>
            </p:oleObj>
          </a:graphicData>
        </a:graphic>
      </p:graphicFrame>
      <p:sp>
        <p:nvSpPr>
          <p:cNvPr id="6" name="Rectangle 4"/>
          <p:cNvSpPr txBox="1">
            <a:spLocks noChangeArrowheads="1"/>
          </p:cNvSpPr>
          <p:nvPr/>
        </p:nvSpPr>
        <p:spPr>
          <a:xfrm>
            <a:off x="-32" y="228600"/>
            <a:ext cx="9258300" cy="5334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smtClean="0">
                <a:ln>
                  <a:noFill/>
                </a:ln>
                <a:solidFill>
                  <a:schemeClr val="tx1"/>
                </a:solidFill>
                <a:effectLst/>
                <a:uLnTx/>
                <a:uFillTx/>
                <a:latin typeface="+mj-lt"/>
                <a:ea typeface="+mj-ea"/>
                <a:cs typeface="+mj-cs"/>
              </a:rPr>
              <a:t>Qubit measurement</a:t>
            </a:r>
            <a:endParaRPr kumimoji="0" lang="en-US" sz="3600" b="0"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Slide Number Placeholder 5"/>
          <p:cNvSpPr>
            <a:spLocks noGrp="1"/>
          </p:cNvSpPr>
          <p:nvPr>
            <p:ph type="sldNum" sz="quarter" idx="12"/>
          </p:nvPr>
        </p:nvSpPr>
        <p:spPr>
          <a:noFill/>
        </p:spPr>
        <p:txBody>
          <a:bodyPr/>
          <a:lstStyle/>
          <a:p>
            <a:fld id="{DF5906D4-940C-4505-81C0-B9077E409D68}" type="slidenum">
              <a:rPr lang="en-US"/>
              <a:pPr/>
              <a:t>20</a:t>
            </a:fld>
            <a:endParaRPr lang="en-US"/>
          </a:p>
        </p:txBody>
      </p:sp>
      <p:sp>
        <p:nvSpPr>
          <p:cNvPr id="443394" name="Rectangle 2"/>
          <p:cNvSpPr>
            <a:spLocks noGrp="1" noChangeArrowheads="1"/>
          </p:cNvSpPr>
          <p:nvPr>
            <p:ph type="title"/>
          </p:nvPr>
        </p:nvSpPr>
        <p:spPr>
          <a:xfrm>
            <a:off x="322263" y="241300"/>
            <a:ext cx="8610600" cy="1143000"/>
          </a:xfrm>
        </p:spPr>
        <p:txBody>
          <a:bodyPr/>
          <a:lstStyle/>
          <a:p>
            <a:pPr eaLnBrk="1" hangingPunct="1">
              <a:defRPr/>
            </a:pPr>
            <a:r>
              <a:rPr lang="en-US" b="1" smtClean="0">
                <a:solidFill>
                  <a:srgbClr val="666699"/>
                </a:solidFill>
                <a:effectLst>
                  <a:outerShdw blurRad="38100" dist="38100" dir="2700000" algn="tl">
                    <a:srgbClr val="C0C0C0"/>
                  </a:outerShdw>
                </a:effectLst>
              </a:rPr>
              <a:t>Basic operations on qubits (II)</a:t>
            </a:r>
          </a:p>
        </p:txBody>
      </p:sp>
      <p:graphicFrame>
        <p:nvGraphicFramePr>
          <p:cNvPr id="4098" name="Object 4"/>
          <p:cNvGraphicFramePr>
            <a:graphicFrameLocks noChangeAspect="1"/>
          </p:cNvGraphicFramePr>
          <p:nvPr/>
        </p:nvGraphicFramePr>
        <p:xfrm>
          <a:off x="2143125" y="2593975"/>
          <a:ext cx="2047875" cy="887413"/>
        </p:xfrm>
        <a:graphic>
          <a:graphicData uri="http://schemas.openxmlformats.org/presentationml/2006/ole">
            <p:oleObj spid="_x0000_s106498" name="Equation" r:id="rId3" imgW="1054080" imgH="457200" progId="Equation.3">
              <p:embed/>
            </p:oleObj>
          </a:graphicData>
        </a:graphic>
      </p:graphicFrame>
      <p:sp>
        <p:nvSpPr>
          <p:cNvPr id="4103" name="Text Box 8"/>
          <p:cNvSpPr txBox="1">
            <a:spLocks noChangeArrowheads="1"/>
          </p:cNvSpPr>
          <p:nvPr/>
        </p:nvSpPr>
        <p:spPr bwMode="auto">
          <a:xfrm>
            <a:off x="246063" y="2746375"/>
            <a:ext cx="1778000" cy="457200"/>
          </a:xfrm>
          <a:prstGeom prst="rect">
            <a:avLst/>
          </a:prstGeom>
          <a:noFill/>
          <a:ln w="19050" algn="ctr">
            <a:noFill/>
            <a:miter lim="800000"/>
            <a:headEnd/>
            <a:tailEnd/>
          </a:ln>
        </p:spPr>
        <p:txBody>
          <a:bodyPr wrap="none">
            <a:spAutoFit/>
          </a:bodyPr>
          <a:lstStyle/>
          <a:p>
            <a:pPr algn="ctr"/>
            <a:r>
              <a:rPr lang="en-US" b="1"/>
              <a:t>Hadamard:</a:t>
            </a:r>
          </a:p>
        </p:txBody>
      </p:sp>
      <p:sp>
        <p:nvSpPr>
          <p:cNvPr id="4104" name="Text Box 13"/>
          <p:cNvSpPr txBox="1">
            <a:spLocks noChangeArrowheads="1"/>
          </p:cNvSpPr>
          <p:nvPr/>
        </p:nvSpPr>
        <p:spPr bwMode="auto">
          <a:xfrm>
            <a:off x="246063" y="1379538"/>
            <a:ext cx="5616575" cy="822325"/>
          </a:xfrm>
          <a:prstGeom prst="rect">
            <a:avLst/>
          </a:prstGeom>
          <a:noFill/>
          <a:ln w="9525">
            <a:noFill/>
            <a:miter lim="800000"/>
            <a:headEnd/>
            <a:tailEnd/>
          </a:ln>
        </p:spPr>
        <p:txBody>
          <a:bodyPr>
            <a:spAutoFit/>
          </a:bodyPr>
          <a:lstStyle/>
          <a:p>
            <a:r>
              <a:rPr lang="en-US" b="1" u="sng"/>
              <a:t>More examples of unitary operations: </a:t>
            </a:r>
            <a:r>
              <a:rPr lang="en-US"/>
              <a:t>(unitary </a:t>
            </a:r>
            <a:r>
              <a:rPr lang="en-US">
                <a:sym typeface="Symbol" pitchFamily="18" charset="2"/>
              </a:rPr>
              <a:t> </a:t>
            </a:r>
            <a:r>
              <a:rPr lang="en-US"/>
              <a:t>rotation) </a:t>
            </a:r>
          </a:p>
        </p:txBody>
      </p:sp>
      <p:graphicFrame>
        <p:nvGraphicFramePr>
          <p:cNvPr id="443406" name="Object 14"/>
          <p:cNvGraphicFramePr>
            <a:graphicFrameLocks noChangeAspect="1"/>
          </p:cNvGraphicFramePr>
          <p:nvPr/>
        </p:nvGraphicFramePr>
        <p:xfrm>
          <a:off x="625475" y="4035425"/>
          <a:ext cx="3910013" cy="984250"/>
        </p:xfrm>
        <a:graphic>
          <a:graphicData uri="http://schemas.openxmlformats.org/presentationml/2006/ole">
            <p:oleObj spid="_x0000_s106499" name="Equation" r:id="rId4" imgW="2019240" imgH="507960" progId="Equation.3">
              <p:embed/>
            </p:oleObj>
          </a:graphicData>
        </a:graphic>
      </p:graphicFrame>
      <p:graphicFrame>
        <p:nvGraphicFramePr>
          <p:cNvPr id="443407" name="Object 15"/>
          <p:cNvGraphicFramePr>
            <a:graphicFrameLocks noChangeAspect="1"/>
          </p:cNvGraphicFramePr>
          <p:nvPr/>
        </p:nvGraphicFramePr>
        <p:xfrm>
          <a:off x="625475" y="5326063"/>
          <a:ext cx="3959225" cy="1020762"/>
        </p:xfrm>
        <a:graphic>
          <a:graphicData uri="http://schemas.openxmlformats.org/presentationml/2006/ole">
            <p:oleObj spid="_x0000_s106500" name="Equation" r:id="rId5" imgW="1968480" imgH="507960" progId="Equation.3">
              <p:embed/>
            </p:oleObj>
          </a:graphicData>
        </a:graphic>
      </p:graphicFrame>
      <p:sp>
        <p:nvSpPr>
          <p:cNvPr id="4105" name="Oval 26"/>
          <p:cNvSpPr>
            <a:spLocks noChangeArrowheads="1"/>
          </p:cNvSpPr>
          <p:nvPr/>
        </p:nvSpPr>
        <p:spPr bwMode="auto">
          <a:xfrm>
            <a:off x="5465763" y="1609725"/>
            <a:ext cx="2752725" cy="2743200"/>
          </a:xfrm>
          <a:prstGeom prst="ellipse">
            <a:avLst/>
          </a:prstGeom>
          <a:noFill/>
          <a:ln w="9525" algn="ctr">
            <a:solidFill>
              <a:schemeClr val="tx1"/>
            </a:solidFill>
            <a:prstDash val="sysDot"/>
            <a:round/>
            <a:headEnd/>
            <a:tailEnd/>
          </a:ln>
        </p:spPr>
        <p:txBody>
          <a:bodyPr wrap="none" anchor="ctr"/>
          <a:lstStyle/>
          <a:p>
            <a:endParaRPr lang="en-US"/>
          </a:p>
        </p:txBody>
      </p:sp>
      <p:sp>
        <p:nvSpPr>
          <p:cNvPr id="4106" name="Line 29"/>
          <p:cNvSpPr>
            <a:spLocks noChangeShapeType="1"/>
          </p:cNvSpPr>
          <p:nvPr/>
        </p:nvSpPr>
        <p:spPr bwMode="auto">
          <a:xfrm flipH="1">
            <a:off x="5862638" y="1995488"/>
            <a:ext cx="1973262" cy="1973262"/>
          </a:xfrm>
          <a:prstGeom prst="line">
            <a:avLst/>
          </a:prstGeom>
          <a:noFill/>
          <a:ln w="12700" cap="rnd">
            <a:solidFill>
              <a:schemeClr val="bg2"/>
            </a:solidFill>
            <a:prstDash val="sysDot"/>
            <a:round/>
            <a:headEnd/>
            <a:tailEnd/>
          </a:ln>
        </p:spPr>
        <p:txBody>
          <a:bodyPr wrap="none" anchor="ctr"/>
          <a:lstStyle/>
          <a:p>
            <a:endParaRPr lang="en-US"/>
          </a:p>
        </p:txBody>
      </p:sp>
      <p:sp>
        <p:nvSpPr>
          <p:cNvPr id="4107" name="Line 33"/>
          <p:cNvSpPr>
            <a:spLocks noChangeShapeType="1"/>
          </p:cNvSpPr>
          <p:nvPr/>
        </p:nvSpPr>
        <p:spPr bwMode="auto">
          <a:xfrm>
            <a:off x="6846888" y="2981325"/>
            <a:ext cx="1371600" cy="0"/>
          </a:xfrm>
          <a:prstGeom prst="line">
            <a:avLst/>
          </a:prstGeom>
          <a:noFill/>
          <a:ln w="28575">
            <a:solidFill>
              <a:srgbClr val="990099"/>
            </a:solidFill>
            <a:round/>
            <a:headEnd/>
            <a:tailEnd type="triangle" w="med" len="lg"/>
          </a:ln>
        </p:spPr>
        <p:txBody>
          <a:bodyPr wrap="none" anchor="ctr"/>
          <a:lstStyle/>
          <a:p>
            <a:endParaRPr lang="en-US"/>
          </a:p>
        </p:txBody>
      </p:sp>
      <p:sp>
        <p:nvSpPr>
          <p:cNvPr id="4108" name="Line 34"/>
          <p:cNvSpPr>
            <a:spLocks noChangeShapeType="1"/>
          </p:cNvSpPr>
          <p:nvPr/>
        </p:nvSpPr>
        <p:spPr bwMode="auto">
          <a:xfrm flipV="1">
            <a:off x="6846888" y="1609725"/>
            <a:ext cx="0" cy="1371600"/>
          </a:xfrm>
          <a:prstGeom prst="line">
            <a:avLst/>
          </a:prstGeom>
          <a:noFill/>
          <a:ln w="28575">
            <a:solidFill>
              <a:srgbClr val="990099"/>
            </a:solidFill>
            <a:round/>
            <a:headEnd/>
            <a:tailEnd type="triangle" w="med" len="lg"/>
          </a:ln>
        </p:spPr>
        <p:txBody>
          <a:bodyPr wrap="none" anchor="ctr"/>
          <a:lstStyle/>
          <a:p>
            <a:endParaRPr lang="en-US"/>
          </a:p>
        </p:txBody>
      </p:sp>
      <p:sp>
        <p:nvSpPr>
          <p:cNvPr id="4109" name="Text Box 40"/>
          <p:cNvSpPr txBox="1">
            <a:spLocks noChangeArrowheads="1"/>
          </p:cNvSpPr>
          <p:nvPr/>
        </p:nvSpPr>
        <p:spPr bwMode="auto">
          <a:xfrm>
            <a:off x="8215313" y="2746375"/>
            <a:ext cx="460375" cy="396875"/>
          </a:xfrm>
          <a:prstGeom prst="rect">
            <a:avLst/>
          </a:prstGeom>
          <a:noFill/>
          <a:ln w="19050" algn="ctr">
            <a:noFill/>
            <a:miter lim="800000"/>
            <a:headEnd/>
            <a:tailEnd/>
          </a:ln>
        </p:spPr>
        <p:txBody>
          <a:bodyPr wrap="none">
            <a:spAutoFit/>
          </a:bodyPr>
          <a:lstStyle/>
          <a:p>
            <a:pPr algn="ctr"/>
            <a:r>
              <a:rPr lang="en-US" sz="2000">
                <a:solidFill>
                  <a:srgbClr val="990099"/>
                </a:solidFill>
                <a:sym typeface="Symbol" pitchFamily="18" charset="2"/>
              </a:rPr>
              <a:t></a:t>
            </a:r>
            <a:r>
              <a:rPr lang="en-US" sz="2000">
                <a:solidFill>
                  <a:srgbClr val="990099"/>
                </a:solidFill>
              </a:rPr>
              <a:t>0</a:t>
            </a:r>
            <a:r>
              <a:rPr lang="en-US" sz="2000" b="1">
                <a:solidFill>
                  <a:srgbClr val="990099"/>
                </a:solidFill>
                <a:sym typeface="Symbol" pitchFamily="18" charset="2"/>
              </a:rPr>
              <a:t></a:t>
            </a:r>
          </a:p>
        </p:txBody>
      </p:sp>
      <p:sp>
        <p:nvSpPr>
          <p:cNvPr id="4110" name="Text Box 41"/>
          <p:cNvSpPr txBox="1">
            <a:spLocks noChangeArrowheads="1"/>
          </p:cNvSpPr>
          <p:nvPr/>
        </p:nvSpPr>
        <p:spPr bwMode="auto">
          <a:xfrm>
            <a:off x="6618288" y="1152525"/>
            <a:ext cx="460375" cy="396875"/>
          </a:xfrm>
          <a:prstGeom prst="rect">
            <a:avLst/>
          </a:prstGeom>
          <a:noFill/>
          <a:ln w="19050" algn="ctr">
            <a:noFill/>
            <a:miter lim="800000"/>
            <a:headEnd/>
            <a:tailEnd/>
          </a:ln>
        </p:spPr>
        <p:txBody>
          <a:bodyPr wrap="none">
            <a:spAutoFit/>
          </a:bodyPr>
          <a:lstStyle/>
          <a:p>
            <a:pPr algn="ctr"/>
            <a:r>
              <a:rPr lang="en-US" sz="2000">
                <a:solidFill>
                  <a:srgbClr val="990099"/>
                </a:solidFill>
                <a:sym typeface="Symbol" pitchFamily="18" charset="2"/>
              </a:rPr>
              <a:t></a:t>
            </a:r>
            <a:r>
              <a:rPr lang="en-US" sz="2000">
                <a:solidFill>
                  <a:srgbClr val="990099"/>
                </a:solidFill>
              </a:rPr>
              <a:t>1</a:t>
            </a:r>
            <a:r>
              <a:rPr lang="en-US" sz="2000" b="1">
                <a:solidFill>
                  <a:srgbClr val="990099"/>
                </a:solidFill>
                <a:sym typeface="Symbol" pitchFamily="18" charset="2"/>
              </a:rPr>
              <a:t></a:t>
            </a:r>
          </a:p>
        </p:txBody>
      </p:sp>
      <p:grpSp>
        <p:nvGrpSpPr>
          <p:cNvPr id="2" name="Group 57"/>
          <p:cNvGrpSpPr>
            <a:grpSpLocks/>
          </p:cNvGrpSpPr>
          <p:nvPr/>
        </p:nvGrpSpPr>
        <p:grpSpPr bwMode="auto">
          <a:xfrm>
            <a:off x="4495800" y="2298700"/>
            <a:ext cx="3946525" cy="1290638"/>
            <a:chOff x="2832" y="1448"/>
            <a:chExt cx="2486" cy="813"/>
          </a:xfrm>
        </p:grpSpPr>
        <p:sp>
          <p:nvSpPr>
            <p:cNvPr id="4121" name="Line 44"/>
            <p:cNvSpPr>
              <a:spLocks noChangeShapeType="1"/>
            </p:cNvSpPr>
            <p:nvPr/>
          </p:nvSpPr>
          <p:spPr bwMode="auto">
            <a:xfrm flipH="1">
              <a:off x="3406" y="1448"/>
              <a:ext cx="1912" cy="813"/>
            </a:xfrm>
            <a:prstGeom prst="line">
              <a:avLst/>
            </a:prstGeom>
            <a:noFill/>
            <a:ln w="12700">
              <a:solidFill>
                <a:srgbClr val="A50021"/>
              </a:solidFill>
              <a:prstDash val="lgDash"/>
              <a:round/>
              <a:headEnd/>
              <a:tailEnd/>
            </a:ln>
          </p:spPr>
          <p:txBody>
            <a:bodyPr wrap="none" anchor="ctr"/>
            <a:lstStyle/>
            <a:p>
              <a:endParaRPr lang="en-US"/>
            </a:p>
          </p:txBody>
        </p:sp>
        <p:sp>
          <p:nvSpPr>
            <p:cNvPr id="4122" name="Text Box 48"/>
            <p:cNvSpPr txBox="1">
              <a:spLocks noChangeArrowheads="1"/>
            </p:cNvSpPr>
            <p:nvPr/>
          </p:nvSpPr>
          <p:spPr bwMode="auto">
            <a:xfrm>
              <a:off x="2832" y="1491"/>
              <a:ext cx="956" cy="366"/>
            </a:xfrm>
            <a:prstGeom prst="rect">
              <a:avLst/>
            </a:prstGeom>
            <a:noFill/>
            <a:ln w="9525">
              <a:noFill/>
              <a:miter lim="800000"/>
              <a:headEnd/>
              <a:tailEnd/>
            </a:ln>
          </p:spPr>
          <p:txBody>
            <a:bodyPr>
              <a:spAutoFit/>
            </a:bodyPr>
            <a:lstStyle/>
            <a:p>
              <a:pPr algn="ctr"/>
              <a:r>
                <a:rPr lang="en-CA" sz="1600">
                  <a:solidFill>
                    <a:srgbClr val="A50021"/>
                  </a:solidFill>
                </a:rPr>
                <a:t>Reflection about this line</a:t>
              </a:r>
              <a:endParaRPr lang="en-US" sz="1600">
                <a:solidFill>
                  <a:srgbClr val="A50021"/>
                </a:solidFill>
              </a:endParaRPr>
            </a:p>
          </p:txBody>
        </p:sp>
        <p:sp>
          <p:nvSpPr>
            <p:cNvPr id="4123" name="Line 49"/>
            <p:cNvSpPr>
              <a:spLocks noChangeShapeType="1"/>
            </p:cNvSpPr>
            <p:nvPr/>
          </p:nvSpPr>
          <p:spPr bwMode="auto">
            <a:xfrm>
              <a:off x="3358" y="1873"/>
              <a:ext cx="191" cy="287"/>
            </a:xfrm>
            <a:prstGeom prst="line">
              <a:avLst/>
            </a:prstGeom>
            <a:noFill/>
            <a:ln w="57150">
              <a:solidFill>
                <a:srgbClr val="A50021"/>
              </a:solidFill>
              <a:round/>
              <a:headEnd/>
              <a:tailEnd type="triangle" w="med" len="med"/>
            </a:ln>
          </p:spPr>
          <p:txBody>
            <a:bodyPr/>
            <a:lstStyle/>
            <a:p>
              <a:endParaRPr lang="en-US"/>
            </a:p>
          </p:txBody>
        </p:sp>
      </p:grpSp>
      <p:sp>
        <p:nvSpPr>
          <p:cNvPr id="4112" name="Line 50"/>
          <p:cNvSpPr>
            <a:spLocks noChangeShapeType="1"/>
          </p:cNvSpPr>
          <p:nvPr/>
        </p:nvSpPr>
        <p:spPr bwMode="auto">
          <a:xfrm flipH="1">
            <a:off x="5483225" y="2981325"/>
            <a:ext cx="2732088" cy="0"/>
          </a:xfrm>
          <a:prstGeom prst="line">
            <a:avLst/>
          </a:prstGeom>
          <a:noFill/>
          <a:ln w="12700" cap="rnd">
            <a:solidFill>
              <a:schemeClr val="bg2"/>
            </a:solidFill>
            <a:prstDash val="sysDot"/>
            <a:round/>
            <a:headEnd/>
            <a:tailEnd/>
          </a:ln>
        </p:spPr>
        <p:txBody>
          <a:bodyPr wrap="none" anchor="ctr"/>
          <a:lstStyle/>
          <a:p>
            <a:endParaRPr lang="en-US"/>
          </a:p>
        </p:txBody>
      </p:sp>
      <p:sp>
        <p:nvSpPr>
          <p:cNvPr id="4113" name="Line 51"/>
          <p:cNvSpPr>
            <a:spLocks noChangeShapeType="1"/>
          </p:cNvSpPr>
          <p:nvPr/>
        </p:nvSpPr>
        <p:spPr bwMode="auto">
          <a:xfrm flipH="1">
            <a:off x="6848475" y="1616075"/>
            <a:ext cx="0" cy="2732088"/>
          </a:xfrm>
          <a:prstGeom prst="line">
            <a:avLst/>
          </a:prstGeom>
          <a:noFill/>
          <a:ln w="12700" cap="rnd">
            <a:solidFill>
              <a:schemeClr val="bg2"/>
            </a:solidFill>
            <a:prstDash val="sysDot"/>
            <a:round/>
            <a:headEnd/>
            <a:tailEnd/>
          </a:ln>
        </p:spPr>
        <p:txBody>
          <a:bodyPr wrap="none" anchor="ctr"/>
          <a:lstStyle/>
          <a:p>
            <a:endParaRPr lang="en-US"/>
          </a:p>
        </p:txBody>
      </p:sp>
      <p:sp>
        <p:nvSpPr>
          <p:cNvPr id="4114" name="Line 52"/>
          <p:cNvSpPr>
            <a:spLocks noChangeShapeType="1"/>
          </p:cNvSpPr>
          <p:nvPr/>
        </p:nvSpPr>
        <p:spPr bwMode="auto">
          <a:xfrm flipH="1" flipV="1">
            <a:off x="5862638" y="1995488"/>
            <a:ext cx="1973262" cy="1973262"/>
          </a:xfrm>
          <a:prstGeom prst="line">
            <a:avLst/>
          </a:prstGeom>
          <a:noFill/>
          <a:ln w="12700" cap="rnd">
            <a:solidFill>
              <a:schemeClr val="bg2"/>
            </a:solidFill>
            <a:prstDash val="sysDot"/>
            <a:round/>
            <a:headEnd/>
            <a:tailEnd/>
          </a:ln>
        </p:spPr>
        <p:txBody>
          <a:bodyPr wrap="none" anchor="ctr"/>
          <a:lstStyle/>
          <a:p>
            <a:endParaRPr lang="en-US"/>
          </a:p>
        </p:txBody>
      </p:sp>
      <p:grpSp>
        <p:nvGrpSpPr>
          <p:cNvPr id="3" name="Group 60"/>
          <p:cNvGrpSpPr>
            <a:grpSpLocks/>
          </p:cNvGrpSpPr>
          <p:nvPr/>
        </p:nvGrpSpPr>
        <p:grpSpPr bwMode="auto">
          <a:xfrm>
            <a:off x="6848475" y="1608138"/>
            <a:ext cx="1592263" cy="2657475"/>
            <a:chOff x="4314" y="1013"/>
            <a:chExt cx="1003" cy="1674"/>
          </a:xfrm>
        </p:grpSpPr>
        <p:grpSp>
          <p:nvGrpSpPr>
            <p:cNvPr id="4" name="Group 56"/>
            <p:cNvGrpSpPr>
              <a:grpSpLocks/>
            </p:cNvGrpSpPr>
            <p:nvPr/>
          </p:nvGrpSpPr>
          <p:grpSpPr bwMode="auto">
            <a:xfrm>
              <a:off x="4314" y="1252"/>
              <a:ext cx="622" cy="1243"/>
              <a:chOff x="4314" y="1252"/>
              <a:chExt cx="622" cy="1243"/>
            </a:xfrm>
          </p:grpSpPr>
          <p:sp>
            <p:nvSpPr>
              <p:cNvPr id="4119" name="Line 54"/>
              <p:cNvSpPr>
                <a:spLocks noChangeShapeType="1"/>
              </p:cNvSpPr>
              <p:nvPr/>
            </p:nvSpPr>
            <p:spPr bwMode="auto">
              <a:xfrm flipV="1">
                <a:off x="4314" y="1252"/>
                <a:ext cx="622" cy="621"/>
              </a:xfrm>
              <a:prstGeom prst="line">
                <a:avLst/>
              </a:prstGeom>
              <a:noFill/>
              <a:ln w="28575">
                <a:solidFill>
                  <a:srgbClr val="009999"/>
                </a:solidFill>
                <a:round/>
                <a:headEnd/>
                <a:tailEnd type="triangle" w="med" len="lg"/>
              </a:ln>
            </p:spPr>
            <p:txBody>
              <a:bodyPr/>
              <a:lstStyle/>
              <a:p>
                <a:endParaRPr lang="en-US"/>
              </a:p>
            </p:txBody>
          </p:sp>
          <p:sp>
            <p:nvSpPr>
              <p:cNvPr id="4120" name="Line 55"/>
              <p:cNvSpPr>
                <a:spLocks noChangeShapeType="1"/>
              </p:cNvSpPr>
              <p:nvPr/>
            </p:nvSpPr>
            <p:spPr bwMode="auto">
              <a:xfrm>
                <a:off x="4314" y="1873"/>
                <a:ext cx="622" cy="622"/>
              </a:xfrm>
              <a:prstGeom prst="line">
                <a:avLst/>
              </a:prstGeom>
              <a:noFill/>
              <a:ln w="28575">
                <a:solidFill>
                  <a:srgbClr val="009999"/>
                </a:solidFill>
                <a:round/>
                <a:headEnd/>
                <a:tailEnd type="triangle" w="med" len="lg"/>
              </a:ln>
            </p:spPr>
            <p:txBody>
              <a:bodyPr/>
              <a:lstStyle/>
              <a:p>
                <a:endParaRPr lang="en-US"/>
              </a:p>
            </p:txBody>
          </p:sp>
        </p:grpSp>
        <p:sp>
          <p:nvSpPr>
            <p:cNvPr id="4117" name="Text Box 58"/>
            <p:cNvSpPr txBox="1">
              <a:spLocks noChangeArrowheads="1"/>
            </p:cNvSpPr>
            <p:nvPr/>
          </p:nvSpPr>
          <p:spPr bwMode="auto">
            <a:xfrm>
              <a:off x="4840" y="1013"/>
              <a:ext cx="429" cy="288"/>
            </a:xfrm>
            <a:prstGeom prst="rect">
              <a:avLst/>
            </a:prstGeom>
            <a:noFill/>
            <a:ln w="19050" algn="ctr">
              <a:noFill/>
              <a:miter lim="800000"/>
              <a:headEnd/>
              <a:tailEnd/>
            </a:ln>
          </p:spPr>
          <p:txBody>
            <a:bodyPr wrap="none">
              <a:spAutoFit/>
            </a:bodyPr>
            <a:lstStyle/>
            <a:p>
              <a:pPr algn="ctr"/>
              <a:r>
                <a:rPr lang="en-US" i="1">
                  <a:solidFill>
                    <a:srgbClr val="009999"/>
                  </a:solidFill>
                  <a:latin typeface="Times New Roman" pitchFamily="18" charset="0"/>
                  <a:sym typeface="Symbol" pitchFamily="18" charset="2"/>
                </a:rPr>
                <a:t>H</a:t>
              </a:r>
              <a:r>
                <a:rPr lang="en-US" sz="2000">
                  <a:solidFill>
                    <a:srgbClr val="009999"/>
                  </a:solidFill>
                  <a:sym typeface="Symbol" pitchFamily="18" charset="2"/>
                </a:rPr>
                <a:t></a:t>
              </a:r>
              <a:r>
                <a:rPr lang="en-US" sz="2000">
                  <a:solidFill>
                    <a:srgbClr val="009999"/>
                  </a:solidFill>
                </a:rPr>
                <a:t>0</a:t>
              </a:r>
              <a:r>
                <a:rPr lang="en-US" sz="2000" b="1">
                  <a:solidFill>
                    <a:srgbClr val="009999"/>
                  </a:solidFill>
                  <a:sym typeface="Symbol" pitchFamily="18" charset="2"/>
                </a:rPr>
                <a:t></a:t>
              </a:r>
            </a:p>
          </p:txBody>
        </p:sp>
        <p:sp>
          <p:nvSpPr>
            <p:cNvPr id="4118" name="Text Box 59"/>
            <p:cNvSpPr txBox="1">
              <a:spLocks noChangeArrowheads="1"/>
            </p:cNvSpPr>
            <p:nvPr/>
          </p:nvSpPr>
          <p:spPr bwMode="auto">
            <a:xfrm>
              <a:off x="4888" y="2399"/>
              <a:ext cx="429" cy="288"/>
            </a:xfrm>
            <a:prstGeom prst="rect">
              <a:avLst/>
            </a:prstGeom>
            <a:noFill/>
            <a:ln w="19050" algn="ctr">
              <a:noFill/>
              <a:miter lim="800000"/>
              <a:headEnd/>
              <a:tailEnd/>
            </a:ln>
          </p:spPr>
          <p:txBody>
            <a:bodyPr wrap="none">
              <a:spAutoFit/>
            </a:bodyPr>
            <a:lstStyle/>
            <a:p>
              <a:pPr algn="ctr"/>
              <a:r>
                <a:rPr lang="en-US" i="1">
                  <a:solidFill>
                    <a:srgbClr val="009999"/>
                  </a:solidFill>
                  <a:latin typeface="Times New Roman" pitchFamily="18" charset="0"/>
                  <a:sym typeface="Symbol" pitchFamily="18" charset="2"/>
                </a:rPr>
                <a:t>H</a:t>
              </a:r>
              <a:r>
                <a:rPr lang="en-US" sz="2000">
                  <a:solidFill>
                    <a:srgbClr val="009999"/>
                  </a:solidFill>
                  <a:sym typeface="Symbol" pitchFamily="18" charset="2"/>
                </a:rPr>
                <a:t></a:t>
              </a:r>
              <a:r>
                <a:rPr lang="en-US" sz="2000">
                  <a:solidFill>
                    <a:srgbClr val="009999"/>
                  </a:solidFill>
                </a:rPr>
                <a:t>1</a:t>
              </a:r>
              <a:r>
                <a:rPr lang="en-US" sz="2000" b="1">
                  <a:solidFill>
                    <a:srgbClr val="009999"/>
                  </a:solidFill>
                  <a:sym typeface="Symbol" pitchFamily="18" charset="2"/>
                </a:rPr>
                <a: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340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434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Slide Number Placeholder 4"/>
          <p:cNvSpPr>
            <a:spLocks noGrp="1"/>
          </p:cNvSpPr>
          <p:nvPr>
            <p:ph type="sldNum" sz="quarter" idx="12"/>
          </p:nvPr>
        </p:nvSpPr>
        <p:spPr>
          <a:noFill/>
        </p:spPr>
        <p:txBody>
          <a:bodyPr/>
          <a:lstStyle/>
          <a:p>
            <a:fld id="{08AEF502-3AD3-48B3-A248-3BE2EEA2D991}" type="slidenum">
              <a:rPr lang="en-US"/>
              <a:pPr/>
              <a:t>21</a:t>
            </a:fld>
            <a:endParaRPr lang="en-US"/>
          </a:p>
        </p:txBody>
      </p:sp>
      <p:sp>
        <p:nvSpPr>
          <p:cNvPr id="335874" name="Rectangle 2"/>
          <p:cNvSpPr>
            <a:spLocks noGrp="1" noChangeArrowheads="1"/>
          </p:cNvSpPr>
          <p:nvPr>
            <p:ph type="title"/>
          </p:nvPr>
        </p:nvSpPr>
        <p:spPr>
          <a:xfrm>
            <a:off x="398463" y="274638"/>
            <a:ext cx="8423275" cy="1143000"/>
          </a:xfrm>
        </p:spPr>
        <p:txBody>
          <a:bodyPr/>
          <a:lstStyle/>
          <a:p>
            <a:pPr eaLnBrk="1" hangingPunct="1">
              <a:defRPr/>
            </a:pPr>
            <a:r>
              <a:rPr lang="en-US" b="1" smtClean="0">
                <a:solidFill>
                  <a:srgbClr val="666699"/>
                </a:solidFill>
                <a:effectLst>
                  <a:outerShdw blurRad="38100" dist="38100" dir="2700000" algn="tl">
                    <a:srgbClr val="C0C0C0"/>
                  </a:outerShdw>
                </a:effectLst>
              </a:rPr>
              <a:t>Basic operations on qubits (III)</a:t>
            </a:r>
          </a:p>
        </p:txBody>
      </p:sp>
      <p:sp>
        <p:nvSpPr>
          <p:cNvPr id="5126" name="Text Box 3"/>
          <p:cNvSpPr txBox="1">
            <a:spLocks noChangeArrowheads="1"/>
          </p:cNvSpPr>
          <p:nvPr/>
        </p:nvSpPr>
        <p:spPr bwMode="auto">
          <a:xfrm>
            <a:off x="246063" y="1379538"/>
            <a:ext cx="5167312" cy="457200"/>
          </a:xfrm>
          <a:prstGeom prst="rect">
            <a:avLst/>
          </a:prstGeom>
          <a:noFill/>
          <a:ln w="9525">
            <a:noFill/>
            <a:miter lim="800000"/>
            <a:headEnd/>
            <a:tailEnd/>
          </a:ln>
        </p:spPr>
        <p:txBody>
          <a:bodyPr wrap="none">
            <a:spAutoFit/>
          </a:bodyPr>
          <a:lstStyle/>
          <a:p>
            <a:r>
              <a:rPr lang="en-US"/>
              <a:t>(3) Apply a “standard” measurement:</a:t>
            </a:r>
          </a:p>
        </p:txBody>
      </p:sp>
      <p:grpSp>
        <p:nvGrpSpPr>
          <p:cNvPr id="2" name="Group 4"/>
          <p:cNvGrpSpPr>
            <a:grpSpLocks/>
          </p:cNvGrpSpPr>
          <p:nvPr/>
        </p:nvGrpSpPr>
        <p:grpSpPr bwMode="auto">
          <a:xfrm>
            <a:off x="473075" y="2062163"/>
            <a:ext cx="1517650" cy="1517650"/>
            <a:chOff x="490" y="2590"/>
            <a:chExt cx="956" cy="956"/>
          </a:xfrm>
        </p:grpSpPr>
        <p:grpSp>
          <p:nvGrpSpPr>
            <p:cNvPr id="3" name="Group 5"/>
            <p:cNvGrpSpPr>
              <a:grpSpLocks/>
            </p:cNvGrpSpPr>
            <p:nvPr/>
          </p:nvGrpSpPr>
          <p:grpSpPr bwMode="auto">
            <a:xfrm>
              <a:off x="490" y="2590"/>
              <a:ext cx="956" cy="956"/>
              <a:chOff x="1159" y="2160"/>
              <a:chExt cx="956" cy="956"/>
            </a:xfrm>
          </p:grpSpPr>
          <p:sp>
            <p:nvSpPr>
              <p:cNvPr id="5153" name="AutoShape 6"/>
              <p:cNvSpPr>
                <a:spLocks noChangeArrowheads="1"/>
              </p:cNvSpPr>
              <p:nvPr/>
            </p:nvSpPr>
            <p:spPr bwMode="auto">
              <a:xfrm>
                <a:off x="1159" y="2160"/>
                <a:ext cx="956" cy="956"/>
              </a:xfrm>
              <a:prstGeom prst="cube">
                <a:avLst>
                  <a:gd name="adj" fmla="val 25000"/>
                </a:avLst>
              </a:prstGeom>
              <a:solidFill>
                <a:srgbClr val="9900CC"/>
              </a:solidFill>
              <a:ln w="19050">
                <a:solidFill>
                  <a:schemeClr val="tx1"/>
                </a:solidFill>
                <a:miter lim="800000"/>
                <a:headEnd/>
                <a:tailEnd/>
              </a:ln>
            </p:spPr>
            <p:txBody>
              <a:bodyPr wrap="none" anchor="ctr"/>
              <a:lstStyle/>
              <a:p>
                <a:endParaRPr lang="en-US"/>
              </a:p>
            </p:txBody>
          </p:sp>
          <p:sp>
            <p:nvSpPr>
              <p:cNvPr id="5154" name="Freeform 7"/>
              <p:cNvSpPr>
                <a:spLocks/>
              </p:cNvSpPr>
              <p:nvPr/>
            </p:nvSpPr>
            <p:spPr bwMode="auto">
              <a:xfrm>
                <a:off x="1262" y="2280"/>
                <a:ext cx="798" cy="624"/>
              </a:xfrm>
              <a:custGeom>
                <a:avLst/>
                <a:gdLst>
                  <a:gd name="T0" fmla="*/ 668 w 798"/>
                  <a:gd name="T1" fmla="*/ 58 h 624"/>
                  <a:gd name="T2" fmla="*/ 711 w 798"/>
                  <a:gd name="T3" fmla="*/ 77 h 624"/>
                  <a:gd name="T4" fmla="*/ 783 w 798"/>
                  <a:gd name="T5" fmla="*/ 235 h 624"/>
                  <a:gd name="T6" fmla="*/ 797 w 798"/>
                  <a:gd name="T7" fmla="*/ 264 h 624"/>
                  <a:gd name="T8" fmla="*/ 778 w 798"/>
                  <a:gd name="T9" fmla="*/ 403 h 624"/>
                  <a:gd name="T10" fmla="*/ 730 w 798"/>
                  <a:gd name="T11" fmla="*/ 494 h 624"/>
                  <a:gd name="T12" fmla="*/ 687 w 798"/>
                  <a:gd name="T13" fmla="*/ 571 h 624"/>
                  <a:gd name="T14" fmla="*/ 629 w 798"/>
                  <a:gd name="T15" fmla="*/ 538 h 624"/>
                  <a:gd name="T16" fmla="*/ 600 w 798"/>
                  <a:gd name="T17" fmla="*/ 504 h 624"/>
                  <a:gd name="T18" fmla="*/ 548 w 798"/>
                  <a:gd name="T19" fmla="*/ 557 h 624"/>
                  <a:gd name="T20" fmla="*/ 418 w 798"/>
                  <a:gd name="T21" fmla="*/ 624 h 624"/>
                  <a:gd name="T22" fmla="*/ 346 w 798"/>
                  <a:gd name="T23" fmla="*/ 590 h 624"/>
                  <a:gd name="T24" fmla="*/ 260 w 798"/>
                  <a:gd name="T25" fmla="*/ 571 h 624"/>
                  <a:gd name="T26" fmla="*/ 188 w 798"/>
                  <a:gd name="T27" fmla="*/ 595 h 624"/>
                  <a:gd name="T28" fmla="*/ 87 w 798"/>
                  <a:gd name="T29" fmla="*/ 605 h 624"/>
                  <a:gd name="T30" fmla="*/ 44 w 798"/>
                  <a:gd name="T31" fmla="*/ 581 h 624"/>
                  <a:gd name="T32" fmla="*/ 20 w 798"/>
                  <a:gd name="T33" fmla="*/ 533 h 624"/>
                  <a:gd name="T34" fmla="*/ 0 w 798"/>
                  <a:gd name="T35" fmla="*/ 326 h 624"/>
                  <a:gd name="T36" fmla="*/ 5 w 798"/>
                  <a:gd name="T37" fmla="*/ 298 h 624"/>
                  <a:gd name="T38" fmla="*/ 20 w 798"/>
                  <a:gd name="T39" fmla="*/ 288 h 624"/>
                  <a:gd name="T40" fmla="*/ 44 w 798"/>
                  <a:gd name="T41" fmla="*/ 245 h 624"/>
                  <a:gd name="T42" fmla="*/ 39 w 798"/>
                  <a:gd name="T43" fmla="*/ 216 h 624"/>
                  <a:gd name="T44" fmla="*/ 29 w 798"/>
                  <a:gd name="T45" fmla="*/ 187 h 624"/>
                  <a:gd name="T46" fmla="*/ 34 w 798"/>
                  <a:gd name="T47" fmla="*/ 120 h 624"/>
                  <a:gd name="T48" fmla="*/ 48 w 798"/>
                  <a:gd name="T49" fmla="*/ 115 h 624"/>
                  <a:gd name="T50" fmla="*/ 92 w 798"/>
                  <a:gd name="T51" fmla="*/ 96 h 624"/>
                  <a:gd name="T52" fmla="*/ 149 w 798"/>
                  <a:gd name="T53" fmla="*/ 82 h 624"/>
                  <a:gd name="T54" fmla="*/ 221 w 798"/>
                  <a:gd name="T55" fmla="*/ 48 h 624"/>
                  <a:gd name="T56" fmla="*/ 303 w 798"/>
                  <a:gd name="T57" fmla="*/ 29 h 624"/>
                  <a:gd name="T58" fmla="*/ 360 w 798"/>
                  <a:gd name="T59" fmla="*/ 0 h 624"/>
                  <a:gd name="T60" fmla="*/ 466 w 798"/>
                  <a:gd name="T61" fmla="*/ 48 h 624"/>
                  <a:gd name="T62" fmla="*/ 524 w 798"/>
                  <a:gd name="T63" fmla="*/ 58 h 624"/>
                  <a:gd name="T64" fmla="*/ 576 w 798"/>
                  <a:gd name="T65" fmla="*/ 72 h 624"/>
                  <a:gd name="T66" fmla="*/ 644 w 798"/>
                  <a:gd name="T67" fmla="*/ 62 h 624"/>
                  <a:gd name="T68" fmla="*/ 668 w 798"/>
                  <a:gd name="T69" fmla="*/ 67 h 624"/>
                  <a:gd name="T70" fmla="*/ 668 w 798"/>
                  <a:gd name="T71" fmla="*/ 58 h 62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98"/>
                  <a:gd name="T109" fmla="*/ 0 h 624"/>
                  <a:gd name="T110" fmla="*/ 798 w 798"/>
                  <a:gd name="T111" fmla="*/ 624 h 62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98" h="624">
                    <a:moveTo>
                      <a:pt x="668" y="58"/>
                    </a:moveTo>
                    <a:cubicBezTo>
                      <a:pt x="685" y="63"/>
                      <a:pt x="696" y="67"/>
                      <a:pt x="711" y="77"/>
                    </a:cubicBezTo>
                    <a:cubicBezTo>
                      <a:pt x="744" y="127"/>
                      <a:pt x="748" y="187"/>
                      <a:pt x="783" y="235"/>
                    </a:cubicBezTo>
                    <a:cubicBezTo>
                      <a:pt x="786" y="245"/>
                      <a:pt x="797" y="253"/>
                      <a:pt x="797" y="264"/>
                    </a:cubicBezTo>
                    <a:cubicBezTo>
                      <a:pt x="798" y="289"/>
                      <a:pt x="795" y="372"/>
                      <a:pt x="778" y="403"/>
                    </a:cubicBezTo>
                    <a:cubicBezTo>
                      <a:pt x="759" y="437"/>
                      <a:pt x="743" y="457"/>
                      <a:pt x="730" y="494"/>
                    </a:cubicBezTo>
                    <a:cubicBezTo>
                      <a:pt x="721" y="520"/>
                      <a:pt x="714" y="561"/>
                      <a:pt x="687" y="571"/>
                    </a:cubicBezTo>
                    <a:cubicBezTo>
                      <a:pt x="651" y="566"/>
                      <a:pt x="648" y="565"/>
                      <a:pt x="629" y="538"/>
                    </a:cubicBezTo>
                    <a:cubicBezTo>
                      <a:pt x="622" y="518"/>
                      <a:pt x="620" y="511"/>
                      <a:pt x="600" y="504"/>
                    </a:cubicBezTo>
                    <a:cubicBezTo>
                      <a:pt x="579" y="519"/>
                      <a:pt x="565" y="540"/>
                      <a:pt x="548" y="557"/>
                    </a:cubicBezTo>
                    <a:cubicBezTo>
                      <a:pt x="516" y="589"/>
                      <a:pt x="460" y="609"/>
                      <a:pt x="418" y="624"/>
                    </a:cubicBezTo>
                    <a:cubicBezTo>
                      <a:pt x="393" y="615"/>
                      <a:pt x="371" y="599"/>
                      <a:pt x="346" y="590"/>
                    </a:cubicBezTo>
                    <a:cubicBezTo>
                      <a:pt x="314" y="558"/>
                      <a:pt x="315" y="566"/>
                      <a:pt x="260" y="571"/>
                    </a:cubicBezTo>
                    <a:cubicBezTo>
                      <a:pt x="235" y="579"/>
                      <a:pt x="213" y="588"/>
                      <a:pt x="188" y="595"/>
                    </a:cubicBezTo>
                    <a:cubicBezTo>
                      <a:pt x="153" y="618"/>
                      <a:pt x="135" y="609"/>
                      <a:pt x="87" y="605"/>
                    </a:cubicBezTo>
                    <a:cubicBezTo>
                      <a:pt x="69" y="599"/>
                      <a:pt x="61" y="587"/>
                      <a:pt x="44" y="581"/>
                    </a:cubicBezTo>
                    <a:cubicBezTo>
                      <a:pt x="20" y="547"/>
                      <a:pt x="26" y="563"/>
                      <a:pt x="20" y="533"/>
                    </a:cubicBezTo>
                    <a:cubicBezTo>
                      <a:pt x="17" y="452"/>
                      <a:pt x="13" y="399"/>
                      <a:pt x="0" y="326"/>
                    </a:cubicBezTo>
                    <a:cubicBezTo>
                      <a:pt x="2" y="317"/>
                      <a:pt x="1" y="306"/>
                      <a:pt x="5" y="298"/>
                    </a:cubicBezTo>
                    <a:cubicBezTo>
                      <a:pt x="8" y="293"/>
                      <a:pt x="16" y="293"/>
                      <a:pt x="20" y="288"/>
                    </a:cubicBezTo>
                    <a:cubicBezTo>
                      <a:pt x="37" y="269"/>
                      <a:pt x="37" y="264"/>
                      <a:pt x="44" y="245"/>
                    </a:cubicBezTo>
                    <a:cubicBezTo>
                      <a:pt x="42" y="235"/>
                      <a:pt x="41" y="225"/>
                      <a:pt x="39" y="216"/>
                    </a:cubicBezTo>
                    <a:cubicBezTo>
                      <a:pt x="36" y="206"/>
                      <a:pt x="29" y="187"/>
                      <a:pt x="29" y="187"/>
                    </a:cubicBezTo>
                    <a:cubicBezTo>
                      <a:pt x="31" y="165"/>
                      <a:pt x="28" y="142"/>
                      <a:pt x="34" y="120"/>
                    </a:cubicBezTo>
                    <a:cubicBezTo>
                      <a:pt x="35" y="115"/>
                      <a:pt x="44" y="117"/>
                      <a:pt x="48" y="115"/>
                    </a:cubicBezTo>
                    <a:cubicBezTo>
                      <a:pt x="93" y="93"/>
                      <a:pt x="20" y="121"/>
                      <a:pt x="92" y="96"/>
                    </a:cubicBezTo>
                    <a:cubicBezTo>
                      <a:pt x="111" y="89"/>
                      <a:pt x="130" y="88"/>
                      <a:pt x="149" y="82"/>
                    </a:cubicBezTo>
                    <a:cubicBezTo>
                      <a:pt x="177" y="73"/>
                      <a:pt x="195" y="58"/>
                      <a:pt x="221" y="48"/>
                    </a:cubicBezTo>
                    <a:cubicBezTo>
                      <a:pt x="246" y="38"/>
                      <a:pt x="277" y="36"/>
                      <a:pt x="303" y="29"/>
                    </a:cubicBezTo>
                    <a:cubicBezTo>
                      <a:pt x="320" y="17"/>
                      <a:pt x="340" y="7"/>
                      <a:pt x="360" y="0"/>
                    </a:cubicBezTo>
                    <a:cubicBezTo>
                      <a:pt x="404" y="8"/>
                      <a:pt x="428" y="28"/>
                      <a:pt x="466" y="48"/>
                    </a:cubicBezTo>
                    <a:cubicBezTo>
                      <a:pt x="482" y="57"/>
                      <a:pt x="510" y="56"/>
                      <a:pt x="524" y="58"/>
                    </a:cubicBezTo>
                    <a:cubicBezTo>
                      <a:pt x="542" y="63"/>
                      <a:pt x="558" y="68"/>
                      <a:pt x="576" y="72"/>
                    </a:cubicBezTo>
                    <a:cubicBezTo>
                      <a:pt x="599" y="70"/>
                      <a:pt x="621" y="62"/>
                      <a:pt x="644" y="62"/>
                    </a:cubicBezTo>
                    <a:cubicBezTo>
                      <a:pt x="652" y="62"/>
                      <a:pt x="660" y="68"/>
                      <a:pt x="668" y="67"/>
                    </a:cubicBezTo>
                    <a:cubicBezTo>
                      <a:pt x="671" y="67"/>
                      <a:pt x="668" y="61"/>
                      <a:pt x="668" y="58"/>
                    </a:cubicBezTo>
                    <a:close/>
                  </a:path>
                </a:pathLst>
              </a:custGeom>
              <a:solidFill>
                <a:srgbClr val="F1C9FF"/>
              </a:solidFill>
              <a:ln w="19050">
                <a:solidFill>
                  <a:schemeClr val="tx1"/>
                </a:solidFill>
                <a:round/>
                <a:headEnd/>
                <a:tailEnd/>
              </a:ln>
            </p:spPr>
            <p:txBody>
              <a:bodyPr/>
              <a:lstStyle/>
              <a:p>
                <a:endParaRPr lang="en-US"/>
              </a:p>
            </p:txBody>
          </p:sp>
        </p:grpSp>
        <p:sp>
          <p:nvSpPr>
            <p:cNvPr id="5152" name="Text Box 8"/>
            <p:cNvSpPr txBox="1">
              <a:spLocks noChangeArrowheads="1"/>
            </p:cNvSpPr>
            <p:nvPr/>
          </p:nvSpPr>
          <p:spPr bwMode="auto">
            <a:xfrm>
              <a:off x="585" y="2925"/>
              <a:ext cx="832" cy="250"/>
            </a:xfrm>
            <a:prstGeom prst="rect">
              <a:avLst/>
            </a:prstGeom>
            <a:noFill/>
            <a:ln w="9525">
              <a:noFill/>
              <a:miter lim="800000"/>
              <a:headEnd/>
              <a:tailEnd/>
            </a:ln>
          </p:spPr>
          <p:txBody>
            <a:bodyPr wrap="none">
              <a:spAutoFit/>
            </a:bodyPr>
            <a:lstStyle/>
            <a:p>
              <a:r>
                <a:rPr lang="en-US" sz="2000">
                  <a:solidFill>
                    <a:srgbClr val="660066"/>
                  </a:solidFill>
                  <a:sym typeface="Symbol" pitchFamily="18" charset="2"/>
                </a:rPr>
                <a:t></a:t>
              </a:r>
              <a:r>
                <a:rPr lang="en-US" sz="2000">
                  <a:solidFill>
                    <a:srgbClr val="660066"/>
                  </a:solidFill>
                </a:rPr>
                <a:t>0</a:t>
              </a:r>
              <a:r>
                <a:rPr lang="en-US" sz="2000">
                  <a:solidFill>
                    <a:srgbClr val="660066"/>
                  </a:solidFill>
                  <a:sym typeface="Symbol" pitchFamily="18" charset="2"/>
                </a:rPr>
                <a:t></a:t>
              </a:r>
              <a:r>
                <a:rPr lang="en-US" sz="2000" b="1">
                  <a:solidFill>
                    <a:srgbClr val="660066"/>
                  </a:solidFill>
                  <a:sym typeface="Symbol" pitchFamily="18" charset="2"/>
                </a:rPr>
                <a:t> </a:t>
              </a:r>
              <a:r>
                <a:rPr lang="en-US" sz="2000" b="1">
                  <a:solidFill>
                    <a:srgbClr val="660066"/>
                  </a:solidFill>
                  <a:latin typeface="Times New Roman" pitchFamily="18" charset="0"/>
                  <a:sym typeface="Symbol" pitchFamily="18" charset="2"/>
                </a:rPr>
                <a:t>+</a:t>
              </a:r>
              <a:r>
                <a:rPr lang="en-US" sz="2000">
                  <a:solidFill>
                    <a:srgbClr val="660066"/>
                  </a:solidFill>
                </a:rPr>
                <a:t> </a:t>
              </a:r>
              <a:r>
                <a:rPr lang="en-US" sz="2000">
                  <a:solidFill>
                    <a:srgbClr val="660066"/>
                  </a:solidFill>
                  <a:sym typeface="Symbol" pitchFamily="18" charset="2"/>
                </a:rPr>
                <a:t></a:t>
              </a:r>
              <a:r>
                <a:rPr lang="en-US" sz="2000">
                  <a:solidFill>
                    <a:srgbClr val="660066"/>
                  </a:solidFill>
                </a:rPr>
                <a:t>1</a:t>
              </a:r>
              <a:r>
                <a:rPr lang="en-US" sz="2000">
                  <a:solidFill>
                    <a:srgbClr val="660066"/>
                  </a:solidFill>
                  <a:sym typeface="Symbol" pitchFamily="18" charset="2"/>
                </a:rPr>
                <a:t></a:t>
              </a:r>
            </a:p>
          </p:txBody>
        </p:sp>
      </p:grpSp>
      <p:graphicFrame>
        <p:nvGraphicFramePr>
          <p:cNvPr id="5122" name="Object 9"/>
          <p:cNvGraphicFramePr>
            <a:graphicFrameLocks noChangeAspect="1"/>
          </p:cNvGraphicFramePr>
          <p:nvPr/>
        </p:nvGraphicFramePr>
        <p:xfrm>
          <a:off x="2143125" y="2443163"/>
          <a:ext cx="442913" cy="307975"/>
        </p:xfrm>
        <a:graphic>
          <a:graphicData uri="http://schemas.openxmlformats.org/presentationml/2006/ole">
            <p:oleObj spid="_x0000_s107522" name="Equation" r:id="rId3" imgW="291960" imgH="203040" progId="Equation.3">
              <p:embed/>
            </p:oleObj>
          </a:graphicData>
        </a:graphic>
      </p:graphicFrame>
      <p:graphicFrame>
        <p:nvGraphicFramePr>
          <p:cNvPr id="5123" name="Object 10"/>
          <p:cNvGraphicFramePr>
            <a:graphicFrameLocks noChangeAspect="1"/>
          </p:cNvGraphicFramePr>
          <p:nvPr/>
        </p:nvGraphicFramePr>
        <p:xfrm>
          <a:off x="2913063" y="2138363"/>
          <a:ext cx="2397125" cy="1803400"/>
        </p:xfrm>
        <a:graphic>
          <a:graphicData uri="http://schemas.openxmlformats.org/presentationml/2006/ole">
            <p:oleObj spid="_x0000_s107523" name="Equation" r:id="rId4" imgW="1231560" imgH="927000" progId="Equation.3">
              <p:embed/>
            </p:oleObj>
          </a:graphicData>
        </a:graphic>
      </p:graphicFrame>
      <p:sp>
        <p:nvSpPr>
          <p:cNvPr id="5128" name="AutoShape 11"/>
          <p:cNvSpPr>
            <a:spLocks/>
          </p:cNvSpPr>
          <p:nvPr/>
        </p:nvSpPr>
        <p:spPr bwMode="auto">
          <a:xfrm>
            <a:off x="2751138" y="2214563"/>
            <a:ext cx="152400" cy="835025"/>
          </a:xfrm>
          <a:prstGeom prst="leftBrace">
            <a:avLst>
              <a:gd name="adj1" fmla="val 45660"/>
              <a:gd name="adj2" fmla="val 50000"/>
            </a:avLst>
          </a:prstGeom>
          <a:noFill/>
          <a:ln w="19050">
            <a:solidFill>
              <a:srgbClr val="0000CC"/>
            </a:solidFill>
            <a:round/>
            <a:headEnd/>
            <a:tailEnd/>
          </a:ln>
        </p:spPr>
        <p:txBody>
          <a:bodyPr wrap="none" anchor="ctr"/>
          <a:lstStyle/>
          <a:p>
            <a:pPr algn="ctr"/>
            <a:endParaRPr lang="en-US" sz="2800">
              <a:solidFill>
                <a:srgbClr val="3366FF"/>
              </a:solidFill>
            </a:endParaRPr>
          </a:p>
        </p:txBody>
      </p:sp>
      <p:sp>
        <p:nvSpPr>
          <p:cNvPr id="5129" name="Text Box 12"/>
          <p:cNvSpPr txBox="1">
            <a:spLocks noChangeArrowheads="1"/>
          </p:cNvSpPr>
          <p:nvPr/>
        </p:nvSpPr>
        <p:spPr bwMode="auto">
          <a:xfrm>
            <a:off x="974725" y="5449888"/>
            <a:ext cx="184150" cy="457200"/>
          </a:xfrm>
          <a:prstGeom prst="rect">
            <a:avLst/>
          </a:prstGeom>
          <a:noFill/>
          <a:ln w="19050" algn="ctr">
            <a:noFill/>
            <a:miter lim="800000"/>
            <a:headEnd/>
            <a:tailEnd/>
          </a:ln>
        </p:spPr>
        <p:txBody>
          <a:bodyPr wrap="none">
            <a:spAutoFit/>
          </a:bodyPr>
          <a:lstStyle/>
          <a:p>
            <a:pPr algn="ctr"/>
            <a:endParaRPr lang="en-US"/>
          </a:p>
        </p:txBody>
      </p:sp>
      <p:sp>
        <p:nvSpPr>
          <p:cNvPr id="335885" name="Text Box 13"/>
          <p:cNvSpPr txBox="1">
            <a:spLocks noChangeArrowheads="1"/>
          </p:cNvSpPr>
          <p:nvPr/>
        </p:nvSpPr>
        <p:spPr bwMode="auto">
          <a:xfrm>
            <a:off x="246063" y="4795838"/>
            <a:ext cx="7513637" cy="822325"/>
          </a:xfrm>
          <a:prstGeom prst="rect">
            <a:avLst/>
          </a:prstGeom>
          <a:noFill/>
          <a:ln w="19050" algn="ctr">
            <a:noFill/>
            <a:miter lim="800000"/>
            <a:headEnd/>
            <a:tailEnd/>
          </a:ln>
        </p:spPr>
        <p:txBody>
          <a:bodyPr>
            <a:spAutoFit/>
          </a:bodyPr>
          <a:lstStyle/>
          <a:p>
            <a:r>
              <a:rPr lang="en-US"/>
              <a:t>(</a:t>
            </a:r>
            <a:r>
              <a:rPr lang="en-US">
                <a:sym typeface="Symbol" pitchFamily="18" charset="2"/>
              </a:rPr>
              <a:t></a:t>
            </a:r>
            <a:r>
              <a:rPr lang="en-US"/>
              <a:t>) There exist </a:t>
            </a:r>
            <a:r>
              <a:rPr lang="en-US" b="1" i="1"/>
              <a:t>other</a:t>
            </a:r>
            <a:r>
              <a:rPr lang="en-US"/>
              <a:t> quantum operations, but they can all be “simulated” by the aforementioned types</a:t>
            </a:r>
            <a:endParaRPr lang="en-US" b="1"/>
          </a:p>
        </p:txBody>
      </p:sp>
      <p:sp>
        <p:nvSpPr>
          <p:cNvPr id="335886" name="Text Box 14"/>
          <p:cNvSpPr txBox="1">
            <a:spLocks noChangeArrowheads="1"/>
          </p:cNvSpPr>
          <p:nvPr/>
        </p:nvSpPr>
        <p:spPr bwMode="auto">
          <a:xfrm>
            <a:off x="246063" y="5781675"/>
            <a:ext cx="8229600" cy="822325"/>
          </a:xfrm>
          <a:prstGeom prst="rect">
            <a:avLst/>
          </a:prstGeom>
          <a:noFill/>
          <a:ln w="19050" algn="ctr">
            <a:noFill/>
            <a:miter lim="800000"/>
            <a:headEnd/>
            <a:tailEnd/>
          </a:ln>
        </p:spPr>
        <p:txBody>
          <a:bodyPr>
            <a:spAutoFit/>
          </a:bodyPr>
          <a:lstStyle/>
          <a:p>
            <a:r>
              <a:rPr lang="en-US" b="1">
                <a:solidFill>
                  <a:srgbClr val="009999"/>
                </a:solidFill>
              </a:rPr>
              <a:t>Example:</a:t>
            </a:r>
            <a:r>
              <a:rPr lang="en-US">
                <a:solidFill>
                  <a:srgbClr val="009999"/>
                </a:solidFill>
              </a:rPr>
              <a:t> measurement with respect to a different orthonormal basis </a:t>
            </a:r>
            <a:r>
              <a:rPr lang="en-US">
                <a:solidFill>
                  <a:srgbClr val="009999"/>
                </a:solidFill>
                <a:latin typeface="Times New Roman" pitchFamily="18" charset="0"/>
              </a:rPr>
              <a:t>{</a:t>
            </a:r>
            <a:r>
              <a:rPr lang="en-US">
                <a:solidFill>
                  <a:srgbClr val="009999"/>
                </a:solidFill>
                <a:sym typeface="Symbol" pitchFamily="18" charset="2"/>
              </a:rPr>
              <a:t></a:t>
            </a:r>
            <a:r>
              <a:rPr lang="el-GR">
                <a:solidFill>
                  <a:srgbClr val="009999"/>
                </a:solidFill>
                <a:latin typeface="Times New Roman" pitchFamily="18" charset="0"/>
                <a:cs typeface="Times New Roman" pitchFamily="18" charset="0"/>
                <a:sym typeface="Symbol" pitchFamily="18" charset="2"/>
              </a:rPr>
              <a:t>ψ</a:t>
            </a:r>
            <a:r>
              <a:rPr lang="en-CA" baseline="-25000">
                <a:solidFill>
                  <a:srgbClr val="009999"/>
                </a:solidFill>
                <a:latin typeface="Times New Roman" pitchFamily="18" charset="0"/>
                <a:cs typeface="Times New Roman" pitchFamily="18" charset="0"/>
                <a:sym typeface="Symbol" pitchFamily="18" charset="2"/>
              </a:rPr>
              <a:t>0</a:t>
            </a:r>
            <a:r>
              <a:rPr lang="en-US">
                <a:solidFill>
                  <a:srgbClr val="009999"/>
                </a:solidFill>
                <a:sym typeface="Symbol" pitchFamily="18" charset="2"/>
              </a:rPr>
              <a:t></a:t>
            </a:r>
            <a:r>
              <a:rPr lang="en-US">
                <a:solidFill>
                  <a:srgbClr val="009999"/>
                </a:solidFill>
              </a:rPr>
              <a:t>, </a:t>
            </a:r>
            <a:r>
              <a:rPr lang="en-US">
                <a:solidFill>
                  <a:srgbClr val="009999"/>
                </a:solidFill>
                <a:sym typeface="Symbol" pitchFamily="18" charset="2"/>
              </a:rPr>
              <a:t></a:t>
            </a:r>
            <a:r>
              <a:rPr lang="el-GR">
                <a:solidFill>
                  <a:srgbClr val="009999"/>
                </a:solidFill>
                <a:latin typeface="Times New Roman" pitchFamily="18" charset="0"/>
                <a:cs typeface="Times New Roman" pitchFamily="18" charset="0"/>
                <a:sym typeface="Symbol" pitchFamily="18" charset="2"/>
              </a:rPr>
              <a:t>ψ</a:t>
            </a:r>
            <a:r>
              <a:rPr lang="en-CA" baseline="-25000">
                <a:solidFill>
                  <a:srgbClr val="009999"/>
                </a:solidFill>
                <a:latin typeface="Times New Roman" pitchFamily="18" charset="0"/>
                <a:cs typeface="Times New Roman" pitchFamily="18" charset="0"/>
                <a:sym typeface="Symbol" pitchFamily="18" charset="2"/>
              </a:rPr>
              <a:t>1</a:t>
            </a:r>
            <a:r>
              <a:rPr lang="en-US">
                <a:solidFill>
                  <a:srgbClr val="009999"/>
                </a:solidFill>
                <a:sym typeface="Symbol" pitchFamily="18" charset="2"/>
              </a:rPr>
              <a:t></a:t>
            </a:r>
            <a:r>
              <a:rPr lang="en-US">
                <a:solidFill>
                  <a:srgbClr val="009999"/>
                </a:solidFill>
                <a:latin typeface="Times New Roman" pitchFamily="18" charset="0"/>
              </a:rPr>
              <a:t>}</a:t>
            </a:r>
          </a:p>
        </p:txBody>
      </p:sp>
      <p:sp>
        <p:nvSpPr>
          <p:cNvPr id="5132" name="Oval 15"/>
          <p:cNvSpPr>
            <a:spLocks noChangeArrowheads="1"/>
          </p:cNvSpPr>
          <p:nvPr/>
        </p:nvSpPr>
        <p:spPr bwMode="auto">
          <a:xfrm>
            <a:off x="5465763" y="1601788"/>
            <a:ext cx="2752725" cy="2743200"/>
          </a:xfrm>
          <a:prstGeom prst="ellipse">
            <a:avLst/>
          </a:prstGeom>
          <a:noFill/>
          <a:ln w="9525" algn="ctr">
            <a:solidFill>
              <a:schemeClr val="tx1"/>
            </a:solidFill>
            <a:prstDash val="sysDot"/>
            <a:round/>
            <a:headEnd/>
            <a:tailEnd/>
          </a:ln>
        </p:spPr>
        <p:txBody>
          <a:bodyPr wrap="none" anchor="ctr"/>
          <a:lstStyle/>
          <a:p>
            <a:endParaRPr lang="en-US"/>
          </a:p>
        </p:txBody>
      </p:sp>
      <p:sp>
        <p:nvSpPr>
          <p:cNvPr id="5133" name="Line 16"/>
          <p:cNvSpPr>
            <a:spLocks noChangeShapeType="1"/>
          </p:cNvSpPr>
          <p:nvPr/>
        </p:nvSpPr>
        <p:spPr bwMode="auto">
          <a:xfrm flipV="1">
            <a:off x="6846888" y="2211388"/>
            <a:ext cx="1143000" cy="762000"/>
          </a:xfrm>
          <a:prstGeom prst="line">
            <a:avLst/>
          </a:prstGeom>
          <a:noFill/>
          <a:ln w="38100">
            <a:solidFill>
              <a:srgbClr val="990099"/>
            </a:solidFill>
            <a:round/>
            <a:headEnd/>
            <a:tailEnd type="triangle" w="med" len="lg"/>
          </a:ln>
        </p:spPr>
        <p:txBody>
          <a:bodyPr wrap="none" anchor="ctr"/>
          <a:lstStyle/>
          <a:p>
            <a:endParaRPr lang="en-US"/>
          </a:p>
        </p:txBody>
      </p:sp>
      <p:sp>
        <p:nvSpPr>
          <p:cNvPr id="5134" name="Line 17"/>
          <p:cNvSpPr>
            <a:spLocks noChangeShapeType="1"/>
          </p:cNvSpPr>
          <p:nvPr/>
        </p:nvSpPr>
        <p:spPr bwMode="auto">
          <a:xfrm>
            <a:off x="6846888" y="2211388"/>
            <a:ext cx="1143000" cy="0"/>
          </a:xfrm>
          <a:prstGeom prst="line">
            <a:avLst/>
          </a:prstGeom>
          <a:noFill/>
          <a:ln w="12700">
            <a:solidFill>
              <a:srgbClr val="808080"/>
            </a:solidFill>
            <a:prstDash val="sysDot"/>
            <a:round/>
            <a:headEnd/>
            <a:tailEnd/>
          </a:ln>
        </p:spPr>
        <p:txBody>
          <a:bodyPr wrap="none" anchor="ctr"/>
          <a:lstStyle/>
          <a:p>
            <a:endParaRPr lang="en-US"/>
          </a:p>
        </p:txBody>
      </p:sp>
      <p:sp>
        <p:nvSpPr>
          <p:cNvPr id="5135" name="Line 18"/>
          <p:cNvSpPr>
            <a:spLocks noChangeShapeType="1"/>
          </p:cNvSpPr>
          <p:nvPr/>
        </p:nvSpPr>
        <p:spPr bwMode="auto">
          <a:xfrm>
            <a:off x="7989888" y="2211388"/>
            <a:ext cx="0" cy="762000"/>
          </a:xfrm>
          <a:prstGeom prst="line">
            <a:avLst/>
          </a:prstGeom>
          <a:noFill/>
          <a:ln w="12700">
            <a:solidFill>
              <a:srgbClr val="808080"/>
            </a:solidFill>
            <a:prstDash val="sysDot"/>
            <a:round/>
            <a:headEnd/>
            <a:tailEnd/>
          </a:ln>
        </p:spPr>
        <p:txBody>
          <a:bodyPr wrap="none" anchor="ctr"/>
          <a:lstStyle/>
          <a:p>
            <a:endParaRPr lang="en-US"/>
          </a:p>
        </p:txBody>
      </p:sp>
      <p:sp>
        <p:nvSpPr>
          <p:cNvPr id="5136" name="Rectangle 19"/>
          <p:cNvSpPr>
            <a:spLocks noChangeArrowheads="1"/>
          </p:cNvSpPr>
          <p:nvPr/>
        </p:nvSpPr>
        <p:spPr bwMode="auto">
          <a:xfrm>
            <a:off x="7227888" y="3201988"/>
            <a:ext cx="496887" cy="366712"/>
          </a:xfrm>
          <a:prstGeom prst="rect">
            <a:avLst/>
          </a:prstGeom>
          <a:noFill/>
          <a:ln w="19050" algn="ctr">
            <a:noFill/>
            <a:miter lim="800000"/>
            <a:headEnd/>
            <a:tailEnd/>
          </a:ln>
        </p:spPr>
        <p:txBody>
          <a:bodyPr wrap="none">
            <a:spAutoFit/>
          </a:bodyPr>
          <a:lstStyle/>
          <a:p>
            <a:pPr algn="ctr"/>
            <a:r>
              <a:rPr lang="en-US" sz="1800">
                <a:latin typeface="Times New Roman" pitchFamily="18" charset="0"/>
              </a:rPr>
              <a:t>|</a:t>
            </a:r>
            <a:r>
              <a:rPr lang="en-US" sz="1800">
                <a:latin typeface="Times New Roman" pitchFamily="18" charset="0"/>
                <a:sym typeface="Symbol" pitchFamily="18" charset="2"/>
              </a:rPr>
              <a:t></a:t>
            </a:r>
            <a:r>
              <a:rPr lang="en-US" sz="1800">
                <a:latin typeface="Times New Roman" pitchFamily="18" charset="0"/>
              </a:rPr>
              <a:t>|</a:t>
            </a:r>
            <a:r>
              <a:rPr lang="en-US" sz="1800" baseline="30000">
                <a:latin typeface="Times New Roman" pitchFamily="18" charset="0"/>
              </a:rPr>
              <a:t>2</a:t>
            </a:r>
          </a:p>
        </p:txBody>
      </p:sp>
      <p:sp>
        <p:nvSpPr>
          <p:cNvPr id="5137" name="Rectangle 20"/>
          <p:cNvSpPr>
            <a:spLocks noChangeArrowheads="1"/>
          </p:cNvSpPr>
          <p:nvPr/>
        </p:nvSpPr>
        <p:spPr bwMode="auto">
          <a:xfrm>
            <a:off x="6161088" y="2363788"/>
            <a:ext cx="477837" cy="366712"/>
          </a:xfrm>
          <a:prstGeom prst="rect">
            <a:avLst/>
          </a:prstGeom>
          <a:noFill/>
          <a:ln w="19050" algn="ctr">
            <a:noFill/>
            <a:miter lim="800000"/>
            <a:headEnd/>
            <a:tailEnd/>
          </a:ln>
        </p:spPr>
        <p:txBody>
          <a:bodyPr wrap="none">
            <a:spAutoFit/>
          </a:bodyPr>
          <a:lstStyle/>
          <a:p>
            <a:pPr algn="ctr"/>
            <a:r>
              <a:rPr lang="en-US" sz="1800">
                <a:latin typeface="Times New Roman" pitchFamily="18" charset="0"/>
              </a:rPr>
              <a:t>|</a:t>
            </a:r>
            <a:r>
              <a:rPr lang="en-US" sz="1800">
                <a:latin typeface="Times New Roman" pitchFamily="18" charset="0"/>
                <a:sym typeface="Symbol" pitchFamily="18" charset="2"/>
              </a:rPr>
              <a:t></a:t>
            </a:r>
            <a:r>
              <a:rPr lang="en-US" sz="1800">
                <a:latin typeface="Times New Roman" pitchFamily="18" charset="0"/>
              </a:rPr>
              <a:t>|</a:t>
            </a:r>
            <a:r>
              <a:rPr lang="en-US" sz="1800" baseline="30000">
                <a:latin typeface="Times New Roman" pitchFamily="18" charset="0"/>
              </a:rPr>
              <a:t>2</a:t>
            </a:r>
          </a:p>
        </p:txBody>
      </p:sp>
      <p:sp>
        <p:nvSpPr>
          <p:cNvPr id="5138" name="AutoShape 21"/>
          <p:cNvSpPr>
            <a:spLocks/>
          </p:cNvSpPr>
          <p:nvPr/>
        </p:nvSpPr>
        <p:spPr bwMode="auto">
          <a:xfrm>
            <a:off x="6618288" y="2211388"/>
            <a:ext cx="152400" cy="762000"/>
          </a:xfrm>
          <a:prstGeom prst="leftBrace">
            <a:avLst>
              <a:gd name="adj1" fmla="val 41667"/>
              <a:gd name="adj2" fmla="val 50000"/>
            </a:avLst>
          </a:prstGeom>
          <a:noFill/>
          <a:ln w="9525">
            <a:solidFill>
              <a:schemeClr val="tx1"/>
            </a:solidFill>
            <a:round/>
            <a:headEnd/>
            <a:tailEnd/>
          </a:ln>
        </p:spPr>
        <p:txBody>
          <a:bodyPr wrap="none" anchor="ctr"/>
          <a:lstStyle/>
          <a:p>
            <a:endParaRPr lang="en-US"/>
          </a:p>
        </p:txBody>
      </p:sp>
      <p:sp>
        <p:nvSpPr>
          <p:cNvPr id="5139" name="Line 22"/>
          <p:cNvSpPr>
            <a:spLocks noChangeShapeType="1"/>
          </p:cNvSpPr>
          <p:nvPr/>
        </p:nvSpPr>
        <p:spPr bwMode="auto">
          <a:xfrm>
            <a:off x="6846888" y="2973388"/>
            <a:ext cx="1371600" cy="0"/>
          </a:xfrm>
          <a:prstGeom prst="line">
            <a:avLst/>
          </a:prstGeom>
          <a:noFill/>
          <a:ln w="19050">
            <a:solidFill>
              <a:srgbClr val="808080"/>
            </a:solidFill>
            <a:round/>
            <a:headEnd/>
            <a:tailEnd/>
          </a:ln>
        </p:spPr>
        <p:txBody>
          <a:bodyPr wrap="none" anchor="ctr"/>
          <a:lstStyle/>
          <a:p>
            <a:endParaRPr lang="en-US"/>
          </a:p>
        </p:txBody>
      </p:sp>
      <p:sp>
        <p:nvSpPr>
          <p:cNvPr id="5140" name="Line 23"/>
          <p:cNvSpPr>
            <a:spLocks noChangeShapeType="1"/>
          </p:cNvSpPr>
          <p:nvPr/>
        </p:nvSpPr>
        <p:spPr bwMode="auto">
          <a:xfrm flipV="1">
            <a:off x="6846888" y="1601788"/>
            <a:ext cx="0" cy="1371600"/>
          </a:xfrm>
          <a:prstGeom prst="line">
            <a:avLst/>
          </a:prstGeom>
          <a:noFill/>
          <a:ln w="19050">
            <a:solidFill>
              <a:srgbClr val="808080"/>
            </a:solidFill>
            <a:round/>
            <a:headEnd/>
            <a:tailEnd/>
          </a:ln>
        </p:spPr>
        <p:txBody>
          <a:bodyPr wrap="none" anchor="ctr"/>
          <a:lstStyle/>
          <a:p>
            <a:endParaRPr lang="en-US"/>
          </a:p>
        </p:txBody>
      </p:sp>
      <p:grpSp>
        <p:nvGrpSpPr>
          <p:cNvPr id="4" name="Group 24"/>
          <p:cNvGrpSpPr>
            <a:grpSpLocks/>
          </p:cNvGrpSpPr>
          <p:nvPr/>
        </p:nvGrpSpPr>
        <p:grpSpPr bwMode="auto">
          <a:xfrm>
            <a:off x="6392863" y="1682750"/>
            <a:ext cx="1752600" cy="1295400"/>
            <a:chOff x="2304" y="1056"/>
            <a:chExt cx="1104" cy="816"/>
          </a:xfrm>
        </p:grpSpPr>
        <p:sp>
          <p:nvSpPr>
            <p:cNvPr id="5147" name="Line 25"/>
            <p:cNvSpPr>
              <a:spLocks noChangeShapeType="1"/>
            </p:cNvSpPr>
            <p:nvPr/>
          </p:nvSpPr>
          <p:spPr bwMode="auto">
            <a:xfrm flipV="1">
              <a:off x="2592" y="1584"/>
              <a:ext cx="816" cy="288"/>
            </a:xfrm>
            <a:prstGeom prst="line">
              <a:avLst/>
            </a:prstGeom>
            <a:noFill/>
            <a:ln w="19050">
              <a:solidFill>
                <a:srgbClr val="009999"/>
              </a:solidFill>
              <a:round/>
              <a:headEnd/>
              <a:tailEnd/>
            </a:ln>
          </p:spPr>
          <p:txBody>
            <a:bodyPr wrap="none" anchor="ctr"/>
            <a:lstStyle/>
            <a:p>
              <a:endParaRPr lang="en-US"/>
            </a:p>
          </p:txBody>
        </p:sp>
        <p:sp>
          <p:nvSpPr>
            <p:cNvPr id="5148" name="Line 26"/>
            <p:cNvSpPr>
              <a:spLocks noChangeShapeType="1"/>
            </p:cNvSpPr>
            <p:nvPr/>
          </p:nvSpPr>
          <p:spPr bwMode="auto">
            <a:xfrm flipH="1" flipV="1">
              <a:off x="2304" y="1056"/>
              <a:ext cx="288" cy="816"/>
            </a:xfrm>
            <a:prstGeom prst="line">
              <a:avLst/>
            </a:prstGeom>
            <a:noFill/>
            <a:ln w="19050">
              <a:solidFill>
                <a:srgbClr val="009999"/>
              </a:solidFill>
              <a:round/>
              <a:headEnd/>
              <a:tailEnd/>
            </a:ln>
          </p:spPr>
          <p:txBody>
            <a:bodyPr wrap="none" anchor="ctr"/>
            <a:lstStyle/>
            <a:p>
              <a:endParaRPr lang="en-US"/>
            </a:p>
          </p:txBody>
        </p:sp>
        <p:sp>
          <p:nvSpPr>
            <p:cNvPr id="5149" name="Line 27"/>
            <p:cNvSpPr>
              <a:spLocks noChangeShapeType="1"/>
            </p:cNvSpPr>
            <p:nvPr/>
          </p:nvSpPr>
          <p:spPr bwMode="auto">
            <a:xfrm>
              <a:off x="3312" y="1392"/>
              <a:ext cx="48" cy="192"/>
            </a:xfrm>
            <a:prstGeom prst="line">
              <a:avLst/>
            </a:prstGeom>
            <a:noFill/>
            <a:ln w="12700">
              <a:solidFill>
                <a:srgbClr val="009999"/>
              </a:solidFill>
              <a:prstDash val="sysDot"/>
              <a:round/>
              <a:headEnd/>
              <a:tailEnd/>
            </a:ln>
          </p:spPr>
          <p:txBody>
            <a:bodyPr wrap="none" anchor="ctr"/>
            <a:lstStyle/>
            <a:p>
              <a:endParaRPr lang="en-US"/>
            </a:p>
          </p:txBody>
        </p:sp>
        <p:sp>
          <p:nvSpPr>
            <p:cNvPr id="5150" name="Line 28"/>
            <p:cNvSpPr>
              <a:spLocks noChangeShapeType="1"/>
            </p:cNvSpPr>
            <p:nvPr/>
          </p:nvSpPr>
          <p:spPr bwMode="auto">
            <a:xfrm flipH="1">
              <a:off x="2544" y="1392"/>
              <a:ext cx="768" cy="288"/>
            </a:xfrm>
            <a:prstGeom prst="line">
              <a:avLst/>
            </a:prstGeom>
            <a:noFill/>
            <a:ln w="19050" cap="rnd">
              <a:solidFill>
                <a:srgbClr val="009999"/>
              </a:solidFill>
              <a:prstDash val="sysDot"/>
              <a:round/>
              <a:headEnd/>
              <a:tailEnd/>
            </a:ln>
          </p:spPr>
          <p:txBody>
            <a:bodyPr wrap="none" anchor="ctr"/>
            <a:lstStyle/>
            <a:p>
              <a:endParaRPr lang="en-US"/>
            </a:p>
          </p:txBody>
        </p:sp>
      </p:grpSp>
      <p:sp>
        <p:nvSpPr>
          <p:cNvPr id="5142" name="Text Box 29"/>
          <p:cNvSpPr txBox="1">
            <a:spLocks noChangeArrowheads="1"/>
          </p:cNvSpPr>
          <p:nvPr/>
        </p:nvSpPr>
        <p:spPr bwMode="auto">
          <a:xfrm>
            <a:off x="8218488" y="2744788"/>
            <a:ext cx="460375" cy="396875"/>
          </a:xfrm>
          <a:prstGeom prst="rect">
            <a:avLst/>
          </a:prstGeom>
          <a:noFill/>
          <a:ln w="19050" algn="ctr">
            <a:noFill/>
            <a:miter lim="800000"/>
            <a:headEnd/>
            <a:tailEnd/>
          </a:ln>
        </p:spPr>
        <p:txBody>
          <a:bodyPr wrap="none">
            <a:spAutoFit/>
          </a:bodyPr>
          <a:lstStyle/>
          <a:p>
            <a:pPr algn="ctr"/>
            <a:r>
              <a:rPr lang="en-US" sz="2000">
                <a:solidFill>
                  <a:srgbClr val="990099"/>
                </a:solidFill>
                <a:sym typeface="Symbol" pitchFamily="18" charset="2"/>
              </a:rPr>
              <a:t></a:t>
            </a:r>
            <a:r>
              <a:rPr lang="en-US" sz="2000">
                <a:solidFill>
                  <a:srgbClr val="990099"/>
                </a:solidFill>
              </a:rPr>
              <a:t>0</a:t>
            </a:r>
            <a:r>
              <a:rPr lang="en-US" sz="2000" b="1">
                <a:solidFill>
                  <a:srgbClr val="990099"/>
                </a:solidFill>
                <a:sym typeface="Symbol" pitchFamily="18" charset="2"/>
              </a:rPr>
              <a:t></a:t>
            </a:r>
          </a:p>
        </p:txBody>
      </p:sp>
      <p:sp>
        <p:nvSpPr>
          <p:cNvPr id="5143" name="Text Box 30"/>
          <p:cNvSpPr txBox="1">
            <a:spLocks noChangeArrowheads="1"/>
          </p:cNvSpPr>
          <p:nvPr/>
        </p:nvSpPr>
        <p:spPr bwMode="auto">
          <a:xfrm>
            <a:off x="6618288" y="1144588"/>
            <a:ext cx="460375" cy="396875"/>
          </a:xfrm>
          <a:prstGeom prst="rect">
            <a:avLst/>
          </a:prstGeom>
          <a:noFill/>
          <a:ln w="19050" algn="ctr">
            <a:noFill/>
            <a:miter lim="800000"/>
            <a:headEnd/>
            <a:tailEnd/>
          </a:ln>
        </p:spPr>
        <p:txBody>
          <a:bodyPr wrap="none">
            <a:spAutoFit/>
          </a:bodyPr>
          <a:lstStyle/>
          <a:p>
            <a:pPr algn="ctr"/>
            <a:r>
              <a:rPr lang="en-US" sz="2000">
                <a:solidFill>
                  <a:srgbClr val="990099"/>
                </a:solidFill>
                <a:sym typeface="Symbol" pitchFamily="18" charset="2"/>
              </a:rPr>
              <a:t></a:t>
            </a:r>
            <a:r>
              <a:rPr lang="en-US" sz="2000">
                <a:solidFill>
                  <a:srgbClr val="990099"/>
                </a:solidFill>
              </a:rPr>
              <a:t>1</a:t>
            </a:r>
            <a:r>
              <a:rPr lang="en-US" sz="2000" b="1">
                <a:solidFill>
                  <a:srgbClr val="990099"/>
                </a:solidFill>
                <a:sym typeface="Symbol" pitchFamily="18" charset="2"/>
              </a:rPr>
              <a:t></a:t>
            </a:r>
          </a:p>
        </p:txBody>
      </p:sp>
      <p:sp>
        <p:nvSpPr>
          <p:cNvPr id="335903" name="Text Box 31"/>
          <p:cNvSpPr txBox="1">
            <a:spLocks noChangeArrowheads="1"/>
          </p:cNvSpPr>
          <p:nvPr/>
        </p:nvSpPr>
        <p:spPr bwMode="auto">
          <a:xfrm>
            <a:off x="8120063" y="2211388"/>
            <a:ext cx="636587" cy="457200"/>
          </a:xfrm>
          <a:prstGeom prst="rect">
            <a:avLst/>
          </a:prstGeom>
          <a:noFill/>
          <a:ln w="19050" algn="ctr">
            <a:noFill/>
            <a:miter lim="800000"/>
            <a:headEnd/>
            <a:tailEnd/>
          </a:ln>
        </p:spPr>
        <p:txBody>
          <a:bodyPr wrap="none">
            <a:spAutoFit/>
          </a:bodyPr>
          <a:lstStyle/>
          <a:p>
            <a:pPr algn="ctr"/>
            <a:r>
              <a:rPr lang="en-US">
                <a:solidFill>
                  <a:srgbClr val="009999"/>
                </a:solidFill>
                <a:sym typeface="Symbol" pitchFamily="18" charset="2"/>
              </a:rPr>
              <a:t></a:t>
            </a:r>
            <a:r>
              <a:rPr lang="el-GR">
                <a:solidFill>
                  <a:srgbClr val="009999"/>
                </a:solidFill>
                <a:latin typeface="Times New Roman" pitchFamily="18" charset="0"/>
                <a:cs typeface="Times New Roman" pitchFamily="18" charset="0"/>
                <a:sym typeface="Symbol" pitchFamily="18" charset="2"/>
              </a:rPr>
              <a:t>ψ</a:t>
            </a:r>
            <a:r>
              <a:rPr lang="en-CA" baseline="-25000">
                <a:solidFill>
                  <a:srgbClr val="009999"/>
                </a:solidFill>
                <a:latin typeface="Times New Roman" pitchFamily="18" charset="0"/>
                <a:cs typeface="Times New Roman" pitchFamily="18" charset="0"/>
                <a:sym typeface="Symbol" pitchFamily="18" charset="2"/>
              </a:rPr>
              <a:t>0</a:t>
            </a:r>
            <a:r>
              <a:rPr lang="en-US">
                <a:solidFill>
                  <a:srgbClr val="009999"/>
                </a:solidFill>
                <a:sym typeface="Symbol" pitchFamily="18" charset="2"/>
              </a:rPr>
              <a:t></a:t>
            </a:r>
          </a:p>
        </p:txBody>
      </p:sp>
      <p:sp>
        <p:nvSpPr>
          <p:cNvPr id="335904" name="Text Box 32"/>
          <p:cNvSpPr txBox="1">
            <a:spLocks noChangeArrowheads="1"/>
          </p:cNvSpPr>
          <p:nvPr/>
        </p:nvSpPr>
        <p:spPr bwMode="auto">
          <a:xfrm>
            <a:off x="5910263" y="1220788"/>
            <a:ext cx="636587" cy="457200"/>
          </a:xfrm>
          <a:prstGeom prst="rect">
            <a:avLst/>
          </a:prstGeom>
          <a:noFill/>
          <a:ln w="19050" algn="ctr">
            <a:noFill/>
            <a:miter lim="800000"/>
            <a:headEnd/>
            <a:tailEnd/>
          </a:ln>
        </p:spPr>
        <p:txBody>
          <a:bodyPr wrap="none">
            <a:spAutoFit/>
          </a:bodyPr>
          <a:lstStyle/>
          <a:p>
            <a:pPr algn="ctr"/>
            <a:r>
              <a:rPr lang="en-US">
                <a:solidFill>
                  <a:srgbClr val="009999"/>
                </a:solidFill>
                <a:sym typeface="Symbol" pitchFamily="18" charset="2"/>
              </a:rPr>
              <a:t></a:t>
            </a:r>
            <a:r>
              <a:rPr lang="el-GR">
                <a:solidFill>
                  <a:srgbClr val="009999"/>
                </a:solidFill>
                <a:latin typeface="Times New Roman" pitchFamily="18" charset="0"/>
                <a:cs typeface="Times New Roman" pitchFamily="18" charset="0"/>
                <a:sym typeface="Symbol" pitchFamily="18" charset="2"/>
              </a:rPr>
              <a:t>ψ</a:t>
            </a:r>
            <a:r>
              <a:rPr lang="en-CA" baseline="-25000">
                <a:solidFill>
                  <a:srgbClr val="009999"/>
                </a:solidFill>
                <a:latin typeface="Times New Roman" pitchFamily="18" charset="0"/>
                <a:cs typeface="Times New Roman" pitchFamily="18" charset="0"/>
                <a:sym typeface="Symbol" pitchFamily="18" charset="2"/>
              </a:rPr>
              <a:t>1</a:t>
            </a:r>
            <a:r>
              <a:rPr lang="en-US">
                <a:solidFill>
                  <a:srgbClr val="009999"/>
                </a:solidFill>
                <a:sym typeface="Symbol" pitchFamily="18" charset="2"/>
              </a:rPr>
              <a:t></a:t>
            </a:r>
          </a:p>
        </p:txBody>
      </p:sp>
      <p:sp>
        <p:nvSpPr>
          <p:cNvPr id="5146" name="Text Box 33"/>
          <p:cNvSpPr txBox="1">
            <a:spLocks noChangeArrowheads="1"/>
          </p:cNvSpPr>
          <p:nvPr/>
        </p:nvSpPr>
        <p:spPr bwMode="auto">
          <a:xfrm>
            <a:off x="473075" y="3732213"/>
            <a:ext cx="5048250" cy="822325"/>
          </a:xfrm>
          <a:prstGeom prst="rect">
            <a:avLst/>
          </a:prstGeom>
          <a:noFill/>
          <a:ln w="9525">
            <a:noFill/>
            <a:miter lim="800000"/>
            <a:headEnd/>
            <a:tailEnd/>
          </a:ln>
        </p:spPr>
        <p:txBody>
          <a:bodyPr wrap="none">
            <a:spAutoFit/>
          </a:bodyPr>
          <a:lstStyle/>
          <a:p>
            <a:r>
              <a:rPr lang="en-US"/>
              <a:t>… and the quantum state collapses </a:t>
            </a:r>
          </a:p>
          <a:p>
            <a:r>
              <a:rPr lang="en-US"/>
              <a:t>     </a:t>
            </a:r>
            <a:r>
              <a:rPr lang="en-CA"/>
              <a:t>to </a:t>
            </a:r>
            <a:r>
              <a:rPr lang="en-US">
                <a:solidFill>
                  <a:srgbClr val="990099"/>
                </a:solidFill>
                <a:sym typeface="Symbol" pitchFamily="18" charset="2"/>
              </a:rPr>
              <a:t></a:t>
            </a:r>
            <a:r>
              <a:rPr lang="en-US">
                <a:solidFill>
                  <a:srgbClr val="990099"/>
                </a:solidFill>
              </a:rPr>
              <a:t>0</a:t>
            </a:r>
            <a:r>
              <a:rPr lang="en-US" b="1">
                <a:solidFill>
                  <a:srgbClr val="990099"/>
                </a:solidFill>
                <a:sym typeface="Symbol" pitchFamily="18" charset="2"/>
              </a:rPr>
              <a:t> </a:t>
            </a:r>
            <a:r>
              <a:rPr lang="en-CA"/>
              <a:t>or </a:t>
            </a:r>
            <a:r>
              <a:rPr lang="en-US">
                <a:solidFill>
                  <a:srgbClr val="990099"/>
                </a:solidFill>
                <a:sym typeface="Symbol" pitchFamily="18" charset="2"/>
              </a:rPr>
              <a:t></a:t>
            </a:r>
            <a:r>
              <a:rPr lang="en-US">
                <a:solidFill>
                  <a:srgbClr val="990099"/>
                </a:solidFill>
              </a:rPr>
              <a:t>1</a:t>
            </a:r>
            <a:r>
              <a:rPr lang="en-US" b="1">
                <a:solidFill>
                  <a:srgbClr val="990099"/>
                </a:solidFill>
                <a:sym typeface="Symbol" pitchFamily="18" charset="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58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588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590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59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5885" grpId="0"/>
      <p:bldP spid="335886" grpId="0"/>
      <p:bldP spid="335903" grpId="0"/>
      <p:bldP spid="33590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Slide Number Placeholder 5"/>
          <p:cNvSpPr>
            <a:spLocks noGrp="1"/>
          </p:cNvSpPr>
          <p:nvPr>
            <p:ph type="sldNum" sz="quarter" idx="12"/>
          </p:nvPr>
        </p:nvSpPr>
        <p:spPr>
          <a:noFill/>
        </p:spPr>
        <p:txBody>
          <a:bodyPr/>
          <a:lstStyle/>
          <a:p>
            <a:fld id="{6ADB662E-46CB-4FF8-9416-A7BACAE91175}" type="slidenum">
              <a:rPr lang="en-US"/>
              <a:pPr/>
              <a:t>22</a:t>
            </a:fld>
            <a:endParaRPr lang="en-US"/>
          </a:p>
        </p:txBody>
      </p:sp>
      <p:sp>
        <p:nvSpPr>
          <p:cNvPr id="336898" name="Rectangle 2"/>
          <p:cNvSpPr>
            <a:spLocks noGrp="1" noChangeArrowheads="1"/>
          </p:cNvSpPr>
          <p:nvPr>
            <p:ph type="title"/>
          </p:nvPr>
        </p:nvSpPr>
        <p:spPr>
          <a:xfrm>
            <a:off x="381000" y="274638"/>
            <a:ext cx="8534400" cy="1143000"/>
          </a:xfrm>
        </p:spPr>
        <p:txBody>
          <a:bodyPr/>
          <a:lstStyle/>
          <a:p>
            <a:pPr eaLnBrk="1" hangingPunct="1">
              <a:defRPr/>
            </a:pPr>
            <a:r>
              <a:rPr lang="en-US" sz="4000" b="1" smtClean="0">
                <a:solidFill>
                  <a:srgbClr val="666699"/>
                </a:solidFill>
                <a:effectLst>
                  <a:outerShdw blurRad="38100" dist="38100" dir="2700000" algn="tl">
                    <a:srgbClr val="C0C0C0"/>
                  </a:outerShdw>
                </a:effectLst>
              </a:rPr>
              <a:t>Distinguishing between two states</a:t>
            </a:r>
          </a:p>
        </p:txBody>
      </p:sp>
      <p:sp>
        <p:nvSpPr>
          <p:cNvPr id="336899" name="Text Box 3"/>
          <p:cNvSpPr txBox="1">
            <a:spLocks noChangeArrowheads="1"/>
          </p:cNvSpPr>
          <p:nvPr/>
        </p:nvSpPr>
        <p:spPr bwMode="auto">
          <a:xfrm>
            <a:off x="381000" y="2209800"/>
            <a:ext cx="8305800" cy="476250"/>
          </a:xfrm>
          <a:prstGeom prst="rect">
            <a:avLst/>
          </a:prstGeom>
          <a:solidFill>
            <a:srgbClr val="FFFFCC"/>
          </a:solidFill>
          <a:ln w="19050" algn="ctr">
            <a:solidFill>
              <a:schemeClr val="tx1"/>
            </a:solidFill>
            <a:miter lim="800000"/>
            <a:headEnd/>
            <a:tailEnd/>
          </a:ln>
        </p:spPr>
        <p:txBody>
          <a:bodyPr>
            <a:spAutoFit/>
          </a:bodyPr>
          <a:lstStyle/>
          <a:p>
            <a:r>
              <a:rPr lang="en-US" b="1"/>
              <a:t>Question 1:</a:t>
            </a:r>
            <a:r>
              <a:rPr lang="en-US"/>
              <a:t> can we distinguish between the two cases?</a:t>
            </a:r>
          </a:p>
        </p:txBody>
      </p:sp>
      <p:sp>
        <p:nvSpPr>
          <p:cNvPr id="6151" name="Text Box 4"/>
          <p:cNvSpPr txBox="1">
            <a:spLocks noChangeArrowheads="1"/>
          </p:cNvSpPr>
          <p:nvPr/>
        </p:nvSpPr>
        <p:spPr bwMode="auto">
          <a:xfrm>
            <a:off x="1357290" y="1428736"/>
            <a:ext cx="4192173" cy="369332"/>
          </a:xfrm>
          <a:prstGeom prst="rect">
            <a:avLst/>
          </a:prstGeom>
          <a:noFill/>
          <a:ln w="19050" algn="ctr">
            <a:noFill/>
            <a:miter lim="800000"/>
            <a:headEnd/>
            <a:tailEnd/>
          </a:ln>
        </p:spPr>
        <p:txBody>
          <a:bodyPr wrap="none">
            <a:spAutoFit/>
          </a:bodyPr>
          <a:lstStyle/>
          <a:p>
            <a:r>
              <a:rPr lang="en-US" dirty="0"/>
              <a:t>Let           be in state  </a:t>
            </a:r>
            <a:r>
              <a:rPr lang="en-US" dirty="0">
                <a:solidFill>
                  <a:srgbClr val="990099"/>
                </a:solidFill>
                <a:sym typeface="Symbol" pitchFamily="18" charset="2"/>
              </a:rPr>
              <a:t>                             </a:t>
            </a:r>
            <a:r>
              <a:rPr lang="en-US" dirty="0" smtClean="0">
                <a:solidFill>
                  <a:srgbClr val="990099"/>
                </a:solidFill>
                <a:sym typeface="Symbol" pitchFamily="18" charset="2"/>
              </a:rPr>
              <a:t>    </a:t>
            </a:r>
            <a:r>
              <a:rPr lang="en-US" dirty="0" smtClean="0"/>
              <a:t>or </a:t>
            </a:r>
            <a:r>
              <a:rPr lang="en-US" dirty="0" smtClean="0">
                <a:solidFill>
                  <a:srgbClr val="990099"/>
                </a:solidFill>
                <a:sym typeface="Symbol" pitchFamily="18" charset="2"/>
              </a:rPr>
              <a:t> </a:t>
            </a:r>
            <a:endParaRPr lang="en-US" dirty="0">
              <a:solidFill>
                <a:srgbClr val="990099"/>
              </a:solidFill>
              <a:sym typeface="Symbol" pitchFamily="18" charset="2"/>
            </a:endParaRPr>
          </a:p>
        </p:txBody>
      </p:sp>
      <p:sp>
        <p:nvSpPr>
          <p:cNvPr id="336901" name="Text Box 5"/>
          <p:cNvSpPr txBox="1">
            <a:spLocks noChangeArrowheads="1"/>
          </p:cNvSpPr>
          <p:nvPr/>
        </p:nvSpPr>
        <p:spPr bwMode="auto">
          <a:xfrm>
            <a:off x="381000" y="2895600"/>
            <a:ext cx="3973513" cy="1249363"/>
          </a:xfrm>
          <a:prstGeom prst="rect">
            <a:avLst/>
          </a:prstGeom>
          <a:noFill/>
          <a:ln w="19050" algn="ctr">
            <a:noFill/>
            <a:miter lim="800000"/>
            <a:headEnd/>
            <a:tailEnd/>
          </a:ln>
        </p:spPr>
        <p:txBody>
          <a:bodyPr wrap="none">
            <a:spAutoFit/>
          </a:bodyPr>
          <a:lstStyle/>
          <a:p>
            <a:pPr marL="342900" indent="-342900"/>
            <a:r>
              <a:rPr lang="en-US" b="1"/>
              <a:t>Distinguishing procedure:</a:t>
            </a:r>
          </a:p>
          <a:p>
            <a:pPr marL="342900" indent="-342900">
              <a:buFontTx/>
              <a:buAutoNum type="arabicPeriod"/>
            </a:pPr>
            <a:r>
              <a:rPr lang="en-US"/>
              <a:t>apply </a:t>
            </a:r>
            <a:r>
              <a:rPr lang="en-US" sz="2800" i="1">
                <a:latin typeface="Times New Roman" pitchFamily="18" charset="0"/>
              </a:rPr>
              <a:t>H</a:t>
            </a:r>
          </a:p>
          <a:p>
            <a:pPr marL="342900" indent="-342900">
              <a:buFontTx/>
              <a:buAutoNum type="arabicPeriod"/>
            </a:pPr>
            <a:r>
              <a:rPr lang="en-US"/>
              <a:t>measure</a:t>
            </a:r>
          </a:p>
        </p:txBody>
      </p:sp>
      <p:sp>
        <p:nvSpPr>
          <p:cNvPr id="336902" name="Text Box 6"/>
          <p:cNvSpPr txBox="1">
            <a:spLocks noChangeArrowheads="1"/>
          </p:cNvSpPr>
          <p:nvPr/>
        </p:nvSpPr>
        <p:spPr bwMode="auto">
          <a:xfrm>
            <a:off x="381000" y="4267200"/>
            <a:ext cx="6508750" cy="457200"/>
          </a:xfrm>
          <a:prstGeom prst="rect">
            <a:avLst/>
          </a:prstGeom>
          <a:noFill/>
          <a:ln w="19050" algn="ctr">
            <a:noFill/>
            <a:miter lim="800000"/>
            <a:headEnd/>
            <a:tailEnd/>
          </a:ln>
        </p:spPr>
        <p:txBody>
          <a:bodyPr wrap="none">
            <a:spAutoFit/>
          </a:bodyPr>
          <a:lstStyle/>
          <a:p>
            <a:r>
              <a:rPr lang="en-US"/>
              <a:t>This works because</a:t>
            </a:r>
            <a:r>
              <a:rPr lang="en-US" i="1">
                <a:latin typeface="Times New Roman" pitchFamily="18" charset="0"/>
              </a:rPr>
              <a:t>  H</a:t>
            </a:r>
            <a:r>
              <a:rPr lang="en-US">
                <a:latin typeface="Arial Narrow" pitchFamily="34" charset="0"/>
              </a:rPr>
              <a:t> </a:t>
            </a:r>
            <a:r>
              <a:rPr lang="en-US">
                <a:solidFill>
                  <a:srgbClr val="990099"/>
                </a:solidFill>
                <a:sym typeface="Symbol" pitchFamily="18" charset="2"/>
              </a:rPr>
              <a:t></a:t>
            </a:r>
            <a:r>
              <a:rPr lang="en-US" b="1">
                <a:solidFill>
                  <a:srgbClr val="990099"/>
                </a:solidFill>
                <a:latin typeface="Times New Roman" pitchFamily="18" charset="0"/>
              </a:rPr>
              <a:t>+</a:t>
            </a:r>
            <a:r>
              <a:rPr lang="en-US">
                <a:solidFill>
                  <a:srgbClr val="990099"/>
                </a:solidFill>
                <a:sym typeface="Symbol" pitchFamily="18" charset="2"/>
              </a:rPr>
              <a:t></a:t>
            </a:r>
            <a:r>
              <a:rPr lang="en-US">
                <a:latin typeface="Arial Narrow" pitchFamily="34" charset="0"/>
              </a:rPr>
              <a:t> </a:t>
            </a:r>
            <a:r>
              <a:rPr lang="en-US" b="1">
                <a:latin typeface="Times New Roman" pitchFamily="18" charset="0"/>
              </a:rPr>
              <a:t>=</a:t>
            </a:r>
            <a:r>
              <a:rPr lang="en-US"/>
              <a:t> </a:t>
            </a:r>
            <a:r>
              <a:rPr lang="en-US">
                <a:solidFill>
                  <a:srgbClr val="990099"/>
                </a:solidFill>
                <a:latin typeface="Arial Narrow" pitchFamily="34" charset="0"/>
                <a:sym typeface="Symbol" pitchFamily="18" charset="2"/>
              </a:rPr>
              <a:t></a:t>
            </a:r>
            <a:r>
              <a:rPr lang="en-US">
                <a:solidFill>
                  <a:srgbClr val="990099"/>
                </a:solidFill>
              </a:rPr>
              <a:t>0</a:t>
            </a:r>
            <a:r>
              <a:rPr lang="en-US">
                <a:solidFill>
                  <a:srgbClr val="990099"/>
                </a:solidFill>
                <a:sym typeface="Symbol" pitchFamily="18" charset="2"/>
              </a:rPr>
              <a:t>  </a:t>
            </a:r>
            <a:r>
              <a:rPr lang="en-US">
                <a:sym typeface="Symbol" pitchFamily="18" charset="2"/>
              </a:rPr>
              <a:t>and</a:t>
            </a:r>
            <a:r>
              <a:rPr lang="en-US">
                <a:solidFill>
                  <a:srgbClr val="990099"/>
                </a:solidFill>
                <a:sym typeface="Symbol" pitchFamily="18" charset="2"/>
              </a:rPr>
              <a:t>  </a:t>
            </a:r>
            <a:r>
              <a:rPr lang="en-US" i="1">
                <a:latin typeface="Times New Roman" pitchFamily="18" charset="0"/>
              </a:rPr>
              <a:t>H</a:t>
            </a:r>
            <a:r>
              <a:rPr lang="en-US">
                <a:latin typeface="Arial Narrow" pitchFamily="34" charset="0"/>
              </a:rPr>
              <a:t> </a:t>
            </a:r>
            <a:r>
              <a:rPr lang="en-US">
                <a:solidFill>
                  <a:srgbClr val="990099"/>
                </a:solidFill>
                <a:sym typeface="Symbol" pitchFamily="18" charset="2"/>
              </a:rPr>
              <a:t></a:t>
            </a:r>
            <a:r>
              <a:rPr lang="en-US" b="1">
                <a:solidFill>
                  <a:srgbClr val="990099"/>
                </a:solidFill>
                <a:latin typeface="Times New Roman" pitchFamily="18" charset="0"/>
                <a:cs typeface="Times New Roman" pitchFamily="18" charset="0"/>
              </a:rPr>
              <a:t>−</a:t>
            </a:r>
            <a:r>
              <a:rPr lang="en-US">
                <a:solidFill>
                  <a:srgbClr val="990099"/>
                </a:solidFill>
                <a:sym typeface="Symbol" pitchFamily="18" charset="2"/>
              </a:rPr>
              <a:t></a:t>
            </a:r>
            <a:r>
              <a:rPr lang="en-US">
                <a:latin typeface="Arial Narrow" pitchFamily="34" charset="0"/>
              </a:rPr>
              <a:t> </a:t>
            </a:r>
            <a:r>
              <a:rPr lang="en-US" b="1">
                <a:latin typeface="Times New Roman" pitchFamily="18" charset="0"/>
              </a:rPr>
              <a:t>=</a:t>
            </a:r>
            <a:r>
              <a:rPr lang="en-US"/>
              <a:t> </a:t>
            </a:r>
            <a:r>
              <a:rPr lang="en-US">
                <a:solidFill>
                  <a:srgbClr val="990099"/>
                </a:solidFill>
                <a:latin typeface="Arial Narrow" pitchFamily="34" charset="0"/>
                <a:sym typeface="Symbol" pitchFamily="18" charset="2"/>
              </a:rPr>
              <a:t></a:t>
            </a:r>
            <a:r>
              <a:rPr lang="en-US">
                <a:solidFill>
                  <a:srgbClr val="990099"/>
                </a:solidFill>
              </a:rPr>
              <a:t>1</a:t>
            </a:r>
            <a:r>
              <a:rPr lang="en-US">
                <a:solidFill>
                  <a:srgbClr val="990099"/>
                </a:solidFill>
                <a:sym typeface="Symbol" pitchFamily="18" charset="2"/>
              </a:rPr>
              <a:t></a:t>
            </a:r>
            <a:r>
              <a:rPr lang="en-US">
                <a:latin typeface="Arial Narrow" pitchFamily="34" charset="0"/>
              </a:rPr>
              <a:t> </a:t>
            </a:r>
          </a:p>
        </p:txBody>
      </p:sp>
      <p:sp>
        <p:nvSpPr>
          <p:cNvPr id="336903" name="Text Box 7"/>
          <p:cNvSpPr txBox="1">
            <a:spLocks noChangeArrowheads="1"/>
          </p:cNvSpPr>
          <p:nvPr/>
        </p:nvSpPr>
        <p:spPr bwMode="auto">
          <a:xfrm>
            <a:off x="381000" y="4953000"/>
            <a:ext cx="8305800" cy="476250"/>
          </a:xfrm>
          <a:prstGeom prst="rect">
            <a:avLst/>
          </a:prstGeom>
          <a:solidFill>
            <a:srgbClr val="FFFFCC"/>
          </a:solidFill>
          <a:ln w="19050" algn="ctr">
            <a:solidFill>
              <a:schemeClr val="tx1"/>
            </a:solidFill>
            <a:miter lim="800000"/>
            <a:headEnd/>
            <a:tailEnd/>
          </a:ln>
        </p:spPr>
        <p:txBody>
          <a:bodyPr>
            <a:spAutoFit/>
          </a:bodyPr>
          <a:lstStyle/>
          <a:p>
            <a:r>
              <a:rPr lang="en-US" b="1"/>
              <a:t>Question 2:</a:t>
            </a:r>
            <a:r>
              <a:rPr lang="en-US"/>
              <a:t> can we distinguish between </a:t>
            </a:r>
            <a:r>
              <a:rPr lang="en-US">
                <a:solidFill>
                  <a:srgbClr val="990099"/>
                </a:solidFill>
                <a:sym typeface="Symbol" pitchFamily="18" charset="2"/>
              </a:rPr>
              <a:t></a:t>
            </a:r>
            <a:r>
              <a:rPr lang="en-US">
                <a:solidFill>
                  <a:srgbClr val="990099"/>
                </a:solidFill>
              </a:rPr>
              <a:t>0</a:t>
            </a:r>
            <a:r>
              <a:rPr lang="en-US">
                <a:solidFill>
                  <a:srgbClr val="990099"/>
                </a:solidFill>
                <a:sym typeface="Symbol" pitchFamily="18" charset="2"/>
              </a:rPr>
              <a:t></a:t>
            </a:r>
            <a:r>
              <a:rPr lang="en-US"/>
              <a:t> and </a:t>
            </a:r>
            <a:r>
              <a:rPr lang="en-US">
                <a:solidFill>
                  <a:srgbClr val="990099"/>
                </a:solidFill>
                <a:sym typeface="Symbol" pitchFamily="18" charset="2"/>
              </a:rPr>
              <a:t></a:t>
            </a:r>
            <a:r>
              <a:rPr lang="en-US" b="1">
                <a:solidFill>
                  <a:srgbClr val="990099"/>
                </a:solidFill>
                <a:latin typeface="Times New Roman" pitchFamily="18" charset="0"/>
              </a:rPr>
              <a:t>+</a:t>
            </a:r>
            <a:r>
              <a:rPr lang="en-US">
                <a:solidFill>
                  <a:srgbClr val="990099"/>
                </a:solidFill>
                <a:sym typeface="Symbol" pitchFamily="18" charset="2"/>
              </a:rPr>
              <a:t></a:t>
            </a:r>
            <a:r>
              <a:rPr lang="en-US"/>
              <a:t>?</a:t>
            </a:r>
          </a:p>
        </p:txBody>
      </p:sp>
      <p:sp>
        <p:nvSpPr>
          <p:cNvPr id="336904" name="Text Box 8"/>
          <p:cNvSpPr txBox="1">
            <a:spLocks noChangeArrowheads="1"/>
          </p:cNvSpPr>
          <p:nvPr/>
        </p:nvSpPr>
        <p:spPr bwMode="auto">
          <a:xfrm>
            <a:off x="381000" y="5562600"/>
            <a:ext cx="8305800" cy="822325"/>
          </a:xfrm>
          <a:prstGeom prst="rect">
            <a:avLst/>
          </a:prstGeom>
          <a:noFill/>
          <a:ln w="19050" algn="ctr">
            <a:noFill/>
            <a:miter lim="800000"/>
            <a:headEnd/>
            <a:tailEnd/>
          </a:ln>
        </p:spPr>
        <p:txBody>
          <a:bodyPr>
            <a:spAutoFit/>
          </a:bodyPr>
          <a:lstStyle/>
          <a:p>
            <a:r>
              <a:rPr lang="en-US"/>
              <a:t>Since they’re not orthogonal, they </a:t>
            </a:r>
            <a:r>
              <a:rPr lang="en-US" b="1" i="1"/>
              <a:t>cannot be perfectly</a:t>
            </a:r>
            <a:r>
              <a:rPr lang="en-US"/>
              <a:t> </a:t>
            </a:r>
            <a:r>
              <a:rPr lang="en-US" b="1" i="1"/>
              <a:t>distinguished</a:t>
            </a:r>
            <a:r>
              <a:rPr lang="en-US"/>
              <a:t> … but statistical difference is detectable</a:t>
            </a:r>
          </a:p>
        </p:txBody>
      </p:sp>
      <p:sp>
        <p:nvSpPr>
          <p:cNvPr id="6156" name="AutoShape 9"/>
          <p:cNvSpPr>
            <a:spLocks noChangeArrowheads="1"/>
          </p:cNvSpPr>
          <p:nvPr/>
        </p:nvSpPr>
        <p:spPr bwMode="auto">
          <a:xfrm>
            <a:off x="928662" y="1571612"/>
            <a:ext cx="247648" cy="214314"/>
          </a:xfrm>
          <a:prstGeom prst="cube">
            <a:avLst>
              <a:gd name="adj" fmla="val 25000"/>
            </a:avLst>
          </a:prstGeom>
          <a:solidFill>
            <a:srgbClr val="CC3399"/>
          </a:solidFill>
          <a:ln w="19050">
            <a:solidFill>
              <a:schemeClr val="tx1"/>
            </a:solidFill>
            <a:miter lim="800000"/>
            <a:headEnd/>
            <a:tailEnd/>
          </a:ln>
        </p:spPr>
        <p:txBody>
          <a:bodyPr wrap="none" anchor="ctr"/>
          <a:lstStyle/>
          <a:p>
            <a:endParaRPr lang="en-US"/>
          </a:p>
        </p:txBody>
      </p:sp>
      <p:graphicFrame>
        <p:nvGraphicFramePr>
          <p:cNvPr id="6146" name="Object 10"/>
          <p:cNvGraphicFramePr>
            <a:graphicFrameLocks noChangeAspect="1"/>
          </p:cNvGraphicFramePr>
          <p:nvPr>
            <p:ph idx="1"/>
          </p:nvPr>
        </p:nvGraphicFramePr>
        <p:xfrm>
          <a:off x="4071934" y="1285860"/>
          <a:ext cx="1571620" cy="570804"/>
        </p:xfrm>
        <a:graphic>
          <a:graphicData uri="http://schemas.openxmlformats.org/presentationml/2006/ole">
            <p:oleObj spid="_x0000_s108546" name="Equation" r:id="rId3" imgW="1117440" imgH="406080" progId="Equation.3">
              <p:embed/>
            </p:oleObj>
          </a:graphicData>
        </a:graphic>
      </p:graphicFrame>
      <p:graphicFrame>
        <p:nvGraphicFramePr>
          <p:cNvPr id="6147" name="Object 11"/>
          <p:cNvGraphicFramePr>
            <a:graphicFrameLocks noChangeAspect="1"/>
          </p:cNvGraphicFramePr>
          <p:nvPr/>
        </p:nvGraphicFramePr>
        <p:xfrm>
          <a:off x="7286644" y="1357298"/>
          <a:ext cx="1293794" cy="475179"/>
        </p:xfrm>
        <a:graphic>
          <a:graphicData uri="http://schemas.openxmlformats.org/presentationml/2006/ole">
            <p:oleObj spid="_x0000_s108547" name="Equation" r:id="rId4" imgW="1104840" imgH="40608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68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690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690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690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69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6899" grpId="0" animBg="1"/>
      <p:bldP spid="336901" grpId="0"/>
      <p:bldP spid="336902" grpId="0"/>
      <p:bldP spid="336903" grpId="0" animBg="1"/>
      <p:bldP spid="33690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5" name="Slide Number Placeholder 4"/>
          <p:cNvSpPr>
            <a:spLocks noGrp="1"/>
          </p:cNvSpPr>
          <p:nvPr>
            <p:ph type="sldNum" sz="quarter" idx="12"/>
          </p:nvPr>
        </p:nvSpPr>
        <p:spPr>
          <a:noFill/>
        </p:spPr>
        <p:txBody>
          <a:bodyPr/>
          <a:lstStyle/>
          <a:p>
            <a:fld id="{3E7A4BEE-C16D-46F9-A533-36E1AD4227E2}" type="slidenum">
              <a:rPr lang="en-US"/>
              <a:pPr/>
              <a:t>23</a:t>
            </a:fld>
            <a:endParaRPr lang="en-US"/>
          </a:p>
        </p:txBody>
      </p:sp>
      <p:sp>
        <p:nvSpPr>
          <p:cNvPr id="346114" name="Rectangle 2"/>
          <p:cNvSpPr>
            <a:spLocks noGrp="1" noChangeArrowheads="1"/>
          </p:cNvSpPr>
          <p:nvPr>
            <p:ph type="title"/>
          </p:nvPr>
        </p:nvSpPr>
        <p:spPr/>
        <p:txBody>
          <a:bodyPr/>
          <a:lstStyle/>
          <a:p>
            <a:pPr eaLnBrk="1" hangingPunct="1">
              <a:defRPr/>
            </a:pPr>
            <a:r>
              <a:rPr lang="en-US" b="1" smtClean="0">
                <a:solidFill>
                  <a:srgbClr val="666699"/>
                </a:solidFill>
                <a:effectLst>
                  <a:outerShdw blurRad="38100" dist="38100" dir="2700000" algn="tl">
                    <a:srgbClr val="C0C0C0"/>
                  </a:outerShdw>
                </a:effectLst>
              </a:rPr>
              <a:t>Operations on </a:t>
            </a:r>
            <a:r>
              <a:rPr lang="en-US" sz="4800" b="1" i="1" smtClean="0">
                <a:solidFill>
                  <a:srgbClr val="666699"/>
                </a:solidFill>
                <a:effectLst>
                  <a:outerShdw blurRad="38100" dist="38100" dir="2700000" algn="tl">
                    <a:srgbClr val="C0C0C0"/>
                  </a:outerShdw>
                </a:effectLst>
                <a:latin typeface="Times New Roman" pitchFamily="18" charset="0"/>
              </a:rPr>
              <a:t>n</a:t>
            </a:r>
            <a:r>
              <a:rPr lang="en-US" b="1" smtClean="0">
                <a:solidFill>
                  <a:srgbClr val="666699"/>
                </a:solidFill>
                <a:effectLst>
                  <a:outerShdw blurRad="38100" dist="38100" dir="2700000" algn="tl">
                    <a:srgbClr val="C0C0C0"/>
                  </a:outerShdw>
                </a:effectLst>
              </a:rPr>
              <a:t>-qubit states</a:t>
            </a:r>
          </a:p>
        </p:txBody>
      </p:sp>
      <p:grpSp>
        <p:nvGrpSpPr>
          <p:cNvPr id="2" name="Group 3"/>
          <p:cNvGrpSpPr>
            <a:grpSpLocks/>
          </p:cNvGrpSpPr>
          <p:nvPr/>
        </p:nvGrpSpPr>
        <p:grpSpPr bwMode="auto">
          <a:xfrm>
            <a:off x="322263" y="1441450"/>
            <a:ext cx="7964487" cy="1055688"/>
            <a:chOff x="203" y="908"/>
            <a:chExt cx="5017" cy="665"/>
          </a:xfrm>
        </p:grpSpPr>
        <p:sp>
          <p:nvSpPr>
            <p:cNvPr id="7194" name="Text Box 4"/>
            <p:cNvSpPr txBox="1">
              <a:spLocks noChangeArrowheads="1"/>
            </p:cNvSpPr>
            <p:nvPr/>
          </p:nvSpPr>
          <p:spPr bwMode="auto">
            <a:xfrm>
              <a:off x="203" y="1108"/>
              <a:ext cx="1876" cy="288"/>
            </a:xfrm>
            <a:prstGeom prst="rect">
              <a:avLst/>
            </a:prstGeom>
            <a:noFill/>
            <a:ln w="9525">
              <a:noFill/>
              <a:miter lim="800000"/>
              <a:headEnd/>
              <a:tailEnd/>
            </a:ln>
          </p:spPr>
          <p:txBody>
            <a:bodyPr wrap="none">
              <a:spAutoFit/>
            </a:bodyPr>
            <a:lstStyle/>
            <a:p>
              <a:r>
                <a:rPr lang="en-US" b="1"/>
                <a:t>Unitary operations:</a:t>
              </a:r>
            </a:p>
          </p:txBody>
        </p:sp>
        <p:graphicFrame>
          <p:nvGraphicFramePr>
            <p:cNvPr id="7174" name="Object 5"/>
            <p:cNvGraphicFramePr>
              <a:graphicFrameLocks noChangeAspect="1"/>
            </p:cNvGraphicFramePr>
            <p:nvPr/>
          </p:nvGraphicFramePr>
          <p:xfrm>
            <a:off x="2070" y="908"/>
            <a:ext cx="3150" cy="665"/>
          </p:xfrm>
          <a:graphic>
            <a:graphicData uri="http://schemas.openxmlformats.org/presentationml/2006/ole">
              <p:oleObj spid="_x0000_s109574" name="Equation" r:id="rId3" imgW="2222280" imgH="469800" progId="Equation.3">
                <p:embed/>
              </p:oleObj>
            </a:graphicData>
          </a:graphic>
        </p:graphicFrame>
      </p:grpSp>
      <p:sp>
        <p:nvSpPr>
          <p:cNvPr id="346118" name="Text Box 6"/>
          <p:cNvSpPr txBox="1">
            <a:spLocks noChangeArrowheads="1"/>
          </p:cNvSpPr>
          <p:nvPr/>
        </p:nvSpPr>
        <p:spPr bwMode="auto">
          <a:xfrm>
            <a:off x="2978150" y="5934075"/>
            <a:ext cx="4964113" cy="457200"/>
          </a:xfrm>
          <a:prstGeom prst="rect">
            <a:avLst/>
          </a:prstGeom>
          <a:noFill/>
          <a:ln w="9525">
            <a:noFill/>
            <a:miter lim="800000"/>
            <a:headEnd/>
            <a:tailEnd/>
          </a:ln>
        </p:spPr>
        <p:txBody>
          <a:bodyPr wrap="none">
            <a:spAutoFit/>
          </a:bodyPr>
          <a:lstStyle/>
          <a:p>
            <a:r>
              <a:rPr lang="en-US"/>
              <a:t>… and the quantum state collapses</a:t>
            </a:r>
          </a:p>
        </p:txBody>
      </p:sp>
      <p:grpSp>
        <p:nvGrpSpPr>
          <p:cNvPr id="3" name="Group 7"/>
          <p:cNvGrpSpPr>
            <a:grpSpLocks/>
          </p:cNvGrpSpPr>
          <p:nvPr/>
        </p:nvGrpSpPr>
        <p:grpSpPr bwMode="auto">
          <a:xfrm>
            <a:off x="398463" y="3505200"/>
            <a:ext cx="2405062" cy="2124075"/>
            <a:chOff x="203" y="1969"/>
            <a:chExt cx="1515" cy="1338"/>
          </a:xfrm>
        </p:grpSpPr>
        <p:grpSp>
          <p:nvGrpSpPr>
            <p:cNvPr id="4" name="Group 8"/>
            <p:cNvGrpSpPr>
              <a:grpSpLocks/>
            </p:cNvGrpSpPr>
            <p:nvPr/>
          </p:nvGrpSpPr>
          <p:grpSpPr bwMode="auto">
            <a:xfrm>
              <a:off x="442" y="2351"/>
              <a:ext cx="956" cy="956"/>
              <a:chOff x="1159" y="2160"/>
              <a:chExt cx="956" cy="956"/>
            </a:xfrm>
          </p:grpSpPr>
          <p:grpSp>
            <p:nvGrpSpPr>
              <p:cNvPr id="5" name="Group 9"/>
              <p:cNvGrpSpPr>
                <a:grpSpLocks/>
              </p:cNvGrpSpPr>
              <p:nvPr/>
            </p:nvGrpSpPr>
            <p:grpSpPr bwMode="auto">
              <a:xfrm>
                <a:off x="1159" y="2160"/>
                <a:ext cx="956" cy="956"/>
                <a:chOff x="1159" y="2160"/>
                <a:chExt cx="956" cy="956"/>
              </a:xfrm>
            </p:grpSpPr>
            <p:sp>
              <p:nvSpPr>
                <p:cNvPr id="7192" name="AutoShape 10"/>
                <p:cNvSpPr>
                  <a:spLocks noChangeArrowheads="1"/>
                </p:cNvSpPr>
                <p:nvPr/>
              </p:nvSpPr>
              <p:spPr bwMode="auto">
                <a:xfrm>
                  <a:off x="1159" y="2160"/>
                  <a:ext cx="956" cy="956"/>
                </a:xfrm>
                <a:prstGeom prst="cube">
                  <a:avLst>
                    <a:gd name="adj" fmla="val 25000"/>
                  </a:avLst>
                </a:prstGeom>
                <a:solidFill>
                  <a:srgbClr val="9900CC"/>
                </a:solidFill>
                <a:ln w="19050">
                  <a:solidFill>
                    <a:schemeClr val="tx1"/>
                  </a:solidFill>
                  <a:miter lim="800000"/>
                  <a:headEnd/>
                  <a:tailEnd/>
                </a:ln>
              </p:spPr>
              <p:txBody>
                <a:bodyPr wrap="none" anchor="ctr"/>
                <a:lstStyle/>
                <a:p>
                  <a:endParaRPr lang="en-US"/>
                </a:p>
              </p:txBody>
            </p:sp>
            <p:sp>
              <p:nvSpPr>
                <p:cNvPr id="7193" name="Freeform 11"/>
                <p:cNvSpPr>
                  <a:spLocks/>
                </p:cNvSpPr>
                <p:nvPr/>
              </p:nvSpPr>
              <p:spPr bwMode="auto">
                <a:xfrm>
                  <a:off x="1262" y="2280"/>
                  <a:ext cx="798" cy="624"/>
                </a:xfrm>
                <a:custGeom>
                  <a:avLst/>
                  <a:gdLst>
                    <a:gd name="T0" fmla="*/ 668 w 798"/>
                    <a:gd name="T1" fmla="*/ 58 h 624"/>
                    <a:gd name="T2" fmla="*/ 711 w 798"/>
                    <a:gd name="T3" fmla="*/ 77 h 624"/>
                    <a:gd name="T4" fmla="*/ 783 w 798"/>
                    <a:gd name="T5" fmla="*/ 235 h 624"/>
                    <a:gd name="T6" fmla="*/ 797 w 798"/>
                    <a:gd name="T7" fmla="*/ 264 h 624"/>
                    <a:gd name="T8" fmla="*/ 778 w 798"/>
                    <a:gd name="T9" fmla="*/ 403 h 624"/>
                    <a:gd name="T10" fmla="*/ 730 w 798"/>
                    <a:gd name="T11" fmla="*/ 494 h 624"/>
                    <a:gd name="T12" fmla="*/ 687 w 798"/>
                    <a:gd name="T13" fmla="*/ 571 h 624"/>
                    <a:gd name="T14" fmla="*/ 629 w 798"/>
                    <a:gd name="T15" fmla="*/ 538 h 624"/>
                    <a:gd name="T16" fmla="*/ 600 w 798"/>
                    <a:gd name="T17" fmla="*/ 504 h 624"/>
                    <a:gd name="T18" fmla="*/ 548 w 798"/>
                    <a:gd name="T19" fmla="*/ 557 h 624"/>
                    <a:gd name="T20" fmla="*/ 418 w 798"/>
                    <a:gd name="T21" fmla="*/ 624 h 624"/>
                    <a:gd name="T22" fmla="*/ 346 w 798"/>
                    <a:gd name="T23" fmla="*/ 590 h 624"/>
                    <a:gd name="T24" fmla="*/ 260 w 798"/>
                    <a:gd name="T25" fmla="*/ 571 h 624"/>
                    <a:gd name="T26" fmla="*/ 188 w 798"/>
                    <a:gd name="T27" fmla="*/ 595 h 624"/>
                    <a:gd name="T28" fmla="*/ 87 w 798"/>
                    <a:gd name="T29" fmla="*/ 605 h 624"/>
                    <a:gd name="T30" fmla="*/ 44 w 798"/>
                    <a:gd name="T31" fmla="*/ 581 h 624"/>
                    <a:gd name="T32" fmla="*/ 20 w 798"/>
                    <a:gd name="T33" fmla="*/ 533 h 624"/>
                    <a:gd name="T34" fmla="*/ 0 w 798"/>
                    <a:gd name="T35" fmla="*/ 326 h 624"/>
                    <a:gd name="T36" fmla="*/ 5 w 798"/>
                    <a:gd name="T37" fmla="*/ 298 h 624"/>
                    <a:gd name="T38" fmla="*/ 20 w 798"/>
                    <a:gd name="T39" fmla="*/ 288 h 624"/>
                    <a:gd name="T40" fmla="*/ 44 w 798"/>
                    <a:gd name="T41" fmla="*/ 245 h 624"/>
                    <a:gd name="T42" fmla="*/ 39 w 798"/>
                    <a:gd name="T43" fmla="*/ 216 h 624"/>
                    <a:gd name="T44" fmla="*/ 29 w 798"/>
                    <a:gd name="T45" fmla="*/ 187 h 624"/>
                    <a:gd name="T46" fmla="*/ 34 w 798"/>
                    <a:gd name="T47" fmla="*/ 120 h 624"/>
                    <a:gd name="T48" fmla="*/ 48 w 798"/>
                    <a:gd name="T49" fmla="*/ 115 h 624"/>
                    <a:gd name="T50" fmla="*/ 92 w 798"/>
                    <a:gd name="T51" fmla="*/ 96 h 624"/>
                    <a:gd name="T52" fmla="*/ 149 w 798"/>
                    <a:gd name="T53" fmla="*/ 82 h 624"/>
                    <a:gd name="T54" fmla="*/ 221 w 798"/>
                    <a:gd name="T55" fmla="*/ 48 h 624"/>
                    <a:gd name="T56" fmla="*/ 303 w 798"/>
                    <a:gd name="T57" fmla="*/ 29 h 624"/>
                    <a:gd name="T58" fmla="*/ 360 w 798"/>
                    <a:gd name="T59" fmla="*/ 0 h 624"/>
                    <a:gd name="T60" fmla="*/ 466 w 798"/>
                    <a:gd name="T61" fmla="*/ 48 h 624"/>
                    <a:gd name="T62" fmla="*/ 524 w 798"/>
                    <a:gd name="T63" fmla="*/ 58 h 624"/>
                    <a:gd name="T64" fmla="*/ 576 w 798"/>
                    <a:gd name="T65" fmla="*/ 72 h 624"/>
                    <a:gd name="T66" fmla="*/ 644 w 798"/>
                    <a:gd name="T67" fmla="*/ 62 h 624"/>
                    <a:gd name="T68" fmla="*/ 668 w 798"/>
                    <a:gd name="T69" fmla="*/ 67 h 624"/>
                    <a:gd name="T70" fmla="*/ 668 w 798"/>
                    <a:gd name="T71" fmla="*/ 58 h 62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98"/>
                    <a:gd name="T109" fmla="*/ 0 h 624"/>
                    <a:gd name="T110" fmla="*/ 798 w 798"/>
                    <a:gd name="T111" fmla="*/ 624 h 62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98" h="624">
                      <a:moveTo>
                        <a:pt x="668" y="58"/>
                      </a:moveTo>
                      <a:cubicBezTo>
                        <a:pt x="685" y="63"/>
                        <a:pt x="696" y="67"/>
                        <a:pt x="711" y="77"/>
                      </a:cubicBezTo>
                      <a:cubicBezTo>
                        <a:pt x="744" y="127"/>
                        <a:pt x="748" y="187"/>
                        <a:pt x="783" y="235"/>
                      </a:cubicBezTo>
                      <a:cubicBezTo>
                        <a:pt x="786" y="245"/>
                        <a:pt x="797" y="253"/>
                        <a:pt x="797" y="264"/>
                      </a:cubicBezTo>
                      <a:cubicBezTo>
                        <a:pt x="798" y="289"/>
                        <a:pt x="795" y="372"/>
                        <a:pt x="778" y="403"/>
                      </a:cubicBezTo>
                      <a:cubicBezTo>
                        <a:pt x="759" y="437"/>
                        <a:pt x="743" y="457"/>
                        <a:pt x="730" y="494"/>
                      </a:cubicBezTo>
                      <a:cubicBezTo>
                        <a:pt x="721" y="520"/>
                        <a:pt x="714" y="561"/>
                        <a:pt x="687" y="571"/>
                      </a:cubicBezTo>
                      <a:cubicBezTo>
                        <a:pt x="651" y="566"/>
                        <a:pt x="648" y="565"/>
                        <a:pt x="629" y="538"/>
                      </a:cubicBezTo>
                      <a:cubicBezTo>
                        <a:pt x="622" y="518"/>
                        <a:pt x="620" y="511"/>
                        <a:pt x="600" y="504"/>
                      </a:cubicBezTo>
                      <a:cubicBezTo>
                        <a:pt x="579" y="519"/>
                        <a:pt x="565" y="540"/>
                        <a:pt x="548" y="557"/>
                      </a:cubicBezTo>
                      <a:cubicBezTo>
                        <a:pt x="516" y="589"/>
                        <a:pt x="460" y="609"/>
                        <a:pt x="418" y="624"/>
                      </a:cubicBezTo>
                      <a:cubicBezTo>
                        <a:pt x="393" y="615"/>
                        <a:pt x="371" y="599"/>
                        <a:pt x="346" y="590"/>
                      </a:cubicBezTo>
                      <a:cubicBezTo>
                        <a:pt x="314" y="558"/>
                        <a:pt x="315" y="566"/>
                        <a:pt x="260" y="571"/>
                      </a:cubicBezTo>
                      <a:cubicBezTo>
                        <a:pt x="235" y="579"/>
                        <a:pt x="213" y="588"/>
                        <a:pt x="188" y="595"/>
                      </a:cubicBezTo>
                      <a:cubicBezTo>
                        <a:pt x="153" y="618"/>
                        <a:pt x="135" y="609"/>
                        <a:pt x="87" y="605"/>
                      </a:cubicBezTo>
                      <a:cubicBezTo>
                        <a:pt x="69" y="599"/>
                        <a:pt x="61" y="587"/>
                        <a:pt x="44" y="581"/>
                      </a:cubicBezTo>
                      <a:cubicBezTo>
                        <a:pt x="20" y="547"/>
                        <a:pt x="26" y="563"/>
                        <a:pt x="20" y="533"/>
                      </a:cubicBezTo>
                      <a:cubicBezTo>
                        <a:pt x="17" y="452"/>
                        <a:pt x="13" y="399"/>
                        <a:pt x="0" y="326"/>
                      </a:cubicBezTo>
                      <a:cubicBezTo>
                        <a:pt x="2" y="317"/>
                        <a:pt x="1" y="306"/>
                        <a:pt x="5" y="298"/>
                      </a:cubicBezTo>
                      <a:cubicBezTo>
                        <a:pt x="8" y="293"/>
                        <a:pt x="16" y="293"/>
                        <a:pt x="20" y="288"/>
                      </a:cubicBezTo>
                      <a:cubicBezTo>
                        <a:pt x="37" y="269"/>
                        <a:pt x="37" y="264"/>
                        <a:pt x="44" y="245"/>
                      </a:cubicBezTo>
                      <a:cubicBezTo>
                        <a:pt x="42" y="235"/>
                        <a:pt x="41" y="225"/>
                        <a:pt x="39" y="216"/>
                      </a:cubicBezTo>
                      <a:cubicBezTo>
                        <a:pt x="36" y="206"/>
                        <a:pt x="29" y="187"/>
                        <a:pt x="29" y="187"/>
                      </a:cubicBezTo>
                      <a:cubicBezTo>
                        <a:pt x="31" y="165"/>
                        <a:pt x="28" y="142"/>
                        <a:pt x="34" y="120"/>
                      </a:cubicBezTo>
                      <a:cubicBezTo>
                        <a:pt x="35" y="115"/>
                        <a:pt x="44" y="117"/>
                        <a:pt x="48" y="115"/>
                      </a:cubicBezTo>
                      <a:cubicBezTo>
                        <a:pt x="93" y="93"/>
                        <a:pt x="20" y="121"/>
                        <a:pt x="92" y="96"/>
                      </a:cubicBezTo>
                      <a:cubicBezTo>
                        <a:pt x="111" y="89"/>
                        <a:pt x="130" y="88"/>
                        <a:pt x="149" y="82"/>
                      </a:cubicBezTo>
                      <a:cubicBezTo>
                        <a:pt x="177" y="73"/>
                        <a:pt x="195" y="58"/>
                        <a:pt x="221" y="48"/>
                      </a:cubicBezTo>
                      <a:cubicBezTo>
                        <a:pt x="246" y="38"/>
                        <a:pt x="277" y="36"/>
                        <a:pt x="303" y="29"/>
                      </a:cubicBezTo>
                      <a:cubicBezTo>
                        <a:pt x="320" y="17"/>
                        <a:pt x="340" y="7"/>
                        <a:pt x="360" y="0"/>
                      </a:cubicBezTo>
                      <a:cubicBezTo>
                        <a:pt x="404" y="8"/>
                        <a:pt x="428" y="28"/>
                        <a:pt x="466" y="48"/>
                      </a:cubicBezTo>
                      <a:cubicBezTo>
                        <a:pt x="482" y="57"/>
                        <a:pt x="510" y="56"/>
                        <a:pt x="524" y="58"/>
                      </a:cubicBezTo>
                      <a:cubicBezTo>
                        <a:pt x="542" y="63"/>
                        <a:pt x="558" y="68"/>
                        <a:pt x="576" y="72"/>
                      </a:cubicBezTo>
                      <a:cubicBezTo>
                        <a:pt x="599" y="70"/>
                        <a:pt x="621" y="62"/>
                        <a:pt x="644" y="62"/>
                      </a:cubicBezTo>
                      <a:cubicBezTo>
                        <a:pt x="652" y="62"/>
                        <a:pt x="660" y="68"/>
                        <a:pt x="668" y="67"/>
                      </a:cubicBezTo>
                      <a:cubicBezTo>
                        <a:pt x="671" y="67"/>
                        <a:pt x="668" y="61"/>
                        <a:pt x="668" y="58"/>
                      </a:cubicBezTo>
                      <a:close/>
                    </a:path>
                  </a:pathLst>
                </a:custGeom>
                <a:solidFill>
                  <a:srgbClr val="F1C9FF"/>
                </a:solidFill>
                <a:ln w="19050">
                  <a:solidFill>
                    <a:schemeClr val="tx1"/>
                  </a:solidFill>
                  <a:round/>
                  <a:headEnd/>
                  <a:tailEnd/>
                </a:ln>
              </p:spPr>
              <p:txBody>
                <a:bodyPr/>
                <a:lstStyle/>
                <a:p>
                  <a:endParaRPr lang="en-US"/>
                </a:p>
              </p:txBody>
            </p:sp>
          </p:grpSp>
          <p:graphicFrame>
            <p:nvGraphicFramePr>
              <p:cNvPr id="7173" name="Object 12"/>
              <p:cNvGraphicFramePr>
                <a:graphicFrameLocks noChangeAspect="1"/>
              </p:cNvGraphicFramePr>
              <p:nvPr/>
            </p:nvGraphicFramePr>
            <p:xfrm>
              <a:off x="1294" y="2399"/>
              <a:ext cx="734" cy="460"/>
            </p:xfrm>
            <a:graphic>
              <a:graphicData uri="http://schemas.openxmlformats.org/presentationml/2006/ole">
                <p:oleObj spid="_x0000_s109573" name="Equation" r:id="rId4" imgW="545760" imgH="342720" progId="Equation.3">
                  <p:embed/>
                </p:oleObj>
              </a:graphicData>
            </a:graphic>
          </p:graphicFrame>
        </p:grpSp>
        <p:sp>
          <p:nvSpPr>
            <p:cNvPr id="7190" name="Text Box 13"/>
            <p:cNvSpPr txBox="1">
              <a:spLocks noChangeArrowheads="1"/>
            </p:cNvSpPr>
            <p:nvPr/>
          </p:nvSpPr>
          <p:spPr bwMode="auto">
            <a:xfrm>
              <a:off x="203" y="1969"/>
              <a:ext cx="1515" cy="288"/>
            </a:xfrm>
            <a:prstGeom prst="rect">
              <a:avLst/>
            </a:prstGeom>
            <a:noFill/>
            <a:ln w="9525">
              <a:noFill/>
              <a:miter lim="800000"/>
              <a:headEnd/>
              <a:tailEnd/>
            </a:ln>
          </p:spPr>
          <p:txBody>
            <a:bodyPr wrap="none">
              <a:spAutoFit/>
            </a:bodyPr>
            <a:lstStyle/>
            <a:p>
              <a:r>
                <a:rPr lang="en-US" b="1"/>
                <a:t>Measurements</a:t>
              </a:r>
              <a:r>
                <a:rPr lang="en-US"/>
                <a:t>:</a:t>
              </a:r>
            </a:p>
          </p:txBody>
        </p:sp>
      </p:grpSp>
      <p:grpSp>
        <p:nvGrpSpPr>
          <p:cNvPr id="6" name="Group 14"/>
          <p:cNvGrpSpPr>
            <a:grpSpLocks/>
          </p:cNvGrpSpPr>
          <p:nvPr/>
        </p:nvGrpSpPr>
        <p:grpSpPr bwMode="auto">
          <a:xfrm>
            <a:off x="4116388" y="3884613"/>
            <a:ext cx="4478337" cy="1900237"/>
            <a:chOff x="1924" y="2208"/>
            <a:chExt cx="2821" cy="1197"/>
          </a:xfrm>
        </p:grpSpPr>
        <p:graphicFrame>
          <p:nvGraphicFramePr>
            <p:cNvPr id="7171" name="Object 15"/>
            <p:cNvGraphicFramePr>
              <a:graphicFrameLocks noChangeAspect="1"/>
            </p:cNvGraphicFramePr>
            <p:nvPr/>
          </p:nvGraphicFramePr>
          <p:xfrm>
            <a:off x="2784" y="2208"/>
            <a:ext cx="1961" cy="1183"/>
          </p:xfrm>
          <a:graphic>
            <a:graphicData uri="http://schemas.openxmlformats.org/presentationml/2006/ole">
              <p:oleObj spid="_x0000_s109571" name="Equation" r:id="rId5" imgW="1600200" imgH="965160" progId="Equation.3">
                <p:embed/>
              </p:oleObj>
            </a:graphicData>
          </a:graphic>
        </p:graphicFrame>
        <p:grpSp>
          <p:nvGrpSpPr>
            <p:cNvPr id="7" name="Group 16"/>
            <p:cNvGrpSpPr>
              <a:grpSpLocks/>
            </p:cNvGrpSpPr>
            <p:nvPr/>
          </p:nvGrpSpPr>
          <p:grpSpPr bwMode="auto">
            <a:xfrm>
              <a:off x="2545" y="2256"/>
              <a:ext cx="290" cy="1149"/>
              <a:chOff x="2737" y="965"/>
              <a:chExt cx="290" cy="1149"/>
            </a:xfrm>
          </p:grpSpPr>
          <p:sp>
            <p:nvSpPr>
              <p:cNvPr id="7186" name="Text Box 17"/>
              <p:cNvSpPr txBox="1">
                <a:spLocks noChangeArrowheads="1"/>
              </p:cNvSpPr>
              <p:nvPr/>
            </p:nvSpPr>
            <p:spPr bwMode="auto">
              <a:xfrm>
                <a:off x="2737" y="965"/>
                <a:ext cx="290" cy="480"/>
              </a:xfrm>
              <a:prstGeom prst="rect">
                <a:avLst/>
              </a:prstGeom>
              <a:noFill/>
              <a:ln w="9525">
                <a:noFill/>
                <a:miter lim="800000"/>
                <a:headEnd/>
                <a:tailEnd/>
              </a:ln>
            </p:spPr>
            <p:txBody>
              <a:bodyPr wrap="none">
                <a:spAutoFit/>
              </a:bodyPr>
              <a:lstStyle/>
              <a:p>
                <a:r>
                  <a:rPr lang="en-US" sz="4400">
                    <a:solidFill>
                      <a:srgbClr val="0000CC"/>
                    </a:solidFill>
                    <a:sym typeface="Symbol" pitchFamily="18" charset="2"/>
                  </a:rPr>
                  <a:t></a:t>
                </a:r>
              </a:p>
            </p:txBody>
          </p:sp>
          <p:sp>
            <p:nvSpPr>
              <p:cNvPr id="7187" name="Text Box 18"/>
              <p:cNvSpPr txBox="1">
                <a:spLocks noChangeArrowheads="1"/>
              </p:cNvSpPr>
              <p:nvPr/>
            </p:nvSpPr>
            <p:spPr bwMode="auto">
              <a:xfrm>
                <a:off x="2737" y="1634"/>
                <a:ext cx="290" cy="480"/>
              </a:xfrm>
              <a:prstGeom prst="rect">
                <a:avLst/>
              </a:prstGeom>
              <a:noFill/>
              <a:ln w="9525">
                <a:noFill/>
                <a:miter lim="800000"/>
                <a:headEnd/>
                <a:tailEnd/>
              </a:ln>
            </p:spPr>
            <p:txBody>
              <a:bodyPr wrap="none">
                <a:spAutoFit/>
              </a:bodyPr>
              <a:lstStyle/>
              <a:p>
                <a:r>
                  <a:rPr lang="en-US" sz="4400">
                    <a:solidFill>
                      <a:srgbClr val="0000CC"/>
                    </a:solidFill>
                    <a:sym typeface="Symbol" pitchFamily="18" charset="2"/>
                  </a:rPr>
                  <a:t></a:t>
                </a:r>
              </a:p>
            </p:txBody>
          </p:sp>
          <p:sp>
            <p:nvSpPr>
              <p:cNvPr id="7188" name="Text Box 19"/>
              <p:cNvSpPr txBox="1">
                <a:spLocks noChangeArrowheads="1"/>
              </p:cNvSpPr>
              <p:nvPr/>
            </p:nvSpPr>
            <p:spPr bwMode="auto">
              <a:xfrm>
                <a:off x="2737" y="1284"/>
                <a:ext cx="290" cy="480"/>
              </a:xfrm>
              <a:prstGeom prst="rect">
                <a:avLst/>
              </a:prstGeom>
              <a:noFill/>
              <a:ln w="9525">
                <a:noFill/>
                <a:miter lim="800000"/>
                <a:headEnd/>
                <a:tailEnd/>
              </a:ln>
            </p:spPr>
            <p:txBody>
              <a:bodyPr wrap="none">
                <a:spAutoFit/>
              </a:bodyPr>
              <a:lstStyle/>
              <a:p>
                <a:r>
                  <a:rPr lang="en-US" sz="4400">
                    <a:solidFill>
                      <a:srgbClr val="0000CC"/>
                    </a:solidFill>
                    <a:sym typeface="Symbol" pitchFamily="18" charset="2"/>
                  </a:rPr>
                  <a:t></a:t>
                </a:r>
              </a:p>
            </p:txBody>
          </p:sp>
        </p:grpSp>
        <p:graphicFrame>
          <p:nvGraphicFramePr>
            <p:cNvPr id="7172" name="Object 20"/>
            <p:cNvGraphicFramePr>
              <a:graphicFrameLocks noChangeAspect="1"/>
            </p:cNvGraphicFramePr>
            <p:nvPr/>
          </p:nvGraphicFramePr>
          <p:xfrm>
            <a:off x="1924" y="2686"/>
            <a:ext cx="279" cy="194"/>
          </p:xfrm>
          <a:graphic>
            <a:graphicData uri="http://schemas.openxmlformats.org/presentationml/2006/ole">
              <p:oleObj spid="_x0000_s109572" name="Equation" r:id="rId6" imgW="291960" imgH="203040" progId="Equation.3">
                <p:embed/>
              </p:oleObj>
            </a:graphicData>
          </a:graphic>
        </p:graphicFrame>
      </p:grpSp>
      <p:sp>
        <p:nvSpPr>
          <p:cNvPr id="346133" name="Text Box 21"/>
          <p:cNvSpPr txBox="1">
            <a:spLocks noChangeArrowheads="1"/>
          </p:cNvSpPr>
          <p:nvPr/>
        </p:nvSpPr>
        <p:spPr bwMode="auto">
          <a:xfrm>
            <a:off x="398463" y="2166938"/>
            <a:ext cx="1674812" cy="579437"/>
          </a:xfrm>
          <a:prstGeom prst="rect">
            <a:avLst/>
          </a:prstGeom>
          <a:noFill/>
          <a:ln w="9525">
            <a:noFill/>
            <a:miter lim="800000"/>
            <a:headEnd/>
            <a:tailEnd/>
          </a:ln>
        </p:spPr>
        <p:txBody>
          <a:bodyPr wrap="none">
            <a:spAutoFit/>
          </a:bodyPr>
          <a:lstStyle/>
          <a:p>
            <a:r>
              <a:rPr lang="en-US" sz="3200">
                <a:latin typeface="Times New Roman" pitchFamily="18" charset="0"/>
              </a:rPr>
              <a:t>(</a:t>
            </a:r>
            <a:r>
              <a:rPr lang="en-US" sz="2800" i="1">
                <a:latin typeface="Times New Roman" pitchFamily="18" charset="0"/>
              </a:rPr>
              <a:t>U</a:t>
            </a:r>
            <a:r>
              <a:rPr lang="en-US" sz="2800" baseline="46000">
                <a:latin typeface="Times New Roman" pitchFamily="18" charset="0"/>
                <a:cs typeface="Times New Roman" pitchFamily="18" charset="0"/>
              </a:rPr>
              <a:t>†</a:t>
            </a:r>
            <a:r>
              <a:rPr lang="en-US" sz="2800" i="1">
                <a:latin typeface="Times New Roman" pitchFamily="18" charset="0"/>
              </a:rPr>
              <a:t>U</a:t>
            </a:r>
            <a:r>
              <a:rPr lang="en-US" sz="2800">
                <a:latin typeface="Times New Roman" pitchFamily="18" charset="0"/>
              </a:rPr>
              <a:t> = </a:t>
            </a:r>
            <a:r>
              <a:rPr lang="en-US" sz="2800" i="1">
                <a:latin typeface="Times New Roman" pitchFamily="18" charset="0"/>
              </a:rPr>
              <a:t>I</a:t>
            </a:r>
            <a:r>
              <a:rPr lang="en-US" sz="2800" i="1">
                <a:solidFill>
                  <a:srgbClr val="9900FF"/>
                </a:solidFill>
                <a:latin typeface="Times New Roman" pitchFamily="18" charset="0"/>
              </a:rPr>
              <a:t> </a:t>
            </a:r>
            <a:r>
              <a:rPr lang="en-US" sz="3200">
                <a:latin typeface="Times New Roman" pitchFamily="18" charset="0"/>
              </a:rPr>
              <a:t>)</a:t>
            </a:r>
          </a:p>
        </p:txBody>
      </p:sp>
      <p:grpSp>
        <p:nvGrpSpPr>
          <p:cNvPr id="8" name="Group 22"/>
          <p:cNvGrpSpPr>
            <a:grpSpLocks/>
          </p:cNvGrpSpPr>
          <p:nvPr/>
        </p:nvGrpSpPr>
        <p:grpSpPr bwMode="auto">
          <a:xfrm>
            <a:off x="3054350" y="2746375"/>
            <a:ext cx="1138238" cy="1820863"/>
            <a:chOff x="1972" y="1778"/>
            <a:chExt cx="717" cy="1147"/>
          </a:xfrm>
        </p:grpSpPr>
        <p:sp>
          <p:nvSpPr>
            <p:cNvPr id="346135" name="AutoShape 23"/>
            <p:cNvSpPr>
              <a:spLocks noChangeArrowheads="1"/>
            </p:cNvSpPr>
            <p:nvPr/>
          </p:nvSpPr>
          <p:spPr bwMode="auto">
            <a:xfrm>
              <a:off x="1972" y="1778"/>
              <a:ext cx="717" cy="1147"/>
            </a:xfrm>
            <a:prstGeom prst="cloudCallout">
              <a:avLst>
                <a:gd name="adj1" fmla="val -107042"/>
                <a:gd name="adj2" fmla="val 33694"/>
              </a:avLst>
            </a:prstGeom>
            <a:solidFill>
              <a:srgbClr val="F7FBFF"/>
            </a:solidFill>
            <a:ln w="12700">
              <a:solidFill>
                <a:srgbClr val="006699"/>
              </a:solidFill>
              <a:round/>
              <a:headEnd/>
              <a:tailEnd/>
            </a:ln>
            <a:effectLst/>
          </p:spPr>
          <p:txBody>
            <a:bodyPr/>
            <a:lstStyle/>
            <a:p>
              <a:pPr algn="ctr">
                <a:defRPr/>
              </a:pPr>
              <a:endParaRPr lang="en-US" sz="1800" b="1">
                <a:effectLst>
                  <a:outerShdw blurRad="38100" dist="38100" dir="2700000" algn="tl">
                    <a:srgbClr val="C0C0C0"/>
                  </a:outerShdw>
                </a:effectLst>
              </a:endParaRPr>
            </a:p>
          </p:txBody>
        </p:sp>
        <p:graphicFrame>
          <p:nvGraphicFramePr>
            <p:cNvPr id="7170" name="Object 24"/>
            <p:cNvGraphicFramePr>
              <a:graphicFrameLocks noChangeAspect="1"/>
            </p:cNvGraphicFramePr>
            <p:nvPr/>
          </p:nvGraphicFramePr>
          <p:xfrm>
            <a:off x="2163" y="1969"/>
            <a:ext cx="287" cy="765"/>
          </p:xfrm>
          <a:graphic>
            <a:graphicData uri="http://schemas.openxmlformats.org/presentationml/2006/ole">
              <p:oleObj spid="_x0000_s109570" name="Equation" r:id="rId7" imgW="419040" imgH="939600" progId="Equation.3">
                <p:embed/>
              </p:oleObj>
            </a:graphicData>
          </a:graphic>
        </p:graphicFrame>
        <p:sp>
          <p:nvSpPr>
            <p:cNvPr id="7184" name="Text Box 25"/>
            <p:cNvSpPr txBox="1">
              <a:spLocks noChangeArrowheads="1"/>
            </p:cNvSpPr>
            <p:nvPr/>
          </p:nvSpPr>
          <p:spPr bwMode="auto">
            <a:xfrm>
              <a:off x="2402" y="1921"/>
              <a:ext cx="116" cy="404"/>
            </a:xfrm>
            <a:prstGeom prst="rect">
              <a:avLst/>
            </a:prstGeom>
            <a:noFill/>
            <a:ln w="9525">
              <a:noFill/>
              <a:miter lim="800000"/>
              <a:headEnd/>
              <a:tailEnd/>
            </a:ln>
          </p:spPr>
          <p:txBody>
            <a:bodyPr wrap="none">
              <a:spAutoFit/>
            </a:bodyPr>
            <a:lstStyle/>
            <a:p>
              <a:endParaRPr lang="en-US" sz="3600">
                <a:solidFill>
                  <a:srgbClr val="336699"/>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613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3461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118" grpId="0"/>
      <p:bldP spid="34613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0" name="Slide Number Placeholder 4"/>
          <p:cNvSpPr>
            <a:spLocks noGrp="1"/>
          </p:cNvSpPr>
          <p:nvPr>
            <p:ph type="sldNum" sz="quarter" idx="12"/>
          </p:nvPr>
        </p:nvSpPr>
        <p:spPr>
          <a:noFill/>
        </p:spPr>
        <p:txBody>
          <a:bodyPr/>
          <a:lstStyle/>
          <a:p>
            <a:fld id="{E5A4AC3A-55F8-4B89-9D06-5F86B0D3A8D2}" type="slidenum">
              <a:rPr lang="en-US"/>
              <a:pPr/>
              <a:t>24</a:t>
            </a:fld>
            <a:endParaRPr lang="en-US"/>
          </a:p>
        </p:txBody>
      </p:sp>
      <p:sp>
        <p:nvSpPr>
          <p:cNvPr id="347138" name="Rectangle 2"/>
          <p:cNvSpPr>
            <a:spLocks noGrp="1" noChangeArrowheads="1"/>
          </p:cNvSpPr>
          <p:nvPr>
            <p:ph type="title"/>
          </p:nvPr>
        </p:nvSpPr>
        <p:spPr/>
        <p:txBody>
          <a:bodyPr/>
          <a:lstStyle/>
          <a:p>
            <a:pPr eaLnBrk="1" hangingPunct="1">
              <a:defRPr/>
            </a:pPr>
            <a:r>
              <a:rPr lang="en-US" b="1" smtClean="0">
                <a:solidFill>
                  <a:srgbClr val="666699"/>
                </a:solidFill>
                <a:effectLst>
                  <a:outerShdw blurRad="38100" dist="38100" dir="2700000" algn="tl">
                    <a:srgbClr val="C0C0C0"/>
                  </a:outerShdw>
                </a:effectLst>
              </a:rPr>
              <a:t>Entanglement</a:t>
            </a:r>
          </a:p>
        </p:txBody>
      </p:sp>
      <p:graphicFrame>
        <p:nvGraphicFramePr>
          <p:cNvPr id="347140" name="Object 4"/>
          <p:cNvGraphicFramePr>
            <a:graphicFrameLocks noChangeAspect="1"/>
          </p:cNvGraphicFramePr>
          <p:nvPr/>
        </p:nvGraphicFramePr>
        <p:xfrm>
          <a:off x="398463" y="2897188"/>
          <a:ext cx="8218487" cy="519112"/>
        </p:xfrm>
        <a:graphic>
          <a:graphicData uri="http://schemas.openxmlformats.org/presentationml/2006/ole">
            <p:oleObj spid="_x0000_s110594" name="Equation" r:id="rId3" imgW="4025880" imgH="253800" progId="Equation.3">
              <p:embed/>
            </p:oleObj>
          </a:graphicData>
        </a:graphic>
      </p:graphicFrame>
      <p:sp>
        <p:nvSpPr>
          <p:cNvPr id="347141" name="Text Box 5"/>
          <p:cNvSpPr txBox="1">
            <a:spLocks noChangeArrowheads="1"/>
          </p:cNvSpPr>
          <p:nvPr/>
        </p:nvSpPr>
        <p:spPr bwMode="auto">
          <a:xfrm>
            <a:off x="246063" y="2443163"/>
            <a:ext cx="7753350" cy="457200"/>
          </a:xfrm>
          <a:prstGeom prst="rect">
            <a:avLst/>
          </a:prstGeom>
          <a:noFill/>
          <a:ln w="9525">
            <a:noFill/>
            <a:miter lim="800000"/>
            <a:headEnd/>
            <a:tailEnd/>
          </a:ln>
        </p:spPr>
        <p:txBody>
          <a:bodyPr wrap="none">
            <a:spAutoFit/>
          </a:bodyPr>
          <a:lstStyle/>
          <a:p>
            <a:r>
              <a:rPr lang="en-US"/>
              <a:t>The state of the combined system their </a:t>
            </a:r>
            <a:r>
              <a:rPr lang="en-US" b="1" i="1"/>
              <a:t>tensor product</a:t>
            </a:r>
            <a:r>
              <a:rPr lang="en-US"/>
              <a:t>:</a:t>
            </a:r>
          </a:p>
        </p:txBody>
      </p:sp>
      <p:sp>
        <p:nvSpPr>
          <p:cNvPr id="347144" name="Text Box 8"/>
          <p:cNvSpPr txBox="1">
            <a:spLocks noChangeArrowheads="1"/>
          </p:cNvSpPr>
          <p:nvPr/>
        </p:nvSpPr>
        <p:spPr bwMode="auto">
          <a:xfrm>
            <a:off x="2598738" y="6084888"/>
            <a:ext cx="539750" cy="519112"/>
          </a:xfrm>
          <a:prstGeom prst="rect">
            <a:avLst/>
          </a:prstGeom>
          <a:noFill/>
          <a:ln w="9525">
            <a:noFill/>
            <a:miter lim="800000"/>
            <a:headEnd/>
            <a:tailEnd/>
          </a:ln>
        </p:spPr>
        <p:txBody>
          <a:bodyPr wrap="none">
            <a:spAutoFit/>
          </a:bodyPr>
          <a:lstStyle/>
          <a:p>
            <a:r>
              <a:rPr lang="en-US" sz="2800" b="1">
                <a:solidFill>
                  <a:srgbClr val="9900CC"/>
                </a:solidFill>
                <a:latin typeface="Times New Roman" pitchFamily="18" charset="0"/>
              </a:rPr>
              <a:t>??</a:t>
            </a:r>
            <a:endParaRPr lang="en-US">
              <a:solidFill>
                <a:srgbClr val="CC0000"/>
              </a:solidFill>
            </a:endParaRPr>
          </a:p>
        </p:txBody>
      </p:sp>
      <p:sp>
        <p:nvSpPr>
          <p:cNvPr id="347154" name="AutoShape 18"/>
          <p:cNvSpPr>
            <a:spLocks noChangeArrowheads="1"/>
          </p:cNvSpPr>
          <p:nvPr/>
        </p:nvSpPr>
        <p:spPr bwMode="auto">
          <a:xfrm>
            <a:off x="7835900" y="1303338"/>
            <a:ext cx="455613" cy="455612"/>
          </a:xfrm>
          <a:prstGeom prst="cube">
            <a:avLst>
              <a:gd name="adj" fmla="val 25000"/>
            </a:avLst>
          </a:prstGeom>
          <a:solidFill>
            <a:srgbClr val="9900FF"/>
          </a:solidFill>
          <a:ln w="12700">
            <a:solidFill>
              <a:schemeClr val="tx1"/>
            </a:solidFill>
            <a:miter lim="800000"/>
            <a:headEnd/>
            <a:tailEnd/>
          </a:ln>
        </p:spPr>
        <p:txBody>
          <a:bodyPr wrap="none" anchor="ctr"/>
          <a:lstStyle/>
          <a:p>
            <a:endParaRPr lang="en-US"/>
          </a:p>
        </p:txBody>
      </p:sp>
      <p:sp>
        <p:nvSpPr>
          <p:cNvPr id="347155" name="AutoShape 19"/>
          <p:cNvSpPr>
            <a:spLocks noChangeArrowheads="1"/>
          </p:cNvSpPr>
          <p:nvPr/>
        </p:nvSpPr>
        <p:spPr bwMode="auto">
          <a:xfrm>
            <a:off x="6013450" y="1303338"/>
            <a:ext cx="455613" cy="455612"/>
          </a:xfrm>
          <a:prstGeom prst="cube">
            <a:avLst>
              <a:gd name="adj" fmla="val 25000"/>
            </a:avLst>
          </a:prstGeom>
          <a:solidFill>
            <a:srgbClr val="9900FF"/>
          </a:solidFill>
          <a:ln w="12700">
            <a:solidFill>
              <a:schemeClr val="tx1"/>
            </a:solidFill>
            <a:miter lim="800000"/>
            <a:headEnd/>
            <a:tailEnd/>
          </a:ln>
        </p:spPr>
        <p:txBody>
          <a:bodyPr wrap="none" anchor="ctr"/>
          <a:lstStyle/>
          <a:p>
            <a:endParaRPr lang="en-US"/>
          </a:p>
        </p:txBody>
      </p:sp>
      <p:sp>
        <p:nvSpPr>
          <p:cNvPr id="347157" name="Text Box 21"/>
          <p:cNvSpPr txBox="1">
            <a:spLocks noChangeArrowheads="1"/>
          </p:cNvSpPr>
          <p:nvPr/>
        </p:nvSpPr>
        <p:spPr bwMode="auto">
          <a:xfrm>
            <a:off x="246063" y="1758950"/>
            <a:ext cx="5351462" cy="457200"/>
          </a:xfrm>
          <a:prstGeom prst="rect">
            <a:avLst/>
          </a:prstGeom>
          <a:noFill/>
          <a:ln w="9525">
            <a:noFill/>
            <a:miter lim="800000"/>
            <a:headEnd/>
            <a:tailEnd/>
          </a:ln>
        </p:spPr>
        <p:txBody>
          <a:bodyPr wrap="none">
            <a:spAutoFit/>
          </a:bodyPr>
          <a:lstStyle/>
          <a:p>
            <a:r>
              <a:rPr lang="en-CA"/>
              <a:t>Suppose that two qubits are in states: </a:t>
            </a:r>
            <a:endParaRPr lang="en-US"/>
          </a:p>
        </p:txBody>
      </p:sp>
      <p:graphicFrame>
        <p:nvGraphicFramePr>
          <p:cNvPr id="347159" name="Object 23"/>
          <p:cNvGraphicFramePr>
            <a:graphicFrameLocks noChangeAspect="1"/>
          </p:cNvGraphicFramePr>
          <p:nvPr/>
        </p:nvGraphicFramePr>
        <p:xfrm>
          <a:off x="5557838" y="1758950"/>
          <a:ext cx="1374775" cy="519113"/>
        </p:xfrm>
        <a:graphic>
          <a:graphicData uri="http://schemas.openxmlformats.org/presentationml/2006/ole">
            <p:oleObj spid="_x0000_s110595" name="Equation" r:id="rId4" imgW="672840" imgH="253800" progId="Equation.3">
              <p:embed/>
            </p:oleObj>
          </a:graphicData>
        </a:graphic>
      </p:graphicFrame>
      <p:graphicFrame>
        <p:nvGraphicFramePr>
          <p:cNvPr id="347160" name="Object 24"/>
          <p:cNvGraphicFramePr>
            <a:graphicFrameLocks noChangeAspect="1"/>
          </p:cNvGraphicFramePr>
          <p:nvPr/>
        </p:nvGraphicFramePr>
        <p:xfrm>
          <a:off x="7304088" y="1758950"/>
          <a:ext cx="1530350" cy="519113"/>
        </p:xfrm>
        <a:graphic>
          <a:graphicData uri="http://schemas.openxmlformats.org/presentationml/2006/ole">
            <p:oleObj spid="_x0000_s110596" name="Equation" r:id="rId5" imgW="749160" imgH="253800" progId="Equation.3">
              <p:embed/>
            </p:oleObj>
          </a:graphicData>
        </a:graphic>
      </p:graphicFrame>
      <p:grpSp>
        <p:nvGrpSpPr>
          <p:cNvPr id="2" name="Group 39"/>
          <p:cNvGrpSpPr>
            <a:grpSpLocks/>
          </p:cNvGrpSpPr>
          <p:nvPr/>
        </p:nvGrpSpPr>
        <p:grpSpPr bwMode="auto">
          <a:xfrm>
            <a:off x="246063" y="3656013"/>
            <a:ext cx="8196262" cy="1593850"/>
            <a:chOff x="155" y="2303"/>
            <a:chExt cx="5163" cy="1004"/>
          </a:xfrm>
        </p:grpSpPr>
        <p:sp>
          <p:nvSpPr>
            <p:cNvPr id="8210" name="Rectangle 32"/>
            <p:cNvSpPr>
              <a:spLocks noChangeArrowheads="1"/>
            </p:cNvSpPr>
            <p:nvPr/>
          </p:nvSpPr>
          <p:spPr bwMode="auto">
            <a:xfrm>
              <a:off x="155" y="2303"/>
              <a:ext cx="5163" cy="1004"/>
            </a:xfrm>
            <a:prstGeom prst="rect">
              <a:avLst/>
            </a:prstGeom>
            <a:solidFill>
              <a:srgbClr val="FFFFCC"/>
            </a:solidFill>
            <a:ln w="19050">
              <a:solidFill>
                <a:schemeClr val="tx1"/>
              </a:solidFill>
              <a:miter lim="800000"/>
              <a:headEnd/>
              <a:tailEnd/>
            </a:ln>
          </p:spPr>
          <p:txBody>
            <a:bodyPr wrap="none" anchor="ctr"/>
            <a:lstStyle/>
            <a:p>
              <a:endParaRPr lang="en-US"/>
            </a:p>
          </p:txBody>
        </p:sp>
        <p:graphicFrame>
          <p:nvGraphicFramePr>
            <p:cNvPr id="8198" name="Object 28"/>
            <p:cNvGraphicFramePr>
              <a:graphicFrameLocks noChangeAspect="1"/>
            </p:cNvGraphicFramePr>
            <p:nvPr/>
          </p:nvGraphicFramePr>
          <p:xfrm>
            <a:off x="1637" y="2542"/>
            <a:ext cx="2008" cy="326"/>
          </p:xfrm>
          <a:graphic>
            <a:graphicData uri="http://schemas.openxmlformats.org/presentationml/2006/ole">
              <p:oleObj spid="_x0000_s110598" name="Equation" r:id="rId6" imgW="1790640" imgH="253800" progId="Equation.3">
                <p:embed/>
              </p:oleObj>
            </a:graphicData>
          </a:graphic>
        </p:graphicFrame>
        <p:sp>
          <p:nvSpPr>
            <p:cNvPr id="8211" name="Text Box 25"/>
            <p:cNvSpPr txBox="1">
              <a:spLocks noChangeArrowheads="1"/>
            </p:cNvSpPr>
            <p:nvPr/>
          </p:nvSpPr>
          <p:spPr bwMode="auto">
            <a:xfrm>
              <a:off x="155" y="2303"/>
              <a:ext cx="5078" cy="941"/>
            </a:xfrm>
            <a:prstGeom prst="rect">
              <a:avLst/>
            </a:prstGeom>
            <a:noFill/>
            <a:ln w="9525">
              <a:noFill/>
              <a:miter lim="800000"/>
              <a:headEnd/>
              <a:tailEnd/>
            </a:ln>
          </p:spPr>
          <p:txBody>
            <a:bodyPr>
              <a:spAutoFit/>
            </a:bodyPr>
            <a:lstStyle/>
            <a:p>
              <a:r>
                <a:rPr lang="en-CA" b="1"/>
                <a:t>Question:</a:t>
              </a:r>
              <a:r>
                <a:rPr lang="en-CA"/>
                <a:t> what are the states of the individual qubits for</a:t>
              </a:r>
            </a:p>
            <a:p>
              <a:r>
                <a:rPr lang="en-CA"/>
                <a:t>		1.				</a:t>
              </a:r>
              <a:r>
                <a:rPr lang="en-CA" sz="2800"/>
                <a:t>?</a:t>
              </a:r>
            </a:p>
            <a:p>
              <a:endParaRPr lang="en-CA" sz="1200"/>
            </a:p>
            <a:p>
              <a:r>
                <a:rPr lang="en-CA" sz="2800"/>
                <a:t>		</a:t>
              </a:r>
              <a:r>
                <a:rPr lang="en-CA"/>
                <a:t>2.</a:t>
              </a:r>
              <a:r>
                <a:rPr lang="en-CA" sz="2800"/>
                <a:t>		      ?</a:t>
              </a:r>
              <a:endParaRPr lang="en-US" sz="2800"/>
            </a:p>
          </p:txBody>
        </p:sp>
        <p:graphicFrame>
          <p:nvGraphicFramePr>
            <p:cNvPr id="8199" name="Object 36"/>
            <p:cNvGraphicFramePr>
              <a:graphicFrameLocks noChangeAspect="1"/>
            </p:cNvGraphicFramePr>
            <p:nvPr/>
          </p:nvGraphicFramePr>
          <p:xfrm>
            <a:off x="1589" y="2924"/>
            <a:ext cx="1260" cy="335"/>
          </p:xfrm>
          <a:graphic>
            <a:graphicData uri="http://schemas.openxmlformats.org/presentationml/2006/ole">
              <p:oleObj spid="_x0000_s110599" name="Equation" r:id="rId7" imgW="1002960" imgH="266400" progId="Equation.3">
                <p:embed/>
              </p:oleObj>
            </a:graphicData>
          </a:graphic>
        </p:graphicFrame>
      </p:grpSp>
      <p:graphicFrame>
        <p:nvGraphicFramePr>
          <p:cNvPr id="347173" name="Object 37"/>
          <p:cNvGraphicFramePr>
            <a:graphicFrameLocks noChangeAspect="1"/>
          </p:cNvGraphicFramePr>
          <p:nvPr/>
        </p:nvGraphicFramePr>
        <p:xfrm>
          <a:off x="2522538" y="5629275"/>
          <a:ext cx="3521075" cy="531813"/>
        </p:xfrm>
        <a:graphic>
          <a:graphicData uri="http://schemas.openxmlformats.org/presentationml/2006/ole">
            <p:oleObj spid="_x0000_s110597" name="Equation" r:id="rId8" imgW="1765080" imgH="266400" progId="Equation.3">
              <p:embed/>
            </p:oleObj>
          </a:graphicData>
        </a:graphic>
      </p:graphicFrame>
      <p:sp>
        <p:nvSpPr>
          <p:cNvPr id="347174" name="Text Box 38"/>
          <p:cNvSpPr txBox="1">
            <a:spLocks noChangeArrowheads="1"/>
          </p:cNvSpPr>
          <p:nvPr/>
        </p:nvSpPr>
        <p:spPr bwMode="auto">
          <a:xfrm>
            <a:off x="244475" y="5629275"/>
            <a:ext cx="2316163" cy="944563"/>
          </a:xfrm>
          <a:prstGeom prst="rect">
            <a:avLst/>
          </a:prstGeom>
          <a:noFill/>
          <a:ln w="9525">
            <a:noFill/>
            <a:miter lim="800000"/>
            <a:headEnd/>
            <a:tailEnd/>
          </a:ln>
        </p:spPr>
        <p:txBody>
          <a:bodyPr wrap="none">
            <a:spAutoFit/>
          </a:bodyPr>
          <a:lstStyle/>
          <a:p>
            <a:pPr algn="r"/>
            <a:r>
              <a:rPr lang="en-CA" b="1">
                <a:solidFill>
                  <a:srgbClr val="CC0000"/>
                </a:solidFill>
              </a:rPr>
              <a:t>Answers:      </a:t>
            </a:r>
            <a:r>
              <a:rPr lang="en-CA">
                <a:solidFill>
                  <a:srgbClr val="CC0000"/>
                </a:solidFill>
              </a:rPr>
              <a:t>1.</a:t>
            </a:r>
          </a:p>
          <a:p>
            <a:pPr algn="r"/>
            <a:endParaRPr lang="en-CA" sz="800">
              <a:solidFill>
                <a:srgbClr val="CC0000"/>
              </a:solidFill>
            </a:endParaRPr>
          </a:p>
          <a:p>
            <a:pPr algn="r"/>
            <a:r>
              <a:rPr lang="en-CA">
                <a:solidFill>
                  <a:srgbClr val="CC0000"/>
                </a:solidFill>
              </a:rPr>
              <a:t>2.</a:t>
            </a:r>
            <a:endParaRPr lang="en-US">
              <a:solidFill>
                <a:srgbClr val="CC0000"/>
              </a:solidFill>
            </a:endParaRPr>
          </a:p>
        </p:txBody>
      </p:sp>
      <p:sp>
        <p:nvSpPr>
          <p:cNvPr id="347176" name="Text Box 40"/>
          <p:cNvSpPr txBox="1">
            <a:spLocks noChangeArrowheads="1"/>
          </p:cNvSpPr>
          <p:nvPr/>
        </p:nvSpPr>
        <p:spPr bwMode="auto">
          <a:xfrm>
            <a:off x="3054350" y="6161088"/>
            <a:ext cx="3990975" cy="457200"/>
          </a:xfrm>
          <a:prstGeom prst="rect">
            <a:avLst/>
          </a:prstGeom>
          <a:noFill/>
          <a:ln w="9525">
            <a:noFill/>
            <a:miter lim="800000"/>
            <a:headEnd/>
            <a:tailEnd/>
          </a:ln>
        </p:spPr>
        <p:txBody>
          <a:bodyPr wrap="none">
            <a:spAutoFit/>
          </a:bodyPr>
          <a:lstStyle/>
          <a:p>
            <a:r>
              <a:rPr lang="en-US">
                <a:solidFill>
                  <a:srgbClr val="CC0000"/>
                </a:solidFill>
              </a:rPr>
              <a:t>... this is an </a:t>
            </a:r>
            <a:r>
              <a:rPr lang="en-US" b="1" i="1">
                <a:solidFill>
                  <a:srgbClr val="CC0000"/>
                </a:solidFill>
              </a:rPr>
              <a:t>entangled</a:t>
            </a:r>
            <a:r>
              <a:rPr lang="en-US">
                <a:solidFill>
                  <a:srgbClr val="CC0000"/>
                </a:solidFill>
              </a:rPr>
              <a:t> state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715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715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4715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715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716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714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4714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4717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4717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4714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471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141" grpId="0"/>
      <p:bldP spid="347144" grpId="0"/>
      <p:bldP spid="347154" grpId="0" animBg="1"/>
      <p:bldP spid="347155" grpId="0" animBg="1"/>
      <p:bldP spid="347157" grpId="0"/>
      <p:bldP spid="347174" grpId="0"/>
      <p:bldP spid="34717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a:spLocks noGrp="1"/>
          </p:cNvSpPr>
          <p:nvPr>
            <p:ph type="sldNum" sz="quarter" idx="12"/>
          </p:nvPr>
        </p:nvSpPr>
        <p:spPr>
          <a:noFill/>
        </p:spPr>
        <p:txBody>
          <a:bodyPr/>
          <a:lstStyle/>
          <a:p>
            <a:fld id="{700A6528-F20D-4196-8C3F-A05F827462F0}" type="slidenum">
              <a:rPr lang="en-US"/>
              <a:pPr/>
              <a:t>25</a:t>
            </a:fld>
            <a:endParaRPr lang="en-US"/>
          </a:p>
        </p:txBody>
      </p:sp>
      <p:sp>
        <p:nvSpPr>
          <p:cNvPr id="137218" name="Rectangle 2"/>
          <p:cNvSpPr>
            <a:spLocks noGrp="1" noChangeArrowheads="1"/>
          </p:cNvSpPr>
          <p:nvPr>
            <p:ph type="title"/>
          </p:nvPr>
        </p:nvSpPr>
        <p:spPr/>
        <p:txBody>
          <a:bodyPr/>
          <a:lstStyle/>
          <a:p>
            <a:pPr eaLnBrk="1" hangingPunct="1">
              <a:defRPr/>
            </a:pPr>
            <a:r>
              <a:rPr lang="en-US" b="1" smtClean="0">
                <a:solidFill>
                  <a:srgbClr val="666699"/>
                </a:solidFill>
                <a:effectLst>
                  <a:outerShdw blurRad="38100" dist="38100" dir="2700000" algn="tl">
                    <a:srgbClr val="C0C0C0"/>
                  </a:outerShdw>
                </a:effectLst>
              </a:rPr>
              <a:t>Structure among subsystems</a:t>
            </a:r>
          </a:p>
        </p:txBody>
      </p:sp>
      <p:grpSp>
        <p:nvGrpSpPr>
          <p:cNvPr id="2" name="Group 3"/>
          <p:cNvGrpSpPr>
            <a:grpSpLocks/>
          </p:cNvGrpSpPr>
          <p:nvPr/>
        </p:nvGrpSpPr>
        <p:grpSpPr bwMode="auto">
          <a:xfrm>
            <a:off x="1992313" y="2138363"/>
            <a:ext cx="5313362" cy="3111500"/>
            <a:chOff x="872" y="1347"/>
            <a:chExt cx="3347" cy="1960"/>
          </a:xfrm>
        </p:grpSpPr>
        <p:sp>
          <p:nvSpPr>
            <p:cNvPr id="23576" name="Line 4"/>
            <p:cNvSpPr>
              <a:spLocks noChangeShapeType="1"/>
            </p:cNvSpPr>
            <p:nvPr/>
          </p:nvSpPr>
          <p:spPr bwMode="auto">
            <a:xfrm>
              <a:off x="872" y="1586"/>
              <a:ext cx="3347" cy="0"/>
            </a:xfrm>
            <a:prstGeom prst="line">
              <a:avLst/>
            </a:prstGeom>
            <a:noFill/>
            <a:ln w="19050">
              <a:solidFill>
                <a:schemeClr val="tx1"/>
              </a:solidFill>
              <a:round/>
              <a:headEnd/>
              <a:tailEnd/>
            </a:ln>
          </p:spPr>
          <p:txBody>
            <a:bodyPr/>
            <a:lstStyle/>
            <a:p>
              <a:endParaRPr lang="en-US"/>
            </a:p>
          </p:txBody>
        </p:sp>
        <p:sp>
          <p:nvSpPr>
            <p:cNvPr id="23577" name="Line 5"/>
            <p:cNvSpPr>
              <a:spLocks noChangeShapeType="1"/>
            </p:cNvSpPr>
            <p:nvPr/>
          </p:nvSpPr>
          <p:spPr bwMode="auto">
            <a:xfrm>
              <a:off x="872" y="2160"/>
              <a:ext cx="2868" cy="0"/>
            </a:xfrm>
            <a:prstGeom prst="line">
              <a:avLst/>
            </a:prstGeom>
            <a:noFill/>
            <a:ln w="19050">
              <a:solidFill>
                <a:schemeClr val="tx1"/>
              </a:solidFill>
              <a:round/>
              <a:headEnd/>
              <a:tailEnd/>
            </a:ln>
          </p:spPr>
          <p:txBody>
            <a:bodyPr/>
            <a:lstStyle/>
            <a:p>
              <a:endParaRPr lang="en-US"/>
            </a:p>
          </p:txBody>
        </p:sp>
        <p:sp>
          <p:nvSpPr>
            <p:cNvPr id="23578" name="Line 6"/>
            <p:cNvSpPr>
              <a:spLocks noChangeShapeType="1"/>
            </p:cNvSpPr>
            <p:nvPr/>
          </p:nvSpPr>
          <p:spPr bwMode="auto">
            <a:xfrm>
              <a:off x="872" y="3307"/>
              <a:ext cx="3347" cy="0"/>
            </a:xfrm>
            <a:prstGeom prst="line">
              <a:avLst/>
            </a:prstGeom>
            <a:noFill/>
            <a:ln w="19050">
              <a:solidFill>
                <a:schemeClr val="tx1"/>
              </a:solidFill>
              <a:round/>
              <a:headEnd/>
              <a:tailEnd/>
            </a:ln>
          </p:spPr>
          <p:txBody>
            <a:bodyPr/>
            <a:lstStyle/>
            <a:p>
              <a:endParaRPr lang="en-US"/>
            </a:p>
          </p:txBody>
        </p:sp>
        <p:sp>
          <p:nvSpPr>
            <p:cNvPr id="23579" name="Line 7"/>
            <p:cNvSpPr>
              <a:spLocks noChangeShapeType="1"/>
            </p:cNvSpPr>
            <p:nvPr/>
          </p:nvSpPr>
          <p:spPr bwMode="auto">
            <a:xfrm>
              <a:off x="872" y="2734"/>
              <a:ext cx="2868" cy="0"/>
            </a:xfrm>
            <a:prstGeom prst="line">
              <a:avLst/>
            </a:prstGeom>
            <a:noFill/>
            <a:ln w="19050">
              <a:solidFill>
                <a:schemeClr val="tx1"/>
              </a:solidFill>
              <a:round/>
              <a:headEnd/>
              <a:tailEnd/>
            </a:ln>
          </p:spPr>
          <p:txBody>
            <a:bodyPr/>
            <a:lstStyle/>
            <a:p>
              <a:endParaRPr lang="en-US"/>
            </a:p>
          </p:txBody>
        </p:sp>
        <p:sp>
          <p:nvSpPr>
            <p:cNvPr id="23580" name="AutoShape 8"/>
            <p:cNvSpPr>
              <a:spLocks noChangeArrowheads="1"/>
            </p:cNvSpPr>
            <p:nvPr/>
          </p:nvSpPr>
          <p:spPr bwMode="auto">
            <a:xfrm rot="5400000">
              <a:off x="3477" y="2519"/>
              <a:ext cx="478" cy="430"/>
            </a:xfrm>
            <a:custGeom>
              <a:avLst/>
              <a:gdLst>
                <a:gd name="T0" fmla="*/ 239 w 21600"/>
                <a:gd name="T1" fmla="*/ 0 h 21600"/>
                <a:gd name="T2" fmla="*/ 119 w 21600"/>
                <a:gd name="T3" fmla="*/ 215 h 21600"/>
                <a:gd name="T4" fmla="*/ 239 w 21600"/>
                <a:gd name="T5" fmla="*/ 214 h 21600"/>
                <a:gd name="T6" fmla="*/ 359 w 21600"/>
                <a:gd name="T7" fmla="*/ 215 h 21600"/>
                <a:gd name="T8" fmla="*/ 0 60000 65536"/>
                <a:gd name="T9" fmla="*/ 0 60000 65536"/>
                <a:gd name="T10" fmla="*/ 0 60000 65536"/>
                <a:gd name="T11" fmla="*/ 0 60000 65536"/>
                <a:gd name="T12" fmla="*/ 0 w 21600"/>
                <a:gd name="T13" fmla="*/ 0 h 21600"/>
                <a:gd name="T14" fmla="*/ 21600 w 21600"/>
                <a:gd name="T15" fmla="*/ 7736 h 21600"/>
              </a:gdLst>
              <a:ahLst/>
              <a:cxnLst>
                <a:cxn ang="T8">
                  <a:pos x="T0" y="T1"/>
                </a:cxn>
                <a:cxn ang="T9">
                  <a:pos x="T2" y="T3"/>
                </a:cxn>
                <a:cxn ang="T10">
                  <a:pos x="T4" y="T5"/>
                </a:cxn>
                <a:cxn ang="T11">
                  <a:pos x="T6" y="T7"/>
                </a:cxn>
              </a:cxnLst>
              <a:rect l="T12" t="T13" r="T14" b="T15"/>
              <a:pathLst>
                <a:path w="21600" h="21600">
                  <a:moveTo>
                    <a:pt x="10772" y="10800"/>
                  </a:moveTo>
                  <a:cubicBezTo>
                    <a:pt x="10772" y="10784"/>
                    <a:pt x="10784" y="10772"/>
                    <a:pt x="10800" y="10772"/>
                  </a:cubicBezTo>
                  <a:cubicBezTo>
                    <a:pt x="10815" y="10771"/>
                    <a:pt x="10827" y="10784"/>
                    <a:pt x="10828" y="10799"/>
                  </a:cubicBezTo>
                  <a:lnTo>
                    <a:pt x="21600" y="10800"/>
                  </a:lnTo>
                  <a:cubicBezTo>
                    <a:pt x="21600" y="4835"/>
                    <a:pt x="16764" y="0"/>
                    <a:pt x="10800" y="0"/>
                  </a:cubicBezTo>
                  <a:cubicBezTo>
                    <a:pt x="4835" y="0"/>
                    <a:pt x="0" y="4835"/>
                    <a:pt x="0" y="10800"/>
                  </a:cubicBezTo>
                  <a:close/>
                </a:path>
              </a:pathLst>
            </a:custGeom>
            <a:solidFill>
              <a:srgbClr val="C0C0C0"/>
            </a:solidFill>
            <a:ln w="19050">
              <a:solidFill>
                <a:schemeClr val="tx1"/>
              </a:solidFill>
              <a:miter lim="800000"/>
              <a:headEnd/>
              <a:tailEnd/>
            </a:ln>
          </p:spPr>
          <p:txBody>
            <a:bodyPr wrap="none" anchor="ctr"/>
            <a:lstStyle/>
            <a:p>
              <a:endParaRPr lang="en-US"/>
            </a:p>
          </p:txBody>
        </p:sp>
        <p:sp>
          <p:nvSpPr>
            <p:cNvPr id="23581" name="AutoShape 9"/>
            <p:cNvSpPr>
              <a:spLocks noChangeArrowheads="1"/>
            </p:cNvSpPr>
            <p:nvPr/>
          </p:nvSpPr>
          <p:spPr bwMode="auto">
            <a:xfrm rot="5400000">
              <a:off x="3477" y="1945"/>
              <a:ext cx="478" cy="430"/>
            </a:xfrm>
            <a:custGeom>
              <a:avLst/>
              <a:gdLst>
                <a:gd name="T0" fmla="*/ 239 w 21600"/>
                <a:gd name="T1" fmla="*/ 0 h 21600"/>
                <a:gd name="T2" fmla="*/ 119 w 21600"/>
                <a:gd name="T3" fmla="*/ 215 h 21600"/>
                <a:gd name="T4" fmla="*/ 239 w 21600"/>
                <a:gd name="T5" fmla="*/ 214 h 21600"/>
                <a:gd name="T6" fmla="*/ 359 w 21600"/>
                <a:gd name="T7" fmla="*/ 215 h 21600"/>
                <a:gd name="T8" fmla="*/ 0 60000 65536"/>
                <a:gd name="T9" fmla="*/ 0 60000 65536"/>
                <a:gd name="T10" fmla="*/ 0 60000 65536"/>
                <a:gd name="T11" fmla="*/ 0 60000 65536"/>
                <a:gd name="T12" fmla="*/ 0 w 21600"/>
                <a:gd name="T13" fmla="*/ 0 h 21600"/>
                <a:gd name="T14" fmla="*/ 21600 w 21600"/>
                <a:gd name="T15" fmla="*/ 7736 h 21600"/>
              </a:gdLst>
              <a:ahLst/>
              <a:cxnLst>
                <a:cxn ang="T8">
                  <a:pos x="T0" y="T1"/>
                </a:cxn>
                <a:cxn ang="T9">
                  <a:pos x="T2" y="T3"/>
                </a:cxn>
                <a:cxn ang="T10">
                  <a:pos x="T4" y="T5"/>
                </a:cxn>
                <a:cxn ang="T11">
                  <a:pos x="T6" y="T7"/>
                </a:cxn>
              </a:cxnLst>
              <a:rect l="T12" t="T13" r="T14" b="T15"/>
              <a:pathLst>
                <a:path w="21600" h="21600">
                  <a:moveTo>
                    <a:pt x="10772" y="10800"/>
                  </a:moveTo>
                  <a:cubicBezTo>
                    <a:pt x="10772" y="10784"/>
                    <a:pt x="10784" y="10772"/>
                    <a:pt x="10800" y="10772"/>
                  </a:cubicBezTo>
                  <a:cubicBezTo>
                    <a:pt x="10815" y="10771"/>
                    <a:pt x="10827" y="10784"/>
                    <a:pt x="10828" y="10799"/>
                  </a:cubicBezTo>
                  <a:lnTo>
                    <a:pt x="21600" y="10800"/>
                  </a:lnTo>
                  <a:cubicBezTo>
                    <a:pt x="21600" y="4835"/>
                    <a:pt x="16764" y="0"/>
                    <a:pt x="10800" y="0"/>
                  </a:cubicBezTo>
                  <a:cubicBezTo>
                    <a:pt x="4835" y="0"/>
                    <a:pt x="0" y="4835"/>
                    <a:pt x="0" y="10800"/>
                  </a:cubicBezTo>
                  <a:close/>
                </a:path>
              </a:pathLst>
            </a:custGeom>
            <a:solidFill>
              <a:srgbClr val="C0C0C0"/>
            </a:solidFill>
            <a:ln w="19050">
              <a:solidFill>
                <a:schemeClr val="tx1"/>
              </a:solidFill>
              <a:miter lim="800000"/>
              <a:headEnd/>
              <a:tailEnd/>
            </a:ln>
          </p:spPr>
          <p:txBody>
            <a:bodyPr wrap="none" anchor="ctr"/>
            <a:lstStyle/>
            <a:p>
              <a:endParaRPr lang="en-US"/>
            </a:p>
          </p:txBody>
        </p:sp>
        <p:sp>
          <p:nvSpPr>
            <p:cNvPr id="23582" name="Rectangle 10"/>
            <p:cNvSpPr>
              <a:spLocks noChangeArrowheads="1"/>
            </p:cNvSpPr>
            <p:nvPr/>
          </p:nvSpPr>
          <p:spPr bwMode="auto">
            <a:xfrm>
              <a:off x="2019" y="1921"/>
              <a:ext cx="431" cy="1052"/>
            </a:xfrm>
            <a:prstGeom prst="rect">
              <a:avLst/>
            </a:prstGeom>
            <a:solidFill>
              <a:srgbClr val="C0C0C0"/>
            </a:solidFill>
            <a:ln w="19050">
              <a:solidFill>
                <a:schemeClr val="tx1"/>
              </a:solidFill>
              <a:miter lim="800000"/>
              <a:headEnd/>
              <a:tailEnd/>
            </a:ln>
          </p:spPr>
          <p:txBody>
            <a:bodyPr wrap="none" anchor="ctr"/>
            <a:lstStyle/>
            <a:p>
              <a:pPr algn="ctr"/>
              <a:r>
                <a:rPr lang="en-US" sz="4000" i="1">
                  <a:latin typeface="Times New Roman" pitchFamily="18" charset="0"/>
                </a:rPr>
                <a:t>V</a:t>
              </a:r>
            </a:p>
          </p:txBody>
        </p:sp>
        <p:sp>
          <p:nvSpPr>
            <p:cNvPr id="23583" name="Rectangle 11"/>
            <p:cNvSpPr>
              <a:spLocks noChangeArrowheads="1"/>
            </p:cNvSpPr>
            <p:nvPr/>
          </p:nvSpPr>
          <p:spPr bwMode="auto">
            <a:xfrm>
              <a:off x="1159" y="1347"/>
              <a:ext cx="430" cy="478"/>
            </a:xfrm>
            <a:prstGeom prst="rect">
              <a:avLst/>
            </a:prstGeom>
            <a:solidFill>
              <a:srgbClr val="C0C0C0"/>
            </a:solidFill>
            <a:ln w="19050">
              <a:solidFill>
                <a:schemeClr val="tx1"/>
              </a:solidFill>
              <a:miter lim="800000"/>
              <a:headEnd/>
              <a:tailEnd/>
            </a:ln>
          </p:spPr>
          <p:txBody>
            <a:bodyPr wrap="none" anchor="ctr"/>
            <a:lstStyle/>
            <a:p>
              <a:pPr algn="ctr"/>
              <a:r>
                <a:rPr lang="en-US" sz="4000" i="1">
                  <a:latin typeface="Times New Roman" pitchFamily="18" charset="0"/>
                </a:rPr>
                <a:t>U</a:t>
              </a:r>
            </a:p>
          </p:txBody>
        </p:sp>
        <p:sp>
          <p:nvSpPr>
            <p:cNvPr id="23584" name="Rectangle 12"/>
            <p:cNvSpPr>
              <a:spLocks noChangeArrowheads="1"/>
            </p:cNvSpPr>
            <p:nvPr/>
          </p:nvSpPr>
          <p:spPr bwMode="auto">
            <a:xfrm>
              <a:off x="2880" y="1347"/>
              <a:ext cx="431" cy="1052"/>
            </a:xfrm>
            <a:prstGeom prst="rect">
              <a:avLst/>
            </a:prstGeom>
            <a:solidFill>
              <a:srgbClr val="C0C0C0"/>
            </a:solidFill>
            <a:ln w="19050">
              <a:solidFill>
                <a:schemeClr val="tx1"/>
              </a:solidFill>
              <a:miter lim="800000"/>
              <a:headEnd/>
              <a:tailEnd/>
            </a:ln>
          </p:spPr>
          <p:txBody>
            <a:bodyPr wrap="none" anchor="ctr"/>
            <a:lstStyle/>
            <a:p>
              <a:pPr algn="ctr"/>
              <a:r>
                <a:rPr lang="en-US" sz="4000" i="1">
                  <a:latin typeface="Times New Roman" pitchFamily="18" charset="0"/>
                </a:rPr>
                <a:t>W</a:t>
              </a:r>
            </a:p>
          </p:txBody>
        </p:sp>
        <p:sp>
          <p:nvSpPr>
            <p:cNvPr id="23585" name="Line 13"/>
            <p:cNvSpPr>
              <a:spLocks noChangeShapeType="1"/>
            </p:cNvSpPr>
            <p:nvPr/>
          </p:nvSpPr>
          <p:spPr bwMode="auto">
            <a:xfrm>
              <a:off x="3932" y="2160"/>
              <a:ext cx="287" cy="0"/>
            </a:xfrm>
            <a:prstGeom prst="line">
              <a:avLst/>
            </a:prstGeom>
            <a:noFill/>
            <a:ln w="38100" cmpd="dbl">
              <a:solidFill>
                <a:schemeClr val="tx1"/>
              </a:solidFill>
              <a:round/>
              <a:headEnd/>
              <a:tailEnd/>
            </a:ln>
          </p:spPr>
          <p:txBody>
            <a:bodyPr/>
            <a:lstStyle/>
            <a:p>
              <a:endParaRPr lang="en-US"/>
            </a:p>
          </p:txBody>
        </p:sp>
        <p:sp>
          <p:nvSpPr>
            <p:cNvPr id="23586" name="Line 14"/>
            <p:cNvSpPr>
              <a:spLocks noChangeShapeType="1"/>
            </p:cNvSpPr>
            <p:nvPr/>
          </p:nvSpPr>
          <p:spPr bwMode="auto">
            <a:xfrm>
              <a:off x="3932" y="2734"/>
              <a:ext cx="287" cy="0"/>
            </a:xfrm>
            <a:prstGeom prst="line">
              <a:avLst/>
            </a:prstGeom>
            <a:noFill/>
            <a:ln w="38100" cmpd="dbl">
              <a:solidFill>
                <a:schemeClr val="tx1"/>
              </a:solidFill>
              <a:round/>
              <a:headEnd/>
              <a:tailEnd/>
            </a:ln>
          </p:spPr>
          <p:txBody>
            <a:bodyPr/>
            <a:lstStyle/>
            <a:p>
              <a:endParaRPr lang="en-US"/>
            </a:p>
          </p:txBody>
        </p:sp>
      </p:grpSp>
      <p:grpSp>
        <p:nvGrpSpPr>
          <p:cNvPr id="3" name="Group 15"/>
          <p:cNvGrpSpPr>
            <a:grpSpLocks/>
          </p:cNvGrpSpPr>
          <p:nvPr/>
        </p:nvGrpSpPr>
        <p:grpSpPr bwMode="auto">
          <a:xfrm>
            <a:off x="928688" y="1377950"/>
            <a:ext cx="1082675" cy="4251325"/>
            <a:chOff x="585" y="868"/>
            <a:chExt cx="682" cy="2678"/>
          </a:xfrm>
        </p:grpSpPr>
        <p:sp>
          <p:nvSpPr>
            <p:cNvPr id="23567" name="AutoShape 16"/>
            <p:cNvSpPr>
              <a:spLocks noChangeArrowheads="1"/>
            </p:cNvSpPr>
            <p:nvPr/>
          </p:nvSpPr>
          <p:spPr bwMode="auto">
            <a:xfrm>
              <a:off x="681" y="1347"/>
              <a:ext cx="478" cy="478"/>
            </a:xfrm>
            <a:prstGeom prst="cube">
              <a:avLst>
                <a:gd name="adj" fmla="val 25000"/>
              </a:avLst>
            </a:prstGeom>
            <a:solidFill>
              <a:srgbClr val="CC00FF"/>
            </a:solidFill>
            <a:ln w="12700">
              <a:solidFill>
                <a:schemeClr val="tx1"/>
              </a:solidFill>
              <a:miter lim="800000"/>
              <a:headEnd/>
              <a:tailEnd/>
            </a:ln>
          </p:spPr>
          <p:txBody>
            <a:bodyPr wrap="none" anchor="ctr"/>
            <a:lstStyle/>
            <a:p>
              <a:endParaRPr lang="en-US"/>
            </a:p>
          </p:txBody>
        </p:sp>
        <p:sp>
          <p:nvSpPr>
            <p:cNvPr id="23568" name="AutoShape 17"/>
            <p:cNvSpPr>
              <a:spLocks noChangeArrowheads="1"/>
            </p:cNvSpPr>
            <p:nvPr/>
          </p:nvSpPr>
          <p:spPr bwMode="auto">
            <a:xfrm>
              <a:off x="681" y="1921"/>
              <a:ext cx="478" cy="478"/>
            </a:xfrm>
            <a:prstGeom prst="cube">
              <a:avLst>
                <a:gd name="adj" fmla="val 25000"/>
              </a:avLst>
            </a:prstGeom>
            <a:solidFill>
              <a:srgbClr val="CC00FF"/>
            </a:solidFill>
            <a:ln w="12700">
              <a:solidFill>
                <a:schemeClr val="tx1"/>
              </a:solidFill>
              <a:miter lim="800000"/>
              <a:headEnd/>
              <a:tailEnd/>
            </a:ln>
          </p:spPr>
          <p:txBody>
            <a:bodyPr wrap="none" anchor="ctr"/>
            <a:lstStyle/>
            <a:p>
              <a:endParaRPr lang="en-US"/>
            </a:p>
          </p:txBody>
        </p:sp>
        <p:sp>
          <p:nvSpPr>
            <p:cNvPr id="23569" name="AutoShape 18"/>
            <p:cNvSpPr>
              <a:spLocks noChangeArrowheads="1"/>
            </p:cNvSpPr>
            <p:nvPr/>
          </p:nvSpPr>
          <p:spPr bwMode="auto">
            <a:xfrm>
              <a:off x="681" y="2495"/>
              <a:ext cx="478" cy="478"/>
            </a:xfrm>
            <a:prstGeom prst="cube">
              <a:avLst>
                <a:gd name="adj" fmla="val 25000"/>
              </a:avLst>
            </a:prstGeom>
            <a:solidFill>
              <a:srgbClr val="CC00FF"/>
            </a:solidFill>
            <a:ln w="12700">
              <a:solidFill>
                <a:schemeClr val="tx1"/>
              </a:solidFill>
              <a:miter lim="800000"/>
              <a:headEnd/>
              <a:tailEnd/>
            </a:ln>
          </p:spPr>
          <p:txBody>
            <a:bodyPr wrap="none" anchor="ctr"/>
            <a:lstStyle/>
            <a:p>
              <a:endParaRPr lang="en-US"/>
            </a:p>
          </p:txBody>
        </p:sp>
        <p:sp>
          <p:nvSpPr>
            <p:cNvPr id="23570" name="AutoShape 19"/>
            <p:cNvSpPr>
              <a:spLocks noChangeArrowheads="1"/>
            </p:cNvSpPr>
            <p:nvPr/>
          </p:nvSpPr>
          <p:spPr bwMode="auto">
            <a:xfrm>
              <a:off x="681" y="3068"/>
              <a:ext cx="478" cy="478"/>
            </a:xfrm>
            <a:prstGeom prst="cube">
              <a:avLst>
                <a:gd name="adj" fmla="val 25000"/>
              </a:avLst>
            </a:prstGeom>
            <a:solidFill>
              <a:srgbClr val="CC00FF"/>
            </a:solidFill>
            <a:ln w="12700">
              <a:solidFill>
                <a:schemeClr val="tx1"/>
              </a:solidFill>
              <a:miter lim="800000"/>
              <a:headEnd/>
              <a:tailEnd/>
            </a:ln>
          </p:spPr>
          <p:txBody>
            <a:bodyPr wrap="none" anchor="ctr"/>
            <a:lstStyle/>
            <a:p>
              <a:endParaRPr lang="en-US"/>
            </a:p>
          </p:txBody>
        </p:sp>
        <p:sp>
          <p:nvSpPr>
            <p:cNvPr id="23571" name="Text Box 20"/>
            <p:cNvSpPr txBox="1">
              <a:spLocks noChangeArrowheads="1"/>
            </p:cNvSpPr>
            <p:nvPr/>
          </p:nvSpPr>
          <p:spPr bwMode="auto">
            <a:xfrm>
              <a:off x="585" y="868"/>
              <a:ext cx="682" cy="288"/>
            </a:xfrm>
            <a:prstGeom prst="rect">
              <a:avLst/>
            </a:prstGeom>
            <a:noFill/>
            <a:ln w="9525">
              <a:noFill/>
              <a:miter lim="800000"/>
              <a:headEnd/>
              <a:tailEnd/>
            </a:ln>
          </p:spPr>
          <p:txBody>
            <a:bodyPr wrap="none">
              <a:spAutoFit/>
            </a:bodyPr>
            <a:lstStyle/>
            <a:p>
              <a:r>
                <a:rPr lang="en-US"/>
                <a:t>qubits:</a:t>
              </a:r>
            </a:p>
          </p:txBody>
        </p:sp>
        <p:sp>
          <p:nvSpPr>
            <p:cNvPr id="23572" name="Text Box 21"/>
            <p:cNvSpPr txBox="1">
              <a:spLocks noChangeArrowheads="1"/>
            </p:cNvSpPr>
            <p:nvPr/>
          </p:nvSpPr>
          <p:spPr bwMode="auto">
            <a:xfrm>
              <a:off x="729" y="2064"/>
              <a:ext cx="330" cy="288"/>
            </a:xfrm>
            <a:prstGeom prst="rect">
              <a:avLst/>
            </a:prstGeom>
            <a:noFill/>
            <a:ln w="9525">
              <a:noFill/>
              <a:miter lim="800000"/>
              <a:headEnd/>
              <a:tailEnd/>
            </a:ln>
          </p:spPr>
          <p:txBody>
            <a:bodyPr wrap="none">
              <a:spAutoFit/>
            </a:bodyPr>
            <a:lstStyle/>
            <a:p>
              <a:r>
                <a:rPr lang="en-US"/>
                <a:t>#2</a:t>
              </a:r>
            </a:p>
          </p:txBody>
        </p:sp>
        <p:sp>
          <p:nvSpPr>
            <p:cNvPr id="23573" name="Text Box 22"/>
            <p:cNvSpPr txBox="1">
              <a:spLocks noChangeArrowheads="1"/>
            </p:cNvSpPr>
            <p:nvPr/>
          </p:nvSpPr>
          <p:spPr bwMode="auto">
            <a:xfrm>
              <a:off x="729" y="1491"/>
              <a:ext cx="330" cy="288"/>
            </a:xfrm>
            <a:prstGeom prst="rect">
              <a:avLst/>
            </a:prstGeom>
            <a:noFill/>
            <a:ln w="9525">
              <a:noFill/>
              <a:miter lim="800000"/>
              <a:headEnd/>
              <a:tailEnd/>
            </a:ln>
          </p:spPr>
          <p:txBody>
            <a:bodyPr wrap="none">
              <a:spAutoFit/>
            </a:bodyPr>
            <a:lstStyle/>
            <a:p>
              <a:r>
                <a:rPr lang="en-US"/>
                <a:t>#1</a:t>
              </a:r>
            </a:p>
          </p:txBody>
        </p:sp>
        <p:sp>
          <p:nvSpPr>
            <p:cNvPr id="23574" name="Text Box 23"/>
            <p:cNvSpPr txBox="1">
              <a:spLocks noChangeArrowheads="1"/>
            </p:cNvSpPr>
            <p:nvPr/>
          </p:nvSpPr>
          <p:spPr bwMode="auto">
            <a:xfrm>
              <a:off x="729" y="3212"/>
              <a:ext cx="330" cy="288"/>
            </a:xfrm>
            <a:prstGeom prst="rect">
              <a:avLst/>
            </a:prstGeom>
            <a:noFill/>
            <a:ln w="9525">
              <a:noFill/>
              <a:miter lim="800000"/>
              <a:headEnd/>
              <a:tailEnd/>
            </a:ln>
          </p:spPr>
          <p:txBody>
            <a:bodyPr wrap="none">
              <a:spAutoFit/>
            </a:bodyPr>
            <a:lstStyle/>
            <a:p>
              <a:r>
                <a:rPr lang="en-US"/>
                <a:t>#4</a:t>
              </a:r>
            </a:p>
          </p:txBody>
        </p:sp>
        <p:sp>
          <p:nvSpPr>
            <p:cNvPr id="23575" name="Text Box 24"/>
            <p:cNvSpPr txBox="1">
              <a:spLocks noChangeArrowheads="1"/>
            </p:cNvSpPr>
            <p:nvPr/>
          </p:nvSpPr>
          <p:spPr bwMode="auto">
            <a:xfrm>
              <a:off x="729" y="2638"/>
              <a:ext cx="330" cy="288"/>
            </a:xfrm>
            <a:prstGeom prst="rect">
              <a:avLst/>
            </a:prstGeom>
            <a:noFill/>
            <a:ln w="9525">
              <a:noFill/>
              <a:miter lim="800000"/>
              <a:headEnd/>
              <a:tailEnd/>
            </a:ln>
          </p:spPr>
          <p:txBody>
            <a:bodyPr wrap="none">
              <a:spAutoFit/>
            </a:bodyPr>
            <a:lstStyle/>
            <a:p>
              <a:r>
                <a:rPr lang="en-US"/>
                <a:t>#3</a:t>
              </a:r>
            </a:p>
          </p:txBody>
        </p:sp>
      </p:grpSp>
      <p:grpSp>
        <p:nvGrpSpPr>
          <p:cNvPr id="4" name="Group 25"/>
          <p:cNvGrpSpPr>
            <a:grpSpLocks/>
          </p:cNvGrpSpPr>
          <p:nvPr/>
        </p:nvGrpSpPr>
        <p:grpSpPr bwMode="auto">
          <a:xfrm>
            <a:off x="3736975" y="1377950"/>
            <a:ext cx="1746250" cy="457200"/>
            <a:chOff x="2354" y="868"/>
            <a:chExt cx="1100" cy="288"/>
          </a:xfrm>
        </p:grpSpPr>
        <p:sp>
          <p:nvSpPr>
            <p:cNvPr id="23565" name="Line 26"/>
            <p:cNvSpPr>
              <a:spLocks noChangeShapeType="1"/>
            </p:cNvSpPr>
            <p:nvPr/>
          </p:nvSpPr>
          <p:spPr bwMode="auto">
            <a:xfrm>
              <a:off x="2880" y="1013"/>
              <a:ext cx="574" cy="0"/>
            </a:xfrm>
            <a:prstGeom prst="line">
              <a:avLst/>
            </a:prstGeom>
            <a:noFill/>
            <a:ln w="76200">
              <a:solidFill>
                <a:srgbClr val="808080"/>
              </a:solidFill>
              <a:round/>
              <a:headEnd/>
              <a:tailEnd type="triangle" w="med" len="med"/>
            </a:ln>
          </p:spPr>
          <p:txBody>
            <a:bodyPr/>
            <a:lstStyle/>
            <a:p>
              <a:endParaRPr lang="en-US"/>
            </a:p>
          </p:txBody>
        </p:sp>
        <p:sp>
          <p:nvSpPr>
            <p:cNvPr id="23566" name="Text Box 27"/>
            <p:cNvSpPr txBox="1">
              <a:spLocks noChangeArrowheads="1"/>
            </p:cNvSpPr>
            <p:nvPr/>
          </p:nvSpPr>
          <p:spPr bwMode="auto">
            <a:xfrm>
              <a:off x="2354" y="868"/>
              <a:ext cx="479" cy="288"/>
            </a:xfrm>
            <a:prstGeom prst="rect">
              <a:avLst/>
            </a:prstGeom>
            <a:noFill/>
            <a:ln w="9525">
              <a:noFill/>
              <a:miter lim="800000"/>
              <a:headEnd/>
              <a:tailEnd/>
            </a:ln>
          </p:spPr>
          <p:txBody>
            <a:bodyPr wrap="none">
              <a:spAutoFit/>
            </a:bodyPr>
            <a:lstStyle/>
            <a:p>
              <a:r>
                <a:rPr lang="en-US"/>
                <a:t>time</a:t>
              </a:r>
            </a:p>
          </p:txBody>
        </p:sp>
      </p:grpSp>
      <p:grpSp>
        <p:nvGrpSpPr>
          <p:cNvPr id="5" name="Group 32"/>
          <p:cNvGrpSpPr>
            <a:grpSpLocks/>
          </p:cNvGrpSpPr>
          <p:nvPr/>
        </p:nvGrpSpPr>
        <p:grpSpPr bwMode="auto">
          <a:xfrm>
            <a:off x="2522538" y="5554663"/>
            <a:ext cx="3416300" cy="563562"/>
            <a:chOff x="1589" y="3499"/>
            <a:chExt cx="2152" cy="355"/>
          </a:xfrm>
        </p:grpSpPr>
        <p:sp>
          <p:nvSpPr>
            <p:cNvPr id="23563" name="AutoShape 28"/>
            <p:cNvSpPr>
              <a:spLocks/>
            </p:cNvSpPr>
            <p:nvPr/>
          </p:nvSpPr>
          <p:spPr bwMode="auto">
            <a:xfrm rot="-5400000">
              <a:off x="2593" y="2495"/>
              <a:ext cx="143" cy="2152"/>
            </a:xfrm>
            <a:prstGeom prst="leftBrace">
              <a:avLst>
                <a:gd name="adj1" fmla="val 38458"/>
                <a:gd name="adj2" fmla="val 50000"/>
              </a:avLst>
            </a:prstGeom>
            <a:noFill/>
            <a:ln w="28575">
              <a:solidFill>
                <a:schemeClr val="bg2"/>
              </a:solidFill>
              <a:round/>
              <a:headEnd/>
              <a:tailEnd/>
            </a:ln>
          </p:spPr>
          <p:txBody>
            <a:bodyPr wrap="none" anchor="ctr"/>
            <a:lstStyle/>
            <a:p>
              <a:endParaRPr lang="en-US"/>
            </a:p>
          </p:txBody>
        </p:sp>
        <p:sp>
          <p:nvSpPr>
            <p:cNvPr id="23564" name="Text Box 30"/>
            <p:cNvSpPr txBox="1">
              <a:spLocks noChangeArrowheads="1"/>
            </p:cNvSpPr>
            <p:nvPr/>
          </p:nvSpPr>
          <p:spPr bwMode="auto">
            <a:xfrm>
              <a:off x="2115" y="3642"/>
              <a:ext cx="1133" cy="212"/>
            </a:xfrm>
            <a:prstGeom prst="rect">
              <a:avLst/>
            </a:prstGeom>
            <a:noFill/>
            <a:ln w="9525">
              <a:noFill/>
              <a:miter lim="800000"/>
              <a:headEnd/>
              <a:tailEnd/>
            </a:ln>
          </p:spPr>
          <p:txBody>
            <a:bodyPr wrap="none">
              <a:spAutoFit/>
            </a:bodyPr>
            <a:lstStyle/>
            <a:p>
              <a:r>
                <a:rPr lang="en-US" sz="1600"/>
                <a:t>unitary operations</a:t>
              </a:r>
            </a:p>
          </p:txBody>
        </p:sp>
      </p:grpSp>
      <p:grpSp>
        <p:nvGrpSpPr>
          <p:cNvPr id="6" name="Group 33"/>
          <p:cNvGrpSpPr>
            <a:grpSpLocks/>
          </p:cNvGrpSpPr>
          <p:nvPr/>
        </p:nvGrpSpPr>
        <p:grpSpPr bwMode="auto">
          <a:xfrm>
            <a:off x="5938838" y="5554663"/>
            <a:ext cx="1528762" cy="563562"/>
            <a:chOff x="3741" y="3499"/>
            <a:chExt cx="963" cy="355"/>
          </a:xfrm>
        </p:grpSpPr>
        <p:sp>
          <p:nvSpPr>
            <p:cNvPr id="23561" name="AutoShape 29"/>
            <p:cNvSpPr>
              <a:spLocks/>
            </p:cNvSpPr>
            <p:nvPr/>
          </p:nvSpPr>
          <p:spPr bwMode="auto">
            <a:xfrm rot="-5400000">
              <a:off x="4100" y="3379"/>
              <a:ext cx="143" cy="383"/>
            </a:xfrm>
            <a:prstGeom prst="leftBrace">
              <a:avLst>
                <a:gd name="adj1" fmla="val 35661"/>
                <a:gd name="adj2" fmla="val 50000"/>
              </a:avLst>
            </a:prstGeom>
            <a:noFill/>
            <a:ln w="28575">
              <a:solidFill>
                <a:schemeClr val="bg2"/>
              </a:solidFill>
              <a:round/>
              <a:headEnd/>
              <a:tailEnd/>
            </a:ln>
          </p:spPr>
          <p:txBody>
            <a:bodyPr wrap="none" anchor="ctr"/>
            <a:lstStyle/>
            <a:p>
              <a:endParaRPr lang="en-US"/>
            </a:p>
          </p:txBody>
        </p:sp>
        <p:sp>
          <p:nvSpPr>
            <p:cNvPr id="23562" name="Text Box 31"/>
            <p:cNvSpPr txBox="1">
              <a:spLocks noChangeArrowheads="1"/>
            </p:cNvSpPr>
            <p:nvPr/>
          </p:nvSpPr>
          <p:spPr bwMode="auto">
            <a:xfrm>
              <a:off x="3741" y="3642"/>
              <a:ext cx="963" cy="212"/>
            </a:xfrm>
            <a:prstGeom prst="rect">
              <a:avLst/>
            </a:prstGeom>
            <a:noFill/>
            <a:ln w="9525">
              <a:noFill/>
              <a:miter lim="800000"/>
              <a:headEnd/>
              <a:tailEnd/>
            </a:ln>
          </p:spPr>
          <p:txBody>
            <a:bodyPr wrap="none">
              <a:spAutoFit/>
            </a:bodyPr>
            <a:lstStyle/>
            <a:p>
              <a:r>
                <a:rPr lang="en-US" sz="1600"/>
                <a:t>measurements</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p:cNvSpPr>
            <a:spLocks noGrp="1"/>
          </p:cNvSpPr>
          <p:nvPr>
            <p:ph type="sldNum" sz="quarter" idx="12"/>
          </p:nvPr>
        </p:nvSpPr>
        <p:spPr>
          <a:noFill/>
        </p:spPr>
        <p:txBody>
          <a:bodyPr/>
          <a:lstStyle/>
          <a:p>
            <a:fld id="{E2931816-8973-4711-BD19-B3CBFAD4478F}" type="slidenum">
              <a:rPr lang="en-US"/>
              <a:pPr/>
              <a:t>26</a:t>
            </a:fld>
            <a:endParaRPr lang="en-US"/>
          </a:p>
        </p:txBody>
      </p:sp>
      <p:sp>
        <p:nvSpPr>
          <p:cNvPr id="143362" name="Rectangle 2"/>
          <p:cNvSpPr>
            <a:spLocks noGrp="1" noChangeArrowheads="1"/>
          </p:cNvSpPr>
          <p:nvPr>
            <p:ph type="title"/>
          </p:nvPr>
        </p:nvSpPr>
        <p:spPr/>
        <p:txBody>
          <a:bodyPr/>
          <a:lstStyle/>
          <a:p>
            <a:pPr eaLnBrk="1" hangingPunct="1">
              <a:defRPr/>
            </a:pPr>
            <a:r>
              <a:rPr lang="en-US" b="1" smtClean="0">
                <a:solidFill>
                  <a:srgbClr val="666699"/>
                </a:solidFill>
                <a:effectLst>
                  <a:outerShdw blurRad="38100" dist="38100" dir="2700000" algn="tl">
                    <a:srgbClr val="C0C0C0"/>
                  </a:outerShdw>
                </a:effectLst>
              </a:rPr>
              <a:t>Quantum circuits</a:t>
            </a:r>
          </a:p>
        </p:txBody>
      </p:sp>
      <p:grpSp>
        <p:nvGrpSpPr>
          <p:cNvPr id="2" name="Group 60"/>
          <p:cNvGrpSpPr>
            <a:grpSpLocks/>
          </p:cNvGrpSpPr>
          <p:nvPr/>
        </p:nvGrpSpPr>
        <p:grpSpPr bwMode="auto">
          <a:xfrm>
            <a:off x="322263" y="1682750"/>
            <a:ext cx="8094662" cy="3492500"/>
            <a:chOff x="203" y="1156"/>
            <a:chExt cx="5099" cy="2200"/>
          </a:xfrm>
        </p:grpSpPr>
        <p:grpSp>
          <p:nvGrpSpPr>
            <p:cNvPr id="3" name="Group 3"/>
            <p:cNvGrpSpPr>
              <a:grpSpLocks/>
            </p:cNvGrpSpPr>
            <p:nvPr/>
          </p:nvGrpSpPr>
          <p:grpSpPr bwMode="auto">
            <a:xfrm>
              <a:off x="537" y="1299"/>
              <a:ext cx="4207" cy="1913"/>
              <a:chOff x="872" y="1299"/>
              <a:chExt cx="4016" cy="1913"/>
            </a:xfrm>
          </p:grpSpPr>
          <p:sp>
            <p:nvSpPr>
              <p:cNvPr id="24625" name="Line 4"/>
              <p:cNvSpPr>
                <a:spLocks noChangeShapeType="1"/>
              </p:cNvSpPr>
              <p:nvPr/>
            </p:nvSpPr>
            <p:spPr bwMode="auto">
              <a:xfrm flipV="1">
                <a:off x="872" y="1299"/>
                <a:ext cx="4016" cy="0"/>
              </a:xfrm>
              <a:prstGeom prst="line">
                <a:avLst/>
              </a:prstGeom>
              <a:noFill/>
              <a:ln w="12700">
                <a:solidFill>
                  <a:schemeClr val="tx1"/>
                </a:solidFill>
                <a:round/>
                <a:headEnd/>
                <a:tailEnd/>
              </a:ln>
            </p:spPr>
            <p:txBody>
              <a:bodyPr/>
              <a:lstStyle/>
              <a:p>
                <a:endParaRPr lang="en-US"/>
              </a:p>
            </p:txBody>
          </p:sp>
          <p:sp>
            <p:nvSpPr>
              <p:cNvPr id="24626" name="Line 5"/>
              <p:cNvSpPr>
                <a:spLocks noChangeShapeType="1"/>
              </p:cNvSpPr>
              <p:nvPr/>
            </p:nvSpPr>
            <p:spPr bwMode="auto">
              <a:xfrm flipV="1">
                <a:off x="872" y="1682"/>
                <a:ext cx="4016" cy="0"/>
              </a:xfrm>
              <a:prstGeom prst="line">
                <a:avLst/>
              </a:prstGeom>
              <a:noFill/>
              <a:ln w="12700">
                <a:solidFill>
                  <a:schemeClr val="tx1"/>
                </a:solidFill>
                <a:round/>
                <a:headEnd/>
                <a:tailEnd/>
              </a:ln>
            </p:spPr>
            <p:txBody>
              <a:bodyPr/>
              <a:lstStyle/>
              <a:p>
                <a:endParaRPr lang="en-US"/>
              </a:p>
            </p:txBody>
          </p:sp>
          <p:sp>
            <p:nvSpPr>
              <p:cNvPr id="24627" name="Line 6"/>
              <p:cNvSpPr>
                <a:spLocks noChangeShapeType="1"/>
              </p:cNvSpPr>
              <p:nvPr/>
            </p:nvSpPr>
            <p:spPr bwMode="auto">
              <a:xfrm flipV="1">
                <a:off x="872" y="3212"/>
                <a:ext cx="4016" cy="0"/>
              </a:xfrm>
              <a:prstGeom prst="line">
                <a:avLst/>
              </a:prstGeom>
              <a:noFill/>
              <a:ln w="12700">
                <a:solidFill>
                  <a:schemeClr val="tx1"/>
                </a:solidFill>
                <a:round/>
                <a:headEnd/>
                <a:tailEnd/>
              </a:ln>
            </p:spPr>
            <p:txBody>
              <a:bodyPr/>
              <a:lstStyle/>
              <a:p>
                <a:endParaRPr lang="en-US"/>
              </a:p>
            </p:txBody>
          </p:sp>
          <p:sp>
            <p:nvSpPr>
              <p:cNvPr id="24628" name="Line 7"/>
              <p:cNvSpPr>
                <a:spLocks noChangeShapeType="1"/>
              </p:cNvSpPr>
              <p:nvPr/>
            </p:nvSpPr>
            <p:spPr bwMode="auto">
              <a:xfrm flipV="1">
                <a:off x="872" y="2829"/>
                <a:ext cx="4016" cy="0"/>
              </a:xfrm>
              <a:prstGeom prst="line">
                <a:avLst/>
              </a:prstGeom>
              <a:noFill/>
              <a:ln w="12700">
                <a:solidFill>
                  <a:schemeClr val="tx1"/>
                </a:solidFill>
                <a:round/>
                <a:headEnd/>
                <a:tailEnd/>
              </a:ln>
            </p:spPr>
            <p:txBody>
              <a:bodyPr/>
              <a:lstStyle/>
              <a:p>
                <a:endParaRPr lang="en-US"/>
              </a:p>
            </p:txBody>
          </p:sp>
          <p:sp>
            <p:nvSpPr>
              <p:cNvPr id="24629" name="Line 8"/>
              <p:cNvSpPr>
                <a:spLocks noChangeShapeType="1"/>
              </p:cNvSpPr>
              <p:nvPr/>
            </p:nvSpPr>
            <p:spPr bwMode="auto">
              <a:xfrm flipV="1">
                <a:off x="872" y="2447"/>
                <a:ext cx="4016" cy="0"/>
              </a:xfrm>
              <a:prstGeom prst="line">
                <a:avLst/>
              </a:prstGeom>
              <a:noFill/>
              <a:ln w="12700">
                <a:solidFill>
                  <a:schemeClr val="tx1"/>
                </a:solidFill>
                <a:round/>
                <a:headEnd/>
                <a:tailEnd/>
              </a:ln>
            </p:spPr>
            <p:txBody>
              <a:bodyPr/>
              <a:lstStyle/>
              <a:p>
                <a:endParaRPr lang="en-US"/>
              </a:p>
            </p:txBody>
          </p:sp>
          <p:sp>
            <p:nvSpPr>
              <p:cNvPr id="24630" name="Line 9"/>
              <p:cNvSpPr>
                <a:spLocks noChangeShapeType="1"/>
              </p:cNvSpPr>
              <p:nvPr/>
            </p:nvSpPr>
            <p:spPr bwMode="auto">
              <a:xfrm flipV="1">
                <a:off x="872" y="2064"/>
                <a:ext cx="4016" cy="0"/>
              </a:xfrm>
              <a:prstGeom prst="line">
                <a:avLst/>
              </a:prstGeom>
              <a:noFill/>
              <a:ln w="12700">
                <a:solidFill>
                  <a:schemeClr val="tx1"/>
                </a:solidFill>
                <a:round/>
                <a:headEnd/>
                <a:tailEnd/>
              </a:ln>
            </p:spPr>
            <p:txBody>
              <a:bodyPr/>
              <a:lstStyle/>
              <a:p>
                <a:endParaRPr lang="en-US"/>
              </a:p>
            </p:txBody>
          </p:sp>
        </p:grpSp>
        <p:sp>
          <p:nvSpPr>
            <p:cNvPr id="24583" name="Rectangle 10"/>
            <p:cNvSpPr>
              <a:spLocks noChangeArrowheads="1"/>
            </p:cNvSpPr>
            <p:nvPr/>
          </p:nvSpPr>
          <p:spPr bwMode="auto">
            <a:xfrm>
              <a:off x="729" y="1156"/>
              <a:ext cx="287" cy="286"/>
            </a:xfrm>
            <a:prstGeom prst="rect">
              <a:avLst/>
            </a:prstGeom>
            <a:solidFill>
              <a:srgbClr val="B2B2B2"/>
            </a:solidFill>
            <a:ln w="12700">
              <a:solidFill>
                <a:schemeClr val="tx1"/>
              </a:solidFill>
              <a:miter lim="800000"/>
              <a:headEnd/>
              <a:tailEnd/>
            </a:ln>
          </p:spPr>
          <p:txBody>
            <a:bodyPr wrap="none" anchor="ctr"/>
            <a:lstStyle/>
            <a:p>
              <a:endParaRPr lang="en-US"/>
            </a:p>
          </p:txBody>
        </p:sp>
        <p:sp>
          <p:nvSpPr>
            <p:cNvPr id="24584" name="Rectangle 11"/>
            <p:cNvSpPr>
              <a:spLocks noChangeArrowheads="1"/>
            </p:cNvSpPr>
            <p:nvPr/>
          </p:nvSpPr>
          <p:spPr bwMode="auto">
            <a:xfrm>
              <a:off x="1302" y="1156"/>
              <a:ext cx="287" cy="669"/>
            </a:xfrm>
            <a:prstGeom prst="rect">
              <a:avLst/>
            </a:prstGeom>
            <a:solidFill>
              <a:srgbClr val="C0C0C0"/>
            </a:solidFill>
            <a:ln w="12700">
              <a:solidFill>
                <a:schemeClr val="tx1"/>
              </a:solidFill>
              <a:miter lim="800000"/>
              <a:headEnd/>
              <a:tailEnd/>
            </a:ln>
          </p:spPr>
          <p:txBody>
            <a:bodyPr wrap="none" anchor="ctr"/>
            <a:lstStyle/>
            <a:p>
              <a:endParaRPr lang="en-US"/>
            </a:p>
          </p:txBody>
        </p:sp>
        <p:sp>
          <p:nvSpPr>
            <p:cNvPr id="24585" name="Rectangle 12"/>
            <p:cNvSpPr>
              <a:spLocks noChangeArrowheads="1"/>
            </p:cNvSpPr>
            <p:nvPr/>
          </p:nvSpPr>
          <p:spPr bwMode="auto">
            <a:xfrm>
              <a:off x="2450" y="2686"/>
              <a:ext cx="287" cy="669"/>
            </a:xfrm>
            <a:prstGeom prst="rect">
              <a:avLst/>
            </a:prstGeom>
            <a:solidFill>
              <a:srgbClr val="C0C0C0"/>
            </a:solidFill>
            <a:ln w="12700">
              <a:solidFill>
                <a:schemeClr val="tx1"/>
              </a:solidFill>
              <a:miter lim="800000"/>
              <a:headEnd/>
              <a:tailEnd/>
            </a:ln>
          </p:spPr>
          <p:txBody>
            <a:bodyPr wrap="none" anchor="ctr"/>
            <a:lstStyle/>
            <a:p>
              <a:endParaRPr lang="en-US"/>
            </a:p>
          </p:txBody>
        </p:sp>
        <p:sp>
          <p:nvSpPr>
            <p:cNvPr id="24586" name="Rectangle 13"/>
            <p:cNvSpPr>
              <a:spLocks noChangeArrowheads="1"/>
            </p:cNvSpPr>
            <p:nvPr/>
          </p:nvSpPr>
          <p:spPr bwMode="auto">
            <a:xfrm>
              <a:off x="4171" y="1539"/>
              <a:ext cx="287" cy="669"/>
            </a:xfrm>
            <a:prstGeom prst="rect">
              <a:avLst/>
            </a:prstGeom>
            <a:solidFill>
              <a:srgbClr val="C0C0C0"/>
            </a:solidFill>
            <a:ln w="12700">
              <a:solidFill>
                <a:schemeClr val="tx1"/>
              </a:solidFill>
              <a:miter lim="800000"/>
              <a:headEnd/>
              <a:tailEnd/>
            </a:ln>
          </p:spPr>
          <p:txBody>
            <a:bodyPr wrap="none" anchor="ctr"/>
            <a:lstStyle/>
            <a:p>
              <a:endParaRPr lang="en-US"/>
            </a:p>
          </p:txBody>
        </p:sp>
        <p:sp>
          <p:nvSpPr>
            <p:cNvPr id="24587" name="Rectangle 14"/>
            <p:cNvSpPr>
              <a:spLocks noChangeArrowheads="1"/>
            </p:cNvSpPr>
            <p:nvPr/>
          </p:nvSpPr>
          <p:spPr bwMode="auto">
            <a:xfrm>
              <a:off x="3597" y="2303"/>
              <a:ext cx="287" cy="669"/>
            </a:xfrm>
            <a:prstGeom prst="rect">
              <a:avLst/>
            </a:prstGeom>
            <a:solidFill>
              <a:srgbClr val="C0C0C0"/>
            </a:solidFill>
            <a:ln w="12700">
              <a:solidFill>
                <a:schemeClr val="tx1"/>
              </a:solidFill>
              <a:miter lim="800000"/>
              <a:headEnd/>
              <a:tailEnd/>
            </a:ln>
          </p:spPr>
          <p:txBody>
            <a:bodyPr wrap="none" anchor="ctr"/>
            <a:lstStyle/>
            <a:p>
              <a:endParaRPr lang="en-US"/>
            </a:p>
          </p:txBody>
        </p:sp>
        <p:sp>
          <p:nvSpPr>
            <p:cNvPr id="24588" name="Rectangle 15"/>
            <p:cNvSpPr>
              <a:spLocks noChangeArrowheads="1"/>
            </p:cNvSpPr>
            <p:nvPr/>
          </p:nvSpPr>
          <p:spPr bwMode="auto">
            <a:xfrm>
              <a:off x="1302" y="2303"/>
              <a:ext cx="287" cy="669"/>
            </a:xfrm>
            <a:prstGeom prst="rect">
              <a:avLst/>
            </a:prstGeom>
            <a:solidFill>
              <a:srgbClr val="C0C0C0"/>
            </a:solidFill>
            <a:ln w="12700">
              <a:solidFill>
                <a:schemeClr val="tx1"/>
              </a:solidFill>
              <a:miter lim="800000"/>
              <a:headEnd/>
              <a:tailEnd/>
            </a:ln>
          </p:spPr>
          <p:txBody>
            <a:bodyPr wrap="none" anchor="ctr"/>
            <a:lstStyle/>
            <a:p>
              <a:endParaRPr lang="en-US"/>
            </a:p>
          </p:txBody>
        </p:sp>
        <p:sp>
          <p:nvSpPr>
            <p:cNvPr id="24589" name="Rectangle 16"/>
            <p:cNvSpPr>
              <a:spLocks noChangeArrowheads="1"/>
            </p:cNvSpPr>
            <p:nvPr/>
          </p:nvSpPr>
          <p:spPr bwMode="auto">
            <a:xfrm>
              <a:off x="2450" y="1539"/>
              <a:ext cx="287" cy="669"/>
            </a:xfrm>
            <a:prstGeom prst="rect">
              <a:avLst/>
            </a:prstGeom>
            <a:solidFill>
              <a:srgbClr val="C0C0C0"/>
            </a:solidFill>
            <a:ln w="12700">
              <a:solidFill>
                <a:schemeClr val="tx1"/>
              </a:solidFill>
              <a:miter lim="800000"/>
              <a:headEnd/>
              <a:tailEnd/>
            </a:ln>
          </p:spPr>
          <p:txBody>
            <a:bodyPr wrap="none" anchor="ctr"/>
            <a:lstStyle/>
            <a:p>
              <a:endParaRPr lang="en-US"/>
            </a:p>
          </p:txBody>
        </p:sp>
        <p:sp>
          <p:nvSpPr>
            <p:cNvPr id="24590" name="Rectangle 17"/>
            <p:cNvSpPr>
              <a:spLocks noChangeArrowheads="1"/>
            </p:cNvSpPr>
            <p:nvPr/>
          </p:nvSpPr>
          <p:spPr bwMode="auto">
            <a:xfrm>
              <a:off x="1876" y="3068"/>
              <a:ext cx="287" cy="286"/>
            </a:xfrm>
            <a:prstGeom prst="rect">
              <a:avLst/>
            </a:prstGeom>
            <a:solidFill>
              <a:srgbClr val="C0C0C0"/>
            </a:solidFill>
            <a:ln w="12700">
              <a:solidFill>
                <a:schemeClr val="tx1"/>
              </a:solidFill>
              <a:miter lim="800000"/>
              <a:headEnd/>
              <a:tailEnd/>
            </a:ln>
          </p:spPr>
          <p:txBody>
            <a:bodyPr wrap="none" anchor="ctr"/>
            <a:lstStyle/>
            <a:p>
              <a:endParaRPr lang="en-US"/>
            </a:p>
          </p:txBody>
        </p:sp>
        <p:sp>
          <p:nvSpPr>
            <p:cNvPr id="24591" name="Rectangle 18"/>
            <p:cNvSpPr>
              <a:spLocks noChangeArrowheads="1"/>
            </p:cNvSpPr>
            <p:nvPr/>
          </p:nvSpPr>
          <p:spPr bwMode="auto">
            <a:xfrm>
              <a:off x="1876" y="1156"/>
              <a:ext cx="287" cy="286"/>
            </a:xfrm>
            <a:prstGeom prst="rect">
              <a:avLst/>
            </a:prstGeom>
            <a:solidFill>
              <a:srgbClr val="C0C0C0"/>
            </a:solidFill>
            <a:ln w="12700">
              <a:solidFill>
                <a:schemeClr val="tx1"/>
              </a:solidFill>
              <a:miter lim="800000"/>
              <a:headEnd/>
              <a:tailEnd/>
            </a:ln>
          </p:spPr>
          <p:txBody>
            <a:bodyPr wrap="none" anchor="ctr"/>
            <a:lstStyle/>
            <a:p>
              <a:endParaRPr lang="en-US"/>
            </a:p>
          </p:txBody>
        </p:sp>
        <p:sp>
          <p:nvSpPr>
            <p:cNvPr id="24592" name="Rectangle 19"/>
            <p:cNvSpPr>
              <a:spLocks noChangeArrowheads="1"/>
            </p:cNvSpPr>
            <p:nvPr/>
          </p:nvSpPr>
          <p:spPr bwMode="auto">
            <a:xfrm>
              <a:off x="1876" y="1921"/>
              <a:ext cx="287" cy="669"/>
            </a:xfrm>
            <a:prstGeom prst="rect">
              <a:avLst/>
            </a:prstGeom>
            <a:solidFill>
              <a:srgbClr val="C0C0C0"/>
            </a:solidFill>
            <a:ln w="12700">
              <a:solidFill>
                <a:schemeClr val="tx1"/>
              </a:solidFill>
              <a:miter lim="800000"/>
              <a:headEnd/>
              <a:tailEnd/>
            </a:ln>
          </p:spPr>
          <p:txBody>
            <a:bodyPr wrap="none" anchor="ctr"/>
            <a:lstStyle/>
            <a:p>
              <a:endParaRPr lang="en-US"/>
            </a:p>
          </p:txBody>
        </p:sp>
        <p:sp>
          <p:nvSpPr>
            <p:cNvPr id="24593" name="Rectangle 20"/>
            <p:cNvSpPr>
              <a:spLocks noChangeArrowheads="1"/>
            </p:cNvSpPr>
            <p:nvPr/>
          </p:nvSpPr>
          <p:spPr bwMode="auto">
            <a:xfrm>
              <a:off x="3597" y="1156"/>
              <a:ext cx="287" cy="669"/>
            </a:xfrm>
            <a:prstGeom prst="rect">
              <a:avLst/>
            </a:prstGeom>
            <a:solidFill>
              <a:srgbClr val="C0C0C0"/>
            </a:solidFill>
            <a:ln w="12700">
              <a:solidFill>
                <a:schemeClr val="tx1"/>
              </a:solidFill>
              <a:miter lim="800000"/>
              <a:headEnd/>
              <a:tailEnd/>
            </a:ln>
          </p:spPr>
          <p:txBody>
            <a:bodyPr wrap="none" anchor="ctr"/>
            <a:lstStyle/>
            <a:p>
              <a:endParaRPr lang="en-US"/>
            </a:p>
          </p:txBody>
        </p:sp>
        <p:sp>
          <p:nvSpPr>
            <p:cNvPr id="24594" name="Rectangle 21"/>
            <p:cNvSpPr>
              <a:spLocks noChangeArrowheads="1"/>
            </p:cNvSpPr>
            <p:nvPr/>
          </p:nvSpPr>
          <p:spPr bwMode="auto">
            <a:xfrm>
              <a:off x="4171" y="1156"/>
              <a:ext cx="287" cy="286"/>
            </a:xfrm>
            <a:prstGeom prst="rect">
              <a:avLst/>
            </a:prstGeom>
            <a:solidFill>
              <a:srgbClr val="C0C0C0"/>
            </a:solidFill>
            <a:ln w="12700">
              <a:solidFill>
                <a:schemeClr val="tx1"/>
              </a:solidFill>
              <a:miter lim="800000"/>
              <a:headEnd/>
              <a:tailEnd/>
            </a:ln>
          </p:spPr>
          <p:txBody>
            <a:bodyPr wrap="none" anchor="ctr"/>
            <a:lstStyle/>
            <a:p>
              <a:endParaRPr lang="en-US"/>
            </a:p>
          </p:txBody>
        </p:sp>
        <p:sp>
          <p:nvSpPr>
            <p:cNvPr id="24595" name="Rectangle 22"/>
            <p:cNvSpPr>
              <a:spLocks noChangeArrowheads="1"/>
            </p:cNvSpPr>
            <p:nvPr/>
          </p:nvSpPr>
          <p:spPr bwMode="auto">
            <a:xfrm>
              <a:off x="729" y="3068"/>
              <a:ext cx="287" cy="286"/>
            </a:xfrm>
            <a:prstGeom prst="rect">
              <a:avLst/>
            </a:prstGeom>
            <a:solidFill>
              <a:srgbClr val="C0C0C0"/>
            </a:solidFill>
            <a:ln w="12700">
              <a:solidFill>
                <a:schemeClr val="tx1"/>
              </a:solidFill>
              <a:miter lim="800000"/>
              <a:headEnd/>
              <a:tailEnd/>
            </a:ln>
          </p:spPr>
          <p:txBody>
            <a:bodyPr wrap="none" anchor="ctr"/>
            <a:lstStyle/>
            <a:p>
              <a:endParaRPr lang="en-US"/>
            </a:p>
          </p:txBody>
        </p:sp>
        <p:sp>
          <p:nvSpPr>
            <p:cNvPr id="24596" name="Rectangle 23"/>
            <p:cNvSpPr>
              <a:spLocks noChangeArrowheads="1"/>
            </p:cNvSpPr>
            <p:nvPr/>
          </p:nvSpPr>
          <p:spPr bwMode="auto">
            <a:xfrm>
              <a:off x="3023" y="3068"/>
              <a:ext cx="287" cy="286"/>
            </a:xfrm>
            <a:prstGeom prst="rect">
              <a:avLst/>
            </a:prstGeom>
            <a:solidFill>
              <a:srgbClr val="C0C0C0"/>
            </a:solidFill>
            <a:ln w="12700">
              <a:solidFill>
                <a:schemeClr val="tx1"/>
              </a:solidFill>
              <a:miter lim="800000"/>
              <a:headEnd/>
              <a:tailEnd/>
            </a:ln>
          </p:spPr>
          <p:txBody>
            <a:bodyPr wrap="none" anchor="ctr"/>
            <a:lstStyle/>
            <a:p>
              <a:endParaRPr lang="en-US"/>
            </a:p>
          </p:txBody>
        </p:sp>
        <p:sp>
          <p:nvSpPr>
            <p:cNvPr id="24597" name="AutoShape 24"/>
            <p:cNvSpPr>
              <a:spLocks noChangeArrowheads="1"/>
            </p:cNvSpPr>
            <p:nvPr/>
          </p:nvSpPr>
          <p:spPr bwMode="auto">
            <a:xfrm rot="5400000">
              <a:off x="4601" y="3068"/>
              <a:ext cx="287" cy="287"/>
            </a:xfrm>
            <a:custGeom>
              <a:avLst/>
              <a:gdLst>
                <a:gd name="T0" fmla="*/ 144 w 21600"/>
                <a:gd name="T1" fmla="*/ 0 h 21600"/>
                <a:gd name="T2" fmla="*/ 72 w 21600"/>
                <a:gd name="T3" fmla="*/ 144 h 21600"/>
                <a:gd name="T4" fmla="*/ 144 w 21600"/>
                <a:gd name="T5" fmla="*/ 143 h 21600"/>
                <a:gd name="T6" fmla="*/ 215 w 21600"/>
                <a:gd name="T7" fmla="*/ 144 h 21600"/>
                <a:gd name="T8" fmla="*/ 0 60000 65536"/>
                <a:gd name="T9" fmla="*/ 0 60000 65536"/>
                <a:gd name="T10" fmla="*/ 0 60000 65536"/>
                <a:gd name="T11" fmla="*/ 0 60000 65536"/>
                <a:gd name="T12" fmla="*/ 0 w 21600"/>
                <a:gd name="T13" fmla="*/ 0 h 21600"/>
                <a:gd name="T14" fmla="*/ 21600 w 21600"/>
                <a:gd name="T15" fmla="*/ 7677 h 21600"/>
              </a:gdLst>
              <a:ahLst/>
              <a:cxnLst>
                <a:cxn ang="T8">
                  <a:pos x="T0" y="T1"/>
                </a:cxn>
                <a:cxn ang="T9">
                  <a:pos x="T2" y="T3"/>
                </a:cxn>
                <a:cxn ang="T10">
                  <a:pos x="T4" y="T5"/>
                </a:cxn>
                <a:cxn ang="T11">
                  <a:pos x="T6" y="T7"/>
                </a:cxn>
              </a:cxnLst>
              <a:rect l="T12" t="T13" r="T14" b="T15"/>
              <a:pathLst>
                <a:path w="21600" h="21600">
                  <a:moveTo>
                    <a:pt x="10772" y="10800"/>
                  </a:moveTo>
                  <a:cubicBezTo>
                    <a:pt x="10772" y="10784"/>
                    <a:pt x="10784" y="10772"/>
                    <a:pt x="10800" y="10772"/>
                  </a:cubicBezTo>
                  <a:cubicBezTo>
                    <a:pt x="10815" y="10771"/>
                    <a:pt x="10827" y="10784"/>
                    <a:pt x="10828" y="10799"/>
                  </a:cubicBezTo>
                  <a:lnTo>
                    <a:pt x="21600" y="10800"/>
                  </a:lnTo>
                  <a:cubicBezTo>
                    <a:pt x="21600" y="4835"/>
                    <a:pt x="16764" y="0"/>
                    <a:pt x="10800" y="0"/>
                  </a:cubicBezTo>
                  <a:cubicBezTo>
                    <a:pt x="4835" y="0"/>
                    <a:pt x="0" y="4835"/>
                    <a:pt x="0" y="10800"/>
                  </a:cubicBezTo>
                  <a:close/>
                </a:path>
              </a:pathLst>
            </a:custGeom>
            <a:solidFill>
              <a:srgbClr val="C0C0C0"/>
            </a:solidFill>
            <a:ln w="12700">
              <a:solidFill>
                <a:schemeClr val="tx1"/>
              </a:solidFill>
              <a:miter lim="800000"/>
              <a:headEnd/>
              <a:tailEnd/>
            </a:ln>
          </p:spPr>
          <p:txBody>
            <a:bodyPr wrap="none" anchor="ctr"/>
            <a:lstStyle/>
            <a:p>
              <a:endParaRPr lang="en-US"/>
            </a:p>
          </p:txBody>
        </p:sp>
        <p:sp>
          <p:nvSpPr>
            <p:cNvPr id="24598" name="AutoShape 25"/>
            <p:cNvSpPr>
              <a:spLocks noChangeArrowheads="1"/>
            </p:cNvSpPr>
            <p:nvPr/>
          </p:nvSpPr>
          <p:spPr bwMode="auto">
            <a:xfrm rot="5400000">
              <a:off x="4601" y="1156"/>
              <a:ext cx="287" cy="287"/>
            </a:xfrm>
            <a:custGeom>
              <a:avLst/>
              <a:gdLst>
                <a:gd name="T0" fmla="*/ 144 w 21600"/>
                <a:gd name="T1" fmla="*/ 0 h 21600"/>
                <a:gd name="T2" fmla="*/ 72 w 21600"/>
                <a:gd name="T3" fmla="*/ 144 h 21600"/>
                <a:gd name="T4" fmla="*/ 144 w 21600"/>
                <a:gd name="T5" fmla="*/ 143 h 21600"/>
                <a:gd name="T6" fmla="*/ 215 w 21600"/>
                <a:gd name="T7" fmla="*/ 144 h 21600"/>
                <a:gd name="T8" fmla="*/ 0 60000 65536"/>
                <a:gd name="T9" fmla="*/ 0 60000 65536"/>
                <a:gd name="T10" fmla="*/ 0 60000 65536"/>
                <a:gd name="T11" fmla="*/ 0 60000 65536"/>
                <a:gd name="T12" fmla="*/ 0 w 21600"/>
                <a:gd name="T13" fmla="*/ 0 h 21600"/>
                <a:gd name="T14" fmla="*/ 21600 w 21600"/>
                <a:gd name="T15" fmla="*/ 7677 h 21600"/>
              </a:gdLst>
              <a:ahLst/>
              <a:cxnLst>
                <a:cxn ang="T8">
                  <a:pos x="T0" y="T1"/>
                </a:cxn>
                <a:cxn ang="T9">
                  <a:pos x="T2" y="T3"/>
                </a:cxn>
                <a:cxn ang="T10">
                  <a:pos x="T4" y="T5"/>
                </a:cxn>
                <a:cxn ang="T11">
                  <a:pos x="T6" y="T7"/>
                </a:cxn>
              </a:cxnLst>
              <a:rect l="T12" t="T13" r="T14" b="T15"/>
              <a:pathLst>
                <a:path w="21600" h="21600">
                  <a:moveTo>
                    <a:pt x="10772" y="10800"/>
                  </a:moveTo>
                  <a:cubicBezTo>
                    <a:pt x="10772" y="10784"/>
                    <a:pt x="10784" y="10772"/>
                    <a:pt x="10800" y="10772"/>
                  </a:cubicBezTo>
                  <a:cubicBezTo>
                    <a:pt x="10815" y="10771"/>
                    <a:pt x="10827" y="10784"/>
                    <a:pt x="10828" y="10799"/>
                  </a:cubicBezTo>
                  <a:lnTo>
                    <a:pt x="21600" y="10800"/>
                  </a:lnTo>
                  <a:cubicBezTo>
                    <a:pt x="21600" y="4835"/>
                    <a:pt x="16764" y="0"/>
                    <a:pt x="10800" y="0"/>
                  </a:cubicBezTo>
                  <a:cubicBezTo>
                    <a:pt x="4835" y="0"/>
                    <a:pt x="0" y="4835"/>
                    <a:pt x="0" y="10800"/>
                  </a:cubicBezTo>
                  <a:close/>
                </a:path>
              </a:pathLst>
            </a:custGeom>
            <a:solidFill>
              <a:srgbClr val="C0C0C0"/>
            </a:solidFill>
            <a:ln w="12700">
              <a:solidFill>
                <a:schemeClr val="tx1"/>
              </a:solidFill>
              <a:miter lim="800000"/>
              <a:headEnd/>
              <a:tailEnd/>
            </a:ln>
          </p:spPr>
          <p:txBody>
            <a:bodyPr wrap="none" anchor="ctr"/>
            <a:lstStyle/>
            <a:p>
              <a:endParaRPr lang="en-US"/>
            </a:p>
          </p:txBody>
        </p:sp>
        <p:sp>
          <p:nvSpPr>
            <p:cNvPr id="24599" name="AutoShape 26"/>
            <p:cNvSpPr>
              <a:spLocks noChangeArrowheads="1"/>
            </p:cNvSpPr>
            <p:nvPr/>
          </p:nvSpPr>
          <p:spPr bwMode="auto">
            <a:xfrm rot="5400000">
              <a:off x="4601" y="1539"/>
              <a:ext cx="287" cy="287"/>
            </a:xfrm>
            <a:custGeom>
              <a:avLst/>
              <a:gdLst>
                <a:gd name="T0" fmla="*/ 144 w 21600"/>
                <a:gd name="T1" fmla="*/ 0 h 21600"/>
                <a:gd name="T2" fmla="*/ 72 w 21600"/>
                <a:gd name="T3" fmla="*/ 144 h 21600"/>
                <a:gd name="T4" fmla="*/ 144 w 21600"/>
                <a:gd name="T5" fmla="*/ 143 h 21600"/>
                <a:gd name="T6" fmla="*/ 215 w 21600"/>
                <a:gd name="T7" fmla="*/ 144 h 21600"/>
                <a:gd name="T8" fmla="*/ 0 60000 65536"/>
                <a:gd name="T9" fmla="*/ 0 60000 65536"/>
                <a:gd name="T10" fmla="*/ 0 60000 65536"/>
                <a:gd name="T11" fmla="*/ 0 60000 65536"/>
                <a:gd name="T12" fmla="*/ 0 w 21600"/>
                <a:gd name="T13" fmla="*/ 0 h 21600"/>
                <a:gd name="T14" fmla="*/ 21600 w 21600"/>
                <a:gd name="T15" fmla="*/ 7677 h 21600"/>
              </a:gdLst>
              <a:ahLst/>
              <a:cxnLst>
                <a:cxn ang="T8">
                  <a:pos x="T0" y="T1"/>
                </a:cxn>
                <a:cxn ang="T9">
                  <a:pos x="T2" y="T3"/>
                </a:cxn>
                <a:cxn ang="T10">
                  <a:pos x="T4" y="T5"/>
                </a:cxn>
                <a:cxn ang="T11">
                  <a:pos x="T6" y="T7"/>
                </a:cxn>
              </a:cxnLst>
              <a:rect l="T12" t="T13" r="T14" b="T15"/>
              <a:pathLst>
                <a:path w="21600" h="21600">
                  <a:moveTo>
                    <a:pt x="10772" y="10800"/>
                  </a:moveTo>
                  <a:cubicBezTo>
                    <a:pt x="10772" y="10784"/>
                    <a:pt x="10784" y="10772"/>
                    <a:pt x="10800" y="10772"/>
                  </a:cubicBezTo>
                  <a:cubicBezTo>
                    <a:pt x="10815" y="10771"/>
                    <a:pt x="10827" y="10784"/>
                    <a:pt x="10828" y="10799"/>
                  </a:cubicBezTo>
                  <a:lnTo>
                    <a:pt x="21600" y="10800"/>
                  </a:lnTo>
                  <a:cubicBezTo>
                    <a:pt x="21600" y="4835"/>
                    <a:pt x="16764" y="0"/>
                    <a:pt x="10800" y="0"/>
                  </a:cubicBezTo>
                  <a:cubicBezTo>
                    <a:pt x="4835" y="0"/>
                    <a:pt x="0" y="4835"/>
                    <a:pt x="0" y="10800"/>
                  </a:cubicBezTo>
                  <a:close/>
                </a:path>
              </a:pathLst>
            </a:custGeom>
            <a:solidFill>
              <a:srgbClr val="C0C0C0"/>
            </a:solidFill>
            <a:ln w="12700">
              <a:solidFill>
                <a:schemeClr val="tx1"/>
              </a:solidFill>
              <a:miter lim="800000"/>
              <a:headEnd/>
              <a:tailEnd/>
            </a:ln>
          </p:spPr>
          <p:txBody>
            <a:bodyPr wrap="none" anchor="ctr"/>
            <a:lstStyle/>
            <a:p>
              <a:endParaRPr lang="en-US"/>
            </a:p>
          </p:txBody>
        </p:sp>
        <p:sp>
          <p:nvSpPr>
            <p:cNvPr id="24600" name="AutoShape 27"/>
            <p:cNvSpPr>
              <a:spLocks noChangeArrowheads="1"/>
            </p:cNvSpPr>
            <p:nvPr/>
          </p:nvSpPr>
          <p:spPr bwMode="auto">
            <a:xfrm rot="5400000">
              <a:off x="4601" y="1921"/>
              <a:ext cx="287" cy="287"/>
            </a:xfrm>
            <a:custGeom>
              <a:avLst/>
              <a:gdLst>
                <a:gd name="T0" fmla="*/ 144 w 21600"/>
                <a:gd name="T1" fmla="*/ 0 h 21600"/>
                <a:gd name="T2" fmla="*/ 72 w 21600"/>
                <a:gd name="T3" fmla="*/ 144 h 21600"/>
                <a:gd name="T4" fmla="*/ 144 w 21600"/>
                <a:gd name="T5" fmla="*/ 143 h 21600"/>
                <a:gd name="T6" fmla="*/ 215 w 21600"/>
                <a:gd name="T7" fmla="*/ 144 h 21600"/>
                <a:gd name="T8" fmla="*/ 0 60000 65536"/>
                <a:gd name="T9" fmla="*/ 0 60000 65536"/>
                <a:gd name="T10" fmla="*/ 0 60000 65536"/>
                <a:gd name="T11" fmla="*/ 0 60000 65536"/>
                <a:gd name="T12" fmla="*/ 0 w 21600"/>
                <a:gd name="T13" fmla="*/ 0 h 21600"/>
                <a:gd name="T14" fmla="*/ 21600 w 21600"/>
                <a:gd name="T15" fmla="*/ 7677 h 21600"/>
              </a:gdLst>
              <a:ahLst/>
              <a:cxnLst>
                <a:cxn ang="T8">
                  <a:pos x="T0" y="T1"/>
                </a:cxn>
                <a:cxn ang="T9">
                  <a:pos x="T2" y="T3"/>
                </a:cxn>
                <a:cxn ang="T10">
                  <a:pos x="T4" y="T5"/>
                </a:cxn>
                <a:cxn ang="T11">
                  <a:pos x="T6" y="T7"/>
                </a:cxn>
              </a:cxnLst>
              <a:rect l="T12" t="T13" r="T14" b="T15"/>
              <a:pathLst>
                <a:path w="21600" h="21600">
                  <a:moveTo>
                    <a:pt x="10772" y="10800"/>
                  </a:moveTo>
                  <a:cubicBezTo>
                    <a:pt x="10772" y="10784"/>
                    <a:pt x="10784" y="10772"/>
                    <a:pt x="10800" y="10772"/>
                  </a:cubicBezTo>
                  <a:cubicBezTo>
                    <a:pt x="10815" y="10771"/>
                    <a:pt x="10827" y="10784"/>
                    <a:pt x="10828" y="10799"/>
                  </a:cubicBezTo>
                  <a:lnTo>
                    <a:pt x="21600" y="10800"/>
                  </a:lnTo>
                  <a:cubicBezTo>
                    <a:pt x="21600" y="4835"/>
                    <a:pt x="16764" y="0"/>
                    <a:pt x="10800" y="0"/>
                  </a:cubicBezTo>
                  <a:cubicBezTo>
                    <a:pt x="4835" y="0"/>
                    <a:pt x="0" y="4835"/>
                    <a:pt x="0" y="10800"/>
                  </a:cubicBezTo>
                  <a:close/>
                </a:path>
              </a:pathLst>
            </a:custGeom>
            <a:solidFill>
              <a:srgbClr val="C0C0C0"/>
            </a:solidFill>
            <a:ln w="12700">
              <a:solidFill>
                <a:schemeClr val="tx1"/>
              </a:solidFill>
              <a:miter lim="800000"/>
              <a:headEnd/>
              <a:tailEnd/>
            </a:ln>
          </p:spPr>
          <p:txBody>
            <a:bodyPr wrap="none" anchor="ctr"/>
            <a:lstStyle/>
            <a:p>
              <a:endParaRPr lang="en-US"/>
            </a:p>
          </p:txBody>
        </p:sp>
        <p:sp>
          <p:nvSpPr>
            <p:cNvPr id="24601" name="AutoShape 28"/>
            <p:cNvSpPr>
              <a:spLocks noChangeArrowheads="1"/>
            </p:cNvSpPr>
            <p:nvPr/>
          </p:nvSpPr>
          <p:spPr bwMode="auto">
            <a:xfrm rot="5400000">
              <a:off x="4601" y="2303"/>
              <a:ext cx="287" cy="287"/>
            </a:xfrm>
            <a:custGeom>
              <a:avLst/>
              <a:gdLst>
                <a:gd name="T0" fmla="*/ 144 w 21600"/>
                <a:gd name="T1" fmla="*/ 0 h 21600"/>
                <a:gd name="T2" fmla="*/ 72 w 21600"/>
                <a:gd name="T3" fmla="*/ 144 h 21600"/>
                <a:gd name="T4" fmla="*/ 144 w 21600"/>
                <a:gd name="T5" fmla="*/ 143 h 21600"/>
                <a:gd name="T6" fmla="*/ 215 w 21600"/>
                <a:gd name="T7" fmla="*/ 144 h 21600"/>
                <a:gd name="T8" fmla="*/ 0 60000 65536"/>
                <a:gd name="T9" fmla="*/ 0 60000 65536"/>
                <a:gd name="T10" fmla="*/ 0 60000 65536"/>
                <a:gd name="T11" fmla="*/ 0 60000 65536"/>
                <a:gd name="T12" fmla="*/ 0 w 21600"/>
                <a:gd name="T13" fmla="*/ 0 h 21600"/>
                <a:gd name="T14" fmla="*/ 21600 w 21600"/>
                <a:gd name="T15" fmla="*/ 7677 h 21600"/>
              </a:gdLst>
              <a:ahLst/>
              <a:cxnLst>
                <a:cxn ang="T8">
                  <a:pos x="T0" y="T1"/>
                </a:cxn>
                <a:cxn ang="T9">
                  <a:pos x="T2" y="T3"/>
                </a:cxn>
                <a:cxn ang="T10">
                  <a:pos x="T4" y="T5"/>
                </a:cxn>
                <a:cxn ang="T11">
                  <a:pos x="T6" y="T7"/>
                </a:cxn>
              </a:cxnLst>
              <a:rect l="T12" t="T13" r="T14" b="T15"/>
              <a:pathLst>
                <a:path w="21600" h="21600">
                  <a:moveTo>
                    <a:pt x="10772" y="10800"/>
                  </a:moveTo>
                  <a:cubicBezTo>
                    <a:pt x="10772" y="10784"/>
                    <a:pt x="10784" y="10772"/>
                    <a:pt x="10800" y="10772"/>
                  </a:cubicBezTo>
                  <a:cubicBezTo>
                    <a:pt x="10815" y="10771"/>
                    <a:pt x="10827" y="10784"/>
                    <a:pt x="10828" y="10799"/>
                  </a:cubicBezTo>
                  <a:lnTo>
                    <a:pt x="21600" y="10800"/>
                  </a:lnTo>
                  <a:cubicBezTo>
                    <a:pt x="21600" y="4835"/>
                    <a:pt x="16764" y="0"/>
                    <a:pt x="10800" y="0"/>
                  </a:cubicBezTo>
                  <a:cubicBezTo>
                    <a:pt x="4835" y="0"/>
                    <a:pt x="0" y="4835"/>
                    <a:pt x="0" y="10800"/>
                  </a:cubicBezTo>
                  <a:close/>
                </a:path>
              </a:pathLst>
            </a:custGeom>
            <a:solidFill>
              <a:srgbClr val="C0C0C0"/>
            </a:solidFill>
            <a:ln w="12700">
              <a:solidFill>
                <a:schemeClr val="tx1"/>
              </a:solidFill>
              <a:miter lim="800000"/>
              <a:headEnd/>
              <a:tailEnd/>
            </a:ln>
          </p:spPr>
          <p:txBody>
            <a:bodyPr wrap="none" anchor="ctr"/>
            <a:lstStyle/>
            <a:p>
              <a:endParaRPr lang="en-US"/>
            </a:p>
          </p:txBody>
        </p:sp>
        <p:sp>
          <p:nvSpPr>
            <p:cNvPr id="24602" name="AutoShape 29"/>
            <p:cNvSpPr>
              <a:spLocks noChangeArrowheads="1"/>
            </p:cNvSpPr>
            <p:nvPr/>
          </p:nvSpPr>
          <p:spPr bwMode="auto">
            <a:xfrm rot="5400000">
              <a:off x="4601" y="2686"/>
              <a:ext cx="287" cy="287"/>
            </a:xfrm>
            <a:custGeom>
              <a:avLst/>
              <a:gdLst>
                <a:gd name="T0" fmla="*/ 144 w 21600"/>
                <a:gd name="T1" fmla="*/ 0 h 21600"/>
                <a:gd name="T2" fmla="*/ 72 w 21600"/>
                <a:gd name="T3" fmla="*/ 144 h 21600"/>
                <a:gd name="T4" fmla="*/ 144 w 21600"/>
                <a:gd name="T5" fmla="*/ 143 h 21600"/>
                <a:gd name="T6" fmla="*/ 215 w 21600"/>
                <a:gd name="T7" fmla="*/ 144 h 21600"/>
                <a:gd name="T8" fmla="*/ 0 60000 65536"/>
                <a:gd name="T9" fmla="*/ 0 60000 65536"/>
                <a:gd name="T10" fmla="*/ 0 60000 65536"/>
                <a:gd name="T11" fmla="*/ 0 60000 65536"/>
                <a:gd name="T12" fmla="*/ 0 w 21600"/>
                <a:gd name="T13" fmla="*/ 0 h 21600"/>
                <a:gd name="T14" fmla="*/ 21600 w 21600"/>
                <a:gd name="T15" fmla="*/ 7677 h 21600"/>
              </a:gdLst>
              <a:ahLst/>
              <a:cxnLst>
                <a:cxn ang="T8">
                  <a:pos x="T0" y="T1"/>
                </a:cxn>
                <a:cxn ang="T9">
                  <a:pos x="T2" y="T3"/>
                </a:cxn>
                <a:cxn ang="T10">
                  <a:pos x="T4" y="T5"/>
                </a:cxn>
                <a:cxn ang="T11">
                  <a:pos x="T6" y="T7"/>
                </a:cxn>
              </a:cxnLst>
              <a:rect l="T12" t="T13" r="T14" b="T15"/>
              <a:pathLst>
                <a:path w="21600" h="21600">
                  <a:moveTo>
                    <a:pt x="10772" y="10800"/>
                  </a:moveTo>
                  <a:cubicBezTo>
                    <a:pt x="10772" y="10784"/>
                    <a:pt x="10784" y="10772"/>
                    <a:pt x="10800" y="10772"/>
                  </a:cubicBezTo>
                  <a:cubicBezTo>
                    <a:pt x="10815" y="10771"/>
                    <a:pt x="10827" y="10784"/>
                    <a:pt x="10828" y="10799"/>
                  </a:cubicBezTo>
                  <a:lnTo>
                    <a:pt x="21600" y="10800"/>
                  </a:lnTo>
                  <a:cubicBezTo>
                    <a:pt x="21600" y="4835"/>
                    <a:pt x="16764" y="0"/>
                    <a:pt x="10800" y="0"/>
                  </a:cubicBezTo>
                  <a:cubicBezTo>
                    <a:pt x="4835" y="0"/>
                    <a:pt x="0" y="4835"/>
                    <a:pt x="0" y="10800"/>
                  </a:cubicBezTo>
                  <a:close/>
                </a:path>
              </a:pathLst>
            </a:custGeom>
            <a:solidFill>
              <a:srgbClr val="C0C0C0"/>
            </a:solidFill>
            <a:ln w="12700">
              <a:solidFill>
                <a:schemeClr val="tx1"/>
              </a:solidFill>
              <a:miter lim="800000"/>
              <a:headEnd/>
              <a:tailEnd/>
            </a:ln>
          </p:spPr>
          <p:txBody>
            <a:bodyPr wrap="none" anchor="ctr"/>
            <a:lstStyle/>
            <a:p>
              <a:endParaRPr lang="en-US"/>
            </a:p>
          </p:txBody>
        </p:sp>
        <p:grpSp>
          <p:nvGrpSpPr>
            <p:cNvPr id="4" name="Group 30"/>
            <p:cNvGrpSpPr>
              <a:grpSpLocks/>
            </p:cNvGrpSpPr>
            <p:nvPr/>
          </p:nvGrpSpPr>
          <p:grpSpPr bwMode="auto">
            <a:xfrm>
              <a:off x="4888" y="1299"/>
              <a:ext cx="144" cy="1915"/>
              <a:chOff x="5031" y="1299"/>
              <a:chExt cx="144" cy="1915"/>
            </a:xfrm>
          </p:grpSpPr>
          <p:sp>
            <p:nvSpPr>
              <p:cNvPr id="24619" name="Line 31"/>
              <p:cNvSpPr>
                <a:spLocks noChangeShapeType="1"/>
              </p:cNvSpPr>
              <p:nvPr/>
            </p:nvSpPr>
            <p:spPr bwMode="auto">
              <a:xfrm>
                <a:off x="5031" y="1299"/>
                <a:ext cx="144" cy="0"/>
              </a:xfrm>
              <a:prstGeom prst="line">
                <a:avLst/>
              </a:prstGeom>
              <a:noFill/>
              <a:ln w="38100" cmpd="dbl">
                <a:solidFill>
                  <a:schemeClr val="tx1"/>
                </a:solidFill>
                <a:round/>
                <a:headEnd/>
                <a:tailEnd/>
              </a:ln>
            </p:spPr>
            <p:txBody>
              <a:bodyPr/>
              <a:lstStyle/>
              <a:p>
                <a:endParaRPr lang="en-US"/>
              </a:p>
            </p:txBody>
          </p:sp>
          <p:sp>
            <p:nvSpPr>
              <p:cNvPr id="24620" name="Line 32"/>
              <p:cNvSpPr>
                <a:spLocks noChangeShapeType="1"/>
              </p:cNvSpPr>
              <p:nvPr/>
            </p:nvSpPr>
            <p:spPr bwMode="auto">
              <a:xfrm>
                <a:off x="5031" y="1682"/>
                <a:ext cx="144" cy="0"/>
              </a:xfrm>
              <a:prstGeom prst="line">
                <a:avLst/>
              </a:prstGeom>
              <a:noFill/>
              <a:ln w="38100" cmpd="dbl">
                <a:solidFill>
                  <a:schemeClr val="tx1"/>
                </a:solidFill>
                <a:round/>
                <a:headEnd/>
                <a:tailEnd/>
              </a:ln>
            </p:spPr>
            <p:txBody>
              <a:bodyPr/>
              <a:lstStyle/>
              <a:p>
                <a:endParaRPr lang="en-US"/>
              </a:p>
            </p:txBody>
          </p:sp>
          <p:sp>
            <p:nvSpPr>
              <p:cNvPr id="24621" name="Line 33"/>
              <p:cNvSpPr>
                <a:spLocks noChangeShapeType="1"/>
              </p:cNvSpPr>
              <p:nvPr/>
            </p:nvSpPr>
            <p:spPr bwMode="auto">
              <a:xfrm>
                <a:off x="5031" y="2065"/>
                <a:ext cx="144" cy="0"/>
              </a:xfrm>
              <a:prstGeom prst="line">
                <a:avLst/>
              </a:prstGeom>
              <a:noFill/>
              <a:ln w="38100" cmpd="dbl">
                <a:solidFill>
                  <a:schemeClr val="tx1"/>
                </a:solidFill>
                <a:round/>
                <a:headEnd/>
                <a:tailEnd/>
              </a:ln>
            </p:spPr>
            <p:txBody>
              <a:bodyPr/>
              <a:lstStyle/>
              <a:p>
                <a:endParaRPr lang="en-US"/>
              </a:p>
            </p:txBody>
          </p:sp>
          <p:sp>
            <p:nvSpPr>
              <p:cNvPr id="24622" name="Line 34"/>
              <p:cNvSpPr>
                <a:spLocks noChangeShapeType="1"/>
              </p:cNvSpPr>
              <p:nvPr/>
            </p:nvSpPr>
            <p:spPr bwMode="auto">
              <a:xfrm>
                <a:off x="5031" y="2448"/>
                <a:ext cx="144" cy="0"/>
              </a:xfrm>
              <a:prstGeom prst="line">
                <a:avLst/>
              </a:prstGeom>
              <a:noFill/>
              <a:ln w="38100" cmpd="dbl">
                <a:solidFill>
                  <a:schemeClr val="tx1"/>
                </a:solidFill>
                <a:round/>
                <a:headEnd/>
                <a:tailEnd/>
              </a:ln>
            </p:spPr>
            <p:txBody>
              <a:bodyPr/>
              <a:lstStyle/>
              <a:p>
                <a:endParaRPr lang="en-US"/>
              </a:p>
            </p:txBody>
          </p:sp>
          <p:sp>
            <p:nvSpPr>
              <p:cNvPr id="24623" name="Line 35"/>
              <p:cNvSpPr>
                <a:spLocks noChangeShapeType="1"/>
              </p:cNvSpPr>
              <p:nvPr/>
            </p:nvSpPr>
            <p:spPr bwMode="auto">
              <a:xfrm>
                <a:off x="5031" y="2831"/>
                <a:ext cx="144" cy="0"/>
              </a:xfrm>
              <a:prstGeom prst="line">
                <a:avLst/>
              </a:prstGeom>
              <a:noFill/>
              <a:ln w="38100" cmpd="dbl">
                <a:solidFill>
                  <a:schemeClr val="tx1"/>
                </a:solidFill>
                <a:round/>
                <a:headEnd/>
                <a:tailEnd/>
              </a:ln>
            </p:spPr>
            <p:txBody>
              <a:bodyPr/>
              <a:lstStyle/>
              <a:p>
                <a:endParaRPr lang="en-US"/>
              </a:p>
            </p:txBody>
          </p:sp>
          <p:sp>
            <p:nvSpPr>
              <p:cNvPr id="24624" name="Line 36"/>
              <p:cNvSpPr>
                <a:spLocks noChangeShapeType="1"/>
              </p:cNvSpPr>
              <p:nvPr/>
            </p:nvSpPr>
            <p:spPr bwMode="auto">
              <a:xfrm>
                <a:off x="5031" y="3214"/>
                <a:ext cx="144" cy="0"/>
              </a:xfrm>
              <a:prstGeom prst="line">
                <a:avLst/>
              </a:prstGeom>
              <a:noFill/>
              <a:ln w="38100" cmpd="dbl">
                <a:solidFill>
                  <a:schemeClr val="tx1"/>
                </a:solidFill>
                <a:round/>
                <a:headEnd/>
                <a:tailEnd/>
              </a:ln>
            </p:spPr>
            <p:txBody>
              <a:bodyPr/>
              <a:lstStyle/>
              <a:p>
                <a:endParaRPr lang="en-US"/>
              </a:p>
            </p:txBody>
          </p:sp>
        </p:grpSp>
        <p:sp>
          <p:nvSpPr>
            <p:cNvPr id="24604" name="Text Box 37"/>
            <p:cNvSpPr txBox="1">
              <a:spLocks noChangeArrowheads="1"/>
            </p:cNvSpPr>
            <p:nvPr/>
          </p:nvSpPr>
          <p:spPr bwMode="auto">
            <a:xfrm>
              <a:off x="203" y="1156"/>
              <a:ext cx="324" cy="288"/>
            </a:xfrm>
            <a:prstGeom prst="rect">
              <a:avLst/>
            </a:prstGeom>
            <a:noFill/>
            <a:ln w="9525">
              <a:noFill/>
              <a:miter lim="800000"/>
              <a:headEnd/>
              <a:tailEnd/>
            </a:ln>
          </p:spPr>
          <p:txBody>
            <a:bodyPr wrap="none">
              <a:spAutoFit/>
            </a:bodyPr>
            <a:lstStyle/>
            <a:p>
              <a:r>
                <a:rPr lang="en-US">
                  <a:solidFill>
                    <a:srgbClr val="9900CC"/>
                  </a:solidFill>
                  <a:cs typeface="Arial" charset="0"/>
                  <a:sym typeface="Symbol" pitchFamily="18" charset="2"/>
                </a:rPr>
                <a:t>0</a:t>
              </a:r>
            </a:p>
          </p:txBody>
        </p:sp>
        <p:sp>
          <p:nvSpPr>
            <p:cNvPr id="24605" name="Text Box 38"/>
            <p:cNvSpPr txBox="1">
              <a:spLocks noChangeArrowheads="1"/>
            </p:cNvSpPr>
            <p:nvPr/>
          </p:nvSpPr>
          <p:spPr bwMode="auto">
            <a:xfrm>
              <a:off x="203" y="1539"/>
              <a:ext cx="324" cy="288"/>
            </a:xfrm>
            <a:prstGeom prst="rect">
              <a:avLst/>
            </a:prstGeom>
            <a:noFill/>
            <a:ln w="9525">
              <a:noFill/>
              <a:miter lim="800000"/>
              <a:headEnd/>
              <a:tailEnd/>
            </a:ln>
          </p:spPr>
          <p:txBody>
            <a:bodyPr wrap="none">
              <a:spAutoFit/>
            </a:bodyPr>
            <a:lstStyle/>
            <a:p>
              <a:r>
                <a:rPr lang="en-US">
                  <a:solidFill>
                    <a:srgbClr val="9900CC"/>
                  </a:solidFill>
                  <a:cs typeface="Arial" charset="0"/>
                  <a:sym typeface="Symbol" pitchFamily="18" charset="2"/>
                </a:rPr>
                <a:t>1</a:t>
              </a:r>
            </a:p>
          </p:txBody>
        </p:sp>
        <p:sp>
          <p:nvSpPr>
            <p:cNvPr id="24606" name="Text Box 39"/>
            <p:cNvSpPr txBox="1">
              <a:spLocks noChangeArrowheads="1"/>
            </p:cNvSpPr>
            <p:nvPr/>
          </p:nvSpPr>
          <p:spPr bwMode="auto">
            <a:xfrm>
              <a:off x="203" y="1921"/>
              <a:ext cx="324" cy="288"/>
            </a:xfrm>
            <a:prstGeom prst="rect">
              <a:avLst/>
            </a:prstGeom>
            <a:noFill/>
            <a:ln w="9525">
              <a:noFill/>
              <a:miter lim="800000"/>
              <a:headEnd/>
              <a:tailEnd/>
            </a:ln>
          </p:spPr>
          <p:txBody>
            <a:bodyPr wrap="none">
              <a:spAutoFit/>
            </a:bodyPr>
            <a:lstStyle/>
            <a:p>
              <a:r>
                <a:rPr lang="en-US">
                  <a:solidFill>
                    <a:srgbClr val="9900CC"/>
                  </a:solidFill>
                  <a:cs typeface="Arial" charset="0"/>
                  <a:sym typeface="Symbol" pitchFamily="18" charset="2"/>
                </a:rPr>
                <a:t>1</a:t>
              </a:r>
            </a:p>
          </p:txBody>
        </p:sp>
        <p:sp>
          <p:nvSpPr>
            <p:cNvPr id="24607" name="Text Box 40"/>
            <p:cNvSpPr txBox="1">
              <a:spLocks noChangeArrowheads="1"/>
            </p:cNvSpPr>
            <p:nvPr/>
          </p:nvSpPr>
          <p:spPr bwMode="auto">
            <a:xfrm>
              <a:off x="203" y="2303"/>
              <a:ext cx="324" cy="288"/>
            </a:xfrm>
            <a:prstGeom prst="rect">
              <a:avLst/>
            </a:prstGeom>
            <a:noFill/>
            <a:ln w="9525">
              <a:noFill/>
              <a:miter lim="800000"/>
              <a:headEnd/>
              <a:tailEnd/>
            </a:ln>
          </p:spPr>
          <p:txBody>
            <a:bodyPr wrap="none">
              <a:spAutoFit/>
            </a:bodyPr>
            <a:lstStyle/>
            <a:p>
              <a:r>
                <a:rPr lang="en-US">
                  <a:solidFill>
                    <a:srgbClr val="9900CC"/>
                  </a:solidFill>
                  <a:cs typeface="Arial" charset="0"/>
                  <a:sym typeface="Symbol" pitchFamily="18" charset="2"/>
                </a:rPr>
                <a:t>0</a:t>
              </a:r>
            </a:p>
          </p:txBody>
        </p:sp>
        <p:sp>
          <p:nvSpPr>
            <p:cNvPr id="24608" name="Text Box 41"/>
            <p:cNvSpPr txBox="1">
              <a:spLocks noChangeArrowheads="1"/>
            </p:cNvSpPr>
            <p:nvPr/>
          </p:nvSpPr>
          <p:spPr bwMode="auto">
            <a:xfrm>
              <a:off x="203" y="2686"/>
              <a:ext cx="324" cy="288"/>
            </a:xfrm>
            <a:prstGeom prst="rect">
              <a:avLst/>
            </a:prstGeom>
            <a:noFill/>
            <a:ln w="9525">
              <a:noFill/>
              <a:miter lim="800000"/>
              <a:headEnd/>
              <a:tailEnd/>
            </a:ln>
          </p:spPr>
          <p:txBody>
            <a:bodyPr wrap="none">
              <a:spAutoFit/>
            </a:bodyPr>
            <a:lstStyle/>
            <a:p>
              <a:r>
                <a:rPr lang="en-US">
                  <a:solidFill>
                    <a:srgbClr val="9900CC"/>
                  </a:solidFill>
                  <a:cs typeface="Arial" charset="0"/>
                  <a:sym typeface="Symbol" pitchFamily="18" charset="2"/>
                </a:rPr>
                <a:t>1</a:t>
              </a:r>
            </a:p>
          </p:txBody>
        </p:sp>
        <p:sp>
          <p:nvSpPr>
            <p:cNvPr id="24609" name="Text Box 42"/>
            <p:cNvSpPr txBox="1">
              <a:spLocks noChangeArrowheads="1"/>
            </p:cNvSpPr>
            <p:nvPr/>
          </p:nvSpPr>
          <p:spPr bwMode="auto">
            <a:xfrm>
              <a:off x="203" y="3068"/>
              <a:ext cx="324" cy="288"/>
            </a:xfrm>
            <a:prstGeom prst="rect">
              <a:avLst/>
            </a:prstGeom>
            <a:noFill/>
            <a:ln w="9525">
              <a:noFill/>
              <a:miter lim="800000"/>
              <a:headEnd/>
              <a:tailEnd/>
            </a:ln>
          </p:spPr>
          <p:txBody>
            <a:bodyPr wrap="none">
              <a:spAutoFit/>
            </a:bodyPr>
            <a:lstStyle/>
            <a:p>
              <a:r>
                <a:rPr lang="en-US">
                  <a:solidFill>
                    <a:srgbClr val="9900CC"/>
                  </a:solidFill>
                  <a:cs typeface="Arial" charset="0"/>
                  <a:sym typeface="Symbol" pitchFamily="18" charset="2"/>
                </a:rPr>
                <a:t>0</a:t>
              </a:r>
            </a:p>
          </p:txBody>
        </p:sp>
        <p:sp>
          <p:nvSpPr>
            <p:cNvPr id="24610" name="Text Box 43"/>
            <p:cNvSpPr txBox="1">
              <a:spLocks noChangeArrowheads="1"/>
            </p:cNvSpPr>
            <p:nvPr/>
          </p:nvSpPr>
          <p:spPr bwMode="auto">
            <a:xfrm>
              <a:off x="5079" y="1156"/>
              <a:ext cx="223" cy="288"/>
            </a:xfrm>
            <a:prstGeom prst="rect">
              <a:avLst/>
            </a:prstGeom>
            <a:noFill/>
            <a:ln w="9525">
              <a:noFill/>
              <a:miter lim="800000"/>
              <a:headEnd/>
              <a:tailEnd/>
            </a:ln>
          </p:spPr>
          <p:txBody>
            <a:bodyPr wrap="none">
              <a:spAutoFit/>
            </a:bodyPr>
            <a:lstStyle/>
            <a:p>
              <a:r>
                <a:rPr lang="en-US">
                  <a:solidFill>
                    <a:schemeClr val="accent2"/>
                  </a:solidFill>
                  <a:cs typeface="Arial" charset="0"/>
                  <a:sym typeface="Symbol" pitchFamily="18" charset="2"/>
                </a:rPr>
                <a:t>1</a:t>
              </a:r>
            </a:p>
          </p:txBody>
        </p:sp>
        <p:sp>
          <p:nvSpPr>
            <p:cNvPr id="24611" name="Text Box 44"/>
            <p:cNvSpPr txBox="1">
              <a:spLocks noChangeArrowheads="1"/>
            </p:cNvSpPr>
            <p:nvPr/>
          </p:nvSpPr>
          <p:spPr bwMode="auto">
            <a:xfrm>
              <a:off x="5079" y="1539"/>
              <a:ext cx="223" cy="288"/>
            </a:xfrm>
            <a:prstGeom prst="rect">
              <a:avLst/>
            </a:prstGeom>
            <a:noFill/>
            <a:ln w="9525">
              <a:noFill/>
              <a:miter lim="800000"/>
              <a:headEnd/>
              <a:tailEnd/>
            </a:ln>
          </p:spPr>
          <p:txBody>
            <a:bodyPr wrap="none">
              <a:spAutoFit/>
            </a:bodyPr>
            <a:lstStyle/>
            <a:p>
              <a:r>
                <a:rPr lang="en-US">
                  <a:solidFill>
                    <a:schemeClr val="accent2"/>
                  </a:solidFill>
                  <a:cs typeface="Arial" charset="0"/>
                  <a:sym typeface="Symbol" pitchFamily="18" charset="2"/>
                </a:rPr>
                <a:t>0</a:t>
              </a:r>
            </a:p>
          </p:txBody>
        </p:sp>
        <p:sp>
          <p:nvSpPr>
            <p:cNvPr id="24612" name="Text Box 45"/>
            <p:cNvSpPr txBox="1">
              <a:spLocks noChangeArrowheads="1"/>
            </p:cNvSpPr>
            <p:nvPr/>
          </p:nvSpPr>
          <p:spPr bwMode="auto">
            <a:xfrm>
              <a:off x="5079" y="1921"/>
              <a:ext cx="223" cy="288"/>
            </a:xfrm>
            <a:prstGeom prst="rect">
              <a:avLst/>
            </a:prstGeom>
            <a:noFill/>
            <a:ln w="9525">
              <a:noFill/>
              <a:miter lim="800000"/>
              <a:headEnd/>
              <a:tailEnd/>
            </a:ln>
          </p:spPr>
          <p:txBody>
            <a:bodyPr wrap="none">
              <a:spAutoFit/>
            </a:bodyPr>
            <a:lstStyle/>
            <a:p>
              <a:r>
                <a:rPr lang="en-US">
                  <a:solidFill>
                    <a:schemeClr val="accent2"/>
                  </a:solidFill>
                  <a:cs typeface="Arial" charset="0"/>
                  <a:sym typeface="Symbol" pitchFamily="18" charset="2"/>
                </a:rPr>
                <a:t>1</a:t>
              </a:r>
            </a:p>
          </p:txBody>
        </p:sp>
        <p:sp>
          <p:nvSpPr>
            <p:cNvPr id="24613" name="Text Box 46"/>
            <p:cNvSpPr txBox="1">
              <a:spLocks noChangeArrowheads="1"/>
            </p:cNvSpPr>
            <p:nvPr/>
          </p:nvSpPr>
          <p:spPr bwMode="auto">
            <a:xfrm>
              <a:off x="5079" y="2303"/>
              <a:ext cx="223" cy="288"/>
            </a:xfrm>
            <a:prstGeom prst="rect">
              <a:avLst/>
            </a:prstGeom>
            <a:noFill/>
            <a:ln w="9525">
              <a:noFill/>
              <a:miter lim="800000"/>
              <a:headEnd/>
              <a:tailEnd/>
            </a:ln>
          </p:spPr>
          <p:txBody>
            <a:bodyPr wrap="none">
              <a:spAutoFit/>
            </a:bodyPr>
            <a:lstStyle/>
            <a:p>
              <a:r>
                <a:rPr lang="en-US">
                  <a:solidFill>
                    <a:schemeClr val="accent2"/>
                  </a:solidFill>
                  <a:cs typeface="Arial" charset="0"/>
                  <a:sym typeface="Symbol" pitchFamily="18" charset="2"/>
                </a:rPr>
                <a:t>0</a:t>
              </a:r>
            </a:p>
          </p:txBody>
        </p:sp>
        <p:sp>
          <p:nvSpPr>
            <p:cNvPr id="24614" name="Text Box 47"/>
            <p:cNvSpPr txBox="1">
              <a:spLocks noChangeArrowheads="1"/>
            </p:cNvSpPr>
            <p:nvPr/>
          </p:nvSpPr>
          <p:spPr bwMode="auto">
            <a:xfrm>
              <a:off x="5079" y="2686"/>
              <a:ext cx="223" cy="288"/>
            </a:xfrm>
            <a:prstGeom prst="rect">
              <a:avLst/>
            </a:prstGeom>
            <a:noFill/>
            <a:ln w="9525">
              <a:noFill/>
              <a:miter lim="800000"/>
              <a:headEnd/>
              <a:tailEnd/>
            </a:ln>
          </p:spPr>
          <p:txBody>
            <a:bodyPr wrap="none">
              <a:spAutoFit/>
            </a:bodyPr>
            <a:lstStyle/>
            <a:p>
              <a:r>
                <a:rPr lang="en-US">
                  <a:solidFill>
                    <a:schemeClr val="accent2"/>
                  </a:solidFill>
                  <a:cs typeface="Arial" charset="0"/>
                  <a:sym typeface="Symbol" pitchFamily="18" charset="2"/>
                </a:rPr>
                <a:t>1</a:t>
              </a:r>
            </a:p>
          </p:txBody>
        </p:sp>
        <p:sp>
          <p:nvSpPr>
            <p:cNvPr id="24615" name="Text Box 48"/>
            <p:cNvSpPr txBox="1">
              <a:spLocks noChangeArrowheads="1"/>
            </p:cNvSpPr>
            <p:nvPr/>
          </p:nvSpPr>
          <p:spPr bwMode="auto">
            <a:xfrm>
              <a:off x="5079" y="3068"/>
              <a:ext cx="223" cy="288"/>
            </a:xfrm>
            <a:prstGeom prst="rect">
              <a:avLst/>
            </a:prstGeom>
            <a:noFill/>
            <a:ln w="9525">
              <a:noFill/>
              <a:miter lim="800000"/>
              <a:headEnd/>
              <a:tailEnd/>
            </a:ln>
          </p:spPr>
          <p:txBody>
            <a:bodyPr wrap="none">
              <a:spAutoFit/>
            </a:bodyPr>
            <a:lstStyle/>
            <a:p>
              <a:r>
                <a:rPr lang="en-US">
                  <a:solidFill>
                    <a:schemeClr val="accent2"/>
                  </a:solidFill>
                  <a:cs typeface="Arial" charset="0"/>
                  <a:sym typeface="Symbol" pitchFamily="18" charset="2"/>
                </a:rPr>
                <a:t>1</a:t>
              </a:r>
            </a:p>
          </p:txBody>
        </p:sp>
        <p:sp>
          <p:nvSpPr>
            <p:cNvPr id="24616" name="Rectangle 55"/>
            <p:cNvSpPr>
              <a:spLocks noChangeArrowheads="1"/>
            </p:cNvSpPr>
            <p:nvPr/>
          </p:nvSpPr>
          <p:spPr bwMode="auto">
            <a:xfrm>
              <a:off x="3023" y="1921"/>
              <a:ext cx="287" cy="669"/>
            </a:xfrm>
            <a:prstGeom prst="rect">
              <a:avLst/>
            </a:prstGeom>
            <a:solidFill>
              <a:srgbClr val="C0C0C0"/>
            </a:solidFill>
            <a:ln w="12700">
              <a:solidFill>
                <a:schemeClr val="tx1"/>
              </a:solidFill>
              <a:miter lim="800000"/>
              <a:headEnd/>
              <a:tailEnd/>
            </a:ln>
          </p:spPr>
          <p:txBody>
            <a:bodyPr wrap="none" anchor="ctr"/>
            <a:lstStyle/>
            <a:p>
              <a:endParaRPr lang="en-US"/>
            </a:p>
          </p:txBody>
        </p:sp>
        <p:sp>
          <p:nvSpPr>
            <p:cNvPr id="24617" name="Rectangle 56"/>
            <p:cNvSpPr>
              <a:spLocks noChangeArrowheads="1"/>
            </p:cNvSpPr>
            <p:nvPr/>
          </p:nvSpPr>
          <p:spPr bwMode="auto">
            <a:xfrm>
              <a:off x="4171" y="2686"/>
              <a:ext cx="287" cy="669"/>
            </a:xfrm>
            <a:prstGeom prst="rect">
              <a:avLst/>
            </a:prstGeom>
            <a:solidFill>
              <a:srgbClr val="C0C0C0"/>
            </a:solidFill>
            <a:ln w="12700">
              <a:solidFill>
                <a:schemeClr val="tx1"/>
              </a:solidFill>
              <a:miter lim="800000"/>
              <a:headEnd/>
              <a:tailEnd/>
            </a:ln>
          </p:spPr>
          <p:txBody>
            <a:bodyPr wrap="none" anchor="ctr"/>
            <a:lstStyle/>
            <a:p>
              <a:endParaRPr lang="en-US"/>
            </a:p>
          </p:txBody>
        </p:sp>
        <p:sp>
          <p:nvSpPr>
            <p:cNvPr id="24618" name="Rectangle 57"/>
            <p:cNvSpPr>
              <a:spLocks noChangeArrowheads="1"/>
            </p:cNvSpPr>
            <p:nvPr/>
          </p:nvSpPr>
          <p:spPr bwMode="auto">
            <a:xfrm>
              <a:off x="729" y="1921"/>
              <a:ext cx="287" cy="669"/>
            </a:xfrm>
            <a:prstGeom prst="rect">
              <a:avLst/>
            </a:prstGeom>
            <a:solidFill>
              <a:srgbClr val="C0C0C0"/>
            </a:solidFill>
            <a:ln w="12700">
              <a:solidFill>
                <a:schemeClr val="tx1"/>
              </a:solidFill>
              <a:miter lim="800000"/>
              <a:headEnd/>
              <a:tailEnd/>
            </a:ln>
          </p:spPr>
          <p:txBody>
            <a:bodyPr wrap="none" anchor="ctr"/>
            <a:lstStyle/>
            <a:p>
              <a:endParaRPr lang="en-US"/>
            </a:p>
          </p:txBody>
        </p:sp>
      </p:grpSp>
      <p:sp>
        <p:nvSpPr>
          <p:cNvPr id="24581" name="Text Box 62"/>
          <p:cNvSpPr txBox="1">
            <a:spLocks noChangeArrowheads="1"/>
          </p:cNvSpPr>
          <p:nvPr/>
        </p:nvSpPr>
        <p:spPr bwMode="auto">
          <a:xfrm>
            <a:off x="322263" y="5629275"/>
            <a:ext cx="8035925" cy="457200"/>
          </a:xfrm>
          <a:prstGeom prst="rect">
            <a:avLst/>
          </a:prstGeom>
          <a:noFill/>
          <a:ln w="9525">
            <a:noFill/>
            <a:miter lim="800000"/>
            <a:headEnd/>
            <a:tailEnd/>
          </a:ln>
        </p:spPr>
        <p:txBody>
          <a:bodyPr wrap="none">
            <a:spAutoFit/>
          </a:bodyPr>
          <a:lstStyle/>
          <a:p>
            <a:r>
              <a:rPr lang="en-US"/>
              <a:t>Computation is “feasible” if circuit-size scales polynomially</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3"/>
          <p:cNvSpPr>
            <a:spLocks noGrp="1"/>
          </p:cNvSpPr>
          <p:nvPr>
            <p:ph type="sldNum" sz="quarter" idx="12"/>
          </p:nvPr>
        </p:nvSpPr>
        <p:spPr/>
        <p:txBody>
          <a:bodyPr/>
          <a:lstStyle/>
          <a:p>
            <a:pPr>
              <a:defRPr/>
            </a:pPr>
            <a:fld id="{A1B5A7FF-AA6A-4080-9A53-FDB3FB5D159E}" type="slidenum">
              <a:rPr lang="zh-CN" altLang="en-US"/>
              <a:pPr>
                <a:defRPr/>
              </a:pPr>
              <a:t>27</a:t>
            </a:fld>
            <a:endParaRPr lang="en-US" altLang="zh-CN"/>
          </a:p>
        </p:txBody>
      </p:sp>
      <p:graphicFrame>
        <p:nvGraphicFramePr>
          <p:cNvPr id="39938" name="Object 4"/>
          <p:cNvGraphicFramePr>
            <a:graphicFrameLocks noChangeAspect="1"/>
          </p:cNvGraphicFramePr>
          <p:nvPr/>
        </p:nvGraphicFramePr>
        <p:xfrm>
          <a:off x="2743200" y="1371600"/>
          <a:ext cx="4064000" cy="3048000"/>
        </p:xfrm>
        <a:graphic>
          <a:graphicData uri="http://schemas.openxmlformats.org/presentationml/2006/ole">
            <p:oleObj spid="_x0000_s111618" name="Visio" r:id="rId3" imgW="3847338" imgH="2232762" progId="">
              <p:embed/>
            </p:oleObj>
          </a:graphicData>
        </a:graphic>
      </p:graphicFrame>
      <p:graphicFrame>
        <p:nvGraphicFramePr>
          <p:cNvPr id="39939" name="Object 5"/>
          <p:cNvGraphicFramePr>
            <a:graphicFrameLocks noChangeAspect="1"/>
          </p:cNvGraphicFramePr>
          <p:nvPr/>
        </p:nvGraphicFramePr>
        <p:xfrm>
          <a:off x="169333" y="1905000"/>
          <a:ext cx="2777067" cy="762000"/>
        </p:xfrm>
        <a:graphic>
          <a:graphicData uri="http://schemas.openxmlformats.org/presentationml/2006/ole">
            <p:oleObj spid="_x0000_s111619" name="Microsoft Equation 3.0" r:id="rId4" imgW="1143000" imgH="253800" progId="Equation.3">
              <p:embed/>
            </p:oleObj>
          </a:graphicData>
        </a:graphic>
      </p:graphicFrame>
      <p:graphicFrame>
        <p:nvGraphicFramePr>
          <p:cNvPr id="39940" name="Object 6"/>
          <p:cNvGraphicFramePr>
            <a:graphicFrameLocks noChangeAspect="1"/>
          </p:cNvGraphicFramePr>
          <p:nvPr/>
        </p:nvGraphicFramePr>
        <p:xfrm>
          <a:off x="1573389" y="4876800"/>
          <a:ext cx="2137833" cy="838200"/>
        </p:xfrm>
        <a:graphic>
          <a:graphicData uri="http://schemas.openxmlformats.org/presentationml/2006/ole">
            <p:oleObj spid="_x0000_s111620" name="Equation" r:id="rId5" imgW="698400" imgH="253800" progId="Equation.3">
              <p:embed/>
            </p:oleObj>
          </a:graphicData>
        </a:graphic>
      </p:graphicFrame>
      <p:graphicFrame>
        <p:nvGraphicFramePr>
          <p:cNvPr id="39941" name="Object 7"/>
          <p:cNvGraphicFramePr>
            <a:graphicFrameLocks noChangeAspect="1"/>
          </p:cNvGraphicFramePr>
          <p:nvPr/>
        </p:nvGraphicFramePr>
        <p:xfrm>
          <a:off x="3759200" y="3048000"/>
          <a:ext cx="1896533" cy="1066800"/>
        </p:xfrm>
        <a:graphic>
          <a:graphicData uri="http://schemas.openxmlformats.org/presentationml/2006/ole">
            <p:oleObj spid="_x0000_s111621" name="Microsoft Equation 3.0" r:id="rId6" imgW="990360" imgH="482400" progId="Equation.3">
              <p:embed/>
            </p:oleObj>
          </a:graphicData>
        </a:graphic>
      </p:graphicFrame>
      <p:graphicFrame>
        <p:nvGraphicFramePr>
          <p:cNvPr id="39942" name="Object 8"/>
          <p:cNvGraphicFramePr>
            <a:graphicFrameLocks noChangeAspect="1"/>
          </p:cNvGraphicFramePr>
          <p:nvPr/>
        </p:nvGraphicFramePr>
        <p:xfrm>
          <a:off x="4301067" y="4724400"/>
          <a:ext cx="2777067" cy="1022350"/>
        </p:xfrm>
        <a:graphic>
          <a:graphicData uri="http://schemas.openxmlformats.org/presentationml/2006/ole">
            <p:oleObj spid="_x0000_s111622" name="Equation" r:id="rId7" imgW="1473120" imgH="482400" progId="Equation.3">
              <p:embed/>
            </p:oleObj>
          </a:graphicData>
        </a:graphic>
      </p:graphicFrame>
      <p:graphicFrame>
        <p:nvGraphicFramePr>
          <p:cNvPr id="39943" name="Object 10"/>
          <p:cNvGraphicFramePr>
            <a:graphicFrameLocks noChangeAspect="1"/>
          </p:cNvGraphicFramePr>
          <p:nvPr/>
        </p:nvGraphicFramePr>
        <p:xfrm>
          <a:off x="6160911" y="1905000"/>
          <a:ext cx="2714978" cy="762000"/>
        </p:xfrm>
        <a:graphic>
          <a:graphicData uri="http://schemas.openxmlformats.org/presentationml/2006/ole">
            <p:oleObj spid="_x0000_s111623" name="Equation" r:id="rId8" imgW="1117440" imgH="253800" progId="Equation.3">
              <p:embed/>
            </p:oleObj>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pPr>
              <a:defRPr/>
            </a:pPr>
            <a:fld id="{DB2AA29F-C960-448C-96AF-5281C6106EFA}" type="slidenum">
              <a:rPr lang="zh-CN" altLang="en-US"/>
              <a:pPr>
                <a:defRPr/>
              </a:pPr>
              <a:t>28</a:t>
            </a:fld>
            <a:endParaRPr lang="en-US" altLang="zh-CN"/>
          </a:p>
        </p:txBody>
      </p:sp>
      <p:sp>
        <p:nvSpPr>
          <p:cNvPr id="687106" name="Rectangle 2"/>
          <p:cNvSpPr>
            <a:spLocks noGrp="1" noChangeArrowheads="1"/>
          </p:cNvSpPr>
          <p:nvPr>
            <p:ph type="title" sz="quarter"/>
          </p:nvPr>
        </p:nvSpPr>
        <p:spPr/>
        <p:txBody>
          <a:bodyPr/>
          <a:lstStyle/>
          <a:p>
            <a:pPr eaLnBrk="1" hangingPunct="1">
              <a:defRPr/>
            </a:pPr>
            <a:r>
              <a:rPr lang="en-US" altLang="zh-CN" sz="3600" smtClean="0">
                <a:ea typeface="宋体" pitchFamily="2" charset="-122"/>
              </a:rPr>
              <a:t>One qubit gates</a:t>
            </a:r>
          </a:p>
        </p:txBody>
      </p:sp>
      <p:graphicFrame>
        <p:nvGraphicFramePr>
          <p:cNvPr id="40962" name="Object 5"/>
          <p:cNvGraphicFramePr>
            <a:graphicFrameLocks noChangeAspect="1"/>
          </p:cNvGraphicFramePr>
          <p:nvPr>
            <p:ph sz="quarter" idx="1"/>
          </p:nvPr>
        </p:nvGraphicFramePr>
        <p:xfrm>
          <a:off x="711200" y="1524001"/>
          <a:ext cx="2370667" cy="1298575"/>
        </p:xfrm>
        <a:graphic>
          <a:graphicData uri="http://schemas.openxmlformats.org/presentationml/2006/ole">
            <p:oleObj spid="_x0000_s112642" name="Microsoft Equation 3.0" r:id="rId3" imgW="990360" imgH="482400" progId="Equation.3">
              <p:embed/>
            </p:oleObj>
          </a:graphicData>
        </a:graphic>
      </p:graphicFrame>
      <p:graphicFrame>
        <p:nvGraphicFramePr>
          <p:cNvPr id="40963" name="Object 7"/>
          <p:cNvGraphicFramePr>
            <a:graphicFrameLocks noChangeAspect="1"/>
          </p:cNvGraphicFramePr>
          <p:nvPr>
            <p:ph sz="quarter" idx="2"/>
          </p:nvPr>
        </p:nvGraphicFramePr>
        <p:xfrm>
          <a:off x="3420534" y="1676400"/>
          <a:ext cx="2362200" cy="1201738"/>
        </p:xfrm>
        <a:graphic>
          <a:graphicData uri="http://schemas.openxmlformats.org/presentationml/2006/ole">
            <p:oleObj spid="_x0000_s112643" name="Equation" r:id="rId4" imgW="1066680" imgH="482400" progId="Equation.3">
              <p:embed/>
            </p:oleObj>
          </a:graphicData>
        </a:graphic>
      </p:graphicFrame>
      <p:graphicFrame>
        <p:nvGraphicFramePr>
          <p:cNvPr id="40964" name="Object 12"/>
          <p:cNvGraphicFramePr>
            <a:graphicFrameLocks noChangeAspect="1"/>
          </p:cNvGraphicFramePr>
          <p:nvPr>
            <p:ph sz="quarter" idx="3"/>
          </p:nvPr>
        </p:nvGraphicFramePr>
        <p:xfrm>
          <a:off x="6197600" y="1524001"/>
          <a:ext cx="2424289" cy="1249363"/>
        </p:xfrm>
        <a:graphic>
          <a:graphicData uri="http://schemas.openxmlformats.org/presentationml/2006/ole">
            <p:oleObj spid="_x0000_s112644" name="Equation" r:id="rId5" imgW="1054080" imgH="482400" progId="Equation.3">
              <p:embed/>
            </p:oleObj>
          </a:graphicData>
        </a:graphic>
      </p:graphicFrame>
      <p:graphicFrame>
        <p:nvGraphicFramePr>
          <p:cNvPr id="40965" name="Object 14"/>
          <p:cNvGraphicFramePr>
            <a:graphicFrameLocks noChangeAspect="1"/>
          </p:cNvGraphicFramePr>
          <p:nvPr>
            <p:ph sz="quarter" idx="4"/>
          </p:nvPr>
        </p:nvGraphicFramePr>
        <p:xfrm>
          <a:off x="1320800" y="3276600"/>
          <a:ext cx="6217356" cy="1219200"/>
        </p:xfrm>
        <a:graphic>
          <a:graphicData uri="http://schemas.openxmlformats.org/presentationml/2006/ole">
            <p:oleObj spid="_x0000_s112645" name="Equation" r:id="rId6" imgW="2768400" imgH="482400" progId="Equation.3">
              <p:embed/>
            </p:oleObj>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8"/>
          <p:cNvSpPr>
            <a:spLocks noGrp="1"/>
          </p:cNvSpPr>
          <p:nvPr>
            <p:ph type="sldNum" sz="quarter" idx="12"/>
          </p:nvPr>
        </p:nvSpPr>
        <p:spPr/>
        <p:txBody>
          <a:bodyPr/>
          <a:lstStyle/>
          <a:p>
            <a:pPr>
              <a:defRPr/>
            </a:pPr>
            <a:fld id="{25421284-A92B-4E3A-87AC-A1D8B405CBFE}" type="slidenum">
              <a:rPr lang="zh-CN" altLang="en-US"/>
              <a:pPr>
                <a:defRPr/>
              </a:pPr>
              <a:t>29</a:t>
            </a:fld>
            <a:endParaRPr lang="en-US" altLang="zh-CN"/>
          </a:p>
        </p:txBody>
      </p:sp>
      <p:graphicFrame>
        <p:nvGraphicFramePr>
          <p:cNvPr id="41986" name="Object 14"/>
          <p:cNvGraphicFramePr>
            <a:graphicFrameLocks noChangeAspect="1"/>
          </p:cNvGraphicFramePr>
          <p:nvPr>
            <p:ph sz="quarter" idx="3"/>
          </p:nvPr>
        </p:nvGraphicFramePr>
        <p:xfrm>
          <a:off x="982133" y="1524000"/>
          <a:ext cx="1761067" cy="903288"/>
        </p:xfrm>
        <a:graphic>
          <a:graphicData uri="http://schemas.openxmlformats.org/presentationml/2006/ole">
            <p:oleObj spid="_x0000_s113666" name="Equation" r:id="rId3" imgW="1002960" imgH="457200" progId="Equation.3">
              <p:embed/>
            </p:oleObj>
          </a:graphicData>
        </a:graphic>
      </p:graphicFrame>
      <p:graphicFrame>
        <p:nvGraphicFramePr>
          <p:cNvPr id="41987" name="Object 16"/>
          <p:cNvGraphicFramePr>
            <a:graphicFrameLocks noChangeAspect="1"/>
          </p:cNvGraphicFramePr>
          <p:nvPr>
            <p:ph sz="quarter" idx="4"/>
          </p:nvPr>
        </p:nvGraphicFramePr>
        <p:xfrm>
          <a:off x="1049867" y="4460875"/>
          <a:ext cx="1761067" cy="819150"/>
        </p:xfrm>
        <a:graphic>
          <a:graphicData uri="http://schemas.openxmlformats.org/presentationml/2006/ole">
            <p:oleObj spid="_x0000_s113667" name="Equation" r:id="rId4" imgW="1104840" imgH="457200" progId="Equation.3">
              <p:embed/>
            </p:oleObj>
          </a:graphicData>
        </a:graphic>
      </p:graphicFrame>
      <p:graphicFrame>
        <p:nvGraphicFramePr>
          <p:cNvPr id="41988" name="Object 18"/>
          <p:cNvGraphicFramePr>
            <a:graphicFrameLocks noChangeAspect="1"/>
          </p:cNvGraphicFramePr>
          <p:nvPr/>
        </p:nvGraphicFramePr>
        <p:xfrm>
          <a:off x="963790" y="3505201"/>
          <a:ext cx="1865489" cy="868363"/>
        </p:xfrm>
        <a:graphic>
          <a:graphicData uri="http://schemas.openxmlformats.org/presentationml/2006/ole">
            <p:oleObj spid="_x0000_s113668" name="Equation" r:id="rId5" imgW="1104840" imgH="457200" progId="Equation.3">
              <p:embed/>
            </p:oleObj>
          </a:graphicData>
        </a:graphic>
      </p:graphicFrame>
      <p:graphicFrame>
        <p:nvGraphicFramePr>
          <p:cNvPr id="41989" name="Object 19"/>
          <p:cNvGraphicFramePr>
            <a:graphicFrameLocks noChangeAspect="1"/>
          </p:cNvGraphicFramePr>
          <p:nvPr/>
        </p:nvGraphicFramePr>
        <p:xfrm>
          <a:off x="1017412" y="2560638"/>
          <a:ext cx="1758244" cy="868362"/>
        </p:xfrm>
        <a:graphic>
          <a:graphicData uri="http://schemas.openxmlformats.org/presentationml/2006/ole">
            <p:oleObj spid="_x0000_s113669" name="Equation" r:id="rId6" imgW="1041120" imgH="457200" progId="Equation.3">
              <p:embed/>
            </p:oleObj>
          </a:graphicData>
        </a:graphic>
      </p:graphicFrame>
      <p:graphicFrame>
        <p:nvGraphicFramePr>
          <p:cNvPr id="41990" name="Object 21"/>
          <p:cNvGraphicFramePr>
            <a:graphicFrameLocks noChangeAspect="1"/>
          </p:cNvGraphicFramePr>
          <p:nvPr/>
        </p:nvGraphicFramePr>
        <p:xfrm>
          <a:off x="1049867" y="5410200"/>
          <a:ext cx="1700389" cy="819150"/>
        </p:xfrm>
        <a:graphic>
          <a:graphicData uri="http://schemas.openxmlformats.org/presentationml/2006/ole">
            <p:oleObj spid="_x0000_s113670" name="Equation" r:id="rId7" imgW="1066680" imgH="457200" progId="Equation.3">
              <p:embed/>
            </p:oleObj>
          </a:graphicData>
        </a:graphic>
      </p:graphicFrame>
      <p:graphicFrame>
        <p:nvGraphicFramePr>
          <p:cNvPr id="41991" name="Object 23"/>
          <p:cNvGraphicFramePr>
            <a:graphicFrameLocks noChangeAspect="1"/>
          </p:cNvGraphicFramePr>
          <p:nvPr/>
        </p:nvGraphicFramePr>
        <p:xfrm>
          <a:off x="5249334" y="1524001"/>
          <a:ext cx="2689578" cy="688975"/>
        </p:xfrm>
        <a:graphic>
          <a:graphicData uri="http://schemas.openxmlformats.org/presentationml/2006/ole">
            <p:oleObj spid="_x0000_s113671" name="Equation" r:id="rId8" imgW="1117440" imgH="253800" progId="Equation.3">
              <p:embed/>
            </p:oleObj>
          </a:graphicData>
        </a:graphic>
      </p:graphicFrame>
      <p:graphicFrame>
        <p:nvGraphicFramePr>
          <p:cNvPr id="41992" name="Object 24"/>
          <p:cNvGraphicFramePr>
            <a:graphicFrameLocks noChangeAspect="1"/>
          </p:cNvGraphicFramePr>
          <p:nvPr/>
        </p:nvGraphicFramePr>
        <p:xfrm>
          <a:off x="5249334" y="2438401"/>
          <a:ext cx="2689578" cy="688975"/>
        </p:xfrm>
        <a:graphic>
          <a:graphicData uri="http://schemas.openxmlformats.org/presentationml/2006/ole">
            <p:oleObj spid="_x0000_s113672" name="Equation" r:id="rId9" imgW="1117440" imgH="253800" progId="Equation.3">
              <p:embed/>
            </p:oleObj>
          </a:graphicData>
        </a:graphic>
      </p:graphicFrame>
      <p:graphicFrame>
        <p:nvGraphicFramePr>
          <p:cNvPr id="41993" name="Object 25"/>
          <p:cNvGraphicFramePr>
            <a:graphicFrameLocks noChangeAspect="1"/>
          </p:cNvGraphicFramePr>
          <p:nvPr/>
        </p:nvGraphicFramePr>
        <p:xfrm>
          <a:off x="5249333" y="3276601"/>
          <a:ext cx="3149600" cy="688975"/>
        </p:xfrm>
        <a:graphic>
          <a:graphicData uri="http://schemas.openxmlformats.org/presentationml/2006/ole">
            <p:oleObj spid="_x0000_s113673" name="Equation" r:id="rId10" imgW="1307880" imgH="253800" progId="Equation.3">
              <p:embed/>
            </p:oleObj>
          </a:graphicData>
        </a:graphic>
      </p:graphicFrame>
      <p:graphicFrame>
        <p:nvGraphicFramePr>
          <p:cNvPr id="41994" name="Object 26"/>
          <p:cNvGraphicFramePr>
            <a:graphicFrameLocks noChangeAspect="1"/>
          </p:cNvGraphicFramePr>
          <p:nvPr/>
        </p:nvGraphicFramePr>
        <p:xfrm>
          <a:off x="5249334" y="4191001"/>
          <a:ext cx="2690989" cy="688975"/>
        </p:xfrm>
        <a:graphic>
          <a:graphicData uri="http://schemas.openxmlformats.org/presentationml/2006/ole">
            <p:oleObj spid="_x0000_s113674" name="Equation" r:id="rId11" imgW="1117440" imgH="253800" progId="Equation.3">
              <p:embed/>
            </p:oleObj>
          </a:graphicData>
        </a:graphic>
      </p:graphicFrame>
      <p:graphicFrame>
        <p:nvGraphicFramePr>
          <p:cNvPr id="41995" name="Object 27"/>
          <p:cNvGraphicFramePr>
            <a:graphicFrameLocks noChangeAspect="1"/>
          </p:cNvGraphicFramePr>
          <p:nvPr/>
        </p:nvGraphicFramePr>
        <p:xfrm>
          <a:off x="4504267" y="5105400"/>
          <a:ext cx="4281311" cy="1206500"/>
        </p:xfrm>
        <a:graphic>
          <a:graphicData uri="http://schemas.openxmlformats.org/presentationml/2006/ole">
            <p:oleObj spid="_x0000_s113675" name="Equation" r:id="rId12" imgW="1777680" imgH="444240" progId="Equation.3">
              <p:embed/>
            </p:oleObj>
          </a:graphicData>
        </a:graphic>
      </p:graphicFrame>
      <p:sp>
        <p:nvSpPr>
          <p:cNvPr id="692252" name="Rectangle 28"/>
          <p:cNvSpPr>
            <a:spLocks noGrp="1" noChangeArrowheads="1"/>
          </p:cNvSpPr>
          <p:nvPr>
            <p:ph type="title"/>
          </p:nvPr>
        </p:nvSpPr>
        <p:spPr>
          <a:xfrm>
            <a:off x="0" y="152400"/>
            <a:ext cx="9144000" cy="990600"/>
          </a:xfrm>
        </p:spPr>
        <p:txBody>
          <a:bodyPr>
            <a:normAutofit fontScale="90000"/>
          </a:bodyPr>
          <a:lstStyle/>
          <a:p>
            <a:pPr eaLnBrk="1" hangingPunct="1">
              <a:defRPr/>
            </a:pPr>
            <a:r>
              <a:rPr lang="en-US" altLang="zh-CN" sz="3600" smtClean="0">
                <a:ea typeface="宋体" pitchFamily="2" charset="-122"/>
              </a:rPr>
              <a:t>Identity transformation, Pauli matrices, Hadamard</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3906" name="Rectangle 2"/>
          <p:cNvSpPr>
            <a:spLocks noGrp="1" noChangeArrowheads="1"/>
          </p:cNvSpPr>
          <p:nvPr>
            <p:ph type="title"/>
          </p:nvPr>
        </p:nvSpPr>
        <p:spPr>
          <a:xfrm>
            <a:off x="500034" y="381000"/>
            <a:ext cx="8186766" cy="404794"/>
          </a:xfrm>
        </p:spPr>
        <p:txBody>
          <a:bodyPr>
            <a:normAutofit fontScale="90000"/>
          </a:bodyPr>
          <a:lstStyle/>
          <a:p>
            <a:pPr eaLnBrk="1" hangingPunct="1">
              <a:defRPr/>
            </a:pPr>
            <a:r>
              <a:rPr lang="en-US" sz="3600" dirty="0" smtClean="0"/>
              <a:t>Two </a:t>
            </a:r>
            <a:r>
              <a:rPr lang="en-US" sz="3600" dirty="0" err="1" smtClean="0"/>
              <a:t>qubits</a:t>
            </a:r>
            <a:endParaRPr lang="en-US" sz="3600" dirty="0" smtClean="0"/>
          </a:p>
        </p:txBody>
      </p:sp>
      <p:sp>
        <p:nvSpPr>
          <p:cNvPr id="763907" name="Rectangle 3"/>
          <p:cNvSpPr>
            <a:spLocks noGrp="1" noChangeArrowheads="1"/>
          </p:cNvSpPr>
          <p:nvPr>
            <p:ph type="body" sz="half" idx="1"/>
          </p:nvPr>
        </p:nvSpPr>
        <p:spPr>
          <a:xfrm>
            <a:off x="457200" y="857232"/>
            <a:ext cx="8043333" cy="4114800"/>
          </a:xfrm>
        </p:spPr>
        <p:txBody>
          <a:bodyPr/>
          <a:lstStyle/>
          <a:p>
            <a:pPr eaLnBrk="1" hangingPunct="1">
              <a:defRPr/>
            </a:pPr>
            <a:r>
              <a:rPr lang="en-US" sz="2800" smtClean="0"/>
              <a:t>Represented as vectors in a 2-dimensional Hilbert space with four basis vectors</a:t>
            </a:r>
          </a:p>
          <a:p>
            <a:pPr eaLnBrk="1" hangingPunct="1">
              <a:defRPr/>
            </a:pPr>
            <a:endParaRPr lang="en-US" sz="2800" smtClean="0"/>
          </a:p>
          <a:p>
            <a:pPr eaLnBrk="1" hangingPunct="1">
              <a:defRPr/>
            </a:pPr>
            <a:r>
              <a:rPr lang="en-US" sz="2800" smtClean="0"/>
              <a:t>When we measure a pair of qubits we decide that the system it is in one of four states</a:t>
            </a:r>
          </a:p>
          <a:p>
            <a:pPr eaLnBrk="1" hangingPunct="1">
              <a:defRPr/>
            </a:pPr>
            <a:endParaRPr lang="en-US" sz="2800" smtClean="0"/>
          </a:p>
          <a:p>
            <a:pPr eaLnBrk="1" hangingPunct="1">
              <a:buFont typeface="Wingdings" pitchFamily="2" charset="2"/>
              <a:buNone/>
              <a:defRPr/>
            </a:pPr>
            <a:endParaRPr lang="en-US" sz="2800" smtClean="0"/>
          </a:p>
          <a:p>
            <a:pPr eaLnBrk="1" hangingPunct="1">
              <a:defRPr/>
            </a:pPr>
            <a:r>
              <a:rPr lang="en-US" sz="2800" smtClean="0"/>
              <a:t>with probabilities </a:t>
            </a:r>
            <a:endParaRPr lang="en-US" sz="2400" smtClean="0"/>
          </a:p>
        </p:txBody>
      </p:sp>
      <p:graphicFrame>
        <p:nvGraphicFramePr>
          <p:cNvPr id="26626" name="Object 4"/>
          <p:cNvGraphicFramePr>
            <a:graphicFrameLocks noChangeAspect="1"/>
          </p:cNvGraphicFramePr>
          <p:nvPr>
            <p:ph sz="quarter" idx="2"/>
          </p:nvPr>
        </p:nvGraphicFramePr>
        <p:xfrm>
          <a:off x="2065867" y="1771632"/>
          <a:ext cx="3793067" cy="660400"/>
        </p:xfrm>
        <a:graphic>
          <a:graphicData uri="http://schemas.openxmlformats.org/presentationml/2006/ole">
            <p:oleObj spid="_x0000_s99330" name="Equation" r:id="rId3" imgW="1117440" imgH="253800" progId="Equation.3">
              <p:embed/>
            </p:oleObj>
          </a:graphicData>
        </a:graphic>
      </p:graphicFrame>
      <p:graphicFrame>
        <p:nvGraphicFramePr>
          <p:cNvPr id="26627" name="Object 6"/>
          <p:cNvGraphicFramePr>
            <a:graphicFrameLocks noChangeAspect="1"/>
          </p:cNvGraphicFramePr>
          <p:nvPr>
            <p:ph sz="quarter" idx="3"/>
          </p:nvPr>
        </p:nvGraphicFramePr>
        <p:xfrm>
          <a:off x="2201334" y="3295632"/>
          <a:ext cx="3928533" cy="685800"/>
        </p:xfrm>
        <a:graphic>
          <a:graphicData uri="http://schemas.openxmlformats.org/presentationml/2006/ole">
            <p:oleObj spid="_x0000_s99331" name="Equation" r:id="rId4" imgW="1117440" imgH="253800" progId="Equation.3">
              <p:embed/>
            </p:oleObj>
          </a:graphicData>
        </a:graphic>
      </p:graphicFrame>
      <p:graphicFrame>
        <p:nvGraphicFramePr>
          <p:cNvPr id="26628" name="Object 9"/>
          <p:cNvGraphicFramePr>
            <a:graphicFrameLocks noChangeAspect="1"/>
          </p:cNvGraphicFramePr>
          <p:nvPr/>
        </p:nvGraphicFramePr>
        <p:xfrm>
          <a:off x="3488267" y="4071942"/>
          <a:ext cx="4919133" cy="814388"/>
        </p:xfrm>
        <a:graphic>
          <a:graphicData uri="http://schemas.openxmlformats.org/presentationml/2006/ole">
            <p:oleObj spid="_x0000_s99332" name="Equation" r:id="rId5" imgW="1638000" imgH="241200" progId="Equation.3">
              <p:embed/>
            </p:oleObj>
          </a:graphicData>
        </a:graphic>
      </p:graphicFrame>
      <p:graphicFrame>
        <p:nvGraphicFramePr>
          <p:cNvPr id="9221" name="Object 7"/>
          <p:cNvGraphicFramePr>
            <a:graphicFrameLocks noChangeAspect="1"/>
          </p:cNvGraphicFramePr>
          <p:nvPr/>
        </p:nvGraphicFramePr>
        <p:xfrm flipV="1">
          <a:off x="1523878" y="5055395"/>
          <a:ext cx="5719852" cy="583405"/>
        </p:xfrm>
        <a:graphic>
          <a:graphicData uri="http://schemas.openxmlformats.org/presentationml/2006/ole">
            <p:oleObj spid="_x0000_s99333" name="Equation" r:id="rId6" imgW="2489040" imgH="253800" progId="Equation.3">
              <p:embed/>
            </p:oleObj>
          </a:graphicData>
        </a:graphic>
      </p:graphicFrame>
      <p:graphicFrame>
        <p:nvGraphicFramePr>
          <p:cNvPr id="9222" name="Object 8"/>
          <p:cNvGraphicFramePr>
            <a:graphicFrameLocks noChangeAspect="1"/>
          </p:cNvGraphicFramePr>
          <p:nvPr/>
        </p:nvGraphicFramePr>
        <p:xfrm flipV="1">
          <a:off x="1643042" y="5715016"/>
          <a:ext cx="5600688" cy="636781"/>
        </p:xfrm>
        <a:graphic>
          <a:graphicData uri="http://schemas.openxmlformats.org/presentationml/2006/ole">
            <p:oleObj spid="_x0000_s99334" name="Equation" r:id="rId7" imgW="2120760" imgH="241200" progId="Equation.3">
              <p:embed/>
            </p:oleObj>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a:defRPr/>
            </a:pPr>
            <a:fld id="{9486772D-32EF-4B05-A8A8-D0A4D7322814}" type="slidenum">
              <a:rPr lang="zh-CN" altLang="en-US"/>
              <a:pPr>
                <a:defRPr/>
              </a:pPr>
              <a:t>30</a:t>
            </a:fld>
            <a:endParaRPr lang="en-US" altLang="zh-CN"/>
          </a:p>
        </p:txBody>
      </p:sp>
      <p:sp>
        <p:nvSpPr>
          <p:cNvPr id="814082" name="Rectangle 2"/>
          <p:cNvSpPr>
            <a:spLocks noGrp="1" noChangeArrowheads="1"/>
          </p:cNvSpPr>
          <p:nvPr>
            <p:ph type="title"/>
          </p:nvPr>
        </p:nvSpPr>
        <p:spPr>
          <a:xfrm>
            <a:off x="457200" y="381000"/>
            <a:ext cx="8229600" cy="762000"/>
          </a:xfrm>
        </p:spPr>
        <p:txBody>
          <a:bodyPr/>
          <a:lstStyle/>
          <a:p>
            <a:pPr eaLnBrk="1" hangingPunct="1">
              <a:defRPr/>
            </a:pPr>
            <a:r>
              <a:rPr lang="en-US" sz="3600" smtClean="0"/>
              <a:t>Tensor products and ``outer’’ products</a:t>
            </a:r>
            <a:r>
              <a:rPr lang="en-US" smtClean="0"/>
              <a:t> </a:t>
            </a:r>
          </a:p>
        </p:txBody>
      </p:sp>
      <p:graphicFrame>
        <p:nvGraphicFramePr>
          <p:cNvPr id="43010" name="Object 3"/>
          <p:cNvGraphicFramePr>
            <a:graphicFrameLocks noChangeAspect="1"/>
          </p:cNvGraphicFramePr>
          <p:nvPr>
            <p:ph sz="half" idx="1"/>
          </p:nvPr>
        </p:nvGraphicFramePr>
        <p:xfrm>
          <a:off x="1320800" y="3429000"/>
          <a:ext cx="6502400" cy="2590800"/>
        </p:xfrm>
        <a:graphic>
          <a:graphicData uri="http://schemas.openxmlformats.org/presentationml/2006/ole">
            <p:oleObj spid="_x0000_s114690" name="Equation" r:id="rId3" imgW="2705040" imgH="914400" progId="Equation.3">
              <p:embed/>
            </p:oleObj>
          </a:graphicData>
        </a:graphic>
      </p:graphicFrame>
      <p:graphicFrame>
        <p:nvGraphicFramePr>
          <p:cNvPr id="43011" name="Object 4"/>
          <p:cNvGraphicFramePr>
            <a:graphicFrameLocks noChangeAspect="1"/>
          </p:cNvGraphicFramePr>
          <p:nvPr>
            <p:ph sz="half" idx="2"/>
          </p:nvPr>
        </p:nvGraphicFramePr>
        <p:xfrm>
          <a:off x="2133600" y="1143000"/>
          <a:ext cx="4944533" cy="2286000"/>
        </p:xfrm>
        <a:graphic>
          <a:graphicData uri="http://schemas.openxmlformats.org/presentationml/2006/ole">
            <p:oleObj spid="_x0000_s114691" name="Equation" r:id="rId4" imgW="2031840" imgH="914400" progId="Equation.3">
              <p:embed/>
            </p:oleObj>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p:cNvSpPr>
            <a:spLocks noGrp="1"/>
          </p:cNvSpPr>
          <p:nvPr>
            <p:ph type="sldNum" sz="quarter" idx="12"/>
          </p:nvPr>
        </p:nvSpPr>
        <p:spPr/>
        <p:txBody>
          <a:bodyPr/>
          <a:lstStyle/>
          <a:p>
            <a:pPr>
              <a:defRPr/>
            </a:pPr>
            <a:fld id="{2C45155B-C24F-411C-993F-D144788AD9A5}" type="slidenum">
              <a:rPr lang="zh-CN" altLang="en-US"/>
              <a:pPr>
                <a:defRPr/>
              </a:pPr>
              <a:t>31</a:t>
            </a:fld>
            <a:endParaRPr lang="en-US" altLang="zh-CN"/>
          </a:p>
        </p:txBody>
      </p:sp>
      <p:sp>
        <p:nvSpPr>
          <p:cNvPr id="803842" name="Rectangle 2"/>
          <p:cNvSpPr>
            <a:spLocks noGrp="1" noChangeArrowheads="1"/>
          </p:cNvSpPr>
          <p:nvPr>
            <p:ph type="title"/>
          </p:nvPr>
        </p:nvSpPr>
        <p:spPr>
          <a:xfrm>
            <a:off x="457200" y="381000"/>
            <a:ext cx="8229600" cy="838200"/>
          </a:xfrm>
        </p:spPr>
        <p:txBody>
          <a:bodyPr/>
          <a:lstStyle/>
          <a:p>
            <a:pPr eaLnBrk="1" hangingPunct="1">
              <a:defRPr/>
            </a:pPr>
            <a:r>
              <a:rPr lang="en-US" sz="3600" smtClean="0"/>
              <a:t>CNOT a two qubit gate</a:t>
            </a:r>
          </a:p>
        </p:txBody>
      </p:sp>
      <p:sp>
        <p:nvSpPr>
          <p:cNvPr id="803843" name="Rectangle 3"/>
          <p:cNvSpPr>
            <a:spLocks noGrp="1" noChangeArrowheads="1"/>
          </p:cNvSpPr>
          <p:nvPr>
            <p:ph type="body" sz="half" idx="1"/>
          </p:nvPr>
        </p:nvSpPr>
        <p:spPr>
          <a:xfrm>
            <a:off x="0" y="1905000"/>
            <a:ext cx="8805333" cy="4114800"/>
          </a:xfrm>
        </p:spPr>
        <p:txBody>
          <a:bodyPr/>
          <a:lstStyle/>
          <a:p>
            <a:pPr eaLnBrk="1" hangingPunct="1">
              <a:defRPr/>
            </a:pPr>
            <a:r>
              <a:rPr lang="en-US" sz="2800" smtClean="0"/>
              <a:t>Two inputs</a:t>
            </a:r>
          </a:p>
          <a:p>
            <a:pPr lvl="1" eaLnBrk="1" hangingPunct="1">
              <a:defRPr/>
            </a:pPr>
            <a:r>
              <a:rPr lang="en-US" sz="2400" smtClean="0"/>
              <a:t>Control </a:t>
            </a:r>
          </a:p>
          <a:p>
            <a:pPr lvl="1" eaLnBrk="1" hangingPunct="1">
              <a:defRPr/>
            </a:pPr>
            <a:r>
              <a:rPr lang="en-US" sz="2400" smtClean="0"/>
              <a:t>Target</a:t>
            </a:r>
          </a:p>
          <a:p>
            <a:pPr lvl="1" eaLnBrk="1" hangingPunct="1">
              <a:defRPr/>
            </a:pPr>
            <a:endParaRPr lang="en-US" sz="2400" smtClean="0"/>
          </a:p>
          <a:p>
            <a:pPr eaLnBrk="1" hangingPunct="1">
              <a:defRPr/>
            </a:pPr>
            <a:r>
              <a:rPr lang="en-US" sz="2800" smtClean="0"/>
              <a:t>The control qubit is transferred to the output as is.</a:t>
            </a:r>
          </a:p>
          <a:p>
            <a:pPr eaLnBrk="1" hangingPunct="1">
              <a:defRPr/>
            </a:pPr>
            <a:r>
              <a:rPr lang="en-US" sz="2800" smtClean="0"/>
              <a:t>The target qubit</a:t>
            </a:r>
          </a:p>
          <a:p>
            <a:pPr lvl="1" eaLnBrk="1" hangingPunct="1">
              <a:defRPr/>
            </a:pPr>
            <a:r>
              <a:rPr lang="en-US" sz="2400" smtClean="0"/>
              <a:t>Unaltered if the control qubit is 0</a:t>
            </a:r>
          </a:p>
          <a:p>
            <a:pPr lvl="1" eaLnBrk="1" hangingPunct="1">
              <a:defRPr/>
            </a:pPr>
            <a:r>
              <a:rPr lang="en-US" sz="2400" smtClean="0"/>
              <a:t>Flipped if the control qubit is 1.</a:t>
            </a:r>
          </a:p>
        </p:txBody>
      </p:sp>
      <p:graphicFrame>
        <p:nvGraphicFramePr>
          <p:cNvPr id="44034" name="Object 8"/>
          <p:cNvGraphicFramePr>
            <a:graphicFrameLocks noChangeAspect="1"/>
          </p:cNvGraphicFramePr>
          <p:nvPr>
            <p:ph sz="quarter" idx="3"/>
          </p:nvPr>
        </p:nvGraphicFramePr>
        <p:xfrm>
          <a:off x="2404533" y="1447800"/>
          <a:ext cx="6502400" cy="2362200"/>
        </p:xfrm>
        <a:graphic>
          <a:graphicData uri="http://schemas.openxmlformats.org/presentationml/2006/ole">
            <p:oleObj spid="_x0000_s115714" name="Visio" r:id="rId3" imgW="7368159" imgH="2375408" progId="">
              <p:embed/>
            </p:oleObj>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2"/>
          </p:nvPr>
        </p:nvSpPr>
        <p:spPr/>
        <p:txBody>
          <a:bodyPr/>
          <a:lstStyle/>
          <a:p>
            <a:pPr>
              <a:defRPr/>
            </a:pPr>
            <a:fld id="{45B69C7D-96A7-4507-BD5D-759C6EE11473}" type="slidenum">
              <a:rPr lang="zh-CN" altLang="en-US"/>
              <a:pPr>
                <a:defRPr/>
              </a:pPr>
              <a:t>32</a:t>
            </a:fld>
            <a:endParaRPr lang="en-US" altLang="zh-CN"/>
          </a:p>
        </p:txBody>
      </p:sp>
      <p:graphicFrame>
        <p:nvGraphicFramePr>
          <p:cNvPr id="45058" name="Object 5"/>
          <p:cNvGraphicFramePr>
            <a:graphicFrameLocks noChangeAspect="1"/>
          </p:cNvGraphicFramePr>
          <p:nvPr/>
        </p:nvGraphicFramePr>
        <p:xfrm>
          <a:off x="2743200" y="381000"/>
          <a:ext cx="3115733" cy="3276600"/>
        </p:xfrm>
        <a:graphic>
          <a:graphicData uri="http://schemas.openxmlformats.org/presentationml/2006/ole">
            <p:oleObj spid="_x0000_s116738" name="Visio" r:id="rId3" imgW="3847338" imgH="2232762" progId="">
              <p:embed/>
            </p:oleObj>
          </a:graphicData>
        </a:graphic>
      </p:graphicFrame>
      <p:graphicFrame>
        <p:nvGraphicFramePr>
          <p:cNvPr id="45059" name="Object 6"/>
          <p:cNvGraphicFramePr>
            <a:graphicFrameLocks noChangeAspect="1"/>
          </p:cNvGraphicFramePr>
          <p:nvPr/>
        </p:nvGraphicFramePr>
        <p:xfrm>
          <a:off x="0" y="762000"/>
          <a:ext cx="3217333" cy="795338"/>
        </p:xfrm>
        <a:graphic>
          <a:graphicData uri="http://schemas.openxmlformats.org/presentationml/2006/ole">
            <p:oleObj spid="_x0000_s116739" name="Equation" r:id="rId4" imgW="1155600" imgH="253800" progId="Equation.3">
              <p:embed/>
            </p:oleObj>
          </a:graphicData>
        </a:graphic>
      </p:graphicFrame>
      <p:graphicFrame>
        <p:nvGraphicFramePr>
          <p:cNvPr id="45060" name="Object 7"/>
          <p:cNvGraphicFramePr>
            <a:graphicFrameLocks noChangeAspect="1"/>
          </p:cNvGraphicFramePr>
          <p:nvPr/>
        </p:nvGraphicFramePr>
        <p:xfrm>
          <a:off x="1320800" y="3657600"/>
          <a:ext cx="4470400" cy="2590800"/>
        </p:xfrm>
        <a:graphic>
          <a:graphicData uri="http://schemas.openxmlformats.org/presentationml/2006/ole">
            <p:oleObj spid="_x0000_s116740" name="Equation" r:id="rId5" imgW="1523880" imgH="914400" progId="Equation.3">
              <p:embed/>
            </p:oleObj>
          </a:graphicData>
        </a:graphic>
      </p:graphicFrame>
      <p:graphicFrame>
        <p:nvGraphicFramePr>
          <p:cNvPr id="45061" name="Object 8"/>
          <p:cNvGraphicFramePr>
            <a:graphicFrameLocks noChangeAspect="1"/>
          </p:cNvGraphicFramePr>
          <p:nvPr/>
        </p:nvGraphicFramePr>
        <p:xfrm>
          <a:off x="5181600" y="762000"/>
          <a:ext cx="3962400" cy="838200"/>
        </p:xfrm>
        <a:graphic>
          <a:graphicData uri="http://schemas.openxmlformats.org/presentationml/2006/ole">
            <p:oleObj spid="_x0000_s116741" name="Equation" r:id="rId6" imgW="1447560" imgH="253800" progId="Equation.3">
              <p:embed/>
            </p:oleObj>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8"/>
          <p:cNvSpPr>
            <a:spLocks noGrp="1"/>
          </p:cNvSpPr>
          <p:nvPr>
            <p:ph type="sldNum" sz="quarter" idx="12"/>
          </p:nvPr>
        </p:nvSpPr>
        <p:spPr/>
        <p:txBody>
          <a:bodyPr/>
          <a:lstStyle/>
          <a:p>
            <a:pPr>
              <a:defRPr/>
            </a:pPr>
            <a:fld id="{73C627D4-ABD7-4735-9B9B-713CCBF6BAE0}" type="slidenum">
              <a:rPr lang="zh-CN" altLang="en-US"/>
              <a:pPr>
                <a:defRPr/>
              </a:pPr>
              <a:t>33</a:t>
            </a:fld>
            <a:endParaRPr lang="en-US" altLang="zh-CN"/>
          </a:p>
        </p:txBody>
      </p:sp>
      <p:sp>
        <p:nvSpPr>
          <p:cNvPr id="661506" name="Rectangle 2"/>
          <p:cNvSpPr>
            <a:spLocks noGrp="1" noChangeArrowheads="1"/>
          </p:cNvSpPr>
          <p:nvPr>
            <p:ph type="title" sz="quarter"/>
          </p:nvPr>
        </p:nvSpPr>
        <p:spPr>
          <a:xfrm>
            <a:off x="457200" y="381000"/>
            <a:ext cx="8229600" cy="762000"/>
          </a:xfrm>
        </p:spPr>
        <p:txBody>
          <a:bodyPr/>
          <a:lstStyle/>
          <a:p>
            <a:pPr eaLnBrk="1" hangingPunct="1">
              <a:defRPr/>
            </a:pPr>
            <a:r>
              <a:rPr lang="en-US" altLang="zh-CN" sz="3600" smtClean="0">
                <a:ea typeface="宋体" pitchFamily="2" charset="-122"/>
              </a:rPr>
              <a:t>The two input qubits of a two qubit gates</a:t>
            </a:r>
          </a:p>
        </p:txBody>
      </p:sp>
      <p:graphicFrame>
        <p:nvGraphicFramePr>
          <p:cNvPr id="46082" name="Object 10"/>
          <p:cNvGraphicFramePr>
            <a:graphicFrameLocks noChangeAspect="1"/>
          </p:cNvGraphicFramePr>
          <p:nvPr>
            <p:ph sz="quarter" idx="4"/>
          </p:nvPr>
        </p:nvGraphicFramePr>
        <p:xfrm>
          <a:off x="914400" y="1676400"/>
          <a:ext cx="3183467" cy="795338"/>
        </p:xfrm>
        <a:graphic>
          <a:graphicData uri="http://schemas.openxmlformats.org/presentationml/2006/ole">
            <p:oleObj spid="_x0000_s117762" name="Equation" r:id="rId3" imgW="1143000" imgH="253800" progId="Equation.3">
              <p:embed/>
            </p:oleObj>
          </a:graphicData>
        </a:graphic>
      </p:graphicFrame>
      <p:graphicFrame>
        <p:nvGraphicFramePr>
          <p:cNvPr id="46083" name="Object 13"/>
          <p:cNvGraphicFramePr>
            <a:graphicFrameLocks noChangeAspect="1"/>
          </p:cNvGraphicFramePr>
          <p:nvPr>
            <p:ph sz="quarter" idx="3"/>
          </p:nvPr>
        </p:nvGraphicFramePr>
        <p:xfrm>
          <a:off x="982134" y="2438400"/>
          <a:ext cx="2971800" cy="768350"/>
        </p:xfrm>
        <a:graphic>
          <a:graphicData uri="http://schemas.openxmlformats.org/presentationml/2006/ole">
            <p:oleObj spid="_x0000_s117763" name="Equation" r:id="rId4" imgW="1104840" imgH="253800" progId="Equation.3">
              <p:embed/>
            </p:oleObj>
          </a:graphicData>
        </a:graphic>
      </p:graphicFrame>
      <p:graphicFrame>
        <p:nvGraphicFramePr>
          <p:cNvPr id="46084" name="Object 15"/>
          <p:cNvGraphicFramePr>
            <a:graphicFrameLocks noChangeAspect="1"/>
          </p:cNvGraphicFramePr>
          <p:nvPr/>
        </p:nvGraphicFramePr>
        <p:xfrm>
          <a:off x="643467" y="3200400"/>
          <a:ext cx="7426678" cy="2941638"/>
        </p:xfrm>
        <a:graphic>
          <a:graphicData uri="http://schemas.openxmlformats.org/presentationml/2006/ole">
            <p:oleObj spid="_x0000_s117764" name="Equation" r:id="rId5" imgW="2666880" imgH="939600" progId="Equation.3">
              <p:embed/>
            </p:oleObj>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8"/>
          <p:cNvSpPr>
            <a:spLocks noGrp="1"/>
          </p:cNvSpPr>
          <p:nvPr>
            <p:ph type="sldNum" sz="quarter" idx="12"/>
          </p:nvPr>
        </p:nvSpPr>
        <p:spPr/>
        <p:txBody>
          <a:bodyPr/>
          <a:lstStyle/>
          <a:p>
            <a:pPr>
              <a:defRPr/>
            </a:pPr>
            <a:fld id="{C39EA196-CD69-44C5-81FF-9FA0A28060EF}" type="slidenum">
              <a:rPr lang="zh-CN" altLang="en-US"/>
              <a:pPr>
                <a:defRPr/>
              </a:pPr>
              <a:t>34</a:t>
            </a:fld>
            <a:endParaRPr lang="en-US" altLang="zh-CN"/>
          </a:p>
        </p:txBody>
      </p:sp>
      <p:sp>
        <p:nvSpPr>
          <p:cNvPr id="700418" name="Rectangle 2"/>
          <p:cNvSpPr>
            <a:spLocks noGrp="1" noChangeArrowheads="1"/>
          </p:cNvSpPr>
          <p:nvPr>
            <p:ph type="title" sz="quarter"/>
          </p:nvPr>
        </p:nvSpPr>
        <p:spPr>
          <a:xfrm>
            <a:off x="457200" y="381000"/>
            <a:ext cx="8229600" cy="838200"/>
          </a:xfrm>
        </p:spPr>
        <p:txBody>
          <a:bodyPr/>
          <a:lstStyle/>
          <a:p>
            <a:pPr eaLnBrk="1" hangingPunct="1">
              <a:defRPr/>
            </a:pPr>
            <a:r>
              <a:rPr lang="en-US" altLang="zh-CN" sz="3200" smtClean="0">
                <a:ea typeface="宋体" pitchFamily="2" charset="-122"/>
              </a:rPr>
              <a:t>Two </a:t>
            </a:r>
            <a:r>
              <a:rPr lang="en-US" altLang="zh-CN" sz="3600" smtClean="0">
                <a:ea typeface="宋体" pitchFamily="2" charset="-122"/>
              </a:rPr>
              <a:t>qubit</a:t>
            </a:r>
            <a:r>
              <a:rPr lang="en-US" altLang="zh-CN" sz="3200" smtClean="0">
                <a:ea typeface="宋体" pitchFamily="2" charset="-122"/>
              </a:rPr>
              <a:t> gates</a:t>
            </a:r>
          </a:p>
        </p:txBody>
      </p:sp>
      <p:graphicFrame>
        <p:nvGraphicFramePr>
          <p:cNvPr id="47106" name="Object 7"/>
          <p:cNvGraphicFramePr>
            <a:graphicFrameLocks noChangeAspect="1"/>
          </p:cNvGraphicFramePr>
          <p:nvPr/>
        </p:nvGraphicFramePr>
        <p:xfrm>
          <a:off x="778933" y="1828800"/>
          <a:ext cx="8027812" cy="795338"/>
        </p:xfrm>
        <a:graphic>
          <a:graphicData uri="http://schemas.openxmlformats.org/presentationml/2006/ole">
            <p:oleObj spid="_x0000_s118786" name="Equation" r:id="rId3" imgW="2882880" imgH="253800" progId="Equation.3">
              <p:embed/>
            </p:oleObj>
          </a:graphicData>
        </a:graphic>
      </p:graphicFrame>
      <p:graphicFrame>
        <p:nvGraphicFramePr>
          <p:cNvPr id="47107" name="Object 15"/>
          <p:cNvGraphicFramePr>
            <a:graphicFrameLocks noChangeAspect="1"/>
          </p:cNvGraphicFramePr>
          <p:nvPr>
            <p:ph sz="quarter" idx="3"/>
          </p:nvPr>
        </p:nvGraphicFramePr>
        <p:xfrm>
          <a:off x="2201333" y="3276600"/>
          <a:ext cx="4470400" cy="2667000"/>
        </p:xfrm>
        <a:graphic>
          <a:graphicData uri="http://schemas.openxmlformats.org/presentationml/2006/ole">
            <p:oleObj spid="_x0000_s118787" name="Equation" r:id="rId4" imgW="1523880" imgH="914400" progId="Equation.3">
              <p:embed/>
            </p:oleObj>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pPr>
              <a:defRPr/>
            </a:pPr>
            <a:fld id="{55ACF905-28F8-49B5-B516-E5BA8FF2C81F}" type="slidenum">
              <a:rPr lang="zh-CN" altLang="en-US"/>
              <a:pPr>
                <a:defRPr/>
              </a:pPr>
              <a:t>35</a:t>
            </a:fld>
            <a:endParaRPr lang="en-US" altLang="zh-CN"/>
          </a:p>
        </p:txBody>
      </p:sp>
      <p:sp>
        <p:nvSpPr>
          <p:cNvPr id="702466" name="Rectangle 2"/>
          <p:cNvSpPr>
            <a:spLocks noGrp="1" noChangeArrowheads="1"/>
          </p:cNvSpPr>
          <p:nvPr>
            <p:ph type="title" sz="quarter"/>
          </p:nvPr>
        </p:nvSpPr>
        <p:spPr>
          <a:xfrm>
            <a:off x="457200" y="381000"/>
            <a:ext cx="8229600" cy="762000"/>
          </a:xfrm>
        </p:spPr>
        <p:txBody>
          <a:bodyPr/>
          <a:lstStyle/>
          <a:p>
            <a:pPr eaLnBrk="1" hangingPunct="1">
              <a:defRPr/>
            </a:pPr>
            <a:r>
              <a:rPr lang="en-US" altLang="zh-CN" sz="3600" smtClean="0">
                <a:ea typeface="宋体" pitchFamily="2" charset="-122"/>
              </a:rPr>
              <a:t>Two qubit gates</a:t>
            </a:r>
          </a:p>
        </p:txBody>
      </p:sp>
      <p:graphicFrame>
        <p:nvGraphicFramePr>
          <p:cNvPr id="48130" name="Object 7"/>
          <p:cNvGraphicFramePr>
            <a:graphicFrameLocks noChangeAspect="1"/>
          </p:cNvGraphicFramePr>
          <p:nvPr>
            <p:ph sz="quarter" idx="3"/>
          </p:nvPr>
        </p:nvGraphicFramePr>
        <p:xfrm>
          <a:off x="982134" y="2667001"/>
          <a:ext cx="4538133" cy="1871663"/>
        </p:xfrm>
        <a:graphic>
          <a:graphicData uri="http://schemas.openxmlformats.org/presentationml/2006/ole">
            <p:oleObj spid="_x0000_s119810" name="Equation" r:id="rId3" imgW="2565360" imgH="939600" progId="Equation.3">
              <p:embed/>
            </p:oleObj>
          </a:graphicData>
        </a:graphic>
      </p:graphicFrame>
      <p:graphicFrame>
        <p:nvGraphicFramePr>
          <p:cNvPr id="48131" name="Object 8"/>
          <p:cNvGraphicFramePr>
            <a:graphicFrameLocks noChangeAspect="1"/>
          </p:cNvGraphicFramePr>
          <p:nvPr/>
        </p:nvGraphicFramePr>
        <p:xfrm>
          <a:off x="982133" y="1828800"/>
          <a:ext cx="3386667" cy="668338"/>
        </p:xfrm>
        <a:graphic>
          <a:graphicData uri="http://schemas.openxmlformats.org/presentationml/2006/ole">
            <p:oleObj spid="_x0000_s119811" name="Equation" r:id="rId4" imgW="1447560" imgH="253800" progId="Equation.3">
              <p:embed/>
            </p:oleObj>
          </a:graphicData>
        </a:graphic>
      </p:graphicFrame>
      <p:graphicFrame>
        <p:nvGraphicFramePr>
          <p:cNvPr id="48132" name="Object 9"/>
          <p:cNvGraphicFramePr>
            <a:graphicFrameLocks noChangeAspect="1"/>
          </p:cNvGraphicFramePr>
          <p:nvPr/>
        </p:nvGraphicFramePr>
        <p:xfrm>
          <a:off x="914400" y="4724400"/>
          <a:ext cx="7308145" cy="668338"/>
        </p:xfrm>
        <a:graphic>
          <a:graphicData uri="http://schemas.openxmlformats.org/presentationml/2006/ole">
            <p:oleObj spid="_x0000_s119812" name="Equation" r:id="rId5" imgW="3124080" imgH="253800" progId="Equation.3">
              <p:embed/>
            </p:oleObj>
          </a:graphicData>
        </a:graphic>
      </p:graphicFrame>
      <p:graphicFrame>
        <p:nvGraphicFramePr>
          <p:cNvPr id="48133" name="Object 10"/>
          <p:cNvGraphicFramePr>
            <a:graphicFrameLocks noChangeAspect="1"/>
          </p:cNvGraphicFramePr>
          <p:nvPr/>
        </p:nvGraphicFramePr>
        <p:xfrm>
          <a:off x="958145" y="5638800"/>
          <a:ext cx="7219244" cy="668338"/>
        </p:xfrm>
        <a:graphic>
          <a:graphicData uri="http://schemas.openxmlformats.org/presentationml/2006/ole">
            <p:oleObj spid="_x0000_s119813" name="Equation" r:id="rId6" imgW="3085920" imgH="253800" progId="Equation.3">
              <p:embed/>
            </p:oleObj>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a:defRPr/>
            </a:pPr>
            <a:fld id="{646A4ED4-D37D-4393-8265-CD10BAE168EC}" type="slidenum">
              <a:rPr lang="zh-CN" altLang="en-US"/>
              <a:pPr>
                <a:defRPr/>
              </a:pPr>
              <a:t>36</a:t>
            </a:fld>
            <a:endParaRPr lang="en-US" altLang="zh-CN"/>
          </a:p>
        </p:txBody>
      </p:sp>
      <p:sp>
        <p:nvSpPr>
          <p:cNvPr id="815106" name="Rectangle 2"/>
          <p:cNvSpPr>
            <a:spLocks noGrp="1" noChangeArrowheads="1"/>
          </p:cNvSpPr>
          <p:nvPr>
            <p:ph type="title"/>
          </p:nvPr>
        </p:nvSpPr>
        <p:spPr>
          <a:xfrm>
            <a:off x="440267" y="152400"/>
            <a:ext cx="8229600" cy="609600"/>
          </a:xfrm>
        </p:spPr>
        <p:txBody>
          <a:bodyPr>
            <a:normAutofit fontScale="90000"/>
          </a:bodyPr>
          <a:lstStyle/>
          <a:p>
            <a:pPr eaLnBrk="1" hangingPunct="1">
              <a:defRPr/>
            </a:pPr>
            <a:r>
              <a:rPr lang="en-US" sz="3600" smtClean="0"/>
              <a:t>Final comments on the CNOT gate</a:t>
            </a:r>
          </a:p>
        </p:txBody>
      </p:sp>
      <p:sp>
        <p:nvSpPr>
          <p:cNvPr id="815107" name="Rectangle 3"/>
          <p:cNvSpPr>
            <a:spLocks noGrp="1" noChangeArrowheads="1"/>
          </p:cNvSpPr>
          <p:nvPr>
            <p:ph type="body" sz="half" idx="1"/>
          </p:nvPr>
        </p:nvSpPr>
        <p:spPr>
          <a:xfrm>
            <a:off x="457200" y="990600"/>
            <a:ext cx="7975600" cy="5105400"/>
          </a:xfrm>
        </p:spPr>
        <p:txBody>
          <a:bodyPr/>
          <a:lstStyle/>
          <a:p>
            <a:pPr eaLnBrk="1" hangingPunct="1">
              <a:defRPr/>
            </a:pPr>
            <a:r>
              <a:rPr lang="en-US" sz="2800" smtClean="0"/>
              <a:t>CNOT preserves the control qubit  (the first and the second component of the input vector are replicated in the output vector) and flips the target qubit (the third and fourth component of the input vector become the fourth and respectively the third component of the output vector).</a:t>
            </a:r>
          </a:p>
          <a:p>
            <a:pPr eaLnBrk="1" hangingPunct="1">
              <a:buFont typeface="Wingdings" pitchFamily="2" charset="2"/>
              <a:buNone/>
              <a:defRPr/>
            </a:pPr>
            <a:endParaRPr lang="en-US" sz="2800" smtClean="0"/>
          </a:p>
          <a:p>
            <a:pPr eaLnBrk="1" hangingPunct="1">
              <a:defRPr/>
            </a:pPr>
            <a:endParaRPr lang="en-US" sz="2800" smtClean="0"/>
          </a:p>
          <a:p>
            <a:pPr eaLnBrk="1" hangingPunct="1">
              <a:defRPr/>
            </a:pPr>
            <a:r>
              <a:rPr lang="en-US" sz="2800" smtClean="0"/>
              <a:t>The CNOT gate is reversible. The control qubit is replicated at the output and knowing it we can reconstruct the target input qubit.</a:t>
            </a:r>
          </a:p>
        </p:txBody>
      </p:sp>
      <p:graphicFrame>
        <p:nvGraphicFramePr>
          <p:cNvPr id="49154" name="Object 4"/>
          <p:cNvGraphicFramePr>
            <a:graphicFrameLocks noChangeAspect="1"/>
          </p:cNvGraphicFramePr>
          <p:nvPr>
            <p:ph sz="half" idx="2"/>
          </p:nvPr>
        </p:nvGraphicFramePr>
        <p:xfrm>
          <a:off x="914400" y="3810000"/>
          <a:ext cx="7789333" cy="609600"/>
        </p:xfrm>
        <a:graphic>
          <a:graphicData uri="http://schemas.openxmlformats.org/presentationml/2006/ole">
            <p:oleObj spid="_x0000_s120834" name="Equation" r:id="rId3" imgW="3174840" imgH="253800" progId="Equation.3">
              <p:embed/>
            </p:oleObj>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Slide Number Placeholder 6"/>
          <p:cNvSpPr>
            <a:spLocks noGrp="1"/>
          </p:cNvSpPr>
          <p:nvPr>
            <p:ph type="sldNum" sz="quarter" idx="12"/>
          </p:nvPr>
        </p:nvSpPr>
        <p:spPr>
          <a:noFill/>
        </p:spPr>
        <p:txBody>
          <a:bodyPr/>
          <a:lstStyle/>
          <a:p>
            <a:fld id="{8ED572AB-3B1C-45F4-885E-C1647E7D8669}" type="slidenum">
              <a:rPr lang="en-US"/>
              <a:pPr/>
              <a:t>37</a:t>
            </a:fld>
            <a:endParaRPr lang="en-US"/>
          </a:p>
        </p:txBody>
      </p:sp>
      <p:sp>
        <p:nvSpPr>
          <p:cNvPr id="465922" name="Rectangle 2"/>
          <p:cNvSpPr>
            <a:spLocks noGrp="1" noChangeArrowheads="1"/>
          </p:cNvSpPr>
          <p:nvPr>
            <p:ph type="title"/>
          </p:nvPr>
        </p:nvSpPr>
        <p:spPr>
          <a:xfrm>
            <a:off x="457200" y="165100"/>
            <a:ext cx="8229600" cy="1252538"/>
          </a:xfrm>
        </p:spPr>
        <p:txBody>
          <a:bodyPr>
            <a:normAutofit fontScale="90000"/>
          </a:bodyPr>
          <a:lstStyle/>
          <a:p>
            <a:pPr eaLnBrk="1" hangingPunct="1">
              <a:defRPr/>
            </a:pPr>
            <a:r>
              <a:rPr lang="en-US" sz="4000" b="1" smtClean="0">
                <a:solidFill>
                  <a:srgbClr val="666699"/>
                </a:solidFill>
                <a:effectLst>
                  <a:outerShdw blurRad="38100" dist="38100" dir="2700000" algn="tl">
                    <a:srgbClr val="C0C0C0"/>
                  </a:outerShdw>
                </a:effectLst>
              </a:rPr>
              <a:t>Example of a one-qubit gate applied to a two-qubit system</a:t>
            </a:r>
          </a:p>
        </p:txBody>
      </p:sp>
      <p:graphicFrame>
        <p:nvGraphicFramePr>
          <p:cNvPr id="9218" name="Object 3"/>
          <p:cNvGraphicFramePr>
            <a:graphicFrameLocks noChangeAspect="1"/>
          </p:cNvGraphicFramePr>
          <p:nvPr>
            <p:ph sz="half" idx="1"/>
          </p:nvPr>
        </p:nvGraphicFramePr>
        <p:xfrm>
          <a:off x="5483225" y="1835150"/>
          <a:ext cx="1905000" cy="977900"/>
        </p:xfrm>
        <a:graphic>
          <a:graphicData uri="http://schemas.openxmlformats.org/presentationml/2006/ole">
            <p:oleObj spid="_x0000_s121858" name="Equation" r:id="rId3" imgW="939600" imgH="482400" progId="Equation.3">
              <p:embed/>
            </p:oleObj>
          </a:graphicData>
        </a:graphic>
      </p:graphicFrame>
      <p:grpSp>
        <p:nvGrpSpPr>
          <p:cNvPr id="2" name="Group 4"/>
          <p:cNvGrpSpPr>
            <a:grpSpLocks/>
          </p:cNvGrpSpPr>
          <p:nvPr/>
        </p:nvGrpSpPr>
        <p:grpSpPr bwMode="auto">
          <a:xfrm>
            <a:off x="1004888" y="1608138"/>
            <a:ext cx="2590800" cy="1600200"/>
            <a:chOff x="624" y="1008"/>
            <a:chExt cx="1632" cy="1008"/>
          </a:xfrm>
        </p:grpSpPr>
        <p:sp>
          <p:nvSpPr>
            <p:cNvPr id="9229" name="Line 5"/>
            <p:cNvSpPr>
              <a:spLocks noChangeShapeType="1"/>
            </p:cNvSpPr>
            <p:nvPr/>
          </p:nvSpPr>
          <p:spPr bwMode="auto">
            <a:xfrm>
              <a:off x="1104" y="1824"/>
              <a:ext cx="1152" cy="1"/>
            </a:xfrm>
            <a:prstGeom prst="line">
              <a:avLst/>
            </a:prstGeom>
            <a:noFill/>
            <a:ln w="19050">
              <a:solidFill>
                <a:schemeClr val="tx1"/>
              </a:solidFill>
              <a:round/>
              <a:headEnd/>
              <a:tailEnd/>
            </a:ln>
          </p:spPr>
          <p:txBody>
            <a:bodyPr wrap="none" anchor="ctr"/>
            <a:lstStyle/>
            <a:p>
              <a:endParaRPr lang="en-US"/>
            </a:p>
          </p:txBody>
        </p:sp>
        <p:sp>
          <p:nvSpPr>
            <p:cNvPr id="9230" name="Line 6"/>
            <p:cNvSpPr>
              <a:spLocks noChangeShapeType="1"/>
            </p:cNvSpPr>
            <p:nvPr/>
          </p:nvSpPr>
          <p:spPr bwMode="auto">
            <a:xfrm>
              <a:off x="1104" y="1248"/>
              <a:ext cx="1152" cy="1"/>
            </a:xfrm>
            <a:prstGeom prst="line">
              <a:avLst/>
            </a:prstGeom>
            <a:noFill/>
            <a:ln w="19050">
              <a:solidFill>
                <a:schemeClr val="tx1"/>
              </a:solidFill>
              <a:round/>
              <a:headEnd/>
              <a:tailEnd/>
            </a:ln>
          </p:spPr>
          <p:txBody>
            <a:bodyPr wrap="none" anchor="ctr"/>
            <a:lstStyle/>
            <a:p>
              <a:endParaRPr lang="en-US"/>
            </a:p>
          </p:txBody>
        </p:sp>
        <p:sp>
          <p:nvSpPr>
            <p:cNvPr id="9231" name="Rectangle 7"/>
            <p:cNvSpPr>
              <a:spLocks noChangeArrowheads="1"/>
            </p:cNvSpPr>
            <p:nvPr/>
          </p:nvSpPr>
          <p:spPr bwMode="auto">
            <a:xfrm>
              <a:off x="1488" y="1632"/>
              <a:ext cx="384" cy="384"/>
            </a:xfrm>
            <a:prstGeom prst="rect">
              <a:avLst/>
            </a:prstGeom>
            <a:solidFill>
              <a:srgbClr val="C0C0C0"/>
            </a:solidFill>
            <a:ln w="19050" algn="ctr">
              <a:solidFill>
                <a:schemeClr val="tx1"/>
              </a:solidFill>
              <a:miter lim="800000"/>
              <a:headEnd/>
              <a:tailEnd/>
            </a:ln>
          </p:spPr>
          <p:txBody>
            <a:bodyPr wrap="none" anchor="ctr"/>
            <a:lstStyle/>
            <a:p>
              <a:pPr algn="ctr"/>
              <a:r>
                <a:rPr lang="en-US" sz="3200" i="1">
                  <a:latin typeface="Times New Roman" pitchFamily="18" charset="0"/>
                </a:rPr>
                <a:t>U</a:t>
              </a:r>
            </a:p>
          </p:txBody>
        </p:sp>
        <p:sp>
          <p:nvSpPr>
            <p:cNvPr id="9232" name="AutoShape 8"/>
            <p:cNvSpPr>
              <a:spLocks noChangeArrowheads="1"/>
            </p:cNvSpPr>
            <p:nvPr/>
          </p:nvSpPr>
          <p:spPr bwMode="auto">
            <a:xfrm>
              <a:off x="624" y="1104"/>
              <a:ext cx="288" cy="288"/>
            </a:xfrm>
            <a:prstGeom prst="cube">
              <a:avLst>
                <a:gd name="adj" fmla="val 25000"/>
              </a:avLst>
            </a:prstGeom>
            <a:solidFill>
              <a:srgbClr val="CC3399"/>
            </a:solidFill>
            <a:ln w="19050">
              <a:solidFill>
                <a:schemeClr val="tx1"/>
              </a:solidFill>
              <a:miter lim="800000"/>
              <a:headEnd/>
              <a:tailEnd/>
            </a:ln>
          </p:spPr>
          <p:txBody>
            <a:bodyPr wrap="none" anchor="ctr"/>
            <a:lstStyle/>
            <a:p>
              <a:endParaRPr lang="en-US"/>
            </a:p>
          </p:txBody>
        </p:sp>
        <p:sp>
          <p:nvSpPr>
            <p:cNvPr id="9233" name="AutoShape 9"/>
            <p:cNvSpPr>
              <a:spLocks noChangeArrowheads="1"/>
            </p:cNvSpPr>
            <p:nvPr/>
          </p:nvSpPr>
          <p:spPr bwMode="auto">
            <a:xfrm>
              <a:off x="624" y="1680"/>
              <a:ext cx="288" cy="288"/>
            </a:xfrm>
            <a:prstGeom prst="cube">
              <a:avLst>
                <a:gd name="adj" fmla="val 25000"/>
              </a:avLst>
            </a:prstGeom>
            <a:solidFill>
              <a:srgbClr val="CC3399"/>
            </a:solidFill>
            <a:ln w="19050">
              <a:solidFill>
                <a:schemeClr val="tx1"/>
              </a:solidFill>
              <a:miter lim="800000"/>
              <a:headEnd/>
              <a:tailEnd/>
            </a:ln>
          </p:spPr>
          <p:txBody>
            <a:bodyPr wrap="none" anchor="ctr"/>
            <a:lstStyle/>
            <a:p>
              <a:endParaRPr lang="en-US"/>
            </a:p>
          </p:txBody>
        </p:sp>
        <p:sp>
          <p:nvSpPr>
            <p:cNvPr id="9234" name="Text Box 10"/>
            <p:cNvSpPr txBox="1">
              <a:spLocks noChangeArrowheads="1"/>
            </p:cNvSpPr>
            <p:nvPr/>
          </p:nvSpPr>
          <p:spPr bwMode="auto">
            <a:xfrm>
              <a:off x="1200" y="1008"/>
              <a:ext cx="884" cy="231"/>
            </a:xfrm>
            <a:prstGeom prst="rect">
              <a:avLst/>
            </a:prstGeom>
            <a:noFill/>
            <a:ln w="19050" algn="ctr">
              <a:noFill/>
              <a:miter lim="800000"/>
              <a:headEnd/>
              <a:tailEnd/>
            </a:ln>
          </p:spPr>
          <p:txBody>
            <a:bodyPr wrap="none">
              <a:spAutoFit/>
            </a:bodyPr>
            <a:lstStyle/>
            <a:p>
              <a:pPr algn="ctr"/>
              <a:r>
                <a:rPr lang="en-US" sz="1800"/>
                <a:t>(do nothing)</a:t>
              </a:r>
            </a:p>
          </p:txBody>
        </p:sp>
      </p:grpSp>
      <p:grpSp>
        <p:nvGrpSpPr>
          <p:cNvPr id="3" name="Group 11"/>
          <p:cNvGrpSpPr>
            <a:grpSpLocks/>
          </p:cNvGrpSpPr>
          <p:nvPr/>
        </p:nvGrpSpPr>
        <p:grpSpPr bwMode="auto">
          <a:xfrm>
            <a:off x="4495800" y="3201988"/>
            <a:ext cx="4114800" cy="2622550"/>
            <a:chOff x="2880" y="2160"/>
            <a:chExt cx="2592" cy="1652"/>
          </a:xfrm>
        </p:grpSpPr>
        <p:sp>
          <p:nvSpPr>
            <p:cNvPr id="9228" name="Text Box 12"/>
            <p:cNvSpPr txBox="1">
              <a:spLocks noChangeArrowheads="1"/>
            </p:cNvSpPr>
            <p:nvPr/>
          </p:nvSpPr>
          <p:spPr bwMode="auto">
            <a:xfrm>
              <a:off x="2880" y="2160"/>
              <a:ext cx="2358" cy="288"/>
            </a:xfrm>
            <a:prstGeom prst="rect">
              <a:avLst/>
            </a:prstGeom>
            <a:noFill/>
            <a:ln w="19050" algn="ctr">
              <a:noFill/>
              <a:miter lim="800000"/>
              <a:headEnd/>
              <a:tailEnd/>
            </a:ln>
          </p:spPr>
          <p:txBody>
            <a:bodyPr wrap="none">
              <a:spAutoFit/>
            </a:bodyPr>
            <a:lstStyle/>
            <a:p>
              <a:r>
                <a:rPr lang="en-US"/>
                <a:t>The resulting 4x4 matrix is</a:t>
              </a:r>
            </a:p>
          </p:txBody>
        </p:sp>
        <p:graphicFrame>
          <p:nvGraphicFramePr>
            <p:cNvPr id="9219" name="Object 13"/>
            <p:cNvGraphicFramePr>
              <a:graphicFrameLocks noChangeAspect="1"/>
            </p:cNvGraphicFramePr>
            <p:nvPr/>
          </p:nvGraphicFramePr>
          <p:xfrm>
            <a:off x="2928" y="2496"/>
            <a:ext cx="2544" cy="1316"/>
          </p:xfrm>
          <a:graphic>
            <a:graphicData uri="http://schemas.openxmlformats.org/presentationml/2006/ole">
              <p:oleObj spid="_x0000_s121859" name="Equation" r:id="rId4" imgW="1815840" imgH="939600" progId="Equation.3">
                <p:embed/>
              </p:oleObj>
            </a:graphicData>
          </a:graphic>
        </p:graphicFrame>
      </p:grpSp>
      <p:grpSp>
        <p:nvGrpSpPr>
          <p:cNvPr id="4" name="Group 14"/>
          <p:cNvGrpSpPr>
            <a:grpSpLocks/>
          </p:cNvGrpSpPr>
          <p:nvPr/>
        </p:nvGrpSpPr>
        <p:grpSpPr bwMode="auto">
          <a:xfrm>
            <a:off x="322263" y="3505200"/>
            <a:ext cx="3114675" cy="2333625"/>
            <a:chOff x="240" y="2400"/>
            <a:chExt cx="1962" cy="1470"/>
          </a:xfrm>
        </p:grpSpPr>
        <p:sp>
          <p:nvSpPr>
            <p:cNvPr id="9226" name="Text Box 15"/>
            <p:cNvSpPr txBox="1">
              <a:spLocks noChangeArrowheads="1"/>
            </p:cNvSpPr>
            <p:nvPr/>
          </p:nvSpPr>
          <p:spPr bwMode="auto">
            <a:xfrm>
              <a:off x="384" y="2736"/>
              <a:ext cx="1535" cy="1134"/>
            </a:xfrm>
            <a:prstGeom prst="rect">
              <a:avLst/>
            </a:prstGeom>
            <a:noFill/>
            <a:ln w="19050" algn="ctr">
              <a:noFill/>
              <a:miter lim="800000"/>
              <a:headEnd/>
              <a:tailEnd/>
            </a:ln>
          </p:spPr>
          <p:txBody>
            <a:bodyPr>
              <a:spAutoFit/>
            </a:bodyPr>
            <a:lstStyle/>
            <a:p>
              <a:r>
                <a:rPr lang="en-US">
                  <a:solidFill>
                    <a:srgbClr val="990099"/>
                  </a:solidFill>
                  <a:latin typeface="Arial Narrow" pitchFamily="34" charset="0"/>
                  <a:sym typeface="Symbol" pitchFamily="18" charset="2"/>
                </a:rPr>
                <a:t></a:t>
              </a:r>
              <a:r>
                <a:rPr lang="en-US">
                  <a:solidFill>
                    <a:srgbClr val="990099"/>
                  </a:solidFill>
                </a:rPr>
                <a:t>0</a:t>
              </a:r>
              <a:r>
                <a:rPr lang="en-US">
                  <a:solidFill>
                    <a:srgbClr val="990099"/>
                  </a:solidFill>
                  <a:sym typeface="Symbol" pitchFamily="18" charset="2"/>
                </a:rPr>
                <a:t></a:t>
              </a:r>
              <a:r>
                <a:rPr lang="en-US">
                  <a:solidFill>
                    <a:srgbClr val="990099"/>
                  </a:solidFill>
                  <a:latin typeface="Arial Narrow" pitchFamily="34" charset="0"/>
                  <a:sym typeface="Symbol" pitchFamily="18" charset="2"/>
                </a:rPr>
                <a:t></a:t>
              </a:r>
              <a:r>
                <a:rPr lang="en-US">
                  <a:solidFill>
                    <a:srgbClr val="990099"/>
                  </a:solidFill>
                </a:rPr>
                <a:t>0</a:t>
              </a:r>
              <a:r>
                <a:rPr lang="en-US">
                  <a:solidFill>
                    <a:srgbClr val="990099"/>
                  </a:solidFill>
                  <a:sym typeface="Symbol" pitchFamily="18" charset="2"/>
                </a:rPr>
                <a:t> </a:t>
              </a:r>
              <a:r>
                <a:rPr lang="en-US">
                  <a:sym typeface="Symbol" pitchFamily="18" charset="2"/>
                </a:rPr>
                <a:t> </a:t>
              </a:r>
              <a:r>
                <a:rPr lang="en-US">
                  <a:solidFill>
                    <a:srgbClr val="990099"/>
                  </a:solidFill>
                  <a:latin typeface="Arial Narrow" pitchFamily="34" charset="0"/>
                  <a:sym typeface="Symbol" pitchFamily="18" charset="2"/>
                </a:rPr>
                <a:t></a:t>
              </a:r>
              <a:r>
                <a:rPr lang="en-US">
                  <a:solidFill>
                    <a:srgbClr val="990099"/>
                  </a:solidFill>
                </a:rPr>
                <a:t>0</a:t>
              </a:r>
              <a:r>
                <a:rPr lang="en-US">
                  <a:solidFill>
                    <a:srgbClr val="990099"/>
                  </a:solidFill>
                  <a:sym typeface="Symbol" pitchFamily="18" charset="2"/>
                </a:rPr>
                <a:t></a:t>
              </a:r>
              <a:r>
                <a:rPr lang="en-US" sz="2800" i="1">
                  <a:solidFill>
                    <a:srgbClr val="990099"/>
                  </a:solidFill>
                  <a:latin typeface="Times New Roman" pitchFamily="18" charset="0"/>
                  <a:sym typeface="Symbol" pitchFamily="18" charset="2"/>
                </a:rPr>
                <a:t>U</a:t>
              </a:r>
              <a:r>
                <a:rPr lang="en-US">
                  <a:solidFill>
                    <a:srgbClr val="990099"/>
                  </a:solidFill>
                  <a:latin typeface="Arial Narrow" pitchFamily="34" charset="0"/>
                  <a:sym typeface="Symbol" pitchFamily="18" charset="2"/>
                </a:rPr>
                <a:t></a:t>
              </a:r>
              <a:r>
                <a:rPr lang="en-US">
                  <a:solidFill>
                    <a:srgbClr val="990099"/>
                  </a:solidFill>
                </a:rPr>
                <a:t>0</a:t>
              </a:r>
              <a:r>
                <a:rPr lang="en-US">
                  <a:solidFill>
                    <a:srgbClr val="990099"/>
                  </a:solidFill>
                  <a:sym typeface="Symbol" pitchFamily="18" charset="2"/>
                </a:rPr>
                <a:t> </a:t>
              </a:r>
              <a:r>
                <a:rPr lang="en-US">
                  <a:solidFill>
                    <a:srgbClr val="990099"/>
                  </a:solidFill>
                  <a:latin typeface="Arial Narrow" pitchFamily="34" charset="0"/>
                  <a:sym typeface="Symbol" pitchFamily="18" charset="2"/>
                </a:rPr>
                <a:t></a:t>
              </a:r>
              <a:r>
                <a:rPr lang="en-US">
                  <a:solidFill>
                    <a:srgbClr val="990099"/>
                  </a:solidFill>
                </a:rPr>
                <a:t>0</a:t>
              </a:r>
              <a:r>
                <a:rPr lang="en-US">
                  <a:solidFill>
                    <a:srgbClr val="990099"/>
                  </a:solidFill>
                  <a:sym typeface="Symbol" pitchFamily="18" charset="2"/>
                </a:rPr>
                <a:t></a:t>
              </a:r>
              <a:r>
                <a:rPr lang="en-US">
                  <a:solidFill>
                    <a:srgbClr val="990099"/>
                  </a:solidFill>
                  <a:latin typeface="Arial Narrow" pitchFamily="34" charset="0"/>
                  <a:sym typeface="Symbol" pitchFamily="18" charset="2"/>
                </a:rPr>
                <a:t></a:t>
              </a:r>
              <a:r>
                <a:rPr lang="en-US">
                  <a:solidFill>
                    <a:srgbClr val="990099"/>
                  </a:solidFill>
                </a:rPr>
                <a:t>1</a:t>
              </a:r>
              <a:r>
                <a:rPr lang="en-US">
                  <a:solidFill>
                    <a:srgbClr val="990099"/>
                  </a:solidFill>
                  <a:sym typeface="Symbol" pitchFamily="18" charset="2"/>
                </a:rPr>
                <a:t> </a:t>
              </a:r>
              <a:r>
                <a:rPr lang="en-US">
                  <a:sym typeface="Symbol" pitchFamily="18" charset="2"/>
                </a:rPr>
                <a:t> </a:t>
              </a:r>
              <a:r>
                <a:rPr lang="en-US">
                  <a:solidFill>
                    <a:srgbClr val="990099"/>
                  </a:solidFill>
                  <a:latin typeface="Arial Narrow" pitchFamily="34" charset="0"/>
                  <a:sym typeface="Symbol" pitchFamily="18" charset="2"/>
                </a:rPr>
                <a:t></a:t>
              </a:r>
              <a:r>
                <a:rPr lang="en-US">
                  <a:solidFill>
                    <a:srgbClr val="990099"/>
                  </a:solidFill>
                </a:rPr>
                <a:t>0</a:t>
              </a:r>
              <a:r>
                <a:rPr lang="en-US">
                  <a:solidFill>
                    <a:srgbClr val="990099"/>
                  </a:solidFill>
                  <a:sym typeface="Symbol" pitchFamily="18" charset="2"/>
                </a:rPr>
                <a:t></a:t>
              </a:r>
              <a:r>
                <a:rPr lang="en-US" sz="2800" i="1">
                  <a:solidFill>
                    <a:srgbClr val="990099"/>
                  </a:solidFill>
                  <a:latin typeface="Times New Roman" pitchFamily="18" charset="0"/>
                  <a:sym typeface="Symbol" pitchFamily="18" charset="2"/>
                </a:rPr>
                <a:t>U</a:t>
              </a:r>
              <a:r>
                <a:rPr lang="en-US">
                  <a:solidFill>
                    <a:srgbClr val="990099"/>
                  </a:solidFill>
                  <a:latin typeface="Arial Narrow" pitchFamily="34" charset="0"/>
                  <a:sym typeface="Symbol" pitchFamily="18" charset="2"/>
                </a:rPr>
                <a:t></a:t>
              </a:r>
              <a:r>
                <a:rPr lang="en-US">
                  <a:solidFill>
                    <a:srgbClr val="990099"/>
                  </a:solidFill>
                </a:rPr>
                <a:t>1</a:t>
              </a:r>
              <a:r>
                <a:rPr lang="en-US">
                  <a:solidFill>
                    <a:srgbClr val="990099"/>
                  </a:solidFill>
                  <a:sym typeface="Symbol" pitchFamily="18" charset="2"/>
                </a:rPr>
                <a:t> </a:t>
              </a:r>
              <a:r>
                <a:rPr lang="en-US">
                  <a:solidFill>
                    <a:srgbClr val="990099"/>
                  </a:solidFill>
                  <a:latin typeface="Arial Narrow" pitchFamily="34" charset="0"/>
                  <a:sym typeface="Symbol" pitchFamily="18" charset="2"/>
                </a:rPr>
                <a:t></a:t>
              </a:r>
              <a:r>
                <a:rPr lang="en-US">
                  <a:solidFill>
                    <a:srgbClr val="990099"/>
                  </a:solidFill>
                </a:rPr>
                <a:t>1</a:t>
              </a:r>
              <a:r>
                <a:rPr lang="en-US">
                  <a:solidFill>
                    <a:srgbClr val="990099"/>
                  </a:solidFill>
                  <a:sym typeface="Symbol" pitchFamily="18" charset="2"/>
                </a:rPr>
                <a:t></a:t>
              </a:r>
              <a:r>
                <a:rPr lang="en-US">
                  <a:solidFill>
                    <a:srgbClr val="990099"/>
                  </a:solidFill>
                  <a:latin typeface="Arial Narrow" pitchFamily="34" charset="0"/>
                  <a:sym typeface="Symbol" pitchFamily="18" charset="2"/>
                </a:rPr>
                <a:t></a:t>
              </a:r>
              <a:r>
                <a:rPr lang="en-US">
                  <a:solidFill>
                    <a:srgbClr val="990099"/>
                  </a:solidFill>
                </a:rPr>
                <a:t>0</a:t>
              </a:r>
              <a:r>
                <a:rPr lang="en-US">
                  <a:solidFill>
                    <a:srgbClr val="990099"/>
                  </a:solidFill>
                  <a:sym typeface="Symbol" pitchFamily="18" charset="2"/>
                </a:rPr>
                <a:t> </a:t>
              </a:r>
              <a:r>
                <a:rPr lang="en-US">
                  <a:sym typeface="Symbol" pitchFamily="18" charset="2"/>
                </a:rPr>
                <a:t> </a:t>
              </a:r>
              <a:r>
                <a:rPr lang="en-US">
                  <a:solidFill>
                    <a:srgbClr val="990099"/>
                  </a:solidFill>
                  <a:latin typeface="Arial Narrow" pitchFamily="34" charset="0"/>
                  <a:sym typeface="Symbol" pitchFamily="18" charset="2"/>
                </a:rPr>
                <a:t></a:t>
              </a:r>
              <a:r>
                <a:rPr lang="en-US">
                  <a:solidFill>
                    <a:srgbClr val="990099"/>
                  </a:solidFill>
                </a:rPr>
                <a:t>1</a:t>
              </a:r>
              <a:r>
                <a:rPr lang="en-US">
                  <a:solidFill>
                    <a:srgbClr val="990099"/>
                  </a:solidFill>
                  <a:sym typeface="Symbol" pitchFamily="18" charset="2"/>
                </a:rPr>
                <a:t></a:t>
              </a:r>
              <a:r>
                <a:rPr lang="en-US" sz="2800" i="1">
                  <a:solidFill>
                    <a:srgbClr val="990099"/>
                  </a:solidFill>
                  <a:latin typeface="Times New Roman" pitchFamily="18" charset="0"/>
                  <a:sym typeface="Symbol" pitchFamily="18" charset="2"/>
                </a:rPr>
                <a:t>U</a:t>
              </a:r>
              <a:r>
                <a:rPr lang="en-US">
                  <a:solidFill>
                    <a:srgbClr val="990099"/>
                  </a:solidFill>
                  <a:latin typeface="Arial Narrow" pitchFamily="34" charset="0"/>
                  <a:sym typeface="Symbol" pitchFamily="18" charset="2"/>
                </a:rPr>
                <a:t></a:t>
              </a:r>
              <a:r>
                <a:rPr lang="en-US">
                  <a:solidFill>
                    <a:srgbClr val="990099"/>
                  </a:solidFill>
                </a:rPr>
                <a:t>0</a:t>
              </a:r>
              <a:r>
                <a:rPr lang="en-US">
                  <a:solidFill>
                    <a:srgbClr val="990099"/>
                  </a:solidFill>
                  <a:sym typeface="Symbol" pitchFamily="18" charset="2"/>
                </a:rPr>
                <a:t> </a:t>
              </a:r>
              <a:r>
                <a:rPr lang="en-US">
                  <a:solidFill>
                    <a:srgbClr val="990099"/>
                  </a:solidFill>
                  <a:latin typeface="Arial Narrow" pitchFamily="34" charset="0"/>
                  <a:sym typeface="Symbol" pitchFamily="18" charset="2"/>
                </a:rPr>
                <a:t></a:t>
              </a:r>
              <a:r>
                <a:rPr lang="en-US">
                  <a:solidFill>
                    <a:srgbClr val="990099"/>
                  </a:solidFill>
                </a:rPr>
                <a:t>1</a:t>
              </a:r>
              <a:r>
                <a:rPr lang="en-US">
                  <a:solidFill>
                    <a:srgbClr val="990099"/>
                  </a:solidFill>
                  <a:sym typeface="Symbol" pitchFamily="18" charset="2"/>
                </a:rPr>
                <a:t></a:t>
              </a:r>
              <a:r>
                <a:rPr lang="en-US">
                  <a:solidFill>
                    <a:srgbClr val="990099"/>
                  </a:solidFill>
                  <a:latin typeface="Arial Narrow" pitchFamily="34" charset="0"/>
                  <a:sym typeface="Symbol" pitchFamily="18" charset="2"/>
                </a:rPr>
                <a:t></a:t>
              </a:r>
              <a:r>
                <a:rPr lang="en-US">
                  <a:solidFill>
                    <a:srgbClr val="990099"/>
                  </a:solidFill>
                </a:rPr>
                <a:t>1</a:t>
              </a:r>
              <a:r>
                <a:rPr lang="en-US">
                  <a:solidFill>
                    <a:srgbClr val="990099"/>
                  </a:solidFill>
                  <a:sym typeface="Symbol" pitchFamily="18" charset="2"/>
                </a:rPr>
                <a:t> </a:t>
              </a:r>
              <a:r>
                <a:rPr lang="en-US">
                  <a:sym typeface="Symbol" pitchFamily="18" charset="2"/>
                </a:rPr>
                <a:t> </a:t>
              </a:r>
              <a:r>
                <a:rPr lang="en-US">
                  <a:solidFill>
                    <a:srgbClr val="990099"/>
                  </a:solidFill>
                  <a:latin typeface="Arial Narrow" pitchFamily="34" charset="0"/>
                  <a:sym typeface="Symbol" pitchFamily="18" charset="2"/>
                </a:rPr>
                <a:t></a:t>
              </a:r>
              <a:r>
                <a:rPr lang="en-US">
                  <a:solidFill>
                    <a:srgbClr val="990099"/>
                  </a:solidFill>
                </a:rPr>
                <a:t>1</a:t>
              </a:r>
              <a:r>
                <a:rPr lang="en-US">
                  <a:solidFill>
                    <a:srgbClr val="990099"/>
                  </a:solidFill>
                  <a:sym typeface="Symbol" pitchFamily="18" charset="2"/>
                </a:rPr>
                <a:t></a:t>
              </a:r>
              <a:r>
                <a:rPr lang="en-US" sz="2800" i="1">
                  <a:solidFill>
                    <a:srgbClr val="990099"/>
                  </a:solidFill>
                  <a:latin typeface="Times New Roman" pitchFamily="18" charset="0"/>
                  <a:sym typeface="Symbol" pitchFamily="18" charset="2"/>
                </a:rPr>
                <a:t>U</a:t>
              </a:r>
              <a:r>
                <a:rPr lang="en-US">
                  <a:solidFill>
                    <a:srgbClr val="990099"/>
                  </a:solidFill>
                  <a:latin typeface="Arial Narrow" pitchFamily="34" charset="0"/>
                  <a:sym typeface="Symbol" pitchFamily="18" charset="2"/>
                </a:rPr>
                <a:t></a:t>
              </a:r>
              <a:r>
                <a:rPr lang="en-US">
                  <a:solidFill>
                    <a:srgbClr val="990099"/>
                  </a:solidFill>
                </a:rPr>
                <a:t>1</a:t>
              </a:r>
              <a:r>
                <a:rPr lang="en-US">
                  <a:solidFill>
                    <a:srgbClr val="990099"/>
                  </a:solidFill>
                  <a:sym typeface="Symbol" pitchFamily="18" charset="2"/>
                </a:rPr>
                <a:t> </a:t>
              </a:r>
            </a:p>
          </p:txBody>
        </p:sp>
        <p:sp>
          <p:nvSpPr>
            <p:cNvPr id="9227" name="Text Box 16"/>
            <p:cNvSpPr txBox="1">
              <a:spLocks noChangeArrowheads="1"/>
            </p:cNvSpPr>
            <p:nvPr/>
          </p:nvSpPr>
          <p:spPr bwMode="auto">
            <a:xfrm>
              <a:off x="240" y="2400"/>
              <a:ext cx="1962" cy="288"/>
            </a:xfrm>
            <a:prstGeom prst="rect">
              <a:avLst/>
            </a:prstGeom>
            <a:noFill/>
            <a:ln w="19050" algn="ctr">
              <a:noFill/>
              <a:miter lim="800000"/>
              <a:headEnd/>
              <a:tailEnd/>
            </a:ln>
          </p:spPr>
          <p:txBody>
            <a:bodyPr wrap="none">
              <a:spAutoFit/>
            </a:bodyPr>
            <a:lstStyle/>
            <a:p>
              <a:r>
                <a:rPr lang="en-US"/>
                <a:t>Maps basis states as:</a:t>
              </a:r>
            </a:p>
          </p:txBody>
        </p:sp>
      </p:grpSp>
      <p:sp>
        <p:nvSpPr>
          <p:cNvPr id="465937" name="Text Box 17"/>
          <p:cNvSpPr txBox="1">
            <a:spLocks noChangeArrowheads="1"/>
          </p:cNvSpPr>
          <p:nvPr/>
        </p:nvSpPr>
        <p:spPr bwMode="auto">
          <a:xfrm>
            <a:off x="322263" y="6008688"/>
            <a:ext cx="7983537" cy="538162"/>
          </a:xfrm>
          <a:prstGeom prst="rect">
            <a:avLst/>
          </a:prstGeom>
          <a:solidFill>
            <a:srgbClr val="FFFFCC"/>
          </a:solidFill>
          <a:ln w="19050">
            <a:solidFill>
              <a:schemeClr val="tx1"/>
            </a:solidFill>
            <a:miter lim="800000"/>
            <a:headEnd/>
            <a:tailEnd/>
          </a:ln>
        </p:spPr>
        <p:txBody>
          <a:bodyPr wrap="none">
            <a:spAutoFit/>
          </a:bodyPr>
          <a:lstStyle/>
          <a:p>
            <a:r>
              <a:rPr lang="en-CA" b="1"/>
              <a:t>Question:</a:t>
            </a:r>
            <a:r>
              <a:rPr lang="en-CA"/>
              <a:t> what happens if </a:t>
            </a:r>
            <a:r>
              <a:rPr lang="en-CA" sz="2800" i="1">
                <a:latin typeface="Times New Roman" pitchFamily="18" charset="0"/>
              </a:rPr>
              <a:t>U</a:t>
            </a:r>
            <a:r>
              <a:rPr lang="en-CA"/>
              <a:t> is applied to the </a:t>
            </a:r>
            <a:r>
              <a:rPr lang="en-CA" b="1" i="1"/>
              <a:t>first</a:t>
            </a:r>
            <a:r>
              <a:rPr lang="en-CA"/>
              <a:t> qubit?</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59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593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Slide Number Placeholder 4"/>
          <p:cNvSpPr>
            <a:spLocks noGrp="1"/>
          </p:cNvSpPr>
          <p:nvPr>
            <p:ph type="sldNum" sz="quarter" idx="12"/>
          </p:nvPr>
        </p:nvSpPr>
        <p:spPr>
          <a:noFill/>
        </p:spPr>
        <p:txBody>
          <a:bodyPr/>
          <a:lstStyle/>
          <a:p>
            <a:fld id="{60F01AB2-B04E-44F6-934B-FF29BF86FD56}" type="slidenum">
              <a:rPr lang="en-US"/>
              <a:pPr/>
              <a:t>38</a:t>
            </a:fld>
            <a:endParaRPr lang="en-US"/>
          </a:p>
        </p:txBody>
      </p:sp>
      <p:sp>
        <p:nvSpPr>
          <p:cNvPr id="466946" name="Rectangle 2"/>
          <p:cNvSpPr>
            <a:spLocks noGrp="1" noChangeArrowheads="1"/>
          </p:cNvSpPr>
          <p:nvPr>
            <p:ph type="title"/>
          </p:nvPr>
        </p:nvSpPr>
        <p:spPr/>
        <p:txBody>
          <a:bodyPr/>
          <a:lstStyle/>
          <a:p>
            <a:pPr eaLnBrk="1" hangingPunct="1">
              <a:defRPr/>
            </a:pPr>
            <a:r>
              <a:rPr lang="en-US" b="1" smtClean="0">
                <a:solidFill>
                  <a:srgbClr val="666699"/>
                </a:solidFill>
                <a:effectLst>
                  <a:outerShdw blurRad="38100" dist="38100" dir="2700000" algn="tl">
                    <a:srgbClr val="C0C0C0"/>
                  </a:outerShdw>
                </a:effectLst>
              </a:rPr>
              <a:t>Controlled-</a:t>
            </a:r>
            <a:r>
              <a:rPr lang="en-US" b="1" i="1" smtClean="0">
                <a:solidFill>
                  <a:srgbClr val="666699"/>
                </a:solidFill>
                <a:effectLst>
                  <a:outerShdw blurRad="38100" dist="38100" dir="2700000" algn="tl">
                    <a:srgbClr val="C0C0C0"/>
                  </a:outerShdw>
                </a:effectLst>
                <a:latin typeface="Times New Roman" pitchFamily="18" charset="0"/>
              </a:rPr>
              <a:t>U</a:t>
            </a:r>
            <a:r>
              <a:rPr lang="en-US" b="1" smtClean="0">
                <a:solidFill>
                  <a:srgbClr val="666699"/>
                </a:solidFill>
                <a:effectLst>
                  <a:outerShdw blurRad="38100" dist="38100" dir="2700000" algn="tl">
                    <a:srgbClr val="C0C0C0"/>
                  </a:outerShdw>
                </a:effectLst>
              </a:rPr>
              <a:t> gates</a:t>
            </a:r>
          </a:p>
        </p:txBody>
      </p:sp>
      <p:graphicFrame>
        <p:nvGraphicFramePr>
          <p:cNvPr id="466947" name="Object 3"/>
          <p:cNvGraphicFramePr>
            <a:graphicFrameLocks noChangeAspect="1"/>
          </p:cNvGraphicFramePr>
          <p:nvPr>
            <p:ph idx="4294967295"/>
          </p:nvPr>
        </p:nvGraphicFramePr>
        <p:xfrm>
          <a:off x="5791200" y="3657600"/>
          <a:ext cx="2824163" cy="2401888"/>
        </p:xfrm>
        <a:graphic>
          <a:graphicData uri="http://schemas.openxmlformats.org/presentationml/2006/ole">
            <p:oleObj spid="_x0000_s122882" name="Equation" r:id="rId3" imgW="1104840" imgH="939600" progId="Equation.3">
              <p:embed/>
            </p:oleObj>
          </a:graphicData>
        </a:graphic>
      </p:graphicFrame>
      <p:sp>
        <p:nvSpPr>
          <p:cNvPr id="10246" name="Line 4"/>
          <p:cNvSpPr>
            <a:spLocks noChangeShapeType="1"/>
          </p:cNvSpPr>
          <p:nvPr/>
        </p:nvSpPr>
        <p:spPr bwMode="auto">
          <a:xfrm>
            <a:off x="1828800" y="2514600"/>
            <a:ext cx="1828800" cy="0"/>
          </a:xfrm>
          <a:prstGeom prst="line">
            <a:avLst/>
          </a:prstGeom>
          <a:noFill/>
          <a:ln w="19050">
            <a:solidFill>
              <a:schemeClr val="tx1"/>
            </a:solidFill>
            <a:round/>
            <a:headEnd/>
            <a:tailEnd/>
          </a:ln>
        </p:spPr>
        <p:txBody>
          <a:bodyPr wrap="none" anchor="ctr"/>
          <a:lstStyle/>
          <a:p>
            <a:endParaRPr lang="en-US"/>
          </a:p>
        </p:txBody>
      </p:sp>
      <p:sp>
        <p:nvSpPr>
          <p:cNvPr id="10247" name="Line 5"/>
          <p:cNvSpPr>
            <a:spLocks noChangeShapeType="1"/>
          </p:cNvSpPr>
          <p:nvPr/>
        </p:nvSpPr>
        <p:spPr bwMode="auto">
          <a:xfrm>
            <a:off x="1828800" y="1600200"/>
            <a:ext cx="1828800" cy="0"/>
          </a:xfrm>
          <a:prstGeom prst="line">
            <a:avLst/>
          </a:prstGeom>
          <a:noFill/>
          <a:ln w="19050">
            <a:solidFill>
              <a:schemeClr val="tx1"/>
            </a:solidFill>
            <a:round/>
            <a:headEnd/>
            <a:tailEnd/>
          </a:ln>
        </p:spPr>
        <p:txBody>
          <a:bodyPr wrap="none" anchor="ctr"/>
          <a:lstStyle/>
          <a:p>
            <a:endParaRPr lang="en-US"/>
          </a:p>
        </p:txBody>
      </p:sp>
      <p:sp>
        <p:nvSpPr>
          <p:cNvPr id="10248" name="Rectangle 6"/>
          <p:cNvSpPr>
            <a:spLocks noChangeArrowheads="1"/>
          </p:cNvSpPr>
          <p:nvPr/>
        </p:nvSpPr>
        <p:spPr bwMode="auto">
          <a:xfrm>
            <a:off x="2438400" y="2209800"/>
            <a:ext cx="609600" cy="609600"/>
          </a:xfrm>
          <a:prstGeom prst="rect">
            <a:avLst/>
          </a:prstGeom>
          <a:solidFill>
            <a:srgbClr val="C0C0C0"/>
          </a:solidFill>
          <a:ln w="19050" algn="ctr">
            <a:solidFill>
              <a:schemeClr val="tx1"/>
            </a:solidFill>
            <a:miter lim="800000"/>
            <a:headEnd/>
            <a:tailEnd/>
          </a:ln>
        </p:spPr>
        <p:txBody>
          <a:bodyPr wrap="none" anchor="ctr"/>
          <a:lstStyle/>
          <a:p>
            <a:pPr algn="ctr"/>
            <a:r>
              <a:rPr lang="en-US" sz="3200" i="1">
                <a:latin typeface="Times New Roman" pitchFamily="18" charset="0"/>
              </a:rPr>
              <a:t>U</a:t>
            </a:r>
          </a:p>
        </p:txBody>
      </p:sp>
      <p:sp>
        <p:nvSpPr>
          <p:cNvPr id="10249" name="Line 7"/>
          <p:cNvSpPr>
            <a:spLocks noChangeShapeType="1"/>
          </p:cNvSpPr>
          <p:nvPr/>
        </p:nvSpPr>
        <p:spPr bwMode="auto">
          <a:xfrm>
            <a:off x="2743200" y="1600200"/>
            <a:ext cx="0" cy="609600"/>
          </a:xfrm>
          <a:prstGeom prst="line">
            <a:avLst/>
          </a:prstGeom>
          <a:noFill/>
          <a:ln w="19050">
            <a:solidFill>
              <a:schemeClr val="tx1"/>
            </a:solidFill>
            <a:round/>
            <a:headEnd/>
            <a:tailEnd/>
          </a:ln>
        </p:spPr>
        <p:txBody>
          <a:bodyPr wrap="none" anchor="ctr"/>
          <a:lstStyle/>
          <a:p>
            <a:endParaRPr lang="en-US"/>
          </a:p>
        </p:txBody>
      </p:sp>
      <p:sp>
        <p:nvSpPr>
          <p:cNvPr id="10250" name="Oval 8"/>
          <p:cNvSpPr>
            <a:spLocks noChangeArrowheads="1"/>
          </p:cNvSpPr>
          <p:nvPr/>
        </p:nvSpPr>
        <p:spPr bwMode="auto">
          <a:xfrm>
            <a:off x="2667000" y="1524000"/>
            <a:ext cx="152400" cy="152400"/>
          </a:xfrm>
          <a:prstGeom prst="ellipse">
            <a:avLst/>
          </a:prstGeom>
          <a:solidFill>
            <a:schemeClr val="tx1"/>
          </a:solidFill>
          <a:ln w="19050" algn="ctr">
            <a:solidFill>
              <a:schemeClr val="tx1"/>
            </a:solidFill>
            <a:round/>
            <a:headEnd/>
            <a:tailEnd/>
          </a:ln>
        </p:spPr>
        <p:txBody>
          <a:bodyPr wrap="none" anchor="ctr"/>
          <a:lstStyle/>
          <a:p>
            <a:endParaRPr lang="en-US"/>
          </a:p>
        </p:txBody>
      </p:sp>
      <p:sp>
        <p:nvSpPr>
          <p:cNvPr id="466953" name="Text Box 9"/>
          <p:cNvSpPr txBox="1">
            <a:spLocks noChangeArrowheads="1"/>
          </p:cNvSpPr>
          <p:nvPr/>
        </p:nvSpPr>
        <p:spPr bwMode="auto">
          <a:xfrm>
            <a:off x="609600" y="4343400"/>
            <a:ext cx="2436813" cy="1676400"/>
          </a:xfrm>
          <a:prstGeom prst="rect">
            <a:avLst/>
          </a:prstGeom>
          <a:noFill/>
          <a:ln w="19050" algn="ctr">
            <a:noFill/>
            <a:miter lim="800000"/>
            <a:headEnd/>
            <a:tailEnd/>
          </a:ln>
        </p:spPr>
        <p:txBody>
          <a:bodyPr>
            <a:spAutoFit/>
          </a:bodyPr>
          <a:lstStyle/>
          <a:p>
            <a:r>
              <a:rPr lang="en-US">
                <a:solidFill>
                  <a:srgbClr val="990099"/>
                </a:solidFill>
                <a:latin typeface="Arial Narrow" pitchFamily="34" charset="0"/>
                <a:sym typeface="Symbol" pitchFamily="18" charset="2"/>
              </a:rPr>
              <a:t></a:t>
            </a:r>
            <a:r>
              <a:rPr lang="en-US">
                <a:solidFill>
                  <a:srgbClr val="990099"/>
                </a:solidFill>
              </a:rPr>
              <a:t>0</a:t>
            </a:r>
            <a:r>
              <a:rPr lang="en-US">
                <a:solidFill>
                  <a:srgbClr val="990099"/>
                </a:solidFill>
                <a:sym typeface="Symbol" pitchFamily="18" charset="2"/>
              </a:rPr>
              <a:t></a:t>
            </a:r>
            <a:r>
              <a:rPr lang="en-US">
                <a:solidFill>
                  <a:srgbClr val="990099"/>
                </a:solidFill>
                <a:latin typeface="Arial Narrow" pitchFamily="34" charset="0"/>
                <a:sym typeface="Symbol" pitchFamily="18" charset="2"/>
              </a:rPr>
              <a:t></a:t>
            </a:r>
            <a:r>
              <a:rPr lang="en-US">
                <a:solidFill>
                  <a:srgbClr val="990099"/>
                </a:solidFill>
              </a:rPr>
              <a:t>0</a:t>
            </a:r>
            <a:r>
              <a:rPr lang="en-US">
                <a:solidFill>
                  <a:srgbClr val="990099"/>
                </a:solidFill>
                <a:sym typeface="Symbol" pitchFamily="18" charset="2"/>
              </a:rPr>
              <a:t> </a:t>
            </a:r>
            <a:r>
              <a:rPr lang="en-US">
                <a:sym typeface="Symbol" pitchFamily="18" charset="2"/>
              </a:rPr>
              <a:t> </a:t>
            </a:r>
            <a:r>
              <a:rPr lang="en-US">
                <a:solidFill>
                  <a:srgbClr val="990099"/>
                </a:solidFill>
                <a:latin typeface="Arial Narrow" pitchFamily="34" charset="0"/>
                <a:sym typeface="Symbol" pitchFamily="18" charset="2"/>
              </a:rPr>
              <a:t></a:t>
            </a:r>
            <a:r>
              <a:rPr lang="en-US">
                <a:solidFill>
                  <a:srgbClr val="990099"/>
                </a:solidFill>
              </a:rPr>
              <a:t>0</a:t>
            </a:r>
            <a:r>
              <a:rPr lang="en-US">
                <a:solidFill>
                  <a:srgbClr val="990099"/>
                </a:solidFill>
                <a:sym typeface="Symbol" pitchFamily="18" charset="2"/>
              </a:rPr>
              <a:t></a:t>
            </a:r>
            <a:r>
              <a:rPr lang="en-US">
                <a:solidFill>
                  <a:srgbClr val="990099"/>
                </a:solidFill>
                <a:latin typeface="Arial Narrow" pitchFamily="34" charset="0"/>
                <a:sym typeface="Symbol" pitchFamily="18" charset="2"/>
              </a:rPr>
              <a:t></a:t>
            </a:r>
            <a:r>
              <a:rPr lang="en-US">
                <a:solidFill>
                  <a:srgbClr val="990099"/>
                </a:solidFill>
              </a:rPr>
              <a:t>0</a:t>
            </a:r>
            <a:r>
              <a:rPr lang="en-US">
                <a:solidFill>
                  <a:srgbClr val="990099"/>
                </a:solidFill>
                <a:sym typeface="Symbol" pitchFamily="18" charset="2"/>
              </a:rPr>
              <a:t> </a:t>
            </a:r>
            <a:r>
              <a:rPr lang="en-US">
                <a:solidFill>
                  <a:srgbClr val="990099"/>
                </a:solidFill>
                <a:latin typeface="Arial Narrow" pitchFamily="34" charset="0"/>
                <a:sym typeface="Symbol" pitchFamily="18" charset="2"/>
              </a:rPr>
              <a:t></a:t>
            </a:r>
            <a:r>
              <a:rPr lang="en-US">
                <a:solidFill>
                  <a:srgbClr val="990099"/>
                </a:solidFill>
              </a:rPr>
              <a:t>0</a:t>
            </a:r>
            <a:r>
              <a:rPr lang="en-US">
                <a:solidFill>
                  <a:srgbClr val="990099"/>
                </a:solidFill>
                <a:sym typeface="Symbol" pitchFamily="18" charset="2"/>
              </a:rPr>
              <a:t></a:t>
            </a:r>
            <a:r>
              <a:rPr lang="en-US">
                <a:solidFill>
                  <a:srgbClr val="990099"/>
                </a:solidFill>
                <a:latin typeface="Arial Narrow" pitchFamily="34" charset="0"/>
                <a:sym typeface="Symbol" pitchFamily="18" charset="2"/>
              </a:rPr>
              <a:t></a:t>
            </a:r>
            <a:r>
              <a:rPr lang="en-US">
                <a:solidFill>
                  <a:srgbClr val="990099"/>
                </a:solidFill>
              </a:rPr>
              <a:t>1</a:t>
            </a:r>
            <a:r>
              <a:rPr lang="en-US">
                <a:solidFill>
                  <a:srgbClr val="990099"/>
                </a:solidFill>
                <a:sym typeface="Symbol" pitchFamily="18" charset="2"/>
              </a:rPr>
              <a:t> </a:t>
            </a:r>
            <a:r>
              <a:rPr lang="en-US">
                <a:sym typeface="Symbol" pitchFamily="18" charset="2"/>
              </a:rPr>
              <a:t> </a:t>
            </a:r>
            <a:r>
              <a:rPr lang="en-US">
                <a:solidFill>
                  <a:srgbClr val="990099"/>
                </a:solidFill>
                <a:latin typeface="Arial Narrow" pitchFamily="34" charset="0"/>
                <a:sym typeface="Symbol" pitchFamily="18" charset="2"/>
              </a:rPr>
              <a:t></a:t>
            </a:r>
            <a:r>
              <a:rPr lang="en-US">
                <a:solidFill>
                  <a:srgbClr val="990099"/>
                </a:solidFill>
              </a:rPr>
              <a:t>0</a:t>
            </a:r>
            <a:r>
              <a:rPr lang="en-US">
                <a:solidFill>
                  <a:srgbClr val="990099"/>
                </a:solidFill>
                <a:sym typeface="Symbol" pitchFamily="18" charset="2"/>
              </a:rPr>
              <a:t></a:t>
            </a:r>
            <a:r>
              <a:rPr lang="en-US">
                <a:solidFill>
                  <a:srgbClr val="990099"/>
                </a:solidFill>
                <a:latin typeface="Arial Narrow" pitchFamily="34" charset="0"/>
                <a:sym typeface="Symbol" pitchFamily="18" charset="2"/>
              </a:rPr>
              <a:t></a:t>
            </a:r>
            <a:r>
              <a:rPr lang="en-US">
                <a:solidFill>
                  <a:srgbClr val="990099"/>
                </a:solidFill>
              </a:rPr>
              <a:t>1</a:t>
            </a:r>
            <a:r>
              <a:rPr lang="en-US">
                <a:solidFill>
                  <a:srgbClr val="990099"/>
                </a:solidFill>
                <a:sym typeface="Symbol" pitchFamily="18" charset="2"/>
              </a:rPr>
              <a:t> </a:t>
            </a:r>
            <a:r>
              <a:rPr lang="en-US">
                <a:solidFill>
                  <a:srgbClr val="990099"/>
                </a:solidFill>
                <a:latin typeface="Arial Narrow" pitchFamily="34" charset="0"/>
                <a:sym typeface="Symbol" pitchFamily="18" charset="2"/>
              </a:rPr>
              <a:t></a:t>
            </a:r>
            <a:r>
              <a:rPr lang="en-US">
                <a:solidFill>
                  <a:srgbClr val="990099"/>
                </a:solidFill>
              </a:rPr>
              <a:t>1</a:t>
            </a:r>
            <a:r>
              <a:rPr lang="en-US">
                <a:solidFill>
                  <a:srgbClr val="990099"/>
                </a:solidFill>
                <a:sym typeface="Symbol" pitchFamily="18" charset="2"/>
              </a:rPr>
              <a:t></a:t>
            </a:r>
            <a:r>
              <a:rPr lang="en-US">
                <a:solidFill>
                  <a:srgbClr val="990099"/>
                </a:solidFill>
                <a:latin typeface="Arial Narrow" pitchFamily="34" charset="0"/>
                <a:sym typeface="Symbol" pitchFamily="18" charset="2"/>
              </a:rPr>
              <a:t></a:t>
            </a:r>
            <a:r>
              <a:rPr lang="en-US">
                <a:solidFill>
                  <a:srgbClr val="990099"/>
                </a:solidFill>
              </a:rPr>
              <a:t>0</a:t>
            </a:r>
            <a:r>
              <a:rPr lang="en-US">
                <a:solidFill>
                  <a:srgbClr val="990099"/>
                </a:solidFill>
                <a:sym typeface="Symbol" pitchFamily="18" charset="2"/>
              </a:rPr>
              <a:t> </a:t>
            </a:r>
            <a:r>
              <a:rPr lang="en-US">
                <a:sym typeface="Symbol" pitchFamily="18" charset="2"/>
              </a:rPr>
              <a:t> </a:t>
            </a:r>
            <a:r>
              <a:rPr lang="en-US">
                <a:solidFill>
                  <a:srgbClr val="990099"/>
                </a:solidFill>
                <a:latin typeface="Arial Narrow" pitchFamily="34" charset="0"/>
                <a:sym typeface="Symbol" pitchFamily="18" charset="2"/>
              </a:rPr>
              <a:t></a:t>
            </a:r>
            <a:r>
              <a:rPr lang="en-US">
                <a:solidFill>
                  <a:srgbClr val="990099"/>
                </a:solidFill>
              </a:rPr>
              <a:t>1</a:t>
            </a:r>
            <a:r>
              <a:rPr lang="en-US">
                <a:solidFill>
                  <a:srgbClr val="990099"/>
                </a:solidFill>
                <a:sym typeface="Symbol" pitchFamily="18" charset="2"/>
              </a:rPr>
              <a:t></a:t>
            </a:r>
            <a:r>
              <a:rPr lang="en-US" sz="2800" i="1">
                <a:solidFill>
                  <a:srgbClr val="990099"/>
                </a:solidFill>
                <a:latin typeface="Times New Roman" pitchFamily="18" charset="0"/>
                <a:sym typeface="Symbol" pitchFamily="18" charset="2"/>
              </a:rPr>
              <a:t>U</a:t>
            </a:r>
            <a:r>
              <a:rPr lang="en-US">
                <a:solidFill>
                  <a:srgbClr val="990099"/>
                </a:solidFill>
                <a:latin typeface="Arial Narrow" pitchFamily="34" charset="0"/>
                <a:sym typeface="Symbol" pitchFamily="18" charset="2"/>
              </a:rPr>
              <a:t></a:t>
            </a:r>
            <a:r>
              <a:rPr lang="en-US">
                <a:solidFill>
                  <a:srgbClr val="990099"/>
                </a:solidFill>
              </a:rPr>
              <a:t>0</a:t>
            </a:r>
            <a:r>
              <a:rPr lang="en-US">
                <a:solidFill>
                  <a:srgbClr val="990099"/>
                </a:solidFill>
                <a:sym typeface="Symbol" pitchFamily="18" charset="2"/>
              </a:rPr>
              <a:t> </a:t>
            </a:r>
            <a:r>
              <a:rPr lang="en-US">
                <a:solidFill>
                  <a:srgbClr val="990099"/>
                </a:solidFill>
                <a:latin typeface="Arial Narrow" pitchFamily="34" charset="0"/>
                <a:sym typeface="Symbol" pitchFamily="18" charset="2"/>
              </a:rPr>
              <a:t></a:t>
            </a:r>
            <a:r>
              <a:rPr lang="en-US">
                <a:solidFill>
                  <a:srgbClr val="990099"/>
                </a:solidFill>
              </a:rPr>
              <a:t>1</a:t>
            </a:r>
            <a:r>
              <a:rPr lang="en-US">
                <a:solidFill>
                  <a:srgbClr val="990099"/>
                </a:solidFill>
                <a:sym typeface="Symbol" pitchFamily="18" charset="2"/>
              </a:rPr>
              <a:t></a:t>
            </a:r>
            <a:r>
              <a:rPr lang="en-US">
                <a:solidFill>
                  <a:srgbClr val="990099"/>
                </a:solidFill>
                <a:latin typeface="Arial Narrow" pitchFamily="34" charset="0"/>
                <a:sym typeface="Symbol" pitchFamily="18" charset="2"/>
              </a:rPr>
              <a:t></a:t>
            </a:r>
            <a:r>
              <a:rPr lang="en-US">
                <a:solidFill>
                  <a:srgbClr val="990099"/>
                </a:solidFill>
              </a:rPr>
              <a:t>1</a:t>
            </a:r>
            <a:r>
              <a:rPr lang="en-US">
                <a:solidFill>
                  <a:srgbClr val="990099"/>
                </a:solidFill>
                <a:sym typeface="Symbol" pitchFamily="18" charset="2"/>
              </a:rPr>
              <a:t> </a:t>
            </a:r>
            <a:r>
              <a:rPr lang="en-US">
                <a:sym typeface="Symbol" pitchFamily="18" charset="2"/>
              </a:rPr>
              <a:t> </a:t>
            </a:r>
            <a:r>
              <a:rPr lang="en-US">
                <a:solidFill>
                  <a:srgbClr val="990099"/>
                </a:solidFill>
                <a:latin typeface="Arial Narrow" pitchFamily="34" charset="0"/>
                <a:sym typeface="Symbol" pitchFamily="18" charset="2"/>
              </a:rPr>
              <a:t></a:t>
            </a:r>
            <a:r>
              <a:rPr lang="en-US">
                <a:solidFill>
                  <a:srgbClr val="990099"/>
                </a:solidFill>
              </a:rPr>
              <a:t>1</a:t>
            </a:r>
            <a:r>
              <a:rPr lang="en-US">
                <a:solidFill>
                  <a:srgbClr val="990099"/>
                </a:solidFill>
                <a:sym typeface="Symbol" pitchFamily="18" charset="2"/>
              </a:rPr>
              <a:t></a:t>
            </a:r>
            <a:r>
              <a:rPr lang="en-US" sz="2800" i="1">
                <a:solidFill>
                  <a:srgbClr val="990099"/>
                </a:solidFill>
                <a:latin typeface="Times New Roman" pitchFamily="18" charset="0"/>
                <a:sym typeface="Symbol" pitchFamily="18" charset="2"/>
              </a:rPr>
              <a:t>U</a:t>
            </a:r>
            <a:r>
              <a:rPr lang="en-US">
                <a:solidFill>
                  <a:srgbClr val="990099"/>
                </a:solidFill>
                <a:latin typeface="Arial Narrow" pitchFamily="34" charset="0"/>
                <a:sym typeface="Symbol" pitchFamily="18" charset="2"/>
              </a:rPr>
              <a:t></a:t>
            </a:r>
            <a:r>
              <a:rPr lang="en-US">
                <a:solidFill>
                  <a:srgbClr val="990099"/>
                </a:solidFill>
              </a:rPr>
              <a:t>1</a:t>
            </a:r>
            <a:r>
              <a:rPr lang="en-US">
                <a:solidFill>
                  <a:srgbClr val="990099"/>
                </a:solidFill>
                <a:sym typeface="Symbol" pitchFamily="18" charset="2"/>
              </a:rPr>
              <a:t> </a:t>
            </a:r>
          </a:p>
        </p:txBody>
      </p:sp>
      <p:sp>
        <p:nvSpPr>
          <p:cNvPr id="466954" name="Text Box 10"/>
          <p:cNvSpPr txBox="1">
            <a:spLocks noChangeArrowheads="1"/>
          </p:cNvSpPr>
          <p:nvPr/>
        </p:nvSpPr>
        <p:spPr bwMode="auto">
          <a:xfrm>
            <a:off x="381000" y="3810000"/>
            <a:ext cx="3114675" cy="457200"/>
          </a:xfrm>
          <a:prstGeom prst="rect">
            <a:avLst/>
          </a:prstGeom>
          <a:noFill/>
          <a:ln w="19050" algn="ctr">
            <a:noFill/>
            <a:miter lim="800000"/>
            <a:headEnd/>
            <a:tailEnd/>
          </a:ln>
        </p:spPr>
        <p:txBody>
          <a:bodyPr wrap="none">
            <a:spAutoFit/>
          </a:bodyPr>
          <a:lstStyle/>
          <a:p>
            <a:r>
              <a:rPr lang="en-US"/>
              <a:t>Maps basis states as:</a:t>
            </a:r>
          </a:p>
        </p:txBody>
      </p:sp>
      <p:sp>
        <p:nvSpPr>
          <p:cNvPr id="466955" name="Text Box 11"/>
          <p:cNvSpPr txBox="1">
            <a:spLocks noChangeArrowheads="1"/>
          </p:cNvSpPr>
          <p:nvPr/>
        </p:nvSpPr>
        <p:spPr bwMode="auto">
          <a:xfrm>
            <a:off x="5334000" y="2743200"/>
            <a:ext cx="3276600" cy="1249363"/>
          </a:xfrm>
          <a:prstGeom prst="rect">
            <a:avLst/>
          </a:prstGeom>
          <a:noFill/>
          <a:ln w="19050" algn="ctr">
            <a:noFill/>
            <a:miter lim="800000"/>
            <a:headEnd/>
            <a:tailEnd/>
          </a:ln>
        </p:spPr>
        <p:txBody>
          <a:bodyPr>
            <a:spAutoFit/>
          </a:bodyPr>
          <a:lstStyle/>
          <a:p>
            <a:r>
              <a:rPr lang="en-US"/>
              <a:t>Resulting 4x4 matrix is  controlled-</a:t>
            </a:r>
            <a:r>
              <a:rPr lang="en-US" sz="2800" i="1">
                <a:latin typeface="Times New Roman" pitchFamily="18" charset="0"/>
              </a:rPr>
              <a:t>U </a:t>
            </a:r>
            <a:r>
              <a:rPr lang="en-US" sz="2800"/>
              <a:t>=</a:t>
            </a:r>
          </a:p>
          <a:p>
            <a:endParaRPr lang="en-US"/>
          </a:p>
        </p:txBody>
      </p:sp>
      <p:sp>
        <p:nvSpPr>
          <p:cNvPr id="10254" name="AutoShape 12"/>
          <p:cNvSpPr>
            <a:spLocks noChangeArrowheads="1"/>
          </p:cNvSpPr>
          <p:nvPr/>
        </p:nvSpPr>
        <p:spPr bwMode="auto">
          <a:xfrm>
            <a:off x="1066800" y="1371600"/>
            <a:ext cx="457200" cy="457200"/>
          </a:xfrm>
          <a:prstGeom prst="cube">
            <a:avLst>
              <a:gd name="adj" fmla="val 25000"/>
            </a:avLst>
          </a:prstGeom>
          <a:solidFill>
            <a:srgbClr val="CC3399"/>
          </a:solidFill>
          <a:ln w="19050">
            <a:solidFill>
              <a:schemeClr val="tx1"/>
            </a:solidFill>
            <a:miter lim="800000"/>
            <a:headEnd/>
            <a:tailEnd/>
          </a:ln>
        </p:spPr>
        <p:txBody>
          <a:bodyPr wrap="none" anchor="ctr"/>
          <a:lstStyle/>
          <a:p>
            <a:endParaRPr lang="en-US"/>
          </a:p>
        </p:txBody>
      </p:sp>
      <p:sp>
        <p:nvSpPr>
          <p:cNvPr id="10255" name="AutoShape 13"/>
          <p:cNvSpPr>
            <a:spLocks noChangeArrowheads="1"/>
          </p:cNvSpPr>
          <p:nvPr/>
        </p:nvSpPr>
        <p:spPr bwMode="auto">
          <a:xfrm>
            <a:off x="1066800" y="2286000"/>
            <a:ext cx="457200" cy="457200"/>
          </a:xfrm>
          <a:prstGeom prst="cube">
            <a:avLst>
              <a:gd name="adj" fmla="val 25000"/>
            </a:avLst>
          </a:prstGeom>
          <a:solidFill>
            <a:srgbClr val="CC3399"/>
          </a:solidFill>
          <a:ln w="19050">
            <a:solidFill>
              <a:schemeClr val="tx1"/>
            </a:solidFill>
            <a:miter lim="800000"/>
            <a:headEnd/>
            <a:tailEnd/>
          </a:ln>
        </p:spPr>
        <p:txBody>
          <a:bodyPr wrap="none" anchor="ctr"/>
          <a:lstStyle/>
          <a:p>
            <a:endParaRPr lang="en-US"/>
          </a:p>
        </p:txBody>
      </p:sp>
      <p:graphicFrame>
        <p:nvGraphicFramePr>
          <p:cNvPr id="10243" name="Object 14"/>
          <p:cNvGraphicFramePr>
            <a:graphicFrameLocks noChangeAspect="1"/>
          </p:cNvGraphicFramePr>
          <p:nvPr/>
        </p:nvGraphicFramePr>
        <p:xfrm>
          <a:off x="5486400" y="1447800"/>
          <a:ext cx="1905000" cy="977900"/>
        </p:xfrm>
        <a:graphic>
          <a:graphicData uri="http://schemas.openxmlformats.org/presentationml/2006/ole">
            <p:oleObj spid="_x0000_s122883" name="Equation" r:id="rId4" imgW="939600" imgH="4824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695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695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6695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669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6953" grpId="0"/>
      <p:bldP spid="466954" grpId="0"/>
      <p:bldP spid="46695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p:cNvSpPr>
            <a:spLocks noGrp="1"/>
          </p:cNvSpPr>
          <p:nvPr>
            <p:ph type="sldNum" sz="quarter" idx="12"/>
          </p:nvPr>
        </p:nvSpPr>
        <p:spPr>
          <a:noFill/>
        </p:spPr>
        <p:txBody>
          <a:bodyPr/>
          <a:lstStyle/>
          <a:p>
            <a:fld id="{6C6E529E-2708-4D8B-8382-1E80952CE06B}" type="slidenum">
              <a:rPr lang="en-US"/>
              <a:pPr/>
              <a:t>39</a:t>
            </a:fld>
            <a:endParaRPr lang="en-US"/>
          </a:p>
        </p:txBody>
      </p:sp>
      <p:sp>
        <p:nvSpPr>
          <p:cNvPr id="467970" name="Rectangle 2"/>
          <p:cNvSpPr>
            <a:spLocks noGrp="1" noChangeArrowheads="1"/>
          </p:cNvSpPr>
          <p:nvPr>
            <p:ph type="title"/>
          </p:nvPr>
        </p:nvSpPr>
        <p:spPr/>
        <p:txBody>
          <a:bodyPr/>
          <a:lstStyle/>
          <a:p>
            <a:pPr eaLnBrk="1" hangingPunct="1">
              <a:defRPr/>
            </a:pPr>
            <a:r>
              <a:rPr lang="en-US" b="1" smtClean="0">
                <a:solidFill>
                  <a:srgbClr val="666699"/>
                </a:solidFill>
                <a:effectLst>
                  <a:outerShdw blurRad="38100" dist="38100" dir="2700000" algn="tl">
                    <a:srgbClr val="C0C0C0"/>
                  </a:outerShdw>
                </a:effectLst>
              </a:rPr>
              <a:t>Controlled-</a:t>
            </a:r>
            <a:r>
              <a:rPr lang="en-US" sz="4000" b="1" smtClean="0">
                <a:solidFill>
                  <a:srgbClr val="666699"/>
                </a:solidFill>
                <a:effectLst>
                  <a:outerShdw blurRad="38100" dist="38100" dir="2700000" algn="tl">
                    <a:srgbClr val="C0C0C0"/>
                  </a:outerShdw>
                </a:effectLst>
              </a:rPr>
              <a:t>NOT</a:t>
            </a:r>
            <a:r>
              <a:rPr lang="en-US" b="1" smtClean="0">
                <a:solidFill>
                  <a:srgbClr val="666699"/>
                </a:solidFill>
                <a:effectLst>
                  <a:outerShdw blurRad="38100" dist="38100" dir="2700000" algn="tl">
                    <a:srgbClr val="C0C0C0"/>
                  </a:outerShdw>
                </a:effectLst>
              </a:rPr>
              <a:t> </a:t>
            </a:r>
            <a:r>
              <a:rPr lang="en-US" sz="4000" b="1" smtClean="0">
                <a:solidFill>
                  <a:srgbClr val="666699"/>
                </a:solidFill>
                <a:effectLst>
                  <a:outerShdw blurRad="38100" dist="38100" dir="2700000" algn="tl">
                    <a:srgbClr val="C0C0C0"/>
                  </a:outerShdw>
                </a:effectLst>
              </a:rPr>
              <a:t>(CNOT)</a:t>
            </a:r>
          </a:p>
        </p:txBody>
      </p:sp>
      <p:sp>
        <p:nvSpPr>
          <p:cNvPr id="467971" name="Text Box 3"/>
          <p:cNvSpPr txBox="1">
            <a:spLocks noChangeArrowheads="1"/>
          </p:cNvSpPr>
          <p:nvPr/>
        </p:nvSpPr>
        <p:spPr bwMode="auto">
          <a:xfrm>
            <a:off x="169863" y="3960813"/>
            <a:ext cx="7640637" cy="457200"/>
          </a:xfrm>
          <a:prstGeom prst="rect">
            <a:avLst/>
          </a:prstGeom>
          <a:noFill/>
          <a:ln w="19050" algn="ctr">
            <a:noFill/>
            <a:miter lim="800000"/>
            <a:headEnd/>
            <a:tailEnd/>
          </a:ln>
        </p:spPr>
        <p:txBody>
          <a:bodyPr wrap="none">
            <a:spAutoFit/>
          </a:bodyPr>
          <a:lstStyle/>
          <a:p>
            <a:r>
              <a:rPr lang="en-US" b="1"/>
              <a:t>Note:</a:t>
            </a:r>
            <a:r>
              <a:rPr lang="en-US"/>
              <a:t> “control” qubit may change on some input states!</a:t>
            </a:r>
          </a:p>
        </p:txBody>
      </p:sp>
      <p:grpSp>
        <p:nvGrpSpPr>
          <p:cNvPr id="2" name="Group 4"/>
          <p:cNvGrpSpPr>
            <a:grpSpLocks/>
          </p:cNvGrpSpPr>
          <p:nvPr/>
        </p:nvGrpSpPr>
        <p:grpSpPr bwMode="auto">
          <a:xfrm>
            <a:off x="928688" y="1455738"/>
            <a:ext cx="6524625" cy="1522412"/>
            <a:chOff x="585" y="917"/>
            <a:chExt cx="4110" cy="959"/>
          </a:xfrm>
        </p:grpSpPr>
        <p:grpSp>
          <p:nvGrpSpPr>
            <p:cNvPr id="3" name="Group 5"/>
            <p:cNvGrpSpPr>
              <a:grpSpLocks/>
            </p:cNvGrpSpPr>
            <p:nvPr/>
          </p:nvGrpSpPr>
          <p:grpSpPr bwMode="auto">
            <a:xfrm>
              <a:off x="585" y="1060"/>
              <a:ext cx="1152" cy="816"/>
              <a:chOff x="1152" y="960"/>
              <a:chExt cx="1152" cy="816"/>
            </a:xfrm>
          </p:grpSpPr>
          <p:sp>
            <p:nvSpPr>
              <p:cNvPr id="25647" name="Line 6"/>
              <p:cNvSpPr>
                <a:spLocks noChangeShapeType="1"/>
              </p:cNvSpPr>
              <p:nvPr/>
            </p:nvSpPr>
            <p:spPr bwMode="auto">
              <a:xfrm>
                <a:off x="1152" y="1584"/>
                <a:ext cx="1152" cy="0"/>
              </a:xfrm>
              <a:prstGeom prst="line">
                <a:avLst/>
              </a:prstGeom>
              <a:noFill/>
              <a:ln w="19050">
                <a:solidFill>
                  <a:schemeClr val="tx1"/>
                </a:solidFill>
                <a:round/>
                <a:headEnd/>
                <a:tailEnd/>
              </a:ln>
            </p:spPr>
            <p:txBody>
              <a:bodyPr wrap="none" anchor="ctr"/>
              <a:lstStyle/>
              <a:p>
                <a:endParaRPr lang="en-US"/>
              </a:p>
            </p:txBody>
          </p:sp>
          <p:sp>
            <p:nvSpPr>
              <p:cNvPr id="25648" name="Line 7"/>
              <p:cNvSpPr>
                <a:spLocks noChangeShapeType="1"/>
              </p:cNvSpPr>
              <p:nvPr/>
            </p:nvSpPr>
            <p:spPr bwMode="auto">
              <a:xfrm>
                <a:off x="1152" y="1008"/>
                <a:ext cx="1152" cy="0"/>
              </a:xfrm>
              <a:prstGeom prst="line">
                <a:avLst/>
              </a:prstGeom>
              <a:noFill/>
              <a:ln w="19050">
                <a:solidFill>
                  <a:schemeClr val="tx1"/>
                </a:solidFill>
                <a:round/>
                <a:headEnd/>
                <a:tailEnd/>
              </a:ln>
            </p:spPr>
            <p:txBody>
              <a:bodyPr wrap="none" anchor="ctr"/>
              <a:lstStyle/>
              <a:p>
                <a:endParaRPr lang="en-US"/>
              </a:p>
            </p:txBody>
          </p:sp>
          <p:sp>
            <p:nvSpPr>
              <p:cNvPr id="25649" name="Rectangle 8"/>
              <p:cNvSpPr>
                <a:spLocks noChangeArrowheads="1"/>
              </p:cNvSpPr>
              <p:nvPr/>
            </p:nvSpPr>
            <p:spPr bwMode="auto">
              <a:xfrm>
                <a:off x="1536" y="1392"/>
                <a:ext cx="384" cy="384"/>
              </a:xfrm>
              <a:prstGeom prst="rect">
                <a:avLst/>
              </a:prstGeom>
              <a:solidFill>
                <a:srgbClr val="C0C0C0"/>
              </a:solidFill>
              <a:ln w="19050" algn="ctr">
                <a:solidFill>
                  <a:schemeClr val="tx1"/>
                </a:solidFill>
                <a:miter lim="800000"/>
                <a:headEnd/>
                <a:tailEnd/>
              </a:ln>
            </p:spPr>
            <p:txBody>
              <a:bodyPr wrap="none" anchor="ctr"/>
              <a:lstStyle/>
              <a:p>
                <a:pPr algn="ctr"/>
                <a:r>
                  <a:rPr lang="en-US" sz="3200" i="1">
                    <a:latin typeface="Times New Roman" pitchFamily="18" charset="0"/>
                  </a:rPr>
                  <a:t>X</a:t>
                </a:r>
              </a:p>
            </p:txBody>
          </p:sp>
          <p:sp>
            <p:nvSpPr>
              <p:cNvPr id="25650" name="Line 9"/>
              <p:cNvSpPr>
                <a:spLocks noChangeShapeType="1"/>
              </p:cNvSpPr>
              <p:nvPr/>
            </p:nvSpPr>
            <p:spPr bwMode="auto">
              <a:xfrm>
                <a:off x="1728" y="1008"/>
                <a:ext cx="0" cy="384"/>
              </a:xfrm>
              <a:prstGeom prst="line">
                <a:avLst/>
              </a:prstGeom>
              <a:noFill/>
              <a:ln w="19050">
                <a:solidFill>
                  <a:schemeClr val="tx1"/>
                </a:solidFill>
                <a:round/>
                <a:headEnd/>
                <a:tailEnd/>
              </a:ln>
            </p:spPr>
            <p:txBody>
              <a:bodyPr wrap="none" anchor="ctr"/>
              <a:lstStyle/>
              <a:p>
                <a:endParaRPr lang="en-US"/>
              </a:p>
            </p:txBody>
          </p:sp>
          <p:sp>
            <p:nvSpPr>
              <p:cNvPr id="25651" name="Oval 10"/>
              <p:cNvSpPr>
                <a:spLocks noChangeArrowheads="1"/>
              </p:cNvSpPr>
              <p:nvPr/>
            </p:nvSpPr>
            <p:spPr bwMode="auto">
              <a:xfrm>
                <a:off x="1680" y="960"/>
                <a:ext cx="96" cy="96"/>
              </a:xfrm>
              <a:prstGeom prst="ellipse">
                <a:avLst/>
              </a:prstGeom>
              <a:solidFill>
                <a:schemeClr val="tx1"/>
              </a:solidFill>
              <a:ln w="19050" algn="ctr">
                <a:solidFill>
                  <a:schemeClr val="tx1"/>
                </a:solidFill>
                <a:round/>
                <a:headEnd/>
                <a:tailEnd/>
              </a:ln>
            </p:spPr>
            <p:txBody>
              <a:bodyPr wrap="none" anchor="ctr"/>
              <a:lstStyle/>
              <a:p>
                <a:endParaRPr lang="en-US"/>
              </a:p>
            </p:txBody>
          </p:sp>
        </p:grpSp>
        <p:grpSp>
          <p:nvGrpSpPr>
            <p:cNvPr id="4" name="Group 11"/>
            <p:cNvGrpSpPr>
              <a:grpSpLocks/>
            </p:cNvGrpSpPr>
            <p:nvPr/>
          </p:nvGrpSpPr>
          <p:grpSpPr bwMode="auto">
            <a:xfrm>
              <a:off x="2498" y="917"/>
              <a:ext cx="2197" cy="903"/>
              <a:chOff x="2496" y="816"/>
              <a:chExt cx="2197" cy="903"/>
            </a:xfrm>
          </p:grpSpPr>
          <p:sp>
            <p:nvSpPr>
              <p:cNvPr id="25643" name="Text Box 12"/>
              <p:cNvSpPr txBox="1">
                <a:spLocks noChangeArrowheads="1"/>
              </p:cNvSpPr>
              <p:nvPr/>
            </p:nvSpPr>
            <p:spPr bwMode="auto">
              <a:xfrm>
                <a:off x="2496" y="816"/>
                <a:ext cx="329" cy="327"/>
              </a:xfrm>
              <a:prstGeom prst="rect">
                <a:avLst/>
              </a:prstGeom>
              <a:noFill/>
              <a:ln w="19050" algn="ctr">
                <a:noFill/>
                <a:miter lim="800000"/>
                <a:headEnd/>
                <a:tailEnd/>
              </a:ln>
            </p:spPr>
            <p:txBody>
              <a:bodyPr wrap="none">
                <a:spAutoFit/>
              </a:bodyPr>
              <a:lstStyle/>
              <a:p>
                <a:pPr algn="ctr"/>
                <a:r>
                  <a:rPr lang="en-US">
                    <a:solidFill>
                      <a:srgbClr val="990099"/>
                    </a:solidFill>
                    <a:latin typeface="Arial Narrow" pitchFamily="34" charset="0"/>
                    <a:sym typeface="Symbol" pitchFamily="18" charset="2"/>
                  </a:rPr>
                  <a:t></a:t>
                </a:r>
                <a:r>
                  <a:rPr lang="en-US" sz="2800" i="1">
                    <a:solidFill>
                      <a:srgbClr val="990099"/>
                    </a:solidFill>
                    <a:latin typeface="Times New Roman" pitchFamily="18" charset="0"/>
                  </a:rPr>
                  <a:t>a</a:t>
                </a:r>
                <a:r>
                  <a:rPr lang="en-US">
                    <a:solidFill>
                      <a:srgbClr val="990099"/>
                    </a:solidFill>
                    <a:sym typeface="Symbol" pitchFamily="18" charset="2"/>
                  </a:rPr>
                  <a:t></a:t>
                </a:r>
              </a:p>
            </p:txBody>
          </p:sp>
          <p:sp>
            <p:nvSpPr>
              <p:cNvPr id="25644" name="Text Box 13"/>
              <p:cNvSpPr txBox="1">
                <a:spLocks noChangeArrowheads="1"/>
              </p:cNvSpPr>
              <p:nvPr/>
            </p:nvSpPr>
            <p:spPr bwMode="auto">
              <a:xfrm>
                <a:off x="2496" y="1392"/>
                <a:ext cx="329" cy="327"/>
              </a:xfrm>
              <a:prstGeom prst="rect">
                <a:avLst/>
              </a:prstGeom>
              <a:noFill/>
              <a:ln w="19050" algn="ctr">
                <a:noFill/>
                <a:miter lim="800000"/>
                <a:headEnd/>
                <a:tailEnd/>
              </a:ln>
            </p:spPr>
            <p:txBody>
              <a:bodyPr wrap="none">
                <a:spAutoFit/>
              </a:bodyPr>
              <a:lstStyle/>
              <a:p>
                <a:pPr algn="ctr"/>
                <a:r>
                  <a:rPr lang="en-US">
                    <a:solidFill>
                      <a:srgbClr val="990099"/>
                    </a:solidFill>
                    <a:latin typeface="Arial Narrow" pitchFamily="34" charset="0"/>
                    <a:sym typeface="Symbol" pitchFamily="18" charset="2"/>
                  </a:rPr>
                  <a:t></a:t>
                </a:r>
                <a:r>
                  <a:rPr lang="en-US" sz="2800" i="1">
                    <a:solidFill>
                      <a:srgbClr val="990099"/>
                    </a:solidFill>
                    <a:latin typeface="Times New Roman" pitchFamily="18" charset="0"/>
                  </a:rPr>
                  <a:t>b</a:t>
                </a:r>
                <a:r>
                  <a:rPr lang="en-US">
                    <a:solidFill>
                      <a:srgbClr val="990099"/>
                    </a:solidFill>
                    <a:sym typeface="Symbol" pitchFamily="18" charset="2"/>
                  </a:rPr>
                  <a:t></a:t>
                </a:r>
              </a:p>
            </p:txBody>
          </p:sp>
          <p:sp>
            <p:nvSpPr>
              <p:cNvPr id="25645" name="Text Box 14"/>
              <p:cNvSpPr txBox="1">
                <a:spLocks noChangeArrowheads="1"/>
              </p:cNvSpPr>
              <p:nvPr/>
            </p:nvSpPr>
            <p:spPr bwMode="auto">
              <a:xfrm>
                <a:off x="4080" y="1392"/>
                <a:ext cx="613" cy="327"/>
              </a:xfrm>
              <a:prstGeom prst="rect">
                <a:avLst/>
              </a:prstGeom>
              <a:noFill/>
              <a:ln w="19050" algn="ctr">
                <a:noFill/>
                <a:miter lim="800000"/>
                <a:headEnd/>
                <a:tailEnd/>
              </a:ln>
            </p:spPr>
            <p:txBody>
              <a:bodyPr wrap="none">
                <a:spAutoFit/>
              </a:bodyPr>
              <a:lstStyle/>
              <a:p>
                <a:r>
                  <a:rPr lang="en-US">
                    <a:solidFill>
                      <a:srgbClr val="990099"/>
                    </a:solidFill>
                    <a:latin typeface="Arial Narrow" pitchFamily="34" charset="0"/>
                    <a:sym typeface="Symbol" pitchFamily="18" charset="2"/>
                  </a:rPr>
                  <a:t></a:t>
                </a:r>
                <a:r>
                  <a:rPr lang="en-US" sz="2800" i="1">
                    <a:solidFill>
                      <a:srgbClr val="990099"/>
                    </a:solidFill>
                    <a:latin typeface="Times New Roman" pitchFamily="18" charset="0"/>
                  </a:rPr>
                  <a:t>a</a:t>
                </a:r>
                <a:r>
                  <a:rPr lang="en-US" sz="2800">
                    <a:solidFill>
                      <a:srgbClr val="990099"/>
                    </a:solidFill>
                    <a:latin typeface="Times New Roman" pitchFamily="18" charset="0"/>
                    <a:sym typeface="Symbol" pitchFamily="18" charset="2"/>
                  </a:rPr>
                  <a:t></a:t>
                </a:r>
                <a:r>
                  <a:rPr lang="en-US" sz="2800" i="1">
                    <a:solidFill>
                      <a:srgbClr val="990099"/>
                    </a:solidFill>
                    <a:latin typeface="Times New Roman" pitchFamily="18" charset="0"/>
                  </a:rPr>
                  <a:t>b</a:t>
                </a:r>
                <a:r>
                  <a:rPr lang="en-US">
                    <a:solidFill>
                      <a:srgbClr val="990099"/>
                    </a:solidFill>
                    <a:sym typeface="Symbol" pitchFamily="18" charset="2"/>
                  </a:rPr>
                  <a:t></a:t>
                </a:r>
              </a:p>
            </p:txBody>
          </p:sp>
          <p:sp>
            <p:nvSpPr>
              <p:cNvPr id="25646" name="Text Box 15"/>
              <p:cNvSpPr txBox="1">
                <a:spLocks noChangeArrowheads="1"/>
              </p:cNvSpPr>
              <p:nvPr/>
            </p:nvSpPr>
            <p:spPr bwMode="auto">
              <a:xfrm>
                <a:off x="4080" y="816"/>
                <a:ext cx="329" cy="327"/>
              </a:xfrm>
              <a:prstGeom prst="rect">
                <a:avLst/>
              </a:prstGeom>
              <a:noFill/>
              <a:ln w="19050" algn="ctr">
                <a:noFill/>
                <a:miter lim="800000"/>
                <a:headEnd/>
                <a:tailEnd/>
              </a:ln>
            </p:spPr>
            <p:txBody>
              <a:bodyPr wrap="none">
                <a:spAutoFit/>
              </a:bodyPr>
              <a:lstStyle/>
              <a:p>
                <a:pPr algn="ctr"/>
                <a:r>
                  <a:rPr lang="en-US">
                    <a:solidFill>
                      <a:srgbClr val="990099"/>
                    </a:solidFill>
                    <a:latin typeface="Arial Narrow" pitchFamily="34" charset="0"/>
                    <a:sym typeface="Symbol" pitchFamily="18" charset="2"/>
                  </a:rPr>
                  <a:t></a:t>
                </a:r>
                <a:r>
                  <a:rPr lang="en-US" sz="2800" i="1">
                    <a:solidFill>
                      <a:srgbClr val="990099"/>
                    </a:solidFill>
                    <a:latin typeface="Times New Roman" pitchFamily="18" charset="0"/>
                  </a:rPr>
                  <a:t>a</a:t>
                </a:r>
                <a:r>
                  <a:rPr lang="en-US">
                    <a:solidFill>
                      <a:srgbClr val="990099"/>
                    </a:solidFill>
                    <a:sym typeface="Symbol" pitchFamily="18" charset="2"/>
                  </a:rPr>
                  <a:t></a:t>
                </a:r>
              </a:p>
            </p:txBody>
          </p:sp>
        </p:grpSp>
        <p:sp>
          <p:nvSpPr>
            <p:cNvPr id="25636" name="Text Box 16"/>
            <p:cNvSpPr txBox="1">
              <a:spLocks noChangeArrowheads="1"/>
            </p:cNvSpPr>
            <p:nvPr/>
          </p:nvSpPr>
          <p:spPr bwMode="auto">
            <a:xfrm>
              <a:off x="2067" y="1204"/>
              <a:ext cx="265" cy="365"/>
            </a:xfrm>
            <a:prstGeom prst="rect">
              <a:avLst/>
            </a:prstGeom>
            <a:noFill/>
            <a:ln w="19050" algn="ctr">
              <a:noFill/>
              <a:miter lim="800000"/>
              <a:headEnd/>
              <a:tailEnd/>
            </a:ln>
          </p:spPr>
          <p:txBody>
            <a:bodyPr wrap="none">
              <a:spAutoFit/>
            </a:bodyPr>
            <a:lstStyle/>
            <a:p>
              <a:pPr algn="ctr"/>
              <a:r>
                <a:rPr lang="en-US" sz="3200"/>
                <a:t>≡</a:t>
              </a:r>
            </a:p>
          </p:txBody>
        </p:sp>
        <p:grpSp>
          <p:nvGrpSpPr>
            <p:cNvPr id="5" name="Group 17"/>
            <p:cNvGrpSpPr>
              <a:grpSpLocks/>
            </p:cNvGrpSpPr>
            <p:nvPr/>
          </p:nvGrpSpPr>
          <p:grpSpPr bwMode="auto">
            <a:xfrm>
              <a:off x="2880" y="1060"/>
              <a:ext cx="1152" cy="720"/>
              <a:chOff x="2880" y="960"/>
              <a:chExt cx="1152" cy="720"/>
            </a:xfrm>
          </p:grpSpPr>
          <p:sp>
            <p:nvSpPr>
              <p:cNvPr id="25638" name="Line 18"/>
              <p:cNvSpPr>
                <a:spLocks noChangeShapeType="1"/>
              </p:cNvSpPr>
              <p:nvPr/>
            </p:nvSpPr>
            <p:spPr bwMode="auto">
              <a:xfrm>
                <a:off x="2880" y="1584"/>
                <a:ext cx="1152" cy="0"/>
              </a:xfrm>
              <a:prstGeom prst="line">
                <a:avLst/>
              </a:prstGeom>
              <a:noFill/>
              <a:ln w="19050">
                <a:solidFill>
                  <a:schemeClr val="tx1"/>
                </a:solidFill>
                <a:round/>
                <a:headEnd/>
                <a:tailEnd/>
              </a:ln>
            </p:spPr>
            <p:txBody>
              <a:bodyPr wrap="none" anchor="ctr"/>
              <a:lstStyle/>
              <a:p>
                <a:endParaRPr lang="en-US"/>
              </a:p>
            </p:txBody>
          </p:sp>
          <p:sp>
            <p:nvSpPr>
              <p:cNvPr id="25639" name="Line 19"/>
              <p:cNvSpPr>
                <a:spLocks noChangeShapeType="1"/>
              </p:cNvSpPr>
              <p:nvPr/>
            </p:nvSpPr>
            <p:spPr bwMode="auto">
              <a:xfrm>
                <a:off x="2880" y="1008"/>
                <a:ext cx="1152" cy="0"/>
              </a:xfrm>
              <a:prstGeom prst="line">
                <a:avLst/>
              </a:prstGeom>
              <a:noFill/>
              <a:ln w="19050">
                <a:solidFill>
                  <a:schemeClr val="tx1"/>
                </a:solidFill>
                <a:round/>
                <a:headEnd/>
                <a:tailEnd/>
              </a:ln>
            </p:spPr>
            <p:txBody>
              <a:bodyPr wrap="none" anchor="ctr"/>
              <a:lstStyle/>
              <a:p>
                <a:endParaRPr lang="en-US"/>
              </a:p>
            </p:txBody>
          </p:sp>
          <p:sp>
            <p:nvSpPr>
              <p:cNvPr id="25640" name="Line 20"/>
              <p:cNvSpPr>
                <a:spLocks noChangeShapeType="1"/>
              </p:cNvSpPr>
              <p:nvPr/>
            </p:nvSpPr>
            <p:spPr bwMode="auto">
              <a:xfrm>
                <a:off x="3456" y="1008"/>
                <a:ext cx="0" cy="672"/>
              </a:xfrm>
              <a:prstGeom prst="line">
                <a:avLst/>
              </a:prstGeom>
              <a:noFill/>
              <a:ln w="19050">
                <a:solidFill>
                  <a:schemeClr val="tx1"/>
                </a:solidFill>
                <a:round/>
                <a:headEnd/>
                <a:tailEnd/>
              </a:ln>
            </p:spPr>
            <p:txBody>
              <a:bodyPr wrap="none" anchor="ctr"/>
              <a:lstStyle/>
              <a:p>
                <a:endParaRPr lang="en-US"/>
              </a:p>
            </p:txBody>
          </p:sp>
          <p:sp>
            <p:nvSpPr>
              <p:cNvPr id="25641" name="Oval 21"/>
              <p:cNvSpPr>
                <a:spLocks noChangeArrowheads="1"/>
              </p:cNvSpPr>
              <p:nvPr/>
            </p:nvSpPr>
            <p:spPr bwMode="auto">
              <a:xfrm>
                <a:off x="3408" y="960"/>
                <a:ext cx="96" cy="96"/>
              </a:xfrm>
              <a:prstGeom prst="ellipse">
                <a:avLst/>
              </a:prstGeom>
              <a:solidFill>
                <a:schemeClr val="tx1"/>
              </a:solidFill>
              <a:ln w="19050" algn="ctr">
                <a:solidFill>
                  <a:schemeClr val="tx1"/>
                </a:solidFill>
                <a:round/>
                <a:headEnd/>
                <a:tailEnd/>
              </a:ln>
            </p:spPr>
            <p:txBody>
              <a:bodyPr wrap="none" anchor="ctr"/>
              <a:lstStyle/>
              <a:p>
                <a:endParaRPr lang="en-US"/>
              </a:p>
            </p:txBody>
          </p:sp>
          <p:sp>
            <p:nvSpPr>
              <p:cNvPr id="25642" name="Oval 22"/>
              <p:cNvSpPr>
                <a:spLocks noChangeArrowheads="1"/>
              </p:cNvSpPr>
              <p:nvPr/>
            </p:nvSpPr>
            <p:spPr bwMode="auto">
              <a:xfrm>
                <a:off x="3360" y="1488"/>
                <a:ext cx="192" cy="192"/>
              </a:xfrm>
              <a:prstGeom prst="ellipse">
                <a:avLst/>
              </a:prstGeom>
              <a:noFill/>
              <a:ln w="19050" algn="ctr">
                <a:solidFill>
                  <a:schemeClr val="tx1"/>
                </a:solidFill>
                <a:round/>
                <a:headEnd/>
                <a:tailEnd/>
              </a:ln>
            </p:spPr>
            <p:txBody>
              <a:bodyPr wrap="none" anchor="ctr"/>
              <a:lstStyle/>
              <a:p>
                <a:endParaRPr lang="en-US"/>
              </a:p>
            </p:txBody>
          </p:sp>
        </p:grpSp>
      </p:grpSp>
      <p:grpSp>
        <p:nvGrpSpPr>
          <p:cNvPr id="6" name="Group 23"/>
          <p:cNvGrpSpPr>
            <a:grpSpLocks/>
          </p:cNvGrpSpPr>
          <p:nvPr/>
        </p:nvGrpSpPr>
        <p:grpSpPr bwMode="auto">
          <a:xfrm>
            <a:off x="169863" y="4719638"/>
            <a:ext cx="3633787" cy="1216025"/>
            <a:chOff x="107" y="2638"/>
            <a:chExt cx="2289" cy="766"/>
          </a:xfrm>
        </p:grpSpPr>
        <p:sp>
          <p:nvSpPr>
            <p:cNvPr id="25625" name="Text Box 24"/>
            <p:cNvSpPr txBox="1">
              <a:spLocks noChangeArrowheads="1"/>
            </p:cNvSpPr>
            <p:nvPr/>
          </p:nvSpPr>
          <p:spPr bwMode="auto">
            <a:xfrm>
              <a:off x="107" y="2638"/>
              <a:ext cx="800" cy="288"/>
            </a:xfrm>
            <a:prstGeom prst="rect">
              <a:avLst/>
            </a:prstGeom>
            <a:noFill/>
            <a:ln w="19050" algn="ctr">
              <a:noFill/>
              <a:miter lim="800000"/>
              <a:headEnd/>
              <a:tailEnd/>
            </a:ln>
          </p:spPr>
          <p:txBody>
            <a:bodyPr wrap="none">
              <a:spAutoFit/>
            </a:bodyPr>
            <a:lstStyle/>
            <a:p>
              <a:pPr algn="ctr"/>
              <a:r>
                <a:rPr lang="en-US">
                  <a:solidFill>
                    <a:srgbClr val="990099"/>
                  </a:solidFill>
                  <a:latin typeface="Arial Narrow" pitchFamily="34" charset="0"/>
                  <a:sym typeface="Symbol" pitchFamily="18" charset="2"/>
                </a:rPr>
                <a:t></a:t>
              </a:r>
              <a:r>
                <a:rPr lang="en-US">
                  <a:solidFill>
                    <a:srgbClr val="990099"/>
                  </a:solidFill>
                </a:rPr>
                <a:t>0</a:t>
              </a:r>
              <a:r>
                <a:rPr lang="en-US">
                  <a:solidFill>
                    <a:srgbClr val="990099"/>
                  </a:solidFill>
                  <a:sym typeface="Symbol" pitchFamily="18" charset="2"/>
                </a:rPr>
                <a:t> </a:t>
              </a:r>
              <a:r>
                <a:rPr lang="en-US" b="1">
                  <a:solidFill>
                    <a:srgbClr val="990099"/>
                  </a:solidFill>
                  <a:latin typeface="Times New Roman" pitchFamily="18" charset="0"/>
                  <a:sym typeface="Symbol" pitchFamily="18" charset="2"/>
                </a:rPr>
                <a:t>+</a:t>
              </a:r>
              <a:r>
                <a:rPr lang="en-US">
                  <a:solidFill>
                    <a:srgbClr val="990099"/>
                  </a:solidFill>
                  <a:sym typeface="Symbol" pitchFamily="18" charset="2"/>
                </a:rPr>
                <a:t> </a:t>
              </a:r>
              <a:r>
                <a:rPr lang="en-US">
                  <a:solidFill>
                    <a:srgbClr val="990099"/>
                  </a:solidFill>
                  <a:latin typeface="Arial Narrow" pitchFamily="34" charset="0"/>
                  <a:sym typeface="Symbol" pitchFamily="18" charset="2"/>
                </a:rPr>
                <a:t></a:t>
              </a:r>
              <a:r>
                <a:rPr lang="en-US">
                  <a:solidFill>
                    <a:srgbClr val="990099"/>
                  </a:solidFill>
                </a:rPr>
                <a:t>1</a:t>
              </a:r>
              <a:r>
                <a:rPr lang="en-US">
                  <a:solidFill>
                    <a:srgbClr val="990099"/>
                  </a:solidFill>
                  <a:sym typeface="Symbol" pitchFamily="18" charset="2"/>
                </a:rPr>
                <a:t> </a:t>
              </a:r>
            </a:p>
          </p:txBody>
        </p:sp>
        <p:sp>
          <p:nvSpPr>
            <p:cNvPr id="25626" name="Text Box 25"/>
            <p:cNvSpPr txBox="1">
              <a:spLocks noChangeArrowheads="1"/>
            </p:cNvSpPr>
            <p:nvPr/>
          </p:nvSpPr>
          <p:spPr bwMode="auto">
            <a:xfrm>
              <a:off x="1655" y="3114"/>
              <a:ext cx="741" cy="288"/>
            </a:xfrm>
            <a:prstGeom prst="rect">
              <a:avLst/>
            </a:prstGeom>
            <a:noFill/>
            <a:ln w="19050" algn="ctr">
              <a:noFill/>
              <a:miter lim="800000"/>
              <a:headEnd/>
              <a:tailEnd/>
            </a:ln>
          </p:spPr>
          <p:txBody>
            <a:bodyPr wrap="none">
              <a:spAutoFit/>
            </a:bodyPr>
            <a:lstStyle/>
            <a:p>
              <a:r>
                <a:rPr lang="en-US">
                  <a:solidFill>
                    <a:srgbClr val="990099"/>
                  </a:solidFill>
                  <a:latin typeface="Arial Narrow" pitchFamily="34" charset="0"/>
                  <a:sym typeface="Symbol" pitchFamily="18" charset="2"/>
                </a:rPr>
                <a:t></a:t>
              </a:r>
              <a:r>
                <a:rPr lang="en-US">
                  <a:solidFill>
                    <a:srgbClr val="990099"/>
                  </a:solidFill>
                </a:rPr>
                <a:t>0</a:t>
              </a:r>
              <a:r>
                <a:rPr lang="en-US">
                  <a:solidFill>
                    <a:srgbClr val="990099"/>
                  </a:solidFill>
                  <a:sym typeface="Symbol" pitchFamily="18" charset="2"/>
                </a:rPr>
                <a:t></a:t>
              </a:r>
              <a:r>
                <a:rPr lang="en-US" b="1">
                  <a:solidFill>
                    <a:srgbClr val="990099"/>
                  </a:solidFill>
                  <a:latin typeface="Times New Roman" pitchFamily="18" charset="0"/>
                  <a:sym typeface="Symbol" pitchFamily="18" charset="2"/>
                </a:rPr>
                <a:t> </a:t>
              </a:r>
              <a:r>
                <a:rPr lang="en-US" b="1">
                  <a:solidFill>
                    <a:srgbClr val="990099"/>
                  </a:solidFill>
                  <a:latin typeface="Times New Roman" pitchFamily="18" charset="0"/>
                  <a:cs typeface="Times New Roman" pitchFamily="18" charset="0"/>
                </a:rPr>
                <a:t>−</a:t>
              </a:r>
              <a:r>
                <a:rPr lang="en-US">
                  <a:solidFill>
                    <a:srgbClr val="990099"/>
                  </a:solidFill>
                  <a:sym typeface="Symbol" pitchFamily="18" charset="2"/>
                </a:rPr>
                <a:t> </a:t>
              </a:r>
              <a:r>
                <a:rPr lang="en-US">
                  <a:solidFill>
                    <a:srgbClr val="990099"/>
                  </a:solidFill>
                  <a:latin typeface="Arial Narrow" pitchFamily="34" charset="0"/>
                  <a:sym typeface="Symbol" pitchFamily="18" charset="2"/>
                </a:rPr>
                <a:t></a:t>
              </a:r>
              <a:r>
                <a:rPr lang="en-US">
                  <a:solidFill>
                    <a:srgbClr val="990099"/>
                  </a:solidFill>
                </a:rPr>
                <a:t>1</a:t>
              </a:r>
              <a:r>
                <a:rPr lang="en-US">
                  <a:solidFill>
                    <a:srgbClr val="990099"/>
                  </a:solidFill>
                  <a:sym typeface="Symbol" pitchFamily="18" charset="2"/>
                </a:rPr>
                <a:t></a:t>
              </a:r>
            </a:p>
          </p:txBody>
        </p:sp>
        <p:sp>
          <p:nvSpPr>
            <p:cNvPr id="25627" name="Text Box 26"/>
            <p:cNvSpPr txBox="1">
              <a:spLocks noChangeArrowheads="1"/>
            </p:cNvSpPr>
            <p:nvPr/>
          </p:nvSpPr>
          <p:spPr bwMode="auto">
            <a:xfrm>
              <a:off x="107" y="3116"/>
              <a:ext cx="742" cy="288"/>
            </a:xfrm>
            <a:prstGeom prst="rect">
              <a:avLst/>
            </a:prstGeom>
            <a:noFill/>
            <a:ln w="19050" algn="ctr">
              <a:noFill/>
              <a:miter lim="800000"/>
              <a:headEnd/>
              <a:tailEnd/>
            </a:ln>
          </p:spPr>
          <p:txBody>
            <a:bodyPr wrap="none">
              <a:spAutoFit/>
            </a:bodyPr>
            <a:lstStyle/>
            <a:p>
              <a:r>
                <a:rPr lang="en-US">
                  <a:solidFill>
                    <a:srgbClr val="990099"/>
                  </a:solidFill>
                  <a:latin typeface="Arial Narrow" pitchFamily="34" charset="0"/>
                  <a:sym typeface="Symbol" pitchFamily="18" charset="2"/>
                </a:rPr>
                <a:t></a:t>
              </a:r>
              <a:r>
                <a:rPr lang="en-US">
                  <a:solidFill>
                    <a:srgbClr val="990099"/>
                  </a:solidFill>
                </a:rPr>
                <a:t>0</a:t>
              </a:r>
              <a:r>
                <a:rPr lang="en-US">
                  <a:solidFill>
                    <a:srgbClr val="990099"/>
                  </a:solidFill>
                  <a:sym typeface="Symbol" pitchFamily="18" charset="2"/>
                </a:rPr>
                <a:t></a:t>
              </a:r>
              <a:r>
                <a:rPr lang="en-US" b="1">
                  <a:solidFill>
                    <a:srgbClr val="990099"/>
                  </a:solidFill>
                  <a:latin typeface="Times New Roman" pitchFamily="18" charset="0"/>
                  <a:sym typeface="Symbol" pitchFamily="18" charset="2"/>
                </a:rPr>
                <a:t> </a:t>
              </a:r>
              <a:r>
                <a:rPr lang="en-US" b="1">
                  <a:solidFill>
                    <a:srgbClr val="990099"/>
                  </a:solidFill>
                  <a:latin typeface="Times New Roman" pitchFamily="18" charset="0"/>
                  <a:cs typeface="Times New Roman" pitchFamily="18" charset="0"/>
                </a:rPr>
                <a:t>−</a:t>
              </a:r>
              <a:r>
                <a:rPr lang="en-US">
                  <a:solidFill>
                    <a:srgbClr val="990099"/>
                  </a:solidFill>
                  <a:sym typeface="Symbol" pitchFamily="18" charset="2"/>
                </a:rPr>
                <a:t> </a:t>
              </a:r>
              <a:r>
                <a:rPr lang="en-US">
                  <a:solidFill>
                    <a:srgbClr val="990099"/>
                  </a:solidFill>
                  <a:latin typeface="Arial Narrow" pitchFamily="34" charset="0"/>
                  <a:sym typeface="Symbol" pitchFamily="18" charset="2"/>
                </a:rPr>
                <a:t></a:t>
              </a:r>
              <a:r>
                <a:rPr lang="en-US">
                  <a:solidFill>
                    <a:srgbClr val="990099"/>
                  </a:solidFill>
                </a:rPr>
                <a:t>1</a:t>
              </a:r>
              <a:r>
                <a:rPr lang="en-US">
                  <a:solidFill>
                    <a:srgbClr val="990099"/>
                  </a:solidFill>
                  <a:sym typeface="Symbol" pitchFamily="18" charset="2"/>
                </a:rPr>
                <a:t></a:t>
              </a:r>
            </a:p>
          </p:txBody>
        </p:sp>
        <p:sp>
          <p:nvSpPr>
            <p:cNvPr id="25628" name="Text Box 27"/>
            <p:cNvSpPr txBox="1">
              <a:spLocks noChangeArrowheads="1"/>
            </p:cNvSpPr>
            <p:nvPr/>
          </p:nvSpPr>
          <p:spPr bwMode="auto">
            <a:xfrm>
              <a:off x="1655" y="2638"/>
              <a:ext cx="741" cy="288"/>
            </a:xfrm>
            <a:prstGeom prst="rect">
              <a:avLst/>
            </a:prstGeom>
            <a:noFill/>
            <a:ln w="19050" algn="ctr">
              <a:noFill/>
              <a:miter lim="800000"/>
              <a:headEnd/>
              <a:tailEnd/>
            </a:ln>
          </p:spPr>
          <p:txBody>
            <a:bodyPr wrap="none">
              <a:spAutoFit/>
            </a:bodyPr>
            <a:lstStyle/>
            <a:p>
              <a:r>
                <a:rPr lang="en-US">
                  <a:solidFill>
                    <a:srgbClr val="990099"/>
                  </a:solidFill>
                  <a:latin typeface="Arial Narrow" pitchFamily="34" charset="0"/>
                  <a:sym typeface="Symbol" pitchFamily="18" charset="2"/>
                </a:rPr>
                <a:t></a:t>
              </a:r>
              <a:r>
                <a:rPr lang="en-US">
                  <a:solidFill>
                    <a:srgbClr val="990099"/>
                  </a:solidFill>
                </a:rPr>
                <a:t>0</a:t>
              </a:r>
              <a:r>
                <a:rPr lang="en-US">
                  <a:solidFill>
                    <a:srgbClr val="990099"/>
                  </a:solidFill>
                  <a:sym typeface="Symbol" pitchFamily="18" charset="2"/>
                </a:rPr>
                <a:t></a:t>
              </a:r>
              <a:r>
                <a:rPr lang="en-US" b="1">
                  <a:solidFill>
                    <a:srgbClr val="990099"/>
                  </a:solidFill>
                  <a:latin typeface="Times New Roman" pitchFamily="18" charset="0"/>
                  <a:sym typeface="Symbol" pitchFamily="18" charset="2"/>
                </a:rPr>
                <a:t> </a:t>
              </a:r>
              <a:r>
                <a:rPr lang="en-US" b="1">
                  <a:solidFill>
                    <a:srgbClr val="990099"/>
                  </a:solidFill>
                  <a:latin typeface="Times New Roman" pitchFamily="18" charset="0"/>
                  <a:cs typeface="Times New Roman" pitchFamily="18" charset="0"/>
                </a:rPr>
                <a:t>−</a:t>
              </a:r>
              <a:r>
                <a:rPr lang="en-US">
                  <a:solidFill>
                    <a:srgbClr val="990099"/>
                  </a:solidFill>
                  <a:sym typeface="Symbol" pitchFamily="18" charset="2"/>
                </a:rPr>
                <a:t> </a:t>
              </a:r>
              <a:r>
                <a:rPr lang="en-US">
                  <a:solidFill>
                    <a:srgbClr val="990099"/>
                  </a:solidFill>
                  <a:latin typeface="Arial Narrow" pitchFamily="34" charset="0"/>
                  <a:sym typeface="Symbol" pitchFamily="18" charset="2"/>
                </a:rPr>
                <a:t></a:t>
              </a:r>
              <a:r>
                <a:rPr lang="en-US">
                  <a:solidFill>
                    <a:srgbClr val="990099"/>
                  </a:solidFill>
                </a:rPr>
                <a:t>1</a:t>
              </a:r>
              <a:r>
                <a:rPr lang="en-US">
                  <a:solidFill>
                    <a:srgbClr val="990099"/>
                  </a:solidFill>
                  <a:sym typeface="Symbol" pitchFamily="18" charset="2"/>
                </a:rPr>
                <a:t></a:t>
              </a:r>
            </a:p>
          </p:txBody>
        </p:sp>
        <p:sp>
          <p:nvSpPr>
            <p:cNvPr id="25629" name="Line 28"/>
            <p:cNvSpPr>
              <a:spLocks noChangeShapeType="1"/>
            </p:cNvSpPr>
            <p:nvPr/>
          </p:nvSpPr>
          <p:spPr bwMode="auto">
            <a:xfrm flipV="1">
              <a:off x="816" y="3273"/>
              <a:ext cx="798" cy="2"/>
            </a:xfrm>
            <a:prstGeom prst="line">
              <a:avLst/>
            </a:prstGeom>
            <a:noFill/>
            <a:ln w="19050">
              <a:solidFill>
                <a:schemeClr val="tx1"/>
              </a:solidFill>
              <a:round/>
              <a:headEnd/>
              <a:tailEnd/>
            </a:ln>
          </p:spPr>
          <p:txBody>
            <a:bodyPr wrap="none" anchor="ctr"/>
            <a:lstStyle/>
            <a:p>
              <a:endParaRPr lang="en-US"/>
            </a:p>
          </p:txBody>
        </p:sp>
        <p:sp>
          <p:nvSpPr>
            <p:cNvPr id="25630" name="Line 29"/>
            <p:cNvSpPr>
              <a:spLocks noChangeShapeType="1"/>
            </p:cNvSpPr>
            <p:nvPr/>
          </p:nvSpPr>
          <p:spPr bwMode="auto">
            <a:xfrm flipV="1">
              <a:off x="816" y="2797"/>
              <a:ext cx="798" cy="0"/>
            </a:xfrm>
            <a:prstGeom prst="line">
              <a:avLst/>
            </a:prstGeom>
            <a:noFill/>
            <a:ln w="19050">
              <a:solidFill>
                <a:schemeClr val="tx1"/>
              </a:solidFill>
              <a:round/>
              <a:headEnd/>
              <a:tailEnd/>
            </a:ln>
          </p:spPr>
          <p:txBody>
            <a:bodyPr wrap="none" anchor="ctr"/>
            <a:lstStyle/>
            <a:p>
              <a:endParaRPr lang="en-US"/>
            </a:p>
          </p:txBody>
        </p:sp>
        <p:sp>
          <p:nvSpPr>
            <p:cNvPr id="25631" name="Line 30"/>
            <p:cNvSpPr>
              <a:spLocks noChangeShapeType="1"/>
            </p:cNvSpPr>
            <p:nvPr/>
          </p:nvSpPr>
          <p:spPr bwMode="auto">
            <a:xfrm>
              <a:off x="1214" y="2797"/>
              <a:ext cx="0" cy="557"/>
            </a:xfrm>
            <a:prstGeom prst="line">
              <a:avLst/>
            </a:prstGeom>
            <a:noFill/>
            <a:ln w="19050">
              <a:solidFill>
                <a:schemeClr val="tx1"/>
              </a:solidFill>
              <a:round/>
              <a:headEnd/>
              <a:tailEnd/>
            </a:ln>
          </p:spPr>
          <p:txBody>
            <a:bodyPr wrap="none" anchor="ctr"/>
            <a:lstStyle/>
            <a:p>
              <a:endParaRPr lang="en-US"/>
            </a:p>
          </p:txBody>
        </p:sp>
        <p:sp>
          <p:nvSpPr>
            <p:cNvPr id="25632" name="Oval 31"/>
            <p:cNvSpPr>
              <a:spLocks noChangeArrowheads="1"/>
            </p:cNvSpPr>
            <p:nvPr/>
          </p:nvSpPr>
          <p:spPr bwMode="auto">
            <a:xfrm>
              <a:off x="1174" y="2757"/>
              <a:ext cx="80" cy="79"/>
            </a:xfrm>
            <a:prstGeom prst="ellipse">
              <a:avLst/>
            </a:prstGeom>
            <a:solidFill>
              <a:schemeClr val="tx1"/>
            </a:solidFill>
            <a:ln w="19050" algn="ctr">
              <a:solidFill>
                <a:schemeClr val="tx1"/>
              </a:solidFill>
              <a:round/>
              <a:headEnd/>
              <a:tailEnd/>
            </a:ln>
          </p:spPr>
          <p:txBody>
            <a:bodyPr wrap="none" anchor="ctr"/>
            <a:lstStyle/>
            <a:p>
              <a:endParaRPr lang="en-US"/>
            </a:p>
          </p:txBody>
        </p:sp>
        <p:sp>
          <p:nvSpPr>
            <p:cNvPr id="25633" name="Oval 32"/>
            <p:cNvSpPr>
              <a:spLocks noChangeArrowheads="1"/>
            </p:cNvSpPr>
            <p:nvPr/>
          </p:nvSpPr>
          <p:spPr bwMode="auto">
            <a:xfrm>
              <a:off x="1134" y="3193"/>
              <a:ext cx="161" cy="160"/>
            </a:xfrm>
            <a:prstGeom prst="ellipse">
              <a:avLst/>
            </a:prstGeom>
            <a:noFill/>
            <a:ln w="19050" algn="ctr">
              <a:solidFill>
                <a:schemeClr val="tx1"/>
              </a:solidFill>
              <a:round/>
              <a:headEnd/>
              <a:tailEnd/>
            </a:ln>
          </p:spPr>
          <p:txBody>
            <a:bodyPr wrap="none" anchor="ctr"/>
            <a:lstStyle/>
            <a:p>
              <a:endParaRPr lang="en-US"/>
            </a:p>
          </p:txBody>
        </p:sp>
      </p:grpSp>
      <p:grpSp>
        <p:nvGrpSpPr>
          <p:cNvPr id="7" name="Group 33"/>
          <p:cNvGrpSpPr>
            <a:grpSpLocks/>
          </p:cNvGrpSpPr>
          <p:nvPr/>
        </p:nvGrpSpPr>
        <p:grpSpPr bwMode="auto">
          <a:xfrm>
            <a:off x="4419600" y="4719638"/>
            <a:ext cx="4022725" cy="1290637"/>
            <a:chOff x="2976" y="2638"/>
            <a:chExt cx="2534" cy="813"/>
          </a:xfrm>
        </p:grpSpPr>
        <p:grpSp>
          <p:nvGrpSpPr>
            <p:cNvPr id="8" name="Group 34"/>
            <p:cNvGrpSpPr>
              <a:grpSpLocks/>
            </p:cNvGrpSpPr>
            <p:nvPr/>
          </p:nvGrpSpPr>
          <p:grpSpPr bwMode="auto">
            <a:xfrm>
              <a:off x="4866" y="2716"/>
              <a:ext cx="644" cy="619"/>
              <a:chOff x="4840" y="2495"/>
              <a:chExt cx="765" cy="765"/>
            </a:xfrm>
          </p:grpSpPr>
          <p:sp>
            <p:nvSpPr>
              <p:cNvPr id="25620" name="Line 35"/>
              <p:cNvSpPr>
                <a:spLocks noChangeShapeType="1"/>
              </p:cNvSpPr>
              <p:nvPr/>
            </p:nvSpPr>
            <p:spPr bwMode="auto">
              <a:xfrm>
                <a:off x="4840" y="3212"/>
                <a:ext cx="765" cy="0"/>
              </a:xfrm>
              <a:prstGeom prst="line">
                <a:avLst/>
              </a:prstGeom>
              <a:noFill/>
              <a:ln w="19050">
                <a:solidFill>
                  <a:schemeClr val="tx1"/>
                </a:solidFill>
                <a:round/>
                <a:headEnd/>
                <a:tailEnd/>
              </a:ln>
            </p:spPr>
            <p:txBody>
              <a:bodyPr wrap="none" anchor="ctr"/>
              <a:lstStyle/>
              <a:p>
                <a:endParaRPr lang="en-US"/>
              </a:p>
            </p:txBody>
          </p:sp>
          <p:sp>
            <p:nvSpPr>
              <p:cNvPr id="25621" name="Line 36"/>
              <p:cNvSpPr>
                <a:spLocks noChangeShapeType="1"/>
              </p:cNvSpPr>
              <p:nvPr/>
            </p:nvSpPr>
            <p:spPr bwMode="auto">
              <a:xfrm>
                <a:off x="4840" y="2590"/>
                <a:ext cx="765" cy="0"/>
              </a:xfrm>
              <a:prstGeom prst="line">
                <a:avLst/>
              </a:prstGeom>
              <a:noFill/>
              <a:ln w="19050">
                <a:solidFill>
                  <a:schemeClr val="tx1"/>
                </a:solidFill>
                <a:round/>
                <a:headEnd/>
                <a:tailEnd/>
              </a:ln>
            </p:spPr>
            <p:txBody>
              <a:bodyPr wrap="none" anchor="ctr"/>
              <a:lstStyle/>
              <a:p>
                <a:endParaRPr lang="en-US"/>
              </a:p>
            </p:txBody>
          </p:sp>
          <p:sp>
            <p:nvSpPr>
              <p:cNvPr id="25622" name="Line 37"/>
              <p:cNvSpPr>
                <a:spLocks noChangeShapeType="1"/>
              </p:cNvSpPr>
              <p:nvPr/>
            </p:nvSpPr>
            <p:spPr bwMode="auto">
              <a:xfrm flipH="1">
                <a:off x="5223" y="2495"/>
                <a:ext cx="3" cy="718"/>
              </a:xfrm>
              <a:prstGeom prst="line">
                <a:avLst/>
              </a:prstGeom>
              <a:noFill/>
              <a:ln w="19050">
                <a:solidFill>
                  <a:schemeClr val="tx1"/>
                </a:solidFill>
                <a:round/>
                <a:headEnd/>
                <a:tailEnd/>
              </a:ln>
            </p:spPr>
            <p:txBody>
              <a:bodyPr wrap="none" anchor="ctr"/>
              <a:lstStyle/>
              <a:p>
                <a:endParaRPr lang="en-US"/>
              </a:p>
            </p:txBody>
          </p:sp>
          <p:sp>
            <p:nvSpPr>
              <p:cNvPr id="25623" name="Oval 38"/>
              <p:cNvSpPr>
                <a:spLocks noChangeArrowheads="1"/>
              </p:cNvSpPr>
              <p:nvPr/>
            </p:nvSpPr>
            <p:spPr bwMode="auto">
              <a:xfrm>
                <a:off x="5175" y="3164"/>
                <a:ext cx="96" cy="96"/>
              </a:xfrm>
              <a:prstGeom prst="ellipse">
                <a:avLst/>
              </a:prstGeom>
              <a:solidFill>
                <a:schemeClr val="tx1"/>
              </a:solidFill>
              <a:ln w="19050" algn="ctr">
                <a:solidFill>
                  <a:schemeClr val="tx1"/>
                </a:solidFill>
                <a:round/>
                <a:headEnd/>
                <a:tailEnd/>
              </a:ln>
            </p:spPr>
            <p:txBody>
              <a:bodyPr wrap="none" anchor="ctr"/>
              <a:lstStyle/>
              <a:p>
                <a:endParaRPr lang="en-US"/>
              </a:p>
            </p:txBody>
          </p:sp>
          <p:sp>
            <p:nvSpPr>
              <p:cNvPr id="25624" name="Oval 39"/>
              <p:cNvSpPr>
                <a:spLocks noChangeArrowheads="1"/>
              </p:cNvSpPr>
              <p:nvPr/>
            </p:nvSpPr>
            <p:spPr bwMode="auto">
              <a:xfrm>
                <a:off x="5127" y="2495"/>
                <a:ext cx="192" cy="192"/>
              </a:xfrm>
              <a:prstGeom prst="ellipse">
                <a:avLst/>
              </a:prstGeom>
              <a:noFill/>
              <a:ln w="19050" algn="ctr">
                <a:solidFill>
                  <a:schemeClr val="tx1"/>
                </a:solidFill>
                <a:round/>
                <a:headEnd/>
                <a:tailEnd/>
              </a:ln>
            </p:spPr>
            <p:txBody>
              <a:bodyPr wrap="none" anchor="ctr"/>
              <a:lstStyle/>
              <a:p>
                <a:endParaRPr lang="en-US"/>
              </a:p>
            </p:txBody>
          </p:sp>
        </p:grpSp>
        <p:grpSp>
          <p:nvGrpSpPr>
            <p:cNvPr id="9" name="Group 40"/>
            <p:cNvGrpSpPr>
              <a:grpSpLocks/>
            </p:cNvGrpSpPr>
            <p:nvPr/>
          </p:nvGrpSpPr>
          <p:grpSpPr bwMode="auto">
            <a:xfrm>
              <a:off x="2976" y="2638"/>
              <a:ext cx="1487" cy="813"/>
              <a:chOff x="2976" y="2399"/>
              <a:chExt cx="1768" cy="1004"/>
            </a:xfrm>
          </p:grpSpPr>
          <p:sp>
            <p:nvSpPr>
              <p:cNvPr id="25611" name="Line 41"/>
              <p:cNvSpPr>
                <a:spLocks noChangeShapeType="1"/>
              </p:cNvSpPr>
              <p:nvPr/>
            </p:nvSpPr>
            <p:spPr bwMode="auto">
              <a:xfrm>
                <a:off x="2976" y="3212"/>
                <a:ext cx="1768" cy="0"/>
              </a:xfrm>
              <a:prstGeom prst="line">
                <a:avLst/>
              </a:prstGeom>
              <a:noFill/>
              <a:ln w="19050">
                <a:solidFill>
                  <a:schemeClr val="tx1"/>
                </a:solidFill>
                <a:round/>
                <a:headEnd/>
                <a:tailEnd/>
              </a:ln>
            </p:spPr>
            <p:txBody>
              <a:bodyPr wrap="none" anchor="ctr"/>
              <a:lstStyle/>
              <a:p>
                <a:endParaRPr lang="en-US"/>
              </a:p>
            </p:txBody>
          </p:sp>
          <p:sp>
            <p:nvSpPr>
              <p:cNvPr id="25612" name="Line 42"/>
              <p:cNvSpPr>
                <a:spLocks noChangeShapeType="1"/>
              </p:cNvSpPr>
              <p:nvPr/>
            </p:nvSpPr>
            <p:spPr bwMode="auto">
              <a:xfrm>
                <a:off x="2976" y="2590"/>
                <a:ext cx="1768" cy="0"/>
              </a:xfrm>
              <a:prstGeom prst="line">
                <a:avLst/>
              </a:prstGeom>
              <a:noFill/>
              <a:ln w="19050">
                <a:solidFill>
                  <a:schemeClr val="tx1"/>
                </a:solidFill>
                <a:round/>
                <a:headEnd/>
                <a:tailEnd/>
              </a:ln>
            </p:spPr>
            <p:txBody>
              <a:bodyPr wrap="none" anchor="ctr"/>
              <a:lstStyle/>
              <a:p>
                <a:endParaRPr lang="en-US"/>
              </a:p>
            </p:txBody>
          </p:sp>
          <p:sp>
            <p:nvSpPr>
              <p:cNvPr id="25613" name="Line 43"/>
              <p:cNvSpPr>
                <a:spLocks noChangeShapeType="1"/>
              </p:cNvSpPr>
              <p:nvPr/>
            </p:nvSpPr>
            <p:spPr bwMode="auto">
              <a:xfrm flipH="1">
                <a:off x="3884" y="2590"/>
                <a:ext cx="3" cy="717"/>
              </a:xfrm>
              <a:prstGeom prst="line">
                <a:avLst/>
              </a:prstGeom>
              <a:noFill/>
              <a:ln w="19050">
                <a:solidFill>
                  <a:schemeClr val="tx1"/>
                </a:solidFill>
                <a:round/>
                <a:headEnd/>
                <a:tailEnd/>
              </a:ln>
            </p:spPr>
            <p:txBody>
              <a:bodyPr wrap="none" anchor="ctr"/>
              <a:lstStyle/>
              <a:p>
                <a:endParaRPr lang="en-US"/>
              </a:p>
            </p:txBody>
          </p:sp>
          <p:sp>
            <p:nvSpPr>
              <p:cNvPr id="25614" name="Oval 44"/>
              <p:cNvSpPr>
                <a:spLocks noChangeArrowheads="1"/>
              </p:cNvSpPr>
              <p:nvPr/>
            </p:nvSpPr>
            <p:spPr bwMode="auto">
              <a:xfrm>
                <a:off x="3836" y="2542"/>
                <a:ext cx="96" cy="96"/>
              </a:xfrm>
              <a:prstGeom prst="ellipse">
                <a:avLst/>
              </a:prstGeom>
              <a:solidFill>
                <a:schemeClr val="tx1"/>
              </a:solidFill>
              <a:ln w="19050" algn="ctr">
                <a:solidFill>
                  <a:schemeClr val="tx1"/>
                </a:solidFill>
                <a:round/>
                <a:headEnd/>
                <a:tailEnd/>
              </a:ln>
            </p:spPr>
            <p:txBody>
              <a:bodyPr wrap="none" anchor="ctr"/>
              <a:lstStyle/>
              <a:p>
                <a:endParaRPr lang="en-US"/>
              </a:p>
            </p:txBody>
          </p:sp>
          <p:sp>
            <p:nvSpPr>
              <p:cNvPr id="25615" name="Oval 45"/>
              <p:cNvSpPr>
                <a:spLocks noChangeArrowheads="1"/>
              </p:cNvSpPr>
              <p:nvPr/>
            </p:nvSpPr>
            <p:spPr bwMode="auto">
              <a:xfrm>
                <a:off x="3788" y="3116"/>
                <a:ext cx="192" cy="192"/>
              </a:xfrm>
              <a:prstGeom prst="ellipse">
                <a:avLst/>
              </a:prstGeom>
              <a:noFill/>
              <a:ln w="19050" algn="ctr">
                <a:solidFill>
                  <a:schemeClr val="tx1"/>
                </a:solidFill>
                <a:round/>
                <a:headEnd/>
                <a:tailEnd/>
              </a:ln>
            </p:spPr>
            <p:txBody>
              <a:bodyPr wrap="none" anchor="ctr"/>
              <a:lstStyle/>
              <a:p>
                <a:endParaRPr lang="en-US"/>
              </a:p>
            </p:txBody>
          </p:sp>
          <p:sp>
            <p:nvSpPr>
              <p:cNvPr id="25616" name="Rectangle 46"/>
              <p:cNvSpPr>
                <a:spLocks noChangeArrowheads="1"/>
              </p:cNvSpPr>
              <p:nvPr/>
            </p:nvSpPr>
            <p:spPr bwMode="auto">
              <a:xfrm>
                <a:off x="3215" y="2399"/>
                <a:ext cx="382" cy="382"/>
              </a:xfrm>
              <a:prstGeom prst="rect">
                <a:avLst/>
              </a:prstGeom>
              <a:solidFill>
                <a:srgbClr val="C0C0C0"/>
              </a:solidFill>
              <a:ln w="19050" algn="ctr">
                <a:solidFill>
                  <a:schemeClr val="tx1"/>
                </a:solidFill>
                <a:miter lim="800000"/>
                <a:headEnd/>
                <a:tailEnd/>
              </a:ln>
            </p:spPr>
            <p:txBody>
              <a:bodyPr wrap="none" anchor="ctr"/>
              <a:lstStyle/>
              <a:p>
                <a:pPr algn="ctr"/>
                <a:r>
                  <a:rPr lang="en-US" sz="3200" i="1">
                    <a:latin typeface="Times New Roman" pitchFamily="18" charset="0"/>
                  </a:rPr>
                  <a:t>H</a:t>
                </a:r>
              </a:p>
            </p:txBody>
          </p:sp>
          <p:sp>
            <p:nvSpPr>
              <p:cNvPr id="25617" name="Rectangle 47"/>
              <p:cNvSpPr>
                <a:spLocks noChangeArrowheads="1"/>
              </p:cNvSpPr>
              <p:nvPr/>
            </p:nvSpPr>
            <p:spPr bwMode="auto">
              <a:xfrm>
                <a:off x="3215" y="3021"/>
                <a:ext cx="382" cy="382"/>
              </a:xfrm>
              <a:prstGeom prst="rect">
                <a:avLst/>
              </a:prstGeom>
              <a:solidFill>
                <a:srgbClr val="C0C0C0"/>
              </a:solidFill>
              <a:ln w="19050" algn="ctr">
                <a:solidFill>
                  <a:schemeClr val="tx1"/>
                </a:solidFill>
                <a:miter lim="800000"/>
                <a:headEnd/>
                <a:tailEnd/>
              </a:ln>
            </p:spPr>
            <p:txBody>
              <a:bodyPr wrap="none" anchor="ctr"/>
              <a:lstStyle/>
              <a:p>
                <a:pPr algn="ctr"/>
                <a:r>
                  <a:rPr lang="en-US" sz="3200" i="1">
                    <a:latin typeface="Times New Roman" pitchFamily="18" charset="0"/>
                  </a:rPr>
                  <a:t>H</a:t>
                </a:r>
              </a:p>
            </p:txBody>
          </p:sp>
          <p:sp>
            <p:nvSpPr>
              <p:cNvPr id="25618" name="Rectangle 48"/>
              <p:cNvSpPr>
                <a:spLocks noChangeArrowheads="1"/>
              </p:cNvSpPr>
              <p:nvPr/>
            </p:nvSpPr>
            <p:spPr bwMode="auto">
              <a:xfrm>
                <a:off x="4171" y="2399"/>
                <a:ext cx="382" cy="382"/>
              </a:xfrm>
              <a:prstGeom prst="rect">
                <a:avLst/>
              </a:prstGeom>
              <a:solidFill>
                <a:srgbClr val="C0C0C0"/>
              </a:solidFill>
              <a:ln w="19050" algn="ctr">
                <a:solidFill>
                  <a:schemeClr val="tx1"/>
                </a:solidFill>
                <a:miter lim="800000"/>
                <a:headEnd/>
                <a:tailEnd/>
              </a:ln>
            </p:spPr>
            <p:txBody>
              <a:bodyPr wrap="none" anchor="ctr"/>
              <a:lstStyle/>
              <a:p>
                <a:pPr algn="ctr"/>
                <a:r>
                  <a:rPr lang="en-US" sz="3200" i="1">
                    <a:latin typeface="Times New Roman" pitchFamily="18" charset="0"/>
                  </a:rPr>
                  <a:t>H</a:t>
                </a:r>
              </a:p>
            </p:txBody>
          </p:sp>
          <p:sp>
            <p:nvSpPr>
              <p:cNvPr id="25619" name="Rectangle 49"/>
              <p:cNvSpPr>
                <a:spLocks noChangeArrowheads="1"/>
              </p:cNvSpPr>
              <p:nvPr/>
            </p:nvSpPr>
            <p:spPr bwMode="auto">
              <a:xfrm>
                <a:off x="4171" y="3021"/>
                <a:ext cx="382" cy="382"/>
              </a:xfrm>
              <a:prstGeom prst="rect">
                <a:avLst/>
              </a:prstGeom>
              <a:solidFill>
                <a:srgbClr val="C0C0C0"/>
              </a:solidFill>
              <a:ln w="19050" algn="ctr">
                <a:solidFill>
                  <a:schemeClr val="tx1"/>
                </a:solidFill>
                <a:miter lim="800000"/>
                <a:headEnd/>
                <a:tailEnd/>
              </a:ln>
            </p:spPr>
            <p:txBody>
              <a:bodyPr wrap="none" anchor="ctr"/>
              <a:lstStyle/>
              <a:p>
                <a:pPr algn="ctr"/>
                <a:r>
                  <a:rPr lang="en-US" sz="3200" i="1">
                    <a:latin typeface="Times New Roman" pitchFamily="18" charset="0"/>
                  </a:rPr>
                  <a:t>H</a:t>
                </a:r>
              </a:p>
            </p:txBody>
          </p:sp>
        </p:grpSp>
        <p:sp>
          <p:nvSpPr>
            <p:cNvPr id="25610" name="Text Box 50"/>
            <p:cNvSpPr txBox="1">
              <a:spLocks noChangeArrowheads="1"/>
            </p:cNvSpPr>
            <p:nvPr/>
          </p:nvSpPr>
          <p:spPr bwMode="auto">
            <a:xfrm>
              <a:off x="4505" y="2797"/>
              <a:ext cx="274" cy="404"/>
            </a:xfrm>
            <a:prstGeom prst="rect">
              <a:avLst/>
            </a:prstGeom>
            <a:noFill/>
            <a:ln w="9525">
              <a:noFill/>
              <a:miter lim="800000"/>
              <a:headEnd/>
              <a:tailEnd/>
            </a:ln>
          </p:spPr>
          <p:txBody>
            <a:bodyPr wrap="none">
              <a:spAutoFit/>
            </a:bodyPr>
            <a:lstStyle/>
            <a:p>
              <a:r>
                <a:rPr lang="en-CA" sz="3600">
                  <a:sym typeface="Symbol" pitchFamily="18" charset="2"/>
                </a:rPr>
                <a: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797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97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8" name="Rectangle 2"/>
          <p:cNvSpPr>
            <a:spLocks noGrp="1" noChangeArrowheads="1"/>
          </p:cNvSpPr>
          <p:nvPr>
            <p:ph type="title"/>
          </p:nvPr>
        </p:nvSpPr>
        <p:spPr>
          <a:xfrm>
            <a:off x="457200" y="381000"/>
            <a:ext cx="8229600" cy="685800"/>
          </a:xfrm>
        </p:spPr>
        <p:txBody>
          <a:bodyPr/>
          <a:lstStyle/>
          <a:p>
            <a:pPr eaLnBrk="1" hangingPunct="1">
              <a:defRPr/>
            </a:pPr>
            <a:r>
              <a:rPr lang="en-US" altLang="zh-CN" sz="3600" smtClean="0">
                <a:ea typeface="宋体" pitchFamily="2" charset="-122"/>
              </a:rPr>
              <a:t>Measuring two qubits</a:t>
            </a:r>
            <a:endParaRPr lang="en-US" sz="3600" smtClean="0">
              <a:ea typeface="宋体" pitchFamily="2" charset="-122"/>
            </a:endParaRPr>
          </a:p>
        </p:txBody>
      </p:sp>
      <p:sp>
        <p:nvSpPr>
          <p:cNvPr id="787459" name="Rectangle 3"/>
          <p:cNvSpPr>
            <a:spLocks noGrp="1" noChangeArrowheads="1"/>
          </p:cNvSpPr>
          <p:nvPr>
            <p:ph type="body" idx="1"/>
          </p:nvPr>
        </p:nvSpPr>
        <p:spPr>
          <a:xfrm>
            <a:off x="457200" y="1371600"/>
            <a:ext cx="8229600" cy="4724400"/>
          </a:xfrm>
        </p:spPr>
        <p:txBody>
          <a:bodyPr/>
          <a:lstStyle/>
          <a:p>
            <a:pPr eaLnBrk="1" hangingPunct="1">
              <a:defRPr/>
            </a:pPr>
            <a:r>
              <a:rPr lang="en-US" sz="2800" smtClean="0"/>
              <a:t>Before a measurement the state of the system consisting of two qubits is uncertain (it is given by the previous equation and the corresponding probabilities). </a:t>
            </a:r>
          </a:p>
          <a:p>
            <a:pPr eaLnBrk="1" hangingPunct="1">
              <a:defRPr/>
            </a:pPr>
            <a:r>
              <a:rPr lang="en-US" sz="2800" smtClean="0"/>
              <a:t>After the measurement the state is certain, it is </a:t>
            </a:r>
          </a:p>
          <a:p>
            <a:pPr eaLnBrk="1" hangingPunct="1">
              <a:buFont typeface="Wingdings" pitchFamily="2" charset="2"/>
              <a:buNone/>
              <a:defRPr/>
            </a:pPr>
            <a:r>
              <a:rPr lang="en-US" sz="2800" smtClean="0"/>
              <a:t>   00, 01, 10, or 11 like in the case of a classical two bit system.</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285728"/>
            <a:ext cx="7772400" cy="1143000"/>
          </a:xfrm>
        </p:spPr>
        <p:txBody>
          <a:bodyPr/>
          <a:lstStyle/>
          <a:p>
            <a:r>
              <a:rPr lang="en-IN" dirty="0" smtClean="0"/>
              <a:t>SHOR’S ALGORITHM</a:t>
            </a:r>
            <a:endParaRPr lang="en-US" dirty="0"/>
          </a:p>
        </p:txBody>
      </p:sp>
      <p:sp>
        <p:nvSpPr>
          <p:cNvPr id="4" name="Rectangle 3"/>
          <p:cNvSpPr/>
          <p:nvPr/>
        </p:nvSpPr>
        <p:spPr>
          <a:xfrm>
            <a:off x="571472" y="1714488"/>
            <a:ext cx="8072494" cy="2677656"/>
          </a:xfrm>
          <a:prstGeom prst="rect">
            <a:avLst/>
          </a:prstGeom>
        </p:spPr>
        <p:txBody>
          <a:bodyPr wrap="square">
            <a:spAutoFit/>
          </a:bodyPr>
          <a:lstStyle/>
          <a:p>
            <a:pPr>
              <a:buFont typeface="Arial" pitchFamily="34" charset="0"/>
              <a:buChar char="•"/>
            </a:pPr>
            <a:r>
              <a:rPr lang="en-US" dirty="0" smtClean="0"/>
              <a:t> </a:t>
            </a:r>
            <a:r>
              <a:rPr lang="en-US" dirty="0" err="1" smtClean="0"/>
              <a:t>Shor's</a:t>
            </a:r>
            <a:r>
              <a:rPr lang="en-US" dirty="0" smtClean="0"/>
              <a:t> algorithm is a quantum computer algorithm for finding the prime factors of an integer.</a:t>
            </a:r>
          </a:p>
          <a:p>
            <a:pPr>
              <a:buFont typeface="Arial" pitchFamily="34" charset="0"/>
              <a:buChar char="•"/>
            </a:pPr>
            <a:r>
              <a:rPr lang="en-US" dirty="0" smtClean="0"/>
              <a:t> It was developed in 1994 by the American mathematician Peter </a:t>
            </a:r>
            <a:r>
              <a:rPr lang="en-US" dirty="0" err="1" smtClean="0"/>
              <a:t>Shor</a:t>
            </a:r>
            <a:r>
              <a:rPr lang="en-US" dirty="0" smtClean="0"/>
              <a:t>.  </a:t>
            </a:r>
          </a:p>
          <a:p>
            <a:pPr>
              <a:buFont typeface="Arial" pitchFamily="34" charset="0"/>
              <a:buChar char="•"/>
            </a:pPr>
            <a:r>
              <a:rPr lang="en-US" dirty="0" smtClean="0"/>
              <a:t>The efficiency of </a:t>
            </a:r>
            <a:r>
              <a:rPr lang="en-US" dirty="0" err="1" smtClean="0"/>
              <a:t>Shor's</a:t>
            </a:r>
            <a:r>
              <a:rPr lang="en-US" dirty="0" smtClean="0"/>
              <a:t> algorithm is due to the efficiency of the quantum Fourier transform, and modular exponentiation by repeated </a:t>
            </a:r>
            <a:r>
              <a:rPr lang="en-US" dirty="0" err="1" smtClean="0"/>
              <a:t>squarings</a:t>
            </a:r>
            <a:r>
              <a:rPr lang="en-US" dirty="0" smtClean="0"/>
              <a:t>.</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533400"/>
            <a:ext cx="8229600" cy="381000"/>
          </a:xfrm>
        </p:spPr>
        <p:txBody>
          <a:bodyPr/>
          <a:lstStyle/>
          <a:p>
            <a:r>
              <a:rPr lang="en-US" sz="2400"/>
              <a:t>Shor’s Algorithm</a:t>
            </a:r>
            <a:endParaRPr lang="en-US"/>
          </a:p>
        </p:txBody>
      </p:sp>
      <p:sp>
        <p:nvSpPr>
          <p:cNvPr id="22533" name="Text Box 5"/>
          <p:cNvSpPr txBox="1">
            <a:spLocks noChangeArrowheads="1"/>
          </p:cNvSpPr>
          <p:nvPr/>
        </p:nvSpPr>
        <p:spPr bwMode="auto">
          <a:xfrm>
            <a:off x="533400" y="1219200"/>
            <a:ext cx="7848600" cy="3925888"/>
          </a:xfrm>
          <a:prstGeom prst="rect">
            <a:avLst/>
          </a:prstGeom>
          <a:noFill/>
          <a:ln w="9525">
            <a:noFill/>
            <a:miter lim="800000"/>
            <a:headEnd/>
            <a:tailEnd/>
          </a:ln>
          <a:effectLst/>
        </p:spPr>
        <p:txBody>
          <a:bodyPr>
            <a:spAutoFit/>
          </a:bodyPr>
          <a:lstStyle/>
          <a:p>
            <a:pPr>
              <a:spcBef>
                <a:spcPct val="50000"/>
              </a:spcBef>
              <a:buClr>
                <a:schemeClr val="accent2"/>
              </a:buClr>
              <a:buFont typeface="Wingdings" pitchFamily="2" charset="2"/>
              <a:buChar char="§"/>
            </a:pPr>
            <a:r>
              <a:rPr lang="en-US"/>
              <a:t>Shor’s algorithm shows (in principle,) that a quantum computer is capable of factoring very large numbers in polynomial time. </a:t>
            </a:r>
          </a:p>
          <a:p>
            <a:pPr>
              <a:spcBef>
                <a:spcPct val="50000"/>
              </a:spcBef>
            </a:pPr>
            <a:endParaRPr lang="en-US"/>
          </a:p>
          <a:p>
            <a:pPr>
              <a:spcBef>
                <a:spcPct val="50000"/>
              </a:spcBef>
            </a:pPr>
            <a:r>
              <a:rPr lang="en-US"/>
              <a:t>The algorithm is dependant on</a:t>
            </a:r>
          </a:p>
          <a:p>
            <a:pPr lvl="1">
              <a:spcBef>
                <a:spcPct val="50000"/>
              </a:spcBef>
              <a:buClr>
                <a:schemeClr val="accent2"/>
              </a:buClr>
              <a:buFont typeface="Wingdings" pitchFamily="2" charset="2"/>
              <a:buChar char="§"/>
            </a:pPr>
            <a:r>
              <a:rPr lang="en-US"/>
              <a:t>Modular Arithmetic</a:t>
            </a:r>
          </a:p>
          <a:p>
            <a:pPr lvl="1">
              <a:spcBef>
                <a:spcPct val="50000"/>
              </a:spcBef>
              <a:buClr>
                <a:schemeClr val="accent2"/>
              </a:buClr>
              <a:buFont typeface="Wingdings" pitchFamily="2" charset="2"/>
              <a:buChar char="§"/>
            </a:pPr>
            <a:r>
              <a:rPr lang="en-US"/>
              <a:t>Quantum Parallelism</a:t>
            </a:r>
          </a:p>
          <a:p>
            <a:pPr lvl="1">
              <a:spcBef>
                <a:spcPct val="50000"/>
              </a:spcBef>
              <a:buClr>
                <a:schemeClr val="accent2"/>
              </a:buClr>
              <a:buFont typeface="Wingdings" pitchFamily="2" charset="2"/>
              <a:buChar char="§"/>
            </a:pPr>
            <a:r>
              <a:rPr lang="en-US"/>
              <a:t>Quantum Fourier Transform</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457200"/>
            <a:ext cx="8229600" cy="381000"/>
          </a:xfrm>
        </p:spPr>
        <p:txBody>
          <a:bodyPr/>
          <a:lstStyle/>
          <a:p>
            <a:r>
              <a:rPr lang="en-US" sz="2000"/>
              <a:t>Shor’s Algorithm - Periodicity</a:t>
            </a:r>
            <a:endParaRPr lang="en-US"/>
          </a:p>
        </p:txBody>
      </p:sp>
      <p:sp>
        <p:nvSpPr>
          <p:cNvPr id="30724" name="Text Box 4"/>
          <p:cNvSpPr txBox="1">
            <a:spLocks noChangeArrowheads="1"/>
          </p:cNvSpPr>
          <p:nvPr/>
        </p:nvSpPr>
        <p:spPr bwMode="auto">
          <a:xfrm>
            <a:off x="406400" y="2438400"/>
            <a:ext cx="8382000" cy="457200"/>
          </a:xfrm>
          <a:prstGeom prst="rect">
            <a:avLst/>
          </a:prstGeom>
          <a:noFill/>
          <a:ln w="9525">
            <a:noFill/>
            <a:miter lim="800000"/>
            <a:headEnd/>
            <a:tailEnd/>
          </a:ln>
          <a:effectLst/>
        </p:spPr>
        <p:txBody>
          <a:bodyPr>
            <a:spAutoFit/>
          </a:bodyPr>
          <a:lstStyle/>
          <a:p>
            <a:pPr marL="457200" indent="-457200">
              <a:spcBef>
                <a:spcPct val="50000"/>
              </a:spcBef>
              <a:buClr>
                <a:schemeClr val="accent2"/>
              </a:buClr>
              <a:buFont typeface="Wingdings" pitchFamily="2" charset="2"/>
              <a:buChar char="§"/>
            </a:pPr>
            <a:r>
              <a:rPr lang="en-US"/>
              <a:t>Choose N = 15 and x = 7 and we get the following:</a:t>
            </a:r>
          </a:p>
        </p:txBody>
      </p:sp>
      <p:sp>
        <p:nvSpPr>
          <p:cNvPr id="30726" name="Text Box 6"/>
          <p:cNvSpPr txBox="1">
            <a:spLocks noChangeArrowheads="1"/>
          </p:cNvSpPr>
          <p:nvPr/>
        </p:nvSpPr>
        <p:spPr bwMode="auto">
          <a:xfrm>
            <a:off x="3276600" y="3200400"/>
            <a:ext cx="2286000" cy="2647950"/>
          </a:xfrm>
          <a:prstGeom prst="rect">
            <a:avLst/>
          </a:prstGeom>
          <a:noFill/>
          <a:ln w="9525">
            <a:noFill/>
            <a:miter lim="800000"/>
            <a:headEnd/>
            <a:tailEnd/>
          </a:ln>
          <a:effectLst/>
        </p:spPr>
        <p:txBody>
          <a:bodyPr>
            <a:spAutoFit/>
          </a:bodyPr>
          <a:lstStyle/>
          <a:p>
            <a:pPr>
              <a:spcBef>
                <a:spcPct val="50000"/>
              </a:spcBef>
              <a:buClr>
                <a:schemeClr val="accent2"/>
              </a:buClr>
              <a:buFont typeface="Wingdings" pitchFamily="2" charset="2"/>
              <a:buNone/>
            </a:pPr>
            <a:r>
              <a:rPr lang="en-US" b="1">
                <a:solidFill>
                  <a:schemeClr val="accent1"/>
                </a:solidFill>
              </a:rPr>
              <a:t>7   mod 15 = 1</a:t>
            </a:r>
          </a:p>
          <a:p>
            <a:pPr>
              <a:spcBef>
                <a:spcPct val="50000"/>
              </a:spcBef>
              <a:buClr>
                <a:schemeClr val="accent2"/>
              </a:buClr>
              <a:buFont typeface="Wingdings" pitchFamily="2" charset="2"/>
              <a:buNone/>
            </a:pPr>
            <a:r>
              <a:rPr lang="en-US" b="1">
                <a:solidFill>
                  <a:schemeClr val="accent1"/>
                </a:solidFill>
              </a:rPr>
              <a:t>7   mod 15 = 7</a:t>
            </a:r>
          </a:p>
          <a:p>
            <a:pPr>
              <a:spcBef>
                <a:spcPct val="50000"/>
              </a:spcBef>
              <a:buClr>
                <a:schemeClr val="accent2"/>
              </a:buClr>
              <a:buFont typeface="Wingdings" pitchFamily="2" charset="2"/>
              <a:buNone/>
            </a:pPr>
            <a:r>
              <a:rPr lang="en-US" b="1">
                <a:solidFill>
                  <a:schemeClr val="accent1"/>
                </a:solidFill>
              </a:rPr>
              <a:t>7   mod 15 = 4</a:t>
            </a:r>
          </a:p>
          <a:p>
            <a:pPr>
              <a:spcBef>
                <a:spcPct val="50000"/>
              </a:spcBef>
              <a:buClr>
                <a:schemeClr val="accent2"/>
              </a:buClr>
              <a:buFont typeface="Wingdings" pitchFamily="2" charset="2"/>
              <a:buNone/>
            </a:pPr>
            <a:r>
              <a:rPr lang="en-US" b="1">
                <a:solidFill>
                  <a:schemeClr val="accent1"/>
                </a:solidFill>
              </a:rPr>
              <a:t>7   mod 15 = 13</a:t>
            </a:r>
          </a:p>
          <a:p>
            <a:pPr>
              <a:spcBef>
                <a:spcPct val="50000"/>
              </a:spcBef>
              <a:buClr>
                <a:schemeClr val="accent2"/>
              </a:buClr>
              <a:buFont typeface="Times" pitchFamily="18" charset="0"/>
              <a:buNone/>
            </a:pPr>
            <a:r>
              <a:rPr lang="en-US" b="1">
                <a:solidFill>
                  <a:schemeClr val="accent1"/>
                </a:solidFill>
              </a:rPr>
              <a:t>7   mod 15 = 1</a:t>
            </a:r>
          </a:p>
        </p:txBody>
      </p:sp>
      <p:sp>
        <p:nvSpPr>
          <p:cNvPr id="30727" name="Text Box 7"/>
          <p:cNvSpPr txBox="1">
            <a:spLocks noChangeArrowheads="1"/>
          </p:cNvSpPr>
          <p:nvPr/>
        </p:nvSpPr>
        <p:spPr bwMode="auto">
          <a:xfrm>
            <a:off x="3479800" y="3124200"/>
            <a:ext cx="304800" cy="366713"/>
          </a:xfrm>
          <a:prstGeom prst="rect">
            <a:avLst/>
          </a:prstGeom>
          <a:noFill/>
          <a:ln w="9525">
            <a:noFill/>
            <a:miter lim="800000"/>
            <a:headEnd/>
            <a:tailEnd/>
          </a:ln>
          <a:effectLst/>
        </p:spPr>
        <p:txBody>
          <a:bodyPr>
            <a:spAutoFit/>
          </a:bodyPr>
          <a:lstStyle/>
          <a:p>
            <a:pPr>
              <a:spcBef>
                <a:spcPct val="50000"/>
              </a:spcBef>
            </a:pPr>
            <a:r>
              <a:rPr lang="en-US" sz="1800" b="1">
                <a:solidFill>
                  <a:schemeClr val="accent1"/>
                </a:solidFill>
              </a:rPr>
              <a:t>0</a:t>
            </a:r>
            <a:endParaRPr lang="en-US" b="1">
              <a:solidFill>
                <a:schemeClr val="accent1"/>
              </a:solidFill>
            </a:endParaRPr>
          </a:p>
        </p:txBody>
      </p:sp>
      <p:sp>
        <p:nvSpPr>
          <p:cNvPr id="30728" name="Text Box 8"/>
          <p:cNvSpPr txBox="1">
            <a:spLocks noChangeArrowheads="1"/>
          </p:cNvSpPr>
          <p:nvPr/>
        </p:nvSpPr>
        <p:spPr bwMode="auto">
          <a:xfrm>
            <a:off x="3479800" y="3659188"/>
            <a:ext cx="304800" cy="366712"/>
          </a:xfrm>
          <a:prstGeom prst="rect">
            <a:avLst/>
          </a:prstGeom>
          <a:noFill/>
          <a:ln w="9525">
            <a:noFill/>
            <a:miter lim="800000"/>
            <a:headEnd/>
            <a:tailEnd/>
          </a:ln>
          <a:effectLst/>
        </p:spPr>
        <p:txBody>
          <a:bodyPr>
            <a:spAutoFit/>
          </a:bodyPr>
          <a:lstStyle/>
          <a:p>
            <a:pPr>
              <a:spcBef>
                <a:spcPct val="50000"/>
              </a:spcBef>
            </a:pPr>
            <a:r>
              <a:rPr lang="en-US" sz="1800" b="1">
                <a:solidFill>
                  <a:schemeClr val="accent1"/>
                </a:solidFill>
              </a:rPr>
              <a:t>1</a:t>
            </a:r>
            <a:endParaRPr lang="en-US" b="1">
              <a:solidFill>
                <a:schemeClr val="accent1"/>
              </a:solidFill>
            </a:endParaRPr>
          </a:p>
        </p:txBody>
      </p:sp>
      <p:sp>
        <p:nvSpPr>
          <p:cNvPr id="30729" name="Text Box 9"/>
          <p:cNvSpPr txBox="1">
            <a:spLocks noChangeArrowheads="1"/>
          </p:cNvSpPr>
          <p:nvPr/>
        </p:nvSpPr>
        <p:spPr bwMode="auto">
          <a:xfrm>
            <a:off x="3479800" y="4203700"/>
            <a:ext cx="304800" cy="366713"/>
          </a:xfrm>
          <a:prstGeom prst="rect">
            <a:avLst/>
          </a:prstGeom>
          <a:noFill/>
          <a:ln w="9525">
            <a:noFill/>
            <a:miter lim="800000"/>
            <a:headEnd/>
            <a:tailEnd/>
          </a:ln>
          <a:effectLst/>
        </p:spPr>
        <p:txBody>
          <a:bodyPr>
            <a:spAutoFit/>
          </a:bodyPr>
          <a:lstStyle/>
          <a:p>
            <a:pPr>
              <a:spcBef>
                <a:spcPct val="50000"/>
              </a:spcBef>
            </a:pPr>
            <a:r>
              <a:rPr lang="en-US" sz="1800" b="1">
                <a:solidFill>
                  <a:schemeClr val="accent1"/>
                </a:solidFill>
              </a:rPr>
              <a:t>2</a:t>
            </a:r>
            <a:endParaRPr lang="en-US" b="1">
              <a:solidFill>
                <a:schemeClr val="accent1"/>
              </a:solidFill>
            </a:endParaRPr>
          </a:p>
        </p:txBody>
      </p:sp>
      <p:sp>
        <p:nvSpPr>
          <p:cNvPr id="30730" name="Text Box 10"/>
          <p:cNvSpPr txBox="1">
            <a:spLocks noChangeArrowheads="1"/>
          </p:cNvSpPr>
          <p:nvPr/>
        </p:nvSpPr>
        <p:spPr bwMode="auto">
          <a:xfrm>
            <a:off x="3492500" y="4762500"/>
            <a:ext cx="304800" cy="366713"/>
          </a:xfrm>
          <a:prstGeom prst="rect">
            <a:avLst/>
          </a:prstGeom>
          <a:noFill/>
          <a:ln w="9525">
            <a:noFill/>
            <a:miter lim="800000"/>
            <a:headEnd/>
            <a:tailEnd/>
          </a:ln>
          <a:effectLst/>
        </p:spPr>
        <p:txBody>
          <a:bodyPr>
            <a:spAutoFit/>
          </a:bodyPr>
          <a:lstStyle/>
          <a:p>
            <a:pPr>
              <a:spcBef>
                <a:spcPct val="50000"/>
              </a:spcBef>
            </a:pPr>
            <a:r>
              <a:rPr lang="en-US" sz="1800" b="1">
                <a:solidFill>
                  <a:schemeClr val="accent1"/>
                </a:solidFill>
              </a:rPr>
              <a:t>3</a:t>
            </a:r>
            <a:endParaRPr lang="en-US" b="1">
              <a:solidFill>
                <a:schemeClr val="accent1"/>
              </a:solidFill>
            </a:endParaRPr>
          </a:p>
        </p:txBody>
      </p:sp>
      <p:sp>
        <p:nvSpPr>
          <p:cNvPr id="30731" name="Text Box 11"/>
          <p:cNvSpPr txBox="1">
            <a:spLocks noChangeArrowheads="1"/>
          </p:cNvSpPr>
          <p:nvPr/>
        </p:nvSpPr>
        <p:spPr bwMode="auto">
          <a:xfrm>
            <a:off x="3492500" y="5334000"/>
            <a:ext cx="304800" cy="366713"/>
          </a:xfrm>
          <a:prstGeom prst="rect">
            <a:avLst/>
          </a:prstGeom>
          <a:noFill/>
          <a:ln w="9525">
            <a:noFill/>
            <a:miter lim="800000"/>
            <a:headEnd/>
            <a:tailEnd/>
          </a:ln>
          <a:effectLst/>
        </p:spPr>
        <p:txBody>
          <a:bodyPr>
            <a:spAutoFit/>
          </a:bodyPr>
          <a:lstStyle/>
          <a:p>
            <a:pPr>
              <a:spcBef>
                <a:spcPct val="50000"/>
              </a:spcBef>
            </a:pPr>
            <a:r>
              <a:rPr lang="en-US" sz="1800" b="1">
                <a:solidFill>
                  <a:schemeClr val="accent1"/>
                </a:solidFill>
              </a:rPr>
              <a:t>4</a:t>
            </a:r>
            <a:endParaRPr lang="en-US" b="1">
              <a:solidFill>
                <a:schemeClr val="accent1"/>
              </a:solidFill>
            </a:endParaRPr>
          </a:p>
        </p:txBody>
      </p:sp>
      <p:sp>
        <p:nvSpPr>
          <p:cNvPr id="30732" name="Text Box 12"/>
          <p:cNvSpPr txBox="1">
            <a:spLocks noChangeArrowheads="1"/>
          </p:cNvSpPr>
          <p:nvPr/>
        </p:nvSpPr>
        <p:spPr bwMode="auto">
          <a:xfrm>
            <a:off x="381000" y="1035050"/>
            <a:ext cx="7848600" cy="1098550"/>
          </a:xfrm>
          <a:prstGeom prst="rect">
            <a:avLst/>
          </a:prstGeom>
          <a:noFill/>
          <a:ln w="9525">
            <a:noFill/>
            <a:miter lim="800000"/>
            <a:headEnd/>
            <a:tailEnd/>
          </a:ln>
          <a:effectLst/>
        </p:spPr>
        <p:txBody>
          <a:bodyPr>
            <a:spAutoFit/>
          </a:bodyPr>
          <a:lstStyle/>
          <a:p>
            <a:pPr>
              <a:spcBef>
                <a:spcPct val="50000"/>
              </a:spcBef>
              <a:buClr>
                <a:schemeClr val="accent2"/>
              </a:buClr>
              <a:buFont typeface="Wingdings" pitchFamily="2" charset="2"/>
              <a:buChar char="§"/>
            </a:pPr>
            <a:r>
              <a:rPr lang="en-US"/>
              <a:t>   An important result from Number Theory:</a:t>
            </a:r>
          </a:p>
          <a:p>
            <a:pPr>
              <a:spcBef>
                <a:spcPct val="50000"/>
              </a:spcBef>
              <a:buClr>
                <a:schemeClr val="accent2"/>
              </a:buClr>
              <a:buFont typeface="Wingdings" pitchFamily="2" charset="2"/>
              <a:buNone/>
            </a:pPr>
            <a:r>
              <a:rPr lang="en-US" sz="2800">
                <a:solidFill>
                  <a:schemeClr val="accent1"/>
                </a:solidFill>
              </a:rPr>
              <a:t>	</a:t>
            </a:r>
            <a:r>
              <a:rPr lang="en-US" sz="2800" b="1">
                <a:solidFill>
                  <a:schemeClr val="accent1"/>
                </a:solidFill>
              </a:rPr>
              <a:t>F(a) = x  mod N</a:t>
            </a:r>
            <a:r>
              <a:rPr lang="en-US"/>
              <a:t>  is a periodic function</a:t>
            </a:r>
          </a:p>
        </p:txBody>
      </p:sp>
      <p:sp>
        <p:nvSpPr>
          <p:cNvPr id="30733" name="Text Box 13"/>
          <p:cNvSpPr txBox="1">
            <a:spLocks noChangeArrowheads="1"/>
          </p:cNvSpPr>
          <p:nvPr/>
        </p:nvSpPr>
        <p:spPr bwMode="auto">
          <a:xfrm>
            <a:off x="2489200" y="1524000"/>
            <a:ext cx="304800" cy="457200"/>
          </a:xfrm>
          <a:prstGeom prst="rect">
            <a:avLst/>
          </a:prstGeom>
          <a:noFill/>
          <a:ln w="9525">
            <a:noFill/>
            <a:miter lim="800000"/>
            <a:headEnd/>
            <a:tailEnd/>
          </a:ln>
          <a:effectLst/>
        </p:spPr>
        <p:txBody>
          <a:bodyPr>
            <a:spAutoFit/>
          </a:bodyPr>
          <a:lstStyle/>
          <a:p>
            <a:pPr>
              <a:spcBef>
                <a:spcPct val="50000"/>
              </a:spcBef>
            </a:pPr>
            <a:r>
              <a:rPr lang="en-US" b="1">
                <a:solidFill>
                  <a:schemeClr val="accent1"/>
                </a:solidFill>
              </a:rPr>
              <a:t>a</a:t>
            </a:r>
            <a:endParaRPr lang="en-US"/>
          </a:p>
        </p:txBody>
      </p:sp>
      <p:sp>
        <p:nvSpPr>
          <p:cNvPr id="30734" name="Text Box 14"/>
          <p:cNvSpPr txBox="1">
            <a:spLocks noChangeArrowheads="1"/>
          </p:cNvSpPr>
          <p:nvPr/>
        </p:nvSpPr>
        <p:spPr bwMode="auto">
          <a:xfrm>
            <a:off x="4114800" y="5638800"/>
            <a:ext cx="184150" cy="457200"/>
          </a:xfrm>
          <a:prstGeom prst="rect">
            <a:avLst/>
          </a:prstGeom>
          <a:noFill/>
          <a:ln w="9525">
            <a:noFill/>
            <a:miter lim="800000"/>
            <a:headEnd/>
            <a:tailEnd/>
          </a:ln>
          <a:effectLst/>
        </p:spPr>
        <p:txBody>
          <a:bodyPr>
            <a:spAutoFit/>
          </a:bodyPr>
          <a:lstStyle/>
          <a:p>
            <a:pPr>
              <a:spcBef>
                <a:spcPct val="50000"/>
              </a:spcBef>
            </a:pPr>
            <a:r>
              <a:rPr lang="en-US" b="1">
                <a:solidFill>
                  <a:schemeClr val="accent1"/>
                </a:solidFill>
              </a:rPr>
              <a:t>.</a:t>
            </a:r>
            <a:r>
              <a:rPr lang="en-US"/>
              <a:t> </a:t>
            </a:r>
          </a:p>
        </p:txBody>
      </p:sp>
      <p:sp>
        <p:nvSpPr>
          <p:cNvPr id="30735" name="Text Box 15"/>
          <p:cNvSpPr txBox="1">
            <a:spLocks noChangeArrowheads="1"/>
          </p:cNvSpPr>
          <p:nvPr/>
        </p:nvSpPr>
        <p:spPr bwMode="auto">
          <a:xfrm>
            <a:off x="4114800" y="5867400"/>
            <a:ext cx="184150" cy="457200"/>
          </a:xfrm>
          <a:prstGeom prst="rect">
            <a:avLst/>
          </a:prstGeom>
          <a:noFill/>
          <a:ln w="9525">
            <a:noFill/>
            <a:miter lim="800000"/>
            <a:headEnd/>
            <a:tailEnd/>
          </a:ln>
          <a:effectLst/>
        </p:spPr>
        <p:txBody>
          <a:bodyPr>
            <a:spAutoFit/>
          </a:bodyPr>
          <a:lstStyle/>
          <a:p>
            <a:pPr>
              <a:spcBef>
                <a:spcPct val="50000"/>
              </a:spcBef>
            </a:pPr>
            <a:r>
              <a:rPr lang="en-US" b="1">
                <a:solidFill>
                  <a:schemeClr val="accent1"/>
                </a:solidFill>
              </a:rPr>
              <a:t>.</a:t>
            </a:r>
            <a:r>
              <a:rPr lang="en-US"/>
              <a:t> </a:t>
            </a:r>
          </a:p>
        </p:txBody>
      </p:sp>
      <p:sp>
        <p:nvSpPr>
          <p:cNvPr id="30736" name="Text Box 16"/>
          <p:cNvSpPr txBox="1">
            <a:spLocks noChangeArrowheads="1"/>
          </p:cNvSpPr>
          <p:nvPr/>
        </p:nvSpPr>
        <p:spPr bwMode="auto">
          <a:xfrm>
            <a:off x="4114800" y="6096000"/>
            <a:ext cx="184150" cy="457200"/>
          </a:xfrm>
          <a:prstGeom prst="rect">
            <a:avLst/>
          </a:prstGeom>
          <a:noFill/>
          <a:ln w="9525">
            <a:noFill/>
            <a:miter lim="800000"/>
            <a:headEnd/>
            <a:tailEnd/>
          </a:ln>
          <a:effectLst/>
        </p:spPr>
        <p:txBody>
          <a:bodyPr>
            <a:spAutoFit/>
          </a:bodyPr>
          <a:lstStyle/>
          <a:p>
            <a:pPr>
              <a:spcBef>
                <a:spcPct val="50000"/>
              </a:spcBef>
            </a:pPr>
            <a:r>
              <a:rPr lang="en-US" b="1">
                <a:solidFill>
                  <a:schemeClr val="accent1"/>
                </a:solidFill>
              </a:rPr>
              <a:t>.</a:t>
            </a:r>
            <a:r>
              <a:rPr lang="en-US"/>
              <a:t> </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7200" y="533400"/>
            <a:ext cx="8229600" cy="381000"/>
          </a:xfrm>
        </p:spPr>
        <p:txBody>
          <a:bodyPr/>
          <a:lstStyle/>
          <a:p>
            <a:r>
              <a:rPr lang="en-US" sz="2400"/>
              <a:t>Shor’s Algorithm - In Depth Analysis</a:t>
            </a:r>
            <a:endParaRPr lang="en-US"/>
          </a:p>
        </p:txBody>
      </p:sp>
      <p:sp>
        <p:nvSpPr>
          <p:cNvPr id="31748" name="Text Box 4"/>
          <p:cNvSpPr txBox="1">
            <a:spLocks noChangeArrowheads="1"/>
          </p:cNvSpPr>
          <p:nvPr/>
        </p:nvSpPr>
        <p:spPr bwMode="auto">
          <a:xfrm>
            <a:off x="381000" y="1219200"/>
            <a:ext cx="7010400" cy="457200"/>
          </a:xfrm>
          <a:prstGeom prst="rect">
            <a:avLst/>
          </a:prstGeom>
          <a:noFill/>
          <a:ln w="9525">
            <a:noFill/>
            <a:miter lim="800000"/>
            <a:headEnd/>
            <a:tailEnd/>
          </a:ln>
          <a:effectLst/>
        </p:spPr>
        <p:txBody>
          <a:bodyPr>
            <a:spAutoFit/>
          </a:bodyPr>
          <a:lstStyle/>
          <a:p>
            <a:pPr>
              <a:spcBef>
                <a:spcPct val="50000"/>
              </a:spcBef>
            </a:pPr>
            <a:endParaRPr lang="en-US"/>
          </a:p>
        </p:txBody>
      </p:sp>
      <p:sp>
        <p:nvSpPr>
          <p:cNvPr id="31749" name="Text Box 5"/>
          <p:cNvSpPr txBox="1">
            <a:spLocks noChangeArrowheads="1"/>
          </p:cNvSpPr>
          <p:nvPr/>
        </p:nvSpPr>
        <p:spPr bwMode="auto">
          <a:xfrm>
            <a:off x="228600" y="1120775"/>
            <a:ext cx="8686800" cy="3925888"/>
          </a:xfrm>
          <a:prstGeom prst="rect">
            <a:avLst/>
          </a:prstGeom>
          <a:noFill/>
          <a:ln w="9525">
            <a:noFill/>
            <a:miter lim="800000"/>
            <a:headEnd/>
            <a:tailEnd/>
          </a:ln>
          <a:effectLst/>
        </p:spPr>
        <p:txBody>
          <a:bodyPr>
            <a:spAutoFit/>
          </a:bodyPr>
          <a:lstStyle/>
          <a:p>
            <a:pPr marL="457200" indent="-457200" algn="ctr">
              <a:spcBef>
                <a:spcPct val="50000"/>
              </a:spcBef>
            </a:pPr>
            <a:r>
              <a:rPr lang="en-US" b="1" dirty="0">
                <a:solidFill>
                  <a:schemeClr val="accent1"/>
                </a:solidFill>
              </a:rPr>
              <a:t>To Factor an odd integer N  (Let’s choose 15) :</a:t>
            </a:r>
          </a:p>
          <a:p>
            <a:pPr marL="457200" indent="-457200">
              <a:spcBef>
                <a:spcPct val="50000"/>
              </a:spcBef>
              <a:buClr>
                <a:schemeClr val="accent2"/>
              </a:buClr>
              <a:buFont typeface="Times" pitchFamily="18" charset="0"/>
              <a:buAutoNum type="arabicPeriod"/>
            </a:pPr>
            <a:r>
              <a:rPr lang="en-US" dirty="0"/>
              <a:t>Determine if the number </a:t>
            </a:r>
            <a:r>
              <a:rPr lang="en-US" i="1" dirty="0"/>
              <a:t>n</a:t>
            </a:r>
            <a:r>
              <a:rPr lang="en-US" dirty="0"/>
              <a:t> is a prime, a even number, or an integer power of a prime number. If it is we will not use </a:t>
            </a:r>
            <a:r>
              <a:rPr lang="en-US" dirty="0" err="1"/>
              <a:t>Shor's</a:t>
            </a:r>
            <a:r>
              <a:rPr lang="en-US" dirty="0"/>
              <a:t> algorithm. There are efficient classical methods for determining if a integer </a:t>
            </a:r>
            <a:r>
              <a:rPr lang="en-US" i="1" dirty="0"/>
              <a:t>n</a:t>
            </a:r>
            <a:r>
              <a:rPr lang="en-US" dirty="0"/>
              <a:t> belongs to one of the above groups, and providing factors for it if it is. This step would be performed on a classical computer. </a:t>
            </a:r>
          </a:p>
          <a:p>
            <a:pPr marL="457200" indent="-457200">
              <a:spcBef>
                <a:spcPct val="50000"/>
              </a:spcBef>
              <a:buClr>
                <a:schemeClr val="accent2"/>
              </a:buClr>
              <a:buFont typeface="Times" pitchFamily="18" charset="0"/>
              <a:buAutoNum type="arabicPeriod"/>
            </a:pPr>
            <a:r>
              <a:rPr lang="en-US" dirty="0"/>
              <a:t>Choose an integer </a:t>
            </a:r>
            <a:r>
              <a:rPr lang="en-US" i="1" dirty="0"/>
              <a:t>q</a:t>
            </a:r>
            <a:r>
              <a:rPr lang="en-US" dirty="0"/>
              <a:t> such that N</a:t>
            </a:r>
            <a:r>
              <a:rPr lang="en-US" baseline="30000" dirty="0"/>
              <a:t>2</a:t>
            </a:r>
            <a:r>
              <a:rPr lang="en-US" dirty="0"/>
              <a:t>&lt; </a:t>
            </a:r>
            <a:r>
              <a:rPr lang="en-US" i="1" dirty="0"/>
              <a:t>q</a:t>
            </a:r>
            <a:r>
              <a:rPr lang="en-US" dirty="0"/>
              <a:t> &lt; 2N</a:t>
            </a:r>
            <a:r>
              <a:rPr lang="en-US" baseline="30000" dirty="0"/>
              <a:t>2</a:t>
            </a:r>
            <a:r>
              <a:rPr lang="en-US" dirty="0"/>
              <a:t>    </a:t>
            </a:r>
            <a:r>
              <a:rPr lang="en-US" b="1" dirty="0">
                <a:solidFill>
                  <a:schemeClr val="accent1"/>
                </a:solidFill>
              </a:rPr>
              <a:t>let’s pick 256</a:t>
            </a:r>
            <a:endParaRPr lang="en-US" dirty="0"/>
          </a:p>
          <a:p>
            <a:pPr marL="457200" indent="-457200">
              <a:spcBef>
                <a:spcPct val="50000"/>
              </a:spcBef>
              <a:buClr>
                <a:schemeClr val="accent2"/>
              </a:buClr>
              <a:buFont typeface="Times" pitchFamily="18" charset="0"/>
              <a:buAutoNum type="arabicPeriod"/>
            </a:pPr>
            <a:r>
              <a:rPr lang="en-US" dirty="0"/>
              <a:t>Choose a random integer </a:t>
            </a:r>
            <a:r>
              <a:rPr lang="en-US" i="1" dirty="0"/>
              <a:t>x</a:t>
            </a:r>
            <a:r>
              <a:rPr lang="en-US" dirty="0"/>
              <a:t> such that GCD(</a:t>
            </a:r>
            <a:r>
              <a:rPr lang="en-US" i="1" dirty="0"/>
              <a:t>x</a:t>
            </a:r>
            <a:r>
              <a:rPr lang="en-US" dirty="0"/>
              <a:t>, N) = 1 </a:t>
            </a:r>
            <a:r>
              <a:rPr lang="en-US" b="1" dirty="0">
                <a:solidFill>
                  <a:schemeClr val="accent1"/>
                </a:solidFill>
              </a:rPr>
              <a:t>let’s pick 7</a:t>
            </a:r>
          </a:p>
        </p:txBody>
      </p:sp>
      <p:sp>
        <p:nvSpPr>
          <p:cNvPr id="31751" name="Text Box 7"/>
          <p:cNvSpPr txBox="1">
            <a:spLocks noChangeArrowheads="1"/>
          </p:cNvSpPr>
          <p:nvPr/>
        </p:nvSpPr>
        <p:spPr bwMode="auto">
          <a:xfrm>
            <a:off x="4597400" y="2146300"/>
            <a:ext cx="184150" cy="366713"/>
          </a:xfrm>
          <a:prstGeom prst="rect">
            <a:avLst/>
          </a:prstGeom>
          <a:noFill/>
          <a:ln w="9525">
            <a:noFill/>
            <a:miter lim="800000"/>
            <a:headEnd/>
            <a:tailEnd/>
          </a:ln>
          <a:effectLst/>
        </p:spPr>
        <p:txBody>
          <a:bodyPr>
            <a:spAutoFit/>
          </a:bodyPr>
          <a:lstStyle/>
          <a:p>
            <a:pPr>
              <a:spcBef>
                <a:spcPct val="50000"/>
              </a:spcBef>
            </a:pPr>
            <a:r>
              <a:rPr lang="en-US" sz="1800" dirty="0"/>
              <a:t>2</a:t>
            </a:r>
          </a:p>
        </p:txBody>
      </p:sp>
      <p:sp>
        <p:nvSpPr>
          <p:cNvPr id="31753" name="Text Box 9"/>
          <p:cNvSpPr txBox="1">
            <a:spLocks noChangeArrowheads="1"/>
          </p:cNvSpPr>
          <p:nvPr/>
        </p:nvSpPr>
        <p:spPr bwMode="auto">
          <a:xfrm>
            <a:off x="5854700" y="2146300"/>
            <a:ext cx="184150" cy="366713"/>
          </a:xfrm>
          <a:prstGeom prst="rect">
            <a:avLst/>
          </a:prstGeom>
          <a:noFill/>
          <a:ln w="9525">
            <a:noFill/>
            <a:miter lim="800000"/>
            <a:headEnd/>
            <a:tailEnd/>
          </a:ln>
          <a:effectLst/>
        </p:spPr>
        <p:txBody>
          <a:bodyPr>
            <a:spAutoFit/>
          </a:bodyPr>
          <a:lstStyle/>
          <a:p>
            <a:pPr>
              <a:spcBef>
                <a:spcPct val="50000"/>
              </a:spcBef>
            </a:pPr>
            <a:r>
              <a:rPr lang="en-US" sz="1800"/>
              <a:t>2</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sz="2800"/>
              <a:t>Shor’s Algorithm - In Depth Analysis</a:t>
            </a:r>
          </a:p>
        </p:txBody>
      </p:sp>
      <p:sp>
        <p:nvSpPr>
          <p:cNvPr id="79875" name="Rectangle 3"/>
          <p:cNvSpPr>
            <a:spLocks noGrp="1" noChangeArrowheads="1"/>
          </p:cNvSpPr>
          <p:nvPr>
            <p:ph type="body" idx="1"/>
          </p:nvPr>
        </p:nvSpPr>
        <p:spPr/>
        <p:txBody>
          <a:bodyPr/>
          <a:lstStyle/>
          <a:p>
            <a:pPr marL="571500" indent="-571500">
              <a:buClr>
                <a:schemeClr val="hlink"/>
              </a:buClr>
              <a:buSzTx/>
              <a:buFont typeface="Wingdings" pitchFamily="2" charset="2"/>
              <a:buAutoNum type="arabicPeriod" startAt="4"/>
            </a:pPr>
            <a:r>
              <a:rPr lang="en-US" sz="2400" dirty="0">
                <a:latin typeface="Times" pitchFamily="18" charset="0"/>
              </a:rPr>
              <a:t>Create two quantum registers (these registers must also be entangled so that the collapse of the input register corresponds to the collapse of the output register)</a:t>
            </a:r>
          </a:p>
          <a:p>
            <a:pPr marL="838200" lvl="1" indent="-381000">
              <a:buClr>
                <a:schemeClr val="accent1"/>
              </a:buClr>
              <a:buSzPct val="75000"/>
              <a:buFont typeface="Wingdings" pitchFamily="2" charset="2"/>
              <a:buChar char="q"/>
            </a:pPr>
            <a:r>
              <a:rPr lang="en-US" sz="2400" dirty="0">
                <a:latin typeface="Times" pitchFamily="18" charset="0"/>
              </a:rPr>
              <a:t>Input register: must contain enough </a:t>
            </a:r>
            <a:r>
              <a:rPr lang="en-US" sz="2400" dirty="0" err="1">
                <a:latin typeface="Times" pitchFamily="18" charset="0"/>
              </a:rPr>
              <a:t>qubits</a:t>
            </a:r>
            <a:r>
              <a:rPr lang="en-US" sz="2400" dirty="0">
                <a:latin typeface="Times" pitchFamily="18" charset="0"/>
              </a:rPr>
              <a:t> to represent numbers as large as q-1.  up to 255, so we need 8 </a:t>
            </a:r>
            <a:r>
              <a:rPr lang="en-US" sz="2400" dirty="0" err="1">
                <a:latin typeface="Times" pitchFamily="18" charset="0"/>
              </a:rPr>
              <a:t>qubits</a:t>
            </a:r>
            <a:r>
              <a:rPr lang="en-US" sz="2400" dirty="0">
                <a:latin typeface="Times" pitchFamily="18" charset="0"/>
              </a:rPr>
              <a:t> </a:t>
            </a:r>
          </a:p>
          <a:p>
            <a:pPr marL="838200" lvl="1" indent="-381000">
              <a:buClr>
                <a:schemeClr val="accent1"/>
              </a:buClr>
              <a:buSzPct val="75000"/>
              <a:buFont typeface="Wingdings" pitchFamily="2" charset="2"/>
              <a:buChar char="q"/>
            </a:pPr>
            <a:r>
              <a:rPr lang="en-US" sz="2400" dirty="0">
                <a:latin typeface="Times" pitchFamily="18" charset="0"/>
              </a:rPr>
              <a:t>Output register: must contain enough </a:t>
            </a:r>
            <a:r>
              <a:rPr lang="en-US" sz="2400" dirty="0" err="1">
                <a:latin typeface="Times" pitchFamily="18" charset="0"/>
              </a:rPr>
              <a:t>qubits</a:t>
            </a:r>
            <a:r>
              <a:rPr lang="en-US" sz="2400" dirty="0">
                <a:latin typeface="Times" pitchFamily="18" charset="0"/>
              </a:rPr>
              <a:t> to represent numbers as large as N-1. up to 14, so we need 4 </a:t>
            </a:r>
            <a:r>
              <a:rPr lang="en-US" sz="2400" dirty="0" err="1">
                <a:latin typeface="Times" pitchFamily="18" charset="0"/>
              </a:rPr>
              <a:t>qubits</a:t>
            </a:r>
            <a:endParaRPr lang="en-US" sz="2400" dirty="0">
              <a:latin typeface="Times" pitchFamily="18" charset="0"/>
            </a:endParaRPr>
          </a:p>
          <a:p>
            <a:pPr marL="571500" indent="-571500"/>
            <a:endParaRPr lang="en-US" sz="2400" dirty="0">
              <a:latin typeface="Times"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381000" y="457200"/>
            <a:ext cx="8229600" cy="457200"/>
          </a:xfrm>
        </p:spPr>
        <p:txBody>
          <a:bodyPr/>
          <a:lstStyle/>
          <a:p>
            <a:r>
              <a:rPr lang="en-US" sz="2400"/>
              <a:t>Shor’s Algorithm - Preparing Data</a:t>
            </a:r>
            <a:endParaRPr lang="en-US"/>
          </a:p>
        </p:txBody>
      </p:sp>
      <p:sp>
        <p:nvSpPr>
          <p:cNvPr id="36868" name="Text Box 4"/>
          <p:cNvSpPr txBox="1">
            <a:spLocks noChangeArrowheads="1"/>
          </p:cNvSpPr>
          <p:nvPr/>
        </p:nvSpPr>
        <p:spPr bwMode="auto">
          <a:xfrm>
            <a:off x="457200" y="1436688"/>
            <a:ext cx="8153400" cy="1370012"/>
          </a:xfrm>
          <a:prstGeom prst="rect">
            <a:avLst/>
          </a:prstGeom>
          <a:noFill/>
          <a:ln w="9525">
            <a:noFill/>
            <a:miter lim="800000"/>
            <a:headEnd/>
            <a:tailEnd/>
          </a:ln>
          <a:effectLst/>
        </p:spPr>
        <p:txBody>
          <a:bodyPr>
            <a:spAutoFit/>
          </a:bodyPr>
          <a:lstStyle/>
          <a:p>
            <a:pPr marL="457200" indent="-457200">
              <a:spcBef>
                <a:spcPct val="50000"/>
              </a:spcBef>
              <a:buClr>
                <a:schemeClr val="accent2"/>
              </a:buClr>
              <a:buFont typeface="Times" pitchFamily="18" charset="0"/>
              <a:buAutoNum type="arabicPeriod" startAt="5"/>
            </a:pPr>
            <a:r>
              <a:rPr lang="en-US"/>
              <a:t>Load the input register with an equally weighted superposition of all integers from 0 to </a:t>
            </a:r>
            <a:r>
              <a:rPr lang="en-US" i="1"/>
              <a:t>q</a:t>
            </a:r>
            <a:r>
              <a:rPr lang="en-US"/>
              <a:t>-1.  </a:t>
            </a:r>
            <a:r>
              <a:rPr lang="en-US" b="1">
                <a:solidFill>
                  <a:schemeClr val="accent1"/>
                </a:solidFill>
              </a:rPr>
              <a:t>0 to 255</a:t>
            </a:r>
            <a:r>
              <a:rPr lang="en-US"/>
              <a:t> </a:t>
            </a:r>
          </a:p>
          <a:p>
            <a:pPr marL="457200" indent="-457200">
              <a:spcBef>
                <a:spcPct val="50000"/>
              </a:spcBef>
              <a:buClr>
                <a:schemeClr val="accent2"/>
              </a:buClr>
              <a:buFont typeface="Times" pitchFamily="18" charset="0"/>
              <a:buAutoNum type="arabicPeriod" startAt="5"/>
            </a:pPr>
            <a:r>
              <a:rPr lang="en-US"/>
              <a:t>Load the output register with all zeros.  </a:t>
            </a:r>
          </a:p>
        </p:txBody>
      </p:sp>
      <p:sp>
        <p:nvSpPr>
          <p:cNvPr id="36885" name="Text Box 21"/>
          <p:cNvSpPr txBox="1">
            <a:spLocks noChangeArrowheads="1"/>
          </p:cNvSpPr>
          <p:nvPr/>
        </p:nvSpPr>
        <p:spPr bwMode="auto">
          <a:xfrm>
            <a:off x="1295400" y="3200400"/>
            <a:ext cx="6629400" cy="1927225"/>
          </a:xfrm>
          <a:prstGeom prst="rect">
            <a:avLst/>
          </a:prstGeom>
          <a:solidFill>
            <a:schemeClr val="hlink"/>
          </a:solidFill>
          <a:ln w="9525">
            <a:solidFill>
              <a:schemeClr val="tx1"/>
            </a:solidFill>
            <a:miter lim="800000"/>
            <a:headEnd/>
            <a:tailEnd/>
          </a:ln>
          <a:effectLst/>
        </p:spPr>
        <p:txBody>
          <a:bodyPr>
            <a:spAutoFit/>
          </a:bodyPr>
          <a:lstStyle/>
          <a:p>
            <a:r>
              <a:rPr lang="en-US" b="1" dirty="0"/>
              <a:t>The total state of the system at this point will be:</a:t>
            </a:r>
          </a:p>
          <a:p>
            <a:endParaRPr lang="en-US" b="1" dirty="0"/>
          </a:p>
          <a:p>
            <a:endParaRPr lang="en-US" b="1" dirty="0"/>
          </a:p>
          <a:p>
            <a:endParaRPr lang="en-US" b="1" dirty="0"/>
          </a:p>
          <a:p>
            <a:endParaRPr lang="en-US" b="1" dirty="0"/>
          </a:p>
        </p:txBody>
      </p:sp>
      <p:sp>
        <p:nvSpPr>
          <p:cNvPr id="36872" name="Line 8"/>
          <p:cNvSpPr>
            <a:spLocks noChangeShapeType="1"/>
          </p:cNvSpPr>
          <p:nvPr/>
        </p:nvSpPr>
        <p:spPr bwMode="auto">
          <a:xfrm>
            <a:off x="3479800" y="4251325"/>
            <a:ext cx="457200" cy="0"/>
          </a:xfrm>
          <a:prstGeom prst="line">
            <a:avLst/>
          </a:prstGeom>
          <a:noFill/>
          <a:ln w="22225">
            <a:solidFill>
              <a:schemeClr val="tx1"/>
            </a:solidFill>
            <a:round/>
            <a:headEnd/>
            <a:tailEnd/>
          </a:ln>
          <a:effectLst/>
        </p:spPr>
        <p:txBody>
          <a:bodyPr wrap="none" anchor="ctr"/>
          <a:lstStyle/>
          <a:p>
            <a:endParaRPr lang="en-US"/>
          </a:p>
        </p:txBody>
      </p:sp>
      <p:sp>
        <p:nvSpPr>
          <p:cNvPr id="36873" name="Text Box 9"/>
          <p:cNvSpPr txBox="1">
            <a:spLocks noChangeArrowheads="1"/>
          </p:cNvSpPr>
          <p:nvPr/>
        </p:nvSpPr>
        <p:spPr bwMode="auto">
          <a:xfrm>
            <a:off x="3530600" y="3892550"/>
            <a:ext cx="304800" cy="396875"/>
          </a:xfrm>
          <a:prstGeom prst="rect">
            <a:avLst/>
          </a:prstGeom>
          <a:noFill/>
          <a:ln w="9525">
            <a:noFill/>
            <a:miter lim="800000"/>
            <a:headEnd/>
            <a:tailEnd/>
          </a:ln>
          <a:effectLst/>
        </p:spPr>
        <p:txBody>
          <a:bodyPr>
            <a:spAutoFit/>
          </a:bodyPr>
          <a:lstStyle/>
          <a:p>
            <a:pPr>
              <a:spcBef>
                <a:spcPct val="50000"/>
              </a:spcBef>
            </a:pPr>
            <a:r>
              <a:rPr lang="en-US" sz="2000" b="1"/>
              <a:t>1</a:t>
            </a:r>
            <a:endParaRPr lang="en-US" b="1"/>
          </a:p>
        </p:txBody>
      </p:sp>
      <p:sp>
        <p:nvSpPr>
          <p:cNvPr id="36874" name="Text Box 10"/>
          <p:cNvSpPr txBox="1">
            <a:spLocks noChangeArrowheads="1"/>
          </p:cNvSpPr>
          <p:nvPr/>
        </p:nvSpPr>
        <p:spPr bwMode="auto">
          <a:xfrm>
            <a:off x="3327400" y="4289425"/>
            <a:ext cx="939800" cy="457200"/>
          </a:xfrm>
          <a:prstGeom prst="rect">
            <a:avLst/>
          </a:prstGeom>
          <a:noFill/>
          <a:ln w="9525">
            <a:noFill/>
            <a:miter lim="800000"/>
            <a:headEnd/>
            <a:tailEnd/>
          </a:ln>
          <a:effectLst/>
        </p:spPr>
        <p:txBody>
          <a:bodyPr>
            <a:spAutoFit/>
          </a:bodyPr>
          <a:lstStyle/>
          <a:p>
            <a:pPr>
              <a:spcBef>
                <a:spcPct val="50000"/>
              </a:spcBef>
            </a:pPr>
            <a:r>
              <a:rPr lang="en-US" b="1"/>
              <a:t>√</a:t>
            </a:r>
            <a:r>
              <a:rPr lang="en-US" sz="2000" b="1" i="1"/>
              <a:t>256</a:t>
            </a:r>
            <a:endParaRPr lang="en-US" b="1"/>
          </a:p>
        </p:txBody>
      </p:sp>
      <p:sp>
        <p:nvSpPr>
          <p:cNvPr id="36875" name="Line 11"/>
          <p:cNvSpPr>
            <a:spLocks noChangeShapeType="1"/>
          </p:cNvSpPr>
          <p:nvPr/>
        </p:nvSpPr>
        <p:spPr bwMode="auto">
          <a:xfrm>
            <a:off x="3581400" y="4340225"/>
            <a:ext cx="304800" cy="0"/>
          </a:xfrm>
          <a:prstGeom prst="line">
            <a:avLst/>
          </a:prstGeom>
          <a:noFill/>
          <a:ln w="22225">
            <a:solidFill>
              <a:schemeClr val="tx1"/>
            </a:solidFill>
            <a:round/>
            <a:headEnd/>
            <a:tailEnd/>
          </a:ln>
          <a:effectLst/>
        </p:spPr>
        <p:txBody>
          <a:bodyPr wrap="none" anchor="ctr"/>
          <a:lstStyle/>
          <a:p>
            <a:endParaRPr lang="en-US"/>
          </a:p>
        </p:txBody>
      </p:sp>
      <p:sp>
        <p:nvSpPr>
          <p:cNvPr id="36876" name="Text Box 12"/>
          <p:cNvSpPr txBox="1">
            <a:spLocks noChangeArrowheads="1"/>
          </p:cNvSpPr>
          <p:nvPr/>
        </p:nvSpPr>
        <p:spPr bwMode="auto">
          <a:xfrm>
            <a:off x="4038600" y="4022725"/>
            <a:ext cx="1905000" cy="519113"/>
          </a:xfrm>
          <a:prstGeom prst="rect">
            <a:avLst/>
          </a:prstGeom>
          <a:noFill/>
          <a:ln w="9525">
            <a:noFill/>
            <a:miter lim="800000"/>
            <a:headEnd/>
            <a:tailEnd/>
          </a:ln>
          <a:effectLst/>
        </p:spPr>
        <p:txBody>
          <a:bodyPr>
            <a:spAutoFit/>
          </a:bodyPr>
          <a:lstStyle/>
          <a:p>
            <a:pPr>
              <a:spcBef>
                <a:spcPct val="50000"/>
              </a:spcBef>
            </a:pPr>
            <a:r>
              <a:rPr lang="en-US" sz="2800" b="1"/>
              <a:t>∑ |a, 000&gt;</a:t>
            </a:r>
            <a:endParaRPr lang="en-US" b="1"/>
          </a:p>
        </p:txBody>
      </p:sp>
      <p:sp>
        <p:nvSpPr>
          <p:cNvPr id="36877" name="Text Box 13"/>
          <p:cNvSpPr txBox="1">
            <a:spLocks noChangeArrowheads="1"/>
          </p:cNvSpPr>
          <p:nvPr/>
        </p:nvSpPr>
        <p:spPr bwMode="auto">
          <a:xfrm>
            <a:off x="4000500" y="4403725"/>
            <a:ext cx="533400" cy="336550"/>
          </a:xfrm>
          <a:prstGeom prst="rect">
            <a:avLst/>
          </a:prstGeom>
          <a:noFill/>
          <a:ln w="9525">
            <a:noFill/>
            <a:miter lim="800000"/>
            <a:headEnd/>
            <a:tailEnd/>
          </a:ln>
          <a:effectLst/>
        </p:spPr>
        <p:txBody>
          <a:bodyPr>
            <a:spAutoFit/>
          </a:bodyPr>
          <a:lstStyle/>
          <a:p>
            <a:pPr>
              <a:spcBef>
                <a:spcPct val="50000"/>
              </a:spcBef>
            </a:pPr>
            <a:r>
              <a:rPr lang="en-US" sz="1600" b="1" dirty="0"/>
              <a:t>a=0</a:t>
            </a:r>
            <a:endParaRPr lang="en-US" b="1" dirty="0"/>
          </a:p>
        </p:txBody>
      </p:sp>
      <p:sp>
        <p:nvSpPr>
          <p:cNvPr id="36878" name="Text Box 14"/>
          <p:cNvSpPr txBox="1">
            <a:spLocks noChangeArrowheads="1"/>
          </p:cNvSpPr>
          <p:nvPr/>
        </p:nvSpPr>
        <p:spPr bwMode="auto">
          <a:xfrm>
            <a:off x="3987800" y="3857625"/>
            <a:ext cx="533400" cy="336550"/>
          </a:xfrm>
          <a:prstGeom prst="rect">
            <a:avLst/>
          </a:prstGeom>
          <a:noFill/>
          <a:ln w="9525">
            <a:noFill/>
            <a:miter lim="800000"/>
            <a:headEnd/>
            <a:tailEnd/>
          </a:ln>
          <a:effectLst/>
        </p:spPr>
        <p:txBody>
          <a:bodyPr>
            <a:spAutoFit/>
          </a:bodyPr>
          <a:lstStyle/>
          <a:p>
            <a:pPr>
              <a:spcBef>
                <a:spcPct val="50000"/>
              </a:spcBef>
            </a:pPr>
            <a:r>
              <a:rPr lang="en-US" sz="1600" b="1" i="1"/>
              <a:t>255</a:t>
            </a:r>
            <a:endParaRPr lang="en-US" b="1"/>
          </a:p>
        </p:txBody>
      </p:sp>
      <p:sp>
        <p:nvSpPr>
          <p:cNvPr id="36894" name="Line 30"/>
          <p:cNvSpPr>
            <a:spLocks noChangeShapeType="1"/>
          </p:cNvSpPr>
          <p:nvPr/>
        </p:nvSpPr>
        <p:spPr bwMode="auto">
          <a:xfrm>
            <a:off x="3352800" y="4876800"/>
            <a:ext cx="1295400" cy="0"/>
          </a:xfrm>
          <a:prstGeom prst="line">
            <a:avLst/>
          </a:prstGeom>
          <a:noFill/>
          <a:ln w="31750">
            <a:solidFill>
              <a:schemeClr val="tx1"/>
            </a:solidFill>
            <a:round/>
            <a:headEnd/>
            <a:tailEnd/>
          </a:ln>
          <a:effectLst/>
        </p:spPr>
        <p:txBody>
          <a:bodyPr wrap="none" anchor="ctr"/>
          <a:lstStyle/>
          <a:p>
            <a:endParaRPr lang="en-US"/>
          </a:p>
        </p:txBody>
      </p:sp>
      <p:sp>
        <p:nvSpPr>
          <p:cNvPr id="36895" name="Line 31"/>
          <p:cNvSpPr>
            <a:spLocks noChangeShapeType="1"/>
          </p:cNvSpPr>
          <p:nvPr/>
        </p:nvSpPr>
        <p:spPr bwMode="auto">
          <a:xfrm flipV="1">
            <a:off x="4648200" y="4572000"/>
            <a:ext cx="76200" cy="304800"/>
          </a:xfrm>
          <a:prstGeom prst="line">
            <a:avLst/>
          </a:prstGeom>
          <a:noFill/>
          <a:ln w="31750">
            <a:solidFill>
              <a:schemeClr val="tx1"/>
            </a:solidFill>
            <a:round/>
            <a:headEnd/>
            <a:tailEnd/>
          </a:ln>
          <a:effectLst/>
        </p:spPr>
        <p:txBody>
          <a:bodyPr wrap="none" anchor="ctr"/>
          <a:lstStyle/>
          <a:p>
            <a:endParaRPr lang="en-US"/>
          </a:p>
        </p:txBody>
      </p:sp>
      <p:sp>
        <p:nvSpPr>
          <p:cNvPr id="36896" name="Line 32"/>
          <p:cNvSpPr>
            <a:spLocks noChangeShapeType="1"/>
          </p:cNvSpPr>
          <p:nvPr/>
        </p:nvSpPr>
        <p:spPr bwMode="auto">
          <a:xfrm flipH="1" flipV="1">
            <a:off x="3200400" y="4572000"/>
            <a:ext cx="152400" cy="304800"/>
          </a:xfrm>
          <a:prstGeom prst="line">
            <a:avLst/>
          </a:prstGeom>
          <a:noFill/>
          <a:ln w="31750">
            <a:solidFill>
              <a:schemeClr val="tx1"/>
            </a:solidFill>
            <a:round/>
            <a:headEnd/>
            <a:tailEnd/>
          </a:ln>
          <a:effectLst/>
        </p:spPr>
        <p:txBody>
          <a:bodyPr wrap="none" anchor="ctr"/>
          <a:lstStyle/>
          <a:p>
            <a:endParaRPr lang="en-US"/>
          </a:p>
        </p:txBody>
      </p:sp>
      <p:sp>
        <p:nvSpPr>
          <p:cNvPr id="36897" name="Line 33"/>
          <p:cNvSpPr>
            <a:spLocks noChangeShapeType="1"/>
          </p:cNvSpPr>
          <p:nvPr/>
        </p:nvSpPr>
        <p:spPr bwMode="auto">
          <a:xfrm flipH="1">
            <a:off x="3124200" y="4876800"/>
            <a:ext cx="685800" cy="914400"/>
          </a:xfrm>
          <a:prstGeom prst="line">
            <a:avLst/>
          </a:prstGeom>
          <a:noFill/>
          <a:ln w="31750">
            <a:solidFill>
              <a:schemeClr val="tx1"/>
            </a:solidFill>
            <a:round/>
            <a:headEnd/>
            <a:tailEnd/>
          </a:ln>
          <a:effectLst/>
        </p:spPr>
        <p:txBody>
          <a:bodyPr wrap="none" anchor="ctr"/>
          <a:lstStyle/>
          <a:p>
            <a:endParaRPr lang="en-US"/>
          </a:p>
        </p:txBody>
      </p:sp>
      <p:sp>
        <p:nvSpPr>
          <p:cNvPr id="36898" name="Text Box 34"/>
          <p:cNvSpPr txBox="1">
            <a:spLocks noChangeArrowheads="1"/>
          </p:cNvSpPr>
          <p:nvPr/>
        </p:nvSpPr>
        <p:spPr bwMode="auto">
          <a:xfrm>
            <a:off x="2727325" y="5715000"/>
            <a:ext cx="1235075" cy="822325"/>
          </a:xfrm>
          <a:prstGeom prst="rect">
            <a:avLst/>
          </a:prstGeom>
          <a:noFill/>
          <a:ln w="9525">
            <a:noFill/>
            <a:miter lim="800000"/>
            <a:headEnd/>
            <a:tailEnd/>
          </a:ln>
          <a:effectLst/>
        </p:spPr>
        <p:txBody>
          <a:bodyPr>
            <a:spAutoFit/>
          </a:bodyPr>
          <a:lstStyle/>
          <a:p>
            <a:pPr>
              <a:spcBef>
                <a:spcPct val="50000"/>
              </a:spcBef>
            </a:pPr>
            <a:r>
              <a:rPr lang="en-US"/>
              <a:t>Input Register</a:t>
            </a:r>
          </a:p>
        </p:txBody>
      </p:sp>
      <p:sp>
        <p:nvSpPr>
          <p:cNvPr id="36899" name="Text Box 35"/>
          <p:cNvSpPr txBox="1">
            <a:spLocks noChangeArrowheads="1"/>
          </p:cNvSpPr>
          <p:nvPr/>
        </p:nvSpPr>
        <p:spPr bwMode="auto">
          <a:xfrm>
            <a:off x="4495800" y="5638800"/>
            <a:ext cx="1235075" cy="822325"/>
          </a:xfrm>
          <a:prstGeom prst="rect">
            <a:avLst/>
          </a:prstGeom>
          <a:noFill/>
          <a:ln w="9525">
            <a:noFill/>
            <a:miter lim="800000"/>
            <a:headEnd/>
            <a:tailEnd/>
          </a:ln>
          <a:effectLst/>
        </p:spPr>
        <p:txBody>
          <a:bodyPr>
            <a:spAutoFit/>
          </a:bodyPr>
          <a:lstStyle/>
          <a:p>
            <a:pPr>
              <a:spcBef>
                <a:spcPct val="50000"/>
              </a:spcBef>
            </a:pPr>
            <a:r>
              <a:rPr lang="en-US"/>
              <a:t>Output Register</a:t>
            </a:r>
          </a:p>
        </p:txBody>
      </p:sp>
      <p:sp>
        <p:nvSpPr>
          <p:cNvPr id="36900" name="Line 36"/>
          <p:cNvSpPr>
            <a:spLocks noChangeShapeType="1"/>
          </p:cNvSpPr>
          <p:nvPr/>
        </p:nvSpPr>
        <p:spPr bwMode="auto">
          <a:xfrm>
            <a:off x="5105400" y="4572000"/>
            <a:ext cx="0" cy="1066800"/>
          </a:xfrm>
          <a:prstGeom prst="line">
            <a:avLst/>
          </a:prstGeom>
          <a:noFill/>
          <a:ln w="31750">
            <a:solidFill>
              <a:schemeClr val="tx1"/>
            </a:solidFill>
            <a:round/>
            <a:headEnd/>
            <a:tailEnd/>
          </a:ln>
          <a:effectLst/>
        </p:spPr>
        <p:txBody>
          <a:bodyPr wrap="none" anchor="ctr"/>
          <a:lstStyle/>
          <a:p>
            <a:endParaRPr lang="en-US"/>
          </a:p>
        </p:txBody>
      </p:sp>
      <p:sp>
        <p:nvSpPr>
          <p:cNvPr id="36902" name="Text Box 38"/>
          <p:cNvSpPr txBox="1">
            <a:spLocks noChangeArrowheads="1"/>
          </p:cNvSpPr>
          <p:nvPr/>
        </p:nvSpPr>
        <p:spPr bwMode="auto">
          <a:xfrm>
            <a:off x="6096000" y="5537200"/>
            <a:ext cx="2590800" cy="1016000"/>
          </a:xfrm>
          <a:prstGeom prst="rect">
            <a:avLst/>
          </a:prstGeom>
          <a:solidFill>
            <a:schemeClr val="folHlink"/>
          </a:solidFill>
          <a:ln w="9525">
            <a:solidFill>
              <a:schemeClr val="tx1"/>
            </a:solidFill>
            <a:miter lim="800000"/>
            <a:headEnd/>
            <a:tailEnd/>
          </a:ln>
          <a:effectLst/>
        </p:spPr>
        <p:txBody>
          <a:bodyPr>
            <a:spAutoFit/>
          </a:bodyPr>
          <a:lstStyle/>
          <a:p>
            <a:pPr>
              <a:spcBef>
                <a:spcPct val="50000"/>
              </a:spcBef>
            </a:pPr>
            <a:r>
              <a:rPr lang="en-US" sz="2000"/>
              <a:t>Note: the comma here denotes that the registers are entangled</a:t>
            </a:r>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57200" y="533400"/>
            <a:ext cx="8229600" cy="457200"/>
          </a:xfrm>
        </p:spPr>
        <p:txBody>
          <a:bodyPr/>
          <a:lstStyle/>
          <a:p>
            <a:r>
              <a:rPr lang="en-US" sz="2400"/>
              <a:t>Shor’s Algorithm - Modular Arithmetic</a:t>
            </a:r>
            <a:endParaRPr lang="en-US"/>
          </a:p>
        </p:txBody>
      </p:sp>
      <p:sp>
        <p:nvSpPr>
          <p:cNvPr id="38916" name="Text Box 4"/>
          <p:cNvSpPr txBox="1">
            <a:spLocks noChangeArrowheads="1"/>
          </p:cNvSpPr>
          <p:nvPr/>
        </p:nvSpPr>
        <p:spPr bwMode="auto">
          <a:xfrm>
            <a:off x="381000" y="1143000"/>
            <a:ext cx="7543800" cy="1187450"/>
          </a:xfrm>
          <a:prstGeom prst="rect">
            <a:avLst/>
          </a:prstGeom>
          <a:noFill/>
          <a:ln w="9525">
            <a:noFill/>
            <a:miter lim="800000"/>
            <a:headEnd/>
            <a:tailEnd/>
          </a:ln>
          <a:effectLst/>
        </p:spPr>
        <p:txBody>
          <a:bodyPr>
            <a:spAutoFit/>
          </a:bodyPr>
          <a:lstStyle/>
          <a:p>
            <a:pPr marL="457200" indent="-457200">
              <a:spcBef>
                <a:spcPct val="50000"/>
              </a:spcBef>
              <a:buClr>
                <a:schemeClr val="accent2"/>
              </a:buClr>
              <a:buFont typeface="Times" pitchFamily="18" charset="0"/>
              <a:buAutoNum type="arabicPeriod" startAt="7"/>
            </a:pPr>
            <a:r>
              <a:rPr lang="en-US" dirty="0"/>
              <a:t>Apply the transformation </a:t>
            </a:r>
            <a:r>
              <a:rPr lang="en-US" i="1" dirty="0"/>
              <a:t>x</a:t>
            </a:r>
            <a:r>
              <a:rPr lang="en-US" dirty="0"/>
              <a:t>   mod N to each number in the input register, storing the result of each computation in the output register.</a:t>
            </a:r>
          </a:p>
        </p:txBody>
      </p:sp>
      <p:sp>
        <p:nvSpPr>
          <p:cNvPr id="38917" name="Text Box 5"/>
          <p:cNvSpPr txBox="1">
            <a:spLocks noChangeArrowheads="1"/>
          </p:cNvSpPr>
          <p:nvPr/>
        </p:nvSpPr>
        <p:spPr bwMode="auto">
          <a:xfrm>
            <a:off x="4343400" y="1066800"/>
            <a:ext cx="304800" cy="396875"/>
          </a:xfrm>
          <a:prstGeom prst="rect">
            <a:avLst/>
          </a:prstGeom>
          <a:noFill/>
          <a:ln w="9525">
            <a:noFill/>
            <a:miter lim="800000"/>
            <a:headEnd/>
            <a:tailEnd/>
          </a:ln>
          <a:effectLst/>
        </p:spPr>
        <p:txBody>
          <a:bodyPr>
            <a:spAutoFit/>
          </a:bodyPr>
          <a:lstStyle/>
          <a:p>
            <a:pPr>
              <a:spcBef>
                <a:spcPct val="50000"/>
              </a:spcBef>
            </a:pPr>
            <a:r>
              <a:rPr lang="en-US" sz="2000" dirty="0"/>
              <a:t>a</a:t>
            </a:r>
            <a:endParaRPr lang="en-US" dirty="0"/>
          </a:p>
        </p:txBody>
      </p:sp>
      <p:graphicFrame>
        <p:nvGraphicFramePr>
          <p:cNvPr id="38968" name="Group 56"/>
          <p:cNvGraphicFramePr>
            <a:graphicFrameLocks noGrp="1"/>
          </p:cNvGraphicFramePr>
          <p:nvPr/>
        </p:nvGraphicFramePr>
        <p:xfrm>
          <a:off x="1143000" y="2816225"/>
          <a:ext cx="6858000" cy="3566160"/>
        </p:xfrm>
        <a:graphic>
          <a:graphicData uri="http://schemas.openxmlformats.org/drawingml/2006/table">
            <a:tbl>
              <a:tblPr/>
              <a:tblGrid>
                <a:gridCol w="2286000"/>
                <a:gridCol w="2286000"/>
                <a:gridCol w="2286000"/>
              </a:tblGrid>
              <a:tr h="1809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2000" b="1" i="0" u="none" strike="noStrike" cap="none" normalizeH="0" baseline="0" smtClean="0">
                          <a:ln>
                            <a:noFill/>
                          </a:ln>
                          <a:solidFill>
                            <a:schemeClr val="tx1"/>
                          </a:solidFill>
                          <a:effectLst/>
                          <a:latin typeface="Times New Roman" pitchFamily="18" charset="0"/>
                        </a:rPr>
                        <a:t>Input Register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2000" b="1" i="0" u="none" strike="noStrike" cap="none" normalizeH="0" baseline="0" smtClean="0">
                          <a:ln>
                            <a:noFill/>
                          </a:ln>
                          <a:solidFill>
                            <a:schemeClr val="tx1"/>
                          </a:solidFill>
                          <a:effectLst/>
                          <a:latin typeface="Times New Roman" pitchFamily="18" charset="0"/>
                        </a:rPr>
                        <a:t>7   Mod 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2000" b="1" i="0" u="none" strike="noStrike" cap="none" normalizeH="0" baseline="0" smtClean="0">
                          <a:ln>
                            <a:noFill/>
                          </a:ln>
                          <a:solidFill>
                            <a:schemeClr val="tx1"/>
                          </a:solidFill>
                          <a:effectLst/>
                          <a:latin typeface="Times New Roman" pitchFamily="18" charset="0"/>
                        </a:rPr>
                        <a:t>Output Register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37941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|0&gt;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7   Mod 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3810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|1&gt;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7   Mod 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3810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|2&gt;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7   Mod 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37941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|3&gt;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7   Mod 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13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3810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|4&gt;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7   Mod 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3810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|5&gt;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7   Mod 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37941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|6&gt;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7   Mod 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3810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|7&gt;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7   Mod 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13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r>
            </a:tbl>
          </a:graphicData>
        </a:graphic>
      </p:graphicFrame>
      <p:sp>
        <p:nvSpPr>
          <p:cNvPr id="38969" name="Text Box 57"/>
          <p:cNvSpPr txBox="1">
            <a:spLocks noChangeArrowheads="1"/>
          </p:cNvSpPr>
          <p:nvPr/>
        </p:nvSpPr>
        <p:spPr bwMode="auto">
          <a:xfrm>
            <a:off x="4064000" y="2743200"/>
            <a:ext cx="228600" cy="366713"/>
          </a:xfrm>
          <a:prstGeom prst="rect">
            <a:avLst/>
          </a:prstGeom>
          <a:noFill/>
          <a:ln w="9525">
            <a:noFill/>
            <a:miter lim="800000"/>
            <a:headEnd/>
            <a:tailEnd/>
          </a:ln>
          <a:effectLst/>
        </p:spPr>
        <p:txBody>
          <a:bodyPr>
            <a:spAutoFit/>
          </a:bodyPr>
          <a:lstStyle/>
          <a:p>
            <a:pPr>
              <a:spcBef>
                <a:spcPct val="50000"/>
              </a:spcBef>
            </a:pPr>
            <a:r>
              <a:rPr lang="en-US" sz="1800" b="1"/>
              <a:t>a</a:t>
            </a:r>
            <a:endParaRPr lang="en-US"/>
          </a:p>
        </p:txBody>
      </p:sp>
      <p:sp>
        <p:nvSpPr>
          <p:cNvPr id="38970" name="Text Box 58"/>
          <p:cNvSpPr txBox="1">
            <a:spLocks noChangeArrowheads="1"/>
          </p:cNvSpPr>
          <p:nvPr/>
        </p:nvSpPr>
        <p:spPr bwMode="auto">
          <a:xfrm>
            <a:off x="4064000" y="3135313"/>
            <a:ext cx="228600" cy="366712"/>
          </a:xfrm>
          <a:prstGeom prst="rect">
            <a:avLst/>
          </a:prstGeom>
          <a:noFill/>
          <a:ln w="9525">
            <a:noFill/>
            <a:miter lim="800000"/>
            <a:headEnd/>
            <a:tailEnd/>
          </a:ln>
          <a:effectLst/>
        </p:spPr>
        <p:txBody>
          <a:bodyPr>
            <a:spAutoFit/>
          </a:bodyPr>
          <a:lstStyle/>
          <a:p>
            <a:pPr>
              <a:spcBef>
                <a:spcPct val="50000"/>
              </a:spcBef>
            </a:pPr>
            <a:r>
              <a:rPr lang="en-US" sz="1800"/>
              <a:t>0</a:t>
            </a:r>
            <a:endParaRPr lang="en-US"/>
          </a:p>
        </p:txBody>
      </p:sp>
      <p:sp>
        <p:nvSpPr>
          <p:cNvPr id="38971" name="Text Box 59"/>
          <p:cNvSpPr txBox="1">
            <a:spLocks noChangeArrowheads="1"/>
          </p:cNvSpPr>
          <p:nvPr/>
        </p:nvSpPr>
        <p:spPr bwMode="auto">
          <a:xfrm>
            <a:off x="4064000" y="3568700"/>
            <a:ext cx="228600" cy="366713"/>
          </a:xfrm>
          <a:prstGeom prst="rect">
            <a:avLst/>
          </a:prstGeom>
          <a:noFill/>
          <a:ln w="9525">
            <a:noFill/>
            <a:miter lim="800000"/>
            <a:headEnd/>
            <a:tailEnd/>
          </a:ln>
          <a:effectLst/>
        </p:spPr>
        <p:txBody>
          <a:bodyPr>
            <a:spAutoFit/>
          </a:bodyPr>
          <a:lstStyle/>
          <a:p>
            <a:pPr>
              <a:spcBef>
                <a:spcPct val="50000"/>
              </a:spcBef>
            </a:pPr>
            <a:r>
              <a:rPr lang="en-US" sz="1800"/>
              <a:t>1</a:t>
            </a:r>
            <a:endParaRPr lang="en-US"/>
          </a:p>
        </p:txBody>
      </p:sp>
      <p:sp>
        <p:nvSpPr>
          <p:cNvPr id="38972" name="Text Box 60"/>
          <p:cNvSpPr txBox="1">
            <a:spLocks noChangeArrowheads="1"/>
          </p:cNvSpPr>
          <p:nvPr/>
        </p:nvSpPr>
        <p:spPr bwMode="auto">
          <a:xfrm>
            <a:off x="4076700" y="5905500"/>
            <a:ext cx="228600" cy="366713"/>
          </a:xfrm>
          <a:prstGeom prst="rect">
            <a:avLst/>
          </a:prstGeom>
          <a:noFill/>
          <a:ln w="9525">
            <a:noFill/>
            <a:miter lim="800000"/>
            <a:headEnd/>
            <a:tailEnd/>
          </a:ln>
          <a:effectLst/>
        </p:spPr>
        <p:txBody>
          <a:bodyPr>
            <a:spAutoFit/>
          </a:bodyPr>
          <a:lstStyle/>
          <a:p>
            <a:pPr>
              <a:spcBef>
                <a:spcPct val="50000"/>
              </a:spcBef>
            </a:pPr>
            <a:r>
              <a:rPr lang="en-US" sz="1800"/>
              <a:t>7</a:t>
            </a:r>
            <a:endParaRPr lang="en-US"/>
          </a:p>
        </p:txBody>
      </p:sp>
      <p:sp>
        <p:nvSpPr>
          <p:cNvPr id="38973" name="Text Box 61"/>
          <p:cNvSpPr txBox="1">
            <a:spLocks noChangeArrowheads="1"/>
          </p:cNvSpPr>
          <p:nvPr/>
        </p:nvSpPr>
        <p:spPr bwMode="auto">
          <a:xfrm>
            <a:off x="4064000" y="5535613"/>
            <a:ext cx="228600" cy="366712"/>
          </a:xfrm>
          <a:prstGeom prst="rect">
            <a:avLst/>
          </a:prstGeom>
          <a:noFill/>
          <a:ln w="9525">
            <a:noFill/>
            <a:miter lim="800000"/>
            <a:headEnd/>
            <a:tailEnd/>
          </a:ln>
          <a:effectLst/>
        </p:spPr>
        <p:txBody>
          <a:bodyPr>
            <a:spAutoFit/>
          </a:bodyPr>
          <a:lstStyle/>
          <a:p>
            <a:pPr>
              <a:spcBef>
                <a:spcPct val="50000"/>
              </a:spcBef>
            </a:pPr>
            <a:r>
              <a:rPr lang="en-US" sz="1800"/>
              <a:t>6</a:t>
            </a:r>
            <a:endParaRPr lang="en-US"/>
          </a:p>
        </p:txBody>
      </p:sp>
      <p:sp>
        <p:nvSpPr>
          <p:cNvPr id="38974" name="Text Box 62"/>
          <p:cNvSpPr txBox="1">
            <a:spLocks noChangeArrowheads="1"/>
          </p:cNvSpPr>
          <p:nvPr/>
        </p:nvSpPr>
        <p:spPr bwMode="auto">
          <a:xfrm>
            <a:off x="4064000" y="5129213"/>
            <a:ext cx="228600" cy="366712"/>
          </a:xfrm>
          <a:prstGeom prst="rect">
            <a:avLst/>
          </a:prstGeom>
          <a:noFill/>
          <a:ln w="9525">
            <a:noFill/>
            <a:miter lim="800000"/>
            <a:headEnd/>
            <a:tailEnd/>
          </a:ln>
          <a:effectLst/>
        </p:spPr>
        <p:txBody>
          <a:bodyPr>
            <a:spAutoFit/>
          </a:bodyPr>
          <a:lstStyle/>
          <a:p>
            <a:pPr>
              <a:spcBef>
                <a:spcPct val="50000"/>
              </a:spcBef>
            </a:pPr>
            <a:r>
              <a:rPr lang="en-US" sz="1800"/>
              <a:t>5</a:t>
            </a:r>
            <a:endParaRPr lang="en-US"/>
          </a:p>
        </p:txBody>
      </p:sp>
      <p:sp>
        <p:nvSpPr>
          <p:cNvPr id="38975" name="Text Box 63"/>
          <p:cNvSpPr txBox="1">
            <a:spLocks noChangeArrowheads="1"/>
          </p:cNvSpPr>
          <p:nvPr/>
        </p:nvSpPr>
        <p:spPr bwMode="auto">
          <a:xfrm>
            <a:off x="4064000" y="4722813"/>
            <a:ext cx="228600" cy="366712"/>
          </a:xfrm>
          <a:prstGeom prst="rect">
            <a:avLst/>
          </a:prstGeom>
          <a:noFill/>
          <a:ln w="9525">
            <a:noFill/>
            <a:miter lim="800000"/>
            <a:headEnd/>
            <a:tailEnd/>
          </a:ln>
          <a:effectLst/>
        </p:spPr>
        <p:txBody>
          <a:bodyPr>
            <a:spAutoFit/>
          </a:bodyPr>
          <a:lstStyle/>
          <a:p>
            <a:pPr>
              <a:spcBef>
                <a:spcPct val="50000"/>
              </a:spcBef>
            </a:pPr>
            <a:r>
              <a:rPr lang="en-US" sz="1800"/>
              <a:t>4</a:t>
            </a:r>
            <a:endParaRPr lang="en-US"/>
          </a:p>
        </p:txBody>
      </p:sp>
      <p:sp>
        <p:nvSpPr>
          <p:cNvPr id="38976" name="Text Box 64"/>
          <p:cNvSpPr txBox="1">
            <a:spLocks noChangeArrowheads="1"/>
          </p:cNvSpPr>
          <p:nvPr/>
        </p:nvSpPr>
        <p:spPr bwMode="auto">
          <a:xfrm>
            <a:off x="4076700" y="4318000"/>
            <a:ext cx="228600" cy="366713"/>
          </a:xfrm>
          <a:prstGeom prst="rect">
            <a:avLst/>
          </a:prstGeom>
          <a:noFill/>
          <a:ln w="9525">
            <a:noFill/>
            <a:miter lim="800000"/>
            <a:headEnd/>
            <a:tailEnd/>
          </a:ln>
          <a:effectLst/>
        </p:spPr>
        <p:txBody>
          <a:bodyPr>
            <a:spAutoFit/>
          </a:bodyPr>
          <a:lstStyle/>
          <a:p>
            <a:pPr>
              <a:spcBef>
                <a:spcPct val="50000"/>
              </a:spcBef>
            </a:pPr>
            <a:r>
              <a:rPr lang="en-US" sz="1800"/>
              <a:t>3</a:t>
            </a:r>
            <a:endParaRPr lang="en-US"/>
          </a:p>
        </p:txBody>
      </p:sp>
      <p:sp>
        <p:nvSpPr>
          <p:cNvPr id="38977" name="Text Box 65"/>
          <p:cNvSpPr txBox="1">
            <a:spLocks noChangeArrowheads="1"/>
          </p:cNvSpPr>
          <p:nvPr/>
        </p:nvSpPr>
        <p:spPr bwMode="auto">
          <a:xfrm>
            <a:off x="4064000" y="3924300"/>
            <a:ext cx="228600" cy="366713"/>
          </a:xfrm>
          <a:prstGeom prst="rect">
            <a:avLst/>
          </a:prstGeom>
          <a:noFill/>
          <a:ln w="9525">
            <a:noFill/>
            <a:miter lim="800000"/>
            <a:headEnd/>
            <a:tailEnd/>
          </a:ln>
          <a:effectLst/>
        </p:spPr>
        <p:txBody>
          <a:bodyPr>
            <a:spAutoFit/>
          </a:bodyPr>
          <a:lstStyle/>
          <a:p>
            <a:pPr>
              <a:spcBef>
                <a:spcPct val="50000"/>
              </a:spcBef>
            </a:pPr>
            <a:r>
              <a:rPr lang="en-US" sz="1800"/>
              <a:t>2</a:t>
            </a:r>
            <a:endParaRPr lang="en-US"/>
          </a:p>
        </p:txBody>
      </p:sp>
      <p:sp>
        <p:nvSpPr>
          <p:cNvPr id="38979" name="Text Box 67"/>
          <p:cNvSpPr txBox="1">
            <a:spLocks noChangeArrowheads="1"/>
          </p:cNvSpPr>
          <p:nvPr/>
        </p:nvSpPr>
        <p:spPr bwMode="auto">
          <a:xfrm>
            <a:off x="5562600" y="1905000"/>
            <a:ext cx="3581400" cy="738664"/>
          </a:xfrm>
          <a:prstGeom prst="rect">
            <a:avLst/>
          </a:prstGeom>
          <a:solidFill>
            <a:srgbClr val="CCFFFF"/>
          </a:solidFill>
          <a:ln w="9525">
            <a:solidFill>
              <a:schemeClr val="tx1"/>
            </a:solidFill>
            <a:miter lim="800000"/>
            <a:headEnd/>
            <a:tailEnd/>
          </a:ln>
          <a:effectLst/>
        </p:spPr>
        <p:txBody>
          <a:bodyPr wrap="square">
            <a:spAutoFit/>
          </a:bodyPr>
          <a:lstStyle/>
          <a:p>
            <a:r>
              <a:rPr lang="en-US" sz="1800" dirty="0"/>
              <a:t>Note that we are using decimal numbers here only for simplicity.</a:t>
            </a:r>
            <a:r>
              <a:rPr lang="en-US" dirty="0"/>
              <a:t>  </a:t>
            </a:r>
          </a:p>
        </p:txBody>
      </p:sp>
      <p:sp>
        <p:nvSpPr>
          <p:cNvPr id="38980" name="Text Box 68"/>
          <p:cNvSpPr txBox="1">
            <a:spLocks noChangeArrowheads="1"/>
          </p:cNvSpPr>
          <p:nvPr/>
        </p:nvSpPr>
        <p:spPr bwMode="auto">
          <a:xfrm>
            <a:off x="4495800" y="6172200"/>
            <a:ext cx="184150" cy="457200"/>
          </a:xfrm>
          <a:prstGeom prst="rect">
            <a:avLst/>
          </a:prstGeom>
          <a:noFill/>
          <a:ln w="9525">
            <a:noFill/>
            <a:miter lim="800000"/>
            <a:headEnd/>
            <a:tailEnd/>
          </a:ln>
          <a:effectLst/>
        </p:spPr>
        <p:txBody>
          <a:bodyPr>
            <a:spAutoFit/>
          </a:bodyPr>
          <a:lstStyle/>
          <a:p>
            <a:pPr>
              <a:spcBef>
                <a:spcPct val="50000"/>
              </a:spcBef>
            </a:pPr>
            <a:r>
              <a:rPr lang="en-US" b="1"/>
              <a:t>.</a:t>
            </a:r>
            <a:r>
              <a:rPr lang="en-US"/>
              <a:t> </a:t>
            </a:r>
          </a:p>
        </p:txBody>
      </p:sp>
      <p:sp>
        <p:nvSpPr>
          <p:cNvPr id="38981" name="Text Box 69"/>
          <p:cNvSpPr txBox="1">
            <a:spLocks noChangeArrowheads="1"/>
          </p:cNvSpPr>
          <p:nvPr/>
        </p:nvSpPr>
        <p:spPr bwMode="auto">
          <a:xfrm>
            <a:off x="4495800" y="6400800"/>
            <a:ext cx="184150" cy="457200"/>
          </a:xfrm>
          <a:prstGeom prst="rect">
            <a:avLst/>
          </a:prstGeom>
          <a:noFill/>
          <a:ln w="9525">
            <a:noFill/>
            <a:miter lim="800000"/>
            <a:headEnd/>
            <a:tailEnd/>
          </a:ln>
          <a:effectLst/>
        </p:spPr>
        <p:txBody>
          <a:bodyPr>
            <a:spAutoFit/>
          </a:bodyPr>
          <a:lstStyle/>
          <a:p>
            <a:pPr>
              <a:spcBef>
                <a:spcPct val="50000"/>
              </a:spcBef>
            </a:pPr>
            <a:r>
              <a:rPr lang="en-US" b="1"/>
              <a:t>.</a:t>
            </a:r>
            <a:r>
              <a:rPr lang="en-US"/>
              <a:t> </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57200" y="533400"/>
            <a:ext cx="8229600" cy="457200"/>
          </a:xfrm>
          <a:noFill/>
        </p:spPr>
        <p:txBody>
          <a:bodyPr/>
          <a:lstStyle/>
          <a:p>
            <a:r>
              <a:rPr lang="en-US" sz="2400"/>
              <a:t>Shor’s Algorithm - Superposition Collapse</a:t>
            </a:r>
            <a:endParaRPr lang="en-US"/>
          </a:p>
        </p:txBody>
      </p:sp>
      <p:sp>
        <p:nvSpPr>
          <p:cNvPr id="39940" name="Text Box 4"/>
          <p:cNvSpPr txBox="1">
            <a:spLocks noChangeArrowheads="1"/>
          </p:cNvSpPr>
          <p:nvPr/>
        </p:nvSpPr>
        <p:spPr bwMode="auto">
          <a:xfrm>
            <a:off x="457200" y="1219200"/>
            <a:ext cx="8153400" cy="1187450"/>
          </a:xfrm>
          <a:prstGeom prst="rect">
            <a:avLst/>
          </a:prstGeom>
          <a:noFill/>
          <a:ln w="9525">
            <a:noFill/>
            <a:miter lim="800000"/>
            <a:headEnd/>
            <a:tailEnd/>
          </a:ln>
          <a:effectLst/>
        </p:spPr>
        <p:txBody>
          <a:bodyPr>
            <a:spAutoFit/>
          </a:bodyPr>
          <a:lstStyle/>
          <a:p>
            <a:pPr marL="457200" indent="-457200">
              <a:buClr>
                <a:schemeClr val="accent2"/>
              </a:buClr>
              <a:buFont typeface="Times" pitchFamily="18" charset="0"/>
              <a:buAutoNum type="arabicPeriod" startAt="8"/>
            </a:pPr>
            <a:r>
              <a:rPr lang="en-US"/>
              <a:t>Now take a measurement on the output register.  This will collapse the superposition to represent </a:t>
            </a:r>
            <a:r>
              <a:rPr lang="en-US" b="1" i="1"/>
              <a:t>just one</a:t>
            </a:r>
            <a:r>
              <a:rPr lang="en-US" i="1"/>
              <a:t> </a:t>
            </a:r>
            <a:r>
              <a:rPr lang="en-US"/>
              <a:t>of the results of the transformation, let’s call this value </a:t>
            </a:r>
            <a:r>
              <a:rPr lang="en-US" i="1"/>
              <a:t>c</a:t>
            </a:r>
            <a:r>
              <a:rPr lang="en-US"/>
              <a:t>.</a:t>
            </a:r>
            <a:endParaRPr lang="en-US" i="1"/>
          </a:p>
        </p:txBody>
      </p:sp>
      <p:sp>
        <p:nvSpPr>
          <p:cNvPr id="39942" name="Text Box 6"/>
          <p:cNvSpPr txBox="1">
            <a:spLocks noChangeArrowheads="1"/>
          </p:cNvSpPr>
          <p:nvPr/>
        </p:nvSpPr>
        <p:spPr bwMode="auto">
          <a:xfrm>
            <a:off x="1371600" y="3192463"/>
            <a:ext cx="6705600" cy="1927225"/>
          </a:xfrm>
          <a:prstGeom prst="rect">
            <a:avLst/>
          </a:prstGeom>
          <a:solidFill>
            <a:schemeClr val="hlink"/>
          </a:solidFill>
          <a:ln w="9525">
            <a:solidFill>
              <a:schemeClr val="tx1"/>
            </a:solidFill>
            <a:miter lim="800000"/>
            <a:headEnd/>
            <a:tailEnd/>
          </a:ln>
          <a:effectLst/>
        </p:spPr>
        <p:txBody>
          <a:bodyPr>
            <a:spAutoFit/>
          </a:bodyPr>
          <a:lstStyle/>
          <a:p>
            <a:pPr>
              <a:spcBef>
                <a:spcPct val="50000"/>
              </a:spcBef>
            </a:pPr>
            <a:r>
              <a:rPr lang="en-US"/>
              <a:t>Our output register will collapse  to represent one of the following: </a:t>
            </a:r>
          </a:p>
          <a:p>
            <a:pPr algn="ctr">
              <a:spcBef>
                <a:spcPct val="50000"/>
              </a:spcBef>
            </a:pPr>
            <a:r>
              <a:rPr lang="en-US" b="1"/>
              <a:t>|1&gt;, |4&gt;, |7&gt;, or |13</a:t>
            </a:r>
          </a:p>
          <a:p>
            <a:pPr>
              <a:spcBef>
                <a:spcPct val="50000"/>
              </a:spcBef>
            </a:pPr>
            <a:r>
              <a:rPr lang="en-US"/>
              <a:t>For sake of example, lets choose |1&gt;</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57200" y="457200"/>
            <a:ext cx="8229600" cy="457200"/>
          </a:xfrm>
        </p:spPr>
        <p:txBody>
          <a:bodyPr/>
          <a:lstStyle/>
          <a:p>
            <a:r>
              <a:rPr lang="en-US" sz="2400"/>
              <a:t>Shor’s Algorithm - Entanglement</a:t>
            </a:r>
            <a:endParaRPr lang="en-US"/>
          </a:p>
        </p:txBody>
      </p:sp>
      <p:sp>
        <p:nvSpPr>
          <p:cNvPr id="37892" name="Text Box 4"/>
          <p:cNvSpPr txBox="1">
            <a:spLocks noChangeArrowheads="1"/>
          </p:cNvSpPr>
          <p:nvPr/>
        </p:nvSpPr>
        <p:spPr bwMode="auto">
          <a:xfrm>
            <a:off x="457200" y="1785938"/>
            <a:ext cx="8077200" cy="1917700"/>
          </a:xfrm>
          <a:prstGeom prst="rect">
            <a:avLst/>
          </a:prstGeom>
          <a:noFill/>
          <a:ln w="9525">
            <a:noFill/>
            <a:miter lim="800000"/>
            <a:headEnd/>
            <a:tailEnd/>
          </a:ln>
          <a:effectLst/>
        </p:spPr>
        <p:txBody>
          <a:bodyPr>
            <a:spAutoFit/>
          </a:bodyPr>
          <a:lstStyle/>
          <a:p>
            <a:pPr marL="457200" indent="-457200">
              <a:spcBef>
                <a:spcPct val="50000"/>
              </a:spcBef>
              <a:buClr>
                <a:schemeClr val="accent2"/>
              </a:buClr>
              <a:buFont typeface="Times" pitchFamily="18" charset="0"/>
              <a:buAutoNum type="arabicPeriod" startAt="9"/>
            </a:pPr>
            <a:r>
              <a:rPr lang="en-US" dirty="0"/>
              <a:t>Since the two registers are entangled, measuring the output register will have the effect of partially collapsing the input register into an </a:t>
            </a:r>
            <a:r>
              <a:rPr lang="en-US" b="1" dirty="0"/>
              <a:t>equal superposition</a:t>
            </a:r>
            <a:r>
              <a:rPr lang="en-US" dirty="0"/>
              <a:t> of each state between 0 and </a:t>
            </a:r>
            <a:r>
              <a:rPr lang="en-US" i="1" dirty="0"/>
              <a:t>q</a:t>
            </a:r>
            <a:r>
              <a:rPr lang="en-US" dirty="0"/>
              <a:t>-1 that yielded </a:t>
            </a:r>
            <a:r>
              <a:rPr lang="en-US" i="1" dirty="0"/>
              <a:t>c </a:t>
            </a:r>
            <a:r>
              <a:rPr lang="en-US" dirty="0"/>
              <a:t>(the value of the collapsed output register.)</a:t>
            </a:r>
          </a:p>
        </p:txBody>
      </p:sp>
      <p:sp>
        <p:nvSpPr>
          <p:cNvPr id="37893" name="Text Box 5"/>
          <p:cNvSpPr txBox="1">
            <a:spLocks noChangeArrowheads="1"/>
          </p:cNvSpPr>
          <p:nvPr/>
        </p:nvSpPr>
        <p:spPr bwMode="auto">
          <a:xfrm>
            <a:off x="2320925" y="1143000"/>
            <a:ext cx="4457700" cy="457200"/>
          </a:xfrm>
          <a:prstGeom prst="rect">
            <a:avLst/>
          </a:prstGeom>
          <a:noFill/>
          <a:ln w="9525">
            <a:noFill/>
            <a:miter lim="800000"/>
            <a:headEnd/>
            <a:tailEnd/>
          </a:ln>
          <a:effectLst/>
        </p:spPr>
        <p:txBody>
          <a:bodyPr wrap="none">
            <a:spAutoFit/>
          </a:bodyPr>
          <a:lstStyle/>
          <a:p>
            <a:r>
              <a:rPr lang="en-US" b="1" i="1">
                <a:solidFill>
                  <a:schemeClr val="accent1"/>
                </a:solidFill>
              </a:rPr>
              <a:t>Now things really get interesting !</a:t>
            </a:r>
            <a:endParaRPr lang="en-US"/>
          </a:p>
        </p:txBody>
      </p:sp>
      <p:sp>
        <p:nvSpPr>
          <p:cNvPr id="37894" name="Text Box 6"/>
          <p:cNvSpPr txBox="1">
            <a:spLocks noChangeArrowheads="1"/>
          </p:cNvSpPr>
          <p:nvPr/>
        </p:nvSpPr>
        <p:spPr bwMode="auto">
          <a:xfrm>
            <a:off x="838200" y="4038600"/>
            <a:ext cx="7848600" cy="2308324"/>
          </a:xfrm>
          <a:prstGeom prst="rect">
            <a:avLst/>
          </a:prstGeom>
          <a:solidFill>
            <a:schemeClr val="hlink"/>
          </a:solidFill>
          <a:ln w="9525">
            <a:solidFill>
              <a:schemeClr val="tx1"/>
            </a:solidFill>
            <a:miter lim="800000"/>
            <a:headEnd/>
            <a:tailEnd/>
          </a:ln>
          <a:effectLst/>
        </p:spPr>
        <p:txBody>
          <a:bodyPr wrap="square">
            <a:spAutoFit/>
          </a:bodyPr>
          <a:lstStyle/>
          <a:p>
            <a:pPr>
              <a:spcBef>
                <a:spcPct val="50000"/>
              </a:spcBef>
            </a:pPr>
            <a:r>
              <a:rPr lang="en-US" dirty="0"/>
              <a:t>Since the output register collapsed to |1&gt;, the input register will partially collapse to:</a:t>
            </a:r>
          </a:p>
          <a:p>
            <a:pPr algn="ctr">
              <a:spcBef>
                <a:spcPct val="50000"/>
              </a:spcBef>
            </a:pPr>
            <a:r>
              <a:rPr lang="en-US" b="1" dirty="0"/>
              <a:t>      |0&gt; +       |4&gt; +       |8&gt; +       |12&gt;, . . .</a:t>
            </a:r>
          </a:p>
          <a:p>
            <a:pPr>
              <a:spcBef>
                <a:spcPct val="50000"/>
              </a:spcBef>
            </a:pPr>
            <a:r>
              <a:rPr lang="en-US" dirty="0"/>
              <a:t>The probabilities in this case are         since our register is now in an equal superposition of 64 values (0, 4, 8, . . . 252)</a:t>
            </a:r>
          </a:p>
        </p:txBody>
      </p:sp>
      <p:grpSp>
        <p:nvGrpSpPr>
          <p:cNvPr id="2" name="Group 11"/>
          <p:cNvGrpSpPr>
            <a:grpSpLocks/>
          </p:cNvGrpSpPr>
          <p:nvPr/>
        </p:nvGrpSpPr>
        <p:grpSpPr bwMode="auto">
          <a:xfrm>
            <a:off x="1981200" y="4803775"/>
            <a:ext cx="939800" cy="688975"/>
            <a:chOff x="1152" y="3004"/>
            <a:chExt cx="592" cy="434"/>
          </a:xfrm>
        </p:grpSpPr>
        <p:sp>
          <p:nvSpPr>
            <p:cNvPr id="37895" name="Line 7"/>
            <p:cNvSpPr>
              <a:spLocks noChangeShapeType="1"/>
            </p:cNvSpPr>
            <p:nvPr/>
          </p:nvSpPr>
          <p:spPr bwMode="auto">
            <a:xfrm>
              <a:off x="1248" y="3202"/>
              <a:ext cx="224" cy="0"/>
            </a:xfrm>
            <a:prstGeom prst="line">
              <a:avLst/>
            </a:prstGeom>
            <a:noFill/>
            <a:ln w="15875">
              <a:solidFill>
                <a:schemeClr val="tx1"/>
              </a:solidFill>
              <a:round/>
              <a:headEnd/>
              <a:tailEnd/>
            </a:ln>
            <a:effectLst/>
          </p:spPr>
          <p:txBody>
            <a:bodyPr wrap="none" anchor="ctr"/>
            <a:lstStyle/>
            <a:p>
              <a:endParaRPr lang="en-US"/>
            </a:p>
          </p:txBody>
        </p:sp>
        <p:sp>
          <p:nvSpPr>
            <p:cNvPr id="37896" name="Text Box 8"/>
            <p:cNvSpPr txBox="1">
              <a:spLocks noChangeArrowheads="1"/>
            </p:cNvSpPr>
            <p:nvPr/>
          </p:nvSpPr>
          <p:spPr bwMode="auto">
            <a:xfrm>
              <a:off x="1280" y="3004"/>
              <a:ext cx="192" cy="212"/>
            </a:xfrm>
            <a:prstGeom prst="rect">
              <a:avLst/>
            </a:prstGeom>
            <a:noFill/>
            <a:ln w="9525">
              <a:noFill/>
              <a:miter lim="800000"/>
              <a:headEnd/>
              <a:tailEnd/>
            </a:ln>
            <a:effectLst/>
          </p:spPr>
          <p:txBody>
            <a:bodyPr>
              <a:spAutoFit/>
            </a:bodyPr>
            <a:lstStyle/>
            <a:p>
              <a:pPr>
                <a:spcBef>
                  <a:spcPct val="50000"/>
                </a:spcBef>
              </a:pPr>
              <a:r>
                <a:rPr lang="en-US" sz="1600" b="1"/>
                <a:t>1</a:t>
              </a:r>
              <a:endParaRPr lang="en-US" b="1"/>
            </a:p>
          </p:txBody>
        </p:sp>
        <p:sp>
          <p:nvSpPr>
            <p:cNvPr id="37897" name="Text Box 9"/>
            <p:cNvSpPr txBox="1">
              <a:spLocks noChangeArrowheads="1"/>
            </p:cNvSpPr>
            <p:nvPr/>
          </p:nvSpPr>
          <p:spPr bwMode="auto">
            <a:xfrm>
              <a:off x="1152" y="3226"/>
              <a:ext cx="592" cy="212"/>
            </a:xfrm>
            <a:prstGeom prst="rect">
              <a:avLst/>
            </a:prstGeom>
            <a:noFill/>
            <a:ln w="9525">
              <a:noFill/>
              <a:miter lim="800000"/>
              <a:headEnd/>
              <a:tailEnd/>
            </a:ln>
            <a:effectLst/>
          </p:spPr>
          <p:txBody>
            <a:bodyPr>
              <a:spAutoFit/>
            </a:bodyPr>
            <a:lstStyle/>
            <a:p>
              <a:pPr>
                <a:spcBef>
                  <a:spcPct val="50000"/>
                </a:spcBef>
              </a:pPr>
              <a:r>
                <a:rPr lang="en-US" sz="1600" b="1"/>
                <a:t>√</a:t>
              </a:r>
              <a:r>
                <a:rPr lang="en-US" sz="1600" b="1" i="1"/>
                <a:t>64</a:t>
              </a:r>
              <a:endParaRPr lang="en-US" b="1"/>
            </a:p>
          </p:txBody>
        </p:sp>
        <p:sp>
          <p:nvSpPr>
            <p:cNvPr id="37898" name="Line 10"/>
            <p:cNvSpPr>
              <a:spLocks noChangeShapeType="1"/>
            </p:cNvSpPr>
            <p:nvPr/>
          </p:nvSpPr>
          <p:spPr bwMode="auto">
            <a:xfrm>
              <a:off x="1280" y="3248"/>
              <a:ext cx="192" cy="0"/>
            </a:xfrm>
            <a:prstGeom prst="line">
              <a:avLst/>
            </a:prstGeom>
            <a:noFill/>
            <a:ln w="9525">
              <a:solidFill>
                <a:schemeClr val="tx1"/>
              </a:solidFill>
              <a:round/>
              <a:headEnd/>
              <a:tailEnd/>
            </a:ln>
            <a:effectLst/>
          </p:spPr>
          <p:txBody>
            <a:bodyPr wrap="none" anchor="ctr"/>
            <a:lstStyle/>
            <a:p>
              <a:endParaRPr lang="en-US"/>
            </a:p>
          </p:txBody>
        </p:sp>
      </p:grpSp>
      <p:grpSp>
        <p:nvGrpSpPr>
          <p:cNvPr id="3" name="Group 12"/>
          <p:cNvGrpSpPr>
            <a:grpSpLocks/>
          </p:cNvGrpSpPr>
          <p:nvPr/>
        </p:nvGrpSpPr>
        <p:grpSpPr bwMode="auto">
          <a:xfrm>
            <a:off x="3162300" y="4803775"/>
            <a:ext cx="939800" cy="688975"/>
            <a:chOff x="1152" y="3004"/>
            <a:chExt cx="592" cy="434"/>
          </a:xfrm>
        </p:grpSpPr>
        <p:sp>
          <p:nvSpPr>
            <p:cNvPr id="37901" name="Line 13"/>
            <p:cNvSpPr>
              <a:spLocks noChangeShapeType="1"/>
            </p:cNvSpPr>
            <p:nvPr/>
          </p:nvSpPr>
          <p:spPr bwMode="auto">
            <a:xfrm>
              <a:off x="1248" y="3202"/>
              <a:ext cx="224" cy="0"/>
            </a:xfrm>
            <a:prstGeom prst="line">
              <a:avLst/>
            </a:prstGeom>
            <a:noFill/>
            <a:ln w="15875">
              <a:solidFill>
                <a:schemeClr val="tx1"/>
              </a:solidFill>
              <a:round/>
              <a:headEnd/>
              <a:tailEnd/>
            </a:ln>
            <a:effectLst/>
          </p:spPr>
          <p:txBody>
            <a:bodyPr wrap="none" anchor="ctr"/>
            <a:lstStyle/>
            <a:p>
              <a:endParaRPr lang="en-US"/>
            </a:p>
          </p:txBody>
        </p:sp>
        <p:sp>
          <p:nvSpPr>
            <p:cNvPr id="37902" name="Text Box 14"/>
            <p:cNvSpPr txBox="1">
              <a:spLocks noChangeArrowheads="1"/>
            </p:cNvSpPr>
            <p:nvPr/>
          </p:nvSpPr>
          <p:spPr bwMode="auto">
            <a:xfrm>
              <a:off x="1280" y="3004"/>
              <a:ext cx="192" cy="212"/>
            </a:xfrm>
            <a:prstGeom prst="rect">
              <a:avLst/>
            </a:prstGeom>
            <a:noFill/>
            <a:ln w="9525">
              <a:noFill/>
              <a:miter lim="800000"/>
              <a:headEnd/>
              <a:tailEnd/>
            </a:ln>
            <a:effectLst/>
          </p:spPr>
          <p:txBody>
            <a:bodyPr>
              <a:spAutoFit/>
            </a:bodyPr>
            <a:lstStyle/>
            <a:p>
              <a:pPr>
                <a:spcBef>
                  <a:spcPct val="50000"/>
                </a:spcBef>
              </a:pPr>
              <a:r>
                <a:rPr lang="en-US" sz="1600" b="1"/>
                <a:t>1</a:t>
              </a:r>
              <a:endParaRPr lang="en-US" b="1"/>
            </a:p>
          </p:txBody>
        </p:sp>
        <p:sp>
          <p:nvSpPr>
            <p:cNvPr id="37903" name="Text Box 15"/>
            <p:cNvSpPr txBox="1">
              <a:spLocks noChangeArrowheads="1"/>
            </p:cNvSpPr>
            <p:nvPr/>
          </p:nvSpPr>
          <p:spPr bwMode="auto">
            <a:xfrm>
              <a:off x="1152" y="3226"/>
              <a:ext cx="592" cy="212"/>
            </a:xfrm>
            <a:prstGeom prst="rect">
              <a:avLst/>
            </a:prstGeom>
            <a:noFill/>
            <a:ln w="9525">
              <a:noFill/>
              <a:miter lim="800000"/>
              <a:headEnd/>
              <a:tailEnd/>
            </a:ln>
            <a:effectLst/>
          </p:spPr>
          <p:txBody>
            <a:bodyPr>
              <a:spAutoFit/>
            </a:bodyPr>
            <a:lstStyle/>
            <a:p>
              <a:pPr>
                <a:spcBef>
                  <a:spcPct val="50000"/>
                </a:spcBef>
              </a:pPr>
              <a:r>
                <a:rPr lang="en-US" sz="1600" b="1"/>
                <a:t>√</a:t>
              </a:r>
              <a:r>
                <a:rPr lang="en-US" sz="1600" b="1" i="1"/>
                <a:t>64</a:t>
              </a:r>
              <a:endParaRPr lang="en-US" b="1"/>
            </a:p>
          </p:txBody>
        </p:sp>
        <p:sp>
          <p:nvSpPr>
            <p:cNvPr id="37904" name="Line 16"/>
            <p:cNvSpPr>
              <a:spLocks noChangeShapeType="1"/>
            </p:cNvSpPr>
            <p:nvPr/>
          </p:nvSpPr>
          <p:spPr bwMode="auto">
            <a:xfrm>
              <a:off x="1280" y="3248"/>
              <a:ext cx="192" cy="0"/>
            </a:xfrm>
            <a:prstGeom prst="line">
              <a:avLst/>
            </a:prstGeom>
            <a:noFill/>
            <a:ln w="9525">
              <a:solidFill>
                <a:schemeClr val="tx1"/>
              </a:solidFill>
              <a:round/>
              <a:headEnd/>
              <a:tailEnd/>
            </a:ln>
            <a:effectLst/>
          </p:spPr>
          <p:txBody>
            <a:bodyPr wrap="none" anchor="ctr"/>
            <a:lstStyle/>
            <a:p>
              <a:endParaRPr lang="en-US"/>
            </a:p>
          </p:txBody>
        </p:sp>
      </p:grpSp>
      <p:grpSp>
        <p:nvGrpSpPr>
          <p:cNvPr id="4" name="Group 17"/>
          <p:cNvGrpSpPr>
            <a:grpSpLocks/>
          </p:cNvGrpSpPr>
          <p:nvPr/>
        </p:nvGrpSpPr>
        <p:grpSpPr bwMode="auto">
          <a:xfrm>
            <a:off x="4330700" y="4803775"/>
            <a:ext cx="939800" cy="688975"/>
            <a:chOff x="1152" y="3004"/>
            <a:chExt cx="592" cy="434"/>
          </a:xfrm>
        </p:grpSpPr>
        <p:sp>
          <p:nvSpPr>
            <p:cNvPr id="37906" name="Line 18"/>
            <p:cNvSpPr>
              <a:spLocks noChangeShapeType="1"/>
            </p:cNvSpPr>
            <p:nvPr/>
          </p:nvSpPr>
          <p:spPr bwMode="auto">
            <a:xfrm>
              <a:off x="1248" y="3202"/>
              <a:ext cx="224" cy="0"/>
            </a:xfrm>
            <a:prstGeom prst="line">
              <a:avLst/>
            </a:prstGeom>
            <a:noFill/>
            <a:ln w="15875">
              <a:solidFill>
                <a:schemeClr val="tx1"/>
              </a:solidFill>
              <a:round/>
              <a:headEnd/>
              <a:tailEnd/>
            </a:ln>
            <a:effectLst/>
          </p:spPr>
          <p:txBody>
            <a:bodyPr wrap="none" anchor="ctr"/>
            <a:lstStyle/>
            <a:p>
              <a:endParaRPr lang="en-US"/>
            </a:p>
          </p:txBody>
        </p:sp>
        <p:sp>
          <p:nvSpPr>
            <p:cNvPr id="37907" name="Text Box 19"/>
            <p:cNvSpPr txBox="1">
              <a:spLocks noChangeArrowheads="1"/>
            </p:cNvSpPr>
            <p:nvPr/>
          </p:nvSpPr>
          <p:spPr bwMode="auto">
            <a:xfrm>
              <a:off x="1280" y="3004"/>
              <a:ext cx="192" cy="212"/>
            </a:xfrm>
            <a:prstGeom prst="rect">
              <a:avLst/>
            </a:prstGeom>
            <a:noFill/>
            <a:ln w="9525">
              <a:noFill/>
              <a:miter lim="800000"/>
              <a:headEnd/>
              <a:tailEnd/>
            </a:ln>
            <a:effectLst/>
          </p:spPr>
          <p:txBody>
            <a:bodyPr>
              <a:spAutoFit/>
            </a:bodyPr>
            <a:lstStyle/>
            <a:p>
              <a:pPr>
                <a:spcBef>
                  <a:spcPct val="50000"/>
                </a:spcBef>
              </a:pPr>
              <a:r>
                <a:rPr lang="en-US" sz="1600" b="1"/>
                <a:t>1</a:t>
              </a:r>
              <a:endParaRPr lang="en-US" b="1"/>
            </a:p>
          </p:txBody>
        </p:sp>
        <p:sp>
          <p:nvSpPr>
            <p:cNvPr id="37908" name="Text Box 20"/>
            <p:cNvSpPr txBox="1">
              <a:spLocks noChangeArrowheads="1"/>
            </p:cNvSpPr>
            <p:nvPr/>
          </p:nvSpPr>
          <p:spPr bwMode="auto">
            <a:xfrm>
              <a:off x="1152" y="3226"/>
              <a:ext cx="592" cy="212"/>
            </a:xfrm>
            <a:prstGeom prst="rect">
              <a:avLst/>
            </a:prstGeom>
            <a:noFill/>
            <a:ln w="9525">
              <a:noFill/>
              <a:miter lim="800000"/>
              <a:headEnd/>
              <a:tailEnd/>
            </a:ln>
            <a:effectLst/>
          </p:spPr>
          <p:txBody>
            <a:bodyPr>
              <a:spAutoFit/>
            </a:bodyPr>
            <a:lstStyle/>
            <a:p>
              <a:pPr>
                <a:spcBef>
                  <a:spcPct val="50000"/>
                </a:spcBef>
              </a:pPr>
              <a:r>
                <a:rPr lang="en-US" sz="1600" b="1"/>
                <a:t>√</a:t>
              </a:r>
              <a:r>
                <a:rPr lang="en-US" sz="1600" b="1" i="1"/>
                <a:t>64</a:t>
              </a:r>
              <a:endParaRPr lang="en-US" b="1"/>
            </a:p>
          </p:txBody>
        </p:sp>
        <p:sp>
          <p:nvSpPr>
            <p:cNvPr id="37909" name="Line 21"/>
            <p:cNvSpPr>
              <a:spLocks noChangeShapeType="1"/>
            </p:cNvSpPr>
            <p:nvPr/>
          </p:nvSpPr>
          <p:spPr bwMode="auto">
            <a:xfrm>
              <a:off x="1280" y="3248"/>
              <a:ext cx="192" cy="0"/>
            </a:xfrm>
            <a:prstGeom prst="line">
              <a:avLst/>
            </a:prstGeom>
            <a:noFill/>
            <a:ln w="9525">
              <a:solidFill>
                <a:schemeClr val="tx1"/>
              </a:solidFill>
              <a:round/>
              <a:headEnd/>
              <a:tailEnd/>
            </a:ln>
            <a:effectLst/>
          </p:spPr>
          <p:txBody>
            <a:bodyPr wrap="none" anchor="ctr"/>
            <a:lstStyle/>
            <a:p>
              <a:endParaRPr lang="en-US"/>
            </a:p>
          </p:txBody>
        </p:sp>
      </p:grpSp>
      <p:grpSp>
        <p:nvGrpSpPr>
          <p:cNvPr id="5" name="Group 22"/>
          <p:cNvGrpSpPr>
            <a:grpSpLocks/>
          </p:cNvGrpSpPr>
          <p:nvPr/>
        </p:nvGrpSpPr>
        <p:grpSpPr bwMode="auto">
          <a:xfrm>
            <a:off x="5524500" y="4806950"/>
            <a:ext cx="939800" cy="688975"/>
            <a:chOff x="1152" y="3004"/>
            <a:chExt cx="592" cy="434"/>
          </a:xfrm>
        </p:grpSpPr>
        <p:sp>
          <p:nvSpPr>
            <p:cNvPr id="37911" name="Line 23"/>
            <p:cNvSpPr>
              <a:spLocks noChangeShapeType="1"/>
            </p:cNvSpPr>
            <p:nvPr/>
          </p:nvSpPr>
          <p:spPr bwMode="auto">
            <a:xfrm>
              <a:off x="1248" y="3202"/>
              <a:ext cx="224" cy="0"/>
            </a:xfrm>
            <a:prstGeom prst="line">
              <a:avLst/>
            </a:prstGeom>
            <a:noFill/>
            <a:ln w="15875">
              <a:solidFill>
                <a:schemeClr val="tx1"/>
              </a:solidFill>
              <a:round/>
              <a:headEnd/>
              <a:tailEnd/>
            </a:ln>
            <a:effectLst/>
          </p:spPr>
          <p:txBody>
            <a:bodyPr wrap="none" anchor="ctr"/>
            <a:lstStyle/>
            <a:p>
              <a:endParaRPr lang="en-US"/>
            </a:p>
          </p:txBody>
        </p:sp>
        <p:sp>
          <p:nvSpPr>
            <p:cNvPr id="37912" name="Text Box 24"/>
            <p:cNvSpPr txBox="1">
              <a:spLocks noChangeArrowheads="1"/>
            </p:cNvSpPr>
            <p:nvPr/>
          </p:nvSpPr>
          <p:spPr bwMode="auto">
            <a:xfrm>
              <a:off x="1280" y="3004"/>
              <a:ext cx="192" cy="212"/>
            </a:xfrm>
            <a:prstGeom prst="rect">
              <a:avLst/>
            </a:prstGeom>
            <a:noFill/>
            <a:ln w="9525">
              <a:noFill/>
              <a:miter lim="800000"/>
              <a:headEnd/>
              <a:tailEnd/>
            </a:ln>
            <a:effectLst/>
          </p:spPr>
          <p:txBody>
            <a:bodyPr>
              <a:spAutoFit/>
            </a:bodyPr>
            <a:lstStyle/>
            <a:p>
              <a:pPr>
                <a:spcBef>
                  <a:spcPct val="50000"/>
                </a:spcBef>
              </a:pPr>
              <a:r>
                <a:rPr lang="en-US" sz="1600" b="1"/>
                <a:t>1</a:t>
              </a:r>
              <a:endParaRPr lang="en-US" b="1"/>
            </a:p>
          </p:txBody>
        </p:sp>
        <p:sp>
          <p:nvSpPr>
            <p:cNvPr id="37913" name="Text Box 25"/>
            <p:cNvSpPr txBox="1">
              <a:spLocks noChangeArrowheads="1"/>
            </p:cNvSpPr>
            <p:nvPr/>
          </p:nvSpPr>
          <p:spPr bwMode="auto">
            <a:xfrm>
              <a:off x="1152" y="3226"/>
              <a:ext cx="592" cy="212"/>
            </a:xfrm>
            <a:prstGeom prst="rect">
              <a:avLst/>
            </a:prstGeom>
            <a:noFill/>
            <a:ln w="9525">
              <a:noFill/>
              <a:miter lim="800000"/>
              <a:headEnd/>
              <a:tailEnd/>
            </a:ln>
            <a:effectLst/>
          </p:spPr>
          <p:txBody>
            <a:bodyPr>
              <a:spAutoFit/>
            </a:bodyPr>
            <a:lstStyle/>
            <a:p>
              <a:pPr>
                <a:spcBef>
                  <a:spcPct val="50000"/>
                </a:spcBef>
              </a:pPr>
              <a:r>
                <a:rPr lang="en-US" sz="1600" b="1"/>
                <a:t>√</a:t>
              </a:r>
              <a:r>
                <a:rPr lang="en-US" sz="1600" b="1" i="1"/>
                <a:t>64</a:t>
              </a:r>
              <a:endParaRPr lang="en-US" b="1"/>
            </a:p>
          </p:txBody>
        </p:sp>
        <p:sp>
          <p:nvSpPr>
            <p:cNvPr id="37914" name="Line 26"/>
            <p:cNvSpPr>
              <a:spLocks noChangeShapeType="1"/>
            </p:cNvSpPr>
            <p:nvPr/>
          </p:nvSpPr>
          <p:spPr bwMode="auto">
            <a:xfrm>
              <a:off x="1280" y="3248"/>
              <a:ext cx="192" cy="0"/>
            </a:xfrm>
            <a:prstGeom prst="line">
              <a:avLst/>
            </a:prstGeom>
            <a:noFill/>
            <a:ln w="9525">
              <a:solidFill>
                <a:schemeClr val="tx1"/>
              </a:solidFill>
              <a:round/>
              <a:headEnd/>
              <a:tailEnd/>
            </a:ln>
            <a:effectLst/>
          </p:spPr>
          <p:txBody>
            <a:bodyPr wrap="none" anchor="ctr"/>
            <a:lstStyle/>
            <a:p>
              <a:endParaRPr lang="en-US"/>
            </a:p>
          </p:txBody>
        </p:sp>
      </p:grpSp>
      <p:grpSp>
        <p:nvGrpSpPr>
          <p:cNvPr id="6" name="Group 33"/>
          <p:cNvGrpSpPr>
            <a:grpSpLocks/>
          </p:cNvGrpSpPr>
          <p:nvPr/>
        </p:nvGrpSpPr>
        <p:grpSpPr bwMode="auto">
          <a:xfrm>
            <a:off x="5029200" y="5391150"/>
            <a:ext cx="939800" cy="638175"/>
            <a:chOff x="3120" y="3440"/>
            <a:chExt cx="592" cy="402"/>
          </a:xfrm>
        </p:grpSpPr>
        <p:sp>
          <p:nvSpPr>
            <p:cNvPr id="37916" name="Line 28"/>
            <p:cNvSpPr>
              <a:spLocks noChangeShapeType="1"/>
            </p:cNvSpPr>
            <p:nvPr/>
          </p:nvSpPr>
          <p:spPr bwMode="auto">
            <a:xfrm>
              <a:off x="3216" y="3606"/>
              <a:ext cx="224" cy="0"/>
            </a:xfrm>
            <a:prstGeom prst="line">
              <a:avLst/>
            </a:prstGeom>
            <a:noFill/>
            <a:ln w="15875">
              <a:solidFill>
                <a:schemeClr val="tx1"/>
              </a:solidFill>
              <a:round/>
              <a:headEnd/>
              <a:tailEnd/>
            </a:ln>
            <a:effectLst/>
          </p:spPr>
          <p:txBody>
            <a:bodyPr wrap="none" anchor="ctr"/>
            <a:lstStyle/>
            <a:p>
              <a:endParaRPr lang="en-US"/>
            </a:p>
          </p:txBody>
        </p:sp>
        <p:sp>
          <p:nvSpPr>
            <p:cNvPr id="37917" name="Text Box 29"/>
            <p:cNvSpPr txBox="1">
              <a:spLocks noChangeArrowheads="1"/>
            </p:cNvSpPr>
            <p:nvPr/>
          </p:nvSpPr>
          <p:spPr bwMode="auto">
            <a:xfrm>
              <a:off x="3248" y="3440"/>
              <a:ext cx="192" cy="212"/>
            </a:xfrm>
            <a:prstGeom prst="rect">
              <a:avLst/>
            </a:prstGeom>
            <a:noFill/>
            <a:ln w="9525">
              <a:noFill/>
              <a:miter lim="800000"/>
              <a:headEnd/>
              <a:tailEnd/>
            </a:ln>
            <a:effectLst/>
          </p:spPr>
          <p:txBody>
            <a:bodyPr>
              <a:spAutoFit/>
            </a:bodyPr>
            <a:lstStyle/>
            <a:p>
              <a:pPr>
                <a:spcBef>
                  <a:spcPct val="50000"/>
                </a:spcBef>
              </a:pPr>
              <a:r>
                <a:rPr lang="en-US" sz="1600" b="1"/>
                <a:t>1</a:t>
              </a:r>
              <a:endParaRPr lang="en-US" b="1"/>
            </a:p>
          </p:txBody>
        </p:sp>
        <p:sp>
          <p:nvSpPr>
            <p:cNvPr id="37918" name="Text Box 30"/>
            <p:cNvSpPr txBox="1">
              <a:spLocks noChangeArrowheads="1"/>
            </p:cNvSpPr>
            <p:nvPr/>
          </p:nvSpPr>
          <p:spPr bwMode="auto">
            <a:xfrm>
              <a:off x="3120" y="3630"/>
              <a:ext cx="592" cy="212"/>
            </a:xfrm>
            <a:prstGeom prst="rect">
              <a:avLst/>
            </a:prstGeom>
            <a:noFill/>
            <a:ln w="9525">
              <a:noFill/>
              <a:miter lim="800000"/>
              <a:headEnd/>
              <a:tailEnd/>
            </a:ln>
            <a:effectLst/>
          </p:spPr>
          <p:txBody>
            <a:bodyPr>
              <a:spAutoFit/>
            </a:bodyPr>
            <a:lstStyle/>
            <a:p>
              <a:pPr>
                <a:spcBef>
                  <a:spcPct val="50000"/>
                </a:spcBef>
              </a:pPr>
              <a:r>
                <a:rPr lang="en-US" sz="1600" b="1"/>
                <a:t>√</a:t>
              </a:r>
              <a:r>
                <a:rPr lang="en-US" sz="1600" b="1" i="1"/>
                <a:t>64</a:t>
              </a:r>
              <a:endParaRPr lang="en-US" b="1"/>
            </a:p>
          </p:txBody>
        </p:sp>
        <p:sp>
          <p:nvSpPr>
            <p:cNvPr id="37919" name="Line 31"/>
            <p:cNvSpPr>
              <a:spLocks noChangeShapeType="1"/>
            </p:cNvSpPr>
            <p:nvPr/>
          </p:nvSpPr>
          <p:spPr bwMode="auto">
            <a:xfrm>
              <a:off x="3248" y="3652"/>
              <a:ext cx="192" cy="0"/>
            </a:xfrm>
            <a:prstGeom prst="line">
              <a:avLst/>
            </a:prstGeom>
            <a:noFill/>
            <a:ln w="9525">
              <a:solidFill>
                <a:schemeClr val="tx1"/>
              </a:solidFill>
              <a:round/>
              <a:headEnd/>
              <a:tailEnd/>
            </a:ln>
            <a:effectLst/>
          </p:spPr>
          <p:txBody>
            <a:bodyPr wrap="none" anchor="ctr"/>
            <a:lstStyle/>
            <a:p>
              <a:endParaRPr lang="en-US"/>
            </a:p>
          </p:txBody>
        </p:sp>
      </p:gr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457200" y="533400"/>
            <a:ext cx="8229600" cy="457200"/>
          </a:xfrm>
        </p:spPr>
        <p:txBody>
          <a:bodyPr/>
          <a:lstStyle/>
          <a:p>
            <a:r>
              <a:rPr lang="en-US" sz="2400"/>
              <a:t>Shor’s Algorithm - QFT</a:t>
            </a:r>
            <a:endParaRPr lang="en-US"/>
          </a:p>
        </p:txBody>
      </p:sp>
      <p:sp>
        <p:nvSpPr>
          <p:cNvPr id="71684" name="Text Box 4"/>
          <p:cNvSpPr txBox="1">
            <a:spLocks noChangeArrowheads="1"/>
          </p:cNvSpPr>
          <p:nvPr/>
        </p:nvSpPr>
        <p:spPr bwMode="auto">
          <a:xfrm>
            <a:off x="457200" y="1219200"/>
            <a:ext cx="7467600" cy="1552575"/>
          </a:xfrm>
          <a:prstGeom prst="rect">
            <a:avLst/>
          </a:prstGeom>
          <a:noFill/>
          <a:ln w="9525">
            <a:noFill/>
            <a:miter lim="800000"/>
            <a:headEnd/>
            <a:tailEnd/>
          </a:ln>
          <a:effectLst/>
        </p:spPr>
        <p:txBody>
          <a:bodyPr>
            <a:spAutoFit/>
          </a:bodyPr>
          <a:lstStyle/>
          <a:p>
            <a:pPr>
              <a:spcBef>
                <a:spcPct val="50000"/>
              </a:spcBef>
            </a:pPr>
            <a:r>
              <a:rPr lang="en-US" dirty="0"/>
              <a:t>We now apply the Quantum Fourier transform on the partially collapsed input register.  The </a:t>
            </a:r>
            <a:r>
              <a:rPr lang="en-US" dirty="0" err="1"/>
              <a:t>fourier</a:t>
            </a:r>
            <a:r>
              <a:rPr lang="en-US" dirty="0"/>
              <a:t> transform has the effect of taking a state |a&gt; and transforming it into a state given by:</a:t>
            </a:r>
          </a:p>
        </p:txBody>
      </p:sp>
      <p:sp>
        <p:nvSpPr>
          <p:cNvPr id="71685" name="Text Box 5"/>
          <p:cNvSpPr txBox="1">
            <a:spLocks noChangeArrowheads="1"/>
          </p:cNvSpPr>
          <p:nvPr/>
        </p:nvSpPr>
        <p:spPr bwMode="auto">
          <a:xfrm>
            <a:off x="914400" y="3581400"/>
            <a:ext cx="685800" cy="457200"/>
          </a:xfrm>
          <a:prstGeom prst="rect">
            <a:avLst/>
          </a:prstGeom>
          <a:noFill/>
          <a:ln w="9525">
            <a:noFill/>
            <a:miter lim="800000"/>
            <a:headEnd/>
            <a:tailEnd/>
          </a:ln>
          <a:effectLst/>
        </p:spPr>
        <p:txBody>
          <a:bodyPr>
            <a:spAutoFit/>
          </a:bodyPr>
          <a:lstStyle/>
          <a:p>
            <a:pPr>
              <a:spcBef>
                <a:spcPct val="50000"/>
              </a:spcBef>
            </a:pPr>
            <a:endParaRPr lang="en-US"/>
          </a:p>
        </p:txBody>
      </p:sp>
      <p:sp>
        <p:nvSpPr>
          <p:cNvPr id="71686" name="Line 6"/>
          <p:cNvSpPr>
            <a:spLocks noChangeShapeType="1"/>
          </p:cNvSpPr>
          <p:nvPr/>
        </p:nvSpPr>
        <p:spPr bwMode="auto">
          <a:xfrm>
            <a:off x="2565400" y="4152900"/>
            <a:ext cx="457200" cy="0"/>
          </a:xfrm>
          <a:prstGeom prst="line">
            <a:avLst/>
          </a:prstGeom>
          <a:noFill/>
          <a:ln w="22225">
            <a:solidFill>
              <a:schemeClr val="accent1"/>
            </a:solidFill>
            <a:round/>
            <a:headEnd/>
            <a:tailEnd/>
          </a:ln>
          <a:effectLst/>
        </p:spPr>
        <p:txBody>
          <a:bodyPr wrap="none" anchor="ctr"/>
          <a:lstStyle/>
          <a:p>
            <a:endParaRPr lang="en-US"/>
          </a:p>
        </p:txBody>
      </p:sp>
      <p:sp>
        <p:nvSpPr>
          <p:cNvPr id="71687" name="Text Box 7"/>
          <p:cNvSpPr txBox="1">
            <a:spLocks noChangeArrowheads="1"/>
          </p:cNvSpPr>
          <p:nvPr/>
        </p:nvSpPr>
        <p:spPr bwMode="auto">
          <a:xfrm>
            <a:off x="2616200" y="3794125"/>
            <a:ext cx="304800" cy="396875"/>
          </a:xfrm>
          <a:prstGeom prst="rect">
            <a:avLst/>
          </a:prstGeom>
          <a:noFill/>
          <a:ln w="9525">
            <a:noFill/>
            <a:miter lim="800000"/>
            <a:headEnd/>
            <a:tailEnd/>
          </a:ln>
          <a:effectLst/>
        </p:spPr>
        <p:txBody>
          <a:bodyPr>
            <a:spAutoFit/>
          </a:bodyPr>
          <a:lstStyle/>
          <a:p>
            <a:pPr>
              <a:spcBef>
                <a:spcPct val="50000"/>
              </a:spcBef>
            </a:pPr>
            <a:r>
              <a:rPr lang="en-US" sz="2000" b="1">
                <a:solidFill>
                  <a:schemeClr val="accent1"/>
                </a:solidFill>
              </a:rPr>
              <a:t>1</a:t>
            </a:r>
            <a:endParaRPr lang="en-US" b="1">
              <a:solidFill>
                <a:schemeClr val="accent1"/>
              </a:solidFill>
            </a:endParaRPr>
          </a:p>
        </p:txBody>
      </p:sp>
      <p:sp>
        <p:nvSpPr>
          <p:cNvPr id="71688" name="Text Box 8"/>
          <p:cNvSpPr txBox="1">
            <a:spLocks noChangeArrowheads="1"/>
          </p:cNvSpPr>
          <p:nvPr/>
        </p:nvSpPr>
        <p:spPr bwMode="auto">
          <a:xfrm>
            <a:off x="2413000" y="4191000"/>
            <a:ext cx="939800" cy="457200"/>
          </a:xfrm>
          <a:prstGeom prst="rect">
            <a:avLst/>
          </a:prstGeom>
          <a:noFill/>
          <a:ln w="9525">
            <a:noFill/>
            <a:miter lim="800000"/>
            <a:headEnd/>
            <a:tailEnd/>
          </a:ln>
          <a:effectLst/>
        </p:spPr>
        <p:txBody>
          <a:bodyPr>
            <a:spAutoFit/>
          </a:bodyPr>
          <a:lstStyle/>
          <a:p>
            <a:pPr>
              <a:spcBef>
                <a:spcPct val="50000"/>
              </a:spcBef>
            </a:pPr>
            <a:r>
              <a:rPr lang="en-US" b="1">
                <a:solidFill>
                  <a:schemeClr val="accent1"/>
                </a:solidFill>
              </a:rPr>
              <a:t>√</a:t>
            </a:r>
            <a:r>
              <a:rPr lang="en-US" sz="2000" b="1" i="1">
                <a:solidFill>
                  <a:schemeClr val="accent1"/>
                </a:solidFill>
              </a:rPr>
              <a:t>q</a:t>
            </a:r>
            <a:endParaRPr lang="en-US" b="1">
              <a:solidFill>
                <a:schemeClr val="accent1"/>
              </a:solidFill>
            </a:endParaRPr>
          </a:p>
        </p:txBody>
      </p:sp>
      <p:sp>
        <p:nvSpPr>
          <p:cNvPr id="71689" name="Line 9"/>
          <p:cNvSpPr>
            <a:spLocks noChangeShapeType="1"/>
          </p:cNvSpPr>
          <p:nvPr/>
        </p:nvSpPr>
        <p:spPr bwMode="auto">
          <a:xfrm>
            <a:off x="2667000" y="4241800"/>
            <a:ext cx="304800" cy="0"/>
          </a:xfrm>
          <a:prstGeom prst="line">
            <a:avLst/>
          </a:prstGeom>
          <a:noFill/>
          <a:ln w="22225">
            <a:solidFill>
              <a:schemeClr val="accent1"/>
            </a:solidFill>
            <a:round/>
            <a:headEnd/>
            <a:tailEnd/>
          </a:ln>
          <a:effectLst/>
        </p:spPr>
        <p:txBody>
          <a:bodyPr wrap="none" anchor="ctr"/>
          <a:lstStyle/>
          <a:p>
            <a:endParaRPr lang="en-US"/>
          </a:p>
        </p:txBody>
      </p:sp>
      <p:sp>
        <p:nvSpPr>
          <p:cNvPr id="71690" name="Text Box 10"/>
          <p:cNvSpPr txBox="1">
            <a:spLocks noChangeArrowheads="1"/>
          </p:cNvSpPr>
          <p:nvPr/>
        </p:nvSpPr>
        <p:spPr bwMode="auto">
          <a:xfrm>
            <a:off x="3124200" y="3924300"/>
            <a:ext cx="1524000" cy="519113"/>
          </a:xfrm>
          <a:prstGeom prst="rect">
            <a:avLst/>
          </a:prstGeom>
          <a:noFill/>
          <a:ln w="9525">
            <a:noFill/>
            <a:miter lim="800000"/>
            <a:headEnd/>
            <a:tailEnd/>
          </a:ln>
          <a:effectLst/>
        </p:spPr>
        <p:txBody>
          <a:bodyPr>
            <a:spAutoFit/>
          </a:bodyPr>
          <a:lstStyle/>
          <a:p>
            <a:pPr>
              <a:spcBef>
                <a:spcPct val="50000"/>
              </a:spcBef>
            </a:pPr>
            <a:r>
              <a:rPr lang="en-US" sz="2800" b="1">
                <a:solidFill>
                  <a:schemeClr val="accent1"/>
                </a:solidFill>
              </a:rPr>
              <a:t>∑ |c&gt; * </a:t>
            </a:r>
            <a:r>
              <a:rPr lang="en-US" sz="2800" b="1" i="1">
                <a:solidFill>
                  <a:schemeClr val="accent1"/>
                </a:solidFill>
              </a:rPr>
              <a:t>e</a:t>
            </a:r>
            <a:endParaRPr lang="en-US" b="1">
              <a:solidFill>
                <a:schemeClr val="accent1"/>
              </a:solidFill>
            </a:endParaRPr>
          </a:p>
        </p:txBody>
      </p:sp>
      <p:sp>
        <p:nvSpPr>
          <p:cNvPr id="71691" name="Text Box 11"/>
          <p:cNvSpPr txBox="1">
            <a:spLocks noChangeArrowheads="1"/>
          </p:cNvSpPr>
          <p:nvPr/>
        </p:nvSpPr>
        <p:spPr bwMode="auto">
          <a:xfrm>
            <a:off x="3086100" y="4305300"/>
            <a:ext cx="533400" cy="336550"/>
          </a:xfrm>
          <a:prstGeom prst="rect">
            <a:avLst/>
          </a:prstGeom>
          <a:noFill/>
          <a:ln w="9525">
            <a:noFill/>
            <a:miter lim="800000"/>
            <a:headEnd/>
            <a:tailEnd/>
          </a:ln>
          <a:effectLst/>
        </p:spPr>
        <p:txBody>
          <a:bodyPr>
            <a:spAutoFit/>
          </a:bodyPr>
          <a:lstStyle/>
          <a:p>
            <a:pPr>
              <a:spcBef>
                <a:spcPct val="50000"/>
              </a:spcBef>
            </a:pPr>
            <a:r>
              <a:rPr lang="en-US" sz="1600" b="1">
                <a:solidFill>
                  <a:schemeClr val="accent1"/>
                </a:solidFill>
              </a:rPr>
              <a:t>c=0</a:t>
            </a:r>
            <a:endParaRPr lang="en-US" b="1">
              <a:solidFill>
                <a:schemeClr val="accent1"/>
              </a:solidFill>
            </a:endParaRPr>
          </a:p>
        </p:txBody>
      </p:sp>
      <p:sp>
        <p:nvSpPr>
          <p:cNvPr id="71692" name="Text Box 12"/>
          <p:cNvSpPr txBox="1">
            <a:spLocks noChangeArrowheads="1"/>
          </p:cNvSpPr>
          <p:nvPr/>
        </p:nvSpPr>
        <p:spPr bwMode="auto">
          <a:xfrm>
            <a:off x="3124200" y="3711575"/>
            <a:ext cx="533400" cy="336550"/>
          </a:xfrm>
          <a:prstGeom prst="rect">
            <a:avLst/>
          </a:prstGeom>
          <a:noFill/>
          <a:ln w="9525">
            <a:noFill/>
            <a:miter lim="800000"/>
            <a:headEnd/>
            <a:tailEnd/>
          </a:ln>
          <a:effectLst/>
        </p:spPr>
        <p:txBody>
          <a:bodyPr>
            <a:spAutoFit/>
          </a:bodyPr>
          <a:lstStyle/>
          <a:p>
            <a:pPr>
              <a:spcBef>
                <a:spcPct val="50000"/>
              </a:spcBef>
            </a:pPr>
            <a:r>
              <a:rPr lang="en-US" sz="1600" b="1" i="1">
                <a:solidFill>
                  <a:schemeClr val="accent1"/>
                </a:solidFill>
              </a:rPr>
              <a:t>q-1</a:t>
            </a:r>
            <a:endParaRPr lang="en-US" b="1">
              <a:solidFill>
                <a:schemeClr val="accent1"/>
              </a:solidFill>
            </a:endParaRPr>
          </a:p>
        </p:txBody>
      </p:sp>
      <p:sp>
        <p:nvSpPr>
          <p:cNvPr id="71696" name="Text Box 16"/>
          <p:cNvSpPr txBox="1">
            <a:spLocks noChangeArrowheads="1"/>
          </p:cNvSpPr>
          <p:nvPr/>
        </p:nvSpPr>
        <p:spPr bwMode="auto">
          <a:xfrm>
            <a:off x="4495800" y="3954463"/>
            <a:ext cx="1600200" cy="366712"/>
          </a:xfrm>
          <a:prstGeom prst="rect">
            <a:avLst/>
          </a:prstGeom>
          <a:noFill/>
          <a:ln w="9525">
            <a:noFill/>
            <a:miter lim="800000"/>
            <a:headEnd/>
            <a:tailEnd/>
          </a:ln>
          <a:effectLst/>
        </p:spPr>
        <p:txBody>
          <a:bodyPr>
            <a:spAutoFit/>
          </a:bodyPr>
          <a:lstStyle/>
          <a:p>
            <a:pPr>
              <a:spcBef>
                <a:spcPct val="50000"/>
              </a:spcBef>
            </a:pPr>
            <a:r>
              <a:rPr lang="en-US" sz="1800" b="1">
                <a:solidFill>
                  <a:schemeClr val="accent1"/>
                </a:solidFill>
              </a:rPr>
              <a:t>2</a:t>
            </a:r>
            <a:r>
              <a:rPr lang="en-US" sz="1800" b="1">
                <a:solidFill>
                  <a:schemeClr val="accent1"/>
                </a:solidFill>
                <a:sym typeface="Symbol" pitchFamily="18" charset="2"/>
              </a:rPr>
              <a:t></a:t>
            </a:r>
            <a:r>
              <a:rPr lang="en-US" sz="1800" b="1" i="1">
                <a:solidFill>
                  <a:schemeClr val="accent1"/>
                </a:solidFill>
                <a:sym typeface="Symbol" pitchFamily="18" charset="2"/>
              </a:rPr>
              <a:t>i</a:t>
            </a:r>
            <a:r>
              <a:rPr lang="en-US" sz="1800" b="1">
                <a:solidFill>
                  <a:schemeClr val="accent1"/>
                </a:solidFill>
                <a:sym typeface="Symbol" pitchFamily="18" charset="2"/>
              </a:rPr>
              <a:t>ac / </a:t>
            </a:r>
            <a:r>
              <a:rPr lang="en-US" sz="1800" b="1" i="1">
                <a:solidFill>
                  <a:schemeClr val="accent1"/>
                </a:solidFill>
                <a:sym typeface="Symbol" pitchFamily="18" charset="2"/>
              </a:rPr>
              <a:t>q</a:t>
            </a:r>
            <a:endParaRPr lang="en-US">
              <a:solidFill>
                <a:schemeClr val="accent1"/>
              </a:solidFill>
            </a:endParaRPr>
          </a:p>
        </p:txBody>
      </p:sp>
      <p:sp>
        <p:nvSpPr>
          <p:cNvPr id="15" name="Rectangle 14"/>
          <p:cNvSpPr/>
          <p:nvPr/>
        </p:nvSpPr>
        <p:spPr>
          <a:xfrm>
            <a:off x="381000" y="4953000"/>
            <a:ext cx="8077200" cy="1323439"/>
          </a:xfrm>
          <a:prstGeom prst="rect">
            <a:avLst/>
          </a:prstGeom>
        </p:spPr>
        <p:txBody>
          <a:bodyPr wrap="square">
            <a:spAutoFit/>
          </a:bodyPr>
          <a:lstStyle/>
          <a:p>
            <a:pPr algn="just"/>
            <a:r>
              <a:rPr lang="en-US" sz="2000" dirty="0">
                <a:latin typeface="Perpetua" pitchFamily="18" charset="0"/>
              </a:rPr>
              <a:t>Fourier Transform is </a:t>
            </a:r>
            <a:r>
              <a:rPr lang="en-US" sz="2000" b="1" dirty="0">
                <a:latin typeface="Perpetua" pitchFamily="18" charset="0"/>
              </a:rPr>
              <a:t>a mathematical model which helps to transform the signals between two different domains</a:t>
            </a:r>
            <a:r>
              <a:rPr lang="en-US" sz="2000" dirty="0">
                <a:latin typeface="Perpetua" pitchFamily="18" charset="0"/>
              </a:rPr>
              <a:t>, such as transforming signal from frequency domain to time domain or vice versa. Fourier transform has many applications in Engineering and Physics, such as signal processing, RADAR, and so on.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9506" name="Rectangle 2"/>
          <p:cNvSpPr>
            <a:spLocks noGrp="1" noChangeArrowheads="1"/>
          </p:cNvSpPr>
          <p:nvPr>
            <p:ph type="title"/>
          </p:nvPr>
        </p:nvSpPr>
        <p:spPr/>
        <p:txBody>
          <a:bodyPr/>
          <a:lstStyle/>
          <a:p>
            <a:pPr eaLnBrk="1" hangingPunct="1">
              <a:defRPr/>
            </a:pPr>
            <a:r>
              <a:rPr lang="en-US" altLang="zh-CN" sz="3600" dirty="0" smtClean="0">
                <a:ea typeface="宋体" pitchFamily="2" charset="-122"/>
              </a:rPr>
              <a:t>Measuring two </a:t>
            </a:r>
            <a:r>
              <a:rPr lang="en-US" altLang="zh-CN" sz="3600" dirty="0" err="1" smtClean="0">
                <a:ea typeface="宋体" pitchFamily="2" charset="-122"/>
              </a:rPr>
              <a:t>qubits</a:t>
            </a:r>
            <a:r>
              <a:rPr lang="en-US" altLang="zh-CN" sz="3600" dirty="0" smtClean="0">
                <a:ea typeface="宋体" pitchFamily="2" charset="-122"/>
              </a:rPr>
              <a:t> (cont’d)</a:t>
            </a:r>
            <a:endParaRPr lang="en-US" sz="3600" dirty="0" smtClean="0">
              <a:ea typeface="宋体" pitchFamily="2" charset="-122"/>
            </a:endParaRPr>
          </a:p>
        </p:txBody>
      </p:sp>
      <p:sp>
        <p:nvSpPr>
          <p:cNvPr id="789507" name="Rectangle 3"/>
          <p:cNvSpPr>
            <a:spLocks noGrp="1" noChangeArrowheads="1"/>
          </p:cNvSpPr>
          <p:nvPr>
            <p:ph type="body" sz="half" idx="1"/>
          </p:nvPr>
        </p:nvSpPr>
        <p:spPr>
          <a:xfrm>
            <a:off x="457200" y="1981200"/>
            <a:ext cx="8246533" cy="4114800"/>
          </a:xfrm>
        </p:spPr>
        <p:txBody>
          <a:bodyPr>
            <a:normAutofit/>
          </a:bodyPr>
          <a:lstStyle/>
          <a:p>
            <a:pPr eaLnBrk="1" hangingPunct="1">
              <a:defRPr/>
            </a:pPr>
            <a:r>
              <a:rPr lang="en-US" sz="2800" dirty="0" smtClean="0"/>
              <a:t>What if we observe only the first </a:t>
            </a:r>
            <a:r>
              <a:rPr lang="en-US" sz="2800" dirty="0" err="1" smtClean="0"/>
              <a:t>qubit</a:t>
            </a:r>
            <a:r>
              <a:rPr lang="en-US" sz="2800" dirty="0" smtClean="0"/>
              <a:t>, what conclusions can we draw?</a:t>
            </a:r>
          </a:p>
          <a:p>
            <a:pPr eaLnBrk="1" hangingPunct="1">
              <a:defRPr/>
            </a:pPr>
            <a:r>
              <a:rPr lang="en-US" sz="2800" dirty="0" smtClean="0"/>
              <a:t>We expect that the system to be left in an uncertain sate, because we did not measure the second </a:t>
            </a:r>
            <a:r>
              <a:rPr lang="en-US" sz="2800" dirty="0" err="1" smtClean="0"/>
              <a:t>qubit</a:t>
            </a:r>
            <a:r>
              <a:rPr lang="en-US" sz="2800" dirty="0" smtClean="0"/>
              <a:t> that can still be in a continuum of states. The first </a:t>
            </a:r>
            <a:r>
              <a:rPr lang="en-US" sz="2800" dirty="0" err="1" smtClean="0"/>
              <a:t>qubit</a:t>
            </a:r>
            <a:r>
              <a:rPr lang="en-US" sz="2800" dirty="0" smtClean="0"/>
              <a:t> can be </a:t>
            </a:r>
          </a:p>
          <a:p>
            <a:pPr lvl="1" eaLnBrk="1" hangingPunct="1">
              <a:defRPr/>
            </a:pPr>
            <a:r>
              <a:rPr lang="en-US" sz="2400" dirty="0" smtClean="0"/>
              <a:t>0 with probability </a:t>
            </a:r>
          </a:p>
          <a:p>
            <a:pPr lvl="1" eaLnBrk="1" hangingPunct="1">
              <a:defRPr/>
            </a:pPr>
            <a:r>
              <a:rPr lang="en-US" sz="2400" dirty="0" smtClean="0"/>
              <a:t>1 with probability</a:t>
            </a:r>
          </a:p>
          <a:p>
            <a:pPr lvl="1" eaLnBrk="1" hangingPunct="1">
              <a:defRPr/>
            </a:pPr>
            <a:endParaRPr lang="en-US" sz="2400" dirty="0" smtClean="0"/>
          </a:p>
        </p:txBody>
      </p:sp>
      <p:graphicFrame>
        <p:nvGraphicFramePr>
          <p:cNvPr id="28674" name="Object 4"/>
          <p:cNvGraphicFramePr>
            <a:graphicFrameLocks noChangeAspect="1"/>
          </p:cNvGraphicFramePr>
          <p:nvPr>
            <p:ph sz="quarter" idx="2"/>
          </p:nvPr>
        </p:nvGraphicFramePr>
        <p:xfrm>
          <a:off x="3786182" y="4643446"/>
          <a:ext cx="1490133" cy="469900"/>
        </p:xfrm>
        <a:graphic>
          <a:graphicData uri="http://schemas.openxmlformats.org/presentationml/2006/ole">
            <p:oleObj spid="_x0000_s100354" name="Equation" r:id="rId3" imgW="914400" imgH="241200" progId="Equation.3">
              <p:embed/>
            </p:oleObj>
          </a:graphicData>
        </a:graphic>
      </p:graphicFrame>
      <p:graphicFrame>
        <p:nvGraphicFramePr>
          <p:cNvPr id="28675" name="Object 6"/>
          <p:cNvGraphicFramePr>
            <a:graphicFrameLocks noChangeAspect="1"/>
          </p:cNvGraphicFramePr>
          <p:nvPr>
            <p:ph sz="quarter" idx="3"/>
          </p:nvPr>
        </p:nvGraphicFramePr>
        <p:xfrm>
          <a:off x="3786182" y="5143512"/>
          <a:ext cx="1557867" cy="501650"/>
        </p:xfrm>
        <a:graphic>
          <a:graphicData uri="http://schemas.openxmlformats.org/presentationml/2006/ole">
            <p:oleObj spid="_x0000_s100355" name="Equation" r:id="rId4" imgW="901440" imgH="241200" progId="Equation.3">
              <p:embed/>
            </p:oleObj>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57200" y="533400"/>
            <a:ext cx="8229600" cy="457200"/>
          </a:xfrm>
        </p:spPr>
        <p:txBody>
          <a:bodyPr/>
          <a:lstStyle/>
          <a:p>
            <a:r>
              <a:rPr lang="en-US" sz="2400"/>
              <a:t>Shor’s Algorithm - QFT</a:t>
            </a:r>
            <a:endParaRPr lang="en-US"/>
          </a:p>
        </p:txBody>
      </p:sp>
      <p:sp>
        <p:nvSpPr>
          <p:cNvPr id="40986" name="Rectangle 26"/>
          <p:cNvSpPr>
            <a:spLocks noChangeArrowheads="1"/>
          </p:cNvSpPr>
          <p:nvPr/>
        </p:nvSpPr>
        <p:spPr bwMode="auto">
          <a:xfrm>
            <a:off x="762000" y="1371600"/>
            <a:ext cx="7543800" cy="5181600"/>
          </a:xfrm>
          <a:prstGeom prst="rect">
            <a:avLst/>
          </a:prstGeom>
          <a:solidFill>
            <a:schemeClr val="hlink"/>
          </a:solidFill>
          <a:ln w="9525">
            <a:solidFill>
              <a:schemeClr val="tx1"/>
            </a:solidFill>
            <a:miter lim="800000"/>
            <a:headEnd/>
            <a:tailEnd/>
          </a:ln>
          <a:effectLst/>
        </p:spPr>
        <p:txBody>
          <a:bodyPr wrap="none" anchor="ctr"/>
          <a:lstStyle/>
          <a:p>
            <a:endParaRPr lang="en-US"/>
          </a:p>
        </p:txBody>
      </p:sp>
      <p:sp>
        <p:nvSpPr>
          <p:cNvPr id="40969" name="Line 9"/>
          <p:cNvSpPr>
            <a:spLocks noChangeShapeType="1"/>
          </p:cNvSpPr>
          <p:nvPr/>
        </p:nvSpPr>
        <p:spPr bwMode="auto">
          <a:xfrm>
            <a:off x="4648200" y="2476500"/>
            <a:ext cx="457200" cy="0"/>
          </a:xfrm>
          <a:prstGeom prst="line">
            <a:avLst/>
          </a:prstGeom>
          <a:noFill/>
          <a:ln w="22225">
            <a:solidFill>
              <a:schemeClr val="accent1"/>
            </a:solidFill>
            <a:round/>
            <a:headEnd/>
            <a:tailEnd/>
          </a:ln>
          <a:effectLst/>
        </p:spPr>
        <p:txBody>
          <a:bodyPr wrap="none" anchor="ctr"/>
          <a:lstStyle/>
          <a:p>
            <a:endParaRPr lang="en-US"/>
          </a:p>
        </p:txBody>
      </p:sp>
      <p:sp>
        <p:nvSpPr>
          <p:cNvPr id="40970" name="Text Box 10"/>
          <p:cNvSpPr txBox="1">
            <a:spLocks noChangeArrowheads="1"/>
          </p:cNvSpPr>
          <p:nvPr/>
        </p:nvSpPr>
        <p:spPr bwMode="auto">
          <a:xfrm>
            <a:off x="4699000" y="2117725"/>
            <a:ext cx="304800" cy="396875"/>
          </a:xfrm>
          <a:prstGeom prst="rect">
            <a:avLst/>
          </a:prstGeom>
          <a:noFill/>
          <a:ln w="9525">
            <a:noFill/>
            <a:miter lim="800000"/>
            <a:headEnd/>
            <a:tailEnd/>
          </a:ln>
          <a:effectLst/>
        </p:spPr>
        <p:txBody>
          <a:bodyPr>
            <a:spAutoFit/>
          </a:bodyPr>
          <a:lstStyle/>
          <a:p>
            <a:pPr>
              <a:spcBef>
                <a:spcPct val="50000"/>
              </a:spcBef>
            </a:pPr>
            <a:r>
              <a:rPr lang="en-US" sz="2000" b="1">
                <a:solidFill>
                  <a:schemeClr val="accent1"/>
                </a:solidFill>
              </a:rPr>
              <a:t>1</a:t>
            </a:r>
            <a:endParaRPr lang="en-US" b="1">
              <a:solidFill>
                <a:schemeClr val="accent1"/>
              </a:solidFill>
            </a:endParaRPr>
          </a:p>
        </p:txBody>
      </p:sp>
      <p:sp>
        <p:nvSpPr>
          <p:cNvPr id="40971" name="Text Box 11"/>
          <p:cNvSpPr txBox="1">
            <a:spLocks noChangeArrowheads="1"/>
          </p:cNvSpPr>
          <p:nvPr/>
        </p:nvSpPr>
        <p:spPr bwMode="auto">
          <a:xfrm>
            <a:off x="4495800" y="2514600"/>
            <a:ext cx="939800" cy="457200"/>
          </a:xfrm>
          <a:prstGeom prst="rect">
            <a:avLst/>
          </a:prstGeom>
          <a:noFill/>
          <a:ln w="9525">
            <a:noFill/>
            <a:miter lim="800000"/>
            <a:headEnd/>
            <a:tailEnd/>
          </a:ln>
          <a:effectLst/>
        </p:spPr>
        <p:txBody>
          <a:bodyPr>
            <a:spAutoFit/>
          </a:bodyPr>
          <a:lstStyle/>
          <a:p>
            <a:pPr>
              <a:spcBef>
                <a:spcPct val="50000"/>
              </a:spcBef>
            </a:pPr>
            <a:r>
              <a:rPr lang="en-US" b="1">
                <a:solidFill>
                  <a:schemeClr val="accent1"/>
                </a:solidFill>
              </a:rPr>
              <a:t>√</a:t>
            </a:r>
            <a:r>
              <a:rPr lang="en-US" sz="2000" b="1" i="1">
                <a:solidFill>
                  <a:schemeClr val="accent1"/>
                </a:solidFill>
              </a:rPr>
              <a:t>256</a:t>
            </a:r>
            <a:endParaRPr lang="en-US" b="1">
              <a:solidFill>
                <a:schemeClr val="accent1"/>
              </a:solidFill>
            </a:endParaRPr>
          </a:p>
        </p:txBody>
      </p:sp>
      <p:sp>
        <p:nvSpPr>
          <p:cNvPr id="40972" name="Line 12"/>
          <p:cNvSpPr>
            <a:spLocks noChangeShapeType="1"/>
          </p:cNvSpPr>
          <p:nvPr/>
        </p:nvSpPr>
        <p:spPr bwMode="auto">
          <a:xfrm>
            <a:off x="4749800" y="2565400"/>
            <a:ext cx="304800" cy="0"/>
          </a:xfrm>
          <a:prstGeom prst="line">
            <a:avLst/>
          </a:prstGeom>
          <a:noFill/>
          <a:ln w="22225">
            <a:solidFill>
              <a:schemeClr val="accent1"/>
            </a:solidFill>
            <a:round/>
            <a:headEnd/>
            <a:tailEnd/>
          </a:ln>
          <a:effectLst/>
        </p:spPr>
        <p:txBody>
          <a:bodyPr wrap="none" anchor="ctr"/>
          <a:lstStyle/>
          <a:p>
            <a:endParaRPr lang="en-US"/>
          </a:p>
        </p:txBody>
      </p:sp>
      <p:sp>
        <p:nvSpPr>
          <p:cNvPr id="40973" name="Text Box 13"/>
          <p:cNvSpPr txBox="1">
            <a:spLocks noChangeArrowheads="1"/>
          </p:cNvSpPr>
          <p:nvPr/>
        </p:nvSpPr>
        <p:spPr bwMode="auto">
          <a:xfrm>
            <a:off x="5207000" y="2247900"/>
            <a:ext cx="1524000" cy="519113"/>
          </a:xfrm>
          <a:prstGeom prst="rect">
            <a:avLst/>
          </a:prstGeom>
          <a:noFill/>
          <a:ln w="9525">
            <a:noFill/>
            <a:miter lim="800000"/>
            <a:headEnd/>
            <a:tailEnd/>
          </a:ln>
          <a:effectLst/>
        </p:spPr>
        <p:txBody>
          <a:bodyPr>
            <a:spAutoFit/>
          </a:bodyPr>
          <a:lstStyle/>
          <a:p>
            <a:pPr>
              <a:spcBef>
                <a:spcPct val="50000"/>
              </a:spcBef>
            </a:pPr>
            <a:r>
              <a:rPr lang="en-US" sz="2800" b="1">
                <a:solidFill>
                  <a:schemeClr val="accent1"/>
                </a:solidFill>
              </a:rPr>
              <a:t>∑ |c&gt; * </a:t>
            </a:r>
            <a:r>
              <a:rPr lang="en-US" sz="2800" b="1" i="1">
                <a:solidFill>
                  <a:schemeClr val="accent1"/>
                </a:solidFill>
              </a:rPr>
              <a:t>e</a:t>
            </a:r>
            <a:endParaRPr lang="en-US" b="1">
              <a:solidFill>
                <a:schemeClr val="accent1"/>
              </a:solidFill>
            </a:endParaRPr>
          </a:p>
        </p:txBody>
      </p:sp>
      <p:sp>
        <p:nvSpPr>
          <p:cNvPr id="40974" name="Text Box 14"/>
          <p:cNvSpPr txBox="1">
            <a:spLocks noChangeArrowheads="1"/>
          </p:cNvSpPr>
          <p:nvPr/>
        </p:nvSpPr>
        <p:spPr bwMode="auto">
          <a:xfrm>
            <a:off x="5168900" y="2628900"/>
            <a:ext cx="533400" cy="336550"/>
          </a:xfrm>
          <a:prstGeom prst="rect">
            <a:avLst/>
          </a:prstGeom>
          <a:noFill/>
          <a:ln w="9525">
            <a:noFill/>
            <a:miter lim="800000"/>
            <a:headEnd/>
            <a:tailEnd/>
          </a:ln>
          <a:effectLst/>
        </p:spPr>
        <p:txBody>
          <a:bodyPr>
            <a:spAutoFit/>
          </a:bodyPr>
          <a:lstStyle/>
          <a:p>
            <a:pPr>
              <a:spcBef>
                <a:spcPct val="50000"/>
              </a:spcBef>
            </a:pPr>
            <a:r>
              <a:rPr lang="en-US" sz="1600" b="1">
                <a:solidFill>
                  <a:schemeClr val="accent1"/>
                </a:solidFill>
              </a:rPr>
              <a:t>c=0</a:t>
            </a:r>
            <a:endParaRPr lang="en-US" b="1">
              <a:solidFill>
                <a:schemeClr val="accent1"/>
              </a:solidFill>
            </a:endParaRPr>
          </a:p>
        </p:txBody>
      </p:sp>
      <p:sp>
        <p:nvSpPr>
          <p:cNvPr id="40975" name="Text Box 15"/>
          <p:cNvSpPr txBox="1">
            <a:spLocks noChangeArrowheads="1"/>
          </p:cNvSpPr>
          <p:nvPr/>
        </p:nvSpPr>
        <p:spPr bwMode="auto">
          <a:xfrm>
            <a:off x="5207000" y="2035175"/>
            <a:ext cx="533400" cy="336550"/>
          </a:xfrm>
          <a:prstGeom prst="rect">
            <a:avLst/>
          </a:prstGeom>
          <a:noFill/>
          <a:ln w="9525">
            <a:noFill/>
            <a:miter lim="800000"/>
            <a:headEnd/>
            <a:tailEnd/>
          </a:ln>
          <a:effectLst/>
        </p:spPr>
        <p:txBody>
          <a:bodyPr>
            <a:spAutoFit/>
          </a:bodyPr>
          <a:lstStyle/>
          <a:p>
            <a:pPr>
              <a:spcBef>
                <a:spcPct val="50000"/>
              </a:spcBef>
            </a:pPr>
            <a:r>
              <a:rPr lang="en-US" sz="1600" b="1" i="1">
                <a:solidFill>
                  <a:schemeClr val="accent1"/>
                </a:solidFill>
              </a:rPr>
              <a:t>255</a:t>
            </a:r>
            <a:endParaRPr lang="en-US" b="1">
              <a:solidFill>
                <a:schemeClr val="accent1"/>
              </a:solidFill>
            </a:endParaRPr>
          </a:p>
        </p:txBody>
      </p:sp>
      <p:sp>
        <p:nvSpPr>
          <p:cNvPr id="40976" name="Text Box 16"/>
          <p:cNvSpPr txBox="1">
            <a:spLocks noChangeArrowheads="1"/>
          </p:cNvSpPr>
          <p:nvPr/>
        </p:nvSpPr>
        <p:spPr bwMode="auto">
          <a:xfrm>
            <a:off x="6578600" y="2278063"/>
            <a:ext cx="1600200" cy="366712"/>
          </a:xfrm>
          <a:prstGeom prst="rect">
            <a:avLst/>
          </a:prstGeom>
          <a:noFill/>
          <a:ln w="9525">
            <a:noFill/>
            <a:miter lim="800000"/>
            <a:headEnd/>
            <a:tailEnd/>
          </a:ln>
          <a:effectLst/>
        </p:spPr>
        <p:txBody>
          <a:bodyPr>
            <a:spAutoFit/>
          </a:bodyPr>
          <a:lstStyle/>
          <a:p>
            <a:pPr>
              <a:spcBef>
                <a:spcPct val="50000"/>
              </a:spcBef>
            </a:pPr>
            <a:r>
              <a:rPr lang="en-US" sz="1800" b="1">
                <a:solidFill>
                  <a:schemeClr val="accent1"/>
                </a:solidFill>
              </a:rPr>
              <a:t>2</a:t>
            </a:r>
            <a:r>
              <a:rPr lang="en-US" sz="1800" b="1">
                <a:solidFill>
                  <a:schemeClr val="accent1"/>
                </a:solidFill>
                <a:sym typeface="Symbol" pitchFamily="18" charset="2"/>
              </a:rPr>
              <a:t></a:t>
            </a:r>
            <a:r>
              <a:rPr lang="en-US" sz="1800" b="1" i="1">
                <a:solidFill>
                  <a:schemeClr val="accent1"/>
                </a:solidFill>
                <a:sym typeface="Symbol" pitchFamily="18" charset="2"/>
              </a:rPr>
              <a:t>i</a:t>
            </a:r>
            <a:r>
              <a:rPr lang="en-US" sz="1800" b="1">
                <a:solidFill>
                  <a:schemeClr val="accent1"/>
                </a:solidFill>
                <a:sym typeface="Symbol" pitchFamily="18" charset="2"/>
              </a:rPr>
              <a:t>ac / 256</a:t>
            </a:r>
            <a:endParaRPr lang="en-US">
              <a:solidFill>
                <a:schemeClr val="accent1"/>
              </a:solidFill>
            </a:endParaRPr>
          </a:p>
        </p:txBody>
      </p:sp>
      <p:sp>
        <p:nvSpPr>
          <p:cNvPr id="40977" name="Line 17"/>
          <p:cNvSpPr>
            <a:spLocks noChangeShapeType="1"/>
          </p:cNvSpPr>
          <p:nvPr/>
        </p:nvSpPr>
        <p:spPr bwMode="auto">
          <a:xfrm>
            <a:off x="1371600" y="1958975"/>
            <a:ext cx="457200" cy="0"/>
          </a:xfrm>
          <a:prstGeom prst="line">
            <a:avLst/>
          </a:prstGeom>
          <a:noFill/>
          <a:ln w="22225">
            <a:solidFill>
              <a:schemeClr val="tx1"/>
            </a:solidFill>
            <a:round/>
            <a:headEnd/>
            <a:tailEnd/>
          </a:ln>
          <a:effectLst/>
        </p:spPr>
        <p:txBody>
          <a:bodyPr wrap="none" anchor="ctr"/>
          <a:lstStyle/>
          <a:p>
            <a:endParaRPr lang="en-US"/>
          </a:p>
        </p:txBody>
      </p:sp>
      <p:sp>
        <p:nvSpPr>
          <p:cNvPr id="40978" name="Text Box 18"/>
          <p:cNvSpPr txBox="1">
            <a:spLocks noChangeArrowheads="1"/>
          </p:cNvSpPr>
          <p:nvPr/>
        </p:nvSpPr>
        <p:spPr bwMode="auto">
          <a:xfrm>
            <a:off x="1422400" y="1600200"/>
            <a:ext cx="304800" cy="396875"/>
          </a:xfrm>
          <a:prstGeom prst="rect">
            <a:avLst/>
          </a:prstGeom>
          <a:noFill/>
          <a:ln w="9525">
            <a:noFill/>
            <a:miter lim="800000"/>
            <a:headEnd/>
            <a:tailEnd/>
          </a:ln>
          <a:effectLst/>
        </p:spPr>
        <p:txBody>
          <a:bodyPr>
            <a:spAutoFit/>
          </a:bodyPr>
          <a:lstStyle/>
          <a:p>
            <a:pPr>
              <a:spcBef>
                <a:spcPct val="50000"/>
              </a:spcBef>
            </a:pPr>
            <a:r>
              <a:rPr lang="en-US" sz="2000" b="1"/>
              <a:t>1</a:t>
            </a:r>
            <a:endParaRPr lang="en-US" b="1"/>
          </a:p>
        </p:txBody>
      </p:sp>
      <p:sp>
        <p:nvSpPr>
          <p:cNvPr id="40979" name="Text Box 19"/>
          <p:cNvSpPr txBox="1">
            <a:spLocks noChangeArrowheads="1"/>
          </p:cNvSpPr>
          <p:nvPr/>
        </p:nvSpPr>
        <p:spPr bwMode="auto">
          <a:xfrm>
            <a:off x="1219200" y="1997075"/>
            <a:ext cx="939800" cy="457200"/>
          </a:xfrm>
          <a:prstGeom prst="rect">
            <a:avLst/>
          </a:prstGeom>
          <a:noFill/>
          <a:ln w="9525">
            <a:noFill/>
            <a:miter lim="800000"/>
            <a:headEnd/>
            <a:tailEnd/>
          </a:ln>
          <a:effectLst/>
        </p:spPr>
        <p:txBody>
          <a:bodyPr>
            <a:spAutoFit/>
          </a:bodyPr>
          <a:lstStyle/>
          <a:p>
            <a:pPr>
              <a:spcBef>
                <a:spcPct val="50000"/>
              </a:spcBef>
            </a:pPr>
            <a:r>
              <a:rPr lang="en-US" b="1"/>
              <a:t>√</a:t>
            </a:r>
            <a:r>
              <a:rPr lang="en-US" sz="2000" b="1" i="1"/>
              <a:t>64</a:t>
            </a:r>
            <a:endParaRPr lang="en-US" b="1"/>
          </a:p>
        </p:txBody>
      </p:sp>
      <p:sp>
        <p:nvSpPr>
          <p:cNvPr id="40980" name="Line 20"/>
          <p:cNvSpPr>
            <a:spLocks noChangeShapeType="1"/>
          </p:cNvSpPr>
          <p:nvPr/>
        </p:nvSpPr>
        <p:spPr bwMode="auto">
          <a:xfrm>
            <a:off x="1473200" y="2047875"/>
            <a:ext cx="304800" cy="0"/>
          </a:xfrm>
          <a:prstGeom prst="line">
            <a:avLst/>
          </a:prstGeom>
          <a:noFill/>
          <a:ln w="22225">
            <a:solidFill>
              <a:schemeClr val="tx1"/>
            </a:solidFill>
            <a:round/>
            <a:headEnd/>
            <a:tailEnd/>
          </a:ln>
          <a:effectLst/>
        </p:spPr>
        <p:txBody>
          <a:bodyPr wrap="none" anchor="ctr"/>
          <a:lstStyle/>
          <a:p>
            <a:endParaRPr lang="en-US"/>
          </a:p>
        </p:txBody>
      </p:sp>
      <p:sp>
        <p:nvSpPr>
          <p:cNvPr id="40981" name="Text Box 21"/>
          <p:cNvSpPr txBox="1">
            <a:spLocks noChangeArrowheads="1"/>
          </p:cNvSpPr>
          <p:nvPr/>
        </p:nvSpPr>
        <p:spPr bwMode="auto">
          <a:xfrm>
            <a:off x="1930400" y="1730375"/>
            <a:ext cx="1828800" cy="519113"/>
          </a:xfrm>
          <a:prstGeom prst="rect">
            <a:avLst/>
          </a:prstGeom>
          <a:noFill/>
          <a:ln w="9525">
            <a:noFill/>
            <a:miter lim="800000"/>
            <a:headEnd/>
            <a:tailEnd/>
          </a:ln>
          <a:effectLst/>
        </p:spPr>
        <p:txBody>
          <a:bodyPr>
            <a:spAutoFit/>
          </a:bodyPr>
          <a:lstStyle/>
          <a:p>
            <a:pPr>
              <a:spcBef>
                <a:spcPct val="50000"/>
              </a:spcBef>
            </a:pPr>
            <a:r>
              <a:rPr lang="en-US" sz="2800" b="1"/>
              <a:t>∑ </a:t>
            </a:r>
            <a:r>
              <a:rPr lang="en-US" sz="2800" b="1">
                <a:solidFill>
                  <a:schemeClr val="accent1"/>
                </a:solidFill>
              </a:rPr>
              <a:t>|a&gt;</a:t>
            </a:r>
            <a:r>
              <a:rPr lang="en-US" sz="2800" b="1"/>
              <a:t> , |1&gt;</a:t>
            </a:r>
            <a:endParaRPr lang="en-US" b="1"/>
          </a:p>
        </p:txBody>
      </p:sp>
      <p:sp>
        <p:nvSpPr>
          <p:cNvPr id="40982" name="Text Box 22"/>
          <p:cNvSpPr txBox="1">
            <a:spLocks noChangeArrowheads="1"/>
          </p:cNvSpPr>
          <p:nvPr/>
        </p:nvSpPr>
        <p:spPr bwMode="auto">
          <a:xfrm>
            <a:off x="1816100" y="2111375"/>
            <a:ext cx="723900" cy="336550"/>
          </a:xfrm>
          <a:prstGeom prst="rect">
            <a:avLst/>
          </a:prstGeom>
          <a:noFill/>
          <a:ln w="9525">
            <a:noFill/>
            <a:miter lim="800000"/>
            <a:headEnd/>
            <a:tailEnd/>
          </a:ln>
          <a:effectLst/>
        </p:spPr>
        <p:txBody>
          <a:bodyPr>
            <a:spAutoFit/>
          </a:bodyPr>
          <a:lstStyle/>
          <a:p>
            <a:pPr>
              <a:spcBef>
                <a:spcPct val="50000"/>
              </a:spcBef>
            </a:pPr>
            <a:r>
              <a:rPr lang="en-US" sz="1600" b="1"/>
              <a:t>a </a:t>
            </a:r>
            <a:r>
              <a:rPr lang="en-US" sz="1600" b="1">
                <a:sym typeface="Symbol" pitchFamily="18" charset="2"/>
              </a:rPr>
              <a:t> A</a:t>
            </a:r>
            <a:endParaRPr lang="en-US" b="1"/>
          </a:p>
        </p:txBody>
      </p:sp>
      <p:sp>
        <p:nvSpPr>
          <p:cNvPr id="40984" name="Line 24"/>
          <p:cNvSpPr>
            <a:spLocks noChangeShapeType="1"/>
          </p:cNvSpPr>
          <p:nvPr/>
        </p:nvSpPr>
        <p:spPr bwMode="auto">
          <a:xfrm>
            <a:off x="2514600" y="2209800"/>
            <a:ext cx="0" cy="381000"/>
          </a:xfrm>
          <a:prstGeom prst="line">
            <a:avLst/>
          </a:prstGeom>
          <a:noFill/>
          <a:ln w="25400">
            <a:solidFill>
              <a:schemeClr val="accent1"/>
            </a:solidFill>
            <a:round/>
            <a:headEnd/>
            <a:tailEnd/>
          </a:ln>
          <a:effectLst/>
        </p:spPr>
        <p:txBody>
          <a:bodyPr wrap="none" anchor="ctr"/>
          <a:lstStyle/>
          <a:p>
            <a:endParaRPr lang="en-US"/>
          </a:p>
        </p:txBody>
      </p:sp>
      <p:sp>
        <p:nvSpPr>
          <p:cNvPr id="40985" name="Line 25"/>
          <p:cNvSpPr>
            <a:spLocks noChangeShapeType="1"/>
          </p:cNvSpPr>
          <p:nvPr/>
        </p:nvSpPr>
        <p:spPr bwMode="auto">
          <a:xfrm>
            <a:off x="2514600" y="2590800"/>
            <a:ext cx="1905000" cy="0"/>
          </a:xfrm>
          <a:prstGeom prst="line">
            <a:avLst/>
          </a:prstGeom>
          <a:noFill/>
          <a:ln w="25400">
            <a:solidFill>
              <a:schemeClr val="accent1"/>
            </a:solidFill>
            <a:round/>
            <a:headEnd/>
            <a:tailEnd type="triangle" w="med" len="med"/>
          </a:ln>
          <a:effectLst/>
        </p:spPr>
        <p:txBody>
          <a:bodyPr wrap="none" anchor="ctr"/>
          <a:lstStyle/>
          <a:p>
            <a:endParaRPr lang="en-US"/>
          </a:p>
        </p:txBody>
      </p:sp>
      <p:sp>
        <p:nvSpPr>
          <p:cNvPr id="40989" name="Text Box 29"/>
          <p:cNvSpPr txBox="1">
            <a:spLocks noChangeArrowheads="1"/>
          </p:cNvSpPr>
          <p:nvPr/>
        </p:nvSpPr>
        <p:spPr bwMode="auto">
          <a:xfrm>
            <a:off x="990600" y="3352800"/>
            <a:ext cx="7162800" cy="1370013"/>
          </a:xfrm>
          <a:prstGeom prst="rect">
            <a:avLst/>
          </a:prstGeom>
          <a:noFill/>
          <a:ln w="9525">
            <a:noFill/>
            <a:miter lim="800000"/>
            <a:headEnd/>
            <a:tailEnd/>
          </a:ln>
          <a:effectLst/>
        </p:spPr>
        <p:txBody>
          <a:bodyPr>
            <a:spAutoFit/>
          </a:bodyPr>
          <a:lstStyle/>
          <a:p>
            <a:pPr>
              <a:spcBef>
                <a:spcPct val="50000"/>
              </a:spcBef>
            </a:pPr>
            <a:r>
              <a:rPr lang="en-US" b="1"/>
              <a:t>Note: </a:t>
            </a:r>
            <a:r>
              <a:rPr lang="en-US"/>
              <a:t>A is the set of all values that 7   mod 15 yielded 1.  In our case A = {0, 4, 8, …, 252}</a:t>
            </a:r>
          </a:p>
          <a:p>
            <a:pPr>
              <a:spcBef>
                <a:spcPct val="50000"/>
              </a:spcBef>
            </a:pPr>
            <a:r>
              <a:rPr lang="en-US"/>
              <a:t>So the final state of the input register after the QFT is:</a:t>
            </a:r>
          </a:p>
        </p:txBody>
      </p:sp>
      <p:sp>
        <p:nvSpPr>
          <p:cNvPr id="40990" name="Text Box 30"/>
          <p:cNvSpPr txBox="1">
            <a:spLocks noChangeArrowheads="1"/>
          </p:cNvSpPr>
          <p:nvPr/>
        </p:nvSpPr>
        <p:spPr bwMode="auto">
          <a:xfrm>
            <a:off x="5638800" y="3200400"/>
            <a:ext cx="184150" cy="366712"/>
          </a:xfrm>
          <a:prstGeom prst="rect">
            <a:avLst/>
          </a:prstGeom>
          <a:noFill/>
          <a:ln w="9525">
            <a:noFill/>
            <a:miter lim="800000"/>
            <a:headEnd/>
            <a:tailEnd/>
          </a:ln>
          <a:effectLst/>
        </p:spPr>
        <p:txBody>
          <a:bodyPr>
            <a:spAutoFit/>
          </a:bodyPr>
          <a:lstStyle/>
          <a:p>
            <a:pPr>
              <a:spcBef>
                <a:spcPct val="50000"/>
              </a:spcBef>
            </a:pPr>
            <a:r>
              <a:rPr lang="en-US" sz="1800" dirty="0"/>
              <a:t>a</a:t>
            </a:r>
            <a:endParaRPr lang="en-US" dirty="0"/>
          </a:p>
        </p:txBody>
      </p:sp>
      <p:sp>
        <p:nvSpPr>
          <p:cNvPr id="40991" name="Line 31"/>
          <p:cNvSpPr>
            <a:spLocks noChangeShapeType="1"/>
          </p:cNvSpPr>
          <p:nvPr/>
        </p:nvSpPr>
        <p:spPr bwMode="auto">
          <a:xfrm>
            <a:off x="1498600" y="5334000"/>
            <a:ext cx="457200" cy="0"/>
          </a:xfrm>
          <a:prstGeom prst="line">
            <a:avLst/>
          </a:prstGeom>
          <a:noFill/>
          <a:ln w="22225">
            <a:solidFill>
              <a:schemeClr val="tx1"/>
            </a:solidFill>
            <a:round/>
            <a:headEnd/>
            <a:tailEnd/>
          </a:ln>
          <a:effectLst/>
        </p:spPr>
        <p:txBody>
          <a:bodyPr wrap="none" anchor="ctr"/>
          <a:lstStyle/>
          <a:p>
            <a:endParaRPr lang="en-US"/>
          </a:p>
        </p:txBody>
      </p:sp>
      <p:sp>
        <p:nvSpPr>
          <p:cNvPr id="40992" name="Text Box 32"/>
          <p:cNvSpPr txBox="1">
            <a:spLocks noChangeArrowheads="1"/>
          </p:cNvSpPr>
          <p:nvPr/>
        </p:nvSpPr>
        <p:spPr bwMode="auto">
          <a:xfrm>
            <a:off x="1549400" y="4975225"/>
            <a:ext cx="304800" cy="396875"/>
          </a:xfrm>
          <a:prstGeom prst="rect">
            <a:avLst/>
          </a:prstGeom>
          <a:noFill/>
          <a:ln w="9525">
            <a:noFill/>
            <a:miter lim="800000"/>
            <a:headEnd/>
            <a:tailEnd/>
          </a:ln>
          <a:effectLst/>
        </p:spPr>
        <p:txBody>
          <a:bodyPr>
            <a:spAutoFit/>
          </a:bodyPr>
          <a:lstStyle/>
          <a:p>
            <a:pPr>
              <a:spcBef>
                <a:spcPct val="50000"/>
              </a:spcBef>
            </a:pPr>
            <a:r>
              <a:rPr lang="en-US" sz="2000" b="1"/>
              <a:t>1</a:t>
            </a:r>
            <a:endParaRPr lang="en-US" b="1"/>
          </a:p>
        </p:txBody>
      </p:sp>
      <p:sp>
        <p:nvSpPr>
          <p:cNvPr id="40993" name="Text Box 33"/>
          <p:cNvSpPr txBox="1">
            <a:spLocks noChangeArrowheads="1"/>
          </p:cNvSpPr>
          <p:nvPr/>
        </p:nvSpPr>
        <p:spPr bwMode="auto">
          <a:xfrm>
            <a:off x="1346200" y="5372100"/>
            <a:ext cx="939800" cy="457200"/>
          </a:xfrm>
          <a:prstGeom prst="rect">
            <a:avLst/>
          </a:prstGeom>
          <a:noFill/>
          <a:ln w="9525">
            <a:noFill/>
            <a:miter lim="800000"/>
            <a:headEnd/>
            <a:tailEnd/>
          </a:ln>
          <a:effectLst/>
        </p:spPr>
        <p:txBody>
          <a:bodyPr>
            <a:spAutoFit/>
          </a:bodyPr>
          <a:lstStyle/>
          <a:p>
            <a:pPr>
              <a:spcBef>
                <a:spcPct val="50000"/>
              </a:spcBef>
            </a:pPr>
            <a:r>
              <a:rPr lang="en-US" b="1"/>
              <a:t>√</a:t>
            </a:r>
            <a:r>
              <a:rPr lang="en-US" sz="2000" b="1" i="1"/>
              <a:t>64</a:t>
            </a:r>
            <a:endParaRPr lang="en-US" b="1"/>
          </a:p>
        </p:txBody>
      </p:sp>
      <p:sp>
        <p:nvSpPr>
          <p:cNvPr id="40994" name="Line 34"/>
          <p:cNvSpPr>
            <a:spLocks noChangeShapeType="1"/>
          </p:cNvSpPr>
          <p:nvPr/>
        </p:nvSpPr>
        <p:spPr bwMode="auto">
          <a:xfrm>
            <a:off x="1600200" y="5422900"/>
            <a:ext cx="304800" cy="0"/>
          </a:xfrm>
          <a:prstGeom prst="line">
            <a:avLst/>
          </a:prstGeom>
          <a:noFill/>
          <a:ln w="22225">
            <a:solidFill>
              <a:schemeClr val="tx1"/>
            </a:solidFill>
            <a:round/>
            <a:headEnd/>
            <a:tailEnd/>
          </a:ln>
          <a:effectLst/>
        </p:spPr>
        <p:txBody>
          <a:bodyPr wrap="none" anchor="ctr"/>
          <a:lstStyle/>
          <a:p>
            <a:endParaRPr lang="en-US"/>
          </a:p>
        </p:txBody>
      </p:sp>
      <p:sp>
        <p:nvSpPr>
          <p:cNvPr id="40995" name="Text Box 35"/>
          <p:cNvSpPr txBox="1">
            <a:spLocks noChangeArrowheads="1"/>
          </p:cNvSpPr>
          <p:nvPr/>
        </p:nvSpPr>
        <p:spPr bwMode="auto">
          <a:xfrm>
            <a:off x="2057400" y="5181600"/>
            <a:ext cx="5867400" cy="519113"/>
          </a:xfrm>
          <a:prstGeom prst="rect">
            <a:avLst/>
          </a:prstGeom>
          <a:noFill/>
          <a:ln w="9525">
            <a:noFill/>
            <a:miter lim="800000"/>
            <a:headEnd/>
            <a:tailEnd/>
          </a:ln>
          <a:effectLst/>
        </p:spPr>
        <p:txBody>
          <a:bodyPr>
            <a:spAutoFit/>
          </a:bodyPr>
          <a:lstStyle/>
          <a:p>
            <a:pPr>
              <a:spcBef>
                <a:spcPct val="50000"/>
              </a:spcBef>
            </a:pPr>
            <a:r>
              <a:rPr lang="en-US" sz="2800" b="1" dirty="0"/>
              <a:t>∑                                     ,  |1&gt;</a:t>
            </a:r>
            <a:endParaRPr lang="en-US" b="1" dirty="0"/>
          </a:p>
        </p:txBody>
      </p:sp>
      <p:sp>
        <p:nvSpPr>
          <p:cNvPr id="40996" name="Text Box 36"/>
          <p:cNvSpPr txBox="1">
            <a:spLocks noChangeArrowheads="1"/>
          </p:cNvSpPr>
          <p:nvPr/>
        </p:nvSpPr>
        <p:spPr bwMode="auto">
          <a:xfrm>
            <a:off x="1905000" y="5562600"/>
            <a:ext cx="723900" cy="336550"/>
          </a:xfrm>
          <a:prstGeom prst="rect">
            <a:avLst/>
          </a:prstGeom>
          <a:noFill/>
          <a:ln w="9525">
            <a:noFill/>
            <a:miter lim="800000"/>
            <a:headEnd/>
            <a:tailEnd/>
          </a:ln>
          <a:effectLst/>
        </p:spPr>
        <p:txBody>
          <a:bodyPr>
            <a:spAutoFit/>
          </a:bodyPr>
          <a:lstStyle/>
          <a:p>
            <a:pPr>
              <a:spcBef>
                <a:spcPct val="50000"/>
              </a:spcBef>
            </a:pPr>
            <a:r>
              <a:rPr lang="en-US" sz="1600" b="1" dirty="0"/>
              <a:t>a </a:t>
            </a:r>
            <a:r>
              <a:rPr lang="en-US" sz="1600" b="1" dirty="0">
                <a:sym typeface="Symbol" pitchFamily="18" charset="2"/>
              </a:rPr>
              <a:t> A</a:t>
            </a:r>
            <a:endParaRPr lang="en-US" b="1" dirty="0"/>
          </a:p>
        </p:txBody>
      </p:sp>
      <p:sp>
        <p:nvSpPr>
          <p:cNvPr id="40998" name="Line 38"/>
          <p:cNvSpPr>
            <a:spLocks noChangeShapeType="1"/>
          </p:cNvSpPr>
          <p:nvPr/>
        </p:nvSpPr>
        <p:spPr bwMode="auto">
          <a:xfrm>
            <a:off x="2717800" y="5318125"/>
            <a:ext cx="457200" cy="0"/>
          </a:xfrm>
          <a:prstGeom prst="line">
            <a:avLst/>
          </a:prstGeom>
          <a:noFill/>
          <a:ln w="22225">
            <a:solidFill>
              <a:schemeClr val="tx1"/>
            </a:solidFill>
            <a:round/>
            <a:headEnd/>
            <a:tailEnd/>
          </a:ln>
          <a:effectLst/>
        </p:spPr>
        <p:txBody>
          <a:bodyPr wrap="none" anchor="ctr"/>
          <a:lstStyle/>
          <a:p>
            <a:endParaRPr lang="en-US"/>
          </a:p>
        </p:txBody>
      </p:sp>
      <p:sp>
        <p:nvSpPr>
          <p:cNvPr id="40999" name="Text Box 39"/>
          <p:cNvSpPr txBox="1">
            <a:spLocks noChangeArrowheads="1"/>
          </p:cNvSpPr>
          <p:nvPr/>
        </p:nvSpPr>
        <p:spPr bwMode="auto">
          <a:xfrm>
            <a:off x="2768600" y="4959350"/>
            <a:ext cx="304800" cy="396875"/>
          </a:xfrm>
          <a:prstGeom prst="rect">
            <a:avLst/>
          </a:prstGeom>
          <a:noFill/>
          <a:ln w="9525">
            <a:noFill/>
            <a:miter lim="800000"/>
            <a:headEnd/>
            <a:tailEnd/>
          </a:ln>
          <a:effectLst/>
        </p:spPr>
        <p:txBody>
          <a:bodyPr>
            <a:spAutoFit/>
          </a:bodyPr>
          <a:lstStyle/>
          <a:p>
            <a:pPr>
              <a:spcBef>
                <a:spcPct val="50000"/>
              </a:spcBef>
            </a:pPr>
            <a:r>
              <a:rPr lang="en-US" sz="2000" b="1"/>
              <a:t>1</a:t>
            </a:r>
            <a:endParaRPr lang="en-US" b="1"/>
          </a:p>
        </p:txBody>
      </p:sp>
      <p:sp>
        <p:nvSpPr>
          <p:cNvPr id="41000" name="Text Box 40"/>
          <p:cNvSpPr txBox="1">
            <a:spLocks noChangeArrowheads="1"/>
          </p:cNvSpPr>
          <p:nvPr/>
        </p:nvSpPr>
        <p:spPr bwMode="auto">
          <a:xfrm>
            <a:off x="2565400" y="5356225"/>
            <a:ext cx="939800" cy="457200"/>
          </a:xfrm>
          <a:prstGeom prst="rect">
            <a:avLst/>
          </a:prstGeom>
          <a:noFill/>
          <a:ln w="9525">
            <a:noFill/>
            <a:miter lim="800000"/>
            <a:headEnd/>
            <a:tailEnd/>
          </a:ln>
          <a:effectLst/>
        </p:spPr>
        <p:txBody>
          <a:bodyPr>
            <a:spAutoFit/>
          </a:bodyPr>
          <a:lstStyle/>
          <a:p>
            <a:pPr>
              <a:spcBef>
                <a:spcPct val="50000"/>
              </a:spcBef>
            </a:pPr>
            <a:r>
              <a:rPr lang="en-US" b="1"/>
              <a:t>√</a:t>
            </a:r>
            <a:r>
              <a:rPr lang="en-US" sz="2000" b="1" i="1"/>
              <a:t>256</a:t>
            </a:r>
            <a:endParaRPr lang="en-US" b="1"/>
          </a:p>
        </p:txBody>
      </p:sp>
      <p:sp>
        <p:nvSpPr>
          <p:cNvPr id="41001" name="Line 41"/>
          <p:cNvSpPr>
            <a:spLocks noChangeShapeType="1"/>
          </p:cNvSpPr>
          <p:nvPr/>
        </p:nvSpPr>
        <p:spPr bwMode="auto">
          <a:xfrm>
            <a:off x="2819400" y="5407025"/>
            <a:ext cx="304800" cy="0"/>
          </a:xfrm>
          <a:prstGeom prst="line">
            <a:avLst/>
          </a:prstGeom>
          <a:noFill/>
          <a:ln w="22225">
            <a:solidFill>
              <a:schemeClr val="tx1"/>
            </a:solidFill>
            <a:round/>
            <a:headEnd/>
            <a:tailEnd/>
          </a:ln>
          <a:effectLst/>
        </p:spPr>
        <p:txBody>
          <a:bodyPr wrap="none" anchor="ctr"/>
          <a:lstStyle/>
          <a:p>
            <a:endParaRPr lang="en-US"/>
          </a:p>
        </p:txBody>
      </p:sp>
      <p:sp>
        <p:nvSpPr>
          <p:cNvPr id="41002" name="Text Box 42"/>
          <p:cNvSpPr txBox="1">
            <a:spLocks noChangeArrowheads="1"/>
          </p:cNvSpPr>
          <p:nvPr/>
        </p:nvSpPr>
        <p:spPr bwMode="auto">
          <a:xfrm>
            <a:off x="3276600" y="5089525"/>
            <a:ext cx="1524000" cy="519113"/>
          </a:xfrm>
          <a:prstGeom prst="rect">
            <a:avLst/>
          </a:prstGeom>
          <a:noFill/>
          <a:ln w="9525">
            <a:noFill/>
            <a:miter lim="800000"/>
            <a:headEnd/>
            <a:tailEnd/>
          </a:ln>
          <a:effectLst/>
        </p:spPr>
        <p:txBody>
          <a:bodyPr>
            <a:spAutoFit/>
          </a:bodyPr>
          <a:lstStyle/>
          <a:p>
            <a:pPr>
              <a:spcBef>
                <a:spcPct val="50000"/>
              </a:spcBef>
            </a:pPr>
            <a:r>
              <a:rPr lang="en-US" sz="2800" b="1" dirty="0"/>
              <a:t>∑ |c&gt; * </a:t>
            </a:r>
            <a:r>
              <a:rPr lang="en-US" sz="2800" b="1" i="1" dirty="0"/>
              <a:t>e</a:t>
            </a:r>
            <a:endParaRPr lang="en-US" b="1" dirty="0"/>
          </a:p>
        </p:txBody>
      </p:sp>
      <p:sp>
        <p:nvSpPr>
          <p:cNvPr id="41003" name="Text Box 43"/>
          <p:cNvSpPr txBox="1">
            <a:spLocks noChangeArrowheads="1"/>
          </p:cNvSpPr>
          <p:nvPr/>
        </p:nvSpPr>
        <p:spPr bwMode="auto">
          <a:xfrm>
            <a:off x="3238500" y="5470525"/>
            <a:ext cx="533400" cy="336550"/>
          </a:xfrm>
          <a:prstGeom prst="rect">
            <a:avLst/>
          </a:prstGeom>
          <a:noFill/>
          <a:ln w="9525">
            <a:noFill/>
            <a:miter lim="800000"/>
            <a:headEnd/>
            <a:tailEnd/>
          </a:ln>
          <a:effectLst/>
        </p:spPr>
        <p:txBody>
          <a:bodyPr>
            <a:spAutoFit/>
          </a:bodyPr>
          <a:lstStyle/>
          <a:p>
            <a:pPr>
              <a:spcBef>
                <a:spcPct val="50000"/>
              </a:spcBef>
            </a:pPr>
            <a:r>
              <a:rPr lang="en-US" sz="1600" b="1" dirty="0"/>
              <a:t>c=0</a:t>
            </a:r>
            <a:endParaRPr lang="en-US" b="1" dirty="0"/>
          </a:p>
        </p:txBody>
      </p:sp>
      <p:sp>
        <p:nvSpPr>
          <p:cNvPr id="41004" name="Text Box 44"/>
          <p:cNvSpPr txBox="1">
            <a:spLocks noChangeArrowheads="1"/>
          </p:cNvSpPr>
          <p:nvPr/>
        </p:nvSpPr>
        <p:spPr bwMode="auto">
          <a:xfrm>
            <a:off x="3276600" y="4876800"/>
            <a:ext cx="533400" cy="336550"/>
          </a:xfrm>
          <a:prstGeom prst="rect">
            <a:avLst/>
          </a:prstGeom>
          <a:noFill/>
          <a:ln w="9525">
            <a:noFill/>
            <a:miter lim="800000"/>
            <a:headEnd/>
            <a:tailEnd/>
          </a:ln>
          <a:effectLst/>
        </p:spPr>
        <p:txBody>
          <a:bodyPr>
            <a:spAutoFit/>
          </a:bodyPr>
          <a:lstStyle/>
          <a:p>
            <a:pPr>
              <a:spcBef>
                <a:spcPct val="50000"/>
              </a:spcBef>
            </a:pPr>
            <a:r>
              <a:rPr lang="en-US" sz="1600" b="1" i="1"/>
              <a:t>255</a:t>
            </a:r>
            <a:endParaRPr lang="en-US" b="1"/>
          </a:p>
        </p:txBody>
      </p:sp>
      <p:sp>
        <p:nvSpPr>
          <p:cNvPr id="41005" name="Text Box 45"/>
          <p:cNvSpPr txBox="1">
            <a:spLocks noChangeArrowheads="1"/>
          </p:cNvSpPr>
          <p:nvPr/>
        </p:nvSpPr>
        <p:spPr bwMode="auto">
          <a:xfrm>
            <a:off x="4572000" y="5029200"/>
            <a:ext cx="1600200" cy="366712"/>
          </a:xfrm>
          <a:prstGeom prst="rect">
            <a:avLst/>
          </a:prstGeom>
          <a:noFill/>
          <a:ln w="9525">
            <a:noFill/>
            <a:miter lim="800000"/>
            <a:headEnd/>
            <a:tailEnd/>
          </a:ln>
          <a:effectLst/>
        </p:spPr>
        <p:txBody>
          <a:bodyPr>
            <a:spAutoFit/>
          </a:bodyPr>
          <a:lstStyle/>
          <a:p>
            <a:pPr>
              <a:spcBef>
                <a:spcPct val="50000"/>
              </a:spcBef>
            </a:pPr>
            <a:r>
              <a:rPr lang="en-US" sz="1800" b="1" dirty="0"/>
              <a:t>2</a:t>
            </a:r>
            <a:r>
              <a:rPr lang="en-US" sz="1800" b="1" dirty="0">
                <a:sym typeface="Symbol" pitchFamily="18" charset="2"/>
              </a:rPr>
              <a:t></a:t>
            </a:r>
            <a:r>
              <a:rPr lang="en-US" sz="1800" b="1" i="1" dirty="0">
                <a:sym typeface="Symbol" pitchFamily="18" charset="2"/>
              </a:rPr>
              <a:t>i</a:t>
            </a:r>
            <a:r>
              <a:rPr lang="en-US" sz="1800" b="1" dirty="0">
                <a:sym typeface="Symbol" pitchFamily="18" charset="2"/>
              </a:rPr>
              <a:t>ac / 256</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457200" y="457200"/>
            <a:ext cx="8229600" cy="457200"/>
          </a:xfrm>
        </p:spPr>
        <p:txBody>
          <a:bodyPr/>
          <a:lstStyle/>
          <a:p>
            <a:r>
              <a:rPr lang="en-US" sz="2400"/>
              <a:t>Shor’s Algorithm - QFT</a:t>
            </a:r>
            <a:endParaRPr lang="en-US"/>
          </a:p>
        </p:txBody>
      </p:sp>
      <p:sp>
        <p:nvSpPr>
          <p:cNvPr id="72708" name="Text Box 4"/>
          <p:cNvSpPr txBox="1">
            <a:spLocks noChangeArrowheads="1"/>
          </p:cNvSpPr>
          <p:nvPr/>
        </p:nvSpPr>
        <p:spPr bwMode="auto">
          <a:xfrm>
            <a:off x="838200" y="1143000"/>
            <a:ext cx="7620000" cy="5578475"/>
          </a:xfrm>
          <a:prstGeom prst="rect">
            <a:avLst/>
          </a:prstGeom>
          <a:solidFill>
            <a:schemeClr val="hlink"/>
          </a:solidFill>
          <a:ln w="9525">
            <a:solidFill>
              <a:schemeClr val="tx1"/>
            </a:solidFill>
            <a:miter lim="800000"/>
            <a:headEnd/>
            <a:tailEnd/>
          </a:ln>
          <a:effectLst/>
        </p:spPr>
        <p:txBody>
          <a:bodyPr>
            <a:spAutoFit/>
          </a:bodyPr>
          <a:lstStyle/>
          <a:p>
            <a:pPr>
              <a:spcBef>
                <a:spcPct val="50000"/>
              </a:spcBef>
            </a:pPr>
            <a:r>
              <a:rPr lang="en-US"/>
              <a:t>The QFT will essentially peak the probability amplitudes at integer multiples of </a:t>
            </a:r>
            <a:r>
              <a:rPr lang="en-US" i="1"/>
              <a:t>q</a:t>
            </a:r>
            <a:r>
              <a:rPr lang="en-US"/>
              <a:t>/r , where </a:t>
            </a:r>
            <a:r>
              <a:rPr lang="en-US" i="1"/>
              <a:t>r</a:t>
            </a:r>
            <a:r>
              <a:rPr lang="en-US"/>
              <a:t> is the desired period in our case r is 4.</a:t>
            </a:r>
          </a:p>
          <a:p>
            <a:pPr algn="ctr">
              <a:spcBef>
                <a:spcPct val="50000"/>
              </a:spcBef>
            </a:pPr>
            <a:r>
              <a:rPr lang="en-US" b="1"/>
              <a:t>|0&gt;, |64&gt;, |128&gt;, |192&gt;, …</a:t>
            </a:r>
          </a:p>
          <a:p>
            <a:pPr>
              <a:spcBef>
                <a:spcPct val="50000"/>
              </a:spcBef>
            </a:pPr>
            <a:r>
              <a:rPr lang="en-US"/>
              <a:t>So we no longer have an equal superposition of states, the probability amplitudes of the above states are now higher than the other states in our register.  </a:t>
            </a:r>
          </a:p>
          <a:p>
            <a:pPr>
              <a:spcBef>
                <a:spcPct val="50000"/>
              </a:spcBef>
            </a:pPr>
            <a:r>
              <a:rPr lang="en-US"/>
              <a:t>Measure the state of register one, call this value </a:t>
            </a:r>
            <a:r>
              <a:rPr lang="en-US" i="1"/>
              <a:t>m</a:t>
            </a:r>
            <a:r>
              <a:rPr lang="en-US"/>
              <a:t>, this integer </a:t>
            </a:r>
            <a:r>
              <a:rPr lang="en-US" i="1"/>
              <a:t>m</a:t>
            </a:r>
            <a:r>
              <a:rPr lang="en-US"/>
              <a:t> has a very high probability of being a multiple of </a:t>
            </a:r>
            <a:r>
              <a:rPr lang="en-US" i="1"/>
              <a:t>q</a:t>
            </a:r>
            <a:r>
              <a:rPr lang="en-US"/>
              <a:t>/</a:t>
            </a:r>
            <a:r>
              <a:rPr lang="en-US" i="1"/>
              <a:t>r</a:t>
            </a:r>
          </a:p>
          <a:p>
            <a:pPr>
              <a:spcBef>
                <a:spcPct val="50000"/>
              </a:spcBef>
            </a:pPr>
            <a:r>
              <a:rPr lang="en-US"/>
              <a:t>With our knowledge of q, and m, there are methods of calculating the period (one method is the continuous fraction expansion of the ratio between q and m.)</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57200" y="533400"/>
            <a:ext cx="8229600" cy="457200"/>
          </a:xfrm>
        </p:spPr>
        <p:txBody>
          <a:bodyPr/>
          <a:lstStyle/>
          <a:p>
            <a:r>
              <a:rPr lang="en-US" sz="2400"/>
              <a:t>Shor’s Algorithm - The Factors :) </a:t>
            </a:r>
            <a:endParaRPr lang="en-US"/>
          </a:p>
        </p:txBody>
      </p:sp>
      <p:sp>
        <p:nvSpPr>
          <p:cNvPr id="41988" name="Text Box 4"/>
          <p:cNvSpPr txBox="1">
            <a:spLocks noChangeArrowheads="1"/>
          </p:cNvSpPr>
          <p:nvPr/>
        </p:nvSpPr>
        <p:spPr bwMode="auto">
          <a:xfrm>
            <a:off x="609600" y="1250950"/>
            <a:ext cx="7696200" cy="1917700"/>
          </a:xfrm>
          <a:prstGeom prst="rect">
            <a:avLst/>
          </a:prstGeom>
          <a:noFill/>
          <a:ln w="9525">
            <a:noFill/>
            <a:miter lim="800000"/>
            <a:headEnd/>
            <a:tailEnd/>
          </a:ln>
          <a:effectLst/>
        </p:spPr>
        <p:txBody>
          <a:bodyPr>
            <a:spAutoFit/>
          </a:bodyPr>
          <a:lstStyle/>
          <a:p>
            <a:pPr marL="457200" indent="-457200">
              <a:spcBef>
                <a:spcPct val="50000"/>
              </a:spcBef>
              <a:buClr>
                <a:schemeClr val="accent2"/>
              </a:buClr>
              <a:buFont typeface="Times" pitchFamily="18" charset="0"/>
              <a:buAutoNum type="arabicPeriod" startAt="10"/>
            </a:pPr>
            <a:r>
              <a:rPr lang="en-US"/>
              <a:t>Now that we have the period, the factors of N can be determined by taking the greatest common divisor of N with respect to </a:t>
            </a:r>
            <a:r>
              <a:rPr lang="en-US" i="1"/>
              <a:t>x ^ (P/2) + </a:t>
            </a:r>
            <a:r>
              <a:rPr lang="en-US"/>
              <a:t>1 and </a:t>
            </a:r>
            <a:r>
              <a:rPr lang="en-US" i="1"/>
              <a:t>x ^ (P/2) </a:t>
            </a:r>
            <a:r>
              <a:rPr lang="en-US"/>
              <a:t>- 1</a:t>
            </a:r>
            <a:r>
              <a:rPr lang="en-US" i="1"/>
              <a:t>.  </a:t>
            </a:r>
            <a:r>
              <a:rPr lang="en-US"/>
              <a:t>The idea here is that this computation will be done on a classical computer.</a:t>
            </a:r>
          </a:p>
        </p:txBody>
      </p:sp>
      <p:sp>
        <p:nvSpPr>
          <p:cNvPr id="41992" name="Text Box 8"/>
          <p:cNvSpPr txBox="1">
            <a:spLocks noChangeArrowheads="1"/>
          </p:cNvSpPr>
          <p:nvPr/>
        </p:nvSpPr>
        <p:spPr bwMode="auto">
          <a:xfrm>
            <a:off x="2057400" y="3910013"/>
            <a:ext cx="5029200" cy="2109787"/>
          </a:xfrm>
          <a:prstGeom prst="rect">
            <a:avLst/>
          </a:prstGeom>
          <a:solidFill>
            <a:schemeClr val="hlink"/>
          </a:solidFill>
          <a:ln w="9525">
            <a:solidFill>
              <a:schemeClr val="tx1"/>
            </a:solidFill>
            <a:miter lim="800000"/>
            <a:headEnd/>
            <a:tailEnd/>
          </a:ln>
          <a:effectLst/>
        </p:spPr>
        <p:txBody>
          <a:bodyPr>
            <a:spAutoFit/>
          </a:bodyPr>
          <a:lstStyle/>
          <a:p>
            <a:pPr>
              <a:spcBef>
                <a:spcPct val="50000"/>
              </a:spcBef>
            </a:pPr>
            <a:r>
              <a:rPr lang="en-US"/>
              <a:t>We compute:</a:t>
            </a:r>
          </a:p>
          <a:p>
            <a:pPr>
              <a:spcBef>
                <a:spcPct val="50000"/>
              </a:spcBef>
            </a:pPr>
            <a:r>
              <a:rPr lang="en-US"/>
              <a:t>Gcd(7</a:t>
            </a:r>
            <a:r>
              <a:rPr lang="en-US" i="1"/>
              <a:t>     </a:t>
            </a:r>
            <a:r>
              <a:rPr lang="en-US"/>
              <a:t>+ 1, 15)  = </a:t>
            </a:r>
            <a:r>
              <a:rPr lang="en-US" b="1"/>
              <a:t>5</a:t>
            </a:r>
            <a:endParaRPr lang="en-US"/>
          </a:p>
          <a:p>
            <a:pPr>
              <a:spcBef>
                <a:spcPct val="50000"/>
              </a:spcBef>
            </a:pPr>
            <a:r>
              <a:rPr lang="en-US"/>
              <a:t>Gcd(7</a:t>
            </a:r>
            <a:r>
              <a:rPr lang="en-US" i="1"/>
              <a:t>     </a:t>
            </a:r>
            <a:r>
              <a:rPr lang="en-US"/>
              <a:t>- 1, 15)  = </a:t>
            </a:r>
            <a:r>
              <a:rPr lang="en-US" b="1"/>
              <a:t>3</a:t>
            </a:r>
            <a:endParaRPr lang="en-US"/>
          </a:p>
          <a:p>
            <a:pPr>
              <a:spcBef>
                <a:spcPct val="50000"/>
              </a:spcBef>
            </a:pPr>
            <a:r>
              <a:rPr lang="en-US" b="1"/>
              <a:t>We have successfully factored 15!</a:t>
            </a:r>
            <a:endParaRPr lang="en-US"/>
          </a:p>
        </p:txBody>
      </p:sp>
      <p:sp>
        <p:nvSpPr>
          <p:cNvPr id="41993" name="Rectangle 9"/>
          <p:cNvSpPr>
            <a:spLocks noChangeArrowheads="1"/>
          </p:cNvSpPr>
          <p:nvPr/>
        </p:nvSpPr>
        <p:spPr bwMode="auto">
          <a:xfrm>
            <a:off x="2863850" y="4395788"/>
            <a:ext cx="476250" cy="366712"/>
          </a:xfrm>
          <a:prstGeom prst="rect">
            <a:avLst/>
          </a:prstGeom>
          <a:noFill/>
          <a:ln w="9525">
            <a:noFill/>
            <a:miter lim="800000"/>
            <a:headEnd/>
            <a:tailEnd/>
          </a:ln>
          <a:effectLst/>
        </p:spPr>
        <p:txBody>
          <a:bodyPr wrap="none">
            <a:spAutoFit/>
          </a:bodyPr>
          <a:lstStyle/>
          <a:p>
            <a:r>
              <a:rPr lang="en-US" sz="1800"/>
              <a:t>4/2</a:t>
            </a:r>
            <a:endParaRPr lang="en-US"/>
          </a:p>
        </p:txBody>
      </p:sp>
      <p:sp>
        <p:nvSpPr>
          <p:cNvPr id="41994" name="Rectangle 10"/>
          <p:cNvSpPr>
            <a:spLocks noChangeArrowheads="1"/>
          </p:cNvSpPr>
          <p:nvPr/>
        </p:nvSpPr>
        <p:spPr bwMode="auto">
          <a:xfrm>
            <a:off x="2857500" y="4967288"/>
            <a:ext cx="476250" cy="366712"/>
          </a:xfrm>
          <a:prstGeom prst="rect">
            <a:avLst/>
          </a:prstGeom>
          <a:noFill/>
          <a:ln w="9525">
            <a:noFill/>
            <a:miter lim="800000"/>
            <a:headEnd/>
            <a:tailEnd/>
          </a:ln>
          <a:effectLst/>
        </p:spPr>
        <p:txBody>
          <a:bodyPr wrap="none">
            <a:spAutoFit/>
          </a:bodyPr>
          <a:lstStyle/>
          <a:p>
            <a:r>
              <a:rPr lang="en-US" sz="1800"/>
              <a:t>4/2</a:t>
            </a:r>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57200" y="533400"/>
            <a:ext cx="8229600" cy="1143000"/>
          </a:xfrm>
        </p:spPr>
        <p:txBody>
          <a:bodyPr/>
          <a:lstStyle/>
          <a:p>
            <a:r>
              <a:rPr lang="en-US" sz="3200"/>
              <a:t>What to do if Shor's algorithm failed to produce factors of </a:t>
            </a:r>
            <a:r>
              <a:rPr lang="en-US" sz="3200" i="1"/>
              <a:t>n</a:t>
            </a:r>
          </a:p>
        </p:txBody>
      </p:sp>
      <p:sp>
        <p:nvSpPr>
          <p:cNvPr id="43012" name="Text Box 4"/>
          <p:cNvSpPr txBox="1">
            <a:spLocks noChangeArrowheads="1"/>
          </p:cNvSpPr>
          <p:nvPr/>
        </p:nvSpPr>
        <p:spPr bwMode="auto">
          <a:xfrm>
            <a:off x="609600" y="1651000"/>
            <a:ext cx="7924800" cy="3925888"/>
          </a:xfrm>
          <a:prstGeom prst="rect">
            <a:avLst/>
          </a:prstGeom>
          <a:noFill/>
          <a:ln w="9525">
            <a:noFill/>
            <a:miter lim="800000"/>
            <a:headEnd/>
            <a:tailEnd/>
          </a:ln>
          <a:effectLst/>
        </p:spPr>
        <p:txBody>
          <a:bodyPr>
            <a:spAutoFit/>
          </a:bodyPr>
          <a:lstStyle/>
          <a:p>
            <a:pPr>
              <a:spcBef>
                <a:spcPct val="50000"/>
              </a:spcBef>
              <a:buClr>
                <a:schemeClr val="accent2"/>
              </a:buClr>
              <a:buFont typeface="Wingdings" pitchFamily="2" charset="2"/>
              <a:buChar char="§"/>
            </a:pPr>
            <a:r>
              <a:rPr lang="en-US"/>
              <a:t>The QFT comes up short and reveals the wrong period.  This probability is actually dependant on your choice of </a:t>
            </a:r>
            <a:r>
              <a:rPr lang="en-US" i="1"/>
              <a:t>q.  </a:t>
            </a:r>
            <a:r>
              <a:rPr lang="en-US"/>
              <a:t>The larger the q, the higher the probability of finding the correct probability.</a:t>
            </a:r>
          </a:p>
          <a:p>
            <a:pPr>
              <a:spcBef>
                <a:spcPct val="50000"/>
              </a:spcBef>
              <a:buClr>
                <a:schemeClr val="accent2"/>
              </a:buClr>
              <a:buFont typeface="Wingdings" pitchFamily="2" charset="2"/>
              <a:buChar char="§"/>
            </a:pPr>
            <a:r>
              <a:rPr lang="en-US"/>
              <a:t>The period of the series ends up being odd</a:t>
            </a:r>
          </a:p>
          <a:p>
            <a:pPr>
              <a:spcBef>
                <a:spcPct val="50000"/>
              </a:spcBef>
              <a:buClr>
                <a:schemeClr val="accent2"/>
              </a:buClr>
              <a:buFont typeface="Wingdings" pitchFamily="2" charset="2"/>
              <a:buChar char="§"/>
            </a:pPr>
            <a:r>
              <a:rPr lang="en-US"/>
              <a:t>Fourier transform could be measured to be 0, making the post processing in the next step impossible. </a:t>
            </a:r>
          </a:p>
          <a:p>
            <a:pPr>
              <a:spcBef>
                <a:spcPct val="50000"/>
              </a:spcBef>
              <a:buClr>
                <a:schemeClr val="accent2"/>
              </a:buClr>
              <a:buFont typeface="Wingdings" pitchFamily="2" charset="2"/>
              <a:buChar char="§"/>
            </a:pPr>
            <a:r>
              <a:rPr lang="en-US"/>
              <a:t>The algorithm will sometimes find factors of 1 and </a:t>
            </a:r>
            <a:r>
              <a:rPr lang="en-US" i="1"/>
              <a:t>n</a:t>
            </a:r>
            <a:r>
              <a:rPr lang="en-US"/>
              <a:t>, which is not useful either. </a:t>
            </a:r>
          </a:p>
        </p:txBody>
      </p:sp>
      <p:sp>
        <p:nvSpPr>
          <p:cNvPr id="43014" name="Text Box 6"/>
          <p:cNvSpPr txBox="1">
            <a:spLocks noChangeArrowheads="1"/>
          </p:cNvSpPr>
          <p:nvPr/>
        </p:nvSpPr>
        <p:spPr bwMode="auto">
          <a:xfrm>
            <a:off x="1828800" y="5867400"/>
            <a:ext cx="5791200" cy="831850"/>
          </a:xfrm>
          <a:prstGeom prst="rect">
            <a:avLst/>
          </a:prstGeom>
          <a:solidFill>
            <a:schemeClr val="hlink"/>
          </a:solidFill>
          <a:ln w="9525">
            <a:solidFill>
              <a:schemeClr val="tx1"/>
            </a:solidFill>
            <a:miter lim="800000"/>
            <a:headEnd/>
            <a:tailEnd/>
          </a:ln>
          <a:effectLst/>
        </p:spPr>
        <p:txBody>
          <a:bodyPr>
            <a:spAutoFit/>
          </a:bodyPr>
          <a:lstStyle/>
          <a:p>
            <a:pPr>
              <a:spcBef>
                <a:spcPct val="50000"/>
              </a:spcBef>
            </a:pPr>
            <a:r>
              <a:rPr lang="en-US"/>
              <a:t>If either of these cases occur, we go back to the beginning and pick a new x.</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ChangeArrowheads="1"/>
          </p:cNvSpPr>
          <p:nvPr>
            <p:ph type="title"/>
          </p:nvPr>
        </p:nvSpPr>
        <p:spPr/>
        <p:txBody>
          <a:bodyPr/>
          <a:lstStyle/>
          <a:p>
            <a:pPr eaLnBrk="1" hangingPunct="1">
              <a:defRPr/>
            </a:pPr>
            <a:r>
              <a:rPr lang="en-US" b="1" smtClean="0">
                <a:solidFill>
                  <a:srgbClr val="666699"/>
                </a:solidFill>
                <a:effectLst>
                  <a:outerShdw blurRad="38100" dist="38100" dir="2700000" algn="tl">
                    <a:srgbClr val="C0C0C0"/>
                  </a:outerShdw>
                </a:effectLst>
              </a:rPr>
              <a:t>Multiplication problem</a:t>
            </a:r>
          </a:p>
        </p:txBody>
      </p:sp>
      <p:sp>
        <p:nvSpPr>
          <p:cNvPr id="376835" name="Rectangle 3"/>
          <p:cNvSpPr>
            <a:spLocks noGrp="1" noChangeArrowheads="1"/>
          </p:cNvSpPr>
          <p:nvPr>
            <p:ph type="body" idx="1"/>
          </p:nvPr>
        </p:nvSpPr>
        <p:spPr>
          <a:xfrm>
            <a:off x="304800" y="2743200"/>
            <a:ext cx="7239000" cy="2514600"/>
          </a:xfrm>
        </p:spPr>
        <p:txBody>
          <a:bodyPr/>
          <a:lstStyle/>
          <a:p>
            <a:pPr eaLnBrk="1" hangingPunct="1">
              <a:lnSpc>
                <a:spcPct val="130000"/>
              </a:lnSpc>
            </a:pPr>
            <a:r>
              <a:rPr lang="en-US" sz="2400" dirty="0" smtClean="0"/>
              <a:t>“Grade school” algorithm takes </a:t>
            </a:r>
            <a:r>
              <a:rPr lang="en-US" sz="2800" i="1" dirty="0" smtClean="0">
                <a:latin typeface="Times New Roman" pitchFamily="18" charset="0"/>
              </a:rPr>
              <a:t>O</a:t>
            </a:r>
            <a:r>
              <a:rPr lang="en-US" sz="2800" dirty="0" smtClean="0">
                <a:latin typeface="Times New Roman" pitchFamily="18" charset="0"/>
              </a:rPr>
              <a:t>(</a:t>
            </a:r>
            <a:r>
              <a:rPr lang="en-US" sz="2800" i="1" dirty="0" smtClean="0">
                <a:latin typeface="Times New Roman" pitchFamily="18" charset="0"/>
              </a:rPr>
              <a:t>n</a:t>
            </a:r>
            <a:r>
              <a:rPr lang="en-US" sz="2800" baseline="30000" dirty="0" smtClean="0">
                <a:latin typeface="Times New Roman" pitchFamily="18" charset="0"/>
              </a:rPr>
              <a:t>2</a:t>
            </a:r>
            <a:r>
              <a:rPr lang="en-US" sz="2800" dirty="0" smtClean="0">
                <a:latin typeface="Times New Roman" pitchFamily="18" charset="0"/>
              </a:rPr>
              <a:t>) </a:t>
            </a:r>
            <a:r>
              <a:rPr lang="en-US" sz="2400" dirty="0" smtClean="0"/>
              <a:t>steps</a:t>
            </a:r>
            <a:endParaRPr lang="en-US" sz="2800" dirty="0" smtClean="0">
              <a:latin typeface="Times New Roman" pitchFamily="18" charset="0"/>
            </a:endParaRPr>
          </a:p>
          <a:p>
            <a:pPr eaLnBrk="1" hangingPunct="1">
              <a:lnSpc>
                <a:spcPct val="130000"/>
              </a:lnSpc>
            </a:pPr>
            <a:r>
              <a:rPr lang="en-US" sz="2400" dirty="0" smtClean="0"/>
              <a:t>Best currently-known </a:t>
            </a:r>
            <a:r>
              <a:rPr lang="en-US" sz="2400" b="1" i="1" dirty="0" smtClean="0"/>
              <a:t>classical </a:t>
            </a:r>
            <a:r>
              <a:rPr lang="en-US" sz="2400" dirty="0" smtClean="0"/>
              <a:t>algorithm costs </a:t>
            </a:r>
            <a:r>
              <a:rPr lang="en-US" sz="2400" i="1" dirty="0" smtClean="0">
                <a:latin typeface="Times New Roman" pitchFamily="18" charset="0"/>
              </a:rPr>
              <a:t>O</a:t>
            </a:r>
            <a:r>
              <a:rPr lang="en-US" sz="2400" dirty="0" smtClean="0">
                <a:latin typeface="Times New Roman" pitchFamily="18" charset="0"/>
              </a:rPr>
              <a:t>(</a:t>
            </a:r>
            <a:r>
              <a:rPr lang="en-US" sz="2400" i="1" dirty="0" smtClean="0">
                <a:latin typeface="Times New Roman" pitchFamily="18" charset="0"/>
              </a:rPr>
              <a:t>n</a:t>
            </a:r>
            <a:r>
              <a:rPr lang="en-US" sz="1600" i="1" dirty="0" smtClean="0">
                <a:latin typeface="Times New Roman" pitchFamily="18" charset="0"/>
              </a:rPr>
              <a:t> </a:t>
            </a:r>
            <a:r>
              <a:rPr lang="en-US" sz="2400" dirty="0" smtClean="0">
                <a:latin typeface="Times New Roman" pitchFamily="18" charset="0"/>
              </a:rPr>
              <a:t>log</a:t>
            </a:r>
            <a:r>
              <a:rPr lang="en-US" sz="1400" i="1" dirty="0" smtClean="0">
                <a:latin typeface="Times New Roman" pitchFamily="18" charset="0"/>
              </a:rPr>
              <a:t> </a:t>
            </a:r>
            <a:r>
              <a:rPr lang="en-US" sz="2400" i="1" dirty="0" smtClean="0">
                <a:latin typeface="Times New Roman" pitchFamily="18" charset="0"/>
              </a:rPr>
              <a:t>n </a:t>
            </a:r>
            <a:r>
              <a:rPr lang="en-US" sz="2400" dirty="0" err="1" smtClean="0">
                <a:latin typeface="Times New Roman" pitchFamily="18" charset="0"/>
              </a:rPr>
              <a:t>loglog</a:t>
            </a:r>
            <a:r>
              <a:rPr lang="en-US" sz="1600" i="1" dirty="0" smtClean="0">
                <a:latin typeface="Times New Roman" pitchFamily="18" charset="0"/>
              </a:rPr>
              <a:t> </a:t>
            </a:r>
            <a:r>
              <a:rPr lang="en-US" sz="2400" i="1" dirty="0" smtClean="0">
                <a:latin typeface="Times New Roman" pitchFamily="18" charset="0"/>
              </a:rPr>
              <a:t>n</a:t>
            </a:r>
            <a:r>
              <a:rPr lang="en-US" sz="2400" dirty="0" smtClean="0">
                <a:latin typeface="Times New Roman" pitchFamily="18" charset="0"/>
              </a:rPr>
              <a:t>)</a:t>
            </a:r>
          </a:p>
        </p:txBody>
      </p:sp>
      <p:sp>
        <p:nvSpPr>
          <p:cNvPr id="27653" name="Text Box 4"/>
          <p:cNvSpPr txBox="1">
            <a:spLocks noChangeArrowheads="1"/>
          </p:cNvSpPr>
          <p:nvPr/>
        </p:nvSpPr>
        <p:spPr bwMode="auto">
          <a:xfrm>
            <a:off x="304800" y="1550988"/>
            <a:ext cx="6121400" cy="519112"/>
          </a:xfrm>
          <a:prstGeom prst="rect">
            <a:avLst/>
          </a:prstGeom>
          <a:noFill/>
          <a:ln w="19050" algn="ctr">
            <a:noFill/>
            <a:miter lim="800000"/>
            <a:headEnd/>
            <a:tailEnd/>
          </a:ln>
        </p:spPr>
        <p:txBody>
          <a:bodyPr wrap="none">
            <a:spAutoFit/>
          </a:bodyPr>
          <a:lstStyle/>
          <a:p>
            <a:r>
              <a:rPr lang="en-US" b="1"/>
              <a:t>Input:</a:t>
            </a:r>
            <a:r>
              <a:rPr lang="en-US"/>
              <a:t> two </a:t>
            </a:r>
            <a:r>
              <a:rPr lang="en-US" sz="2800" i="1">
                <a:latin typeface="Times New Roman" pitchFamily="18" charset="0"/>
              </a:rPr>
              <a:t>n</a:t>
            </a:r>
            <a:r>
              <a:rPr lang="en-US"/>
              <a:t>-bit numbers (e.g. </a:t>
            </a:r>
            <a:r>
              <a:rPr lang="en-US">
                <a:solidFill>
                  <a:srgbClr val="003399"/>
                </a:solidFill>
              </a:rPr>
              <a:t>101</a:t>
            </a:r>
            <a:r>
              <a:rPr lang="en-US"/>
              <a:t> and </a:t>
            </a:r>
            <a:r>
              <a:rPr lang="en-US">
                <a:solidFill>
                  <a:srgbClr val="003399"/>
                </a:solidFill>
              </a:rPr>
              <a:t>111</a:t>
            </a:r>
            <a:r>
              <a:rPr lang="en-US"/>
              <a:t>)</a:t>
            </a:r>
          </a:p>
        </p:txBody>
      </p:sp>
      <p:sp>
        <p:nvSpPr>
          <p:cNvPr id="27654" name="Text Box 5"/>
          <p:cNvSpPr txBox="1">
            <a:spLocks noChangeArrowheads="1"/>
          </p:cNvSpPr>
          <p:nvPr/>
        </p:nvSpPr>
        <p:spPr bwMode="auto">
          <a:xfrm>
            <a:off x="304800" y="2209800"/>
            <a:ext cx="4960938" cy="457200"/>
          </a:xfrm>
          <a:prstGeom prst="rect">
            <a:avLst/>
          </a:prstGeom>
          <a:noFill/>
          <a:ln w="19050" algn="ctr">
            <a:noFill/>
            <a:miter lim="800000"/>
            <a:headEnd/>
            <a:tailEnd/>
          </a:ln>
        </p:spPr>
        <p:txBody>
          <a:bodyPr wrap="none">
            <a:spAutoFit/>
          </a:bodyPr>
          <a:lstStyle/>
          <a:p>
            <a:r>
              <a:rPr lang="en-US" b="1"/>
              <a:t>Output:</a:t>
            </a:r>
            <a:r>
              <a:rPr lang="en-US"/>
              <a:t> their product (e.g. </a:t>
            </a:r>
            <a:r>
              <a:rPr lang="en-US">
                <a:solidFill>
                  <a:srgbClr val="003399"/>
                </a:solidFill>
              </a:rPr>
              <a:t>100011</a:t>
            </a:r>
            <a:r>
              <a:rPr lang="en-US"/>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68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683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ChangeArrowheads="1"/>
          </p:cNvSpPr>
          <p:nvPr>
            <p:ph type="title"/>
          </p:nvPr>
        </p:nvSpPr>
        <p:spPr/>
        <p:txBody>
          <a:bodyPr/>
          <a:lstStyle/>
          <a:p>
            <a:pPr eaLnBrk="1" hangingPunct="1">
              <a:defRPr/>
            </a:pPr>
            <a:r>
              <a:rPr lang="en-US" b="1" smtClean="0">
                <a:solidFill>
                  <a:srgbClr val="666699"/>
                </a:solidFill>
                <a:effectLst>
                  <a:outerShdw blurRad="38100" dist="38100" dir="2700000" algn="tl">
                    <a:srgbClr val="C0C0C0"/>
                  </a:outerShdw>
                </a:effectLst>
              </a:rPr>
              <a:t>Factoring problem</a:t>
            </a:r>
          </a:p>
        </p:txBody>
      </p:sp>
      <p:sp>
        <p:nvSpPr>
          <p:cNvPr id="377859" name="Rectangle 3"/>
          <p:cNvSpPr>
            <a:spLocks noGrp="1" noChangeArrowheads="1"/>
          </p:cNvSpPr>
          <p:nvPr>
            <p:ph type="body" idx="1"/>
          </p:nvPr>
        </p:nvSpPr>
        <p:spPr>
          <a:xfrm>
            <a:off x="152400" y="2667000"/>
            <a:ext cx="8821738" cy="3494088"/>
          </a:xfrm>
        </p:spPr>
        <p:txBody>
          <a:bodyPr/>
          <a:lstStyle/>
          <a:p>
            <a:pPr eaLnBrk="1" hangingPunct="1">
              <a:lnSpc>
                <a:spcPct val="115000"/>
              </a:lnSpc>
            </a:pPr>
            <a:r>
              <a:rPr lang="en-US" sz="2400" dirty="0" smtClean="0"/>
              <a:t>Trial division costs  </a:t>
            </a:r>
            <a:r>
              <a:rPr lang="en-US" sz="2800" dirty="0" smtClean="0">
                <a:sym typeface="Symbol" pitchFamily="18" charset="2"/>
              </a:rPr>
              <a:t> </a:t>
            </a:r>
            <a:r>
              <a:rPr lang="en-US" sz="2800" dirty="0" smtClean="0">
                <a:latin typeface="Times New Roman" pitchFamily="18" charset="0"/>
              </a:rPr>
              <a:t>2</a:t>
            </a:r>
            <a:r>
              <a:rPr lang="en-US" i="1" baseline="30000" dirty="0" smtClean="0">
                <a:latin typeface="Times New Roman" pitchFamily="18" charset="0"/>
              </a:rPr>
              <a:t>n</a:t>
            </a:r>
            <a:r>
              <a:rPr lang="en-US" sz="2800" b="1" baseline="30000" dirty="0" smtClean="0">
                <a:latin typeface="Times New Roman" pitchFamily="18" charset="0"/>
              </a:rPr>
              <a:t>/</a:t>
            </a:r>
            <a:r>
              <a:rPr lang="en-US" sz="2800" baseline="30000" dirty="0" smtClean="0">
                <a:latin typeface="Times New Roman" pitchFamily="18" charset="0"/>
              </a:rPr>
              <a:t>2</a:t>
            </a:r>
          </a:p>
          <a:p>
            <a:pPr eaLnBrk="1" hangingPunct="1">
              <a:lnSpc>
                <a:spcPct val="115000"/>
              </a:lnSpc>
            </a:pPr>
            <a:r>
              <a:rPr lang="en-US" sz="2400" dirty="0" smtClean="0"/>
              <a:t>Best currently-known </a:t>
            </a:r>
            <a:r>
              <a:rPr lang="en-US" sz="2400" b="1" i="1" dirty="0" smtClean="0"/>
              <a:t>classical</a:t>
            </a:r>
            <a:r>
              <a:rPr lang="en-US" sz="2400" dirty="0" smtClean="0"/>
              <a:t> algorithm costs </a:t>
            </a:r>
            <a:r>
              <a:rPr lang="en-US" sz="2800" i="1" dirty="0" smtClean="0">
                <a:latin typeface="Times New Roman" pitchFamily="18" charset="0"/>
                <a:sym typeface="Symbol" pitchFamily="18" charset="2"/>
              </a:rPr>
              <a:t>O</a:t>
            </a:r>
            <a:r>
              <a:rPr lang="en-US" dirty="0" smtClean="0">
                <a:latin typeface="Times New Roman" pitchFamily="18" charset="0"/>
                <a:sym typeface="Symbol" pitchFamily="18" charset="2"/>
              </a:rPr>
              <a:t>(</a:t>
            </a:r>
            <a:r>
              <a:rPr lang="en-US" sz="2800" dirty="0" smtClean="0">
                <a:latin typeface="Times New Roman" pitchFamily="18" charset="0"/>
              </a:rPr>
              <a:t>2</a:t>
            </a:r>
            <a:r>
              <a:rPr lang="en-US" sz="3600" i="1" baseline="30000" dirty="0" smtClean="0">
                <a:latin typeface="Times New Roman" pitchFamily="18" charset="0"/>
              </a:rPr>
              <a:t>n</a:t>
            </a:r>
            <a:r>
              <a:rPr lang="en-US" sz="2800" b="1" baseline="54000" dirty="0" smtClean="0">
                <a:latin typeface="Times New Roman" pitchFamily="18" charset="0"/>
                <a:cs typeface="Times New Roman" pitchFamily="18" charset="0"/>
              </a:rPr>
              <a:t>⅓</a:t>
            </a:r>
            <a:r>
              <a:rPr lang="en-US" sz="1600" b="1" baseline="54000" dirty="0" smtClean="0">
                <a:latin typeface="Times New Roman" pitchFamily="18" charset="0"/>
                <a:cs typeface="Times New Roman" pitchFamily="18" charset="0"/>
              </a:rPr>
              <a:t> </a:t>
            </a:r>
            <a:r>
              <a:rPr lang="en-US" baseline="30000" dirty="0" smtClean="0">
                <a:latin typeface="Times New Roman" pitchFamily="18" charset="0"/>
              </a:rPr>
              <a:t>log</a:t>
            </a:r>
            <a:r>
              <a:rPr lang="en-US" sz="2800" b="1" baseline="54000" dirty="0" smtClean="0">
                <a:latin typeface="Times New Roman" pitchFamily="18" charset="0"/>
                <a:cs typeface="Times New Roman" pitchFamily="18" charset="0"/>
              </a:rPr>
              <a:t>⅔</a:t>
            </a:r>
            <a:r>
              <a:rPr lang="en-US" sz="1600" i="1" baseline="30000" dirty="0" smtClean="0">
                <a:latin typeface="Times New Roman" pitchFamily="18" charset="0"/>
              </a:rPr>
              <a:t> </a:t>
            </a:r>
            <a:r>
              <a:rPr lang="en-US" sz="3600" i="1" baseline="30000" dirty="0" smtClean="0">
                <a:latin typeface="Times New Roman" pitchFamily="18" charset="0"/>
              </a:rPr>
              <a:t>n</a:t>
            </a:r>
            <a:r>
              <a:rPr lang="en-US" sz="1000" i="1" baseline="30000" dirty="0" smtClean="0">
                <a:latin typeface="Times New Roman" pitchFamily="18" charset="0"/>
              </a:rPr>
              <a:t> </a:t>
            </a:r>
            <a:r>
              <a:rPr lang="en-US" dirty="0" smtClean="0">
                <a:latin typeface="Times New Roman" pitchFamily="18" charset="0"/>
                <a:sym typeface="Symbol" pitchFamily="18" charset="2"/>
              </a:rPr>
              <a:t>)</a:t>
            </a:r>
            <a:endParaRPr lang="en-US" sz="2400" b="1" baseline="54000" dirty="0" smtClean="0">
              <a:latin typeface="Times New Roman" pitchFamily="18" charset="0"/>
              <a:cs typeface="Times New Roman" pitchFamily="18" charset="0"/>
            </a:endParaRPr>
          </a:p>
          <a:p>
            <a:pPr eaLnBrk="1" hangingPunct="1">
              <a:lnSpc>
                <a:spcPct val="115000"/>
              </a:lnSpc>
            </a:pPr>
            <a:r>
              <a:rPr lang="en-US" sz="2400" dirty="0" smtClean="0"/>
              <a:t>Hardness of factoring is the basis of the security of many cryptosystems (e.g. RSA)</a:t>
            </a:r>
          </a:p>
          <a:p>
            <a:pPr eaLnBrk="1" hangingPunct="1">
              <a:lnSpc>
                <a:spcPct val="115000"/>
              </a:lnSpc>
            </a:pPr>
            <a:r>
              <a:rPr lang="en-US" sz="2400" dirty="0" err="1" smtClean="0"/>
              <a:t>Shor’s</a:t>
            </a:r>
            <a:r>
              <a:rPr lang="en-US" sz="2400" dirty="0" smtClean="0"/>
              <a:t> </a:t>
            </a:r>
            <a:r>
              <a:rPr lang="en-US" sz="2400" b="1" i="1" dirty="0" smtClean="0"/>
              <a:t>quantum</a:t>
            </a:r>
            <a:r>
              <a:rPr lang="en-US" sz="2400" dirty="0" smtClean="0"/>
              <a:t> algorithm costs </a:t>
            </a:r>
            <a:r>
              <a:rPr lang="en-US" sz="2800" dirty="0" smtClean="0">
                <a:sym typeface="Symbol" pitchFamily="18" charset="2"/>
              </a:rPr>
              <a:t> </a:t>
            </a:r>
            <a:r>
              <a:rPr lang="en-US" i="1" dirty="0" smtClean="0">
                <a:latin typeface="Times New Roman" pitchFamily="18" charset="0"/>
                <a:sym typeface="Symbol" pitchFamily="18" charset="2"/>
              </a:rPr>
              <a:t>n</a:t>
            </a:r>
            <a:r>
              <a:rPr lang="en-US" sz="2800" baseline="30000" dirty="0" smtClean="0">
                <a:latin typeface="Times New Roman" pitchFamily="18" charset="0"/>
              </a:rPr>
              <a:t>2</a:t>
            </a:r>
            <a:r>
              <a:rPr lang="en-US" sz="2800" dirty="0" smtClean="0">
                <a:latin typeface="Times New Roman" pitchFamily="18" charset="0"/>
              </a:rPr>
              <a:t>      [</a:t>
            </a:r>
            <a:r>
              <a:rPr lang="en-US" sz="1200" dirty="0" smtClean="0">
                <a:latin typeface="Times New Roman" pitchFamily="18" charset="0"/>
              </a:rPr>
              <a:t> </a:t>
            </a:r>
            <a:r>
              <a:rPr lang="en-US" sz="2400" i="1" dirty="0" smtClean="0">
                <a:latin typeface="Times New Roman" pitchFamily="18" charset="0"/>
                <a:sym typeface="Symbol" pitchFamily="18" charset="2"/>
              </a:rPr>
              <a:t>O</a:t>
            </a:r>
            <a:r>
              <a:rPr lang="en-US" sz="2400" dirty="0" smtClean="0">
                <a:latin typeface="Times New Roman" pitchFamily="18" charset="0"/>
              </a:rPr>
              <a:t>(</a:t>
            </a:r>
            <a:r>
              <a:rPr lang="en-US" sz="2800" i="1" dirty="0" smtClean="0">
                <a:latin typeface="Times New Roman" pitchFamily="18" charset="0"/>
                <a:sym typeface="Symbol" pitchFamily="18" charset="2"/>
              </a:rPr>
              <a:t>n</a:t>
            </a:r>
            <a:r>
              <a:rPr lang="en-US" sz="2400" baseline="30000" dirty="0" smtClean="0">
                <a:latin typeface="Times New Roman" pitchFamily="18" charset="0"/>
              </a:rPr>
              <a:t>2</a:t>
            </a:r>
            <a:r>
              <a:rPr lang="en-US" sz="1400" baseline="30000" dirty="0" smtClean="0">
                <a:latin typeface="Times New Roman" pitchFamily="18" charset="0"/>
              </a:rPr>
              <a:t> </a:t>
            </a:r>
            <a:r>
              <a:rPr lang="en-US" sz="2400" dirty="0" smtClean="0">
                <a:latin typeface="Times New Roman" pitchFamily="18" charset="0"/>
                <a:sym typeface="Symbol" pitchFamily="18" charset="2"/>
              </a:rPr>
              <a:t>log</a:t>
            </a:r>
            <a:r>
              <a:rPr lang="en-US" sz="1000" dirty="0" smtClean="0">
                <a:latin typeface="Times New Roman" pitchFamily="18" charset="0"/>
                <a:sym typeface="Symbol" pitchFamily="18" charset="2"/>
              </a:rPr>
              <a:t> </a:t>
            </a:r>
            <a:r>
              <a:rPr lang="en-US" sz="2800" i="1" dirty="0" smtClean="0">
                <a:latin typeface="Times New Roman" pitchFamily="18" charset="0"/>
                <a:sym typeface="Symbol" pitchFamily="18" charset="2"/>
              </a:rPr>
              <a:t>n</a:t>
            </a:r>
            <a:r>
              <a:rPr lang="en-US" sz="1200" i="1" dirty="0" smtClean="0">
                <a:latin typeface="Times New Roman" pitchFamily="18" charset="0"/>
                <a:sym typeface="Symbol" pitchFamily="18" charset="2"/>
              </a:rPr>
              <a:t> </a:t>
            </a:r>
            <a:r>
              <a:rPr lang="en-US" sz="2400" dirty="0" err="1" smtClean="0">
                <a:latin typeface="Times New Roman" pitchFamily="18" charset="0"/>
                <a:sym typeface="Symbol" pitchFamily="18" charset="2"/>
              </a:rPr>
              <a:t>loglog</a:t>
            </a:r>
            <a:r>
              <a:rPr lang="en-US" sz="1000" dirty="0" smtClean="0">
                <a:latin typeface="Times New Roman" pitchFamily="18" charset="0"/>
                <a:sym typeface="Symbol" pitchFamily="18" charset="2"/>
              </a:rPr>
              <a:t> </a:t>
            </a:r>
            <a:r>
              <a:rPr lang="en-US" sz="2800" i="1" dirty="0" smtClean="0">
                <a:latin typeface="Times New Roman" pitchFamily="18" charset="0"/>
                <a:sym typeface="Symbol" pitchFamily="18" charset="2"/>
              </a:rPr>
              <a:t>n</a:t>
            </a:r>
            <a:r>
              <a:rPr lang="en-US" sz="2800" dirty="0" smtClean="0">
                <a:latin typeface="Times New Roman" pitchFamily="18" charset="0"/>
                <a:sym typeface="Symbol" pitchFamily="18" charset="2"/>
              </a:rPr>
              <a:t>)</a:t>
            </a:r>
            <a:r>
              <a:rPr lang="en-US" sz="1200" dirty="0" smtClean="0">
                <a:latin typeface="Times New Roman" pitchFamily="18" charset="0"/>
                <a:sym typeface="Symbol" pitchFamily="18" charset="2"/>
              </a:rPr>
              <a:t> </a:t>
            </a:r>
            <a:r>
              <a:rPr lang="en-US" sz="2800" dirty="0" smtClean="0">
                <a:latin typeface="Times New Roman" pitchFamily="18" charset="0"/>
                <a:sym typeface="Symbol" pitchFamily="18" charset="2"/>
              </a:rPr>
              <a:t>]</a:t>
            </a:r>
            <a:endParaRPr lang="en-US" sz="2400" dirty="0" smtClean="0">
              <a:latin typeface="Times New Roman" pitchFamily="18" charset="0"/>
              <a:cs typeface="Times New Roman" pitchFamily="18" charset="0"/>
            </a:endParaRPr>
          </a:p>
          <a:p>
            <a:pPr eaLnBrk="1" hangingPunct="1">
              <a:lnSpc>
                <a:spcPct val="115000"/>
              </a:lnSpc>
            </a:pPr>
            <a:r>
              <a:rPr lang="en-US" sz="2400" dirty="0" smtClean="0"/>
              <a:t>Implementation would break RSA and other cryptosystems</a:t>
            </a:r>
          </a:p>
        </p:txBody>
      </p:sp>
      <p:sp>
        <p:nvSpPr>
          <p:cNvPr id="28677" name="Text Box 4"/>
          <p:cNvSpPr txBox="1">
            <a:spLocks noChangeArrowheads="1"/>
          </p:cNvSpPr>
          <p:nvPr/>
        </p:nvSpPr>
        <p:spPr bwMode="auto">
          <a:xfrm>
            <a:off x="304800" y="1447800"/>
            <a:ext cx="5156200" cy="519113"/>
          </a:xfrm>
          <a:prstGeom prst="rect">
            <a:avLst/>
          </a:prstGeom>
          <a:noFill/>
          <a:ln w="19050" algn="ctr">
            <a:noFill/>
            <a:miter lim="800000"/>
            <a:headEnd/>
            <a:tailEnd/>
          </a:ln>
        </p:spPr>
        <p:txBody>
          <a:bodyPr wrap="none">
            <a:spAutoFit/>
          </a:bodyPr>
          <a:lstStyle/>
          <a:p>
            <a:r>
              <a:rPr lang="en-US" b="1"/>
              <a:t>Input:</a:t>
            </a:r>
            <a:r>
              <a:rPr lang="en-US"/>
              <a:t> an </a:t>
            </a:r>
            <a:r>
              <a:rPr lang="en-US" sz="2800" i="1">
                <a:latin typeface="Times New Roman" pitchFamily="18" charset="0"/>
              </a:rPr>
              <a:t>n</a:t>
            </a:r>
            <a:r>
              <a:rPr lang="en-US"/>
              <a:t>-bit number (e.g. </a:t>
            </a:r>
            <a:r>
              <a:rPr lang="en-US">
                <a:solidFill>
                  <a:srgbClr val="003399"/>
                </a:solidFill>
              </a:rPr>
              <a:t>100011</a:t>
            </a:r>
            <a:r>
              <a:rPr lang="en-US"/>
              <a:t>)</a:t>
            </a:r>
          </a:p>
        </p:txBody>
      </p:sp>
      <p:sp>
        <p:nvSpPr>
          <p:cNvPr id="28678" name="Text Box 5"/>
          <p:cNvSpPr txBox="1">
            <a:spLocks noChangeArrowheads="1"/>
          </p:cNvSpPr>
          <p:nvPr/>
        </p:nvSpPr>
        <p:spPr bwMode="auto">
          <a:xfrm>
            <a:off x="304800" y="2057400"/>
            <a:ext cx="5129213" cy="457200"/>
          </a:xfrm>
          <a:prstGeom prst="rect">
            <a:avLst/>
          </a:prstGeom>
          <a:noFill/>
          <a:ln w="19050" algn="ctr">
            <a:noFill/>
            <a:miter lim="800000"/>
            <a:headEnd/>
            <a:tailEnd/>
          </a:ln>
        </p:spPr>
        <p:txBody>
          <a:bodyPr wrap="none">
            <a:spAutoFit/>
          </a:bodyPr>
          <a:lstStyle/>
          <a:p>
            <a:r>
              <a:rPr lang="en-US" b="1"/>
              <a:t>Output:</a:t>
            </a:r>
            <a:r>
              <a:rPr lang="en-US"/>
              <a:t> their product (e.g. </a:t>
            </a:r>
            <a:r>
              <a:rPr lang="en-US">
                <a:solidFill>
                  <a:srgbClr val="003399"/>
                </a:solidFill>
              </a:rPr>
              <a:t>101</a:t>
            </a:r>
            <a:r>
              <a:rPr lang="en-US"/>
              <a:t>,</a:t>
            </a:r>
            <a:r>
              <a:rPr lang="en-US">
                <a:solidFill>
                  <a:srgbClr val="003399"/>
                </a:solidFill>
              </a:rPr>
              <a:t> 111</a:t>
            </a:r>
            <a:r>
              <a:rPr lang="en-US"/>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78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78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78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78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778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Grover’s Search Algorithm</a:t>
            </a:r>
            <a:endParaRPr lang="en-US" dirty="0"/>
          </a:p>
        </p:txBody>
      </p:sp>
      <p:sp>
        <p:nvSpPr>
          <p:cNvPr id="3" name="Content Placeholder 2"/>
          <p:cNvSpPr>
            <a:spLocks noGrp="1"/>
          </p:cNvSpPr>
          <p:nvPr>
            <p:ph idx="1"/>
          </p:nvPr>
        </p:nvSpPr>
        <p:spPr>
          <a:xfrm>
            <a:off x="500034" y="1928802"/>
            <a:ext cx="8458200" cy="4114800"/>
          </a:xfrm>
        </p:spPr>
        <p:txBody>
          <a:bodyPr/>
          <a:lstStyle/>
          <a:p>
            <a:pPr>
              <a:buNone/>
            </a:pPr>
            <a:r>
              <a:rPr lang="en-US" dirty="0" smtClean="0"/>
              <a:t>• </a:t>
            </a:r>
            <a:r>
              <a:rPr lang="en-US" dirty="0">
                <a:latin typeface="Perpetua" pitchFamily="18" charset="0"/>
              </a:rPr>
              <a:t>Search in a database with N names</a:t>
            </a:r>
            <a:r>
              <a:rPr lang="en-US" dirty="0" smtClean="0">
                <a:latin typeface="Perpetua" pitchFamily="18" charset="0"/>
              </a:rPr>
              <a:t>.</a:t>
            </a:r>
          </a:p>
          <a:p>
            <a:pPr>
              <a:buNone/>
            </a:pPr>
            <a:r>
              <a:rPr lang="en-US" dirty="0" smtClean="0">
                <a:latin typeface="Perpetua" pitchFamily="18" charset="0"/>
              </a:rPr>
              <a:t>• </a:t>
            </a:r>
            <a:r>
              <a:rPr lang="en-US" dirty="0">
                <a:latin typeface="Perpetua" pitchFamily="18" charset="0"/>
              </a:rPr>
              <a:t>Names are randomly entered.</a:t>
            </a:r>
          </a:p>
          <a:p>
            <a:pPr>
              <a:buNone/>
            </a:pPr>
            <a:r>
              <a:rPr lang="en-US" dirty="0">
                <a:latin typeface="Perpetua" pitchFamily="18" charset="0"/>
              </a:rPr>
              <a:t>• Classically on average N/2 search </a:t>
            </a:r>
            <a:r>
              <a:rPr lang="en-US" dirty="0" smtClean="0">
                <a:latin typeface="Perpetua" pitchFamily="18" charset="0"/>
              </a:rPr>
              <a:t>is required</a:t>
            </a:r>
            <a:r>
              <a:rPr lang="en-US" dirty="0">
                <a:latin typeface="Perpetua" pitchFamily="18" charset="0"/>
              </a:rPr>
              <a:t>. </a:t>
            </a:r>
            <a:endParaRPr lang="en-US" dirty="0" smtClean="0">
              <a:latin typeface="Perpetua" pitchFamily="18" charset="0"/>
            </a:endParaRPr>
          </a:p>
          <a:p>
            <a:pPr>
              <a:buNone/>
            </a:pPr>
            <a:r>
              <a:rPr lang="en-US" dirty="0" smtClean="0">
                <a:latin typeface="Perpetua" pitchFamily="18" charset="0"/>
              </a:rPr>
              <a:t>	O(N</a:t>
            </a:r>
            <a:r>
              <a:rPr lang="en-US" dirty="0">
                <a:latin typeface="Perpetua" pitchFamily="18" charset="0"/>
              </a:rPr>
              <a:t>) operations is required.</a:t>
            </a:r>
          </a:p>
          <a:p>
            <a:pPr>
              <a:buNone/>
            </a:pPr>
            <a:r>
              <a:rPr lang="en-US" dirty="0">
                <a:latin typeface="Perpetua" pitchFamily="18" charset="0"/>
              </a:rPr>
              <a:t>• Quantum computation requires O</a:t>
            </a:r>
            <a:r>
              <a:rPr lang="en-US" dirty="0" smtClean="0">
                <a:latin typeface="Perpetua" pitchFamily="18" charset="0"/>
              </a:rPr>
              <a:t>(</a:t>
            </a:r>
            <a:r>
              <a:rPr lang="en-US" dirty="0" smtClean="0"/>
              <a:t>√</a:t>
            </a:r>
            <a:r>
              <a:rPr lang="en-US" dirty="0" smtClean="0">
                <a:latin typeface="Perpetua" pitchFamily="18" charset="0"/>
              </a:rPr>
              <a:t>N) operations</a:t>
            </a:r>
            <a:endParaRPr lang="en-US" dirty="0">
              <a:latin typeface="Perpetua" pitchFamily="18"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85800" y="1981200"/>
            <a:ext cx="7958166" cy="2662246"/>
          </a:xfrm>
        </p:spPr>
        <p:txBody>
          <a:bodyPr/>
          <a:lstStyle/>
          <a:p>
            <a:pPr marL="0" indent="0">
              <a:spcBef>
                <a:spcPts val="0"/>
              </a:spcBef>
              <a:spcAft>
                <a:spcPts val="0"/>
              </a:spcAft>
            </a:pPr>
            <a:r>
              <a:rPr lang="en-US" sz="2400" dirty="0" smtClean="0">
                <a:solidFill>
                  <a:srgbClr val="434343"/>
                </a:solidFill>
                <a:latin typeface="Perpetua" pitchFamily="18" charset="0"/>
                <a:ea typeface="Roboto"/>
                <a:cs typeface="Roboto"/>
                <a:sym typeface="Roboto"/>
              </a:rPr>
              <a:t>Suppose, we have to find the smallest element from the array [3, 4, 6, 9, 1, 8, 4, 2] and let’s say y=4.</a:t>
            </a:r>
          </a:p>
          <a:p>
            <a:pPr marL="0" indent="0">
              <a:spcBef>
                <a:spcPts val="0"/>
              </a:spcBef>
              <a:spcAft>
                <a:spcPts val="0"/>
              </a:spcAft>
            </a:pPr>
            <a:r>
              <a:rPr lang="en-US" sz="2400" dirty="0" smtClean="0">
                <a:solidFill>
                  <a:srgbClr val="434343"/>
                </a:solidFill>
                <a:latin typeface="Perpetua" pitchFamily="18" charset="0"/>
                <a:ea typeface="Roboto"/>
                <a:cs typeface="Roboto"/>
                <a:sym typeface="Roboto"/>
              </a:rPr>
              <a:t>So</a:t>
            </a:r>
            <a:r>
              <a:rPr lang="en-US" sz="2400" dirty="0" smtClean="0">
                <a:solidFill>
                  <a:srgbClr val="434343"/>
                </a:solidFill>
                <a:latin typeface="Perpetua" pitchFamily="18" charset="0"/>
                <a:ea typeface="Roboto"/>
                <a:cs typeface="Roboto"/>
                <a:sym typeface="Roboto"/>
              </a:rPr>
              <a:t>, the number of </a:t>
            </a:r>
            <a:r>
              <a:rPr lang="en-US" sz="2400" dirty="0" err="1" smtClean="0">
                <a:solidFill>
                  <a:srgbClr val="434343"/>
                </a:solidFill>
                <a:latin typeface="Perpetua" pitchFamily="18" charset="0"/>
                <a:ea typeface="Roboto"/>
                <a:cs typeface="Roboto"/>
                <a:sym typeface="Roboto"/>
              </a:rPr>
              <a:t>qubits</a:t>
            </a:r>
            <a:r>
              <a:rPr lang="en-US" sz="2400" dirty="0" smtClean="0">
                <a:solidFill>
                  <a:srgbClr val="434343"/>
                </a:solidFill>
                <a:latin typeface="Perpetua" pitchFamily="18" charset="0"/>
                <a:ea typeface="Roboto"/>
                <a:cs typeface="Roboto"/>
                <a:sym typeface="Roboto"/>
              </a:rPr>
              <a:t> = log</a:t>
            </a:r>
            <a:r>
              <a:rPr lang="en-US" sz="2400" baseline="-25000" dirty="0" smtClean="0">
                <a:solidFill>
                  <a:srgbClr val="434343"/>
                </a:solidFill>
                <a:latin typeface="Perpetua" pitchFamily="18" charset="0"/>
                <a:ea typeface="Roboto"/>
                <a:cs typeface="Roboto"/>
                <a:sym typeface="Roboto"/>
              </a:rPr>
              <a:t>2</a:t>
            </a:r>
            <a:r>
              <a:rPr lang="en-US" sz="2400" dirty="0" smtClean="0">
                <a:solidFill>
                  <a:srgbClr val="434343"/>
                </a:solidFill>
                <a:latin typeface="Perpetua" pitchFamily="18" charset="0"/>
                <a:ea typeface="Roboto"/>
                <a:cs typeface="Roboto"/>
                <a:sym typeface="Roboto"/>
              </a:rPr>
              <a:t>8 = 3, so the combinations are [000, 001, … , 111</a:t>
            </a:r>
            <a:r>
              <a:rPr lang="en-US" sz="2400" dirty="0" smtClean="0">
                <a:solidFill>
                  <a:srgbClr val="434343"/>
                </a:solidFill>
                <a:latin typeface="Perpetua" pitchFamily="18" charset="0"/>
                <a:ea typeface="Roboto"/>
                <a:cs typeface="Roboto"/>
                <a:sym typeface="Roboto"/>
              </a:rPr>
              <a:t>].</a:t>
            </a:r>
            <a:endParaRPr lang="en-US" sz="2400" dirty="0" smtClean="0">
              <a:solidFill>
                <a:srgbClr val="434343"/>
              </a:solidFill>
              <a:latin typeface="Perpetua" pitchFamily="18" charset="0"/>
              <a:ea typeface="Roboto"/>
              <a:cs typeface="Roboto"/>
              <a:sym typeface="Roboto"/>
            </a:endParaRPr>
          </a:p>
          <a:p>
            <a:pPr marL="0" indent="0">
              <a:spcBef>
                <a:spcPts val="0"/>
              </a:spcBef>
              <a:spcAft>
                <a:spcPts val="0"/>
              </a:spcAft>
            </a:pPr>
            <a:r>
              <a:rPr lang="en-US" sz="2400" dirty="0" smtClean="0">
                <a:solidFill>
                  <a:srgbClr val="434343"/>
                </a:solidFill>
                <a:latin typeface="Perpetua" pitchFamily="18" charset="0"/>
                <a:ea typeface="Roboto"/>
                <a:cs typeface="Roboto"/>
                <a:sym typeface="Roboto"/>
              </a:rPr>
              <a:t>After </a:t>
            </a:r>
            <a:r>
              <a:rPr lang="en-US" sz="2400" dirty="0" smtClean="0">
                <a:solidFill>
                  <a:srgbClr val="434343"/>
                </a:solidFill>
                <a:latin typeface="Perpetua" pitchFamily="18" charset="0"/>
                <a:ea typeface="Roboto"/>
                <a:cs typeface="Roboto"/>
                <a:sym typeface="Roboto"/>
              </a:rPr>
              <a:t>applying the </a:t>
            </a:r>
            <a:r>
              <a:rPr lang="en-US" sz="2400" dirty="0" err="1" smtClean="0">
                <a:solidFill>
                  <a:srgbClr val="434343"/>
                </a:solidFill>
                <a:latin typeface="Perpetua" pitchFamily="18" charset="0"/>
                <a:ea typeface="Roboto"/>
                <a:cs typeface="Roboto"/>
                <a:sym typeface="Roboto"/>
              </a:rPr>
              <a:t>hadamard</a:t>
            </a:r>
            <a:r>
              <a:rPr lang="en-US" sz="2400" dirty="0" smtClean="0">
                <a:solidFill>
                  <a:srgbClr val="434343"/>
                </a:solidFill>
                <a:latin typeface="Perpetua" pitchFamily="18" charset="0"/>
                <a:ea typeface="Roboto"/>
                <a:cs typeface="Roboto"/>
                <a:sym typeface="Roboto"/>
              </a:rPr>
              <a:t> gate on the initial </a:t>
            </a:r>
            <a:r>
              <a:rPr lang="en-US" sz="2400" dirty="0" err="1" smtClean="0">
                <a:solidFill>
                  <a:srgbClr val="434343"/>
                </a:solidFill>
                <a:latin typeface="Perpetua" pitchFamily="18" charset="0"/>
                <a:ea typeface="Roboto"/>
                <a:cs typeface="Roboto"/>
                <a:sym typeface="Roboto"/>
              </a:rPr>
              <a:t>qubits</a:t>
            </a:r>
            <a:r>
              <a:rPr lang="en-US" sz="2400" dirty="0" smtClean="0">
                <a:solidFill>
                  <a:srgbClr val="434343"/>
                </a:solidFill>
                <a:latin typeface="Perpetua" pitchFamily="18" charset="0"/>
                <a:ea typeface="Roboto"/>
                <a:cs typeface="Roboto"/>
                <a:sym typeface="Roboto"/>
              </a:rPr>
              <a:t>, we get all the combinations with equal probabilities as seen in the given figure</a:t>
            </a:r>
            <a:r>
              <a:rPr lang="en-US" dirty="0" smtClean="0">
                <a:solidFill>
                  <a:srgbClr val="434343"/>
                </a:solidFill>
                <a:latin typeface="Perpetua" pitchFamily="18" charset="0"/>
                <a:ea typeface="Roboto"/>
                <a:cs typeface="Roboto"/>
                <a:sym typeface="Roboto"/>
              </a:rPr>
              <a:t>.</a:t>
            </a:r>
            <a:endParaRPr lang="en-US" dirty="0" smtClean="0">
              <a:solidFill>
                <a:srgbClr val="434343"/>
              </a:solidFill>
              <a:latin typeface="Perpetua" pitchFamily="18" charset="0"/>
              <a:ea typeface="Roboto"/>
              <a:cs typeface="Roboto"/>
              <a:sym typeface="Roboto"/>
            </a:endParaRPr>
          </a:p>
        </p:txBody>
      </p:sp>
      <p:pic>
        <p:nvPicPr>
          <p:cNvPr id="5" name="Google Shape;202;p27"/>
          <p:cNvPicPr preferRelativeResize="0"/>
          <p:nvPr/>
        </p:nvPicPr>
        <p:blipFill>
          <a:blip r:embed="rId2">
            <a:alphaModFix/>
          </a:blip>
          <a:stretch>
            <a:fillRect/>
          </a:stretch>
        </p:blipFill>
        <p:spPr>
          <a:xfrm>
            <a:off x="357158" y="4357694"/>
            <a:ext cx="2857520" cy="1785950"/>
          </a:xfrm>
          <a:prstGeom prst="rect">
            <a:avLst/>
          </a:prstGeom>
          <a:noFill/>
          <a:ln>
            <a:noFill/>
          </a:ln>
        </p:spPr>
      </p:pic>
      <p:pic>
        <p:nvPicPr>
          <p:cNvPr id="6" name="Google Shape;214;p28"/>
          <p:cNvPicPr preferRelativeResize="0"/>
          <p:nvPr/>
        </p:nvPicPr>
        <p:blipFill>
          <a:blip r:embed="rId3">
            <a:alphaModFix/>
          </a:blip>
          <a:stretch>
            <a:fillRect/>
          </a:stretch>
        </p:blipFill>
        <p:spPr>
          <a:xfrm>
            <a:off x="5929322" y="4572008"/>
            <a:ext cx="2000264" cy="1643074"/>
          </a:xfrm>
          <a:prstGeom prst="rect">
            <a:avLst/>
          </a:prstGeom>
          <a:noFill/>
          <a:ln>
            <a:noFill/>
          </a:ln>
        </p:spPr>
      </p:pic>
      <p:sp>
        <p:nvSpPr>
          <p:cNvPr id="7" name="TextBox 6"/>
          <p:cNvSpPr txBox="1"/>
          <p:nvPr/>
        </p:nvSpPr>
        <p:spPr>
          <a:xfrm>
            <a:off x="928663" y="6215083"/>
            <a:ext cx="2857520" cy="400110"/>
          </a:xfrm>
          <a:prstGeom prst="rect">
            <a:avLst/>
          </a:prstGeom>
          <a:noFill/>
        </p:spPr>
        <p:txBody>
          <a:bodyPr wrap="square" rtlCol="0">
            <a:spAutoFit/>
          </a:bodyPr>
          <a:lstStyle/>
          <a:p>
            <a:r>
              <a:rPr lang="en-IN" sz="2000" dirty="0" smtClean="0"/>
              <a:t>Applied </a:t>
            </a:r>
            <a:r>
              <a:rPr lang="en-IN" sz="2000" dirty="0" err="1" smtClean="0"/>
              <a:t>Hadamad</a:t>
            </a:r>
            <a:r>
              <a:rPr lang="en-IN" sz="2000" dirty="0" smtClean="0"/>
              <a:t> Gate</a:t>
            </a:r>
            <a:endParaRPr lang="en-US" sz="2000" dirty="0"/>
          </a:p>
        </p:txBody>
      </p:sp>
      <p:sp>
        <p:nvSpPr>
          <p:cNvPr id="8" name="TextBox 7"/>
          <p:cNvSpPr txBox="1"/>
          <p:nvPr/>
        </p:nvSpPr>
        <p:spPr>
          <a:xfrm>
            <a:off x="5286380" y="6143644"/>
            <a:ext cx="2857520" cy="400110"/>
          </a:xfrm>
          <a:prstGeom prst="rect">
            <a:avLst/>
          </a:prstGeom>
          <a:noFill/>
        </p:spPr>
        <p:txBody>
          <a:bodyPr wrap="square" rtlCol="0">
            <a:spAutoFit/>
          </a:bodyPr>
          <a:lstStyle/>
          <a:p>
            <a:pPr lvl="0" algn="ctr">
              <a:spcBef>
                <a:spcPts val="0"/>
              </a:spcBef>
              <a:spcAft>
                <a:spcPts val="0"/>
              </a:spcAft>
            </a:pPr>
            <a:r>
              <a:rPr lang="en-US" sz="2000" dirty="0" smtClean="0">
                <a:latin typeface="Roboto"/>
                <a:ea typeface="Roboto"/>
                <a:cs typeface="Roboto"/>
                <a:sym typeface="Roboto"/>
              </a:rPr>
              <a:t>Oracle Unitary Matrix</a:t>
            </a:r>
            <a:endParaRPr lang="en-US" sz="2000" dirty="0">
              <a:latin typeface="Roboto"/>
              <a:ea typeface="Roboto"/>
              <a:cs typeface="Roboto"/>
              <a:sym typeface="Roboto"/>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85800" y="1981200"/>
            <a:ext cx="7958166" cy="2733684"/>
          </a:xfrm>
        </p:spPr>
        <p:txBody>
          <a:bodyPr/>
          <a:lstStyle/>
          <a:p>
            <a:pPr marL="0" indent="0">
              <a:spcBef>
                <a:spcPts val="0"/>
              </a:spcBef>
              <a:spcAft>
                <a:spcPts val="0"/>
              </a:spcAft>
            </a:pPr>
            <a:r>
              <a:rPr lang="en-US" sz="2400" dirty="0" smtClean="0">
                <a:solidFill>
                  <a:srgbClr val="434343"/>
                </a:solidFill>
                <a:latin typeface="Perpetua" pitchFamily="18" charset="0"/>
                <a:ea typeface="Roboto"/>
                <a:cs typeface="Roboto"/>
                <a:sym typeface="Roboto"/>
              </a:rPr>
              <a:t>Create the Oracle with the indices which has less value than the y. For this case, we see that 0</a:t>
            </a:r>
            <a:r>
              <a:rPr lang="en-US" sz="2400" baseline="30000" dirty="0" smtClean="0">
                <a:solidFill>
                  <a:srgbClr val="434343"/>
                </a:solidFill>
                <a:latin typeface="Perpetua" pitchFamily="18" charset="0"/>
                <a:ea typeface="Roboto"/>
                <a:cs typeface="Roboto"/>
                <a:sym typeface="Roboto"/>
              </a:rPr>
              <a:t>th</a:t>
            </a:r>
            <a:r>
              <a:rPr lang="en-US" sz="2400" dirty="0" smtClean="0">
                <a:solidFill>
                  <a:srgbClr val="434343"/>
                </a:solidFill>
                <a:latin typeface="Perpetua" pitchFamily="18" charset="0"/>
                <a:ea typeface="Roboto"/>
                <a:cs typeface="Roboto"/>
                <a:sym typeface="Roboto"/>
              </a:rPr>
              <a:t>, 4</a:t>
            </a:r>
            <a:r>
              <a:rPr lang="en-US" sz="2400" baseline="30000" dirty="0" smtClean="0">
                <a:solidFill>
                  <a:srgbClr val="434343"/>
                </a:solidFill>
                <a:latin typeface="Perpetua" pitchFamily="18" charset="0"/>
                <a:ea typeface="Roboto"/>
                <a:cs typeface="Roboto"/>
                <a:sym typeface="Roboto"/>
              </a:rPr>
              <a:t>th</a:t>
            </a:r>
            <a:r>
              <a:rPr lang="en-US" sz="2400" dirty="0" smtClean="0">
                <a:solidFill>
                  <a:srgbClr val="434343"/>
                </a:solidFill>
                <a:latin typeface="Perpetua" pitchFamily="18" charset="0"/>
                <a:ea typeface="Roboto"/>
                <a:cs typeface="Roboto"/>
                <a:sym typeface="Roboto"/>
              </a:rPr>
              <a:t> and 7</a:t>
            </a:r>
            <a:r>
              <a:rPr lang="en-US" sz="2400" baseline="30000" dirty="0" smtClean="0">
                <a:solidFill>
                  <a:srgbClr val="434343"/>
                </a:solidFill>
                <a:latin typeface="Perpetua" pitchFamily="18" charset="0"/>
                <a:ea typeface="Roboto"/>
                <a:cs typeface="Roboto"/>
                <a:sym typeface="Roboto"/>
              </a:rPr>
              <a:t>th</a:t>
            </a:r>
            <a:r>
              <a:rPr lang="en-US" sz="2400" dirty="0" smtClean="0">
                <a:solidFill>
                  <a:srgbClr val="434343"/>
                </a:solidFill>
                <a:latin typeface="Perpetua" pitchFamily="18" charset="0"/>
                <a:ea typeface="Roboto"/>
                <a:cs typeface="Roboto"/>
                <a:sym typeface="Roboto"/>
              </a:rPr>
              <a:t> index has the less value than y (=4) which are 3, 1 and 2 </a:t>
            </a:r>
            <a:r>
              <a:rPr lang="en-US" sz="2400" dirty="0" smtClean="0">
                <a:solidFill>
                  <a:srgbClr val="434343"/>
                </a:solidFill>
                <a:latin typeface="Perpetua" pitchFamily="18" charset="0"/>
                <a:ea typeface="Roboto"/>
                <a:cs typeface="Roboto"/>
                <a:sym typeface="Roboto"/>
              </a:rPr>
              <a:t>respectively.</a:t>
            </a:r>
          </a:p>
          <a:p>
            <a:pPr marL="0" indent="0">
              <a:spcBef>
                <a:spcPts val="0"/>
              </a:spcBef>
              <a:spcAft>
                <a:spcPts val="0"/>
              </a:spcAft>
            </a:pPr>
            <a:r>
              <a:rPr lang="en-US" sz="2400" dirty="0" smtClean="0">
                <a:solidFill>
                  <a:srgbClr val="434343"/>
                </a:solidFill>
                <a:latin typeface="Perpetua" pitchFamily="18" charset="0"/>
                <a:ea typeface="Roboto"/>
                <a:cs typeface="Roboto"/>
                <a:sym typeface="Roboto"/>
              </a:rPr>
              <a:t>We </a:t>
            </a:r>
            <a:r>
              <a:rPr lang="en-US" sz="2400" dirty="0" smtClean="0">
                <a:solidFill>
                  <a:srgbClr val="434343"/>
                </a:solidFill>
                <a:latin typeface="Perpetua" pitchFamily="18" charset="0"/>
                <a:ea typeface="Roboto"/>
                <a:cs typeface="Roboto"/>
                <a:sym typeface="Roboto"/>
              </a:rPr>
              <a:t>apply phase shift operation while creating the oracle for this array in the 0, 4 and 7th position i.e. we apply -1 to these positions and rest are </a:t>
            </a:r>
            <a:r>
              <a:rPr lang="en-US" sz="2400" dirty="0" smtClean="0">
                <a:solidFill>
                  <a:srgbClr val="434343"/>
                </a:solidFill>
                <a:latin typeface="Perpetua" pitchFamily="18" charset="0"/>
                <a:ea typeface="Roboto"/>
                <a:cs typeface="Roboto"/>
                <a:sym typeface="Roboto"/>
              </a:rPr>
              <a:t>1.</a:t>
            </a:r>
          </a:p>
          <a:p>
            <a:pPr marL="0" indent="0">
              <a:spcBef>
                <a:spcPts val="0"/>
              </a:spcBef>
              <a:spcAft>
                <a:spcPts val="0"/>
              </a:spcAft>
            </a:pPr>
            <a:r>
              <a:rPr lang="en-US" sz="2400" dirty="0" smtClean="0">
                <a:solidFill>
                  <a:srgbClr val="434343"/>
                </a:solidFill>
                <a:latin typeface="Perpetua" pitchFamily="18" charset="0"/>
                <a:ea typeface="Roboto"/>
                <a:cs typeface="Roboto"/>
                <a:sym typeface="Roboto"/>
              </a:rPr>
              <a:t>After </a:t>
            </a:r>
            <a:r>
              <a:rPr lang="en-US" sz="2400" dirty="0" smtClean="0">
                <a:solidFill>
                  <a:srgbClr val="434343"/>
                </a:solidFill>
                <a:latin typeface="Perpetua" pitchFamily="18" charset="0"/>
                <a:ea typeface="Roboto"/>
                <a:cs typeface="Roboto"/>
                <a:sym typeface="Roboto"/>
              </a:rPr>
              <a:t>applying the operator you can see the result as given figure</a:t>
            </a:r>
            <a:r>
              <a:rPr lang="en-US" sz="2400" dirty="0" smtClean="0">
                <a:solidFill>
                  <a:srgbClr val="434343"/>
                </a:solidFill>
                <a:latin typeface="Perpetua" pitchFamily="18" charset="0"/>
                <a:ea typeface="Roboto"/>
                <a:cs typeface="Roboto"/>
                <a:sym typeface="Roboto"/>
              </a:rPr>
              <a:t>.</a:t>
            </a:r>
            <a:endParaRPr lang="en-US" sz="2400" dirty="0" smtClean="0">
              <a:solidFill>
                <a:srgbClr val="434343"/>
              </a:solidFill>
              <a:latin typeface="Perpetua" pitchFamily="18" charset="0"/>
              <a:ea typeface="Roboto"/>
              <a:cs typeface="Roboto"/>
              <a:sym typeface="Roboto"/>
            </a:endParaRPr>
          </a:p>
        </p:txBody>
      </p:sp>
      <p:pic>
        <p:nvPicPr>
          <p:cNvPr id="5" name="Google Shape;212;p28"/>
          <p:cNvPicPr preferRelativeResize="0"/>
          <p:nvPr/>
        </p:nvPicPr>
        <p:blipFill>
          <a:blip r:embed="rId2">
            <a:alphaModFix/>
          </a:blip>
          <a:stretch>
            <a:fillRect/>
          </a:stretch>
        </p:blipFill>
        <p:spPr>
          <a:xfrm>
            <a:off x="1357290" y="4714884"/>
            <a:ext cx="2928958" cy="1714512"/>
          </a:xfrm>
          <a:prstGeom prst="rect">
            <a:avLst/>
          </a:prstGeom>
          <a:noFill/>
          <a:ln>
            <a:noFill/>
          </a:ln>
        </p:spPr>
      </p:pic>
      <p:sp>
        <p:nvSpPr>
          <p:cNvPr id="6" name="Google Shape;216;p28"/>
          <p:cNvSpPr txBox="1"/>
          <p:nvPr/>
        </p:nvSpPr>
        <p:spPr>
          <a:xfrm>
            <a:off x="1785918" y="6357958"/>
            <a:ext cx="21813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dirty="0" smtClean="0">
                <a:latin typeface="Roboto"/>
                <a:ea typeface="Roboto"/>
                <a:cs typeface="Roboto"/>
                <a:sym typeface="Roboto"/>
              </a:rPr>
              <a:t>Phase </a:t>
            </a:r>
            <a:r>
              <a:rPr lang="en" sz="1000" dirty="0">
                <a:latin typeface="Roboto"/>
                <a:ea typeface="Roboto"/>
                <a:cs typeface="Roboto"/>
                <a:sym typeface="Roboto"/>
              </a:rPr>
              <a:t>Shift applying Oracle</a:t>
            </a:r>
            <a:endParaRPr sz="1000">
              <a:latin typeface="Roboto"/>
              <a:ea typeface="Roboto"/>
              <a:cs typeface="Roboto"/>
              <a:sym typeface="Roboto"/>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500034" y="1928802"/>
            <a:ext cx="7772400" cy="4114800"/>
          </a:xfrm>
        </p:spPr>
        <p:txBody>
          <a:bodyPr/>
          <a:lstStyle/>
          <a:p>
            <a:r>
              <a:rPr lang="en-US" sz="2400" dirty="0" smtClean="0">
                <a:latin typeface="Perpetua" pitchFamily="18" charset="0"/>
              </a:rPr>
              <a:t>Diffuser Operator: It uses to amplify the required states, i.e. whichever states had a phase flip to -1, this operator simply amplifies their probabilities to higher and other states probability automatically goes lower.</a:t>
            </a:r>
          </a:p>
          <a:p>
            <a:r>
              <a:rPr lang="en-US" sz="2400" dirty="0" smtClean="0">
                <a:latin typeface="Perpetua" pitchFamily="18" charset="0"/>
              </a:rPr>
              <a:t>Applying </a:t>
            </a:r>
            <a:r>
              <a:rPr lang="en-US" sz="2400" dirty="0" smtClean="0">
                <a:latin typeface="Perpetua" pitchFamily="18" charset="0"/>
              </a:rPr>
              <a:t>Diffuser Operator, we can see the results as figure shown</a:t>
            </a:r>
            <a:r>
              <a:rPr lang="en-US" sz="2400" dirty="0" smtClean="0">
                <a:latin typeface="Perpetua" pitchFamily="18" charset="0"/>
              </a:rPr>
              <a:t>.(Next Slide)</a:t>
            </a:r>
            <a:endParaRPr lang="en-US" sz="2400" dirty="0" smtClean="0">
              <a:latin typeface="Perpetua" pitchFamily="18" charset="0"/>
            </a:endParaRPr>
          </a:p>
          <a:p>
            <a:r>
              <a:rPr lang="en-US" sz="2400" dirty="0" smtClean="0">
                <a:latin typeface="Perpetua" pitchFamily="18" charset="0"/>
              </a:rPr>
              <a:t>After </a:t>
            </a:r>
            <a:r>
              <a:rPr lang="en-US" sz="2400" dirty="0" smtClean="0">
                <a:latin typeface="Perpetua" pitchFamily="18" charset="0"/>
              </a:rPr>
              <a:t>getting the results, we take the maximum amplitudes value as the result and compare that index value to y, and if it’s smaller we change the value of y, to the index value.</a:t>
            </a:r>
          </a:p>
          <a:p>
            <a:r>
              <a:rPr lang="en-US" sz="2400" dirty="0" smtClean="0">
                <a:latin typeface="Perpetua" pitchFamily="18" charset="0"/>
              </a:rPr>
              <a:t>We </a:t>
            </a:r>
            <a:r>
              <a:rPr lang="en-US" sz="2400" dirty="0" smtClean="0">
                <a:latin typeface="Perpetua" pitchFamily="18" charset="0"/>
              </a:rPr>
              <a:t>repeat the whole process until we find the minimum value.</a:t>
            </a:r>
          </a:p>
          <a:p>
            <a:pPr>
              <a:buNone/>
            </a:pPr>
            <a:r>
              <a:rPr lang="en-US" dirty="0" smtClean="0"/>
              <a:t/>
            </a:r>
            <a:br>
              <a:rPr lang="en-US" dirty="0" smtClean="0"/>
            </a:br>
            <a:endParaRPr lang="en-US" dirty="0"/>
          </a:p>
        </p:txBody>
      </p:sp>
      <p:sp>
        <p:nvSpPr>
          <p:cNvPr id="4" name="Slide Number Placeholder 3"/>
          <p:cNvSpPr>
            <a:spLocks noGrp="1"/>
          </p:cNvSpPr>
          <p:nvPr>
            <p:ph type="sldNum" sz="quarter" idx="12"/>
          </p:nvPr>
        </p:nvSpPr>
        <p:spPr/>
        <p:txBody>
          <a:bodyPr/>
          <a:lstStyle/>
          <a:p>
            <a:fld id="{1C5EF73E-283A-4FBC-98A2-0B5590245862}" type="slidenum">
              <a:rPr lang="en-US" smtClean="0"/>
              <a:pPr/>
              <a:t>59</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578" name="Rectangle 2"/>
          <p:cNvSpPr>
            <a:spLocks noGrp="1" noChangeArrowheads="1"/>
          </p:cNvSpPr>
          <p:nvPr>
            <p:ph type="title"/>
          </p:nvPr>
        </p:nvSpPr>
        <p:spPr>
          <a:xfrm>
            <a:off x="237067" y="381000"/>
            <a:ext cx="8449733" cy="762000"/>
          </a:xfrm>
        </p:spPr>
        <p:txBody>
          <a:bodyPr/>
          <a:lstStyle/>
          <a:p>
            <a:pPr eaLnBrk="1" hangingPunct="1">
              <a:defRPr/>
            </a:pPr>
            <a:r>
              <a:rPr lang="en-US" sz="3600" dirty="0" smtClean="0"/>
              <a:t>Bell state</a:t>
            </a:r>
            <a:endParaRPr lang="en-US" sz="3200" dirty="0" smtClean="0"/>
          </a:p>
        </p:txBody>
      </p:sp>
      <p:sp>
        <p:nvSpPr>
          <p:cNvPr id="13" name="TextBox 12"/>
          <p:cNvSpPr txBox="1"/>
          <p:nvPr/>
        </p:nvSpPr>
        <p:spPr>
          <a:xfrm>
            <a:off x="428596" y="1571612"/>
            <a:ext cx="8286808" cy="2308324"/>
          </a:xfrm>
          <a:prstGeom prst="rect">
            <a:avLst/>
          </a:prstGeom>
          <a:noFill/>
        </p:spPr>
        <p:txBody>
          <a:bodyPr wrap="square" rtlCol="0">
            <a:spAutoFit/>
          </a:bodyPr>
          <a:lstStyle/>
          <a:p>
            <a:r>
              <a:rPr lang="en-US" sz="3600" dirty="0"/>
              <a:t>1/</a:t>
            </a:r>
            <a:r>
              <a:rPr lang="en-US" sz="3600" dirty="0" err="1"/>
              <a:t>sqrt</a:t>
            </a:r>
            <a:r>
              <a:rPr lang="en-US" sz="3600" dirty="0"/>
              <a:t>(2) |0&gt; + 1/</a:t>
            </a:r>
            <a:r>
              <a:rPr lang="en-US" sz="3600" dirty="0" err="1"/>
              <a:t>sqrt</a:t>
            </a:r>
            <a:r>
              <a:rPr lang="en-US" sz="3600" dirty="0"/>
              <a:t>(2) |1&gt;</a:t>
            </a:r>
          </a:p>
          <a:p>
            <a:r>
              <a:rPr lang="en-US" sz="3600" dirty="0"/>
              <a:t>Measurement of a </a:t>
            </a:r>
            <a:r>
              <a:rPr lang="en-US" sz="3600" dirty="0" err="1"/>
              <a:t>qubit</a:t>
            </a:r>
            <a:r>
              <a:rPr lang="en-US" sz="3600" dirty="0"/>
              <a:t> in that state </a:t>
            </a:r>
            <a:r>
              <a:rPr lang="en-US" sz="3600" dirty="0" smtClean="0"/>
              <a:t>gives </a:t>
            </a:r>
          </a:p>
          <a:p>
            <a:r>
              <a:rPr lang="en-US" sz="3600" dirty="0" smtClean="0"/>
              <a:t>50</a:t>
            </a:r>
            <a:r>
              <a:rPr lang="en-US" sz="3600" dirty="0"/>
              <a:t>% of time logic 0, 50% of time </a:t>
            </a:r>
            <a:r>
              <a:rPr lang="en-US" sz="3600" dirty="0" smtClean="0"/>
              <a:t>logic.</a:t>
            </a:r>
            <a:endParaRPr lang="en-US" sz="3600" dirty="0"/>
          </a:p>
          <a:p>
            <a:r>
              <a:rPr lang="en-US" sz="3600" dirty="0"/>
              <a:t>Can also be denoted as |+&gt;</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1C5EF73E-283A-4FBC-98A2-0B5590245862}" type="slidenum">
              <a:rPr lang="en-US" smtClean="0"/>
              <a:pPr/>
              <a:t>60</a:t>
            </a:fld>
            <a:endParaRPr lang="en-US"/>
          </a:p>
        </p:txBody>
      </p:sp>
      <p:pic>
        <p:nvPicPr>
          <p:cNvPr id="5" name="Google Shape;225;p29"/>
          <p:cNvPicPr preferRelativeResize="0"/>
          <p:nvPr/>
        </p:nvPicPr>
        <p:blipFill>
          <a:blip r:embed="rId2">
            <a:alphaModFix/>
          </a:blip>
          <a:stretch>
            <a:fillRect/>
          </a:stretch>
        </p:blipFill>
        <p:spPr>
          <a:xfrm>
            <a:off x="1071538" y="2143116"/>
            <a:ext cx="3357586" cy="2071702"/>
          </a:xfrm>
          <a:prstGeom prst="rect">
            <a:avLst/>
          </a:prstGeom>
          <a:noFill/>
          <a:ln>
            <a:noFill/>
          </a:ln>
        </p:spPr>
      </p:pic>
      <p:pic>
        <p:nvPicPr>
          <p:cNvPr id="6" name="Google Shape;223;p29"/>
          <p:cNvPicPr preferRelativeResize="0"/>
          <p:nvPr/>
        </p:nvPicPr>
        <p:blipFill>
          <a:blip r:embed="rId3">
            <a:alphaModFix/>
          </a:blip>
          <a:stretch>
            <a:fillRect/>
          </a:stretch>
        </p:blipFill>
        <p:spPr>
          <a:xfrm>
            <a:off x="4857752" y="2214554"/>
            <a:ext cx="3712968" cy="2099091"/>
          </a:xfrm>
          <a:prstGeom prst="rect">
            <a:avLst/>
          </a:prstGeom>
          <a:noFill/>
          <a:ln>
            <a:noFill/>
          </a:ln>
        </p:spPr>
      </p:pic>
      <p:sp>
        <p:nvSpPr>
          <p:cNvPr id="10" name="Google Shape;227;p29"/>
          <p:cNvSpPr txBox="1"/>
          <p:nvPr/>
        </p:nvSpPr>
        <p:spPr>
          <a:xfrm>
            <a:off x="1500166" y="4357694"/>
            <a:ext cx="2500330" cy="338524"/>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dirty="0" smtClean="0">
                <a:latin typeface="Roboto"/>
                <a:ea typeface="Roboto"/>
                <a:cs typeface="Roboto"/>
                <a:sym typeface="Roboto"/>
              </a:rPr>
              <a:t>Diffuser </a:t>
            </a:r>
            <a:r>
              <a:rPr lang="en" sz="1000" dirty="0">
                <a:latin typeface="Roboto"/>
                <a:ea typeface="Roboto"/>
                <a:cs typeface="Roboto"/>
                <a:sym typeface="Roboto"/>
              </a:rPr>
              <a:t>Operator</a:t>
            </a:r>
            <a:endParaRPr sz="1000">
              <a:latin typeface="Roboto"/>
              <a:ea typeface="Roboto"/>
              <a:cs typeface="Roboto"/>
              <a:sym typeface="Roboto"/>
            </a:endParaRPr>
          </a:p>
        </p:txBody>
      </p:sp>
      <p:sp>
        <p:nvSpPr>
          <p:cNvPr id="12" name="Google Shape;226;p29"/>
          <p:cNvSpPr txBox="1"/>
          <p:nvPr/>
        </p:nvSpPr>
        <p:spPr>
          <a:xfrm>
            <a:off x="5500694" y="4429132"/>
            <a:ext cx="29784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dirty="0" smtClean="0">
                <a:latin typeface="Roboto"/>
                <a:ea typeface="Roboto"/>
                <a:cs typeface="Roboto"/>
                <a:sym typeface="Roboto"/>
              </a:rPr>
              <a:t>Amplitude </a:t>
            </a:r>
            <a:r>
              <a:rPr lang="en" sz="1000" dirty="0">
                <a:latin typeface="Roboto"/>
                <a:ea typeface="Roboto"/>
                <a:cs typeface="Roboto"/>
                <a:sym typeface="Roboto"/>
              </a:rPr>
              <a:t>Amplification applying Oracle</a:t>
            </a:r>
            <a:endParaRPr sz="1000">
              <a:latin typeface="Roboto"/>
              <a:ea typeface="Roboto"/>
              <a:cs typeface="Roboto"/>
              <a:sym typeface="Roboto"/>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p:cNvSpPr>
            <a:spLocks noGrp="1" noChangeArrowheads="1"/>
          </p:cNvSpPr>
          <p:nvPr>
            <p:ph type="title"/>
          </p:nvPr>
        </p:nvSpPr>
        <p:spPr>
          <a:xfrm>
            <a:off x="169863" y="274638"/>
            <a:ext cx="8728075" cy="1143000"/>
          </a:xfrm>
        </p:spPr>
        <p:txBody>
          <a:bodyPr/>
          <a:lstStyle/>
          <a:p>
            <a:pPr eaLnBrk="1" hangingPunct="1">
              <a:defRPr/>
            </a:pPr>
            <a:r>
              <a:rPr lang="en-US" sz="4000" b="1" smtClean="0">
                <a:solidFill>
                  <a:srgbClr val="666699"/>
                </a:solidFill>
                <a:effectLst>
                  <a:outerShdw blurRad="38100" dist="38100" dir="2700000" algn="tl">
                    <a:srgbClr val="C0C0C0"/>
                  </a:outerShdw>
                </a:effectLst>
              </a:rPr>
              <a:t>How do quantum algorithms work?</a:t>
            </a:r>
          </a:p>
        </p:txBody>
      </p:sp>
      <p:sp>
        <p:nvSpPr>
          <p:cNvPr id="468995" name="Text Box 3"/>
          <p:cNvSpPr txBox="1">
            <a:spLocks noChangeArrowheads="1"/>
          </p:cNvSpPr>
          <p:nvPr/>
        </p:nvSpPr>
        <p:spPr bwMode="auto">
          <a:xfrm>
            <a:off x="169863" y="3125788"/>
            <a:ext cx="8501062" cy="822325"/>
          </a:xfrm>
          <a:prstGeom prst="rect">
            <a:avLst/>
          </a:prstGeom>
          <a:noFill/>
          <a:ln w="9525">
            <a:noFill/>
            <a:miter lim="800000"/>
            <a:headEnd/>
            <a:tailEnd/>
          </a:ln>
        </p:spPr>
        <p:txBody>
          <a:bodyPr>
            <a:spAutoFit/>
          </a:bodyPr>
          <a:lstStyle/>
          <a:p>
            <a:r>
              <a:rPr lang="en-US" dirty="0"/>
              <a:t>This is </a:t>
            </a:r>
            <a:r>
              <a:rPr lang="en-US" b="1" i="1" dirty="0"/>
              <a:t>not </a:t>
            </a:r>
            <a:r>
              <a:rPr lang="en-US" dirty="0"/>
              <a:t>performing “exponentially many computations at polynomial cost”</a:t>
            </a:r>
          </a:p>
        </p:txBody>
      </p:sp>
      <p:sp>
        <p:nvSpPr>
          <p:cNvPr id="468996" name="Text Box 4"/>
          <p:cNvSpPr txBox="1">
            <a:spLocks noChangeArrowheads="1"/>
          </p:cNvSpPr>
          <p:nvPr/>
        </p:nvSpPr>
        <p:spPr bwMode="auto">
          <a:xfrm>
            <a:off x="214282" y="5143512"/>
            <a:ext cx="8651875" cy="1311275"/>
          </a:xfrm>
          <a:prstGeom prst="rect">
            <a:avLst/>
          </a:prstGeom>
          <a:noFill/>
          <a:ln w="9525">
            <a:noFill/>
            <a:miter lim="800000"/>
            <a:headEnd/>
            <a:tailEnd/>
          </a:ln>
        </p:spPr>
        <p:txBody>
          <a:bodyPr>
            <a:spAutoFit/>
          </a:bodyPr>
          <a:lstStyle/>
          <a:p>
            <a:r>
              <a:rPr lang="en-US" u="sng" dirty="0"/>
              <a:t>But we can make some interesting </a:t>
            </a:r>
            <a:r>
              <a:rPr lang="en-US" b="1" i="1" u="sng" dirty="0"/>
              <a:t>tradeoffs</a:t>
            </a:r>
            <a:r>
              <a:rPr lang="en-US" u="sng" dirty="0"/>
              <a:t>:</a:t>
            </a:r>
          </a:p>
          <a:p>
            <a:r>
              <a:rPr lang="en-US" dirty="0"/>
              <a:t>instead of learning about any  </a:t>
            </a:r>
            <a:r>
              <a:rPr lang="en-US" sz="2800" dirty="0">
                <a:solidFill>
                  <a:srgbClr val="003399"/>
                </a:solidFill>
                <a:latin typeface="Times New Roman" pitchFamily="18" charset="0"/>
              </a:rPr>
              <a:t>(</a:t>
            </a:r>
            <a:r>
              <a:rPr lang="en-US" sz="2800" i="1" dirty="0">
                <a:solidFill>
                  <a:srgbClr val="003399"/>
                </a:solidFill>
                <a:latin typeface="Times New Roman" pitchFamily="18" charset="0"/>
              </a:rPr>
              <a:t>x</a:t>
            </a:r>
            <a:r>
              <a:rPr lang="en-US" dirty="0">
                <a:solidFill>
                  <a:srgbClr val="003399"/>
                </a:solidFill>
                <a:latin typeface="Times New Roman" pitchFamily="18" charset="0"/>
              </a:rPr>
              <a:t>,</a:t>
            </a:r>
            <a:r>
              <a:rPr lang="en-US" sz="1600" dirty="0">
                <a:solidFill>
                  <a:srgbClr val="003399"/>
                </a:solidFill>
                <a:latin typeface="Times New Roman" pitchFamily="18" charset="0"/>
              </a:rPr>
              <a:t> </a:t>
            </a:r>
            <a:r>
              <a:rPr lang="en-US" sz="2800" i="1" dirty="0">
                <a:solidFill>
                  <a:srgbClr val="003399"/>
                </a:solidFill>
                <a:latin typeface="Times New Roman" pitchFamily="18" charset="0"/>
              </a:rPr>
              <a:t>f</a:t>
            </a:r>
            <a:r>
              <a:rPr lang="en-US" sz="1400" i="1" dirty="0">
                <a:solidFill>
                  <a:srgbClr val="003399"/>
                </a:solidFill>
                <a:latin typeface="Times New Roman" pitchFamily="18" charset="0"/>
              </a:rPr>
              <a:t> </a:t>
            </a:r>
            <a:r>
              <a:rPr lang="en-US" dirty="0">
                <a:solidFill>
                  <a:srgbClr val="003399"/>
                </a:solidFill>
                <a:latin typeface="Times New Roman" pitchFamily="18" charset="0"/>
              </a:rPr>
              <a:t>(</a:t>
            </a:r>
            <a:r>
              <a:rPr lang="en-US" sz="2800" i="1" dirty="0">
                <a:solidFill>
                  <a:srgbClr val="003399"/>
                </a:solidFill>
                <a:latin typeface="Times New Roman" pitchFamily="18" charset="0"/>
              </a:rPr>
              <a:t>x</a:t>
            </a:r>
            <a:r>
              <a:rPr lang="en-US" dirty="0">
                <a:solidFill>
                  <a:srgbClr val="003399"/>
                </a:solidFill>
                <a:latin typeface="Times New Roman" pitchFamily="18" charset="0"/>
              </a:rPr>
              <a:t>)</a:t>
            </a:r>
            <a:r>
              <a:rPr lang="en-US" sz="2800" dirty="0">
                <a:solidFill>
                  <a:srgbClr val="003399"/>
                </a:solidFill>
                <a:latin typeface="Times New Roman" pitchFamily="18" charset="0"/>
              </a:rPr>
              <a:t>)  </a:t>
            </a:r>
            <a:r>
              <a:rPr lang="en-US" dirty="0"/>
              <a:t>point, one can learn something about a </a:t>
            </a:r>
            <a:r>
              <a:rPr lang="en-US" b="1" i="1" dirty="0"/>
              <a:t>global property</a:t>
            </a:r>
            <a:r>
              <a:rPr lang="en-US" dirty="0"/>
              <a:t> of  </a:t>
            </a:r>
            <a:r>
              <a:rPr lang="en-US" sz="2800" i="1" dirty="0">
                <a:latin typeface="Times New Roman" pitchFamily="18" charset="0"/>
              </a:rPr>
              <a:t>f</a:t>
            </a:r>
          </a:p>
        </p:txBody>
      </p:sp>
      <p:sp>
        <p:nvSpPr>
          <p:cNvPr id="468997" name="Text Box 5"/>
          <p:cNvSpPr txBox="1">
            <a:spLocks noChangeArrowheads="1"/>
          </p:cNvSpPr>
          <p:nvPr/>
        </p:nvSpPr>
        <p:spPr bwMode="auto">
          <a:xfrm>
            <a:off x="169863" y="1228725"/>
            <a:ext cx="8804275" cy="1481138"/>
          </a:xfrm>
          <a:prstGeom prst="rect">
            <a:avLst/>
          </a:prstGeom>
          <a:noFill/>
          <a:ln w="9525">
            <a:noFill/>
            <a:miter lim="800000"/>
            <a:headEnd/>
            <a:tailEnd/>
          </a:ln>
        </p:spPr>
        <p:txBody>
          <a:bodyPr>
            <a:spAutoFit/>
          </a:bodyPr>
          <a:lstStyle/>
          <a:p>
            <a:pPr>
              <a:lnSpc>
                <a:spcPct val="120000"/>
              </a:lnSpc>
            </a:pPr>
            <a:r>
              <a:rPr lang="en-US"/>
              <a:t>Given a polynomial-time classical algorithm for  </a:t>
            </a:r>
            <a:r>
              <a:rPr lang="en-US" sz="2800" i="1">
                <a:latin typeface="Times New Roman" pitchFamily="18" charset="0"/>
              </a:rPr>
              <a:t>f</a:t>
            </a:r>
            <a:r>
              <a:rPr lang="en-US" sz="2800"/>
              <a:t> </a:t>
            </a:r>
            <a:r>
              <a:rPr lang="en-US" sz="2800">
                <a:latin typeface="Times New Roman" pitchFamily="18" charset="0"/>
              </a:rPr>
              <a:t>:{0</a:t>
            </a:r>
            <a:r>
              <a:rPr lang="en-US">
                <a:latin typeface="Times New Roman" pitchFamily="18" charset="0"/>
              </a:rPr>
              <a:t>,</a:t>
            </a:r>
            <a:r>
              <a:rPr lang="en-US" sz="2800">
                <a:latin typeface="Times New Roman" pitchFamily="18" charset="0"/>
              </a:rPr>
              <a:t>1}</a:t>
            </a:r>
            <a:r>
              <a:rPr lang="en-US" sz="2800" i="1" baseline="30000">
                <a:latin typeface="Times New Roman" pitchFamily="18" charset="0"/>
              </a:rPr>
              <a:t>n</a:t>
            </a:r>
            <a:r>
              <a:rPr lang="en-US" sz="2800">
                <a:latin typeface="Times New Roman" pitchFamily="18" charset="0"/>
              </a:rPr>
              <a:t> </a:t>
            </a:r>
            <a:r>
              <a:rPr lang="en-US" sz="2800">
                <a:latin typeface="Times New Roman" pitchFamily="18" charset="0"/>
                <a:cs typeface="Times New Roman" pitchFamily="18" charset="0"/>
              </a:rPr>
              <a:t>→</a:t>
            </a:r>
            <a:r>
              <a:rPr lang="en-US" sz="2800">
                <a:latin typeface="Times New Roman" pitchFamily="18" charset="0"/>
                <a:sym typeface="Wingdings" pitchFamily="2" charset="2"/>
              </a:rPr>
              <a:t> </a:t>
            </a:r>
            <a:r>
              <a:rPr lang="en-US" sz="2800" i="1">
                <a:latin typeface="Times New Roman" pitchFamily="18" charset="0"/>
                <a:sym typeface="Wingdings" pitchFamily="2" charset="2"/>
              </a:rPr>
              <a:t>T</a:t>
            </a:r>
            <a:r>
              <a:rPr lang="en-US"/>
              <a:t>, it is straightforward to construct a quantum algorithm that creates the state:</a:t>
            </a:r>
          </a:p>
        </p:txBody>
      </p:sp>
      <p:graphicFrame>
        <p:nvGraphicFramePr>
          <p:cNvPr id="468998" name="Object 6"/>
          <p:cNvGraphicFramePr>
            <a:graphicFrameLocks noChangeAspect="1"/>
          </p:cNvGraphicFramePr>
          <p:nvPr>
            <p:ph idx="1"/>
          </p:nvPr>
        </p:nvGraphicFramePr>
        <p:xfrm>
          <a:off x="3627438" y="2138363"/>
          <a:ext cx="2297112" cy="952500"/>
        </p:xfrm>
        <a:graphic>
          <a:graphicData uri="http://schemas.openxmlformats.org/presentationml/2006/ole">
            <p:oleObj spid="_x0000_s123906" name="Equation" r:id="rId4" imgW="1041120" imgH="431640" progId="Equation.3">
              <p:embed/>
            </p:oleObj>
          </a:graphicData>
        </a:graphic>
      </p:graphicFrame>
      <p:sp>
        <p:nvSpPr>
          <p:cNvPr id="468999" name="Text Box 7"/>
          <p:cNvSpPr txBox="1">
            <a:spLocks noChangeArrowheads="1"/>
          </p:cNvSpPr>
          <p:nvPr/>
        </p:nvSpPr>
        <p:spPr bwMode="auto">
          <a:xfrm>
            <a:off x="169863" y="4111625"/>
            <a:ext cx="8424862" cy="892552"/>
          </a:xfrm>
          <a:prstGeom prst="rect">
            <a:avLst/>
          </a:prstGeom>
          <a:noFill/>
          <a:ln w="9525">
            <a:noFill/>
            <a:miter lim="800000"/>
            <a:headEnd/>
            <a:tailEnd/>
          </a:ln>
        </p:spPr>
        <p:txBody>
          <a:bodyPr>
            <a:spAutoFit/>
          </a:bodyPr>
          <a:lstStyle/>
          <a:p>
            <a:r>
              <a:rPr lang="en-US" dirty="0"/>
              <a:t>The most straightforward way of extracting information from the state yields just  </a:t>
            </a:r>
            <a:r>
              <a:rPr lang="en-US" sz="2800" dirty="0" smtClean="0">
                <a:solidFill>
                  <a:srgbClr val="003399"/>
                </a:solidFill>
                <a:latin typeface="Times New Roman" pitchFamily="18" charset="0"/>
              </a:rPr>
              <a:t>(</a:t>
            </a:r>
            <a:r>
              <a:rPr lang="en-US" sz="2800" i="1" dirty="0">
                <a:solidFill>
                  <a:srgbClr val="003399"/>
                </a:solidFill>
                <a:latin typeface="Times New Roman" pitchFamily="18" charset="0"/>
              </a:rPr>
              <a:t>x</a:t>
            </a:r>
            <a:r>
              <a:rPr lang="en-US" dirty="0">
                <a:solidFill>
                  <a:srgbClr val="003399"/>
                </a:solidFill>
                <a:latin typeface="Times New Roman" pitchFamily="18" charset="0"/>
              </a:rPr>
              <a:t>,</a:t>
            </a:r>
            <a:r>
              <a:rPr lang="en-US" sz="1600" dirty="0">
                <a:solidFill>
                  <a:srgbClr val="003399"/>
                </a:solidFill>
                <a:latin typeface="Times New Roman" pitchFamily="18" charset="0"/>
              </a:rPr>
              <a:t> </a:t>
            </a:r>
            <a:r>
              <a:rPr lang="en-US" sz="2800" i="1" dirty="0">
                <a:solidFill>
                  <a:srgbClr val="003399"/>
                </a:solidFill>
                <a:latin typeface="Times New Roman" pitchFamily="18" charset="0"/>
              </a:rPr>
              <a:t>f</a:t>
            </a:r>
            <a:r>
              <a:rPr lang="en-US" sz="1400" i="1" dirty="0">
                <a:solidFill>
                  <a:srgbClr val="003399"/>
                </a:solidFill>
                <a:latin typeface="Times New Roman" pitchFamily="18" charset="0"/>
              </a:rPr>
              <a:t> </a:t>
            </a:r>
            <a:r>
              <a:rPr lang="en-US" dirty="0">
                <a:solidFill>
                  <a:srgbClr val="003399"/>
                </a:solidFill>
                <a:latin typeface="Times New Roman" pitchFamily="18" charset="0"/>
              </a:rPr>
              <a:t>(</a:t>
            </a:r>
            <a:r>
              <a:rPr lang="en-US" sz="2800" i="1" dirty="0">
                <a:solidFill>
                  <a:srgbClr val="003399"/>
                </a:solidFill>
                <a:latin typeface="Times New Roman" pitchFamily="18" charset="0"/>
              </a:rPr>
              <a:t>x</a:t>
            </a:r>
            <a:r>
              <a:rPr lang="en-US" dirty="0">
                <a:solidFill>
                  <a:srgbClr val="003399"/>
                </a:solidFill>
                <a:latin typeface="Times New Roman" pitchFamily="18" charset="0"/>
              </a:rPr>
              <a:t>)</a:t>
            </a:r>
            <a:r>
              <a:rPr lang="en-US" sz="2800" dirty="0">
                <a:solidFill>
                  <a:srgbClr val="003399"/>
                </a:solidFill>
                <a:latin typeface="Times New Roman" pitchFamily="18" charset="0"/>
              </a:rPr>
              <a:t>)</a:t>
            </a:r>
            <a:r>
              <a:rPr lang="en-US" dirty="0"/>
              <a:t>  for a random  </a:t>
            </a:r>
            <a:r>
              <a:rPr lang="en-US" sz="2800" i="1" dirty="0">
                <a:latin typeface="Times New Roman" pitchFamily="18" charset="0"/>
              </a:rPr>
              <a:t>x</a:t>
            </a:r>
            <a:r>
              <a:rPr lang="en-US" sz="2800" dirty="0">
                <a:latin typeface="Times New Roman" pitchFamily="18" charset="0"/>
                <a:sym typeface="Symbol" pitchFamily="18" charset="2"/>
              </a:rPr>
              <a:t></a:t>
            </a:r>
            <a:r>
              <a:rPr lang="en-US" sz="2800" dirty="0">
                <a:latin typeface="Times New Roman" pitchFamily="18" charset="0"/>
              </a:rPr>
              <a:t>{0</a:t>
            </a:r>
            <a:r>
              <a:rPr lang="en-US" dirty="0">
                <a:latin typeface="Times New Roman" pitchFamily="18" charset="0"/>
              </a:rPr>
              <a:t>,</a:t>
            </a:r>
            <a:r>
              <a:rPr lang="en-US" sz="2800" dirty="0">
                <a:latin typeface="Times New Roman" pitchFamily="18" charset="0"/>
              </a:rPr>
              <a:t>1}</a:t>
            </a:r>
            <a:r>
              <a:rPr lang="en-US" sz="2800" i="1" baseline="30000" dirty="0">
                <a:latin typeface="Times New Roman" pitchFamily="18" charset="0"/>
              </a:rPr>
              <a:t>n</a:t>
            </a:r>
            <a:r>
              <a:rPr lang="en-US" sz="2800" dirty="0">
                <a:latin typeface="Times New Roman" pitchFamily="18" charset="0"/>
              </a:rPr>
              <a:t> </a:t>
            </a:r>
            <a:endParaRPr lang="en-US" sz="2800" dirty="0" smtClean="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89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899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6899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6899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689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8995" grpId="0"/>
      <p:bldP spid="468996" grpId="0"/>
      <p:bldP spid="468997" grpId="0"/>
      <p:bldP spid="468999"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p:cNvSpPr>
            <a:spLocks noGrp="1" noChangeArrowheads="1"/>
          </p:cNvSpPr>
          <p:nvPr>
            <p:ph type="title" idx="4294967295"/>
          </p:nvPr>
        </p:nvSpPr>
        <p:spPr>
          <a:xfrm>
            <a:off x="0" y="274638"/>
            <a:ext cx="8229600" cy="1143000"/>
          </a:xfrm>
        </p:spPr>
        <p:txBody>
          <a:bodyPr/>
          <a:lstStyle/>
          <a:p>
            <a:pPr eaLnBrk="1" hangingPunct="1">
              <a:defRPr/>
            </a:pPr>
            <a:r>
              <a:rPr lang="en-US" b="1" smtClean="0">
                <a:solidFill>
                  <a:srgbClr val="666699"/>
                </a:solidFill>
                <a:effectLst>
                  <a:outerShdw blurRad="38100" dist="38100" dir="2700000" algn="tl">
                    <a:srgbClr val="C0C0C0"/>
                  </a:outerShdw>
                </a:effectLst>
              </a:rPr>
              <a:t>Deutsch’s problem</a:t>
            </a:r>
          </a:p>
        </p:txBody>
      </p:sp>
      <p:sp>
        <p:nvSpPr>
          <p:cNvPr id="30724" name="Text Box 3"/>
          <p:cNvSpPr txBox="1">
            <a:spLocks noChangeArrowheads="1"/>
          </p:cNvSpPr>
          <p:nvPr/>
        </p:nvSpPr>
        <p:spPr bwMode="auto">
          <a:xfrm>
            <a:off x="457200" y="1600200"/>
            <a:ext cx="2978150" cy="519113"/>
          </a:xfrm>
          <a:prstGeom prst="rect">
            <a:avLst/>
          </a:prstGeom>
          <a:noFill/>
          <a:ln w="19050" algn="ctr">
            <a:noFill/>
            <a:miter lim="800000"/>
            <a:headEnd/>
            <a:tailEnd/>
          </a:ln>
        </p:spPr>
        <p:txBody>
          <a:bodyPr wrap="none">
            <a:spAutoFit/>
          </a:bodyPr>
          <a:lstStyle/>
          <a:p>
            <a:r>
              <a:rPr lang="en-US"/>
              <a:t>Let  </a:t>
            </a:r>
            <a:r>
              <a:rPr lang="en-US" sz="2800" i="1">
                <a:latin typeface="Times New Roman" pitchFamily="18" charset="0"/>
              </a:rPr>
              <a:t>f </a:t>
            </a:r>
            <a:r>
              <a:rPr lang="en-US">
                <a:latin typeface="Times New Roman" pitchFamily="18" charset="0"/>
              </a:rPr>
              <a:t>: {0,1} </a:t>
            </a:r>
            <a:r>
              <a:rPr lang="en-US" sz="2800">
                <a:latin typeface="Times New Roman" pitchFamily="18" charset="0"/>
                <a:cs typeface="Times New Roman" pitchFamily="18" charset="0"/>
              </a:rPr>
              <a:t>→</a:t>
            </a:r>
            <a:r>
              <a:rPr lang="en-US">
                <a:latin typeface="Times New Roman" pitchFamily="18" charset="0"/>
                <a:sym typeface="Wingdings" pitchFamily="2" charset="2"/>
              </a:rPr>
              <a:t> {0,1}</a:t>
            </a:r>
          </a:p>
        </p:txBody>
      </p:sp>
      <p:grpSp>
        <p:nvGrpSpPr>
          <p:cNvPr id="2" name="Group 4"/>
          <p:cNvGrpSpPr>
            <a:grpSpLocks/>
          </p:cNvGrpSpPr>
          <p:nvPr/>
        </p:nvGrpSpPr>
        <p:grpSpPr bwMode="auto">
          <a:xfrm>
            <a:off x="5029200" y="1524000"/>
            <a:ext cx="1524000" cy="609600"/>
            <a:chOff x="3168" y="960"/>
            <a:chExt cx="960" cy="384"/>
          </a:xfrm>
        </p:grpSpPr>
        <p:sp>
          <p:nvSpPr>
            <p:cNvPr id="30758" name="Rectangle 5"/>
            <p:cNvSpPr>
              <a:spLocks noChangeArrowheads="1"/>
            </p:cNvSpPr>
            <p:nvPr/>
          </p:nvSpPr>
          <p:spPr bwMode="auto">
            <a:xfrm>
              <a:off x="3456" y="960"/>
              <a:ext cx="384" cy="384"/>
            </a:xfrm>
            <a:prstGeom prst="rect">
              <a:avLst/>
            </a:prstGeom>
            <a:solidFill>
              <a:schemeClr val="tx1"/>
            </a:solidFill>
            <a:ln w="19050" algn="ctr">
              <a:solidFill>
                <a:schemeClr val="tx1"/>
              </a:solidFill>
              <a:miter lim="800000"/>
              <a:headEnd/>
              <a:tailEnd/>
            </a:ln>
          </p:spPr>
          <p:txBody>
            <a:bodyPr wrap="none" anchor="ctr"/>
            <a:lstStyle/>
            <a:p>
              <a:pPr algn="ctr"/>
              <a:r>
                <a:rPr lang="en-US" sz="3200" i="1">
                  <a:solidFill>
                    <a:schemeClr val="bg1"/>
                  </a:solidFill>
                  <a:latin typeface="Times New Roman" pitchFamily="18" charset="0"/>
                </a:rPr>
                <a:t>f</a:t>
              </a:r>
            </a:p>
          </p:txBody>
        </p:sp>
        <p:sp>
          <p:nvSpPr>
            <p:cNvPr id="30759" name="Line 6"/>
            <p:cNvSpPr>
              <a:spLocks noChangeShapeType="1"/>
            </p:cNvSpPr>
            <p:nvPr/>
          </p:nvSpPr>
          <p:spPr bwMode="auto">
            <a:xfrm flipH="1">
              <a:off x="3168" y="1152"/>
              <a:ext cx="288" cy="0"/>
            </a:xfrm>
            <a:prstGeom prst="line">
              <a:avLst/>
            </a:prstGeom>
            <a:noFill/>
            <a:ln w="19050">
              <a:solidFill>
                <a:schemeClr val="tx1"/>
              </a:solidFill>
              <a:round/>
              <a:headEnd/>
              <a:tailEnd/>
            </a:ln>
          </p:spPr>
          <p:txBody>
            <a:bodyPr wrap="none" anchor="ctr"/>
            <a:lstStyle/>
            <a:p>
              <a:endParaRPr lang="en-US"/>
            </a:p>
          </p:txBody>
        </p:sp>
        <p:sp>
          <p:nvSpPr>
            <p:cNvPr id="30760" name="Line 7"/>
            <p:cNvSpPr>
              <a:spLocks noChangeShapeType="1"/>
            </p:cNvSpPr>
            <p:nvPr/>
          </p:nvSpPr>
          <p:spPr bwMode="auto">
            <a:xfrm flipH="1">
              <a:off x="3840" y="1152"/>
              <a:ext cx="288" cy="0"/>
            </a:xfrm>
            <a:prstGeom prst="line">
              <a:avLst/>
            </a:prstGeom>
            <a:noFill/>
            <a:ln w="19050">
              <a:solidFill>
                <a:schemeClr val="tx1"/>
              </a:solidFill>
              <a:round/>
              <a:headEnd/>
              <a:tailEnd/>
            </a:ln>
          </p:spPr>
          <p:txBody>
            <a:bodyPr wrap="none" anchor="ctr"/>
            <a:lstStyle/>
            <a:p>
              <a:endParaRPr lang="en-US"/>
            </a:p>
          </p:txBody>
        </p:sp>
      </p:grpSp>
      <p:sp>
        <p:nvSpPr>
          <p:cNvPr id="451592" name="Text Box 8"/>
          <p:cNvSpPr txBox="1">
            <a:spLocks noChangeArrowheads="1"/>
          </p:cNvSpPr>
          <p:nvPr/>
        </p:nvSpPr>
        <p:spPr bwMode="auto">
          <a:xfrm>
            <a:off x="457200" y="2286000"/>
            <a:ext cx="3913188" cy="457200"/>
          </a:xfrm>
          <a:prstGeom prst="rect">
            <a:avLst/>
          </a:prstGeom>
          <a:noFill/>
          <a:ln w="19050" algn="ctr">
            <a:noFill/>
            <a:miter lim="800000"/>
            <a:headEnd/>
            <a:tailEnd/>
          </a:ln>
        </p:spPr>
        <p:txBody>
          <a:bodyPr wrap="none">
            <a:spAutoFit/>
          </a:bodyPr>
          <a:lstStyle/>
          <a:p>
            <a:r>
              <a:rPr lang="en-US"/>
              <a:t>There are </a:t>
            </a:r>
            <a:r>
              <a:rPr lang="en-US" b="1" i="1"/>
              <a:t>four</a:t>
            </a:r>
            <a:r>
              <a:rPr lang="en-US"/>
              <a:t> possibilities:</a:t>
            </a:r>
          </a:p>
        </p:txBody>
      </p:sp>
      <p:graphicFrame>
        <p:nvGraphicFramePr>
          <p:cNvPr id="451593" name="Group 9"/>
          <p:cNvGraphicFramePr>
            <a:graphicFrameLocks noGrp="1"/>
          </p:cNvGraphicFramePr>
          <p:nvPr/>
        </p:nvGraphicFramePr>
        <p:xfrm>
          <a:off x="762000" y="2819400"/>
          <a:ext cx="1447800" cy="1429512"/>
        </p:xfrm>
        <a:graphic>
          <a:graphicData uri="http://schemas.openxmlformats.org/drawingml/2006/table">
            <a:tbl>
              <a:tblPr/>
              <a:tblGrid>
                <a:gridCol w="563563"/>
                <a:gridCol w="884237"/>
              </a:tblGrid>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 </a:t>
                      </a:r>
                      <a:r>
                        <a:rPr kumimoji="0" lang="en-US" sz="2800" b="0" i="1" u="none" strike="noStrike" cap="none" normalizeH="0" baseline="0" smtClean="0">
                          <a:ln>
                            <a:noFill/>
                          </a:ln>
                          <a:solidFill>
                            <a:schemeClr val="accent2"/>
                          </a:solidFill>
                          <a:effectLst/>
                          <a:latin typeface="Times New Roman" pitchFamily="18" charset="0"/>
                        </a:rPr>
                        <a:t>x</a:t>
                      </a:r>
                    </a:p>
                  </a:txBody>
                  <a:tcPr horzOverflow="overflow">
                    <a:lnL cap="flat">
                      <a:noFill/>
                    </a:lnL>
                    <a:lnR w="19050" cap="flat" cmpd="sng" algn="ctr">
                      <a:solidFill>
                        <a:schemeClr val="tx1"/>
                      </a:solidFill>
                      <a:prstDash val="solid"/>
                      <a:round/>
                      <a:headEnd type="none" w="med" len="med"/>
                      <a:tailEnd type="none" w="med" len="med"/>
                    </a:lnR>
                    <a:lnT cap="flat">
                      <a:noFill/>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1" u="none" strike="noStrike" cap="none" normalizeH="0" baseline="0" smtClean="0">
                          <a:ln>
                            <a:noFill/>
                          </a:ln>
                          <a:solidFill>
                            <a:schemeClr val="accent2"/>
                          </a:solidFill>
                          <a:effectLst/>
                          <a:latin typeface="Times New Roman" pitchFamily="18" charset="0"/>
                        </a:rPr>
                        <a:t>f</a:t>
                      </a:r>
                      <a:r>
                        <a:rPr kumimoji="0" lang="en-US" sz="2800" b="0" i="0" u="none" strike="noStrike" cap="none" normalizeH="0" baseline="-25000" smtClean="0">
                          <a:ln>
                            <a:noFill/>
                          </a:ln>
                          <a:solidFill>
                            <a:schemeClr val="accent2"/>
                          </a:solidFill>
                          <a:effectLst/>
                          <a:latin typeface="Times New Roman" pitchFamily="18" charset="0"/>
                        </a:rPr>
                        <a:t>1</a:t>
                      </a:r>
                      <a:r>
                        <a:rPr kumimoji="0" lang="en-US" sz="2800" b="0" i="0" u="none" strike="noStrike" cap="none" normalizeH="0" baseline="0" smtClean="0">
                          <a:ln>
                            <a:noFill/>
                          </a:ln>
                          <a:solidFill>
                            <a:schemeClr val="accent2"/>
                          </a:solidFill>
                          <a:effectLst/>
                          <a:latin typeface="Times New Roman" pitchFamily="18" charset="0"/>
                        </a:rPr>
                        <a:t>(</a:t>
                      </a:r>
                      <a:r>
                        <a:rPr kumimoji="0" lang="en-US" sz="2800" b="0" i="1" u="none" strike="noStrike" cap="none" normalizeH="0" baseline="0" smtClean="0">
                          <a:ln>
                            <a:noFill/>
                          </a:ln>
                          <a:solidFill>
                            <a:schemeClr val="accent2"/>
                          </a:solidFill>
                          <a:effectLst/>
                          <a:latin typeface="Times New Roman" pitchFamily="18" charset="0"/>
                        </a:rPr>
                        <a:t>x</a:t>
                      </a:r>
                      <a:r>
                        <a:rPr kumimoji="0" lang="en-US" sz="2800" b="0" i="0" u="none" strike="noStrike" cap="none" normalizeH="0" baseline="0" smtClean="0">
                          <a:ln>
                            <a:noFill/>
                          </a:ln>
                          <a:solidFill>
                            <a:schemeClr val="accent2"/>
                          </a:solidFill>
                          <a:effectLst/>
                          <a:latin typeface="Times New Roman" pitchFamily="18" charset="0"/>
                        </a:rPr>
                        <a:t>)</a:t>
                      </a:r>
                    </a:p>
                  </a:txBody>
                  <a:tcPr horzOverflow="overflow">
                    <a:lnL w="19050" cap="flat" cmpd="sng" algn="ctr">
                      <a:solidFill>
                        <a:schemeClr val="tx1"/>
                      </a:solidFill>
                      <a:prstDash val="solid"/>
                      <a:round/>
                      <a:headEnd type="none" w="med" len="med"/>
                      <a:tailEnd type="none" w="med" len="med"/>
                    </a:lnL>
                    <a:lnR cap="flat">
                      <a:noFill/>
                    </a:lnR>
                    <a:lnT cap="flat">
                      <a:noFill/>
                    </a:lnT>
                    <a:lnB w="19050" cap="flat" cmpd="sng" algn="ctr">
                      <a:solidFill>
                        <a:schemeClr val="tx1"/>
                      </a:solidFill>
                      <a:prstDash val="solid"/>
                      <a:round/>
                      <a:headEnd type="none" w="med" len="med"/>
                      <a:tailEnd type="none" w="med" len="med"/>
                    </a:lnB>
                    <a:lnTlToBr>
                      <a:noFill/>
                    </a:lnTlToBr>
                    <a:lnBlToTr>
                      <a:noFill/>
                    </a:lnBlToTr>
                    <a:noFill/>
                  </a:tcPr>
                </a:tc>
              </a:tr>
              <a:tr h="685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 </a:t>
                      </a:r>
                      <a:r>
                        <a:rPr kumimoji="0" lang="en-US" sz="2400" b="0" i="0" u="none" strike="noStrike" cap="none" normalizeH="0" baseline="0" smtClean="0">
                          <a:ln>
                            <a:noFill/>
                          </a:ln>
                          <a:solidFill>
                            <a:schemeClr val="accent2"/>
                          </a:solidFill>
                          <a:effectLst/>
                          <a:latin typeface="Arial"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 </a:t>
                      </a:r>
                      <a:r>
                        <a:rPr kumimoji="0" lang="en-US" sz="2400" b="0" i="0" u="none" strike="noStrike" cap="none" normalizeH="0" baseline="0" smtClean="0">
                          <a:ln>
                            <a:noFill/>
                          </a:ln>
                          <a:solidFill>
                            <a:schemeClr val="accent2"/>
                          </a:solidFill>
                          <a:effectLst/>
                          <a:latin typeface="Arial" charset="0"/>
                        </a:rPr>
                        <a:t>1</a:t>
                      </a:r>
                    </a:p>
                  </a:txBody>
                  <a:tcPr horzOverflow="overflow">
                    <a:lnL cap="flat">
                      <a:noFill/>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  </a:t>
                      </a:r>
                      <a:r>
                        <a:rPr kumimoji="0" lang="en-US" sz="2400" b="0" i="0" u="none" strike="noStrike" cap="none" normalizeH="0" baseline="0" smtClean="0">
                          <a:ln>
                            <a:noFill/>
                          </a:ln>
                          <a:solidFill>
                            <a:schemeClr val="accent2"/>
                          </a:solidFill>
                          <a:effectLst/>
                          <a:latin typeface="Arial"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  </a:t>
                      </a:r>
                      <a:r>
                        <a:rPr kumimoji="0" lang="en-US" sz="2400" b="0" i="0" u="none" strike="noStrike" cap="none" normalizeH="0" baseline="0" smtClean="0">
                          <a:ln>
                            <a:noFill/>
                          </a:ln>
                          <a:solidFill>
                            <a:schemeClr val="accent2"/>
                          </a:solidFill>
                          <a:effectLst/>
                          <a:latin typeface="Arial" charset="0"/>
                        </a:rPr>
                        <a:t>0</a:t>
                      </a:r>
                    </a:p>
                  </a:txBody>
                  <a:tcPr horzOverflow="overflow">
                    <a:lnL w="19050" cap="flat" cmpd="sng" algn="ctr">
                      <a:solidFill>
                        <a:schemeClr val="tx1"/>
                      </a:solidFill>
                      <a:prstDash val="solid"/>
                      <a:round/>
                      <a:headEnd type="none" w="med" len="med"/>
                      <a:tailEnd type="none" w="med" len="med"/>
                    </a:lnL>
                    <a:lnR cap="flat">
                      <a:noFill/>
                    </a:lnR>
                    <a:lnT w="1905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451608" name="Group 24"/>
          <p:cNvGraphicFramePr>
            <a:graphicFrameLocks noGrp="1"/>
          </p:cNvGraphicFramePr>
          <p:nvPr/>
        </p:nvGraphicFramePr>
        <p:xfrm>
          <a:off x="2743200" y="2819400"/>
          <a:ext cx="1447800" cy="1414272"/>
        </p:xfrm>
        <a:graphic>
          <a:graphicData uri="http://schemas.openxmlformats.org/drawingml/2006/table">
            <a:tbl>
              <a:tblPr/>
              <a:tblGrid>
                <a:gridCol w="563563"/>
                <a:gridCol w="884237"/>
              </a:tblGrid>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 </a:t>
                      </a:r>
                      <a:r>
                        <a:rPr kumimoji="0" lang="en-US" sz="2800" b="0" i="1" u="none" strike="noStrike" cap="none" normalizeH="0" baseline="0" smtClean="0">
                          <a:ln>
                            <a:noFill/>
                          </a:ln>
                          <a:solidFill>
                            <a:schemeClr val="accent2"/>
                          </a:solidFill>
                          <a:effectLst/>
                          <a:latin typeface="Times New Roman" pitchFamily="18" charset="0"/>
                        </a:rPr>
                        <a:t>x</a:t>
                      </a:r>
                    </a:p>
                  </a:txBody>
                  <a:tcPr horzOverflow="overflow">
                    <a:lnL cap="flat">
                      <a:noFill/>
                    </a:lnL>
                    <a:lnR w="19050" cap="flat" cmpd="sng" algn="ctr">
                      <a:solidFill>
                        <a:schemeClr val="tx1"/>
                      </a:solidFill>
                      <a:prstDash val="solid"/>
                      <a:round/>
                      <a:headEnd type="none" w="med" len="med"/>
                      <a:tailEnd type="none" w="med" len="med"/>
                    </a:lnR>
                    <a:lnT cap="flat">
                      <a:noFill/>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1" u="none" strike="noStrike" cap="none" normalizeH="0" baseline="0" smtClean="0">
                          <a:ln>
                            <a:noFill/>
                          </a:ln>
                          <a:solidFill>
                            <a:schemeClr val="accent2"/>
                          </a:solidFill>
                          <a:effectLst/>
                          <a:latin typeface="Times New Roman" pitchFamily="18" charset="0"/>
                        </a:rPr>
                        <a:t>f</a:t>
                      </a:r>
                      <a:r>
                        <a:rPr kumimoji="0" lang="en-US" sz="2800" b="0" i="0" u="none" strike="noStrike" cap="none" normalizeH="0" baseline="-25000" smtClean="0">
                          <a:ln>
                            <a:noFill/>
                          </a:ln>
                          <a:solidFill>
                            <a:schemeClr val="accent2"/>
                          </a:solidFill>
                          <a:effectLst/>
                          <a:latin typeface="Times New Roman" pitchFamily="18" charset="0"/>
                        </a:rPr>
                        <a:t>2</a:t>
                      </a:r>
                      <a:r>
                        <a:rPr kumimoji="0" lang="en-US" sz="2800" b="0" i="0" u="none" strike="noStrike" cap="none" normalizeH="0" baseline="0" smtClean="0">
                          <a:ln>
                            <a:noFill/>
                          </a:ln>
                          <a:solidFill>
                            <a:schemeClr val="accent2"/>
                          </a:solidFill>
                          <a:effectLst/>
                          <a:latin typeface="Times New Roman" pitchFamily="18" charset="0"/>
                        </a:rPr>
                        <a:t>(</a:t>
                      </a:r>
                      <a:r>
                        <a:rPr kumimoji="0" lang="en-US" sz="2800" b="0" i="1" u="none" strike="noStrike" cap="none" normalizeH="0" baseline="0" smtClean="0">
                          <a:ln>
                            <a:noFill/>
                          </a:ln>
                          <a:solidFill>
                            <a:schemeClr val="accent2"/>
                          </a:solidFill>
                          <a:effectLst/>
                          <a:latin typeface="Times New Roman" pitchFamily="18" charset="0"/>
                        </a:rPr>
                        <a:t>x</a:t>
                      </a:r>
                      <a:r>
                        <a:rPr kumimoji="0" lang="en-US" sz="2800" b="0" i="0" u="none" strike="noStrike" cap="none" normalizeH="0" baseline="0" smtClean="0">
                          <a:ln>
                            <a:noFill/>
                          </a:ln>
                          <a:solidFill>
                            <a:schemeClr val="accent2"/>
                          </a:solidFill>
                          <a:effectLst/>
                          <a:latin typeface="Times New Roman" pitchFamily="18" charset="0"/>
                        </a:rPr>
                        <a:t>)</a:t>
                      </a:r>
                    </a:p>
                  </a:txBody>
                  <a:tcPr horzOverflow="overflow">
                    <a:lnL w="19050" cap="flat" cmpd="sng" algn="ctr">
                      <a:solidFill>
                        <a:schemeClr val="tx1"/>
                      </a:solidFill>
                      <a:prstDash val="solid"/>
                      <a:round/>
                      <a:headEnd type="none" w="med" len="med"/>
                      <a:tailEnd type="none" w="med" len="med"/>
                    </a:lnL>
                    <a:lnR cap="flat">
                      <a:noFill/>
                    </a:lnR>
                    <a:lnT cap="flat">
                      <a:noFill/>
                    </a:lnT>
                    <a:lnB w="19050" cap="flat" cmpd="sng" algn="ctr">
                      <a:solidFill>
                        <a:schemeClr val="tx1"/>
                      </a:solidFill>
                      <a:prstDash val="solid"/>
                      <a:round/>
                      <a:headEnd type="none" w="med" len="med"/>
                      <a:tailEnd type="none" w="med" len="med"/>
                    </a:lnB>
                    <a:lnTlToBr>
                      <a:noFill/>
                    </a:lnTlToBr>
                    <a:lnBlToTr>
                      <a:noFill/>
                    </a:lnBlToTr>
                    <a:noFill/>
                  </a:tcPr>
                </a:tc>
              </a:tr>
              <a:tr h="777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 </a:t>
                      </a:r>
                      <a:r>
                        <a:rPr kumimoji="0" lang="en-US" sz="2400" b="0" i="0" u="none" strike="noStrike" cap="none" normalizeH="0" baseline="0" smtClean="0">
                          <a:ln>
                            <a:noFill/>
                          </a:ln>
                          <a:solidFill>
                            <a:schemeClr val="accent2"/>
                          </a:solidFill>
                          <a:effectLst/>
                          <a:latin typeface="Arial"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 </a:t>
                      </a:r>
                      <a:r>
                        <a:rPr kumimoji="0" lang="en-US" sz="2400" b="0" i="0" u="none" strike="noStrike" cap="none" normalizeH="0" baseline="0" smtClean="0">
                          <a:ln>
                            <a:noFill/>
                          </a:ln>
                          <a:solidFill>
                            <a:schemeClr val="accent2"/>
                          </a:solidFill>
                          <a:effectLst/>
                          <a:latin typeface="Arial" charset="0"/>
                        </a:rPr>
                        <a:t>1</a:t>
                      </a:r>
                    </a:p>
                  </a:txBody>
                  <a:tcPr horzOverflow="overflow">
                    <a:lnL cap="flat">
                      <a:noFill/>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  </a:t>
                      </a:r>
                      <a:r>
                        <a:rPr kumimoji="0" lang="en-US" sz="2400" b="0" i="0" u="none" strike="noStrike" cap="none" normalizeH="0" baseline="0" smtClean="0">
                          <a:ln>
                            <a:noFill/>
                          </a:ln>
                          <a:solidFill>
                            <a:schemeClr val="accent2"/>
                          </a:solidFill>
                          <a:effectLst/>
                          <a:latin typeface="Arial" charset="0"/>
                        </a:rPr>
                        <a:t>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  </a:t>
                      </a:r>
                      <a:r>
                        <a:rPr kumimoji="0" lang="en-US" sz="2400" b="0" i="0" u="none" strike="noStrike" cap="none" normalizeH="0" baseline="0" smtClean="0">
                          <a:ln>
                            <a:noFill/>
                          </a:ln>
                          <a:solidFill>
                            <a:schemeClr val="accent2"/>
                          </a:solidFill>
                          <a:effectLst/>
                          <a:latin typeface="Arial" charset="0"/>
                        </a:rPr>
                        <a:t>1</a:t>
                      </a:r>
                    </a:p>
                  </a:txBody>
                  <a:tcPr horzOverflow="overflow">
                    <a:lnL w="19050" cap="flat" cmpd="sng" algn="ctr">
                      <a:solidFill>
                        <a:schemeClr val="tx1"/>
                      </a:solidFill>
                      <a:prstDash val="solid"/>
                      <a:round/>
                      <a:headEnd type="none" w="med" len="med"/>
                      <a:tailEnd type="none" w="med" len="med"/>
                    </a:lnL>
                    <a:lnR cap="flat">
                      <a:noFill/>
                    </a:lnR>
                    <a:lnT w="1905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451623" name="Group 39"/>
          <p:cNvGraphicFramePr>
            <a:graphicFrameLocks noGrp="1"/>
          </p:cNvGraphicFramePr>
          <p:nvPr/>
        </p:nvGraphicFramePr>
        <p:xfrm>
          <a:off x="4724400" y="2819400"/>
          <a:ext cx="1447800" cy="1414272"/>
        </p:xfrm>
        <a:graphic>
          <a:graphicData uri="http://schemas.openxmlformats.org/drawingml/2006/table">
            <a:tbl>
              <a:tblPr/>
              <a:tblGrid>
                <a:gridCol w="563563"/>
                <a:gridCol w="884237"/>
              </a:tblGrid>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 </a:t>
                      </a:r>
                      <a:r>
                        <a:rPr kumimoji="0" lang="en-US" sz="2800" b="0" i="1" u="none" strike="noStrike" cap="none" normalizeH="0" baseline="0" smtClean="0">
                          <a:ln>
                            <a:noFill/>
                          </a:ln>
                          <a:solidFill>
                            <a:schemeClr val="accent2"/>
                          </a:solidFill>
                          <a:effectLst/>
                          <a:latin typeface="Times New Roman" pitchFamily="18" charset="0"/>
                        </a:rPr>
                        <a:t>x</a:t>
                      </a:r>
                    </a:p>
                  </a:txBody>
                  <a:tcPr horzOverflow="overflow">
                    <a:lnL cap="flat">
                      <a:noFill/>
                    </a:lnL>
                    <a:lnR w="19050" cap="flat" cmpd="sng" algn="ctr">
                      <a:solidFill>
                        <a:schemeClr val="tx1"/>
                      </a:solidFill>
                      <a:prstDash val="solid"/>
                      <a:round/>
                      <a:headEnd type="none" w="med" len="med"/>
                      <a:tailEnd type="none" w="med" len="med"/>
                    </a:lnR>
                    <a:lnT cap="flat">
                      <a:noFill/>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1" u="none" strike="noStrike" cap="none" normalizeH="0" baseline="0" smtClean="0">
                          <a:ln>
                            <a:noFill/>
                          </a:ln>
                          <a:solidFill>
                            <a:schemeClr val="accent2"/>
                          </a:solidFill>
                          <a:effectLst/>
                          <a:latin typeface="Times New Roman" pitchFamily="18" charset="0"/>
                        </a:rPr>
                        <a:t>f</a:t>
                      </a:r>
                      <a:r>
                        <a:rPr kumimoji="0" lang="en-US" sz="2800" b="0" i="0" u="none" strike="noStrike" cap="none" normalizeH="0" baseline="-25000" smtClean="0">
                          <a:ln>
                            <a:noFill/>
                          </a:ln>
                          <a:solidFill>
                            <a:schemeClr val="accent2"/>
                          </a:solidFill>
                          <a:effectLst/>
                          <a:latin typeface="Times New Roman" pitchFamily="18" charset="0"/>
                        </a:rPr>
                        <a:t>3</a:t>
                      </a:r>
                      <a:r>
                        <a:rPr kumimoji="0" lang="en-US" sz="2800" b="0" i="0" u="none" strike="noStrike" cap="none" normalizeH="0" baseline="0" smtClean="0">
                          <a:ln>
                            <a:noFill/>
                          </a:ln>
                          <a:solidFill>
                            <a:schemeClr val="accent2"/>
                          </a:solidFill>
                          <a:effectLst/>
                          <a:latin typeface="Times New Roman" pitchFamily="18" charset="0"/>
                        </a:rPr>
                        <a:t>(</a:t>
                      </a:r>
                      <a:r>
                        <a:rPr kumimoji="0" lang="en-US" sz="2800" b="0" i="1" u="none" strike="noStrike" cap="none" normalizeH="0" baseline="0" smtClean="0">
                          <a:ln>
                            <a:noFill/>
                          </a:ln>
                          <a:solidFill>
                            <a:schemeClr val="accent2"/>
                          </a:solidFill>
                          <a:effectLst/>
                          <a:latin typeface="Times New Roman" pitchFamily="18" charset="0"/>
                        </a:rPr>
                        <a:t>x</a:t>
                      </a:r>
                      <a:r>
                        <a:rPr kumimoji="0" lang="en-US" sz="2800" b="0" i="0" u="none" strike="noStrike" cap="none" normalizeH="0" baseline="0" smtClean="0">
                          <a:ln>
                            <a:noFill/>
                          </a:ln>
                          <a:solidFill>
                            <a:schemeClr val="accent2"/>
                          </a:solidFill>
                          <a:effectLst/>
                          <a:latin typeface="Times New Roman" pitchFamily="18" charset="0"/>
                        </a:rPr>
                        <a:t>)</a:t>
                      </a:r>
                    </a:p>
                  </a:txBody>
                  <a:tcPr horzOverflow="overflow">
                    <a:lnL w="19050" cap="flat" cmpd="sng" algn="ctr">
                      <a:solidFill>
                        <a:schemeClr val="tx1"/>
                      </a:solidFill>
                      <a:prstDash val="solid"/>
                      <a:round/>
                      <a:headEnd type="none" w="med" len="med"/>
                      <a:tailEnd type="none" w="med" len="med"/>
                    </a:lnL>
                    <a:lnR cap="flat">
                      <a:noFill/>
                    </a:lnR>
                    <a:lnT cap="flat">
                      <a:noFill/>
                    </a:lnT>
                    <a:lnB w="19050" cap="flat" cmpd="sng" algn="ctr">
                      <a:solidFill>
                        <a:schemeClr val="tx1"/>
                      </a:solidFill>
                      <a:prstDash val="solid"/>
                      <a:round/>
                      <a:headEnd type="none" w="med" len="med"/>
                      <a:tailEnd type="none" w="med" len="med"/>
                    </a:lnB>
                    <a:lnTlToBr>
                      <a:noFill/>
                    </a:lnTlToBr>
                    <a:lnBlToTr>
                      <a:noFill/>
                    </a:lnBlToTr>
                    <a:noFill/>
                  </a:tcPr>
                </a:tc>
              </a:tr>
              <a:tr h="7016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 </a:t>
                      </a:r>
                      <a:r>
                        <a:rPr kumimoji="0" lang="en-US" sz="2400" b="0" i="0" u="none" strike="noStrike" cap="none" normalizeH="0" baseline="0" smtClean="0">
                          <a:ln>
                            <a:noFill/>
                          </a:ln>
                          <a:solidFill>
                            <a:schemeClr val="accent2"/>
                          </a:solidFill>
                          <a:effectLst/>
                          <a:latin typeface="Arial"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 </a:t>
                      </a:r>
                      <a:r>
                        <a:rPr kumimoji="0" lang="en-US" sz="2400" b="0" i="0" u="none" strike="noStrike" cap="none" normalizeH="0" baseline="0" smtClean="0">
                          <a:ln>
                            <a:noFill/>
                          </a:ln>
                          <a:solidFill>
                            <a:schemeClr val="accent2"/>
                          </a:solidFill>
                          <a:effectLst/>
                          <a:latin typeface="Arial" charset="0"/>
                        </a:rPr>
                        <a:t>1</a:t>
                      </a:r>
                    </a:p>
                  </a:txBody>
                  <a:tcPr horzOverflow="overflow">
                    <a:lnL cap="flat">
                      <a:noFill/>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  </a:t>
                      </a:r>
                      <a:r>
                        <a:rPr kumimoji="0" lang="en-US" sz="2400" b="0" i="0" u="none" strike="noStrike" cap="none" normalizeH="0" baseline="0" smtClean="0">
                          <a:ln>
                            <a:noFill/>
                          </a:ln>
                          <a:solidFill>
                            <a:schemeClr val="accent2"/>
                          </a:solidFill>
                          <a:effectLst/>
                          <a:latin typeface="Arial"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  </a:t>
                      </a:r>
                      <a:r>
                        <a:rPr kumimoji="0" lang="en-US" sz="2400" b="0" i="0" u="none" strike="noStrike" cap="none" normalizeH="0" baseline="0" smtClean="0">
                          <a:ln>
                            <a:noFill/>
                          </a:ln>
                          <a:solidFill>
                            <a:schemeClr val="accent2"/>
                          </a:solidFill>
                          <a:effectLst/>
                          <a:latin typeface="Arial" charset="0"/>
                        </a:rPr>
                        <a:t>1</a:t>
                      </a:r>
                    </a:p>
                  </a:txBody>
                  <a:tcPr horzOverflow="overflow">
                    <a:lnL w="19050" cap="flat" cmpd="sng" algn="ctr">
                      <a:solidFill>
                        <a:schemeClr val="tx1"/>
                      </a:solidFill>
                      <a:prstDash val="solid"/>
                      <a:round/>
                      <a:headEnd type="none" w="med" len="med"/>
                      <a:tailEnd type="none" w="med" len="med"/>
                    </a:lnL>
                    <a:lnR cap="flat">
                      <a:noFill/>
                    </a:lnR>
                    <a:lnT w="1905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451638" name="Group 54"/>
          <p:cNvGraphicFramePr>
            <a:graphicFrameLocks noGrp="1"/>
          </p:cNvGraphicFramePr>
          <p:nvPr/>
        </p:nvGraphicFramePr>
        <p:xfrm>
          <a:off x="6705600" y="2819400"/>
          <a:ext cx="1447800" cy="1414272"/>
        </p:xfrm>
        <a:graphic>
          <a:graphicData uri="http://schemas.openxmlformats.org/drawingml/2006/table">
            <a:tbl>
              <a:tblPr/>
              <a:tblGrid>
                <a:gridCol w="563563"/>
                <a:gridCol w="884237"/>
              </a:tblGrid>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 </a:t>
                      </a:r>
                      <a:r>
                        <a:rPr kumimoji="0" lang="en-US" sz="2800" b="0" i="1" u="none" strike="noStrike" cap="none" normalizeH="0" baseline="0" smtClean="0">
                          <a:ln>
                            <a:noFill/>
                          </a:ln>
                          <a:solidFill>
                            <a:schemeClr val="accent2"/>
                          </a:solidFill>
                          <a:effectLst/>
                          <a:latin typeface="Times New Roman" pitchFamily="18" charset="0"/>
                        </a:rPr>
                        <a:t>x</a:t>
                      </a:r>
                    </a:p>
                  </a:txBody>
                  <a:tcPr horzOverflow="overflow">
                    <a:lnL cap="flat">
                      <a:noFill/>
                    </a:lnL>
                    <a:lnR w="19050" cap="flat" cmpd="sng" algn="ctr">
                      <a:solidFill>
                        <a:schemeClr val="tx1"/>
                      </a:solidFill>
                      <a:prstDash val="solid"/>
                      <a:round/>
                      <a:headEnd type="none" w="med" len="med"/>
                      <a:tailEnd type="none" w="med" len="med"/>
                    </a:lnR>
                    <a:lnT cap="flat">
                      <a:noFill/>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1" u="none" strike="noStrike" cap="none" normalizeH="0" baseline="0" smtClean="0">
                          <a:ln>
                            <a:noFill/>
                          </a:ln>
                          <a:solidFill>
                            <a:schemeClr val="accent2"/>
                          </a:solidFill>
                          <a:effectLst/>
                          <a:latin typeface="Times New Roman" pitchFamily="18" charset="0"/>
                        </a:rPr>
                        <a:t>f</a:t>
                      </a:r>
                      <a:r>
                        <a:rPr kumimoji="0" lang="en-US" sz="2800" b="0" i="0" u="none" strike="noStrike" cap="none" normalizeH="0" baseline="-25000" smtClean="0">
                          <a:ln>
                            <a:noFill/>
                          </a:ln>
                          <a:solidFill>
                            <a:schemeClr val="accent2"/>
                          </a:solidFill>
                          <a:effectLst/>
                          <a:latin typeface="Times New Roman" pitchFamily="18" charset="0"/>
                        </a:rPr>
                        <a:t>4</a:t>
                      </a:r>
                      <a:r>
                        <a:rPr kumimoji="0" lang="en-US" sz="2800" b="0" i="0" u="none" strike="noStrike" cap="none" normalizeH="0" baseline="0" smtClean="0">
                          <a:ln>
                            <a:noFill/>
                          </a:ln>
                          <a:solidFill>
                            <a:schemeClr val="accent2"/>
                          </a:solidFill>
                          <a:effectLst/>
                          <a:latin typeface="Times New Roman" pitchFamily="18" charset="0"/>
                        </a:rPr>
                        <a:t>(</a:t>
                      </a:r>
                      <a:r>
                        <a:rPr kumimoji="0" lang="en-US" sz="2800" b="0" i="1" u="none" strike="noStrike" cap="none" normalizeH="0" baseline="0" smtClean="0">
                          <a:ln>
                            <a:noFill/>
                          </a:ln>
                          <a:solidFill>
                            <a:schemeClr val="accent2"/>
                          </a:solidFill>
                          <a:effectLst/>
                          <a:latin typeface="Times New Roman" pitchFamily="18" charset="0"/>
                        </a:rPr>
                        <a:t>x</a:t>
                      </a:r>
                      <a:r>
                        <a:rPr kumimoji="0" lang="en-US" sz="2800" b="0" i="0" u="none" strike="noStrike" cap="none" normalizeH="0" baseline="0" smtClean="0">
                          <a:ln>
                            <a:noFill/>
                          </a:ln>
                          <a:solidFill>
                            <a:schemeClr val="accent2"/>
                          </a:solidFill>
                          <a:effectLst/>
                          <a:latin typeface="Times New Roman" pitchFamily="18" charset="0"/>
                        </a:rPr>
                        <a:t>)</a:t>
                      </a:r>
                    </a:p>
                  </a:txBody>
                  <a:tcPr horzOverflow="overflow">
                    <a:lnL w="19050" cap="flat" cmpd="sng" algn="ctr">
                      <a:solidFill>
                        <a:schemeClr val="tx1"/>
                      </a:solidFill>
                      <a:prstDash val="solid"/>
                      <a:round/>
                      <a:headEnd type="none" w="med" len="med"/>
                      <a:tailEnd type="none" w="med" len="med"/>
                    </a:lnL>
                    <a:lnR cap="flat">
                      <a:noFill/>
                    </a:lnR>
                    <a:lnT cap="flat">
                      <a:noFill/>
                    </a:lnT>
                    <a:lnB w="19050" cap="flat" cmpd="sng" algn="ctr">
                      <a:solidFill>
                        <a:schemeClr val="tx1"/>
                      </a:solidFill>
                      <a:prstDash val="solid"/>
                      <a:round/>
                      <a:headEnd type="none" w="med" len="med"/>
                      <a:tailEnd type="none" w="med" len="med"/>
                    </a:lnB>
                    <a:lnTlToBr>
                      <a:noFill/>
                    </a:lnTlToBr>
                    <a:lnBlToTr>
                      <a:noFill/>
                    </a:lnBlToTr>
                    <a:noFill/>
                  </a:tcPr>
                </a:tc>
              </a:tr>
              <a:tr h="6254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 </a:t>
                      </a:r>
                      <a:r>
                        <a:rPr kumimoji="0" lang="en-US" sz="2400" b="0" i="0" u="none" strike="noStrike" cap="none" normalizeH="0" baseline="0" smtClean="0">
                          <a:ln>
                            <a:noFill/>
                          </a:ln>
                          <a:solidFill>
                            <a:schemeClr val="accent2"/>
                          </a:solidFill>
                          <a:effectLst/>
                          <a:latin typeface="Arial"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 </a:t>
                      </a:r>
                      <a:r>
                        <a:rPr kumimoji="0" lang="en-US" sz="2400" b="0" i="0" u="none" strike="noStrike" cap="none" normalizeH="0" baseline="0" smtClean="0">
                          <a:ln>
                            <a:noFill/>
                          </a:ln>
                          <a:solidFill>
                            <a:schemeClr val="accent2"/>
                          </a:solidFill>
                          <a:effectLst/>
                          <a:latin typeface="Arial" charset="0"/>
                        </a:rPr>
                        <a:t>1</a:t>
                      </a:r>
                    </a:p>
                  </a:txBody>
                  <a:tcPr horzOverflow="overflow">
                    <a:lnL cap="flat">
                      <a:noFill/>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  </a:t>
                      </a:r>
                      <a:r>
                        <a:rPr kumimoji="0" lang="en-US" sz="2400" b="0" i="0" u="none" strike="noStrike" cap="none" normalizeH="0" baseline="0" smtClean="0">
                          <a:ln>
                            <a:noFill/>
                          </a:ln>
                          <a:solidFill>
                            <a:schemeClr val="accent2"/>
                          </a:solidFill>
                          <a:effectLst/>
                          <a:latin typeface="Arial" charset="0"/>
                        </a:rPr>
                        <a:t>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  </a:t>
                      </a:r>
                      <a:r>
                        <a:rPr kumimoji="0" lang="en-US" sz="2400" b="0" i="0" u="none" strike="noStrike" cap="none" normalizeH="0" baseline="0" smtClean="0">
                          <a:ln>
                            <a:noFill/>
                          </a:ln>
                          <a:solidFill>
                            <a:schemeClr val="accent2"/>
                          </a:solidFill>
                          <a:effectLst/>
                          <a:latin typeface="Arial" charset="0"/>
                        </a:rPr>
                        <a:t>0</a:t>
                      </a:r>
                    </a:p>
                  </a:txBody>
                  <a:tcPr horzOverflow="overflow">
                    <a:lnL w="19050" cap="flat" cmpd="sng" algn="ctr">
                      <a:solidFill>
                        <a:schemeClr val="tx1"/>
                      </a:solidFill>
                      <a:prstDash val="solid"/>
                      <a:round/>
                      <a:headEnd type="none" w="med" len="med"/>
                      <a:tailEnd type="none" w="med" len="med"/>
                    </a:lnL>
                    <a:lnR cap="flat">
                      <a:noFill/>
                    </a:lnR>
                    <a:lnT w="1905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451653" name="Text Box 69"/>
          <p:cNvSpPr txBox="1">
            <a:spLocks noChangeArrowheads="1"/>
          </p:cNvSpPr>
          <p:nvPr/>
        </p:nvSpPr>
        <p:spPr bwMode="auto">
          <a:xfrm>
            <a:off x="457200" y="4391025"/>
            <a:ext cx="3984625" cy="519113"/>
          </a:xfrm>
          <a:prstGeom prst="rect">
            <a:avLst/>
          </a:prstGeom>
          <a:noFill/>
          <a:ln w="19050" algn="ctr">
            <a:noFill/>
            <a:miter lim="800000"/>
            <a:headEnd/>
            <a:tailEnd/>
          </a:ln>
        </p:spPr>
        <p:txBody>
          <a:bodyPr wrap="none">
            <a:spAutoFit/>
          </a:bodyPr>
          <a:lstStyle/>
          <a:p>
            <a:r>
              <a:rPr lang="en-US" b="1"/>
              <a:t>Goal: </a:t>
            </a:r>
            <a:r>
              <a:rPr lang="en-US"/>
              <a:t>determine  </a:t>
            </a:r>
            <a:r>
              <a:rPr lang="en-US" sz="2800" i="1">
                <a:solidFill>
                  <a:schemeClr val="accent2"/>
                </a:solidFill>
                <a:latin typeface="Times New Roman" pitchFamily="18" charset="0"/>
              </a:rPr>
              <a:t>f</a:t>
            </a:r>
            <a:r>
              <a:rPr lang="en-US">
                <a:solidFill>
                  <a:schemeClr val="accent2"/>
                </a:solidFill>
                <a:latin typeface="Times New Roman" pitchFamily="18" charset="0"/>
              </a:rPr>
              <a:t>(</a:t>
            </a:r>
            <a:r>
              <a:rPr lang="en-US">
                <a:solidFill>
                  <a:schemeClr val="accent2"/>
                </a:solidFill>
              </a:rPr>
              <a:t>0</a:t>
            </a:r>
            <a:r>
              <a:rPr lang="en-US">
                <a:solidFill>
                  <a:schemeClr val="accent2"/>
                </a:solidFill>
                <a:latin typeface="Times New Roman" pitchFamily="18" charset="0"/>
              </a:rPr>
              <a:t>) </a:t>
            </a:r>
            <a:r>
              <a:rPr lang="en-US">
                <a:solidFill>
                  <a:schemeClr val="accent2"/>
                </a:solidFill>
                <a:latin typeface="Times New Roman" pitchFamily="18" charset="0"/>
                <a:sym typeface="Symbol" pitchFamily="18" charset="2"/>
              </a:rPr>
              <a:t> </a:t>
            </a:r>
            <a:r>
              <a:rPr lang="en-US" sz="2800" i="1">
                <a:solidFill>
                  <a:schemeClr val="accent2"/>
                </a:solidFill>
                <a:latin typeface="Times New Roman" pitchFamily="18" charset="0"/>
              </a:rPr>
              <a:t>f</a:t>
            </a:r>
            <a:r>
              <a:rPr lang="en-US">
                <a:solidFill>
                  <a:schemeClr val="accent2"/>
                </a:solidFill>
                <a:latin typeface="Times New Roman" pitchFamily="18" charset="0"/>
              </a:rPr>
              <a:t>(</a:t>
            </a:r>
            <a:r>
              <a:rPr lang="en-US">
                <a:solidFill>
                  <a:schemeClr val="accent2"/>
                </a:solidFill>
              </a:rPr>
              <a:t>1</a:t>
            </a:r>
            <a:r>
              <a:rPr lang="en-US">
                <a:solidFill>
                  <a:schemeClr val="accent2"/>
                </a:solidFill>
                <a:latin typeface="Times New Roman" pitchFamily="18" charset="0"/>
              </a:rPr>
              <a:t>)</a:t>
            </a:r>
            <a:r>
              <a:rPr lang="en-US"/>
              <a:t> </a:t>
            </a:r>
          </a:p>
        </p:txBody>
      </p:sp>
      <p:sp>
        <p:nvSpPr>
          <p:cNvPr id="451654" name="Text Box 70"/>
          <p:cNvSpPr txBox="1">
            <a:spLocks noChangeArrowheads="1"/>
          </p:cNvSpPr>
          <p:nvPr/>
        </p:nvSpPr>
        <p:spPr bwMode="auto">
          <a:xfrm>
            <a:off x="457200" y="5105400"/>
            <a:ext cx="5930900" cy="457200"/>
          </a:xfrm>
          <a:prstGeom prst="rect">
            <a:avLst/>
          </a:prstGeom>
          <a:noFill/>
          <a:ln w="19050" algn="ctr">
            <a:noFill/>
            <a:miter lim="800000"/>
            <a:headEnd/>
            <a:tailEnd/>
          </a:ln>
        </p:spPr>
        <p:txBody>
          <a:bodyPr wrap="none">
            <a:spAutoFit/>
          </a:bodyPr>
          <a:lstStyle/>
          <a:p>
            <a:r>
              <a:rPr lang="en-US"/>
              <a:t>Any classical method requires </a:t>
            </a:r>
            <a:r>
              <a:rPr lang="en-US" b="1" i="1"/>
              <a:t>two</a:t>
            </a:r>
            <a:r>
              <a:rPr lang="en-US"/>
              <a:t> queries</a:t>
            </a:r>
          </a:p>
        </p:txBody>
      </p:sp>
      <p:sp>
        <p:nvSpPr>
          <p:cNvPr id="451655" name="Text Box 71"/>
          <p:cNvSpPr txBox="1">
            <a:spLocks noChangeArrowheads="1"/>
          </p:cNvSpPr>
          <p:nvPr/>
        </p:nvSpPr>
        <p:spPr bwMode="auto">
          <a:xfrm>
            <a:off x="457200" y="5715000"/>
            <a:ext cx="4540250" cy="457200"/>
          </a:xfrm>
          <a:prstGeom prst="rect">
            <a:avLst/>
          </a:prstGeom>
          <a:noFill/>
          <a:ln w="19050" algn="ctr">
            <a:noFill/>
            <a:miter lim="800000"/>
            <a:headEnd/>
            <a:tailEnd/>
          </a:ln>
        </p:spPr>
        <p:txBody>
          <a:bodyPr wrap="none">
            <a:spAutoFit/>
          </a:bodyPr>
          <a:lstStyle/>
          <a:p>
            <a:r>
              <a:rPr lang="en-US"/>
              <a:t>What about a quantum method?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159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159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5160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5162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516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165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5165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516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592" grpId="0"/>
      <p:bldP spid="451653" grpId="0"/>
      <p:bldP spid="451654" grpId="0"/>
      <p:bldP spid="451655"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Rectangle 2"/>
          <p:cNvSpPr>
            <a:spLocks noGrp="1" noChangeArrowheads="1"/>
          </p:cNvSpPr>
          <p:nvPr>
            <p:ph type="title"/>
          </p:nvPr>
        </p:nvSpPr>
        <p:spPr>
          <a:xfrm>
            <a:off x="714348" y="142852"/>
            <a:ext cx="7772400" cy="1143000"/>
          </a:xfrm>
        </p:spPr>
        <p:txBody>
          <a:bodyPr/>
          <a:lstStyle/>
          <a:p>
            <a:pPr eaLnBrk="1" hangingPunct="1">
              <a:defRPr/>
            </a:pPr>
            <a:r>
              <a:rPr lang="en-US" b="1" i="1" dirty="0" smtClean="0">
                <a:solidFill>
                  <a:srgbClr val="666699"/>
                </a:solidFill>
                <a:effectLst>
                  <a:outerShdw blurRad="38100" dist="38100" dir="2700000" algn="tl">
                    <a:srgbClr val="C0C0C0"/>
                  </a:outerShdw>
                </a:effectLst>
              </a:rPr>
              <a:t>Reversible</a:t>
            </a:r>
            <a:r>
              <a:rPr lang="en-US" b="1" dirty="0" smtClean="0">
                <a:solidFill>
                  <a:srgbClr val="666699"/>
                </a:solidFill>
                <a:effectLst>
                  <a:outerShdw blurRad="38100" dist="38100" dir="2700000" algn="tl">
                    <a:srgbClr val="C0C0C0"/>
                  </a:outerShdw>
                </a:effectLst>
              </a:rPr>
              <a:t> black box for </a:t>
            </a:r>
            <a:r>
              <a:rPr lang="en-US" sz="4800" b="1" i="1" dirty="0" smtClean="0">
                <a:solidFill>
                  <a:srgbClr val="666699"/>
                </a:solidFill>
                <a:effectLst>
                  <a:outerShdw blurRad="38100" dist="38100" dir="2700000" algn="tl">
                    <a:srgbClr val="C0C0C0"/>
                  </a:outerShdw>
                </a:effectLst>
                <a:latin typeface="Times New Roman" pitchFamily="18" charset="0"/>
              </a:rPr>
              <a:t>f</a:t>
            </a:r>
          </a:p>
        </p:txBody>
      </p:sp>
      <p:sp>
        <p:nvSpPr>
          <p:cNvPr id="31748" name="Rectangle 3"/>
          <p:cNvSpPr>
            <a:spLocks noChangeArrowheads="1"/>
          </p:cNvSpPr>
          <p:nvPr/>
        </p:nvSpPr>
        <p:spPr bwMode="auto">
          <a:xfrm>
            <a:off x="1666875" y="1371600"/>
            <a:ext cx="609600" cy="1524000"/>
          </a:xfrm>
          <a:prstGeom prst="rect">
            <a:avLst/>
          </a:prstGeom>
          <a:solidFill>
            <a:schemeClr val="tx1"/>
          </a:solidFill>
          <a:ln w="19050" algn="ctr">
            <a:solidFill>
              <a:schemeClr val="tx1"/>
            </a:solidFill>
            <a:miter lim="800000"/>
            <a:headEnd/>
            <a:tailEnd/>
          </a:ln>
        </p:spPr>
        <p:txBody>
          <a:bodyPr wrap="none" anchor="ctr"/>
          <a:lstStyle/>
          <a:p>
            <a:pPr algn="ctr"/>
            <a:r>
              <a:rPr lang="en-US" sz="3200" i="1">
                <a:solidFill>
                  <a:schemeClr val="bg1"/>
                </a:solidFill>
                <a:latin typeface="Times New Roman" pitchFamily="18" charset="0"/>
              </a:rPr>
              <a:t>U</a:t>
            </a:r>
            <a:r>
              <a:rPr lang="en-US" sz="3200" i="1" baseline="-25000">
                <a:solidFill>
                  <a:schemeClr val="bg1"/>
                </a:solidFill>
                <a:latin typeface="Times New Roman" pitchFamily="18" charset="0"/>
              </a:rPr>
              <a:t>f</a:t>
            </a:r>
          </a:p>
        </p:txBody>
      </p:sp>
      <p:sp>
        <p:nvSpPr>
          <p:cNvPr id="31749" name="Line 4"/>
          <p:cNvSpPr>
            <a:spLocks noChangeShapeType="1"/>
          </p:cNvSpPr>
          <p:nvPr/>
        </p:nvSpPr>
        <p:spPr bwMode="auto">
          <a:xfrm>
            <a:off x="1209675" y="1676400"/>
            <a:ext cx="1524000" cy="0"/>
          </a:xfrm>
          <a:prstGeom prst="line">
            <a:avLst/>
          </a:prstGeom>
          <a:noFill/>
          <a:ln w="19050">
            <a:solidFill>
              <a:schemeClr val="tx1"/>
            </a:solidFill>
            <a:round/>
            <a:headEnd/>
            <a:tailEnd/>
          </a:ln>
        </p:spPr>
        <p:txBody>
          <a:bodyPr/>
          <a:lstStyle/>
          <a:p>
            <a:endParaRPr lang="en-US"/>
          </a:p>
        </p:txBody>
      </p:sp>
      <p:sp>
        <p:nvSpPr>
          <p:cNvPr id="31750" name="Line 5"/>
          <p:cNvSpPr>
            <a:spLocks noChangeShapeType="1"/>
          </p:cNvSpPr>
          <p:nvPr/>
        </p:nvSpPr>
        <p:spPr bwMode="auto">
          <a:xfrm>
            <a:off x="1209675" y="2590800"/>
            <a:ext cx="1524000" cy="0"/>
          </a:xfrm>
          <a:prstGeom prst="line">
            <a:avLst/>
          </a:prstGeom>
          <a:noFill/>
          <a:ln w="19050">
            <a:solidFill>
              <a:schemeClr val="tx1"/>
            </a:solidFill>
            <a:round/>
            <a:headEnd/>
            <a:tailEnd/>
          </a:ln>
        </p:spPr>
        <p:txBody>
          <a:bodyPr/>
          <a:lstStyle/>
          <a:p>
            <a:endParaRPr lang="en-US"/>
          </a:p>
        </p:txBody>
      </p:sp>
      <p:sp>
        <p:nvSpPr>
          <p:cNvPr id="31751" name="Text Box 6"/>
          <p:cNvSpPr txBox="1">
            <a:spLocks noChangeArrowheads="1"/>
          </p:cNvSpPr>
          <p:nvPr/>
        </p:nvSpPr>
        <p:spPr bwMode="auto">
          <a:xfrm>
            <a:off x="762000" y="1295400"/>
            <a:ext cx="387350" cy="579438"/>
          </a:xfrm>
          <a:prstGeom prst="rect">
            <a:avLst/>
          </a:prstGeom>
          <a:noFill/>
          <a:ln w="19050" algn="ctr">
            <a:noFill/>
            <a:miter lim="800000"/>
            <a:headEnd/>
            <a:tailEnd/>
          </a:ln>
        </p:spPr>
        <p:txBody>
          <a:bodyPr wrap="none">
            <a:spAutoFit/>
          </a:bodyPr>
          <a:lstStyle/>
          <a:p>
            <a:pPr algn="ctr"/>
            <a:r>
              <a:rPr lang="en-US" sz="3200" i="1">
                <a:solidFill>
                  <a:srgbClr val="6502A2"/>
                </a:solidFill>
                <a:latin typeface="Times New Roman" pitchFamily="18" charset="0"/>
              </a:rPr>
              <a:t>a</a:t>
            </a:r>
            <a:endParaRPr lang="en-US" sz="2800">
              <a:solidFill>
                <a:srgbClr val="6502A2"/>
              </a:solidFill>
              <a:sym typeface="Symbol" pitchFamily="18" charset="2"/>
            </a:endParaRPr>
          </a:p>
        </p:txBody>
      </p:sp>
      <p:sp>
        <p:nvSpPr>
          <p:cNvPr id="31752" name="Text Box 7"/>
          <p:cNvSpPr txBox="1">
            <a:spLocks noChangeArrowheads="1"/>
          </p:cNvSpPr>
          <p:nvPr/>
        </p:nvSpPr>
        <p:spPr bwMode="auto">
          <a:xfrm>
            <a:off x="762000" y="2209800"/>
            <a:ext cx="407988" cy="579438"/>
          </a:xfrm>
          <a:prstGeom prst="rect">
            <a:avLst/>
          </a:prstGeom>
          <a:noFill/>
          <a:ln w="19050" algn="ctr">
            <a:noFill/>
            <a:miter lim="800000"/>
            <a:headEnd/>
            <a:tailEnd/>
          </a:ln>
        </p:spPr>
        <p:txBody>
          <a:bodyPr wrap="none">
            <a:spAutoFit/>
          </a:bodyPr>
          <a:lstStyle/>
          <a:p>
            <a:pPr algn="ctr"/>
            <a:r>
              <a:rPr lang="en-US" sz="600">
                <a:solidFill>
                  <a:srgbClr val="990099"/>
                </a:solidFill>
                <a:sym typeface="Symbol" pitchFamily="18" charset="2"/>
              </a:rPr>
              <a:t> </a:t>
            </a:r>
            <a:r>
              <a:rPr lang="en-US" sz="3200" i="1">
                <a:solidFill>
                  <a:srgbClr val="6502A2"/>
                </a:solidFill>
                <a:latin typeface="Times New Roman" pitchFamily="18" charset="0"/>
              </a:rPr>
              <a:t>b</a:t>
            </a:r>
            <a:endParaRPr lang="en-US" sz="2800">
              <a:solidFill>
                <a:srgbClr val="6502A2"/>
              </a:solidFill>
              <a:sym typeface="Symbol" pitchFamily="18" charset="2"/>
            </a:endParaRPr>
          </a:p>
        </p:txBody>
      </p:sp>
      <p:sp>
        <p:nvSpPr>
          <p:cNvPr id="31753" name="Text Box 8"/>
          <p:cNvSpPr txBox="1">
            <a:spLocks noChangeArrowheads="1"/>
          </p:cNvSpPr>
          <p:nvPr/>
        </p:nvSpPr>
        <p:spPr bwMode="auto">
          <a:xfrm>
            <a:off x="2743200" y="1295400"/>
            <a:ext cx="387350" cy="579438"/>
          </a:xfrm>
          <a:prstGeom prst="rect">
            <a:avLst/>
          </a:prstGeom>
          <a:noFill/>
          <a:ln w="19050" algn="ctr">
            <a:noFill/>
            <a:miter lim="800000"/>
            <a:headEnd/>
            <a:tailEnd/>
          </a:ln>
        </p:spPr>
        <p:txBody>
          <a:bodyPr wrap="none">
            <a:spAutoFit/>
          </a:bodyPr>
          <a:lstStyle/>
          <a:p>
            <a:pPr algn="ctr"/>
            <a:r>
              <a:rPr lang="en-US" sz="3200" i="1">
                <a:solidFill>
                  <a:srgbClr val="6502A2"/>
                </a:solidFill>
                <a:latin typeface="Times New Roman" pitchFamily="18" charset="0"/>
              </a:rPr>
              <a:t>a</a:t>
            </a:r>
            <a:endParaRPr lang="en-US" sz="2800">
              <a:solidFill>
                <a:srgbClr val="6502A2"/>
              </a:solidFill>
              <a:sym typeface="Symbol" pitchFamily="18" charset="2"/>
            </a:endParaRPr>
          </a:p>
        </p:txBody>
      </p:sp>
      <p:sp>
        <p:nvSpPr>
          <p:cNvPr id="31754" name="Text Box 9"/>
          <p:cNvSpPr txBox="1">
            <a:spLocks noChangeArrowheads="1"/>
          </p:cNvSpPr>
          <p:nvPr/>
        </p:nvSpPr>
        <p:spPr bwMode="auto">
          <a:xfrm>
            <a:off x="2763838" y="2243138"/>
            <a:ext cx="1320800" cy="579437"/>
          </a:xfrm>
          <a:prstGeom prst="rect">
            <a:avLst/>
          </a:prstGeom>
          <a:noFill/>
          <a:ln w="19050" algn="ctr">
            <a:noFill/>
            <a:miter lim="800000"/>
            <a:headEnd/>
            <a:tailEnd/>
          </a:ln>
        </p:spPr>
        <p:txBody>
          <a:bodyPr wrap="none">
            <a:spAutoFit/>
          </a:bodyPr>
          <a:lstStyle/>
          <a:p>
            <a:pPr algn="ctr"/>
            <a:r>
              <a:rPr lang="en-US" sz="3200" i="1">
                <a:solidFill>
                  <a:srgbClr val="6502A2"/>
                </a:solidFill>
                <a:latin typeface="Times New Roman" pitchFamily="18" charset="0"/>
              </a:rPr>
              <a:t>b</a:t>
            </a:r>
            <a:r>
              <a:rPr lang="en-US" sz="1600" i="1">
                <a:solidFill>
                  <a:srgbClr val="6502A2"/>
                </a:solidFill>
                <a:latin typeface="Times New Roman" pitchFamily="18" charset="0"/>
              </a:rPr>
              <a:t> </a:t>
            </a:r>
            <a:r>
              <a:rPr lang="en-US" sz="3200">
                <a:solidFill>
                  <a:srgbClr val="6502A2"/>
                </a:solidFill>
                <a:latin typeface="Times New Roman" pitchFamily="18" charset="0"/>
                <a:sym typeface="Symbol" pitchFamily="18" charset="2"/>
              </a:rPr>
              <a:t></a:t>
            </a:r>
            <a:r>
              <a:rPr lang="en-US" sz="1600">
                <a:solidFill>
                  <a:srgbClr val="6502A2"/>
                </a:solidFill>
                <a:latin typeface="Times New Roman" pitchFamily="18" charset="0"/>
                <a:sym typeface="Symbol" pitchFamily="18" charset="2"/>
              </a:rPr>
              <a:t> </a:t>
            </a:r>
            <a:r>
              <a:rPr lang="en-US" sz="3200" i="1">
                <a:solidFill>
                  <a:srgbClr val="6502A2"/>
                </a:solidFill>
                <a:latin typeface="Times New Roman" pitchFamily="18" charset="0"/>
              </a:rPr>
              <a:t>f</a:t>
            </a:r>
            <a:r>
              <a:rPr lang="en-US">
                <a:solidFill>
                  <a:srgbClr val="6502A2"/>
                </a:solidFill>
                <a:latin typeface="Times New Roman" pitchFamily="18" charset="0"/>
              </a:rPr>
              <a:t>(</a:t>
            </a:r>
            <a:r>
              <a:rPr lang="en-US" sz="3200" i="1">
                <a:solidFill>
                  <a:srgbClr val="6502A2"/>
                </a:solidFill>
                <a:latin typeface="Times New Roman" pitchFamily="18" charset="0"/>
              </a:rPr>
              <a:t>a</a:t>
            </a:r>
            <a:r>
              <a:rPr lang="en-US">
                <a:solidFill>
                  <a:srgbClr val="6502A2"/>
                </a:solidFill>
                <a:latin typeface="Times New Roman" pitchFamily="18" charset="0"/>
              </a:rPr>
              <a:t>)</a:t>
            </a:r>
            <a:endParaRPr lang="en-US">
              <a:solidFill>
                <a:srgbClr val="6502A2"/>
              </a:solidFill>
              <a:sym typeface="Symbol" pitchFamily="18" charset="2"/>
            </a:endParaRPr>
          </a:p>
        </p:txBody>
      </p:sp>
      <p:grpSp>
        <p:nvGrpSpPr>
          <p:cNvPr id="2" name="Group 10"/>
          <p:cNvGrpSpPr>
            <a:grpSpLocks/>
          </p:cNvGrpSpPr>
          <p:nvPr/>
        </p:nvGrpSpPr>
        <p:grpSpPr bwMode="auto">
          <a:xfrm>
            <a:off x="4267200" y="1371600"/>
            <a:ext cx="3200400" cy="1371600"/>
            <a:chOff x="2688" y="864"/>
            <a:chExt cx="2016" cy="864"/>
          </a:xfrm>
        </p:grpSpPr>
        <p:grpSp>
          <p:nvGrpSpPr>
            <p:cNvPr id="3" name="Group 11"/>
            <p:cNvGrpSpPr>
              <a:grpSpLocks/>
            </p:cNvGrpSpPr>
            <p:nvPr/>
          </p:nvGrpSpPr>
          <p:grpSpPr bwMode="auto">
            <a:xfrm>
              <a:off x="3744" y="864"/>
              <a:ext cx="960" cy="864"/>
              <a:chOff x="1248" y="3120"/>
              <a:chExt cx="960" cy="864"/>
            </a:xfrm>
          </p:grpSpPr>
          <p:sp>
            <p:nvSpPr>
              <p:cNvPr id="31779" name="Line 12"/>
              <p:cNvSpPr>
                <a:spLocks noChangeShapeType="1"/>
              </p:cNvSpPr>
              <p:nvPr/>
            </p:nvSpPr>
            <p:spPr bwMode="auto">
              <a:xfrm>
                <a:off x="1248" y="3312"/>
                <a:ext cx="960" cy="0"/>
              </a:xfrm>
              <a:prstGeom prst="line">
                <a:avLst/>
              </a:prstGeom>
              <a:noFill/>
              <a:ln w="19050">
                <a:solidFill>
                  <a:schemeClr val="tx1"/>
                </a:solidFill>
                <a:round/>
                <a:headEnd/>
                <a:tailEnd/>
              </a:ln>
            </p:spPr>
            <p:txBody>
              <a:bodyPr/>
              <a:lstStyle/>
              <a:p>
                <a:endParaRPr lang="en-US"/>
              </a:p>
            </p:txBody>
          </p:sp>
          <p:grpSp>
            <p:nvGrpSpPr>
              <p:cNvPr id="4" name="Group 13"/>
              <p:cNvGrpSpPr>
                <a:grpSpLocks/>
              </p:cNvGrpSpPr>
              <p:nvPr/>
            </p:nvGrpSpPr>
            <p:grpSpPr bwMode="auto">
              <a:xfrm>
                <a:off x="1536" y="3120"/>
                <a:ext cx="384" cy="864"/>
                <a:chOff x="2688" y="2544"/>
                <a:chExt cx="384" cy="864"/>
              </a:xfrm>
            </p:grpSpPr>
            <p:sp>
              <p:nvSpPr>
                <p:cNvPr id="31782" name="Rectangle 14"/>
                <p:cNvSpPr>
                  <a:spLocks noChangeArrowheads="1"/>
                </p:cNvSpPr>
                <p:nvPr/>
              </p:nvSpPr>
              <p:spPr bwMode="auto">
                <a:xfrm>
                  <a:off x="2688" y="2544"/>
                  <a:ext cx="384" cy="384"/>
                </a:xfrm>
                <a:prstGeom prst="rect">
                  <a:avLst/>
                </a:prstGeom>
                <a:solidFill>
                  <a:schemeClr val="tx1"/>
                </a:solidFill>
                <a:ln w="19050">
                  <a:solidFill>
                    <a:schemeClr val="tx1"/>
                  </a:solidFill>
                  <a:miter lim="800000"/>
                  <a:headEnd/>
                  <a:tailEnd/>
                </a:ln>
              </p:spPr>
              <p:txBody>
                <a:bodyPr wrap="none" anchor="ctr"/>
                <a:lstStyle/>
                <a:p>
                  <a:pPr algn="ctr"/>
                  <a:r>
                    <a:rPr lang="en-US" sz="3200" i="1">
                      <a:solidFill>
                        <a:schemeClr val="bg1"/>
                      </a:solidFill>
                      <a:latin typeface="Times New Roman" pitchFamily="18" charset="0"/>
                    </a:rPr>
                    <a:t>f</a:t>
                  </a:r>
                </a:p>
              </p:txBody>
            </p:sp>
            <p:sp>
              <p:nvSpPr>
                <p:cNvPr id="31783" name="Line 15"/>
                <p:cNvSpPr>
                  <a:spLocks noChangeShapeType="1"/>
                </p:cNvSpPr>
                <p:nvPr/>
              </p:nvSpPr>
              <p:spPr bwMode="auto">
                <a:xfrm>
                  <a:off x="2880" y="2928"/>
                  <a:ext cx="0" cy="480"/>
                </a:xfrm>
                <a:prstGeom prst="line">
                  <a:avLst/>
                </a:prstGeom>
                <a:noFill/>
                <a:ln w="19050">
                  <a:solidFill>
                    <a:schemeClr val="tx1"/>
                  </a:solidFill>
                  <a:round/>
                  <a:headEnd/>
                  <a:tailEnd/>
                </a:ln>
              </p:spPr>
              <p:txBody>
                <a:bodyPr/>
                <a:lstStyle/>
                <a:p>
                  <a:endParaRPr lang="en-US"/>
                </a:p>
              </p:txBody>
            </p:sp>
            <p:sp>
              <p:nvSpPr>
                <p:cNvPr id="31784" name="Oval 16"/>
                <p:cNvSpPr>
                  <a:spLocks noChangeArrowheads="1"/>
                </p:cNvSpPr>
                <p:nvPr/>
              </p:nvSpPr>
              <p:spPr bwMode="auto">
                <a:xfrm>
                  <a:off x="2784" y="3216"/>
                  <a:ext cx="192" cy="192"/>
                </a:xfrm>
                <a:prstGeom prst="ellipse">
                  <a:avLst/>
                </a:prstGeom>
                <a:noFill/>
                <a:ln w="19050">
                  <a:solidFill>
                    <a:schemeClr val="tx1"/>
                  </a:solidFill>
                  <a:round/>
                  <a:headEnd/>
                  <a:tailEnd/>
                </a:ln>
              </p:spPr>
              <p:txBody>
                <a:bodyPr wrap="none" anchor="ctr"/>
                <a:lstStyle/>
                <a:p>
                  <a:endParaRPr lang="en-US"/>
                </a:p>
              </p:txBody>
            </p:sp>
            <p:sp>
              <p:nvSpPr>
                <p:cNvPr id="31785" name="Line 17"/>
                <p:cNvSpPr>
                  <a:spLocks noChangeShapeType="1"/>
                </p:cNvSpPr>
                <p:nvPr/>
              </p:nvSpPr>
              <p:spPr bwMode="auto">
                <a:xfrm>
                  <a:off x="2784" y="3312"/>
                  <a:ext cx="192" cy="0"/>
                </a:xfrm>
                <a:prstGeom prst="line">
                  <a:avLst/>
                </a:prstGeom>
                <a:noFill/>
                <a:ln w="19050">
                  <a:solidFill>
                    <a:schemeClr val="tx1"/>
                  </a:solidFill>
                  <a:round/>
                  <a:headEnd/>
                  <a:tailEnd/>
                </a:ln>
              </p:spPr>
              <p:txBody>
                <a:bodyPr/>
                <a:lstStyle/>
                <a:p>
                  <a:endParaRPr lang="en-US"/>
                </a:p>
              </p:txBody>
            </p:sp>
          </p:grpSp>
          <p:sp>
            <p:nvSpPr>
              <p:cNvPr id="31781" name="Line 18"/>
              <p:cNvSpPr>
                <a:spLocks noChangeShapeType="1"/>
              </p:cNvSpPr>
              <p:nvPr/>
            </p:nvSpPr>
            <p:spPr bwMode="auto">
              <a:xfrm>
                <a:off x="1248" y="3888"/>
                <a:ext cx="960" cy="0"/>
              </a:xfrm>
              <a:prstGeom prst="line">
                <a:avLst/>
              </a:prstGeom>
              <a:noFill/>
              <a:ln w="19050">
                <a:solidFill>
                  <a:schemeClr val="tx1"/>
                </a:solidFill>
                <a:round/>
                <a:headEnd/>
                <a:tailEnd/>
              </a:ln>
            </p:spPr>
            <p:txBody>
              <a:bodyPr/>
              <a:lstStyle/>
              <a:p>
                <a:endParaRPr lang="en-US"/>
              </a:p>
            </p:txBody>
          </p:sp>
        </p:grpSp>
        <p:sp>
          <p:nvSpPr>
            <p:cNvPr id="31778" name="Text Box 19"/>
            <p:cNvSpPr txBox="1">
              <a:spLocks noChangeArrowheads="1"/>
            </p:cNvSpPr>
            <p:nvPr/>
          </p:nvSpPr>
          <p:spPr bwMode="auto">
            <a:xfrm>
              <a:off x="2688" y="864"/>
              <a:ext cx="912" cy="518"/>
            </a:xfrm>
            <a:prstGeom prst="rect">
              <a:avLst/>
            </a:prstGeom>
            <a:noFill/>
            <a:ln w="19050" algn="ctr">
              <a:noFill/>
              <a:miter lim="800000"/>
              <a:headEnd/>
              <a:tailEnd/>
            </a:ln>
          </p:spPr>
          <p:txBody>
            <a:bodyPr>
              <a:spAutoFit/>
            </a:bodyPr>
            <a:lstStyle/>
            <a:p>
              <a:r>
                <a:rPr lang="en-US"/>
                <a:t>alternate notation:</a:t>
              </a:r>
            </a:p>
          </p:txBody>
        </p:sp>
      </p:grpSp>
      <p:grpSp>
        <p:nvGrpSpPr>
          <p:cNvPr id="5" name="Group 20"/>
          <p:cNvGrpSpPr>
            <a:grpSpLocks/>
          </p:cNvGrpSpPr>
          <p:nvPr/>
        </p:nvGrpSpPr>
        <p:grpSpPr bwMode="auto">
          <a:xfrm>
            <a:off x="457200" y="3886200"/>
            <a:ext cx="8294688" cy="1460500"/>
            <a:chOff x="288" y="2448"/>
            <a:chExt cx="5225" cy="920"/>
          </a:xfrm>
        </p:grpSpPr>
        <p:sp>
          <p:nvSpPr>
            <p:cNvPr id="31758" name="Text Box 21"/>
            <p:cNvSpPr txBox="1">
              <a:spLocks noChangeArrowheads="1"/>
            </p:cNvSpPr>
            <p:nvPr/>
          </p:nvSpPr>
          <p:spPr bwMode="auto">
            <a:xfrm>
              <a:off x="288" y="2448"/>
              <a:ext cx="2160" cy="480"/>
            </a:xfrm>
            <a:prstGeom prst="rect">
              <a:avLst/>
            </a:prstGeom>
            <a:noFill/>
            <a:ln w="19050" algn="ctr">
              <a:noFill/>
              <a:miter lim="800000"/>
              <a:headEnd/>
              <a:tailEnd/>
            </a:ln>
          </p:spPr>
          <p:txBody>
            <a:bodyPr>
              <a:spAutoFit/>
            </a:bodyPr>
            <a:lstStyle/>
            <a:p>
              <a:r>
                <a:rPr lang="en-US" b="1"/>
                <a:t>A classical algorithm: </a:t>
              </a:r>
              <a:r>
                <a:rPr lang="en-US" sz="2000"/>
                <a:t>(still requires 2 queries)</a:t>
              </a:r>
            </a:p>
          </p:txBody>
        </p:sp>
        <p:sp>
          <p:nvSpPr>
            <p:cNvPr id="31759" name="Line 22"/>
            <p:cNvSpPr>
              <a:spLocks noChangeShapeType="1"/>
            </p:cNvSpPr>
            <p:nvPr/>
          </p:nvSpPr>
          <p:spPr bwMode="auto">
            <a:xfrm>
              <a:off x="2592" y="2640"/>
              <a:ext cx="1920" cy="0"/>
            </a:xfrm>
            <a:prstGeom prst="line">
              <a:avLst/>
            </a:prstGeom>
            <a:noFill/>
            <a:ln w="19050">
              <a:solidFill>
                <a:schemeClr val="tx1"/>
              </a:solidFill>
              <a:round/>
              <a:headEnd/>
              <a:tailEnd/>
            </a:ln>
          </p:spPr>
          <p:txBody>
            <a:bodyPr/>
            <a:lstStyle/>
            <a:p>
              <a:endParaRPr lang="en-US"/>
            </a:p>
          </p:txBody>
        </p:sp>
        <p:grpSp>
          <p:nvGrpSpPr>
            <p:cNvPr id="6" name="Group 23"/>
            <p:cNvGrpSpPr>
              <a:grpSpLocks/>
            </p:cNvGrpSpPr>
            <p:nvPr/>
          </p:nvGrpSpPr>
          <p:grpSpPr bwMode="auto">
            <a:xfrm>
              <a:off x="2832" y="2448"/>
              <a:ext cx="384" cy="864"/>
              <a:chOff x="2688" y="2544"/>
              <a:chExt cx="384" cy="864"/>
            </a:xfrm>
          </p:grpSpPr>
          <p:sp>
            <p:nvSpPr>
              <p:cNvPr id="31773" name="Rectangle 24"/>
              <p:cNvSpPr>
                <a:spLocks noChangeArrowheads="1"/>
              </p:cNvSpPr>
              <p:nvPr/>
            </p:nvSpPr>
            <p:spPr bwMode="auto">
              <a:xfrm>
                <a:off x="2688" y="2544"/>
                <a:ext cx="384" cy="384"/>
              </a:xfrm>
              <a:prstGeom prst="rect">
                <a:avLst/>
              </a:prstGeom>
              <a:solidFill>
                <a:schemeClr val="tx1"/>
              </a:solidFill>
              <a:ln w="19050">
                <a:solidFill>
                  <a:schemeClr val="tx1"/>
                </a:solidFill>
                <a:miter lim="800000"/>
                <a:headEnd/>
                <a:tailEnd/>
              </a:ln>
            </p:spPr>
            <p:txBody>
              <a:bodyPr wrap="none" anchor="ctr"/>
              <a:lstStyle/>
              <a:p>
                <a:pPr algn="ctr"/>
                <a:r>
                  <a:rPr lang="en-US" sz="3200" i="1">
                    <a:solidFill>
                      <a:schemeClr val="bg1"/>
                    </a:solidFill>
                    <a:latin typeface="Times New Roman" pitchFamily="18" charset="0"/>
                  </a:rPr>
                  <a:t>f</a:t>
                </a:r>
              </a:p>
            </p:txBody>
          </p:sp>
          <p:sp>
            <p:nvSpPr>
              <p:cNvPr id="31774" name="Line 25"/>
              <p:cNvSpPr>
                <a:spLocks noChangeShapeType="1"/>
              </p:cNvSpPr>
              <p:nvPr/>
            </p:nvSpPr>
            <p:spPr bwMode="auto">
              <a:xfrm>
                <a:off x="2880" y="2928"/>
                <a:ext cx="0" cy="480"/>
              </a:xfrm>
              <a:prstGeom prst="line">
                <a:avLst/>
              </a:prstGeom>
              <a:noFill/>
              <a:ln w="19050">
                <a:solidFill>
                  <a:schemeClr val="tx1"/>
                </a:solidFill>
                <a:round/>
                <a:headEnd/>
                <a:tailEnd/>
              </a:ln>
            </p:spPr>
            <p:txBody>
              <a:bodyPr/>
              <a:lstStyle/>
              <a:p>
                <a:endParaRPr lang="en-US"/>
              </a:p>
            </p:txBody>
          </p:sp>
          <p:sp>
            <p:nvSpPr>
              <p:cNvPr id="31775" name="Oval 26"/>
              <p:cNvSpPr>
                <a:spLocks noChangeArrowheads="1"/>
              </p:cNvSpPr>
              <p:nvPr/>
            </p:nvSpPr>
            <p:spPr bwMode="auto">
              <a:xfrm>
                <a:off x="2784" y="3216"/>
                <a:ext cx="192" cy="192"/>
              </a:xfrm>
              <a:prstGeom prst="ellipse">
                <a:avLst/>
              </a:prstGeom>
              <a:noFill/>
              <a:ln w="19050">
                <a:solidFill>
                  <a:schemeClr val="tx1"/>
                </a:solidFill>
                <a:round/>
                <a:headEnd/>
                <a:tailEnd/>
              </a:ln>
            </p:spPr>
            <p:txBody>
              <a:bodyPr wrap="none" anchor="ctr"/>
              <a:lstStyle/>
              <a:p>
                <a:endParaRPr lang="en-US"/>
              </a:p>
            </p:txBody>
          </p:sp>
          <p:sp>
            <p:nvSpPr>
              <p:cNvPr id="31776" name="Line 27"/>
              <p:cNvSpPr>
                <a:spLocks noChangeShapeType="1"/>
              </p:cNvSpPr>
              <p:nvPr/>
            </p:nvSpPr>
            <p:spPr bwMode="auto">
              <a:xfrm>
                <a:off x="2784" y="3312"/>
                <a:ext cx="192" cy="0"/>
              </a:xfrm>
              <a:prstGeom prst="line">
                <a:avLst/>
              </a:prstGeom>
              <a:noFill/>
              <a:ln w="19050">
                <a:solidFill>
                  <a:schemeClr val="tx1"/>
                </a:solidFill>
                <a:round/>
                <a:headEnd/>
                <a:tailEnd/>
              </a:ln>
            </p:spPr>
            <p:txBody>
              <a:bodyPr/>
              <a:lstStyle/>
              <a:p>
                <a:endParaRPr lang="en-US"/>
              </a:p>
            </p:txBody>
          </p:sp>
        </p:grpSp>
        <p:sp>
          <p:nvSpPr>
            <p:cNvPr id="31761" name="Line 28"/>
            <p:cNvSpPr>
              <a:spLocks noChangeShapeType="1"/>
            </p:cNvSpPr>
            <p:nvPr/>
          </p:nvSpPr>
          <p:spPr bwMode="auto">
            <a:xfrm>
              <a:off x="2592" y="3216"/>
              <a:ext cx="1920" cy="0"/>
            </a:xfrm>
            <a:prstGeom prst="line">
              <a:avLst/>
            </a:prstGeom>
            <a:noFill/>
            <a:ln w="19050">
              <a:solidFill>
                <a:schemeClr val="tx1"/>
              </a:solidFill>
              <a:round/>
              <a:headEnd/>
              <a:tailEnd/>
            </a:ln>
          </p:spPr>
          <p:txBody>
            <a:bodyPr/>
            <a:lstStyle/>
            <a:p>
              <a:endParaRPr lang="en-US"/>
            </a:p>
          </p:txBody>
        </p:sp>
        <p:grpSp>
          <p:nvGrpSpPr>
            <p:cNvPr id="7" name="Group 29"/>
            <p:cNvGrpSpPr>
              <a:grpSpLocks/>
            </p:cNvGrpSpPr>
            <p:nvPr/>
          </p:nvGrpSpPr>
          <p:grpSpPr bwMode="auto">
            <a:xfrm>
              <a:off x="3888" y="2448"/>
              <a:ext cx="384" cy="864"/>
              <a:chOff x="2688" y="2544"/>
              <a:chExt cx="384" cy="864"/>
            </a:xfrm>
          </p:grpSpPr>
          <p:sp>
            <p:nvSpPr>
              <p:cNvPr id="31769" name="Rectangle 30"/>
              <p:cNvSpPr>
                <a:spLocks noChangeArrowheads="1"/>
              </p:cNvSpPr>
              <p:nvPr/>
            </p:nvSpPr>
            <p:spPr bwMode="auto">
              <a:xfrm>
                <a:off x="2688" y="2544"/>
                <a:ext cx="384" cy="384"/>
              </a:xfrm>
              <a:prstGeom prst="rect">
                <a:avLst/>
              </a:prstGeom>
              <a:solidFill>
                <a:schemeClr val="tx1"/>
              </a:solidFill>
              <a:ln w="19050">
                <a:solidFill>
                  <a:schemeClr val="tx1"/>
                </a:solidFill>
                <a:miter lim="800000"/>
                <a:headEnd/>
                <a:tailEnd/>
              </a:ln>
            </p:spPr>
            <p:txBody>
              <a:bodyPr wrap="none" anchor="ctr"/>
              <a:lstStyle/>
              <a:p>
                <a:pPr algn="ctr"/>
                <a:r>
                  <a:rPr lang="en-US" sz="3200" i="1">
                    <a:solidFill>
                      <a:schemeClr val="bg1"/>
                    </a:solidFill>
                    <a:latin typeface="Times New Roman" pitchFamily="18" charset="0"/>
                  </a:rPr>
                  <a:t>f</a:t>
                </a:r>
              </a:p>
            </p:txBody>
          </p:sp>
          <p:sp>
            <p:nvSpPr>
              <p:cNvPr id="31770" name="Line 31"/>
              <p:cNvSpPr>
                <a:spLocks noChangeShapeType="1"/>
              </p:cNvSpPr>
              <p:nvPr/>
            </p:nvSpPr>
            <p:spPr bwMode="auto">
              <a:xfrm>
                <a:off x="2880" y="2928"/>
                <a:ext cx="0" cy="480"/>
              </a:xfrm>
              <a:prstGeom prst="line">
                <a:avLst/>
              </a:prstGeom>
              <a:noFill/>
              <a:ln w="19050">
                <a:solidFill>
                  <a:schemeClr val="tx1"/>
                </a:solidFill>
                <a:round/>
                <a:headEnd/>
                <a:tailEnd/>
              </a:ln>
            </p:spPr>
            <p:txBody>
              <a:bodyPr/>
              <a:lstStyle/>
              <a:p>
                <a:endParaRPr lang="en-US"/>
              </a:p>
            </p:txBody>
          </p:sp>
          <p:sp>
            <p:nvSpPr>
              <p:cNvPr id="31771" name="Oval 32"/>
              <p:cNvSpPr>
                <a:spLocks noChangeArrowheads="1"/>
              </p:cNvSpPr>
              <p:nvPr/>
            </p:nvSpPr>
            <p:spPr bwMode="auto">
              <a:xfrm>
                <a:off x="2784" y="3216"/>
                <a:ext cx="192" cy="192"/>
              </a:xfrm>
              <a:prstGeom prst="ellipse">
                <a:avLst/>
              </a:prstGeom>
              <a:noFill/>
              <a:ln w="19050">
                <a:solidFill>
                  <a:schemeClr val="tx1"/>
                </a:solidFill>
                <a:round/>
                <a:headEnd/>
                <a:tailEnd/>
              </a:ln>
            </p:spPr>
            <p:txBody>
              <a:bodyPr wrap="none" anchor="ctr"/>
              <a:lstStyle/>
              <a:p>
                <a:endParaRPr lang="en-US"/>
              </a:p>
            </p:txBody>
          </p:sp>
          <p:sp>
            <p:nvSpPr>
              <p:cNvPr id="31772" name="Line 33"/>
              <p:cNvSpPr>
                <a:spLocks noChangeShapeType="1"/>
              </p:cNvSpPr>
              <p:nvPr/>
            </p:nvSpPr>
            <p:spPr bwMode="auto">
              <a:xfrm>
                <a:off x="2784" y="3312"/>
                <a:ext cx="192" cy="0"/>
              </a:xfrm>
              <a:prstGeom prst="line">
                <a:avLst/>
              </a:prstGeom>
              <a:noFill/>
              <a:ln w="19050">
                <a:solidFill>
                  <a:schemeClr val="tx1"/>
                </a:solidFill>
                <a:round/>
                <a:headEnd/>
                <a:tailEnd/>
              </a:ln>
            </p:spPr>
            <p:txBody>
              <a:bodyPr/>
              <a:lstStyle/>
              <a:p>
                <a:endParaRPr lang="en-US"/>
              </a:p>
            </p:txBody>
          </p:sp>
        </p:grpSp>
        <p:sp>
          <p:nvSpPr>
            <p:cNvPr id="31763" name="Oval 34"/>
            <p:cNvSpPr>
              <a:spLocks noChangeArrowheads="1"/>
            </p:cNvSpPr>
            <p:nvPr/>
          </p:nvSpPr>
          <p:spPr bwMode="auto">
            <a:xfrm>
              <a:off x="3456" y="2544"/>
              <a:ext cx="192" cy="192"/>
            </a:xfrm>
            <a:prstGeom prst="ellipse">
              <a:avLst/>
            </a:prstGeom>
            <a:noFill/>
            <a:ln w="19050">
              <a:solidFill>
                <a:schemeClr val="tx1"/>
              </a:solidFill>
              <a:round/>
              <a:headEnd/>
              <a:tailEnd/>
            </a:ln>
          </p:spPr>
          <p:txBody>
            <a:bodyPr wrap="none" anchor="ctr"/>
            <a:lstStyle/>
            <a:p>
              <a:endParaRPr lang="en-US"/>
            </a:p>
          </p:txBody>
        </p:sp>
        <p:sp>
          <p:nvSpPr>
            <p:cNvPr id="31764" name="Line 35"/>
            <p:cNvSpPr>
              <a:spLocks noChangeShapeType="1"/>
            </p:cNvSpPr>
            <p:nvPr/>
          </p:nvSpPr>
          <p:spPr bwMode="auto">
            <a:xfrm>
              <a:off x="3552" y="2544"/>
              <a:ext cx="0" cy="192"/>
            </a:xfrm>
            <a:prstGeom prst="line">
              <a:avLst/>
            </a:prstGeom>
            <a:noFill/>
            <a:ln w="19050">
              <a:solidFill>
                <a:schemeClr val="tx1"/>
              </a:solidFill>
              <a:round/>
              <a:headEnd/>
              <a:tailEnd/>
            </a:ln>
          </p:spPr>
          <p:txBody>
            <a:bodyPr wrap="none" anchor="ctr"/>
            <a:lstStyle/>
            <a:p>
              <a:endParaRPr lang="en-US"/>
            </a:p>
          </p:txBody>
        </p:sp>
        <p:sp>
          <p:nvSpPr>
            <p:cNvPr id="31765" name="Text Box 36"/>
            <p:cNvSpPr txBox="1">
              <a:spLocks noChangeArrowheads="1"/>
            </p:cNvSpPr>
            <p:nvPr/>
          </p:nvSpPr>
          <p:spPr bwMode="auto">
            <a:xfrm>
              <a:off x="2400" y="2496"/>
              <a:ext cx="223" cy="288"/>
            </a:xfrm>
            <a:prstGeom prst="rect">
              <a:avLst/>
            </a:prstGeom>
            <a:noFill/>
            <a:ln w="19050" algn="ctr">
              <a:noFill/>
              <a:miter lim="800000"/>
              <a:headEnd/>
              <a:tailEnd/>
            </a:ln>
          </p:spPr>
          <p:txBody>
            <a:bodyPr wrap="none">
              <a:spAutoFit/>
            </a:bodyPr>
            <a:lstStyle/>
            <a:p>
              <a:r>
                <a:rPr lang="en-US">
                  <a:solidFill>
                    <a:schemeClr val="accent2"/>
                  </a:solidFill>
                </a:rPr>
                <a:t>0</a:t>
              </a:r>
            </a:p>
          </p:txBody>
        </p:sp>
        <p:sp>
          <p:nvSpPr>
            <p:cNvPr id="31766" name="Text Box 37"/>
            <p:cNvSpPr txBox="1">
              <a:spLocks noChangeArrowheads="1"/>
            </p:cNvSpPr>
            <p:nvPr/>
          </p:nvSpPr>
          <p:spPr bwMode="auto">
            <a:xfrm>
              <a:off x="2400" y="3072"/>
              <a:ext cx="223" cy="288"/>
            </a:xfrm>
            <a:prstGeom prst="rect">
              <a:avLst/>
            </a:prstGeom>
            <a:noFill/>
            <a:ln w="19050" algn="ctr">
              <a:noFill/>
              <a:miter lim="800000"/>
              <a:headEnd/>
              <a:tailEnd/>
            </a:ln>
          </p:spPr>
          <p:txBody>
            <a:bodyPr wrap="none">
              <a:spAutoFit/>
            </a:bodyPr>
            <a:lstStyle/>
            <a:p>
              <a:r>
                <a:rPr lang="en-US">
                  <a:solidFill>
                    <a:schemeClr val="accent2"/>
                  </a:solidFill>
                </a:rPr>
                <a:t>0</a:t>
              </a:r>
            </a:p>
          </p:txBody>
        </p:sp>
        <p:sp>
          <p:nvSpPr>
            <p:cNvPr id="31767" name="Text Box 38"/>
            <p:cNvSpPr txBox="1">
              <a:spLocks noChangeArrowheads="1"/>
            </p:cNvSpPr>
            <p:nvPr/>
          </p:nvSpPr>
          <p:spPr bwMode="auto">
            <a:xfrm>
              <a:off x="4512" y="2496"/>
              <a:ext cx="223" cy="288"/>
            </a:xfrm>
            <a:prstGeom prst="rect">
              <a:avLst/>
            </a:prstGeom>
            <a:noFill/>
            <a:ln w="19050" algn="ctr">
              <a:noFill/>
              <a:miter lim="800000"/>
              <a:headEnd/>
              <a:tailEnd/>
            </a:ln>
          </p:spPr>
          <p:txBody>
            <a:bodyPr wrap="none">
              <a:spAutoFit/>
            </a:bodyPr>
            <a:lstStyle/>
            <a:p>
              <a:r>
                <a:rPr lang="en-US">
                  <a:solidFill>
                    <a:schemeClr val="accent2"/>
                  </a:solidFill>
                </a:rPr>
                <a:t>1</a:t>
              </a:r>
            </a:p>
          </p:txBody>
        </p:sp>
        <p:sp>
          <p:nvSpPr>
            <p:cNvPr id="31768" name="Text Box 39"/>
            <p:cNvSpPr txBox="1">
              <a:spLocks noChangeArrowheads="1"/>
            </p:cNvSpPr>
            <p:nvPr/>
          </p:nvSpPr>
          <p:spPr bwMode="auto">
            <a:xfrm>
              <a:off x="4560" y="3041"/>
              <a:ext cx="953" cy="327"/>
            </a:xfrm>
            <a:prstGeom prst="rect">
              <a:avLst/>
            </a:prstGeom>
            <a:noFill/>
            <a:ln w="19050" algn="ctr">
              <a:noFill/>
              <a:miter lim="800000"/>
              <a:headEnd/>
              <a:tailEnd/>
            </a:ln>
          </p:spPr>
          <p:txBody>
            <a:bodyPr wrap="none">
              <a:spAutoFit/>
            </a:bodyPr>
            <a:lstStyle/>
            <a:p>
              <a:r>
                <a:rPr lang="en-US" sz="2800" i="1">
                  <a:solidFill>
                    <a:schemeClr val="accent2"/>
                  </a:solidFill>
                  <a:latin typeface="Times New Roman" pitchFamily="18" charset="0"/>
                </a:rPr>
                <a:t>f</a:t>
              </a:r>
              <a:r>
                <a:rPr lang="en-US">
                  <a:solidFill>
                    <a:schemeClr val="accent2"/>
                  </a:solidFill>
                  <a:latin typeface="Times New Roman" pitchFamily="18" charset="0"/>
                </a:rPr>
                <a:t>(</a:t>
              </a:r>
              <a:r>
                <a:rPr lang="en-US">
                  <a:solidFill>
                    <a:schemeClr val="accent2"/>
                  </a:solidFill>
                </a:rPr>
                <a:t>0</a:t>
              </a:r>
              <a:r>
                <a:rPr lang="en-US">
                  <a:solidFill>
                    <a:schemeClr val="accent2"/>
                  </a:solidFill>
                  <a:latin typeface="Times New Roman" pitchFamily="18" charset="0"/>
                </a:rPr>
                <a:t>) </a:t>
              </a:r>
              <a:r>
                <a:rPr lang="en-US">
                  <a:solidFill>
                    <a:schemeClr val="accent2"/>
                  </a:solidFill>
                  <a:latin typeface="Times New Roman" pitchFamily="18" charset="0"/>
                  <a:sym typeface="Symbol" pitchFamily="18" charset="2"/>
                </a:rPr>
                <a:t> </a:t>
              </a:r>
              <a:r>
                <a:rPr lang="en-US" sz="2800" i="1">
                  <a:solidFill>
                    <a:schemeClr val="accent2"/>
                  </a:solidFill>
                  <a:latin typeface="Times New Roman" pitchFamily="18" charset="0"/>
                </a:rPr>
                <a:t>f</a:t>
              </a:r>
              <a:r>
                <a:rPr lang="en-US">
                  <a:solidFill>
                    <a:schemeClr val="accent2"/>
                  </a:solidFill>
                  <a:latin typeface="Times New Roman" pitchFamily="18" charset="0"/>
                </a:rPr>
                <a:t>(</a:t>
              </a:r>
              <a:r>
                <a:rPr lang="en-US">
                  <a:solidFill>
                    <a:schemeClr val="accent2"/>
                  </a:solidFill>
                </a:rPr>
                <a:t>1</a:t>
              </a:r>
              <a:r>
                <a:rPr lang="en-US">
                  <a:solidFill>
                    <a:schemeClr val="accent2"/>
                  </a:solidFill>
                  <a:latin typeface="Times New Roman" pitchFamily="18" charset="0"/>
                </a:rPr>
                <a:t>)</a:t>
              </a:r>
              <a:endParaRPr lang="en-US"/>
            </a:p>
          </p:txBody>
        </p:sp>
      </p:grpSp>
      <p:sp>
        <p:nvSpPr>
          <p:cNvPr id="452648" name="Text Box 40"/>
          <p:cNvSpPr txBox="1">
            <a:spLocks noChangeArrowheads="1"/>
          </p:cNvSpPr>
          <p:nvPr/>
        </p:nvSpPr>
        <p:spPr bwMode="auto">
          <a:xfrm>
            <a:off x="457200" y="5715000"/>
            <a:ext cx="4518025" cy="457200"/>
          </a:xfrm>
          <a:prstGeom prst="rect">
            <a:avLst/>
          </a:prstGeom>
          <a:noFill/>
          <a:ln w="19050" algn="ctr">
            <a:noFill/>
            <a:miter lim="800000"/>
            <a:headEnd/>
            <a:tailEnd/>
          </a:ln>
        </p:spPr>
        <p:txBody>
          <a:bodyPr wrap="none">
            <a:spAutoFit/>
          </a:bodyPr>
          <a:lstStyle/>
          <a:p>
            <a:r>
              <a:rPr lang="en-US" b="1"/>
              <a:t>2</a:t>
            </a:r>
            <a:r>
              <a:rPr lang="en-US"/>
              <a:t> queries + </a:t>
            </a:r>
            <a:r>
              <a:rPr lang="en-US" b="1"/>
              <a:t>1</a:t>
            </a:r>
            <a:r>
              <a:rPr lang="en-US"/>
              <a:t> auxiliary operation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26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2648"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p:cNvSpPr>
            <a:spLocks noGrp="1" noChangeArrowheads="1"/>
          </p:cNvSpPr>
          <p:nvPr>
            <p:ph type="title"/>
          </p:nvPr>
        </p:nvSpPr>
        <p:spPr>
          <a:xfrm>
            <a:off x="642910" y="214290"/>
            <a:ext cx="7772400" cy="1143000"/>
          </a:xfrm>
        </p:spPr>
        <p:txBody>
          <a:bodyPr/>
          <a:lstStyle/>
          <a:p>
            <a:pPr eaLnBrk="1" hangingPunct="1">
              <a:defRPr/>
            </a:pPr>
            <a:r>
              <a:rPr lang="en-US" sz="4000" b="1" dirty="0" smtClean="0">
                <a:solidFill>
                  <a:srgbClr val="666699"/>
                </a:solidFill>
                <a:effectLst>
                  <a:outerShdw blurRad="38100" dist="38100" dir="2700000" algn="tl">
                    <a:srgbClr val="C0C0C0"/>
                  </a:outerShdw>
                </a:effectLst>
              </a:rPr>
              <a:t>Quantum algorithm for Deutsch </a:t>
            </a:r>
          </a:p>
        </p:txBody>
      </p:sp>
      <p:sp>
        <p:nvSpPr>
          <p:cNvPr id="12293" name="Line 3"/>
          <p:cNvSpPr>
            <a:spLocks noChangeShapeType="1"/>
          </p:cNvSpPr>
          <p:nvPr/>
        </p:nvSpPr>
        <p:spPr bwMode="auto">
          <a:xfrm>
            <a:off x="1447800" y="1905000"/>
            <a:ext cx="3505200" cy="0"/>
          </a:xfrm>
          <a:prstGeom prst="line">
            <a:avLst/>
          </a:prstGeom>
          <a:noFill/>
          <a:ln w="19050">
            <a:solidFill>
              <a:schemeClr val="tx1"/>
            </a:solidFill>
            <a:round/>
            <a:headEnd/>
            <a:tailEnd/>
          </a:ln>
        </p:spPr>
        <p:txBody>
          <a:bodyPr/>
          <a:lstStyle/>
          <a:p>
            <a:endParaRPr lang="en-US"/>
          </a:p>
        </p:txBody>
      </p:sp>
      <p:sp>
        <p:nvSpPr>
          <p:cNvPr id="12294" name="Line 4"/>
          <p:cNvSpPr>
            <a:spLocks noChangeShapeType="1"/>
          </p:cNvSpPr>
          <p:nvPr/>
        </p:nvSpPr>
        <p:spPr bwMode="auto">
          <a:xfrm>
            <a:off x="1447800" y="2819400"/>
            <a:ext cx="3962400" cy="0"/>
          </a:xfrm>
          <a:prstGeom prst="line">
            <a:avLst/>
          </a:prstGeom>
          <a:noFill/>
          <a:ln w="19050">
            <a:solidFill>
              <a:schemeClr val="tx1"/>
            </a:solidFill>
            <a:round/>
            <a:headEnd/>
            <a:tailEnd/>
          </a:ln>
        </p:spPr>
        <p:txBody>
          <a:bodyPr/>
          <a:lstStyle/>
          <a:p>
            <a:endParaRPr lang="en-US"/>
          </a:p>
        </p:txBody>
      </p:sp>
      <p:sp>
        <p:nvSpPr>
          <p:cNvPr id="12295" name="Rectangle 5"/>
          <p:cNvSpPr>
            <a:spLocks noChangeArrowheads="1"/>
          </p:cNvSpPr>
          <p:nvPr/>
        </p:nvSpPr>
        <p:spPr bwMode="auto">
          <a:xfrm>
            <a:off x="1905000" y="1600200"/>
            <a:ext cx="609600" cy="609600"/>
          </a:xfrm>
          <a:prstGeom prst="rect">
            <a:avLst/>
          </a:prstGeom>
          <a:solidFill>
            <a:srgbClr val="DDDDDD"/>
          </a:solidFill>
          <a:ln w="19050">
            <a:solidFill>
              <a:schemeClr val="tx1"/>
            </a:solidFill>
            <a:miter lim="800000"/>
            <a:headEnd/>
            <a:tailEnd/>
          </a:ln>
        </p:spPr>
        <p:txBody>
          <a:bodyPr wrap="none" anchor="ctr"/>
          <a:lstStyle/>
          <a:p>
            <a:pPr algn="ctr"/>
            <a:r>
              <a:rPr lang="en-US" sz="3200" i="1">
                <a:latin typeface="Times New Roman" pitchFamily="18" charset="0"/>
              </a:rPr>
              <a:t>H</a:t>
            </a:r>
          </a:p>
        </p:txBody>
      </p:sp>
      <p:grpSp>
        <p:nvGrpSpPr>
          <p:cNvPr id="2" name="Group 6"/>
          <p:cNvGrpSpPr>
            <a:grpSpLocks/>
          </p:cNvGrpSpPr>
          <p:nvPr/>
        </p:nvGrpSpPr>
        <p:grpSpPr bwMode="auto">
          <a:xfrm>
            <a:off x="2819400" y="1600200"/>
            <a:ext cx="609600" cy="1371600"/>
            <a:chOff x="2688" y="2544"/>
            <a:chExt cx="384" cy="864"/>
          </a:xfrm>
        </p:grpSpPr>
        <p:sp>
          <p:nvSpPr>
            <p:cNvPr id="12311" name="Rectangle 7"/>
            <p:cNvSpPr>
              <a:spLocks noChangeArrowheads="1"/>
            </p:cNvSpPr>
            <p:nvPr/>
          </p:nvSpPr>
          <p:spPr bwMode="auto">
            <a:xfrm>
              <a:off x="2688" y="2544"/>
              <a:ext cx="384" cy="384"/>
            </a:xfrm>
            <a:prstGeom prst="rect">
              <a:avLst/>
            </a:prstGeom>
            <a:solidFill>
              <a:schemeClr val="tx1"/>
            </a:solidFill>
            <a:ln w="19050">
              <a:solidFill>
                <a:schemeClr val="tx1"/>
              </a:solidFill>
              <a:miter lim="800000"/>
              <a:headEnd/>
              <a:tailEnd/>
            </a:ln>
          </p:spPr>
          <p:txBody>
            <a:bodyPr wrap="none" anchor="ctr"/>
            <a:lstStyle/>
            <a:p>
              <a:pPr algn="ctr"/>
              <a:r>
                <a:rPr lang="en-US" sz="3200" i="1">
                  <a:solidFill>
                    <a:schemeClr val="bg1"/>
                  </a:solidFill>
                  <a:latin typeface="Times New Roman" pitchFamily="18" charset="0"/>
                </a:rPr>
                <a:t>f</a:t>
              </a:r>
            </a:p>
          </p:txBody>
        </p:sp>
        <p:sp>
          <p:nvSpPr>
            <p:cNvPr id="12312" name="Line 8"/>
            <p:cNvSpPr>
              <a:spLocks noChangeShapeType="1"/>
            </p:cNvSpPr>
            <p:nvPr/>
          </p:nvSpPr>
          <p:spPr bwMode="auto">
            <a:xfrm>
              <a:off x="2880" y="2928"/>
              <a:ext cx="0" cy="480"/>
            </a:xfrm>
            <a:prstGeom prst="line">
              <a:avLst/>
            </a:prstGeom>
            <a:noFill/>
            <a:ln w="19050">
              <a:solidFill>
                <a:schemeClr val="tx1"/>
              </a:solidFill>
              <a:round/>
              <a:headEnd/>
              <a:tailEnd/>
            </a:ln>
          </p:spPr>
          <p:txBody>
            <a:bodyPr/>
            <a:lstStyle/>
            <a:p>
              <a:endParaRPr lang="en-US"/>
            </a:p>
          </p:txBody>
        </p:sp>
        <p:sp>
          <p:nvSpPr>
            <p:cNvPr id="12313" name="Oval 9"/>
            <p:cNvSpPr>
              <a:spLocks noChangeArrowheads="1"/>
            </p:cNvSpPr>
            <p:nvPr/>
          </p:nvSpPr>
          <p:spPr bwMode="auto">
            <a:xfrm>
              <a:off x="2784" y="3216"/>
              <a:ext cx="192" cy="192"/>
            </a:xfrm>
            <a:prstGeom prst="ellipse">
              <a:avLst/>
            </a:prstGeom>
            <a:noFill/>
            <a:ln w="19050">
              <a:solidFill>
                <a:schemeClr val="tx1"/>
              </a:solidFill>
              <a:round/>
              <a:headEnd/>
              <a:tailEnd/>
            </a:ln>
          </p:spPr>
          <p:txBody>
            <a:bodyPr wrap="none" anchor="ctr"/>
            <a:lstStyle/>
            <a:p>
              <a:endParaRPr lang="en-US"/>
            </a:p>
          </p:txBody>
        </p:sp>
        <p:sp>
          <p:nvSpPr>
            <p:cNvPr id="12314" name="Line 10"/>
            <p:cNvSpPr>
              <a:spLocks noChangeShapeType="1"/>
            </p:cNvSpPr>
            <p:nvPr/>
          </p:nvSpPr>
          <p:spPr bwMode="auto">
            <a:xfrm>
              <a:off x="2784" y="3312"/>
              <a:ext cx="192" cy="0"/>
            </a:xfrm>
            <a:prstGeom prst="line">
              <a:avLst/>
            </a:prstGeom>
            <a:noFill/>
            <a:ln w="19050">
              <a:solidFill>
                <a:schemeClr val="tx1"/>
              </a:solidFill>
              <a:round/>
              <a:headEnd/>
              <a:tailEnd/>
            </a:ln>
          </p:spPr>
          <p:txBody>
            <a:bodyPr/>
            <a:lstStyle/>
            <a:p>
              <a:endParaRPr lang="en-US"/>
            </a:p>
          </p:txBody>
        </p:sp>
      </p:grpSp>
      <p:sp>
        <p:nvSpPr>
          <p:cNvPr id="12297" name="Rectangle 11"/>
          <p:cNvSpPr>
            <a:spLocks noChangeArrowheads="1"/>
          </p:cNvSpPr>
          <p:nvPr/>
        </p:nvSpPr>
        <p:spPr bwMode="auto">
          <a:xfrm>
            <a:off x="1905000" y="2514600"/>
            <a:ext cx="609600" cy="609600"/>
          </a:xfrm>
          <a:prstGeom prst="rect">
            <a:avLst/>
          </a:prstGeom>
          <a:solidFill>
            <a:srgbClr val="DDDDDD"/>
          </a:solidFill>
          <a:ln w="19050">
            <a:solidFill>
              <a:schemeClr val="tx1"/>
            </a:solidFill>
            <a:miter lim="800000"/>
            <a:headEnd/>
            <a:tailEnd/>
          </a:ln>
        </p:spPr>
        <p:txBody>
          <a:bodyPr wrap="none" anchor="ctr"/>
          <a:lstStyle/>
          <a:p>
            <a:pPr algn="ctr"/>
            <a:r>
              <a:rPr lang="en-US" sz="3200" i="1">
                <a:latin typeface="Times New Roman" pitchFamily="18" charset="0"/>
              </a:rPr>
              <a:t>H</a:t>
            </a:r>
          </a:p>
        </p:txBody>
      </p:sp>
      <p:sp>
        <p:nvSpPr>
          <p:cNvPr id="12298" name="Rectangle 12"/>
          <p:cNvSpPr>
            <a:spLocks noChangeArrowheads="1"/>
          </p:cNvSpPr>
          <p:nvPr/>
        </p:nvSpPr>
        <p:spPr bwMode="auto">
          <a:xfrm>
            <a:off x="3733800" y="1600200"/>
            <a:ext cx="609600" cy="609600"/>
          </a:xfrm>
          <a:prstGeom prst="rect">
            <a:avLst/>
          </a:prstGeom>
          <a:solidFill>
            <a:srgbClr val="DDDDDD"/>
          </a:solidFill>
          <a:ln w="19050">
            <a:solidFill>
              <a:schemeClr val="tx1"/>
            </a:solidFill>
            <a:miter lim="800000"/>
            <a:headEnd/>
            <a:tailEnd/>
          </a:ln>
        </p:spPr>
        <p:txBody>
          <a:bodyPr wrap="none" anchor="ctr"/>
          <a:lstStyle/>
          <a:p>
            <a:pPr algn="ctr"/>
            <a:r>
              <a:rPr lang="en-US" sz="3200" i="1">
                <a:latin typeface="Times New Roman" pitchFamily="18" charset="0"/>
              </a:rPr>
              <a:t>H</a:t>
            </a:r>
          </a:p>
        </p:txBody>
      </p:sp>
      <p:sp>
        <p:nvSpPr>
          <p:cNvPr id="12299" name="AutoShape 13"/>
          <p:cNvSpPr>
            <a:spLocks noChangeArrowheads="1"/>
          </p:cNvSpPr>
          <p:nvPr/>
        </p:nvSpPr>
        <p:spPr bwMode="auto">
          <a:xfrm rot="5400000">
            <a:off x="4343400" y="1600200"/>
            <a:ext cx="609600" cy="609600"/>
          </a:xfrm>
          <a:custGeom>
            <a:avLst/>
            <a:gdLst>
              <a:gd name="T0" fmla="*/ 304800 w 21600"/>
              <a:gd name="T1" fmla="*/ 0 h 21600"/>
              <a:gd name="T2" fmla="*/ 151610 w 21600"/>
              <a:gd name="T3" fmla="*/ 304800 h 21600"/>
              <a:gd name="T4" fmla="*/ 304800 w 21600"/>
              <a:gd name="T5" fmla="*/ 303220 h 21600"/>
              <a:gd name="T6" fmla="*/ 457990 w 21600"/>
              <a:gd name="T7" fmla="*/ 304800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solidFill>
            <a:srgbClr val="DDDDDD"/>
          </a:solidFill>
          <a:ln w="19050" algn="ctr">
            <a:solidFill>
              <a:schemeClr val="tx1"/>
            </a:solidFill>
            <a:miter lim="800000"/>
            <a:headEnd/>
            <a:tailEnd/>
          </a:ln>
        </p:spPr>
        <p:txBody>
          <a:bodyPr wrap="none" anchor="ctr"/>
          <a:lstStyle/>
          <a:p>
            <a:endParaRPr lang="en-US"/>
          </a:p>
        </p:txBody>
      </p:sp>
      <p:sp>
        <p:nvSpPr>
          <p:cNvPr id="12300" name="Line 14"/>
          <p:cNvSpPr>
            <a:spLocks noChangeShapeType="1"/>
          </p:cNvSpPr>
          <p:nvPr/>
        </p:nvSpPr>
        <p:spPr bwMode="auto">
          <a:xfrm>
            <a:off x="4953000" y="1905000"/>
            <a:ext cx="457200" cy="0"/>
          </a:xfrm>
          <a:prstGeom prst="line">
            <a:avLst/>
          </a:prstGeom>
          <a:noFill/>
          <a:ln w="38100" cmpd="dbl">
            <a:solidFill>
              <a:schemeClr val="tx1"/>
            </a:solidFill>
            <a:round/>
            <a:headEnd/>
            <a:tailEnd/>
          </a:ln>
        </p:spPr>
        <p:txBody>
          <a:bodyPr/>
          <a:lstStyle/>
          <a:p>
            <a:endParaRPr lang="en-US"/>
          </a:p>
        </p:txBody>
      </p:sp>
      <p:sp>
        <p:nvSpPr>
          <p:cNvPr id="12301" name="Text Box 15"/>
          <p:cNvSpPr txBox="1">
            <a:spLocks noChangeArrowheads="1"/>
          </p:cNvSpPr>
          <p:nvPr/>
        </p:nvSpPr>
        <p:spPr bwMode="auto">
          <a:xfrm>
            <a:off x="866775" y="2565400"/>
            <a:ext cx="514350" cy="457200"/>
          </a:xfrm>
          <a:prstGeom prst="rect">
            <a:avLst/>
          </a:prstGeom>
          <a:noFill/>
          <a:ln w="19050" algn="ctr">
            <a:noFill/>
            <a:miter lim="800000"/>
            <a:headEnd/>
            <a:tailEnd/>
          </a:ln>
        </p:spPr>
        <p:txBody>
          <a:bodyPr wrap="none">
            <a:spAutoFit/>
          </a:bodyPr>
          <a:lstStyle/>
          <a:p>
            <a:pPr algn="ctr"/>
            <a:r>
              <a:rPr lang="en-US">
                <a:solidFill>
                  <a:srgbClr val="990099"/>
                </a:solidFill>
                <a:sym typeface="Symbol" pitchFamily="18" charset="2"/>
              </a:rPr>
              <a:t></a:t>
            </a:r>
            <a:r>
              <a:rPr lang="en-US">
                <a:solidFill>
                  <a:srgbClr val="990099"/>
                </a:solidFill>
              </a:rPr>
              <a:t>1</a:t>
            </a:r>
            <a:r>
              <a:rPr lang="en-US">
                <a:solidFill>
                  <a:srgbClr val="990099"/>
                </a:solidFill>
                <a:sym typeface="Symbol" pitchFamily="18" charset="2"/>
              </a:rPr>
              <a:t></a:t>
            </a:r>
          </a:p>
        </p:txBody>
      </p:sp>
      <p:sp>
        <p:nvSpPr>
          <p:cNvPr id="12302" name="Text Box 16"/>
          <p:cNvSpPr txBox="1">
            <a:spLocks noChangeArrowheads="1"/>
          </p:cNvSpPr>
          <p:nvPr/>
        </p:nvSpPr>
        <p:spPr bwMode="auto">
          <a:xfrm>
            <a:off x="866775" y="1651000"/>
            <a:ext cx="514350" cy="457200"/>
          </a:xfrm>
          <a:prstGeom prst="rect">
            <a:avLst/>
          </a:prstGeom>
          <a:noFill/>
          <a:ln w="19050" algn="ctr">
            <a:noFill/>
            <a:miter lim="800000"/>
            <a:headEnd/>
            <a:tailEnd/>
          </a:ln>
        </p:spPr>
        <p:txBody>
          <a:bodyPr wrap="none">
            <a:spAutoFit/>
          </a:bodyPr>
          <a:lstStyle/>
          <a:p>
            <a:pPr algn="ctr"/>
            <a:r>
              <a:rPr lang="en-US">
                <a:solidFill>
                  <a:srgbClr val="990099"/>
                </a:solidFill>
                <a:sym typeface="Symbol" pitchFamily="18" charset="2"/>
              </a:rPr>
              <a:t></a:t>
            </a:r>
            <a:r>
              <a:rPr lang="en-US">
                <a:solidFill>
                  <a:srgbClr val="990099"/>
                </a:solidFill>
              </a:rPr>
              <a:t>0</a:t>
            </a:r>
            <a:r>
              <a:rPr lang="en-US">
                <a:solidFill>
                  <a:srgbClr val="990099"/>
                </a:solidFill>
                <a:sym typeface="Symbol" pitchFamily="18" charset="2"/>
              </a:rPr>
              <a:t></a:t>
            </a:r>
          </a:p>
        </p:txBody>
      </p:sp>
      <p:sp>
        <p:nvSpPr>
          <p:cNvPr id="12303" name="Rectangle 17"/>
          <p:cNvSpPr>
            <a:spLocks noChangeArrowheads="1"/>
          </p:cNvSpPr>
          <p:nvPr/>
        </p:nvSpPr>
        <p:spPr bwMode="auto">
          <a:xfrm>
            <a:off x="5410200" y="1600200"/>
            <a:ext cx="1512888" cy="519113"/>
          </a:xfrm>
          <a:prstGeom prst="rect">
            <a:avLst/>
          </a:prstGeom>
          <a:noFill/>
          <a:ln w="19050" algn="ctr">
            <a:noFill/>
            <a:miter lim="800000"/>
            <a:headEnd/>
            <a:tailEnd/>
          </a:ln>
        </p:spPr>
        <p:txBody>
          <a:bodyPr wrap="none">
            <a:spAutoFit/>
          </a:bodyPr>
          <a:lstStyle/>
          <a:p>
            <a:r>
              <a:rPr lang="en-US" sz="2800" i="1">
                <a:solidFill>
                  <a:schemeClr val="accent2"/>
                </a:solidFill>
                <a:latin typeface="Times New Roman" pitchFamily="18" charset="0"/>
              </a:rPr>
              <a:t>f</a:t>
            </a:r>
            <a:r>
              <a:rPr lang="en-US">
                <a:solidFill>
                  <a:schemeClr val="accent2"/>
                </a:solidFill>
                <a:latin typeface="Times New Roman" pitchFamily="18" charset="0"/>
              </a:rPr>
              <a:t>(</a:t>
            </a:r>
            <a:r>
              <a:rPr lang="en-US">
                <a:solidFill>
                  <a:schemeClr val="accent2"/>
                </a:solidFill>
              </a:rPr>
              <a:t>0</a:t>
            </a:r>
            <a:r>
              <a:rPr lang="en-US">
                <a:solidFill>
                  <a:schemeClr val="accent2"/>
                </a:solidFill>
                <a:latin typeface="Times New Roman" pitchFamily="18" charset="0"/>
              </a:rPr>
              <a:t>) </a:t>
            </a:r>
            <a:r>
              <a:rPr lang="en-US">
                <a:solidFill>
                  <a:schemeClr val="accent2"/>
                </a:solidFill>
                <a:latin typeface="Times New Roman" pitchFamily="18" charset="0"/>
                <a:sym typeface="Symbol" pitchFamily="18" charset="2"/>
              </a:rPr>
              <a:t> </a:t>
            </a:r>
            <a:r>
              <a:rPr lang="en-US" sz="2800" i="1">
                <a:solidFill>
                  <a:schemeClr val="accent2"/>
                </a:solidFill>
                <a:latin typeface="Times New Roman" pitchFamily="18" charset="0"/>
              </a:rPr>
              <a:t>f</a:t>
            </a:r>
            <a:r>
              <a:rPr lang="en-US">
                <a:solidFill>
                  <a:schemeClr val="accent2"/>
                </a:solidFill>
                <a:latin typeface="Times New Roman" pitchFamily="18" charset="0"/>
              </a:rPr>
              <a:t>(</a:t>
            </a:r>
            <a:r>
              <a:rPr lang="en-US">
                <a:solidFill>
                  <a:schemeClr val="accent2"/>
                </a:solidFill>
              </a:rPr>
              <a:t>1</a:t>
            </a:r>
            <a:r>
              <a:rPr lang="en-US">
                <a:solidFill>
                  <a:schemeClr val="accent2"/>
                </a:solidFill>
                <a:latin typeface="Times New Roman" pitchFamily="18" charset="0"/>
              </a:rPr>
              <a:t>)</a:t>
            </a:r>
          </a:p>
        </p:txBody>
      </p:sp>
      <p:sp>
        <p:nvSpPr>
          <p:cNvPr id="453650" name="Text Box 18"/>
          <p:cNvSpPr txBox="1">
            <a:spLocks noChangeArrowheads="1"/>
          </p:cNvSpPr>
          <p:nvPr/>
        </p:nvSpPr>
        <p:spPr bwMode="auto">
          <a:xfrm>
            <a:off x="457200" y="3429000"/>
            <a:ext cx="4432300" cy="457200"/>
          </a:xfrm>
          <a:prstGeom prst="rect">
            <a:avLst/>
          </a:prstGeom>
          <a:noFill/>
          <a:ln w="19050" algn="ctr">
            <a:noFill/>
            <a:miter lim="800000"/>
            <a:headEnd/>
            <a:tailEnd/>
          </a:ln>
        </p:spPr>
        <p:txBody>
          <a:bodyPr wrap="none">
            <a:spAutoFit/>
          </a:bodyPr>
          <a:lstStyle/>
          <a:p>
            <a:r>
              <a:rPr lang="en-US" b="1"/>
              <a:t>1 </a:t>
            </a:r>
            <a:r>
              <a:rPr lang="en-US"/>
              <a:t>query + </a:t>
            </a:r>
            <a:r>
              <a:rPr lang="en-US" b="1"/>
              <a:t>4</a:t>
            </a:r>
            <a:r>
              <a:rPr lang="en-US"/>
              <a:t> auxiliary operations</a:t>
            </a:r>
            <a:endParaRPr lang="en-US" b="1"/>
          </a:p>
        </p:txBody>
      </p:sp>
      <p:graphicFrame>
        <p:nvGraphicFramePr>
          <p:cNvPr id="12290" name="Object 19"/>
          <p:cNvGraphicFramePr>
            <a:graphicFrameLocks noChangeAspect="1"/>
          </p:cNvGraphicFramePr>
          <p:nvPr/>
        </p:nvGraphicFramePr>
        <p:xfrm>
          <a:off x="6013450" y="3048000"/>
          <a:ext cx="2359025" cy="985838"/>
        </p:xfrm>
        <a:graphic>
          <a:graphicData uri="http://schemas.openxmlformats.org/presentationml/2006/ole">
            <p:oleObj spid="_x0000_s124930" name="Equation" r:id="rId3" imgW="1091880" imgH="457200" progId="Equation.3">
              <p:embed/>
            </p:oleObj>
          </a:graphicData>
        </a:graphic>
      </p:graphicFrame>
      <p:sp>
        <p:nvSpPr>
          <p:cNvPr id="453652" name="Text Box 20"/>
          <p:cNvSpPr txBox="1">
            <a:spLocks noChangeArrowheads="1"/>
          </p:cNvSpPr>
          <p:nvPr/>
        </p:nvSpPr>
        <p:spPr bwMode="auto">
          <a:xfrm>
            <a:off x="457200" y="4114800"/>
            <a:ext cx="4338638" cy="457200"/>
          </a:xfrm>
          <a:prstGeom prst="rect">
            <a:avLst/>
          </a:prstGeom>
          <a:noFill/>
          <a:ln w="19050" algn="ctr">
            <a:noFill/>
            <a:miter lim="800000"/>
            <a:headEnd/>
            <a:tailEnd/>
          </a:ln>
        </p:spPr>
        <p:txBody>
          <a:bodyPr wrap="none">
            <a:spAutoFit/>
          </a:bodyPr>
          <a:lstStyle/>
          <a:p>
            <a:r>
              <a:rPr lang="en-US"/>
              <a:t>How does this algorithm work?</a:t>
            </a:r>
          </a:p>
        </p:txBody>
      </p:sp>
      <p:sp>
        <p:nvSpPr>
          <p:cNvPr id="453653" name="Text Box 21"/>
          <p:cNvSpPr txBox="1">
            <a:spLocks noChangeArrowheads="1"/>
          </p:cNvSpPr>
          <p:nvPr/>
        </p:nvSpPr>
        <p:spPr bwMode="auto">
          <a:xfrm>
            <a:off x="457200" y="4724400"/>
            <a:ext cx="7681913" cy="884238"/>
          </a:xfrm>
          <a:prstGeom prst="rect">
            <a:avLst/>
          </a:prstGeom>
          <a:noFill/>
          <a:ln w="19050" algn="ctr">
            <a:noFill/>
            <a:miter lim="800000"/>
            <a:headEnd/>
            <a:tailEnd/>
          </a:ln>
        </p:spPr>
        <p:txBody>
          <a:bodyPr>
            <a:spAutoFit/>
          </a:bodyPr>
          <a:lstStyle/>
          <a:p>
            <a:r>
              <a:rPr lang="en-US"/>
              <a:t>Each of the three </a:t>
            </a:r>
            <a:r>
              <a:rPr lang="en-US" sz="2800" i="1">
                <a:latin typeface="Times New Roman" pitchFamily="18" charset="0"/>
              </a:rPr>
              <a:t>H</a:t>
            </a:r>
            <a:r>
              <a:rPr lang="en-US"/>
              <a:t> operations can be seen as playing a different role ...</a:t>
            </a:r>
          </a:p>
        </p:txBody>
      </p:sp>
      <p:grpSp>
        <p:nvGrpSpPr>
          <p:cNvPr id="3" name="Group 22"/>
          <p:cNvGrpSpPr>
            <a:grpSpLocks/>
          </p:cNvGrpSpPr>
          <p:nvPr/>
        </p:nvGrpSpPr>
        <p:grpSpPr bwMode="auto">
          <a:xfrm>
            <a:off x="2057400" y="1295400"/>
            <a:ext cx="2139950" cy="2195513"/>
            <a:chOff x="1296" y="816"/>
            <a:chExt cx="1348" cy="1383"/>
          </a:xfrm>
        </p:grpSpPr>
        <p:sp>
          <p:nvSpPr>
            <p:cNvPr id="12308" name="Text Box 23"/>
            <p:cNvSpPr txBox="1">
              <a:spLocks noChangeArrowheads="1"/>
            </p:cNvSpPr>
            <p:nvPr/>
          </p:nvSpPr>
          <p:spPr bwMode="auto">
            <a:xfrm>
              <a:off x="1296" y="1968"/>
              <a:ext cx="196" cy="231"/>
            </a:xfrm>
            <a:prstGeom prst="rect">
              <a:avLst/>
            </a:prstGeom>
            <a:noFill/>
            <a:ln w="19050" algn="ctr">
              <a:noFill/>
              <a:miter lim="800000"/>
              <a:headEnd/>
              <a:tailEnd/>
            </a:ln>
          </p:spPr>
          <p:txBody>
            <a:bodyPr wrap="none">
              <a:spAutoFit/>
            </a:bodyPr>
            <a:lstStyle/>
            <a:p>
              <a:r>
                <a:rPr lang="en-US" sz="1800" b="1">
                  <a:solidFill>
                    <a:srgbClr val="A50021"/>
                  </a:solidFill>
                </a:rPr>
                <a:t>1</a:t>
              </a:r>
            </a:p>
          </p:txBody>
        </p:sp>
        <p:sp>
          <p:nvSpPr>
            <p:cNvPr id="12309" name="Text Box 24"/>
            <p:cNvSpPr txBox="1">
              <a:spLocks noChangeArrowheads="1"/>
            </p:cNvSpPr>
            <p:nvPr/>
          </p:nvSpPr>
          <p:spPr bwMode="auto">
            <a:xfrm>
              <a:off x="1296" y="816"/>
              <a:ext cx="196" cy="231"/>
            </a:xfrm>
            <a:prstGeom prst="rect">
              <a:avLst/>
            </a:prstGeom>
            <a:noFill/>
            <a:ln w="19050" algn="ctr">
              <a:noFill/>
              <a:miter lim="800000"/>
              <a:headEnd/>
              <a:tailEnd/>
            </a:ln>
          </p:spPr>
          <p:txBody>
            <a:bodyPr wrap="none">
              <a:spAutoFit/>
            </a:bodyPr>
            <a:lstStyle/>
            <a:p>
              <a:r>
                <a:rPr lang="en-US" sz="1800" b="1">
                  <a:solidFill>
                    <a:srgbClr val="A50021"/>
                  </a:solidFill>
                </a:rPr>
                <a:t>2</a:t>
              </a:r>
            </a:p>
          </p:txBody>
        </p:sp>
        <p:sp>
          <p:nvSpPr>
            <p:cNvPr id="12310" name="Text Box 25"/>
            <p:cNvSpPr txBox="1">
              <a:spLocks noChangeArrowheads="1"/>
            </p:cNvSpPr>
            <p:nvPr/>
          </p:nvSpPr>
          <p:spPr bwMode="auto">
            <a:xfrm>
              <a:off x="2448" y="816"/>
              <a:ext cx="196" cy="231"/>
            </a:xfrm>
            <a:prstGeom prst="rect">
              <a:avLst/>
            </a:prstGeom>
            <a:noFill/>
            <a:ln w="19050" algn="ctr">
              <a:noFill/>
              <a:miter lim="800000"/>
              <a:headEnd/>
              <a:tailEnd/>
            </a:ln>
          </p:spPr>
          <p:txBody>
            <a:bodyPr wrap="none">
              <a:spAutoFit/>
            </a:bodyPr>
            <a:lstStyle/>
            <a:p>
              <a:r>
                <a:rPr lang="en-US" sz="1800" b="1">
                  <a:solidFill>
                    <a:srgbClr val="A50021"/>
                  </a:solidFill>
                </a:rPr>
                <a:t>3</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36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36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365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3650" grpId="0"/>
      <p:bldP spid="453652" grpId="0"/>
      <p:bldP spid="453653"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Rectangle 2"/>
          <p:cNvSpPr>
            <a:spLocks noGrp="1" noChangeArrowheads="1"/>
          </p:cNvSpPr>
          <p:nvPr>
            <p:ph type="title"/>
          </p:nvPr>
        </p:nvSpPr>
        <p:spPr>
          <a:xfrm>
            <a:off x="642910" y="142852"/>
            <a:ext cx="7772400" cy="1143000"/>
          </a:xfrm>
        </p:spPr>
        <p:txBody>
          <a:bodyPr/>
          <a:lstStyle/>
          <a:p>
            <a:pPr eaLnBrk="1" hangingPunct="1">
              <a:defRPr/>
            </a:pPr>
            <a:r>
              <a:rPr lang="en-US" b="1" dirty="0" smtClean="0">
                <a:solidFill>
                  <a:srgbClr val="666699"/>
                </a:solidFill>
                <a:effectLst>
                  <a:outerShdw blurRad="38100" dist="38100" dir="2700000" algn="tl">
                    <a:srgbClr val="C0C0C0"/>
                  </a:outerShdw>
                </a:effectLst>
              </a:rPr>
              <a:t>Quantum algorithm (</a:t>
            </a:r>
            <a:r>
              <a:rPr lang="en-US" b="1" dirty="0" smtClean="0">
                <a:solidFill>
                  <a:srgbClr val="CC3300"/>
                </a:solidFill>
                <a:effectLst>
                  <a:outerShdw blurRad="38100" dist="38100" dir="2700000" algn="tl">
                    <a:srgbClr val="C0C0C0"/>
                  </a:outerShdw>
                </a:effectLst>
              </a:rPr>
              <a:t>1</a:t>
            </a:r>
            <a:r>
              <a:rPr lang="en-US" b="1" dirty="0" smtClean="0">
                <a:solidFill>
                  <a:srgbClr val="666699"/>
                </a:solidFill>
                <a:effectLst>
                  <a:outerShdw blurRad="38100" dist="38100" dir="2700000" algn="tl">
                    <a:srgbClr val="C0C0C0"/>
                  </a:outerShdw>
                </a:effectLst>
              </a:rPr>
              <a:t>) </a:t>
            </a:r>
          </a:p>
        </p:txBody>
      </p:sp>
      <p:grpSp>
        <p:nvGrpSpPr>
          <p:cNvPr id="2" name="Group 3"/>
          <p:cNvGrpSpPr>
            <a:grpSpLocks/>
          </p:cNvGrpSpPr>
          <p:nvPr/>
        </p:nvGrpSpPr>
        <p:grpSpPr bwMode="auto">
          <a:xfrm>
            <a:off x="914400" y="1447800"/>
            <a:ext cx="3392488" cy="1181100"/>
            <a:chOff x="486" y="1008"/>
            <a:chExt cx="2922" cy="992"/>
          </a:xfrm>
        </p:grpSpPr>
        <p:sp>
          <p:nvSpPr>
            <p:cNvPr id="32793" name="Line 4"/>
            <p:cNvSpPr>
              <a:spLocks noChangeShapeType="1"/>
            </p:cNvSpPr>
            <p:nvPr/>
          </p:nvSpPr>
          <p:spPr bwMode="auto">
            <a:xfrm>
              <a:off x="912" y="1200"/>
              <a:ext cx="2208" cy="0"/>
            </a:xfrm>
            <a:prstGeom prst="line">
              <a:avLst/>
            </a:prstGeom>
            <a:noFill/>
            <a:ln w="19050">
              <a:solidFill>
                <a:schemeClr val="tx1"/>
              </a:solidFill>
              <a:round/>
              <a:headEnd/>
              <a:tailEnd/>
            </a:ln>
          </p:spPr>
          <p:txBody>
            <a:bodyPr/>
            <a:lstStyle/>
            <a:p>
              <a:endParaRPr lang="en-US"/>
            </a:p>
          </p:txBody>
        </p:sp>
        <p:sp>
          <p:nvSpPr>
            <p:cNvPr id="32794" name="Line 5"/>
            <p:cNvSpPr>
              <a:spLocks noChangeShapeType="1"/>
            </p:cNvSpPr>
            <p:nvPr/>
          </p:nvSpPr>
          <p:spPr bwMode="auto">
            <a:xfrm>
              <a:off x="912" y="1776"/>
              <a:ext cx="2496" cy="0"/>
            </a:xfrm>
            <a:prstGeom prst="line">
              <a:avLst/>
            </a:prstGeom>
            <a:noFill/>
            <a:ln w="19050">
              <a:solidFill>
                <a:schemeClr val="tx1"/>
              </a:solidFill>
              <a:round/>
              <a:headEnd/>
              <a:tailEnd/>
            </a:ln>
          </p:spPr>
          <p:txBody>
            <a:bodyPr/>
            <a:lstStyle/>
            <a:p>
              <a:endParaRPr lang="en-US"/>
            </a:p>
          </p:txBody>
        </p:sp>
        <p:sp>
          <p:nvSpPr>
            <p:cNvPr id="32795" name="Rectangle 6"/>
            <p:cNvSpPr>
              <a:spLocks noChangeArrowheads="1"/>
            </p:cNvSpPr>
            <p:nvPr/>
          </p:nvSpPr>
          <p:spPr bwMode="auto">
            <a:xfrm>
              <a:off x="1200" y="1008"/>
              <a:ext cx="384" cy="384"/>
            </a:xfrm>
            <a:prstGeom prst="rect">
              <a:avLst/>
            </a:prstGeom>
            <a:solidFill>
              <a:srgbClr val="DDDDDD"/>
            </a:solidFill>
            <a:ln w="19050">
              <a:solidFill>
                <a:schemeClr val="tx1"/>
              </a:solidFill>
              <a:miter lim="800000"/>
              <a:headEnd/>
              <a:tailEnd/>
            </a:ln>
          </p:spPr>
          <p:txBody>
            <a:bodyPr wrap="none" anchor="ctr"/>
            <a:lstStyle/>
            <a:p>
              <a:pPr algn="ctr"/>
              <a:r>
                <a:rPr lang="en-US" sz="3200" i="1">
                  <a:latin typeface="Times New Roman" pitchFamily="18" charset="0"/>
                </a:rPr>
                <a:t>H</a:t>
              </a:r>
            </a:p>
          </p:txBody>
        </p:sp>
        <p:grpSp>
          <p:nvGrpSpPr>
            <p:cNvPr id="3" name="Group 7"/>
            <p:cNvGrpSpPr>
              <a:grpSpLocks/>
            </p:cNvGrpSpPr>
            <p:nvPr/>
          </p:nvGrpSpPr>
          <p:grpSpPr bwMode="auto">
            <a:xfrm>
              <a:off x="1776" y="1008"/>
              <a:ext cx="384" cy="864"/>
              <a:chOff x="2688" y="2544"/>
              <a:chExt cx="384" cy="864"/>
            </a:xfrm>
          </p:grpSpPr>
          <p:sp>
            <p:nvSpPr>
              <p:cNvPr id="32803" name="Rectangle 8"/>
              <p:cNvSpPr>
                <a:spLocks noChangeArrowheads="1"/>
              </p:cNvSpPr>
              <p:nvPr/>
            </p:nvSpPr>
            <p:spPr bwMode="auto">
              <a:xfrm>
                <a:off x="2688" y="2544"/>
                <a:ext cx="384" cy="384"/>
              </a:xfrm>
              <a:prstGeom prst="rect">
                <a:avLst/>
              </a:prstGeom>
              <a:solidFill>
                <a:schemeClr val="tx1"/>
              </a:solidFill>
              <a:ln w="19050">
                <a:solidFill>
                  <a:schemeClr val="tx1"/>
                </a:solidFill>
                <a:miter lim="800000"/>
                <a:headEnd/>
                <a:tailEnd/>
              </a:ln>
            </p:spPr>
            <p:txBody>
              <a:bodyPr wrap="none" anchor="ctr"/>
              <a:lstStyle/>
              <a:p>
                <a:pPr algn="ctr"/>
                <a:r>
                  <a:rPr lang="en-US" sz="2800" i="1">
                    <a:solidFill>
                      <a:schemeClr val="bg1"/>
                    </a:solidFill>
                    <a:latin typeface="Times New Roman" pitchFamily="18" charset="0"/>
                  </a:rPr>
                  <a:t>f</a:t>
                </a:r>
              </a:p>
            </p:txBody>
          </p:sp>
          <p:sp>
            <p:nvSpPr>
              <p:cNvPr id="32804" name="Line 9"/>
              <p:cNvSpPr>
                <a:spLocks noChangeShapeType="1"/>
              </p:cNvSpPr>
              <p:nvPr/>
            </p:nvSpPr>
            <p:spPr bwMode="auto">
              <a:xfrm>
                <a:off x="2880" y="2928"/>
                <a:ext cx="0" cy="480"/>
              </a:xfrm>
              <a:prstGeom prst="line">
                <a:avLst/>
              </a:prstGeom>
              <a:noFill/>
              <a:ln w="19050">
                <a:solidFill>
                  <a:schemeClr val="tx1"/>
                </a:solidFill>
                <a:round/>
                <a:headEnd/>
                <a:tailEnd/>
              </a:ln>
            </p:spPr>
            <p:txBody>
              <a:bodyPr/>
              <a:lstStyle/>
              <a:p>
                <a:endParaRPr lang="en-US"/>
              </a:p>
            </p:txBody>
          </p:sp>
          <p:sp>
            <p:nvSpPr>
              <p:cNvPr id="32805" name="Oval 10"/>
              <p:cNvSpPr>
                <a:spLocks noChangeArrowheads="1"/>
              </p:cNvSpPr>
              <p:nvPr/>
            </p:nvSpPr>
            <p:spPr bwMode="auto">
              <a:xfrm>
                <a:off x="2784" y="3216"/>
                <a:ext cx="192" cy="192"/>
              </a:xfrm>
              <a:prstGeom prst="ellipse">
                <a:avLst/>
              </a:prstGeom>
              <a:noFill/>
              <a:ln w="19050">
                <a:solidFill>
                  <a:schemeClr val="tx1"/>
                </a:solidFill>
                <a:round/>
                <a:headEnd/>
                <a:tailEnd/>
              </a:ln>
            </p:spPr>
            <p:txBody>
              <a:bodyPr wrap="none" anchor="ctr"/>
              <a:lstStyle/>
              <a:p>
                <a:endParaRPr lang="en-US"/>
              </a:p>
            </p:txBody>
          </p:sp>
          <p:sp>
            <p:nvSpPr>
              <p:cNvPr id="32806" name="Line 11"/>
              <p:cNvSpPr>
                <a:spLocks noChangeShapeType="1"/>
              </p:cNvSpPr>
              <p:nvPr/>
            </p:nvSpPr>
            <p:spPr bwMode="auto">
              <a:xfrm>
                <a:off x="2784" y="3312"/>
                <a:ext cx="192" cy="0"/>
              </a:xfrm>
              <a:prstGeom prst="line">
                <a:avLst/>
              </a:prstGeom>
              <a:noFill/>
              <a:ln w="19050">
                <a:solidFill>
                  <a:schemeClr val="tx1"/>
                </a:solidFill>
                <a:round/>
                <a:headEnd/>
                <a:tailEnd/>
              </a:ln>
            </p:spPr>
            <p:txBody>
              <a:bodyPr/>
              <a:lstStyle/>
              <a:p>
                <a:endParaRPr lang="en-US"/>
              </a:p>
            </p:txBody>
          </p:sp>
        </p:grpSp>
        <p:sp>
          <p:nvSpPr>
            <p:cNvPr id="32797" name="Rectangle 12"/>
            <p:cNvSpPr>
              <a:spLocks noChangeArrowheads="1"/>
            </p:cNvSpPr>
            <p:nvPr/>
          </p:nvSpPr>
          <p:spPr bwMode="auto">
            <a:xfrm>
              <a:off x="1200" y="1584"/>
              <a:ext cx="384" cy="384"/>
            </a:xfrm>
            <a:prstGeom prst="rect">
              <a:avLst/>
            </a:prstGeom>
            <a:solidFill>
              <a:srgbClr val="DDDDDD"/>
            </a:solidFill>
            <a:ln w="19050">
              <a:solidFill>
                <a:schemeClr val="tx1"/>
              </a:solidFill>
              <a:miter lim="800000"/>
              <a:headEnd/>
              <a:tailEnd/>
            </a:ln>
          </p:spPr>
          <p:txBody>
            <a:bodyPr wrap="none" anchor="ctr"/>
            <a:lstStyle/>
            <a:p>
              <a:pPr algn="ctr"/>
              <a:r>
                <a:rPr lang="en-US" sz="3200" i="1">
                  <a:latin typeface="Times New Roman" pitchFamily="18" charset="0"/>
                </a:rPr>
                <a:t>H</a:t>
              </a:r>
            </a:p>
          </p:txBody>
        </p:sp>
        <p:sp>
          <p:nvSpPr>
            <p:cNvPr id="32798" name="Rectangle 13"/>
            <p:cNvSpPr>
              <a:spLocks noChangeArrowheads="1"/>
            </p:cNvSpPr>
            <p:nvPr/>
          </p:nvSpPr>
          <p:spPr bwMode="auto">
            <a:xfrm>
              <a:off x="2352" y="1008"/>
              <a:ext cx="384" cy="384"/>
            </a:xfrm>
            <a:prstGeom prst="rect">
              <a:avLst/>
            </a:prstGeom>
            <a:solidFill>
              <a:srgbClr val="DDDDDD"/>
            </a:solidFill>
            <a:ln w="19050">
              <a:solidFill>
                <a:schemeClr val="tx1"/>
              </a:solidFill>
              <a:miter lim="800000"/>
              <a:headEnd/>
              <a:tailEnd/>
            </a:ln>
          </p:spPr>
          <p:txBody>
            <a:bodyPr wrap="none" anchor="ctr"/>
            <a:lstStyle/>
            <a:p>
              <a:pPr algn="ctr"/>
              <a:r>
                <a:rPr lang="en-US" sz="3200" i="1">
                  <a:latin typeface="Times New Roman" pitchFamily="18" charset="0"/>
                </a:rPr>
                <a:t>H</a:t>
              </a:r>
            </a:p>
          </p:txBody>
        </p:sp>
        <p:sp>
          <p:nvSpPr>
            <p:cNvPr id="32799" name="AutoShape 14"/>
            <p:cNvSpPr>
              <a:spLocks noChangeArrowheads="1"/>
            </p:cNvSpPr>
            <p:nvPr/>
          </p:nvSpPr>
          <p:spPr bwMode="auto">
            <a:xfrm rot="5400000">
              <a:off x="2736" y="1008"/>
              <a:ext cx="384" cy="384"/>
            </a:xfrm>
            <a:custGeom>
              <a:avLst/>
              <a:gdLst>
                <a:gd name="T0" fmla="*/ 192 w 21600"/>
                <a:gd name="T1" fmla="*/ 0 h 21600"/>
                <a:gd name="T2" fmla="*/ 96 w 21600"/>
                <a:gd name="T3" fmla="*/ 192 h 21600"/>
                <a:gd name="T4" fmla="*/ 192 w 21600"/>
                <a:gd name="T5" fmla="*/ 191 h 21600"/>
                <a:gd name="T6" fmla="*/ 288 w 21600"/>
                <a:gd name="T7" fmla="*/ 192 h 21600"/>
                <a:gd name="T8" fmla="*/ 0 60000 65536"/>
                <a:gd name="T9" fmla="*/ 0 60000 65536"/>
                <a:gd name="T10" fmla="*/ 0 60000 65536"/>
                <a:gd name="T11" fmla="*/ 0 60000 65536"/>
                <a:gd name="T12" fmla="*/ 0 w 21600"/>
                <a:gd name="T13" fmla="*/ 0 h 21600"/>
                <a:gd name="T14" fmla="*/ 21600 w 21600"/>
                <a:gd name="T15" fmla="*/ 7706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solidFill>
              <a:srgbClr val="DDDDDD"/>
            </a:solidFill>
            <a:ln w="19050" algn="ctr">
              <a:solidFill>
                <a:schemeClr val="tx1"/>
              </a:solidFill>
              <a:miter lim="800000"/>
              <a:headEnd/>
              <a:tailEnd/>
            </a:ln>
          </p:spPr>
          <p:txBody>
            <a:bodyPr wrap="none" anchor="ctr"/>
            <a:lstStyle/>
            <a:p>
              <a:endParaRPr lang="en-US"/>
            </a:p>
          </p:txBody>
        </p:sp>
        <p:sp>
          <p:nvSpPr>
            <p:cNvPr id="32800" name="Line 15"/>
            <p:cNvSpPr>
              <a:spLocks noChangeShapeType="1"/>
            </p:cNvSpPr>
            <p:nvPr/>
          </p:nvSpPr>
          <p:spPr bwMode="auto">
            <a:xfrm>
              <a:off x="3120" y="1200"/>
              <a:ext cx="288" cy="0"/>
            </a:xfrm>
            <a:prstGeom prst="line">
              <a:avLst/>
            </a:prstGeom>
            <a:noFill/>
            <a:ln w="38100" cmpd="dbl">
              <a:solidFill>
                <a:schemeClr val="tx1"/>
              </a:solidFill>
              <a:round/>
              <a:headEnd/>
              <a:tailEnd/>
            </a:ln>
          </p:spPr>
          <p:txBody>
            <a:bodyPr/>
            <a:lstStyle/>
            <a:p>
              <a:endParaRPr lang="en-US"/>
            </a:p>
          </p:txBody>
        </p:sp>
        <p:sp>
          <p:nvSpPr>
            <p:cNvPr id="32801" name="Text Box 16"/>
            <p:cNvSpPr txBox="1">
              <a:spLocks noChangeArrowheads="1"/>
            </p:cNvSpPr>
            <p:nvPr/>
          </p:nvSpPr>
          <p:spPr bwMode="auto">
            <a:xfrm>
              <a:off x="486" y="1616"/>
              <a:ext cx="443" cy="384"/>
            </a:xfrm>
            <a:prstGeom prst="rect">
              <a:avLst/>
            </a:prstGeom>
            <a:noFill/>
            <a:ln w="19050" algn="ctr">
              <a:noFill/>
              <a:miter lim="800000"/>
              <a:headEnd/>
              <a:tailEnd/>
            </a:ln>
          </p:spPr>
          <p:txBody>
            <a:bodyPr wrap="none">
              <a:spAutoFit/>
            </a:bodyPr>
            <a:lstStyle/>
            <a:p>
              <a:pPr algn="ctr"/>
              <a:r>
                <a:rPr lang="en-US">
                  <a:solidFill>
                    <a:srgbClr val="990099"/>
                  </a:solidFill>
                  <a:sym typeface="Symbol" pitchFamily="18" charset="2"/>
                </a:rPr>
                <a:t></a:t>
              </a:r>
              <a:r>
                <a:rPr lang="en-US">
                  <a:solidFill>
                    <a:srgbClr val="990099"/>
                  </a:solidFill>
                </a:rPr>
                <a:t>1</a:t>
              </a:r>
              <a:r>
                <a:rPr lang="en-US">
                  <a:solidFill>
                    <a:srgbClr val="990099"/>
                  </a:solidFill>
                  <a:sym typeface="Symbol" pitchFamily="18" charset="2"/>
                </a:rPr>
                <a:t></a:t>
              </a:r>
            </a:p>
          </p:txBody>
        </p:sp>
        <p:sp>
          <p:nvSpPr>
            <p:cNvPr id="32802" name="Text Box 17"/>
            <p:cNvSpPr txBox="1">
              <a:spLocks noChangeArrowheads="1"/>
            </p:cNvSpPr>
            <p:nvPr/>
          </p:nvSpPr>
          <p:spPr bwMode="auto">
            <a:xfrm>
              <a:off x="486" y="1041"/>
              <a:ext cx="443" cy="384"/>
            </a:xfrm>
            <a:prstGeom prst="rect">
              <a:avLst/>
            </a:prstGeom>
            <a:noFill/>
            <a:ln w="19050" algn="ctr">
              <a:noFill/>
              <a:miter lim="800000"/>
              <a:headEnd/>
              <a:tailEnd/>
            </a:ln>
          </p:spPr>
          <p:txBody>
            <a:bodyPr wrap="none">
              <a:spAutoFit/>
            </a:bodyPr>
            <a:lstStyle/>
            <a:p>
              <a:pPr algn="ctr"/>
              <a:r>
                <a:rPr lang="en-US">
                  <a:solidFill>
                    <a:srgbClr val="990099"/>
                  </a:solidFill>
                  <a:sym typeface="Symbol" pitchFamily="18" charset="2"/>
                </a:rPr>
                <a:t></a:t>
              </a:r>
              <a:r>
                <a:rPr lang="en-US">
                  <a:solidFill>
                    <a:srgbClr val="990099"/>
                  </a:solidFill>
                </a:rPr>
                <a:t>0</a:t>
              </a:r>
              <a:r>
                <a:rPr lang="en-US">
                  <a:solidFill>
                    <a:srgbClr val="990099"/>
                  </a:solidFill>
                  <a:sym typeface="Symbol" pitchFamily="18" charset="2"/>
                </a:rPr>
                <a:t></a:t>
              </a:r>
            </a:p>
          </p:txBody>
        </p:sp>
      </p:grpSp>
      <p:sp>
        <p:nvSpPr>
          <p:cNvPr id="454674" name="Text Box 18"/>
          <p:cNvSpPr txBox="1">
            <a:spLocks noChangeArrowheads="1"/>
          </p:cNvSpPr>
          <p:nvPr/>
        </p:nvSpPr>
        <p:spPr bwMode="auto">
          <a:xfrm>
            <a:off x="457200" y="2971800"/>
            <a:ext cx="7772400" cy="457200"/>
          </a:xfrm>
          <a:prstGeom prst="rect">
            <a:avLst/>
          </a:prstGeom>
          <a:noFill/>
          <a:ln w="19050" algn="ctr">
            <a:noFill/>
            <a:miter lim="800000"/>
            <a:headEnd/>
            <a:tailEnd/>
          </a:ln>
        </p:spPr>
        <p:txBody>
          <a:bodyPr>
            <a:spAutoFit/>
          </a:bodyPr>
          <a:lstStyle/>
          <a:p>
            <a:r>
              <a:rPr lang="en-US" b="1">
                <a:solidFill>
                  <a:srgbClr val="A50021"/>
                </a:solidFill>
              </a:rPr>
              <a:t>1.</a:t>
            </a:r>
            <a:r>
              <a:rPr lang="en-US"/>
              <a:t> Creates the state </a:t>
            </a:r>
            <a:r>
              <a:rPr lang="en-US">
                <a:solidFill>
                  <a:srgbClr val="990099"/>
                </a:solidFill>
                <a:sym typeface="Symbol" pitchFamily="18" charset="2"/>
              </a:rPr>
              <a:t></a:t>
            </a:r>
            <a:r>
              <a:rPr lang="en-US">
                <a:solidFill>
                  <a:srgbClr val="990099"/>
                </a:solidFill>
              </a:rPr>
              <a:t>0</a:t>
            </a:r>
            <a:r>
              <a:rPr lang="en-US">
                <a:solidFill>
                  <a:srgbClr val="990099"/>
                </a:solidFill>
                <a:sym typeface="Symbol" pitchFamily="18" charset="2"/>
              </a:rPr>
              <a:t> </a:t>
            </a:r>
            <a:r>
              <a:rPr lang="en-US" b="1">
                <a:solidFill>
                  <a:srgbClr val="990099"/>
                </a:solidFill>
                <a:latin typeface="Times New Roman" pitchFamily="18" charset="0"/>
                <a:cs typeface="Times New Roman" pitchFamily="18" charset="0"/>
                <a:sym typeface="Symbol" pitchFamily="18" charset="2"/>
              </a:rPr>
              <a:t>–</a:t>
            </a:r>
            <a:r>
              <a:rPr lang="en-US">
                <a:solidFill>
                  <a:srgbClr val="990099"/>
                </a:solidFill>
                <a:latin typeface="Times New Roman" pitchFamily="18" charset="0"/>
                <a:cs typeface="Arial" charset="0"/>
                <a:sym typeface="Symbol" pitchFamily="18" charset="2"/>
              </a:rPr>
              <a:t> </a:t>
            </a:r>
            <a:r>
              <a:rPr lang="en-US">
                <a:solidFill>
                  <a:srgbClr val="990099"/>
                </a:solidFill>
                <a:sym typeface="Symbol" pitchFamily="18" charset="2"/>
              </a:rPr>
              <a:t></a:t>
            </a:r>
            <a:r>
              <a:rPr lang="en-US">
                <a:solidFill>
                  <a:srgbClr val="990099"/>
                </a:solidFill>
              </a:rPr>
              <a:t>1</a:t>
            </a:r>
            <a:r>
              <a:rPr lang="en-US">
                <a:solidFill>
                  <a:srgbClr val="990099"/>
                </a:solidFill>
                <a:sym typeface="Symbol" pitchFamily="18" charset="2"/>
              </a:rPr>
              <a:t></a:t>
            </a:r>
            <a:r>
              <a:rPr lang="en-US"/>
              <a:t>, which is an eigenvector of</a:t>
            </a:r>
            <a:endParaRPr lang="en-US">
              <a:solidFill>
                <a:srgbClr val="990099"/>
              </a:solidFill>
              <a:sym typeface="Symbol" pitchFamily="18" charset="2"/>
            </a:endParaRPr>
          </a:p>
        </p:txBody>
      </p:sp>
      <p:sp>
        <p:nvSpPr>
          <p:cNvPr id="32774" name="Text Box 19"/>
          <p:cNvSpPr txBox="1">
            <a:spLocks noChangeArrowheads="1"/>
          </p:cNvSpPr>
          <p:nvPr/>
        </p:nvSpPr>
        <p:spPr bwMode="auto">
          <a:xfrm>
            <a:off x="1828800" y="2514600"/>
            <a:ext cx="311150" cy="366713"/>
          </a:xfrm>
          <a:prstGeom prst="rect">
            <a:avLst/>
          </a:prstGeom>
          <a:noFill/>
          <a:ln w="19050" algn="ctr">
            <a:noFill/>
            <a:miter lim="800000"/>
            <a:headEnd/>
            <a:tailEnd/>
          </a:ln>
        </p:spPr>
        <p:txBody>
          <a:bodyPr wrap="none">
            <a:spAutoFit/>
          </a:bodyPr>
          <a:lstStyle/>
          <a:p>
            <a:r>
              <a:rPr lang="en-US" sz="1800" b="1">
                <a:solidFill>
                  <a:srgbClr val="A50021"/>
                </a:solidFill>
              </a:rPr>
              <a:t>1</a:t>
            </a:r>
          </a:p>
        </p:txBody>
      </p:sp>
      <p:sp>
        <p:nvSpPr>
          <p:cNvPr id="32775" name="Text Box 20"/>
          <p:cNvSpPr txBox="1">
            <a:spLocks noChangeArrowheads="1"/>
          </p:cNvSpPr>
          <p:nvPr/>
        </p:nvSpPr>
        <p:spPr bwMode="auto">
          <a:xfrm>
            <a:off x="1828800" y="1143000"/>
            <a:ext cx="311150" cy="366713"/>
          </a:xfrm>
          <a:prstGeom prst="rect">
            <a:avLst/>
          </a:prstGeom>
          <a:noFill/>
          <a:ln w="19050" algn="ctr">
            <a:noFill/>
            <a:miter lim="800000"/>
            <a:headEnd/>
            <a:tailEnd/>
          </a:ln>
        </p:spPr>
        <p:txBody>
          <a:bodyPr wrap="none">
            <a:spAutoFit/>
          </a:bodyPr>
          <a:lstStyle/>
          <a:p>
            <a:r>
              <a:rPr lang="en-US" sz="1800" b="1">
                <a:solidFill>
                  <a:srgbClr val="A50021"/>
                </a:solidFill>
              </a:rPr>
              <a:t>2</a:t>
            </a:r>
          </a:p>
        </p:txBody>
      </p:sp>
      <p:sp>
        <p:nvSpPr>
          <p:cNvPr id="32776" name="Text Box 21"/>
          <p:cNvSpPr txBox="1">
            <a:spLocks noChangeArrowheads="1"/>
          </p:cNvSpPr>
          <p:nvPr/>
        </p:nvSpPr>
        <p:spPr bwMode="auto">
          <a:xfrm>
            <a:off x="3124200" y="1143000"/>
            <a:ext cx="311150" cy="366713"/>
          </a:xfrm>
          <a:prstGeom prst="rect">
            <a:avLst/>
          </a:prstGeom>
          <a:noFill/>
          <a:ln w="19050" algn="ctr">
            <a:noFill/>
            <a:miter lim="800000"/>
            <a:headEnd/>
            <a:tailEnd/>
          </a:ln>
        </p:spPr>
        <p:txBody>
          <a:bodyPr wrap="none">
            <a:spAutoFit/>
          </a:bodyPr>
          <a:lstStyle/>
          <a:p>
            <a:r>
              <a:rPr lang="en-US" sz="1800" b="1">
                <a:solidFill>
                  <a:srgbClr val="A50021"/>
                </a:solidFill>
              </a:rPr>
              <a:t>3</a:t>
            </a:r>
          </a:p>
        </p:txBody>
      </p:sp>
      <p:grpSp>
        <p:nvGrpSpPr>
          <p:cNvPr id="4" name="Group 22"/>
          <p:cNvGrpSpPr>
            <a:grpSpLocks/>
          </p:cNvGrpSpPr>
          <p:nvPr/>
        </p:nvGrpSpPr>
        <p:grpSpPr bwMode="auto">
          <a:xfrm>
            <a:off x="990600" y="3505200"/>
            <a:ext cx="3749675" cy="884238"/>
            <a:chOff x="672" y="3360"/>
            <a:chExt cx="2362" cy="557"/>
          </a:xfrm>
        </p:grpSpPr>
        <p:sp>
          <p:nvSpPr>
            <p:cNvPr id="32791" name="Text Box 23"/>
            <p:cNvSpPr txBox="1">
              <a:spLocks noChangeArrowheads="1"/>
            </p:cNvSpPr>
            <p:nvPr/>
          </p:nvSpPr>
          <p:spPr bwMode="auto">
            <a:xfrm>
              <a:off x="768" y="3360"/>
              <a:ext cx="2266" cy="557"/>
            </a:xfrm>
            <a:prstGeom prst="rect">
              <a:avLst/>
            </a:prstGeom>
            <a:noFill/>
            <a:ln w="19050" algn="ctr">
              <a:noFill/>
              <a:miter lim="800000"/>
              <a:headEnd/>
              <a:tailEnd/>
            </a:ln>
          </p:spPr>
          <p:txBody>
            <a:bodyPr>
              <a:spAutoFit/>
            </a:bodyPr>
            <a:lstStyle/>
            <a:p>
              <a:r>
                <a:rPr lang="en-US" b="1"/>
                <a:t>NOT</a:t>
              </a:r>
              <a:r>
                <a:rPr lang="en-US"/>
                <a:t> with eigenvalue </a:t>
              </a:r>
              <a:r>
                <a:rPr lang="en-US">
                  <a:latin typeface="Times New Roman" pitchFamily="18" charset="0"/>
                </a:rPr>
                <a:t> </a:t>
              </a:r>
              <a:r>
                <a:rPr lang="en-US" b="1">
                  <a:latin typeface="Times New Roman" pitchFamily="18" charset="0"/>
                  <a:cs typeface="Times New Roman" pitchFamily="18" charset="0"/>
                  <a:sym typeface="Symbol" pitchFamily="18" charset="2"/>
                </a:rPr>
                <a:t>–</a:t>
              </a:r>
              <a:r>
                <a:rPr lang="en-US">
                  <a:latin typeface="Times New Roman" pitchFamily="18" charset="0"/>
                </a:rPr>
                <a:t>1 </a:t>
              </a:r>
            </a:p>
            <a:p>
              <a:r>
                <a:rPr lang="en-US">
                  <a:latin typeface="Times New Roman" pitchFamily="18" charset="0"/>
                </a:rPr>
                <a:t>   </a:t>
              </a:r>
              <a:r>
                <a:rPr lang="en-US" sz="2800" b="1" i="1">
                  <a:latin typeface="Times New Roman" pitchFamily="18" charset="0"/>
                </a:rPr>
                <a:t>I</a:t>
              </a:r>
              <a:r>
                <a:rPr lang="en-US">
                  <a:latin typeface="Times New Roman" pitchFamily="18" charset="0"/>
                </a:rPr>
                <a:t>     </a:t>
              </a:r>
              <a:r>
                <a:rPr lang="en-US"/>
                <a:t>with eigenvalue  </a:t>
              </a:r>
              <a:r>
                <a:rPr lang="en-US" b="1">
                  <a:latin typeface="Times New Roman" pitchFamily="18" charset="0"/>
                  <a:cs typeface="Times New Roman" pitchFamily="18" charset="0"/>
                  <a:sym typeface="Symbol" pitchFamily="18" charset="2"/>
                </a:rPr>
                <a:t>+</a:t>
              </a:r>
              <a:r>
                <a:rPr lang="en-US">
                  <a:latin typeface="Times New Roman" pitchFamily="18" charset="0"/>
                </a:rPr>
                <a:t>1</a:t>
              </a:r>
            </a:p>
          </p:txBody>
        </p:sp>
        <p:sp>
          <p:nvSpPr>
            <p:cNvPr id="32792" name="AutoShape 24"/>
            <p:cNvSpPr>
              <a:spLocks/>
            </p:cNvSpPr>
            <p:nvPr/>
          </p:nvSpPr>
          <p:spPr bwMode="auto">
            <a:xfrm>
              <a:off x="672" y="3360"/>
              <a:ext cx="96" cy="528"/>
            </a:xfrm>
            <a:prstGeom prst="leftBrace">
              <a:avLst>
                <a:gd name="adj1" fmla="val 45833"/>
                <a:gd name="adj2" fmla="val 50000"/>
              </a:avLst>
            </a:prstGeom>
            <a:noFill/>
            <a:ln w="19050">
              <a:solidFill>
                <a:schemeClr val="tx1"/>
              </a:solidFill>
              <a:round/>
              <a:headEnd/>
              <a:tailEnd/>
            </a:ln>
          </p:spPr>
          <p:txBody>
            <a:bodyPr wrap="none" anchor="ctr"/>
            <a:lstStyle/>
            <a:p>
              <a:endParaRPr lang="en-US"/>
            </a:p>
          </p:txBody>
        </p:sp>
      </p:grpSp>
      <p:sp>
        <p:nvSpPr>
          <p:cNvPr id="454681" name="Text Box 25"/>
          <p:cNvSpPr txBox="1">
            <a:spLocks noChangeArrowheads="1"/>
          </p:cNvSpPr>
          <p:nvPr/>
        </p:nvSpPr>
        <p:spPr bwMode="auto">
          <a:xfrm>
            <a:off x="457200" y="4495800"/>
            <a:ext cx="7454900" cy="519113"/>
          </a:xfrm>
          <a:prstGeom prst="rect">
            <a:avLst/>
          </a:prstGeom>
          <a:noFill/>
          <a:ln w="19050" algn="ctr">
            <a:noFill/>
            <a:miter lim="800000"/>
            <a:headEnd/>
            <a:tailEnd/>
          </a:ln>
        </p:spPr>
        <p:txBody>
          <a:bodyPr wrap="none">
            <a:spAutoFit/>
          </a:bodyPr>
          <a:lstStyle/>
          <a:p>
            <a:r>
              <a:rPr lang="en-US"/>
              <a:t>This causes </a:t>
            </a:r>
            <a:r>
              <a:rPr lang="en-US" sz="2800" i="1">
                <a:latin typeface="Times New Roman" pitchFamily="18" charset="0"/>
              </a:rPr>
              <a:t>f  </a:t>
            </a:r>
            <a:r>
              <a:rPr lang="en-US"/>
              <a:t>to induce a </a:t>
            </a:r>
            <a:r>
              <a:rPr lang="en-US" b="1" i="1"/>
              <a:t>phase shift</a:t>
            </a:r>
            <a:r>
              <a:rPr lang="en-US"/>
              <a:t> of (</a:t>
            </a:r>
            <a:r>
              <a:rPr lang="en-US" b="1">
                <a:latin typeface="Times New Roman" pitchFamily="18" charset="0"/>
                <a:cs typeface="Times New Roman" pitchFamily="18" charset="0"/>
                <a:sym typeface="Symbol" pitchFamily="18" charset="2"/>
              </a:rPr>
              <a:t>–</a:t>
            </a:r>
            <a:r>
              <a:rPr lang="en-US">
                <a:latin typeface="Times New Roman" pitchFamily="18" charset="0"/>
              </a:rPr>
              <a:t>1</a:t>
            </a:r>
            <a:r>
              <a:rPr lang="en-US"/>
              <a:t>)</a:t>
            </a:r>
            <a:r>
              <a:rPr lang="en-US" sz="1600"/>
              <a:t> </a:t>
            </a:r>
            <a:r>
              <a:rPr lang="en-US" sz="3200" i="1" baseline="30000">
                <a:latin typeface="Times New Roman" pitchFamily="18" charset="0"/>
              </a:rPr>
              <a:t>f</a:t>
            </a:r>
            <a:r>
              <a:rPr lang="en-US" sz="3200" baseline="30000">
                <a:latin typeface="Times New Roman" pitchFamily="18" charset="0"/>
              </a:rPr>
              <a:t>(</a:t>
            </a:r>
            <a:r>
              <a:rPr lang="en-US" sz="3200" i="1" baseline="30000">
                <a:latin typeface="Times New Roman" pitchFamily="18" charset="0"/>
              </a:rPr>
              <a:t>x</a:t>
            </a:r>
            <a:r>
              <a:rPr lang="en-US" sz="3200" baseline="30000">
                <a:latin typeface="Times New Roman" pitchFamily="18" charset="0"/>
              </a:rPr>
              <a:t>)</a:t>
            </a:r>
            <a:r>
              <a:rPr lang="en-US"/>
              <a:t> to </a:t>
            </a:r>
            <a:r>
              <a:rPr lang="en-US">
                <a:solidFill>
                  <a:srgbClr val="990099"/>
                </a:solidFill>
                <a:sym typeface="Symbol" pitchFamily="18" charset="2"/>
              </a:rPr>
              <a:t></a:t>
            </a:r>
            <a:r>
              <a:rPr lang="en-US" sz="2800" i="1">
                <a:solidFill>
                  <a:srgbClr val="990099"/>
                </a:solidFill>
                <a:latin typeface="Times New Roman" pitchFamily="18" charset="0"/>
                <a:sym typeface="Symbol" pitchFamily="18" charset="2"/>
              </a:rPr>
              <a:t>x</a:t>
            </a:r>
            <a:r>
              <a:rPr lang="en-US">
                <a:solidFill>
                  <a:srgbClr val="990099"/>
                </a:solidFill>
                <a:sym typeface="Symbol" pitchFamily="18" charset="2"/>
              </a:rPr>
              <a:t></a:t>
            </a:r>
            <a:endParaRPr lang="en-US"/>
          </a:p>
        </p:txBody>
      </p:sp>
      <p:grpSp>
        <p:nvGrpSpPr>
          <p:cNvPr id="5" name="Group 26"/>
          <p:cNvGrpSpPr>
            <a:grpSpLocks/>
          </p:cNvGrpSpPr>
          <p:nvPr/>
        </p:nvGrpSpPr>
        <p:grpSpPr bwMode="auto">
          <a:xfrm>
            <a:off x="1295400" y="5105400"/>
            <a:ext cx="3648075" cy="1219200"/>
            <a:chOff x="432" y="3216"/>
            <a:chExt cx="2298" cy="768"/>
          </a:xfrm>
        </p:grpSpPr>
        <p:sp>
          <p:nvSpPr>
            <p:cNvPr id="32780" name="Line 27"/>
            <p:cNvSpPr>
              <a:spLocks noChangeShapeType="1"/>
            </p:cNvSpPr>
            <p:nvPr/>
          </p:nvSpPr>
          <p:spPr bwMode="auto">
            <a:xfrm>
              <a:off x="1152" y="3408"/>
              <a:ext cx="672" cy="0"/>
            </a:xfrm>
            <a:prstGeom prst="line">
              <a:avLst/>
            </a:prstGeom>
            <a:noFill/>
            <a:ln w="19050">
              <a:solidFill>
                <a:schemeClr val="tx1"/>
              </a:solidFill>
              <a:round/>
              <a:headEnd/>
              <a:tailEnd/>
            </a:ln>
          </p:spPr>
          <p:txBody>
            <a:bodyPr/>
            <a:lstStyle/>
            <a:p>
              <a:endParaRPr lang="en-US"/>
            </a:p>
          </p:txBody>
        </p:sp>
        <p:grpSp>
          <p:nvGrpSpPr>
            <p:cNvPr id="6" name="Group 28"/>
            <p:cNvGrpSpPr>
              <a:grpSpLocks/>
            </p:cNvGrpSpPr>
            <p:nvPr/>
          </p:nvGrpSpPr>
          <p:grpSpPr bwMode="auto">
            <a:xfrm>
              <a:off x="1344" y="3264"/>
              <a:ext cx="281" cy="648"/>
              <a:chOff x="2688" y="2544"/>
              <a:chExt cx="384" cy="864"/>
            </a:xfrm>
          </p:grpSpPr>
          <p:sp>
            <p:nvSpPr>
              <p:cNvPr id="32787" name="Rectangle 29"/>
              <p:cNvSpPr>
                <a:spLocks noChangeArrowheads="1"/>
              </p:cNvSpPr>
              <p:nvPr/>
            </p:nvSpPr>
            <p:spPr bwMode="auto">
              <a:xfrm>
                <a:off x="2688" y="2544"/>
                <a:ext cx="384" cy="384"/>
              </a:xfrm>
              <a:prstGeom prst="rect">
                <a:avLst/>
              </a:prstGeom>
              <a:solidFill>
                <a:schemeClr val="tx1"/>
              </a:solidFill>
              <a:ln w="19050">
                <a:solidFill>
                  <a:schemeClr val="tx1"/>
                </a:solidFill>
                <a:miter lim="800000"/>
                <a:headEnd/>
                <a:tailEnd/>
              </a:ln>
            </p:spPr>
            <p:txBody>
              <a:bodyPr wrap="none" anchor="ctr"/>
              <a:lstStyle/>
              <a:p>
                <a:pPr algn="ctr"/>
                <a:r>
                  <a:rPr lang="en-US" sz="2800" i="1">
                    <a:solidFill>
                      <a:schemeClr val="bg1"/>
                    </a:solidFill>
                    <a:latin typeface="Times New Roman" pitchFamily="18" charset="0"/>
                  </a:rPr>
                  <a:t>f</a:t>
                </a:r>
              </a:p>
            </p:txBody>
          </p:sp>
          <p:sp>
            <p:nvSpPr>
              <p:cNvPr id="32788" name="Line 30"/>
              <p:cNvSpPr>
                <a:spLocks noChangeShapeType="1"/>
              </p:cNvSpPr>
              <p:nvPr/>
            </p:nvSpPr>
            <p:spPr bwMode="auto">
              <a:xfrm>
                <a:off x="2880" y="2928"/>
                <a:ext cx="0" cy="480"/>
              </a:xfrm>
              <a:prstGeom prst="line">
                <a:avLst/>
              </a:prstGeom>
              <a:noFill/>
              <a:ln w="19050">
                <a:solidFill>
                  <a:schemeClr val="tx1"/>
                </a:solidFill>
                <a:round/>
                <a:headEnd/>
                <a:tailEnd/>
              </a:ln>
            </p:spPr>
            <p:txBody>
              <a:bodyPr/>
              <a:lstStyle/>
              <a:p>
                <a:endParaRPr lang="en-US"/>
              </a:p>
            </p:txBody>
          </p:sp>
          <p:sp>
            <p:nvSpPr>
              <p:cNvPr id="32789" name="Oval 31"/>
              <p:cNvSpPr>
                <a:spLocks noChangeArrowheads="1"/>
              </p:cNvSpPr>
              <p:nvPr/>
            </p:nvSpPr>
            <p:spPr bwMode="auto">
              <a:xfrm>
                <a:off x="2784" y="3216"/>
                <a:ext cx="192" cy="192"/>
              </a:xfrm>
              <a:prstGeom prst="ellipse">
                <a:avLst/>
              </a:prstGeom>
              <a:noFill/>
              <a:ln w="19050">
                <a:solidFill>
                  <a:schemeClr val="tx1"/>
                </a:solidFill>
                <a:round/>
                <a:headEnd/>
                <a:tailEnd/>
              </a:ln>
            </p:spPr>
            <p:txBody>
              <a:bodyPr wrap="none" anchor="ctr"/>
              <a:lstStyle/>
              <a:p>
                <a:endParaRPr lang="en-US"/>
              </a:p>
            </p:txBody>
          </p:sp>
          <p:sp>
            <p:nvSpPr>
              <p:cNvPr id="32790" name="Line 32"/>
              <p:cNvSpPr>
                <a:spLocks noChangeShapeType="1"/>
              </p:cNvSpPr>
              <p:nvPr/>
            </p:nvSpPr>
            <p:spPr bwMode="auto">
              <a:xfrm>
                <a:off x="2784" y="3312"/>
                <a:ext cx="192" cy="0"/>
              </a:xfrm>
              <a:prstGeom prst="line">
                <a:avLst/>
              </a:prstGeom>
              <a:noFill/>
              <a:ln w="19050">
                <a:solidFill>
                  <a:schemeClr val="tx1"/>
                </a:solidFill>
                <a:round/>
                <a:headEnd/>
                <a:tailEnd/>
              </a:ln>
            </p:spPr>
            <p:txBody>
              <a:bodyPr/>
              <a:lstStyle/>
              <a:p>
                <a:endParaRPr lang="en-US"/>
              </a:p>
            </p:txBody>
          </p:sp>
        </p:grpSp>
        <p:sp>
          <p:nvSpPr>
            <p:cNvPr id="32782" name="Text Box 33"/>
            <p:cNvSpPr txBox="1">
              <a:spLocks noChangeArrowheads="1"/>
            </p:cNvSpPr>
            <p:nvPr/>
          </p:nvSpPr>
          <p:spPr bwMode="auto">
            <a:xfrm>
              <a:off x="432" y="3696"/>
              <a:ext cx="729" cy="288"/>
            </a:xfrm>
            <a:prstGeom prst="rect">
              <a:avLst/>
            </a:prstGeom>
            <a:noFill/>
            <a:ln w="19050" algn="ctr">
              <a:noFill/>
              <a:miter lim="800000"/>
              <a:headEnd/>
              <a:tailEnd/>
            </a:ln>
          </p:spPr>
          <p:txBody>
            <a:bodyPr wrap="none">
              <a:spAutoFit/>
            </a:bodyPr>
            <a:lstStyle/>
            <a:p>
              <a:pPr algn="ctr"/>
              <a:r>
                <a:rPr lang="en-US">
                  <a:solidFill>
                    <a:srgbClr val="990099"/>
                  </a:solidFill>
                  <a:sym typeface="Symbol" pitchFamily="18" charset="2"/>
                </a:rPr>
                <a:t></a:t>
              </a:r>
              <a:r>
                <a:rPr lang="en-US">
                  <a:solidFill>
                    <a:srgbClr val="990099"/>
                  </a:solidFill>
                </a:rPr>
                <a:t>0</a:t>
              </a:r>
              <a:r>
                <a:rPr lang="en-US">
                  <a:solidFill>
                    <a:srgbClr val="990099"/>
                  </a:solidFill>
                  <a:sym typeface="Symbol" pitchFamily="18" charset="2"/>
                </a:rPr>
                <a:t> </a:t>
              </a:r>
              <a:r>
                <a:rPr lang="en-US" b="1">
                  <a:solidFill>
                    <a:srgbClr val="990099"/>
                  </a:solidFill>
                  <a:latin typeface="Times New Roman" pitchFamily="18" charset="0"/>
                  <a:cs typeface="Times New Roman" pitchFamily="18" charset="0"/>
                  <a:sym typeface="Symbol" pitchFamily="18" charset="2"/>
                </a:rPr>
                <a:t>–</a:t>
              </a:r>
              <a:r>
                <a:rPr lang="en-US">
                  <a:solidFill>
                    <a:srgbClr val="990099"/>
                  </a:solidFill>
                  <a:latin typeface="Times New Roman" pitchFamily="18" charset="0"/>
                  <a:cs typeface="Arial" charset="0"/>
                  <a:sym typeface="Symbol" pitchFamily="18" charset="2"/>
                </a:rPr>
                <a:t> </a:t>
              </a:r>
              <a:r>
                <a:rPr lang="en-US">
                  <a:solidFill>
                    <a:srgbClr val="990099"/>
                  </a:solidFill>
                  <a:sym typeface="Symbol" pitchFamily="18" charset="2"/>
                </a:rPr>
                <a:t></a:t>
              </a:r>
              <a:r>
                <a:rPr lang="en-US">
                  <a:solidFill>
                    <a:srgbClr val="990099"/>
                  </a:solidFill>
                </a:rPr>
                <a:t>1</a:t>
              </a:r>
              <a:r>
                <a:rPr lang="en-US">
                  <a:solidFill>
                    <a:srgbClr val="990099"/>
                  </a:solidFill>
                  <a:sym typeface="Symbol" pitchFamily="18" charset="2"/>
                </a:rPr>
                <a:t></a:t>
              </a:r>
            </a:p>
          </p:txBody>
        </p:sp>
        <p:sp>
          <p:nvSpPr>
            <p:cNvPr id="32783" name="Text Box 34"/>
            <p:cNvSpPr txBox="1">
              <a:spLocks noChangeArrowheads="1"/>
            </p:cNvSpPr>
            <p:nvPr/>
          </p:nvSpPr>
          <p:spPr bwMode="auto">
            <a:xfrm>
              <a:off x="816" y="3216"/>
              <a:ext cx="316" cy="327"/>
            </a:xfrm>
            <a:prstGeom prst="rect">
              <a:avLst/>
            </a:prstGeom>
            <a:noFill/>
            <a:ln w="19050" algn="ctr">
              <a:noFill/>
              <a:miter lim="800000"/>
              <a:headEnd/>
              <a:tailEnd/>
            </a:ln>
          </p:spPr>
          <p:txBody>
            <a:bodyPr wrap="none">
              <a:spAutoFit/>
            </a:bodyPr>
            <a:lstStyle/>
            <a:p>
              <a:pPr algn="ctr"/>
              <a:r>
                <a:rPr lang="en-US">
                  <a:solidFill>
                    <a:srgbClr val="990099"/>
                  </a:solidFill>
                  <a:sym typeface="Symbol" pitchFamily="18" charset="2"/>
                </a:rPr>
                <a:t></a:t>
              </a:r>
              <a:r>
                <a:rPr lang="en-US" sz="2800" i="1">
                  <a:solidFill>
                    <a:srgbClr val="990099"/>
                  </a:solidFill>
                  <a:latin typeface="Times New Roman" pitchFamily="18" charset="0"/>
                  <a:sym typeface="Symbol" pitchFamily="18" charset="2"/>
                </a:rPr>
                <a:t>x</a:t>
              </a:r>
              <a:r>
                <a:rPr lang="en-US">
                  <a:solidFill>
                    <a:srgbClr val="990099"/>
                  </a:solidFill>
                  <a:sym typeface="Symbol" pitchFamily="18" charset="2"/>
                </a:rPr>
                <a:t></a:t>
              </a:r>
            </a:p>
          </p:txBody>
        </p:sp>
        <p:sp>
          <p:nvSpPr>
            <p:cNvPr id="32784" name="Line 35"/>
            <p:cNvSpPr>
              <a:spLocks noChangeShapeType="1"/>
            </p:cNvSpPr>
            <p:nvPr/>
          </p:nvSpPr>
          <p:spPr bwMode="auto">
            <a:xfrm>
              <a:off x="1152" y="3840"/>
              <a:ext cx="672" cy="0"/>
            </a:xfrm>
            <a:prstGeom prst="line">
              <a:avLst/>
            </a:prstGeom>
            <a:noFill/>
            <a:ln w="19050">
              <a:solidFill>
                <a:schemeClr val="tx1"/>
              </a:solidFill>
              <a:round/>
              <a:headEnd/>
              <a:tailEnd/>
            </a:ln>
          </p:spPr>
          <p:txBody>
            <a:bodyPr/>
            <a:lstStyle/>
            <a:p>
              <a:endParaRPr lang="en-US"/>
            </a:p>
          </p:txBody>
        </p:sp>
        <p:sp>
          <p:nvSpPr>
            <p:cNvPr id="32785" name="Text Box 36"/>
            <p:cNvSpPr txBox="1">
              <a:spLocks noChangeArrowheads="1"/>
            </p:cNvSpPr>
            <p:nvPr/>
          </p:nvSpPr>
          <p:spPr bwMode="auto">
            <a:xfrm>
              <a:off x="1824" y="3216"/>
              <a:ext cx="906" cy="327"/>
            </a:xfrm>
            <a:prstGeom prst="rect">
              <a:avLst/>
            </a:prstGeom>
            <a:noFill/>
            <a:ln w="19050" algn="ctr">
              <a:noFill/>
              <a:miter lim="800000"/>
              <a:headEnd/>
              <a:tailEnd/>
            </a:ln>
          </p:spPr>
          <p:txBody>
            <a:bodyPr wrap="none">
              <a:spAutoFit/>
            </a:bodyPr>
            <a:lstStyle/>
            <a:p>
              <a:r>
                <a:rPr lang="en-US">
                  <a:solidFill>
                    <a:srgbClr val="990099"/>
                  </a:solidFill>
                </a:rPr>
                <a:t>(</a:t>
              </a:r>
              <a:r>
                <a:rPr lang="en-US" b="1">
                  <a:solidFill>
                    <a:srgbClr val="990099"/>
                  </a:solidFill>
                  <a:latin typeface="Times New Roman" pitchFamily="18" charset="0"/>
                  <a:cs typeface="Times New Roman" pitchFamily="18" charset="0"/>
                  <a:sym typeface="Symbol" pitchFamily="18" charset="2"/>
                </a:rPr>
                <a:t>–</a:t>
              </a:r>
              <a:r>
                <a:rPr lang="en-US">
                  <a:solidFill>
                    <a:srgbClr val="990099"/>
                  </a:solidFill>
                  <a:latin typeface="Times New Roman" pitchFamily="18" charset="0"/>
                </a:rPr>
                <a:t>1</a:t>
              </a:r>
              <a:r>
                <a:rPr lang="en-US">
                  <a:solidFill>
                    <a:srgbClr val="990099"/>
                  </a:solidFill>
                </a:rPr>
                <a:t>)</a:t>
              </a:r>
              <a:r>
                <a:rPr lang="en-US" sz="1600">
                  <a:solidFill>
                    <a:srgbClr val="990099"/>
                  </a:solidFill>
                </a:rPr>
                <a:t> </a:t>
              </a:r>
              <a:r>
                <a:rPr lang="en-US" sz="3200" i="1" baseline="30000">
                  <a:solidFill>
                    <a:srgbClr val="990099"/>
                  </a:solidFill>
                  <a:latin typeface="Times New Roman" pitchFamily="18" charset="0"/>
                </a:rPr>
                <a:t>f</a:t>
              </a:r>
              <a:r>
                <a:rPr lang="en-US" sz="3200" baseline="30000">
                  <a:solidFill>
                    <a:srgbClr val="990099"/>
                  </a:solidFill>
                  <a:latin typeface="Times New Roman" pitchFamily="18" charset="0"/>
                </a:rPr>
                <a:t>(</a:t>
              </a:r>
              <a:r>
                <a:rPr lang="en-US" sz="3200" i="1" baseline="30000">
                  <a:solidFill>
                    <a:srgbClr val="990099"/>
                  </a:solidFill>
                  <a:latin typeface="Times New Roman" pitchFamily="18" charset="0"/>
                </a:rPr>
                <a:t>x</a:t>
              </a:r>
              <a:r>
                <a:rPr lang="en-US" sz="3200" baseline="30000">
                  <a:solidFill>
                    <a:srgbClr val="990099"/>
                  </a:solidFill>
                  <a:latin typeface="Times New Roman" pitchFamily="18" charset="0"/>
                </a:rPr>
                <a:t>)</a:t>
              </a:r>
              <a:r>
                <a:rPr lang="en-US">
                  <a:solidFill>
                    <a:srgbClr val="990099"/>
                  </a:solidFill>
                  <a:sym typeface="Symbol" pitchFamily="18" charset="2"/>
                </a:rPr>
                <a:t></a:t>
              </a:r>
              <a:r>
                <a:rPr lang="en-US" sz="2800" i="1">
                  <a:solidFill>
                    <a:srgbClr val="990099"/>
                  </a:solidFill>
                  <a:latin typeface="Times New Roman" pitchFamily="18" charset="0"/>
                  <a:sym typeface="Symbol" pitchFamily="18" charset="2"/>
                </a:rPr>
                <a:t>x</a:t>
              </a:r>
              <a:r>
                <a:rPr lang="en-US">
                  <a:solidFill>
                    <a:srgbClr val="990099"/>
                  </a:solidFill>
                  <a:sym typeface="Symbol" pitchFamily="18" charset="2"/>
                </a:rPr>
                <a:t></a:t>
              </a:r>
            </a:p>
          </p:txBody>
        </p:sp>
        <p:sp>
          <p:nvSpPr>
            <p:cNvPr id="32786" name="Text Box 37"/>
            <p:cNvSpPr txBox="1">
              <a:spLocks noChangeArrowheads="1"/>
            </p:cNvSpPr>
            <p:nvPr/>
          </p:nvSpPr>
          <p:spPr bwMode="auto">
            <a:xfrm>
              <a:off x="1872" y="3696"/>
              <a:ext cx="729" cy="288"/>
            </a:xfrm>
            <a:prstGeom prst="rect">
              <a:avLst/>
            </a:prstGeom>
            <a:noFill/>
            <a:ln w="19050" algn="ctr">
              <a:noFill/>
              <a:miter lim="800000"/>
              <a:headEnd/>
              <a:tailEnd/>
            </a:ln>
          </p:spPr>
          <p:txBody>
            <a:bodyPr wrap="none">
              <a:spAutoFit/>
            </a:bodyPr>
            <a:lstStyle/>
            <a:p>
              <a:pPr algn="ctr"/>
              <a:r>
                <a:rPr lang="en-US">
                  <a:solidFill>
                    <a:srgbClr val="990099"/>
                  </a:solidFill>
                  <a:sym typeface="Symbol" pitchFamily="18" charset="2"/>
                </a:rPr>
                <a:t></a:t>
              </a:r>
              <a:r>
                <a:rPr lang="en-US">
                  <a:solidFill>
                    <a:srgbClr val="990099"/>
                  </a:solidFill>
                </a:rPr>
                <a:t>0</a:t>
              </a:r>
              <a:r>
                <a:rPr lang="en-US">
                  <a:solidFill>
                    <a:srgbClr val="990099"/>
                  </a:solidFill>
                  <a:sym typeface="Symbol" pitchFamily="18" charset="2"/>
                </a:rPr>
                <a:t> </a:t>
              </a:r>
              <a:r>
                <a:rPr lang="en-US" b="1">
                  <a:solidFill>
                    <a:srgbClr val="990099"/>
                  </a:solidFill>
                  <a:latin typeface="Times New Roman" pitchFamily="18" charset="0"/>
                  <a:cs typeface="Times New Roman" pitchFamily="18" charset="0"/>
                  <a:sym typeface="Symbol" pitchFamily="18" charset="2"/>
                </a:rPr>
                <a:t>–</a:t>
              </a:r>
              <a:r>
                <a:rPr lang="en-US">
                  <a:solidFill>
                    <a:srgbClr val="990099"/>
                  </a:solidFill>
                  <a:latin typeface="Times New Roman" pitchFamily="18" charset="0"/>
                  <a:cs typeface="Arial" charset="0"/>
                  <a:sym typeface="Symbol" pitchFamily="18" charset="2"/>
                </a:rPr>
                <a:t> </a:t>
              </a:r>
              <a:r>
                <a:rPr lang="en-US">
                  <a:solidFill>
                    <a:srgbClr val="990099"/>
                  </a:solidFill>
                  <a:sym typeface="Symbol" pitchFamily="18" charset="2"/>
                </a:rPr>
                <a:t></a:t>
              </a:r>
              <a:r>
                <a:rPr lang="en-US">
                  <a:solidFill>
                    <a:srgbClr val="990099"/>
                  </a:solidFill>
                </a:rPr>
                <a:t>1</a:t>
              </a:r>
              <a:r>
                <a:rPr lang="en-US">
                  <a:solidFill>
                    <a:srgbClr val="990099"/>
                  </a:solidFill>
                  <a:sym typeface="Symbol" pitchFamily="18" charset="2"/>
                </a:rPr>
                <a: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467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5468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4674" grpId="0"/>
      <p:bldP spid="454681"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2"/>
          <p:cNvSpPr>
            <a:spLocks noGrp="1" noChangeArrowheads="1"/>
          </p:cNvSpPr>
          <p:nvPr>
            <p:ph type="title"/>
          </p:nvPr>
        </p:nvSpPr>
        <p:spPr>
          <a:xfrm>
            <a:off x="714348" y="214290"/>
            <a:ext cx="7772400" cy="1143000"/>
          </a:xfrm>
        </p:spPr>
        <p:txBody>
          <a:bodyPr/>
          <a:lstStyle/>
          <a:p>
            <a:pPr eaLnBrk="1" hangingPunct="1">
              <a:defRPr/>
            </a:pPr>
            <a:r>
              <a:rPr lang="en-US" b="1" dirty="0" smtClean="0">
                <a:solidFill>
                  <a:srgbClr val="666699"/>
                </a:solidFill>
                <a:effectLst>
                  <a:outerShdw blurRad="38100" dist="38100" dir="2700000" algn="tl">
                    <a:srgbClr val="C0C0C0"/>
                  </a:outerShdw>
                </a:effectLst>
              </a:rPr>
              <a:t>Quantum algorithm (</a:t>
            </a:r>
            <a:r>
              <a:rPr lang="en-US" b="1" dirty="0" smtClean="0">
                <a:solidFill>
                  <a:srgbClr val="CC3300"/>
                </a:solidFill>
                <a:effectLst>
                  <a:outerShdw blurRad="38100" dist="38100" dir="2700000" algn="tl">
                    <a:srgbClr val="C0C0C0"/>
                  </a:outerShdw>
                </a:effectLst>
              </a:rPr>
              <a:t>2</a:t>
            </a:r>
            <a:r>
              <a:rPr lang="en-US" b="1" dirty="0" smtClean="0">
                <a:solidFill>
                  <a:srgbClr val="666699"/>
                </a:solidFill>
                <a:effectLst>
                  <a:outerShdw blurRad="38100" dist="38100" dir="2700000" algn="tl">
                    <a:srgbClr val="C0C0C0"/>
                  </a:outerShdw>
                </a:effectLst>
              </a:rPr>
              <a:t>) </a:t>
            </a:r>
          </a:p>
        </p:txBody>
      </p:sp>
      <p:sp>
        <p:nvSpPr>
          <p:cNvPr id="33796" name="Text Box 3"/>
          <p:cNvSpPr txBox="1">
            <a:spLocks noChangeArrowheads="1"/>
          </p:cNvSpPr>
          <p:nvPr/>
        </p:nvSpPr>
        <p:spPr bwMode="auto">
          <a:xfrm>
            <a:off x="457200" y="1447800"/>
            <a:ext cx="8229600" cy="884238"/>
          </a:xfrm>
          <a:prstGeom prst="rect">
            <a:avLst/>
          </a:prstGeom>
          <a:noFill/>
          <a:ln w="19050" algn="ctr">
            <a:noFill/>
            <a:miter lim="800000"/>
            <a:headEnd/>
            <a:tailEnd/>
          </a:ln>
        </p:spPr>
        <p:txBody>
          <a:bodyPr>
            <a:spAutoFit/>
          </a:bodyPr>
          <a:lstStyle/>
          <a:p>
            <a:r>
              <a:rPr lang="en-US" b="1">
                <a:solidFill>
                  <a:srgbClr val="A50021"/>
                </a:solidFill>
              </a:rPr>
              <a:t>2.</a:t>
            </a:r>
            <a:r>
              <a:rPr lang="en-US"/>
              <a:t> Causes  </a:t>
            </a:r>
            <a:r>
              <a:rPr lang="en-US" sz="2800" i="1">
                <a:latin typeface="Times New Roman" pitchFamily="18" charset="0"/>
              </a:rPr>
              <a:t>f</a:t>
            </a:r>
            <a:r>
              <a:rPr lang="en-US"/>
              <a:t>  to be queried </a:t>
            </a:r>
            <a:r>
              <a:rPr lang="en-US" b="1" i="1"/>
              <a:t>in superposition </a:t>
            </a:r>
            <a:r>
              <a:rPr lang="en-US"/>
              <a:t>(at </a:t>
            </a:r>
            <a:r>
              <a:rPr lang="en-US">
                <a:solidFill>
                  <a:srgbClr val="990099"/>
                </a:solidFill>
                <a:sym typeface="Symbol" pitchFamily="18" charset="2"/>
              </a:rPr>
              <a:t>0 </a:t>
            </a:r>
            <a:r>
              <a:rPr lang="en-US" b="1">
                <a:solidFill>
                  <a:srgbClr val="990099"/>
                </a:solidFill>
                <a:latin typeface="Times New Roman" pitchFamily="18" charset="0"/>
                <a:sym typeface="Symbol" pitchFamily="18" charset="2"/>
              </a:rPr>
              <a:t>+</a:t>
            </a:r>
            <a:r>
              <a:rPr lang="en-US">
                <a:solidFill>
                  <a:srgbClr val="990099"/>
                </a:solidFill>
                <a:sym typeface="Symbol" pitchFamily="18" charset="2"/>
              </a:rPr>
              <a:t> 1</a:t>
            </a:r>
            <a:r>
              <a:rPr lang="en-US">
                <a:sym typeface="Symbol" pitchFamily="18" charset="2"/>
              </a:rPr>
              <a:t>)</a:t>
            </a:r>
          </a:p>
          <a:p>
            <a:endParaRPr lang="en-US" b="1" i="1"/>
          </a:p>
        </p:txBody>
      </p:sp>
      <p:grpSp>
        <p:nvGrpSpPr>
          <p:cNvPr id="2" name="Group 4"/>
          <p:cNvGrpSpPr>
            <a:grpSpLocks/>
          </p:cNvGrpSpPr>
          <p:nvPr/>
        </p:nvGrpSpPr>
        <p:grpSpPr bwMode="auto">
          <a:xfrm>
            <a:off x="914400" y="2209800"/>
            <a:ext cx="6088063" cy="1174750"/>
            <a:chOff x="288" y="2332"/>
            <a:chExt cx="3835" cy="740"/>
          </a:xfrm>
        </p:grpSpPr>
        <p:sp>
          <p:nvSpPr>
            <p:cNvPr id="33831" name="Line 5"/>
            <p:cNvSpPr>
              <a:spLocks noChangeShapeType="1"/>
            </p:cNvSpPr>
            <p:nvPr/>
          </p:nvSpPr>
          <p:spPr bwMode="auto">
            <a:xfrm>
              <a:off x="1056" y="2496"/>
              <a:ext cx="1104" cy="0"/>
            </a:xfrm>
            <a:prstGeom prst="line">
              <a:avLst/>
            </a:prstGeom>
            <a:noFill/>
            <a:ln w="19050">
              <a:solidFill>
                <a:schemeClr val="tx1"/>
              </a:solidFill>
              <a:round/>
              <a:headEnd/>
              <a:tailEnd/>
            </a:ln>
          </p:spPr>
          <p:txBody>
            <a:bodyPr/>
            <a:lstStyle/>
            <a:p>
              <a:endParaRPr lang="en-US"/>
            </a:p>
          </p:txBody>
        </p:sp>
        <p:grpSp>
          <p:nvGrpSpPr>
            <p:cNvPr id="3" name="Group 6"/>
            <p:cNvGrpSpPr>
              <a:grpSpLocks/>
            </p:cNvGrpSpPr>
            <p:nvPr/>
          </p:nvGrpSpPr>
          <p:grpSpPr bwMode="auto">
            <a:xfrm>
              <a:off x="1680" y="2352"/>
              <a:ext cx="281" cy="648"/>
              <a:chOff x="2688" y="2544"/>
              <a:chExt cx="384" cy="864"/>
            </a:xfrm>
          </p:grpSpPr>
          <p:sp>
            <p:nvSpPr>
              <p:cNvPr id="33839" name="Rectangle 7"/>
              <p:cNvSpPr>
                <a:spLocks noChangeArrowheads="1"/>
              </p:cNvSpPr>
              <p:nvPr/>
            </p:nvSpPr>
            <p:spPr bwMode="auto">
              <a:xfrm>
                <a:off x="2688" y="2544"/>
                <a:ext cx="384" cy="384"/>
              </a:xfrm>
              <a:prstGeom prst="rect">
                <a:avLst/>
              </a:prstGeom>
              <a:solidFill>
                <a:schemeClr val="tx1"/>
              </a:solidFill>
              <a:ln w="19050">
                <a:solidFill>
                  <a:schemeClr val="tx1"/>
                </a:solidFill>
                <a:miter lim="800000"/>
                <a:headEnd/>
                <a:tailEnd/>
              </a:ln>
            </p:spPr>
            <p:txBody>
              <a:bodyPr wrap="none" anchor="ctr"/>
              <a:lstStyle/>
              <a:p>
                <a:pPr algn="ctr"/>
                <a:r>
                  <a:rPr lang="en-US" sz="2800" i="1">
                    <a:solidFill>
                      <a:schemeClr val="bg1"/>
                    </a:solidFill>
                    <a:latin typeface="Times New Roman" pitchFamily="18" charset="0"/>
                  </a:rPr>
                  <a:t>f</a:t>
                </a:r>
              </a:p>
            </p:txBody>
          </p:sp>
          <p:sp>
            <p:nvSpPr>
              <p:cNvPr id="33840" name="Line 8"/>
              <p:cNvSpPr>
                <a:spLocks noChangeShapeType="1"/>
              </p:cNvSpPr>
              <p:nvPr/>
            </p:nvSpPr>
            <p:spPr bwMode="auto">
              <a:xfrm>
                <a:off x="2880" y="2928"/>
                <a:ext cx="0" cy="480"/>
              </a:xfrm>
              <a:prstGeom prst="line">
                <a:avLst/>
              </a:prstGeom>
              <a:noFill/>
              <a:ln w="19050">
                <a:solidFill>
                  <a:schemeClr val="tx1"/>
                </a:solidFill>
                <a:round/>
                <a:headEnd/>
                <a:tailEnd/>
              </a:ln>
            </p:spPr>
            <p:txBody>
              <a:bodyPr/>
              <a:lstStyle/>
              <a:p>
                <a:endParaRPr lang="en-US"/>
              </a:p>
            </p:txBody>
          </p:sp>
          <p:sp>
            <p:nvSpPr>
              <p:cNvPr id="33841" name="Oval 9"/>
              <p:cNvSpPr>
                <a:spLocks noChangeArrowheads="1"/>
              </p:cNvSpPr>
              <p:nvPr/>
            </p:nvSpPr>
            <p:spPr bwMode="auto">
              <a:xfrm>
                <a:off x="2784" y="3216"/>
                <a:ext cx="192" cy="192"/>
              </a:xfrm>
              <a:prstGeom prst="ellipse">
                <a:avLst/>
              </a:prstGeom>
              <a:noFill/>
              <a:ln w="19050">
                <a:solidFill>
                  <a:schemeClr val="tx1"/>
                </a:solidFill>
                <a:round/>
                <a:headEnd/>
                <a:tailEnd/>
              </a:ln>
            </p:spPr>
            <p:txBody>
              <a:bodyPr wrap="none" anchor="ctr"/>
              <a:lstStyle/>
              <a:p>
                <a:endParaRPr lang="en-US"/>
              </a:p>
            </p:txBody>
          </p:sp>
          <p:sp>
            <p:nvSpPr>
              <p:cNvPr id="33842" name="Line 10"/>
              <p:cNvSpPr>
                <a:spLocks noChangeShapeType="1"/>
              </p:cNvSpPr>
              <p:nvPr/>
            </p:nvSpPr>
            <p:spPr bwMode="auto">
              <a:xfrm>
                <a:off x="2784" y="3312"/>
                <a:ext cx="192" cy="0"/>
              </a:xfrm>
              <a:prstGeom prst="line">
                <a:avLst/>
              </a:prstGeom>
              <a:noFill/>
              <a:ln w="19050">
                <a:solidFill>
                  <a:schemeClr val="tx1"/>
                </a:solidFill>
                <a:round/>
                <a:headEnd/>
                <a:tailEnd/>
              </a:ln>
            </p:spPr>
            <p:txBody>
              <a:bodyPr/>
              <a:lstStyle/>
              <a:p>
                <a:endParaRPr lang="en-US"/>
              </a:p>
            </p:txBody>
          </p:sp>
        </p:grpSp>
        <p:sp>
          <p:nvSpPr>
            <p:cNvPr id="33833" name="Text Box 11"/>
            <p:cNvSpPr txBox="1">
              <a:spLocks noChangeArrowheads="1"/>
            </p:cNvSpPr>
            <p:nvPr/>
          </p:nvSpPr>
          <p:spPr bwMode="auto">
            <a:xfrm>
              <a:off x="288" y="2784"/>
              <a:ext cx="729" cy="288"/>
            </a:xfrm>
            <a:prstGeom prst="rect">
              <a:avLst/>
            </a:prstGeom>
            <a:noFill/>
            <a:ln w="19050" algn="ctr">
              <a:noFill/>
              <a:miter lim="800000"/>
              <a:headEnd/>
              <a:tailEnd/>
            </a:ln>
          </p:spPr>
          <p:txBody>
            <a:bodyPr wrap="none">
              <a:spAutoFit/>
            </a:bodyPr>
            <a:lstStyle/>
            <a:p>
              <a:pPr algn="ctr"/>
              <a:r>
                <a:rPr lang="en-US">
                  <a:solidFill>
                    <a:srgbClr val="990099"/>
                  </a:solidFill>
                  <a:sym typeface="Symbol" pitchFamily="18" charset="2"/>
                </a:rPr>
                <a:t></a:t>
              </a:r>
              <a:r>
                <a:rPr lang="en-US">
                  <a:solidFill>
                    <a:srgbClr val="990099"/>
                  </a:solidFill>
                </a:rPr>
                <a:t>0</a:t>
              </a:r>
              <a:r>
                <a:rPr lang="en-US">
                  <a:solidFill>
                    <a:srgbClr val="990099"/>
                  </a:solidFill>
                  <a:sym typeface="Symbol" pitchFamily="18" charset="2"/>
                </a:rPr>
                <a:t> </a:t>
              </a:r>
              <a:r>
                <a:rPr lang="en-US" b="1">
                  <a:solidFill>
                    <a:srgbClr val="990099"/>
                  </a:solidFill>
                  <a:latin typeface="Times New Roman" pitchFamily="18" charset="0"/>
                  <a:cs typeface="Times New Roman" pitchFamily="18" charset="0"/>
                  <a:sym typeface="Symbol" pitchFamily="18" charset="2"/>
                </a:rPr>
                <a:t>–</a:t>
              </a:r>
              <a:r>
                <a:rPr lang="en-US">
                  <a:solidFill>
                    <a:srgbClr val="990099"/>
                  </a:solidFill>
                  <a:latin typeface="Times New Roman" pitchFamily="18" charset="0"/>
                  <a:cs typeface="Arial" charset="0"/>
                  <a:sym typeface="Symbol" pitchFamily="18" charset="2"/>
                </a:rPr>
                <a:t> </a:t>
              </a:r>
              <a:r>
                <a:rPr lang="en-US">
                  <a:solidFill>
                    <a:srgbClr val="990099"/>
                  </a:solidFill>
                  <a:sym typeface="Symbol" pitchFamily="18" charset="2"/>
                </a:rPr>
                <a:t></a:t>
              </a:r>
              <a:r>
                <a:rPr lang="en-US">
                  <a:solidFill>
                    <a:srgbClr val="990099"/>
                  </a:solidFill>
                </a:rPr>
                <a:t>1</a:t>
              </a:r>
              <a:r>
                <a:rPr lang="en-US">
                  <a:solidFill>
                    <a:srgbClr val="990099"/>
                  </a:solidFill>
                  <a:sym typeface="Symbol" pitchFamily="18" charset="2"/>
                </a:rPr>
                <a:t></a:t>
              </a:r>
            </a:p>
          </p:txBody>
        </p:sp>
        <p:sp>
          <p:nvSpPr>
            <p:cNvPr id="33834" name="Text Box 12"/>
            <p:cNvSpPr txBox="1">
              <a:spLocks noChangeArrowheads="1"/>
            </p:cNvSpPr>
            <p:nvPr/>
          </p:nvSpPr>
          <p:spPr bwMode="auto">
            <a:xfrm>
              <a:off x="672" y="2352"/>
              <a:ext cx="324" cy="288"/>
            </a:xfrm>
            <a:prstGeom prst="rect">
              <a:avLst/>
            </a:prstGeom>
            <a:noFill/>
            <a:ln w="19050" algn="ctr">
              <a:noFill/>
              <a:miter lim="800000"/>
              <a:headEnd/>
              <a:tailEnd/>
            </a:ln>
          </p:spPr>
          <p:txBody>
            <a:bodyPr wrap="none">
              <a:spAutoFit/>
            </a:bodyPr>
            <a:lstStyle/>
            <a:p>
              <a:pPr algn="ctr"/>
              <a:r>
                <a:rPr lang="en-US">
                  <a:solidFill>
                    <a:srgbClr val="990099"/>
                  </a:solidFill>
                  <a:sym typeface="Symbol" pitchFamily="18" charset="2"/>
                </a:rPr>
                <a:t></a:t>
              </a:r>
              <a:r>
                <a:rPr lang="en-US">
                  <a:solidFill>
                    <a:srgbClr val="990099"/>
                  </a:solidFill>
                </a:rPr>
                <a:t>0</a:t>
              </a:r>
              <a:r>
                <a:rPr lang="en-US">
                  <a:solidFill>
                    <a:srgbClr val="990099"/>
                  </a:solidFill>
                  <a:sym typeface="Symbol" pitchFamily="18" charset="2"/>
                </a:rPr>
                <a:t></a:t>
              </a:r>
            </a:p>
          </p:txBody>
        </p:sp>
        <p:sp>
          <p:nvSpPr>
            <p:cNvPr id="33835" name="Line 13"/>
            <p:cNvSpPr>
              <a:spLocks noChangeShapeType="1"/>
            </p:cNvSpPr>
            <p:nvPr/>
          </p:nvSpPr>
          <p:spPr bwMode="auto">
            <a:xfrm>
              <a:off x="1056" y="2928"/>
              <a:ext cx="1104" cy="0"/>
            </a:xfrm>
            <a:prstGeom prst="line">
              <a:avLst/>
            </a:prstGeom>
            <a:noFill/>
            <a:ln w="19050">
              <a:solidFill>
                <a:schemeClr val="tx1"/>
              </a:solidFill>
              <a:round/>
              <a:headEnd/>
              <a:tailEnd/>
            </a:ln>
          </p:spPr>
          <p:txBody>
            <a:bodyPr/>
            <a:lstStyle/>
            <a:p>
              <a:endParaRPr lang="en-US"/>
            </a:p>
          </p:txBody>
        </p:sp>
        <p:sp>
          <p:nvSpPr>
            <p:cNvPr id="33836" name="Text Box 14"/>
            <p:cNvSpPr txBox="1">
              <a:spLocks noChangeArrowheads="1"/>
            </p:cNvSpPr>
            <p:nvPr/>
          </p:nvSpPr>
          <p:spPr bwMode="auto">
            <a:xfrm>
              <a:off x="2160" y="2332"/>
              <a:ext cx="1963" cy="288"/>
            </a:xfrm>
            <a:prstGeom prst="rect">
              <a:avLst/>
            </a:prstGeom>
            <a:noFill/>
            <a:ln w="19050" algn="ctr">
              <a:noFill/>
              <a:miter lim="800000"/>
              <a:headEnd/>
              <a:tailEnd/>
            </a:ln>
          </p:spPr>
          <p:txBody>
            <a:bodyPr wrap="none">
              <a:spAutoFit/>
            </a:bodyPr>
            <a:lstStyle/>
            <a:p>
              <a:r>
                <a:rPr lang="en-US">
                  <a:solidFill>
                    <a:srgbClr val="990099"/>
                  </a:solidFill>
                </a:rPr>
                <a:t>(</a:t>
              </a:r>
              <a:r>
                <a:rPr lang="en-US" b="1">
                  <a:solidFill>
                    <a:srgbClr val="990099"/>
                  </a:solidFill>
                  <a:latin typeface="Times New Roman" pitchFamily="18" charset="0"/>
                  <a:cs typeface="Times New Roman" pitchFamily="18" charset="0"/>
                  <a:sym typeface="Symbol" pitchFamily="18" charset="2"/>
                </a:rPr>
                <a:t>–</a:t>
              </a:r>
              <a:r>
                <a:rPr lang="en-US">
                  <a:solidFill>
                    <a:srgbClr val="990099"/>
                  </a:solidFill>
                  <a:latin typeface="Times New Roman" pitchFamily="18" charset="0"/>
                </a:rPr>
                <a:t>1</a:t>
              </a:r>
              <a:r>
                <a:rPr lang="en-US">
                  <a:solidFill>
                    <a:srgbClr val="990099"/>
                  </a:solidFill>
                </a:rPr>
                <a:t>)</a:t>
              </a:r>
              <a:r>
                <a:rPr lang="en-US" sz="1600">
                  <a:solidFill>
                    <a:srgbClr val="990099"/>
                  </a:solidFill>
                </a:rPr>
                <a:t> </a:t>
              </a:r>
              <a:r>
                <a:rPr lang="en-US" sz="3200" i="1" baseline="30000">
                  <a:solidFill>
                    <a:srgbClr val="990099"/>
                  </a:solidFill>
                  <a:latin typeface="Times New Roman" pitchFamily="18" charset="0"/>
                </a:rPr>
                <a:t>f</a:t>
              </a:r>
              <a:r>
                <a:rPr lang="en-US" sz="3200" baseline="30000">
                  <a:solidFill>
                    <a:srgbClr val="990099"/>
                  </a:solidFill>
                  <a:latin typeface="Times New Roman" pitchFamily="18" charset="0"/>
                </a:rPr>
                <a:t>(</a:t>
              </a:r>
              <a:r>
                <a:rPr lang="en-US" sz="3200" baseline="30000">
                  <a:solidFill>
                    <a:srgbClr val="990099"/>
                  </a:solidFill>
                </a:rPr>
                <a:t>0</a:t>
              </a:r>
              <a:r>
                <a:rPr lang="en-US" sz="3200" baseline="30000">
                  <a:solidFill>
                    <a:srgbClr val="990099"/>
                  </a:solidFill>
                  <a:latin typeface="Times New Roman" pitchFamily="18" charset="0"/>
                </a:rPr>
                <a:t>)</a:t>
              </a:r>
              <a:r>
                <a:rPr lang="en-US">
                  <a:solidFill>
                    <a:srgbClr val="990099"/>
                  </a:solidFill>
                  <a:sym typeface="Symbol" pitchFamily="18" charset="2"/>
                </a:rPr>
                <a:t>0 </a:t>
              </a:r>
              <a:r>
                <a:rPr lang="en-US" b="1">
                  <a:solidFill>
                    <a:srgbClr val="990099"/>
                  </a:solidFill>
                  <a:latin typeface="Times New Roman" pitchFamily="18" charset="0"/>
                  <a:sym typeface="Symbol" pitchFamily="18" charset="2"/>
                </a:rPr>
                <a:t>+</a:t>
              </a:r>
              <a:r>
                <a:rPr lang="en-US">
                  <a:solidFill>
                    <a:srgbClr val="990099"/>
                  </a:solidFill>
                  <a:sym typeface="Symbol" pitchFamily="18" charset="2"/>
                </a:rPr>
                <a:t> </a:t>
              </a:r>
              <a:r>
                <a:rPr lang="en-US">
                  <a:solidFill>
                    <a:srgbClr val="990099"/>
                  </a:solidFill>
                </a:rPr>
                <a:t>(</a:t>
              </a:r>
              <a:r>
                <a:rPr lang="en-US" b="1">
                  <a:solidFill>
                    <a:srgbClr val="990099"/>
                  </a:solidFill>
                  <a:latin typeface="Times New Roman" pitchFamily="18" charset="0"/>
                  <a:cs typeface="Times New Roman" pitchFamily="18" charset="0"/>
                  <a:sym typeface="Symbol" pitchFamily="18" charset="2"/>
                </a:rPr>
                <a:t>–</a:t>
              </a:r>
              <a:r>
                <a:rPr lang="en-US">
                  <a:solidFill>
                    <a:srgbClr val="990099"/>
                  </a:solidFill>
                  <a:latin typeface="Times New Roman" pitchFamily="18" charset="0"/>
                </a:rPr>
                <a:t>1</a:t>
              </a:r>
              <a:r>
                <a:rPr lang="en-US">
                  <a:solidFill>
                    <a:srgbClr val="990099"/>
                  </a:solidFill>
                </a:rPr>
                <a:t>)</a:t>
              </a:r>
              <a:r>
                <a:rPr lang="en-US" sz="1600">
                  <a:solidFill>
                    <a:srgbClr val="990099"/>
                  </a:solidFill>
                </a:rPr>
                <a:t> </a:t>
              </a:r>
              <a:r>
                <a:rPr lang="en-US" sz="3200" i="1" baseline="30000">
                  <a:solidFill>
                    <a:srgbClr val="990099"/>
                  </a:solidFill>
                  <a:latin typeface="Times New Roman" pitchFamily="18" charset="0"/>
                </a:rPr>
                <a:t>f</a:t>
              </a:r>
              <a:r>
                <a:rPr lang="en-US" sz="3200" baseline="30000">
                  <a:solidFill>
                    <a:srgbClr val="990099"/>
                  </a:solidFill>
                  <a:latin typeface="Times New Roman" pitchFamily="18" charset="0"/>
                </a:rPr>
                <a:t>(</a:t>
              </a:r>
              <a:r>
                <a:rPr lang="en-US" sz="3200" baseline="30000">
                  <a:solidFill>
                    <a:srgbClr val="990099"/>
                  </a:solidFill>
                </a:rPr>
                <a:t>1</a:t>
              </a:r>
              <a:r>
                <a:rPr lang="en-US" sz="3200" baseline="30000">
                  <a:solidFill>
                    <a:srgbClr val="990099"/>
                  </a:solidFill>
                  <a:latin typeface="Times New Roman" pitchFamily="18" charset="0"/>
                </a:rPr>
                <a:t>)</a:t>
              </a:r>
              <a:r>
                <a:rPr lang="en-US">
                  <a:solidFill>
                    <a:srgbClr val="990099"/>
                  </a:solidFill>
                  <a:sym typeface="Symbol" pitchFamily="18" charset="2"/>
                </a:rPr>
                <a:t>1</a:t>
              </a:r>
            </a:p>
          </p:txBody>
        </p:sp>
        <p:sp>
          <p:nvSpPr>
            <p:cNvPr id="33837" name="Text Box 15"/>
            <p:cNvSpPr txBox="1">
              <a:spLocks noChangeArrowheads="1"/>
            </p:cNvSpPr>
            <p:nvPr/>
          </p:nvSpPr>
          <p:spPr bwMode="auto">
            <a:xfrm>
              <a:off x="2208" y="2784"/>
              <a:ext cx="729" cy="288"/>
            </a:xfrm>
            <a:prstGeom prst="rect">
              <a:avLst/>
            </a:prstGeom>
            <a:noFill/>
            <a:ln w="19050" algn="ctr">
              <a:noFill/>
              <a:miter lim="800000"/>
              <a:headEnd/>
              <a:tailEnd/>
            </a:ln>
          </p:spPr>
          <p:txBody>
            <a:bodyPr wrap="none">
              <a:spAutoFit/>
            </a:bodyPr>
            <a:lstStyle/>
            <a:p>
              <a:pPr algn="ctr"/>
              <a:r>
                <a:rPr lang="en-US">
                  <a:solidFill>
                    <a:srgbClr val="990099"/>
                  </a:solidFill>
                  <a:sym typeface="Symbol" pitchFamily="18" charset="2"/>
                </a:rPr>
                <a:t></a:t>
              </a:r>
              <a:r>
                <a:rPr lang="en-US">
                  <a:solidFill>
                    <a:srgbClr val="990099"/>
                  </a:solidFill>
                </a:rPr>
                <a:t>0</a:t>
              </a:r>
              <a:r>
                <a:rPr lang="en-US">
                  <a:solidFill>
                    <a:srgbClr val="990099"/>
                  </a:solidFill>
                  <a:sym typeface="Symbol" pitchFamily="18" charset="2"/>
                </a:rPr>
                <a:t> </a:t>
              </a:r>
              <a:r>
                <a:rPr lang="en-US" b="1">
                  <a:solidFill>
                    <a:srgbClr val="990099"/>
                  </a:solidFill>
                  <a:latin typeface="Times New Roman" pitchFamily="18" charset="0"/>
                  <a:cs typeface="Times New Roman" pitchFamily="18" charset="0"/>
                  <a:sym typeface="Symbol" pitchFamily="18" charset="2"/>
                </a:rPr>
                <a:t>–</a:t>
              </a:r>
              <a:r>
                <a:rPr lang="en-US">
                  <a:solidFill>
                    <a:srgbClr val="990099"/>
                  </a:solidFill>
                  <a:latin typeface="Times New Roman" pitchFamily="18" charset="0"/>
                  <a:cs typeface="Arial" charset="0"/>
                  <a:sym typeface="Symbol" pitchFamily="18" charset="2"/>
                </a:rPr>
                <a:t> </a:t>
              </a:r>
              <a:r>
                <a:rPr lang="en-US">
                  <a:solidFill>
                    <a:srgbClr val="990099"/>
                  </a:solidFill>
                  <a:sym typeface="Symbol" pitchFamily="18" charset="2"/>
                </a:rPr>
                <a:t></a:t>
              </a:r>
              <a:r>
                <a:rPr lang="en-US">
                  <a:solidFill>
                    <a:srgbClr val="990099"/>
                  </a:solidFill>
                </a:rPr>
                <a:t>1</a:t>
              </a:r>
              <a:r>
                <a:rPr lang="en-US">
                  <a:solidFill>
                    <a:srgbClr val="990099"/>
                  </a:solidFill>
                  <a:sym typeface="Symbol" pitchFamily="18" charset="2"/>
                </a:rPr>
                <a:t></a:t>
              </a:r>
            </a:p>
          </p:txBody>
        </p:sp>
        <p:sp>
          <p:nvSpPr>
            <p:cNvPr id="33838" name="Rectangle 16"/>
            <p:cNvSpPr>
              <a:spLocks noChangeArrowheads="1"/>
            </p:cNvSpPr>
            <p:nvPr/>
          </p:nvSpPr>
          <p:spPr bwMode="auto">
            <a:xfrm>
              <a:off x="1248" y="2352"/>
              <a:ext cx="281" cy="288"/>
            </a:xfrm>
            <a:prstGeom prst="rect">
              <a:avLst/>
            </a:prstGeom>
            <a:solidFill>
              <a:srgbClr val="DDDDDD"/>
            </a:solidFill>
            <a:ln w="19050">
              <a:solidFill>
                <a:schemeClr val="tx1"/>
              </a:solidFill>
              <a:miter lim="800000"/>
              <a:headEnd/>
              <a:tailEnd/>
            </a:ln>
          </p:spPr>
          <p:txBody>
            <a:bodyPr wrap="none" anchor="ctr"/>
            <a:lstStyle/>
            <a:p>
              <a:pPr algn="ctr"/>
              <a:r>
                <a:rPr lang="en-US" sz="3200" i="1">
                  <a:latin typeface="Times New Roman" pitchFamily="18" charset="0"/>
                </a:rPr>
                <a:t>H</a:t>
              </a:r>
            </a:p>
          </p:txBody>
        </p:sp>
      </p:grpSp>
      <p:graphicFrame>
        <p:nvGraphicFramePr>
          <p:cNvPr id="455697" name="Group 17"/>
          <p:cNvGraphicFramePr>
            <a:graphicFrameLocks noGrp="1"/>
          </p:cNvGraphicFramePr>
          <p:nvPr/>
        </p:nvGraphicFramePr>
        <p:xfrm>
          <a:off x="762000" y="3657600"/>
          <a:ext cx="1447800" cy="1429512"/>
        </p:xfrm>
        <a:graphic>
          <a:graphicData uri="http://schemas.openxmlformats.org/drawingml/2006/table">
            <a:tbl>
              <a:tblPr/>
              <a:tblGrid>
                <a:gridCol w="563563"/>
                <a:gridCol w="884237"/>
              </a:tblGrid>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 </a:t>
                      </a:r>
                      <a:r>
                        <a:rPr kumimoji="0" lang="en-US" sz="2800" b="0" i="1" u="none" strike="noStrike" cap="none" normalizeH="0" baseline="0" smtClean="0">
                          <a:ln>
                            <a:noFill/>
                          </a:ln>
                          <a:solidFill>
                            <a:schemeClr val="accent2"/>
                          </a:solidFill>
                          <a:effectLst/>
                          <a:latin typeface="Times New Roman" pitchFamily="18" charset="0"/>
                        </a:rPr>
                        <a:t>x</a:t>
                      </a:r>
                    </a:p>
                  </a:txBody>
                  <a:tcPr horzOverflow="overflow">
                    <a:lnL cap="flat">
                      <a:noFill/>
                    </a:lnL>
                    <a:lnR w="19050" cap="flat" cmpd="sng" algn="ctr">
                      <a:solidFill>
                        <a:schemeClr val="tx1"/>
                      </a:solidFill>
                      <a:prstDash val="solid"/>
                      <a:round/>
                      <a:headEnd type="none" w="med" len="med"/>
                      <a:tailEnd type="none" w="med" len="med"/>
                    </a:lnR>
                    <a:lnT cap="flat">
                      <a:noFill/>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1" u="none" strike="noStrike" cap="none" normalizeH="0" baseline="0" smtClean="0">
                          <a:ln>
                            <a:noFill/>
                          </a:ln>
                          <a:solidFill>
                            <a:schemeClr val="accent2"/>
                          </a:solidFill>
                          <a:effectLst/>
                          <a:latin typeface="Times New Roman" pitchFamily="18" charset="0"/>
                        </a:rPr>
                        <a:t>f</a:t>
                      </a:r>
                      <a:r>
                        <a:rPr kumimoji="0" lang="en-US" sz="2800" b="0" i="0" u="none" strike="noStrike" cap="none" normalizeH="0" baseline="-25000" smtClean="0">
                          <a:ln>
                            <a:noFill/>
                          </a:ln>
                          <a:solidFill>
                            <a:schemeClr val="accent2"/>
                          </a:solidFill>
                          <a:effectLst/>
                          <a:latin typeface="Times New Roman" pitchFamily="18" charset="0"/>
                        </a:rPr>
                        <a:t>1</a:t>
                      </a:r>
                      <a:r>
                        <a:rPr kumimoji="0" lang="en-US" sz="2800" b="0" i="0" u="none" strike="noStrike" cap="none" normalizeH="0" baseline="0" smtClean="0">
                          <a:ln>
                            <a:noFill/>
                          </a:ln>
                          <a:solidFill>
                            <a:schemeClr val="accent2"/>
                          </a:solidFill>
                          <a:effectLst/>
                          <a:latin typeface="Times New Roman" pitchFamily="18" charset="0"/>
                        </a:rPr>
                        <a:t>(</a:t>
                      </a:r>
                      <a:r>
                        <a:rPr kumimoji="0" lang="en-US" sz="2800" b="0" i="1" u="none" strike="noStrike" cap="none" normalizeH="0" baseline="0" smtClean="0">
                          <a:ln>
                            <a:noFill/>
                          </a:ln>
                          <a:solidFill>
                            <a:schemeClr val="accent2"/>
                          </a:solidFill>
                          <a:effectLst/>
                          <a:latin typeface="Times New Roman" pitchFamily="18" charset="0"/>
                        </a:rPr>
                        <a:t>x</a:t>
                      </a:r>
                      <a:r>
                        <a:rPr kumimoji="0" lang="en-US" sz="2800" b="0" i="0" u="none" strike="noStrike" cap="none" normalizeH="0" baseline="0" smtClean="0">
                          <a:ln>
                            <a:noFill/>
                          </a:ln>
                          <a:solidFill>
                            <a:schemeClr val="accent2"/>
                          </a:solidFill>
                          <a:effectLst/>
                          <a:latin typeface="Times New Roman" pitchFamily="18" charset="0"/>
                        </a:rPr>
                        <a:t>)</a:t>
                      </a:r>
                    </a:p>
                  </a:txBody>
                  <a:tcPr horzOverflow="overflow">
                    <a:lnL w="19050" cap="flat" cmpd="sng" algn="ctr">
                      <a:solidFill>
                        <a:schemeClr val="tx1"/>
                      </a:solidFill>
                      <a:prstDash val="solid"/>
                      <a:round/>
                      <a:headEnd type="none" w="med" len="med"/>
                      <a:tailEnd type="none" w="med" len="med"/>
                    </a:lnL>
                    <a:lnR cap="flat">
                      <a:noFill/>
                    </a:lnR>
                    <a:lnT cap="flat">
                      <a:noFill/>
                    </a:lnT>
                    <a:lnB w="19050" cap="flat" cmpd="sng" algn="ctr">
                      <a:solidFill>
                        <a:schemeClr val="tx1"/>
                      </a:solidFill>
                      <a:prstDash val="solid"/>
                      <a:round/>
                      <a:headEnd type="none" w="med" len="med"/>
                      <a:tailEnd type="none" w="med" len="med"/>
                    </a:lnB>
                    <a:lnTlToBr>
                      <a:noFill/>
                    </a:lnTlToBr>
                    <a:lnBlToTr>
                      <a:noFill/>
                    </a:lnBlToTr>
                    <a:noFill/>
                  </a:tcPr>
                </a:tc>
              </a:tr>
              <a:tr h="685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 </a:t>
                      </a:r>
                      <a:r>
                        <a:rPr kumimoji="0" lang="en-US" sz="2400" b="0" i="0" u="none" strike="noStrike" cap="none" normalizeH="0" baseline="0" smtClean="0">
                          <a:ln>
                            <a:noFill/>
                          </a:ln>
                          <a:solidFill>
                            <a:schemeClr val="accent2"/>
                          </a:solidFill>
                          <a:effectLst/>
                          <a:latin typeface="Arial"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 </a:t>
                      </a:r>
                      <a:r>
                        <a:rPr kumimoji="0" lang="en-US" sz="2400" b="0" i="0" u="none" strike="noStrike" cap="none" normalizeH="0" baseline="0" smtClean="0">
                          <a:ln>
                            <a:noFill/>
                          </a:ln>
                          <a:solidFill>
                            <a:schemeClr val="accent2"/>
                          </a:solidFill>
                          <a:effectLst/>
                          <a:latin typeface="Arial" charset="0"/>
                        </a:rPr>
                        <a:t>1</a:t>
                      </a:r>
                    </a:p>
                  </a:txBody>
                  <a:tcPr horzOverflow="overflow">
                    <a:lnL cap="flat">
                      <a:noFill/>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  </a:t>
                      </a:r>
                      <a:r>
                        <a:rPr kumimoji="0" lang="en-US" sz="2400" b="0" i="0" u="none" strike="noStrike" cap="none" normalizeH="0" baseline="0" smtClean="0">
                          <a:ln>
                            <a:noFill/>
                          </a:ln>
                          <a:solidFill>
                            <a:schemeClr val="accent2"/>
                          </a:solidFill>
                          <a:effectLst/>
                          <a:latin typeface="Arial"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  </a:t>
                      </a:r>
                      <a:r>
                        <a:rPr kumimoji="0" lang="en-US" sz="2400" b="0" i="0" u="none" strike="noStrike" cap="none" normalizeH="0" baseline="0" smtClean="0">
                          <a:ln>
                            <a:noFill/>
                          </a:ln>
                          <a:solidFill>
                            <a:schemeClr val="accent2"/>
                          </a:solidFill>
                          <a:effectLst/>
                          <a:latin typeface="Arial" charset="0"/>
                        </a:rPr>
                        <a:t>0</a:t>
                      </a:r>
                    </a:p>
                  </a:txBody>
                  <a:tcPr horzOverflow="overflow">
                    <a:lnL w="19050" cap="flat" cmpd="sng" algn="ctr">
                      <a:solidFill>
                        <a:schemeClr val="tx1"/>
                      </a:solidFill>
                      <a:prstDash val="solid"/>
                      <a:round/>
                      <a:headEnd type="none" w="med" len="med"/>
                      <a:tailEnd type="none" w="med" len="med"/>
                    </a:lnL>
                    <a:lnR cap="flat">
                      <a:noFill/>
                    </a:lnR>
                    <a:lnT w="1905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455712" name="Group 32"/>
          <p:cNvGraphicFramePr>
            <a:graphicFrameLocks noGrp="1"/>
          </p:cNvGraphicFramePr>
          <p:nvPr/>
        </p:nvGraphicFramePr>
        <p:xfrm>
          <a:off x="2743200" y="3657600"/>
          <a:ext cx="1447800" cy="1414272"/>
        </p:xfrm>
        <a:graphic>
          <a:graphicData uri="http://schemas.openxmlformats.org/drawingml/2006/table">
            <a:tbl>
              <a:tblPr/>
              <a:tblGrid>
                <a:gridCol w="563563"/>
                <a:gridCol w="884237"/>
              </a:tblGrid>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 </a:t>
                      </a:r>
                      <a:r>
                        <a:rPr kumimoji="0" lang="en-US" sz="2800" b="0" i="1" u="none" strike="noStrike" cap="none" normalizeH="0" baseline="0" smtClean="0">
                          <a:ln>
                            <a:noFill/>
                          </a:ln>
                          <a:solidFill>
                            <a:schemeClr val="accent2"/>
                          </a:solidFill>
                          <a:effectLst/>
                          <a:latin typeface="Times New Roman" pitchFamily="18" charset="0"/>
                        </a:rPr>
                        <a:t>x</a:t>
                      </a:r>
                    </a:p>
                  </a:txBody>
                  <a:tcPr horzOverflow="overflow">
                    <a:lnL cap="flat">
                      <a:noFill/>
                    </a:lnL>
                    <a:lnR w="19050" cap="flat" cmpd="sng" algn="ctr">
                      <a:solidFill>
                        <a:schemeClr val="tx1"/>
                      </a:solidFill>
                      <a:prstDash val="solid"/>
                      <a:round/>
                      <a:headEnd type="none" w="med" len="med"/>
                      <a:tailEnd type="none" w="med" len="med"/>
                    </a:lnR>
                    <a:lnT cap="flat">
                      <a:noFill/>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1" u="none" strike="noStrike" cap="none" normalizeH="0" baseline="0" smtClean="0">
                          <a:ln>
                            <a:noFill/>
                          </a:ln>
                          <a:solidFill>
                            <a:schemeClr val="accent2"/>
                          </a:solidFill>
                          <a:effectLst/>
                          <a:latin typeface="Times New Roman" pitchFamily="18" charset="0"/>
                        </a:rPr>
                        <a:t>f</a:t>
                      </a:r>
                      <a:r>
                        <a:rPr kumimoji="0" lang="en-US" sz="2800" b="0" i="0" u="none" strike="noStrike" cap="none" normalizeH="0" baseline="-25000" smtClean="0">
                          <a:ln>
                            <a:noFill/>
                          </a:ln>
                          <a:solidFill>
                            <a:schemeClr val="accent2"/>
                          </a:solidFill>
                          <a:effectLst/>
                          <a:latin typeface="Times New Roman" pitchFamily="18" charset="0"/>
                        </a:rPr>
                        <a:t>2</a:t>
                      </a:r>
                      <a:r>
                        <a:rPr kumimoji="0" lang="en-US" sz="2800" b="0" i="0" u="none" strike="noStrike" cap="none" normalizeH="0" baseline="0" smtClean="0">
                          <a:ln>
                            <a:noFill/>
                          </a:ln>
                          <a:solidFill>
                            <a:schemeClr val="accent2"/>
                          </a:solidFill>
                          <a:effectLst/>
                          <a:latin typeface="Times New Roman" pitchFamily="18" charset="0"/>
                        </a:rPr>
                        <a:t>(</a:t>
                      </a:r>
                      <a:r>
                        <a:rPr kumimoji="0" lang="en-US" sz="2800" b="0" i="1" u="none" strike="noStrike" cap="none" normalizeH="0" baseline="0" smtClean="0">
                          <a:ln>
                            <a:noFill/>
                          </a:ln>
                          <a:solidFill>
                            <a:schemeClr val="accent2"/>
                          </a:solidFill>
                          <a:effectLst/>
                          <a:latin typeface="Times New Roman" pitchFamily="18" charset="0"/>
                        </a:rPr>
                        <a:t>x</a:t>
                      </a:r>
                      <a:r>
                        <a:rPr kumimoji="0" lang="en-US" sz="2800" b="0" i="0" u="none" strike="noStrike" cap="none" normalizeH="0" baseline="0" smtClean="0">
                          <a:ln>
                            <a:noFill/>
                          </a:ln>
                          <a:solidFill>
                            <a:schemeClr val="accent2"/>
                          </a:solidFill>
                          <a:effectLst/>
                          <a:latin typeface="Times New Roman" pitchFamily="18" charset="0"/>
                        </a:rPr>
                        <a:t>)</a:t>
                      </a:r>
                    </a:p>
                  </a:txBody>
                  <a:tcPr horzOverflow="overflow">
                    <a:lnL w="19050" cap="flat" cmpd="sng" algn="ctr">
                      <a:solidFill>
                        <a:schemeClr val="tx1"/>
                      </a:solidFill>
                      <a:prstDash val="solid"/>
                      <a:round/>
                      <a:headEnd type="none" w="med" len="med"/>
                      <a:tailEnd type="none" w="med" len="med"/>
                    </a:lnL>
                    <a:lnR cap="flat">
                      <a:noFill/>
                    </a:lnR>
                    <a:lnT cap="flat">
                      <a:noFill/>
                    </a:lnT>
                    <a:lnB w="19050" cap="flat" cmpd="sng" algn="ctr">
                      <a:solidFill>
                        <a:schemeClr val="tx1"/>
                      </a:solidFill>
                      <a:prstDash val="solid"/>
                      <a:round/>
                      <a:headEnd type="none" w="med" len="med"/>
                      <a:tailEnd type="none" w="med" len="med"/>
                    </a:lnB>
                    <a:lnTlToBr>
                      <a:noFill/>
                    </a:lnTlToBr>
                    <a:lnBlToTr>
                      <a:noFill/>
                    </a:lnBlToTr>
                    <a:noFill/>
                  </a:tcPr>
                </a:tc>
              </a:tr>
              <a:tr h="777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 </a:t>
                      </a:r>
                      <a:r>
                        <a:rPr kumimoji="0" lang="en-US" sz="2400" b="0" i="0" u="none" strike="noStrike" cap="none" normalizeH="0" baseline="0" smtClean="0">
                          <a:ln>
                            <a:noFill/>
                          </a:ln>
                          <a:solidFill>
                            <a:schemeClr val="accent2"/>
                          </a:solidFill>
                          <a:effectLst/>
                          <a:latin typeface="Arial"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 </a:t>
                      </a:r>
                      <a:r>
                        <a:rPr kumimoji="0" lang="en-US" sz="2400" b="0" i="0" u="none" strike="noStrike" cap="none" normalizeH="0" baseline="0" smtClean="0">
                          <a:ln>
                            <a:noFill/>
                          </a:ln>
                          <a:solidFill>
                            <a:schemeClr val="accent2"/>
                          </a:solidFill>
                          <a:effectLst/>
                          <a:latin typeface="Arial" charset="0"/>
                        </a:rPr>
                        <a:t>1</a:t>
                      </a:r>
                    </a:p>
                  </a:txBody>
                  <a:tcPr horzOverflow="overflow">
                    <a:lnL cap="flat">
                      <a:noFill/>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  </a:t>
                      </a:r>
                      <a:r>
                        <a:rPr kumimoji="0" lang="en-US" sz="2400" b="0" i="0" u="none" strike="noStrike" cap="none" normalizeH="0" baseline="0" smtClean="0">
                          <a:ln>
                            <a:noFill/>
                          </a:ln>
                          <a:solidFill>
                            <a:schemeClr val="accent2"/>
                          </a:solidFill>
                          <a:effectLst/>
                          <a:latin typeface="Arial" charset="0"/>
                        </a:rPr>
                        <a:t>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  </a:t>
                      </a:r>
                      <a:r>
                        <a:rPr kumimoji="0" lang="en-US" sz="2400" b="0" i="0" u="none" strike="noStrike" cap="none" normalizeH="0" baseline="0" smtClean="0">
                          <a:ln>
                            <a:noFill/>
                          </a:ln>
                          <a:solidFill>
                            <a:schemeClr val="accent2"/>
                          </a:solidFill>
                          <a:effectLst/>
                          <a:latin typeface="Arial" charset="0"/>
                        </a:rPr>
                        <a:t>1</a:t>
                      </a:r>
                    </a:p>
                  </a:txBody>
                  <a:tcPr horzOverflow="overflow">
                    <a:lnL w="19050" cap="flat" cmpd="sng" algn="ctr">
                      <a:solidFill>
                        <a:schemeClr val="tx1"/>
                      </a:solidFill>
                      <a:prstDash val="solid"/>
                      <a:round/>
                      <a:headEnd type="none" w="med" len="med"/>
                      <a:tailEnd type="none" w="med" len="med"/>
                    </a:lnL>
                    <a:lnR cap="flat">
                      <a:noFill/>
                    </a:lnR>
                    <a:lnT w="1905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455727" name="Group 47"/>
          <p:cNvGraphicFramePr>
            <a:graphicFrameLocks noGrp="1"/>
          </p:cNvGraphicFramePr>
          <p:nvPr/>
        </p:nvGraphicFramePr>
        <p:xfrm>
          <a:off x="4724400" y="3657600"/>
          <a:ext cx="1447800" cy="1414272"/>
        </p:xfrm>
        <a:graphic>
          <a:graphicData uri="http://schemas.openxmlformats.org/drawingml/2006/table">
            <a:tbl>
              <a:tblPr/>
              <a:tblGrid>
                <a:gridCol w="563563"/>
                <a:gridCol w="884237"/>
              </a:tblGrid>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 </a:t>
                      </a:r>
                      <a:r>
                        <a:rPr kumimoji="0" lang="en-US" sz="2800" b="0" i="1" u="none" strike="noStrike" cap="none" normalizeH="0" baseline="0" smtClean="0">
                          <a:ln>
                            <a:noFill/>
                          </a:ln>
                          <a:solidFill>
                            <a:schemeClr val="accent2"/>
                          </a:solidFill>
                          <a:effectLst/>
                          <a:latin typeface="Times New Roman" pitchFamily="18" charset="0"/>
                        </a:rPr>
                        <a:t>x</a:t>
                      </a:r>
                    </a:p>
                  </a:txBody>
                  <a:tcPr horzOverflow="overflow">
                    <a:lnL cap="flat">
                      <a:noFill/>
                    </a:lnL>
                    <a:lnR w="19050" cap="flat" cmpd="sng" algn="ctr">
                      <a:solidFill>
                        <a:schemeClr val="tx1"/>
                      </a:solidFill>
                      <a:prstDash val="solid"/>
                      <a:round/>
                      <a:headEnd type="none" w="med" len="med"/>
                      <a:tailEnd type="none" w="med" len="med"/>
                    </a:lnR>
                    <a:lnT cap="flat">
                      <a:noFill/>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1" u="none" strike="noStrike" cap="none" normalizeH="0" baseline="0" smtClean="0">
                          <a:ln>
                            <a:noFill/>
                          </a:ln>
                          <a:solidFill>
                            <a:schemeClr val="accent2"/>
                          </a:solidFill>
                          <a:effectLst/>
                          <a:latin typeface="Times New Roman" pitchFamily="18" charset="0"/>
                        </a:rPr>
                        <a:t>f</a:t>
                      </a:r>
                      <a:r>
                        <a:rPr kumimoji="0" lang="en-US" sz="2800" b="0" i="0" u="none" strike="noStrike" cap="none" normalizeH="0" baseline="-25000" smtClean="0">
                          <a:ln>
                            <a:noFill/>
                          </a:ln>
                          <a:solidFill>
                            <a:schemeClr val="accent2"/>
                          </a:solidFill>
                          <a:effectLst/>
                          <a:latin typeface="Times New Roman" pitchFamily="18" charset="0"/>
                        </a:rPr>
                        <a:t>3</a:t>
                      </a:r>
                      <a:r>
                        <a:rPr kumimoji="0" lang="en-US" sz="2800" b="0" i="0" u="none" strike="noStrike" cap="none" normalizeH="0" baseline="0" smtClean="0">
                          <a:ln>
                            <a:noFill/>
                          </a:ln>
                          <a:solidFill>
                            <a:schemeClr val="accent2"/>
                          </a:solidFill>
                          <a:effectLst/>
                          <a:latin typeface="Times New Roman" pitchFamily="18" charset="0"/>
                        </a:rPr>
                        <a:t>(</a:t>
                      </a:r>
                      <a:r>
                        <a:rPr kumimoji="0" lang="en-US" sz="2800" b="0" i="1" u="none" strike="noStrike" cap="none" normalizeH="0" baseline="0" smtClean="0">
                          <a:ln>
                            <a:noFill/>
                          </a:ln>
                          <a:solidFill>
                            <a:schemeClr val="accent2"/>
                          </a:solidFill>
                          <a:effectLst/>
                          <a:latin typeface="Times New Roman" pitchFamily="18" charset="0"/>
                        </a:rPr>
                        <a:t>x</a:t>
                      </a:r>
                      <a:r>
                        <a:rPr kumimoji="0" lang="en-US" sz="2800" b="0" i="0" u="none" strike="noStrike" cap="none" normalizeH="0" baseline="0" smtClean="0">
                          <a:ln>
                            <a:noFill/>
                          </a:ln>
                          <a:solidFill>
                            <a:schemeClr val="accent2"/>
                          </a:solidFill>
                          <a:effectLst/>
                          <a:latin typeface="Times New Roman" pitchFamily="18" charset="0"/>
                        </a:rPr>
                        <a:t>)</a:t>
                      </a:r>
                    </a:p>
                  </a:txBody>
                  <a:tcPr horzOverflow="overflow">
                    <a:lnL w="19050" cap="flat" cmpd="sng" algn="ctr">
                      <a:solidFill>
                        <a:schemeClr val="tx1"/>
                      </a:solidFill>
                      <a:prstDash val="solid"/>
                      <a:round/>
                      <a:headEnd type="none" w="med" len="med"/>
                      <a:tailEnd type="none" w="med" len="med"/>
                    </a:lnL>
                    <a:lnR cap="flat">
                      <a:noFill/>
                    </a:lnR>
                    <a:lnT cap="flat">
                      <a:noFill/>
                    </a:lnT>
                    <a:lnB w="19050" cap="flat" cmpd="sng" algn="ctr">
                      <a:solidFill>
                        <a:schemeClr val="tx1"/>
                      </a:solidFill>
                      <a:prstDash val="solid"/>
                      <a:round/>
                      <a:headEnd type="none" w="med" len="med"/>
                      <a:tailEnd type="none" w="med" len="med"/>
                    </a:lnB>
                    <a:lnTlToBr>
                      <a:noFill/>
                    </a:lnTlToBr>
                    <a:lnBlToTr>
                      <a:noFill/>
                    </a:lnBlToTr>
                    <a:noFill/>
                  </a:tcPr>
                </a:tc>
              </a:tr>
              <a:tr h="7016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 </a:t>
                      </a:r>
                      <a:r>
                        <a:rPr kumimoji="0" lang="en-US" sz="2400" b="0" i="0" u="none" strike="noStrike" cap="none" normalizeH="0" baseline="0" smtClean="0">
                          <a:ln>
                            <a:noFill/>
                          </a:ln>
                          <a:solidFill>
                            <a:schemeClr val="accent2"/>
                          </a:solidFill>
                          <a:effectLst/>
                          <a:latin typeface="Arial"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 </a:t>
                      </a:r>
                      <a:r>
                        <a:rPr kumimoji="0" lang="en-US" sz="2400" b="0" i="0" u="none" strike="noStrike" cap="none" normalizeH="0" baseline="0" smtClean="0">
                          <a:ln>
                            <a:noFill/>
                          </a:ln>
                          <a:solidFill>
                            <a:schemeClr val="accent2"/>
                          </a:solidFill>
                          <a:effectLst/>
                          <a:latin typeface="Arial" charset="0"/>
                        </a:rPr>
                        <a:t>1</a:t>
                      </a:r>
                    </a:p>
                  </a:txBody>
                  <a:tcPr horzOverflow="overflow">
                    <a:lnL cap="flat">
                      <a:noFill/>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  </a:t>
                      </a:r>
                      <a:r>
                        <a:rPr kumimoji="0" lang="en-US" sz="2400" b="0" i="0" u="none" strike="noStrike" cap="none" normalizeH="0" baseline="0" smtClean="0">
                          <a:ln>
                            <a:noFill/>
                          </a:ln>
                          <a:solidFill>
                            <a:schemeClr val="accent2"/>
                          </a:solidFill>
                          <a:effectLst/>
                          <a:latin typeface="Arial"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  </a:t>
                      </a:r>
                      <a:r>
                        <a:rPr kumimoji="0" lang="en-US" sz="2400" b="0" i="0" u="none" strike="noStrike" cap="none" normalizeH="0" baseline="0" smtClean="0">
                          <a:ln>
                            <a:noFill/>
                          </a:ln>
                          <a:solidFill>
                            <a:schemeClr val="accent2"/>
                          </a:solidFill>
                          <a:effectLst/>
                          <a:latin typeface="Arial" charset="0"/>
                        </a:rPr>
                        <a:t>1</a:t>
                      </a:r>
                    </a:p>
                  </a:txBody>
                  <a:tcPr horzOverflow="overflow">
                    <a:lnL w="19050" cap="flat" cmpd="sng" algn="ctr">
                      <a:solidFill>
                        <a:schemeClr val="tx1"/>
                      </a:solidFill>
                      <a:prstDash val="solid"/>
                      <a:round/>
                      <a:headEnd type="none" w="med" len="med"/>
                      <a:tailEnd type="none" w="med" len="med"/>
                    </a:lnL>
                    <a:lnR cap="flat">
                      <a:noFill/>
                    </a:lnR>
                    <a:lnT w="1905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455742" name="Group 62"/>
          <p:cNvGraphicFramePr>
            <a:graphicFrameLocks noGrp="1"/>
          </p:cNvGraphicFramePr>
          <p:nvPr/>
        </p:nvGraphicFramePr>
        <p:xfrm>
          <a:off x="6705600" y="3657600"/>
          <a:ext cx="1447800" cy="1414272"/>
        </p:xfrm>
        <a:graphic>
          <a:graphicData uri="http://schemas.openxmlformats.org/drawingml/2006/table">
            <a:tbl>
              <a:tblPr/>
              <a:tblGrid>
                <a:gridCol w="563563"/>
                <a:gridCol w="884237"/>
              </a:tblGrid>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 </a:t>
                      </a:r>
                      <a:r>
                        <a:rPr kumimoji="0" lang="en-US" sz="2800" b="0" i="1" u="none" strike="noStrike" cap="none" normalizeH="0" baseline="0" smtClean="0">
                          <a:ln>
                            <a:noFill/>
                          </a:ln>
                          <a:solidFill>
                            <a:schemeClr val="accent2"/>
                          </a:solidFill>
                          <a:effectLst/>
                          <a:latin typeface="Times New Roman" pitchFamily="18" charset="0"/>
                        </a:rPr>
                        <a:t>x</a:t>
                      </a:r>
                    </a:p>
                  </a:txBody>
                  <a:tcPr horzOverflow="overflow">
                    <a:lnL cap="flat">
                      <a:noFill/>
                    </a:lnL>
                    <a:lnR w="19050" cap="flat" cmpd="sng" algn="ctr">
                      <a:solidFill>
                        <a:schemeClr val="tx1"/>
                      </a:solidFill>
                      <a:prstDash val="solid"/>
                      <a:round/>
                      <a:headEnd type="none" w="med" len="med"/>
                      <a:tailEnd type="none" w="med" len="med"/>
                    </a:lnR>
                    <a:lnT cap="flat">
                      <a:noFill/>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1" u="none" strike="noStrike" cap="none" normalizeH="0" baseline="0" smtClean="0">
                          <a:ln>
                            <a:noFill/>
                          </a:ln>
                          <a:solidFill>
                            <a:schemeClr val="accent2"/>
                          </a:solidFill>
                          <a:effectLst/>
                          <a:latin typeface="Times New Roman" pitchFamily="18" charset="0"/>
                        </a:rPr>
                        <a:t>f</a:t>
                      </a:r>
                      <a:r>
                        <a:rPr kumimoji="0" lang="en-US" sz="2800" b="0" i="0" u="none" strike="noStrike" cap="none" normalizeH="0" baseline="-25000" smtClean="0">
                          <a:ln>
                            <a:noFill/>
                          </a:ln>
                          <a:solidFill>
                            <a:schemeClr val="accent2"/>
                          </a:solidFill>
                          <a:effectLst/>
                          <a:latin typeface="Times New Roman" pitchFamily="18" charset="0"/>
                        </a:rPr>
                        <a:t>4</a:t>
                      </a:r>
                      <a:r>
                        <a:rPr kumimoji="0" lang="en-US" sz="2800" b="0" i="0" u="none" strike="noStrike" cap="none" normalizeH="0" baseline="0" smtClean="0">
                          <a:ln>
                            <a:noFill/>
                          </a:ln>
                          <a:solidFill>
                            <a:schemeClr val="accent2"/>
                          </a:solidFill>
                          <a:effectLst/>
                          <a:latin typeface="Times New Roman" pitchFamily="18" charset="0"/>
                        </a:rPr>
                        <a:t>(</a:t>
                      </a:r>
                      <a:r>
                        <a:rPr kumimoji="0" lang="en-US" sz="2800" b="0" i="1" u="none" strike="noStrike" cap="none" normalizeH="0" baseline="0" smtClean="0">
                          <a:ln>
                            <a:noFill/>
                          </a:ln>
                          <a:solidFill>
                            <a:schemeClr val="accent2"/>
                          </a:solidFill>
                          <a:effectLst/>
                          <a:latin typeface="Times New Roman" pitchFamily="18" charset="0"/>
                        </a:rPr>
                        <a:t>x</a:t>
                      </a:r>
                      <a:r>
                        <a:rPr kumimoji="0" lang="en-US" sz="2800" b="0" i="0" u="none" strike="noStrike" cap="none" normalizeH="0" baseline="0" smtClean="0">
                          <a:ln>
                            <a:noFill/>
                          </a:ln>
                          <a:solidFill>
                            <a:schemeClr val="accent2"/>
                          </a:solidFill>
                          <a:effectLst/>
                          <a:latin typeface="Times New Roman" pitchFamily="18" charset="0"/>
                        </a:rPr>
                        <a:t>)</a:t>
                      </a:r>
                    </a:p>
                  </a:txBody>
                  <a:tcPr horzOverflow="overflow">
                    <a:lnL w="19050" cap="flat" cmpd="sng" algn="ctr">
                      <a:solidFill>
                        <a:schemeClr val="tx1"/>
                      </a:solidFill>
                      <a:prstDash val="solid"/>
                      <a:round/>
                      <a:headEnd type="none" w="med" len="med"/>
                      <a:tailEnd type="none" w="med" len="med"/>
                    </a:lnL>
                    <a:lnR cap="flat">
                      <a:noFill/>
                    </a:lnR>
                    <a:lnT cap="flat">
                      <a:noFill/>
                    </a:lnT>
                    <a:lnB w="19050" cap="flat" cmpd="sng" algn="ctr">
                      <a:solidFill>
                        <a:schemeClr val="tx1"/>
                      </a:solidFill>
                      <a:prstDash val="solid"/>
                      <a:round/>
                      <a:headEnd type="none" w="med" len="med"/>
                      <a:tailEnd type="none" w="med" len="med"/>
                    </a:lnB>
                    <a:lnTlToBr>
                      <a:noFill/>
                    </a:lnTlToBr>
                    <a:lnBlToTr>
                      <a:noFill/>
                    </a:lnBlToTr>
                    <a:noFill/>
                  </a:tcPr>
                </a:tc>
              </a:tr>
              <a:tr h="6254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 </a:t>
                      </a:r>
                      <a:r>
                        <a:rPr kumimoji="0" lang="en-US" sz="2400" b="0" i="0" u="none" strike="noStrike" cap="none" normalizeH="0" baseline="0" smtClean="0">
                          <a:ln>
                            <a:noFill/>
                          </a:ln>
                          <a:solidFill>
                            <a:schemeClr val="accent2"/>
                          </a:solidFill>
                          <a:effectLst/>
                          <a:latin typeface="Arial"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 </a:t>
                      </a:r>
                      <a:r>
                        <a:rPr kumimoji="0" lang="en-US" sz="2400" b="0" i="0" u="none" strike="noStrike" cap="none" normalizeH="0" baseline="0" smtClean="0">
                          <a:ln>
                            <a:noFill/>
                          </a:ln>
                          <a:solidFill>
                            <a:schemeClr val="accent2"/>
                          </a:solidFill>
                          <a:effectLst/>
                          <a:latin typeface="Arial" charset="0"/>
                        </a:rPr>
                        <a:t>1</a:t>
                      </a:r>
                    </a:p>
                  </a:txBody>
                  <a:tcPr horzOverflow="overflow">
                    <a:lnL cap="flat">
                      <a:noFill/>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  </a:t>
                      </a:r>
                      <a:r>
                        <a:rPr kumimoji="0" lang="en-US" sz="2400" b="0" i="0" u="none" strike="noStrike" cap="none" normalizeH="0" baseline="0" smtClean="0">
                          <a:ln>
                            <a:noFill/>
                          </a:ln>
                          <a:solidFill>
                            <a:schemeClr val="accent2"/>
                          </a:solidFill>
                          <a:effectLst/>
                          <a:latin typeface="Arial" charset="0"/>
                        </a:rPr>
                        <a:t>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  </a:t>
                      </a:r>
                      <a:r>
                        <a:rPr kumimoji="0" lang="en-US" sz="2400" b="0" i="0" u="none" strike="noStrike" cap="none" normalizeH="0" baseline="0" smtClean="0">
                          <a:ln>
                            <a:noFill/>
                          </a:ln>
                          <a:solidFill>
                            <a:schemeClr val="accent2"/>
                          </a:solidFill>
                          <a:effectLst/>
                          <a:latin typeface="Arial" charset="0"/>
                        </a:rPr>
                        <a:t>0</a:t>
                      </a:r>
                    </a:p>
                  </a:txBody>
                  <a:tcPr horzOverflow="overflow">
                    <a:lnL w="19050" cap="flat" cmpd="sng" algn="ctr">
                      <a:solidFill>
                        <a:schemeClr val="tx1"/>
                      </a:solidFill>
                      <a:prstDash val="solid"/>
                      <a:round/>
                      <a:headEnd type="none" w="med" len="med"/>
                      <a:tailEnd type="none" w="med" len="med"/>
                    </a:lnL>
                    <a:lnR cap="flat">
                      <a:noFill/>
                    </a:lnR>
                    <a:lnT w="1905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455757" name="Text Box 77"/>
          <p:cNvSpPr txBox="1">
            <a:spLocks noChangeArrowheads="1"/>
          </p:cNvSpPr>
          <p:nvPr/>
        </p:nvSpPr>
        <p:spPr bwMode="auto">
          <a:xfrm>
            <a:off x="1600200" y="5562600"/>
            <a:ext cx="1547813" cy="457200"/>
          </a:xfrm>
          <a:prstGeom prst="rect">
            <a:avLst/>
          </a:prstGeom>
          <a:noFill/>
          <a:ln w="19050" algn="ctr">
            <a:noFill/>
            <a:miter lim="800000"/>
            <a:headEnd/>
            <a:tailEnd/>
          </a:ln>
        </p:spPr>
        <p:txBody>
          <a:bodyPr wrap="none">
            <a:spAutoFit/>
          </a:bodyPr>
          <a:lstStyle/>
          <a:p>
            <a:r>
              <a:rPr lang="en-US">
                <a:solidFill>
                  <a:srgbClr val="990099"/>
                </a:solidFill>
                <a:sym typeface="Symbol" pitchFamily="18" charset="2"/>
              </a:rPr>
              <a:t>(</a:t>
            </a:r>
            <a:r>
              <a:rPr lang="en-US">
                <a:solidFill>
                  <a:srgbClr val="990099"/>
                </a:solidFill>
              </a:rPr>
              <a:t>0</a:t>
            </a:r>
            <a:r>
              <a:rPr lang="en-US">
                <a:solidFill>
                  <a:srgbClr val="990099"/>
                </a:solidFill>
                <a:sym typeface="Symbol" pitchFamily="18" charset="2"/>
              </a:rPr>
              <a:t> </a:t>
            </a:r>
            <a:r>
              <a:rPr lang="en-US" b="1">
                <a:solidFill>
                  <a:srgbClr val="990099"/>
                </a:solidFill>
                <a:latin typeface="Times New Roman" pitchFamily="18" charset="0"/>
                <a:sym typeface="Symbol" pitchFamily="18" charset="2"/>
              </a:rPr>
              <a:t>+</a:t>
            </a:r>
            <a:r>
              <a:rPr lang="en-US">
                <a:solidFill>
                  <a:srgbClr val="990099"/>
                </a:solidFill>
                <a:latin typeface="Times New Roman" pitchFamily="18" charset="0"/>
                <a:cs typeface="Arial" charset="0"/>
                <a:sym typeface="Symbol" pitchFamily="18" charset="2"/>
              </a:rPr>
              <a:t> </a:t>
            </a:r>
            <a:r>
              <a:rPr lang="en-US">
                <a:solidFill>
                  <a:srgbClr val="990099"/>
                </a:solidFill>
                <a:sym typeface="Symbol" pitchFamily="18" charset="2"/>
              </a:rPr>
              <a:t></a:t>
            </a:r>
            <a:r>
              <a:rPr lang="en-US">
                <a:solidFill>
                  <a:srgbClr val="990099"/>
                </a:solidFill>
              </a:rPr>
              <a:t>1</a:t>
            </a:r>
            <a:r>
              <a:rPr lang="en-US">
                <a:solidFill>
                  <a:srgbClr val="990099"/>
                </a:solidFill>
                <a:sym typeface="Symbol" pitchFamily="18" charset="2"/>
              </a:rPr>
              <a:t>)</a:t>
            </a:r>
          </a:p>
        </p:txBody>
      </p:sp>
      <p:sp>
        <p:nvSpPr>
          <p:cNvPr id="455758" name="Text Box 78"/>
          <p:cNvSpPr txBox="1">
            <a:spLocks noChangeArrowheads="1"/>
          </p:cNvSpPr>
          <p:nvPr/>
        </p:nvSpPr>
        <p:spPr bwMode="auto">
          <a:xfrm>
            <a:off x="5562600" y="5562600"/>
            <a:ext cx="1527175" cy="457200"/>
          </a:xfrm>
          <a:prstGeom prst="rect">
            <a:avLst/>
          </a:prstGeom>
          <a:noFill/>
          <a:ln w="19050" algn="ctr">
            <a:noFill/>
            <a:miter lim="800000"/>
            <a:headEnd/>
            <a:tailEnd/>
          </a:ln>
        </p:spPr>
        <p:txBody>
          <a:bodyPr wrap="none">
            <a:spAutoFit/>
          </a:bodyPr>
          <a:lstStyle/>
          <a:p>
            <a:r>
              <a:rPr lang="en-US">
                <a:solidFill>
                  <a:srgbClr val="990099"/>
                </a:solidFill>
                <a:sym typeface="Symbol" pitchFamily="18" charset="2"/>
              </a:rPr>
              <a:t>(</a:t>
            </a:r>
            <a:r>
              <a:rPr lang="en-US">
                <a:solidFill>
                  <a:srgbClr val="990099"/>
                </a:solidFill>
              </a:rPr>
              <a:t>0</a:t>
            </a:r>
            <a:r>
              <a:rPr lang="en-US">
                <a:solidFill>
                  <a:srgbClr val="990099"/>
                </a:solidFill>
                <a:sym typeface="Symbol" pitchFamily="18" charset="2"/>
              </a:rPr>
              <a:t> </a:t>
            </a:r>
            <a:r>
              <a:rPr lang="en-US" b="1">
                <a:solidFill>
                  <a:srgbClr val="990099"/>
                </a:solidFill>
                <a:latin typeface="Times New Roman" pitchFamily="18" charset="0"/>
                <a:cs typeface="Times New Roman" pitchFamily="18" charset="0"/>
                <a:sym typeface="Symbol" pitchFamily="18" charset="2"/>
              </a:rPr>
              <a:t>–</a:t>
            </a:r>
            <a:r>
              <a:rPr lang="en-US">
                <a:solidFill>
                  <a:srgbClr val="990099"/>
                </a:solidFill>
                <a:latin typeface="Times New Roman" pitchFamily="18" charset="0"/>
                <a:cs typeface="Arial" charset="0"/>
                <a:sym typeface="Symbol" pitchFamily="18" charset="2"/>
              </a:rPr>
              <a:t> </a:t>
            </a:r>
            <a:r>
              <a:rPr lang="en-US">
                <a:solidFill>
                  <a:srgbClr val="990099"/>
                </a:solidFill>
                <a:sym typeface="Symbol" pitchFamily="18" charset="2"/>
              </a:rPr>
              <a:t></a:t>
            </a:r>
            <a:r>
              <a:rPr lang="en-US">
                <a:solidFill>
                  <a:srgbClr val="990099"/>
                </a:solidFill>
              </a:rPr>
              <a:t>1</a:t>
            </a:r>
            <a:r>
              <a:rPr lang="en-US">
                <a:solidFill>
                  <a:srgbClr val="990099"/>
                </a:solidFill>
                <a:sym typeface="Symbol" pitchFamily="18" charset="2"/>
              </a:rPr>
              <a:t>)</a:t>
            </a:r>
            <a:endParaRPr lang="en-US" b="1"/>
          </a:p>
        </p:txBody>
      </p:sp>
      <p:sp>
        <p:nvSpPr>
          <p:cNvPr id="455759" name="AutoShape 79"/>
          <p:cNvSpPr>
            <a:spLocks noChangeArrowheads="1"/>
          </p:cNvSpPr>
          <p:nvPr/>
        </p:nvSpPr>
        <p:spPr bwMode="auto">
          <a:xfrm rot="5400000">
            <a:off x="-266700" y="1333500"/>
            <a:ext cx="5486400" cy="3124200"/>
          </a:xfrm>
          <a:prstGeom prst="bracePair">
            <a:avLst>
              <a:gd name="adj" fmla="val 5204"/>
            </a:avLst>
          </a:prstGeom>
          <a:noFill/>
          <a:ln w="19050">
            <a:solidFill>
              <a:schemeClr val="tx1"/>
            </a:solidFill>
            <a:round/>
            <a:headEnd/>
            <a:tailEnd/>
          </a:ln>
        </p:spPr>
        <p:txBody>
          <a:bodyPr wrap="none" anchor="ctr"/>
          <a:lstStyle/>
          <a:p>
            <a:endParaRPr lang="en-US"/>
          </a:p>
        </p:txBody>
      </p:sp>
      <p:sp>
        <p:nvSpPr>
          <p:cNvPr id="455760" name="AutoShape 80"/>
          <p:cNvSpPr>
            <a:spLocks noChangeArrowheads="1"/>
          </p:cNvSpPr>
          <p:nvPr/>
        </p:nvSpPr>
        <p:spPr bwMode="auto">
          <a:xfrm rot="5400000">
            <a:off x="3695700" y="1333500"/>
            <a:ext cx="5486400" cy="3124200"/>
          </a:xfrm>
          <a:prstGeom prst="bracePair">
            <a:avLst>
              <a:gd name="adj" fmla="val 5204"/>
            </a:avLst>
          </a:prstGeom>
          <a:noFill/>
          <a:ln w="19050">
            <a:solidFill>
              <a:schemeClr val="tx1"/>
            </a:solidFill>
            <a:round/>
            <a:headEnd/>
            <a:tailEnd/>
          </a:ln>
        </p:spPr>
        <p:txBody>
          <a:bodyPr wrap="none" anchor="ctr"/>
          <a:lstStyle/>
          <a:p>
            <a:endParaRPr lang="en-US"/>
          </a:p>
        </p:txBody>
      </p:sp>
      <p:sp>
        <p:nvSpPr>
          <p:cNvPr id="33830" name="Rectangle 81"/>
          <p:cNvSpPr>
            <a:spLocks noChangeArrowheads="1"/>
          </p:cNvSpPr>
          <p:nvPr/>
        </p:nvSpPr>
        <p:spPr bwMode="auto">
          <a:xfrm>
            <a:off x="838200" y="76200"/>
            <a:ext cx="7391400" cy="457200"/>
          </a:xfrm>
          <a:prstGeom prst="rect">
            <a:avLst/>
          </a:prstGeom>
          <a:solidFill>
            <a:schemeClr val="bg1"/>
          </a:solidFill>
          <a:ln w="19050" algn="ctr">
            <a:noFill/>
            <a:miter lim="800000"/>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56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57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5572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5574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5575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5575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5576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557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5757" grpId="0"/>
      <p:bldP spid="455758" grpId="0"/>
      <p:bldP spid="455759" grpId="0" animBg="1"/>
      <p:bldP spid="455760"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2"/>
          <p:cNvSpPr>
            <a:spLocks noGrp="1" noChangeArrowheads="1"/>
          </p:cNvSpPr>
          <p:nvPr>
            <p:ph type="title"/>
          </p:nvPr>
        </p:nvSpPr>
        <p:spPr>
          <a:xfrm>
            <a:off x="642910" y="142852"/>
            <a:ext cx="7772400" cy="1143000"/>
          </a:xfrm>
        </p:spPr>
        <p:txBody>
          <a:bodyPr/>
          <a:lstStyle/>
          <a:p>
            <a:pPr eaLnBrk="1" hangingPunct="1">
              <a:defRPr/>
            </a:pPr>
            <a:r>
              <a:rPr lang="en-US" b="1" dirty="0" smtClean="0">
                <a:solidFill>
                  <a:srgbClr val="666699"/>
                </a:solidFill>
                <a:effectLst>
                  <a:outerShdw blurRad="38100" dist="38100" dir="2700000" algn="tl">
                    <a:srgbClr val="C0C0C0"/>
                  </a:outerShdw>
                </a:effectLst>
              </a:rPr>
              <a:t>Quantum algorithm (</a:t>
            </a:r>
            <a:r>
              <a:rPr lang="en-US" b="1" dirty="0" smtClean="0">
                <a:solidFill>
                  <a:srgbClr val="CC3300"/>
                </a:solidFill>
                <a:effectLst>
                  <a:outerShdw blurRad="38100" dist="38100" dir="2700000" algn="tl">
                    <a:srgbClr val="C0C0C0"/>
                  </a:outerShdw>
                </a:effectLst>
              </a:rPr>
              <a:t>3</a:t>
            </a:r>
            <a:r>
              <a:rPr lang="en-US" b="1" dirty="0" smtClean="0">
                <a:solidFill>
                  <a:srgbClr val="666699"/>
                </a:solidFill>
                <a:effectLst>
                  <a:outerShdw blurRad="38100" dist="38100" dir="2700000" algn="tl">
                    <a:srgbClr val="C0C0C0"/>
                  </a:outerShdw>
                </a:effectLst>
              </a:rPr>
              <a:t>) </a:t>
            </a:r>
          </a:p>
        </p:txBody>
      </p:sp>
      <p:sp>
        <p:nvSpPr>
          <p:cNvPr id="34820" name="Text Box 3"/>
          <p:cNvSpPr txBox="1">
            <a:spLocks noChangeArrowheads="1"/>
          </p:cNvSpPr>
          <p:nvPr/>
        </p:nvSpPr>
        <p:spPr bwMode="auto">
          <a:xfrm>
            <a:off x="457200" y="1447800"/>
            <a:ext cx="8153400" cy="457200"/>
          </a:xfrm>
          <a:prstGeom prst="rect">
            <a:avLst/>
          </a:prstGeom>
          <a:noFill/>
          <a:ln w="19050" algn="ctr">
            <a:noFill/>
            <a:miter lim="800000"/>
            <a:headEnd/>
            <a:tailEnd/>
          </a:ln>
        </p:spPr>
        <p:txBody>
          <a:bodyPr>
            <a:spAutoFit/>
          </a:bodyPr>
          <a:lstStyle/>
          <a:p>
            <a:r>
              <a:rPr lang="en-US" b="1">
                <a:solidFill>
                  <a:srgbClr val="A50021"/>
                </a:solidFill>
              </a:rPr>
              <a:t>3.</a:t>
            </a:r>
            <a:r>
              <a:rPr lang="en-US"/>
              <a:t> Distinguishes between  </a:t>
            </a:r>
            <a:r>
              <a:rPr lang="en-US">
                <a:solidFill>
                  <a:srgbClr val="990099"/>
                </a:solidFill>
                <a:sym typeface="Symbol" pitchFamily="18" charset="2"/>
              </a:rPr>
              <a:t>(</a:t>
            </a:r>
            <a:r>
              <a:rPr lang="en-US">
                <a:solidFill>
                  <a:srgbClr val="990099"/>
                </a:solidFill>
              </a:rPr>
              <a:t>0</a:t>
            </a:r>
            <a:r>
              <a:rPr lang="en-US">
                <a:solidFill>
                  <a:srgbClr val="990099"/>
                </a:solidFill>
                <a:sym typeface="Symbol" pitchFamily="18" charset="2"/>
              </a:rPr>
              <a:t> </a:t>
            </a:r>
            <a:r>
              <a:rPr lang="en-US" b="1">
                <a:solidFill>
                  <a:srgbClr val="990099"/>
                </a:solidFill>
                <a:latin typeface="Times New Roman" pitchFamily="18" charset="0"/>
                <a:sym typeface="Symbol" pitchFamily="18" charset="2"/>
              </a:rPr>
              <a:t>+</a:t>
            </a:r>
            <a:r>
              <a:rPr lang="en-US">
                <a:solidFill>
                  <a:srgbClr val="990099"/>
                </a:solidFill>
                <a:latin typeface="Times New Roman" pitchFamily="18" charset="0"/>
                <a:cs typeface="Arial" charset="0"/>
                <a:sym typeface="Symbol" pitchFamily="18" charset="2"/>
              </a:rPr>
              <a:t> </a:t>
            </a:r>
            <a:r>
              <a:rPr lang="en-US">
                <a:solidFill>
                  <a:srgbClr val="990099"/>
                </a:solidFill>
                <a:sym typeface="Symbol" pitchFamily="18" charset="2"/>
              </a:rPr>
              <a:t></a:t>
            </a:r>
            <a:r>
              <a:rPr lang="en-US">
                <a:solidFill>
                  <a:srgbClr val="990099"/>
                </a:solidFill>
              </a:rPr>
              <a:t>1</a:t>
            </a:r>
            <a:r>
              <a:rPr lang="en-US">
                <a:solidFill>
                  <a:srgbClr val="990099"/>
                </a:solidFill>
                <a:sym typeface="Symbol" pitchFamily="18" charset="2"/>
              </a:rPr>
              <a:t>)  </a:t>
            </a:r>
            <a:r>
              <a:rPr lang="en-US"/>
              <a:t>and  </a:t>
            </a:r>
            <a:r>
              <a:rPr lang="en-US">
                <a:solidFill>
                  <a:srgbClr val="990099"/>
                </a:solidFill>
                <a:sym typeface="Symbol" pitchFamily="18" charset="2"/>
              </a:rPr>
              <a:t>(</a:t>
            </a:r>
            <a:r>
              <a:rPr lang="en-US">
                <a:solidFill>
                  <a:srgbClr val="990099"/>
                </a:solidFill>
              </a:rPr>
              <a:t>0</a:t>
            </a:r>
            <a:r>
              <a:rPr lang="en-US">
                <a:solidFill>
                  <a:srgbClr val="990099"/>
                </a:solidFill>
                <a:sym typeface="Symbol" pitchFamily="18" charset="2"/>
              </a:rPr>
              <a:t> </a:t>
            </a:r>
            <a:r>
              <a:rPr lang="en-US" b="1">
                <a:solidFill>
                  <a:srgbClr val="990099"/>
                </a:solidFill>
                <a:latin typeface="Times New Roman" pitchFamily="18" charset="0"/>
                <a:cs typeface="Times New Roman" pitchFamily="18" charset="0"/>
                <a:sym typeface="Symbol" pitchFamily="18" charset="2"/>
              </a:rPr>
              <a:t>–</a:t>
            </a:r>
            <a:r>
              <a:rPr lang="en-US">
                <a:solidFill>
                  <a:srgbClr val="990099"/>
                </a:solidFill>
                <a:latin typeface="Times New Roman" pitchFamily="18" charset="0"/>
                <a:cs typeface="Arial" charset="0"/>
                <a:sym typeface="Symbol" pitchFamily="18" charset="2"/>
              </a:rPr>
              <a:t> </a:t>
            </a:r>
            <a:r>
              <a:rPr lang="en-US">
                <a:solidFill>
                  <a:srgbClr val="990099"/>
                </a:solidFill>
                <a:sym typeface="Symbol" pitchFamily="18" charset="2"/>
              </a:rPr>
              <a:t></a:t>
            </a:r>
            <a:r>
              <a:rPr lang="en-US">
                <a:solidFill>
                  <a:srgbClr val="990099"/>
                </a:solidFill>
              </a:rPr>
              <a:t>1</a:t>
            </a:r>
            <a:r>
              <a:rPr lang="en-US">
                <a:solidFill>
                  <a:srgbClr val="990099"/>
                </a:solidFill>
                <a:sym typeface="Symbol" pitchFamily="18" charset="2"/>
              </a:rPr>
              <a:t>)</a:t>
            </a:r>
            <a:endParaRPr lang="en-US" b="1" i="1"/>
          </a:p>
        </p:txBody>
      </p:sp>
      <p:sp>
        <p:nvSpPr>
          <p:cNvPr id="34821" name="Rectangle 4"/>
          <p:cNvSpPr>
            <a:spLocks noChangeArrowheads="1"/>
          </p:cNvSpPr>
          <p:nvPr/>
        </p:nvSpPr>
        <p:spPr bwMode="auto">
          <a:xfrm>
            <a:off x="838200" y="76200"/>
            <a:ext cx="7391400" cy="457200"/>
          </a:xfrm>
          <a:prstGeom prst="rect">
            <a:avLst/>
          </a:prstGeom>
          <a:solidFill>
            <a:schemeClr val="bg1"/>
          </a:solidFill>
          <a:ln w="19050" algn="ctr">
            <a:noFill/>
            <a:miter lim="800000"/>
            <a:headEnd/>
            <a:tailEnd/>
          </a:ln>
        </p:spPr>
        <p:txBody>
          <a:bodyPr wrap="none" anchor="ctr"/>
          <a:lstStyle/>
          <a:p>
            <a:endParaRPr lang="en-US"/>
          </a:p>
        </p:txBody>
      </p:sp>
      <p:grpSp>
        <p:nvGrpSpPr>
          <p:cNvPr id="2" name="Group 5"/>
          <p:cNvGrpSpPr>
            <a:grpSpLocks/>
          </p:cNvGrpSpPr>
          <p:nvPr/>
        </p:nvGrpSpPr>
        <p:grpSpPr bwMode="auto">
          <a:xfrm>
            <a:off x="714790" y="2428868"/>
            <a:ext cx="2476536" cy="1813025"/>
            <a:chOff x="113" y="1296"/>
            <a:chExt cx="2295" cy="989"/>
          </a:xfrm>
        </p:grpSpPr>
        <p:sp>
          <p:nvSpPr>
            <p:cNvPr id="34823" name="Text Box 6"/>
            <p:cNvSpPr txBox="1">
              <a:spLocks noChangeArrowheads="1"/>
            </p:cNvSpPr>
            <p:nvPr/>
          </p:nvSpPr>
          <p:spPr bwMode="auto">
            <a:xfrm>
              <a:off x="1776" y="1872"/>
              <a:ext cx="278" cy="327"/>
            </a:xfrm>
            <a:prstGeom prst="rect">
              <a:avLst/>
            </a:prstGeom>
            <a:noFill/>
            <a:ln w="19050" algn="ctr">
              <a:noFill/>
              <a:miter lim="800000"/>
              <a:headEnd/>
              <a:tailEnd/>
            </a:ln>
          </p:spPr>
          <p:txBody>
            <a:bodyPr wrap="none">
              <a:spAutoFit/>
            </a:bodyPr>
            <a:lstStyle/>
            <a:p>
              <a:r>
                <a:rPr lang="en-US" sz="2800" i="1">
                  <a:latin typeface="Times New Roman" pitchFamily="18" charset="0"/>
                </a:rPr>
                <a:t>H</a:t>
              </a:r>
            </a:p>
          </p:txBody>
        </p:sp>
        <p:sp>
          <p:nvSpPr>
            <p:cNvPr id="34824" name="Text Box 7"/>
            <p:cNvSpPr txBox="1">
              <a:spLocks noChangeArrowheads="1"/>
            </p:cNvSpPr>
            <p:nvPr/>
          </p:nvSpPr>
          <p:spPr bwMode="auto">
            <a:xfrm>
              <a:off x="113" y="1413"/>
              <a:ext cx="2242" cy="288"/>
            </a:xfrm>
            <a:prstGeom prst="rect">
              <a:avLst/>
            </a:prstGeom>
            <a:noFill/>
            <a:ln w="19050" algn="ctr">
              <a:noFill/>
              <a:miter lim="800000"/>
              <a:headEnd/>
              <a:tailEnd/>
            </a:ln>
          </p:spPr>
          <p:txBody>
            <a:bodyPr wrap="none">
              <a:spAutoFit/>
            </a:bodyPr>
            <a:lstStyle/>
            <a:p>
              <a:r>
                <a:rPr lang="en-US" dirty="0">
                  <a:solidFill>
                    <a:srgbClr val="990099"/>
                  </a:solidFill>
                  <a:sym typeface="Symbol" pitchFamily="18" charset="2"/>
                </a:rPr>
                <a:t>(</a:t>
              </a:r>
              <a:r>
                <a:rPr lang="en-US" dirty="0">
                  <a:solidFill>
                    <a:srgbClr val="990099"/>
                  </a:solidFill>
                </a:rPr>
                <a:t>0</a:t>
              </a:r>
              <a:r>
                <a:rPr lang="en-US" dirty="0">
                  <a:solidFill>
                    <a:srgbClr val="990099"/>
                  </a:solidFill>
                  <a:sym typeface="Symbol" pitchFamily="18" charset="2"/>
                </a:rPr>
                <a:t> </a:t>
              </a:r>
              <a:r>
                <a:rPr lang="en-US" b="1" dirty="0">
                  <a:solidFill>
                    <a:srgbClr val="990099"/>
                  </a:solidFill>
                  <a:latin typeface="Times New Roman" pitchFamily="18" charset="0"/>
                  <a:sym typeface="Symbol" pitchFamily="18" charset="2"/>
                </a:rPr>
                <a:t>+</a:t>
              </a:r>
              <a:r>
                <a:rPr lang="en-US" dirty="0">
                  <a:solidFill>
                    <a:srgbClr val="990099"/>
                  </a:solidFill>
                  <a:latin typeface="Times New Roman" pitchFamily="18" charset="0"/>
                  <a:cs typeface="Arial" charset="0"/>
                  <a:sym typeface="Symbol" pitchFamily="18" charset="2"/>
                </a:rPr>
                <a:t> </a:t>
              </a:r>
              <a:r>
                <a:rPr lang="en-US" dirty="0">
                  <a:solidFill>
                    <a:srgbClr val="990099"/>
                  </a:solidFill>
                  <a:sym typeface="Symbol" pitchFamily="18" charset="2"/>
                </a:rPr>
                <a:t></a:t>
              </a:r>
              <a:r>
                <a:rPr lang="en-US" dirty="0">
                  <a:solidFill>
                    <a:srgbClr val="990099"/>
                  </a:solidFill>
                </a:rPr>
                <a:t>1</a:t>
              </a:r>
              <a:r>
                <a:rPr lang="en-US" dirty="0">
                  <a:solidFill>
                    <a:srgbClr val="990099"/>
                  </a:solidFill>
                  <a:sym typeface="Symbol" pitchFamily="18" charset="2"/>
                </a:rPr>
                <a:t>)                 </a:t>
              </a:r>
              <a:r>
                <a:rPr lang="en-US" dirty="0">
                  <a:solidFill>
                    <a:srgbClr val="990099"/>
                  </a:solidFill>
                </a:rPr>
                <a:t>0</a:t>
              </a:r>
              <a:r>
                <a:rPr lang="en-US" dirty="0">
                  <a:solidFill>
                    <a:srgbClr val="990099"/>
                  </a:solidFill>
                  <a:sym typeface="Symbol" pitchFamily="18" charset="2"/>
                </a:rPr>
                <a:t></a:t>
              </a:r>
              <a:r>
                <a:rPr lang="en-US" b="1" dirty="0">
                  <a:sym typeface="Symbol" pitchFamily="18" charset="2"/>
                </a:rPr>
                <a:t> </a:t>
              </a:r>
            </a:p>
          </p:txBody>
        </p:sp>
        <p:sp>
          <p:nvSpPr>
            <p:cNvPr id="34825" name="Text Box 8"/>
            <p:cNvSpPr txBox="1">
              <a:spLocks noChangeArrowheads="1"/>
            </p:cNvSpPr>
            <p:nvPr/>
          </p:nvSpPr>
          <p:spPr bwMode="auto">
            <a:xfrm>
              <a:off x="179" y="1997"/>
              <a:ext cx="2229" cy="288"/>
            </a:xfrm>
            <a:prstGeom prst="rect">
              <a:avLst/>
            </a:prstGeom>
            <a:noFill/>
            <a:ln w="19050" algn="ctr">
              <a:noFill/>
              <a:miter lim="800000"/>
              <a:headEnd/>
              <a:tailEnd/>
            </a:ln>
          </p:spPr>
          <p:txBody>
            <a:bodyPr wrap="none">
              <a:spAutoFit/>
            </a:bodyPr>
            <a:lstStyle/>
            <a:p>
              <a:r>
                <a:rPr lang="en-US" dirty="0">
                  <a:solidFill>
                    <a:srgbClr val="990099"/>
                  </a:solidFill>
                  <a:sym typeface="Symbol" pitchFamily="18" charset="2"/>
                </a:rPr>
                <a:t>(</a:t>
              </a:r>
              <a:r>
                <a:rPr lang="en-US" dirty="0">
                  <a:solidFill>
                    <a:srgbClr val="990099"/>
                  </a:solidFill>
                </a:rPr>
                <a:t>0</a:t>
              </a:r>
              <a:r>
                <a:rPr lang="en-US" dirty="0">
                  <a:solidFill>
                    <a:srgbClr val="990099"/>
                  </a:solidFill>
                  <a:sym typeface="Symbol" pitchFamily="18" charset="2"/>
                </a:rPr>
                <a:t> </a:t>
              </a:r>
              <a:r>
                <a:rPr lang="en-US" b="1" dirty="0">
                  <a:solidFill>
                    <a:srgbClr val="990099"/>
                  </a:solidFill>
                  <a:latin typeface="Times New Roman" pitchFamily="18" charset="0"/>
                  <a:cs typeface="Times New Roman" pitchFamily="18" charset="0"/>
                  <a:sym typeface="Symbol" pitchFamily="18" charset="2"/>
                </a:rPr>
                <a:t>–</a:t>
              </a:r>
              <a:r>
                <a:rPr lang="en-US" dirty="0">
                  <a:solidFill>
                    <a:srgbClr val="990099"/>
                  </a:solidFill>
                  <a:latin typeface="Times New Roman" pitchFamily="18" charset="0"/>
                  <a:cs typeface="Arial" charset="0"/>
                  <a:sym typeface="Symbol" pitchFamily="18" charset="2"/>
                </a:rPr>
                <a:t> </a:t>
              </a:r>
              <a:r>
                <a:rPr lang="en-US" dirty="0">
                  <a:solidFill>
                    <a:srgbClr val="990099"/>
                  </a:solidFill>
                  <a:sym typeface="Symbol" pitchFamily="18" charset="2"/>
                </a:rPr>
                <a:t></a:t>
              </a:r>
              <a:r>
                <a:rPr lang="en-US" dirty="0">
                  <a:solidFill>
                    <a:srgbClr val="990099"/>
                  </a:solidFill>
                </a:rPr>
                <a:t>1</a:t>
              </a:r>
              <a:r>
                <a:rPr lang="en-US" dirty="0">
                  <a:solidFill>
                    <a:srgbClr val="990099"/>
                  </a:solidFill>
                  <a:sym typeface="Symbol" pitchFamily="18" charset="2"/>
                </a:rPr>
                <a:t>)                 </a:t>
              </a:r>
              <a:r>
                <a:rPr lang="en-US" dirty="0">
                  <a:solidFill>
                    <a:srgbClr val="990099"/>
                  </a:solidFill>
                </a:rPr>
                <a:t>1</a:t>
              </a:r>
              <a:r>
                <a:rPr lang="en-US" dirty="0">
                  <a:solidFill>
                    <a:srgbClr val="990099"/>
                  </a:solidFill>
                  <a:sym typeface="Symbol" pitchFamily="18" charset="2"/>
                </a:rPr>
                <a:t></a:t>
              </a:r>
              <a:r>
                <a:rPr lang="en-US" b="1" dirty="0">
                  <a:sym typeface="Symbol" pitchFamily="18" charset="2"/>
                </a:rPr>
                <a:t> </a:t>
              </a:r>
            </a:p>
          </p:txBody>
        </p:sp>
        <p:sp>
          <p:nvSpPr>
            <p:cNvPr id="34826" name="Line 9"/>
            <p:cNvSpPr>
              <a:spLocks noChangeShapeType="1"/>
            </p:cNvSpPr>
            <p:nvPr/>
          </p:nvSpPr>
          <p:spPr bwMode="auto">
            <a:xfrm>
              <a:off x="1584" y="1584"/>
              <a:ext cx="720" cy="0"/>
            </a:xfrm>
            <a:prstGeom prst="line">
              <a:avLst/>
            </a:prstGeom>
            <a:noFill/>
            <a:ln w="28575">
              <a:solidFill>
                <a:schemeClr val="tx1"/>
              </a:solidFill>
              <a:round/>
              <a:headEnd type="triangle" w="med" len="med"/>
              <a:tailEnd type="triangle" w="med" len="med"/>
            </a:ln>
          </p:spPr>
          <p:txBody>
            <a:bodyPr wrap="none" anchor="ctr"/>
            <a:lstStyle/>
            <a:p>
              <a:endParaRPr lang="en-US"/>
            </a:p>
          </p:txBody>
        </p:sp>
        <p:sp>
          <p:nvSpPr>
            <p:cNvPr id="34827" name="Line 10"/>
            <p:cNvSpPr>
              <a:spLocks noChangeShapeType="1"/>
            </p:cNvSpPr>
            <p:nvPr/>
          </p:nvSpPr>
          <p:spPr bwMode="auto">
            <a:xfrm>
              <a:off x="1584" y="2160"/>
              <a:ext cx="720" cy="0"/>
            </a:xfrm>
            <a:prstGeom prst="line">
              <a:avLst/>
            </a:prstGeom>
            <a:noFill/>
            <a:ln w="28575">
              <a:solidFill>
                <a:schemeClr val="tx1"/>
              </a:solidFill>
              <a:round/>
              <a:headEnd type="triangle" w="med" len="med"/>
              <a:tailEnd type="triangle" w="med" len="med"/>
            </a:ln>
          </p:spPr>
          <p:txBody>
            <a:bodyPr wrap="none" anchor="ctr"/>
            <a:lstStyle/>
            <a:p>
              <a:endParaRPr lang="en-US"/>
            </a:p>
          </p:txBody>
        </p:sp>
        <p:sp>
          <p:nvSpPr>
            <p:cNvPr id="34828" name="Text Box 11"/>
            <p:cNvSpPr txBox="1">
              <a:spLocks noChangeArrowheads="1"/>
            </p:cNvSpPr>
            <p:nvPr/>
          </p:nvSpPr>
          <p:spPr bwMode="auto">
            <a:xfrm>
              <a:off x="1776" y="1296"/>
              <a:ext cx="278" cy="327"/>
            </a:xfrm>
            <a:prstGeom prst="rect">
              <a:avLst/>
            </a:prstGeom>
            <a:noFill/>
            <a:ln w="19050" algn="ctr">
              <a:noFill/>
              <a:miter lim="800000"/>
              <a:headEnd/>
              <a:tailEnd/>
            </a:ln>
          </p:spPr>
          <p:txBody>
            <a:bodyPr wrap="none">
              <a:spAutoFit/>
            </a:bodyPr>
            <a:lstStyle/>
            <a:p>
              <a:r>
                <a:rPr lang="en-US" sz="2800" i="1" dirty="0">
                  <a:latin typeface="Times New Roman" pitchFamily="18" charset="0"/>
                </a:rPr>
                <a:t>H</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p:cNvSpPr>
            <a:spLocks noGrp="1" noChangeArrowheads="1"/>
          </p:cNvSpPr>
          <p:nvPr>
            <p:ph type="title"/>
          </p:nvPr>
        </p:nvSpPr>
        <p:spPr>
          <a:xfrm>
            <a:off x="381000" y="274638"/>
            <a:ext cx="8458200" cy="1143000"/>
          </a:xfrm>
        </p:spPr>
        <p:txBody>
          <a:bodyPr/>
          <a:lstStyle/>
          <a:p>
            <a:pPr eaLnBrk="1" hangingPunct="1">
              <a:defRPr/>
            </a:pPr>
            <a:r>
              <a:rPr lang="en-US" sz="4000" b="1" smtClean="0">
                <a:solidFill>
                  <a:srgbClr val="666699"/>
                </a:solidFill>
                <a:effectLst>
                  <a:outerShdw blurRad="38100" dist="38100" dir="2700000" algn="tl">
                    <a:srgbClr val="C0C0C0"/>
                  </a:outerShdw>
                </a:effectLst>
              </a:rPr>
              <a:t>Summary of  Deutsch’s algorithm </a:t>
            </a:r>
          </a:p>
        </p:txBody>
      </p:sp>
      <p:grpSp>
        <p:nvGrpSpPr>
          <p:cNvPr id="2" name="Group 3"/>
          <p:cNvGrpSpPr>
            <a:grpSpLocks/>
          </p:cNvGrpSpPr>
          <p:nvPr/>
        </p:nvGrpSpPr>
        <p:grpSpPr bwMode="auto">
          <a:xfrm>
            <a:off x="1676400" y="3124200"/>
            <a:ext cx="6056313" cy="2195513"/>
            <a:chOff x="1074" y="1392"/>
            <a:chExt cx="3815" cy="1383"/>
          </a:xfrm>
        </p:grpSpPr>
        <p:sp>
          <p:nvSpPr>
            <p:cNvPr id="35852" name="Line 4"/>
            <p:cNvSpPr>
              <a:spLocks noChangeShapeType="1"/>
            </p:cNvSpPr>
            <p:nvPr/>
          </p:nvSpPr>
          <p:spPr bwMode="auto">
            <a:xfrm>
              <a:off x="1440" y="1776"/>
              <a:ext cx="2208" cy="0"/>
            </a:xfrm>
            <a:prstGeom prst="line">
              <a:avLst/>
            </a:prstGeom>
            <a:noFill/>
            <a:ln w="19050">
              <a:solidFill>
                <a:schemeClr val="tx1"/>
              </a:solidFill>
              <a:round/>
              <a:headEnd/>
              <a:tailEnd/>
            </a:ln>
          </p:spPr>
          <p:txBody>
            <a:bodyPr/>
            <a:lstStyle/>
            <a:p>
              <a:endParaRPr lang="en-US"/>
            </a:p>
          </p:txBody>
        </p:sp>
        <p:sp>
          <p:nvSpPr>
            <p:cNvPr id="35853" name="Line 5"/>
            <p:cNvSpPr>
              <a:spLocks noChangeShapeType="1"/>
            </p:cNvSpPr>
            <p:nvPr/>
          </p:nvSpPr>
          <p:spPr bwMode="auto">
            <a:xfrm>
              <a:off x="1440" y="2352"/>
              <a:ext cx="2496" cy="0"/>
            </a:xfrm>
            <a:prstGeom prst="line">
              <a:avLst/>
            </a:prstGeom>
            <a:noFill/>
            <a:ln w="19050">
              <a:solidFill>
                <a:schemeClr val="tx1"/>
              </a:solidFill>
              <a:round/>
              <a:headEnd/>
              <a:tailEnd/>
            </a:ln>
          </p:spPr>
          <p:txBody>
            <a:bodyPr/>
            <a:lstStyle/>
            <a:p>
              <a:endParaRPr lang="en-US"/>
            </a:p>
          </p:txBody>
        </p:sp>
        <p:sp>
          <p:nvSpPr>
            <p:cNvPr id="35854" name="Rectangle 6"/>
            <p:cNvSpPr>
              <a:spLocks noChangeArrowheads="1"/>
            </p:cNvSpPr>
            <p:nvPr/>
          </p:nvSpPr>
          <p:spPr bwMode="auto">
            <a:xfrm>
              <a:off x="1728" y="1584"/>
              <a:ext cx="384" cy="384"/>
            </a:xfrm>
            <a:prstGeom prst="rect">
              <a:avLst/>
            </a:prstGeom>
            <a:solidFill>
              <a:srgbClr val="DDDDDD"/>
            </a:solidFill>
            <a:ln w="19050">
              <a:solidFill>
                <a:schemeClr val="tx1"/>
              </a:solidFill>
              <a:miter lim="800000"/>
              <a:headEnd/>
              <a:tailEnd/>
            </a:ln>
          </p:spPr>
          <p:txBody>
            <a:bodyPr wrap="none" anchor="ctr"/>
            <a:lstStyle/>
            <a:p>
              <a:pPr algn="ctr"/>
              <a:r>
                <a:rPr lang="en-US" sz="3200" i="1">
                  <a:latin typeface="Times New Roman" pitchFamily="18" charset="0"/>
                </a:rPr>
                <a:t>H</a:t>
              </a:r>
            </a:p>
          </p:txBody>
        </p:sp>
        <p:grpSp>
          <p:nvGrpSpPr>
            <p:cNvPr id="3" name="Group 7"/>
            <p:cNvGrpSpPr>
              <a:grpSpLocks/>
            </p:cNvGrpSpPr>
            <p:nvPr/>
          </p:nvGrpSpPr>
          <p:grpSpPr bwMode="auto">
            <a:xfrm>
              <a:off x="2304" y="1584"/>
              <a:ext cx="384" cy="864"/>
              <a:chOff x="2688" y="2544"/>
              <a:chExt cx="384" cy="864"/>
            </a:xfrm>
          </p:grpSpPr>
          <p:sp>
            <p:nvSpPr>
              <p:cNvPr id="35867" name="Rectangle 8"/>
              <p:cNvSpPr>
                <a:spLocks noChangeArrowheads="1"/>
              </p:cNvSpPr>
              <p:nvPr/>
            </p:nvSpPr>
            <p:spPr bwMode="auto">
              <a:xfrm>
                <a:off x="2688" y="2544"/>
                <a:ext cx="384" cy="384"/>
              </a:xfrm>
              <a:prstGeom prst="rect">
                <a:avLst/>
              </a:prstGeom>
              <a:solidFill>
                <a:schemeClr val="tx1"/>
              </a:solidFill>
              <a:ln w="19050">
                <a:solidFill>
                  <a:schemeClr val="tx1"/>
                </a:solidFill>
                <a:miter lim="800000"/>
                <a:headEnd/>
                <a:tailEnd/>
              </a:ln>
            </p:spPr>
            <p:txBody>
              <a:bodyPr wrap="none" anchor="ctr"/>
              <a:lstStyle/>
              <a:p>
                <a:pPr algn="ctr"/>
                <a:r>
                  <a:rPr lang="en-US" sz="3200" i="1">
                    <a:solidFill>
                      <a:schemeClr val="bg1"/>
                    </a:solidFill>
                    <a:latin typeface="Times New Roman" pitchFamily="18" charset="0"/>
                  </a:rPr>
                  <a:t>f</a:t>
                </a:r>
              </a:p>
            </p:txBody>
          </p:sp>
          <p:sp>
            <p:nvSpPr>
              <p:cNvPr id="35868" name="Line 9"/>
              <p:cNvSpPr>
                <a:spLocks noChangeShapeType="1"/>
              </p:cNvSpPr>
              <p:nvPr/>
            </p:nvSpPr>
            <p:spPr bwMode="auto">
              <a:xfrm>
                <a:off x="2880" y="2928"/>
                <a:ext cx="0" cy="480"/>
              </a:xfrm>
              <a:prstGeom prst="line">
                <a:avLst/>
              </a:prstGeom>
              <a:noFill/>
              <a:ln w="19050">
                <a:solidFill>
                  <a:schemeClr val="tx1"/>
                </a:solidFill>
                <a:round/>
                <a:headEnd/>
                <a:tailEnd/>
              </a:ln>
            </p:spPr>
            <p:txBody>
              <a:bodyPr/>
              <a:lstStyle/>
              <a:p>
                <a:endParaRPr lang="en-US"/>
              </a:p>
            </p:txBody>
          </p:sp>
          <p:sp>
            <p:nvSpPr>
              <p:cNvPr id="35869" name="Oval 10"/>
              <p:cNvSpPr>
                <a:spLocks noChangeArrowheads="1"/>
              </p:cNvSpPr>
              <p:nvPr/>
            </p:nvSpPr>
            <p:spPr bwMode="auto">
              <a:xfrm>
                <a:off x="2784" y="3216"/>
                <a:ext cx="192" cy="192"/>
              </a:xfrm>
              <a:prstGeom prst="ellipse">
                <a:avLst/>
              </a:prstGeom>
              <a:noFill/>
              <a:ln w="19050">
                <a:solidFill>
                  <a:schemeClr val="tx1"/>
                </a:solidFill>
                <a:round/>
                <a:headEnd/>
                <a:tailEnd/>
              </a:ln>
            </p:spPr>
            <p:txBody>
              <a:bodyPr wrap="none" anchor="ctr"/>
              <a:lstStyle/>
              <a:p>
                <a:endParaRPr lang="en-US"/>
              </a:p>
            </p:txBody>
          </p:sp>
          <p:sp>
            <p:nvSpPr>
              <p:cNvPr id="35870" name="Line 11"/>
              <p:cNvSpPr>
                <a:spLocks noChangeShapeType="1"/>
              </p:cNvSpPr>
              <p:nvPr/>
            </p:nvSpPr>
            <p:spPr bwMode="auto">
              <a:xfrm>
                <a:off x="2784" y="3312"/>
                <a:ext cx="192" cy="0"/>
              </a:xfrm>
              <a:prstGeom prst="line">
                <a:avLst/>
              </a:prstGeom>
              <a:noFill/>
              <a:ln w="19050">
                <a:solidFill>
                  <a:schemeClr val="tx1"/>
                </a:solidFill>
                <a:round/>
                <a:headEnd/>
                <a:tailEnd/>
              </a:ln>
            </p:spPr>
            <p:txBody>
              <a:bodyPr/>
              <a:lstStyle/>
              <a:p>
                <a:endParaRPr lang="en-US"/>
              </a:p>
            </p:txBody>
          </p:sp>
        </p:grpSp>
        <p:sp>
          <p:nvSpPr>
            <p:cNvPr id="35856" name="Rectangle 12"/>
            <p:cNvSpPr>
              <a:spLocks noChangeArrowheads="1"/>
            </p:cNvSpPr>
            <p:nvPr/>
          </p:nvSpPr>
          <p:spPr bwMode="auto">
            <a:xfrm>
              <a:off x="1728" y="2160"/>
              <a:ext cx="384" cy="384"/>
            </a:xfrm>
            <a:prstGeom prst="rect">
              <a:avLst/>
            </a:prstGeom>
            <a:solidFill>
              <a:srgbClr val="DDDDDD"/>
            </a:solidFill>
            <a:ln w="19050">
              <a:solidFill>
                <a:schemeClr val="tx1"/>
              </a:solidFill>
              <a:miter lim="800000"/>
              <a:headEnd/>
              <a:tailEnd/>
            </a:ln>
          </p:spPr>
          <p:txBody>
            <a:bodyPr wrap="none" anchor="ctr"/>
            <a:lstStyle/>
            <a:p>
              <a:pPr algn="ctr"/>
              <a:r>
                <a:rPr lang="en-US" sz="3200" i="1">
                  <a:latin typeface="Times New Roman" pitchFamily="18" charset="0"/>
                </a:rPr>
                <a:t>H</a:t>
              </a:r>
            </a:p>
          </p:txBody>
        </p:sp>
        <p:sp>
          <p:nvSpPr>
            <p:cNvPr id="35857" name="Rectangle 13"/>
            <p:cNvSpPr>
              <a:spLocks noChangeArrowheads="1"/>
            </p:cNvSpPr>
            <p:nvPr/>
          </p:nvSpPr>
          <p:spPr bwMode="auto">
            <a:xfrm>
              <a:off x="2880" y="1584"/>
              <a:ext cx="384" cy="384"/>
            </a:xfrm>
            <a:prstGeom prst="rect">
              <a:avLst/>
            </a:prstGeom>
            <a:solidFill>
              <a:srgbClr val="DDDDDD"/>
            </a:solidFill>
            <a:ln w="19050">
              <a:solidFill>
                <a:schemeClr val="tx1"/>
              </a:solidFill>
              <a:miter lim="800000"/>
              <a:headEnd/>
              <a:tailEnd/>
            </a:ln>
          </p:spPr>
          <p:txBody>
            <a:bodyPr wrap="none" anchor="ctr"/>
            <a:lstStyle/>
            <a:p>
              <a:pPr algn="ctr"/>
              <a:r>
                <a:rPr lang="en-US" sz="3200" i="1">
                  <a:latin typeface="Times New Roman" pitchFamily="18" charset="0"/>
                </a:rPr>
                <a:t>H</a:t>
              </a:r>
            </a:p>
          </p:txBody>
        </p:sp>
        <p:sp>
          <p:nvSpPr>
            <p:cNvPr id="35858" name="AutoShape 14"/>
            <p:cNvSpPr>
              <a:spLocks noChangeArrowheads="1"/>
            </p:cNvSpPr>
            <p:nvPr/>
          </p:nvSpPr>
          <p:spPr bwMode="auto">
            <a:xfrm rot="5400000">
              <a:off x="3264" y="1584"/>
              <a:ext cx="384" cy="384"/>
            </a:xfrm>
            <a:custGeom>
              <a:avLst/>
              <a:gdLst>
                <a:gd name="T0" fmla="*/ 192 w 21600"/>
                <a:gd name="T1" fmla="*/ 0 h 21600"/>
                <a:gd name="T2" fmla="*/ 96 w 21600"/>
                <a:gd name="T3" fmla="*/ 192 h 21600"/>
                <a:gd name="T4" fmla="*/ 192 w 21600"/>
                <a:gd name="T5" fmla="*/ 191 h 21600"/>
                <a:gd name="T6" fmla="*/ 288 w 21600"/>
                <a:gd name="T7" fmla="*/ 192 h 21600"/>
                <a:gd name="T8" fmla="*/ 0 60000 65536"/>
                <a:gd name="T9" fmla="*/ 0 60000 65536"/>
                <a:gd name="T10" fmla="*/ 0 60000 65536"/>
                <a:gd name="T11" fmla="*/ 0 60000 65536"/>
                <a:gd name="T12" fmla="*/ 0 w 21600"/>
                <a:gd name="T13" fmla="*/ 0 h 21600"/>
                <a:gd name="T14" fmla="*/ 21600 w 21600"/>
                <a:gd name="T15" fmla="*/ 7706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solidFill>
              <a:srgbClr val="DDDDDD"/>
            </a:solidFill>
            <a:ln w="19050" algn="ctr">
              <a:solidFill>
                <a:schemeClr val="tx1"/>
              </a:solidFill>
              <a:miter lim="800000"/>
              <a:headEnd/>
              <a:tailEnd/>
            </a:ln>
          </p:spPr>
          <p:txBody>
            <a:bodyPr wrap="none" anchor="ctr"/>
            <a:lstStyle/>
            <a:p>
              <a:endParaRPr lang="en-US"/>
            </a:p>
          </p:txBody>
        </p:sp>
        <p:sp>
          <p:nvSpPr>
            <p:cNvPr id="35859" name="Line 15"/>
            <p:cNvSpPr>
              <a:spLocks noChangeShapeType="1"/>
            </p:cNvSpPr>
            <p:nvPr/>
          </p:nvSpPr>
          <p:spPr bwMode="auto">
            <a:xfrm>
              <a:off x="3648" y="1776"/>
              <a:ext cx="288" cy="0"/>
            </a:xfrm>
            <a:prstGeom prst="line">
              <a:avLst/>
            </a:prstGeom>
            <a:noFill/>
            <a:ln w="38100" cmpd="dbl">
              <a:solidFill>
                <a:schemeClr val="tx1"/>
              </a:solidFill>
              <a:round/>
              <a:headEnd/>
              <a:tailEnd/>
            </a:ln>
          </p:spPr>
          <p:txBody>
            <a:bodyPr/>
            <a:lstStyle/>
            <a:p>
              <a:endParaRPr lang="en-US"/>
            </a:p>
          </p:txBody>
        </p:sp>
        <p:sp>
          <p:nvSpPr>
            <p:cNvPr id="35860" name="Text Box 16"/>
            <p:cNvSpPr txBox="1">
              <a:spLocks noChangeArrowheads="1"/>
            </p:cNvSpPr>
            <p:nvPr/>
          </p:nvSpPr>
          <p:spPr bwMode="auto">
            <a:xfrm>
              <a:off x="1074" y="2192"/>
              <a:ext cx="324" cy="288"/>
            </a:xfrm>
            <a:prstGeom prst="rect">
              <a:avLst/>
            </a:prstGeom>
            <a:noFill/>
            <a:ln w="19050" algn="ctr">
              <a:noFill/>
              <a:miter lim="800000"/>
              <a:headEnd/>
              <a:tailEnd/>
            </a:ln>
          </p:spPr>
          <p:txBody>
            <a:bodyPr wrap="none">
              <a:spAutoFit/>
            </a:bodyPr>
            <a:lstStyle/>
            <a:p>
              <a:pPr algn="ctr"/>
              <a:r>
                <a:rPr lang="en-US">
                  <a:solidFill>
                    <a:srgbClr val="990099"/>
                  </a:solidFill>
                  <a:sym typeface="Symbol" pitchFamily="18" charset="2"/>
                </a:rPr>
                <a:t></a:t>
              </a:r>
              <a:r>
                <a:rPr lang="en-US">
                  <a:solidFill>
                    <a:srgbClr val="990099"/>
                  </a:solidFill>
                </a:rPr>
                <a:t>1</a:t>
              </a:r>
              <a:r>
                <a:rPr lang="en-US">
                  <a:solidFill>
                    <a:srgbClr val="990099"/>
                  </a:solidFill>
                  <a:sym typeface="Symbol" pitchFamily="18" charset="2"/>
                </a:rPr>
                <a:t></a:t>
              </a:r>
            </a:p>
          </p:txBody>
        </p:sp>
        <p:sp>
          <p:nvSpPr>
            <p:cNvPr id="35861" name="Text Box 17"/>
            <p:cNvSpPr txBox="1">
              <a:spLocks noChangeArrowheads="1"/>
            </p:cNvSpPr>
            <p:nvPr/>
          </p:nvSpPr>
          <p:spPr bwMode="auto">
            <a:xfrm>
              <a:off x="1074" y="1616"/>
              <a:ext cx="324" cy="288"/>
            </a:xfrm>
            <a:prstGeom prst="rect">
              <a:avLst/>
            </a:prstGeom>
            <a:noFill/>
            <a:ln w="19050" algn="ctr">
              <a:noFill/>
              <a:miter lim="800000"/>
              <a:headEnd/>
              <a:tailEnd/>
            </a:ln>
          </p:spPr>
          <p:txBody>
            <a:bodyPr wrap="none">
              <a:spAutoFit/>
            </a:bodyPr>
            <a:lstStyle/>
            <a:p>
              <a:pPr algn="ctr"/>
              <a:r>
                <a:rPr lang="en-US">
                  <a:solidFill>
                    <a:srgbClr val="990099"/>
                  </a:solidFill>
                  <a:sym typeface="Symbol" pitchFamily="18" charset="2"/>
                </a:rPr>
                <a:t></a:t>
              </a:r>
              <a:r>
                <a:rPr lang="en-US">
                  <a:solidFill>
                    <a:srgbClr val="990099"/>
                  </a:solidFill>
                </a:rPr>
                <a:t>0</a:t>
              </a:r>
              <a:r>
                <a:rPr lang="en-US">
                  <a:solidFill>
                    <a:srgbClr val="990099"/>
                  </a:solidFill>
                  <a:sym typeface="Symbol" pitchFamily="18" charset="2"/>
                </a:rPr>
                <a:t></a:t>
              </a:r>
            </a:p>
          </p:txBody>
        </p:sp>
        <p:sp>
          <p:nvSpPr>
            <p:cNvPr id="35862" name="Rectangle 18"/>
            <p:cNvSpPr>
              <a:spLocks noChangeArrowheads="1"/>
            </p:cNvSpPr>
            <p:nvPr/>
          </p:nvSpPr>
          <p:spPr bwMode="auto">
            <a:xfrm>
              <a:off x="3936" y="1584"/>
              <a:ext cx="953" cy="327"/>
            </a:xfrm>
            <a:prstGeom prst="rect">
              <a:avLst/>
            </a:prstGeom>
            <a:noFill/>
            <a:ln w="19050" algn="ctr">
              <a:noFill/>
              <a:miter lim="800000"/>
              <a:headEnd/>
              <a:tailEnd/>
            </a:ln>
          </p:spPr>
          <p:txBody>
            <a:bodyPr wrap="none">
              <a:spAutoFit/>
            </a:bodyPr>
            <a:lstStyle/>
            <a:p>
              <a:r>
                <a:rPr lang="en-US" sz="2800" i="1">
                  <a:solidFill>
                    <a:schemeClr val="accent2"/>
                  </a:solidFill>
                  <a:latin typeface="Times New Roman" pitchFamily="18" charset="0"/>
                </a:rPr>
                <a:t>f</a:t>
              </a:r>
              <a:r>
                <a:rPr lang="en-US">
                  <a:solidFill>
                    <a:schemeClr val="accent2"/>
                  </a:solidFill>
                  <a:latin typeface="Times New Roman" pitchFamily="18" charset="0"/>
                </a:rPr>
                <a:t>(</a:t>
              </a:r>
              <a:r>
                <a:rPr lang="en-US">
                  <a:solidFill>
                    <a:schemeClr val="accent2"/>
                  </a:solidFill>
                </a:rPr>
                <a:t>0</a:t>
              </a:r>
              <a:r>
                <a:rPr lang="en-US">
                  <a:solidFill>
                    <a:schemeClr val="accent2"/>
                  </a:solidFill>
                  <a:latin typeface="Times New Roman" pitchFamily="18" charset="0"/>
                </a:rPr>
                <a:t>) </a:t>
              </a:r>
              <a:r>
                <a:rPr lang="en-US">
                  <a:solidFill>
                    <a:schemeClr val="accent2"/>
                  </a:solidFill>
                  <a:latin typeface="Times New Roman" pitchFamily="18" charset="0"/>
                  <a:sym typeface="Symbol" pitchFamily="18" charset="2"/>
                </a:rPr>
                <a:t> </a:t>
              </a:r>
              <a:r>
                <a:rPr lang="en-US" sz="2800" i="1">
                  <a:solidFill>
                    <a:schemeClr val="accent2"/>
                  </a:solidFill>
                  <a:latin typeface="Times New Roman" pitchFamily="18" charset="0"/>
                </a:rPr>
                <a:t>f</a:t>
              </a:r>
              <a:r>
                <a:rPr lang="en-US">
                  <a:solidFill>
                    <a:schemeClr val="accent2"/>
                  </a:solidFill>
                  <a:latin typeface="Times New Roman" pitchFamily="18" charset="0"/>
                </a:rPr>
                <a:t>(</a:t>
              </a:r>
              <a:r>
                <a:rPr lang="en-US">
                  <a:solidFill>
                    <a:schemeClr val="accent2"/>
                  </a:solidFill>
                </a:rPr>
                <a:t>1</a:t>
              </a:r>
              <a:r>
                <a:rPr lang="en-US">
                  <a:solidFill>
                    <a:schemeClr val="accent2"/>
                  </a:solidFill>
                  <a:latin typeface="Times New Roman" pitchFamily="18" charset="0"/>
                </a:rPr>
                <a:t>)</a:t>
              </a:r>
            </a:p>
          </p:txBody>
        </p:sp>
        <p:grpSp>
          <p:nvGrpSpPr>
            <p:cNvPr id="4" name="Group 19"/>
            <p:cNvGrpSpPr>
              <a:grpSpLocks/>
            </p:cNvGrpSpPr>
            <p:nvPr/>
          </p:nvGrpSpPr>
          <p:grpSpPr bwMode="auto">
            <a:xfrm>
              <a:off x="1824" y="1392"/>
              <a:ext cx="1348" cy="1383"/>
              <a:chOff x="1296" y="816"/>
              <a:chExt cx="1348" cy="1383"/>
            </a:xfrm>
          </p:grpSpPr>
          <p:sp>
            <p:nvSpPr>
              <p:cNvPr id="35864" name="Text Box 20"/>
              <p:cNvSpPr txBox="1">
                <a:spLocks noChangeArrowheads="1"/>
              </p:cNvSpPr>
              <p:nvPr/>
            </p:nvSpPr>
            <p:spPr bwMode="auto">
              <a:xfrm>
                <a:off x="1296" y="1968"/>
                <a:ext cx="196" cy="231"/>
              </a:xfrm>
              <a:prstGeom prst="rect">
                <a:avLst/>
              </a:prstGeom>
              <a:noFill/>
              <a:ln w="19050" algn="ctr">
                <a:noFill/>
                <a:miter lim="800000"/>
                <a:headEnd/>
                <a:tailEnd/>
              </a:ln>
            </p:spPr>
            <p:txBody>
              <a:bodyPr wrap="none">
                <a:spAutoFit/>
              </a:bodyPr>
              <a:lstStyle/>
              <a:p>
                <a:r>
                  <a:rPr lang="en-US" sz="1800" b="1">
                    <a:solidFill>
                      <a:srgbClr val="A50021"/>
                    </a:solidFill>
                  </a:rPr>
                  <a:t>1</a:t>
                </a:r>
              </a:p>
            </p:txBody>
          </p:sp>
          <p:sp>
            <p:nvSpPr>
              <p:cNvPr id="35865" name="Text Box 21"/>
              <p:cNvSpPr txBox="1">
                <a:spLocks noChangeArrowheads="1"/>
              </p:cNvSpPr>
              <p:nvPr/>
            </p:nvSpPr>
            <p:spPr bwMode="auto">
              <a:xfrm>
                <a:off x="1296" y="816"/>
                <a:ext cx="196" cy="231"/>
              </a:xfrm>
              <a:prstGeom prst="rect">
                <a:avLst/>
              </a:prstGeom>
              <a:noFill/>
              <a:ln w="19050" algn="ctr">
                <a:noFill/>
                <a:miter lim="800000"/>
                <a:headEnd/>
                <a:tailEnd/>
              </a:ln>
            </p:spPr>
            <p:txBody>
              <a:bodyPr wrap="none">
                <a:spAutoFit/>
              </a:bodyPr>
              <a:lstStyle/>
              <a:p>
                <a:r>
                  <a:rPr lang="en-US" sz="1800" b="1">
                    <a:solidFill>
                      <a:srgbClr val="A50021"/>
                    </a:solidFill>
                  </a:rPr>
                  <a:t>2</a:t>
                </a:r>
              </a:p>
            </p:txBody>
          </p:sp>
          <p:sp>
            <p:nvSpPr>
              <p:cNvPr id="35866" name="Text Box 22"/>
              <p:cNvSpPr txBox="1">
                <a:spLocks noChangeArrowheads="1"/>
              </p:cNvSpPr>
              <p:nvPr/>
            </p:nvSpPr>
            <p:spPr bwMode="auto">
              <a:xfrm>
                <a:off x="2448" y="816"/>
                <a:ext cx="196" cy="231"/>
              </a:xfrm>
              <a:prstGeom prst="rect">
                <a:avLst/>
              </a:prstGeom>
              <a:noFill/>
              <a:ln w="19050" algn="ctr">
                <a:noFill/>
                <a:miter lim="800000"/>
                <a:headEnd/>
                <a:tailEnd/>
              </a:ln>
            </p:spPr>
            <p:txBody>
              <a:bodyPr wrap="none">
                <a:spAutoFit/>
              </a:bodyPr>
              <a:lstStyle/>
              <a:p>
                <a:r>
                  <a:rPr lang="en-US" sz="1800" b="1">
                    <a:solidFill>
                      <a:srgbClr val="A50021"/>
                    </a:solidFill>
                  </a:rPr>
                  <a:t>3</a:t>
                </a:r>
              </a:p>
            </p:txBody>
          </p:sp>
        </p:grpSp>
      </p:grpSp>
      <p:sp>
        <p:nvSpPr>
          <p:cNvPr id="35845" name="Text Box 23"/>
          <p:cNvSpPr txBox="1">
            <a:spLocks noChangeArrowheads="1"/>
          </p:cNvSpPr>
          <p:nvPr/>
        </p:nvSpPr>
        <p:spPr bwMode="auto">
          <a:xfrm>
            <a:off x="685800" y="5562600"/>
            <a:ext cx="4191000" cy="903288"/>
          </a:xfrm>
          <a:prstGeom prst="rect">
            <a:avLst/>
          </a:prstGeom>
          <a:solidFill>
            <a:srgbClr val="FFFFEB"/>
          </a:solidFill>
          <a:ln w="19050" algn="ctr">
            <a:solidFill>
              <a:srgbClr val="A50021"/>
            </a:solidFill>
            <a:miter lim="800000"/>
            <a:headEnd/>
            <a:tailEnd/>
          </a:ln>
        </p:spPr>
        <p:txBody>
          <a:bodyPr>
            <a:spAutoFit/>
          </a:bodyPr>
          <a:lstStyle/>
          <a:p>
            <a:r>
              <a:rPr lang="en-US" sz="2000"/>
              <a:t>constructs eigenvector so </a:t>
            </a:r>
            <a:r>
              <a:rPr lang="en-US" i="1">
                <a:latin typeface="Times New Roman" pitchFamily="18" charset="0"/>
              </a:rPr>
              <a:t>f</a:t>
            </a:r>
            <a:r>
              <a:rPr lang="en-US" sz="2000"/>
              <a:t>-queries induce phases: </a:t>
            </a:r>
            <a:r>
              <a:rPr lang="en-US">
                <a:solidFill>
                  <a:srgbClr val="990099"/>
                </a:solidFill>
                <a:sym typeface="Symbol" pitchFamily="18" charset="2"/>
              </a:rPr>
              <a:t></a:t>
            </a:r>
            <a:r>
              <a:rPr lang="en-US" sz="2800" i="1">
                <a:solidFill>
                  <a:srgbClr val="990099"/>
                </a:solidFill>
                <a:latin typeface="Times New Roman" pitchFamily="18" charset="0"/>
                <a:sym typeface="Symbol" pitchFamily="18" charset="2"/>
              </a:rPr>
              <a:t>x</a:t>
            </a:r>
            <a:r>
              <a:rPr lang="en-US">
                <a:solidFill>
                  <a:srgbClr val="990099"/>
                </a:solidFill>
                <a:sym typeface="Symbol" pitchFamily="18" charset="2"/>
              </a:rPr>
              <a:t> </a:t>
            </a:r>
            <a:r>
              <a:rPr lang="en-US">
                <a:sym typeface="Wingdings" pitchFamily="2" charset="2"/>
              </a:rPr>
              <a:t></a:t>
            </a:r>
            <a:r>
              <a:rPr lang="en-US">
                <a:solidFill>
                  <a:srgbClr val="990099"/>
                </a:solidFill>
                <a:sym typeface="Wingdings" pitchFamily="2" charset="2"/>
              </a:rPr>
              <a:t> </a:t>
            </a:r>
            <a:r>
              <a:rPr lang="en-US">
                <a:solidFill>
                  <a:srgbClr val="990099"/>
                </a:solidFill>
              </a:rPr>
              <a:t>(</a:t>
            </a:r>
            <a:r>
              <a:rPr lang="en-US" b="1">
                <a:solidFill>
                  <a:srgbClr val="990099"/>
                </a:solidFill>
                <a:latin typeface="Times New Roman" pitchFamily="18" charset="0"/>
                <a:cs typeface="Times New Roman" pitchFamily="18" charset="0"/>
                <a:sym typeface="Symbol" pitchFamily="18" charset="2"/>
              </a:rPr>
              <a:t>–</a:t>
            </a:r>
            <a:r>
              <a:rPr lang="en-US">
                <a:solidFill>
                  <a:srgbClr val="990099"/>
                </a:solidFill>
                <a:latin typeface="Times New Roman" pitchFamily="18" charset="0"/>
              </a:rPr>
              <a:t>1</a:t>
            </a:r>
            <a:r>
              <a:rPr lang="en-US">
                <a:solidFill>
                  <a:srgbClr val="990099"/>
                </a:solidFill>
              </a:rPr>
              <a:t>)</a:t>
            </a:r>
            <a:r>
              <a:rPr lang="en-US" sz="1600">
                <a:solidFill>
                  <a:srgbClr val="990099"/>
                </a:solidFill>
              </a:rPr>
              <a:t> </a:t>
            </a:r>
            <a:r>
              <a:rPr lang="en-US" sz="3200" i="1" baseline="30000">
                <a:solidFill>
                  <a:srgbClr val="990099"/>
                </a:solidFill>
                <a:latin typeface="Times New Roman" pitchFamily="18" charset="0"/>
              </a:rPr>
              <a:t>f</a:t>
            </a:r>
            <a:r>
              <a:rPr lang="en-US" sz="3200" baseline="30000">
                <a:solidFill>
                  <a:srgbClr val="990099"/>
                </a:solidFill>
                <a:latin typeface="Times New Roman" pitchFamily="18" charset="0"/>
              </a:rPr>
              <a:t>(</a:t>
            </a:r>
            <a:r>
              <a:rPr lang="en-US" sz="3200" i="1" baseline="30000">
                <a:solidFill>
                  <a:srgbClr val="990099"/>
                </a:solidFill>
                <a:latin typeface="Times New Roman" pitchFamily="18" charset="0"/>
              </a:rPr>
              <a:t>x</a:t>
            </a:r>
            <a:r>
              <a:rPr lang="en-US" sz="3200" baseline="30000">
                <a:solidFill>
                  <a:srgbClr val="990099"/>
                </a:solidFill>
                <a:latin typeface="Times New Roman" pitchFamily="18" charset="0"/>
              </a:rPr>
              <a:t>)</a:t>
            </a:r>
            <a:r>
              <a:rPr lang="en-US">
                <a:solidFill>
                  <a:srgbClr val="990099"/>
                </a:solidFill>
                <a:sym typeface="Symbol" pitchFamily="18" charset="2"/>
              </a:rPr>
              <a:t></a:t>
            </a:r>
            <a:r>
              <a:rPr lang="en-US" sz="2800" i="1">
                <a:solidFill>
                  <a:srgbClr val="990099"/>
                </a:solidFill>
                <a:latin typeface="Times New Roman" pitchFamily="18" charset="0"/>
                <a:sym typeface="Symbol" pitchFamily="18" charset="2"/>
              </a:rPr>
              <a:t>x</a:t>
            </a:r>
            <a:r>
              <a:rPr lang="en-US">
                <a:solidFill>
                  <a:srgbClr val="990099"/>
                </a:solidFill>
                <a:sym typeface="Symbol" pitchFamily="18" charset="2"/>
              </a:rPr>
              <a:t></a:t>
            </a:r>
            <a:endParaRPr lang="en-US" sz="2000"/>
          </a:p>
        </p:txBody>
      </p:sp>
      <p:sp>
        <p:nvSpPr>
          <p:cNvPr id="35846" name="Text Box 24"/>
          <p:cNvSpPr txBox="1">
            <a:spLocks noChangeArrowheads="1"/>
          </p:cNvSpPr>
          <p:nvPr/>
        </p:nvSpPr>
        <p:spPr bwMode="auto">
          <a:xfrm>
            <a:off x="701675" y="1987550"/>
            <a:ext cx="3048000" cy="857250"/>
          </a:xfrm>
          <a:prstGeom prst="rect">
            <a:avLst/>
          </a:prstGeom>
          <a:solidFill>
            <a:srgbClr val="FFFFEB"/>
          </a:solidFill>
          <a:ln w="19050" algn="ctr">
            <a:solidFill>
              <a:srgbClr val="A50021"/>
            </a:solidFill>
            <a:miter lim="800000"/>
            <a:headEnd/>
            <a:tailEnd/>
          </a:ln>
        </p:spPr>
        <p:txBody>
          <a:bodyPr>
            <a:spAutoFit/>
          </a:bodyPr>
          <a:lstStyle/>
          <a:p>
            <a:r>
              <a:rPr lang="en-US" sz="2000"/>
              <a:t>produces superpositions of inputs to </a:t>
            </a:r>
            <a:r>
              <a:rPr lang="en-US" i="1">
                <a:latin typeface="Times New Roman" pitchFamily="18" charset="0"/>
              </a:rPr>
              <a:t>f </a:t>
            </a:r>
            <a:r>
              <a:rPr lang="en-US"/>
              <a:t>:  </a:t>
            </a:r>
            <a:r>
              <a:rPr lang="en-US">
                <a:solidFill>
                  <a:srgbClr val="990099"/>
                </a:solidFill>
                <a:sym typeface="Symbol" pitchFamily="18" charset="2"/>
              </a:rPr>
              <a:t>0 </a:t>
            </a:r>
            <a:r>
              <a:rPr lang="en-US" b="1">
                <a:solidFill>
                  <a:srgbClr val="990099"/>
                </a:solidFill>
                <a:latin typeface="Times New Roman" pitchFamily="18" charset="0"/>
                <a:sym typeface="Symbol" pitchFamily="18" charset="2"/>
              </a:rPr>
              <a:t>+</a:t>
            </a:r>
            <a:r>
              <a:rPr lang="en-US">
                <a:solidFill>
                  <a:srgbClr val="990099"/>
                </a:solidFill>
                <a:sym typeface="Symbol" pitchFamily="18" charset="2"/>
              </a:rPr>
              <a:t> 1</a:t>
            </a:r>
            <a:r>
              <a:rPr lang="en-US" b="1"/>
              <a:t> </a:t>
            </a:r>
            <a:endParaRPr lang="en-US" i="1">
              <a:latin typeface="Times New Roman" pitchFamily="18" charset="0"/>
            </a:endParaRPr>
          </a:p>
          <a:p>
            <a:endParaRPr lang="en-US" sz="500" i="1">
              <a:latin typeface="Times New Roman" pitchFamily="18" charset="0"/>
            </a:endParaRPr>
          </a:p>
        </p:txBody>
      </p:sp>
      <p:sp>
        <p:nvSpPr>
          <p:cNvPr id="35847" name="Text Box 25"/>
          <p:cNvSpPr txBox="1">
            <a:spLocks noChangeArrowheads="1"/>
          </p:cNvSpPr>
          <p:nvPr/>
        </p:nvSpPr>
        <p:spPr bwMode="auto">
          <a:xfrm>
            <a:off x="4114800" y="1981200"/>
            <a:ext cx="3810000" cy="857250"/>
          </a:xfrm>
          <a:prstGeom prst="rect">
            <a:avLst/>
          </a:prstGeom>
          <a:solidFill>
            <a:srgbClr val="FFFFEB"/>
          </a:solidFill>
          <a:ln w="19050" algn="ctr">
            <a:solidFill>
              <a:srgbClr val="A50021"/>
            </a:solidFill>
            <a:miter lim="800000"/>
            <a:headEnd/>
            <a:tailEnd/>
          </a:ln>
        </p:spPr>
        <p:txBody>
          <a:bodyPr>
            <a:spAutoFit/>
          </a:bodyPr>
          <a:lstStyle/>
          <a:p>
            <a:r>
              <a:rPr lang="en-US" sz="2000"/>
              <a:t>extracts phase differences from</a:t>
            </a:r>
          </a:p>
          <a:p>
            <a:endParaRPr lang="en-US" sz="500"/>
          </a:p>
          <a:p>
            <a:r>
              <a:rPr lang="en-US" sz="2000"/>
              <a:t> </a:t>
            </a:r>
            <a:r>
              <a:rPr lang="en-US">
                <a:solidFill>
                  <a:srgbClr val="990099"/>
                </a:solidFill>
              </a:rPr>
              <a:t>(</a:t>
            </a:r>
            <a:r>
              <a:rPr lang="en-US" b="1">
                <a:solidFill>
                  <a:srgbClr val="990099"/>
                </a:solidFill>
                <a:latin typeface="Times New Roman" pitchFamily="18" charset="0"/>
                <a:cs typeface="Times New Roman" pitchFamily="18" charset="0"/>
                <a:sym typeface="Symbol" pitchFamily="18" charset="2"/>
              </a:rPr>
              <a:t>–</a:t>
            </a:r>
            <a:r>
              <a:rPr lang="en-US">
                <a:solidFill>
                  <a:srgbClr val="990099"/>
                </a:solidFill>
                <a:latin typeface="Times New Roman" pitchFamily="18" charset="0"/>
              </a:rPr>
              <a:t>1</a:t>
            </a:r>
            <a:r>
              <a:rPr lang="en-US">
                <a:solidFill>
                  <a:srgbClr val="990099"/>
                </a:solidFill>
              </a:rPr>
              <a:t>)</a:t>
            </a:r>
            <a:r>
              <a:rPr lang="en-US" sz="1600">
                <a:solidFill>
                  <a:srgbClr val="990099"/>
                </a:solidFill>
              </a:rPr>
              <a:t> </a:t>
            </a:r>
            <a:r>
              <a:rPr lang="en-US" sz="3200" i="1" baseline="30000">
                <a:solidFill>
                  <a:srgbClr val="990099"/>
                </a:solidFill>
                <a:latin typeface="Times New Roman" pitchFamily="18" charset="0"/>
              </a:rPr>
              <a:t>f</a:t>
            </a:r>
            <a:r>
              <a:rPr lang="en-US" sz="3200" baseline="30000">
                <a:solidFill>
                  <a:srgbClr val="990099"/>
                </a:solidFill>
                <a:latin typeface="Times New Roman" pitchFamily="18" charset="0"/>
              </a:rPr>
              <a:t>(</a:t>
            </a:r>
            <a:r>
              <a:rPr lang="en-US" sz="3200" baseline="30000">
                <a:solidFill>
                  <a:srgbClr val="990099"/>
                </a:solidFill>
              </a:rPr>
              <a:t>0</a:t>
            </a:r>
            <a:r>
              <a:rPr lang="en-US" sz="3200" baseline="30000">
                <a:solidFill>
                  <a:srgbClr val="990099"/>
                </a:solidFill>
                <a:latin typeface="Times New Roman" pitchFamily="18" charset="0"/>
              </a:rPr>
              <a:t>)</a:t>
            </a:r>
            <a:r>
              <a:rPr lang="en-US">
                <a:solidFill>
                  <a:srgbClr val="990099"/>
                </a:solidFill>
                <a:sym typeface="Symbol" pitchFamily="18" charset="2"/>
              </a:rPr>
              <a:t>0 </a:t>
            </a:r>
            <a:r>
              <a:rPr lang="en-US" b="1">
                <a:solidFill>
                  <a:srgbClr val="990099"/>
                </a:solidFill>
                <a:latin typeface="Times New Roman" pitchFamily="18" charset="0"/>
                <a:sym typeface="Symbol" pitchFamily="18" charset="2"/>
              </a:rPr>
              <a:t>+</a:t>
            </a:r>
            <a:r>
              <a:rPr lang="en-US">
                <a:solidFill>
                  <a:srgbClr val="990099"/>
                </a:solidFill>
                <a:sym typeface="Symbol" pitchFamily="18" charset="2"/>
              </a:rPr>
              <a:t> </a:t>
            </a:r>
            <a:r>
              <a:rPr lang="en-US">
                <a:solidFill>
                  <a:srgbClr val="990099"/>
                </a:solidFill>
              </a:rPr>
              <a:t>(</a:t>
            </a:r>
            <a:r>
              <a:rPr lang="en-US" b="1">
                <a:solidFill>
                  <a:srgbClr val="990099"/>
                </a:solidFill>
                <a:latin typeface="Times New Roman" pitchFamily="18" charset="0"/>
                <a:cs typeface="Times New Roman" pitchFamily="18" charset="0"/>
                <a:sym typeface="Symbol" pitchFamily="18" charset="2"/>
              </a:rPr>
              <a:t>–</a:t>
            </a:r>
            <a:r>
              <a:rPr lang="en-US">
                <a:solidFill>
                  <a:srgbClr val="990099"/>
                </a:solidFill>
                <a:latin typeface="Times New Roman" pitchFamily="18" charset="0"/>
              </a:rPr>
              <a:t>1</a:t>
            </a:r>
            <a:r>
              <a:rPr lang="en-US">
                <a:solidFill>
                  <a:srgbClr val="990099"/>
                </a:solidFill>
              </a:rPr>
              <a:t>)</a:t>
            </a:r>
            <a:r>
              <a:rPr lang="en-US" sz="1600">
                <a:solidFill>
                  <a:srgbClr val="990099"/>
                </a:solidFill>
              </a:rPr>
              <a:t> </a:t>
            </a:r>
            <a:r>
              <a:rPr lang="en-US" sz="3200" i="1" baseline="30000">
                <a:solidFill>
                  <a:srgbClr val="990099"/>
                </a:solidFill>
                <a:latin typeface="Times New Roman" pitchFamily="18" charset="0"/>
              </a:rPr>
              <a:t>f</a:t>
            </a:r>
            <a:r>
              <a:rPr lang="en-US" sz="3200" baseline="30000">
                <a:solidFill>
                  <a:srgbClr val="990099"/>
                </a:solidFill>
                <a:latin typeface="Times New Roman" pitchFamily="18" charset="0"/>
              </a:rPr>
              <a:t>(</a:t>
            </a:r>
            <a:r>
              <a:rPr lang="en-US" sz="3200" baseline="30000">
                <a:solidFill>
                  <a:srgbClr val="990099"/>
                </a:solidFill>
              </a:rPr>
              <a:t>1</a:t>
            </a:r>
            <a:r>
              <a:rPr lang="en-US" sz="3200" baseline="30000">
                <a:solidFill>
                  <a:srgbClr val="990099"/>
                </a:solidFill>
                <a:latin typeface="Times New Roman" pitchFamily="18" charset="0"/>
              </a:rPr>
              <a:t>)</a:t>
            </a:r>
            <a:r>
              <a:rPr lang="en-US">
                <a:solidFill>
                  <a:srgbClr val="990099"/>
                </a:solidFill>
                <a:sym typeface="Symbol" pitchFamily="18" charset="2"/>
              </a:rPr>
              <a:t>1</a:t>
            </a:r>
            <a:endParaRPr lang="en-US" i="1">
              <a:latin typeface="Times New Roman" pitchFamily="18" charset="0"/>
            </a:endParaRPr>
          </a:p>
        </p:txBody>
      </p:sp>
      <p:sp>
        <p:nvSpPr>
          <p:cNvPr id="35848" name="Line 26"/>
          <p:cNvSpPr>
            <a:spLocks noChangeShapeType="1"/>
          </p:cNvSpPr>
          <p:nvPr/>
        </p:nvSpPr>
        <p:spPr bwMode="auto">
          <a:xfrm>
            <a:off x="2286000" y="2895600"/>
            <a:ext cx="533400" cy="457200"/>
          </a:xfrm>
          <a:prstGeom prst="line">
            <a:avLst/>
          </a:prstGeom>
          <a:noFill/>
          <a:ln w="57150">
            <a:solidFill>
              <a:srgbClr val="A50021"/>
            </a:solidFill>
            <a:round/>
            <a:headEnd/>
            <a:tailEnd type="triangle" w="med" len="med"/>
          </a:ln>
        </p:spPr>
        <p:txBody>
          <a:bodyPr wrap="none" anchor="ctr"/>
          <a:lstStyle/>
          <a:p>
            <a:endParaRPr lang="en-US"/>
          </a:p>
        </p:txBody>
      </p:sp>
      <p:sp>
        <p:nvSpPr>
          <p:cNvPr id="35849" name="Line 27"/>
          <p:cNvSpPr>
            <a:spLocks noChangeShapeType="1"/>
          </p:cNvSpPr>
          <p:nvPr/>
        </p:nvSpPr>
        <p:spPr bwMode="auto">
          <a:xfrm flipH="1">
            <a:off x="5029200" y="2895600"/>
            <a:ext cx="533400" cy="457200"/>
          </a:xfrm>
          <a:prstGeom prst="line">
            <a:avLst/>
          </a:prstGeom>
          <a:noFill/>
          <a:ln w="57150">
            <a:solidFill>
              <a:srgbClr val="A50021"/>
            </a:solidFill>
            <a:round/>
            <a:headEnd/>
            <a:tailEnd type="triangle" w="med" len="med"/>
          </a:ln>
        </p:spPr>
        <p:txBody>
          <a:bodyPr wrap="none" anchor="ctr"/>
          <a:lstStyle/>
          <a:p>
            <a:endParaRPr lang="en-US"/>
          </a:p>
        </p:txBody>
      </p:sp>
      <p:sp>
        <p:nvSpPr>
          <p:cNvPr id="35850" name="Line 28"/>
          <p:cNvSpPr>
            <a:spLocks noChangeShapeType="1"/>
          </p:cNvSpPr>
          <p:nvPr/>
        </p:nvSpPr>
        <p:spPr bwMode="auto">
          <a:xfrm flipV="1">
            <a:off x="2362200" y="5029200"/>
            <a:ext cx="457200" cy="457200"/>
          </a:xfrm>
          <a:prstGeom prst="line">
            <a:avLst/>
          </a:prstGeom>
          <a:noFill/>
          <a:ln w="57150">
            <a:solidFill>
              <a:srgbClr val="A50021"/>
            </a:solidFill>
            <a:round/>
            <a:headEnd/>
            <a:tailEnd type="triangle" w="med" len="med"/>
          </a:ln>
        </p:spPr>
        <p:txBody>
          <a:bodyPr wrap="none" anchor="ctr"/>
          <a:lstStyle/>
          <a:p>
            <a:endParaRPr lang="en-US"/>
          </a:p>
        </p:txBody>
      </p:sp>
      <p:sp>
        <p:nvSpPr>
          <p:cNvPr id="35851" name="Text Box 29"/>
          <p:cNvSpPr txBox="1">
            <a:spLocks noChangeArrowheads="1"/>
          </p:cNvSpPr>
          <p:nvPr/>
        </p:nvSpPr>
        <p:spPr bwMode="auto">
          <a:xfrm>
            <a:off x="457200" y="1219200"/>
            <a:ext cx="8229600" cy="457200"/>
          </a:xfrm>
          <a:prstGeom prst="rect">
            <a:avLst/>
          </a:prstGeom>
          <a:noFill/>
          <a:ln w="19050" algn="ctr">
            <a:noFill/>
            <a:miter lim="800000"/>
            <a:headEnd/>
            <a:tailEnd/>
          </a:ln>
        </p:spPr>
        <p:txBody>
          <a:bodyPr>
            <a:spAutoFit/>
          </a:bodyPr>
          <a:lstStyle/>
          <a:p>
            <a:r>
              <a:rPr lang="en-US"/>
              <a:t>Makes only one query, whereas two are needed classically </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p:cNvSpPr>
            <a:spLocks noGrp="1" noChangeArrowheads="1"/>
          </p:cNvSpPr>
          <p:nvPr>
            <p:ph type="title" idx="4294967295"/>
          </p:nvPr>
        </p:nvSpPr>
        <p:spPr>
          <a:xfrm>
            <a:off x="0" y="274638"/>
            <a:ext cx="8229600" cy="1143000"/>
          </a:xfrm>
        </p:spPr>
        <p:txBody>
          <a:bodyPr/>
          <a:lstStyle/>
          <a:p>
            <a:pPr eaLnBrk="1" hangingPunct="1">
              <a:defRPr/>
            </a:pPr>
            <a:r>
              <a:rPr lang="en-US" b="1" smtClean="0">
                <a:solidFill>
                  <a:srgbClr val="666699"/>
                </a:solidFill>
                <a:effectLst>
                  <a:outerShdw blurRad="38100" dist="38100" dir="2700000" algn="tl">
                    <a:srgbClr val="C0C0C0"/>
                  </a:outerShdw>
                </a:effectLst>
              </a:rPr>
              <a:t>One-out-of-four search</a:t>
            </a:r>
          </a:p>
        </p:txBody>
      </p:sp>
      <p:sp>
        <p:nvSpPr>
          <p:cNvPr id="37892" name="Text Box 3"/>
          <p:cNvSpPr txBox="1">
            <a:spLocks noChangeArrowheads="1"/>
          </p:cNvSpPr>
          <p:nvPr/>
        </p:nvSpPr>
        <p:spPr bwMode="auto">
          <a:xfrm>
            <a:off x="322263" y="1303338"/>
            <a:ext cx="8272462" cy="946150"/>
          </a:xfrm>
          <a:prstGeom prst="rect">
            <a:avLst/>
          </a:prstGeom>
          <a:noFill/>
          <a:ln w="19050" algn="ctr">
            <a:noFill/>
            <a:miter lim="800000"/>
            <a:headEnd/>
            <a:tailEnd/>
          </a:ln>
        </p:spPr>
        <p:txBody>
          <a:bodyPr>
            <a:spAutoFit/>
          </a:bodyPr>
          <a:lstStyle/>
          <a:p>
            <a:r>
              <a:rPr lang="en-US"/>
              <a:t>Let  </a:t>
            </a:r>
            <a:r>
              <a:rPr lang="en-US" sz="2800" i="1">
                <a:latin typeface="Times New Roman" pitchFamily="18" charset="0"/>
              </a:rPr>
              <a:t>f </a:t>
            </a:r>
            <a:r>
              <a:rPr lang="en-US">
                <a:latin typeface="Times New Roman" pitchFamily="18" charset="0"/>
              </a:rPr>
              <a:t>: {0,1}</a:t>
            </a:r>
            <a:r>
              <a:rPr lang="en-US" sz="2800" baseline="30000">
                <a:latin typeface="Times New Roman" pitchFamily="18" charset="0"/>
              </a:rPr>
              <a:t>2</a:t>
            </a:r>
            <a:r>
              <a:rPr lang="en-US" baseline="30000">
                <a:latin typeface="Times New Roman" pitchFamily="18" charset="0"/>
              </a:rPr>
              <a:t> </a:t>
            </a:r>
            <a:r>
              <a:rPr lang="en-US" sz="2800">
                <a:latin typeface="Times New Roman" pitchFamily="18" charset="0"/>
                <a:cs typeface="Times New Roman" pitchFamily="18" charset="0"/>
              </a:rPr>
              <a:t>→</a:t>
            </a:r>
            <a:r>
              <a:rPr lang="en-US">
                <a:latin typeface="Times New Roman" pitchFamily="18" charset="0"/>
                <a:sym typeface="Wingdings" pitchFamily="2" charset="2"/>
              </a:rPr>
              <a:t> {0,1} </a:t>
            </a:r>
            <a:r>
              <a:rPr lang="en-US"/>
              <a:t>have the property that there is exactly one </a:t>
            </a:r>
            <a:r>
              <a:rPr lang="en-US" sz="2800" i="1">
                <a:latin typeface="Times New Roman" pitchFamily="18" charset="0"/>
              </a:rPr>
              <a:t>x </a:t>
            </a:r>
            <a:r>
              <a:rPr lang="en-US">
                <a:sym typeface="Symbol" pitchFamily="18" charset="2"/>
              </a:rPr>
              <a:t></a:t>
            </a:r>
            <a:r>
              <a:rPr lang="en-US"/>
              <a:t> </a:t>
            </a:r>
            <a:r>
              <a:rPr lang="en-US">
                <a:latin typeface="Times New Roman" pitchFamily="18" charset="0"/>
              </a:rPr>
              <a:t>{0,1}</a:t>
            </a:r>
            <a:r>
              <a:rPr lang="en-US" sz="2800" baseline="30000">
                <a:latin typeface="Times New Roman" pitchFamily="18" charset="0"/>
              </a:rPr>
              <a:t>2 </a:t>
            </a:r>
            <a:r>
              <a:rPr lang="en-US">
                <a:latin typeface="Times New Roman" pitchFamily="18" charset="0"/>
                <a:sym typeface="Wingdings" pitchFamily="2" charset="2"/>
              </a:rPr>
              <a:t> </a:t>
            </a:r>
            <a:r>
              <a:rPr lang="en-US"/>
              <a:t>for which </a:t>
            </a:r>
            <a:r>
              <a:rPr lang="en-US" sz="2800" i="1">
                <a:latin typeface="Times New Roman" pitchFamily="18" charset="0"/>
              </a:rPr>
              <a:t>f</a:t>
            </a:r>
            <a:r>
              <a:rPr lang="en-US" sz="2800" baseline="-25000">
                <a:latin typeface="Times New Roman" pitchFamily="18" charset="0"/>
              </a:rPr>
              <a:t> </a:t>
            </a:r>
            <a:r>
              <a:rPr lang="en-US" sz="2800">
                <a:latin typeface="Times New Roman" pitchFamily="18" charset="0"/>
              </a:rPr>
              <a:t>(</a:t>
            </a:r>
            <a:r>
              <a:rPr lang="en-US" sz="2800" i="1">
                <a:latin typeface="Times New Roman" pitchFamily="18" charset="0"/>
              </a:rPr>
              <a:t>x</a:t>
            </a:r>
            <a:r>
              <a:rPr lang="en-US" sz="2800">
                <a:latin typeface="Times New Roman" pitchFamily="18" charset="0"/>
              </a:rPr>
              <a:t>) </a:t>
            </a:r>
            <a:r>
              <a:rPr lang="en-US" b="1">
                <a:latin typeface="Times New Roman" pitchFamily="18" charset="0"/>
              </a:rPr>
              <a:t>=</a:t>
            </a:r>
            <a:r>
              <a:rPr lang="en-US">
                <a:latin typeface="Times New Roman" pitchFamily="18" charset="0"/>
              </a:rPr>
              <a:t> 1</a:t>
            </a:r>
          </a:p>
        </p:txBody>
      </p:sp>
      <p:sp>
        <p:nvSpPr>
          <p:cNvPr id="458756" name="Text Box 4"/>
          <p:cNvSpPr txBox="1">
            <a:spLocks noChangeArrowheads="1"/>
          </p:cNvSpPr>
          <p:nvPr/>
        </p:nvSpPr>
        <p:spPr bwMode="auto">
          <a:xfrm>
            <a:off x="322263" y="2293938"/>
            <a:ext cx="2541587" cy="457200"/>
          </a:xfrm>
          <a:prstGeom prst="rect">
            <a:avLst/>
          </a:prstGeom>
          <a:noFill/>
          <a:ln w="19050" algn="ctr">
            <a:noFill/>
            <a:miter lim="800000"/>
            <a:headEnd/>
            <a:tailEnd/>
          </a:ln>
        </p:spPr>
        <p:txBody>
          <a:bodyPr wrap="none">
            <a:spAutoFit/>
          </a:bodyPr>
          <a:lstStyle/>
          <a:p>
            <a:r>
              <a:rPr lang="en-US"/>
              <a:t>Four possibilities:</a:t>
            </a:r>
          </a:p>
        </p:txBody>
      </p:sp>
      <p:graphicFrame>
        <p:nvGraphicFramePr>
          <p:cNvPr id="458757" name="Group 5"/>
          <p:cNvGraphicFramePr>
            <a:graphicFrameLocks noGrp="1"/>
          </p:cNvGraphicFramePr>
          <p:nvPr/>
        </p:nvGraphicFramePr>
        <p:xfrm>
          <a:off x="2836863" y="2293938"/>
          <a:ext cx="1295400" cy="1950720"/>
        </p:xfrm>
        <a:graphic>
          <a:graphicData uri="http://schemas.openxmlformats.org/drawingml/2006/table">
            <a:tbl>
              <a:tblPr/>
              <a:tblGrid>
                <a:gridCol w="471487"/>
                <a:gridCol w="823913"/>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 </a:t>
                      </a:r>
                      <a:r>
                        <a:rPr kumimoji="0" lang="en-US" sz="2400" b="0" i="1" u="none" strike="noStrike" cap="none" normalizeH="0" baseline="0" smtClean="0">
                          <a:ln>
                            <a:noFill/>
                          </a:ln>
                          <a:solidFill>
                            <a:schemeClr val="accent2"/>
                          </a:solidFill>
                          <a:effectLst/>
                          <a:latin typeface="Times New Roman" pitchFamily="18" charset="0"/>
                        </a:rPr>
                        <a:t>x</a:t>
                      </a:r>
                    </a:p>
                  </a:txBody>
                  <a:tcPr horzOverflow="overflow">
                    <a:lnL cap="flat">
                      <a:noFill/>
                    </a:lnL>
                    <a:lnR w="19050" cap="flat" cmpd="sng" algn="ctr">
                      <a:solidFill>
                        <a:schemeClr val="tx1"/>
                      </a:solidFill>
                      <a:prstDash val="solid"/>
                      <a:round/>
                      <a:headEnd type="none" w="med" len="med"/>
                      <a:tailEnd type="none" w="med" len="med"/>
                    </a:lnR>
                    <a:lnT cap="flat">
                      <a:noFill/>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smtClean="0">
                          <a:ln>
                            <a:noFill/>
                          </a:ln>
                          <a:solidFill>
                            <a:schemeClr val="accent2"/>
                          </a:solidFill>
                          <a:effectLst/>
                          <a:latin typeface="Times New Roman" pitchFamily="18" charset="0"/>
                        </a:rPr>
                        <a:t>f</a:t>
                      </a:r>
                      <a:r>
                        <a:rPr kumimoji="0" lang="en-US" sz="1600" b="1" i="0" u="none" strike="noStrike" cap="none" normalizeH="0" baseline="-25000" smtClean="0">
                          <a:ln>
                            <a:noFill/>
                          </a:ln>
                          <a:solidFill>
                            <a:schemeClr val="accent2"/>
                          </a:solidFill>
                          <a:effectLst/>
                          <a:latin typeface="Arial" charset="0"/>
                        </a:rPr>
                        <a:t>00</a:t>
                      </a:r>
                      <a:r>
                        <a:rPr kumimoji="0" lang="en-US" sz="2400" b="0" i="0" u="none" strike="noStrike" cap="none" normalizeH="0" baseline="0" smtClean="0">
                          <a:ln>
                            <a:noFill/>
                          </a:ln>
                          <a:solidFill>
                            <a:schemeClr val="accent2"/>
                          </a:solidFill>
                          <a:effectLst/>
                          <a:latin typeface="Times New Roman" pitchFamily="18" charset="0"/>
                        </a:rPr>
                        <a:t>(</a:t>
                      </a:r>
                      <a:r>
                        <a:rPr kumimoji="0" lang="en-US" sz="2400" b="0" i="1" u="none" strike="noStrike" cap="none" normalizeH="0" baseline="0" smtClean="0">
                          <a:ln>
                            <a:noFill/>
                          </a:ln>
                          <a:solidFill>
                            <a:schemeClr val="accent2"/>
                          </a:solidFill>
                          <a:effectLst/>
                          <a:latin typeface="Times New Roman" pitchFamily="18" charset="0"/>
                        </a:rPr>
                        <a:t>x</a:t>
                      </a:r>
                      <a:r>
                        <a:rPr kumimoji="0" lang="en-US" sz="2400" b="0" i="0" u="none" strike="noStrike" cap="none" normalizeH="0" baseline="0" smtClean="0">
                          <a:ln>
                            <a:noFill/>
                          </a:ln>
                          <a:solidFill>
                            <a:schemeClr val="accent2"/>
                          </a:solidFill>
                          <a:effectLst/>
                          <a:latin typeface="Times New Roman" pitchFamily="18" charset="0"/>
                        </a:rPr>
                        <a:t>)</a:t>
                      </a:r>
                    </a:p>
                  </a:txBody>
                  <a:tcPr horzOverflow="overflow">
                    <a:lnL w="19050" cap="flat" cmpd="sng" algn="ctr">
                      <a:solidFill>
                        <a:schemeClr val="tx1"/>
                      </a:solidFill>
                      <a:prstDash val="solid"/>
                      <a:round/>
                      <a:headEnd type="none" w="med" len="med"/>
                      <a:tailEnd type="none" w="med" len="med"/>
                    </a:lnL>
                    <a:lnR cap="flat">
                      <a:noFill/>
                    </a:lnR>
                    <a:lnT cap="flat">
                      <a:noFill/>
                    </a:lnT>
                    <a:lnB w="19050" cap="flat" cmpd="sng" algn="ctr">
                      <a:solidFill>
                        <a:schemeClr val="tx1"/>
                      </a:solidFill>
                      <a:prstDash val="solid"/>
                      <a:round/>
                      <a:headEnd type="none" w="med" len="med"/>
                      <a:tailEnd type="none" w="med" len="med"/>
                    </a:lnB>
                    <a:lnTlToBr>
                      <a:noFill/>
                    </a:lnTlToBr>
                    <a:lnBlToTr>
                      <a:noFill/>
                    </a:lnBlToTr>
                    <a:noFill/>
                  </a:tcPr>
                </a:tc>
              </a:tr>
              <a:tr h="13731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accent2"/>
                          </a:solidFill>
                          <a:effectLst/>
                          <a:latin typeface="Arial" charset="0"/>
                        </a:rPr>
                        <a:t>00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accent2"/>
                          </a:solidFill>
                          <a:effectLst/>
                          <a:latin typeface="Arial" charset="0"/>
                        </a:rPr>
                        <a:t>01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accent2"/>
                          </a:solidFill>
                          <a:effectLst/>
                          <a:latin typeface="Arial" charset="0"/>
                        </a:rPr>
                        <a:t>10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accent2"/>
                          </a:solidFill>
                          <a:effectLst/>
                          <a:latin typeface="Arial" charset="0"/>
                        </a:rPr>
                        <a:t>11</a:t>
                      </a:r>
                    </a:p>
                  </a:txBody>
                  <a:tcPr horzOverflow="overflow">
                    <a:lnL cap="flat">
                      <a:noFill/>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   </a:t>
                      </a:r>
                      <a:r>
                        <a:rPr kumimoji="0" lang="en-US" sz="2000" b="0" i="0" u="none" strike="noStrike" cap="none" normalizeH="0" baseline="0" smtClean="0">
                          <a:ln>
                            <a:noFill/>
                          </a:ln>
                          <a:solidFill>
                            <a:schemeClr val="accent2"/>
                          </a:solidFill>
                          <a:effectLst/>
                          <a:latin typeface="Arial" charset="0"/>
                        </a:rPr>
                        <a:t>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   </a:t>
                      </a:r>
                      <a:r>
                        <a:rPr kumimoji="0" lang="en-US" sz="2000" b="0" i="0" u="none" strike="noStrike" cap="none" normalizeH="0" baseline="0" smtClean="0">
                          <a:ln>
                            <a:noFill/>
                          </a:ln>
                          <a:solidFill>
                            <a:schemeClr val="accent2"/>
                          </a:solidFill>
                          <a:effectLst/>
                          <a:latin typeface="Arial"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   </a:t>
                      </a:r>
                      <a:r>
                        <a:rPr kumimoji="0" lang="en-US" sz="2000" b="0" i="0" u="none" strike="noStrike" cap="none" normalizeH="0" baseline="0" smtClean="0">
                          <a:ln>
                            <a:noFill/>
                          </a:ln>
                          <a:solidFill>
                            <a:schemeClr val="accent2"/>
                          </a:solidFill>
                          <a:effectLst/>
                          <a:latin typeface="Arial"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   </a:t>
                      </a:r>
                      <a:r>
                        <a:rPr kumimoji="0" lang="en-US" sz="2000" b="0" i="0" u="none" strike="noStrike" cap="none" normalizeH="0" baseline="0" smtClean="0">
                          <a:ln>
                            <a:noFill/>
                          </a:ln>
                          <a:solidFill>
                            <a:schemeClr val="accent2"/>
                          </a:solidFill>
                          <a:effectLst/>
                          <a:latin typeface="Arial" charset="0"/>
                        </a:rPr>
                        <a:t>0</a:t>
                      </a:r>
                    </a:p>
                  </a:txBody>
                  <a:tcPr horzOverflow="overflow">
                    <a:lnL w="19050" cap="flat" cmpd="sng" algn="ctr">
                      <a:solidFill>
                        <a:schemeClr val="tx1"/>
                      </a:solidFill>
                      <a:prstDash val="solid"/>
                      <a:round/>
                      <a:headEnd type="none" w="med" len="med"/>
                      <a:tailEnd type="none" w="med" len="med"/>
                    </a:lnL>
                    <a:lnR cap="flat">
                      <a:noFill/>
                    </a:lnR>
                    <a:lnT w="1905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458772" name="Text Box 20"/>
          <p:cNvSpPr txBox="1">
            <a:spLocks noChangeArrowheads="1"/>
          </p:cNvSpPr>
          <p:nvPr/>
        </p:nvSpPr>
        <p:spPr bwMode="auto">
          <a:xfrm>
            <a:off x="322263" y="4475163"/>
            <a:ext cx="5534025" cy="519112"/>
          </a:xfrm>
          <a:prstGeom prst="rect">
            <a:avLst/>
          </a:prstGeom>
          <a:noFill/>
          <a:ln w="19050" algn="ctr">
            <a:noFill/>
            <a:miter lim="800000"/>
            <a:headEnd/>
            <a:tailEnd/>
          </a:ln>
        </p:spPr>
        <p:txBody>
          <a:bodyPr wrap="none">
            <a:spAutoFit/>
          </a:bodyPr>
          <a:lstStyle/>
          <a:p>
            <a:r>
              <a:rPr lang="en-US" b="1"/>
              <a:t>Goal: </a:t>
            </a:r>
            <a:r>
              <a:rPr lang="en-US"/>
              <a:t>find </a:t>
            </a:r>
            <a:r>
              <a:rPr lang="en-US" sz="2800" i="1">
                <a:latin typeface="Times New Roman" pitchFamily="18" charset="0"/>
              </a:rPr>
              <a:t>x </a:t>
            </a:r>
            <a:r>
              <a:rPr lang="en-US">
                <a:sym typeface="Symbol" pitchFamily="18" charset="2"/>
              </a:rPr>
              <a:t></a:t>
            </a:r>
            <a:r>
              <a:rPr lang="en-US"/>
              <a:t> </a:t>
            </a:r>
            <a:r>
              <a:rPr lang="en-US">
                <a:latin typeface="Times New Roman" pitchFamily="18" charset="0"/>
              </a:rPr>
              <a:t>{0,1}</a:t>
            </a:r>
            <a:r>
              <a:rPr lang="en-US" sz="2800" baseline="30000">
                <a:latin typeface="Times New Roman" pitchFamily="18" charset="0"/>
              </a:rPr>
              <a:t>2 </a:t>
            </a:r>
            <a:r>
              <a:rPr lang="en-US">
                <a:latin typeface="Times New Roman" pitchFamily="18" charset="0"/>
                <a:sym typeface="Wingdings" pitchFamily="2" charset="2"/>
              </a:rPr>
              <a:t> </a:t>
            </a:r>
            <a:r>
              <a:rPr lang="en-US"/>
              <a:t>for which </a:t>
            </a:r>
            <a:r>
              <a:rPr lang="en-US" sz="2800" i="1">
                <a:latin typeface="Times New Roman" pitchFamily="18" charset="0"/>
              </a:rPr>
              <a:t>f</a:t>
            </a:r>
            <a:r>
              <a:rPr lang="en-US" sz="2800" baseline="-25000">
                <a:latin typeface="Times New Roman" pitchFamily="18" charset="0"/>
              </a:rPr>
              <a:t> </a:t>
            </a:r>
            <a:r>
              <a:rPr lang="en-US" sz="2800">
                <a:latin typeface="Times New Roman" pitchFamily="18" charset="0"/>
              </a:rPr>
              <a:t>(</a:t>
            </a:r>
            <a:r>
              <a:rPr lang="en-US" sz="2800" i="1">
                <a:latin typeface="Times New Roman" pitchFamily="18" charset="0"/>
              </a:rPr>
              <a:t>x</a:t>
            </a:r>
            <a:r>
              <a:rPr lang="en-US" sz="2800">
                <a:latin typeface="Times New Roman" pitchFamily="18" charset="0"/>
              </a:rPr>
              <a:t>) </a:t>
            </a:r>
            <a:r>
              <a:rPr lang="en-US" b="1">
                <a:latin typeface="Times New Roman" pitchFamily="18" charset="0"/>
              </a:rPr>
              <a:t>=</a:t>
            </a:r>
            <a:r>
              <a:rPr lang="en-US">
                <a:latin typeface="Times New Roman" pitchFamily="18" charset="0"/>
              </a:rPr>
              <a:t> 1</a:t>
            </a:r>
            <a:r>
              <a:rPr lang="en-US"/>
              <a:t> </a:t>
            </a:r>
          </a:p>
        </p:txBody>
      </p:sp>
      <p:graphicFrame>
        <p:nvGraphicFramePr>
          <p:cNvPr id="458773" name="Group 21"/>
          <p:cNvGraphicFramePr>
            <a:graphicFrameLocks noGrp="1"/>
          </p:cNvGraphicFramePr>
          <p:nvPr/>
        </p:nvGraphicFramePr>
        <p:xfrm>
          <a:off x="4360863" y="2293938"/>
          <a:ext cx="1295400" cy="1950720"/>
        </p:xfrm>
        <a:graphic>
          <a:graphicData uri="http://schemas.openxmlformats.org/drawingml/2006/table">
            <a:tbl>
              <a:tblPr/>
              <a:tblGrid>
                <a:gridCol w="471487"/>
                <a:gridCol w="823913"/>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 </a:t>
                      </a:r>
                      <a:r>
                        <a:rPr kumimoji="0" lang="en-US" sz="2400" b="0" i="1" u="none" strike="noStrike" cap="none" normalizeH="0" baseline="0" smtClean="0">
                          <a:ln>
                            <a:noFill/>
                          </a:ln>
                          <a:solidFill>
                            <a:schemeClr val="accent2"/>
                          </a:solidFill>
                          <a:effectLst/>
                          <a:latin typeface="Times New Roman" pitchFamily="18" charset="0"/>
                        </a:rPr>
                        <a:t>x</a:t>
                      </a:r>
                    </a:p>
                  </a:txBody>
                  <a:tcPr horzOverflow="overflow">
                    <a:lnL cap="flat">
                      <a:noFill/>
                    </a:lnL>
                    <a:lnR w="19050" cap="flat" cmpd="sng" algn="ctr">
                      <a:solidFill>
                        <a:schemeClr val="tx1"/>
                      </a:solidFill>
                      <a:prstDash val="solid"/>
                      <a:round/>
                      <a:headEnd type="none" w="med" len="med"/>
                      <a:tailEnd type="none" w="med" len="med"/>
                    </a:lnR>
                    <a:lnT cap="flat">
                      <a:noFill/>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smtClean="0">
                          <a:ln>
                            <a:noFill/>
                          </a:ln>
                          <a:solidFill>
                            <a:schemeClr val="accent2"/>
                          </a:solidFill>
                          <a:effectLst/>
                          <a:latin typeface="Times New Roman" pitchFamily="18" charset="0"/>
                        </a:rPr>
                        <a:t>f</a:t>
                      </a:r>
                      <a:r>
                        <a:rPr kumimoji="0" lang="en-US" sz="1600" b="1" i="0" u="none" strike="noStrike" cap="none" normalizeH="0" baseline="-25000" smtClean="0">
                          <a:ln>
                            <a:noFill/>
                          </a:ln>
                          <a:solidFill>
                            <a:schemeClr val="accent2"/>
                          </a:solidFill>
                          <a:effectLst/>
                          <a:latin typeface="Arial" charset="0"/>
                        </a:rPr>
                        <a:t>01</a:t>
                      </a:r>
                      <a:r>
                        <a:rPr kumimoji="0" lang="en-US" sz="2400" b="0" i="0" u="none" strike="noStrike" cap="none" normalizeH="0" baseline="0" smtClean="0">
                          <a:ln>
                            <a:noFill/>
                          </a:ln>
                          <a:solidFill>
                            <a:schemeClr val="accent2"/>
                          </a:solidFill>
                          <a:effectLst/>
                          <a:latin typeface="Times New Roman" pitchFamily="18" charset="0"/>
                        </a:rPr>
                        <a:t>(</a:t>
                      </a:r>
                      <a:r>
                        <a:rPr kumimoji="0" lang="en-US" sz="2400" b="0" i="1" u="none" strike="noStrike" cap="none" normalizeH="0" baseline="0" smtClean="0">
                          <a:ln>
                            <a:noFill/>
                          </a:ln>
                          <a:solidFill>
                            <a:schemeClr val="accent2"/>
                          </a:solidFill>
                          <a:effectLst/>
                          <a:latin typeface="Times New Roman" pitchFamily="18" charset="0"/>
                        </a:rPr>
                        <a:t>x</a:t>
                      </a:r>
                      <a:r>
                        <a:rPr kumimoji="0" lang="en-US" sz="2400" b="0" i="0" u="none" strike="noStrike" cap="none" normalizeH="0" baseline="0" smtClean="0">
                          <a:ln>
                            <a:noFill/>
                          </a:ln>
                          <a:solidFill>
                            <a:schemeClr val="accent2"/>
                          </a:solidFill>
                          <a:effectLst/>
                          <a:latin typeface="Times New Roman" pitchFamily="18" charset="0"/>
                        </a:rPr>
                        <a:t>)</a:t>
                      </a:r>
                    </a:p>
                  </a:txBody>
                  <a:tcPr horzOverflow="overflow">
                    <a:lnL w="19050" cap="flat" cmpd="sng" algn="ctr">
                      <a:solidFill>
                        <a:schemeClr val="tx1"/>
                      </a:solidFill>
                      <a:prstDash val="solid"/>
                      <a:round/>
                      <a:headEnd type="none" w="med" len="med"/>
                      <a:tailEnd type="none" w="med" len="med"/>
                    </a:lnL>
                    <a:lnR cap="flat">
                      <a:noFill/>
                    </a:lnR>
                    <a:lnT cap="flat">
                      <a:noFill/>
                    </a:lnT>
                    <a:lnB w="19050" cap="flat" cmpd="sng" algn="ctr">
                      <a:solidFill>
                        <a:schemeClr val="tx1"/>
                      </a:solidFill>
                      <a:prstDash val="solid"/>
                      <a:round/>
                      <a:headEnd type="none" w="med" len="med"/>
                      <a:tailEnd type="none" w="med" len="med"/>
                    </a:lnB>
                    <a:lnTlToBr>
                      <a:noFill/>
                    </a:lnTlToBr>
                    <a:lnBlToTr>
                      <a:noFill/>
                    </a:lnBlToTr>
                    <a:noFill/>
                  </a:tcPr>
                </a:tc>
              </a:tr>
              <a:tr h="13731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accent2"/>
                          </a:solidFill>
                          <a:effectLst/>
                          <a:latin typeface="Arial" charset="0"/>
                        </a:rPr>
                        <a:t>00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accent2"/>
                          </a:solidFill>
                          <a:effectLst/>
                          <a:latin typeface="Arial" charset="0"/>
                        </a:rPr>
                        <a:t>01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accent2"/>
                          </a:solidFill>
                          <a:effectLst/>
                          <a:latin typeface="Arial" charset="0"/>
                        </a:rPr>
                        <a:t>10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accent2"/>
                          </a:solidFill>
                          <a:effectLst/>
                          <a:latin typeface="Arial" charset="0"/>
                        </a:rPr>
                        <a:t>11</a:t>
                      </a:r>
                    </a:p>
                  </a:txBody>
                  <a:tcPr horzOverflow="overflow">
                    <a:lnL cap="flat">
                      <a:noFill/>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   </a:t>
                      </a:r>
                      <a:r>
                        <a:rPr kumimoji="0" lang="en-US" sz="2000" b="0" i="0" u="none" strike="noStrike" cap="none" normalizeH="0" baseline="0" smtClean="0">
                          <a:ln>
                            <a:noFill/>
                          </a:ln>
                          <a:solidFill>
                            <a:schemeClr val="accent2"/>
                          </a:solidFill>
                          <a:effectLst/>
                          <a:latin typeface="Arial"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   </a:t>
                      </a:r>
                      <a:r>
                        <a:rPr kumimoji="0" lang="en-US" sz="2000" b="0" i="0" u="none" strike="noStrike" cap="none" normalizeH="0" baseline="0" smtClean="0">
                          <a:ln>
                            <a:noFill/>
                          </a:ln>
                          <a:solidFill>
                            <a:schemeClr val="accent2"/>
                          </a:solidFill>
                          <a:effectLst/>
                          <a:latin typeface="Arial" charset="0"/>
                        </a:rPr>
                        <a:t>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   </a:t>
                      </a:r>
                      <a:r>
                        <a:rPr kumimoji="0" lang="en-US" sz="2000" b="0" i="0" u="none" strike="noStrike" cap="none" normalizeH="0" baseline="0" smtClean="0">
                          <a:ln>
                            <a:noFill/>
                          </a:ln>
                          <a:solidFill>
                            <a:schemeClr val="accent2"/>
                          </a:solidFill>
                          <a:effectLst/>
                          <a:latin typeface="Arial"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   </a:t>
                      </a:r>
                      <a:r>
                        <a:rPr kumimoji="0" lang="en-US" sz="2000" b="0" i="0" u="none" strike="noStrike" cap="none" normalizeH="0" baseline="0" smtClean="0">
                          <a:ln>
                            <a:noFill/>
                          </a:ln>
                          <a:solidFill>
                            <a:schemeClr val="accent2"/>
                          </a:solidFill>
                          <a:effectLst/>
                          <a:latin typeface="Arial" charset="0"/>
                        </a:rPr>
                        <a:t>0</a:t>
                      </a:r>
                    </a:p>
                  </a:txBody>
                  <a:tcPr horzOverflow="overflow">
                    <a:lnL w="19050" cap="flat" cmpd="sng" algn="ctr">
                      <a:solidFill>
                        <a:schemeClr val="tx1"/>
                      </a:solidFill>
                      <a:prstDash val="solid"/>
                      <a:round/>
                      <a:headEnd type="none" w="med" len="med"/>
                      <a:tailEnd type="none" w="med" len="med"/>
                    </a:lnL>
                    <a:lnR cap="flat">
                      <a:noFill/>
                    </a:lnR>
                    <a:lnT w="1905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458788" name="Group 36"/>
          <p:cNvGraphicFramePr>
            <a:graphicFrameLocks noGrp="1"/>
          </p:cNvGraphicFramePr>
          <p:nvPr/>
        </p:nvGraphicFramePr>
        <p:xfrm>
          <a:off x="5884863" y="2293938"/>
          <a:ext cx="1295400" cy="1950720"/>
        </p:xfrm>
        <a:graphic>
          <a:graphicData uri="http://schemas.openxmlformats.org/drawingml/2006/table">
            <a:tbl>
              <a:tblPr/>
              <a:tblGrid>
                <a:gridCol w="471487"/>
                <a:gridCol w="823913"/>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 </a:t>
                      </a:r>
                      <a:r>
                        <a:rPr kumimoji="0" lang="en-US" sz="2400" b="0" i="1" u="none" strike="noStrike" cap="none" normalizeH="0" baseline="0" smtClean="0">
                          <a:ln>
                            <a:noFill/>
                          </a:ln>
                          <a:solidFill>
                            <a:schemeClr val="accent2"/>
                          </a:solidFill>
                          <a:effectLst/>
                          <a:latin typeface="Times New Roman" pitchFamily="18" charset="0"/>
                        </a:rPr>
                        <a:t>x</a:t>
                      </a:r>
                    </a:p>
                  </a:txBody>
                  <a:tcPr horzOverflow="overflow">
                    <a:lnL cap="flat">
                      <a:noFill/>
                    </a:lnL>
                    <a:lnR w="19050" cap="flat" cmpd="sng" algn="ctr">
                      <a:solidFill>
                        <a:schemeClr val="tx1"/>
                      </a:solidFill>
                      <a:prstDash val="solid"/>
                      <a:round/>
                      <a:headEnd type="none" w="med" len="med"/>
                      <a:tailEnd type="none" w="med" len="med"/>
                    </a:lnR>
                    <a:lnT cap="flat">
                      <a:noFill/>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smtClean="0">
                          <a:ln>
                            <a:noFill/>
                          </a:ln>
                          <a:solidFill>
                            <a:schemeClr val="accent2"/>
                          </a:solidFill>
                          <a:effectLst/>
                          <a:latin typeface="Times New Roman" pitchFamily="18" charset="0"/>
                        </a:rPr>
                        <a:t>f</a:t>
                      </a:r>
                      <a:r>
                        <a:rPr kumimoji="0" lang="en-US" sz="1600" b="1" i="0" u="none" strike="noStrike" cap="none" normalizeH="0" baseline="-25000" smtClean="0">
                          <a:ln>
                            <a:noFill/>
                          </a:ln>
                          <a:solidFill>
                            <a:schemeClr val="accent2"/>
                          </a:solidFill>
                          <a:effectLst/>
                          <a:latin typeface="Arial" charset="0"/>
                        </a:rPr>
                        <a:t>10</a:t>
                      </a:r>
                      <a:r>
                        <a:rPr kumimoji="0" lang="en-US" sz="2400" b="0" i="0" u="none" strike="noStrike" cap="none" normalizeH="0" baseline="0" smtClean="0">
                          <a:ln>
                            <a:noFill/>
                          </a:ln>
                          <a:solidFill>
                            <a:schemeClr val="accent2"/>
                          </a:solidFill>
                          <a:effectLst/>
                          <a:latin typeface="Times New Roman" pitchFamily="18" charset="0"/>
                        </a:rPr>
                        <a:t>(</a:t>
                      </a:r>
                      <a:r>
                        <a:rPr kumimoji="0" lang="en-US" sz="2400" b="0" i="1" u="none" strike="noStrike" cap="none" normalizeH="0" baseline="0" smtClean="0">
                          <a:ln>
                            <a:noFill/>
                          </a:ln>
                          <a:solidFill>
                            <a:schemeClr val="accent2"/>
                          </a:solidFill>
                          <a:effectLst/>
                          <a:latin typeface="Times New Roman" pitchFamily="18" charset="0"/>
                        </a:rPr>
                        <a:t>x</a:t>
                      </a:r>
                      <a:r>
                        <a:rPr kumimoji="0" lang="en-US" sz="2400" b="0" i="0" u="none" strike="noStrike" cap="none" normalizeH="0" baseline="0" smtClean="0">
                          <a:ln>
                            <a:noFill/>
                          </a:ln>
                          <a:solidFill>
                            <a:schemeClr val="accent2"/>
                          </a:solidFill>
                          <a:effectLst/>
                          <a:latin typeface="Times New Roman" pitchFamily="18" charset="0"/>
                        </a:rPr>
                        <a:t>)</a:t>
                      </a:r>
                    </a:p>
                  </a:txBody>
                  <a:tcPr horzOverflow="overflow">
                    <a:lnL w="19050" cap="flat" cmpd="sng" algn="ctr">
                      <a:solidFill>
                        <a:schemeClr val="tx1"/>
                      </a:solidFill>
                      <a:prstDash val="solid"/>
                      <a:round/>
                      <a:headEnd type="none" w="med" len="med"/>
                      <a:tailEnd type="none" w="med" len="med"/>
                    </a:lnL>
                    <a:lnR cap="flat">
                      <a:noFill/>
                    </a:lnR>
                    <a:lnT cap="flat">
                      <a:noFill/>
                    </a:lnT>
                    <a:lnB w="19050" cap="flat" cmpd="sng" algn="ctr">
                      <a:solidFill>
                        <a:schemeClr val="tx1"/>
                      </a:solidFill>
                      <a:prstDash val="solid"/>
                      <a:round/>
                      <a:headEnd type="none" w="med" len="med"/>
                      <a:tailEnd type="none" w="med" len="med"/>
                    </a:lnB>
                    <a:lnTlToBr>
                      <a:noFill/>
                    </a:lnTlToBr>
                    <a:lnBlToTr>
                      <a:noFill/>
                    </a:lnBlToTr>
                    <a:noFill/>
                  </a:tcPr>
                </a:tc>
              </a:tr>
              <a:tr h="13731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accent2"/>
                          </a:solidFill>
                          <a:effectLst/>
                          <a:latin typeface="Arial" charset="0"/>
                        </a:rPr>
                        <a:t>00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accent2"/>
                          </a:solidFill>
                          <a:effectLst/>
                          <a:latin typeface="Arial" charset="0"/>
                        </a:rPr>
                        <a:t>01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accent2"/>
                          </a:solidFill>
                          <a:effectLst/>
                          <a:latin typeface="Arial" charset="0"/>
                        </a:rPr>
                        <a:t>10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accent2"/>
                          </a:solidFill>
                          <a:effectLst/>
                          <a:latin typeface="Arial" charset="0"/>
                        </a:rPr>
                        <a:t>11</a:t>
                      </a:r>
                    </a:p>
                  </a:txBody>
                  <a:tcPr horzOverflow="overflow">
                    <a:lnL cap="flat">
                      <a:noFill/>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   </a:t>
                      </a:r>
                      <a:r>
                        <a:rPr kumimoji="0" lang="en-US" sz="2000" b="0" i="0" u="none" strike="noStrike" cap="none" normalizeH="0" baseline="0" smtClean="0">
                          <a:ln>
                            <a:noFill/>
                          </a:ln>
                          <a:solidFill>
                            <a:schemeClr val="accent2"/>
                          </a:solidFill>
                          <a:effectLst/>
                          <a:latin typeface="Arial"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   </a:t>
                      </a:r>
                      <a:r>
                        <a:rPr kumimoji="0" lang="en-US" sz="2000" b="0" i="0" u="none" strike="noStrike" cap="none" normalizeH="0" baseline="0" smtClean="0">
                          <a:ln>
                            <a:noFill/>
                          </a:ln>
                          <a:solidFill>
                            <a:schemeClr val="accent2"/>
                          </a:solidFill>
                          <a:effectLst/>
                          <a:latin typeface="Arial"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   </a:t>
                      </a:r>
                      <a:r>
                        <a:rPr kumimoji="0" lang="en-US" sz="2000" b="0" i="0" u="none" strike="noStrike" cap="none" normalizeH="0" baseline="0" smtClean="0">
                          <a:ln>
                            <a:noFill/>
                          </a:ln>
                          <a:solidFill>
                            <a:schemeClr val="accent2"/>
                          </a:solidFill>
                          <a:effectLst/>
                          <a:latin typeface="Arial" charset="0"/>
                        </a:rPr>
                        <a:t>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   </a:t>
                      </a:r>
                      <a:r>
                        <a:rPr kumimoji="0" lang="en-US" sz="2000" b="0" i="0" u="none" strike="noStrike" cap="none" normalizeH="0" baseline="0" smtClean="0">
                          <a:ln>
                            <a:noFill/>
                          </a:ln>
                          <a:solidFill>
                            <a:schemeClr val="accent2"/>
                          </a:solidFill>
                          <a:effectLst/>
                          <a:latin typeface="Arial" charset="0"/>
                        </a:rPr>
                        <a:t>0</a:t>
                      </a:r>
                    </a:p>
                  </a:txBody>
                  <a:tcPr horzOverflow="overflow">
                    <a:lnL w="19050" cap="flat" cmpd="sng" algn="ctr">
                      <a:solidFill>
                        <a:schemeClr val="tx1"/>
                      </a:solidFill>
                      <a:prstDash val="solid"/>
                      <a:round/>
                      <a:headEnd type="none" w="med" len="med"/>
                      <a:tailEnd type="none" w="med" len="med"/>
                    </a:lnL>
                    <a:lnR cap="flat">
                      <a:noFill/>
                    </a:lnR>
                    <a:lnT w="1905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458803" name="Group 51"/>
          <p:cNvGraphicFramePr>
            <a:graphicFrameLocks noGrp="1"/>
          </p:cNvGraphicFramePr>
          <p:nvPr/>
        </p:nvGraphicFramePr>
        <p:xfrm>
          <a:off x="7408863" y="2293938"/>
          <a:ext cx="1295400" cy="1950720"/>
        </p:xfrm>
        <a:graphic>
          <a:graphicData uri="http://schemas.openxmlformats.org/drawingml/2006/table">
            <a:tbl>
              <a:tblPr/>
              <a:tblGrid>
                <a:gridCol w="471487"/>
                <a:gridCol w="823913"/>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 </a:t>
                      </a:r>
                      <a:r>
                        <a:rPr kumimoji="0" lang="en-US" sz="2400" b="0" i="1" u="none" strike="noStrike" cap="none" normalizeH="0" baseline="0" smtClean="0">
                          <a:ln>
                            <a:noFill/>
                          </a:ln>
                          <a:solidFill>
                            <a:schemeClr val="accent2"/>
                          </a:solidFill>
                          <a:effectLst/>
                          <a:latin typeface="Times New Roman" pitchFamily="18" charset="0"/>
                        </a:rPr>
                        <a:t>x</a:t>
                      </a:r>
                    </a:p>
                  </a:txBody>
                  <a:tcPr horzOverflow="overflow">
                    <a:lnL cap="flat">
                      <a:noFill/>
                    </a:lnL>
                    <a:lnR w="19050" cap="flat" cmpd="sng" algn="ctr">
                      <a:solidFill>
                        <a:schemeClr val="tx1"/>
                      </a:solidFill>
                      <a:prstDash val="solid"/>
                      <a:round/>
                      <a:headEnd type="none" w="med" len="med"/>
                      <a:tailEnd type="none" w="med" len="med"/>
                    </a:lnR>
                    <a:lnT cap="flat">
                      <a:noFill/>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smtClean="0">
                          <a:ln>
                            <a:noFill/>
                          </a:ln>
                          <a:solidFill>
                            <a:schemeClr val="accent2"/>
                          </a:solidFill>
                          <a:effectLst/>
                          <a:latin typeface="Times New Roman" pitchFamily="18" charset="0"/>
                        </a:rPr>
                        <a:t>f</a:t>
                      </a:r>
                      <a:r>
                        <a:rPr kumimoji="0" lang="en-US" sz="1600" b="1" i="0" u="none" strike="noStrike" cap="none" normalizeH="0" baseline="-25000" smtClean="0">
                          <a:ln>
                            <a:noFill/>
                          </a:ln>
                          <a:solidFill>
                            <a:schemeClr val="accent2"/>
                          </a:solidFill>
                          <a:effectLst/>
                          <a:latin typeface="Arial" charset="0"/>
                        </a:rPr>
                        <a:t>11</a:t>
                      </a:r>
                      <a:r>
                        <a:rPr kumimoji="0" lang="en-US" sz="2400" b="0" i="0" u="none" strike="noStrike" cap="none" normalizeH="0" baseline="0" smtClean="0">
                          <a:ln>
                            <a:noFill/>
                          </a:ln>
                          <a:solidFill>
                            <a:schemeClr val="accent2"/>
                          </a:solidFill>
                          <a:effectLst/>
                          <a:latin typeface="Times New Roman" pitchFamily="18" charset="0"/>
                        </a:rPr>
                        <a:t>(</a:t>
                      </a:r>
                      <a:r>
                        <a:rPr kumimoji="0" lang="en-US" sz="2400" b="0" i="1" u="none" strike="noStrike" cap="none" normalizeH="0" baseline="0" smtClean="0">
                          <a:ln>
                            <a:noFill/>
                          </a:ln>
                          <a:solidFill>
                            <a:schemeClr val="accent2"/>
                          </a:solidFill>
                          <a:effectLst/>
                          <a:latin typeface="Times New Roman" pitchFamily="18" charset="0"/>
                        </a:rPr>
                        <a:t>x</a:t>
                      </a:r>
                      <a:r>
                        <a:rPr kumimoji="0" lang="en-US" sz="2400" b="0" i="0" u="none" strike="noStrike" cap="none" normalizeH="0" baseline="0" smtClean="0">
                          <a:ln>
                            <a:noFill/>
                          </a:ln>
                          <a:solidFill>
                            <a:schemeClr val="accent2"/>
                          </a:solidFill>
                          <a:effectLst/>
                          <a:latin typeface="Times New Roman" pitchFamily="18" charset="0"/>
                        </a:rPr>
                        <a:t>)</a:t>
                      </a:r>
                    </a:p>
                  </a:txBody>
                  <a:tcPr horzOverflow="overflow">
                    <a:lnL w="19050" cap="flat" cmpd="sng" algn="ctr">
                      <a:solidFill>
                        <a:schemeClr val="tx1"/>
                      </a:solidFill>
                      <a:prstDash val="solid"/>
                      <a:round/>
                      <a:headEnd type="none" w="med" len="med"/>
                      <a:tailEnd type="none" w="med" len="med"/>
                    </a:lnL>
                    <a:lnR cap="flat">
                      <a:noFill/>
                    </a:lnR>
                    <a:lnT cap="flat">
                      <a:noFill/>
                    </a:lnT>
                    <a:lnB w="19050" cap="flat" cmpd="sng" algn="ctr">
                      <a:solidFill>
                        <a:schemeClr val="tx1"/>
                      </a:solidFill>
                      <a:prstDash val="solid"/>
                      <a:round/>
                      <a:headEnd type="none" w="med" len="med"/>
                      <a:tailEnd type="none" w="med" len="med"/>
                    </a:lnB>
                    <a:lnTlToBr>
                      <a:noFill/>
                    </a:lnTlToBr>
                    <a:lnBlToTr>
                      <a:noFill/>
                    </a:lnBlToTr>
                    <a:noFill/>
                  </a:tcPr>
                </a:tc>
              </a:tr>
              <a:tr h="13731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accent2"/>
                          </a:solidFill>
                          <a:effectLst/>
                          <a:latin typeface="Arial" charset="0"/>
                        </a:rPr>
                        <a:t>00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accent2"/>
                          </a:solidFill>
                          <a:effectLst/>
                          <a:latin typeface="Arial" charset="0"/>
                        </a:rPr>
                        <a:t>01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accent2"/>
                          </a:solidFill>
                          <a:effectLst/>
                          <a:latin typeface="Arial" charset="0"/>
                        </a:rPr>
                        <a:t>10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accent2"/>
                          </a:solidFill>
                          <a:effectLst/>
                          <a:latin typeface="Arial" charset="0"/>
                        </a:rPr>
                        <a:t>11</a:t>
                      </a:r>
                    </a:p>
                  </a:txBody>
                  <a:tcPr horzOverflow="overflow">
                    <a:lnL cap="flat">
                      <a:noFill/>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   </a:t>
                      </a:r>
                      <a:r>
                        <a:rPr kumimoji="0" lang="en-US" sz="2000" b="0" i="0" u="none" strike="noStrike" cap="none" normalizeH="0" baseline="0" smtClean="0">
                          <a:ln>
                            <a:noFill/>
                          </a:ln>
                          <a:solidFill>
                            <a:schemeClr val="accent2"/>
                          </a:solidFill>
                          <a:effectLst/>
                          <a:latin typeface="Arial"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   </a:t>
                      </a:r>
                      <a:r>
                        <a:rPr kumimoji="0" lang="en-US" sz="2000" b="0" i="0" u="none" strike="noStrike" cap="none" normalizeH="0" baseline="0" smtClean="0">
                          <a:ln>
                            <a:noFill/>
                          </a:ln>
                          <a:solidFill>
                            <a:schemeClr val="accent2"/>
                          </a:solidFill>
                          <a:effectLst/>
                          <a:latin typeface="Arial"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   </a:t>
                      </a:r>
                      <a:r>
                        <a:rPr kumimoji="0" lang="en-US" sz="2000" b="0" i="0" u="none" strike="noStrike" cap="none" normalizeH="0" baseline="0" smtClean="0">
                          <a:ln>
                            <a:noFill/>
                          </a:ln>
                          <a:solidFill>
                            <a:schemeClr val="accent2"/>
                          </a:solidFill>
                          <a:effectLst/>
                          <a:latin typeface="Arial"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   </a:t>
                      </a:r>
                      <a:r>
                        <a:rPr kumimoji="0" lang="en-US" sz="2000" b="0" i="0" u="none" strike="noStrike" cap="none" normalizeH="0" baseline="0" smtClean="0">
                          <a:ln>
                            <a:noFill/>
                          </a:ln>
                          <a:solidFill>
                            <a:schemeClr val="accent2"/>
                          </a:solidFill>
                          <a:effectLst/>
                          <a:latin typeface="Arial" charset="0"/>
                        </a:rPr>
                        <a:t>1</a:t>
                      </a:r>
                    </a:p>
                  </a:txBody>
                  <a:tcPr horzOverflow="overflow">
                    <a:lnL w="19050" cap="flat" cmpd="sng" algn="ctr">
                      <a:solidFill>
                        <a:schemeClr val="tx1"/>
                      </a:solidFill>
                      <a:prstDash val="solid"/>
                      <a:round/>
                      <a:headEnd type="none" w="med" len="med"/>
                      <a:tailEnd type="none" w="med" len="med"/>
                    </a:lnL>
                    <a:lnR cap="flat">
                      <a:noFill/>
                    </a:lnR>
                    <a:lnT w="1905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458818" name="Text Box 66"/>
          <p:cNvSpPr txBox="1">
            <a:spLocks noChangeArrowheads="1"/>
          </p:cNvSpPr>
          <p:nvPr/>
        </p:nvSpPr>
        <p:spPr bwMode="auto">
          <a:xfrm>
            <a:off x="322263" y="5189538"/>
            <a:ext cx="8132762" cy="457200"/>
          </a:xfrm>
          <a:prstGeom prst="rect">
            <a:avLst/>
          </a:prstGeom>
          <a:noFill/>
          <a:ln w="19050" algn="ctr">
            <a:noFill/>
            <a:miter lim="800000"/>
            <a:headEnd/>
            <a:tailEnd/>
          </a:ln>
        </p:spPr>
        <p:txBody>
          <a:bodyPr wrap="none">
            <a:spAutoFit/>
          </a:bodyPr>
          <a:lstStyle/>
          <a:p>
            <a:r>
              <a:rPr lang="en-US">
                <a:solidFill>
                  <a:srgbClr val="CC0000"/>
                </a:solidFill>
              </a:rPr>
              <a:t>What is the minimum number of queries </a:t>
            </a:r>
            <a:r>
              <a:rPr lang="en-US" b="1" i="1">
                <a:solidFill>
                  <a:srgbClr val="CC0000"/>
                </a:solidFill>
              </a:rPr>
              <a:t>classically?</a:t>
            </a:r>
            <a:r>
              <a:rPr lang="en-US" b="1">
                <a:solidFill>
                  <a:srgbClr val="CC0000"/>
                </a:solidFill>
              </a:rPr>
              <a:t> </a:t>
            </a:r>
            <a:r>
              <a:rPr lang="en-US">
                <a:solidFill>
                  <a:srgbClr val="CC0000"/>
                </a:solidFill>
              </a:rPr>
              <a:t>____</a:t>
            </a:r>
          </a:p>
        </p:txBody>
      </p:sp>
      <p:sp>
        <p:nvSpPr>
          <p:cNvPr id="458819" name="Text Box 67"/>
          <p:cNvSpPr txBox="1">
            <a:spLocks noChangeArrowheads="1"/>
          </p:cNvSpPr>
          <p:nvPr/>
        </p:nvSpPr>
        <p:spPr bwMode="auto">
          <a:xfrm>
            <a:off x="322263" y="5799138"/>
            <a:ext cx="2724150" cy="457200"/>
          </a:xfrm>
          <a:prstGeom prst="rect">
            <a:avLst/>
          </a:prstGeom>
          <a:noFill/>
          <a:ln w="19050" algn="ctr">
            <a:noFill/>
            <a:miter lim="800000"/>
            <a:headEnd/>
            <a:tailEnd/>
          </a:ln>
        </p:spPr>
        <p:txBody>
          <a:bodyPr wrap="none">
            <a:spAutoFit/>
          </a:bodyPr>
          <a:lstStyle/>
          <a:p>
            <a:r>
              <a:rPr lang="en-US" b="1" i="1">
                <a:solidFill>
                  <a:srgbClr val="CC0000"/>
                </a:solidFill>
              </a:rPr>
              <a:t>Quantumly?</a:t>
            </a:r>
            <a:r>
              <a:rPr lang="en-US">
                <a:solidFill>
                  <a:srgbClr val="CC0000"/>
                </a:solidFill>
              </a:rPr>
              <a:t> ____</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875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875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5877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5878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5880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877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588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588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8756" grpId="0"/>
      <p:bldP spid="458772" grpId="0"/>
      <p:bldP spid="458818" grpId="0"/>
      <p:bldP spid="4588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CC063704-D5E5-4EBB-8DC7-E38D4DC7E02B}" type="slidenum">
              <a:rPr lang="zh-CN" altLang="en-US"/>
              <a:pPr>
                <a:defRPr/>
              </a:pPr>
              <a:t>7</a:t>
            </a:fld>
            <a:endParaRPr lang="en-US" altLang="zh-CN"/>
          </a:p>
        </p:txBody>
      </p:sp>
      <p:sp>
        <p:nvSpPr>
          <p:cNvPr id="884738" name="Rectangle 2"/>
          <p:cNvSpPr>
            <a:spLocks noGrp="1" noChangeArrowheads="1"/>
          </p:cNvSpPr>
          <p:nvPr>
            <p:ph type="title"/>
          </p:nvPr>
        </p:nvSpPr>
        <p:spPr>
          <a:xfrm>
            <a:off x="457200" y="381000"/>
            <a:ext cx="8229600" cy="685800"/>
          </a:xfrm>
        </p:spPr>
        <p:txBody>
          <a:bodyPr/>
          <a:lstStyle/>
          <a:p>
            <a:pPr eaLnBrk="1" hangingPunct="1">
              <a:defRPr/>
            </a:pPr>
            <a:r>
              <a:rPr lang="en-US" sz="3600" smtClean="0"/>
              <a:t>Entanglement</a:t>
            </a:r>
          </a:p>
        </p:txBody>
      </p:sp>
      <p:sp>
        <p:nvSpPr>
          <p:cNvPr id="884739" name="Rectangle 3"/>
          <p:cNvSpPr>
            <a:spLocks noGrp="1" noChangeArrowheads="1"/>
          </p:cNvSpPr>
          <p:nvPr>
            <p:ph type="body" idx="1"/>
          </p:nvPr>
        </p:nvSpPr>
        <p:spPr>
          <a:xfrm>
            <a:off x="457200" y="1371600"/>
            <a:ext cx="8229600" cy="4724400"/>
          </a:xfrm>
        </p:spPr>
        <p:txBody>
          <a:bodyPr>
            <a:normAutofit lnSpcReduction="10000"/>
          </a:bodyPr>
          <a:lstStyle/>
          <a:p>
            <a:pPr eaLnBrk="1" hangingPunct="1">
              <a:lnSpc>
                <a:spcPct val="90000"/>
              </a:lnSpc>
              <a:defRPr/>
            </a:pPr>
            <a:r>
              <a:rPr lang="en-US" sz="2800" dirty="0" smtClean="0"/>
              <a:t>Entanglement is an elegant, almost exact translation of the German term </a:t>
            </a:r>
            <a:r>
              <a:rPr lang="en-US" sz="2800" dirty="0" err="1" smtClean="0"/>
              <a:t>Verschrankung</a:t>
            </a:r>
            <a:r>
              <a:rPr lang="en-US" sz="2800" dirty="0" smtClean="0"/>
              <a:t> used by Schrodinger who was the first to recognize this quantum effect.</a:t>
            </a:r>
          </a:p>
          <a:p>
            <a:pPr eaLnBrk="1" hangingPunct="1">
              <a:lnSpc>
                <a:spcPct val="90000"/>
              </a:lnSpc>
              <a:defRPr/>
            </a:pPr>
            <a:r>
              <a:rPr lang="en-US" sz="2800" dirty="0" smtClean="0"/>
              <a:t>An entangled pair is a single quantum system in a superposition of equally possible states. The entangled state contains no information about the individual particles, only that they are in opposite states. </a:t>
            </a:r>
          </a:p>
          <a:p>
            <a:pPr eaLnBrk="1" hangingPunct="1">
              <a:lnSpc>
                <a:spcPct val="90000"/>
              </a:lnSpc>
              <a:defRPr/>
            </a:pPr>
            <a:r>
              <a:rPr lang="en-US" sz="2800" dirty="0" smtClean="0"/>
              <a:t>The important property of an entangled pair is that the measurement of one particle influences the state of the other particle. Einstein called that “Spooky action at a distance".</a:t>
            </a:r>
          </a:p>
        </p:txBody>
      </p:sp>
      <p:graphicFrame>
        <p:nvGraphicFramePr>
          <p:cNvPr id="32770" name="Object 4"/>
          <p:cNvGraphicFramePr>
            <a:graphicFrameLocks noChangeAspect="1"/>
          </p:cNvGraphicFramePr>
          <p:nvPr/>
        </p:nvGraphicFramePr>
        <p:xfrm>
          <a:off x="1524000" y="1143000"/>
          <a:ext cx="6096000" cy="4572000"/>
        </p:xfrm>
        <a:graphic>
          <a:graphicData uri="http://schemas.openxmlformats.org/presentationml/2006/ole">
            <p:oleObj spid="_x0000_s101378" name="Equation" r:id="rId3" imgW="114120" imgH="215640" progId="Equation.3">
              <p:embed/>
            </p:oleObj>
          </a:graphicData>
        </a:graphic>
      </p:graphicFrame>
      <p:graphicFrame>
        <p:nvGraphicFramePr>
          <p:cNvPr id="32771" name="Object 7"/>
          <p:cNvGraphicFramePr>
            <a:graphicFrameLocks noChangeAspect="1"/>
          </p:cNvGraphicFramePr>
          <p:nvPr/>
        </p:nvGraphicFramePr>
        <p:xfrm>
          <a:off x="1524000" y="1143000"/>
          <a:ext cx="6096000" cy="4572000"/>
        </p:xfrm>
        <a:graphic>
          <a:graphicData uri="http://schemas.openxmlformats.org/presentationml/2006/ole">
            <p:oleObj spid="_x0000_s101379" name="Equation" r:id="rId4" imgW="114120" imgH="215640" progId="Equation.3">
              <p:embed/>
            </p:oleObj>
          </a:graphicData>
        </a:graphic>
      </p:graphicFrame>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p:cNvSpPr>
            <a:spLocks noGrp="1" noChangeArrowheads="1"/>
          </p:cNvSpPr>
          <p:nvPr>
            <p:ph type="title"/>
          </p:nvPr>
        </p:nvSpPr>
        <p:spPr>
          <a:xfrm>
            <a:off x="642910" y="0"/>
            <a:ext cx="7772400" cy="1143000"/>
          </a:xfrm>
        </p:spPr>
        <p:txBody>
          <a:bodyPr/>
          <a:lstStyle/>
          <a:p>
            <a:pPr eaLnBrk="1" hangingPunct="1">
              <a:defRPr/>
            </a:pPr>
            <a:r>
              <a:rPr lang="en-US" b="1" dirty="0" smtClean="0">
                <a:solidFill>
                  <a:srgbClr val="666699"/>
                </a:solidFill>
                <a:effectLst>
                  <a:outerShdw blurRad="38100" dist="38100" dir="2700000" algn="tl">
                    <a:srgbClr val="C0C0C0"/>
                  </a:outerShdw>
                </a:effectLst>
              </a:rPr>
              <a:t>Quantum algorithm (I)</a:t>
            </a:r>
            <a:endParaRPr lang="en-US" sz="4800" b="1" i="1" dirty="0" smtClean="0">
              <a:solidFill>
                <a:srgbClr val="666699"/>
              </a:solidFill>
              <a:effectLst>
                <a:outerShdw blurRad="38100" dist="38100" dir="2700000" algn="tl">
                  <a:srgbClr val="C0C0C0"/>
                </a:outerShdw>
              </a:effectLst>
              <a:latin typeface="Times New Roman" pitchFamily="18" charset="0"/>
            </a:endParaRPr>
          </a:p>
        </p:txBody>
      </p:sp>
      <p:grpSp>
        <p:nvGrpSpPr>
          <p:cNvPr id="2" name="Group 3"/>
          <p:cNvGrpSpPr>
            <a:grpSpLocks/>
          </p:cNvGrpSpPr>
          <p:nvPr/>
        </p:nvGrpSpPr>
        <p:grpSpPr bwMode="auto">
          <a:xfrm>
            <a:off x="457200" y="1600200"/>
            <a:ext cx="3956050" cy="1433513"/>
            <a:chOff x="288" y="816"/>
            <a:chExt cx="2492" cy="903"/>
          </a:xfrm>
        </p:grpSpPr>
        <p:grpSp>
          <p:nvGrpSpPr>
            <p:cNvPr id="3" name="Group 4"/>
            <p:cNvGrpSpPr>
              <a:grpSpLocks/>
            </p:cNvGrpSpPr>
            <p:nvPr/>
          </p:nvGrpSpPr>
          <p:grpSpPr bwMode="auto">
            <a:xfrm>
              <a:off x="720" y="912"/>
              <a:ext cx="864" cy="720"/>
              <a:chOff x="768" y="912"/>
              <a:chExt cx="864" cy="720"/>
            </a:xfrm>
          </p:grpSpPr>
          <p:sp>
            <p:nvSpPr>
              <p:cNvPr id="38947" name="Line 5"/>
              <p:cNvSpPr>
                <a:spLocks noChangeShapeType="1"/>
              </p:cNvSpPr>
              <p:nvPr/>
            </p:nvSpPr>
            <p:spPr bwMode="auto">
              <a:xfrm>
                <a:off x="768" y="1008"/>
                <a:ext cx="864" cy="0"/>
              </a:xfrm>
              <a:prstGeom prst="line">
                <a:avLst/>
              </a:prstGeom>
              <a:noFill/>
              <a:ln w="19050">
                <a:solidFill>
                  <a:schemeClr val="tx1"/>
                </a:solidFill>
                <a:round/>
                <a:headEnd/>
                <a:tailEnd/>
              </a:ln>
            </p:spPr>
            <p:txBody>
              <a:bodyPr/>
              <a:lstStyle/>
              <a:p>
                <a:endParaRPr lang="en-US"/>
              </a:p>
            </p:txBody>
          </p:sp>
          <p:sp>
            <p:nvSpPr>
              <p:cNvPr id="38948" name="Line 6"/>
              <p:cNvSpPr>
                <a:spLocks noChangeShapeType="1"/>
              </p:cNvSpPr>
              <p:nvPr/>
            </p:nvSpPr>
            <p:spPr bwMode="auto">
              <a:xfrm>
                <a:off x="768" y="1296"/>
                <a:ext cx="864" cy="0"/>
              </a:xfrm>
              <a:prstGeom prst="line">
                <a:avLst/>
              </a:prstGeom>
              <a:noFill/>
              <a:ln w="19050">
                <a:solidFill>
                  <a:schemeClr val="tx1"/>
                </a:solidFill>
                <a:round/>
                <a:headEnd/>
                <a:tailEnd/>
              </a:ln>
            </p:spPr>
            <p:txBody>
              <a:bodyPr/>
              <a:lstStyle/>
              <a:p>
                <a:endParaRPr lang="en-US"/>
              </a:p>
            </p:txBody>
          </p:sp>
          <p:sp>
            <p:nvSpPr>
              <p:cNvPr id="38949" name="Rectangle 7"/>
              <p:cNvSpPr>
                <a:spLocks noChangeArrowheads="1"/>
              </p:cNvSpPr>
              <p:nvPr/>
            </p:nvSpPr>
            <p:spPr bwMode="auto">
              <a:xfrm>
                <a:off x="1008" y="912"/>
                <a:ext cx="384" cy="480"/>
              </a:xfrm>
              <a:prstGeom prst="rect">
                <a:avLst/>
              </a:prstGeom>
              <a:solidFill>
                <a:schemeClr val="tx1"/>
              </a:solidFill>
              <a:ln w="19050">
                <a:solidFill>
                  <a:schemeClr val="tx1"/>
                </a:solidFill>
                <a:miter lim="800000"/>
                <a:headEnd/>
                <a:tailEnd/>
              </a:ln>
            </p:spPr>
            <p:txBody>
              <a:bodyPr wrap="none" anchor="ctr"/>
              <a:lstStyle/>
              <a:p>
                <a:pPr algn="ctr"/>
                <a:r>
                  <a:rPr lang="en-US" sz="3200" i="1">
                    <a:solidFill>
                      <a:schemeClr val="bg1"/>
                    </a:solidFill>
                    <a:latin typeface="Times New Roman" pitchFamily="18" charset="0"/>
                  </a:rPr>
                  <a:t>f</a:t>
                </a:r>
              </a:p>
            </p:txBody>
          </p:sp>
          <p:sp>
            <p:nvSpPr>
              <p:cNvPr id="38950" name="Line 8"/>
              <p:cNvSpPr>
                <a:spLocks noChangeShapeType="1"/>
              </p:cNvSpPr>
              <p:nvPr/>
            </p:nvSpPr>
            <p:spPr bwMode="auto">
              <a:xfrm>
                <a:off x="1200" y="1296"/>
                <a:ext cx="0" cy="336"/>
              </a:xfrm>
              <a:prstGeom prst="line">
                <a:avLst/>
              </a:prstGeom>
              <a:noFill/>
              <a:ln w="19050">
                <a:solidFill>
                  <a:schemeClr val="tx1"/>
                </a:solidFill>
                <a:round/>
                <a:headEnd/>
                <a:tailEnd/>
              </a:ln>
            </p:spPr>
            <p:txBody>
              <a:bodyPr/>
              <a:lstStyle/>
              <a:p>
                <a:endParaRPr lang="en-US"/>
              </a:p>
            </p:txBody>
          </p:sp>
          <p:sp>
            <p:nvSpPr>
              <p:cNvPr id="38951" name="Oval 9"/>
              <p:cNvSpPr>
                <a:spLocks noChangeArrowheads="1"/>
              </p:cNvSpPr>
              <p:nvPr/>
            </p:nvSpPr>
            <p:spPr bwMode="auto">
              <a:xfrm>
                <a:off x="1152" y="1536"/>
                <a:ext cx="96" cy="96"/>
              </a:xfrm>
              <a:prstGeom prst="ellipse">
                <a:avLst/>
              </a:prstGeom>
              <a:noFill/>
              <a:ln w="19050">
                <a:solidFill>
                  <a:schemeClr val="tx1"/>
                </a:solidFill>
                <a:round/>
                <a:headEnd/>
                <a:tailEnd/>
              </a:ln>
            </p:spPr>
            <p:txBody>
              <a:bodyPr wrap="none" anchor="ctr"/>
              <a:lstStyle/>
              <a:p>
                <a:endParaRPr lang="en-US"/>
              </a:p>
            </p:txBody>
          </p:sp>
          <p:sp>
            <p:nvSpPr>
              <p:cNvPr id="38952" name="Line 10"/>
              <p:cNvSpPr>
                <a:spLocks noChangeShapeType="1"/>
              </p:cNvSpPr>
              <p:nvPr/>
            </p:nvSpPr>
            <p:spPr bwMode="auto">
              <a:xfrm>
                <a:off x="768" y="1584"/>
                <a:ext cx="864" cy="0"/>
              </a:xfrm>
              <a:prstGeom prst="line">
                <a:avLst/>
              </a:prstGeom>
              <a:noFill/>
              <a:ln w="19050">
                <a:solidFill>
                  <a:schemeClr val="tx1"/>
                </a:solidFill>
                <a:round/>
                <a:headEnd/>
                <a:tailEnd/>
              </a:ln>
            </p:spPr>
            <p:txBody>
              <a:bodyPr/>
              <a:lstStyle/>
              <a:p>
                <a:endParaRPr lang="en-US"/>
              </a:p>
            </p:txBody>
          </p:sp>
        </p:grpSp>
        <p:sp>
          <p:nvSpPr>
            <p:cNvPr id="38941" name="Text Box 11"/>
            <p:cNvSpPr txBox="1">
              <a:spLocks noChangeArrowheads="1"/>
            </p:cNvSpPr>
            <p:nvPr/>
          </p:nvSpPr>
          <p:spPr bwMode="auto">
            <a:xfrm>
              <a:off x="288" y="816"/>
              <a:ext cx="392" cy="327"/>
            </a:xfrm>
            <a:prstGeom prst="rect">
              <a:avLst/>
            </a:prstGeom>
            <a:noFill/>
            <a:ln w="19050" algn="ctr">
              <a:noFill/>
              <a:miter lim="800000"/>
              <a:headEnd/>
              <a:tailEnd/>
            </a:ln>
          </p:spPr>
          <p:txBody>
            <a:bodyPr wrap="none">
              <a:spAutoFit/>
            </a:bodyPr>
            <a:lstStyle/>
            <a:p>
              <a:pPr algn="ctr"/>
              <a:r>
                <a:rPr lang="en-US">
                  <a:solidFill>
                    <a:srgbClr val="990099"/>
                  </a:solidFill>
                  <a:sym typeface="Symbol" pitchFamily="18" charset="2"/>
                </a:rPr>
                <a:t></a:t>
              </a:r>
              <a:r>
                <a:rPr lang="en-US" sz="2800" i="1">
                  <a:solidFill>
                    <a:srgbClr val="990099"/>
                  </a:solidFill>
                  <a:latin typeface="Times New Roman" pitchFamily="18" charset="0"/>
                </a:rPr>
                <a:t>x</a:t>
              </a:r>
              <a:r>
                <a:rPr lang="en-US" sz="2800" baseline="-25000">
                  <a:solidFill>
                    <a:srgbClr val="990099"/>
                  </a:solidFill>
                  <a:latin typeface="Times New Roman" pitchFamily="18" charset="0"/>
                </a:rPr>
                <a:t>1</a:t>
              </a:r>
              <a:r>
                <a:rPr lang="en-US">
                  <a:solidFill>
                    <a:srgbClr val="990099"/>
                  </a:solidFill>
                  <a:sym typeface="Symbol" pitchFamily="18" charset="2"/>
                </a:rPr>
                <a:t></a:t>
              </a:r>
            </a:p>
          </p:txBody>
        </p:sp>
        <p:sp>
          <p:nvSpPr>
            <p:cNvPr id="38942" name="Text Box 12"/>
            <p:cNvSpPr txBox="1">
              <a:spLocks noChangeArrowheads="1"/>
            </p:cNvSpPr>
            <p:nvPr/>
          </p:nvSpPr>
          <p:spPr bwMode="auto">
            <a:xfrm>
              <a:off x="288" y="1104"/>
              <a:ext cx="392" cy="327"/>
            </a:xfrm>
            <a:prstGeom prst="rect">
              <a:avLst/>
            </a:prstGeom>
            <a:noFill/>
            <a:ln w="19050" algn="ctr">
              <a:noFill/>
              <a:miter lim="800000"/>
              <a:headEnd/>
              <a:tailEnd/>
            </a:ln>
          </p:spPr>
          <p:txBody>
            <a:bodyPr wrap="none">
              <a:spAutoFit/>
            </a:bodyPr>
            <a:lstStyle/>
            <a:p>
              <a:pPr algn="ctr"/>
              <a:r>
                <a:rPr lang="en-US">
                  <a:solidFill>
                    <a:srgbClr val="990099"/>
                  </a:solidFill>
                  <a:sym typeface="Symbol" pitchFamily="18" charset="2"/>
                </a:rPr>
                <a:t></a:t>
              </a:r>
              <a:r>
                <a:rPr lang="en-US" sz="2800" i="1">
                  <a:solidFill>
                    <a:srgbClr val="990099"/>
                  </a:solidFill>
                  <a:latin typeface="Times New Roman" pitchFamily="18" charset="0"/>
                </a:rPr>
                <a:t>x</a:t>
              </a:r>
              <a:r>
                <a:rPr lang="en-US" sz="2800" baseline="-25000">
                  <a:solidFill>
                    <a:srgbClr val="990099"/>
                  </a:solidFill>
                  <a:latin typeface="Times New Roman" pitchFamily="18" charset="0"/>
                </a:rPr>
                <a:t>2</a:t>
              </a:r>
              <a:r>
                <a:rPr lang="en-US">
                  <a:solidFill>
                    <a:srgbClr val="990099"/>
                  </a:solidFill>
                  <a:sym typeface="Symbol" pitchFamily="18" charset="2"/>
                </a:rPr>
                <a:t></a:t>
              </a:r>
            </a:p>
          </p:txBody>
        </p:sp>
        <p:sp>
          <p:nvSpPr>
            <p:cNvPr id="38943" name="Text Box 13"/>
            <p:cNvSpPr txBox="1">
              <a:spLocks noChangeArrowheads="1"/>
            </p:cNvSpPr>
            <p:nvPr/>
          </p:nvSpPr>
          <p:spPr bwMode="auto">
            <a:xfrm>
              <a:off x="326" y="1392"/>
              <a:ext cx="316" cy="327"/>
            </a:xfrm>
            <a:prstGeom prst="rect">
              <a:avLst/>
            </a:prstGeom>
            <a:noFill/>
            <a:ln w="19050" algn="ctr">
              <a:noFill/>
              <a:miter lim="800000"/>
              <a:headEnd/>
              <a:tailEnd/>
            </a:ln>
          </p:spPr>
          <p:txBody>
            <a:bodyPr wrap="none">
              <a:spAutoFit/>
            </a:bodyPr>
            <a:lstStyle/>
            <a:p>
              <a:pPr algn="ctr"/>
              <a:r>
                <a:rPr lang="en-US">
                  <a:solidFill>
                    <a:srgbClr val="990099"/>
                  </a:solidFill>
                  <a:sym typeface="Symbol" pitchFamily="18" charset="2"/>
                </a:rPr>
                <a:t></a:t>
              </a:r>
              <a:r>
                <a:rPr lang="en-US" sz="2800" i="1">
                  <a:solidFill>
                    <a:srgbClr val="990099"/>
                  </a:solidFill>
                  <a:latin typeface="Times New Roman" pitchFamily="18" charset="0"/>
                </a:rPr>
                <a:t>y</a:t>
              </a:r>
              <a:r>
                <a:rPr lang="en-US">
                  <a:solidFill>
                    <a:srgbClr val="990099"/>
                  </a:solidFill>
                  <a:sym typeface="Symbol" pitchFamily="18" charset="2"/>
                </a:rPr>
                <a:t></a:t>
              </a:r>
            </a:p>
          </p:txBody>
        </p:sp>
        <p:sp>
          <p:nvSpPr>
            <p:cNvPr id="38944" name="Text Box 14"/>
            <p:cNvSpPr txBox="1">
              <a:spLocks noChangeArrowheads="1"/>
            </p:cNvSpPr>
            <p:nvPr/>
          </p:nvSpPr>
          <p:spPr bwMode="auto">
            <a:xfrm>
              <a:off x="1584" y="1104"/>
              <a:ext cx="392" cy="327"/>
            </a:xfrm>
            <a:prstGeom prst="rect">
              <a:avLst/>
            </a:prstGeom>
            <a:noFill/>
            <a:ln w="19050" algn="ctr">
              <a:noFill/>
              <a:miter lim="800000"/>
              <a:headEnd/>
              <a:tailEnd/>
            </a:ln>
          </p:spPr>
          <p:txBody>
            <a:bodyPr wrap="none">
              <a:spAutoFit/>
            </a:bodyPr>
            <a:lstStyle/>
            <a:p>
              <a:pPr algn="ctr"/>
              <a:r>
                <a:rPr lang="en-US">
                  <a:solidFill>
                    <a:srgbClr val="990099"/>
                  </a:solidFill>
                  <a:sym typeface="Symbol" pitchFamily="18" charset="2"/>
                </a:rPr>
                <a:t></a:t>
              </a:r>
              <a:r>
                <a:rPr lang="en-US" sz="2800" i="1">
                  <a:solidFill>
                    <a:srgbClr val="990099"/>
                  </a:solidFill>
                  <a:latin typeface="Times New Roman" pitchFamily="18" charset="0"/>
                </a:rPr>
                <a:t>x</a:t>
              </a:r>
              <a:r>
                <a:rPr lang="en-US" sz="2800" baseline="-25000">
                  <a:solidFill>
                    <a:srgbClr val="990099"/>
                  </a:solidFill>
                  <a:latin typeface="Times New Roman" pitchFamily="18" charset="0"/>
                </a:rPr>
                <a:t>2</a:t>
              </a:r>
              <a:r>
                <a:rPr lang="en-US">
                  <a:solidFill>
                    <a:srgbClr val="990099"/>
                  </a:solidFill>
                  <a:sym typeface="Symbol" pitchFamily="18" charset="2"/>
                </a:rPr>
                <a:t></a:t>
              </a:r>
            </a:p>
          </p:txBody>
        </p:sp>
        <p:sp>
          <p:nvSpPr>
            <p:cNvPr id="38945" name="Text Box 15"/>
            <p:cNvSpPr txBox="1">
              <a:spLocks noChangeArrowheads="1"/>
            </p:cNvSpPr>
            <p:nvPr/>
          </p:nvSpPr>
          <p:spPr bwMode="auto">
            <a:xfrm>
              <a:off x="1584" y="816"/>
              <a:ext cx="392" cy="327"/>
            </a:xfrm>
            <a:prstGeom prst="rect">
              <a:avLst/>
            </a:prstGeom>
            <a:noFill/>
            <a:ln w="19050" algn="ctr">
              <a:noFill/>
              <a:miter lim="800000"/>
              <a:headEnd/>
              <a:tailEnd/>
            </a:ln>
          </p:spPr>
          <p:txBody>
            <a:bodyPr wrap="none">
              <a:spAutoFit/>
            </a:bodyPr>
            <a:lstStyle/>
            <a:p>
              <a:pPr algn="ctr"/>
              <a:r>
                <a:rPr lang="en-US">
                  <a:solidFill>
                    <a:srgbClr val="990099"/>
                  </a:solidFill>
                  <a:sym typeface="Symbol" pitchFamily="18" charset="2"/>
                </a:rPr>
                <a:t></a:t>
              </a:r>
              <a:r>
                <a:rPr lang="en-US" sz="2800" i="1">
                  <a:solidFill>
                    <a:srgbClr val="990099"/>
                  </a:solidFill>
                  <a:latin typeface="Times New Roman" pitchFamily="18" charset="0"/>
                </a:rPr>
                <a:t>x</a:t>
              </a:r>
              <a:r>
                <a:rPr lang="en-US" sz="2800" baseline="-25000">
                  <a:solidFill>
                    <a:srgbClr val="990099"/>
                  </a:solidFill>
                  <a:latin typeface="Times New Roman" pitchFamily="18" charset="0"/>
                </a:rPr>
                <a:t>1</a:t>
              </a:r>
              <a:r>
                <a:rPr lang="en-US">
                  <a:solidFill>
                    <a:srgbClr val="990099"/>
                  </a:solidFill>
                  <a:sym typeface="Symbol" pitchFamily="18" charset="2"/>
                </a:rPr>
                <a:t></a:t>
              </a:r>
            </a:p>
          </p:txBody>
        </p:sp>
        <p:sp>
          <p:nvSpPr>
            <p:cNvPr id="38946" name="Text Box 16"/>
            <p:cNvSpPr txBox="1">
              <a:spLocks noChangeArrowheads="1"/>
            </p:cNvSpPr>
            <p:nvPr/>
          </p:nvSpPr>
          <p:spPr bwMode="auto">
            <a:xfrm>
              <a:off x="1584" y="1392"/>
              <a:ext cx="1196" cy="327"/>
            </a:xfrm>
            <a:prstGeom prst="rect">
              <a:avLst/>
            </a:prstGeom>
            <a:noFill/>
            <a:ln w="19050" algn="ctr">
              <a:noFill/>
              <a:miter lim="800000"/>
              <a:headEnd/>
              <a:tailEnd/>
            </a:ln>
          </p:spPr>
          <p:txBody>
            <a:bodyPr wrap="none">
              <a:spAutoFit/>
            </a:bodyPr>
            <a:lstStyle/>
            <a:p>
              <a:pPr algn="ctr"/>
              <a:r>
                <a:rPr lang="en-US">
                  <a:solidFill>
                    <a:srgbClr val="990099"/>
                  </a:solidFill>
                  <a:sym typeface="Symbol" pitchFamily="18" charset="2"/>
                </a:rPr>
                <a:t></a:t>
              </a:r>
              <a:r>
                <a:rPr lang="en-US" sz="2800" i="1">
                  <a:solidFill>
                    <a:srgbClr val="990099"/>
                  </a:solidFill>
                  <a:latin typeface="Times New Roman" pitchFamily="18" charset="0"/>
                </a:rPr>
                <a:t>y </a:t>
              </a:r>
              <a:r>
                <a:rPr lang="en-US" sz="2800">
                  <a:solidFill>
                    <a:srgbClr val="990099"/>
                  </a:solidFill>
                  <a:latin typeface="Times New Roman" pitchFamily="18" charset="0"/>
                  <a:sym typeface="Symbol" pitchFamily="18" charset="2"/>
                </a:rPr>
                <a:t> </a:t>
              </a:r>
              <a:r>
                <a:rPr lang="en-US" sz="2800" i="1">
                  <a:solidFill>
                    <a:srgbClr val="990099"/>
                  </a:solidFill>
                  <a:latin typeface="Times New Roman" pitchFamily="18" charset="0"/>
                  <a:sym typeface="Symbol" pitchFamily="18" charset="2"/>
                </a:rPr>
                <a:t>f</a:t>
              </a:r>
              <a:r>
                <a:rPr lang="en-US">
                  <a:solidFill>
                    <a:srgbClr val="990099"/>
                  </a:solidFill>
                  <a:latin typeface="Times New Roman" pitchFamily="18" charset="0"/>
                  <a:sym typeface="Symbol" pitchFamily="18" charset="2"/>
                </a:rPr>
                <a:t>(</a:t>
              </a:r>
              <a:r>
                <a:rPr lang="en-US" sz="2800" i="1">
                  <a:solidFill>
                    <a:srgbClr val="990099"/>
                  </a:solidFill>
                  <a:latin typeface="Times New Roman" pitchFamily="18" charset="0"/>
                </a:rPr>
                <a:t>x</a:t>
              </a:r>
              <a:r>
                <a:rPr lang="en-US" sz="2800" baseline="-25000">
                  <a:solidFill>
                    <a:srgbClr val="990099"/>
                  </a:solidFill>
                  <a:latin typeface="Times New Roman" pitchFamily="18" charset="0"/>
                </a:rPr>
                <a:t>1</a:t>
              </a:r>
              <a:r>
                <a:rPr lang="en-US" sz="2800" i="1">
                  <a:solidFill>
                    <a:srgbClr val="990099"/>
                  </a:solidFill>
                  <a:latin typeface="Times New Roman" pitchFamily="18" charset="0"/>
                </a:rPr>
                <a:t>,x</a:t>
              </a:r>
              <a:r>
                <a:rPr lang="en-US" sz="2800" baseline="-25000">
                  <a:solidFill>
                    <a:srgbClr val="990099"/>
                  </a:solidFill>
                  <a:latin typeface="Times New Roman" pitchFamily="18" charset="0"/>
                </a:rPr>
                <a:t>2</a:t>
              </a:r>
              <a:r>
                <a:rPr lang="en-US">
                  <a:solidFill>
                    <a:srgbClr val="990099"/>
                  </a:solidFill>
                  <a:latin typeface="Times New Roman" pitchFamily="18" charset="0"/>
                  <a:sym typeface="Symbol" pitchFamily="18" charset="2"/>
                </a:rPr>
                <a:t>)</a:t>
              </a:r>
              <a:r>
                <a:rPr lang="en-US">
                  <a:solidFill>
                    <a:srgbClr val="990099"/>
                  </a:solidFill>
                  <a:sym typeface="Symbol" pitchFamily="18" charset="2"/>
                </a:rPr>
                <a:t></a:t>
              </a:r>
            </a:p>
          </p:txBody>
        </p:sp>
      </p:grpSp>
      <p:sp>
        <p:nvSpPr>
          <p:cNvPr id="459793" name="Text Box 17"/>
          <p:cNvSpPr txBox="1">
            <a:spLocks noChangeArrowheads="1"/>
          </p:cNvSpPr>
          <p:nvPr/>
        </p:nvSpPr>
        <p:spPr bwMode="auto">
          <a:xfrm>
            <a:off x="457200" y="5638800"/>
            <a:ext cx="8313738" cy="457200"/>
          </a:xfrm>
          <a:prstGeom prst="rect">
            <a:avLst/>
          </a:prstGeom>
          <a:noFill/>
          <a:ln w="19050" algn="ctr">
            <a:noFill/>
            <a:miter lim="800000"/>
            <a:headEnd/>
            <a:tailEnd/>
          </a:ln>
        </p:spPr>
        <p:txBody>
          <a:bodyPr wrap="none">
            <a:spAutoFit/>
          </a:bodyPr>
          <a:lstStyle/>
          <a:p>
            <a:r>
              <a:rPr lang="en-US">
                <a:solidFill>
                  <a:srgbClr val="990099"/>
                </a:solidFill>
                <a:sym typeface="Symbol" pitchFamily="18" charset="2"/>
              </a:rPr>
              <a:t>(</a:t>
            </a:r>
            <a:r>
              <a:rPr lang="en-US" sz="2000">
                <a:solidFill>
                  <a:srgbClr val="990099"/>
                </a:solidFill>
              </a:rPr>
              <a:t>(</a:t>
            </a:r>
            <a:r>
              <a:rPr lang="en-US" sz="2000" b="1">
                <a:solidFill>
                  <a:srgbClr val="990099"/>
                </a:solidFill>
                <a:latin typeface="Times New Roman" pitchFamily="18" charset="0"/>
                <a:cs typeface="Times New Roman" pitchFamily="18" charset="0"/>
                <a:sym typeface="Symbol" pitchFamily="18" charset="2"/>
              </a:rPr>
              <a:t>–</a:t>
            </a:r>
            <a:r>
              <a:rPr lang="en-US" sz="2000">
                <a:solidFill>
                  <a:srgbClr val="990099"/>
                </a:solidFill>
                <a:latin typeface="Times New Roman" pitchFamily="18" charset="0"/>
              </a:rPr>
              <a:t>1</a:t>
            </a:r>
            <a:r>
              <a:rPr lang="en-US" sz="2000">
                <a:solidFill>
                  <a:srgbClr val="990099"/>
                </a:solidFill>
              </a:rPr>
              <a:t>)</a:t>
            </a:r>
            <a:r>
              <a:rPr lang="en-US" sz="1600">
                <a:solidFill>
                  <a:srgbClr val="990099"/>
                </a:solidFill>
              </a:rPr>
              <a:t> </a:t>
            </a:r>
            <a:r>
              <a:rPr lang="en-US" sz="2800" i="1" baseline="30000">
                <a:solidFill>
                  <a:srgbClr val="990099"/>
                </a:solidFill>
                <a:latin typeface="Times New Roman" pitchFamily="18" charset="0"/>
              </a:rPr>
              <a:t>f</a:t>
            </a:r>
            <a:r>
              <a:rPr lang="en-US" sz="2800" baseline="30000">
                <a:solidFill>
                  <a:srgbClr val="990099"/>
                </a:solidFill>
                <a:latin typeface="Times New Roman" pitchFamily="18" charset="0"/>
              </a:rPr>
              <a:t>(</a:t>
            </a:r>
            <a:r>
              <a:rPr lang="en-US" baseline="30000">
                <a:solidFill>
                  <a:srgbClr val="990099"/>
                </a:solidFill>
              </a:rPr>
              <a:t>00</a:t>
            </a:r>
            <a:r>
              <a:rPr lang="en-US" sz="2800" baseline="30000">
                <a:solidFill>
                  <a:srgbClr val="990099"/>
                </a:solidFill>
                <a:latin typeface="Times New Roman" pitchFamily="18" charset="0"/>
              </a:rPr>
              <a:t>)</a:t>
            </a:r>
            <a:r>
              <a:rPr lang="en-US">
                <a:solidFill>
                  <a:srgbClr val="990099"/>
                </a:solidFill>
                <a:sym typeface="Symbol" pitchFamily="18" charset="2"/>
              </a:rPr>
              <a:t>00 </a:t>
            </a:r>
            <a:r>
              <a:rPr lang="en-US" b="1">
                <a:solidFill>
                  <a:srgbClr val="990099"/>
                </a:solidFill>
                <a:latin typeface="Times New Roman" pitchFamily="18" charset="0"/>
                <a:sym typeface="Symbol" pitchFamily="18" charset="2"/>
              </a:rPr>
              <a:t>+</a:t>
            </a:r>
            <a:r>
              <a:rPr lang="en-US">
                <a:solidFill>
                  <a:srgbClr val="990099"/>
                </a:solidFill>
                <a:sym typeface="Symbol" pitchFamily="18" charset="2"/>
              </a:rPr>
              <a:t> </a:t>
            </a:r>
            <a:r>
              <a:rPr lang="en-US" sz="2000">
                <a:solidFill>
                  <a:srgbClr val="990099"/>
                </a:solidFill>
              </a:rPr>
              <a:t>(</a:t>
            </a:r>
            <a:r>
              <a:rPr lang="en-US" sz="2000" b="1">
                <a:solidFill>
                  <a:srgbClr val="990099"/>
                </a:solidFill>
                <a:latin typeface="Times New Roman" pitchFamily="18" charset="0"/>
                <a:cs typeface="Times New Roman" pitchFamily="18" charset="0"/>
                <a:sym typeface="Symbol" pitchFamily="18" charset="2"/>
              </a:rPr>
              <a:t>–</a:t>
            </a:r>
            <a:r>
              <a:rPr lang="en-US" sz="2000">
                <a:solidFill>
                  <a:srgbClr val="990099"/>
                </a:solidFill>
                <a:latin typeface="Times New Roman" pitchFamily="18" charset="0"/>
              </a:rPr>
              <a:t>1</a:t>
            </a:r>
            <a:r>
              <a:rPr lang="en-US" sz="2000">
                <a:solidFill>
                  <a:srgbClr val="990099"/>
                </a:solidFill>
              </a:rPr>
              <a:t>)</a:t>
            </a:r>
            <a:r>
              <a:rPr lang="en-US" sz="1600">
                <a:solidFill>
                  <a:srgbClr val="990099"/>
                </a:solidFill>
              </a:rPr>
              <a:t> </a:t>
            </a:r>
            <a:r>
              <a:rPr lang="en-US" sz="2800" i="1" baseline="30000">
                <a:solidFill>
                  <a:srgbClr val="990099"/>
                </a:solidFill>
                <a:latin typeface="Times New Roman" pitchFamily="18" charset="0"/>
              </a:rPr>
              <a:t>f</a:t>
            </a:r>
            <a:r>
              <a:rPr lang="en-US" sz="2800" baseline="30000">
                <a:solidFill>
                  <a:srgbClr val="990099"/>
                </a:solidFill>
                <a:latin typeface="Times New Roman" pitchFamily="18" charset="0"/>
              </a:rPr>
              <a:t>(</a:t>
            </a:r>
            <a:r>
              <a:rPr lang="en-US" baseline="30000">
                <a:solidFill>
                  <a:srgbClr val="990099"/>
                </a:solidFill>
              </a:rPr>
              <a:t>01</a:t>
            </a:r>
            <a:r>
              <a:rPr lang="en-US" sz="2800" baseline="30000">
                <a:solidFill>
                  <a:srgbClr val="990099"/>
                </a:solidFill>
                <a:latin typeface="Times New Roman" pitchFamily="18" charset="0"/>
              </a:rPr>
              <a:t>)</a:t>
            </a:r>
            <a:r>
              <a:rPr lang="en-US">
                <a:solidFill>
                  <a:srgbClr val="990099"/>
                </a:solidFill>
                <a:sym typeface="Symbol" pitchFamily="18" charset="2"/>
              </a:rPr>
              <a:t>01 </a:t>
            </a:r>
            <a:r>
              <a:rPr lang="en-US" b="1">
                <a:solidFill>
                  <a:srgbClr val="990099"/>
                </a:solidFill>
                <a:latin typeface="Times New Roman" pitchFamily="18" charset="0"/>
                <a:sym typeface="Symbol" pitchFamily="18" charset="2"/>
              </a:rPr>
              <a:t>+ </a:t>
            </a:r>
            <a:r>
              <a:rPr lang="en-US" sz="2000">
                <a:solidFill>
                  <a:srgbClr val="990099"/>
                </a:solidFill>
              </a:rPr>
              <a:t>(</a:t>
            </a:r>
            <a:r>
              <a:rPr lang="en-US" sz="2000" b="1">
                <a:solidFill>
                  <a:srgbClr val="990099"/>
                </a:solidFill>
                <a:latin typeface="Times New Roman" pitchFamily="18" charset="0"/>
                <a:cs typeface="Times New Roman" pitchFamily="18" charset="0"/>
                <a:sym typeface="Symbol" pitchFamily="18" charset="2"/>
              </a:rPr>
              <a:t>–</a:t>
            </a:r>
            <a:r>
              <a:rPr lang="en-US" sz="2000">
                <a:solidFill>
                  <a:srgbClr val="990099"/>
                </a:solidFill>
                <a:latin typeface="Times New Roman" pitchFamily="18" charset="0"/>
              </a:rPr>
              <a:t>1</a:t>
            </a:r>
            <a:r>
              <a:rPr lang="en-US" sz="2000">
                <a:solidFill>
                  <a:srgbClr val="990099"/>
                </a:solidFill>
              </a:rPr>
              <a:t>)</a:t>
            </a:r>
            <a:r>
              <a:rPr lang="en-US" sz="1600">
                <a:solidFill>
                  <a:srgbClr val="990099"/>
                </a:solidFill>
              </a:rPr>
              <a:t> </a:t>
            </a:r>
            <a:r>
              <a:rPr lang="en-US" sz="2800" i="1" baseline="30000">
                <a:solidFill>
                  <a:srgbClr val="990099"/>
                </a:solidFill>
                <a:latin typeface="Times New Roman" pitchFamily="18" charset="0"/>
              </a:rPr>
              <a:t>f</a:t>
            </a:r>
            <a:r>
              <a:rPr lang="en-US" sz="2800" baseline="30000">
                <a:solidFill>
                  <a:srgbClr val="990099"/>
                </a:solidFill>
                <a:latin typeface="Times New Roman" pitchFamily="18" charset="0"/>
              </a:rPr>
              <a:t>(</a:t>
            </a:r>
            <a:r>
              <a:rPr lang="en-US" baseline="30000">
                <a:solidFill>
                  <a:srgbClr val="990099"/>
                </a:solidFill>
              </a:rPr>
              <a:t>10</a:t>
            </a:r>
            <a:r>
              <a:rPr lang="en-US" sz="2800" baseline="30000">
                <a:solidFill>
                  <a:srgbClr val="990099"/>
                </a:solidFill>
                <a:latin typeface="Times New Roman" pitchFamily="18" charset="0"/>
              </a:rPr>
              <a:t>)</a:t>
            </a:r>
            <a:r>
              <a:rPr lang="en-US">
                <a:solidFill>
                  <a:srgbClr val="990099"/>
                </a:solidFill>
                <a:sym typeface="Symbol" pitchFamily="18" charset="2"/>
              </a:rPr>
              <a:t>10 </a:t>
            </a:r>
            <a:r>
              <a:rPr lang="en-US" b="1">
                <a:solidFill>
                  <a:srgbClr val="990099"/>
                </a:solidFill>
                <a:latin typeface="Times New Roman" pitchFamily="18" charset="0"/>
                <a:sym typeface="Symbol" pitchFamily="18" charset="2"/>
              </a:rPr>
              <a:t>+</a:t>
            </a:r>
            <a:r>
              <a:rPr lang="en-US">
                <a:solidFill>
                  <a:srgbClr val="990099"/>
                </a:solidFill>
                <a:sym typeface="Symbol" pitchFamily="18" charset="2"/>
              </a:rPr>
              <a:t> </a:t>
            </a:r>
            <a:r>
              <a:rPr lang="en-US" sz="2000">
                <a:solidFill>
                  <a:srgbClr val="990099"/>
                </a:solidFill>
              </a:rPr>
              <a:t>(</a:t>
            </a:r>
            <a:r>
              <a:rPr lang="en-US" sz="2000" b="1">
                <a:solidFill>
                  <a:srgbClr val="990099"/>
                </a:solidFill>
                <a:latin typeface="Times New Roman" pitchFamily="18" charset="0"/>
                <a:cs typeface="Times New Roman" pitchFamily="18" charset="0"/>
                <a:sym typeface="Symbol" pitchFamily="18" charset="2"/>
              </a:rPr>
              <a:t>–</a:t>
            </a:r>
            <a:r>
              <a:rPr lang="en-US" sz="2000">
                <a:solidFill>
                  <a:srgbClr val="990099"/>
                </a:solidFill>
                <a:latin typeface="Times New Roman" pitchFamily="18" charset="0"/>
              </a:rPr>
              <a:t>1</a:t>
            </a:r>
            <a:r>
              <a:rPr lang="en-US" sz="2000">
                <a:solidFill>
                  <a:srgbClr val="990099"/>
                </a:solidFill>
              </a:rPr>
              <a:t>)</a:t>
            </a:r>
            <a:r>
              <a:rPr lang="en-US" sz="1600">
                <a:solidFill>
                  <a:srgbClr val="990099"/>
                </a:solidFill>
              </a:rPr>
              <a:t> </a:t>
            </a:r>
            <a:r>
              <a:rPr lang="en-US" sz="2800" i="1" baseline="30000">
                <a:solidFill>
                  <a:srgbClr val="990099"/>
                </a:solidFill>
                <a:latin typeface="Times New Roman" pitchFamily="18" charset="0"/>
              </a:rPr>
              <a:t>f</a:t>
            </a:r>
            <a:r>
              <a:rPr lang="en-US" sz="2800" baseline="30000">
                <a:solidFill>
                  <a:srgbClr val="990099"/>
                </a:solidFill>
                <a:latin typeface="Times New Roman" pitchFamily="18" charset="0"/>
              </a:rPr>
              <a:t>(</a:t>
            </a:r>
            <a:r>
              <a:rPr lang="en-US" baseline="30000">
                <a:solidFill>
                  <a:srgbClr val="990099"/>
                </a:solidFill>
              </a:rPr>
              <a:t>11</a:t>
            </a:r>
            <a:r>
              <a:rPr lang="en-US" sz="2800" baseline="30000">
                <a:solidFill>
                  <a:srgbClr val="990099"/>
                </a:solidFill>
                <a:latin typeface="Times New Roman" pitchFamily="18" charset="0"/>
              </a:rPr>
              <a:t>)</a:t>
            </a:r>
            <a:r>
              <a:rPr lang="en-US">
                <a:solidFill>
                  <a:srgbClr val="990099"/>
                </a:solidFill>
                <a:sym typeface="Symbol" pitchFamily="18" charset="2"/>
              </a:rPr>
              <a:t>11)(</a:t>
            </a:r>
            <a:r>
              <a:rPr lang="en-US">
                <a:solidFill>
                  <a:srgbClr val="990099"/>
                </a:solidFill>
              </a:rPr>
              <a:t>0</a:t>
            </a:r>
            <a:r>
              <a:rPr lang="en-US">
                <a:solidFill>
                  <a:srgbClr val="990099"/>
                </a:solidFill>
                <a:sym typeface="Symbol" pitchFamily="18" charset="2"/>
              </a:rPr>
              <a:t> </a:t>
            </a:r>
            <a:r>
              <a:rPr lang="en-US" b="1">
                <a:solidFill>
                  <a:srgbClr val="990099"/>
                </a:solidFill>
                <a:latin typeface="Times New Roman" pitchFamily="18" charset="0"/>
                <a:cs typeface="Times New Roman" pitchFamily="18" charset="0"/>
                <a:sym typeface="Symbol" pitchFamily="18" charset="2"/>
              </a:rPr>
              <a:t>–</a:t>
            </a:r>
            <a:r>
              <a:rPr lang="en-US">
                <a:solidFill>
                  <a:srgbClr val="990099"/>
                </a:solidFill>
                <a:latin typeface="Times New Roman" pitchFamily="18" charset="0"/>
                <a:cs typeface="Arial" charset="0"/>
                <a:sym typeface="Symbol" pitchFamily="18" charset="2"/>
              </a:rPr>
              <a:t> </a:t>
            </a:r>
            <a:r>
              <a:rPr lang="en-US">
                <a:solidFill>
                  <a:srgbClr val="990099"/>
                </a:solidFill>
                <a:sym typeface="Symbol" pitchFamily="18" charset="2"/>
              </a:rPr>
              <a:t></a:t>
            </a:r>
            <a:r>
              <a:rPr lang="en-US">
                <a:solidFill>
                  <a:srgbClr val="990099"/>
                </a:solidFill>
              </a:rPr>
              <a:t>1</a:t>
            </a:r>
            <a:r>
              <a:rPr lang="en-US">
                <a:solidFill>
                  <a:srgbClr val="990099"/>
                </a:solidFill>
                <a:sym typeface="Symbol" pitchFamily="18" charset="2"/>
              </a:rPr>
              <a:t>)</a:t>
            </a:r>
          </a:p>
        </p:txBody>
      </p:sp>
      <p:sp>
        <p:nvSpPr>
          <p:cNvPr id="459794" name="Text Box 18"/>
          <p:cNvSpPr txBox="1">
            <a:spLocks noChangeArrowheads="1"/>
          </p:cNvSpPr>
          <p:nvPr/>
        </p:nvSpPr>
        <p:spPr bwMode="auto">
          <a:xfrm>
            <a:off x="457200" y="5181600"/>
            <a:ext cx="3281363" cy="457200"/>
          </a:xfrm>
          <a:prstGeom prst="rect">
            <a:avLst/>
          </a:prstGeom>
          <a:noFill/>
          <a:ln w="19050" algn="ctr">
            <a:noFill/>
            <a:miter lim="800000"/>
            <a:headEnd/>
            <a:tailEnd/>
          </a:ln>
        </p:spPr>
        <p:txBody>
          <a:bodyPr wrap="none">
            <a:spAutoFit/>
          </a:bodyPr>
          <a:lstStyle/>
          <a:p>
            <a:r>
              <a:rPr lang="en-US" b="1" i="1">
                <a:solidFill>
                  <a:srgbClr val="CC0000"/>
                </a:solidFill>
              </a:rPr>
              <a:t>Output</a:t>
            </a:r>
            <a:r>
              <a:rPr lang="en-US">
                <a:solidFill>
                  <a:srgbClr val="CC0000"/>
                </a:solidFill>
              </a:rPr>
              <a:t> state of query?</a:t>
            </a:r>
          </a:p>
        </p:txBody>
      </p:sp>
      <p:sp>
        <p:nvSpPr>
          <p:cNvPr id="38919" name="Text Box 19"/>
          <p:cNvSpPr txBox="1">
            <a:spLocks noChangeArrowheads="1"/>
          </p:cNvSpPr>
          <p:nvPr/>
        </p:nvSpPr>
        <p:spPr bwMode="auto">
          <a:xfrm>
            <a:off x="457200" y="1219200"/>
            <a:ext cx="3556000" cy="457200"/>
          </a:xfrm>
          <a:prstGeom prst="rect">
            <a:avLst/>
          </a:prstGeom>
          <a:noFill/>
          <a:ln w="19050" algn="ctr">
            <a:noFill/>
            <a:miter lim="800000"/>
            <a:headEnd/>
            <a:tailEnd/>
          </a:ln>
        </p:spPr>
        <p:txBody>
          <a:bodyPr wrap="none">
            <a:spAutoFit/>
          </a:bodyPr>
          <a:lstStyle/>
          <a:p>
            <a:r>
              <a:rPr lang="en-US"/>
              <a:t>Black box for 1-4 search:</a:t>
            </a:r>
          </a:p>
        </p:txBody>
      </p:sp>
      <p:sp>
        <p:nvSpPr>
          <p:cNvPr id="459796" name="Text Box 20"/>
          <p:cNvSpPr txBox="1">
            <a:spLocks noChangeArrowheads="1"/>
          </p:cNvSpPr>
          <p:nvPr/>
        </p:nvSpPr>
        <p:spPr bwMode="auto">
          <a:xfrm>
            <a:off x="457200" y="3124200"/>
            <a:ext cx="8229600" cy="519113"/>
          </a:xfrm>
          <a:prstGeom prst="rect">
            <a:avLst/>
          </a:prstGeom>
          <a:noFill/>
          <a:ln w="19050" algn="ctr">
            <a:noFill/>
            <a:miter lim="800000"/>
            <a:headEnd/>
            <a:tailEnd/>
          </a:ln>
        </p:spPr>
        <p:txBody>
          <a:bodyPr>
            <a:spAutoFit/>
          </a:bodyPr>
          <a:lstStyle/>
          <a:p>
            <a:r>
              <a:rPr lang="en-US"/>
              <a:t>Start by creating phases in superposition of all inputs to </a:t>
            </a:r>
            <a:r>
              <a:rPr lang="en-US" sz="2800" i="1">
                <a:latin typeface="Times New Roman" pitchFamily="18" charset="0"/>
              </a:rPr>
              <a:t>f</a:t>
            </a:r>
            <a:r>
              <a:rPr lang="en-US"/>
              <a:t>:</a:t>
            </a:r>
          </a:p>
        </p:txBody>
      </p:sp>
      <p:sp>
        <p:nvSpPr>
          <p:cNvPr id="459797" name="Text Box 21"/>
          <p:cNvSpPr txBox="1">
            <a:spLocks noChangeArrowheads="1"/>
          </p:cNvSpPr>
          <p:nvPr/>
        </p:nvSpPr>
        <p:spPr bwMode="auto">
          <a:xfrm>
            <a:off x="3733800" y="3886200"/>
            <a:ext cx="4953000" cy="457200"/>
          </a:xfrm>
          <a:prstGeom prst="rect">
            <a:avLst/>
          </a:prstGeom>
          <a:noFill/>
          <a:ln w="19050" algn="ctr">
            <a:noFill/>
            <a:miter lim="800000"/>
            <a:headEnd/>
            <a:tailEnd/>
          </a:ln>
        </p:spPr>
        <p:txBody>
          <a:bodyPr>
            <a:spAutoFit/>
          </a:bodyPr>
          <a:lstStyle/>
          <a:p>
            <a:r>
              <a:rPr lang="en-US" b="1" i="1">
                <a:solidFill>
                  <a:srgbClr val="CC0000"/>
                </a:solidFill>
              </a:rPr>
              <a:t>Input </a:t>
            </a:r>
            <a:r>
              <a:rPr lang="en-US">
                <a:solidFill>
                  <a:srgbClr val="CC0000"/>
                </a:solidFill>
              </a:rPr>
              <a:t>state to query?</a:t>
            </a:r>
            <a:endParaRPr lang="en-US"/>
          </a:p>
        </p:txBody>
      </p:sp>
      <p:grpSp>
        <p:nvGrpSpPr>
          <p:cNvPr id="4" name="Group 22"/>
          <p:cNvGrpSpPr>
            <a:grpSpLocks/>
          </p:cNvGrpSpPr>
          <p:nvPr/>
        </p:nvGrpSpPr>
        <p:grpSpPr bwMode="auto">
          <a:xfrm>
            <a:off x="457200" y="3657600"/>
            <a:ext cx="2590800" cy="1371600"/>
            <a:chOff x="288" y="2448"/>
            <a:chExt cx="1632" cy="864"/>
          </a:xfrm>
        </p:grpSpPr>
        <p:grpSp>
          <p:nvGrpSpPr>
            <p:cNvPr id="5" name="Group 23"/>
            <p:cNvGrpSpPr>
              <a:grpSpLocks/>
            </p:cNvGrpSpPr>
            <p:nvPr/>
          </p:nvGrpSpPr>
          <p:grpSpPr bwMode="auto">
            <a:xfrm>
              <a:off x="1056" y="2496"/>
              <a:ext cx="864" cy="720"/>
              <a:chOff x="768" y="912"/>
              <a:chExt cx="864" cy="720"/>
            </a:xfrm>
          </p:grpSpPr>
          <p:sp>
            <p:nvSpPr>
              <p:cNvPr id="38934" name="Line 24"/>
              <p:cNvSpPr>
                <a:spLocks noChangeShapeType="1"/>
              </p:cNvSpPr>
              <p:nvPr/>
            </p:nvSpPr>
            <p:spPr bwMode="auto">
              <a:xfrm>
                <a:off x="768" y="1008"/>
                <a:ext cx="864" cy="0"/>
              </a:xfrm>
              <a:prstGeom prst="line">
                <a:avLst/>
              </a:prstGeom>
              <a:noFill/>
              <a:ln w="19050">
                <a:solidFill>
                  <a:schemeClr val="tx1"/>
                </a:solidFill>
                <a:round/>
                <a:headEnd/>
                <a:tailEnd/>
              </a:ln>
            </p:spPr>
            <p:txBody>
              <a:bodyPr/>
              <a:lstStyle/>
              <a:p>
                <a:endParaRPr lang="en-US"/>
              </a:p>
            </p:txBody>
          </p:sp>
          <p:sp>
            <p:nvSpPr>
              <p:cNvPr id="38935" name="Line 25"/>
              <p:cNvSpPr>
                <a:spLocks noChangeShapeType="1"/>
              </p:cNvSpPr>
              <p:nvPr/>
            </p:nvSpPr>
            <p:spPr bwMode="auto">
              <a:xfrm>
                <a:off x="768" y="1296"/>
                <a:ext cx="864" cy="0"/>
              </a:xfrm>
              <a:prstGeom prst="line">
                <a:avLst/>
              </a:prstGeom>
              <a:noFill/>
              <a:ln w="19050">
                <a:solidFill>
                  <a:schemeClr val="tx1"/>
                </a:solidFill>
                <a:round/>
                <a:headEnd/>
                <a:tailEnd/>
              </a:ln>
            </p:spPr>
            <p:txBody>
              <a:bodyPr/>
              <a:lstStyle/>
              <a:p>
                <a:endParaRPr lang="en-US"/>
              </a:p>
            </p:txBody>
          </p:sp>
          <p:sp>
            <p:nvSpPr>
              <p:cNvPr id="38936" name="Rectangle 26"/>
              <p:cNvSpPr>
                <a:spLocks noChangeArrowheads="1"/>
              </p:cNvSpPr>
              <p:nvPr/>
            </p:nvSpPr>
            <p:spPr bwMode="auto">
              <a:xfrm>
                <a:off x="1008" y="912"/>
                <a:ext cx="384" cy="480"/>
              </a:xfrm>
              <a:prstGeom prst="rect">
                <a:avLst/>
              </a:prstGeom>
              <a:solidFill>
                <a:schemeClr val="tx1"/>
              </a:solidFill>
              <a:ln w="19050">
                <a:solidFill>
                  <a:schemeClr val="tx1"/>
                </a:solidFill>
                <a:miter lim="800000"/>
                <a:headEnd/>
                <a:tailEnd/>
              </a:ln>
            </p:spPr>
            <p:txBody>
              <a:bodyPr wrap="none" anchor="ctr"/>
              <a:lstStyle/>
              <a:p>
                <a:pPr algn="ctr"/>
                <a:r>
                  <a:rPr lang="en-US" sz="3200" i="1">
                    <a:solidFill>
                      <a:schemeClr val="bg1"/>
                    </a:solidFill>
                    <a:latin typeface="Times New Roman" pitchFamily="18" charset="0"/>
                  </a:rPr>
                  <a:t>f</a:t>
                </a:r>
              </a:p>
            </p:txBody>
          </p:sp>
          <p:sp>
            <p:nvSpPr>
              <p:cNvPr id="38937" name="Line 27"/>
              <p:cNvSpPr>
                <a:spLocks noChangeShapeType="1"/>
              </p:cNvSpPr>
              <p:nvPr/>
            </p:nvSpPr>
            <p:spPr bwMode="auto">
              <a:xfrm>
                <a:off x="1200" y="1296"/>
                <a:ext cx="0" cy="336"/>
              </a:xfrm>
              <a:prstGeom prst="line">
                <a:avLst/>
              </a:prstGeom>
              <a:noFill/>
              <a:ln w="19050">
                <a:solidFill>
                  <a:schemeClr val="tx1"/>
                </a:solidFill>
                <a:round/>
                <a:headEnd/>
                <a:tailEnd/>
              </a:ln>
            </p:spPr>
            <p:txBody>
              <a:bodyPr/>
              <a:lstStyle/>
              <a:p>
                <a:endParaRPr lang="en-US"/>
              </a:p>
            </p:txBody>
          </p:sp>
          <p:sp>
            <p:nvSpPr>
              <p:cNvPr id="38938" name="Oval 28"/>
              <p:cNvSpPr>
                <a:spLocks noChangeArrowheads="1"/>
              </p:cNvSpPr>
              <p:nvPr/>
            </p:nvSpPr>
            <p:spPr bwMode="auto">
              <a:xfrm>
                <a:off x="1152" y="1536"/>
                <a:ext cx="96" cy="96"/>
              </a:xfrm>
              <a:prstGeom prst="ellipse">
                <a:avLst/>
              </a:prstGeom>
              <a:noFill/>
              <a:ln w="19050">
                <a:solidFill>
                  <a:schemeClr val="tx1"/>
                </a:solidFill>
                <a:round/>
                <a:headEnd/>
                <a:tailEnd/>
              </a:ln>
            </p:spPr>
            <p:txBody>
              <a:bodyPr wrap="none" anchor="ctr"/>
              <a:lstStyle/>
              <a:p>
                <a:endParaRPr lang="en-US"/>
              </a:p>
            </p:txBody>
          </p:sp>
          <p:sp>
            <p:nvSpPr>
              <p:cNvPr id="38939" name="Line 29"/>
              <p:cNvSpPr>
                <a:spLocks noChangeShapeType="1"/>
              </p:cNvSpPr>
              <p:nvPr/>
            </p:nvSpPr>
            <p:spPr bwMode="auto">
              <a:xfrm>
                <a:off x="768" y="1584"/>
                <a:ext cx="864" cy="0"/>
              </a:xfrm>
              <a:prstGeom prst="line">
                <a:avLst/>
              </a:prstGeom>
              <a:noFill/>
              <a:ln w="19050">
                <a:solidFill>
                  <a:schemeClr val="tx1"/>
                </a:solidFill>
                <a:round/>
                <a:headEnd/>
                <a:tailEnd/>
              </a:ln>
            </p:spPr>
            <p:txBody>
              <a:bodyPr/>
              <a:lstStyle/>
              <a:p>
                <a:endParaRPr lang="en-US"/>
              </a:p>
            </p:txBody>
          </p:sp>
        </p:grpSp>
        <p:sp>
          <p:nvSpPr>
            <p:cNvPr id="38925" name="Rectangle 30"/>
            <p:cNvSpPr>
              <a:spLocks noChangeArrowheads="1"/>
            </p:cNvSpPr>
            <p:nvPr/>
          </p:nvSpPr>
          <p:spPr bwMode="auto">
            <a:xfrm>
              <a:off x="864" y="2784"/>
              <a:ext cx="192" cy="192"/>
            </a:xfrm>
            <a:prstGeom prst="rect">
              <a:avLst/>
            </a:prstGeom>
            <a:solidFill>
              <a:srgbClr val="DDDDDD"/>
            </a:solidFill>
            <a:ln w="19050">
              <a:solidFill>
                <a:schemeClr val="tx1"/>
              </a:solidFill>
              <a:miter lim="800000"/>
              <a:headEnd/>
              <a:tailEnd/>
            </a:ln>
          </p:spPr>
          <p:txBody>
            <a:bodyPr wrap="none" anchor="ctr"/>
            <a:lstStyle/>
            <a:p>
              <a:pPr algn="ctr"/>
              <a:r>
                <a:rPr lang="en-US" i="1">
                  <a:latin typeface="Times New Roman" pitchFamily="18" charset="0"/>
                </a:rPr>
                <a:t>H</a:t>
              </a:r>
            </a:p>
          </p:txBody>
        </p:sp>
        <p:sp>
          <p:nvSpPr>
            <p:cNvPr id="38926" name="Rectangle 31"/>
            <p:cNvSpPr>
              <a:spLocks noChangeArrowheads="1"/>
            </p:cNvSpPr>
            <p:nvPr/>
          </p:nvSpPr>
          <p:spPr bwMode="auto">
            <a:xfrm>
              <a:off x="864" y="2496"/>
              <a:ext cx="192" cy="192"/>
            </a:xfrm>
            <a:prstGeom prst="rect">
              <a:avLst/>
            </a:prstGeom>
            <a:solidFill>
              <a:srgbClr val="DDDDDD"/>
            </a:solidFill>
            <a:ln w="19050">
              <a:solidFill>
                <a:schemeClr val="tx1"/>
              </a:solidFill>
              <a:miter lim="800000"/>
              <a:headEnd/>
              <a:tailEnd/>
            </a:ln>
          </p:spPr>
          <p:txBody>
            <a:bodyPr wrap="none" anchor="ctr"/>
            <a:lstStyle/>
            <a:p>
              <a:pPr algn="ctr"/>
              <a:r>
                <a:rPr lang="en-US" i="1">
                  <a:latin typeface="Times New Roman" pitchFamily="18" charset="0"/>
                </a:rPr>
                <a:t>H</a:t>
              </a:r>
            </a:p>
          </p:txBody>
        </p:sp>
        <p:sp>
          <p:nvSpPr>
            <p:cNvPr id="38927" name="Rectangle 32"/>
            <p:cNvSpPr>
              <a:spLocks noChangeArrowheads="1"/>
            </p:cNvSpPr>
            <p:nvPr/>
          </p:nvSpPr>
          <p:spPr bwMode="auto">
            <a:xfrm>
              <a:off x="864" y="3072"/>
              <a:ext cx="192" cy="192"/>
            </a:xfrm>
            <a:prstGeom prst="rect">
              <a:avLst/>
            </a:prstGeom>
            <a:solidFill>
              <a:srgbClr val="DDDDDD"/>
            </a:solidFill>
            <a:ln w="19050">
              <a:solidFill>
                <a:schemeClr val="tx1"/>
              </a:solidFill>
              <a:miter lim="800000"/>
              <a:headEnd/>
              <a:tailEnd/>
            </a:ln>
          </p:spPr>
          <p:txBody>
            <a:bodyPr wrap="none" anchor="ctr"/>
            <a:lstStyle/>
            <a:p>
              <a:pPr algn="ctr"/>
              <a:r>
                <a:rPr lang="en-US" i="1">
                  <a:latin typeface="Times New Roman" pitchFamily="18" charset="0"/>
                </a:rPr>
                <a:t>H</a:t>
              </a:r>
            </a:p>
          </p:txBody>
        </p:sp>
        <p:sp>
          <p:nvSpPr>
            <p:cNvPr id="38928" name="Text Box 33"/>
            <p:cNvSpPr txBox="1">
              <a:spLocks noChangeArrowheads="1"/>
            </p:cNvSpPr>
            <p:nvPr/>
          </p:nvSpPr>
          <p:spPr bwMode="auto">
            <a:xfrm>
              <a:off x="288" y="3024"/>
              <a:ext cx="324" cy="288"/>
            </a:xfrm>
            <a:prstGeom prst="rect">
              <a:avLst/>
            </a:prstGeom>
            <a:noFill/>
            <a:ln w="19050" algn="ctr">
              <a:noFill/>
              <a:miter lim="800000"/>
              <a:headEnd/>
              <a:tailEnd/>
            </a:ln>
          </p:spPr>
          <p:txBody>
            <a:bodyPr wrap="none">
              <a:spAutoFit/>
            </a:bodyPr>
            <a:lstStyle/>
            <a:p>
              <a:pPr algn="ctr"/>
              <a:r>
                <a:rPr lang="en-US">
                  <a:solidFill>
                    <a:srgbClr val="990099"/>
                  </a:solidFill>
                  <a:sym typeface="Symbol" pitchFamily="18" charset="2"/>
                </a:rPr>
                <a:t></a:t>
              </a:r>
              <a:r>
                <a:rPr lang="en-US">
                  <a:solidFill>
                    <a:srgbClr val="990099"/>
                  </a:solidFill>
                </a:rPr>
                <a:t>1</a:t>
              </a:r>
              <a:r>
                <a:rPr lang="en-US">
                  <a:solidFill>
                    <a:srgbClr val="990099"/>
                  </a:solidFill>
                  <a:sym typeface="Symbol" pitchFamily="18" charset="2"/>
                </a:rPr>
                <a:t></a:t>
              </a:r>
            </a:p>
          </p:txBody>
        </p:sp>
        <p:sp>
          <p:nvSpPr>
            <p:cNvPr id="38929" name="Text Box 34"/>
            <p:cNvSpPr txBox="1">
              <a:spLocks noChangeArrowheads="1"/>
            </p:cNvSpPr>
            <p:nvPr/>
          </p:nvSpPr>
          <p:spPr bwMode="auto">
            <a:xfrm>
              <a:off x="288" y="2448"/>
              <a:ext cx="324" cy="288"/>
            </a:xfrm>
            <a:prstGeom prst="rect">
              <a:avLst/>
            </a:prstGeom>
            <a:noFill/>
            <a:ln w="19050" algn="ctr">
              <a:noFill/>
              <a:miter lim="800000"/>
              <a:headEnd/>
              <a:tailEnd/>
            </a:ln>
          </p:spPr>
          <p:txBody>
            <a:bodyPr wrap="none">
              <a:spAutoFit/>
            </a:bodyPr>
            <a:lstStyle/>
            <a:p>
              <a:pPr algn="ctr"/>
              <a:r>
                <a:rPr lang="en-US">
                  <a:solidFill>
                    <a:srgbClr val="990099"/>
                  </a:solidFill>
                  <a:sym typeface="Symbol" pitchFamily="18" charset="2"/>
                </a:rPr>
                <a:t></a:t>
              </a:r>
              <a:r>
                <a:rPr lang="en-US">
                  <a:solidFill>
                    <a:srgbClr val="990099"/>
                  </a:solidFill>
                </a:rPr>
                <a:t>0</a:t>
              </a:r>
              <a:r>
                <a:rPr lang="en-US">
                  <a:solidFill>
                    <a:srgbClr val="990099"/>
                  </a:solidFill>
                  <a:sym typeface="Symbol" pitchFamily="18" charset="2"/>
                </a:rPr>
                <a:t></a:t>
              </a:r>
            </a:p>
          </p:txBody>
        </p:sp>
        <p:sp>
          <p:nvSpPr>
            <p:cNvPr id="38930" name="Text Box 35"/>
            <p:cNvSpPr txBox="1">
              <a:spLocks noChangeArrowheads="1"/>
            </p:cNvSpPr>
            <p:nvPr/>
          </p:nvSpPr>
          <p:spPr bwMode="auto">
            <a:xfrm>
              <a:off x="288" y="2736"/>
              <a:ext cx="324" cy="288"/>
            </a:xfrm>
            <a:prstGeom prst="rect">
              <a:avLst/>
            </a:prstGeom>
            <a:noFill/>
            <a:ln w="19050" algn="ctr">
              <a:noFill/>
              <a:miter lim="800000"/>
              <a:headEnd/>
              <a:tailEnd/>
            </a:ln>
          </p:spPr>
          <p:txBody>
            <a:bodyPr wrap="none">
              <a:spAutoFit/>
            </a:bodyPr>
            <a:lstStyle/>
            <a:p>
              <a:pPr algn="ctr"/>
              <a:r>
                <a:rPr lang="en-US">
                  <a:solidFill>
                    <a:srgbClr val="990099"/>
                  </a:solidFill>
                  <a:sym typeface="Symbol" pitchFamily="18" charset="2"/>
                </a:rPr>
                <a:t></a:t>
              </a:r>
              <a:r>
                <a:rPr lang="en-US">
                  <a:solidFill>
                    <a:srgbClr val="990099"/>
                  </a:solidFill>
                </a:rPr>
                <a:t>0</a:t>
              </a:r>
              <a:r>
                <a:rPr lang="en-US">
                  <a:solidFill>
                    <a:srgbClr val="990099"/>
                  </a:solidFill>
                  <a:sym typeface="Symbol" pitchFamily="18" charset="2"/>
                </a:rPr>
                <a:t></a:t>
              </a:r>
            </a:p>
          </p:txBody>
        </p:sp>
        <p:sp>
          <p:nvSpPr>
            <p:cNvPr id="38931" name="Line 36"/>
            <p:cNvSpPr>
              <a:spLocks noChangeShapeType="1"/>
            </p:cNvSpPr>
            <p:nvPr/>
          </p:nvSpPr>
          <p:spPr bwMode="auto">
            <a:xfrm flipH="1">
              <a:off x="624" y="3168"/>
              <a:ext cx="240" cy="0"/>
            </a:xfrm>
            <a:prstGeom prst="line">
              <a:avLst/>
            </a:prstGeom>
            <a:noFill/>
            <a:ln w="19050">
              <a:solidFill>
                <a:schemeClr val="tx1"/>
              </a:solidFill>
              <a:round/>
              <a:headEnd/>
              <a:tailEnd/>
            </a:ln>
          </p:spPr>
          <p:txBody>
            <a:bodyPr wrap="none" anchor="ctr"/>
            <a:lstStyle/>
            <a:p>
              <a:endParaRPr lang="en-US"/>
            </a:p>
          </p:txBody>
        </p:sp>
        <p:sp>
          <p:nvSpPr>
            <p:cNvPr id="38932" name="Line 37"/>
            <p:cNvSpPr>
              <a:spLocks noChangeShapeType="1"/>
            </p:cNvSpPr>
            <p:nvPr/>
          </p:nvSpPr>
          <p:spPr bwMode="auto">
            <a:xfrm flipH="1">
              <a:off x="624" y="2880"/>
              <a:ext cx="240" cy="0"/>
            </a:xfrm>
            <a:prstGeom prst="line">
              <a:avLst/>
            </a:prstGeom>
            <a:noFill/>
            <a:ln w="19050">
              <a:solidFill>
                <a:schemeClr val="tx1"/>
              </a:solidFill>
              <a:round/>
              <a:headEnd/>
              <a:tailEnd/>
            </a:ln>
          </p:spPr>
          <p:txBody>
            <a:bodyPr wrap="none" anchor="ctr"/>
            <a:lstStyle/>
            <a:p>
              <a:endParaRPr lang="en-US"/>
            </a:p>
          </p:txBody>
        </p:sp>
        <p:sp>
          <p:nvSpPr>
            <p:cNvPr id="38933" name="Line 38"/>
            <p:cNvSpPr>
              <a:spLocks noChangeShapeType="1"/>
            </p:cNvSpPr>
            <p:nvPr/>
          </p:nvSpPr>
          <p:spPr bwMode="auto">
            <a:xfrm flipH="1">
              <a:off x="624" y="2592"/>
              <a:ext cx="240" cy="0"/>
            </a:xfrm>
            <a:prstGeom prst="line">
              <a:avLst/>
            </a:prstGeom>
            <a:noFill/>
            <a:ln w="19050">
              <a:solidFill>
                <a:schemeClr val="tx1"/>
              </a:solidFill>
              <a:round/>
              <a:headEnd/>
              <a:tailEnd/>
            </a:ln>
          </p:spPr>
          <p:txBody>
            <a:bodyPr wrap="none" anchor="ctr"/>
            <a:lstStyle/>
            <a:p>
              <a:endParaRPr lang="en-US"/>
            </a:p>
          </p:txBody>
        </p:sp>
      </p:grpSp>
      <p:sp>
        <p:nvSpPr>
          <p:cNvPr id="459815" name="Text Box 39"/>
          <p:cNvSpPr txBox="1">
            <a:spLocks noChangeArrowheads="1"/>
          </p:cNvSpPr>
          <p:nvPr/>
        </p:nvSpPr>
        <p:spPr bwMode="auto">
          <a:xfrm>
            <a:off x="3736975" y="4264025"/>
            <a:ext cx="4953000" cy="457200"/>
          </a:xfrm>
          <a:prstGeom prst="rect">
            <a:avLst/>
          </a:prstGeom>
          <a:noFill/>
          <a:ln w="19050" algn="ctr">
            <a:noFill/>
            <a:miter lim="800000"/>
            <a:headEnd/>
            <a:tailEnd/>
          </a:ln>
        </p:spPr>
        <p:txBody>
          <a:bodyPr>
            <a:spAutoFit/>
          </a:bodyPr>
          <a:lstStyle/>
          <a:p>
            <a:r>
              <a:rPr lang="en-US">
                <a:solidFill>
                  <a:srgbClr val="990099"/>
                </a:solidFill>
                <a:sym typeface="Symbol" pitchFamily="18" charset="2"/>
              </a:rPr>
              <a:t>(00 </a:t>
            </a:r>
            <a:r>
              <a:rPr lang="en-US" b="1">
                <a:solidFill>
                  <a:srgbClr val="990099"/>
                </a:solidFill>
                <a:latin typeface="Times New Roman" pitchFamily="18" charset="0"/>
                <a:sym typeface="Symbol" pitchFamily="18" charset="2"/>
              </a:rPr>
              <a:t>+</a:t>
            </a:r>
            <a:r>
              <a:rPr lang="en-US">
                <a:solidFill>
                  <a:srgbClr val="990099"/>
                </a:solidFill>
                <a:sym typeface="Symbol" pitchFamily="18" charset="2"/>
              </a:rPr>
              <a:t> 01 </a:t>
            </a:r>
            <a:r>
              <a:rPr lang="en-US" b="1">
                <a:solidFill>
                  <a:srgbClr val="990099"/>
                </a:solidFill>
                <a:latin typeface="Times New Roman" pitchFamily="18" charset="0"/>
                <a:sym typeface="Symbol" pitchFamily="18" charset="2"/>
              </a:rPr>
              <a:t>+ </a:t>
            </a:r>
            <a:r>
              <a:rPr lang="en-US">
                <a:solidFill>
                  <a:srgbClr val="990099"/>
                </a:solidFill>
                <a:sym typeface="Symbol" pitchFamily="18" charset="2"/>
              </a:rPr>
              <a:t>10 </a:t>
            </a:r>
            <a:r>
              <a:rPr lang="en-US" b="1">
                <a:solidFill>
                  <a:srgbClr val="990099"/>
                </a:solidFill>
                <a:latin typeface="Times New Roman" pitchFamily="18" charset="0"/>
                <a:sym typeface="Symbol" pitchFamily="18" charset="2"/>
              </a:rPr>
              <a:t>+</a:t>
            </a:r>
            <a:r>
              <a:rPr lang="en-US">
                <a:solidFill>
                  <a:srgbClr val="990099"/>
                </a:solidFill>
                <a:sym typeface="Symbol" pitchFamily="18" charset="2"/>
              </a:rPr>
              <a:t> 11)(</a:t>
            </a:r>
            <a:r>
              <a:rPr lang="en-US">
                <a:solidFill>
                  <a:srgbClr val="990099"/>
                </a:solidFill>
              </a:rPr>
              <a:t>0</a:t>
            </a:r>
            <a:r>
              <a:rPr lang="en-US">
                <a:solidFill>
                  <a:srgbClr val="990099"/>
                </a:solidFill>
                <a:sym typeface="Symbol" pitchFamily="18" charset="2"/>
              </a:rPr>
              <a:t> </a:t>
            </a:r>
            <a:r>
              <a:rPr lang="en-US" b="1">
                <a:solidFill>
                  <a:srgbClr val="990099"/>
                </a:solidFill>
                <a:latin typeface="Times New Roman" pitchFamily="18" charset="0"/>
                <a:cs typeface="Times New Roman" pitchFamily="18" charset="0"/>
                <a:sym typeface="Symbol" pitchFamily="18" charset="2"/>
              </a:rPr>
              <a:t>–</a:t>
            </a:r>
            <a:r>
              <a:rPr lang="en-US">
                <a:solidFill>
                  <a:srgbClr val="990099"/>
                </a:solidFill>
                <a:latin typeface="Times New Roman" pitchFamily="18" charset="0"/>
                <a:cs typeface="Arial" charset="0"/>
                <a:sym typeface="Symbol" pitchFamily="18" charset="2"/>
              </a:rPr>
              <a:t> </a:t>
            </a:r>
            <a:r>
              <a:rPr lang="en-US">
                <a:solidFill>
                  <a:srgbClr val="990099"/>
                </a:solidFill>
                <a:sym typeface="Symbol" pitchFamily="18" charset="2"/>
              </a:rPr>
              <a:t></a:t>
            </a:r>
            <a:r>
              <a:rPr lang="en-US">
                <a:solidFill>
                  <a:srgbClr val="990099"/>
                </a:solidFill>
              </a:rPr>
              <a:t>1</a:t>
            </a:r>
            <a:r>
              <a:rPr lang="en-US">
                <a:solidFill>
                  <a:srgbClr val="990099"/>
                </a:solidFill>
                <a:sym typeface="Symbol" pitchFamily="18" charset="2"/>
              </a:rPr>
              <a:t>)</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97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979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459815"/>
                                        </p:tgtEl>
                                        <p:attrNameLst>
                                          <p:attrName>style.visibility</p:attrName>
                                        </p:attrNameLst>
                                      </p:cBhvr>
                                      <p:to>
                                        <p:strVal val="visible"/>
                                      </p:to>
                                    </p:set>
                                    <p:animEffect transition="in" filter="dissolve">
                                      <p:cBhvr>
                                        <p:cTn id="19" dur="500"/>
                                        <p:tgtEl>
                                          <p:spTgt spid="459815"/>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5979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459793"/>
                                        </p:tgtEl>
                                        <p:attrNameLst>
                                          <p:attrName>style.visibility</p:attrName>
                                        </p:attrNameLst>
                                      </p:cBhvr>
                                      <p:to>
                                        <p:strVal val="visible"/>
                                      </p:to>
                                    </p:set>
                                    <p:animEffect transition="in" filter="dissolve">
                                      <p:cBhvr>
                                        <p:cTn id="28" dur="500"/>
                                        <p:tgtEl>
                                          <p:spTgt spid="4597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93" grpId="0"/>
      <p:bldP spid="459794" grpId="0"/>
      <p:bldP spid="459796" grpId="0"/>
      <p:bldP spid="459797" grpId="0"/>
      <p:bldP spid="459815"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a:xfrm>
            <a:off x="714348" y="214290"/>
            <a:ext cx="7772400" cy="1143000"/>
          </a:xfrm>
        </p:spPr>
        <p:txBody>
          <a:bodyPr/>
          <a:lstStyle/>
          <a:p>
            <a:pPr eaLnBrk="1" hangingPunct="1">
              <a:defRPr/>
            </a:pPr>
            <a:r>
              <a:rPr lang="en-US" b="1" dirty="0" smtClean="0">
                <a:solidFill>
                  <a:srgbClr val="666699"/>
                </a:solidFill>
                <a:effectLst>
                  <a:outerShdw blurRad="38100" dist="38100" dir="2700000" algn="tl">
                    <a:srgbClr val="C0C0C0"/>
                  </a:outerShdw>
                </a:effectLst>
              </a:rPr>
              <a:t>Quantum algorithm (II)</a:t>
            </a:r>
            <a:endParaRPr lang="en-US" sz="4800" b="1" i="1" dirty="0" smtClean="0">
              <a:solidFill>
                <a:srgbClr val="666699"/>
              </a:solidFill>
              <a:effectLst>
                <a:outerShdw blurRad="38100" dist="38100" dir="2700000" algn="tl">
                  <a:srgbClr val="C0C0C0"/>
                </a:outerShdw>
              </a:effectLst>
              <a:latin typeface="Times New Roman" pitchFamily="18" charset="0"/>
            </a:endParaRPr>
          </a:p>
        </p:txBody>
      </p:sp>
      <p:sp>
        <p:nvSpPr>
          <p:cNvPr id="39940" name="Text Box 3"/>
          <p:cNvSpPr txBox="1">
            <a:spLocks noChangeArrowheads="1"/>
          </p:cNvSpPr>
          <p:nvPr/>
        </p:nvSpPr>
        <p:spPr bwMode="auto">
          <a:xfrm>
            <a:off x="322263" y="2670175"/>
            <a:ext cx="7126287" cy="457200"/>
          </a:xfrm>
          <a:prstGeom prst="rect">
            <a:avLst/>
          </a:prstGeom>
          <a:noFill/>
          <a:ln w="19050" algn="ctr">
            <a:noFill/>
            <a:miter lim="800000"/>
            <a:headEnd/>
            <a:tailEnd/>
          </a:ln>
        </p:spPr>
        <p:txBody>
          <a:bodyPr wrap="none">
            <a:spAutoFit/>
          </a:bodyPr>
          <a:lstStyle/>
          <a:p>
            <a:r>
              <a:rPr lang="en-US"/>
              <a:t>Output state of the first two qubits in the four cases:</a:t>
            </a:r>
          </a:p>
        </p:txBody>
      </p:sp>
      <p:grpSp>
        <p:nvGrpSpPr>
          <p:cNvPr id="2" name="Group 4"/>
          <p:cNvGrpSpPr>
            <a:grpSpLocks/>
          </p:cNvGrpSpPr>
          <p:nvPr/>
        </p:nvGrpSpPr>
        <p:grpSpPr bwMode="auto">
          <a:xfrm>
            <a:off x="322263" y="1298575"/>
            <a:ext cx="2590800" cy="1371600"/>
            <a:chOff x="288" y="720"/>
            <a:chExt cx="1632" cy="864"/>
          </a:xfrm>
        </p:grpSpPr>
        <p:grpSp>
          <p:nvGrpSpPr>
            <p:cNvPr id="3" name="Group 5"/>
            <p:cNvGrpSpPr>
              <a:grpSpLocks/>
            </p:cNvGrpSpPr>
            <p:nvPr/>
          </p:nvGrpSpPr>
          <p:grpSpPr bwMode="auto">
            <a:xfrm>
              <a:off x="1056" y="768"/>
              <a:ext cx="864" cy="720"/>
              <a:chOff x="768" y="912"/>
              <a:chExt cx="864" cy="720"/>
            </a:xfrm>
          </p:grpSpPr>
          <p:sp>
            <p:nvSpPr>
              <p:cNvPr id="39971" name="Line 6"/>
              <p:cNvSpPr>
                <a:spLocks noChangeShapeType="1"/>
              </p:cNvSpPr>
              <p:nvPr/>
            </p:nvSpPr>
            <p:spPr bwMode="auto">
              <a:xfrm>
                <a:off x="768" y="1008"/>
                <a:ext cx="864" cy="0"/>
              </a:xfrm>
              <a:prstGeom prst="line">
                <a:avLst/>
              </a:prstGeom>
              <a:noFill/>
              <a:ln w="19050">
                <a:solidFill>
                  <a:schemeClr val="tx1"/>
                </a:solidFill>
                <a:round/>
                <a:headEnd/>
                <a:tailEnd/>
              </a:ln>
            </p:spPr>
            <p:txBody>
              <a:bodyPr/>
              <a:lstStyle/>
              <a:p>
                <a:endParaRPr lang="en-US"/>
              </a:p>
            </p:txBody>
          </p:sp>
          <p:sp>
            <p:nvSpPr>
              <p:cNvPr id="39972" name="Line 7"/>
              <p:cNvSpPr>
                <a:spLocks noChangeShapeType="1"/>
              </p:cNvSpPr>
              <p:nvPr/>
            </p:nvSpPr>
            <p:spPr bwMode="auto">
              <a:xfrm>
                <a:off x="768" y="1296"/>
                <a:ext cx="864" cy="0"/>
              </a:xfrm>
              <a:prstGeom prst="line">
                <a:avLst/>
              </a:prstGeom>
              <a:noFill/>
              <a:ln w="19050">
                <a:solidFill>
                  <a:schemeClr val="tx1"/>
                </a:solidFill>
                <a:round/>
                <a:headEnd/>
                <a:tailEnd/>
              </a:ln>
            </p:spPr>
            <p:txBody>
              <a:bodyPr/>
              <a:lstStyle/>
              <a:p>
                <a:endParaRPr lang="en-US"/>
              </a:p>
            </p:txBody>
          </p:sp>
          <p:sp>
            <p:nvSpPr>
              <p:cNvPr id="39973" name="Rectangle 8"/>
              <p:cNvSpPr>
                <a:spLocks noChangeArrowheads="1"/>
              </p:cNvSpPr>
              <p:nvPr/>
            </p:nvSpPr>
            <p:spPr bwMode="auto">
              <a:xfrm>
                <a:off x="1008" y="912"/>
                <a:ext cx="384" cy="480"/>
              </a:xfrm>
              <a:prstGeom prst="rect">
                <a:avLst/>
              </a:prstGeom>
              <a:solidFill>
                <a:schemeClr val="tx1"/>
              </a:solidFill>
              <a:ln w="19050">
                <a:solidFill>
                  <a:schemeClr val="tx1"/>
                </a:solidFill>
                <a:miter lim="800000"/>
                <a:headEnd/>
                <a:tailEnd/>
              </a:ln>
            </p:spPr>
            <p:txBody>
              <a:bodyPr wrap="none" anchor="ctr"/>
              <a:lstStyle/>
              <a:p>
                <a:pPr algn="ctr"/>
                <a:r>
                  <a:rPr lang="en-US" sz="3200" i="1">
                    <a:solidFill>
                      <a:schemeClr val="bg1"/>
                    </a:solidFill>
                    <a:latin typeface="Times New Roman" pitchFamily="18" charset="0"/>
                  </a:rPr>
                  <a:t>f</a:t>
                </a:r>
              </a:p>
            </p:txBody>
          </p:sp>
          <p:sp>
            <p:nvSpPr>
              <p:cNvPr id="39974" name="Line 9"/>
              <p:cNvSpPr>
                <a:spLocks noChangeShapeType="1"/>
              </p:cNvSpPr>
              <p:nvPr/>
            </p:nvSpPr>
            <p:spPr bwMode="auto">
              <a:xfrm>
                <a:off x="1200" y="1296"/>
                <a:ext cx="0" cy="336"/>
              </a:xfrm>
              <a:prstGeom prst="line">
                <a:avLst/>
              </a:prstGeom>
              <a:noFill/>
              <a:ln w="19050">
                <a:solidFill>
                  <a:schemeClr val="tx1"/>
                </a:solidFill>
                <a:round/>
                <a:headEnd/>
                <a:tailEnd/>
              </a:ln>
            </p:spPr>
            <p:txBody>
              <a:bodyPr/>
              <a:lstStyle/>
              <a:p>
                <a:endParaRPr lang="en-US"/>
              </a:p>
            </p:txBody>
          </p:sp>
          <p:sp>
            <p:nvSpPr>
              <p:cNvPr id="39975" name="Oval 10"/>
              <p:cNvSpPr>
                <a:spLocks noChangeArrowheads="1"/>
              </p:cNvSpPr>
              <p:nvPr/>
            </p:nvSpPr>
            <p:spPr bwMode="auto">
              <a:xfrm>
                <a:off x="1152" y="1536"/>
                <a:ext cx="96" cy="96"/>
              </a:xfrm>
              <a:prstGeom prst="ellipse">
                <a:avLst/>
              </a:prstGeom>
              <a:noFill/>
              <a:ln w="19050">
                <a:solidFill>
                  <a:schemeClr val="tx1"/>
                </a:solidFill>
                <a:round/>
                <a:headEnd/>
                <a:tailEnd/>
              </a:ln>
            </p:spPr>
            <p:txBody>
              <a:bodyPr wrap="none" anchor="ctr"/>
              <a:lstStyle/>
              <a:p>
                <a:endParaRPr lang="en-US"/>
              </a:p>
            </p:txBody>
          </p:sp>
          <p:sp>
            <p:nvSpPr>
              <p:cNvPr id="39976" name="Line 11"/>
              <p:cNvSpPr>
                <a:spLocks noChangeShapeType="1"/>
              </p:cNvSpPr>
              <p:nvPr/>
            </p:nvSpPr>
            <p:spPr bwMode="auto">
              <a:xfrm>
                <a:off x="768" y="1584"/>
                <a:ext cx="864" cy="0"/>
              </a:xfrm>
              <a:prstGeom prst="line">
                <a:avLst/>
              </a:prstGeom>
              <a:noFill/>
              <a:ln w="19050">
                <a:solidFill>
                  <a:schemeClr val="tx1"/>
                </a:solidFill>
                <a:round/>
                <a:headEnd/>
                <a:tailEnd/>
              </a:ln>
            </p:spPr>
            <p:txBody>
              <a:bodyPr/>
              <a:lstStyle/>
              <a:p>
                <a:endParaRPr lang="en-US"/>
              </a:p>
            </p:txBody>
          </p:sp>
        </p:grpSp>
        <p:sp>
          <p:nvSpPr>
            <p:cNvPr id="39962" name="Rectangle 12"/>
            <p:cNvSpPr>
              <a:spLocks noChangeArrowheads="1"/>
            </p:cNvSpPr>
            <p:nvPr/>
          </p:nvSpPr>
          <p:spPr bwMode="auto">
            <a:xfrm>
              <a:off x="864" y="1056"/>
              <a:ext cx="192" cy="192"/>
            </a:xfrm>
            <a:prstGeom prst="rect">
              <a:avLst/>
            </a:prstGeom>
            <a:solidFill>
              <a:srgbClr val="DDDDDD"/>
            </a:solidFill>
            <a:ln w="19050">
              <a:solidFill>
                <a:schemeClr val="tx1"/>
              </a:solidFill>
              <a:miter lim="800000"/>
              <a:headEnd/>
              <a:tailEnd/>
            </a:ln>
          </p:spPr>
          <p:txBody>
            <a:bodyPr wrap="none" anchor="ctr"/>
            <a:lstStyle/>
            <a:p>
              <a:pPr algn="ctr"/>
              <a:r>
                <a:rPr lang="en-US" i="1">
                  <a:latin typeface="Times New Roman" pitchFamily="18" charset="0"/>
                </a:rPr>
                <a:t>H</a:t>
              </a:r>
            </a:p>
          </p:txBody>
        </p:sp>
        <p:sp>
          <p:nvSpPr>
            <p:cNvPr id="39963" name="Rectangle 13"/>
            <p:cNvSpPr>
              <a:spLocks noChangeArrowheads="1"/>
            </p:cNvSpPr>
            <p:nvPr/>
          </p:nvSpPr>
          <p:spPr bwMode="auto">
            <a:xfrm>
              <a:off x="864" y="768"/>
              <a:ext cx="192" cy="192"/>
            </a:xfrm>
            <a:prstGeom prst="rect">
              <a:avLst/>
            </a:prstGeom>
            <a:solidFill>
              <a:srgbClr val="DDDDDD"/>
            </a:solidFill>
            <a:ln w="19050">
              <a:solidFill>
                <a:schemeClr val="tx1"/>
              </a:solidFill>
              <a:miter lim="800000"/>
              <a:headEnd/>
              <a:tailEnd/>
            </a:ln>
          </p:spPr>
          <p:txBody>
            <a:bodyPr wrap="none" anchor="ctr"/>
            <a:lstStyle/>
            <a:p>
              <a:pPr algn="ctr"/>
              <a:r>
                <a:rPr lang="en-US" i="1">
                  <a:latin typeface="Times New Roman" pitchFamily="18" charset="0"/>
                </a:rPr>
                <a:t>H</a:t>
              </a:r>
            </a:p>
          </p:txBody>
        </p:sp>
        <p:sp>
          <p:nvSpPr>
            <p:cNvPr id="39964" name="Rectangle 14"/>
            <p:cNvSpPr>
              <a:spLocks noChangeArrowheads="1"/>
            </p:cNvSpPr>
            <p:nvPr/>
          </p:nvSpPr>
          <p:spPr bwMode="auto">
            <a:xfrm>
              <a:off x="864" y="1344"/>
              <a:ext cx="192" cy="192"/>
            </a:xfrm>
            <a:prstGeom prst="rect">
              <a:avLst/>
            </a:prstGeom>
            <a:solidFill>
              <a:srgbClr val="DDDDDD"/>
            </a:solidFill>
            <a:ln w="19050">
              <a:solidFill>
                <a:schemeClr val="tx1"/>
              </a:solidFill>
              <a:miter lim="800000"/>
              <a:headEnd/>
              <a:tailEnd/>
            </a:ln>
          </p:spPr>
          <p:txBody>
            <a:bodyPr wrap="none" anchor="ctr"/>
            <a:lstStyle/>
            <a:p>
              <a:pPr algn="ctr"/>
              <a:r>
                <a:rPr lang="en-US" i="1">
                  <a:latin typeface="Times New Roman" pitchFamily="18" charset="0"/>
                </a:rPr>
                <a:t>H</a:t>
              </a:r>
            </a:p>
          </p:txBody>
        </p:sp>
        <p:sp>
          <p:nvSpPr>
            <p:cNvPr id="39965" name="Text Box 15"/>
            <p:cNvSpPr txBox="1">
              <a:spLocks noChangeArrowheads="1"/>
            </p:cNvSpPr>
            <p:nvPr/>
          </p:nvSpPr>
          <p:spPr bwMode="auto">
            <a:xfrm>
              <a:off x="288" y="1296"/>
              <a:ext cx="324" cy="288"/>
            </a:xfrm>
            <a:prstGeom prst="rect">
              <a:avLst/>
            </a:prstGeom>
            <a:noFill/>
            <a:ln w="19050" algn="ctr">
              <a:noFill/>
              <a:miter lim="800000"/>
              <a:headEnd/>
              <a:tailEnd/>
            </a:ln>
          </p:spPr>
          <p:txBody>
            <a:bodyPr wrap="none">
              <a:spAutoFit/>
            </a:bodyPr>
            <a:lstStyle/>
            <a:p>
              <a:pPr algn="ctr"/>
              <a:r>
                <a:rPr lang="en-US">
                  <a:solidFill>
                    <a:srgbClr val="990099"/>
                  </a:solidFill>
                  <a:sym typeface="Symbol" pitchFamily="18" charset="2"/>
                </a:rPr>
                <a:t></a:t>
              </a:r>
              <a:r>
                <a:rPr lang="en-US">
                  <a:solidFill>
                    <a:srgbClr val="990099"/>
                  </a:solidFill>
                </a:rPr>
                <a:t>1</a:t>
              </a:r>
              <a:r>
                <a:rPr lang="en-US">
                  <a:solidFill>
                    <a:srgbClr val="990099"/>
                  </a:solidFill>
                  <a:sym typeface="Symbol" pitchFamily="18" charset="2"/>
                </a:rPr>
                <a:t></a:t>
              </a:r>
            </a:p>
          </p:txBody>
        </p:sp>
        <p:sp>
          <p:nvSpPr>
            <p:cNvPr id="39966" name="Text Box 16"/>
            <p:cNvSpPr txBox="1">
              <a:spLocks noChangeArrowheads="1"/>
            </p:cNvSpPr>
            <p:nvPr/>
          </p:nvSpPr>
          <p:spPr bwMode="auto">
            <a:xfrm>
              <a:off x="288" y="720"/>
              <a:ext cx="324" cy="288"/>
            </a:xfrm>
            <a:prstGeom prst="rect">
              <a:avLst/>
            </a:prstGeom>
            <a:noFill/>
            <a:ln w="19050" algn="ctr">
              <a:noFill/>
              <a:miter lim="800000"/>
              <a:headEnd/>
              <a:tailEnd/>
            </a:ln>
          </p:spPr>
          <p:txBody>
            <a:bodyPr wrap="none">
              <a:spAutoFit/>
            </a:bodyPr>
            <a:lstStyle/>
            <a:p>
              <a:pPr algn="ctr"/>
              <a:r>
                <a:rPr lang="en-US">
                  <a:solidFill>
                    <a:srgbClr val="990099"/>
                  </a:solidFill>
                  <a:sym typeface="Symbol" pitchFamily="18" charset="2"/>
                </a:rPr>
                <a:t></a:t>
              </a:r>
              <a:r>
                <a:rPr lang="en-US">
                  <a:solidFill>
                    <a:srgbClr val="990099"/>
                  </a:solidFill>
                </a:rPr>
                <a:t>0</a:t>
              </a:r>
              <a:r>
                <a:rPr lang="en-US">
                  <a:solidFill>
                    <a:srgbClr val="990099"/>
                  </a:solidFill>
                  <a:sym typeface="Symbol" pitchFamily="18" charset="2"/>
                </a:rPr>
                <a:t></a:t>
              </a:r>
            </a:p>
          </p:txBody>
        </p:sp>
        <p:sp>
          <p:nvSpPr>
            <p:cNvPr id="39967" name="Text Box 17"/>
            <p:cNvSpPr txBox="1">
              <a:spLocks noChangeArrowheads="1"/>
            </p:cNvSpPr>
            <p:nvPr/>
          </p:nvSpPr>
          <p:spPr bwMode="auto">
            <a:xfrm>
              <a:off x="288" y="1008"/>
              <a:ext cx="324" cy="288"/>
            </a:xfrm>
            <a:prstGeom prst="rect">
              <a:avLst/>
            </a:prstGeom>
            <a:noFill/>
            <a:ln w="19050" algn="ctr">
              <a:noFill/>
              <a:miter lim="800000"/>
              <a:headEnd/>
              <a:tailEnd/>
            </a:ln>
          </p:spPr>
          <p:txBody>
            <a:bodyPr wrap="none">
              <a:spAutoFit/>
            </a:bodyPr>
            <a:lstStyle/>
            <a:p>
              <a:pPr algn="ctr"/>
              <a:r>
                <a:rPr lang="en-US">
                  <a:solidFill>
                    <a:srgbClr val="990099"/>
                  </a:solidFill>
                  <a:sym typeface="Symbol" pitchFamily="18" charset="2"/>
                </a:rPr>
                <a:t></a:t>
              </a:r>
              <a:r>
                <a:rPr lang="en-US">
                  <a:solidFill>
                    <a:srgbClr val="990099"/>
                  </a:solidFill>
                </a:rPr>
                <a:t>0</a:t>
              </a:r>
              <a:r>
                <a:rPr lang="en-US">
                  <a:solidFill>
                    <a:srgbClr val="990099"/>
                  </a:solidFill>
                  <a:sym typeface="Symbol" pitchFamily="18" charset="2"/>
                </a:rPr>
                <a:t></a:t>
              </a:r>
            </a:p>
          </p:txBody>
        </p:sp>
        <p:sp>
          <p:nvSpPr>
            <p:cNvPr id="39968" name="Line 18"/>
            <p:cNvSpPr>
              <a:spLocks noChangeShapeType="1"/>
            </p:cNvSpPr>
            <p:nvPr/>
          </p:nvSpPr>
          <p:spPr bwMode="auto">
            <a:xfrm flipH="1">
              <a:off x="624" y="1440"/>
              <a:ext cx="240" cy="0"/>
            </a:xfrm>
            <a:prstGeom prst="line">
              <a:avLst/>
            </a:prstGeom>
            <a:noFill/>
            <a:ln w="19050">
              <a:solidFill>
                <a:schemeClr val="tx1"/>
              </a:solidFill>
              <a:round/>
              <a:headEnd/>
              <a:tailEnd/>
            </a:ln>
          </p:spPr>
          <p:txBody>
            <a:bodyPr wrap="none" anchor="ctr"/>
            <a:lstStyle/>
            <a:p>
              <a:endParaRPr lang="en-US"/>
            </a:p>
          </p:txBody>
        </p:sp>
        <p:sp>
          <p:nvSpPr>
            <p:cNvPr id="39969" name="Line 19"/>
            <p:cNvSpPr>
              <a:spLocks noChangeShapeType="1"/>
            </p:cNvSpPr>
            <p:nvPr/>
          </p:nvSpPr>
          <p:spPr bwMode="auto">
            <a:xfrm flipH="1">
              <a:off x="624" y="1152"/>
              <a:ext cx="240" cy="0"/>
            </a:xfrm>
            <a:prstGeom prst="line">
              <a:avLst/>
            </a:prstGeom>
            <a:noFill/>
            <a:ln w="19050">
              <a:solidFill>
                <a:schemeClr val="tx1"/>
              </a:solidFill>
              <a:round/>
              <a:headEnd/>
              <a:tailEnd/>
            </a:ln>
          </p:spPr>
          <p:txBody>
            <a:bodyPr wrap="none" anchor="ctr"/>
            <a:lstStyle/>
            <a:p>
              <a:endParaRPr lang="en-US"/>
            </a:p>
          </p:txBody>
        </p:sp>
        <p:sp>
          <p:nvSpPr>
            <p:cNvPr id="39970" name="Line 20"/>
            <p:cNvSpPr>
              <a:spLocks noChangeShapeType="1"/>
            </p:cNvSpPr>
            <p:nvPr/>
          </p:nvSpPr>
          <p:spPr bwMode="auto">
            <a:xfrm flipH="1">
              <a:off x="624" y="864"/>
              <a:ext cx="240" cy="0"/>
            </a:xfrm>
            <a:prstGeom prst="line">
              <a:avLst/>
            </a:prstGeom>
            <a:noFill/>
            <a:ln w="19050">
              <a:solidFill>
                <a:schemeClr val="tx1"/>
              </a:solidFill>
              <a:round/>
              <a:headEnd/>
              <a:tailEnd/>
            </a:ln>
          </p:spPr>
          <p:txBody>
            <a:bodyPr wrap="none" anchor="ctr"/>
            <a:lstStyle/>
            <a:p>
              <a:endParaRPr lang="en-US"/>
            </a:p>
          </p:txBody>
        </p:sp>
      </p:grpSp>
      <p:sp>
        <p:nvSpPr>
          <p:cNvPr id="460821" name="Text Box 21"/>
          <p:cNvSpPr txBox="1">
            <a:spLocks noChangeArrowheads="1"/>
          </p:cNvSpPr>
          <p:nvPr/>
        </p:nvSpPr>
        <p:spPr bwMode="auto">
          <a:xfrm>
            <a:off x="322263" y="3108325"/>
            <a:ext cx="1757362" cy="519113"/>
          </a:xfrm>
          <a:prstGeom prst="rect">
            <a:avLst/>
          </a:prstGeom>
          <a:noFill/>
          <a:ln w="19050" algn="ctr">
            <a:noFill/>
            <a:miter lim="800000"/>
            <a:headEnd/>
            <a:tailEnd/>
          </a:ln>
        </p:spPr>
        <p:txBody>
          <a:bodyPr wrap="none">
            <a:spAutoFit/>
          </a:bodyPr>
          <a:lstStyle/>
          <a:p>
            <a:r>
              <a:rPr lang="en-US">
                <a:solidFill>
                  <a:srgbClr val="CC0000"/>
                </a:solidFill>
              </a:rPr>
              <a:t>Case of </a:t>
            </a:r>
            <a:r>
              <a:rPr lang="en-US" i="1">
                <a:solidFill>
                  <a:srgbClr val="CC0000"/>
                </a:solidFill>
                <a:latin typeface="Times New Roman" pitchFamily="18" charset="0"/>
              </a:rPr>
              <a:t>f</a:t>
            </a:r>
            <a:r>
              <a:rPr lang="en-US" sz="1600" b="1" baseline="-25000">
                <a:solidFill>
                  <a:srgbClr val="CC0000"/>
                </a:solidFill>
              </a:rPr>
              <a:t>00</a:t>
            </a:r>
            <a:r>
              <a:rPr lang="en-US" sz="2800">
                <a:solidFill>
                  <a:srgbClr val="CC0000"/>
                </a:solidFill>
              </a:rPr>
              <a:t>?</a:t>
            </a:r>
            <a:endParaRPr lang="en-US">
              <a:solidFill>
                <a:srgbClr val="990099"/>
              </a:solidFill>
              <a:sym typeface="Symbol" pitchFamily="18" charset="2"/>
            </a:endParaRPr>
          </a:p>
        </p:txBody>
      </p:sp>
      <p:sp>
        <p:nvSpPr>
          <p:cNvPr id="460822" name="Text Box 22"/>
          <p:cNvSpPr txBox="1">
            <a:spLocks noChangeArrowheads="1"/>
          </p:cNvSpPr>
          <p:nvPr/>
        </p:nvSpPr>
        <p:spPr bwMode="auto">
          <a:xfrm>
            <a:off x="2236788" y="3584575"/>
            <a:ext cx="4289425" cy="457200"/>
          </a:xfrm>
          <a:prstGeom prst="rect">
            <a:avLst/>
          </a:prstGeom>
          <a:noFill/>
          <a:ln w="19050" algn="ctr">
            <a:noFill/>
            <a:miter lim="800000"/>
            <a:headEnd/>
            <a:tailEnd/>
          </a:ln>
        </p:spPr>
        <p:txBody>
          <a:bodyPr wrap="none">
            <a:spAutoFit/>
          </a:bodyPr>
          <a:lstStyle/>
          <a:p>
            <a:r>
              <a:rPr lang="en-US">
                <a:solidFill>
                  <a:srgbClr val="990099"/>
                </a:solidFill>
                <a:sym typeface="Symbol" pitchFamily="18" charset="2"/>
              </a:rPr>
              <a:t></a:t>
            </a:r>
            <a:r>
              <a:rPr lang="el-GR">
                <a:solidFill>
                  <a:srgbClr val="990099"/>
                </a:solidFill>
                <a:latin typeface="Times New Roman" pitchFamily="18" charset="0"/>
                <a:cs typeface="Times New Roman" pitchFamily="18" charset="0"/>
              </a:rPr>
              <a:t>ψ</a:t>
            </a:r>
            <a:r>
              <a:rPr lang="en-US" sz="1800" baseline="-25000">
                <a:solidFill>
                  <a:srgbClr val="990099"/>
                </a:solidFill>
              </a:rPr>
              <a:t>01</a:t>
            </a:r>
            <a:r>
              <a:rPr lang="en-US">
                <a:solidFill>
                  <a:srgbClr val="990099"/>
                </a:solidFill>
                <a:sym typeface="Symbol" pitchFamily="18" charset="2"/>
              </a:rPr>
              <a:t> </a:t>
            </a:r>
            <a:r>
              <a:rPr lang="en-US" b="1">
                <a:solidFill>
                  <a:srgbClr val="990099"/>
                </a:solidFill>
                <a:latin typeface="Times New Roman" pitchFamily="18" charset="0"/>
                <a:sym typeface="Symbol" pitchFamily="18" charset="2"/>
              </a:rPr>
              <a:t>=</a:t>
            </a:r>
            <a:r>
              <a:rPr lang="en-US">
                <a:solidFill>
                  <a:srgbClr val="990099"/>
                </a:solidFill>
                <a:sym typeface="Symbol" pitchFamily="18" charset="2"/>
              </a:rPr>
              <a:t> </a:t>
            </a:r>
            <a:r>
              <a:rPr lang="en-US" b="1">
                <a:solidFill>
                  <a:srgbClr val="990099"/>
                </a:solidFill>
                <a:latin typeface="Times New Roman" pitchFamily="18" charset="0"/>
                <a:sym typeface="Symbol" pitchFamily="18" charset="2"/>
              </a:rPr>
              <a:t>+</a:t>
            </a:r>
            <a:r>
              <a:rPr lang="en-US" sz="1600" b="1" baseline="-25000">
                <a:solidFill>
                  <a:srgbClr val="990099"/>
                </a:solidFill>
              </a:rPr>
              <a:t>  </a:t>
            </a:r>
            <a:r>
              <a:rPr lang="en-US">
                <a:solidFill>
                  <a:srgbClr val="990099"/>
                </a:solidFill>
                <a:sym typeface="Symbol" pitchFamily="18" charset="2"/>
              </a:rPr>
              <a:t>00 </a:t>
            </a:r>
            <a:r>
              <a:rPr lang="en-US" b="1">
                <a:solidFill>
                  <a:srgbClr val="990099"/>
                </a:solidFill>
                <a:latin typeface="Times New Roman" pitchFamily="18" charset="0"/>
                <a:cs typeface="Times New Roman" pitchFamily="18" charset="0"/>
                <a:sym typeface="Symbol" pitchFamily="18" charset="2"/>
              </a:rPr>
              <a:t>–</a:t>
            </a:r>
            <a:r>
              <a:rPr lang="en-US">
                <a:solidFill>
                  <a:srgbClr val="990099"/>
                </a:solidFill>
                <a:sym typeface="Symbol" pitchFamily="18" charset="2"/>
              </a:rPr>
              <a:t> 01 </a:t>
            </a:r>
            <a:r>
              <a:rPr lang="en-US" b="1">
                <a:solidFill>
                  <a:srgbClr val="990099"/>
                </a:solidFill>
                <a:latin typeface="Times New Roman" pitchFamily="18" charset="0"/>
                <a:sym typeface="Symbol" pitchFamily="18" charset="2"/>
              </a:rPr>
              <a:t>+ </a:t>
            </a:r>
            <a:r>
              <a:rPr lang="en-US">
                <a:solidFill>
                  <a:srgbClr val="990099"/>
                </a:solidFill>
                <a:sym typeface="Symbol" pitchFamily="18" charset="2"/>
              </a:rPr>
              <a:t>10 </a:t>
            </a:r>
            <a:r>
              <a:rPr lang="en-US" b="1">
                <a:solidFill>
                  <a:srgbClr val="990099"/>
                </a:solidFill>
                <a:latin typeface="Times New Roman" pitchFamily="18" charset="0"/>
                <a:sym typeface="Symbol" pitchFamily="18" charset="2"/>
              </a:rPr>
              <a:t>+</a:t>
            </a:r>
            <a:r>
              <a:rPr lang="en-US">
                <a:solidFill>
                  <a:srgbClr val="990099"/>
                </a:solidFill>
                <a:sym typeface="Symbol" pitchFamily="18" charset="2"/>
              </a:rPr>
              <a:t> 11</a:t>
            </a:r>
          </a:p>
        </p:txBody>
      </p:sp>
      <p:sp>
        <p:nvSpPr>
          <p:cNvPr id="460823" name="Text Box 23"/>
          <p:cNvSpPr txBox="1">
            <a:spLocks noChangeArrowheads="1"/>
          </p:cNvSpPr>
          <p:nvPr/>
        </p:nvSpPr>
        <p:spPr bwMode="auto">
          <a:xfrm>
            <a:off x="2236788" y="4038600"/>
            <a:ext cx="4289425" cy="457200"/>
          </a:xfrm>
          <a:prstGeom prst="rect">
            <a:avLst/>
          </a:prstGeom>
          <a:noFill/>
          <a:ln w="19050" algn="ctr">
            <a:noFill/>
            <a:miter lim="800000"/>
            <a:headEnd/>
            <a:tailEnd/>
          </a:ln>
        </p:spPr>
        <p:txBody>
          <a:bodyPr wrap="none">
            <a:spAutoFit/>
          </a:bodyPr>
          <a:lstStyle/>
          <a:p>
            <a:r>
              <a:rPr lang="en-US" dirty="0">
                <a:solidFill>
                  <a:srgbClr val="990099"/>
                </a:solidFill>
                <a:sym typeface="Symbol" pitchFamily="18" charset="2"/>
              </a:rPr>
              <a:t></a:t>
            </a:r>
            <a:r>
              <a:rPr lang="el-GR" dirty="0">
                <a:solidFill>
                  <a:srgbClr val="990099"/>
                </a:solidFill>
                <a:latin typeface="Times New Roman" pitchFamily="18" charset="0"/>
                <a:cs typeface="Times New Roman" pitchFamily="18" charset="0"/>
              </a:rPr>
              <a:t>ψ</a:t>
            </a:r>
            <a:r>
              <a:rPr lang="en-US" sz="1800" baseline="-25000" dirty="0">
                <a:solidFill>
                  <a:srgbClr val="990099"/>
                </a:solidFill>
              </a:rPr>
              <a:t>10</a:t>
            </a:r>
            <a:r>
              <a:rPr lang="en-US" dirty="0">
                <a:solidFill>
                  <a:srgbClr val="990099"/>
                </a:solidFill>
                <a:sym typeface="Symbol" pitchFamily="18" charset="2"/>
              </a:rPr>
              <a:t> </a:t>
            </a:r>
            <a:r>
              <a:rPr lang="en-US" b="1" dirty="0">
                <a:solidFill>
                  <a:srgbClr val="990099"/>
                </a:solidFill>
                <a:latin typeface="Times New Roman" pitchFamily="18" charset="0"/>
                <a:sym typeface="Symbol" pitchFamily="18" charset="2"/>
              </a:rPr>
              <a:t>=</a:t>
            </a:r>
            <a:r>
              <a:rPr lang="en-US" dirty="0">
                <a:solidFill>
                  <a:srgbClr val="990099"/>
                </a:solidFill>
                <a:sym typeface="Symbol" pitchFamily="18" charset="2"/>
              </a:rPr>
              <a:t> </a:t>
            </a:r>
            <a:r>
              <a:rPr lang="en-US" b="1" dirty="0">
                <a:solidFill>
                  <a:srgbClr val="990099"/>
                </a:solidFill>
                <a:latin typeface="Times New Roman" pitchFamily="18" charset="0"/>
                <a:sym typeface="Symbol" pitchFamily="18" charset="2"/>
              </a:rPr>
              <a:t>+</a:t>
            </a:r>
            <a:r>
              <a:rPr lang="en-US" sz="1600" b="1" baseline="-25000" dirty="0">
                <a:solidFill>
                  <a:srgbClr val="990099"/>
                </a:solidFill>
              </a:rPr>
              <a:t>  </a:t>
            </a:r>
            <a:r>
              <a:rPr lang="en-US" dirty="0">
                <a:solidFill>
                  <a:srgbClr val="990099"/>
                </a:solidFill>
                <a:sym typeface="Symbol" pitchFamily="18" charset="2"/>
              </a:rPr>
              <a:t>00 </a:t>
            </a:r>
            <a:r>
              <a:rPr lang="en-US" b="1" dirty="0">
                <a:solidFill>
                  <a:srgbClr val="990099"/>
                </a:solidFill>
                <a:latin typeface="Times New Roman" pitchFamily="18" charset="0"/>
                <a:sym typeface="Symbol" pitchFamily="18" charset="2"/>
              </a:rPr>
              <a:t>+</a:t>
            </a:r>
            <a:r>
              <a:rPr lang="en-US" dirty="0">
                <a:solidFill>
                  <a:srgbClr val="990099"/>
                </a:solidFill>
                <a:sym typeface="Symbol" pitchFamily="18" charset="2"/>
              </a:rPr>
              <a:t> 01 </a:t>
            </a:r>
            <a:r>
              <a:rPr lang="en-US" b="1" dirty="0">
                <a:solidFill>
                  <a:srgbClr val="990099"/>
                </a:solidFill>
                <a:latin typeface="Times New Roman" pitchFamily="18" charset="0"/>
                <a:cs typeface="Times New Roman" pitchFamily="18" charset="0"/>
                <a:sym typeface="Symbol" pitchFamily="18" charset="2"/>
              </a:rPr>
              <a:t>–</a:t>
            </a:r>
            <a:r>
              <a:rPr lang="en-US" b="1" dirty="0">
                <a:solidFill>
                  <a:srgbClr val="990099"/>
                </a:solidFill>
                <a:latin typeface="Times New Roman" pitchFamily="18" charset="0"/>
                <a:sym typeface="Symbol" pitchFamily="18" charset="2"/>
              </a:rPr>
              <a:t> </a:t>
            </a:r>
            <a:r>
              <a:rPr lang="en-US" dirty="0">
                <a:solidFill>
                  <a:srgbClr val="990099"/>
                </a:solidFill>
                <a:sym typeface="Symbol" pitchFamily="18" charset="2"/>
              </a:rPr>
              <a:t>10 </a:t>
            </a:r>
            <a:r>
              <a:rPr lang="en-US" b="1" dirty="0">
                <a:solidFill>
                  <a:srgbClr val="990099"/>
                </a:solidFill>
                <a:latin typeface="Times New Roman" pitchFamily="18" charset="0"/>
                <a:sym typeface="Symbol" pitchFamily="18" charset="2"/>
              </a:rPr>
              <a:t>+</a:t>
            </a:r>
            <a:r>
              <a:rPr lang="en-US" dirty="0">
                <a:solidFill>
                  <a:srgbClr val="990099"/>
                </a:solidFill>
                <a:sym typeface="Symbol" pitchFamily="18" charset="2"/>
              </a:rPr>
              <a:t> 11</a:t>
            </a:r>
          </a:p>
        </p:txBody>
      </p:sp>
      <p:sp>
        <p:nvSpPr>
          <p:cNvPr id="460824" name="Text Box 24"/>
          <p:cNvSpPr txBox="1">
            <a:spLocks noChangeArrowheads="1"/>
          </p:cNvSpPr>
          <p:nvPr/>
        </p:nvSpPr>
        <p:spPr bwMode="auto">
          <a:xfrm>
            <a:off x="2236788" y="4494213"/>
            <a:ext cx="4289425" cy="457200"/>
          </a:xfrm>
          <a:prstGeom prst="rect">
            <a:avLst/>
          </a:prstGeom>
          <a:noFill/>
          <a:ln w="19050" algn="ctr">
            <a:noFill/>
            <a:miter lim="800000"/>
            <a:headEnd/>
            <a:tailEnd/>
          </a:ln>
        </p:spPr>
        <p:txBody>
          <a:bodyPr wrap="none">
            <a:spAutoFit/>
          </a:bodyPr>
          <a:lstStyle/>
          <a:p>
            <a:r>
              <a:rPr lang="en-US">
                <a:solidFill>
                  <a:srgbClr val="990099"/>
                </a:solidFill>
                <a:sym typeface="Symbol" pitchFamily="18" charset="2"/>
              </a:rPr>
              <a:t></a:t>
            </a:r>
            <a:r>
              <a:rPr lang="el-GR">
                <a:solidFill>
                  <a:srgbClr val="990099"/>
                </a:solidFill>
                <a:latin typeface="Times New Roman" pitchFamily="18" charset="0"/>
                <a:cs typeface="Times New Roman" pitchFamily="18" charset="0"/>
              </a:rPr>
              <a:t>ψ</a:t>
            </a:r>
            <a:r>
              <a:rPr lang="en-US" sz="1800" baseline="-25000">
                <a:solidFill>
                  <a:srgbClr val="990099"/>
                </a:solidFill>
              </a:rPr>
              <a:t>11</a:t>
            </a:r>
            <a:r>
              <a:rPr lang="en-US">
                <a:solidFill>
                  <a:srgbClr val="990099"/>
                </a:solidFill>
                <a:sym typeface="Symbol" pitchFamily="18" charset="2"/>
              </a:rPr>
              <a:t> </a:t>
            </a:r>
            <a:r>
              <a:rPr lang="en-US" b="1">
                <a:solidFill>
                  <a:srgbClr val="990099"/>
                </a:solidFill>
                <a:latin typeface="Times New Roman" pitchFamily="18" charset="0"/>
                <a:sym typeface="Symbol" pitchFamily="18" charset="2"/>
              </a:rPr>
              <a:t>=</a:t>
            </a:r>
            <a:r>
              <a:rPr lang="en-US">
                <a:solidFill>
                  <a:srgbClr val="990099"/>
                </a:solidFill>
                <a:sym typeface="Symbol" pitchFamily="18" charset="2"/>
              </a:rPr>
              <a:t> </a:t>
            </a:r>
            <a:r>
              <a:rPr lang="en-US" b="1">
                <a:solidFill>
                  <a:srgbClr val="990099"/>
                </a:solidFill>
                <a:latin typeface="Times New Roman" pitchFamily="18" charset="0"/>
                <a:sym typeface="Symbol" pitchFamily="18" charset="2"/>
              </a:rPr>
              <a:t>+</a:t>
            </a:r>
            <a:r>
              <a:rPr lang="en-US" sz="1600" b="1" baseline="-25000">
                <a:solidFill>
                  <a:srgbClr val="990099"/>
                </a:solidFill>
              </a:rPr>
              <a:t>  </a:t>
            </a:r>
            <a:r>
              <a:rPr lang="en-US">
                <a:solidFill>
                  <a:srgbClr val="990099"/>
                </a:solidFill>
                <a:sym typeface="Symbol" pitchFamily="18" charset="2"/>
              </a:rPr>
              <a:t>00 </a:t>
            </a:r>
            <a:r>
              <a:rPr lang="en-US" b="1">
                <a:solidFill>
                  <a:srgbClr val="990099"/>
                </a:solidFill>
                <a:latin typeface="Times New Roman" pitchFamily="18" charset="0"/>
                <a:sym typeface="Symbol" pitchFamily="18" charset="2"/>
              </a:rPr>
              <a:t>+</a:t>
            </a:r>
            <a:r>
              <a:rPr lang="en-US">
                <a:solidFill>
                  <a:srgbClr val="990099"/>
                </a:solidFill>
                <a:sym typeface="Symbol" pitchFamily="18" charset="2"/>
              </a:rPr>
              <a:t> 01 </a:t>
            </a:r>
            <a:r>
              <a:rPr lang="en-US" b="1">
                <a:solidFill>
                  <a:srgbClr val="990099"/>
                </a:solidFill>
                <a:latin typeface="Times New Roman" pitchFamily="18" charset="0"/>
                <a:sym typeface="Symbol" pitchFamily="18" charset="2"/>
              </a:rPr>
              <a:t>+ </a:t>
            </a:r>
            <a:r>
              <a:rPr lang="en-US">
                <a:solidFill>
                  <a:srgbClr val="990099"/>
                </a:solidFill>
                <a:sym typeface="Symbol" pitchFamily="18" charset="2"/>
              </a:rPr>
              <a:t>10 </a:t>
            </a:r>
            <a:r>
              <a:rPr lang="en-US" b="1">
                <a:solidFill>
                  <a:srgbClr val="990099"/>
                </a:solidFill>
                <a:latin typeface="Times New Roman" pitchFamily="18" charset="0"/>
                <a:cs typeface="Times New Roman" pitchFamily="18" charset="0"/>
                <a:sym typeface="Symbol" pitchFamily="18" charset="2"/>
              </a:rPr>
              <a:t>–</a:t>
            </a:r>
            <a:r>
              <a:rPr lang="en-US">
                <a:solidFill>
                  <a:srgbClr val="990099"/>
                </a:solidFill>
                <a:sym typeface="Symbol" pitchFamily="18" charset="2"/>
              </a:rPr>
              <a:t> 11</a:t>
            </a:r>
          </a:p>
        </p:txBody>
      </p:sp>
      <p:sp>
        <p:nvSpPr>
          <p:cNvPr id="460825" name="Text Box 25"/>
          <p:cNvSpPr txBox="1">
            <a:spLocks noChangeArrowheads="1"/>
          </p:cNvSpPr>
          <p:nvPr/>
        </p:nvSpPr>
        <p:spPr bwMode="auto">
          <a:xfrm>
            <a:off x="338138" y="5102225"/>
            <a:ext cx="6718571" cy="369332"/>
          </a:xfrm>
          <a:prstGeom prst="rect">
            <a:avLst/>
          </a:prstGeom>
          <a:noFill/>
          <a:ln w="19050" algn="ctr">
            <a:noFill/>
            <a:miter lim="800000"/>
            <a:headEnd/>
            <a:tailEnd/>
          </a:ln>
        </p:spPr>
        <p:txBody>
          <a:bodyPr wrap="none">
            <a:spAutoFit/>
          </a:bodyPr>
          <a:lstStyle/>
          <a:p>
            <a:r>
              <a:rPr lang="en-US" dirty="0">
                <a:solidFill>
                  <a:srgbClr val="CC0000"/>
                </a:solidFill>
              </a:rPr>
              <a:t>What noteworthy property do these states have</a:t>
            </a:r>
            <a:r>
              <a:rPr lang="en-US" dirty="0" smtClean="0">
                <a:solidFill>
                  <a:srgbClr val="CC0000"/>
                </a:solidFill>
              </a:rPr>
              <a:t>?      </a:t>
            </a:r>
            <a:r>
              <a:rPr lang="en-US" dirty="0" smtClean="0">
                <a:solidFill>
                  <a:srgbClr val="CC0000"/>
                </a:solidFill>
                <a:sym typeface="Wingdings" pitchFamily="2" charset="2"/>
              </a:rPr>
              <a:t></a:t>
            </a:r>
            <a:r>
              <a:rPr lang="en-US" dirty="0" smtClean="0">
                <a:solidFill>
                  <a:srgbClr val="CC0000"/>
                </a:solidFill>
              </a:rPr>
              <a:t>  Orthogonal  </a:t>
            </a:r>
            <a:endParaRPr lang="en-US" b="1" i="1" dirty="0">
              <a:solidFill>
                <a:srgbClr val="CC0000"/>
              </a:solidFill>
            </a:endParaRPr>
          </a:p>
        </p:txBody>
      </p:sp>
      <p:grpSp>
        <p:nvGrpSpPr>
          <p:cNvPr id="4" name="Group 26"/>
          <p:cNvGrpSpPr>
            <a:grpSpLocks/>
          </p:cNvGrpSpPr>
          <p:nvPr/>
        </p:nvGrpSpPr>
        <p:grpSpPr bwMode="auto">
          <a:xfrm>
            <a:off x="2913063" y="1374775"/>
            <a:ext cx="1524000" cy="762000"/>
            <a:chOff x="1920" y="864"/>
            <a:chExt cx="960" cy="480"/>
          </a:xfrm>
        </p:grpSpPr>
        <p:sp>
          <p:nvSpPr>
            <p:cNvPr id="39954" name="Rectangle 27"/>
            <p:cNvSpPr>
              <a:spLocks noChangeArrowheads="1"/>
            </p:cNvSpPr>
            <p:nvPr/>
          </p:nvSpPr>
          <p:spPr bwMode="auto">
            <a:xfrm>
              <a:off x="1920" y="864"/>
              <a:ext cx="384" cy="480"/>
            </a:xfrm>
            <a:prstGeom prst="rect">
              <a:avLst/>
            </a:prstGeom>
            <a:solidFill>
              <a:srgbClr val="C0C0C0"/>
            </a:solidFill>
            <a:ln w="19050" algn="ctr">
              <a:solidFill>
                <a:schemeClr val="tx1"/>
              </a:solidFill>
              <a:prstDash val="dash"/>
              <a:miter lim="800000"/>
              <a:headEnd/>
              <a:tailEnd/>
            </a:ln>
          </p:spPr>
          <p:txBody>
            <a:bodyPr wrap="none" anchor="ctr"/>
            <a:lstStyle/>
            <a:p>
              <a:pPr algn="ctr"/>
              <a:r>
                <a:rPr lang="en-US" sz="3600" i="1">
                  <a:latin typeface="Times New Roman" pitchFamily="18" charset="0"/>
                </a:rPr>
                <a:t>U</a:t>
              </a:r>
            </a:p>
          </p:txBody>
        </p:sp>
        <p:sp>
          <p:nvSpPr>
            <p:cNvPr id="39955" name="Line 28"/>
            <p:cNvSpPr>
              <a:spLocks noChangeShapeType="1"/>
            </p:cNvSpPr>
            <p:nvPr/>
          </p:nvSpPr>
          <p:spPr bwMode="auto">
            <a:xfrm>
              <a:off x="2304" y="960"/>
              <a:ext cx="240" cy="0"/>
            </a:xfrm>
            <a:prstGeom prst="line">
              <a:avLst/>
            </a:prstGeom>
            <a:noFill/>
            <a:ln w="19050">
              <a:solidFill>
                <a:schemeClr val="tx1"/>
              </a:solidFill>
              <a:round/>
              <a:headEnd/>
              <a:tailEnd/>
            </a:ln>
          </p:spPr>
          <p:txBody>
            <a:bodyPr wrap="none" anchor="ctr"/>
            <a:lstStyle/>
            <a:p>
              <a:endParaRPr lang="en-US"/>
            </a:p>
          </p:txBody>
        </p:sp>
        <p:sp>
          <p:nvSpPr>
            <p:cNvPr id="39956" name="Line 29"/>
            <p:cNvSpPr>
              <a:spLocks noChangeShapeType="1"/>
            </p:cNvSpPr>
            <p:nvPr/>
          </p:nvSpPr>
          <p:spPr bwMode="auto">
            <a:xfrm>
              <a:off x="2304" y="1248"/>
              <a:ext cx="240" cy="0"/>
            </a:xfrm>
            <a:prstGeom prst="line">
              <a:avLst/>
            </a:prstGeom>
            <a:noFill/>
            <a:ln w="19050">
              <a:solidFill>
                <a:schemeClr val="tx1"/>
              </a:solidFill>
              <a:round/>
              <a:headEnd/>
              <a:tailEnd/>
            </a:ln>
          </p:spPr>
          <p:txBody>
            <a:bodyPr wrap="none" anchor="ctr"/>
            <a:lstStyle/>
            <a:p>
              <a:endParaRPr lang="en-US"/>
            </a:p>
          </p:txBody>
        </p:sp>
        <p:sp>
          <p:nvSpPr>
            <p:cNvPr id="39957" name="AutoShape 30"/>
            <p:cNvSpPr>
              <a:spLocks noChangeArrowheads="1"/>
            </p:cNvSpPr>
            <p:nvPr/>
          </p:nvSpPr>
          <p:spPr bwMode="auto">
            <a:xfrm rot="5400000">
              <a:off x="2448" y="864"/>
              <a:ext cx="192" cy="192"/>
            </a:xfrm>
            <a:custGeom>
              <a:avLst/>
              <a:gdLst>
                <a:gd name="T0" fmla="*/ 96 w 21600"/>
                <a:gd name="T1" fmla="*/ 0 h 21600"/>
                <a:gd name="T2" fmla="*/ 48 w 21600"/>
                <a:gd name="T3" fmla="*/ 96 h 21600"/>
                <a:gd name="T4" fmla="*/ 96 w 21600"/>
                <a:gd name="T5" fmla="*/ 96 h 21600"/>
                <a:gd name="T6" fmla="*/ 144 w 21600"/>
                <a:gd name="T7" fmla="*/ 96 h 21600"/>
                <a:gd name="T8" fmla="*/ 0 60000 65536"/>
                <a:gd name="T9" fmla="*/ 0 60000 65536"/>
                <a:gd name="T10" fmla="*/ 0 60000 65536"/>
                <a:gd name="T11" fmla="*/ 0 60000 65536"/>
                <a:gd name="T12" fmla="*/ 0 w 21600"/>
                <a:gd name="T13" fmla="*/ 0 h 21600"/>
                <a:gd name="T14" fmla="*/ 21600 w 21600"/>
                <a:gd name="T15" fmla="*/ 776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solidFill>
              <a:srgbClr val="DDDDDD"/>
            </a:solidFill>
            <a:ln w="19050" algn="ctr">
              <a:solidFill>
                <a:schemeClr val="tx1"/>
              </a:solidFill>
              <a:miter lim="800000"/>
              <a:headEnd/>
              <a:tailEnd/>
            </a:ln>
          </p:spPr>
          <p:txBody>
            <a:bodyPr wrap="none" anchor="ctr"/>
            <a:lstStyle/>
            <a:p>
              <a:endParaRPr lang="en-US"/>
            </a:p>
          </p:txBody>
        </p:sp>
        <p:sp>
          <p:nvSpPr>
            <p:cNvPr id="39958" name="AutoShape 31"/>
            <p:cNvSpPr>
              <a:spLocks noChangeArrowheads="1"/>
            </p:cNvSpPr>
            <p:nvPr/>
          </p:nvSpPr>
          <p:spPr bwMode="auto">
            <a:xfrm rot="5400000">
              <a:off x="2448" y="1152"/>
              <a:ext cx="192" cy="192"/>
            </a:xfrm>
            <a:custGeom>
              <a:avLst/>
              <a:gdLst>
                <a:gd name="T0" fmla="*/ 96 w 21600"/>
                <a:gd name="T1" fmla="*/ 0 h 21600"/>
                <a:gd name="T2" fmla="*/ 48 w 21600"/>
                <a:gd name="T3" fmla="*/ 96 h 21600"/>
                <a:gd name="T4" fmla="*/ 96 w 21600"/>
                <a:gd name="T5" fmla="*/ 96 h 21600"/>
                <a:gd name="T6" fmla="*/ 144 w 21600"/>
                <a:gd name="T7" fmla="*/ 96 h 21600"/>
                <a:gd name="T8" fmla="*/ 0 60000 65536"/>
                <a:gd name="T9" fmla="*/ 0 60000 65536"/>
                <a:gd name="T10" fmla="*/ 0 60000 65536"/>
                <a:gd name="T11" fmla="*/ 0 60000 65536"/>
                <a:gd name="T12" fmla="*/ 0 w 21600"/>
                <a:gd name="T13" fmla="*/ 0 h 21600"/>
                <a:gd name="T14" fmla="*/ 21600 w 21600"/>
                <a:gd name="T15" fmla="*/ 776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solidFill>
              <a:srgbClr val="DDDDDD"/>
            </a:solidFill>
            <a:ln w="19050" algn="ctr">
              <a:solidFill>
                <a:schemeClr val="tx1"/>
              </a:solidFill>
              <a:miter lim="800000"/>
              <a:headEnd/>
              <a:tailEnd/>
            </a:ln>
          </p:spPr>
          <p:txBody>
            <a:bodyPr wrap="none" anchor="ctr"/>
            <a:lstStyle/>
            <a:p>
              <a:endParaRPr lang="en-US"/>
            </a:p>
          </p:txBody>
        </p:sp>
        <p:sp>
          <p:nvSpPr>
            <p:cNvPr id="39959" name="Line 32"/>
            <p:cNvSpPr>
              <a:spLocks noChangeShapeType="1"/>
            </p:cNvSpPr>
            <p:nvPr/>
          </p:nvSpPr>
          <p:spPr bwMode="auto">
            <a:xfrm>
              <a:off x="2640" y="960"/>
              <a:ext cx="240" cy="0"/>
            </a:xfrm>
            <a:prstGeom prst="line">
              <a:avLst/>
            </a:prstGeom>
            <a:noFill/>
            <a:ln w="38100" cmpd="dbl">
              <a:solidFill>
                <a:schemeClr val="tx1"/>
              </a:solidFill>
              <a:round/>
              <a:headEnd/>
              <a:tailEnd/>
            </a:ln>
          </p:spPr>
          <p:txBody>
            <a:bodyPr wrap="none" anchor="ctr"/>
            <a:lstStyle/>
            <a:p>
              <a:endParaRPr lang="en-US"/>
            </a:p>
          </p:txBody>
        </p:sp>
        <p:sp>
          <p:nvSpPr>
            <p:cNvPr id="39960" name="Line 33"/>
            <p:cNvSpPr>
              <a:spLocks noChangeShapeType="1"/>
            </p:cNvSpPr>
            <p:nvPr/>
          </p:nvSpPr>
          <p:spPr bwMode="auto">
            <a:xfrm>
              <a:off x="2640" y="1248"/>
              <a:ext cx="240" cy="0"/>
            </a:xfrm>
            <a:prstGeom prst="line">
              <a:avLst/>
            </a:prstGeom>
            <a:noFill/>
            <a:ln w="38100" cmpd="dbl">
              <a:solidFill>
                <a:schemeClr val="tx1"/>
              </a:solidFill>
              <a:round/>
              <a:headEnd/>
              <a:tailEnd/>
            </a:ln>
          </p:spPr>
          <p:txBody>
            <a:bodyPr wrap="none" anchor="ctr"/>
            <a:lstStyle/>
            <a:p>
              <a:endParaRPr lang="en-US"/>
            </a:p>
          </p:txBody>
        </p:sp>
      </p:grpSp>
      <p:sp>
        <p:nvSpPr>
          <p:cNvPr id="460835" name="Text Box 35"/>
          <p:cNvSpPr txBox="1">
            <a:spLocks noChangeArrowheads="1"/>
          </p:cNvSpPr>
          <p:nvPr/>
        </p:nvSpPr>
        <p:spPr bwMode="auto">
          <a:xfrm>
            <a:off x="2236788" y="3128963"/>
            <a:ext cx="4289425" cy="457200"/>
          </a:xfrm>
          <a:prstGeom prst="rect">
            <a:avLst/>
          </a:prstGeom>
          <a:noFill/>
          <a:ln w="19050" algn="ctr">
            <a:noFill/>
            <a:miter lim="800000"/>
            <a:headEnd/>
            <a:tailEnd/>
          </a:ln>
        </p:spPr>
        <p:txBody>
          <a:bodyPr wrap="none">
            <a:spAutoFit/>
          </a:bodyPr>
          <a:lstStyle/>
          <a:p>
            <a:r>
              <a:rPr lang="en-US">
                <a:solidFill>
                  <a:srgbClr val="990099"/>
                </a:solidFill>
                <a:sym typeface="Symbol" pitchFamily="18" charset="2"/>
              </a:rPr>
              <a:t></a:t>
            </a:r>
            <a:r>
              <a:rPr lang="el-GR">
                <a:solidFill>
                  <a:srgbClr val="990099"/>
                </a:solidFill>
                <a:latin typeface="Times New Roman" pitchFamily="18" charset="0"/>
                <a:cs typeface="Times New Roman" pitchFamily="18" charset="0"/>
              </a:rPr>
              <a:t>ψ</a:t>
            </a:r>
            <a:r>
              <a:rPr lang="en-US" sz="1800" baseline="-25000">
                <a:solidFill>
                  <a:srgbClr val="990099"/>
                </a:solidFill>
              </a:rPr>
              <a:t>00</a:t>
            </a:r>
            <a:r>
              <a:rPr lang="en-US">
                <a:solidFill>
                  <a:srgbClr val="990099"/>
                </a:solidFill>
                <a:sym typeface="Symbol" pitchFamily="18" charset="2"/>
              </a:rPr>
              <a:t> </a:t>
            </a:r>
            <a:r>
              <a:rPr lang="en-US" b="1">
                <a:solidFill>
                  <a:srgbClr val="990099"/>
                </a:solidFill>
                <a:latin typeface="Times New Roman" pitchFamily="18" charset="0"/>
                <a:sym typeface="Symbol" pitchFamily="18" charset="2"/>
              </a:rPr>
              <a:t>=</a:t>
            </a:r>
            <a:r>
              <a:rPr lang="en-US">
                <a:solidFill>
                  <a:srgbClr val="990099"/>
                </a:solidFill>
                <a:sym typeface="Symbol" pitchFamily="18" charset="2"/>
              </a:rPr>
              <a:t> </a:t>
            </a:r>
            <a:r>
              <a:rPr lang="en-US" b="1">
                <a:solidFill>
                  <a:srgbClr val="990099"/>
                </a:solidFill>
                <a:latin typeface="Times New Roman" pitchFamily="18" charset="0"/>
                <a:cs typeface="Times New Roman" pitchFamily="18" charset="0"/>
                <a:sym typeface="Symbol" pitchFamily="18" charset="2"/>
              </a:rPr>
              <a:t>–</a:t>
            </a:r>
            <a:r>
              <a:rPr lang="en-US" sz="1600" b="1" baseline="-25000">
                <a:solidFill>
                  <a:srgbClr val="990099"/>
                </a:solidFill>
              </a:rPr>
              <a:t>  </a:t>
            </a:r>
            <a:r>
              <a:rPr lang="en-US">
                <a:solidFill>
                  <a:srgbClr val="990099"/>
                </a:solidFill>
                <a:sym typeface="Symbol" pitchFamily="18" charset="2"/>
              </a:rPr>
              <a:t>00 </a:t>
            </a:r>
            <a:r>
              <a:rPr lang="en-US" b="1">
                <a:solidFill>
                  <a:srgbClr val="990099"/>
                </a:solidFill>
                <a:latin typeface="Times New Roman" pitchFamily="18" charset="0"/>
                <a:sym typeface="Symbol" pitchFamily="18" charset="2"/>
              </a:rPr>
              <a:t>+</a:t>
            </a:r>
            <a:r>
              <a:rPr lang="en-US">
                <a:solidFill>
                  <a:srgbClr val="990099"/>
                </a:solidFill>
                <a:sym typeface="Symbol" pitchFamily="18" charset="2"/>
              </a:rPr>
              <a:t> 01 </a:t>
            </a:r>
            <a:r>
              <a:rPr lang="en-US" b="1">
                <a:solidFill>
                  <a:srgbClr val="990099"/>
                </a:solidFill>
                <a:latin typeface="Times New Roman" pitchFamily="18" charset="0"/>
                <a:sym typeface="Symbol" pitchFamily="18" charset="2"/>
              </a:rPr>
              <a:t>+ </a:t>
            </a:r>
            <a:r>
              <a:rPr lang="en-US">
                <a:solidFill>
                  <a:srgbClr val="990099"/>
                </a:solidFill>
                <a:sym typeface="Symbol" pitchFamily="18" charset="2"/>
              </a:rPr>
              <a:t>10 </a:t>
            </a:r>
            <a:r>
              <a:rPr lang="en-US" b="1">
                <a:solidFill>
                  <a:srgbClr val="990099"/>
                </a:solidFill>
                <a:latin typeface="Times New Roman" pitchFamily="18" charset="0"/>
                <a:sym typeface="Symbol" pitchFamily="18" charset="2"/>
              </a:rPr>
              <a:t>+</a:t>
            </a:r>
            <a:r>
              <a:rPr lang="en-US">
                <a:solidFill>
                  <a:srgbClr val="990099"/>
                </a:solidFill>
                <a:sym typeface="Symbol" pitchFamily="18" charset="2"/>
              </a:rPr>
              <a:t> 11</a:t>
            </a:r>
          </a:p>
        </p:txBody>
      </p:sp>
      <p:sp>
        <p:nvSpPr>
          <p:cNvPr id="460836" name="Text Box 36"/>
          <p:cNvSpPr txBox="1">
            <a:spLocks noChangeArrowheads="1"/>
          </p:cNvSpPr>
          <p:nvPr/>
        </p:nvSpPr>
        <p:spPr bwMode="auto">
          <a:xfrm>
            <a:off x="338138" y="3584575"/>
            <a:ext cx="1757362" cy="519113"/>
          </a:xfrm>
          <a:prstGeom prst="rect">
            <a:avLst/>
          </a:prstGeom>
          <a:noFill/>
          <a:ln w="19050" algn="ctr">
            <a:noFill/>
            <a:miter lim="800000"/>
            <a:headEnd/>
            <a:tailEnd/>
          </a:ln>
        </p:spPr>
        <p:txBody>
          <a:bodyPr wrap="none">
            <a:spAutoFit/>
          </a:bodyPr>
          <a:lstStyle/>
          <a:p>
            <a:r>
              <a:rPr lang="en-US">
                <a:solidFill>
                  <a:srgbClr val="CC0000"/>
                </a:solidFill>
              </a:rPr>
              <a:t>Case of </a:t>
            </a:r>
            <a:r>
              <a:rPr lang="en-US" i="1">
                <a:solidFill>
                  <a:srgbClr val="CC0000"/>
                </a:solidFill>
                <a:latin typeface="Times New Roman" pitchFamily="18" charset="0"/>
              </a:rPr>
              <a:t>f</a:t>
            </a:r>
            <a:r>
              <a:rPr lang="en-US" sz="1600" b="1" baseline="-25000">
                <a:solidFill>
                  <a:srgbClr val="CC0000"/>
                </a:solidFill>
              </a:rPr>
              <a:t>01</a:t>
            </a:r>
            <a:r>
              <a:rPr lang="en-US" sz="2800">
                <a:solidFill>
                  <a:srgbClr val="CC0000"/>
                </a:solidFill>
              </a:rPr>
              <a:t>?</a:t>
            </a:r>
            <a:endParaRPr lang="en-US">
              <a:solidFill>
                <a:srgbClr val="990099"/>
              </a:solidFill>
              <a:sym typeface="Symbol" pitchFamily="18" charset="2"/>
            </a:endParaRPr>
          </a:p>
        </p:txBody>
      </p:sp>
      <p:sp>
        <p:nvSpPr>
          <p:cNvPr id="460837" name="Text Box 37"/>
          <p:cNvSpPr txBox="1">
            <a:spLocks noChangeArrowheads="1"/>
          </p:cNvSpPr>
          <p:nvPr/>
        </p:nvSpPr>
        <p:spPr bwMode="auto">
          <a:xfrm>
            <a:off x="338138" y="4038600"/>
            <a:ext cx="1757362" cy="519113"/>
          </a:xfrm>
          <a:prstGeom prst="rect">
            <a:avLst/>
          </a:prstGeom>
          <a:noFill/>
          <a:ln w="19050" algn="ctr">
            <a:noFill/>
            <a:miter lim="800000"/>
            <a:headEnd/>
            <a:tailEnd/>
          </a:ln>
        </p:spPr>
        <p:txBody>
          <a:bodyPr wrap="none">
            <a:spAutoFit/>
          </a:bodyPr>
          <a:lstStyle/>
          <a:p>
            <a:r>
              <a:rPr lang="en-US">
                <a:solidFill>
                  <a:srgbClr val="CC0000"/>
                </a:solidFill>
              </a:rPr>
              <a:t>Case of </a:t>
            </a:r>
            <a:r>
              <a:rPr lang="en-US" i="1">
                <a:solidFill>
                  <a:srgbClr val="CC0000"/>
                </a:solidFill>
                <a:latin typeface="Times New Roman" pitchFamily="18" charset="0"/>
              </a:rPr>
              <a:t>f</a:t>
            </a:r>
            <a:r>
              <a:rPr lang="en-US" sz="1600" b="1" baseline="-25000">
                <a:solidFill>
                  <a:srgbClr val="CC0000"/>
                </a:solidFill>
              </a:rPr>
              <a:t>10</a:t>
            </a:r>
            <a:r>
              <a:rPr lang="en-US" sz="2800">
                <a:solidFill>
                  <a:srgbClr val="CC0000"/>
                </a:solidFill>
              </a:rPr>
              <a:t>?</a:t>
            </a:r>
            <a:endParaRPr lang="en-US">
              <a:solidFill>
                <a:srgbClr val="990099"/>
              </a:solidFill>
              <a:sym typeface="Symbol" pitchFamily="18" charset="2"/>
            </a:endParaRPr>
          </a:p>
        </p:txBody>
      </p:sp>
      <p:sp>
        <p:nvSpPr>
          <p:cNvPr id="460838" name="Text Box 38"/>
          <p:cNvSpPr txBox="1">
            <a:spLocks noChangeArrowheads="1"/>
          </p:cNvSpPr>
          <p:nvPr/>
        </p:nvSpPr>
        <p:spPr bwMode="auto">
          <a:xfrm>
            <a:off x="338138" y="4494213"/>
            <a:ext cx="1757362" cy="519112"/>
          </a:xfrm>
          <a:prstGeom prst="rect">
            <a:avLst/>
          </a:prstGeom>
          <a:noFill/>
          <a:ln w="19050" algn="ctr">
            <a:noFill/>
            <a:miter lim="800000"/>
            <a:headEnd/>
            <a:tailEnd/>
          </a:ln>
        </p:spPr>
        <p:txBody>
          <a:bodyPr wrap="none">
            <a:spAutoFit/>
          </a:bodyPr>
          <a:lstStyle/>
          <a:p>
            <a:r>
              <a:rPr lang="en-US">
                <a:solidFill>
                  <a:srgbClr val="CC0000"/>
                </a:solidFill>
              </a:rPr>
              <a:t>Case of </a:t>
            </a:r>
            <a:r>
              <a:rPr lang="en-US" i="1">
                <a:solidFill>
                  <a:srgbClr val="CC0000"/>
                </a:solidFill>
                <a:latin typeface="Times New Roman" pitchFamily="18" charset="0"/>
              </a:rPr>
              <a:t>f</a:t>
            </a:r>
            <a:r>
              <a:rPr lang="en-US" sz="1600" b="1" baseline="-25000">
                <a:solidFill>
                  <a:srgbClr val="CC0000"/>
                </a:solidFill>
              </a:rPr>
              <a:t>11</a:t>
            </a:r>
            <a:r>
              <a:rPr lang="en-US" sz="2800">
                <a:solidFill>
                  <a:srgbClr val="CC0000"/>
                </a:solidFill>
              </a:rPr>
              <a:t>?</a:t>
            </a:r>
            <a:endParaRPr lang="en-US">
              <a:solidFill>
                <a:srgbClr val="990099"/>
              </a:solidFill>
              <a:sym typeface="Symbol" pitchFamily="18" charset="2"/>
            </a:endParaRPr>
          </a:p>
        </p:txBody>
      </p:sp>
      <p:sp>
        <p:nvSpPr>
          <p:cNvPr id="460840" name="Text Box 40"/>
          <p:cNvSpPr txBox="1">
            <a:spLocks noChangeArrowheads="1"/>
          </p:cNvSpPr>
          <p:nvPr/>
        </p:nvSpPr>
        <p:spPr bwMode="auto">
          <a:xfrm>
            <a:off x="4664075" y="1231900"/>
            <a:ext cx="4291013" cy="1373188"/>
          </a:xfrm>
          <a:prstGeom prst="rect">
            <a:avLst/>
          </a:prstGeom>
          <a:noFill/>
          <a:ln w="9525">
            <a:noFill/>
            <a:miter lim="800000"/>
            <a:headEnd/>
            <a:tailEnd/>
          </a:ln>
        </p:spPr>
        <p:txBody>
          <a:bodyPr wrap="none">
            <a:spAutoFit/>
          </a:bodyPr>
          <a:lstStyle/>
          <a:p>
            <a:r>
              <a:rPr lang="en-US" b="1">
                <a:sym typeface="Wingdings" pitchFamily="2" charset="2"/>
              </a:rPr>
              <a:t></a:t>
            </a:r>
            <a:r>
              <a:rPr lang="en-US">
                <a:sym typeface="Wingdings" pitchFamily="2" charset="2"/>
              </a:rPr>
              <a:t>  </a:t>
            </a:r>
            <a:r>
              <a:rPr lang="en-US"/>
              <a:t>Apply the </a:t>
            </a:r>
            <a:r>
              <a:rPr lang="en-US" sz="2800" i="1">
                <a:latin typeface="Times New Roman" pitchFamily="18" charset="0"/>
              </a:rPr>
              <a:t>U</a:t>
            </a:r>
            <a:r>
              <a:rPr lang="en-US"/>
              <a:t> that maps </a:t>
            </a:r>
          </a:p>
          <a:p>
            <a:r>
              <a:rPr lang="en-US" b="1">
                <a:sym typeface="Wingdings" pitchFamily="2" charset="2"/>
              </a:rPr>
              <a:t></a:t>
            </a:r>
            <a:r>
              <a:rPr lang="en-US">
                <a:sym typeface="Wingdings" pitchFamily="2" charset="2"/>
              </a:rPr>
              <a:t>  </a:t>
            </a:r>
            <a:r>
              <a:rPr lang="en-US">
                <a:solidFill>
                  <a:srgbClr val="990099"/>
                </a:solidFill>
                <a:sym typeface="Symbol" pitchFamily="18" charset="2"/>
              </a:rPr>
              <a:t></a:t>
            </a:r>
            <a:r>
              <a:rPr lang="el-GR">
                <a:solidFill>
                  <a:srgbClr val="990099"/>
                </a:solidFill>
                <a:latin typeface="Times New Roman" pitchFamily="18" charset="0"/>
                <a:cs typeface="Times New Roman" pitchFamily="18" charset="0"/>
              </a:rPr>
              <a:t>ψ</a:t>
            </a:r>
            <a:r>
              <a:rPr lang="en-US" sz="1800" baseline="-25000">
                <a:solidFill>
                  <a:srgbClr val="990099"/>
                </a:solidFill>
              </a:rPr>
              <a:t>00</a:t>
            </a:r>
            <a:r>
              <a:rPr lang="en-US">
                <a:solidFill>
                  <a:srgbClr val="990099"/>
                </a:solidFill>
                <a:sym typeface="Symbol" pitchFamily="18" charset="2"/>
              </a:rPr>
              <a:t></a:t>
            </a:r>
            <a:r>
              <a:rPr lang="en-US" sz="2800"/>
              <a:t>,</a:t>
            </a:r>
            <a:r>
              <a:rPr lang="en-US">
                <a:solidFill>
                  <a:srgbClr val="990099"/>
                </a:solidFill>
                <a:sym typeface="Symbol" pitchFamily="18" charset="2"/>
              </a:rPr>
              <a:t> </a:t>
            </a:r>
            <a:r>
              <a:rPr lang="el-GR">
                <a:solidFill>
                  <a:srgbClr val="990099"/>
                </a:solidFill>
                <a:latin typeface="Times New Roman" pitchFamily="18" charset="0"/>
                <a:cs typeface="Times New Roman" pitchFamily="18" charset="0"/>
              </a:rPr>
              <a:t>ψ</a:t>
            </a:r>
            <a:r>
              <a:rPr lang="en-US" sz="1800" baseline="-25000">
                <a:solidFill>
                  <a:srgbClr val="990099"/>
                </a:solidFill>
              </a:rPr>
              <a:t>01</a:t>
            </a:r>
            <a:r>
              <a:rPr lang="en-US">
                <a:solidFill>
                  <a:srgbClr val="990099"/>
                </a:solidFill>
                <a:sym typeface="Symbol" pitchFamily="18" charset="2"/>
              </a:rPr>
              <a:t></a:t>
            </a:r>
            <a:r>
              <a:rPr lang="en-US" sz="2800"/>
              <a:t>,</a:t>
            </a:r>
            <a:r>
              <a:rPr lang="en-US" sz="2000">
                <a:solidFill>
                  <a:srgbClr val="990099"/>
                </a:solidFill>
                <a:sym typeface="Symbol" pitchFamily="18" charset="2"/>
              </a:rPr>
              <a:t> </a:t>
            </a:r>
            <a:r>
              <a:rPr lang="en-US">
                <a:solidFill>
                  <a:srgbClr val="990099"/>
                </a:solidFill>
                <a:sym typeface="Symbol" pitchFamily="18" charset="2"/>
              </a:rPr>
              <a:t></a:t>
            </a:r>
            <a:r>
              <a:rPr lang="el-GR">
                <a:solidFill>
                  <a:srgbClr val="990099"/>
                </a:solidFill>
                <a:latin typeface="Times New Roman" pitchFamily="18" charset="0"/>
                <a:cs typeface="Times New Roman" pitchFamily="18" charset="0"/>
              </a:rPr>
              <a:t>ψ</a:t>
            </a:r>
            <a:r>
              <a:rPr lang="en-US" sz="1800" baseline="-25000">
                <a:solidFill>
                  <a:srgbClr val="990099"/>
                </a:solidFill>
              </a:rPr>
              <a:t>10</a:t>
            </a:r>
            <a:r>
              <a:rPr lang="en-US">
                <a:solidFill>
                  <a:srgbClr val="990099"/>
                </a:solidFill>
                <a:sym typeface="Symbol" pitchFamily="18" charset="2"/>
              </a:rPr>
              <a:t></a:t>
            </a:r>
            <a:r>
              <a:rPr lang="en-US" sz="2800"/>
              <a:t>,</a:t>
            </a:r>
            <a:r>
              <a:rPr lang="en-US" sz="2000">
                <a:solidFill>
                  <a:srgbClr val="990099"/>
                </a:solidFill>
                <a:sym typeface="Symbol" pitchFamily="18" charset="2"/>
              </a:rPr>
              <a:t> </a:t>
            </a:r>
            <a:r>
              <a:rPr lang="en-US">
                <a:solidFill>
                  <a:srgbClr val="990099"/>
                </a:solidFill>
                <a:sym typeface="Symbol" pitchFamily="18" charset="2"/>
              </a:rPr>
              <a:t></a:t>
            </a:r>
            <a:r>
              <a:rPr lang="el-GR">
                <a:solidFill>
                  <a:srgbClr val="990099"/>
                </a:solidFill>
                <a:latin typeface="Times New Roman" pitchFamily="18" charset="0"/>
                <a:cs typeface="Times New Roman" pitchFamily="18" charset="0"/>
              </a:rPr>
              <a:t>ψ</a:t>
            </a:r>
            <a:r>
              <a:rPr lang="en-US" sz="1800" baseline="-25000">
                <a:solidFill>
                  <a:srgbClr val="990099"/>
                </a:solidFill>
              </a:rPr>
              <a:t>11</a:t>
            </a:r>
            <a:r>
              <a:rPr lang="en-US">
                <a:solidFill>
                  <a:srgbClr val="990099"/>
                </a:solidFill>
                <a:sym typeface="Symbol" pitchFamily="18" charset="2"/>
              </a:rPr>
              <a:t>  </a:t>
            </a:r>
            <a:r>
              <a:rPr lang="en-US"/>
              <a:t>to </a:t>
            </a:r>
          </a:p>
          <a:p>
            <a:r>
              <a:rPr lang="en-US" b="1">
                <a:sym typeface="Wingdings" pitchFamily="2" charset="2"/>
              </a:rPr>
              <a:t></a:t>
            </a:r>
            <a:r>
              <a:rPr lang="en-US">
                <a:solidFill>
                  <a:srgbClr val="990099"/>
                </a:solidFill>
                <a:sym typeface="Wingdings" pitchFamily="2" charset="2"/>
              </a:rPr>
              <a:t>  </a:t>
            </a:r>
            <a:r>
              <a:rPr lang="en-US">
                <a:solidFill>
                  <a:srgbClr val="990099"/>
                </a:solidFill>
                <a:sym typeface="Symbol" pitchFamily="18" charset="2"/>
              </a:rPr>
              <a:t>00</a:t>
            </a:r>
            <a:r>
              <a:rPr lang="en-US" sz="2800"/>
              <a:t>,</a:t>
            </a:r>
            <a:r>
              <a:rPr lang="en-US" sz="2800">
                <a:solidFill>
                  <a:srgbClr val="990099"/>
                </a:solidFill>
                <a:sym typeface="Symbol" pitchFamily="18" charset="2"/>
              </a:rPr>
              <a:t> </a:t>
            </a:r>
            <a:r>
              <a:rPr lang="en-US">
                <a:solidFill>
                  <a:srgbClr val="990099"/>
                </a:solidFill>
                <a:sym typeface="Symbol" pitchFamily="18" charset="2"/>
              </a:rPr>
              <a:t>01</a:t>
            </a:r>
            <a:r>
              <a:rPr lang="en-US" sz="2800"/>
              <a:t>,</a:t>
            </a:r>
            <a:r>
              <a:rPr lang="en-US" sz="2800">
                <a:solidFill>
                  <a:srgbClr val="990099"/>
                </a:solidFill>
                <a:sym typeface="Symbol" pitchFamily="18" charset="2"/>
              </a:rPr>
              <a:t> </a:t>
            </a:r>
            <a:r>
              <a:rPr lang="en-US">
                <a:solidFill>
                  <a:srgbClr val="990099"/>
                </a:solidFill>
                <a:sym typeface="Symbol" pitchFamily="18" charset="2"/>
              </a:rPr>
              <a:t>10</a:t>
            </a:r>
            <a:r>
              <a:rPr lang="en-US" sz="2800"/>
              <a:t>,</a:t>
            </a:r>
            <a:r>
              <a:rPr lang="en-US" sz="2800">
                <a:solidFill>
                  <a:srgbClr val="990099"/>
                </a:solidFill>
                <a:sym typeface="Symbol" pitchFamily="18" charset="2"/>
              </a:rPr>
              <a:t> </a:t>
            </a:r>
            <a:r>
              <a:rPr lang="en-US">
                <a:solidFill>
                  <a:srgbClr val="990099"/>
                </a:solidFill>
                <a:sym typeface="Symbol" pitchFamily="18" charset="2"/>
              </a:rPr>
              <a:t>11 </a:t>
            </a:r>
            <a:r>
              <a:rPr lang="en-US"/>
              <a:t> (resp.)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460835"/>
                                        </p:tgtEl>
                                        <p:attrNameLst>
                                          <p:attrName>style.visibility</p:attrName>
                                        </p:attrNameLst>
                                      </p:cBhvr>
                                      <p:to>
                                        <p:strVal val="visible"/>
                                      </p:to>
                                    </p:set>
                                    <p:animEffect transition="in" filter="dissolve">
                                      <p:cBhvr>
                                        <p:cTn id="11" dur="500"/>
                                        <p:tgtEl>
                                          <p:spTgt spid="46083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6083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460822"/>
                                        </p:tgtEl>
                                        <p:attrNameLst>
                                          <p:attrName>style.visibility</p:attrName>
                                        </p:attrNameLst>
                                      </p:cBhvr>
                                      <p:to>
                                        <p:strVal val="visible"/>
                                      </p:to>
                                    </p:set>
                                    <p:animEffect transition="in" filter="dissolve">
                                      <p:cBhvr>
                                        <p:cTn id="20" dur="500"/>
                                        <p:tgtEl>
                                          <p:spTgt spid="460822"/>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6083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460823"/>
                                        </p:tgtEl>
                                        <p:attrNameLst>
                                          <p:attrName>style.visibility</p:attrName>
                                        </p:attrNameLst>
                                      </p:cBhvr>
                                      <p:to>
                                        <p:strVal val="visible"/>
                                      </p:to>
                                    </p:set>
                                    <p:animEffect transition="in" filter="dissolve">
                                      <p:cBhvr>
                                        <p:cTn id="29" dur="500"/>
                                        <p:tgtEl>
                                          <p:spTgt spid="460823"/>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460838"/>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460824"/>
                                        </p:tgtEl>
                                        <p:attrNameLst>
                                          <p:attrName>style.visibility</p:attrName>
                                        </p:attrNameLst>
                                      </p:cBhvr>
                                      <p:to>
                                        <p:strVal val="visible"/>
                                      </p:to>
                                    </p:set>
                                    <p:animEffect transition="in" filter="dissolve">
                                      <p:cBhvr>
                                        <p:cTn id="38" dur="500"/>
                                        <p:tgtEl>
                                          <p:spTgt spid="460824"/>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6082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460840"/>
                                        </p:tgtEl>
                                        <p:attrNameLst>
                                          <p:attrName>style.visibility</p:attrName>
                                        </p:attrNameLst>
                                      </p:cBhvr>
                                      <p:to>
                                        <p:strVal val="visible"/>
                                      </p:to>
                                    </p:set>
                                    <p:anim calcmode="lin" valueType="num">
                                      <p:cBhvr additive="base">
                                        <p:cTn id="47" dur="2000" fill="hold"/>
                                        <p:tgtEl>
                                          <p:spTgt spid="460840"/>
                                        </p:tgtEl>
                                        <p:attrNameLst>
                                          <p:attrName>ppt_x</p:attrName>
                                        </p:attrNameLst>
                                      </p:cBhvr>
                                      <p:tavLst>
                                        <p:tav tm="0">
                                          <p:val>
                                            <p:strVal val="1+#ppt_w/2"/>
                                          </p:val>
                                        </p:tav>
                                        <p:tav tm="100000">
                                          <p:val>
                                            <p:strVal val="#ppt_x"/>
                                          </p:val>
                                        </p:tav>
                                      </p:tavLst>
                                    </p:anim>
                                    <p:anim calcmode="lin" valueType="num">
                                      <p:cBhvr additive="base">
                                        <p:cTn id="48" dur="2000" fill="hold"/>
                                        <p:tgtEl>
                                          <p:spTgt spid="460840"/>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nodeType="clickEffect">
                                  <p:stCondLst>
                                    <p:cond delay="0"/>
                                  </p:stCondLst>
                                  <p:childTnLst>
                                    <p:set>
                                      <p:cBhvr>
                                        <p:cTn id="52" dur="1" fill="hold">
                                          <p:stCondLst>
                                            <p:cond delay="0"/>
                                          </p:stCondLst>
                                        </p:cTn>
                                        <p:tgtEl>
                                          <p:spTgt spid="4"/>
                                        </p:tgtEl>
                                        <p:attrNameLst>
                                          <p:attrName>style.visibility</p:attrName>
                                        </p:attrNameLst>
                                      </p:cBhvr>
                                      <p:to>
                                        <p:strVal val="visible"/>
                                      </p:to>
                                    </p:set>
                                    <p:animEffect transition="in" filter="dissolve">
                                      <p:cBhvr>
                                        <p:cTn id="5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21" grpId="0"/>
      <p:bldP spid="460822" grpId="0"/>
      <p:bldP spid="460823" grpId="0"/>
      <p:bldP spid="460824" grpId="0"/>
      <p:bldP spid="460825" grpId="0"/>
      <p:bldP spid="460835" grpId="0"/>
      <p:bldP spid="460836" grpId="0"/>
      <p:bldP spid="460837" grpId="0"/>
      <p:bldP spid="460838" grpId="0"/>
      <p:bldP spid="460840"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85800" y="304800"/>
            <a:ext cx="7772400" cy="1143000"/>
          </a:xfrm>
        </p:spPr>
        <p:txBody>
          <a:bodyPr/>
          <a:lstStyle/>
          <a:p>
            <a:r>
              <a:rPr lang="en-US"/>
              <a:t>Grover’s Search Algorithm</a:t>
            </a:r>
          </a:p>
        </p:txBody>
      </p:sp>
      <p:sp>
        <p:nvSpPr>
          <p:cNvPr id="16388" name="Rectangle 4"/>
          <p:cNvSpPr>
            <a:spLocks noGrp="1" noChangeArrowheads="1"/>
          </p:cNvSpPr>
          <p:nvPr>
            <p:ph type="body" idx="1"/>
          </p:nvPr>
        </p:nvSpPr>
        <p:spPr>
          <a:xfrm>
            <a:off x="685800" y="1295400"/>
            <a:ext cx="7772400" cy="4114800"/>
          </a:xfrm>
          <a:noFill/>
          <a:ln/>
        </p:spPr>
        <p:txBody>
          <a:bodyPr/>
          <a:lstStyle/>
          <a:p>
            <a:r>
              <a:rPr lang="en-US" sz="2800"/>
              <a:t>Search a phone book for a specific number without rearranging the numbers.</a:t>
            </a:r>
          </a:p>
          <a:p>
            <a:endParaRPr lang="en-US" sz="2800"/>
          </a:p>
          <a:p>
            <a:r>
              <a:rPr lang="en-US" sz="2800"/>
              <a:t>Idea: magnify amplitude of the “choosen” number:</a:t>
            </a:r>
          </a:p>
          <a:p>
            <a:endParaRPr lang="en-US" sz="1200"/>
          </a:p>
          <a:p>
            <a:pPr lvl="1"/>
            <a:r>
              <a:rPr lang="en-US"/>
              <a:t>Flip the amplitude of the selected item and rotate all amplitudes around the average</a:t>
            </a:r>
          </a:p>
          <a:p>
            <a:endParaRPr lang="en-US" sz="1200"/>
          </a:p>
          <a:p>
            <a:pPr lvl="1"/>
            <a:r>
              <a:rPr lang="en-US"/>
              <a:t>Repeat this until the selected item’s probability of being read is greater than 1/2</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871539" y="119063"/>
            <a:ext cx="7382776" cy="790575"/>
          </a:xfrm>
        </p:spPr>
        <p:txBody>
          <a:bodyPr/>
          <a:lstStyle/>
          <a:p>
            <a:pPr eaLnBrk="1" hangingPunct="1"/>
            <a:r>
              <a:rPr lang="en-AU" dirty="0" smtClean="0"/>
              <a:t>Grover’s search algorithm</a:t>
            </a:r>
          </a:p>
        </p:txBody>
      </p:sp>
      <mc:AlternateContent xmlns:mc="http://schemas.openxmlformats.org/markup-compatibility/2006">
        <mc:Choice xmlns="" xmlns:a14="http://schemas.microsoft.com/office/drawing/2010/main" Requires="a14">
          <p:sp>
            <p:nvSpPr>
              <p:cNvPr id="8195" name="Rectangle 3"/>
              <p:cNvSpPr>
                <a:spLocks noGrp="1" noChangeArrowheads="1"/>
              </p:cNvSpPr>
              <p:nvPr>
                <p:ph type="body" idx="1"/>
              </p:nvPr>
            </p:nvSpPr>
            <p:spPr>
              <a:xfrm>
                <a:off x="327326" y="1152037"/>
                <a:ext cx="6954924" cy="5627703"/>
              </a:xfrm>
            </p:spPr>
            <p:txBody>
              <a:bodyPr/>
              <a:lstStyle/>
              <a:p>
                <a:pPr eaLnBrk="1" hangingPunct="1">
                  <a:spcBef>
                    <a:spcPts val="600"/>
                  </a:spcBef>
                  <a:spcAft>
                    <a:spcPts val="0"/>
                  </a:spcAft>
                </a:pPr>
                <a:r>
                  <a:rPr lang="en-AU" sz="2000" b="1" dirty="0" smtClean="0"/>
                  <a:t>Problem:</a:t>
                </a:r>
                <a:r>
                  <a:rPr lang="en-AU" sz="2000" dirty="0" smtClean="0"/>
                  <a:t> Given a function </a:t>
                </a:r>
                <a14:m>
                  <m:oMath xmlns:m="http://schemas.openxmlformats.org/officeDocument/2006/math">
                    <m:r>
                      <a:rPr lang="en-AU" sz="2000" i="1" dirty="0" smtClean="0">
                        <a:latin typeface="Cambria Math" panose="02040503050406030204" pitchFamily="18" charset="0"/>
                      </a:rPr>
                      <m:t>𝑓</m:t>
                    </m:r>
                    <m:r>
                      <a:rPr lang="en-AU" sz="2000" i="1" dirty="0" smtClean="0">
                        <a:latin typeface="Cambria Math" panose="02040503050406030204" pitchFamily="18" charset="0"/>
                      </a:rPr>
                      <m:t>(</m:t>
                    </m:r>
                    <m:r>
                      <a:rPr lang="en-AU" sz="2000" i="1" dirty="0" smtClean="0">
                        <a:latin typeface="Cambria Math" panose="02040503050406030204" pitchFamily="18" charset="0"/>
                      </a:rPr>
                      <m:t>𝑥</m:t>
                    </m:r>
                    <m:r>
                      <a:rPr lang="en-AU" sz="2000" i="1" dirty="0" smtClean="0">
                        <a:latin typeface="Cambria Math" panose="02040503050406030204" pitchFamily="18" charset="0"/>
                      </a:rPr>
                      <m:t>)</m:t>
                    </m:r>
                  </m:oMath>
                </a14:m>
                <a:r>
                  <a:rPr lang="en-AU" sz="2000" dirty="0" smtClean="0"/>
                  <a:t> mapping </a:t>
                </a:r>
                <a14:m>
                  <m:oMath xmlns:m="http://schemas.openxmlformats.org/officeDocument/2006/math">
                    <m:r>
                      <a:rPr lang="en-AU" sz="2000" b="0" i="1" smtClean="0">
                        <a:latin typeface="Cambria Math" panose="02040503050406030204" pitchFamily="18" charset="0"/>
                      </a:rPr>
                      <m:t>𝑛</m:t>
                    </m:r>
                  </m:oMath>
                </a14:m>
                <a:r>
                  <a:rPr lang="en-AU" sz="2000" dirty="0" smtClean="0"/>
                  <a:t> bits to </a:t>
                </a:r>
                <a14:m>
                  <m:oMath xmlns:m="http://schemas.openxmlformats.org/officeDocument/2006/math">
                    <m:r>
                      <a:rPr lang="en-AU" sz="2000" i="1" dirty="0" smtClean="0">
                        <a:latin typeface="Cambria Math" panose="02040503050406030204" pitchFamily="18" charset="0"/>
                      </a:rPr>
                      <m:t>1</m:t>
                    </m:r>
                  </m:oMath>
                </a14:m>
                <a:r>
                  <a:rPr lang="en-AU" sz="2000" dirty="0" smtClean="0"/>
                  <a:t> bit </a:t>
                </a:r>
                <a14:m>
                  <m:oMath xmlns:m="http://schemas.openxmlformats.org/officeDocument/2006/math">
                    <m:r>
                      <a:rPr lang="en-AU" sz="2000" i="1" dirty="0">
                        <a:latin typeface="Cambria Math" panose="02040503050406030204" pitchFamily="18" charset="0"/>
                      </a:rPr>
                      <m:t>𝑓</m:t>
                    </m:r>
                    <m:d>
                      <m:dPr>
                        <m:ctrlPr>
                          <a:rPr lang="en-AU" sz="2000" i="1" dirty="0">
                            <a:latin typeface="Cambria Math" panose="02040503050406030204" pitchFamily="18" charset="0"/>
                          </a:rPr>
                        </m:ctrlPr>
                      </m:dPr>
                      <m:e>
                        <m:r>
                          <a:rPr lang="en-AU" sz="2000" i="1" dirty="0">
                            <a:latin typeface="Cambria Math" panose="02040503050406030204" pitchFamily="18" charset="0"/>
                          </a:rPr>
                          <m:t>𝑥</m:t>
                        </m:r>
                      </m:e>
                    </m:d>
                    <m:r>
                      <a:rPr lang="en-AU" sz="2000" i="1" dirty="0">
                        <a:latin typeface="Cambria Math" panose="02040503050406030204" pitchFamily="18" charset="0"/>
                      </a:rPr>
                      <m:t>:</m:t>
                    </m:r>
                    <m:sSup>
                      <m:sSupPr>
                        <m:ctrlPr>
                          <a:rPr lang="en-AU" sz="2000" b="0" i="1" dirty="0" smtClean="0">
                            <a:latin typeface="Cambria Math" panose="02040503050406030204" pitchFamily="18" charset="0"/>
                          </a:rPr>
                        </m:ctrlPr>
                      </m:sSupPr>
                      <m:e>
                        <m:d>
                          <m:dPr>
                            <m:begChr m:val="{"/>
                            <m:endChr m:val="}"/>
                            <m:ctrlPr>
                              <a:rPr lang="en-AU" sz="2000" b="0" i="1" dirty="0" smtClean="0">
                                <a:latin typeface="Cambria Math" panose="02040503050406030204" pitchFamily="18" charset="0"/>
                              </a:rPr>
                            </m:ctrlPr>
                          </m:dPr>
                          <m:e>
                            <m:r>
                              <a:rPr lang="en-AU" sz="2000" b="0" i="1" dirty="0" smtClean="0">
                                <a:latin typeface="Cambria Math" panose="02040503050406030204" pitchFamily="18" charset="0"/>
                              </a:rPr>
                              <m:t>0,1</m:t>
                            </m:r>
                          </m:e>
                        </m:d>
                      </m:e>
                      <m:sup>
                        <m:r>
                          <a:rPr lang="en-AU" sz="2000" b="0" i="1" dirty="0" smtClean="0">
                            <a:latin typeface="Cambria Math" panose="02040503050406030204" pitchFamily="18" charset="0"/>
                          </a:rPr>
                          <m:t>𝑛</m:t>
                        </m:r>
                      </m:sup>
                    </m:sSup>
                    <m:r>
                      <a:rPr lang="en-AU" sz="2000" i="1" dirty="0">
                        <a:latin typeface="Cambria Math" panose="02040503050406030204" pitchFamily="18" charset="0"/>
                      </a:rPr>
                      <m:t>→{0,1}</m:t>
                    </m:r>
                  </m:oMath>
                </a14:m>
                <a:r>
                  <a:rPr lang="en-AU" sz="2000" dirty="0"/>
                  <a:t>, </a:t>
                </a:r>
                <a:r>
                  <a:rPr lang="en-AU" sz="2000" dirty="0" smtClean="0"/>
                  <a:t>determine the value of </a:t>
                </a:r>
                <a14:m>
                  <m:oMath xmlns:m="http://schemas.openxmlformats.org/officeDocument/2006/math">
                    <m:r>
                      <a:rPr lang="en-AU" sz="2000" i="1" dirty="0" smtClean="0">
                        <a:latin typeface="Cambria Math" panose="02040503050406030204" pitchFamily="18" charset="0"/>
                      </a:rPr>
                      <m:t>𝑥</m:t>
                    </m:r>
                  </m:oMath>
                </a14:m>
                <a:r>
                  <a:rPr lang="en-AU" sz="2000" dirty="0" smtClean="0"/>
                  <a:t> such that </a:t>
                </a:r>
                <a14:m>
                  <m:oMath xmlns:m="http://schemas.openxmlformats.org/officeDocument/2006/math">
                    <m:r>
                      <a:rPr lang="en-AU" sz="2000" i="1" dirty="0">
                        <a:latin typeface="Cambria Math" panose="02040503050406030204" pitchFamily="18" charset="0"/>
                      </a:rPr>
                      <m:t>𝑓</m:t>
                    </m:r>
                    <m:d>
                      <m:dPr>
                        <m:ctrlPr>
                          <a:rPr lang="en-AU" sz="2000" i="1" dirty="0">
                            <a:latin typeface="Cambria Math" panose="02040503050406030204" pitchFamily="18" charset="0"/>
                          </a:rPr>
                        </m:ctrlPr>
                      </m:dPr>
                      <m:e>
                        <m:r>
                          <a:rPr lang="en-AU" sz="2000" i="1" dirty="0">
                            <a:latin typeface="Cambria Math" panose="02040503050406030204" pitchFamily="18" charset="0"/>
                          </a:rPr>
                          <m:t>𝑥</m:t>
                        </m:r>
                      </m:e>
                    </m:d>
                    <m:r>
                      <a:rPr lang="en-AU" sz="2000" b="0" i="1" dirty="0" smtClean="0">
                        <a:latin typeface="Cambria Math" panose="02040503050406030204" pitchFamily="18" charset="0"/>
                      </a:rPr>
                      <m:t>=1</m:t>
                    </m:r>
                  </m:oMath>
                </a14:m>
                <a:r>
                  <a:rPr lang="en-AU" sz="2000" dirty="0" smtClean="0"/>
                  <a:t>.  We have a </a:t>
                </a:r>
                <a:r>
                  <a:rPr lang="en-AU" sz="2000" i="1" dirty="0" smtClean="0"/>
                  <a:t>promise</a:t>
                </a:r>
                <a:r>
                  <a:rPr lang="en-AU" sz="2000" dirty="0" smtClean="0"/>
                  <a:t> that the value is unique.</a:t>
                </a:r>
              </a:p>
              <a:p>
                <a:pPr eaLnBrk="1" hangingPunct="1">
                  <a:spcBef>
                    <a:spcPts val="600"/>
                  </a:spcBef>
                  <a:spcAft>
                    <a:spcPts val="0"/>
                  </a:spcAft>
                </a:pPr>
                <a:endParaRPr lang="en-AU" sz="2000" dirty="0" smtClean="0"/>
              </a:p>
              <a:p>
                <a:pPr eaLnBrk="1" hangingPunct="1">
                  <a:spcBef>
                    <a:spcPts val="600"/>
                  </a:spcBef>
                  <a:spcAft>
                    <a:spcPts val="0"/>
                  </a:spcAft>
                </a:pPr>
                <a:r>
                  <a:rPr lang="en-AU" sz="2000" dirty="0" smtClean="0"/>
                  <a:t>Classically we need to evaluate </a:t>
                </a:r>
                <a14:m>
                  <m:oMath xmlns:m="http://schemas.openxmlformats.org/officeDocument/2006/math">
                    <m:r>
                      <a:rPr lang="en-AU" sz="2000" b="0" i="1" dirty="0" smtClean="0">
                        <a:latin typeface="Cambria Math" panose="02040503050406030204" pitchFamily="18" charset="0"/>
                      </a:rPr>
                      <m:t>𝑂</m:t>
                    </m:r>
                    <m:d>
                      <m:dPr>
                        <m:ctrlPr>
                          <a:rPr lang="en-AU" sz="2000" b="0" i="1" dirty="0" smtClean="0">
                            <a:latin typeface="Cambria Math" panose="02040503050406030204" pitchFamily="18" charset="0"/>
                          </a:rPr>
                        </m:ctrlPr>
                      </m:dPr>
                      <m:e>
                        <m:r>
                          <a:rPr lang="en-AU" sz="2000" b="0" i="1" dirty="0" smtClean="0">
                            <a:latin typeface="Cambria Math" panose="02040503050406030204" pitchFamily="18" charset="0"/>
                          </a:rPr>
                          <m:t>𝑁</m:t>
                        </m:r>
                      </m:e>
                    </m:d>
                  </m:oMath>
                </a14:m>
                <a:r>
                  <a:rPr lang="en-AU" sz="2000" dirty="0" smtClean="0"/>
                  <a:t> values, </a:t>
                </a:r>
                <a14:m>
                  <m:oMath xmlns:m="http://schemas.openxmlformats.org/officeDocument/2006/math">
                    <m:sSup>
                      <m:sSupPr>
                        <m:ctrlPr>
                          <a:rPr lang="en-AU" sz="2000" i="1" dirty="0">
                            <a:latin typeface="Cambria Math" panose="02040503050406030204" pitchFamily="18" charset="0"/>
                          </a:rPr>
                        </m:ctrlPr>
                      </m:sSupPr>
                      <m:e>
                        <m:r>
                          <a:rPr lang="en-AU" sz="2000" b="0" i="1" dirty="0" smtClean="0">
                            <a:latin typeface="Cambria Math" panose="02040503050406030204" pitchFamily="18" charset="0"/>
                          </a:rPr>
                          <m:t>𝑁</m:t>
                        </m:r>
                        <m:r>
                          <a:rPr lang="en-AU" sz="2000" b="0" i="1" dirty="0" smtClean="0">
                            <a:latin typeface="Cambria Math" panose="02040503050406030204" pitchFamily="18" charset="0"/>
                          </a:rPr>
                          <m:t>=2</m:t>
                        </m:r>
                      </m:e>
                      <m:sup>
                        <m:r>
                          <a:rPr lang="en-AU" sz="2000" i="1" dirty="0">
                            <a:latin typeface="Cambria Math" panose="02040503050406030204" pitchFamily="18" charset="0"/>
                          </a:rPr>
                          <m:t>𝑛</m:t>
                        </m:r>
                      </m:sup>
                    </m:sSup>
                  </m:oMath>
                </a14:m>
                <a:r>
                  <a:rPr lang="en-AU" sz="2000" dirty="0" smtClean="0"/>
                  <a:t>.</a:t>
                </a:r>
              </a:p>
              <a:p>
                <a:pPr eaLnBrk="1" hangingPunct="1">
                  <a:spcBef>
                    <a:spcPts val="600"/>
                  </a:spcBef>
                  <a:spcAft>
                    <a:spcPts val="0"/>
                  </a:spcAft>
                </a:pPr>
                <a:endParaRPr lang="en-AU" sz="2000" dirty="0"/>
              </a:p>
            </p:txBody>
          </p:sp>
        </mc:Choice>
        <mc:Fallback>
          <p:sp>
            <p:nvSpPr>
              <p:cNvPr id="8195" name="Rectangle 3"/>
              <p:cNvSpPr>
                <a:spLocks noGrp="1" noRot="1" noChangeAspect="1" noMove="1" noResize="1" noEditPoints="1" noAdjustHandles="1" noChangeArrowheads="1" noChangeShapeType="1" noTextEdit="1"/>
              </p:cNvSpPr>
              <p:nvPr>
                <p:ph type="body" idx="1"/>
              </p:nvPr>
            </p:nvSpPr>
            <p:spPr>
              <a:xfrm>
                <a:off x="327326" y="1152037"/>
                <a:ext cx="6954924" cy="5627703"/>
              </a:xfrm>
              <a:blipFill rotWithShape="0">
                <a:blip r:embed="rId2"/>
                <a:stretch>
                  <a:fillRect l="-263" t="-542"/>
                </a:stretch>
              </a:blipFill>
            </p:spPr>
            <p:txBody>
              <a:bodyPr/>
              <a:lstStyle/>
              <a:p>
                <a:r>
                  <a:rPr lang="en-AU">
                    <a:noFill/>
                  </a:rPr>
                  <a:t> </a:t>
                </a:r>
              </a:p>
            </p:txBody>
          </p:sp>
        </mc:Fallback>
      </mc:AlternateContent>
      <p:sp>
        <p:nvSpPr>
          <p:cNvPr id="9" name="TextBox 8"/>
          <p:cNvSpPr txBox="1"/>
          <p:nvPr/>
        </p:nvSpPr>
        <p:spPr>
          <a:xfrm>
            <a:off x="7394639" y="3028288"/>
            <a:ext cx="1639824" cy="307777"/>
          </a:xfrm>
          <a:prstGeom prst="rect">
            <a:avLst/>
          </a:prstGeom>
          <a:noFill/>
        </p:spPr>
        <p:txBody>
          <a:bodyPr wrap="square" rtlCol="0">
            <a:spAutoFit/>
          </a:bodyPr>
          <a:lstStyle/>
          <a:p>
            <a:pPr algn="ctr"/>
            <a:r>
              <a:rPr lang="en-AU" sz="1400" dirty="0" err="1" smtClean="0"/>
              <a:t>Lov</a:t>
            </a:r>
            <a:r>
              <a:rPr lang="en-AU" sz="1400" dirty="0" smtClean="0"/>
              <a:t> Grover</a:t>
            </a:r>
            <a:endParaRPr lang="en-AU" sz="1400" dirty="0"/>
          </a:p>
        </p:txBody>
      </p:sp>
      <p:sp>
        <p:nvSpPr>
          <p:cNvPr id="10" name="TextBox 9"/>
          <p:cNvSpPr txBox="1"/>
          <p:nvPr/>
        </p:nvSpPr>
        <p:spPr>
          <a:xfrm>
            <a:off x="8254314" y="0"/>
            <a:ext cx="889686" cy="461665"/>
          </a:xfrm>
          <a:prstGeom prst="rect">
            <a:avLst/>
          </a:prstGeom>
          <a:noFill/>
        </p:spPr>
        <p:txBody>
          <a:bodyPr wrap="square" rtlCol="0">
            <a:spAutoFit/>
          </a:bodyPr>
          <a:lstStyle/>
          <a:p>
            <a:r>
              <a:rPr lang="en-AU" dirty="0" smtClean="0"/>
              <a:t>1996</a:t>
            </a:r>
            <a:endParaRPr lang="en-AU" dirty="0"/>
          </a:p>
        </p:txBody>
      </p:sp>
      <p:pic>
        <p:nvPicPr>
          <p:cNvPr id="3" name="Picture 2"/>
          <p:cNvPicPr>
            <a:picLocks noChangeAspect="1"/>
          </p:cNvPicPr>
          <p:nvPr/>
        </p:nvPicPr>
        <p:blipFill rotWithShape="1">
          <a:blip r:embed="rId3">
            <a:extLst>
              <a:ext uri="{28A0092B-C50C-407E-A947-70E740481C1C}">
                <a14:useLocalDpi xmlns="" xmlns:a14="http://schemas.microsoft.com/office/drawing/2010/main" val="0"/>
              </a:ext>
            </a:extLst>
          </a:blip>
          <a:srcRect l="50550" r="15751" b="40553"/>
          <a:stretch/>
        </p:blipFill>
        <p:spPr>
          <a:xfrm>
            <a:off x="7440194" y="830502"/>
            <a:ext cx="1548714" cy="2197786"/>
          </a:xfrm>
          <a:prstGeom prst="rect">
            <a:avLst/>
          </a:prstGeom>
        </p:spPr>
      </p:pic>
      <p:pic>
        <p:nvPicPr>
          <p:cNvPr id="2" name="Picture 1"/>
          <p:cNvPicPr>
            <a:picLocks noChangeAspect="1"/>
          </p:cNvPicPr>
          <p:nvPr/>
        </p:nvPicPr>
        <p:blipFill>
          <a:blip r:embed="rId4" cstate="print">
            <a:clrChange>
              <a:clrFrom>
                <a:srgbClr val="FEFEFE"/>
              </a:clrFrom>
              <a:clrTo>
                <a:srgbClr val="FEFEFE">
                  <a:alpha val="0"/>
                </a:srgbClr>
              </a:clrTo>
            </a:clrChange>
            <a:extLst>
              <a:ext uri="{28A0092B-C50C-407E-A947-70E740481C1C}">
                <a14:useLocalDpi xmlns="" xmlns:a14="http://schemas.microsoft.com/office/drawing/2010/main" val="0"/>
              </a:ext>
            </a:extLst>
          </a:blip>
          <a:stretch>
            <a:fillRect/>
          </a:stretch>
        </p:blipFill>
        <p:spPr>
          <a:xfrm>
            <a:off x="-200610" y="3712164"/>
            <a:ext cx="2322360" cy="3181150"/>
          </a:xfrm>
          <a:prstGeom prst="rect">
            <a:avLst/>
          </a:prstGeom>
        </p:spPr>
      </p:pic>
      <mc:AlternateContent xmlns:mc="http://schemas.openxmlformats.org/markup-compatibility/2006">
        <mc:Choice xmlns="" xmlns:a14="http://schemas.microsoft.com/office/drawing/2010/main" Requires="a14">
          <p:sp>
            <p:nvSpPr>
              <p:cNvPr id="8" name="Rectangle 3"/>
              <p:cNvSpPr txBox="1">
                <a:spLocks noChangeArrowheads="1"/>
              </p:cNvSpPr>
              <p:nvPr/>
            </p:nvSpPr>
            <p:spPr bwMode="auto">
              <a:xfrm>
                <a:off x="2189076" y="3487741"/>
                <a:ext cx="6954924" cy="2984839"/>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2000">
                    <a:solidFill>
                      <a:schemeClr val="tx1"/>
                    </a:solidFill>
                    <a:latin typeface="+mn-lt"/>
                  </a:defRPr>
                </a:lvl5pPr>
                <a:lvl6pPr marL="2514600" indent="-228600" algn="l" rtl="0" fontAlgn="base">
                  <a:spcBef>
                    <a:spcPct val="20000"/>
                  </a:spcBef>
                  <a:spcAft>
                    <a:spcPct val="0"/>
                  </a:spcAft>
                  <a:buClr>
                    <a:schemeClr val="tx1"/>
                  </a:buClr>
                  <a:buSzPct val="85000"/>
                  <a:buChar char="•"/>
                  <a:defRPr sz="2000">
                    <a:solidFill>
                      <a:schemeClr val="tx1"/>
                    </a:solidFill>
                    <a:latin typeface="+mn-lt"/>
                  </a:defRPr>
                </a:lvl6pPr>
                <a:lvl7pPr marL="2971800" indent="-228600" algn="l" rtl="0" fontAlgn="base">
                  <a:spcBef>
                    <a:spcPct val="20000"/>
                  </a:spcBef>
                  <a:spcAft>
                    <a:spcPct val="0"/>
                  </a:spcAft>
                  <a:buClr>
                    <a:schemeClr val="tx1"/>
                  </a:buClr>
                  <a:buSzPct val="85000"/>
                  <a:buChar char="•"/>
                  <a:defRPr sz="2000">
                    <a:solidFill>
                      <a:schemeClr val="tx1"/>
                    </a:solidFill>
                    <a:latin typeface="+mn-lt"/>
                  </a:defRPr>
                </a:lvl7pPr>
                <a:lvl8pPr marL="3429000" indent="-228600" algn="l" rtl="0" fontAlgn="base">
                  <a:spcBef>
                    <a:spcPct val="20000"/>
                  </a:spcBef>
                  <a:spcAft>
                    <a:spcPct val="0"/>
                  </a:spcAft>
                  <a:buClr>
                    <a:schemeClr val="tx1"/>
                  </a:buClr>
                  <a:buSzPct val="85000"/>
                  <a:buChar char="•"/>
                  <a:defRPr sz="2000">
                    <a:solidFill>
                      <a:schemeClr val="tx1"/>
                    </a:solidFill>
                    <a:latin typeface="+mn-lt"/>
                  </a:defRPr>
                </a:lvl8pPr>
                <a:lvl9pPr marL="3886200" indent="-228600" algn="l" rtl="0" fontAlgn="base">
                  <a:spcBef>
                    <a:spcPct val="20000"/>
                  </a:spcBef>
                  <a:spcAft>
                    <a:spcPct val="0"/>
                  </a:spcAft>
                  <a:buClr>
                    <a:schemeClr val="tx1"/>
                  </a:buClr>
                  <a:buSzPct val="85000"/>
                  <a:buChar char="•"/>
                  <a:defRPr sz="2000">
                    <a:solidFill>
                      <a:schemeClr val="tx1"/>
                    </a:solidFill>
                    <a:latin typeface="+mn-lt"/>
                  </a:defRPr>
                </a:lvl9pPr>
              </a:lstStyle>
              <a:p>
                <a:pPr eaLnBrk="1" hangingPunct="1">
                  <a:spcBef>
                    <a:spcPts val="600"/>
                  </a:spcBef>
                  <a:spcAft>
                    <a:spcPts val="0"/>
                  </a:spcAft>
                </a:pPr>
                <a:r>
                  <a:rPr lang="en-AU" sz="2000" kern="0" dirty="0" smtClean="0"/>
                  <a:t>Grover’s algorithm enables a search with </a:t>
                </a:r>
                <a14:m>
                  <m:oMath xmlns:m="http://schemas.openxmlformats.org/officeDocument/2006/math">
                    <m:r>
                      <a:rPr lang="en-AU" sz="2000" i="1" kern="0" dirty="0">
                        <a:latin typeface="Cambria Math" panose="02040503050406030204" pitchFamily="18" charset="0"/>
                      </a:rPr>
                      <m:t>𝑂</m:t>
                    </m:r>
                    <m:d>
                      <m:dPr>
                        <m:ctrlPr>
                          <a:rPr lang="en-AU" sz="2000" i="1" kern="0" dirty="0">
                            <a:latin typeface="Cambria Math" panose="02040503050406030204" pitchFamily="18" charset="0"/>
                          </a:rPr>
                        </m:ctrlPr>
                      </m:dPr>
                      <m:e>
                        <m:rad>
                          <m:radPr>
                            <m:degHide m:val="on"/>
                            <m:ctrlPr>
                              <a:rPr lang="en-AU" sz="2000" i="1" kern="0" dirty="0" smtClean="0">
                                <a:latin typeface="Cambria Math" panose="02040503050406030204" pitchFamily="18" charset="0"/>
                              </a:rPr>
                            </m:ctrlPr>
                          </m:radPr>
                          <m:deg/>
                          <m:e>
                            <m:r>
                              <a:rPr lang="en-AU" sz="2000" i="1" kern="0" dirty="0" smtClean="0">
                                <a:latin typeface="Cambria Math" panose="02040503050406030204" pitchFamily="18" charset="0"/>
                              </a:rPr>
                              <m:t>𝑁</m:t>
                            </m:r>
                          </m:e>
                        </m:rad>
                      </m:e>
                    </m:d>
                  </m:oMath>
                </a14:m>
                <a:r>
                  <a:rPr lang="en-AU" sz="2000" kern="0" dirty="0" smtClean="0"/>
                  <a:t> queries.</a:t>
                </a:r>
              </a:p>
              <a:p>
                <a:pPr eaLnBrk="1" hangingPunct="1">
                  <a:spcBef>
                    <a:spcPts val="600"/>
                  </a:spcBef>
                  <a:spcAft>
                    <a:spcPts val="0"/>
                  </a:spcAft>
                </a:pPr>
                <a:endParaRPr lang="en-AU" sz="2000" kern="0" dirty="0" smtClean="0"/>
              </a:p>
              <a:p>
                <a:pPr eaLnBrk="1" hangingPunct="1">
                  <a:spcBef>
                    <a:spcPts val="600"/>
                  </a:spcBef>
                  <a:spcAft>
                    <a:spcPts val="0"/>
                  </a:spcAft>
                </a:pPr>
                <a:r>
                  <a:rPr lang="en-AU" sz="2000" kern="0" dirty="0" smtClean="0"/>
                  <a:t>Quantum algorithm has two crucial steps:</a:t>
                </a:r>
              </a:p>
              <a:p>
                <a:pPr marL="457200" indent="-457200" eaLnBrk="1" hangingPunct="1">
                  <a:spcBef>
                    <a:spcPts val="600"/>
                  </a:spcBef>
                  <a:spcAft>
                    <a:spcPts val="0"/>
                  </a:spcAft>
                  <a:buFont typeface="+mj-lt"/>
                  <a:buAutoNum type="arabicPeriod"/>
                </a:pPr>
                <a:r>
                  <a:rPr lang="en-AU" sz="2000" kern="0" dirty="0" smtClean="0"/>
                  <a:t>Calculate the function </a:t>
                </a:r>
                <a:r>
                  <a:rPr lang="en-AU" sz="2000" kern="0" smtClean="0"/>
                  <a:t>on all </a:t>
                </a:r>
                <a:r>
                  <a:rPr lang="en-AU" sz="2000" kern="0" dirty="0" smtClean="0"/>
                  <a:t>values simultaneously.</a:t>
                </a:r>
              </a:p>
              <a:p>
                <a:pPr marL="457200" indent="-457200" eaLnBrk="1" hangingPunct="1">
                  <a:spcBef>
                    <a:spcPts val="600"/>
                  </a:spcBef>
                  <a:spcAft>
                    <a:spcPts val="0"/>
                  </a:spcAft>
                  <a:buFont typeface="+mj-lt"/>
                  <a:buAutoNum type="arabicPeriod"/>
                </a:pPr>
                <a:r>
                  <a:rPr lang="en-AU" sz="2000" kern="0" dirty="0" smtClean="0"/>
                  <a:t>Reflect about the equal superposition state.</a:t>
                </a:r>
              </a:p>
              <a:p>
                <a:pPr eaLnBrk="1" hangingPunct="1">
                  <a:spcBef>
                    <a:spcPts val="600"/>
                  </a:spcBef>
                  <a:spcAft>
                    <a:spcPts val="0"/>
                  </a:spcAft>
                </a:pPr>
                <a:endParaRPr lang="en-AU" sz="2000" kern="0" dirty="0"/>
              </a:p>
              <a:p>
                <a:pPr eaLnBrk="1" hangingPunct="1">
                  <a:spcBef>
                    <a:spcPts val="600"/>
                  </a:spcBef>
                  <a:spcAft>
                    <a:spcPts val="0"/>
                  </a:spcAft>
                </a:pPr>
                <a:r>
                  <a:rPr lang="en-AU" sz="2000" kern="0" dirty="0" smtClean="0"/>
                  <a:t>These steps are repeated </a:t>
                </a:r>
                <a14:m>
                  <m:oMath xmlns:m="http://schemas.openxmlformats.org/officeDocument/2006/math">
                    <m:r>
                      <a:rPr lang="en-AU" sz="2000" i="1" kern="0" dirty="0">
                        <a:latin typeface="Cambria Math" panose="02040503050406030204" pitchFamily="18" charset="0"/>
                      </a:rPr>
                      <m:t>𝑂</m:t>
                    </m:r>
                    <m:d>
                      <m:dPr>
                        <m:ctrlPr>
                          <a:rPr lang="en-AU" sz="2000" i="1" kern="0" dirty="0">
                            <a:latin typeface="Cambria Math" panose="02040503050406030204" pitchFamily="18" charset="0"/>
                          </a:rPr>
                        </m:ctrlPr>
                      </m:dPr>
                      <m:e>
                        <m:rad>
                          <m:radPr>
                            <m:degHide m:val="on"/>
                            <m:ctrlPr>
                              <a:rPr lang="en-AU" sz="2000" i="1" kern="0" dirty="0">
                                <a:latin typeface="Cambria Math" panose="02040503050406030204" pitchFamily="18" charset="0"/>
                              </a:rPr>
                            </m:ctrlPr>
                          </m:radPr>
                          <m:deg/>
                          <m:e>
                            <m:r>
                              <a:rPr lang="en-AU" sz="2000" i="1" kern="0" dirty="0">
                                <a:latin typeface="Cambria Math" panose="02040503050406030204" pitchFamily="18" charset="0"/>
                              </a:rPr>
                              <m:t>𝑁</m:t>
                            </m:r>
                          </m:e>
                        </m:rad>
                      </m:e>
                    </m:d>
                  </m:oMath>
                </a14:m>
                <a:r>
                  <a:rPr lang="en-AU" sz="2000" kern="0" dirty="0" smtClean="0"/>
                  <a:t> times.</a:t>
                </a:r>
                <a:endParaRPr lang="en-AU" sz="2000" kern="0" dirty="0"/>
              </a:p>
            </p:txBody>
          </p:sp>
        </mc:Choice>
        <mc:Fallback>
          <p:sp>
            <p:nvSpPr>
              <p:cNvPr id="8" name="Rectangle 3"/>
              <p:cNvSpPr txBox="1">
                <a:spLocks noRot="1" noChangeAspect="1" noMove="1" noResize="1" noEditPoints="1" noAdjustHandles="1" noChangeArrowheads="1" noChangeShapeType="1" noTextEdit="1"/>
              </p:cNvSpPr>
              <p:nvPr/>
            </p:nvSpPr>
            <p:spPr bwMode="auto">
              <a:xfrm>
                <a:off x="2189076" y="3487741"/>
                <a:ext cx="6954924" cy="2984839"/>
              </a:xfrm>
              <a:prstGeom prst="rect">
                <a:avLst/>
              </a:prstGeom>
              <a:blipFill rotWithShape="0">
                <a:blip r:embed="rId5"/>
                <a:stretch>
                  <a:fillRect l="-263" r="-526"/>
                </a:stretch>
              </a:blip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r>
                  <a:rPr lang="en-AU">
                    <a:noFill/>
                  </a:rPr>
                  <a:t> </a:t>
                </a:r>
              </a:p>
            </p:txBody>
          </p:sp>
        </mc:Fallback>
      </mc:AlternateContent>
    </p:spTree>
    <p:extLst>
      <p:ext uri="{BB962C8B-B14F-4D97-AF65-F5344CB8AC3E}">
        <p14:creationId xmlns="" xmlns:p14="http://schemas.microsoft.com/office/powerpoint/2010/main" val="233573907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871539" y="119063"/>
            <a:ext cx="7382776" cy="790575"/>
          </a:xfrm>
        </p:spPr>
        <p:txBody>
          <a:bodyPr/>
          <a:lstStyle/>
          <a:p>
            <a:pPr eaLnBrk="1" hangingPunct="1"/>
            <a:r>
              <a:rPr lang="en-AU" dirty="0" smtClean="0"/>
              <a:t>Grover’s search algorithm</a:t>
            </a:r>
          </a:p>
        </p:txBody>
      </p:sp>
      <mc:AlternateContent xmlns:mc="http://schemas.openxmlformats.org/markup-compatibility/2006">
        <mc:Choice xmlns="" xmlns:a14="http://schemas.microsoft.com/office/drawing/2010/main" Requires="a14">
          <p:sp>
            <p:nvSpPr>
              <p:cNvPr id="8195" name="Rectangle 3"/>
              <p:cNvSpPr>
                <a:spLocks noGrp="1" noChangeArrowheads="1"/>
              </p:cNvSpPr>
              <p:nvPr>
                <p:ph type="body" idx="1"/>
              </p:nvPr>
            </p:nvSpPr>
            <p:spPr>
              <a:xfrm>
                <a:off x="327325" y="1152037"/>
                <a:ext cx="7309151" cy="5627703"/>
              </a:xfrm>
            </p:spPr>
            <p:txBody>
              <a:bodyPr/>
              <a:lstStyle/>
              <a:p>
                <a:pPr eaLnBrk="1" hangingPunct="1">
                  <a:spcBef>
                    <a:spcPts val="600"/>
                  </a:spcBef>
                  <a:spcAft>
                    <a:spcPts val="0"/>
                  </a:spcAft>
                </a:pPr>
                <a:r>
                  <a:rPr lang="en-AU" sz="2000" dirty="0" smtClean="0"/>
                  <a:t>We start in the state</a:t>
                </a:r>
              </a:p>
              <a:p>
                <a:pPr marL="0" indent="0" eaLnBrk="1" hangingPunct="1">
                  <a:spcBef>
                    <a:spcPts val="600"/>
                  </a:spcBef>
                  <a:spcAft>
                    <a:spcPts val="0"/>
                  </a:spcAft>
                  <a:buNone/>
                </a:pPr>
                <a14:m>
                  <m:oMathPara xmlns:m="http://schemas.openxmlformats.org/officeDocument/2006/math">
                    <m:oMathParaPr>
                      <m:jc m:val="centerGroup"/>
                    </m:oMathParaPr>
                    <m:oMath xmlns:m="http://schemas.openxmlformats.org/officeDocument/2006/math">
                      <m:d>
                        <m:dPr>
                          <m:begChr m:val="|"/>
                          <m:endChr m:val="〉"/>
                          <m:ctrlPr>
                            <a:rPr lang="en-AU" sz="2400" b="0" i="1" smtClean="0">
                              <a:latin typeface="Cambria Math" panose="02040503050406030204" pitchFamily="18" charset="0"/>
                            </a:rPr>
                          </m:ctrlPr>
                        </m:dPr>
                        <m:e>
                          <m:r>
                            <a:rPr lang="en-AU" sz="2400" b="0" i="1" smtClean="0">
                              <a:latin typeface="Cambria Math" panose="02040503050406030204" pitchFamily="18" charset="0"/>
                            </a:rPr>
                            <m:t>𝑠</m:t>
                          </m:r>
                        </m:e>
                      </m:d>
                      <m:r>
                        <a:rPr lang="en-AU" sz="2400" b="0" i="1" smtClean="0">
                          <a:latin typeface="Cambria Math" panose="02040503050406030204" pitchFamily="18" charset="0"/>
                        </a:rPr>
                        <m:t>=</m:t>
                      </m:r>
                      <m:f>
                        <m:fPr>
                          <m:ctrlPr>
                            <a:rPr lang="en-AU" sz="2000" i="1">
                              <a:latin typeface="Cambria Math" panose="02040503050406030204" pitchFamily="18" charset="0"/>
                            </a:rPr>
                          </m:ctrlPr>
                        </m:fPr>
                        <m:num>
                          <m:r>
                            <a:rPr lang="en-AU" sz="2000" i="1">
                              <a:latin typeface="Cambria Math" panose="02040503050406030204" pitchFamily="18" charset="0"/>
                            </a:rPr>
                            <m:t>1</m:t>
                          </m:r>
                        </m:num>
                        <m:den>
                          <m:rad>
                            <m:radPr>
                              <m:degHide m:val="on"/>
                              <m:ctrlPr>
                                <a:rPr lang="en-AU" sz="2000" i="1">
                                  <a:latin typeface="Cambria Math" panose="02040503050406030204" pitchFamily="18" charset="0"/>
                                </a:rPr>
                              </m:ctrlPr>
                            </m:radPr>
                            <m:deg/>
                            <m:e>
                              <m:r>
                                <a:rPr lang="en-AU" sz="2000" b="0" i="1" smtClean="0">
                                  <a:latin typeface="Cambria Math" panose="02040503050406030204" pitchFamily="18" charset="0"/>
                                </a:rPr>
                                <m:t>𝑁</m:t>
                              </m:r>
                            </m:e>
                          </m:rad>
                        </m:den>
                      </m:f>
                      <m:nary>
                        <m:naryPr>
                          <m:chr m:val="∑"/>
                          <m:ctrlPr>
                            <a:rPr lang="en-AU" sz="2000" i="1">
                              <a:latin typeface="Cambria Math" panose="02040503050406030204" pitchFamily="18" charset="0"/>
                            </a:rPr>
                          </m:ctrlPr>
                        </m:naryPr>
                        <m:sub>
                          <m:r>
                            <m:rPr>
                              <m:brk m:alnAt="23"/>
                            </m:rPr>
                            <a:rPr lang="en-AU" sz="2000" i="1">
                              <a:latin typeface="Cambria Math" panose="02040503050406030204" pitchFamily="18" charset="0"/>
                            </a:rPr>
                            <m:t>𝑥</m:t>
                          </m:r>
                          <m:r>
                            <a:rPr lang="en-AU" sz="2000" i="1">
                              <a:latin typeface="Cambria Math" panose="02040503050406030204" pitchFamily="18" charset="0"/>
                            </a:rPr>
                            <m:t>=</m:t>
                          </m:r>
                          <m:r>
                            <a:rPr lang="en-AU" sz="2000" b="0" i="1" smtClean="0">
                              <a:latin typeface="Cambria Math" panose="02040503050406030204" pitchFamily="18" charset="0"/>
                            </a:rPr>
                            <m:t>1</m:t>
                          </m:r>
                        </m:sub>
                        <m:sup>
                          <m:r>
                            <a:rPr lang="en-AU" sz="2000" b="0" i="1" smtClean="0">
                              <a:latin typeface="Cambria Math" panose="02040503050406030204" pitchFamily="18" charset="0"/>
                            </a:rPr>
                            <m:t>𝑁</m:t>
                          </m:r>
                        </m:sup>
                        <m:e>
                          <m:d>
                            <m:dPr>
                              <m:begChr m:val="|"/>
                              <m:endChr m:val="〉"/>
                              <m:ctrlPr>
                                <a:rPr lang="en-AU" sz="2000" i="1">
                                  <a:latin typeface="Cambria Math" panose="02040503050406030204" pitchFamily="18" charset="0"/>
                                </a:rPr>
                              </m:ctrlPr>
                            </m:dPr>
                            <m:e>
                              <m:r>
                                <a:rPr lang="en-AU" sz="2000" i="1">
                                  <a:latin typeface="Cambria Math" panose="02040503050406030204" pitchFamily="18" charset="0"/>
                                </a:rPr>
                                <m:t>𝑥</m:t>
                              </m:r>
                            </m:e>
                          </m:d>
                        </m:e>
                      </m:nary>
                    </m:oMath>
                  </m:oMathPara>
                </a14:m>
                <a:endParaRPr lang="en-AU" sz="2000" dirty="0" smtClean="0"/>
              </a:p>
              <a:p>
                <a:pPr eaLnBrk="1" hangingPunct="1">
                  <a:spcBef>
                    <a:spcPts val="600"/>
                  </a:spcBef>
                  <a:spcAft>
                    <a:spcPts val="0"/>
                  </a:spcAft>
                </a:pPr>
                <a:r>
                  <a:rPr lang="en-AU" sz="2000" dirty="0" smtClean="0"/>
                  <a:t>We repeat the following </a:t>
                </a:r>
                <a14:m>
                  <m:oMath xmlns:m="http://schemas.openxmlformats.org/officeDocument/2006/math">
                    <m:r>
                      <a:rPr lang="en-AU" sz="2000" b="0" i="1" smtClean="0">
                        <a:latin typeface="Cambria Math" panose="02040503050406030204" pitchFamily="18" charset="0"/>
                      </a:rPr>
                      <m:t>∼</m:t>
                    </m:r>
                    <m:rad>
                      <m:radPr>
                        <m:degHide m:val="on"/>
                        <m:ctrlPr>
                          <a:rPr lang="en-AU" sz="2000" b="0" i="1" smtClean="0">
                            <a:latin typeface="Cambria Math" panose="02040503050406030204" pitchFamily="18" charset="0"/>
                          </a:rPr>
                        </m:ctrlPr>
                      </m:radPr>
                      <m:deg/>
                      <m:e>
                        <m:r>
                          <a:rPr lang="en-AU" sz="2000" b="0" i="1" smtClean="0">
                            <a:latin typeface="Cambria Math" panose="02040503050406030204" pitchFamily="18" charset="0"/>
                          </a:rPr>
                          <m:t>𝑁</m:t>
                        </m:r>
                      </m:e>
                    </m:rad>
                  </m:oMath>
                </a14:m>
                <a:r>
                  <a:rPr lang="en-AU" sz="2000" dirty="0" smtClean="0"/>
                  <a:t> times:</a:t>
                </a:r>
              </a:p>
              <a:p>
                <a:pPr marL="457200" indent="-457200" eaLnBrk="1" hangingPunct="1">
                  <a:spcBef>
                    <a:spcPts val="600"/>
                  </a:spcBef>
                  <a:spcAft>
                    <a:spcPts val="0"/>
                  </a:spcAft>
                  <a:buFont typeface="+mj-lt"/>
                  <a:buAutoNum type="arabicPeriod"/>
                </a:pPr>
                <a:r>
                  <a:rPr lang="en-AU" sz="2000" dirty="0" smtClean="0"/>
                  <a:t>Apply the function calculation </a:t>
                </a:r>
                <a14:m>
                  <m:oMath xmlns:m="http://schemas.openxmlformats.org/officeDocument/2006/math">
                    <m:sSub>
                      <m:sSubPr>
                        <m:ctrlPr>
                          <a:rPr lang="en-AU" sz="2000" b="0" i="1" smtClean="0">
                            <a:latin typeface="Cambria Math" panose="02040503050406030204" pitchFamily="18" charset="0"/>
                          </a:rPr>
                        </m:ctrlPr>
                      </m:sSubPr>
                      <m:e>
                        <m:r>
                          <a:rPr lang="en-AU" sz="2000" b="0" i="1" smtClean="0">
                            <a:latin typeface="Cambria Math" panose="02040503050406030204" pitchFamily="18" charset="0"/>
                          </a:rPr>
                          <m:t>𝑈</m:t>
                        </m:r>
                      </m:e>
                      <m:sub>
                        <m:r>
                          <a:rPr lang="en-AU" sz="2000" b="0" i="1" smtClean="0">
                            <a:latin typeface="Cambria Math" panose="02040503050406030204" pitchFamily="18" charset="0"/>
                          </a:rPr>
                          <m:t>𝑓</m:t>
                        </m:r>
                      </m:sub>
                    </m:sSub>
                  </m:oMath>
                </a14:m>
                <a:r>
                  <a:rPr lang="en-AU" sz="2000" dirty="0" smtClean="0"/>
                  <a:t>.</a:t>
                </a:r>
              </a:p>
              <a:p>
                <a:pPr marL="457200" indent="-457200" eaLnBrk="1" hangingPunct="1">
                  <a:spcBef>
                    <a:spcPts val="600"/>
                  </a:spcBef>
                  <a:spcAft>
                    <a:spcPts val="0"/>
                  </a:spcAft>
                  <a:buFont typeface="+mj-lt"/>
                  <a:buAutoNum type="arabicPeriod"/>
                </a:pPr>
                <a:r>
                  <a:rPr lang="en-AU" sz="2000" dirty="0" smtClean="0"/>
                  <a:t>Apply the reflection operation </a:t>
                </a:r>
                <a14:m>
                  <m:oMath xmlns:m="http://schemas.openxmlformats.org/officeDocument/2006/math">
                    <m:sSub>
                      <m:sSubPr>
                        <m:ctrlPr>
                          <a:rPr lang="en-AU" sz="2000" b="0" i="1" smtClean="0">
                            <a:latin typeface="Cambria Math" panose="02040503050406030204" pitchFamily="18" charset="0"/>
                          </a:rPr>
                        </m:ctrlPr>
                      </m:sSubPr>
                      <m:e>
                        <m:r>
                          <a:rPr lang="en-AU" sz="2000" b="0" i="1" smtClean="0">
                            <a:latin typeface="Cambria Math" panose="02040503050406030204" pitchFamily="18" charset="0"/>
                          </a:rPr>
                          <m:t>𝑈</m:t>
                        </m:r>
                      </m:e>
                      <m:sub>
                        <m:r>
                          <a:rPr lang="en-AU" sz="2000" b="0" i="1" smtClean="0">
                            <a:latin typeface="Cambria Math" panose="02040503050406030204" pitchFamily="18" charset="0"/>
                          </a:rPr>
                          <m:t>𝑠</m:t>
                        </m:r>
                      </m:sub>
                    </m:sSub>
                    <m:r>
                      <a:rPr lang="en-AU" sz="2000" b="0" i="1" smtClean="0">
                        <a:latin typeface="Cambria Math" panose="02040503050406030204" pitchFamily="18" charset="0"/>
                      </a:rPr>
                      <m:t>=2</m:t>
                    </m:r>
                    <m:d>
                      <m:dPr>
                        <m:begChr m:val="|"/>
                        <m:endChr m:val="〉"/>
                        <m:ctrlPr>
                          <a:rPr lang="en-AU" sz="2000" b="0" i="1" smtClean="0">
                            <a:latin typeface="Cambria Math" panose="02040503050406030204" pitchFamily="18" charset="0"/>
                          </a:rPr>
                        </m:ctrlPr>
                      </m:dPr>
                      <m:e>
                        <m:r>
                          <a:rPr lang="en-AU" sz="2000" b="0" i="1" smtClean="0">
                            <a:latin typeface="Cambria Math" panose="02040503050406030204" pitchFamily="18" charset="0"/>
                          </a:rPr>
                          <m:t>𝑠</m:t>
                        </m:r>
                      </m:e>
                    </m:d>
                    <m:r>
                      <a:rPr lang="en-AU" sz="2000" b="0" i="1" smtClean="0">
                        <a:latin typeface="Cambria Math" panose="02040503050406030204" pitchFamily="18" charset="0"/>
                      </a:rPr>
                      <m:t>〈</m:t>
                    </m:r>
                    <m:r>
                      <a:rPr lang="en-AU" sz="2000" b="0" i="1" smtClean="0">
                        <a:latin typeface="Cambria Math" panose="02040503050406030204" pitchFamily="18" charset="0"/>
                      </a:rPr>
                      <m:t>𝑠</m:t>
                    </m:r>
                    <m:r>
                      <a:rPr lang="en-AU" sz="2000" b="0" i="1" smtClean="0">
                        <a:latin typeface="Cambria Math" panose="02040503050406030204" pitchFamily="18" charset="0"/>
                      </a:rPr>
                      <m:t>|−</m:t>
                    </m:r>
                    <m:r>
                      <a:rPr lang="en-AU" sz="2000" i="1">
                        <a:latin typeface="Cambria Math" panose="02040503050406030204" pitchFamily="18" charset="0"/>
                        <a:ea typeface="Cambria Math" panose="02040503050406030204" pitchFamily="18" charset="0"/>
                      </a:rPr>
                      <m:t>𝕀</m:t>
                    </m:r>
                  </m:oMath>
                </a14:m>
                <a:r>
                  <a:rPr lang="en-AU" sz="2000" dirty="0" smtClean="0"/>
                  <a:t>.</a:t>
                </a:r>
              </a:p>
              <a:p>
                <a:pPr eaLnBrk="1" hangingPunct="1">
                  <a:spcBef>
                    <a:spcPts val="600"/>
                  </a:spcBef>
                  <a:spcAft>
                    <a:spcPts val="0"/>
                  </a:spcAft>
                </a:pPr>
                <a:endParaRPr lang="en-AU" sz="2000" dirty="0"/>
              </a:p>
              <a:p>
                <a:pPr eaLnBrk="1" hangingPunct="1">
                  <a:spcBef>
                    <a:spcPts val="600"/>
                  </a:spcBef>
                  <a:spcAft>
                    <a:spcPts val="0"/>
                  </a:spcAft>
                </a:pPr>
                <a:r>
                  <a:rPr lang="en-AU" sz="2000" smtClean="0"/>
                  <a:t>The system </a:t>
                </a:r>
                <a:r>
                  <a:rPr lang="en-AU" sz="2000" dirty="0" smtClean="0"/>
                  <a:t>will be in the state </a:t>
                </a:r>
                <a14:m>
                  <m:oMath xmlns:m="http://schemas.openxmlformats.org/officeDocument/2006/math">
                    <m:r>
                      <a:rPr lang="en-AU" sz="2000" b="0" i="1" smtClean="0">
                        <a:latin typeface="Cambria Math" panose="02040503050406030204" pitchFamily="18" charset="0"/>
                      </a:rPr>
                      <m:t>|</m:t>
                    </m:r>
                    <m:r>
                      <a:rPr lang="en-AU" sz="2000" b="0" i="1" smtClean="0">
                        <a:latin typeface="Cambria Math" panose="02040503050406030204" pitchFamily="18" charset="0"/>
                      </a:rPr>
                      <m:t>𝜔</m:t>
                    </m:r>
                    <m:r>
                      <a:rPr lang="en-AU" sz="2000" b="0" i="1" smtClean="0">
                        <a:latin typeface="Cambria Math" panose="02040503050406030204" pitchFamily="18" charset="0"/>
                      </a:rPr>
                      <m:t>〉</m:t>
                    </m:r>
                  </m:oMath>
                </a14:m>
                <a:r>
                  <a:rPr lang="en-AU" sz="2000" dirty="0" smtClean="0"/>
                  <a:t> such that </a:t>
                </a:r>
                <a14:m>
                  <m:oMath xmlns:m="http://schemas.openxmlformats.org/officeDocument/2006/math">
                    <m:r>
                      <a:rPr lang="en-AU" sz="2000" b="0" i="1" smtClean="0">
                        <a:latin typeface="Cambria Math" panose="02040503050406030204" pitchFamily="18" charset="0"/>
                      </a:rPr>
                      <m:t>𝑓</m:t>
                    </m:r>
                    <m:d>
                      <m:dPr>
                        <m:ctrlPr>
                          <a:rPr lang="en-AU" sz="2000" b="0" i="1" smtClean="0">
                            <a:latin typeface="Cambria Math" panose="02040503050406030204" pitchFamily="18" charset="0"/>
                          </a:rPr>
                        </m:ctrlPr>
                      </m:dPr>
                      <m:e>
                        <m:r>
                          <a:rPr lang="en-AU" sz="2000" b="0" i="1" smtClean="0">
                            <a:latin typeface="Cambria Math" panose="02040503050406030204" pitchFamily="18" charset="0"/>
                          </a:rPr>
                          <m:t>𝜔</m:t>
                        </m:r>
                      </m:e>
                    </m:d>
                    <m:r>
                      <a:rPr lang="en-AU" sz="2000" b="0" i="1" smtClean="0">
                        <a:latin typeface="Cambria Math" panose="02040503050406030204" pitchFamily="18" charset="0"/>
                      </a:rPr>
                      <m:t>=1</m:t>
                    </m:r>
                  </m:oMath>
                </a14:m>
                <a:r>
                  <a:rPr lang="en-AU" sz="2000" dirty="0" smtClean="0"/>
                  <a:t>.</a:t>
                </a:r>
              </a:p>
              <a:p>
                <a:pPr eaLnBrk="1" hangingPunct="1">
                  <a:spcBef>
                    <a:spcPts val="600"/>
                  </a:spcBef>
                  <a:spcAft>
                    <a:spcPts val="0"/>
                  </a:spcAft>
                </a:pPr>
                <a:endParaRPr lang="en-AU" sz="2000" dirty="0"/>
              </a:p>
              <a:p>
                <a:pPr eaLnBrk="1" hangingPunct="1">
                  <a:spcBef>
                    <a:spcPts val="600"/>
                  </a:spcBef>
                  <a:spcAft>
                    <a:spcPts val="0"/>
                  </a:spcAft>
                </a:pPr>
                <a:r>
                  <a:rPr lang="en-AU" sz="2000" dirty="0" smtClean="0"/>
                  <a:t>But how do we perform </a:t>
                </a:r>
                <a14:m>
                  <m:oMath xmlns:m="http://schemas.openxmlformats.org/officeDocument/2006/math">
                    <m:sSub>
                      <m:sSubPr>
                        <m:ctrlPr>
                          <a:rPr lang="en-AU" sz="2000" i="1">
                            <a:latin typeface="Cambria Math" panose="02040503050406030204" pitchFamily="18" charset="0"/>
                          </a:rPr>
                        </m:ctrlPr>
                      </m:sSubPr>
                      <m:e>
                        <m:r>
                          <a:rPr lang="en-AU" sz="2000" i="1">
                            <a:latin typeface="Cambria Math" panose="02040503050406030204" pitchFamily="18" charset="0"/>
                          </a:rPr>
                          <m:t>𝑈</m:t>
                        </m:r>
                      </m:e>
                      <m:sub>
                        <m:r>
                          <a:rPr lang="en-AU" sz="2000" i="1">
                            <a:latin typeface="Cambria Math" panose="02040503050406030204" pitchFamily="18" charset="0"/>
                          </a:rPr>
                          <m:t>𝑠</m:t>
                        </m:r>
                      </m:sub>
                    </m:sSub>
                  </m:oMath>
                </a14:m>
                <a:r>
                  <a:rPr lang="en-AU" sz="2000" dirty="0" smtClean="0"/>
                  <a:t>?</a:t>
                </a:r>
                <a:endParaRPr lang="en-AU" sz="2000" dirty="0"/>
              </a:p>
            </p:txBody>
          </p:sp>
        </mc:Choice>
        <mc:Fallback>
          <p:sp>
            <p:nvSpPr>
              <p:cNvPr id="8195" name="Rectangle 3"/>
              <p:cNvSpPr>
                <a:spLocks noGrp="1" noRot="1" noChangeAspect="1" noMove="1" noResize="1" noEditPoints="1" noAdjustHandles="1" noChangeArrowheads="1" noChangeShapeType="1" noTextEdit="1"/>
              </p:cNvSpPr>
              <p:nvPr>
                <p:ph type="body" idx="1"/>
              </p:nvPr>
            </p:nvSpPr>
            <p:spPr>
              <a:xfrm>
                <a:off x="327325" y="1152037"/>
                <a:ext cx="7309151" cy="5627703"/>
              </a:xfrm>
              <a:blipFill rotWithShape="0">
                <a:blip r:embed="rId2"/>
                <a:stretch>
                  <a:fillRect l="-250" t="-542"/>
                </a:stretch>
              </a:blipFill>
            </p:spPr>
            <p:txBody>
              <a:bodyPr/>
              <a:lstStyle/>
              <a:p>
                <a:r>
                  <a:rPr lang="en-AU">
                    <a:noFill/>
                  </a:rPr>
                  <a:t> </a:t>
                </a:r>
              </a:p>
            </p:txBody>
          </p:sp>
        </mc:Fallback>
      </mc:AlternateContent>
      <p:sp>
        <p:nvSpPr>
          <p:cNvPr id="9" name="TextBox 8"/>
          <p:cNvSpPr txBox="1"/>
          <p:nvPr/>
        </p:nvSpPr>
        <p:spPr>
          <a:xfrm>
            <a:off x="7394639" y="3028288"/>
            <a:ext cx="1639824" cy="307777"/>
          </a:xfrm>
          <a:prstGeom prst="rect">
            <a:avLst/>
          </a:prstGeom>
          <a:noFill/>
        </p:spPr>
        <p:txBody>
          <a:bodyPr wrap="square" rtlCol="0">
            <a:spAutoFit/>
          </a:bodyPr>
          <a:lstStyle/>
          <a:p>
            <a:pPr algn="ctr"/>
            <a:r>
              <a:rPr lang="en-AU" sz="1400" dirty="0" err="1" smtClean="0"/>
              <a:t>Lov</a:t>
            </a:r>
            <a:r>
              <a:rPr lang="en-AU" sz="1400" dirty="0" smtClean="0"/>
              <a:t> Grover</a:t>
            </a:r>
            <a:endParaRPr lang="en-AU" sz="1400" dirty="0"/>
          </a:p>
        </p:txBody>
      </p:sp>
      <p:sp>
        <p:nvSpPr>
          <p:cNvPr id="10" name="TextBox 9"/>
          <p:cNvSpPr txBox="1"/>
          <p:nvPr/>
        </p:nvSpPr>
        <p:spPr>
          <a:xfrm>
            <a:off x="8254314" y="0"/>
            <a:ext cx="889686" cy="461665"/>
          </a:xfrm>
          <a:prstGeom prst="rect">
            <a:avLst/>
          </a:prstGeom>
          <a:noFill/>
        </p:spPr>
        <p:txBody>
          <a:bodyPr wrap="square" rtlCol="0">
            <a:spAutoFit/>
          </a:bodyPr>
          <a:lstStyle/>
          <a:p>
            <a:r>
              <a:rPr lang="en-AU" dirty="0" smtClean="0"/>
              <a:t>1996</a:t>
            </a:r>
            <a:endParaRPr lang="en-AU" dirty="0"/>
          </a:p>
        </p:txBody>
      </p:sp>
      <p:pic>
        <p:nvPicPr>
          <p:cNvPr id="3" name="Picture 2"/>
          <p:cNvPicPr>
            <a:picLocks noChangeAspect="1"/>
          </p:cNvPicPr>
          <p:nvPr/>
        </p:nvPicPr>
        <p:blipFill rotWithShape="1">
          <a:blip r:embed="rId3">
            <a:extLst>
              <a:ext uri="{28A0092B-C50C-407E-A947-70E740481C1C}">
                <a14:useLocalDpi xmlns="" xmlns:a14="http://schemas.microsoft.com/office/drawing/2010/main" val="0"/>
              </a:ext>
            </a:extLst>
          </a:blip>
          <a:srcRect l="50550" r="15751" b="40553"/>
          <a:stretch/>
        </p:blipFill>
        <p:spPr>
          <a:xfrm>
            <a:off x="7440194" y="830502"/>
            <a:ext cx="1548714" cy="2197786"/>
          </a:xfrm>
          <a:prstGeom prst="rect">
            <a:avLst/>
          </a:prstGeom>
        </p:spPr>
      </p:pic>
    </p:spTree>
    <p:extLst>
      <p:ext uri="{BB962C8B-B14F-4D97-AF65-F5344CB8AC3E}">
        <p14:creationId xmlns="" xmlns:p14="http://schemas.microsoft.com/office/powerpoint/2010/main" val="29291816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char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871539" y="119063"/>
            <a:ext cx="7382776" cy="790575"/>
          </a:xfrm>
        </p:spPr>
        <p:txBody>
          <a:bodyPr/>
          <a:lstStyle/>
          <a:p>
            <a:pPr eaLnBrk="1" hangingPunct="1"/>
            <a:r>
              <a:rPr lang="en-AU" dirty="0" smtClean="0"/>
              <a:t>Grover’s search algorithm</a:t>
            </a:r>
          </a:p>
        </p:txBody>
      </p:sp>
      <mc:AlternateContent xmlns:mc="http://schemas.openxmlformats.org/markup-compatibility/2006">
        <mc:Choice xmlns="" xmlns:a14="http://schemas.microsoft.com/office/drawing/2010/main" Requires="a14">
          <p:sp>
            <p:nvSpPr>
              <p:cNvPr id="8195" name="Rectangle 3"/>
              <p:cNvSpPr>
                <a:spLocks noGrp="1" noChangeArrowheads="1"/>
              </p:cNvSpPr>
              <p:nvPr>
                <p:ph type="body" idx="1"/>
              </p:nvPr>
            </p:nvSpPr>
            <p:spPr>
              <a:xfrm>
                <a:off x="327326" y="1152037"/>
                <a:ext cx="7243248" cy="5627703"/>
              </a:xfrm>
            </p:spPr>
            <p:txBody>
              <a:bodyPr/>
              <a:lstStyle/>
              <a:p>
                <a:pPr eaLnBrk="1" hangingPunct="1">
                  <a:spcBef>
                    <a:spcPts val="600"/>
                  </a:spcBef>
                  <a:spcAft>
                    <a:spcPts val="600"/>
                  </a:spcAft>
                </a:pPr>
                <a:r>
                  <a:rPr lang="en-AU" sz="2000" dirty="0" smtClean="0"/>
                  <a:t>But how do we perform </a:t>
                </a:r>
                <a14:m>
                  <m:oMath xmlns:m="http://schemas.openxmlformats.org/officeDocument/2006/math">
                    <m:sSub>
                      <m:sSubPr>
                        <m:ctrlPr>
                          <a:rPr lang="en-AU" sz="2000" i="1">
                            <a:latin typeface="Cambria Math" panose="02040503050406030204" pitchFamily="18" charset="0"/>
                          </a:rPr>
                        </m:ctrlPr>
                      </m:sSubPr>
                      <m:e>
                        <m:r>
                          <a:rPr lang="en-AU" sz="2000" i="1">
                            <a:latin typeface="Cambria Math" panose="02040503050406030204" pitchFamily="18" charset="0"/>
                          </a:rPr>
                          <m:t>𝑈</m:t>
                        </m:r>
                      </m:e>
                      <m:sub>
                        <m:r>
                          <a:rPr lang="en-AU" sz="2000" i="1">
                            <a:latin typeface="Cambria Math" panose="02040503050406030204" pitchFamily="18" charset="0"/>
                          </a:rPr>
                          <m:t>𝑠</m:t>
                        </m:r>
                      </m:sub>
                    </m:sSub>
                  </m:oMath>
                </a14:m>
                <a:r>
                  <a:rPr lang="en-AU" sz="2000" dirty="0" smtClean="0"/>
                  <a:t>?</a:t>
                </a:r>
                <a:endParaRPr lang="en-AU" sz="2000" dirty="0"/>
              </a:p>
              <a:p>
                <a:pPr eaLnBrk="1" hangingPunct="1">
                  <a:spcBef>
                    <a:spcPts val="600"/>
                  </a:spcBef>
                  <a:spcAft>
                    <a:spcPts val="600"/>
                  </a:spcAft>
                </a:pPr>
                <a:r>
                  <a:rPr lang="en-AU" sz="2000" dirty="0" smtClean="0"/>
                  <a:t>First, invert the operation that prepares </a:t>
                </a:r>
                <a14:m>
                  <m:oMath xmlns:m="http://schemas.openxmlformats.org/officeDocument/2006/math">
                    <m:r>
                      <a:rPr lang="en-AU" sz="2000" b="0" i="1" smtClean="0">
                        <a:latin typeface="Cambria Math" panose="02040503050406030204" pitchFamily="18" charset="0"/>
                      </a:rPr>
                      <m:t>|</m:t>
                    </m:r>
                    <m:r>
                      <a:rPr lang="en-AU" sz="2000" b="0" i="1" smtClean="0">
                        <a:latin typeface="Cambria Math" panose="02040503050406030204" pitchFamily="18" charset="0"/>
                      </a:rPr>
                      <m:t>𝑠</m:t>
                    </m:r>
                    <m:r>
                      <a:rPr lang="en-AU" sz="2000" b="0" i="1" smtClean="0">
                        <a:latin typeface="Cambria Math" panose="02040503050406030204" pitchFamily="18" charset="0"/>
                      </a:rPr>
                      <m:t>〉</m:t>
                    </m:r>
                  </m:oMath>
                </a14:m>
                <a:r>
                  <a:rPr lang="en-AU" sz="2000" dirty="0" smtClean="0"/>
                  <a:t> - just </a:t>
                </a:r>
                <a:r>
                  <a:rPr lang="en-AU" sz="2000" dirty="0" err="1" smtClean="0"/>
                  <a:t>Hadamards</a:t>
                </a:r>
                <a:r>
                  <a:rPr lang="en-AU" sz="2000" dirty="0" smtClean="0"/>
                  <a:t> on all </a:t>
                </a:r>
                <a:r>
                  <a:rPr lang="en-AU" sz="2000" dirty="0" err="1" smtClean="0"/>
                  <a:t>qubits</a:t>
                </a:r>
                <a:r>
                  <a:rPr lang="en-AU" sz="2000" dirty="0" smtClean="0"/>
                  <a:t>.</a:t>
                </a:r>
              </a:p>
              <a:p>
                <a:pPr eaLnBrk="1" hangingPunct="1">
                  <a:spcBef>
                    <a:spcPts val="600"/>
                  </a:spcBef>
                  <a:spcAft>
                    <a:spcPts val="600"/>
                  </a:spcAft>
                </a:pPr>
                <a:r>
                  <a:rPr lang="en-AU" sz="2000" dirty="0" smtClean="0"/>
                  <a:t>Then, reflect about </a:t>
                </a:r>
                <a14:m>
                  <m:oMath xmlns:m="http://schemas.openxmlformats.org/officeDocument/2006/math">
                    <m:r>
                      <a:rPr lang="en-AU" sz="2000" i="1">
                        <a:latin typeface="Cambria Math" panose="02040503050406030204" pitchFamily="18" charset="0"/>
                      </a:rPr>
                      <m:t>|</m:t>
                    </m:r>
                    <m:r>
                      <a:rPr lang="en-AU" sz="2000" b="0" i="1" smtClean="0">
                        <a:latin typeface="Cambria Math" panose="02040503050406030204" pitchFamily="18" charset="0"/>
                      </a:rPr>
                      <m:t>0</m:t>
                    </m:r>
                    <m:r>
                      <a:rPr lang="en-AU" sz="2000" i="1">
                        <a:latin typeface="Cambria Math" panose="02040503050406030204" pitchFamily="18" charset="0"/>
                      </a:rPr>
                      <m:t>〉</m:t>
                    </m:r>
                  </m:oMath>
                </a14:m>
                <a:r>
                  <a:rPr lang="en-AU" sz="2000" dirty="0" smtClean="0"/>
                  <a:t>; i.e. apply </a:t>
                </a:r>
                <a14:m>
                  <m:oMath xmlns:m="http://schemas.openxmlformats.org/officeDocument/2006/math">
                    <m:r>
                      <a:rPr lang="en-AU" sz="2000" i="1">
                        <a:latin typeface="Cambria Math" panose="02040503050406030204" pitchFamily="18" charset="0"/>
                      </a:rPr>
                      <m:t>2</m:t>
                    </m:r>
                    <m:d>
                      <m:dPr>
                        <m:begChr m:val="|"/>
                        <m:endChr m:val="〉"/>
                        <m:ctrlPr>
                          <a:rPr lang="en-AU" sz="2000" i="1">
                            <a:latin typeface="Cambria Math" panose="02040503050406030204" pitchFamily="18" charset="0"/>
                          </a:rPr>
                        </m:ctrlPr>
                      </m:dPr>
                      <m:e>
                        <m:r>
                          <a:rPr lang="en-AU" sz="2000" b="0" i="1" smtClean="0">
                            <a:latin typeface="Cambria Math" panose="02040503050406030204" pitchFamily="18" charset="0"/>
                          </a:rPr>
                          <m:t>0</m:t>
                        </m:r>
                      </m:e>
                    </m:d>
                    <m:r>
                      <a:rPr lang="en-AU" sz="2000" i="1">
                        <a:latin typeface="Cambria Math" panose="02040503050406030204" pitchFamily="18" charset="0"/>
                      </a:rPr>
                      <m:t>〈</m:t>
                    </m:r>
                    <m:r>
                      <a:rPr lang="en-AU" sz="2000" b="0" i="1" smtClean="0">
                        <a:latin typeface="Cambria Math" panose="02040503050406030204" pitchFamily="18" charset="0"/>
                      </a:rPr>
                      <m:t>0</m:t>
                    </m:r>
                    <m:r>
                      <a:rPr lang="en-AU" sz="2000" i="1">
                        <a:latin typeface="Cambria Math" panose="02040503050406030204" pitchFamily="18" charset="0"/>
                      </a:rPr>
                      <m:t>|−</m:t>
                    </m:r>
                    <m:r>
                      <a:rPr lang="en-AU" sz="2000" i="1">
                        <a:latin typeface="Cambria Math" panose="02040503050406030204" pitchFamily="18" charset="0"/>
                        <a:ea typeface="Cambria Math" panose="02040503050406030204" pitchFamily="18" charset="0"/>
                      </a:rPr>
                      <m:t>𝕀</m:t>
                    </m:r>
                  </m:oMath>
                </a14:m>
                <a:r>
                  <a:rPr lang="en-AU" sz="2000" dirty="0" smtClean="0"/>
                  <a:t>.</a:t>
                </a:r>
              </a:p>
              <a:p>
                <a:pPr eaLnBrk="1" hangingPunct="1">
                  <a:spcBef>
                    <a:spcPts val="600"/>
                  </a:spcBef>
                  <a:spcAft>
                    <a:spcPts val="600"/>
                  </a:spcAft>
                </a:pPr>
                <a:r>
                  <a:rPr lang="en-AU" sz="2000" dirty="0" smtClean="0"/>
                  <a:t>Lastly, repeat the operation that prepares </a:t>
                </a:r>
                <a14:m>
                  <m:oMath xmlns:m="http://schemas.openxmlformats.org/officeDocument/2006/math">
                    <m:d>
                      <m:dPr>
                        <m:begChr m:val="|"/>
                        <m:endChr m:val="〉"/>
                        <m:ctrlPr>
                          <a:rPr lang="en-AU" sz="2000" i="1">
                            <a:latin typeface="Cambria Math" panose="02040503050406030204" pitchFamily="18" charset="0"/>
                          </a:rPr>
                        </m:ctrlPr>
                      </m:dPr>
                      <m:e>
                        <m:r>
                          <a:rPr lang="en-AU" sz="2000" i="1">
                            <a:latin typeface="Cambria Math" panose="02040503050406030204" pitchFamily="18" charset="0"/>
                          </a:rPr>
                          <m:t>𝑠</m:t>
                        </m:r>
                      </m:e>
                    </m:d>
                  </m:oMath>
                </a14:m>
                <a:r>
                  <a:rPr lang="en-AU" sz="2000" dirty="0" smtClean="0"/>
                  <a:t>.</a:t>
                </a:r>
                <a:endParaRPr lang="en-AU" sz="2000" dirty="0"/>
              </a:p>
            </p:txBody>
          </p:sp>
        </mc:Choice>
        <mc:Fallback>
          <p:sp>
            <p:nvSpPr>
              <p:cNvPr id="8195" name="Rectangle 3"/>
              <p:cNvSpPr>
                <a:spLocks noGrp="1" noRot="1" noChangeAspect="1" noMove="1" noResize="1" noEditPoints="1" noAdjustHandles="1" noChangeArrowheads="1" noChangeShapeType="1" noTextEdit="1"/>
              </p:cNvSpPr>
              <p:nvPr>
                <p:ph type="body" idx="1"/>
              </p:nvPr>
            </p:nvSpPr>
            <p:spPr>
              <a:xfrm>
                <a:off x="327326" y="1152037"/>
                <a:ext cx="7243248" cy="5627703"/>
              </a:xfrm>
              <a:blipFill rotWithShape="0">
                <a:blip r:embed="rId2"/>
                <a:stretch>
                  <a:fillRect l="-253" t="-542"/>
                </a:stretch>
              </a:blipFill>
            </p:spPr>
            <p:txBody>
              <a:bodyPr/>
              <a:lstStyle/>
              <a:p>
                <a:r>
                  <a:rPr lang="en-AU">
                    <a:noFill/>
                  </a:rPr>
                  <a:t> </a:t>
                </a:r>
              </a:p>
            </p:txBody>
          </p:sp>
        </mc:Fallback>
      </mc:AlternateContent>
      <p:sp>
        <p:nvSpPr>
          <p:cNvPr id="9" name="TextBox 8"/>
          <p:cNvSpPr txBox="1"/>
          <p:nvPr/>
        </p:nvSpPr>
        <p:spPr>
          <a:xfrm>
            <a:off x="7394639" y="3028288"/>
            <a:ext cx="1639824" cy="307777"/>
          </a:xfrm>
          <a:prstGeom prst="rect">
            <a:avLst/>
          </a:prstGeom>
          <a:noFill/>
        </p:spPr>
        <p:txBody>
          <a:bodyPr wrap="square" rtlCol="0">
            <a:spAutoFit/>
          </a:bodyPr>
          <a:lstStyle/>
          <a:p>
            <a:pPr algn="ctr"/>
            <a:r>
              <a:rPr lang="en-AU" sz="1400" dirty="0" err="1" smtClean="0"/>
              <a:t>Lov</a:t>
            </a:r>
            <a:r>
              <a:rPr lang="en-AU" sz="1400" dirty="0" smtClean="0"/>
              <a:t> Grover</a:t>
            </a:r>
            <a:endParaRPr lang="en-AU" sz="1400" dirty="0"/>
          </a:p>
        </p:txBody>
      </p:sp>
      <p:sp>
        <p:nvSpPr>
          <p:cNvPr id="10" name="TextBox 9"/>
          <p:cNvSpPr txBox="1"/>
          <p:nvPr/>
        </p:nvSpPr>
        <p:spPr>
          <a:xfrm>
            <a:off x="8254314" y="0"/>
            <a:ext cx="889686" cy="461665"/>
          </a:xfrm>
          <a:prstGeom prst="rect">
            <a:avLst/>
          </a:prstGeom>
          <a:noFill/>
        </p:spPr>
        <p:txBody>
          <a:bodyPr wrap="square" rtlCol="0">
            <a:spAutoFit/>
          </a:bodyPr>
          <a:lstStyle/>
          <a:p>
            <a:r>
              <a:rPr lang="en-AU" dirty="0" smtClean="0"/>
              <a:t>1996</a:t>
            </a:r>
            <a:endParaRPr lang="en-AU" dirty="0"/>
          </a:p>
        </p:txBody>
      </p:sp>
      <p:pic>
        <p:nvPicPr>
          <p:cNvPr id="3" name="Picture 2"/>
          <p:cNvPicPr>
            <a:picLocks noChangeAspect="1"/>
          </p:cNvPicPr>
          <p:nvPr/>
        </p:nvPicPr>
        <p:blipFill rotWithShape="1">
          <a:blip r:embed="rId3">
            <a:extLst>
              <a:ext uri="{28A0092B-C50C-407E-A947-70E740481C1C}">
                <a14:useLocalDpi xmlns="" xmlns:a14="http://schemas.microsoft.com/office/drawing/2010/main" val="0"/>
              </a:ext>
            </a:extLst>
          </a:blip>
          <a:srcRect l="50550" r="15751" b="40553"/>
          <a:stretch/>
        </p:blipFill>
        <p:spPr>
          <a:xfrm>
            <a:off x="7440194" y="830502"/>
            <a:ext cx="1548714" cy="2197786"/>
          </a:xfrm>
          <a:prstGeom prst="rect">
            <a:avLst/>
          </a:prstGeom>
        </p:spPr>
      </p:pic>
      <p:cxnSp>
        <p:nvCxnSpPr>
          <p:cNvPr id="4" name="Straight Connector 3"/>
          <p:cNvCxnSpPr/>
          <p:nvPr/>
        </p:nvCxnSpPr>
        <p:spPr bwMode="auto">
          <a:xfrm flipV="1">
            <a:off x="1441620" y="3600000"/>
            <a:ext cx="5040000"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1" name="Straight Connector 10"/>
          <p:cNvCxnSpPr/>
          <p:nvPr/>
        </p:nvCxnSpPr>
        <p:spPr bwMode="auto">
          <a:xfrm flipV="1">
            <a:off x="1440000" y="3960000"/>
            <a:ext cx="5040000"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2" name="Straight Connector 11"/>
          <p:cNvCxnSpPr/>
          <p:nvPr/>
        </p:nvCxnSpPr>
        <p:spPr bwMode="auto">
          <a:xfrm flipV="1">
            <a:off x="1440000" y="4320000"/>
            <a:ext cx="5040000"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3" name="Straight Connector 12"/>
          <p:cNvCxnSpPr/>
          <p:nvPr/>
        </p:nvCxnSpPr>
        <p:spPr bwMode="auto">
          <a:xfrm flipV="1">
            <a:off x="1438380" y="4680000"/>
            <a:ext cx="5040000"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4" name="Straight Connector 13"/>
          <p:cNvCxnSpPr/>
          <p:nvPr/>
        </p:nvCxnSpPr>
        <p:spPr bwMode="auto">
          <a:xfrm flipV="1">
            <a:off x="1438380" y="5040000"/>
            <a:ext cx="5040000"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5" name="Straight Connector 14"/>
          <p:cNvCxnSpPr/>
          <p:nvPr/>
        </p:nvCxnSpPr>
        <p:spPr bwMode="auto">
          <a:xfrm flipV="1">
            <a:off x="1440000" y="5400000"/>
            <a:ext cx="5040000"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6" name="Straight Connector 15"/>
          <p:cNvCxnSpPr/>
          <p:nvPr/>
        </p:nvCxnSpPr>
        <p:spPr bwMode="auto">
          <a:xfrm flipV="1">
            <a:off x="1440000" y="5760000"/>
            <a:ext cx="5040000"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7" name="Straight Connector 16"/>
          <p:cNvCxnSpPr/>
          <p:nvPr/>
        </p:nvCxnSpPr>
        <p:spPr bwMode="auto">
          <a:xfrm flipV="1">
            <a:off x="1440000" y="6120000"/>
            <a:ext cx="5040000"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8" name="Straight Connector 17"/>
          <p:cNvCxnSpPr/>
          <p:nvPr/>
        </p:nvCxnSpPr>
        <p:spPr bwMode="auto">
          <a:xfrm flipV="1">
            <a:off x="1440000" y="6516000"/>
            <a:ext cx="5040000"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6" name="Straight Connector 5"/>
          <p:cNvCxnSpPr/>
          <p:nvPr/>
        </p:nvCxnSpPr>
        <p:spPr bwMode="auto">
          <a:xfrm flipH="1">
            <a:off x="3960000" y="3600000"/>
            <a:ext cx="0" cy="298800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7" name="Oval 6"/>
          <p:cNvSpPr/>
          <p:nvPr/>
        </p:nvSpPr>
        <p:spPr bwMode="auto">
          <a:xfrm>
            <a:off x="3906000" y="3546000"/>
            <a:ext cx="108000" cy="108000"/>
          </a:xfrm>
          <a:prstGeom prst="ellips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tx1"/>
              </a:solidFill>
              <a:effectLst/>
              <a:latin typeface="Arial" pitchFamily="34" charset="0"/>
              <a:ea typeface="Arial Unicode MS" pitchFamily="34" charset="-128"/>
              <a:cs typeface="Arial Unicode MS" pitchFamily="34" charset="-128"/>
            </a:endParaRPr>
          </a:p>
        </p:txBody>
      </p:sp>
      <p:sp>
        <p:nvSpPr>
          <p:cNvPr id="20" name="Oval 19"/>
          <p:cNvSpPr/>
          <p:nvPr/>
        </p:nvSpPr>
        <p:spPr bwMode="auto">
          <a:xfrm>
            <a:off x="3906000" y="3906000"/>
            <a:ext cx="108000" cy="108000"/>
          </a:xfrm>
          <a:prstGeom prst="ellips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tx1"/>
              </a:solidFill>
              <a:effectLst/>
              <a:latin typeface="Arial" pitchFamily="34" charset="0"/>
              <a:ea typeface="Arial Unicode MS" pitchFamily="34" charset="-128"/>
              <a:cs typeface="Arial Unicode MS" pitchFamily="34" charset="-128"/>
            </a:endParaRPr>
          </a:p>
        </p:txBody>
      </p:sp>
      <p:sp>
        <p:nvSpPr>
          <p:cNvPr id="21" name="Oval 20"/>
          <p:cNvSpPr/>
          <p:nvPr/>
        </p:nvSpPr>
        <p:spPr bwMode="auto">
          <a:xfrm>
            <a:off x="3906000" y="4266000"/>
            <a:ext cx="108000" cy="108000"/>
          </a:xfrm>
          <a:prstGeom prst="ellips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tx1"/>
              </a:solidFill>
              <a:effectLst/>
              <a:latin typeface="Arial" pitchFamily="34" charset="0"/>
              <a:ea typeface="Arial Unicode MS" pitchFamily="34" charset="-128"/>
              <a:cs typeface="Arial Unicode MS" pitchFamily="34" charset="-128"/>
            </a:endParaRPr>
          </a:p>
        </p:txBody>
      </p:sp>
      <p:sp>
        <p:nvSpPr>
          <p:cNvPr id="22" name="Oval 21"/>
          <p:cNvSpPr/>
          <p:nvPr/>
        </p:nvSpPr>
        <p:spPr bwMode="auto">
          <a:xfrm>
            <a:off x="3906000" y="4626000"/>
            <a:ext cx="108000" cy="108000"/>
          </a:xfrm>
          <a:prstGeom prst="ellips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tx1"/>
              </a:solidFill>
              <a:effectLst/>
              <a:latin typeface="Arial" pitchFamily="34" charset="0"/>
              <a:ea typeface="Arial Unicode MS" pitchFamily="34" charset="-128"/>
              <a:cs typeface="Arial Unicode MS" pitchFamily="34" charset="-128"/>
            </a:endParaRPr>
          </a:p>
        </p:txBody>
      </p:sp>
      <p:sp>
        <p:nvSpPr>
          <p:cNvPr id="23" name="Oval 22"/>
          <p:cNvSpPr/>
          <p:nvPr/>
        </p:nvSpPr>
        <p:spPr bwMode="auto">
          <a:xfrm>
            <a:off x="3906000" y="4985287"/>
            <a:ext cx="108000" cy="108000"/>
          </a:xfrm>
          <a:prstGeom prst="ellips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tx1"/>
              </a:solidFill>
              <a:effectLst/>
              <a:latin typeface="Arial" pitchFamily="34" charset="0"/>
              <a:ea typeface="Arial Unicode MS" pitchFamily="34" charset="-128"/>
              <a:cs typeface="Arial Unicode MS" pitchFamily="34" charset="-128"/>
            </a:endParaRPr>
          </a:p>
        </p:txBody>
      </p:sp>
      <p:sp>
        <p:nvSpPr>
          <p:cNvPr id="24" name="Oval 23"/>
          <p:cNvSpPr/>
          <p:nvPr/>
        </p:nvSpPr>
        <p:spPr bwMode="auto">
          <a:xfrm>
            <a:off x="3906000" y="5345287"/>
            <a:ext cx="108000" cy="108000"/>
          </a:xfrm>
          <a:prstGeom prst="ellips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tx1"/>
              </a:solidFill>
              <a:effectLst/>
              <a:latin typeface="Arial" pitchFamily="34" charset="0"/>
              <a:ea typeface="Arial Unicode MS" pitchFamily="34" charset="-128"/>
              <a:cs typeface="Arial Unicode MS" pitchFamily="34" charset="-128"/>
            </a:endParaRPr>
          </a:p>
        </p:txBody>
      </p:sp>
      <p:sp>
        <p:nvSpPr>
          <p:cNvPr id="25" name="Oval 24"/>
          <p:cNvSpPr/>
          <p:nvPr/>
        </p:nvSpPr>
        <p:spPr bwMode="auto">
          <a:xfrm>
            <a:off x="3906000" y="5705287"/>
            <a:ext cx="108000" cy="108000"/>
          </a:xfrm>
          <a:prstGeom prst="ellips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tx1"/>
              </a:solidFill>
              <a:effectLst/>
              <a:latin typeface="Arial" pitchFamily="34" charset="0"/>
              <a:ea typeface="Arial Unicode MS" pitchFamily="34" charset="-128"/>
              <a:cs typeface="Arial Unicode MS" pitchFamily="34" charset="-128"/>
            </a:endParaRPr>
          </a:p>
        </p:txBody>
      </p:sp>
      <p:sp>
        <p:nvSpPr>
          <p:cNvPr id="26" name="Oval 25"/>
          <p:cNvSpPr/>
          <p:nvPr/>
        </p:nvSpPr>
        <p:spPr bwMode="auto">
          <a:xfrm>
            <a:off x="3906000" y="6065287"/>
            <a:ext cx="108000" cy="108000"/>
          </a:xfrm>
          <a:prstGeom prst="ellips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tx1"/>
              </a:solidFill>
              <a:effectLst/>
              <a:latin typeface="Arial" pitchFamily="34" charset="0"/>
              <a:ea typeface="Arial Unicode MS" pitchFamily="34" charset="-128"/>
              <a:cs typeface="Arial Unicode MS" pitchFamily="34" charset="-128"/>
            </a:endParaRPr>
          </a:p>
        </p:txBody>
      </p:sp>
      <p:sp>
        <p:nvSpPr>
          <p:cNvPr id="8" name="Oval 7"/>
          <p:cNvSpPr/>
          <p:nvPr/>
        </p:nvSpPr>
        <p:spPr bwMode="auto">
          <a:xfrm>
            <a:off x="3889524" y="6444000"/>
            <a:ext cx="144000" cy="144000"/>
          </a:xfrm>
          <a:prstGeom prst="ellipse">
            <a:avLst/>
          </a:prstGeom>
          <a:noFill/>
          <a:ln w="127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tx1"/>
              </a:solidFill>
              <a:effectLst/>
              <a:latin typeface="Arial" pitchFamily="34" charset="0"/>
              <a:ea typeface="Arial Unicode MS" pitchFamily="34" charset="-128"/>
              <a:cs typeface="Arial Unicode MS" pitchFamily="34" charset="-128"/>
            </a:endParaRPr>
          </a:p>
        </p:txBody>
      </p:sp>
      <mc:AlternateContent xmlns:mc="http://schemas.openxmlformats.org/markup-compatibility/2006">
        <mc:Choice xmlns="" xmlns:a14="http://schemas.microsoft.com/office/drawing/2010/main" Requires="a14">
          <p:sp>
            <p:nvSpPr>
              <p:cNvPr id="28" name="Rectangle 27"/>
              <p:cNvSpPr/>
              <p:nvPr/>
            </p:nvSpPr>
            <p:spPr bwMode="auto">
              <a:xfrm>
                <a:off x="2448000" y="3438000"/>
                <a:ext cx="324000" cy="3240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a:effectLst>
                      <a:outerShdw dist="35921" dir="2700000" algn="ctr" rotWithShape="0">
                        <a:schemeClr val="bg2"/>
                      </a:outerShdw>
                    </a:effectLst>
                  </a14:hiddenEffects>
                </a:ext>
              </a:extLst>
            </p:spPr>
            <p:txBody>
              <a:bodyPr vert="horz" wrap="square" lIns="61200" tIns="0" rIns="91440" bIns="0" numCol="1" rtlCol="0" anchor="b"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r>
                        <a:rPr kumimoji="0" lang="en-AU" sz="2400" b="0" i="1" u="none" strike="noStrike" cap="none" normalizeH="0" baseline="0" dirty="0" smtClean="0">
                          <a:ln>
                            <a:noFill/>
                          </a:ln>
                          <a:solidFill>
                            <a:schemeClr val="tx1"/>
                          </a:solidFill>
                          <a:effectLst/>
                          <a:latin typeface="Cambria Math" panose="02040503050406030204" pitchFamily="18" charset="0"/>
                          <a:ea typeface="Arial Unicode MS" pitchFamily="34" charset="-128"/>
                          <a:cs typeface="Arial Unicode MS" pitchFamily="34" charset="-128"/>
                        </a:rPr>
                        <m:t>𝐻</m:t>
                      </m:r>
                    </m:oMath>
                  </m:oMathPara>
                </a14:m>
                <a:endParaRPr kumimoji="0" lang="en-AU" sz="2400" b="0" i="0" u="none" strike="noStrike" cap="none" normalizeH="0" baseline="0" dirty="0" smtClean="0">
                  <a:ln>
                    <a:noFill/>
                  </a:ln>
                  <a:solidFill>
                    <a:schemeClr val="tx1"/>
                  </a:solidFill>
                  <a:effectLst/>
                  <a:latin typeface="Arial" pitchFamily="34" charset="0"/>
                  <a:ea typeface="Arial Unicode MS" pitchFamily="34" charset="-128"/>
                  <a:cs typeface="Arial Unicode MS" pitchFamily="34" charset="-128"/>
                </a:endParaRPr>
              </a:p>
            </p:txBody>
          </p:sp>
        </mc:Choice>
        <mc:Fallback>
          <p:sp>
            <p:nvSpPr>
              <p:cNvPr id="28" name="Rectangle 27"/>
              <p:cNvSpPr>
                <a:spLocks noRot="1" noChangeAspect="1" noMove="1" noResize="1" noEditPoints="1" noAdjustHandles="1" noChangeArrowheads="1" noChangeShapeType="1" noTextEdit="1"/>
              </p:cNvSpPr>
              <p:nvPr/>
            </p:nvSpPr>
            <p:spPr bwMode="auto">
              <a:xfrm>
                <a:off x="2448000" y="3438000"/>
                <a:ext cx="324000" cy="324000"/>
              </a:xfrm>
              <a:prstGeom prst="rect">
                <a:avLst/>
              </a:prstGeom>
              <a:blipFill rotWithShape="0">
                <a:blip r:embed="rId4"/>
                <a:stretch>
                  <a:fillRect l="-12727" r="-16364" b="-10909"/>
                </a:stretch>
              </a:blip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r>
                  <a:rPr lang="en-AU">
                    <a:noFill/>
                  </a:rPr>
                  <a:t> </a:t>
                </a:r>
              </a:p>
            </p:txBody>
          </p:sp>
        </mc:Fallback>
      </mc:AlternateContent>
      <mc:AlternateContent xmlns:mc="http://schemas.openxmlformats.org/markup-compatibility/2006">
        <mc:Choice xmlns="" xmlns:a14="http://schemas.microsoft.com/office/drawing/2010/main" Requires="a14">
          <p:sp>
            <p:nvSpPr>
              <p:cNvPr id="29" name="Rectangle 28"/>
              <p:cNvSpPr/>
              <p:nvPr/>
            </p:nvSpPr>
            <p:spPr bwMode="auto">
              <a:xfrm>
                <a:off x="2448000" y="3798000"/>
                <a:ext cx="324000" cy="3240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a:effectLst>
                      <a:outerShdw dist="35921" dir="2700000" algn="ctr" rotWithShape="0">
                        <a:schemeClr val="bg2"/>
                      </a:outerShdw>
                    </a:effectLst>
                  </a14:hiddenEffects>
                </a:ext>
              </a:extLst>
            </p:spPr>
            <p:txBody>
              <a:bodyPr vert="horz" wrap="square" lIns="61200" tIns="0" rIns="91440" bIns="0" numCol="1" rtlCol="0" anchor="b"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r>
                        <a:rPr kumimoji="0" lang="en-AU" sz="2400" b="0" i="1" u="none" strike="noStrike" cap="none" normalizeH="0" baseline="0" dirty="0" smtClean="0">
                          <a:ln>
                            <a:noFill/>
                          </a:ln>
                          <a:solidFill>
                            <a:schemeClr val="tx1"/>
                          </a:solidFill>
                          <a:effectLst/>
                          <a:latin typeface="Cambria Math" panose="02040503050406030204" pitchFamily="18" charset="0"/>
                          <a:ea typeface="Arial Unicode MS" pitchFamily="34" charset="-128"/>
                          <a:cs typeface="Arial Unicode MS" pitchFamily="34" charset="-128"/>
                        </a:rPr>
                        <m:t>𝐻</m:t>
                      </m:r>
                    </m:oMath>
                  </m:oMathPara>
                </a14:m>
                <a:endParaRPr kumimoji="0" lang="en-AU" sz="2400" b="0" i="0" u="none" strike="noStrike" cap="none" normalizeH="0" baseline="0" dirty="0" smtClean="0">
                  <a:ln>
                    <a:noFill/>
                  </a:ln>
                  <a:solidFill>
                    <a:schemeClr val="tx1"/>
                  </a:solidFill>
                  <a:effectLst/>
                  <a:latin typeface="Arial" pitchFamily="34" charset="0"/>
                  <a:ea typeface="Arial Unicode MS" pitchFamily="34" charset="-128"/>
                  <a:cs typeface="Arial Unicode MS" pitchFamily="34" charset="-128"/>
                </a:endParaRPr>
              </a:p>
            </p:txBody>
          </p:sp>
        </mc:Choice>
        <mc:Fallback>
          <p:sp>
            <p:nvSpPr>
              <p:cNvPr id="29" name="Rectangle 28"/>
              <p:cNvSpPr>
                <a:spLocks noRot="1" noChangeAspect="1" noMove="1" noResize="1" noEditPoints="1" noAdjustHandles="1" noChangeArrowheads="1" noChangeShapeType="1" noTextEdit="1"/>
              </p:cNvSpPr>
              <p:nvPr/>
            </p:nvSpPr>
            <p:spPr bwMode="auto">
              <a:xfrm>
                <a:off x="2448000" y="3798000"/>
                <a:ext cx="324000" cy="324000"/>
              </a:xfrm>
              <a:prstGeom prst="rect">
                <a:avLst/>
              </a:prstGeom>
              <a:blipFill rotWithShape="0">
                <a:blip r:embed="rId5"/>
                <a:stretch>
                  <a:fillRect l="-12727" r="-16364" b="-10909"/>
                </a:stretch>
              </a:blip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r>
                  <a:rPr lang="en-AU">
                    <a:noFill/>
                  </a:rPr>
                  <a:t> </a:t>
                </a:r>
              </a:p>
            </p:txBody>
          </p:sp>
        </mc:Fallback>
      </mc:AlternateContent>
      <mc:AlternateContent xmlns:mc="http://schemas.openxmlformats.org/markup-compatibility/2006">
        <mc:Choice xmlns="" xmlns:a14="http://schemas.microsoft.com/office/drawing/2010/main" Requires="a14">
          <p:sp>
            <p:nvSpPr>
              <p:cNvPr id="30" name="Rectangle 29"/>
              <p:cNvSpPr/>
              <p:nvPr/>
            </p:nvSpPr>
            <p:spPr bwMode="auto">
              <a:xfrm>
                <a:off x="2448000" y="4158000"/>
                <a:ext cx="324000" cy="3240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a:effectLst>
                      <a:outerShdw dist="35921" dir="2700000" algn="ctr" rotWithShape="0">
                        <a:schemeClr val="bg2"/>
                      </a:outerShdw>
                    </a:effectLst>
                  </a14:hiddenEffects>
                </a:ext>
              </a:extLst>
            </p:spPr>
            <p:txBody>
              <a:bodyPr vert="horz" wrap="square" lIns="61200" tIns="0" rIns="91440" bIns="0" numCol="1" rtlCol="0" anchor="b"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r>
                        <a:rPr kumimoji="0" lang="en-AU" sz="2400" b="0" i="1" u="none" strike="noStrike" cap="none" normalizeH="0" baseline="0" dirty="0" smtClean="0">
                          <a:ln>
                            <a:noFill/>
                          </a:ln>
                          <a:solidFill>
                            <a:schemeClr val="tx1"/>
                          </a:solidFill>
                          <a:effectLst/>
                          <a:latin typeface="Cambria Math" panose="02040503050406030204" pitchFamily="18" charset="0"/>
                          <a:ea typeface="Arial Unicode MS" pitchFamily="34" charset="-128"/>
                          <a:cs typeface="Arial Unicode MS" pitchFamily="34" charset="-128"/>
                        </a:rPr>
                        <m:t>𝐻</m:t>
                      </m:r>
                    </m:oMath>
                  </m:oMathPara>
                </a14:m>
                <a:endParaRPr kumimoji="0" lang="en-AU" sz="2400" b="0" i="0" u="none" strike="noStrike" cap="none" normalizeH="0" baseline="0" dirty="0" smtClean="0">
                  <a:ln>
                    <a:noFill/>
                  </a:ln>
                  <a:solidFill>
                    <a:schemeClr val="tx1"/>
                  </a:solidFill>
                  <a:effectLst/>
                  <a:latin typeface="Arial" pitchFamily="34" charset="0"/>
                  <a:ea typeface="Arial Unicode MS" pitchFamily="34" charset="-128"/>
                  <a:cs typeface="Arial Unicode MS" pitchFamily="34" charset="-128"/>
                </a:endParaRPr>
              </a:p>
            </p:txBody>
          </p:sp>
        </mc:Choice>
        <mc:Fallback>
          <p:sp>
            <p:nvSpPr>
              <p:cNvPr id="30" name="Rectangle 29"/>
              <p:cNvSpPr>
                <a:spLocks noRot="1" noChangeAspect="1" noMove="1" noResize="1" noEditPoints="1" noAdjustHandles="1" noChangeArrowheads="1" noChangeShapeType="1" noTextEdit="1"/>
              </p:cNvSpPr>
              <p:nvPr/>
            </p:nvSpPr>
            <p:spPr bwMode="auto">
              <a:xfrm>
                <a:off x="2448000" y="4158000"/>
                <a:ext cx="324000" cy="324000"/>
              </a:xfrm>
              <a:prstGeom prst="rect">
                <a:avLst/>
              </a:prstGeom>
              <a:blipFill rotWithShape="0">
                <a:blip r:embed="rId6"/>
                <a:stretch>
                  <a:fillRect l="-12727" r="-16364" b="-10909"/>
                </a:stretch>
              </a:blip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r>
                  <a:rPr lang="en-AU">
                    <a:noFill/>
                  </a:rPr>
                  <a:t> </a:t>
                </a:r>
              </a:p>
            </p:txBody>
          </p:sp>
        </mc:Fallback>
      </mc:AlternateContent>
      <mc:AlternateContent xmlns:mc="http://schemas.openxmlformats.org/markup-compatibility/2006">
        <mc:Choice xmlns="" xmlns:a14="http://schemas.microsoft.com/office/drawing/2010/main" Requires="a14">
          <p:sp>
            <p:nvSpPr>
              <p:cNvPr id="31" name="Rectangle 30"/>
              <p:cNvSpPr/>
              <p:nvPr/>
            </p:nvSpPr>
            <p:spPr bwMode="auto">
              <a:xfrm>
                <a:off x="2448000" y="4518000"/>
                <a:ext cx="324000" cy="3240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a:effectLst>
                      <a:outerShdw dist="35921" dir="2700000" algn="ctr" rotWithShape="0">
                        <a:schemeClr val="bg2"/>
                      </a:outerShdw>
                    </a:effectLst>
                  </a14:hiddenEffects>
                </a:ext>
              </a:extLst>
            </p:spPr>
            <p:txBody>
              <a:bodyPr vert="horz" wrap="square" lIns="61200" tIns="0" rIns="91440" bIns="0" numCol="1" rtlCol="0" anchor="b"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r>
                        <a:rPr kumimoji="0" lang="en-AU" sz="2400" b="0" i="1" u="none" strike="noStrike" cap="none" normalizeH="0" baseline="0" dirty="0" smtClean="0">
                          <a:ln>
                            <a:noFill/>
                          </a:ln>
                          <a:solidFill>
                            <a:schemeClr val="tx1"/>
                          </a:solidFill>
                          <a:effectLst/>
                          <a:latin typeface="Cambria Math" panose="02040503050406030204" pitchFamily="18" charset="0"/>
                          <a:ea typeface="Arial Unicode MS" pitchFamily="34" charset="-128"/>
                          <a:cs typeface="Arial Unicode MS" pitchFamily="34" charset="-128"/>
                        </a:rPr>
                        <m:t>𝐻</m:t>
                      </m:r>
                    </m:oMath>
                  </m:oMathPara>
                </a14:m>
                <a:endParaRPr kumimoji="0" lang="en-AU" sz="2400" b="0" i="0" u="none" strike="noStrike" cap="none" normalizeH="0" baseline="0" dirty="0" smtClean="0">
                  <a:ln>
                    <a:noFill/>
                  </a:ln>
                  <a:solidFill>
                    <a:schemeClr val="tx1"/>
                  </a:solidFill>
                  <a:effectLst/>
                  <a:latin typeface="Arial" pitchFamily="34" charset="0"/>
                  <a:ea typeface="Arial Unicode MS" pitchFamily="34" charset="-128"/>
                  <a:cs typeface="Arial Unicode MS" pitchFamily="34" charset="-128"/>
                </a:endParaRPr>
              </a:p>
            </p:txBody>
          </p:sp>
        </mc:Choice>
        <mc:Fallback>
          <p:sp>
            <p:nvSpPr>
              <p:cNvPr id="31" name="Rectangle 30"/>
              <p:cNvSpPr>
                <a:spLocks noRot="1" noChangeAspect="1" noMove="1" noResize="1" noEditPoints="1" noAdjustHandles="1" noChangeArrowheads="1" noChangeShapeType="1" noTextEdit="1"/>
              </p:cNvSpPr>
              <p:nvPr/>
            </p:nvSpPr>
            <p:spPr bwMode="auto">
              <a:xfrm>
                <a:off x="2448000" y="4518000"/>
                <a:ext cx="324000" cy="324000"/>
              </a:xfrm>
              <a:prstGeom prst="rect">
                <a:avLst/>
              </a:prstGeom>
              <a:blipFill rotWithShape="0">
                <a:blip r:embed="rId7"/>
                <a:stretch>
                  <a:fillRect l="-12727" r="-16364" b="-10909"/>
                </a:stretch>
              </a:blip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r>
                  <a:rPr lang="en-AU">
                    <a:noFill/>
                  </a:rPr>
                  <a:t> </a:t>
                </a:r>
              </a:p>
            </p:txBody>
          </p:sp>
        </mc:Fallback>
      </mc:AlternateContent>
      <mc:AlternateContent xmlns:mc="http://schemas.openxmlformats.org/markup-compatibility/2006">
        <mc:Choice xmlns="" xmlns:a14="http://schemas.microsoft.com/office/drawing/2010/main" Requires="a14">
          <p:sp>
            <p:nvSpPr>
              <p:cNvPr id="32" name="Rectangle 31"/>
              <p:cNvSpPr/>
              <p:nvPr/>
            </p:nvSpPr>
            <p:spPr bwMode="auto">
              <a:xfrm>
                <a:off x="2449038" y="4878000"/>
                <a:ext cx="324000" cy="3240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a:effectLst>
                      <a:outerShdw dist="35921" dir="2700000" algn="ctr" rotWithShape="0">
                        <a:schemeClr val="bg2"/>
                      </a:outerShdw>
                    </a:effectLst>
                  </a14:hiddenEffects>
                </a:ext>
              </a:extLst>
            </p:spPr>
            <p:txBody>
              <a:bodyPr vert="horz" wrap="square" lIns="61200" tIns="0" rIns="91440" bIns="0" numCol="1" rtlCol="0" anchor="b"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r>
                        <a:rPr kumimoji="0" lang="en-AU" sz="2400" b="0" i="1" u="none" strike="noStrike" cap="none" normalizeH="0" baseline="0" dirty="0" smtClean="0">
                          <a:ln>
                            <a:noFill/>
                          </a:ln>
                          <a:solidFill>
                            <a:schemeClr val="tx1"/>
                          </a:solidFill>
                          <a:effectLst/>
                          <a:latin typeface="Cambria Math" panose="02040503050406030204" pitchFamily="18" charset="0"/>
                          <a:ea typeface="Arial Unicode MS" pitchFamily="34" charset="-128"/>
                          <a:cs typeface="Arial Unicode MS" pitchFamily="34" charset="-128"/>
                        </a:rPr>
                        <m:t>𝐻</m:t>
                      </m:r>
                    </m:oMath>
                  </m:oMathPara>
                </a14:m>
                <a:endParaRPr kumimoji="0" lang="en-AU" sz="2400" b="0" i="0" u="none" strike="noStrike" cap="none" normalizeH="0" baseline="0" dirty="0" smtClean="0">
                  <a:ln>
                    <a:noFill/>
                  </a:ln>
                  <a:solidFill>
                    <a:schemeClr val="tx1"/>
                  </a:solidFill>
                  <a:effectLst/>
                  <a:latin typeface="Arial" pitchFamily="34" charset="0"/>
                  <a:ea typeface="Arial Unicode MS" pitchFamily="34" charset="-128"/>
                  <a:cs typeface="Arial Unicode MS" pitchFamily="34" charset="-128"/>
                </a:endParaRPr>
              </a:p>
            </p:txBody>
          </p:sp>
        </mc:Choice>
        <mc:Fallback>
          <p:sp>
            <p:nvSpPr>
              <p:cNvPr id="32" name="Rectangle 31"/>
              <p:cNvSpPr>
                <a:spLocks noRot="1" noChangeAspect="1" noMove="1" noResize="1" noEditPoints="1" noAdjustHandles="1" noChangeArrowheads="1" noChangeShapeType="1" noTextEdit="1"/>
              </p:cNvSpPr>
              <p:nvPr/>
            </p:nvSpPr>
            <p:spPr bwMode="auto">
              <a:xfrm>
                <a:off x="2449038" y="4878000"/>
                <a:ext cx="324000" cy="324000"/>
              </a:xfrm>
              <a:prstGeom prst="rect">
                <a:avLst/>
              </a:prstGeom>
              <a:blipFill rotWithShape="0">
                <a:blip r:embed="rId8"/>
                <a:stretch>
                  <a:fillRect l="-12727" r="-16364" b="-10909"/>
                </a:stretch>
              </a:blip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r>
                  <a:rPr lang="en-AU">
                    <a:noFill/>
                  </a:rPr>
                  <a:t> </a:t>
                </a:r>
              </a:p>
            </p:txBody>
          </p:sp>
        </mc:Fallback>
      </mc:AlternateContent>
      <mc:AlternateContent xmlns:mc="http://schemas.openxmlformats.org/markup-compatibility/2006">
        <mc:Choice xmlns="" xmlns:a14="http://schemas.microsoft.com/office/drawing/2010/main" Requires="a14">
          <p:sp>
            <p:nvSpPr>
              <p:cNvPr id="33" name="Rectangle 32"/>
              <p:cNvSpPr/>
              <p:nvPr/>
            </p:nvSpPr>
            <p:spPr bwMode="auto">
              <a:xfrm>
                <a:off x="2449038" y="5238000"/>
                <a:ext cx="324000" cy="3240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a:effectLst>
                      <a:outerShdw dist="35921" dir="2700000" algn="ctr" rotWithShape="0">
                        <a:schemeClr val="bg2"/>
                      </a:outerShdw>
                    </a:effectLst>
                  </a14:hiddenEffects>
                </a:ext>
              </a:extLst>
            </p:spPr>
            <p:txBody>
              <a:bodyPr vert="horz" wrap="square" lIns="61200" tIns="0" rIns="91440" bIns="0" numCol="1" rtlCol="0" anchor="b"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r>
                        <a:rPr kumimoji="0" lang="en-AU" sz="2400" b="0" i="1" u="none" strike="noStrike" cap="none" normalizeH="0" baseline="0" dirty="0" smtClean="0">
                          <a:ln>
                            <a:noFill/>
                          </a:ln>
                          <a:solidFill>
                            <a:schemeClr val="tx1"/>
                          </a:solidFill>
                          <a:effectLst/>
                          <a:latin typeface="Cambria Math" panose="02040503050406030204" pitchFamily="18" charset="0"/>
                          <a:ea typeface="Arial Unicode MS" pitchFamily="34" charset="-128"/>
                          <a:cs typeface="Arial Unicode MS" pitchFamily="34" charset="-128"/>
                        </a:rPr>
                        <m:t>𝐻</m:t>
                      </m:r>
                    </m:oMath>
                  </m:oMathPara>
                </a14:m>
                <a:endParaRPr kumimoji="0" lang="en-AU" sz="2400" b="0" i="0" u="none" strike="noStrike" cap="none" normalizeH="0" baseline="0" dirty="0" smtClean="0">
                  <a:ln>
                    <a:noFill/>
                  </a:ln>
                  <a:solidFill>
                    <a:schemeClr val="tx1"/>
                  </a:solidFill>
                  <a:effectLst/>
                  <a:latin typeface="Arial" pitchFamily="34" charset="0"/>
                  <a:ea typeface="Arial Unicode MS" pitchFamily="34" charset="-128"/>
                  <a:cs typeface="Arial Unicode MS" pitchFamily="34" charset="-128"/>
                </a:endParaRPr>
              </a:p>
            </p:txBody>
          </p:sp>
        </mc:Choice>
        <mc:Fallback>
          <p:sp>
            <p:nvSpPr>
              <p:cNvPr id="33" name="Rectangle 32"/>
              <p:cNvSpPr>
                <a:spLocks noRot="1" noChangeAspect="1" noMove="1" noResize="1" noEditPoints="1" noAdjustHandles="1" noChangeArrowheads="1" noChangeShapeType="1" noTextEdit="1"/>
              </p:cNvSpPr>
              <p:nvPr/>
            </p:nvSpPr>
            <p:spPr bwMode="auto">
              <a:xfrm>
                <a:off x="2449038" y="5238000"/>
                <a:ext cx="324000" cy="324000"/>
              </a:xfrm>
              <a:prstGeom prst="rect">
                <a:avLst/>
              </a:prstGeom>
              <a:blipFill rotWithShape="0">
                <a:blip r:embed="rId9"/>
                <a:stretch>
                  <a:fillRect l="-12727" r="-16364" b="-10909"/>
                </a:stretch>
              </a:blip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r>
                  <a:rPr lang="en-AU">
                    <a:noFill/>
                  </a:rPr>
                  <a:t> </a:t>
                </a:r>
              </a:p>
            </p:txBody>
          </p:sp>
        </mc:Fallback>
      </mc:AlternateContent>
      <mc:AlternateContent xmlns:mc="http://schemas.openxmlformats.org/markup-compatibility/2006">
        <mc:Choice xmlns="" xmlns:a14="http://schemas.microsoft.com/office/drawing/2010/main" Requires="a14">
          <p:sp>
            <p:nvSpPr>
              <p:cNvPr id="34" name="Rectangle 33"/>
              <p:cNvSpPr/>
              <p:nvPr/>
            </p:nvSpPr>
            <p:spPr bwMode="auto">
              <a:xfrm>
                <a:off x="2449038" y="5598000"/>
                <a:ext cx="324000" cy="3240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a:effectLst>
                      <a:outerShdw dist="35921" dir="2700000" algn="ctr" rotWithShape="0">
                        <a:schemeClr val="bg2"/>
                      </a:outerShdw>
                    </a:effectLst>
                  </a14:hiddenEffects>
                </a:ext>
              </a:extLst>
            </p:spPr>
            <p:txBody>
              <a:bodyPr vert="horz" wrap="square" lIns="61200" tIns="0" rIns="91440" bIns="0" numCol="1" rtlCol="0" anchor="b"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r>
                        <a:rPr kumimoji="0" lang="en-AU" sz="2400" b="0" i="1" u="none" strike="noStrike" cap="none" normalizeH="0" baseline="0" dirty="0" smtClean="0">
                          <a:ln>
                            <a:noFill/>
                          </a:ln>
                          <a:solidFill>
                            <a:schemeClr val="tx1"/>
                          </a:solidFill>
                          <a:effectLst/>
                          <a:latin typeface="Cambria Math" panose="02040503050406030204" pitchFamily="18" charset="0"/>
                          <a:ea typeface="Arial Unicode MS" pitchFamily="34" charset="-128"/>
                          <a:cs typeface="Arial Unicode MS" pitchFamily="34" charset="-128"/>
                        </a:rPr>
                        <m:t>𝐻</m:t>
                      </m:r>
                    </m:oMath>
                  </m:oMathPara>
                </a14:m>
                <a:endParaRPr kumimoji="0" lang="en-AU" sz="2400" b="0" i="0" u="none" strike="noStrike" cap="none" normalizeH="0" baseline="0" dirty="0" smtClean="0">
                  <a:ln>
                    <a:noFill/>
                  </a:ln>
                  <a:solidFill>
                    <a:schemeClr val="tx1"/>
                  </a:solidFill>
                  <a:effectLst/>
                  <a:latin typeface="Arial" pitchFamily="34" charset="0"/>
                  <a:ea typeface="Arial Unicode MS" pitchFamily="34" charset="-128"/>
                  <a:cs typeface="Arial Unicode MS" pitchFamily="34" charset="-128"/>
                </a:endParaRPr>
              </a:p>
            </p:txBody>
          </p:sp>
        </mc:Choice>
        <mc:Fallback>
          <p:sp>
            <p:nvSpPr>
              <p:cNvPr id="34" name="Rectangle 33"/>
              <p:cNvSpPr>
                <a:spLocks noRot="1" noChangeAspect="1" noMove="1" noResize="1" noEditPoints="1" noAdjustHandles="1" noChangeArrowheads="1" noChangeShapeType="1" noTextEdit="1"/>
              </p:cNvSpPr>
              <p:nvPr/>
            </p:nvSpPr>
            <p:spPr bwMode="auto">
              <a:xfrm>
                <a:off x="2449038" y="5598000"/>
                <a:ext cx="324000" cy="324000"/>
              </a:xfrm>
              <a:prstGeom prst="rect">
                <a:avLst/>
              </a:prstGeom>
              <a:blipFill rotWithShape="0">
                <a:blip r:embed="rId10"/>
                <a:stretch>
                  <a:fillRect l="-12727" r="-16364" b="-10909"/>
                </a:stretch>
              </a:blip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r>
                  <a:rPr lang="en-AU">
                    <a:noFill/>
                  </a:rPr>
                  <a:t> </a:t>
                </a:r>
              </a:p>
            </p:txBody>
          </p:sp>
        </mc:Fallback>
      </mc:AlternateContent>
      <mc:AlternateContent xmlns:mc="http://schemas.openxmlformats.org/markup-compatibility/2006">
        <mc:Choice xmlns="" xmlns:a14="http://schemas.microsoft.com/office/drawing/2010/main" Requires="a14">
          <p:sp>
            <p:nvSpPr>
              <p:cNvPr id="35" name="Rectangle 34"/>
              <p:cNvSpPr/>
              <p:nvPr/>
            </p:nvSpPr>
            <p:spPr bwMode="auto">
              <a:xfrm>
                <a:off x="2449038" y="5958000"/>
                <a:ext cx="324000" cy="3240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a:effectLst>
                      <a:outerShdw dist="35921" dir="2700000" algn="ctr" rotWithShape="0">
                        <a:schemeClr val="bg2"/>
                      </a:outerShdw>
                    </a:effectLst>
                  </a14:hiddenEffects>
                </a:ext>
              </a:extLst>
            </p:spPr>
            <p:txBody>
              <a:bodyPr vert="horz" wrap="square" lIns="61200" tIns="0" rIns="91440" bIns="0" numCol="1" rtlCol="0" anchor="b"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r>
                        <a:rPr kumimoji="0" lang="en-AU" sz="2400" b="0" i="1" u="none" strike="noStrike" cap="none" normalizeH="0" baseline="0" dirty="0" smtClean="0">
                          <a:ln>
                            <a:noFill/>
                          </a:ln>
                          <a:solidFill>
                            <a:schemeClr val="tx1"/>
                          </a:solidFill>
                          <a:effectLst/>
                          <a:latin typeface="Cambria Math" panose="02040503050406030204" pitchFamily="18" charset="0"/>
                          <a:ea typeface="Arial Unicode MS" pitchFamily="34" charset="-128"/>
                          <a:cs typeface="Arial Unicode MS" pitchFamily="34" charset="-128"/>
                        </a:rPr>
                        <m:t>𝐻</m:t>
                      </m:r>
                    </m:oMath>
                  </m:oMathPara>
                </a14:m>
                <a:endParaRPr kumimoji="0" lang="en-AU" sz="2400" b="0" i="0" u="none" strike="noStrike" cap="none" normalizeH="0" baseline="0" dirty="0" smtClean="0">
                  <a:ln>
                    <a:noFill/>
                  </a:ln>
                  <a:solidFill>
                    <a:schemeClr val="tx1"/>
                  </a:solidFill>
                  <a:effectLst/>
                  <a:latin typeface="Arial" pitchFamily="34" charset="0"/>
                  <a:ea typeface="Arial Unicode MS" pitchFamily="34" charset="-128"/>
                  <a:cs typeface="Arial Unicode MS" pitchFamily="34" charset="-128"/>
                </a:endParaRPr>
              </a:p>
            </p:txBody>
          </p:sp>
        </mc:Choice>
        <mc:Fallback>
          <p:sp>
            <p:nvSpPr>
              <p:cNvPr id="35" name="Rectangle 34"/>
              <p:cNvSpPr>
                <a:spLocks noRot="1" noChangeAspect="1" noMove="1" noResize="1" noEditPoints="1" noAdjustHandles="1" noChangeArrowheads="1" noChangeShapeType="1" noTextEdit="1"/>
              </p:cNvSpPr>
              <p:nvPr/>
            </p:nvSpPr>
            <p:spPr bwMode="auto">
              <a:xfrm>
                <a:off x="2449038" y="5958000"/>
                <a:ext cx="324000" cy="324000"/>
              </a:xfrm>
              <a:prstGeom prst="rect">
                <a:avLst/>
              </a:prstGeom>
              <a:blipFill rotWithShape="0">
                <a:blip r:embed="rId11"/>
                <a:stretch>
                  <a:fillRect l="-12727" r="-16364" b="-8929"/>
                </a:stretch>
              </a:blip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r>
                  <a:rPr lang="en-AU">
                    <a:noFill/>
                  </a:rPr>
                  <a:t> </a:t>
                </a:r>
              </a:p>
            </p:txBody>
          </p:sp>
        </mc:Fallback>
      </mc:AlternateContent>
      <mc:AlternateContent xmlns:mc="http://schemas.openxmlformats.org/markup-compatibility/2006">
        <mc:Choice xmlns="" xmlns:a14="http://schemas.microsoft.com/office/drawing/2010/main" Requires="a14">
          <p:sp>
            <p:nvSpPr>
              <p:cNvPr id="36" name="Rectangle 35"/>
              <p:cNvSpPr/>
              <p:nvPr/>
            </p:nvSpPr>
            <p:spPr bwMode="auto">
              <a:xfrm>
                <a:off x="5220000" y="3438000"/>
                <a:ext cx="324000" cy="3240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a:effectLst>
                      <a:outerShdw dist="35921" dir="2700000" algn="ctr" rotWithShape="0">
                        <a:schemeClr val="bg2"/>
                      </a:outerShdw>
                    </a:effectLst>
                  </a14:hiddenEffects>
                </a:ext>
              </a:extLst>
            </p:spPr>
            <p:txBody>
              <a:bodyPr vert="horz" wrap="square" lIns="61200" tIns="0" rIns="91440" bIns="0" numCol="1" rtlCol="0" anchor="b"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r>
                        <a:rPr kumimoji="0" lang="en-AU" sz="2400" b="0" i="1" u="none" strike="noStrike" cap="none" normalizeH="0" baseline="0" dirty="0" smtClean="0">
                          <a:ln>
                            <a:noFill/>
                          </a:ln>
                          <a:solidFill>
                            <a:schemeClr val="tx1"/>
                          </a:solidFill>
                          <a:effectLst/>
                          <a:latin typeface="Cambria Math" panose="02040503050406030204" pitchFamily="18" charset="0"/>
                          <a:ea typeface="Arial Unicode MS" pitchFamily="34" charset="-128"/>
                          <a:cs typeface="Arial Unicode MS" pitchFamily="34" charset="-128"/>
                        </a:rPr>
                        <m:t>𝐻</m:t>
                      </m:r>
                    </m:oMath>
                  </m:oMathPara>
                </a14:m>
                <a:endParaRPr kumimoji="0" lang="en-AU" sz="2400" b="0" i="0" u="none" strike="noStrike" cap="none" normalizeH="0" baseline="0" dirty="0" smtClean="0">
                  <a:ln>
                    <a:noFill/>
                  </a:ln>
                  <a:solidFill>
                    <a:schemeClr val="tx1"/>
                  </a:solidFill>
                  <a:effectLst/>
                  <a:latin typeface="Arial" pitchFamily="34" charset="0"/>
                  <a:ea typeface="Arial Unicode MS" pitchFamily="34" charset="-128"/>
                  <a:cs typeface="Arial Unicode MS" pitchFamily="34" charset="-128"/>
                </a:endParaRPr>
              </a:p>
            </p:txBody>
          </p:sp>
        </mc:Choice>
        <mc:Fallback>
          <p:sp>
            <p:nvSpPr>
              <p:cNvPr id="36" name="Rectangle 35"/>
              <p:cNvSpPr>
                <a:spLocks noRot="1" noChangeAspect="1" noMove="1" noResize="1" noEditPoints="1" noAdjustHandles="1" noChangeArrowheads="1" noChangeShapeType="1" noTextEdit="1"/>
              </p:cNvSpPr>
              <p:nvPr/>
            </p:nvSpPr>
            <p:spPr bwMode="auto">
              <a:xfrm>
                <a:off x="5220000" y="3438000"/>
                <a:ext cx="324000" cy="324000"/>
              </a:xfrm>
              <a:prstGeom prst="rect">
                <a:avLst/>
              </a:prstGeom>
              <a:blipFill rotWithShape="0">
                <a:blip r:embed="rId12"/>
                <a:stretch>
                  <a:fillRect l="-10909" r="-18182" b="-10909"/>
                </a:stretch>
              </a:blip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r>
                  <a:rPr lang="en-AU">
                    <a:noFill/>
                  </a:rPr>
                  <a:t> </a:t>
                </a:r>
              </a:p>
            </p:txBody>
          </p:sp>
        </mc:Fallback>
      </mc:AlternateContent>
      <mc:AlternateContent xmlns:mc="http://schemas.openxmlformats.org/markup-compatibility/2006">
        <mc:Choice xmlns="" xmlns:a14="http://schemas.microsoft.com/office/drawing/2010/main" Requires="a14">
          <p:sp>
            <p:nvSpPr>
              <p:cNvPr id="37" name="Rectangle 36"/>
              <p:cNvSpPr/>
              <p:nvPr/>
            </p:nvSpPr>
            <p:spPr bwMode="auto">
              <a:xfrm>
                <a:off x="5220000" y="3798000"/>
                <a:ext cx="324000" cy="3240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a:effectLst>
                      <a:outerShdw dist="35921" dir="2700000" algn="ctr" rotWithShape="0">
                        <a:schemeClr val="bg2"/>
                      </a:outerShdw>
                    </a:effectLst>
                  </a14:hiddenEffects>
                </a:ext>
              </a:extLst>
            </p:spPr>
            <p:txBody>
              <a:bodyPr vert="horz" wrap="square" lIns="61200" tIns="0" rIns="91440" bIns="0" numCol="1" rtlCol="0" anchor="b"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r>
                        <a:rPr kumimoji="0" lang="en-AU" sz="2400" b="0" i="1" u="none" strike="noStrike" cap="none" normalizeH="0" baseline="0" dirty="0" smtClean="0">
                          <a:ln>
                            <a:noFill/>
                          </a:ln>
                          <a:solidFill>
                            <a:schemeClr val="tx1"/>
                          </a:solidFill>
                          <a:effectLst/>
                          <a:latin typeface="Cambria Math" panose="02040503050406030204" pitchFamily="18" charset="0"/>
                          <a:ea typeface="Arial Unicode MS" pitchFamily="34" charset="-128"/>
                          <a:cs typeface="Arial Unicode MS" pitchFamily="34" charset="-128"/>
                        </a:rPr>
                        <m:t>𝐻</m:t>
                      </m:r>
                    </m:oMath>
                  </m:oMathPara>
                </a14:m>
                <a:endParaRPr kumimoji="0" lang="en-AU" sz="2400" b="0" i="0" u="none" strike="noStrike" cap="none" normalizeH="0" baseline="0" dirty="0" smtClean="0">
                  <a:ln>
                    <a:noFill/>
                  </a:ln>
                  <a:solidFill>
                    <a:schemeClr val="tx1"/>
                  </a:solidFill>
                  <a:effectLst/>
                  <a:latin typeface="Arial" pitchFamily="34" charset="0"/>
                  <a:ea typeface="Arial Unicode MS" pitchFamily="34" charset="-128"/>
                  <a:cs typeface="Arial Unicode MS" pitchFamily="34" charset="-128"/>
                </a:endParaRPr>
              </a:p>
            </p:txBody>
          </p:sp>
        </mc:Choice>
        <mc:Fallback>
          <p:sp>
            <p:nvSpPr>
              <p:cNvPr id="37" name="Rectangle 36"/>
              <p:cNvSpPr>
                <a:spLocks noRot="1" noChangeAspect="1" noMove="1" noResize="1" noEditPoints="1" noAdjustHandles="1" noChangeArrowheads="1" noChangeShapeType="1" noTextEdit="1"/>
              </p:cNvSpPr>
              <p:nvPr/>
            </p:nvSpPr>
            <p:spPr bwMode="auto">
              <a:xfrm>
                <a:off x="5220000" y="3798000"/>
                <a:ext cx="324000" cy="324000"/>
              </a:xfrm>
              <a:prstGeom prst="rect">
                <a:avLst/>
              </a:prstGeom>
              <a:blipFill rotWithShape="0">
                <a:blip r:embed="rId13"/>
                <a:stretch>
                  <a:fillRect l="-10909" r="-18182" b="-10909"/>
                </a:stretch>
              </a:blip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r>
                  <a:rPr lang="en-AU">
                    <a:noFill/>
                  </a:rPr>
                  <a:t> </a:t>
                </a:r>
              </a:p>
            </p:txBody>
          </p:sp>
        </mc:Fallback>
      </mc:AlternateContent>
      <mc:AlternateContent xmlns:mc="http://schemas.openxmlformats.org/markup-compatibility/2006">
        <mc:Choice xmlns="" xmlns:a14="http://schemas.microsoft.com/office/drawing/2010/main" Requires="a14">
          <p:sp>
            <p:nvSpPr>
              <p:cNvPr id="38" name="Rectangle 37"/>
              <p:cNvSpPr/>
              <p:nvPr/>
            </p:nvSpPr>
            <p:spPr bwMode="auto">
              <a:xfrm>
                <a:off x="5220000" y="4158000"/>
                <a:ext cx="324000" cy="3240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a:effectLst>
                      <a:outerShdw dist="35921" dir="2700000" algn="ctr" rotWithShape="0">
                        <a:schemeClr val="bg2"/>
                      </a:outerShdw>
                    </a:effectLst>
                  </a14:hiddenEffects>
                </a:ext>
              </a:extLst>
            </p:spPr>
            <p:txBody>
              <a:bodyPr vert="horz" wrap="square" lIns="61200" tIns="0" rIns="91440" bIns="0" numCol="1" rtlCol="0" anchor="b"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r>
                        <a:rPr kumimoji="0" lang="en-AU" sz="2400" b="0" i="1" u="none" strike="noStrike" cap="none" normalizeH="0" baseline="0" dirty="0" smtClean="0">
                          <a:ln>
                            <a:noFill/>
                          </a:ln>
                          <a:solidFill>
                            <a:schemeClr val="tx1"/>
                          </a:solidFill>
                          <a:effectLst/>
                          <a:latin typeface="Cambria Math" panose="02040503050406030204" pitchFamily="18" charset="0"/>
                          <a:ea typeface="Arial Unicode MS" pitchFamily="34" charset="-128"/>
                          <a:cs typeface="Arial Unicode MS" pitchFamily="34" charset="-128"/>
                        </a:rPr>
                        <m:t>𝐻</m:t>
                      </m:r>
                    </m:oMath>
                  </m:oMathPara>
                </a14:m>
                <a:endParaRPr kumimoji="0" lang="en-AU" sz="2400" b="0" i="0" u="none" strike="noStrike" cap="none" normalizeH="0" baseline="0" dirty="0" smtClean="0">
                  <a:ln>
                    <a:noFill/>
                  </a:ln>
                  <a:solidFill>
                    <a:schemeClr val="tx1"/>
                  </a:solidFill>
                  <a:effectLst/>
                  <a:latin typeface="Arial" pitchFamily="34" charset="0"/>
                  <a:ea typeface="Arial Unicode MS" pitchFamily="34" charset="-128"/>
                  <a:cs typeface="Arial Unicode MS" pitchFamily="34" charset="-128"/>
                </a:endParaRPr>
              </a:p>
            </p:txBody>
          </p:sp>
        </mc:Choice>
        <mc:Fallback>
          <p:sp>
            <p:nvSpPr>
              <p:cNvPr id="38" name="Rectangle 37"/>
              <p:cNvSpPr>
                <a:spLocks noRot="1" noChangeAspect="1" noMove="1" noResize="1" noEditPoints="1" noAdjustHandles="1" noChangeArrowheads="1" noChangeShapeType="1" noTextEdit="1"/>
              </p:cNvSpPr>
              <p:nvPr/>
            </p:nvSpPr>
            <p:spPr bwMode="auto">
              <a:xfrm>
                <a:off x="5220000" y="4158000"/>
                <a:ext cx="324000" cy="324000"/>
              </a:xfrm>
              <a:prstGeom prst="rect">
                <a:avLst/>
              </a:prstGeom>
              <a:blipFill rotWithShape="0">
                <a:blip r:embed="rId14"/>
                <a:stretch>
                  <a:fillRect l="-10909" r="-18182" b="-10909"/>
                </a:stretch>
              </a:blip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r>
                  <a:rPr lang="en-AU">
                    <a:noFill/>
                  </a:rPr>
                  <a:t> </a:t>
                </a:r>
              </a:p>
            </p:txBody>
          </p:sp>
        </mc:Fallback>
      </mc:AlternateContent>
      <mc:AlternateContent xmlns:mc="http://schemas.openxmlformats.org/markup-compatibility/2006">
        <mc:Choice xmlns="" xmlns:a14="http://schemas.microsoft.com/office/drawing/2010/main" Requires="a14">
          <p:sp>
            <p:nvSpPr>
              <p:cNvPr id="39" name="Rectangle 38"/>
              <p:cNvSpPr/>
              <p:nvPr/>
            </p:nvSpPr>
            <p:spPr bwMode="auto">
              <a:xfrm>
                <a:off x="5220000" y="4518000"/>
                <a:ext cx="324000" cy="3240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a:effectLst>
                      <a:outerShdw dist="35921" dir="2700000" algn="ctr" rotWithShape="0">
                        <a:schemeClr val="bg2"/>
                      </a:outerShdw>
                    </a:effectLst>
                  </a14:hiddenEffects>
                </a:ext>
              </a:extLst>
            </p:spPr>
            <p:txBody>
              <a:bodyPr vert="horz" wrap="square" lIns="61200" tIns="0" rIns="91440" bIns="0" numCol="1" rtlCol="0" anchor="b"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r>
                        <a:rPr kumimoji="0" lang="en-AU" sz="2400" b="0" i="1" u="none" strike="noStrike" cap="none" normalizeH="0" baseline="0" dirty="0" smtClean="0">
                          <a:ln>
                            <a:noFill/>
                          </a:ln>
                          <a:solidFill>
                            <a:schemeClr val="tx1"/>
                          </a:solidFill>
                          <a:effectLst/>
                          <a:latin typeface="Cambria Math" panose="02040503050406030204" pitchFamily="18" charset="0"/>
                          <a:ea typeface="Arial Unicode MS" pitchFamily="34" charset="-128"/>
                          <a:cs typeface="Arial Unicode MS" pitchFamily="34" charset="-128"/>
                        </a:rPr>
                        <m:t>𝐻</m:t>
                      </m:r>
                    </m:oMath>
                  </m:oMathPara>
                </a14:m>
                <a:endParaRPr kumimoji="0" lang="en-AU" sz="2400" b="0" i="0" u="none" strike="noStrike" cap="none" normalizeH="0" baseline="0" dirty="0" smtClean="0">
                  <a:ln>
                    <a:noFill/>
                  </a:ln>
                  <a:solidFill>
                    <a:schemeClr val="tx1"/>
                  </a:solidFill>
                  <a:effectLst/>
                  <a:latin typeface="Arial" pitchFamily="34" charset="0"/>
                  <a:ea typeface="Arial Unicode MS" pitchFamily="34" charset="-128"/>
                  <a:cs typeface="Arial Unicode MS" pitchFamily="34" charset="-128"/>
                </a:endParaRPr>
              </a:p>
            </p:txBody>
          </p:sp>
        </mc:Choice>
        <mc:Fallback>
          <p:sp>
            <p:nvSpPr>
              <p:cNvPr id="39" name="Rectangle 38"/>
              <p:cNvSpPr>
                <a:spLocks noRot="1" noChangeAspect="1" noMove="1" noResize="1" noEditPoints="1" noAdjustHandles="1" noChangeArrowheads="1" noChangeShapeType="1" noTextEdit="1"/>
              </p:cNvSpPr>
              <p:nvPr/>
            </p:nvSpPr>
            <p:spPr bwMode="auto">
              <a:xfrm>
                <a:off x="5220000" y="4518000"/>
                <a:ext cx="324000" cy="324000"/>
              </a:xfrm>
              <a:prstGeom prst="rect">
                <a:avLst/>
              </a:prstGeom>
              <a:blipFill rotWithShape="0">
                <a:blip r:embed="rId15"/>
                <a:stretch>
                  <a:fillRect l="-10909" r="-18182" b="-10909"/>
                </a:stretch>
              </a:blip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r>
                  <a:rPr lang="en-AU">
                    <a:noFill/>
                  </a:rPr>
                  <a:t> </a:t>
                </a:r>
              </a:p>
            </p:txBody>
          </p:sp>
        </mc:Fallback>
      </mc:AlternateContent>
      <mc:AlternateContent xmlns:mc="http://schemas.openxmlformats.org/markup-compatibility/2006">
        <mc:Choice xmlns="" xmlns:a14="http://schemas.microsoft.com/office/drawing/2010/main" Requires="a14">
          <p:sp>
            <p:nvSpPr>
              <p:cNvPr id="40" name="Rectangle 39"/>
              <p:cNvSpPr/>
              <p:nvPr/>
            </p:nvSpPr>
            <p:spPr bwMode="auto">
              <a:xfrm>
                <a:off x="5220000" y="4878000"/>
                <a:ext cx="324000" cy="3240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a:effectLst>
                      <a:outerShdw dist="35921" dir="2700000" algn="ctr" rotWithShape="0">
                        <a:schemeClr val="bg2"/>
                      </a:outerShdw>
                    </a:effectLst>
                  </a14:hiddenEffects>
                </a:ext>
              </a:extLst>
            </p:spPr>
            <p:txBody>
              <a:bodyPr vert="horz" wrap="square" lIns="61200" tIns="0" rIns="91440" bIns="0" numCol="1" rtlCol="0" anchor="b"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r>
                        <a:rPr kumimoji="0" lang="en-AU" sz="2400" b="0" i="1" u="none" strike="noStrike" cap="none" normalizeH="0" baseline="0" dirty="0" smtClean="0">
                          <a:ln>
                            <a:noFill/>
                          </a:ln>
                          <a:solidFill>
                            <a:schemeClr val="tx1"/>
                          </a:solidFill>
                          <a:effectLst/>
                          <a:latin typeface="Cambria Math" panose="02040503050406030204" pitchFamily="18" charset="0"/>
                          <a:ea typeface="Arial Unicode MS" pitchFamily="34" charset="-128"/>
                          <a:cs typeface="Arial Unicode MS" pitchFamily="34" charset="-128"/>
                        </a:rPr>
                        <m:t>𝐻</m:t>
                      </m:r>
                    </m:oMath>
                  </m:oMathPara>
                </a14:m>
                <a:endParaRPr kumimoji="0" lang="en-AU" sz="2400" b="0" i="0" u="none" strike="noStrike" cap="none" normalizeH="0" baseline="0" dirty="0" smtClean="0">
                  <a:ln>
                    <a:noFill/>
                  </a:ln>
                  <a:solidFill>
                    <a:schemeClr val="tx1"/>
                  </a:solidFill>
                  <a:effectLst/>
                  <a:latin typeface="Arial" pitchFamily="34" charset="0"/>
                  <a:ea typeface="Arial Unicode MS" pitchFamily="34" charset="-128"/>
                  <a:cs typeface="Arial Unicode MS" pitchFamily="34" charset="-128"/>
                </a:endParaRPr>
              </a:p>
            </p:txBody>
          </p:sp>
        </mc:Choice>
        <mc:Fallback>
          <p:sp>
            <p:nvSpPr>
              <p:cNvPr id="40" name="Rectangle 39"/>
              <p:cNvSpPr>
                <a:spLocks noRot="1" noChangeAspect="1" noMove="1" noResize="1" noEditPoints="1" noAdjustHandles="1" noChangeArrowheads="1" noChangeShapeType="1" noTextEdit="1"/>
              </p:cNvSpPr>
              <p:nvPr/>
            </p:nvSpPr>
            <p:spPr bwMode="auto">
              <a:xfrm>
                <a:off x="5220000" y="4878000"/>
                <a:ext cx="324000" cy="324000"/>
              </a:xfrm>
              <a:prstGeom prst="rect">
                <a:avLst/>
              </a:prstGeom>
              <a:blipFill rotWithShape="0">
                <a:blip r:embed="rId16"/>
                <a:stretch>
                  <a:fillRect l="-10909" r="-18182" b="-10909"/>
                </a:stretch>
              </a:blip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r>
                  <a:rPr lang="en-AU">
                    <a:noFill/>
                  </a:rPr>
                  <a:t> </a:t>
                </a:r>
              </a:p>
            </p:txBody>
          </p:sp>
        </mc:Fallback>
      </mc:AlternateContent>
      <mc:AlternateContent xmlns:mc="http://schemas.openxmlformats.org/markup-compatibility/2006">
        <mc:Choice xmlns="" xmlns:a14="http://schemas.microsoft.com/office/drawing/2010/main" Requires="a14">
          <p:sp>
            <p:nvSpPr>
              <p:cNvPr id="41" name="Rectangle 40"/>
              <p:cNvSpPr/>
              <p:nvPr/>
            </p:nvSpPr>
            <p:spPr bwMode="auto">
              <a:xfrm>
                <a:off x="5220000" y="5238000"/>
                <a:ext cx="324000" cy="3240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a:effectLst>
                      <a:outerShdw dist="35921" dir="2700000" algn="ctr" rotWithShape="0">
                        <a:schemeClr val="bg2"/>
                      </a:outerShdw>
                    </a:effectLst>
                  </a14:hiddenEffects>
                </a:ext>
              </a:extLst>
            </p:spPr>
            <p:txBody>
              <a:bodyPr vert="horz" wrap="square" lIns="61200" tIns="0" rIns="91440" bIns="0" numCol="1" rtlCol="0" anchor="b"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r>
                        <a:rPr kumimoji="0" lang="en-AU" sz="2400" b="0" i="1" u="none" strike="noStrike" cap="none" normalizeH="0" baseline="0" dirty="0" smtClean="0">
                          <a:ln>
                            <a:noFill/>
                          </a:ln>
                          <a:solidFill>
                            <a:schemeClr val="tx1"/>
                          </a:solidFill>
                          <a:effectLst/>
                          <a:latin typeface="Cambria Math" panose="02040503050406030204" pitchFamily="18" charset="0"/>
                          <a:ea typeface="Arial Unicode MS" pitchFamily="34" charset="-128"/>
                          <a:cs typeface="Arial Unicode MS" pitchFamily="34" charset="-128"/>
                        </a:rPr>
                        <m:t>𝐻</m:t>
                      </m:r>
                    </m:oMath>
                  </m:oMathPara>
                </a14:m>
                <a:endParaRPr kumimoji="0" lang="en-AU" sz="2400" b="0" i="0" u="none" strike="noStrike" cap="none" normalizeH="0" baseline="0" dirty="0" smtClean="0">
                  <a:ln>
                    <a:noFill/>
                  </a:ln>
                  <a:solidFill>
                    <a:schemeClr val="tx1"/>
                  </a:solidFill>
                  <a:effectLst/>
                  <a:latin typeface="Arial" pitchFamily="34" charset="0"/>
                  <a:ea typeface="Arial Unicode MS" pitchFamily="34" charset="-128"/>
                  <a:cs typeface="Arial Unicode MS" pitchFamily="34" charset="-128"/>
                </a:endParaRPr>
              </a:p>
            </p:txBody>
          </p:sp>
        </mc:Choice>
        <mc:Fallback>
          <p:sp>
            <p:nvSpPr>
              <p:cNvPr id="41" name="Rectangle 40"/>
              <p:cNvSpPr>
                <a:spLocks noRot="1" noChangeAspect="1" noMove="1" noResize="1" noEditPoints="1" noAdjustHandles="1" noChangeArrowheads="1" noChangeShapeType="1" noTextEdit="1"/>
              </p:cNvSpPr>
              <p:nvPr/>
            </p:nvSpPr>
            <p:spPr bwMode="auto">
              <a:xfrm>
                <a:off x="5220000" y="5238000"/>
                <a:ext cx="324000" cy="324000"/>
              </a:xfrm>
              <a:prstGeom prst="rect">
                <a:avLst/>
              </a:prstGeom>
              <a:blipFill rotWithShape="0">
                <a:blip r:embed="rId17"/>
                <a:stretch>
                  <a:fillRect l="-10909" r="-18182" b="-10909"/>
                </a:stretch>
              </a:blip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r>
                  <a:rPr lang="en-AU">
                    <a:noFill/>
                  </a:rPr>
                  <a:t> </a:t>
                </a:r>
              </a:p>
            </p:txBody>
          </p:sp>
        </mc:Fallback>
      </mc:AlternateContent>
      <mc:AlternateContent xmlns:mc="http://schemas.openxmlformats.org/markup-compatibility/2006">
        <mc:Choice xmlns="" xmlns:a14="http://schemas.microsoft.com/office/drawing/2010/main" Requires="a14">
          <p:sp>
            <p:nvSpPr>
              <p:cNvPr id="42" name="Rectangle 41"/>
              <p:cNvSpPr/>
              <p:nvPr/>
            </p:nvSpPr>
            <p:spPr bwMode="auto">
              <a:xfrm>
                <a:off x="5220000" y="5598000"/>
                <a:ext cx="324000" cy="3240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a:effectLst>
                      <a:outerShdw dist="35921" dir="2700000" algn="ctr" rotWithShape="0">
                        <a:schemeClr val="bg2"/>
                      </a:outerShdw>
                    </a:effectLst>
                  </a14:hiddenEffects>
                </a:ext>
              </a:extLst>
            </p:spPr>
            <p:txBody>
              <a:bodyPr vert="horz" wrap="square" lIns="61200" tIns="0" rIns="91440" bIns="0" numCol="1" rtlCol="0" anchor="b"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r>
                        <a:rPr kumimoji="0" lang="en-AU" sz="2400" b="0" i="1" u="none" strike="noStrike" cap="none" normalizeH="0" baseline="0" dirty="0" smtClean="0">
                          <a:ln>
                            <a:noFill/>
                          </a:ln>
                          <a:solidFill>
                            <a:schemeClr val="tx1"/>
                          </a:solidFill>
                          <a:effectLst/>
                          <a:latin typeface="Cambria Math" panose="02040503050406030204" pitchFamily="18" charset="0"/>
                          <a:ea typeface="Arial Unicode MS" pitchFamily="34" charset="-128"/>
                          <a:cs typeface="Arial Unicode MS" pitchFamily="34" charset="-128"/>
                        </a:rPr>
                        <m:t>𝐻</m:t>
                      </m:r>
                    </m:oMath>
                  </m:oMathPara>
                </a14:m>
                <a:endParaRPr kumimoji="0" lang="en-AU" sz="2400" b="0" i="0" u="none" strike="noStrike" cap="none" normalizeH="0" baseline="0" dirty="0" smtClean="0">
                  <a:ln>
                    <a:noFill/>
                  </a:ln>
                  <a:solidFill>
                    <a:schemeClr val="tx1"/>
                  </a:solidFill>
                  <a:effectLst/>
                  <a:latin typeface="Arial" pitchFamily="34" charset="0"/>
                  <a:ea typeface="Arial Unicode MS" pitchFamily="34" charset="-128"/>
                  <a:cs typeface="Arial Unicode MS" pitchFamily="34" charset="-128"/>
                </a:endParaRPr>
              </a:p>
            </p:txBody>
          </p:sp>
        </mc:Choice>
        <mc:Fallback>
          <p:sp>
            <p:nvSpPr>
              <p:cNvPr id="42" name="Rectangle 41"/>
              <p:cNvSpPr>
                <a:spLocks noRot="1" noChangeAspect="1" noMove="1" noResize="1" noEditPoints="1" noAdjustHandles="1" noChangeArrowheads="1" noChangeShapeType="1" noTextEdit="1"/>
              </p:cNvSpPr>
              <p:nvPr/>
            </p:nvSpPr>
            <p:spPr bwMode="auto">
              <a:xfrm>
                <a:off x="5220000" y="5598000"/>
                <a:ext cx="324000" cy="324000"/>
              </a:xfrm>
              <a:prstGeom prst="rect">
                <a:avLst/>
              </a:prstGeom>
              <a:blipFill rotWithShape="0">
                <a:blip r:embed="rId18"/>
                <a:stretch>
                  <a:fillRect l="-10909" r="-18182" b="-10909"/>
                </a:stretch>
              </a:blip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r>
                  <a:rPr lang="en-AU">
                    <a:noFill/>
                  </a:rPr>
                  <a:t> </a:t>
                </a:r>
              </a:p>
            </p:txBody>
          </p:sp>
        </mc:Fallback>
      </mc:AlternateContent>
      <mc:AlternateContent xmlns:mc="http://schemas.openxmlformats.org/markup-compatibility/2006">
        <mc:Choice xmlns="" xmlns:a14="http://schemas.microsoft.com/office/drawing/2010/main" Requires="a14">
          <p:sp>
            <p:nvSpPr>
              <p:cNvPr id="43" name="Rectangle 42"/>
              <p:cNvSpPr/>
              <p:nvPr/>
            </p:nvSpPr>
            <p:spPr bwMode="auto">
              <a:xfrm>
                <a:off x="5220000" y="5958000"/>
                <a:ext cx="324000" cy="3240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a:effectLst>
                      <a:outerShdw dist="35921" dir="2700000" algn="ctr" rotWithShape="0">
                        <a:schemeClr val="bg2"/>
                      </a:outerShdw>
                    </a:effectLst>
                  </a14:hiddenEffects>
                </a:ext>
              </a:extLst>
            </p:spPr>
            <p:txBody>
              <a:bodyPr vert="horz" wrap="square" lIns="61200" tIns="0" rIns="91440" bIns="0" numCol="1" rtlCol="0" anchor="b"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r>
                        <a:rPr kumimoji="0" lang="en-AU" sz="2400" b="0" i="1" u="none" strike="noStrike" cap="none" normalizeH="0" baseline="0" dirty="0" smtClean="0">
                          <a:ln>
                            <a:noFill/>
                          </a:ln>
                          <a:solidFill>
                            <a:schemeClr val="tx1"/>
                          </a:solidFill>
                          <a:effectLst/>
                          <a:latin typeface="Cambria Math" panose="02040503050406030204" pitchFamily="18" charset="0"/>
                          <a:ea typeface="Arial Unicode MS" pitchFamily="34" charset="-128"/>
                          <a:cs typeface="Arial Unicode MS" pitchFamily="34" charset="-128"/>
                        </a:rPr>
                        <m:t>𝐻</m:t>
                      </m:r>
                    </m:oMath>
                  </m:oMathPara>
                </a14:m>
                <a:endParaRPr kumimoji="0" lang="en-AU" sz="2400" b="0" i="0" u="none" strike="noStrike" cap="none" normalizeH="0" baseline="0" dirty="0" smtClean="0">
                  <a:ln>
                    <a:noFill/>
                  </a:ln>
                  <a:solidFill>
                    <a:schemeClr val="tx1"/>
                  </a:solidFill>
                  <a:effectLst/>
                  <a:latin typeface="Arial" pitchFamily="34" charset="0"/>
                  <a:ea typeface="Arial Unicode MS" pitchFamily="34" charset="-128"/>
                  <a:cs typeface="Arial Unicode MS" pitchFamily="34" charset="-128"/>
                </a:endParaRPr>
              </a:p>
            </p:txBody>
          </p:sp>
        </mc:Choice>
        <mc:Fallback>
          <p:sp>
            <p:nvSpPr>
              <p:cNvPr id="43" name="Rectangle 42"/>
              <p:cNvSpPr>
                <a:spLocks noRot="1" noChangeAspect="1" noMove="1" noResize="1" noEditPoints="1" noAdjustHandles="1" noChangeArrowheads="1" noChangeShapeType="1" noTextEdit="1"/>
              </p:cNvSpPr>
              <p:nvPr/>
            </p:nvSpPr>
            <p:spPr bwMode="auto">
              <a:xfrm>
                <a:off x="5220000" y="5958000"/>
                <a:ext cx="324000" cy="324000"/>
              </a:xfrm>
              <a:prstGeom prst="rect">
                <a:avLst/>
              </a:prstGeom>
              <a:blipFill rotWithShape="0">
                <a:blip r:embed="rId19"/>
                <a:stretch>
                  <a:fillRect l="-10909" r="-18182" b="-8929"/>
                </a:stretch>
              </a:blip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r>
                  <a:rPr lang="en-AU">
                    <a:noFill/>
                  </a:rPr>
                  <a:t> </a:t>
                </a:r>
              </a:p>
            </p:txBody>
          </p:sp>
        </mc:Fallback>
      </mc:AlternateContent>
      <mc:AlternateContent xmlns:mc="http://schemas.openxmlformats.org/markup-compatibility/2006">
        <mc:Choice xmlns="" xmlns:a14="http://schemas.microsoft.com/office/drawing/2010/main" Requires="a14">
          <p:sp>
            <p:nvSpPr>
              <p:cNvPr id="44" name="Rectangle 43"/>
              <p:cNvSpPr/>
              <p:nvPr/>
            </p:nvSpPr>
            <p:spPr bwMode="auto">
              <a:xfrm>
                <a:off x="2448000" y="6354000"/>
                <a:ext cx="324000" cy="3240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a:effectLst>
                      <a:outerShdw dist="35921" dir="2700000" algn="ctr" rotWithShape="0">
                        <a:schemeClr val="bg2"/>
                      </a:outerShdw>
                    </a:effectLst>
                  </a14:hiddenEffects>
                </a:ext>
              </a:extLst>
            </p:spPr>
            <p:txBody>
              <a:bodyPr vert="horz" wrap="square" lIns="61200" tIns="0" rIns="91440" bIns="0" numCol="1" rtlCol="0" anchor="b"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r>
                        <a:rPr kumimoji="0" lang="en-AU" sz="2400" b="0" i="1" u="none" strike="noStrike" cap="none" normalizeH="0" baseline="0" dirty="0" smtClean="0">
                          <a:ln>
                            <a:noFill/>
                          </a:ln>
                          <a:solidFill>
                            <a:schemeClr val="tx1"/>
                          </a:solidFill>
                          <a:effectLst/>
                          <a:latin typeface="Cambria Math" panose="02040503050406030204" pitchFamily="18" charset="0"/>
                          <a:ea typeface="Arial Unicode MS" pitchFamily="34" charset="-128"/>
                          <a:cs typeface="Arial Unicode MS" pitchFamily="34" charset="-128"/>
                        </a:rPr>
                        <m:t>𝐻</m:t>
                      </m:r>
                    </m:oMath>
                  </m:oMathPara>
                </a14:m>
                <a:endParaRPr kumimoji="0" lang="en-AU" sz="2400" b="0" i="0" u="none" strike="noStrike" cap="none" normalizeH="0" baseline="0" dirty="0" smtClean="0">
                  <a:ln>
                    <a:noFill/>
                  </a:ln>
                  <a:solidFill>
                    <a:schemeClr val="tx1"/>
                  </a:solidFill>
                  <a:effectLst/>
                  <a:latin typeface="Arial" pitchFamily="34" charset="0"/>
                  <a:ea typeface="Arial Unicode MS" pitchFamily="34" charset="-128"/>
                  <a:cs typeface="Arial Unicode MS" pitchFamily="34" charset="-128"/>
                </a:endParaRPr>
              </a:p>
            </p:txBody>
          </p:sp>
        </mc:Choice>
        <mc:Fallback>
          <p:sp>
            <p:nvSpPr>
              <p:cNvPr id="44" name="Rectangle 43"/>
              <p:cNvSpPr>
                <a:spLocks noRot="1" noChangeAspect="1" noMove="1" noResize="1" noEditPoints="1" noAdjustHandles="1" noChangeArrowheads="1" noChangeShapeType="1" noTextEdit="1"/>
              </p:cNvSpPr>
              <p:nvPr/>
            </p:nvSpPr>
            <p:spPr bwMode="auto">
              <a:xfrm>
                <a:off x="2448000" y="6354000"/>
                <a:ext cx="324000" cy="324000"/>
              </a:xfrm>
              <a:prstGeom prst="rect">
                <a:avLst/>
              </a:prstGeom>
              <a:blipFill rotWithShape="0">
                <a:blip r:embed="rId20"/>
                <a:stretch>
                  <a:fillRect l="-12727" r="-16364" b="-10909"/>
                </a:stretch>
              </a:blip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r>
                  <a:rPr lang="en-AU">
                    <a:noFill/>
                  </a:rPr>
                  <a:t> </a:t>
                </a:r>
              </a:p>
            </p:txBody>
          </p:sp>
        </mc:Fallback>
      </mc:AlternateContent>
      <mc:AlternateContent xmlns:mc="http://schemas.openxmlformats.org/markup-compatibility/2006">
        <mc:Choice xmlns="" xmlns:a14="http://schemas.microsoft.com/office/drawing/2010/main" Requires="a14">
          <p:sp>
            <p:nvSpPr>
              <p:cNvPr id="45" name="TextBox 44"/>
              <p:cNvSpPr txBox="1"/>
              <p:nvPr/>
            </p:nvSpPr>
            <p:spPr>
              <a:xfrm>
                <a:off x="1063545" y="6354000"/>
                <a:ext cx="34945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AU" sz="1800" b="0" i="1" smtClean="0">
                          <a:latin typeface="Cambria Math" panose="02040503050406030204" pitchFamily="18" charset="0"/>
                        </a:rPr>
                        <m:t>|1〉</m:t>
                      </m:r>
                    </m:oMath>
                  </m:oMathPara>
                </a14:m>
                <a:endParaRPr lang="en-AU" sz="1800" dirty="0"/>
              </a:p>
            </p:txBody>
          </p:sp>
        </mc:Choice>
        <mc:Fallback>
          <p:sp>
            <p:nvSpPr>
              <p:cNvPr id="45" name="TextBox 44"/>
              <p:cNvSpPr txBox="1">
                <a:spLocks noRot="1" noChangeAspect="1" noMove="1" noResize="1" noEditPoints="1" noAdjustHandles="1" noChangeArrowheads="1" noChangeShapeType="1" noTextEdit="1"/>
              </p:cNvSpPr>
              <p:nvPr/>
            </p:nvSpPr>
            <p:spPr>
              <a:xfrm>
                <a:off x="1063545" y="6354000"/>
                <a:ext cx="349455" cy="276999"/>
              </a:xfrm>
              <a:prstGeom prst="rect">
                <a:avLst/>
              </a:prstGeom>
              <a:blipFill rotWithShape="0">
                <a:blip r:embed="rId21"/>
                <a:stretch>
                  <a:fillRect l="-22414" r="-20690" b="-34783"/>
                </a:stretch>
              </a:blipFill>
            </p:spPr>
            <p:txBody>
              <a:bodyPr/>
              <a:lstStyle/>
              <a:p>
                <a:r>
                  <a:rPr lang="en-AU">
                    <a:noFill/>
                  </a:rPr>
                  <a:t> </a:t>
                </a:r>
              </a:p>
            </p:txBody>
          </p:sp>
        </mc:Fallback>
      </mc:AlternateContent>
      <p:sp>
        <p:nvSpPr>
          <p:cNvPr id="49" name="Rounded Rectangle 48"/>
          <p:cNvSpPr/>
          <p:nvPr/>
        </p:nvSpPr>
        <p:spPr bwMode="auto">
          <a:xfrm>
            <a:off x="2286924" y="3336065"/>
            <a:ext cx="626075" cy="3443675"/>
          </a:xfrm>
          <a:prstGeom prst="roundRect">
            <a:avLst/>
          </a:prstGeom>
          <a:noFill/>
          <a:ln w="15875"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tx1"/>
              </a:solidFill>
              <a:effectLst/>
              <a:latin typeface="Arial" pitchFamily="34" charset="0"/>
              <a:ea typeface="Arial Unicode MS" pitchFamily="34" charset="-128"/>
              <a:cs typeface="Arial Unicode MS" pitchFamily="34" charset="-128"/>
            </a:endParaRPr>
          </a:p>
        </p:txBody>
      </p:sp>
      <p:sp>
        <p:nvSpPr>
          <p:cNvPr id="52" name="Rounded Rectangle 51"/>
          <p:cNvSpPr/>
          <p:nvPr/>
        </p:nvSpPr>
        <p:spPr bwMode="auto">
          <a:xfrm>
            <a:off x="3650888" y="3337200"/>
            <a:ext cx="626075" cy="3443675"/>
          </a:xfrm>
          <a:prstGeom prst="roundRect">
            <a:avLst/>
          </a:prstGeom>
          <a:noFill/>
          <a:ln w="15875"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tx1"/>
              </a:solidFill>
              <a:effectLst/>
              <a:latin typeface="Arial" pitchFamily="34" charset="0"/>
              <a:ea typeface="Arial Unicode MS" pitchFamily="34" charset="-128"/>
              <a:cs typeface="Arial Unicode MS" pitchFamily="34" charset="-128"/>
            </a:endParaRPr>
          </a:p>
        </p:txBody>
      </p:sp>
      <p:sp>
        <p:nvSpPr>
          <p:cNvPr id="53" name="Rounded Rectangle 52"/>
          <p:cNvSpPr/>
          <p:nvPr/>
        </p:nvSpPr>
        <p:spPr bwMode="auto">
          <a:xfrm>
            <a:off x="5072675" y="3337200"/>
            <a:ext cx="626075" cy="3443675"/>
          </a:xfrm>
          <a:prstGeom prst="roundRect">
            <a:avLst/>
          </a:prstGeom>
          <a:noFill/>
          <a:ln w="15875"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tx1"/>
              </a:solidFill>
              <a:effectLst/>
              <a:latin typeface="Arial" pitchFamily="34" charset="0"/>
              <a:ea typeface="Arial Unicode MS" pitchFamily="34" charset="-128"/>
              <a:cs typeface="Arial Unicode MS" pitchFamily="34" charset="-128"/>
            </a:endParaRPr>
          </a:p>
        </p:txBody>
      </p:sp>
    </p:spTree>
    <p:extLst>
      <p:ext uri="{BB962C8B-B14F-4D97-AF65-F5344CB8AC3E}">
        <p14:creationId xmlns="" xmlns:p14="http://schemas.microsoft.com/office/powerpoint/2010/main" val="9647262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char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195">
                                            <p:txEl>
                                              <p:char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95">
                                            <p:txEl>
                                              <p:char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2" grpId="0" animBg="1"/>
      <p:bldP spid="53"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871539" y="119063"/>
            <a:ext cx="7382776" cy="790575"/>
          </a:xfrm>
        </p:spPr>
        <p:txBody>
          <a:bodyPr/>
          <a:lstStyle/>
          <a:p>
            <a:pPr eaLnBrk="1" hangingPunct="1"/>
            <a:r>
              <a:rPr lang="en-AU" dirty="0" smtClean="0"/>
              <a:t>Grover’s search algorithm</a:t>
            </a:r>
          </a:p>
        </p:txBody>
      </p:sp>
      <mc:AlternateContent xmlns:mc="http://schemas.openxmlformats.org/markup-compatibility/2006">
        <mc:Choice xmlns="" xmlns:a14="http://schemas.microsoft.com/office/drawing/2010/main" Requires="a14">
          <p:sp>
            <p:nvSpPr>
              <p:cNvPr id="8195" name="Rectangle 3"/>
              <p:cNvSpPr>
                <a:spLocks noGrp="1" noChangeArrowheads="1"/>
              </p:cNvSpPr>
              <p:nvPr>
                <p:ph type="body" idx="1"/>
              </p:nvPr>
            </p:nvSpPr>
            <p:spPr>
              <a:xfrm>
                <a:off x="327326" y="1152037"/>
                <a:ext cx="7243248" cy="5627703"/>
              </a:xfrm>
            </p:spPr>
            <p:txBody>
              <a:bodyPr/>
              <a:lstStyle/>
              <a:p>
                <a:pPr eaLnBrk="1" hangingPunct="1">
                  <a:spcBef>
                    <a:spcPts val="600"/>
                  </a:spcBef>
                  <a:spcAft>
                    <a:spcPts val="600"/>
                  </a:spcAft>
                </a:pPr>
                <a:r>
                  <a:rPr lang="en-AU" sz="2000" dirty="0" smtClean="0"/>
                  <a:t>What does </a:t>
                </a:r>
                <a14:m>
                  <m:oMath xmlns:m="http://schemas.openxmlformats.org/officeDocument/2006/math">
                    <m:sSub>
                      <m:sSubPr>
                        <m:ctrlPr>
                          <a:rPr lang="en-AU" sz="2000" i="1">
                            <a:latin typeface="Cambria Math" panose="02040503050406030204" pitchFamily="18" charset="0"/>
                          </a:rPr>
                        </m:ctrlPr>
                      </m:sSubPr>
                      <m:e>
                        <m:r>
                          <a:rPr lang="en-AU" sz="2000" i="1">
                            <a:latin typeface="Cambria Math" panose="02040503050406030204" pitchFamily="18" charset="0"/>
                          </a:rPr>
                          <m:t>𝑈</m:t>
                        </m:r>
                      </m:e>
                      <m:sub>
                        <m:r>
                          <a:rPr lang="en-AU" sz="2000" i="1">
                            <a:latin typeface="Cambria Math" panose="02040503050406030204" pitchFamily="18" charset="0"/>
                          </a:rPr>
                          <m:t>𝑠</m:t>
                        </m:r>
                      </m:sub>
                    </m:sSub>
                  </m:oMath>
                </a14:m>
                <a:r>
                  <a:rPr lang="en-AU" sz="2000" dirty="0" smtClean="0"/>
                  <a:t> do?</a:t>
                </a:r>
              </a:p>
              <a:p>
                <a:pPr eaLnBrk="1" hangingPunct="1">
                  <a:spcBef>
                    <a:spcPts val="600"/>
                  </a:spcBef>
                  <a:spcAft>
                    <a:spcPts val="600"/>
                  </a:spcAft>
                </a:pPr>
                <a:endParaRPr lang="en-AU" sz="2000" dirty="0" smtClean="0"/>
              </a:p>
              <a:p>
                <a:pPr marL="0" indent="0" eaLnBrk="1" hangingPunct="1">
                  <a:spcBef>
                    <a:spcPts val="600"/>
                  </a:spcBef>
                  <a:spcAft>
                    <a:spcPts val="600"/>
                  </a:spcAft>
                  <a:buNone/>
                </a:pPr>
                <a14:m>
                  <m:oMathPara xmlns:m="http://schemas.openxmlformats.org/officeDocument/2006/math">
                    <m:oMathParaPr>
                      <m:jc m:val="centerGroup"/>
                    </m:oMathParaPr>
                    <m:oMath xmlns:m="http://schemas.openxmlformats.org/officeDocument/2006/math">
                      <m:sSub>
                        <m:sSubPr>
                          <m:ctrlPr>
                            <a:rPr lang="en-AU" sz="2000" b="0" i="1" smtClean="0">
                              <a:latin typeface="Cambria Math" panose="02040503050406030204" pitchFamily="18" charset="0"/>
                            </a:rPr>
                          </m:ctrlPr>
                        </m:sSubPr>
                        <m:e>
                          <m:r>
                            <a:rPr lang="en-AU" sz="2000" b="0" i="1" smtClean="0">
                              <a:latin typeface="Cambria Math" panose="02040503050406030204" pitchFamily="18" charset="0"/>
                            </a:rPr>
                            <m:t>𝑈</m:t>
                          </m:r>
                        </m:e>
                        <m:sub>
                          <m:r>
                            <a:rPr lang="en-AU" sz="2000" b="0" i="1" smtClean="0">
                              <a:latin typeface="Cambria Math" panose="02040503050406030204" pitchFamily="18" charset="0"/>
                            </a:rPr>
                            <m:t>𝑠</m:t>
                          </m:r>
                        </m:sub>
                      </m:sSub>
                      <m:nary>
                        <m:naryPr>
                          <m:chr m:val="∑"/>
                          <m:ctrlPr>
                            <a:rPr lang="en-AU" sz="2000" i="1">
                              <a:latin typeface="Cambria Math" panose="02040503050406030204" pitchFamily="18" charset="0"/>
                            </a:rPr>
                          </m:ctrlPr>
                        </m:naryPr>
                        <m:sub>
                          <m:r>
                            <m:rPr>
                              <m:brk m:alnAt="23"/>
                            </m:rPr>
                            <a:rPr lang="en-AU" sz="2000" i="1">
                              <a:latin typeface="Cambria Math" panose="02040503050406030204" pitchFamily="18" charset="0"/>
                            </a:rPr>
                            <m:t>𝑥</m:t>
                          </m:r>
                          <m:r>
                            <a:rPr lang="en-AU" sz="2000" i="1">
                              <a:latin typeface="Cambria Math" panose="02040503050406030204" pitchFamily="18" charset="0"/>
                            </a:rPr>
                            <m:t>=1</m:t>
                          </m:r>
                        </m:sub>
                        <m:sup>
                          <m:r>
                            <a:rPr lang="en-AU" sz="2000" i="1">
                              <a:latin typeface="Cambria Math" panose="02040503050406030204" pitchFamily="18" charset="0"/>
                            </a:rPr>
                            <m:t>𝑁</m:t>
                          </m:r>
                        </m:sup>
                        <m:e>
                          <m:sSub>
                            <m:sSubPr>
                              <m:ctrlPr>
                                <a:rPr lang="en-AU" sz="2000" b="0" i="1" smtClean="0">
                                  <a:latin typeface="Cambria Math" panose="02040503050406030204" pitchFamily="18" charset="0"/>
                                </a:rPr>
                              </m:ctrlPr>
                            </m:sSubPr>
                            <m:e>
                              <m:r>
                                <a:rPr lang="en-AU" sz="2000" b="0" i="1" smtClean="0">
                                  <a:latin typeface="Cambria Math" panose="02040503050406030204" pitchFamily="18" charset="0"/>
                                </a:rPr>
                                <m:t>𝜓</m:t>
                              </m:r>
                            </m:e>
                            <m:sub>
                              <m:r>
                                <a:rPr lang="en-AU" sz="2000" b="0" i="1" smtClean="0">
                                  <a:latin typeface="Cambria Math" panose="02040503050406030204" pitchFamily="18" charset="0"/>
                                </a:rPr>
                                <m:t>𝑥</m:t>
                              </m:r>
                            </m:sub>
                          </m:sSub>
                          <m:d>
                            <m:dPr>
                              <m:begChr m:val="|"/>
                              <m:endChr m:val="〉"/>
                              <m:ctrlPr>
                                <a:rPr lang="en-AU" sz="2000" i="1">
                                  <a:latin typeface="Cambria Math" panose="02040503050406030204" pitchFamily="18" charset="0"/>
                                </a:rPr>
                              </m:ctrlPr>
                            </m:dPr>
                            <m:e>
                              <m:r>
                                <a:rPr lang="en-AU" sz="2000" i="1">
                                  <a:latin typeface="Cambria Math" panose="02040503050406030204" pitchFamily="18" charset="0"/>
                                </a:rPr>
                                <m:t>𝑥</m:t>
                              </m:r>
                            </m:e>
                          </m:d>
                        </m:e>
                      </m:nary>
                      <m:r>
                        <a:rPr lang="en-AU" sz="2000" b="0" i="1" smtClean="0">
                          <a:latin typeface="Cambria Math" panose="02040503050406030204" pitchFamily="18" charset="0"/>
                        </a:rPr>
                        <m:t>=</m:t>
                      </m:r>
                      <m:f>
                        <m:fPr>
                          <m:ctrlPr>
                            <a:rPr lang="en-AU" sz="2000" i="1">
                              <a:latin typeface="Cambria Math" panose="02040503050406030204" pitchFamily="18" charset="0"/>
                            </a:rPr>
                          </m:ctrlPr>
                        </m:fPr>
                        <m:num>
                          <m:r>
                            <a:rPr lang="en-AU" sz="2000" b="0" i="1" smtClean="0">
                              <a:latin typeface="Cambria Math" panose="02040503050406030204" pitchFamily="18" charset="0"/>
                            </a:rPr>
                            <m:t>2</m:t>
                          </m:r>
                        </m:num>
                        <m:den>
                          <m:r>
                            <a:rPr lang="en-AU" sz="2000" b="0" i="1" smtClean="0">
                              <a:latin typeface="Cambria Math" panose="02040503050406030204" pitchFamily="18" charset="0"/>
                            </a:rPr>
                            <m:t>𝑁</m:t>
                          </m:r>
                        </m:den>
                      </m:f>
                      <m:d>
                        <m:dPr>
                          <m:ctrlPr>
                            <a:rPr lang="en-AU" sz="2000" i="1" smtClean="0">
                              <a:latin typeface="Cambria Math" panose="02040503050406030204" pitchFamily="18" charset="0"/>
                            </a:rPr>
                          </m:ctrlPr>
                        </m:dPr>
                        <m:e>
                          <m:nary>
                            <m:naryPr>
                              <m:chr m:val="∑"/>
                              <m:ctrlPr>
                                <a:rPr lang="en-AU" sz="2000" i="1">
                                  <a:latin typeface="Cambria Math" panose="02040503050406030204" pitchFamily="18" charset="0"/>
                                </a:rPr>
                              </m:ctrlPr>
                            </m:naryPr>
                            <m:sub>
                              <m:r>
                                <m:rPr>
                                  <m:brk m:alnAt="23"/>
                                </m:rPr>
                                <a:rPr lang="en-AU" sz="2000" i="1">
                                  <a:latin typeface="Cambria Math" panose="02040503050406030204" pitchFamily="18" charset="0"/>
                                </a:rPr>
                                <m:t>𝑥</m:t>
                              </m:r>
                              <m:r>
                                <a:rPr lang="en-AU" sz="2000" i="1">
                                  <a:latin typeface="Cambria Math" panose="02040503050406030204" pitchFamily="18" charset="0"/>
                                </a:rPr>
                                <m:t>=1</m:t>
                              </m:r>
                            </m:sub>
                            <m:sup>
                              <m:r>
                                <a:rPr lang="en-AU" sz="2000" i="1">
                                  <a:latin typeface="Cambria Math" panose="02040503050406030204" pitchFamily="18" charset="0"/>
                                </a:rPr>
                                <m:t>𝑁</m:t>
                              </m:r>
                            </m:sup>
                            <m:e>
                              <m:d>
                                <m:dPr>
                                  <m:begChr m:val="|"/>
                                  <m:endChr m:val="〉"/>
                                  <m:ctrlPr>
                                    <a:rPr lang="en-AU" sz="2000" i="1">
                                      <a:latin typeface="Cambria Math" panose="02040503050406030204" pitchFamily="18" charset="0"/>
                                    </a:rPr>
                                  </m:ctrlPr>
                                </m:dPr>
                                <m:e>
                                  <m:r>
                                    <a:rPr lang="en-AU" sz="2000" i="1">
                                      <a:latin typeface="Cambria Math" panose="02040503050406030204" pitchFamily="18" charset="0"/>
                                    </a:rPr>
                                    <m:t>𝑥</m:t>
                                  </m:r>
                                </m:e>
                              </m:d>
                            </m:e>
                          </m:nary>
                        </m:e>
                      </m:d>
                      <m:d>
                        <m:dPr>
                          <m:ctrlPr>
                            <a:rPr lang="en-AU" sz="2000" i="1" smtClean="0">
                              <a:latin typeface="Cambria Math" panose="02040503050406030204" pitchFamily="18" charset="0"/>
                            </a:rPr>
                          </m:ctrlPr>
                        </m:dPr>
                        <m:e>
                          <m:nary>
                            <m:naryPr>
                              <m:chr m:val="∑"/>
                              <m:ctrlPr>
                                <a:rPr lang="en-AU" sz="2000" i="1">
                                  <a:latin typeface="Cambria Math" panose="02040503050406030204" pitchFamily="18" charset="0"/>
                                </a:rPr>
                              </m:ctrlPr>
                            </m:naryPr>
                            <m:sub>
                              <m:r>
                                <a:rPr lang="en-AU" sz="2000" b="0" i="1" smtClean="0">
                                  <a:latin typeface="Cambria Math" panose="02040503050406030204" pitchFamily="18" charset="0"/>
                                </a:rPr>
                                <m:t>𝑦</m:t>
                              </m:r>
                              <m:r>
                                <a:rPr lang="en-AU" sz="2000" i="1">
                                  <a:latin typeface="Cambria Math" panose="02040503050406030204" pitchFamily="18" charset="0"/>
                                </a:rPr>
                                <m:t>=1</m:t>
                              </m:r>
                            </m:sub>
                            <m:sup>
                              <m:r>
                                <a:rPr lang="en-AU" sz="2000" i="1">
                                  <a:latin typeface="Cambria Math" panose="02040503050406030204" pitchFamily="18" charset="0"/>
                                </a:rPr>
                                <m:t>𝑁</m:t>
                              </m:r>
                            </m:sup>
                            <m:e>
                              <m:r>
                                <a:rPr lang="en-AU" sz="2000" i="1">
                                  <a:latin typeface="Cambria Math" panose="02040503050406030204" pitchFamily="18" charset="0"/>
                                </a:rPr>
                                <m:t>〈</m:t>
                              </m:r>
                              <m:r>
                                <a:rPr lang="en-AU" sz="2000" b="0" i="1" smtClean="0">
                                  <a:latin typeface="Cambria Math" panose="02040503050406030204" pitchFamily="18" charset="0"/>
                                </a:rPr>
                                <m:t>𝑦</m:t>
                              </m:r>
                              <m:r>
                                <a:rPr lang="en-AU" sz="2000" i="1">
                                  <a:latin typeface="Cambria Math" panose="02040503050406030204" pitchFamily="18" charset="0"/>
                                </a:rPr>
                                <m:t>|</m:t>
                              </m:r>
                            </m:e>
                          </m:nary>
                        </m:e>
                      </m:d>
                      <m:nary>
                        <m:naryPr>
                          <m:chr m:val="∑"/>
                          <m:ctrlPr>
                            <a:rPr lang="en-AU" sz="2000" i="1">
                              <a:latin typeface="Cambria Math" panose="02040503050406030204" pitchFamily="18" charset="0"/>
                            </a:rPr>
                          </m:ctrlPr>
                        </m:naryPr>
                        <m:sub>
                          <m:r>
                            <a:rPr lang="en-AU" sz="2000" b="0" i="1" smtClean="0">
                              <a:latin typeface="Cambria Math" panose="02040503050406030204" pitchFamily="18" charset="0"/>
                            </a:rPr>
                            <m:t>𝑧</m:t>
                          </m:r>
                          <m:r>
                            <a:rPr lang="en-AU" sz="2000" i="1">
                              <a:latin typeface="Cambria Math" panose="02040503050406030204" pitchFamily="18" charset="0"/>
                            </a:rPr>
                            <m:t>=1</m:t>
                          </m:r>
                        </m:sub>
                        <m:sup>
                          <m:r>
                            <a:rPr lang="en-AU" sz="2000" i="1">
                              <a:latin typeface="Cambria Math" panose="02040503050406030204" pitchFamily="18" charset="0"/>
                            </a:rPr>
                            <m:t>𝑁</m:t>
                          </m:r>
                        </m:sup>
                        <m:e>
                          <m:sSub>
                            <m:sSubPr>
                              <m:ctrlPr>
                                <a:rPr lang="en-AU" sz="2000" i="1">
                                  <a:latin typeface="Cambria Math" panose="02040503050406030204" pitchFamily="18" charset="0"/>
                                </a:rPr>
                              </m:ctrlPr>
                            </m:sSubPr>
                            <m:e>
                              <m:r>
                                <a:rPr lang="en-AU" sz="2000" i="1">
                                  <a:latin typeface="Cambria Math" panose="02040503050406030204" pitchFamily="18" charset="0"/>
                                </a:rPr>
                                <m:t>𝜓</m:t>
                              </m:r>
                            </m:e>
                            <m:sub>
                              <m:r>
                                <a:rPr lang="en-AU" sz="2000" b="0" i="1" smtClean="0">
                                  <a:latin typeface="Cambria Math" panose="02040503050406030204" pitchFamily="18" charset="0"/>
                                </a:rPr>
                                <m:t>𝑧</m:t>
                              </m:r>
                            </m:sub>
                          </m:sSub>
                          <m:d>
                            <m:dPr>
                              <m:begChr m:val="|"/>
                              <m:endChr m:val="〉"/>
                              <m:ctrlPr>
                                <a:rPr lang="en-AU" sz="2000" i="1">
                                  <a:latin typeface="Cambria Math" panose="02040503050406030204" pitchFamily="18" charset="0"/>
                                </a:rPr>
                              </m:ctrlPr>
                            </m:dPr>
                            <m:e>
                              <m:r>
                                <a:rPr lang="en-AU" sz="2000" b="0" i="1" smtClean="0">
                                  <a:latin typeface="Cambria Math" panose="02040503050406030204" pitchFamily="18" charset="0"/>
                                </a:rPr>
                                <m:t>𝑧</m:t>
                              </m:r>
                            </m:e>
                          </m:d>
                        </m:e>
                      </m:nary>
                      <m:r>
                        <a:rPr lang="en-AU" sz="2000" b="0" i="1" smtClean="0">
                          <a:latin typeface="Cambria Math" panose="02040503050406030204" pitchFamily="18" charset="0"/>
                        </a:rPr>
                        <m:t>−</m:t>
                      </m:r>
                      <m:nary>
                        <m:naryPr>
                          <m:chr m:val="∑"/>
                          <m:ctrlPr>
                            <a:rPr lang="en-AU" sz="2000" i="1">
                              <a:latin typeface="Cambria Math" panose="02040503050406030204" pitchFamily="18" charset="0"/>
                            </a:rPr>
                          </m:ctrlPr>
                        </m:naryPr>
                        <m:sub>
                          <m:r>
                            <m:rPr>
                              <m:brk m:alnAt="23"/>
                            </m:rPr>
                            <a:rPr lang="en-AU" sz="2000" i="1">
                              <a:latin typeface="Cambria Math" panose="02040503050406030204" pitchFamily="18" charset="0"/>
                            </a:rPr>
                            <m:t>𝑥</m:t>
                          </m:r>
                          <m:r>
                            <a:rPr lang="en-AU" sz="2000" i="1">
                              <a:latin typeface="Cambria Math" panose="02040503050406030204" pitchFamily="18" charset="0"/>
                            </a:rPr>
                            <m:t>=1</m:t>
                          </m:r>
                        </m:sub>
                        <m:sup>
                          <m:r>
                            <a:rPr lang="en-AU" sz="2000" i="1">
                              <a:latin typeface="Cambria Math" panose="02040503050406030204" pitchFamily="18" charset="0"/>
                            </a:rPr>
                            <m:t>𝑁</m:t>
                          </m:r>
                        </m:sup>
                        <m:e>
                          <m:sSub>
                            <m:sSubPr>
                              <m:ctrlPr>
                                <a:rPr lang="en-AU" sz="2000" i="1">
                                  <a:latin typeface="Cambria Math" panose="02040503050406030204" pitchFamily="18" charset="0"/>
                                </a:rPr>
                              </m:ctrlPr>
                            </m:sSubPr>
                            <m:e>
                              <m:r>
                                <a:rPr lang="en-AU" sz="2000" i="1">
                                  <a:latin typeface="Cambria Math" panose="02040503050406030204" pitchFamily="18" charset="0"/>
                                </a:rPr>
                                <m:t>𝜓</m:t>
                              </m:r>
                            </m:e>
                            <m:sub>
                              <m:r>
                                <a:rPr lang="en-AU" sz="2000" i="1">
                                  <a:latin typeface="Cambria Math" panose="02040503050406030204" pitchFamily="18" charset="0"/>
                                </a:rPr>
                                <m:t>𝑥</m:t>
                              </m:r>
                            </m:sub>
                          </m:sSub>
                          <m:d>
                            <m:dPr>
                              <m:begChr m:val="|"/>
                              <m:endChr m:val="〉"/>
                              <m:ctrlPr>
                                <a:rPr lang="en-AU" sz="2000" i="1">
                                  <a:latin typeface="Cambria Math" panose="02040503050406030204" pitchFamily="18" charset="0"/>
                                </a:rPr>
                              </m:ctrlPr>
                            </m:dPr>
                            <m:e>
                              <m:r>
                                <a:rPr lang="en-AU" sz="2000" i="1">
                                  <a:latin typeface="Cambria Math" panose="02040503050406030204" pitchFamily="18" charset="0"/>
                                </a:rPr>
                                <m:t>𝑥</m:t>
                              </m:r>
                            </m:e>
                          </m:d>
                        </m:e>
                      </m:nary>
                    </m:oMath>
                    <m:oMath xmlns:m="http://schemas.openxmlformats.org/officeDocument/2006/math">
                      <m:r>
                        <a:rPr lang="en-AU" sz="2000" b="0" i="0" smtClean="0">
                          <a:latin typeface="Cambria Math" panose="02040503050406030204" pitchFamily="18" charset="0"/>
                        </a:rPr>
                        <m:t>                         </m:t>
                      </m:r>
                      <m:r>
                        <a:rPr lang="en-AU" sz="2000" b="0" i="1" smtClean="0">
                          <a:latin typeface="Cambria Math" panose="02040503050406030204" pitchFamily="18" charset="0"/>
                        </a:rPr>
                        <m:t>=</m:t>
                      </m:r>
                      <m:f>
                        <m:fPr>
                          <m:ctrlPr>
                            <a:rPr lang="en-AU" sz="2000" i="1" smtClean="0">
                              <a:latin typeface="Cambria Math" panose="02040503050406030204" pitchFamily="18" charset="0"/>
                            </a:rPr>
                          </m:ctrlPr>
                        </m:fPr>
                        <m:num>
                          <m:r>
                            <a:rPr lang="en-AU" sz="2000" b="0" i="1" smtClean="0">
                              <a:latin typeface="Cambria Math" panose="02040503050406030204" pitchFamily="18" charset="0"/>
                            </a:rPr>
                            <m:t>2</m:t>
                          </m:r>
                        </m:num>
                        <m:den>
                          <m:r>
                            <a:rPr lang="en-AU" sz="2000" i="1">
                              <a:latin typeface="Cambria Math" panose="02040503050406030204" pitchFamily="18" charset="0"/>
                            </a:rPr>
                            <m:t>𝑁</m:t>
                          </m:r>
                        </m:den>
                      </m:f>
                      <m:d>
                        <m:dPr>
                          <m:ctrlPr>
                            <a:rPr lang="en-AU" sz="2000" i="1">
                              <a:latin typeface="Cambria Math" panose="02040503050406030204" pitchFamily="18" charset="0"/>
                            </a:rPr>
                          </m:ctrlPr>
                        </m:dPr>
                        <m:e>
                          <m:nary>
                            <m:naryPr>
                              <m:chr m:val="∑"/>
                              <m:ctrlPr>
                                <a:rPr lang="en-AU" sz="2000" i="1">
                                  <a:latin typeface="Cambria Math" panose="02040503050406030204" pitchFamily="18" charset="0"/>
                                </a:rPr>
                              </m:ctrlPr>
                            </m:naryPr>
                            <m:sub>
                              <m:r>
                                <m:rPr>
                                  <m:brk m:alnAt="23"/>
                                </m:rPr>
                                <a:rPr lang="en-AU" sz="2000" i="1">
                                  <a:latin typeface="Cambria Math" panose="02040503050406030204" pitchFamily="18" charset="0"/>
                                </a:rPr>
                                <m:t>𝑥</m:t>
                              </m:r>
                              <m:r>
                                <a:rPr lang="en-AU" sz="2000" i="1">
                                  <a:latin typeface="Cambria Math" panose="02040503050406030204" pitchFamily="18" charset="0"/>
                                </a:rPr>
                                <m:t>=1</m:t>
                              </m:r>
                            </m:sub>
                            <m:sup>
                              <m:r>
                                <a:rPr lang="en-AU" sz="2000" i="1">
                                  <a:latin typeface="Cambria Math" panose="02040503050406030204" pitchFamily="18" charset="0"/>
                                </a:rPr>
                                <m:t>𝑁</m:t>
                              </m:r>
                            </m:sup>
                            <m:e>
                              <m:d>
                                <m:dPr>
                                  <m:begChr m:val="|"/>
                                  <m:endChr m:val="〉"/>
                                  <m:ctrlPr>
                                    <a:rPr lang="en-AU" sz="2000" i="1">
                                      <a:latin typeface="Cambria Math" panose="02040503050406030204" pitchFamily="18" charset="0"/>
                                    </a:rPr>
                                  </m:ctrlPr>
                                </m:dPr>
                                <m:e>
                                  <m:r>
                                    <a:rPr lang="en-AU" sz="2000" i="1">
                                      <a:latin typeface="Cambria Math" panose="02040503050406030204" pitchFamily="18" charset="0"/>
                                    </a:rPr>
                                    <m:t>𝑥</m:t>
                                  </m:r>
                                </m:e>
                              </m:d>
                            </m:e>
                          </m:nary>
                        </m:e>
                      </m:d>
                      <m:d>
                        <m:dPr>
                          <m:ctrlPr>
                            <a:rPr lang="en-AU" sz="2000" i="1">
                              <a:latin typeface="Cambria Math" panose="02040503050406030204" pitchFamily="18" charset="0"/>
                            </a:rPr>
                          </m:ctrlPr>
                        </m:dPr>
                        <m:e>
                          <m:nary>
                            <m:naryPr>
                              <m:chr m:val="∑"/>
                              <m:ctrlPr>
                                <a:rPr lang="en-AU" sz="2000" i="1">
                                  <a:latin typeface="Cambria Math" panose="02040503050406030204" pitchFamily="18" charset="0"/>
                                </a:rPr>
                              </m:ctrlPr>
                            </m:naryPr>
                            <m:sub>
                              <m:r>
                                <a:rPr lang="en-AU" sz="2000" b="0" i="1" smtClean="0">
                                  <a:latin typeface="Cambria Math" panose="02040503050406030204" pitchFamily="18" charset="0"/>
                                </a:rPr>
                                <m:t>𝑦</m:t>
                              </m:r>
                              <m:r>
                                <a:rPr lang="en-AU" sz="2000" i="1">
                                  <a:latin typeface="Cambria Math" panose="02040503050406030204" pitchFamily="18" charset="0"/>
                                </a:rPr>
                                <m:t>=1</m:t>
                              </m:r>
                            </m:sub>
                            <m:sup>
                              <m:r>
                                <a:rPr lang="en-AU" sz="2000" i="1">
                                  <a:latin typeface="Cambria Math" panose="02040503050406030204" pitchFamily="18" charset="0"/>
                                </a:rPr>
                                <m:t>𝑁</m:t>
                              </m:r>
                            </m:sup>
                            <m:e>
                              <m:sSub>
                                <m:sSubPr>
                                  <m:ctrlPr>
                                    <a:rPr lang="en-AU" sz="2000" b="0" i="1" smtClean="0">
                                      <a:latin typeface="Cambria Math" panose="02040503050406030204" pitchFamily="18" charset="0"/>
                                    </a:rPr>
                                  </m:ctrlPr>
                                </m:sSubPr>
                                <m:e>
                                  <m:r>
                                    <a:rPr lang="en-AU" sz="2000" b="0" i="1" smtClean="0">
                                      <a:latin typeface="Cambria Math" panose="02040503050406030204" pitchFamily="18" charset="0"/>
                                    </a:rPr>
                                    <m:t>𝜓</m:t>
                                  </m:r>
                                </m:e>
                                <m:sub>
                                  <m:r>
                                    <a:rPr lang="en-AU" sz="2000" b="0" i="1" smtClean="0">
                                      <a:latin typeface="Cambria Math" panose="02040503050406030204" pitchFamily="18" charset="0"/>
                                    </a:rPr>
                                    <m:t>𝑦</m:t>
                                  </m:r>
                                </m:sub>
                              </m:sSub>
                            </m:e>
                          </m:nary>
                        </m:e>
                      </m:d>
                      <m:r>
                        <a:rPr lang="en-AU" sz="2000" i="1">
                          <a:latin typeface="Cambria Math" panose="02040503050406030204" pitchFamily="18" charset="0"/>
                        </a:rPr>
                        <m:t>−</m:t>
                      </m:r>
                      <m:nary>
                        <m:naryPr>
                          <m:chr m:val="∑"/>
                          <m:ctrlPr>
                            <a:rPr lang="en-AU" sz="2000" i="1" smtClean="0">
                              <a:latin typeface="Cambria Math" panose="02040503050406030204" pitchFamily="18" charset="0"/>
                            </a:rPr>
                          </m:ctrlPr>
                        </m:naryPr>
                        <m:sub>
                          <m:r>
                            <m:rPr>
                              <m:brk m:alnAt="23"/>
                            </m:rPr>
                            <a:rPr lang="en-AU" sz="2000" i="1">
                              <a:latin typeface="Cambria Math" panose="02040503050406030204" pitchFamily="18" charset="0"/>
                            </a:rPr>
                            <m:t>𝑥</m:t>
                          </m:r>
                          <m:r>
                            <a:rPr lang="en-AU" sz="2000" i="1">
                              <a:latin typeface="Cambria Math" panose="02040503050406030204" pitchFamily="18" charset="0"/>
                            </a:rPr>
                            <m:t>=1</m:t>
                          </m:r>
                        </m:sub>
                        <m:sup>
                          <m:r>
                            <a:rPr lang="en-AU" sz="2000" i="1">
                              <a:latin typeface="Cambria Math" panose="02040503050406030204" pitchFamily="18" charset="0"/>
                            </a:rPr>
                            <m:t>𝑁</m:t>
                          </m:r>
                        </m:sup>
                        <m:e>
                          <m:sSub>
                            <m:sSubPr>
                              <m:ctrlPr>
                                <a:rPr lang="en-AU" sz="2000" i="1">
                                  <a:latin typeface="Cambria Math" panose="02040503050406030204" pitchFamily="18" charset="0"/>
                                </a:rPr>
                              </m:ctrlPr>
                            </m:sSubPr>
                            <m:e>
                              <m:r>
                                <a:rPr lang="en-AU" sz="2000" i="1">
                                  <a:latin typeface="Cambria Math" panose="02040503050406030204" pitchFamily="18" charset="0"/>
                                </a:rPr>
                                <m:t>𝜓</m:t>
                              </m:r>
                            </m:e>
                            <m:sub>
                              <m:r>
                                <a:rPr lang="en-AU" sz="2000" i="1">
                                  <a:latin typeface="Cambria Math" panose="02040503050406030204" pitchFamily="18" charset="0"/>
                                </a:rPr>
                                <m:t>𝑥</m:t>
                              </m:r>
                            </m:sub>
                          </m:sSub>
                          <m:d>
                            <m:dPr>
                              <m:begChr m:val="|"/>
                              <m:endChr m:val="〉"/>
                              <m:ctrlPr>
                                <a:rPr lang="en-AU" sz="2000" i="1">
                                  <a:latin typeface="Cambria Math" panose="02040503050406030204" pitchFamily="18" charset="0"/>
                                </a:rPr>
                              </m:ctrlPr>
                            </m:dPr>
                            <m:e>
                              <m:r>
                                <a:rPr lang="en-AU" sz="2000" i="1">
                                  <a:latin typeface="Cambria Math" panose="02040503050406030204" pitchFamily="18" charset="0"/>
                                </a:rPr>
                                <m:t>𝑥</m:t>
                              </m:r>
                            </m:e>
                          </m:d>
                        </m:e>
                      </m:nary>
                    </m:oMath>
                    <m:oMath xmlns:m="http://schemas.openxmlformats.org/officeDocument/2006/math">
                      <m:r>
                        <a:rPr lang="en-AU" sz="2000" b="0" i="0" smtClean="0">
                          <a:latin typeface="Cambria Math" panose="02040503050406030204" pitchFamily="18" charset="0"/>
                        </a:rPr>
                        <m:t>                         </m:t>
                      </m:r>
                      <m:r>
                        <a:rPr lang="en-AU" sz="2000" b="0" i="1" smtClean="0">
                          <a:latin typeface="Cambria Math" panose="02040503050406030204" pitchFamily="18" charset="0"/>
                        </a:rPr>
                        <m:t>=</m:t>
                      </m:r>
                      <m:nary>
                        <m:naryPr>
                          <m:chr m:val="∑"/>
                          <m:ctrlPr>
                            <a:rPr lang="en-AU" sz="2000" i="1">
                              <a:latin typeface="Cambria Math" panose="02040503050406030204" pitchFamily="18" charset="0"/>
                            </a:rPr>
                          </m:ctrlPr>
                        </m:naryPr>
                        <m:sub>
                          <m:r>
                            <m:rPr>
                              <m:brk m:alnAt="23"/>
                            </m:rPr>
                            <a:rPr lang="en-AU" sz="2000" i="1">
                              <a:latin typeface="Cambria Math" panose="02040503050406030204" pitchFamily="18" charset="0"/>
                            </a:rPr>
                            <m:t>𝑥</m:t>
                          </m:r>
                          <m:r>
                            <a:rPr lang="en-AU" sz="2000" i="1">
                              <a:latin typeface="Cambria Math" panose="02040503050406030204" pitchFamily="18" charset="0"/>
                            </a:rPr>
                            <m:t>=1</m:t>
                          </m:r>
                        </m:sub>
                        <m:sup>
                          <m:r>
                            <a:rPr lang="en-AU" sz="2000" i="1">
                              <a:latin typeface="Cambria Math" panose="02040503050406030204" pitchFamily="18" charset="0"/>
                            </a:rPr>
                            <m:t>𝑁</m:t>
                          </m:r>
                        </m:sup>
                        <m:e>
                          <m:r>
                            <a:rPr lang="en-AU" sz="2000" b="0" i="1" smtClean="0">
                              <a:latin typeface="Cambria Math" panose="02040503050406030204" pitchFamily="18" charset="0"/>
                            </a:rPr>
                            <m:t>(2</m:t>
                          </m:r>
                          <m:acc>
                            <m:accPr>
                              <m:chr m:val="̅"/>
                              <m:ctrlPr>
                                <a:rPr lang="en-AU" sz="2000" i="1">
                                  <a:latin typeface="Cambria Math" panose="02040503050406030204" pitchFamily="18" charset="0"/>
                                </a:rPr>
                              </m:ctrlPr>
                            </m:accPr>
                            <m:e>
                              <m:r>
                                <a:rPr lang="en-AU" sz="2000" i="1">
                                  <a:latin typeface="Cambria Math" panose="02040503050406030204" pitchFamily="18" charset="0"/>
                                </a:rPr>
                                <m:t>𝜓</m:t>
                              </m:r>
                            </m:e>
                          </m:acc>
                          <m:r>
                            <a:rPr lang="en-AU" sz="2000" i="1">
                              <a:latin typeface="Cambria Math" panose="02040503050406030204" pitchFamily="18" charset="0"/>
                            </a:rPr>
                            <m:t>−</m:t>
                          </m:r>
                          <m:sSub>
                            <m:sSubPr>
                              <m:ctrlPr>
                                <a:rPr lang="en-AU" sz="2000" b="0" i="1" smtClean="0">
                                  <a:latin typeface="Cambria Math" panose="02040503050406030204" pitchFamily="18" charset="0"/>
                                </a:rPr>
                              </m:ctrlPr>
                            </m:sSubPr>
                            <m:e>
                              <m:r>
                                <a:rPr lang="en-AU" sz="2000" b="0" i="1" smtClean="0">
                                  <a:latin typeface="Cambria Math" panose="02040503050406030204" pitchFamily="18" charset="0"/>
                                </a:rPr>
                                <m:t>𝜓</m:t>
                              </m:r>
                            </m:e>
                            <m:sub>
                              <m:r>
                                <a:rPr lang="en-AU" sz="2000" b="0" i="1" smtClean="0">
                                  <a:latin typeface="Cambria Math" panose="02040503050406030204" pitchFamily="18" charset="0"/>
                                </a:rPr>
                                <m:t>𝑥</m:t>
                              </m:r>
                            </m:sub>
                          </m:sSub>
                          <m:r>
                            <a:rPr lang="en-AU" sz="2000" b="0" i="1" smtClean="0">
                              <a:latin typeface="Cambria Math" panose="02040503050406030204" pitchFamily="18" charset="0"/>
                            </a:rPr>
                            <m:t>)</m:t>
                          </m:r>
                          <m:d>
                            <m:dPr>
                              <m:begChr m:val="|"/>
                              <m:endChr m:val="〉"/>
                              <m:ctrlPr>
                                <a:rPr lang="en-AU" sz="2000" i="1">
                                  <a:latin typeface="Cambria Math" panose="02040503050406030204" pitchFamily="18" charset="0"/>
                                </a:rPr>
                              </m:ctrlPr>
                            </m:dPr>
                            <m:e>
                              <m:r>
                                <a:rPr lang="en-AU" sz="2000" i="1">
                                  <a:latin typeface="Cambria Math" panose="02040503050406030204" pitchFamily="18" charset="0"/>
                                </a:rPr>
                                <m:t>𝑥</m:t>
                              </m:r>
                            </m:e>
                          </m:d>
                        </m:e>
                      </m:nary>
                    </m:oMath>
                  </m:oMathPara>
                </a14:m>
                <a:endParaRPr lang="en-AU" sz="2000" dirty="0"/>
              </a:p>
              <a:p>
                <a:pPr eaLnBrk="1" hangingPunct="1">
                  <a:spcBef>
                    <a:spcPts val="600"/>
                  </a:spcBef>
                  <a:spcAft>
                    <a:spcPts val="600"/>
                  </a:spcAft>
                </a:pPr>
                <a:endParaRPr lang="en-AU" sz="2000" dirty="0" smtClean="0"/>
              </a:p>
              <a:p>
                <a:pPr eaLnBrk="1" hangingPunct="1">
                  <a:spcBef>
                    <a:spcPts val="600"/>
                  </a:spcBef>
                  <a:spcAft>
                    <a:spcPts val="600"/>
                  </a:spcAft>
                </a:pPr>
                <a:r>
                  <a:rPr lang="en-AU" sz="2000" dirty="0" smtClean="0"/>
                  <a:t>Each coefficient is reflected about the mean</a:t>
                </a:r>
              </a:p>
              <a:p>
                <a:pPr marL="0" indent="0" eaLnBrk="1" hangingPunct="1">
                  <a:spcBef>
                    <a:spcPts val="600"/>
                  </a:spcBef>
                  <a:spcAft>
                    <a:spcPts val="600"/>
                  </a:spcAft>
                  <a:buNone/>
                </a:pPr>
                <a14:m>
                  <m:oMathPara xmlns:m="http://schemas.openxmlformats.org/officeDocument/2006/math">
                    <m:oMathParaPr>
                      <m:jc m:val="centerGroup"/>
                    </m:oMathParaPr>
                    <m:oMath xmlns:m="http://schemas.openxmlformats.org/officeDocument/2006/math">
                      <m:r>
                        <a:rPr lang="en-AU" sz="2000" b="0" i="1" smtClean="0">
                          <a:latin typeface="Cambria Math" panose="02040503050406030204" pitchFamily="18" charset="0"/>
                        </a:rPr>
                        <m:t> </m:t>
                      </m:r>
                      <m:acc>
                        <m:accPr>
                          <m:chr m:val="̅"/>
                          <m:ctrlPr>
                            <a:rPr lang="en-AU" sz="2000" b="0" i="1" smtClean="0">
                              <a:latin typeface="Cambria Math" panose="02040503050406030204" pitchFamily="18" charset="0"/>
                            </a:rPr>
                          </m:ctrlPr>
                        </m:accPr>
                        <m:e>
                          <m:r>
                            <a:rPr lang="en-AU" sz="2000" b="0" i="1" smtClean="0">
                              <a:latin typeface="Cambria Math" panose="02040503050406030204" pitchFamily="18" charset="0"/>
                            </a:rPr>
                            <m:t>𝜓</m:t>
                          </m:r>
                        </m:e>
                      </m:acc>
                      <m:r>
                        <a:rPr lang="en-AU" sz="2000" b="0" i="1" smtClean="0">
                          <a:latin typeface="Cambria Math" panose="02040503050406030204" pitchFamily="18" charset="0"/>
                        </a:rPr>
                        <m:t>= </m:t>
                      </m:r>
                      <m:f>
                        <m:fPr>
                          <m:ctrlPr>
                            <a:rPr lang="en-AU" sz="2000" i="1">
                              <a:latin typeface="Cambria Math" panose="02040503050406030204" pitchFamily="18" charset="0"/>
                            </a:rPr>
                          </m:ctrlPr>
                        </m:fPr>
                        <m:num>
                          <m:r>
                            <a:rPr lang="en-AU" sz="2000" i="1">
                              <a:latin typeface="Cambria Math" panose="02040503050406030204" pitchFamily="18" charset="0"/>
                            </a:rPr>
                            <m:t>1</m:t>
                          </m:r>
                        </m:num>
                        <m:den>
                          <m:r>
                            <a:rPr lang="en-AU" sz="2000" i="1">
                              <a:latin typeface="Cambria Math" panose="02040503050406030204" pitchFamily="18" charset="0"/>
                            </a:rPr>
                            <m:t>𝑁</m:t>
                          </m:r>
                        </m:den>
                      </m:f>
                      <m:nary>
                        <m:naryPr>
                          <m:chr m:val="∑"/>
                          <m:ctrlPr>
                            <a:rPr lang="en-AU" sz="2000" i="1">
                              <a:latin typeface="Cambria Math" panose="02040503050406030204" pitchFamily="18" charset="0"/>
                            </a:rPr>
                          </m:ctrlPr>
                        </m:naryPr>
                        <m:sub>
                          <m:r>
                            <a:rPr lang="en-AU" sz="2000" i="1">
                              <a:latin typeface="Cambria Math" panose="02040503050406030204" pitchFamily="18" charset="0"/>
                            </a:rPr>
                            <m:t>𝑦</m:t>
                          </m:r>
                          <m:r>
                            <a:rPr lang="en-AU" sz="2000" i="1">
                              <a:latin typeface="Cambria Math" panose="02040503050406030204" pitchFamily="18" charset="0"/>
                            </a:rPr>
                            <m:t>=1</m:t>
                          </m:r>
                        </m:sub>
                        <m:sup>
                          <m:r>
                            <a:rPr lang="en-AU" sz="2000" i="1">
                              <a:latin typeface="Cambria Math" panose="02040503050406030204" pitchFamily="18" charset="0"/>
                            </a:rPr>
                            <m:t>𝑁</m:t>
                          </m:r>
                        </m:sup>
                        <m:e>
                          <m:sSub>
                            <m:sSubPr>
                              <m:ctrlPr>
                                <a:rPr lang="en-AU" sz="2000" i="1">
                                  <a:latin typeface="Cambria Math" panose="02040503050406030204" pitchFamily="18" charset="0"/>
                                </a:rPr>
                              </m:ctrlPr>
                            </m:sSubPr>
                            <m:e>
                              <m:r>
                                <a:rPr lang="en-AU" sz="2000" i="1">
                                  <a:latin typeface="Cambria Math" panose="02040503050406030204" pitchFamily="18" charset="0"/>
                                </a:rPr>
                                <m:t>𝜓</m:t>
                              </m:r>
                            </m:e>
                            <m:sub>
                              <m:r>
                                <a:rPr lang="en-AU" sz="2000" i="1">
                                  <a:latin typeface="Cambria Math" panose="02040503050406030204" pitchFamily="18" charset="0"/>
                                </a:rPr>
                                <m:t>𝑦</m:t>
                              </m:r>
                            </m:sub>
                          </m:sSub>
                        </m:e>
                      </m:nary>
                    </m:oMath>
                  </m:oMathPara>
                </a14:m>
                <a:endParaRPr lang="en-AU" sz="2000" dirty="0"/>
              </a:p>
            </p:txBody>
          </p:sp>
        </mc:Choice>
        <mc:Fallback>
          <p:sp>
            <p:nvSpPr>
              <p:cNvPr id="8195" name="Rectangle 3"/>
              <p:cNvSpPr>
                <a:spLocks noGrp="1" noRot="1" noChangeAspect="1" noMove="1" noResize="1" noEditPoints="1" noAdjustHandles="1" noChangeArrowheads="1" noChangeShapeType="1" noTextEdit="1"/>
              </p:cNvSpPr>
              <p:nvPr>
                <p:ph type="body" idx="1"/>
              </p:nvPr>
            </p:nvSpPr>
            <p:spPr>
              <a:xfrm>
                <a:off x="327326" y="1152037"/>
                <a:ext cx="7243248" cy="5627703"/>
              </a:xfrm>
              <a:blipFill rotWithShape="0">
                <a:blip r:embed="rId2"/>
                <a:stretch>
                  <a:fillRect l="-253" t="-542"/>
                </a:stretch>
              </a:blipFill>
            </p:spPr>
            <p:txBody>
              <a:bodyPr/>
              <a:lstStyle/>
              <a:p>
                <a:r>
                  <a:rPr lang="en-AU">
                    <a:noFill/>
                  </a:rPr>
                  <a:t> </a:t>
                </a:r>
              </a:p>
            </p:txBody>
          </p:sp>
        </mc:Fallback>
      </mc:AlternateContent>
      <p:sp>
        <p:nvSpPr>
          <p:cNvPr id="9" name="TextBox 8"/>
          <p:cNvSpPr txBox="1"/>
          <p:nvPr/>
        </p:nvSpPr>
        <p:spPr>
          <a:xfrm>
            <a:off x="7394639" y="3028288"/>
            <a:ext cx="1639824" cy="307777"/>
          </a:xfrm>
          <a:prstGeom prst="rect">
            <a:avLst/>
          </a:prstGeom>
          <a:noFill/>
        </p:spPr>
        <p:txBody>
          <a:bodyPr wrap="square" rtlCol="0">
            <a:spAutoFit/>
          </a:bodyPr>
          <a:lstStyle/>
          <a:p>
            <a:pPr algn="ctr"/>
            <a:r>
              <a:rPr lang="en-AU" sz="1400" dirty="0" err="1" smtClean="0"/>
              <a:t>Lov</a:t>
            </a:r>
            <a:r>
              <a:rPr lang="en-AU" sz="1400" dirty="0" smtClean="0"/>
              <a:t> Grover</a:t>
            </a:r>
            <a:endParaRPr lang="en-AU" sz="1400" dirty="0"/>
          </a:p>
        </p:txBody>
      </p:sp>
      <p:sp>
        <p:nvSpPr>
          <p:cNvPr id="10" name="TextBox 9"/>
          <p:cNvSpPr txBox="1"/>
          <p:nvPr/>
        </p:nvSpPr>
        <p:spPr>
          <a:xfrm>
            <a:off x="8254314" y="0"/>
            <a:ext cx="889686" cy="461665"/>
          </a:xfrm>
          <a:prstGeom prst="rect">
            <a:avLst/>
          </a:prstGeom>
          <a:noFill/>
        </p:spPr>
        <p:txBody>
          <a:bodyPr wrap="square" rtlCol="0">
            <a:spAutoFit/>
          </a:bodyPr>
          <a:lstStyle/>
          <a:p>
            <a:r>
              <a:rPr lang="en-AU" dirty="0" smtClean="0"/>
              <a:t>1996</a:t>
            </a:r>
            <a:endParaRPr lang="en-AU" dirty="0"/>
          </a:p>
        </p:txBody>
      </p:sp>
      <p:pic>
        <p:nvPicPr>
          <p:cNvPr id="3" name="Picture 2"/>
          <p:cNvPicPr>
            <a:picLocks noChangeAspect="1"/>
          </p:cNvPicPr>
          <p:nvPr/>
        </p:nvPicPr>
        <p:blipFill rotWithShape="1">
          <a:blip r:embed="rId3">
            <a:extLst>
              <a:ext uri="{28A0092B-C50C-407E-A947-70E740481C1C}">
                <a14:useLocalDpi xmlns="" xmlns:a14="http://schemas.microsoft.com/office/drawing/2010/main" val="0"/>
              </a:ext>
            </a:extLst>
          </a:blip>
          <a:srcRect l="50550" r="15751" b="40553"/>
          <a:stretch/>
        </p:blipFill>
        <p:spPr>
          <a:xfrm>
            <a:off x="7440194" y="830502"/>
            <a:ext cx="1548714" cy="2197786"/>
          </a:xfrm>
          <a:prstGeom prst="rect">
            <a:avLst/>
          </a:prstGeom>
        </p:spPr>
      </p:pic>
    </p:spTree>
    <p:extLst>
      <p:ext uri="{BB962C8B-B14F-4D97-AF65-F5344CB8AC3E}">
        <p14:creationId xmlns="" xmlns:p14="http://schemas.microsoft.com/office/powerpoint/2010/main" val="3860059990"/>
      </p:ext>
    </p:extLst>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871539" y="119063"/>
            <a:ext cx="7382776" cy="790575"/>
          </a:xfrm>
        </p:spPr>
        <p:txBody>
          <a:bodyPr/>
          <a:lstStyle/>
          <a:p>
            <a:pPr eaLnBrk="1" hangingPunct="1"/>
            <a:r>
              <a:rPr lang="en-AU" dirty="0" smtClean="0"/>
              <a:t>Grover’s search algorithm</a:t>
            </a:r>
          </a:p>
        </p:txBody>
      </p:sp>
      <mc:AlternateContent xmlns:mc="http://schemas.openxmlformats.org/markup-compatibility/2006">
        <mc:Choice xmlns="" xmlns:a14="http://schemas.microsoft.com/office/drawing/2010/main" Requires="a14">
          <p:sp>
            <p:nvSpPr>
              <p:cNvPr id="8195" name="Rectangle 3"/>
              <p:cNvSpPr>
                <a:spLocks noGrp="1" noChangeArrowheads="1"/>
              </p:cNvSpPr>
              <p:nvPr>
                <p:ph type="body" idx="1"/>
              </p:nvPr>
            </p:nvSpPr>
            <p:spPr>
              <a:xfrm>
                <a:off x="327325" y="1152037"/>
                <a:ext cx="7597475" cy="5627703"/>
              </a:xfrm>
            </p:spPr>
            <p:txBody>
              <a:bodyPr/>
              <a:lstStyle/>
              <a:p>
                <a:pPr eaLnBrk="1" hangingPunct="1">
                  <a:spcBef>
                    <a:spcPts val="600"/>
                  </a:spcBef>
                  <a:spcAft>
                    <a:spcPts val="0"/>
                  </a:spcAft>
                </a:pPr>
                <a:r>
                  <a:rPr lang="en-AU" sz="2000" b="1" dirty="0" smtClean="0"/>
                  <a:t>Example:</a:t>
                </a:r>
                <a:r>
                  <a:rPr lang="en-AU" sz="2000" dirty="0" smtClean="0"/>
                  <a:t> Take </a:t>
                </a:r>
                <a14:m>
                  <m:oMath xmlns:m="http://schemas.openxmlformats.org/officeDocument/2006/math">
                    <m:r>
                      <a:rPr lang="en-AU" sz="2000" i="1" dirty="0" smtClean="0">
                        <a:latin typeface="Cambria Math" panose="02040503050406030204" pitchFamily="18" charset="0"/>
                      </a:rPr>
                      <m:t>𝑁</m:t>
                    </m:r>
                    <m:r>
                      <a:rPr lang="en-AU" sz="2000" i="1" dirty="0" smtClean="0">
                        <a:latin typeface="Cambria Math" panose="02040503050406030204" pitchFamily="18" charset="0"/>
                      </a:rPr>
                      <m:t>=4</m:t>
                    </m:r>
                  </m:oMath>
                </a14:m>
                <a:r>
                  <a:rPr lang="en-AU" sz="2000" dirty="0" smtClean="0"/>
                  <a:t>, with solution </a:t>
                </a:r>
                <a14:m>
                  <m:oMath xmlns:m="http://schemas.openxmlformats.org/officeDocument/2006/math">
                    <m:r>
                      <a:rPr lang="en-AU" sz="2000" i="1" dirty="0" smtClean="0">
                        <a:latin typeface="Cambria Math" panose="02040503050406030204" pitchFamily="18" charset="0"/>
                      </a:rPr>
                      <m:t>𝑥</m:t>
                    </m:r>
                    <m:r>
                      <a:rPr lang="en-AU" sz="2000" i="1" dirty="0" smtClean="0">
                        <a:latin typeface="Cambria Math" panose="02040503050406030204" pitchFamily="18" charset="0"/>
                      </a:rPr>
                      <m:t>=3</m:t>
                    </m:r>
                  </m:oMath>
                </a14:m>
                <a:r>
                  <a:rPr lang="en-AU" sz="2000" dirty="0" smtClean="0"/>
                  <a:t>.</a:t>
                </a:r>
              </a:p>
              <a:p>
                <a:pPr eaLnBrk="1" hangingPunct="1">
                  <a:spcBef>
                    <a:spcPts val="600"/>
                  </a:spcBef>
                  <a:spcAft>
                    <a:spcPts val="0"/>
                  </a:spcAft>
                </a:pPr>
                <a:r>
                  <a:rPr lang="en-AU" sz="2000" dirty="0" smtClean="0"/>
                  <a:t>We start in the state</a:t>
                </a:r>
              </a:p>
              <a:p>
                <a:pPr marL="0" indent="0" eaLnBrk="1" hangingPunct="1">
                  <a:spcBef>
                    <a:spcPts val="600"/>
                  </a:spcBef>
                  <a:spcAft>
                    <a:spcPts val="0"/>
                  </a:spcAft>
                  <a:buNone/>
                </a:pPr>
                <a14:m>
                  <m:oMathPara xmlns:m="http://schemas.openxmlformats.org/officeDocument/2006/math">
                    <m:oMathParaPr>
                      <m:jc m:val="centerGroup"/>
                    </m:oMathParaPr>
                    <m:oMath xmlns:m="http://schemas.openxmlformats.org/officeDocument/2006/math">
                      <m:d>
                        <m:dPr>
                          <m:begChr m:val="|"/>
                          <m:endChr m:val="〉"/>
                          <m:ctrlPr>
                            <a:rPr lang="en-AU" sz="2000" b="0" i="1" smtClean="0">
                              <a:latin typeface="Cambria Math" panose="02040503050406030204" pitchFamily="18" charset="0"/>
                            </a:rPr>
                          </m:ctrlPr>
                        </m:dPr>
                        <m:e>
                          <m:r>
                            <a:rPr lang="en-AU" sz="2000" b="0" i="1" smtClean="0">
                              <a:latin typeface="Cambria Math" panose="02040503050406030204" pitchFamily="18" charset="0"/>
                            </a:rPr>
                            <m:t>𝑠</m:t>
                          </m:r>
                        </m:e>
                      </m:d>
                      <m:r>
                        <a:rPr lang="en-AU" sz="2000" b="0" i="1" smtClean="0">
                          <a:latin typeface="Cambria Math" panose="02040503050406030204" pitchFamily="18" charset="0"/>
                        </a:rPr>
                        <m:t>=</m:t>
                      </m:r>
                      <m:box>
                        <m:boxPr>
                          <m:ctrlPr>
                            <a:rPr lang="en-AU" sz="2000" i="1">
                              <a:latin typeface="Cambria Math" panose="02040503050406030204" pitchFamily="18" charset="0"/>
                            </a:rPr>
                          </m:ctrlPr>
                        </m:boxPr>
                        <m:e>
                          <m:argPr>
                            <m:argSz m:val="-1"/>
                          </m:argPr>
                          <m:f>
                            <m:fPr>
                              <m:ctrlPr>
                                <a:rPr lang="en-AU" sz="2000" i="1">
                                  <a:latin typeface="Cambria Math" panose="02040503050406030204" pitchFamily="18" charset="0"/>
                                </a:rPr>
                              </m:ctrlPr>
                            </m:fPr>
                            <m:num>
                              <m:r>
                                <a:rPr lang="en-AU" sz="2000" b="0" i="1" smtClean="0">
                                  <a:latin typeface="Cambria Math" panose="02040503050406030204" pitchFamily="18" charset="0"/>
                                </a:rPr>
                                <m:t>1</m:t>
                              </m:r>
                            </m:num>
                            <m:den>
                              <m:r>
                                <a:rPr lang="en-AU" sz="2000" b="0" i="1" smtClean="0">
                                  <a:latin typeface="Cambria Math" panose="02040503050406030204" pitchFamily="18" charset="0"/>
                                </a:rPr>
                                <m:t>2</m:t>
                              </m:r>
                            </m:den>
                          </m:f>
                        </m:e>
                      </m:box>
                      <m:r>
                        <a:rPr lang="en-AU" sz="2000" i="1" smtClean="0">
                          <a:latin typeface="Cambria Math" panose="02040503050406030204" pitchFamily="18" charset="0"/>
                        </a:rPr>
                        <m:t> </m:t>
                      </m:r>
                      <m:r>
                        <a:rPr lang="en-AU" sz="2000" b="0" i="1" smtClean="0">
                          <a:latin typeface="Cambria Math" panose="02040503050406030204" pitchFamily="18" charset="0"/>
                        </a:rPr>
                        <m:t>(|1〉+</m:t>
                      </m:r>
                      <m:d>
                        <m:dPr>
                          <m:begChr m:val="|"/>
                          <m:endChr m:val="〉"/>
                          <m:ctrlPr>
                            <a:rPr lang="en-AU" sz="2000" b="0" i="1" smtClean="0">
                              <a:latin typeface="Cambria Math" panose="02040503050406030204" pitchFamily="18" charset="0"/>
                            </a:rPr>
                          </m:ctrlPr>
                        </m:dPr>
                        <m:e>
                          <m:r>
                            <a:rPr lang="en-AU" sz="2000" b="0" i="1" smtClean="0">
                              <a:latin typeface="Cambria Math" panose="02040503050406030204" pitchFamily="18" charset="0"/>
                            </a:rPr>
                            <m:t>2</m:t>
                          </m:r>
                        </m:e>
                      </m:d>
                      <m:r>
                        <a:rPr lang="en-AU" sz="2000" b="0" i="1" smtClean="0">
                          <a:latin typeface="Cambria Math" panose="02040503050406030204" pitchFamily="18" charset="0"/>
                        </a:rPr>
                        <m:t>+</m:t>
                      </m:r>
                      <m:d>
                        <m:dPr>
                          <m:begChr m:val="|"/>
                          <m:endChr m:val="〉"/>
                          <m:ctrlPr>
                            <a:rPr lang="en-AU" sz="2000" b="0" i="1" smtClean="0">
                              <a:latin typeface="Cambria Math" panose="02040503050406030204" pitchFamily="18" charset="0"/>
                            </a:rPr>
                          </m:ctrlPr>
                        </m:dPr>
                        <m:e>
                          <m:r>
                            <a:rPr lang="en-AU" sz="2000" b="0" i="1" smtClean="0">
                              <a:latin typeface="Cambria Math" panose="02040503050406030204" pitchFamily="18" charset="0"/>
                            </a:rPr>
                            <m:t>3</m:t>
                          </m:r>
                        </m:e>
                      </m:d>
                      <m:r>
                        <a:rPr lang="en-AU" sz="2000" b="0" i="1" smtClean="0">
                          <a:latin typeface="Cambria Math" panose="02040503050406030204" pitchFamily="18" charset="0"/>
                        </a:rPr>
                        <m:t>+|4〉)</m:t>
                      </m:r>
                    </m:oMath>
                  </m:oMathPara>
                </a14:m>
                <a:endParaRPr lang="en-AU" sz="2000" dirty="0" smtClean="0"/>
              </a:p>
              <a:p>
                <a:pPr eaLnBrk="1" hangingPunct="1">
                  <a:spcBef>
                    <a:spcPts val="600"/>
                  </a:spcBef>
                  <a:spcAft>
                    <a:spcPts val="0"/>
                  </a:spcAft>
                </a:pPr>
                <a:r>
                  <a:rPr lang="en-AU" sz="2000" dirty="0"/>
                  <a:t>Apply the function calculation </a:t>
                </a:r>
                <a14:m>
                  <m:oMath xmlns:m="http://schemas.openxmlformats.org/officeDocument/2006/math">
                    <m:sSub>
                      <m:sSubPr>
                        <m:ctrlPr>
                          <a:rPr lang="en-AU" sz="2000" i="1">
                            <a:latin typeface="Cambria Math" panose="02040503050406030204" pitchFamily="18" charset="0"/>
                          </a:rPr>
                        </m:ctrlPr>
                      </m:sSubPr>
                      <m:e>
                        <m:r>
                          <a:rPr lang="en-AU" sz="2000" i="1">
                            <a:latin typeface="Cambria Math" panose="02040503050406030204" pitchFamily="18" charset="0"/>
                          </a:rPr>
                          <m:t>𝑈</m:t>
                        </m:r>
                      </m:e>
                      <m:sub>
                        <m:r>
                          <a:rPr lang="en-AU" sz="2000" i="1">
                            <a:latin typeface="Cambria Math" panose="02040503050406030204" pitchFamily="18" charset="0"/>
                          </a:rPr>
                          <m:t>𝑓</m:t>
                        </m:r>
                      </m:sub>
                    </m:sSub>
                  </m:oMath>
                </a14:m>
                <a:r>
                  <a:rPr lang="en-AU" sz="2000" dirty="0"/>
                  <a:t>, giving</a:t>
                </a:r>
              </a:p>
              <a:p>
                <a:pPr marL="0" indent="0" eaLnBrk="1" hangingPunct="1">
                  <a:spcBef>
                    <a:spcPts val="600"/>
                  </a:spcBef>
                  <a:spcAft>
                    <a:spcPts val="0"/>
                  </a:spcAft>
                  <a:buNone/>
                </a:pPr>
                <a14:m>
                  <m:oMathPara xmlns:m="http://schemas.openxmlformats.org/officeDocument/2006/math">
                    <m:oMathParaPr>
                      <m:jc m:val="centerGroup"/>
                    </m:oMathParaPr>
                    <m:oMath xmlns:m="http://schemas.openxmlformats.org/officeDocument/2006/math">
                      <m:box>
                        <m:boxPr>
                          <m:ctrlPr>
                            <a:rPr lang="en-AU" sz="2000" i="1">
                              <a:latin typeface="Cambria Math" panose="02040503050406030204" pitchFamily="18" charset="0"/>
                            </a:rPr>
                          </m:ctrlPr>
                        </m:boxPr>
                        <m:e>
                          <m:argPr>
                            <m:argSz m:val="-1"/>
                          </m:argPr>
                          <m:f>
                            <m:fPr>
                              <m:ctrlPr>
                                <a:rPr lang="en-AU" sz="2000" i="1">
                                  <a:latin typeface="Cambria Math" panose="02040503050406030204" pitchFamily="18" charset="0"/>
                                </a:rPr>
                              </m:ctrlPr>
                            </m:fPr>
                            <m:num>
                              <m:r>
                                <a:rPr lang="en-AU" sz="2000" i="1">
                                  <a:latin typeface="Cambria Math" panose="02040503050406030204" pitchFamily="18" charset="0"/>
                                </a:rPr>
                                <m:t>1</m:t>
                              </m:r>
                            </m:num>
                            <m:den>
                              <m:r>
                                <a:rPr lang="en-AU" sz="2000" i="1">
                                  <a:latin typeface="Cambria Math" panose="02040503050406030204" pitchFamily="18" charset="0"/>
                                </a:rPr>
                                <m:t>2</m:t>
                              </m:r>
                            </m:den>
                          </m:f>
                        </m:e>
                      </m:box>
                      <m:r>
                        <a:rPr lang="en-AU" sz="2000" i="1">
                          <a:latin typeface="Cambria Math" panose="02040503050406030204" pitchFamily="18" charset="0"/>
                        </a:rPr>
                        <m:t>(|1〉+</m:t>
                      </m:r>
                      <m:d>
                        <m:dPr>
                          <m:begChr m:val="|"/>
                          <m:endChr m:val="〉"/>
                          <m:ctrlPr>
                            <a:rPr lang="en-AU" sz="2000" i="1">
                              <a:latin typeface="Cambria Math" panose="02040503050406030204" pitchFamily="18" charset="0"/>
                            </a:rPr>
                          </m:ctrlPr>
                        </m:dPr>
                        <m:e>
                          <m:r>
                            <a:rPr lang="en-AU" sz="2000" i="1">
                              <a:latin typeface="Cambria Math" panose="02040503050406030204" pitchFamily="18" charset="0"/>
                            </a:rPr>
                            <m:t>2</m:t>
                          </m:r>
                        </m:e>
                      </m:d>
                      <m:r>
                        <a:rPr lang="en-AU" sz="2000" i="1">
                          <a:latin typeface="Cambria Math" panose="02040503050406030204" pitchFamily="18" charset="0"/>
                        </a:rPr>
                        <m:t>−</m:t>
                      </m:r>
                      <m:d>
                        <m:dPr>
                          <m:begChr m:val="|"/>
                          <m:endChr m:val="〉"/>
                          <m:ctrlPr>
                            <a:rPr lang="en-AU" sz="2000" i="1">
                              <a:latin typeface="Cambria Math" panose="02040503050406030204" pitchFamily="18" charset="0"/>
                            </a:rPr>
                          </m:ctrlPr>
                        </m:dPr>
                        <m:e>
                          <m:r>
                            <a:rPr lang="en-AU" sz="2000" i="1">
                              <a:latin typeface="Cambria Math" panose="02040503050406030204" pitchFamily="18" charset="0"/>
                            </a:rPr>
                            <m:t>3</m:t>
                          </m:r>
                        </m:e>
                      </m:d>
                      <m:r>
                        <a:rPr lang="en-AU" sz="2000" i="1">
                          <a:latin typeface="Cambria Math" panose="02040503050406030204" pitchFamily="18" charset="0"/>
                        </a:rPr>
                        <m:t>+|4〉)</m:t>
                      </m:r>
                    </m:oMath>
                  </m:oMathPara>
                </a14:m>
                <a:endParaRPr lang="en-AU" sz="2000" dirty="0"/>
              </a:p>
              <a:p>
                <a:pPr eaLnBrk="1" hangingPunct="1">
                  <a:spcBef>
                    <a:spcPts val="600"/>
                  </a:spcBef>
                  <a:spcAft>
                    <a:spcPts val="0"/>
                  </a:spcAft>
                </a:pPr>
                <a:r>
                  <a:rPr lang="en-AU" sz="2000" dirty="0"/>
                  <a:t>The mean is</a:t>
                </a:r>
              </a:p>
              <a:p>
                <a:pPr marL="0" indent="0" eaLnBrk="1" hangingPunct="1">
                  <a:spcBef>
                    <a:spcPts val="600"/>
                  </a:spcBef>
                  <a:spcAft>
                    <a:spcPts val="0"/>
                  </a:spcAft>
                  <a:buNone/>
                </a:pPr>
                <a14:m>
                  <m:oMathPara xmlns:m="http://schemas.openxmlformats.org/officeDocument/2006/math">
                    <m:oMathParaPr>
                      <m:jc m:val="centerGroup"/>
                    </m:oMathParaPr>
                    <m:oMath xmlns:m="http://schemas.openxmlformats.org/officeDocument/2006/math">
                      <m:acc>
                        <m:accPr>
                          <m:chr m:val="̅"/>
                          <m:ctrlPr>
                            <a:rPr lang="en-AU" sz="2000" i="1" dirty="0">
                              <a:latin typeface="Cambria Math" panose="02040503050406030204" pitchFamily="18" charset="0"/>
                            </a:rPr>
                          </m:ctrlPr>
                        </m:accPr>
                        <m:e>
                          <m:r>
                            <a:rPr lang="en-AU" sz="2000" i="1">
                              <a:latin typeface="Cambria Math" panose="02040503050406030204" pitchFamily="18" charset="0"/>
                            </a:rPr>
                            <m:t>𝜓</m:t>
                          </m:r>
                        </m:e>
                      </m:acc>
                      <m:r>
                        <a:rPr lang="en-AU" sz="2000" b="1" i="1" dirty="0">
                          <a:latin typeface="Cambria Math" panose="02040503050406030204" pitchFamily="18" charset="0"/>
                        </a:rPr>
                        <m:t>=</m:t>
                      </m:r>
                      <m:box>
                        <m:boxPr>
                          <m:ctrlPr>
                            <a:rPr lang="en-AU" sz="2000" i="1">
                              <a:latin typeface="Cambria Math" panose="02040503050406030204" pitchFamily="18" charset="0"/>
                            </a:rPr>
                          </m:ctrlPr>
                        </m:boxPr>
                        <m:e>
                          <m:argPr>
                            <m:argSz m:val="-1"/>
                          </m:argPr>
                          <m:f>
                            <m:fPr>
                              <m:ctrlPr>
                                <a:rPr lang="en-AU" sz="2000" i="1">
                                  <a:latin typeface="Cambria Math" panose="02040503050406030204" pitchFamily="18" charset="0"/>
                                </a:rPr>
                              </m:ctrlPr>
                            </m:fPr>
                            <m:num>
                              <m:r>
                                <a:rPr lang="en-AU" sz="2000" i="1">
                                  <a:latin typeface="Cambria Math" panose="02040503050406030204" pitchFamily="18" charset="0"/>
                                </a:rPr>
                                <m:t>1</m:t>
                              </m:r>
                            </m:num>
                            <m:den>
                              <m:r>
                                <a:rPr lang="en-AU" sz="2000" i="1">
                                  <a:latin typeface="Cambria Math" panose="02040503050406030204" pitchFamily="18" charset="0"/>
                                </a:rPr>
                                <m:t>4</m:t>
                              </m:r>
                            </m:den>
                          </m:f>
                        </m:e>
                      </m:box>
                      <m:r>
                        <a:rPr lang="en-AU" sz="2000" i="1">
                          <a:latin typeface="Cambria Math" panose="02040503050406030204" pitchFamily="18" charset="0"/>
                        </a:rPr>
                        <m:t>(</m:t>
                      </m:r>
                      <m:box>
                        <m:boxPr>
                          <m:ctrlPr>
                            <a:rPr lang="en-AU" sz="2000" i="1">
                              <a:latin typeface="Cambria Math" panose="02040503050406030204" pitchFamily="18" charset="0"/>
                            </a:rPr>
                          </m:ctrlPr>
                        </m:boxPr>
                        <m:e>
                          <m:argPr>
                            <m:argSz m:val="-1"/>
                          </m:argPr>
                          <m:f>
                            <m:fPr>
                              <m:ctrlPr>
                                <a:rPr lang="en-AU" sz="2000" i="1">
                                  <a:latin typeface="Cambria Math" panose="02040503050406030204" pitchFamily="18" charset="0"/>
                                </a:rPr>
                              </m:ctrlPr>
                            </m:fPr>
                            <m:num>
                              <m:r>
                                <a:rPr lang="en-AU" sz="2000" i="1">
                                  <a:latin typeface="Cambria Math" panose="02040503050406030204" pitchFamily="18" charset="0"/>
                                </a:rPr>
                                <m:t>1</m:t>
                              </m:r>
                            </m:num>
                            <m:den>
                              <m:r>
                                <a:rPr lang="en-AU" sz="2000" i="1">
                                  <a:latin typeface="Cambria Math" panose="02040503050406030204" pitchFamily="18" charset="0"/>
                                </a:rPr>
                                <m:t>2</m:t>
                              </m:r>
                            </m:den>
                          </m:f>
                        </m:e>
                      </m:box>
                      <m:r>
                        <a:rPr lang="en-AU" sz="2000" i="1">
                          <a:latin typeface="Cambria Math" panose="02040503050406030204" pitchFamily="18" charset="0"/>
                        </a:rPr>
                        <m:t>+</m:t>
                      </m:r>
                      <m:box>
                        <m:boxPr>
                          <m:ctrlPr>
                            <a:rPr lang="en-AU" sz="2000" i="1">
                              <a:latin typeface="Cambria Math" panose="02040503050406030204" pitchFamily="18" charset="0"/>
                            </a:rPr>
                          </m:ctrlPr>
                        </m:boxPr>
                        <m:e>
                          <m:argPr>
                            <m:argSz m:val="-1"/>
                          </m:argPr>
                          <m:f>
                            <m:fPr>
                              <m:ctrlPr>
                                <a:rPr lang="en-AU" sz="2000" i="1">
                                  <a:latin typeface="Cambria Math" panose="02040503050406030204" pitchFamily="18" charset="0"/>
                                </a:rPr>
                              </m:ctrlPr>
                            </m:fPr>
                            <m:num>
                              <m:r>
                                <a:rPr lang="en-AU" sz="2000" i="1">
                                  <a:latin typeface="Cambria Math" panose="02040503050406030204" pitchFamily="18" charset="0"/>
                                </a:rPr>
                                <m:t>1</m:t>
                              </m:r>
                            </m:num>
                            <m:den>
                              <m:r>
                                <a:rPr lang="en-AU" sz="2000" i="1">
                                  <a:latin typeface="Cambria Math" panose="02040503050406030204" pitchFamily="18" charset="0"/>
                                </a:rPr>
                                <m:t>2</m:t>
                              </m:r>
                            </m:den>
                          </m:f>
                        </m:e>
                      </m:box>
                      <m:r>
                        <a:rPr lang="en-AU" sz="2000" i="1">
                          <a:latin typeface="Cambria Math" panose="02040503050406030204" pitchFamily="18" charset="0"/>
                        </a:rPr>
                        <m:t>−</m:t>
                      </m:r>
                      <m:box>
                        <m:boxPr>
                          <m:ctrlPr>
                            <a:rPr lang="en-AU" sz="2000" i="1">
                              <a:latin typeface="Cambria Math" panose="02040503050406030204" pitchFamily="18" charset="0"/>
                            </a:rPr>
                          </m:ctrlPr>
                        </m:boxPr>
                        <m:e>
                          <m:argPr>
                            <m:argSz m:val="-1"/>
                          </m:argPr>
                          <m:f>
                            <m:fPr>
                              <m:ctrlPr>
                                <a:rPr lang="en-AU" sz="2000" i="1">
                                  <a:latin typeface="Cambria Math" panose="02040503050406030204" pitchFamily="18" charset="0"/>
                                </a:rPr>
                              </m:ctrlPr>
                            </m:fPr>
                            <m:num>
                              <m:r>
                                <a:rPr lang="en-AU" sz="2000" i="1">
                                  <a:latin typeface="Cambria Math" panose="02040503050406030204" pitchFamily="18" charset="0"/>
                                </a:rPr>
                                <m:t>1</m:t>
                              </m:r>
                            </m:num>
                            <m:den>
                              <m:r>
                                <a:rPr lang="en-AU" sz="2000" i="1">
                                  <a:latin typeface="Cambria Math" panose="02040503050406030204" pitchFamily="18" charset="0"/>
                                </a:rPr>
                                <m:t>2</m:t>
                              </m:r>
                            </m:den>
                          </m:f>
                        </m:e>
                      </m:box>
                      <m:r>
                        <a:rPr lang="en-AU" sz="2000" i="1">
                          <a:latin typeface="Cambria Math" panose="02040503050406030204" pitchFamily="18" charset="0"/>
                        </a:rPr>
                        <m:t>+</m:t>
                      </m:r>
                      <m:box>
                        <m:boxPr>
                          <m:ctrlPr>
                            <a:rPr lang="en-AU" sz="2000" i="1">
                              <a:latin typeface="Cambria Math" panose="02040503050406030204" pitchFamily="18" charset="0"/>
                            </a:rPr>
                          </m:ctrlPr>
                        </m:boxPr>
                        <m:e>
                          <m:argPr>
                            <m:argSz m:val="-1"/>
                          </m:argPr>
                          <m:f>
                            <m:fPr>
                              <m:ctrlPr>
                                <a:rPr lang="en-AU" sz="2000" i="1">
                                  <a:latin typeface="Cambria Math" panose="02040503050406030204" pitchFamily="18" charset="0"/>
                                </a:rPr>
                              </m:ctrlPr>
                            </m:fPr>
                            <m:num>
                              <m:r>
                                <a:rPr lang="en-AU" sz="2000" i="1">
                                  <a:latin typeface="Cambria Math" panose="02040503050406030204" pitchFamily="18" charset="0"/>
                                </a:rPr>
                                <m:t>1</m:t>
                              </m:r>
                            </m:num>
                            <m:den>
                              <m:r>
                                <a:rPr lang="en-AU" sz="2000" i="1">
                                  <a:latin typeface="Cambria Math" panose="02040503050406030204" pitchFamily="18" charset="0"/>
                                </a:rPr>
                                <m:t>2</m:t>
                              </m:r>
                            </m:den>
                          </m:f>
                        </m:e>
                      </m:box>
                      <m:r>
                        <a:rPr lang="en-AU" sz="2000" i="1">
                          <a:latin typeface="Cambria Math" panose="02040503050406030204" pitchFamily="18" charset="0"/>
                        </a:rPr>
                        <m:t>)=</m:t>
                      </m:r>
                      <m:box>
                        <m:boxPr>
                          <m:ctrlPr>
                            <a:rPr lang="en-AU" sz="2000" i="1">
                              <a:latin typeface="Cambria Math" panose="02040503050406030204" pitchFamily="18" charset="0"/>
                            </a:rPr>
                          </m:ctrlPr>
                        </m:boxPr>
                        <m:e>
                          <m:argPr>
                            <m:argSz m:val="-1"/>
                          </m:argPr>
                          <m:f>
                            <m:fPr>
                              <m:ctrlPr>
                                <a:rPr lang="en-AU" sz="2000" i="1">
                                  <a:latin typeface="Cambria Math" panose="02040503050406030204" pitchFamily="18" charset="0"/>
                                </a:rPr>
                              </m:ctrlPr>
                            </m:fPr>
                            <m:num>
                              <m:r>
                                <a:rPr lang="en-AU" sz="2000" i="1">
                                  <a:latin typeface="Cambria Math" panose="02040503050406030204" pitchFamily="18" charset="0"/>
                                </a:rPr>
                                <m:t>1</m:t>
                              </m:r>
                            </m:num>
                            <m:den>
                              <m:r>
                                <a:rPr lang="en-AU" sz="2000" i="1">
                                  <a:latin typeface="Cambria Math" panose="02040503050406030204" pitchFamily="18" charset="0"/>
                                </a:rPr>
                                <m:t>4</m:t>
                              </m:r>
                            </m:den>
                          </m:f>
                        </m:e>
                      </m:box>
                    </m:oMath>
                  </m:oMathPara>
                </a14:m>
                <a:r>
                  <a:rPr lang="en-AU" sz="2000" dirty="0" smtClean="0"/>
                  <a:t/>
                </a:r>
                <a:br>
                  <a:rPr lang="en-AU" sz="2000" dirty="0" smtClean="0"/>
                </a:br>
                <a:endParaRPr lang="en-AU" sz="2000" dirty="0"/>
              </a:p>
            </p:txBody>
          </p:sp>
        </mc:Choice>
        <mc:Fallback>
          <p:sp>
            <p:nvSpPr>
              <p:cNvPr id="8195" name="Rectangle 3"/>
              <p:cNvSpPr>
                <a:spLocks noGrp="1" noRot="1" noChangeAspect="1" noMove="1" noResize="1" noEditPoints="1" noAdjustHandles="1" noChangeArrowheads="1" noChangeShapeType="1" noTextEdit="1"/>
              </p:cNvSpPr>
              <p:nvPr>
                <p:ph type="body" idx="1"/>
              </p:nvPr>
            </p:nvSpPr>
            <p:spPr>
              <a:xfrm>
                <a:off x="327325" y="1152037"/>
                <a:ext cx="7597475" cy="5627703"/>
              </a:xfrm>
              <a:blipFill rotWithShape="0">
                <a:blip r:embed="rId2"/>
                <a:stretch>
                  <a:fillRect l="-241" t="-542"/>
                </a:stretch>
              </a:blipFill>
            </p:spPr>
            <p:txBody>
              <a:bodyPr/>
              <a:lstStyle/>
              <a:p>
                <a:r>
                  <a:rPr lang="en-AU">
                    <a:noFill/>
                  </a:rPr>
                  <a:t> </a:t>
                </a:r>
              </a:p>
            </p:txBody>
          </p:sp>
        </mc:Fallback>
      </mc:AlternateContent>
      <p:sp>
        <p:nvSpPr>
          <p:cNvPr id="9" name="TextBox 8"/>
          <p:cNvSpPr txBox="1"/>
          <p:nvPr/>
        </p:nvSpPr>
        <p:spPr>
          <a:xfrm>
            <a:off x="7394639" y="3028288"/>
            <a:ext cx="1639824" cy="307777"/>
          </a:xfrm>
          <a:prstGeom prst="rect">
            <a:avLst/>
          </a:prstGeom>
          <a:noFill/>
        </p:spPr>
        <p:txBody>
          <a:bodyPr wrap="square" rtlCol="0">
            <a:spAutoFit/>
          </a:bodyPr>
          <a:lstStyle/>
          <a:p>
            <a:pPr algn="ctr"/>
            <a:r>
              <a:rPr lang="en-AU" sz="1400" dirty="0" err="1" smtClean="0"/>
              <a:t>Lov</a:t>
            </a:r>
            <a:r>
              <a:rPr lang="en-AU" sz="1400" dirty="0" smtClean="0"/>
              <a:t> Grover</a:t>
            </a:r>
            <a:endParaRPr lang="en-AU" sz="1400" dirty="0"/>
          </a:p>
        </p:txBody>
      </p:sp>
      <p:sp>
        <p:nvSpPr>
          <p:cNvPr id="10" name="TextBox 9"/>
          <p:cNvSpPr txBox="1"/>
          <p:nvPr/>
        </p:nvSpPr>
        <p:spPr>
          <a:xfrm>
            <a:off x="8254314" y="0"/>
            <a:ext cx="889686" cy="461665"/>
          </a:xfrm>
          <a:prstGeom prst="rect">
            <a:avLst/>
          </a:prstGeom>
          <a:noFill/>
        </p:spPr>
        <p:txBody>
          <a:bodyPr wrap="square" rtlCol="0">
            <a:spAutoFit/>
          </a:bodyPr>
          <a:lstStyle/>
          <a:p>
            <a:r>
              <a:rPr lang="en-AU" dirty="0" smtClean="0"/>
              <a:t>1996</a:t>
            </a:r>
            <a:endParaRPr lang="en-AU" dirty="0"/>
          </a:p>
        </p:txBody>
      </p:sp>
      <p:pic>
        <p:nvPicPr>
          <p:cNvPr id="3" name="Picture 2"/>
          <p:cNvPicPr>
            <a:picLocks noChangeAspect="1"/>
          </p:cNvPicPr>
          <p:nvPr/>
        </p:nvPicPr>
        <p:blipFill rotWithShape="1">
          <a:blip r:embed="rId3">
            <a:extLst>
              <a:ext uri="{28A0092B-C50C-407E-A947-70E740481C1C}">
                <a14:useLocalDpi xmlns="" xmlns:a14="http://schemas.microsoft.com/office/drawing/2010/main" val="0"/>
              </a:ext>
            </a:extLst>
          </a:blip>
          <a:srcRect l="50550" r="15751" b="40553"/>
          <a:stretch/>
        </p:blipFill>
        <p:spPr>
          <a:xfrm>
            <a:off x="7440194" y="830502"/>
            <a:ext cx="1548714" cy="2197786"/>
          </a:xfrm>
          <a:prstGeom prst="rect">
            <a:avLst/>
          </a:prstGeom>
        </p:spPr>
      </p:pic>
      <p:cxnSp>
        <p:nvCxnSpPr>
          <p:cNvPr id="6" name="Straight Connector 5"/>
          <p:cNvCxnSpPr/>
          <p:nvPr/>
        </p:nvCxnSpPr>
        <p:spPr bwMode="auto">
          <a:xfrm flipV="1">
            <a:off x="1631091" y="5999808"/>
            <a:ext cx="5486400"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8" name="Straight Connector 7"/>
          <p:cNvCxnSpPr/>
          <p:nvPr/>
        </p:nvCxnSpPr>
        <p:spPr bwMode="auto">
          <a:xfrm flipH="1">
            <a:off x="2160000" y="5279808"/>
            <a:ext cx="0" cy="72000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3" name="Straight Connector 12"/>
          <p:cNvCxnSpPr/>
          <p:nvPr/>
        </p:nvCxnSpPr>
        <p:spPr bwMode="auto">
          <a:xfrm flipH="1">
            <a:off x="3600000" y="5279808"/>
            <a:ext cx="0" cy="72000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4" name="Straight Connector 13"/>
          <p:cNvCxnSpPr/>
          <p:nvPr/>
        </p:nvCxnSpPr>
        <p:spPr bwMode="auto">
          <a:xfrm flipH="1">
            <a:off x="5040000" y="5999808"/>
            <a:ext cx="0" cy="72000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5" name="Straight Connector 14"/>
          <p:cNvCxnSpPr/>
          <p:nvPr/>
        </p:nvCxnSpPr>
        <p:spPr bwMode="auto">
          <a:xfrm flipH="1">
            <a:off x="6480000" y="5279808"/>
            <a:ext cx="0" cy="72000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2" name="Straight Connector 11"/>
          <p:cNvCxnSpPr/>
          <p:nvPr/>
        </p:nvCxnSpPr>
        <p:spPr bwMode="auto">
          <a:xfrm flipH="1">
            <a:off x="5040000" y="5279808"/>
            <a:ext cx="0" cy="72000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 name="Straight Connector 3"/>
          <p:cNvCxnSpPr/>
          <p:nvPr/>
        </p:nvCxnSpPr>
        <p:spPr bwMode="auto">
          <a:xfrm>
            <a:off x="1861751" y="5639808"/>
            <a:ext cx="4942703" cy="0"/>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Tree>
    <p:extLst>
      <p:ext uri="{BB962C8B-B14F-4D97-AF65-F5344CB8AC3E}">
        <p14:creationId xmlns="" xmlns:p14="http://schemas.microsoft.com/office/powerpoint/2010/main" val="2903815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char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5">
                                            <p:txEl>
                                              <p:charRg st="2" end="2"/>
                                            </p:txEl>
                                          </p:spTgt>
                                        </p:tgtEl>
                                        <p:attrNameLst>
                                          <p:attrName>style.visibility</p:attrName>
                                        </p:attrNameLst>
                                      </p:cBhvr>
                                      <p:to>
                                        <p:strVal val="visible"/>
                                      </p:to>
                                    </p:set>
                                  </p:childTnLst>
                                </p:cTn>
                              </p:par>
                              <p:par>
                                <p:cTn id="9" presetID="1" presetClass="exit" presetSubtype="0" fill="hold" nodeType="withEffect">
                                  <p:stCondLst>
                                    <p:cond delay="0"/>
                                  </p:stCondLst>
                                  <p:childTnLst>
                                    <p:set>
                                      <p:cBhvr>
                                        <p:cTn id="10" dur="1" fill="hold">
                                          <p:stCondLst>
                                            <p:cond delay="0"/>
                                          </p:stCondLst>
                                        </p:cTn>
                                        <p:tgtEl>
                                          <p:spTgt spid="12"/>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195">
                                            <p:txEl>
                                              <p:char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195">
                                            <p:txEl>
                                              <p:char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871539" y="119063"/>
            <a:ext cx="7382776" cy="790575"/>
          </a:xfrm>
        </p:spPr>
        <p:txBody>
          <a:bodyPr/>
          <a:lstStyle/>
          <a:p>
            <a:pPr eaLnBrk="1" hangingPunct="1"/>
            <a:r>
              <a:rPr lang="en-AU" dirty="0" smtClean="0"/>
              <a:t>Grover’s search algorithm</a:t>
            </a:r>
          </a:p>
        </p:txBody>
      </p:sp>
      <mc:AlternateContent xmlns:mc="http://schemas.openxmlformats.org/markup-compatibility/2006">
        <mc:Choice xmlns="" xmlns:a14="http://schemas.microsoft.com/office/drawing/2010/main" Requires="a14">
          <p:sp>
            <p:nvSpPr>
              <p:cNvPr id="8195" name="Rectangle 3"/>
              <p:cNvSpPr>
                <a:spLocks noGrp="1" noChangeArrowheads="1"/>
              </p:cNvSpPr>
              <p:nvPr>
                <p:ph type="body" idx="1"/>
              </p:nvPr>
            </p:nvSpPr>
            <p:spPr>
              <a:xfrm>
                <a:off x="327325" y="1152037"/>
                <a:ext cx="7597475" cy="5627703"/>
              </a:xfrm>
            </p:spPr>
            <p:txBody>
              <a:bodyPr/>
              <a:lstStyle/>
              <a:p>
                <a:pPr eaLnBrk="1" hangingPunct="1">
                  <a:spcBef>
                    <a:spcPts val="600"/>
                  </a:spcBef>
                  <a:spcAft>
                    <a:spcPts val="0"/>
                  </a:spcAft>
                </a:pPr>
                <a:r>
                  <a:rPr lang="en-AU" sz="2000" b="1" dirty="0" smtClean="0"/>
                  <a:t>Example:</a:t>
                </a:r>
                <a:r>
                  <a:rPr lang="en-AU" sz="2000" dirty="0" smtClean="0"/>
                  <a:t> Take </a:t>
                </a:r>
                <a14:m>
                  <m:oMath xmlns:m="http://schemas.openxmlformats.org/officeDocument/2006/math">
                    <m:r>
                      <a:rPr lang="en-AU" sz="2000" i="1" dirty="0" smtClean="0">
                        <a:latin typeface="Cambria Math" panose="02040503050406030204" pitchFamily="18" charset="0"/>
                      </a:rPr>
                      <m:t>𝑁</m:t>
                    </m:r>
                    <m:r>
                      <a:rPr lang="en-AU" sz="2000" i="1" dirty="0" smtClean="0">
                        <a:latin typeface="Cambria Math" panose="02040503050406030204" pitchFamily="18" charset="0"/>
                      </a:rPr>
                      <m:t>=4</m:t>
                    </m:r>
                  </m:oMath>
                </a14:m>
                <a:r>
                  <a:rPr lang="en-AU" sz="2000" dirty="0" smtClean="0"/>
                  <a:t>, with solution </a:t>
                </a:r>
                <a14:m>
                  <m:oMath xmlns:m="http://schemas.openxmlformats.org/officeDocument/2006/math">
                    <m:r>
                      <a:rPr lang="en-AU" sz="2000" i="1" dirty="0" smtClean="0">
                        <a:latin typeface="Cambria Math" panose="02040503050406030204" pitchFamily="18" charset="0"/>
                      </a:rPr>
                      <m:t>𝑥</m:t>
                    </m:r>
                    <m:r>
                      <a:rPr lang="en-AU" sz="2000" i="1" dirty="0" smtClean="0">
                        <a:latin typeface="Cambria Math" panose="02040503050406030204" pitchFamily="18" charset="0"/>
                      </a:rPr>
                      <m:t>=3</m:t>
                    </m:r>
                  </m:oMath>
                </a14:m>
                <a:r>
                  <a:rPr lang="en-AU" sz="2000" dirty="0" smtClean="0"/>
                  <a:t>.</a:t>
                </a:r>
              </a:p>
              <a:p>
                <a:pPr eaLnBrk="1" hangingPunct="1">
                  <a:spcBef>
                    <a:spcPts val="600"/>
                  </a:spcBef>
                  <a:spcAft>
                    <a:spcPts val="0"/>
                  </a:spcAft>
                </a:pPr>
                <a:r>
                  <a:rPr lang="en-AU" sz="2000" dirty="0" smtClean="0"/>
                  <a:t>We start in the state</a:t>
                </a:r>
              </a:p>
              <a:p>
                <a:pPr marL="0" indent="0" eaLnBrk="1" hangingPunct="1">
                  <a:spcBef>
                    <a:spcPts val="600"/>
                  </a:spcBef>
                  <a:spcAft>
                    <a:spcPts val="0"/>
                  </a:spcAft>
                  <a:buNone/>
                </a:pPr>
                <a14:m>
                  <m:oMathPara xmlns:m="http://schemas.openxmlformats.org/officeDocument/2006/math">
                    <m:oMathParaPr>
                      <m:jc m:val="centerGroup"/>
                    </m:oMathParaPr>
                    <m:oMath xmlns:m="http://schemas.openxmlformats.org/officeDocument/2006/math">
                      <m:d>
                        <m:dPr>
                          <m:begChr m:val="|"/>
                          <m:endChr m:val="〉"/>
                          <m:ctrlPr>
                            <a:rPr lang="en-AU" sz="2000" b="0" i="1" smtClean="0">
                              <a:latin typeface="Cambria Math" panose="02040503050406030204" pitchFamily="18" charset="0"/>
                            </a:rPr>
                          </m:ctrlPr>
                        </m:dPr>
                        <m:e>
                          <m:r>
                            <a:rPr lang="en-AU" sz="2000" b="0" i="1" smtClean="0">
                              <a:latin typeface="Cambria Math" panose="02040503050406030204" pitchFamily="18" charset="0"/>
                            </a:rPr>
                            <m:t>𝑠</m:t>
                          </m:r>
                        </m:e>
                      </m:d>
                      <m:r>
                        <a:rPr lang="en-AU" sz="2000" b="0" i="1" smtClean="0">
                          <a:latin typeface="Cambria Math" panose="02040503050406030204" pitchFamily="18" charset="0"/>
                        </a:rPr>
                        <m:t>=</m:t>
                      </m:r>
                      <m:box>
                        <m:boxPr>
                          <m:ctrlPr>
                            <a:rPr lang="en-AU" sz="2000" i="1">
                              <a:latin typeface="Cambria Math" panose="02040503050406030204" pitchFamily="18" charset="0"/>
                            </a:rPr>
                          </m:ctrlPr>
                        </m:boxPr>
                        <m:e>
                          <m:argPr>
                            <m:argSz m:val="-1"/>
                          </m:argPr>
                          <m:f>
                            <m:fPr>
                              <m:ctrlPr>
                                <a:rPr lang="en-AU" sz="2000" i="1">
                                  <a:latin typeface="Cambria Math" panose="02040503050406030204" pitchFamily="18" charset="0"/>
                                </a:rPr>
                              </m:ctrlPr>
                            </m:fPr>
                            <m:num>
                              <m:r>
                                <a:rPr lang="en-AU" sz="2000" b="0" i="1" smtClean="0">
                                  <a:latin typeface="Cambria Math" panose="02040503050406030204" pitchFamily="18" charset="0"/>
                                </a:rPr>
                                <m:t>1</m:t>
                              </m:r>
                            </m:num>
                            <m:den>
                              <m:r>
                                <a:rPr lang="en-AU" sz="2000" b="0" i="1" smtClean="0">
                                  <a:latin typeface="Cambria Math" panose="02040503050406030204" pitchFamily="18" charset="0"/>
                                </a:rPr>
                                <m:t>2</m:t>
                              </m:r>
                            </m:den>
                          </m:f>
                        </m:e>
                      </m:box>
                      <m:r>
                        <a:rPr lang="en-AU" sz="2000" i="1" smtClean="0">
                          <a:latin typeface="Cambria Math" panose="02040503050406030204" pitchFamily="18" charset="0"/>
                        </a:rPr>
                        <m:t> </m:t>
                      </m:r>
                      <m:r>
                        <a:rPr lang="en-AU" sz="2000" b="0" i="1" smtClean="0">
                          <a:latin typeface="Cambria Math" panose="02040503050406030204" pitchFamily="18" charset="0"/>
                        </a:rPr>
                        <m:t>(|1〉+</m:t>
                      </m:r>
                      <m:d>
                        <m:dPr>
                          <m:begChr m:val="|"/>
                          <m:endChr m:val="〉"/>
                          <m:ctrlPr>
                            <a:rPr lang="en-AU" sz="2000" b="0" i="1" smtClean="0">
                              <a:latin typeface="Cambria Math" panose="02040503050406030204" pitchFamily="18" charset="0"/>
                            </a:rPr>
                          </m:ctrlPr>
                        </m:dPr>
                        <m:e>
                          <m:r>
                            <a:rPr lang="en-AU" sz="2000" b="0" i="1" smtClean="0">
                              <a:latin typeface="Cambria Math" panose="02040503050406030204" pitchFamily="18" charset="0"/>
                            </a:rPr>
                            <m:t>2</m:t>
                          </m:r>
                        </m:e>
                      </m:d>
                      <m:r>
                        <a:rPr lang="en-AU" sz="2000" b="0" i="1" smtClean="0">
                          <a:latin typeface="Cambria Math" panose="02040503050406030204" pitchFamily="18" charset="0"/>
                        </a:rPr>
                        <m:t>+</m:t>
                      </m:r>
                      <m:d>
                        <m:dPr>
                          <m:begChr m:val="|"/>
                          <m:endChr m:val="〉"/>
                          <m:ctrlPr>
                            <a:rPr lang="en-AU" sz="2000" b="0" i="1" smtClean="0">
                              <a:latin typeface="Cambria Math" panose="02040503050406030204" pitchFamily="18" charset="0"/>
                            </a:rPr>
                          </m:ctrlPr>
                        </m:dPr>
                        <m:e>
                          <m:r>
                            <a:rPr lang="en-AU" sz="2000" b="0" i="1" smtClean="0">
                              <a:latin typeface="Cambria Math" panose="02040503050406030204" pitchFamily="18" charset="0"/>
                            </a:rPr>
                            <m:t>3</m:t>
                          </m:r>
                        </m:e>
                      </m:d>
                      <m:r>
                        <a:rPr lang="en-AU" sz="2000" b="0" i="1" smtClean="0">
                          <a:latin typeface="Cambria Math" panose="02040503050406030204" pitchFamily="18" charset="0"/>
                        </a:rPr>
                        <m:t>+|4〉)</m:t>
                      </m:r>
                    </m:oMath>
                  </m:oMathPara>
                </a14:m>
                <a:endParaRPr lang="en-AU" sz="2000" dirty="0" smtClean="0"/>
              </a:p>
              <a:p>
                <a:pPr eaLnBrk="1" hangingPunct="1">
                  <a:spcBef>
                    <a:spcPts val="600"/>
                  </a:spcBef>
                  <a:spcAft>
                    <a:spcPts val="0"/>
                  </a:spcAft>
                </a:pPr>
                <a:r>
                  <a:rPr lang="en-AU" sz="2000" dirty="0" smtClean="0"/>
                  <a:t>Apply the function calculation </a:t>
                </a:r>
                <a14:m>
                  <m:oMath xmlns:m="http://schemas.openxmlformats.org/officeDocument/2006/math">
                    <m:sSub>
                      <m:sSubPr>
                        <m:ctrlPr>
                          <a:rPr lang="en-AU" sz="2000" b="0" i="1" smtClean="0">
                            <a:latin typeface="Cambria Math" panose="02040503050406030204" pitchFamily="18" charset="0"/>
                          </a:rPr>
                        </m:ctrlPr>
                      </m:sSubPr>
                      <m:e>
                        <m:r>
                          <a:rPr lang="en-AU" sz="2000" b="0" i="1" smtClean="0">
                            <a:latin typeface="Cambria Math" panose="02040503050406030204" pitchFamily="18" charset="0"/>
                          </a:rPr>
                          <m:t>𝑈</m:t>
                        </m:r>
                      </m:e>
                      <m:sub>
                        <m:r>
                          <a:rPr lang="en-AU" sz="2000" b="0" i="1" smtClean="0">
                            <a:latin typeface="Cambria Math" panose="02040503050406030204" pitchFamily="18" charset="0"/>
                          </a:rPr>
                          <m:t>𝑓</m:t>
                        </m:r>
                      </m:sub>
                    </m:sSub>
                  </m:oMath>
                </a14:m>
                <a:r>
                  <a:rPr lang="en-AU" sz="2000" dirty="0" smtClean="0"/>
                  <a:t>, giving</a:t>
                </a:r>
              </a:p>
              <a:p>
                <a:pPr marL="0" indent="0" eaLnBrk="1" hangingPunct="1">
                  <a:spcBef>
                    <a:spcPts val="600"/>
                  </a:spcBef>
                  <a:spcAft>
                    <a:spcPts val="0"/>
                  </a:spcAft>
                  <a:buNone/>
                </a:pPr>
                <a14:m>
                  <m:oMathPara xmlns:m="http://schemas.openxmlformats.org/officeDocument/2006/math">
                    <m:oMathParaPr>
                      <m:jc m:val="centerGroup"/>
                    </m:oMathParaPr>
                    <m:oMath xmlns:m="http://schemas.openxmlformats.org/officeDocument/2006/math">
                      <m:box>
                        <m:boxPr>
                          <m:ctrlPr>
                            <a:rPr lang="en-AU" sz="2000" i="1">
                              <a:latin typeface="Cambria Math" panose="02040503050406030204" pitchFamily="18" charset="0"/>
                            </a:rPr>
                          </m:ctrlPr>
                        </m:boxPr>
                        <m:e>
                          <m:argPr>
                            <m:argSz m:val="-1"/>
                          </m:argPr>
                          <m:f>
                            <m:fPr>
                              <m:ctrlPr>
                                <a:rPr lang="en-AU" sz="2000" i="1">
                                  <a:latin typeface="Cambria Math" panose="02040503050406030204" pitchFamily="18" charset="0"/>
                                </a:rPr>
                              </m:ctrlPr>
                            </m:fPr>
                            <m:num>
                              <m:r>
                                <a:rPr lang="en-AU" sz="2000" i="1">
                                  <a:latin typeface="Cambria Math" panose="02040503050406030204" pitchFamily="18" charset="0"/>
                                </a:rPr>
                                <m:t>1</m:t>
                              </m:r>
                            </m:num>
                            <m:den>
                              <m:r>
                                <a:rPr lang="en-AU" sz="2000" i="1">
                                  <a:latin typeface="Cambria Math" panose="02040503050406030204" pitchFamily="18" charset="0"/>
                                </a:rPr>
                                <m:t>2</m:t>
                              </m:r>
                            </m:den>
                          </m:f>
                        </m:e>
                      </m:box>
                      <m:r>
                        <a:rPr lang="en-AU" sz="2000" b="0" i="1" smtClean="0">
                          <a:latin typeface="Cambria Math" panose="02040503050406030204" pitchFamily="18" charset="0"/>
                        </a:rPr>
                        <m:t>(|1〉</m:t>
                      </m:r>
                      <m:r>
                        <a:rPr lang="en-AU" sz="2000" i="1">
                          <a:latin typeface="Cambria Math" panose="02040503050406030204" pitchFamily="18" charset="0"/>
                        </a:rPr>
                        <m:t>+</m:t>
                      </m:r>
                      <m:d>
                        <m:dPr>
                          <m:begChr m:val="|"/>
                          <m:endChr m:val="〉"/>
                          <m:ctrlPr>
                            <a:rPr lang="en-AU" sz="2000" i="1">
                              <a:latin typeface="Cambria Math" panose="02040503050406030204" pitchFamily="18" charset="0"/>
                            </a:rPr>
                          </m:ctrlPr>
                        </m:dPr>
                        <m:e>
                          <m:r>
                            <a:rPr lang="en-AU" sz="2000" i="1">
                              <a:latin typeface="Cambria Math" panose="02040503050406030204" pitchFamily="18" charset="0"/>
                            </a:rPr>
                            <m:t>2</m:t>
                          </m:r>
                        </m:e>
                      </m:d>
                      <m:r>
                        <a:rPr lang="en-AU" sz="2000" b="0" i="1" smtClean="0">
                          <a:latin typeface="Cambria Math" panose="02040503050406030204" pitchFamily="18" charset="0"/>
                        </a:rPr>
                        <m:t>−</m:t>
                      </m:r>
                      <m:d>
                        <m:dPr>
                          <m:begChr m:val="|"/>
                          <m:endChr m:val="〉"/>
                          <m:ctrlPr>
                            <a:rPr lang="en-AU" sz="2000" i="1">
                              <a:latin typeface="Cambria Math" panose="02040503050406030204" pitchFamily="18" charset="0"/>
                            </a:rPr>
                          </m:ctrlPr>
                        </m:dPr>
                        <m:e>
                          <m:r>
                            <a:rPr lang="en-AU" sz="2000" i="1">
                              <a:latin typeface="Cambria Math" panose="02040503050406030204" pitchFamily="18" charset="0"/>
                            </a:rPr>
                            <m:t>3</m:t>
                          </m:r>
                        </m:e>
                      </m:d>
                      <m:r>
                        <a:rPr lang="en-AU" sz="2000" i="1">
                          <a:latin typeface="Cambria Math" panose="02040503050406030204" pitchFamily="18" charset="0"/>
                        </a:rPr>
                        <m:t>+|4〉)</m:t>
                      </m:r>
                    </m:oMath>
                  </m:oMathPara>
                </a14:m>
                <a:endParaRPr lang="en-AU" sz="2000" dirty="0"/>
              </a:p>
              <a:p>
                <a:pPr eaLnBrk="1" hangingPunct="1">
                  <a:spcBef>
                    <a:spcPts val="600"/>
                  </a:spcBef>
                  <a:spcAft>
                    <a:spcPts val="0"/>
                  </a:spcAft>
                </a:pPr>
                <a:r>
                  <a:rPr lang="en-AU" sz="2000" dirty="0" smtClean="0"/>
                  <a:t>The mean is</a:t>
                </a:r>
              </a:p>
              <a:p>
                <a:pPr marL="0" indent="0" eaLnBrk="1" hangingPunct="1">
                  <a:spcBef>
                    <a:spcPts val="600"/>
                  </a:spcBef>
                  <a:spcAft>
                    <a:spcPts val="0"/>
                  </a:spcAft>
                  <a:buNone/>
                </a:pPr>
                <a14:m>
                  <m:oMathPara xmlns:m="http://schemas.openxmlformats.org/officeDocument/2006/math">
                    <m:oMathParaPr>
                      <m:jc m:val="centerGroup"/>
                    </m:oMathParaPr>
                    <m:oMath xmlns:m="http://schemas.openxmlformats.org/officeDocument/2006/math">
                      <m:acc>
                        <m:accPr>
                          <m:chr m:val="̅"/>
                          <m:ctrlPr>
                            <a:rPr lang="en-AU" sz="2000" b="0" i="1" dirty="0" smtClean="0">
                              <a:latin typeface="Cambria Math" panose="02040503050406030204" pitchFamily="18" charset="0"/>
                            </a:rPr>
                          </m:ctrlPr>
                        </m:accPr>
                        <m:e>
                          <m:r>
                            <a:rPr lang="en-AU" sz="2000" i="1">
                              <a:latin typeface="Cambria Math" panose="02040503050406030204" pitchFamily="18" charset="0"/>
                            </a:rPr>
                            <m:t>𝜓</m:t>
                          </m:r>
                        </m:e>
                      </m:acc>
                      <m:r>
                        <a:rPr lang="en-AU" sz="2000" b="1" i="1" dirty="0" smtClean="0">
                          <a:latin typeface="Cambria Math" panose="02040503050406030204" pitchFamily="18" charset="0"/>
                        </a:rPr>
                        <m:t>=</m:t>
                      </m:r>
                      <m:box>
                        <m:boxPr>
                          <m:ctrlPr>
                            <a:rPr lang="en-AU" sz="2000" i="1">
                              <a:latin typeface="Cambria Math" panose="02040503050406030204" pitchFamily="18" charset="0"/>
                            </a:rPr>
                          </m:ctrlPr>
                        </m:boxPr>
                        <m:e>
                          <m:argPr>
                            <m:argSz m:val="-1"/>
                          </m:argPr>
                          <m:f>
                            <m:fPr>
                              <m:ctrlPr>
                                <a:rPr lang="en-AU" sz="2000" i="1">
                                  <a:latin typeface="Cambria Math" panose="02040503050406030204" pitchFamily="18" charset="0"/>
                                </a:rPr>
                              </m:ctrlPr>
                            </m:fPr>
                            <m:num>
                              <m:r>
                                <a:rPr lang="en-AU" sz="2000" i="1">
                                  <a:latin typeface="Cambria Math" panose="02040503050406030204" pitchFamily="18" charset="0"/>
                                </a:rPr>
                                <m:t>1</m:t>
                              </m:r>
                            </m:num>
                            <m:den>
                              <m:r>
                                <a:rPr lang="en-AU" sz="2000" i="1">
                                  <a:latin typeface="Cambria Math" panose="02040503050406030204" pitchFamily="18" charset="0"/>
                                </a:rPr>
                                <m:t>4</m:t>
                              </m:r>
                            </m:den>
                          </m:f>
                        </m:e>
                      </m:box>
                      <m:r>
                        <a:rPr lang="en-AU" sz="2000" i="1">
                          <a:latin typeface="Cambria Math" panose="02040503050406030204" pitchFamily="18" charset="0"/>
                        </a:rPr>
                        <m:t>(</m:t>
                      </m:r>
                      <m:box>
                        <m:boxPr>
                          <m:ctrlPr>
                            <a:rPr lang="en-AU" sz="2000" i="1">
                              <a:latin typeface="Cambria Math" panose="02040503050406030204" pitchFamily="18" charset="0"/>
                            </a:rPr>
                          </m:ctrlPr>
                        </m:boxPr>
                        <m:e>
                          <m:argPr>
                            <m:argSz m:val="-1"/>
                          </m:argPr>
                          <m:f>
                            <m:fPr>
                              <m:ctrlPr>
                                <a:rPr lang="en-AU" sz="2000" i="1">
                                  <a:latin typeface="Cambria Math" panose="02040503050406030204" pitchFamily="18" charset="0"/>
                                </a:rPr>
                              </m:ctrlPr>
                            </m:fPr>
                            <m:num>
                              <m:r>
                                <a:rPr lang="en-AU" sz="2000" i="1">
                                  <a:latin typeface="Cambria Math" panose="02040503050406030204" pitchFamily="18" charset="0"/>
                                </a:rPr>
                                <m:t>1</m:t>
                              </m:r>
                            </m:num>
                            <m:den>
                              <m:r>
                                <a:rPr lang="en-AU" sz="2000" i="1">
                                  <a:latin typeface="Cambria Math" panose="02040503050406030204" pitchFamily="18" charset="0"/>
                                </a:rPr>
                                <m:t>2</m:t>
                              </m:r>
                            </m:den>
                          </m:f>
                        </m:e>
                      </m:box>
                      <m:r>
                        <a:rPr lang="en-AU" sz="2000" i="1">
                          <a:latin typeface="Cambria Math" panose="02040503050406030204" pitchFamily="18" charset="0"/>
                        </a:rPr>
                        <m:t>+</m:t>
                      </m:r>
                      <m:box>
                        <m:boxPr>
                          <m:ctrlPr>
                            <a:rPr lang="en-AU" sz="2000" i="1">
                              <a:latin typeface="Cambria Math" panose="02040503050406030204" pitchFamily="18" charset="0"/>
                            </a:rPr>
                          </m:ctrlPr>
                        </m:boxPr>
                        <m:e>
                          <m:argPr>
                            <m:argSz m:val="-1"/>
                          </m:argPr>
                          <m:f>
                            <m:fPr>
                              <m:ctrlPr>
                                <a:rPr lang="en-AU" sz="2000" i="1">
                                  <a:latin typeface="Cambria Math" panose="02040503050406030204" pitchFamily="18" charset="0"/>
                                </a:rPr>
                              </m:ctrlPr>
                            </m:fPr>
                            <m:num>
                              <m:r>
                                <a:rPr lang="en-AU" sz="2000" i="1">
                                  <a:latin typeface="Cambria Math" panose="02040503050406030204" pitchFamily="18" charset="0"/>
                                </a:rPr>
                                <m:t>1</m:t>
                              </m:r>
                            </m:num>
                            <m:den>
                              <m:r>
                                <a:rPr lang="en-AU" sz="2000" i="1">
                                  <a:latin typeface="Cambria Math" panose="02040503050406030204" pitchFamily="18" charset="0"/>
                                </a:rPr>
                                <m:t>2</m:t>
                              </m:r>
                            </m:den>
                          </m:f>
                        </m:e>
                      </m:box>
                      <m:r>
                        <a:rPr lang="en-AU" sz="2000" i="1">
                          <a:latin typeface="Cambria Math" panose="02040503050406030204" pitchFamily="18" charset="0"/>
                        </a:rPr>
                        <m:t>−</m:t>
                      </m:r>
                      <m:box>
                        <m:boxPr>
                          <m:ctrlPr>
                            <a:rPr lang="en-AU" sz="2000" i="1">
                              <a:latin typeface="Cambria Math" panose="02040503050406030204" pitchFamily="18" charset="0"/>
                            </a:rPr>
                          </m:ctrlPr>
                        </m:boxPr>
                        <m:e>
                          <m:argPr>
                            <m:argSz m:val="-1"/>
                          </m:argPr>
                          <m:f>
                            <m:fPr>
                              <m:ctrlPr>
                                <a:rPr lang="en-AU" sz="2000" i="1">
                                  <a:latin typeface="Cambria Math" panose="02040503050406030204" pitchFamily="18" charset="0"/>
                                </a:rPr>
                              </m:ctrlPr>
                            </m:fPr>
                            <m:num>
                              <m:r>
                                <a:rPr lang="en-AU" sz="2000" i="1">
                                  <a:latin typeface="Cambria Math" panose="02040503050406030204" pitchFamily="18" charset="0"/>
                                </a:rPr>
                                <m:t>1</m:t>
                              </m:r>
                            </m:num>
                            <m:den>
                              <m:r>
                                <a:rPr lang="en-AU" sz="2000" i="1">
                                  <a:latin typeface="Cambria Math" panose="02040503050406030204" pitchFamily="18" charset="0"/>
                                </a:rPr>
                                <m:t>2</m:t>
                              </m:r>
                            </m:den>
                          </m:f>
                        </m:e>
                      </m:box>
                      <m:r>
                        <a:rPr lang="en-AU" sz="2000" i="1">
                          <a:latin typeface="Cambria Math" panose="02040503050406030204" pitchFamily="18" charset="0"/>
                        </a:rPr>
                        <m:t>+</m:t>
                      </m:r>
                      <m:box>
                        <m:boxPr>
                          <m:ctrlPr>
                            <a:rPr lang="en-AU" sz="2000" i="1">
                              <a:latin typeface="Cambria Math" panose="02040503050406030204" pitchFamily="18" charset="0"/>
                            </a:rPr>
                          </m:ctrlPr>
                        </m:boxPr>
                        <m:e>
                          <m:argPr>
                            <m:argSz m:val="-1"/>
                          </m:argPr>
                          <m:f>
                            <m:fPr>
                              <m:ctrlPr>
                                <a:rPr lang="en-AU" sz="2000" i="1">
                                  <a:latin typeface="Cambria Math" panose="02040503050406030204" pitchFamily="18" charset="0"/>
                                </a:rPr>
                              </m:ctrlPr>
                            </m:fPr>
                            <m:num>
                              <m:r>
                                <a:rPr lang="en-AU" sz="2000" i="1">
                                  <a:latin typeface="Cambria Math" panose="02040503050406030204" pitchFamily="18" charset="0"/>
                                </a:rPr>
                                <m:t>1</m:t>
                              </m:r>
                            </m:num>
                            <m:den>
                              <m:r>
                                <a:rPr lang="en-AU" sz="2000" i="1">
                                  <a:latin typeface="Cambria Math" panose="02040503050406030204" pitchFamily="18" charset="0"/>
                                </a:rPr>
                                <m:t>2</m:t>
                              </m:r>
                            </m:den>
                          </m:f>
                        </m:e>
                      </m:box>
                      <m:r>
                        <a:rPr lang="en-AU" sz="2000" i="1">
                          <a:latin typeface="Cambria Math" panose="02040503050406030204" pitchFamily="18" charset="0"/>
                        </a:rPr>
                        <m:t>)=</m:t>
                      </m:r>
                      <m:box>
                        <m:boxPr>
                          <m:ctrlPr>
                            <a:rPr lang="en-AU" sz="2000" i="1">
                              <a:latin typeface="Cambria Math" panose="02040503050406030204" pitchFamily="18" charset="0"/>
                            </a:rPr>
                          </m:ctrlPr>
                        </m:boxPr>
                        <m:e>
                          <m:argPr>
                            <m:argSz m:val="-1"/>
                          </m:argPr>
                          <m:f>
                            <m:fPr>
                              <m:ctrlPr>
                                <a:rPr lang="en-AU" sz="2000" i="1">
                                  <a:latin typeface="Cambria Math" panose="02040503050406030204" pitchFamily="18" charset="0"/>
                                </a:rPr>
                              </m:ctrlPr>
                            </m:fPr>
                            <m:num>
                              <m:r>
                                <a:rPr lang="en-AU" sz="2000" i="1">
                                  <a:latin typeface="Cambria Math" panose="02040503050406030204" pitchFamily="18" charset="0"/>
                                </a:rPr>
                                <m:t>1</m:t>
                              </m:r>
                            </m:num>
                            <m:den>
                              <m:r>
                                <a:rPr lang="en-AU" sz="2000" b="0" i="1" smtClean="0">
                                  <a:latin typeface="Cambria Math" panose="02040503050406030204" pitchFamily="18" charset="0"/>
                                </a:rPr>
                                <m:t>4</m:t>
                              </m:r>
                            </m:den>
                          </m:f>
                        </m:e>
                      </m:box>
                    </m:oMath>
                  </m:oMathPara>
                </a14:m>
                <a:endParaRPr lang="en-AU" sz="2000" dirty="0" smtClean="0"/>
              </a:p>
              <a:p>
                <a:pPr eaLnBrk="1" hangingPunct="1">
                  <a:spcBef>
                    <a:spcPts val="600"/>
                  </a:spcBef>
                  <a:spcAft>
                    <a:spcPts val="0"/>
                  </a:spcAft>
                </a:pPr>
                <a:r>
                  <a:rPr lang="en-AU" sz="2000" dirty="0" smtClean="0"/>
                  <a:t>Therefore, when we apply the reflection operation </a:t>
                </a:r>
                <a14:m>
                  <m:oMath xmlns:m="http://schemas.openxmlformats.org/officeDocument/2006/math">
                    <m:sSub>
                      <m:sSubPr>
                        <m:ctrlPr>
                          <a:rPr lang="en-AU" sz="2000" b="0" i="1" smtClean="0">
                            <a:latin typeface="Cambria Math" panose="02040503050406030204" pitchFamily="18" charset="0"/>
                          </a:rPr>
                        </m:ctrlPr>
                      </m:sSubPr>
                      <m:e>
                        <m:r>
                          <a:rPr lang="en-AU" sz="2000" b="0" i="1" smtClean="0">
                            <a:latin typeface="Cambria Math" panose="02040503050406030204" pitchFamily="18" charset="0"/>
                          </a:rPr>
                          <m:t>𝑈</m:t>
                        </m:r>
                      </m:e>
                      <m:sub>
                        <m:r>
                          <a:rPr lang="en-AU" sz="2000" b="0" i="1" smtClean="0">
                            <a:latin typeface="Cambria Math" panose="02040503050406030204" pitchFamily="18" charset="0"/>
                          </a:rPr>
                          <m:t>𝑠</m:t>
                        </m:r>
                      </m:sub>
                    </m:sSub>
                  </m:oMath>
                </a14:m>
                <a:r>
                  <a:rPr lang="en-AU" sz="2000" dirty="0" smtClean="0"/>
                  <a:t>, we get</a:t>
                </a:r>
              </a:p>
              <a:p>
                <a:pPr marL="0" indent="0" eaLnBrk="1" hangingPunct="1">
                  <a:spcBef>
                    <a:spcPts val="600"/>
                  </a:spcBef>
                  <a:spcAft>
                    <a:spcPts val="0"/>
                  </a:spcAft>
                  <a:buNone/>
                </a:pPr>
                <a14:m>
                  <m:oMathPara xmlns:m="http://schemas.openxmlformats.org/officeDocument/2006/math">
                    <m:oMathParaPr>
                      <m:jc m:val="centerGroup"/>
                    </m:oMathParaPr>
                    <m:oMath xmlns:m="http://schemas.openxmlformats.org/officeDocument/2006/math">
                      <m:box>
                        <m:boxPr>
                          <m:ctrlPr>
                            <a:rPr lang="en-AU" sz="2000" i="1">
                              <a:latin typeface="Cambria Math" panose="02040503050406030204" pitchFamily="18" charset="0"/>
                            </a:rPr>
                          </m:ctrlPr>
                        </m:boxPr>
                        <m:e>
                          <m:argPr>
                            <m:argSz m:val="-1"/>
                          </m:argPr>
                          <m:f>
                            <m:fPr>
                              <m:ctrlPr>
                                <a:rPr lang="en-AU" sz="2000" i="1">
                                  <a:latin typeface="Cambria Math" panose="02040503050406030204" pitchFamily="18" charset="0"/>
                                </a:rPr>
                              </m:ctrlPr>
                            </m:fPr>
                            <m:num>
                              <m:r>
                                <a:rPr lang="en-AU" sz="2000" i="1">
                                  <a:latin typeface="Cambria Math" panose="02040503050406030204" pitchFamily="18" charset="0"/>
                                </a:rPr>
                                <m:t>1</m:t>
                              </m:r>
                            </m:num>
                            <m:den>
                              <m:r>
                                <a:rPr lang="en-AU" sz="2000" b="0" i="1" smtClean="0">
                                  <a:latin typeface="Cambria Math" panose="02040503050406030204" pitchFamily="18" charset="0"/>
                                </a:rPr>
                                <m:t>2</m:t>
                              </m:r>
                            </m:den>
                          </m:f>
                        </m:e>
                      </m:box>
                      <m:r>
                        <a:rPr lang="en-AU" sz="2000" i="1">
                          <a:latin typeface="Cambria Math" panose="02040503050406030204" pitchFamily="18" charset="0"/>
                        </a:rPr>
                        <m:t>(|1〉+</m:t>
                      </m:r>
                      <m:d>
                        <m:dPr>
                          <m:begChr m:val="|"/>
                          <m:endChr m:val="〉"/>
                          <m:ctrlPr>
                            <a:rPr lang="en-AU" sz="2000" i="1">
                              <a:latin typeface="Cambria Math" panose="02040503050406030204" pitchFamily="18" charset="0"/>
                            </a:rPr>
                          </m:ctrlPr>
                        </m:dPr>
                        <m:e>
                          <m:r>
                            <a:rPr lang="en-AU" sz="2000" i="1">
                              <a:latin typeface="Cambria Math" panose="02040503050406030204" pitchFamily="18" charset="0"/>
                            </a:rPr>
                            <m:t>2</m:t>
                          </m:r>
                        </m:e>
                      </m:d>
                      <m:r>
                        <a:rPr lang="en-AU" sz="2000" i="1">
                          <a:latin typeface="Cambria Math" panose="02040503050406030204" pitchFamily="18" charset="0"/>
                        </a:rPr>
                        <m:t>+</m:t>
                      </m:r>
                      <m:d>
                        <m:dPr>
                          <m:begChr m:val="|"/>
                          <m:endChr m:val="〉"/>
                          <m:ctrlPr>
                            <a:rPr lang="en-AU" sz="2000" i="1">
                              <a:latin typeface="Cambria Math" panose="02040503050406030204" pitchFamily="18" charset="0"/>
                            </a:rPr>
                          </m:ctrlPr>
                        </m:dPr>
                        <m:e>
                          <m:r>
                            <a:rPr lang="en-AU" sz="2000" i="1">
                              <a:latin typeface="Cambria Math" panose="02040503050406030204" pitchFamily="18" charset="0"/>
                            </a:rPr>
                            <m:t>3</m:t>
                          </m:r>
                        </m:e>
                      </m:d>
                      <m:r>
                        <a:rPr lang="en-AU" sz="2000" i="1">
                          <a:latin typeface="Cambria Math" panose="02040503050406030204" pitchFamily="18" charset="0"/>
                        </a:rPr>
                        <m:t>+|4〉)</m:t>
                      </m:r>
                      <m:r>
                        <a:rPr lang="en-AU" sz="2000" b="0" i="1" smtClean="0">
                          <a:latin typeface="Cambria Math" panose="02040503050406030204" pitchFamily="18" charset="0"/>
                        </a:rPr>
                        <m:t>−</m:t>
                      </m:r>
                      <m:box>
                        <m:boxPr>
                          <m:ctrlPr>
                            <a:rPr lang="en-AU" sz="2000" i="1">
                              <a:latin typeface="Cambria Math" panose="02040503050406030204" pitchFamily="18" charset="0"/>
                            </a:rPr>
                          </m:ctrlPr>
                        </m:boxPr>
                        <m:e>
                          <m:argPr>
                            <m:argSz m:val="-1"/>
                          </m:argPr>
                          <m:f>
                            <m:fPr>
                              <m:ctrlPr>
                                <a:rPr lang="en-AU" sz="2000" i="1">
                                  <a:latin typeface="Cambria Math" panose="02040503050406030204" pitchFamily="18" charset="0"/>
                                </a:rPr>
                              </m:ctrlPr>
                            </m:fPr>
                            <m:num>
                              <m:r>
                                <a:rPr lang="en-AU" sz="2000" i="1">
                                  <a:latin typeface="Cambria Math" panose="02040503050406030204" pitchFamily="18" charset="0"/>
                                </a:rPr>
                                <m:t>1</m:t>
                              </m:r>
                            </m:num>
                            <m:den>
                              <m:r>
                                <a:rPr lang="en-AU" sz="2000" i="1">
                                  <a:latin typeface="Cambria Math" panose="02040503050406030204" pitchFamily="18" charset="0"/>
                                </a:rPr>
                                <m:t>2</m:t>
                              </m:r>
                            </m:den>
                          </m:f>
                        </m:e>
                      </m:box>
                      <m:r>
                        <a:rPr lang="en-AU" sz="2000" i="1">
                          <a:latin typeface="Cambria Math" panose="02040503050406030204" pitchFamily="18" charset="0"/>
                        </a:rPr>
                        <m:t>(|1〉+</m:t>
                      </m:r>
                      <m:d>
                        <m:dPr>
                          <m:begChr m:val="|"/>
                          <m:endChr m:val="〉"/>
                          <m:ctrlPr>
                            <a:rPr lang="en-AU" sz="2000" i="1">
                              <a:latin typeface="Cambria Math" panose="02040503050406030204" pitchFamily="18" charset="0"/>
                            </a:rPr>
                          </m:ctrlPr>
                        </m:dPr>
                        <m:e>
                          <m:r>
                            <a:rPr lang="en-AU" sz="2000" i="1">
                              <a:latin typeface="Cambria Math" panose="02040503050406030204" pitchFamily="18" charset="0"/>
                            </a:rPr>
                            <m:t>2</m:t>
                          </m:r>
                        </m:e>
                      </m:d>
                      <m:r>
                        <a:rPr lang="en-AU" sz="2000" i="1">
                          <a:latin typeface="Cambria Math" panose="02040503050406030204" pitchFamily="18" charset="0"/>
                        </a:rPr>
                        <m:t>−</m:t>
                      </m:r>
                      <m:d>
                        <m:dPr>
                          <m:begChr m:val="|"/>
                          <m:endChr m:val="〉"/>
                          <m:ctrlPr>
                            <a:rPr lang="en-AU" sz="2000" i="1">
                              <a:latin typeface="Cambria Math" panose="02040503050406030204" pitchFamily="18" charset="0"/>
                            </a:rPr>
                          </m:ctrlPr>
                        </m:dPr>
                        <m:e>
                          <m:r>
                            <a:rPr lang="en-AU" sz="2000" i="1">
                              <a:latin typeface="Cambria Math" panose="02040503050406030204" pitchFamily="18" charset="0"/>
                            </a:rPr>
                            <m:t>3</m:t>
                          </m:r>
                        </m:e>
                      </m:d>
                      <m:r>
                        <a:rPr lang="en-AU" sz="2000" i="1">
                          <a:latin typeface="Cambria Math" panose="02040503050406030204" pitchFamily="18" charset="0"/>
                        </a:rPr>
                        <m:t>+|4〉)</m:t>
                      </m:r>
                      <m:r>
                        <a:rPr lang="en-AU" sz="2000" b="0" i="1" smtClean="0">
                          <a:latin typeface="Cambria Math" panose="02040503050406030204" pitchFamily="18" charset="0"/>
                        </a:rPr>
                        <m:t>=|3〉</m:t>
                      </m:r>
                    </m:oMath>
                  </m:oMathPara>
                </a14:m>
                <a:r>
                  <a:rPr lang="en-AU" sz="2000" dirty="0" smtClean="0"/>
                  <a:t/>
                </a:r>
                <a:br>
                  <a:rPr lang="en-AU" sz="2000" dirty="0" smtClean="0"/>
                </a:br>
                <a:endParaRPr lang="en-AU" sz="2000" dirty="0"/>
              </a:p>
            </p:txBody>
          </p:sp>
        </mc:Choice>
        <mc:Fallback>
          <p:sp>
            <p:nvSpPr>
              <p:cNvPr id="8195" name="Rectangle 3"/>
              <p:cNvSpPr>
                <a:spLocks noGrp="1" noRot="1" noChangeAspect="1" noMove="1" noResize="1" noEditPoints="1" noAdjustHandles="1" noChangeArrowheads="1" noChangeShapeType="1" noTextEdit="1"/>
              </p:cNvSpPr>
              <p:nvPr>
                <p:ph type="body" idx="1"/>
              </p:nvPr>
            </p:nvSpPr>
            <p:spPr>
              <a:xfrm>
                <a:off x="327325" y="1152037"/>
                <a:ext cx="7597475" cy="5627703"/>
              </a:xfrm>
              <a:blipFill rotWithShape="0">
                <a:blip r:embed="rId2"/>
                <a:stretch>
                  <a:fillRect l="-241" t="-542"/>
                </a:stretch>
              </a:blipFill>
            </p:spPr>
            <p:txBody>
              <a:bodyPr/>
              <a:lstStyle/>
              <a:p>
                <a:r>
                  <a:rPr lang="en-AU">
                    <a:noFill/>
                  </a:rPr>
                  <a:t> </a:t>
                </a:r>
              </a:p>
            </p:txBody>
          </p:sp>
        </mc:Fallback>
      </mc:AlternateContent>
      <p:sp>
        <p:nvSpPr>
          <p:cNvPr id="9" name="TextBox 8"/>
          <p:cNvSpPr txBox="1"/>
          <p:nvPr/>
        </p:nvSpPr>
        <p:spPr>
          <a:xfrm>
            <a:off x="7394639" y="3028288"/>
            <a:ext cx="1639824" cy="307777"/>
          </a:xfrm>
          <a:prstGeom prst="rect">
            <a:avLst/>
          </a:prstGeom>
          <a:noFill/>
        </p:spPr>
        <p:txBody>
          <a:bodyPr wrap="square" rtlCol="0">
            <a:spAutoFit/>
          </a:bodyPr>
          <a:lstStyle/>
          <a:p>
            <a:pPr algn="ctr"/>
            <a:r>
              <a:rPr lang="en-AU" sz="1400" dirty="0" err="1" smtClean="0"/>
              <a:t>Lov</a:t>
            </a:r>
            <a:r>
              <a:rPr lang="en-AU" sz="1400" dirty="0" smtClean="0"/>
              <a:t> Grover</a:t>
            </a:r>
            <a:endParaRPr lang="en-AU" sz="1400" dirty="0"/>
          </a:p>
        </p:txBody>
      </p:sp>
      <p:sp>
        <p:nvSpPr>
          <p:cNvPr id="10" name="TextBox 9"/>
          <p:cNvSpPr txBox="1"/>
          <p:nvPr/>
        </p:nvSpPr>
        <p:spPr>
          <a:xfrm>
            <a:off x="8254314" y="0"/>
            <a:ext cx="889686" cy="461665"/>
          </a:xfrm>
          <a:prstGeom prst="rect">
            <a:avLst/>
          </a:prstGeom>
          <a:noFill/>
        </p:spPr>
        <p:txBody>
          <a:bodyPr wrap="square" rtlCol="0">
            <a:spAutoFit/>
          </a:bodyPr>
          <a:lstStyle/>
          <a:p>
            <a:r>
              <a:rPr lang="en-AU" dirty="0" smtClean="0"/>
              <a:t>1996</a:t>
            </a:r>
            <a:endParaRPr lang="en-AU" dirty="0"/>
          </a:p>
        </p:txBody>
      </p:sp>
      <p:pic>
        <p:nvPicPr>
          <p:cNvPr id="3" name="Picture 2"/>
          <p:cNvPicPr>
            <a:picLocks noChangeAspect="1"/>
          </p:cNvPicPr>
          <p:nvPr/>
        </p:nvPicPr>
        <p:blipFill rotWithShape="1">
          <a:blip r:embed="rId3">
            <a:extLst>
              <a:ext uri="{28A0092B-C50C-407E-A947-70E740481C1C}">
                <a14:useLocalDpi xmlns="" xmlns:a14="http://schemas.microsoft.com/office/drawing/2010/main" val="0"/>
              </a:ext>
            </a:extLst>
          </a:blip>
          <a:srcRect l="50550" r="15751" b="40553"/>
          <a:stretch/>
        </p:blipFill>
        <p:spPr>
          <a:xfrm>
            <a:off x="7440194" y="830502"/>
            <a:ext cx="1548714" cy="2197786"/>
          </a:xfrm>
          <a:prstGeom prst="rect">
            <a:avLst/>
          </a:prstGeom>
        </p:spPr>
      </p:pic>
      <p:cxnSp>
        <p:nvCxnSpPr>
          <p:cNvPr id="7" name="Straight Connector 6"/>
          <p:cNvCxnSpPr/>
          <p:nvPr/>
        </p:nvCxnSpPr>
        <p:spPr bwMode="auto">
          <a:xfrm flipV="1">
            <a:off x="1631091" y="5999808"/>
            <a:ext cx="5486400"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8" name="Straight Connector 7"/>
          <p:cNvCxnSpPr/>
          <p:nvPr/>
        </p:nvCxnSpPr>
        <p:spPr bwMode="auto">
          <a:xfrm flipH="1">
            <a:off x="2160000" y="5279808"/>
            <a:ext cx="0" cy="720000"/>
          </a:xfrm>
          <a:prstGeom prst="line">
            <a:avLst/>
          </a:prstGeom>
          <a:solidFill>
            <a:schemeClr val="accent1"/>
          </a:solidFill>
          <a:ln w="12700" cap="flat" cmpd="sng" algn="ctr">
            <a:solidFill>
              <a:schemeClr val="accent6"/>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1" name="Straight Connector 10"/>
          <p:cNvCxnSpPr/>
          <p:nvPr/>
        </p:nvCxnSpPr>
        <p:spPr bwMode="auto">
          <a:xfrm flipH="1">
            <a:off x="3600000" y="5279808"/>
            <a:ext cx="0" cy="720000"/>
          </a:xfrm>
          <a:prstGeom prst="line">
            <a:avLst/>
          </a:prstGeom>
          <a:solidFill>
            <a:schemeClr val="accent1"/>
          </a:solidFill>
          <a:ln w="12700" cap="flat" cmpd="sng" algn="ctr">
            <a:solidFill>
              <a:schemeClr val="accent6"/>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2" name="Straight Connector 11"/>
          <p:cNvCxnSpPr/>
          <p:nvPr/>
        </p:nvCxnSpPr>
        <p:spPr bwMode="auto">
          <a:xfrm flipH="1">
            <a:off x="5040000" y="4559808"/>
            <a:ext cx="0" cy="144000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3" name="Straight Connector 12"/>
          <p:cNvCxnSpPr/>
          <p:nvPr/>
        </p:nvCxnSpPr>
        <p:spPr bwMode="auto">
          <a:xfrm flipH="1">
            <a:off x="6480000" y="5279808"/>
            <a:ext cx="0" cy="720000"/>
          </a:xfrm>
          <a:prstGeom prst="line">
            <a:avLst/>
          </a:prstGeom>
          <a:solidFill>
            <a:schemeClr val="accent1"/>
          </a:solidFill>
          <a:ln w="12700" cap="flat" cmpd="sng" algn="ctr">
            <a:solidFill>
              <a:schemeClr val="accent6"/>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5" name="Straight Connector 14"/>
          <p:cNvCxnSpPr/>
          <p:nvPr/>
        </p:nvCxnSpPr>
        <p:spPr bwMode="auto">
          <a:xfrm>
            <a:off x="1861751" y="5639808"/>
            <a:ext cx="4942703" cy="0"/>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6" name="Straight Connector 15"/>
          <p:cNvCxnSpPr/>
          <p:nvPr/>
        </p:nvCxnSpPr>
        <p:spPr bwMode="auto">
          <a:xfrm flipH="1">
            <a:off x="5040000" y="5999808"/>
            <a:ext cx="0" cy="720000"/>
          </a:xfrm>
          <a:prstGeom prst="line">
            <a:avLst/>
          </a:prstGeom>
          <a:solidFill>
            <a:schemeClr val="accent1"/>
          </a:solidFill>
          <a:ln w="12700" cap="flat" cmpd="sng" algn="ctr">
            <a:solidFill>
              <a:schemeClr val="accent6"/>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2" name="Curved Right Arrow 1"/>
          <p:cNvSpPr/>
          <p:nvPr/>
        </p:nvSpPr>
        <p:spPr bwMode="auto">
          <a:xfrm>
            <a:off x="1876737" y="5279807"/>
            <a:ext cx="230660" cy="783241"/>
          </a:xfrm>
          <a:prstGeom prst="curved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tx1"/>
              </a:solidFill>
              <a:effectLst/>
              <a:latin typeface="Arial" pitchFamily="34" charset="0"/>
              <a:ea typeface="Arial Unicode MS" pitchFamily="34" charset="-128"/>
              <a:cs typeface="Arial Unicode MS" pitchFamily="34" charset="-128"/>
            </a:endParaRPr>
          </a:p>
        </p:txBody>
      </p:sp>
      <p:sp>
        <p:nvSpPr>
          <p:cNvPr id="4" name="Curved Down Arrow 3"/>
          <p:cNvSpPr/>
          <p:nvPr/>
        </p:nvSpPr>
        <p:spPr bwMode="auto">
          <a:xfrm rot="5400000">
            <a:off x="6272061" y="5556228"/>
            <a:ext cx="783240" cy="230400"/>
          </a:xfrm>
          <a:prstGeom prst="curved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tx1"/>
              </a:solidFill>
              <a:effectLst/>
              <a:latin typeface="Arial" pitchFamily="34" charset="0"/>
              <a:ea typeface="Arial Unicode MS" pitchFamily="34" charset="-128"/>
              <a:cs typeface="Arial Unicode MS" pitchFamily="34" charset="-128"/>
            </a:endParaRPr>
          </a:p>
        </p:txBody>
      </p:sp>
      <p:sp>
        <p:nvSpPr>
          <p:cNvPr id="17" name="Curved Right Arrow 16"/>
          <p:cNvSpPr/>
          <p:nvPr/>
        </p:nvSpPr>
        <p:spPr bwMode="auto">
          <a:xfrm>
            <a:off x="3322444" y="5279808"/>
            <a:ext cx="230660" cy="783240"/>
          </a:xfrm>
          <a:prstGeom prst="curved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tx1"/>
              </a:solidFill>
              <a:effectLst/>
              <a:latin typeface="Arial" pitchFamily="34" charset="0"/>
              <a:ea typeface="Arial Unicode MS" pitchFamily="34" charset="-128"/>
              <a:cs typeface="Arial Unicode MS" pitchFamily="34" charset="-128"/>
            </a:endParaRPr>
          </a:p>
        </p:txBody>
      </p:sp>
      <p:sp>
        <p:nvSpPr>
          <p:cNvPr id="6" name="Curved Up Arrow 5"/>
          <p:cNvSpPr/>
          <p:nvPr/>
        </p:nvSpPr>
        <p:spPr bwMode="auto">
          <a:xfrm rot="16200000">
            <a:off x="4120049" y="5454464"/>
            <a:ext cx="2221949" cy="308738"/>
          </a:xfrm>
          <a:prstGeom prst="curvedUp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tx1"/>
              </a:solidFill>
              <a:effectLst/>
              <a:latin typeface="Arial" pitchFamily="34" charset="0"/>
              <a:ea typeface="Arial Unicode MS" pitchFamily="34" charset="-128"/>
              <a:cs typeface="Arial Unicode MS" pitchFamily="34" charset="-128"/>
            </a:endParaRPr>
          </a:p>
        </p:txBody>
      </p:sp>
    </p:spTree>
    <p:extLst>
      <p:ext uri="{BB962C8B-B14F-4D97-AF65-F5344CB8AC3E}">
        <p14:creationId xmlns="" xmlns:p14="http://schemas.microsoft.com/office/powerpoint/2010/main" val="140583908"/>
      </p:ext>
    </p:extLst>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871539" y="119063"/>
            <a:ext cx="7382776" cy="790575"/>
          </a:xfrm>
        </p:spPr>
        <p:txBody>
          <a:bodyPr/>
          <a:lstStyle/>
          <a:p>
            <a:pPr eaLnBrk="1" hangingPunct="1"/>
            <a:r>
              <a:rPr lang="en-AU" dirty="0" smtClean="0"/>
              <a:t>Grover’s search algorithm</a:t>
            </a:r>
          </a:p>
        </p:txBody>
      </p:sp>
      <mc:AlternateContent xmlns:mc="http://schemas.openxmlformats.org/markup-compatibility/2006">
        <mc:Choice xmlns="" xmlns:a14="http://schemas.microsoft.com/office/drawing/2010/main" Requires="a14">
          <p:sp>
            <p:nvSpPr>
              <p:cNvPr id="8195" name="Rectangle 3"/>
              <p:cNvSpPr>
                <a:spLocks noGrp="1" noChangeArrowheads="1"/>
              </p:cNvSpPr>
              <p:nvPr>
                <p:ph type="body" idx="1"/>
              </p:nvPr>
            </p:nvSpPr>
            <p:spPr>
              <a:xfrm>
                <a:off x="327325" y="1152037"/>
                <a:ext cx="7597475" cy="2802125"/>
              </a:xfrm>
            </p:spPr>
            <p:txBody>
              <a:bodyPr/>
              <a:lstStyle/>
              <a:p>
                <a:pPr eaLnBrk="1" hangingPunct="1">
                  <a:spcBef>
                    <a:spcPts val="600"/>
                  </a:spcBef>
                  <a:spcAft>
                    <a:spcPts val="0"/>
                  </a:spcAft>
                </a:pPr>
                <a:r>
                  <a:rPr lang="en-AU" sz="2000" b="1" dirty="0" smtClean="0"/>
                  <a:t>Example:</a:t>
                </a:r>
                <a:r>
                  <a:rPr lang="en-AU" sz="2000" dirty="0" smtClean="0"/>
                  <a:t> Take </a:t>
                </a:r>
                <a14:m>
                  <m:oMath xmlns:m="http://schemas.openxmlformats.org/officeDocument/2006/math">
                    <m:r>
                      <a:rPr lang="en-AU" sz="2000" i="1" dirty="0" smtClean="0">
                        <a:latin typeface="Cambria Math" panose="02040503050406030204" pitchFamily="18" charset="0"/>
                      </a:rPr>
                      <m:t>𝑁</m:t>
                    </m:r>
                    <m:r>
                      <a:rPr lang="en-AU" sz="2000" i="1" dirty="0" smtClean="0">
                        <a:latin typeface="Cambria Math" panose="02040503050406030204" pitchFamily="18" charset="0"/>
                      </a:rPr>
                      <m:t>=9</m:t>
                    </m:r>
                  </m:oMath>
                </a14:m>
                <a:r>
                  <a:rPr lang="en-AU" sz="2000" dirty="0" smtClean="0"/>
                  <a:t>, with solution </a:t>
                </a:r>
                <a14:m>
                  <m:oMath xmlns:m="http://schemas.openxmlformats.org/officeDocument/2006/math">
                    <m:r>
                      <a:rPr lang="en-AU" sz="2000" i="1" dirty="0" smtClean="0">
                        <a:latin typeface="Cambria Math" panose="02040503050406030204" pitchFamily="18" charset="0"/>
                      </a:rPr>
                      <m:t>𝑥</m:t>
                    </m:r>
                    <m:r>
                      <a:rPr lang="en-AU" sz="2000" i="1" dirty="0" smtClean="0">
                        <a:latin typeface="Cambria Math" panose="02040503050406030204" pitchFamily="18" charset="0"/>
                      </a:rPr>
                      <m:t>=6</m:t>
                    </m:r>
                  </m:oMath>
                </a14:m>
                <a:r>
                  <a:rPr lang="en-AU" sz="2000" dirty="0" smtClean="0"/>
                  <a:t>.</a:t>
                </a:r>
              </a:p>
              <a:p>
                <a:pPr eaLnBrk="1" hangingPunct="1">
                  <a:spcBef>
                    <a:spcPts val="600"/>
                  </a:spcBef>
                  <a:spcAft>
                    <a:spcPts val="0"/>
                  </a:spcAft>
                </a:pPr>
                <a:r>
                  <a:rPr lang="en-AU" sz="2000" dirty="0" smtClean="0"/>
                  <a:t>Reflecting target…</a:t>
                </a:r>
              </a:p>
              <a:p>
                <a:pPr eaLnBrk="1" hangingPunct="1">
                  <a:spcBef>
                    <a:spcPts val="600"/>
                  </a:spcBef>
                  <a:spcAft>
                    <a:spcPts val="0"/>
                  </a:spcAft>
                </a:pPr>
                <a:r>
                  <a:rPr lang="en-AU" sz="2000" dirty="0" smtClean="0"/>
                  <a:t>The mean is </a:t>
                </a:r>
                <a14:m>
                  <m:oMath xmlns:m="http://schemas.openxmlformats.org/officeDocument/2006/math">
                    <m:r>
                      <a:rPr lang="en-AU" sz="2000" b="0" i="1" smtClean="0">
                        <a:latin typeface="Cambria Math" panose="02040503050406030204" pitchFamily="18" charset="0"/>
                      </a:rPr>
                      <m:t>7/27</m:t>
                    </m:r>
                  </m:oMath>
                </a14:m>
                <a:r>
                  <a:rPr lang="en-AU" sz="2000" dirty="0" smtClean="0"/>
                  <a:t>.</a:t>
                </a:r>
              </a:p>
            </p:txBody>
          </p:sp>
        </mc:Choice>
        <mc:Fallback>
          <p:sp>
            <p:nvSpPr>
              <p:cNvPr id="8195" name="Rectangle 3"/>
              <p:cNvSpPr>
                <a:spLocks noGrp="1" noRot="1" noChangeAspect="1" noMove="1" noResize="1" noEditPoints="1" noAdjustHandles="1" noChangeArrowheads="1" noChangeShapeType="1" noTextEdit="1"/>
              </p:cNvSpPr>
              <p:nvPr>
                <p:ph type="body" idx="1"/>
              </p:nvPr>
            </p:nvSpPr>
            <p:spPr>
              <a:xfrm>
                <a:off x="327325" y="1152037"/>
                <a:ext cx="7597475" cy="2802125"/>
              </a:xfrm>
              <a:blipFill rotWithShape="0">
                <a:blip r:embed="rId2"/>
                <a:stretch>
                  <a:fillRect l="-241" t="-1087"/>
                </a:stretch>
              </a:blipFill>
            </p:spPr>
            <p:txBody>
              <a:bodyPr/>
              <a:lstStyle/>
              <a:p>
                <a:r>
                  <a:rPr lang="en-AU">
                    <a:noFill/>
                  </a:rPr>
                  <a:t> </a:t>
                </a:r>
              </a:p>
            </p:txBody>
          </p:sp>
        </mc:Fallback>
      </mc:AlternateContent>
      <p:sp>
        <p:nvSpPr>
          <p:cNvPr id="9" name="TextBox 8"/>
          <p:cNvSpPr txBox="1"/>
          <p:nvPr/>
        </p:nvSpPr>
        <p:spPr>
          <a:xfrm>
            <a:off x="7394639" y="3028288"/>
            <a:ext cx="1639824" cy="307777"/>
          </a:xfrm>
          <a:prstGeom prst="rect">
            <a:avLst/>
          </a:prstGeom>
          <a:noFill/>
        </p:spPr>
        <p:txBody>
          <a:bodyPr wrap="square" rtlCol="0">
            <a:spAutoFit/>
          </a:bodyPr>
          <a:lstStyle/>
          <a:p>
            <a:pPr algn="ctr"/>
            <a:r>
              <a:rPr lang="en-AU" sz="1400" dirty="0" err="1" smtClean="0"/>
              <a:t>Lov</a:t>
            </a:r>
            <a:r>
              <a:rPr lang="en-AU" sz="1400" dirty="0" smtClean="0"/>
              <a:t> Grover</a:t>
            </a:r>
            <a:endParaRPr lang="en-AU" sz="1400" dirty="0"/>
          </a:p>
        </p:txBody>
      </p:sp>
      <p:sp>
        <p:nvSpPr>
          <p:cNvPr id="10" name="TextBox 9"/>
          <p:cNvSpPr txBox="1"/>
          <p:nvPr/>
        </p:nvSpPr>
        <p:spPr>
          <a:xfrm>
            <a:off x="8254314" y="0"/>
            <a:ext cx="889686" cy="461665"/>
          </a:xfrm>
          <a:prstGeom prst="rect">
            <a:avLst/>
          </a:prstGeom>
          <a:noFill/>
        </p:spPr>
        <p:txBody>
          <a:bodyPr wrap="square" rtlCol="0">
            <a:spAutoFit/>
          </a:bodyPr>
          <a:lstStyle/>
          <a:p>
            <a:r>
              <a:rPr lang="en-AU" dirty="0" smtClean="0"/>
              <a:t>1996</a:t>
            </a:r>
            <a:endParaRPr lang="en-AU" dirty="0"/>
          </a:p>
        </p:txBody>
      </p:sp>
      <p:pic>
        <p:nvPicPr>
          <p:cNvPr id="3" name="Picture 2"/>
          <p:cNvPicPr>
            <a:picLocks noChangeAspect="1"/>
          </p:cNvPicPr>
          <p:nvPr/>
        </p:nvPicPr>
        <p:blipFill rotWithShape="1">
          <a:blip r:embed="rId3">
            <a:extLst>
              <a:ext uri="{28A0092B-C50C-407E-A947-70E740481C1C}">
                <a14:useLocalDpi xmlns="" xmlns:a14="http://schemas.microsoft.com/office/drawing/2010/main" val="0"/>
              </a:ext>
            </a:extLst>
          </a:blip>
          <a:srcRect l="50550" r="15751" b="40553"/>
          <a:stretch/>
        </p:blipFill>
        <p:spPr>
          <a:xfrm>
            <a:off x="7440194" y="830502"/>
            <a:ext cx="1548714" cy="2197786"/>
          </a:xfrm>
          <a:prstGeom prst="rect">
            <a:avLst/>
          </a:prstGeom>
        </p:spPr>
      </p:pic>
      <p:cxnSp>
        <p:nvCxnSpPr>
          <p:cNvPr id="7" name="Straight Connector 6"/>
          <p:cNvCxnSpPr/>
          <p:nvPr/>
        </p:nvCxnSpPr>
        <p:spPr bwMode="auto">
          <a:xfrm>
            <a:off x="214184" y="4277841"/>
            <a:ext cx="7068065"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8" name="Straight Connector 7"/>
          <p:cNvCxnSpPr/>
          <p:nvPr/>
        </p:nvCxnSpPr>
        <p:spPr bwMode="auto">
          <a:xfrm flipH="1">
            <a:off x="576288" y="3694641"/>
            <a:ext cx="0" cy="58320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1" name="Straight Connector 10"/>
          <p:cNvCxnSpPr/>
          <p:nvPr/>
        </p:nvCxnSpPr>
        <p:spPr bwMode="auto">
          <a:xfrm flipH="1">
            <a:off x="4536000" y="3693600"/>
            <a:ext cx="0" cy="58320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2" name="Straight Connector 11"/>
          <p:cNvCxnSpPr/>
          <p:nvPr/>
        </p:nvCxnSpPr>
        <p:spPr bwMode="auto">
          <a:xfrm>
            <a:off x="2952000" y="3694641"/>
            <a:ext cx="0" cy="58320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5" name="Straight Connector 14"/>
          <p:cNvCxnSpPr/>
          <p:nvPr/>
        </p:nvCxnSpPr>
        <p:spPr bwMode="auto">
          <a:xfrm flipV="1">
            <a:off x="324000" y="3823200"/>
            <a:ext cx="6840000" cy="0"/>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9" name="Straight Connector 18"/>
          <p:cNvCxnSpPr/>
          <p:nvPr/>
        </p:nvCxnSpPr>
        <p:spPr bwMode="auto">
          <a:xfrm flipH="1">
            <a:off x="6120000" y="3694641"/>
            <a:ext cx="0" cy="58320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0" name="Straight Connector 19"/>
          <p:cNvCxnSpPr/>
          <p:nvPr/>
        </p:nvCxnSpPr>
        <p:spPr bwMode="auto">
          <a:xfrm flipH="1">
            <a:off x="1368000" y="3694641"/>
            <a:ext cx="0" cy="58320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1" name="Straight Connector 20"/>
          <p:cNvCxnSpPr/>
          <p:nvPr/>
        </p:nvCxnSpPr>
        <p:spPr bwMode="auto">
          <a:xfrm>
            <a:off x="6912062" y="3694641"/>
            <a:ext cx="0" cy="58320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2" name="Straight Connector 21"/>
          <p:cNvCxnSpPr/>
          <p:nvPr/>
        </p:nvCxnSpPr>
        <p:spPr bwMode="auto">
          <a:xfrm flipH="1">
            <a:off x="2160000" y="3694641"/>
            <a:ext cx="0" cy="58320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3" name="Straight Connector 22"/>
          <p:cNvCxnSpPr/>
          <p:nvPr/>
        </p:nvCxnSpPr>
        <p:spPr bwMode="auto">
          <a:xfrm flipH="1">
            <a:off x="3744000" y="3694641"/>
            <a:ext cx="0" cy="58320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4" name="Straight Connector 23"/>
          <p:cNvCxnSpPr/>
          <p:nvPr/>
        </p:nvCxnSpPr>
        <p:spPr bwMode="auto">
          <a:xfrm>
            <a:off x="5328000" y="3694641"/>
            <a:ext cx="0" cy="58320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7" name="Straight Connector 26"/>
          <p:cNvCxnSpPr/>
          <p:nvPr/>
        </p:nvCxnSpPr>
        <p:spPr bwMode="auto">
          <a:xfrm flipH="1">
            <a:off x="4536000" y="4276800"/>
            <a:ext cx="0" cy="58320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Tree>
    <p:extLst>
      <p:ext uri="{BB962C8B-B14F-4D97-AF65-F5344CB8AC3E}">
        <p14:creationId xmlns="" xmlns:p14="http://schemas.microsoft.com/office/powerpoint/2010/main" val="6696124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charRg st="2" end="2"/>
                                            </p:txEl>
                                          </p:spTgt>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11"/>
                                        </p:tgtEl>
                                        <p:attrNameLst>
                                          <p:attrName>style.visibility</p:attrName>
                                        </p:attrNameLst>
                                      </p:cBhvr>
                                      <p:to>
                                        <p:strVal val="hidden"/>
                                      </p:to>
                                    </p:set>
                                  </p:childTnLst>
                                </p:cTn>
                              </p:par>
                              <p:par>
                                <p:cTn id="9" presetID="1" presetClass="entr" presetSubtype="0"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95">
                                            <p:txEl>
                                              <p:char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5"/>
          <p:cNvSpPr txBox="1">
            <a:spLocks noChangeArrowheads="1"/>
          </p:cNvSpPr>
          <p:nvPr/>
        </p:nvSpPr>
        <p:spPr bwMode="auto">
          <a:xfrm>
            <a:off x="609600" y="1403350"/>
            <a:ext cx="7696200" cy="1187450"/>
          </a:xfrm>
          <a:prstGeom prst="rect">
            <a:avLst/>
          </a:prstGeom>
          <a:noFill/>
          <a:ln w="9525">
            <a:noFill/>
            <a:miter lim="800000"/>
            <a:headEnd/>
            <a:tailEnd/>
          </a:ln>
        </p:spPr>
        <p:txBody>
          <a:bodyPr>
            <a:spAutoFit/>
          </a:bodyPr>
          <a:lstStyle/>
          <a:p>
            <a:pPr>
              <a:spcBef>
                <a:spcPct val="50000"/>
              </a:spcBef>
              <a:buClr>
                <a:schemeClr val="accent2"/>
              </a:buClr>
              <a:buFont typeface="Wingdings" pitchFamily="2" charset="2"/>
              <a:buChar char="§"/>
            </a:pPr>
            <a:r>
              <a:rPr lang="en-US"/>
              <a:t>Due to the nature of quantum physics, the destruction of information in a gate will cause heat to be evolved which can destroy the superposition of qubits.</a:t>
            </a:r>
          </a:p>
        </p:txBody>
      </p:sp>
      <p:sp>
        <p:nvSpPr>
          <p:cNvPr id="14339" name="Rectangle 6"/>
          <p:cNvSpPr>
            <a:spLocks noGrp="1" noChangeArrowheads="1"/>
          </p:cNvSpPr>
          <p:nvPr>
            <p:ph type="title"/>
          </p:nvPr>
        </p:nvSpPr>
        <p:spPr>
          <a:xfrm>
            <a:off x="533400" y="533400"/>
            <a:ext cx="8229600" cy="457200"/>
          </a:xfrm>
        </p:spPr>
        <p:txBody>
          <a:bodyPr/>
          <a:lstStyle/>
          <a:p>
            <a:pPr eaLnBrk="1" hangingPunct="1"/>
            <a:r>
              <a:rPr lang="en-US" sz="2400" smtClean="0"/>
              <a:t>Operations on Qubits - Reversible Logic</a:t>
            </a:r>
            <a:endParaRPr lang="en-US" smtClean="0"/>
          </a:p>
        </p:txBody>
      </p:sp>
      <p:sp>
        <p:nvSpPr>
          <p:cNvPr id="14340" name="AutoShape 7"/>
          <p:cNvSpPr>
            <a:spLocks noChangeArrowheads="1"/>
          </p:cNvSpPr>
          <p:nvPr/>
        </p:nvSpPr>
        <p:spPr bwMode="auto">
          <a:xfrm>
            <a:off x="1600200" y="4191000"/>
            <a:ext cx="914400" cy="762000"/>
          </a:xfrm>
          <a:prstGeom prst="flowChartDelay">
            <a:avLst/>
          </a:prstGeom>
          <a:solidFill>
            <a:schemeClr val="hlink"/>
          </a:solidFill>
          <a:ln w="9525">
            <a:solidFill>
              <a:schemeClr val="tx1"/>
            </a:solidFill>
            <a:miter lim="800000"/>
            <a:headEnd/>
            <a:tailEnd/>
          </a:ln>
        </p:spPr>
        <p:txBody>
          <a:bodyPr wrap="none" anchor="ctr"/>
          <a:lstStyle/>
          <a:p>
            <a:endParaRPr lang="en-US"/>
          </a:p>
        </p:txBody>
      </p:sp>
      <p:sp>
        <p:nvSpPr>
          <p:cNvPr id="14341" name="Line 8"/>
          <p:cNvSpPr>
            <a:spLocks noChangeShapeType="1"/>
          </p:cNvSpPr>
          <p:nvPr/>
        </p:nvSpPr>
        <p:spPr bwMode="auto">
          <a:xfrm flipH="1">
            <a:off x="838200" y="4343400"/>
            <a:ext cx="762000" cy="0"/>
          </a:xfrm>
          <a:prstGeom prst="line">
            <a:avLst/>
          </a:prstGeom>
          <a:noFill/>
          <a:ln w="9525">
            <a:solidFill>
              <a:schemeClr val="tx1"/>
            </a:solidFill>
            <a:round/>
            <a:headEnd/>
            <a:tailEnd type="oval" w="med" len="med"/>
          </a:ln>
        </p:spPr>
        <p:txBody>
          <a:bodyPr wrap="none" anchor="ctr"/>
          <a:lstStyle/>
          <a:p>
            <a:endParaRPr lang="en-US"/>
          </a:p>
        </p:txBody>
      </p:sp>
      <p:sp>
        <p:nvSpPr>
          <p:cNvPr id="14342" name="Line 9"/>
          <p:cNvSpPr>
            <a:spLocks noChangeShapeType="1"/>
          </p:cNvSpPr>
          <p:nvPr/>
        </p:nvSpPr>
        <p:spPr bwMode="auto">
          <a:xfrm flipH="1">
            <a:off x="838200" y="4800600"/>
            <a:ext cx="762000" cy="0"/>
          </a:xfrm>
          <a:prstGeom prst="line">
            <a:avLst/>
          </a:prstGeom>
          <a:noFill/>
          <a:ln w="9525">
            <a:solidFill>
              <a:schemeClr val="tx1"/>
            </a:solidFill>
            <a:round/>
            <a:headEnd/>
            <a:tailEnd type="oval" w="med" len="med"/>
          </a:ln>
        </p:spPr>
        <p:txBody>
          <a:bodyPr wrap="none" anchor="ctr"/>
          <a:lstStyle/>
          <a:p>
            <a:endParaRPr lang="en-US"/>
          </a:p>
        </p:txBody>
      </p:sp>
      <p:sp>
        <p:nvSpPr>
          <p:cNvPr id="14343" name="Line 10"/>
          <p:cNvSpPr>
            <a:spLocks noChangeShapeType="1"/>
          </p:cNvSpPr>
          <p:nvPr/>
        </p:nvSpPr>
        <p:spPr bwMode="auto">
          <a:xfrm>
            <a:off x="2514600" y="4572000"/>
            <a:ext cx="762000" cy="0"/>
          </a:xfrm>
          <a:prstGeom prst="line">
            <a:avLst/>
          </a:prstGeom>
          <a:noFill/>
          <a:ln w="9525">
            <a:solidFill>
              <a:schemeClr val="tx1"/>
            </a:solidFill>
            <a:round/>
            <a:headEnd/>
            <a:tailEnd type="oval" w="med" len="med"/>
          </a:ln>
        </p:spPr>
        <p:txBody>
          <a:bodyPr wrap="none" anchor="ctr"/>
          <a:lstStyle/>
          <a:p>
            <a:endParaRPr lang="en-US"/>
          </a:p>
        </p:txBody>
      </p:sp>
      <p:graphicFrame>
        <p:nvGraphicFramePr>
          <p:cNvPr id="15470" name="Group 110"/>
          <p:cNvGraphicFramePr>
            <a:graphicFrameLocks noGrp="1"/>
          </p:cNvGraphicFramePr>
          <p:nvPr/>
        </p:nvGraphicFramePr>
        <p:xfrm>
          <a:off x="4584700" y="3657600"/>
          <a:ext cx="1930400" cy="1584326"/>
        </p:xfrm>
        <a:graphic>
          <a:graphicData uri="http://schemas.openxmlformats.org/drawingml/2006/table">
            <a:tbl>
              <a:tblPr/>
              <a:tblGrid>
                <a:gridCol w="482600"/>
                <a:gridCol w="482600"/>
                <a:gridCol w="965200"/>
              </a:tblGrid>
              <a:tr h="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A</a:t>
                      </a:r>
                    </a:p>
                  </a:txBody>
                  <a:tcP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B   </a:t>
                      </a:r>
                    </a:p>
                  </a:txBody>
                  <a:tcPr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3206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31908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3206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31908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r>
            </a:tbl>
          </a:graphicData>
        </a:graphic>
      </p:graphicFrame>
      <p:sp>
        <p:nvSpPr>
          <p:cNvPr id="14369" name="Text Box 79"/>
          <p:cNvSpPr txBox="1">
            <a:spLocks noChangeArrowheads="1"/>
          </p:cNvSpPr>
          <p:nvPr/>
        </p:nvSpPr>
        <p:spPr bwMode="auto">
          <a:xfrm flipH="1">
            <a:off x="4813300" y="3352800"/>
            <a:ext cx="663575" cy="304800"/>
          </a:xfrm>
          <a:prstGeom prst="rect">
            <a:avLst/>
          </a:prstGeom>
          <a:noFill/>
          <a:ln w="9525">
            <a:noFill/>
            <a:miter lim="800000"/>
            <a:headEnd/>
            <a:tailEnd/>
          </a:ln>
        </p:spPr>
        <p:txBody>
          <a:bodyPr>
            <a:spAutoFit/>
          </a:bodyPr>
          <a:lstStyle/>
          <a:p>
            <a:pPr>
              <a:spcBef>
                <a:spcPct val="50000"/>
              </a:spcBef>
            </a:pPr>
            <a:r>
              <a:rPr lang="en-US" sz="1400" b="1"/>
              <a:t>Input</a:t>
            </a:r>
            <a:endParaRPr lang="en-US"/>
          </a:p>
        </p:txBody>
      </p:sp>
      <p:sp>
        <p:nvSpPr>
          <p:cNvPr id="14370" name="Text Box 80"/>
          <p:cNvSpPr txBox="1">
            <a:spLocks noChangeArrowheads="1"/>
          </p:cNvSpPr>
          <p:nvPr/>
        </p:nvSpPr>
        <p:spPr bwMode="auto">
          <a:xfrm flipH="1">
            <a:off x="5651500" y="3352800"/>
            <a:ext cx="838200" cy="304800"/>
          </a:xfrm>
          <a:prstGeom prst="rect">
            <a:avLst/>
          </a:prstGeom>
          <a:noFill/>
          <a:ln w="9525">
            <a:noFill/>
            <a:miter lim="800000"/>
            <a:headEnd/>
            <a:tailEnd/>
          </a:ln>
        </p:spPr>
        <p:txBody>
          <a:bodyPr>
            <a:spAutoFit/>
          </a:bodyPr>
          <a:lstStyle/>
          <a:p>
            <a:pPr>
              <a:spcBef>
                <a:spcPct val="50000"/>
              </a:spcBef>
            </a:pPr>
            <a:r>
              <a:rPr lang="en-US" sz="1400" b="1"/>
              <a:t>Output</a:t>
            </a:r>
            <a:endParaRPr lang="en-US"/>
          </a:p>
        </p:txBody>
      </p:sp>
      <p:sp>
        <p:nvSpPr>
          <p:cNvPr id="14371" name="Text Box 107"/>
          <p:cNvSpPr txBox="1">
            <a:spLocks noChangeArrowheads="1"/>
          </p:cNvSpPr>
          <p:nvPr/>
        </p:nvSpPr>
        <p:spPr bwMode="auto">
          <a:xfrm>
            <a:off x="457200" y="4191000"/>
            <a:ext cx="304800" cy="304800"/>
          </a:xfrm>
          <a:prstGeom prst="rect">
            <a:avLst/>
          </a:prstGeom>
          <a:noFill/>
          <a:ln w="9525">
            <a:noFill/>
            <a:miter lim="800000"/>
            <a:headEnd/>
            <a:tailEnd/>
          </a:ln>
        </p:spPr>
        <p:txBody>
          <a:bodyPr>
            <a:spAutoFit/>
          </a:bodyPr>
          <a:lstStyle/>
          <a:p>
            <a:pPr>
              <a:spcBef>
                <a:spcPct val="50000"/>
              </a:spcBef>
            </a:pPr>
            <a:r>
              <a:rPr lang="en-US" sz="1400" b="1"/>
              <a:t>A</a:t>
            </a:r>
            <a:endParaRPr lang="en-US"/>
          </a:p>
        </p:txBody>
      </p:sp>
      <p:sp>
        <p:nvSpPr>
          <p:cNvPr id="14372" name="Text Box 108"/>
          <p:cNvSpPr txBox="1">
            <a:spLocks noChangeArrowheads="1"/>
          </p:cNvSpPr>
          <p:nvPr/>
        </p:nvSpPr>
        <p:spPr bwMode="auto">
          <a:xfrm>
            <a:off x="457200" y="4648200"/>
            <a:ext cx="304800" cy="304800"/>
          </a:xfrm>
          <a:prstGeom prst="rect">
            <a:avLst/>
          </a:prstGeom>
          <a:noFill/>
          <a:ln w="9525">
            <a:noFill/>
            <a:miter lim="800000"/>
            <a:headEnd/>
            <a:tailEnd/>
          </a:ln>
        </p:spPr>
        <p:txBody>
          <a:bodyPr>
            <a:spAutoFit/>
          </a:bodyPr>
          <a:lstStyle/>
          <a:p>
            <a:pPr>
              <a:spcBef>
                <a:spcPct val="50000"/>
              </a:spcBef>
            </a:pPr>
            <a:r>
              <a:rPr lang="en-US" sz="1400" b="1"/>
              <a:t>B</a:t>
            </a:r>
            <a:endParaRPr lang="en-US"/>
          </a:p>
        </p:txBody>
      </p:sp>
      <p:sp>
        <p:nvSpPr>
          <p:cNvPr id="14373" name="Text Box 109"/>
          <p:cNvSpPr txBox="1">
            <a:spLocks noChangeArrowheads="1"/>
          </p:cNvSpPr>
          <p:nvPr/>
        </p:nvSpPr>
        <p:spPr bwMode="auto">
          <a:xfrm>
            <a:off x="3352800" y="4419600"/>
            <a:ext cx="304800" cy="304800"/>
          </a:xfrm>
          <a:prstGeom prst="rect">
            <a:avLst/>
          </a:prstGeom>
          <a:noFill/>
          <a:ln w="9525">
            <a:noFill/>
            <a:miter lim="800000"/>
            <a:headEnd/>
            <a:tailEnd/>
          </a:ln>
        </p:spPr>
        <p:txBody>
          <a:bodyPr>
            <a:spAutoFit/>
          </a:bodyPr>
          <a:lstStyle/>
          <a:p>
            <a:pPr>
              <a:spcBef>
                <a:spcPct val="50000"/>
              </a:spcBef>
            </a:pPr>
            <a:r>
              <a:rPr lang="en-US" sz="1400" b="1"/>
              <a:t>C</a:t>
            </a:r>
            <a:endParaRPr lang="en-US"/>
          </a:p>
        </p:txBody>
      </p:sp>
      <p:sp>
        <p:nvSpPr>
          <p:cNvPr id="14374" name="Line 114"/>
          <p:cNvSpPr>
            <a:spLocks noChangeShapeType="1"/>
          </p:cNvSpPr>
          <p:nvPr/>
        </p:nvSpPr>
        <p:spPr bwMode="auto">
          <a:xfrm flipV="1">
            <a:off x="6502400" y="3886200"/>
            <a:ext cx="596900" cy="622300"/>
          </a:xfrm>
          <a:prstGeom prst="line">
            <a:avLst/>
          </a:prstGeom>
          <a:noFill/>
          <a:ln w="9525">
            <a:solidFill>
              <a:schemeClr val="tx1"/>
            </a:solidFill>
            <a:round/>
            <a:headEnd/>
            <a:tailEnd/>
          </a:ln>
        </p:spPr>
        <p:txBody>
          <a:bodyPr wrap="none" anchor="ctr"/>
          <a:lstStyle/>
          <a:p>
            <a:endParaRPr lang="en-US"/>
          </a:p>
        </p:txBody>
      </p:sp>
      <p:sp>
        <p:nvSpPr>
          <p:cNvPr id="14375" name="Line 118"/>
          <p:cNvSpPr>
            <a:spLocks noChangeShapeType="1"/>
          </p:cNvSpPr>
          <p:nvPr/>
        </p:nvSpPr>
        <p:spPr bwMode="auto">
          <a:xfrm flipV="1">
            <a:off x="6489700" y="4191000"/>
            <a:ext cx="596900" cy="622300"/>
          </a:xfrm>
          <a:prstGeom prst="line">
            <a:avLst/>
          </a:prstGeom>
          <a:noFill/>
          <a:ln w="9525">
            <a:solidFill>
              <a:schemeClr val="tx1"/>
            </a:solidFill>
            <a:round/>
            <a:headEnd/>
            <a:tailEnd/>
          </a:ln>
        </p:spPr>
        <p:txBody>
          <a:bodyPr wrap="none" anchor="ctr"/>
          <a:lstStyle/>
          <a:p>
            <a:endParaRPr lang="en-US"/>
          </a:p>
        </p:txBody>
      </p:sp>
      <p:sp>
        <p:nvSpPr>
          <p:cNvPr id="14376" name="Line 119"/>
          <p:cNvSpPr>
            <a:spLocks noChangeShapeType="1"/>
          </p:cNvSpPr>
          <p:nvPr/>
        </p:nvSpPr>
        <p:spPr bwMode="auto">
          <a:xfrm flipV="1">
            <a:off x="6489700" y="3568700"/>
            <a:ext cx="596900" cy="622300"/>
          </a:xfrm>
          <a:prstGeom prst="line">
            <a:avLst/>
          </a:prstGeom>
          <a:noFill/>
          <a:ln w="9525">
            <a:solidFill>
              <a:schemeClr val="tx1"/>
            </a:solidFill>
            <a:round/>
            <a:headEnd/>
            <a:tailEnd/>
          </a:ln>
        </p:spPr>
        <p:txBody>
          <a:bodyPr wrap="none" anchor="ctr"/>
          <a:lstStyle/>
          <a:p>
            <a:endParaRPr lang="en-US"/>
          </a:p>
        </p:txBody>
      </p:sp>
      <p:sp>
        <p:nvSpPr>
          <p:cNvPr id="14377" name="Rectangle 121"/>
          <p:cNvSpPr>
            <a:spLocks noChangeArrowheads="1"/>
          </p:cNvSpPr>
          <p:nvPr/>
        </p:nvSpPr>
        <p:spPr bwMode="auto">
          <a:xfrm>
            <a:off x="7096125" y="3505200"/>
            <a:ext cx="1666875" cy="739775"/>
          </a:xfrm>
          <a:prstGeom prst="rect">
            <a:avLst/>
          </a:prstGeom>
          <a:solidFill>
            <a:srgbClr val="CCFFFF"/>
          </a:solidFill>
          <a:ln w="9525">
            <a:solidFill>
              <a:schemeClr val="tx1"/>
            </a:solidFill>
            <a:miter lim="800000"/>
            <a:headEnd/>
            <a:tailEnd/>
          </a:ln>
        </p:spPr>
        <p:txBody>
          <a:bodyPr>
            <a:spAutoFit/>
          </a:bodyPr>
          <a:lstStyle/>
          <a:p>
            <a:r>
              <a:rPr lang="en-US" sz="1400" b="1"/>
              <a:t>In these 3 cases, information is being destroyed</a:t>
            </a:r>
            <a:endParaRPr lang="en-US"/>
          </a:p>
        </p:txBody>
      </p:sp>
      <p:sp>
        <p:nvSpPr>
          <p:cNvPr id="14378" name="Text Box 122"/>
          <p:cNvSpPr txBox="1">
            <a:spLocks noChangeArrowheads="1"/>
          </p:cNvSpPr>
          <p:nvPr/>
        </p:nvSpPr>
        <p:spPr bwMode="auto">
          <a:xfrm>
            <a:off x="838200" y="3182938"/>
            <a:ext cx="1524000" cy="703262"/>
          </a:xfrm>
          <a:prstGeom prst="rect">
            <a:avLst/>
          </a:prstGeom>
          <a:noFill/>
          <a:ln w="9525">
            <a:noFill/>
            <a:miter lim="800000"/>
            <a:headEnd/>
            <a:tailEnd/>
          </a:ln>
        </p:spPr>
        <p:txBody>
          <a:bodyPr>
            <a:spAutoFit/>
          </a:bodyPr>
          <a:lstStyle/>
          <a:p>
            <a:pPr>
              <a:spcBef>
                <a:spcPct val="50000"/>
              </a:spcBef>
            </a:pPr>
            <a:r>
              <a:rPr lang="en-US" sz="1600" b="1" u="sng">
                <a:solidFill>
                  <a:schemeClr val="accent1"/>
                </a:solidFill>
              </a:rPr>
              <a:t>Ex.</a:t>
            </a:r>
            <a:r>
              <a:rPr lang="en-US" sz="1600"/>
              <a:t> </a:t>
            </a:r>
          </a:p>
          <a:p>
            <a:pPr>
              <a:spcBef>
                <a:spcPct val="50000"/>
              </a:spcBef>
            </a:pPr>
            <a:r>
              <a:rPr lang="en-US" sz="1600"/>
              <a:t>The AND Gate</a:t>
            </a:r>
            <a:endParaRPr lang="en-US"/>
          </a:p>
        </p:txBody>
      </p:sp>
      <p:sp>
        <p:nvSpPr>
          <p:cNvPr id="14379" name="Text Box 123"/>
          <p:cNvSpPr txBox="1">
            <a:spLocks noChangeArrowheads="1"/>
          </p:cNvSpPr>
          <p:nvPr/>
        </p:nvSpPr>
        <p:spPr bwMode="auto">
          <a:xfrm>
            <a:off x="990600" y="5715000"/>
            <a:ext cx="7086600" cy="822325"/>
          </a:xfrm>
          <a:prstGeom prst="rect">
            <a:avLst/>
          </a:prstGeom>
          <a:noFill/>
          <a:ln w="9525">
            <a:noFill/>
            <a:miter lim="800000"/>
            <a:headEnd/>
            <a:tailEnd/>
          </a:ln>
        </p:spPr>
        <p:txBody>
          <a:bodyPr>
            <a:spAutoFit/>
          </a:bodyPr>
          <a:lstStyle/>
          <a:p>
            <a:pPr algn="ctr">
              <a:spcBef>
                <a:spcPct val="50000"/>
              </a:spcBef>
              <a:buClr>
                <a:schemeClr val="accent2"/>
              </a:buClr>
              <a:buFont typeface="Wingdings" pitchFamily="2" charset="2"/>
              <a:buChar char="§"/>
            </a:pPr>
            <a:r>
              <a:rPr lang="en-US"/>
              <a:t>This type of gate cannot be used.  We must use </a:t>
            </a:r>
            <a:r>
              <a:rPr lang="en-US" b="1" i="1"/>
              <a:t>Quantum Gates</a:t>
            </a:r>
            <a:r>
              <a:rPr lang="en-US"/>
              <a:t>.</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871539" y="119063"/>
            <a:ext cx="7382776" cy="790575"/>
          </a:xfrm>
        </p:spPr>
        <p:txBody>
          <a:bodyPr/>
          <a:lstStyle/>
          <a:p>
            <a:pPr eaLnBrk="1" hangingPunct="1"/>
            <a:r>
              <a:rPr lang="en-AU" dirty="0" smtClean="0"/>
              <a:t>Grover’s search algorithm</a:t>
            </a:r>
          </a:p>
        </p:txBody>
      </p:sp>
      <mc:AlternateContent xmlns:mc="http://schemas.openxmlformats.org/markup-compatibility/2006">
        <mc:Choice xmlns="" xmlns:a14="http://schemas.microsoft.com/office/drawing/2010/main" Requires="a14">
          <p:sp>
            <p:nvSpPr>
              <p:cNvPr id="8195" name="Rectangle 3"/>
              <p:cNvSpPr>
                <a:spLocks noGrp="1" noChangeArrowheads="1"/>
              </p:cNvSpPr>
              <p:nvPr>
                <p:ph type="body" idx="1"/>
              </p:nvPr>
            </p:nvSpPr>
            <p:spPr>
              <a:xfrm>
                <a:off x="327325" y="1152037"/>
                <a:ext cx="7597475" cy="2802125"/>
              </a:xfrm>
            </p:spPr>
            <p:txBody>
              <a:bodyPr/>
              <a:lstStyle/>
              <a:p>
                <a:pPr eaLnBrk="1" hangingPunct="1">
                  <a:spcBef>
                    <a:spcPts val="600"/>
                  </a:spcBef>
                  <a:spcAft>
                    <a:spcPts val="0"/>
                  </a:spcAft>
                </a:pPr>
                <a:r>
                  <a:rPr lang="en-AU" sz="2000" b="1" dirty="0" smtClean="0"/>
                  <a:t>Example:</a:t>
                </a:r>
                <a:r>
                  <a:rPr lang="en-AU" sz="2000" dirty="0" smtClean="0"/>
                  <a:t> Take </a:t>
                </a:r>
                <a14:m>
                  <m:oMath xmlns:m="http://schemas.openxmlformats.org/officeDocument/2006/math">
                    <m:r>
                      <a:rPr lang="en-AU" sz="2000" i="1" dirty="0" smtClean="0">
                        <a:latin typeface="Cambria Math" panose="02040503050406030204" pitchFamily="18" charset="0"/>
                      </a:rPr>
                      <m:t>𝑁</m:t>
                    </m:r>
                    <m:r>
                      <a:rPr lang="en-AU" sz="2000" i="1" dirty="0" smtClean="0">
                        <a:latin typeface="Cambria Math" panose="02040503050406030204" pitchFamily="18" charset="0"/>
                      </a:rPr>
                      <m:t>=9</m:t>
                    </m:r>
                  </m:oMath>
                </a14:m>
                <a:r>
                  <a:rPr lang="en-AU" sz="2000" dirty="0" smtClean="0"/>
                  <a:t>, with solution </a:t>
                </a:r>
                <a14:m>
                  <m:oMath xmlns:m="http://schemas.openxmlformats.org/officeDocument/2006/math">
                    <m:r>
                      <a:rPr lang="en-AU" sz="2000" i="1" dirty="0" smtClean="0">
                        <a:latin typeface="Cambria Math" panose="02040503050406030204" pitchFamily="18" charset="0"/>
                      </a:rPr>
                      <m:t>𝑥</m:t>
                    </m:r>
                    <m:r>
                      <a:rPr lang="en-AU" sz="2000" i="1" dirty="0" smtClean="0">
                        <a:latin typeface="Cambria Math" panose="02040503050406030204" pitchFamily="18" charset="0"/>
                      </a:rPr>
                      <m:t>=6</m:t>
                    </m:r>
                  </m:oMath>
                </a14:m>
                <a:r>
                  <a:rPr lang="en-AU" sz="2000" dirty="0" smtClean="0"/>
                  <a:t>.</a:t>
                </a:r>
              </a:p>
              <a:p>
                <a:pPr eaLnBrk="1" hangingPunct="1">
                  <a:spcBef>
                    <a:spcPts val="600"/>
                  </a:spcBef>
                  <a:spcAft>
                    <a:spcPts val="0"/>
                  </a:spcAft>
                </a:pPr>
                <a:r>
                  <a:rPr lang="en-AU" sz="2000" dirty="0" smtClean="0"/>
                  <a:t>Reflecting target…</a:t>
                </a:r>
              </a:p>
              <a:p>
                <a:pPr eaLnBrk="1" hangingPunct="1">
                  <a:spcBef>
                    <a:spcPts val="600"/>
                  </a:spcBef>
                  <a:spcAft>
                    <a:spcPts val="0"/>
                  </a:spcAft>
                </a:pPr>
                <a:r>
                  <a:rPr lang="en-AU" sz="2000" dirty="0" smtClean="0"/>
                  <a:t>The mean is </a:t>
                </a:r>
                <a14:m>
                  <m:oMath xmlns:m="http://schemas.openxmlformats.org/officeDocument/2006/math">
                    <m:r>
                      <a:rPr lang="en-AU" sz="2000" b="0" i="1" smtClean="0">
                        <a:latin typeface="Cambria Math" panose="02040503050406030204" pitchFamily="18" charset="0"/>
                      </a:rPr>
                      <m:t>7/27</m:t>
                    </m:r>
                  </m:oMath>
                </a14:m>
                <a:r>
                  <a:rPr lang="en-AU" sz="2000" dirty="0" smtClean="0"/>
                  <a:t>.</a:t>
                </a:r>
              </a:p>
              <a:p>
                <a:pPr eaLnBrk="1" hangingPunct="1">
                  <a:spcBef>
                    <a:spcPts val="600"/>
                  </a:spcBef>
                  <a:spcAft>
                    <a:spcPts val="0"/>
                  </a:spcAft>
                </a:pPr>
                <a:r>
                  <a:rPr lang="en-AU" sz="2000" dirty="0" smtClean="0"/>
                  <a:t>Reflecting about mean…</a:t>
                </a:r>
              </a:p>
              <a:p>
                <a:pPr eaLnBrk="1" hangingPunct="1">
                  <a:spcBef>
                    <a:spcPts val="600"/>
                  </a:spcBef>
                  <a:spcAft>
                    <a:spcPts val="0"/>
                  </a:spcAft>
                </a:pPr>
                <a:r>
                  <a:rPr lang="en-AU" sz="2000" dirty="0" smtClean="0"/>
                  <a:t>Reflecting target…</a:t>
                </a:r>
              </a:p>
              <a:p>
                <a:pPr eaLnBrk="1" hangingPunct="1">
                  <a:spcBef>
                    <a:spcPts val="600"/>
                  </a:spcBef>
                  <a:spcAft>
                    <a:spcPts val="0"/>
                  </a:spcAft>
                </a:pPr>
                <a:r>
                  <a:rPr lang="en-AU" sz="2000" dirty="0" smtClean="0"/>
                  <a:t>The mean is </a:t>
                </a:r>
                <a14:m>
                  <m:oMath xmlns:m="http://schemas.openxmlformats.org/officeDocument/2006/math">
                    <m:r>
                      <a:rPr lang="en-AU" sz="2000" i="1" dirty="0" smtClean="0">
                        <a:latin typeface="Cambria Math" panose="02040503050406030204" pitchFamily="18" charset="0"/>
                      </a:rPr>
                      <m:t>17/243</m:t>
                    </m:r>
                  </m:oMath>
                </a14:m>
                <a:r>
                  <a:rPr lang="en-AU" sz="2000" dirty="0" smtClean="0"/>
                  <a:t>.</a:t>
                </a:r>
              </a:p>
            </p:txBody>
          </p:sp>
        </mc:Choice>
        <mc:Fallback>
          <p:sp>
            <p:nvSpPr>
              <p:cNvPr id="8195" name="Rectangle 3"/>
              <p:cNvSpPr>
                <a:spLocks noGrp="1" noRot="1" noChangeAspect="1" noMove="1" noResize="1" noEditPoints="1" noAdjustHandles="1" noChangeArrowheads="1" noChangeShapeType="1" noTextEdit="1"/>
              </p:cNvSpPr>
              <p:nvPr>
                <p:ph type="body" idx="1"/>
              </p:nvPr>
            </p:nvSpPr>
            <p:spPr>
              <a:xfrm>
                <a:off x="327325" y="1152037"/>
                <a:ext cx="7597475" cy="2802125"/>
              </a:xfrm>
              <a:blipFill rotWithShape="0">
                <a:blip r:embed="rId2"/>
                <a:stretch>
                  <a:fillRect l="-241" t="-1087"/>
                </a:stretch>
              </a:blipFill>
            </p:spPr>
            <p:txBody>
              <a:bodyPr/>
              <a:lstStyle/>
              <a:p>
                <a:r>
                  <a:rPr lang="en-AU">
                    <a:noFill/>
                  </a:rPr>
                  <a:t> </a:t>
                </a:r>
              </a:p>
            </p:txBody>
          </p:sp>
        </mc:Fallback>
      </mc:AlternateContent>
      <p:sp>
        <p:nvSpPr>
          <p:cNvPr id="9" name="TextBox 8"/>
          <p:cNvSpPr txBox="1"/>
          <p:nvPr/>
        </p:nvSpPr>
        <p:spPr>
          <a:xfrm>
            <a:off x="7394639" y="3028288"/>
            <a:ext cx="1639824" cy="307777"/>
          </a:xfrm>
          <a:prstGeom prst="rect">
            <a:avLst/>
          </a:prstGeom>
          <a:noFill/>
        </p:spPr>
        <p:txBody>
          <a:bodyPr wrap="square" rtlCol="0">
            <a:spAutoFit/>
          </a:bodyPr>
          <a:lstStyle/>
          <a:p>
            <a:pPr algn="ctr"/>
            <a:r>
              <a:rPr lang="en-AU" sz="1400" dirty="0" err="1" smtClean="0"/>
              <a:t>Lov</a:t>
            </a:r>
            <a:r>
              <a:rPr lang="en-AU" sz="1400" dirty="0" smtClean="0"/>
              <a:t> Grover</a:t>
            </a:r>
            <a:endParaRPr lang="en-AU" sz="1400" dirty="0"/>
          </a:p>
        </p:txBody>
      </p:sp>
      <p:sp>
        <p:nvSpPr>
          <p:cNvPr id="10" name="TextBox 9"/>
          <p:cNvSpPr txBox="1"/>
          <p:nvPr/>
        </p:nvSpPr>
        <p:spPr>
          <a:xfrm>
            <a:off x="8254314" y="0"/>
            <a:ext cx="889686" cy="461665"/>
          </a:xfrm>
          <a:prstGeom prst="rect">
            <a:avLst/>
          </a:prstGeom>
          <a:noFill/>
        </p:spPr>
        <p:txBody>
          <a:bodyPr wrap="square" rtlCol="0">
            <a:spAutoFit/>
          </a:bodyPr>
          <a:lstStyle/>
          <a:p>
            <a:r>
              <a:rPr lang="en-AU" dirty="0" smtClean="0"/>
              <a:t>1996</a:t>
            </a:r>
            <a:endParaRPr lang="en-AU" dirty="0"/>
          </a:p>
        </p:txBody>
      </p:sp>
      <p:pic>
        <p:nvPicPr>
          <p:cNvPr id="3" name="Picture 2"/>
          <p:cNvPicPr>
            <a:picLocks noChangeAspect="1"/>
          </p:cNvPicPr>
          <p:nvPr/>
        </p:nvPicPr>
        <p:blipFill rotWithShape="1">
          <a:blip r:embed="rId3">
            <a:extLst>
              <a:ext uri="{28A0092B-C50C-407E-A947-70E740481C1C}">
                <a14:useLocalDpi xmlns="" xmlns:a14="http://schemas.microsoft.com/office/drawing/2010/main" val="0"/>
              </a:ext>
            </a:extLst>
          </a:blip>
          <a:srcRect l="50550" r="15751" b="40553"/>
          <a:stretch/>
        </p:blipFill>
        <p:spPr>
          <a:xfrm>
            <a:off x="7440194" y="830502"/>
            <a:ext cx="1548714" cy="2197786"/>
          </a:xfrm>
          <a:prstGeom prst="rect">
            <a:avLst/>
          </a:prstGeom>
        </p:spPr>
      </p:pic>
      <p:cxnSp>
        <p:nvCxnSpPr>
          <p:cNvPr id="7" name="Straight Connector 6"/>
          <p:cNvCxnSpPr/>
          <p:nvPr/>
        </p:nvCxnSpPr>
        <p:spPr bwMode="auto">
          <a:xfrm>
            <a:off x="214184" y="4277841"/>
            <a:ext cx="7068065"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8" name="Straight Connector 7"/>
          <p:cNvCxnSpPr/>
          <p:nvPr/>
        </p:nvCxnSpPr>
        <p:spPr bwMode="auto">
          <a:xfrm flipH="1">
            <a:off x="576288" y="3952800"/>
            <a:ext cx="0" cy="32400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1" name="Straight Connector 10"/>
          <p:cNvCxnSpPr/>
          <p:nvPr/>
        </p:nvCxnSpPr>
        <p:spPr bwMode="auto">
          <a:xfrm flipH="1">
            <a:off x="4536000" y="2786400"/>
            <a:ext cx="0" cy="149040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2" name="Straight Connector 11"/>
          <p:cNvCxnSpPr/>
          <p:nvPr/>
        </p:nvCxnSpPr>
        <p:spPr bwMode="auto">
          <a:xfrm>
            <a:off x="2952000" y="3952800"/>
            <a:ext cx="0" cy="32400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5" name="Straight Connector 14"/>
          <p:cNvCxnSpPr/>
          <p:nvPr/>
        </p:nvCxnSpPr>
        <p:spPr bwMode="auto">
          <a:xfrm flipV="1">
            <a:off x="324000" y="3823200"/>
            <a:ext cx="6840000" cy="0"/>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9" name="Straight Connector 18"/>
          <p:cNvCxnSpPr/>
          <p:nvPr/>
        </p:nvCxnSpPr>
        <p:spPr bwMode="auto">
          <a:xfrm flipH="1">
            <a:off x="6120000" y="3952800"/>
            <a:ext cx="0" cy="32400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0" name="Straight Connector 19"/>
          <p:cNvCxnSpPr/>
          <p:nvPr/>
        </p:nvCxnSpPr>
        <p:spPr bwMode="auto">
          <a:xfrm flipH="1">
            <a:off x="1368000" y="3952800"/>
            <a:ext cx="0" cy="32400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1" name="Straight Connector 20"/>
          <p:cNvCxnSpPr/>
          <p:nvPr/>
        </p:nvCxnSpPr>
        <p:spPr bwMode="auto">
          <a:xfrm>
            <a:off x="6912062" y="3952800"/>
            <a:ext cx="0" cy="32400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2" name="Straight Connector 21"/>
          <p:cNvCxnSpPr/>
          <p:nvPr/>
        </p:nvCxnSpPr>
        <p:spPr bwMode="auto">
          <a:xfrm flipH="1">
            <a:off x="2160000" y="3952800"/>
            <a:ext cx="0" cy="32400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3" name="Straight Connector 22"/>
          <p:cNvCxnSpPr/>
          <p:nvPr/>
        </p:nvCxnSpPr>
        <p:spPr bwMode="auto">
          <a:xfrm flipH="1">
            <a:off x="3744000" y="3952800"/>
            <a:ext cx="0" cy="32400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4" name="Straight Connector 23"/>
          <p:cNvCxnSpPr/>
          <p:nvPr/>
        </p:nvCxnSpPr>
        <p:spPr bwMode="auto">
          <a:xfrm>
            <a:off x="5328000" y="3952800"/>
            <a:ext cx="0" cy="32400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5" name="Straight Connector 24"/>
          <p:cNvCxnSpPr/>
          <p:nvPr/>
        </p:nvCxnSpPr>
        <p:spPr bwMode="auto">
          <a:xfrm flipH="1">
            <a:off x="4536000" y="4276800"/>
            <a:ext cx="0" cy="149040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6" name="Straight Connector 25"/>
          <p:cNvCxnSpPr/>
          <p:nvPr/>
        </p:nvCxnSpPr>
        <p:spPr bwMode="auto">
          <a:xfrm flipV="1">
            <a:off x="324000" y="4154400"/>
            <a:ext cx="6840000" cy="0"/>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Tree>
    <p:extLst>
      <p:ext uri="{BB962C8B-B14F-4D97-AF65-F5344CB8AC3E}">
        <p14:creationId xmlns="" xmlns:p14="http://schemas.microsoft.com/office/powerpoint/2010/main" val="13981292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5">
                                            <p:txEl>
                                              <p:charRg st="2" end="2"/>
                                            </p:txEl>
                                          </p:spTgt>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11"/>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95">
                                            <p:txEl>
                                              <p:char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871539" y="119063"/>
            <a:ext cx="7382776" cy="790575"/>
          </a:xfrm>
        </p:spPr>
        <p:txBody>
          <a:bodyPr/>
          <a:lstStyle/>
          <a:p>
            <a:pPr eaLnBrk="1" hangingPunct="1"/>
            <a:r>
              <a:rPr lang="en-AU" dirty="0" smtClean="0"/>
              <a:t>Grover’s search algorithm</a:t>
            </a:r>
          </a:p>
        </p:txBody>
      </p:sp>
      <mc:AlternateContent xmlns:mc="http://schemas.openxmlformats.org/markup-compatibility/2006">
        <mc:Choice xmlns="" xmlns:a14="http://schemas.microsoft.com/office/drawing/2010/main" Requires="a14">
          <p:sp>
            <p:nvSpPr>
              <p:cNvPr id="8195" name="Rectangle 3"/>
              <p:cNvSpPr>
                <a:spLocks noGrp="1" noChangeArrowheads="1"/>
              </p:cNvSpPr>
              <p:nvPr>
                <p:ph type="body" idx="1"/>
              </p:nvPr>
            </p:nvSpPr>
            <p:spPr>
              <a:xfrm>
                <a:off x="327325" y="1152037"/>
                <a:ext cx="7597475" cy="2802125"/>
              </a:xfrm>
            </p:spPr>
            <p:txBody>
              <a:bodyPr/>
              <a:lstStyle/>
              <a:p>
                <a:pPr eaLnBrk="1" hangingPunct="1">
                  <a:spcBef>
                    <a:spcPts val="600"/>
                  </a:spcBef>
                  <a:spcAft>
                    <a:spcPts val="0"/>
                  </a:spcAft>
                </a:pPr>
                <a:r>
                  <a:rPr lang="en-AU" sz="2000" b="1" dirty="0" smtClean="0"/>
                  <a:t>Example:</a:t>
                </a:r>
                <a:r>
                  <a:rPr lang="en-AU" sz="2000" dirty="0" smtClean="0"/>
                  <a:t> Take </a:t>
                </a:r>
                <a14:m>
                  <m:oMath xmlns:m="http://schemas.openxmlformats.org/officeDocument/2006/math">
                    <m:r>
                      <a:rPr lang="en-AU" sz="2000" i="1" dirty="0" smtClean="0">
                        <a:latin typeface="Cambria Math" panose="02040503050406030204" pitchFamily="18" charset="0"/>
                      </a:rPr>
                      <m:t>𝑁</m:t>
                    </m:r>
                    <m:r>
                      <a:rPr lang="en-AU" sz="2000" i="1" dirty="0" smtClean="0">
                        <a:latin typeface="Cambria Math" panose="02040503050406030204" pitchFamily="18" charset="0"/>
                      </a:rPr>
                      <m:t>=9</m:t>
                    </m:r>
                  </m:oMath>
                </a14:m>
                <a:r>
                  <a:rPr lang="en-AU" sz="2000" dirty="0" smtClean="0"/>
                  <a:t>, with solution </a:t>
                </a:r>
                <a14:m>
                  <m:oMath xmlns:m="http://schemas.openxmlformats.org/officeDocument/2006/math">
                    <m:r>
                      <a:rPr lang="en-AU" sz="2000" i="1" dirty="0" smtClean="0">
                        <a:latin typeface="Cambria Math" panose="02040503050406030204" pitchFamily="18" charset="0"/>
                      </a:rPr>
                      <m:t>𝑥</m:t>
                    </m:r>
                    <m:r>
                      <a:rPr lang="en-AU" sz="2000" i="1" dirty="0" smtClean="0">
                        <a:latin typeface="Cambria Math" panose="02040503050406030204" pitchFamily="18" charset="0"/>
                      </a:rPr>
                      <m:t>=6</m:t>
                    </m:r>
                  </m:oMath>
                </a14:m>
                <a:r>
                  <a:rPr lang="en-AU" sz="2000" dirty="0" smtClean="0"/>
                  <a:t>.</a:t>
                </a:r>
              </a:p>
              <a:p>
                <a:pPr eaLnBrk="1" hangingPunct="1">
                  <a:spcBef>
                    <a:spcPts val="600"/>
                  </a:spcBef>
                  <a:spcAft>
                    <a:spcPts val="0"/>
                  </a:spcAft>
                </a:pPr>
                <a:r>
                  <a:rPr lang="en-AU" sz="2000" dirty="0" smtClean="0"/>
                  <a:t>Reflecting target…</a:t>
                </a:r>
              </a:p>
              <a:p>
                <a:pPr eaLnBrk="1" hangingPunct="1">
                  <a:spcBef>
                    <a:spcPts val="600"/>
                  </a:spcBef>
                  <a:spcAft>
                    <a:spcPts val="0"/>
                  </a:spcAft>
                </a:pPr>
                <a:r>
                  <a:rPr lang="en-AU" sz="2000" dirty="0" smtClean="0"/>
                  <a:t>The mean is </a:t>
                </a:r>
                <a14:m>
                  <m:oMath xmlns:m="http://schemas.openxmlformats.org/officeDocument/2006/math">
                    <m:r>
                      <a:rPr lang="en-AU" sz="2000" b="0" i="1" smtClean="0">
                        <a:latin typeface="Cambria Math" panose="02040503050406030204" pitchFamily="18" charset="0"/>
                      </a:rPr>
                      <m:t>7/27</m:t>
                    </m:r>
                  </m:oMath>
                </a14:m>
                <a:r>
                  <a:rPr lang="en-AU" sz="2000" dirty="0" smtClean="0"/>
                  <a:t>.</a:t>
                </a:r>
              </a:p>
              <a:p>
                <a:pPr eaLnBrk="1" hangingPunct="1">
                  <a:spcBef>
                    <a:spcPts val="600"/>
                  </a:spcBef>
                  <a:spcAft>
                    <a:spcPts val="0"/>
                  </a:spcAft>
                </a:pPr>
                <a:r>
                  <a:rPr lang="en-AU" sz="2000" dirty="0" smtClean="0"/>
                  <a:t>Reflecting about mean…</a:t>
                </a:r>
              </a:p>
              <a:p>
                <a:pPr eaLnBrk="1" hangingPunct="1">
                  <a:spcBef>
                    <a:spcPts val="600"/>
                  </a:spcBef>
                  <a:spcAft>
                    <a:spcPts val="0"/>
                  </a:spcAft>
                </a:pPr>
                <a:r>
                  <a:rPr lang="en-AU" sz="2000" dirty="0" smtClean="0"/>
                  <a:t>Reflecting target…</a:t>
                </a:r>
              </a:p>
              <a:p>
                <a:pPr eaLnBrk="1" hangingPunct="1">
                  <a:spcBef>
                    <a:spcPts val="600"/>
                  </a:spcBef>
                  <a:spcAft>
                    <a:spcPts val="0"/>
                  </a:spcAft>
                </a:pPr>
                <a:r>
                  <a:rPr lang="en-AU" sz="2000" dirty="0" smtClean="0"/>
                  <a:t>The mean is </a:t>
                </a:r>
                <a14:m>
                  <m:oMath xmlns:m="http://schemas.openxmlformats.org/officeDocument/2006/math">
                    <m:r>
                      <a:rPr lang="en-AU" sz="2000" i="1" dirty="0" smtClean="0">
                        <a:latin typeface="Cambria Math" panose="02040503050406030204" pitchFamily="18" charset="0"/>
                      </a:rPr>
                      <m:t>17/243</m:t>
                    </m:r>
                  </m:oMath>
                </a14:m>
                <a:r>
                  <a:rPr lang="en-AU" sz="2000" dirty="0" smtClean="0"/>
                  <a:t>.</a:t>
                </a:r>
              </a:p>
              <a:p>
                <a:pPr eaLnBrk="1" hangingPunct="1">
                  <a:spcBef>
                    <a:spcPts val="600"/>
                  </a:spcBef>
                  <a:spcAft>
                    <a:spcPts val="0"/>
                  </a:spcAft>
                </a:pPr>
                <a:r>
                  <a:rPr lang="en-AU" sz="2000" dirty="0" smtClean="0"/>
                  <a:t>Reflecting about mean…</a:t>
                </a:r>
              </a:p>
            </p:txBody>
          </p:sp>
        </mc:Choice>
        <mc:Fallback>
          <p:sp>
            <p:nvSpPr>
              <p:cNvPr id="8195" name="Rectangle 3"/>
              <p:cNvSpPr>
                <a:spLocks noGrp="1" noRot="1" noChangeAspect="1" noMove="1" noResize="1" noEditPoints="1" noAdjustHandles="1" noChangeArrowheads="1" noChangeShapeType="1" noTextEdit="1"/>
              </p:cNvSpPr>
              <p:nvPr>
                <p:ph type="body" idx="1"/>
              </p:nvPr>
            </p:nvSpPr>
            <p:spPr>
              <a:xfrm>
                <a:off x="327325" y="1152037"/>
                <a:ext cx="7597475" cy="2802125"/>
              </a:xfrm>
              <a:blipFill rotWithShape="0">
                <a:blip r:embed="rId2"/>
                <a:stretch>
                  <a:fillRect l="-241" t="-1087"/>
                </a:stretch>
              </a:blipFill>
            </p:spPr>
            <p:txBody>
              <a:bodyPr/>
              <a:lstStyle/>
              <a:p>
                <a:r>
                  <a:rPr lang="en-AU">
                    <a:noFill/>
                  </a:rPr>
                  <a:t> </a:t>
                </a:r>
              </a:p>
            </p:txBody>
          </p:sp>
        </mc:Fallback>
      </mc:AlternateContent>
      <p:sp>
        <p:nvSpPr>
          <p:cNvPr id="9" name="TextBox 8"/>
          <p:cNvSpPr txBox="1"/>
          <p:nvPr/>
        </p:nvSpPr>
        <p:spPr>
          <a:xfrm>
            <a:off x="7394639" y="3028288"/>
            <a:ext cx="1639824" cy="307777"/>
          </a:xfrm>
          <a:prstGeom prst="rect">
            <a:avLst/>
          </a:prstGeom>
          <a:noFill/>
        </p:spPr>
        <p:txBody>
          <a:bodyPr wrap="square" rtlCol="0">
            <a:spAutoFit/>
          </a:bodyPr>
          <a:lstStyle/>
          <a:p>
            <a:pPr algn="ctr"/>
            <a:r>
              <a:rPr lang="en-AU" sz="1400" dirty="0" err="1" smtClean="0"/>
              <a:t>Lov</a:t>
            </a:r>
            <a:r>
              <a:rPr lang="en-AU" sz="1400" dirty="0" smtClean="0"/>
              <a:t> Grover</a:t>
            </a:r>
            <a:endParaRPr lang="en-AU" sz="1400" dirty="0"/>
          </a:p>
        </p:txBody>
      </p:sp>
      <p:sp>
        <p:nvSpPr>
          <p:cNvPr id="10" name="TextBox 9"/>
          <p:cNvSpPr txBox="1"/>
          <p:nvPr/>
        </p:nvSpPr>
        <p:spPr>
          <a:xfrm>
            <a:off x="8254314" y="0"/>
            <a:ext cx="889686" cy="461665"/>
          </a:xfrm>
          <a:prstGeom prst="rect">
            <a:avLst/>
          </a:prstGeom>
          <a:noFill/>
        </p:spPr>
        <p:txBody>
          <a:bodyPr wrap="square" rtlCol="0">
            <a:spAutoFit/>
          </a:bodyPr>
          <a:lstStyle/>
          <a:p>
            <a:r>
              <a:rPr lang="en-AU" dirty="0" smtClean="0"/>
              <a:t>1996</a:t>
            </a:r>
            <a:endParaRPr lang="en-AU" dirty="0"/>
          </a:p>
        </p:txBody>
      </p:sp>
      <p:pic>
        <p:nvPicPr>
          <p:cNvPr id="3" name="Picture 2"/>
          <p:cNvPicPr>
            <a:picLocks noChangeAspect="1"/>
          </p:cNvPicPr>
          <p:nvPr/>
        </p:nvPicPr>
        <p:blipFill rotWithShape="1">
          <a:blip r:embed="rId3">
            <a:extLst>
              <a:ext uri="{28A0092B-C50C-407E-A947-70E740481C1C}">
                <a14:useLocalDpi xmlns="" xmlns:a14="http://schemas.microsoft.com/office/drawing/2010/main" val="0"/>
              </a:ext>
            </a:extLst>
          </a:blip>
          <a:srcRect l="50550" r="15751" b="40553"/>
          <a:stretch/>
        </p:blipFill>
        <p:spPr>
          <a:xfrm>
            <a:off x="7440194" y="830502"/>
            <a:ext cx="1548714" cy="2197786"/>
          </a:xfrm>
          <a:prstGeom prst="rect">
            <a:avLst/>
          </a:prstGeom>
        </p:spPr>
      </p:pic>
      <p:cxnSp>
        <p:nvCxnSpPr>
          <p:cNvPr id="7" name="Straight Connector 6"/>
          <p:cNvCxnSpPr/>
          <p:nvPr/>
        </p:nvCxnSpPr>
        <p:spPr bwMode="auto">
          <a:xfrm>
            <a:off x="214184" y="4277841"/>
            <a:ext cx="7068065"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8" name="Straight Connector 7"/>
          <p:cNvCxnSpPr/>
          <p:nvPr/>
        </p:nvCxnSpPr>
        <p:spPr bwMode="auto">
          <a:xfrm flipH="1">
            <a:off x="576288" y="4276800"/>
            <a:ext cx="0" cy="7920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1" name="Straight Connector 10"/>
          <p:cNvCxnSpPr/>
          <p:nvPr/>
        </p:nvCxnSpPr>
        <p:spPr bwMode="auto">
          <a:xfrm flipH="1">
            <a:off x="4536000" y="2541600"/>
            <a:ext cx="0" cy="173520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2" name="Straight Connector 11"/>
          <p:cNvCxnSpPr/>
          <p:nvPr/>
        </p:nvCxnSpPr>
        <p:spPr bwMode="auto">
          <a:xfrm>
            <a:off x="2952000" y="4276800"/>
            <a:ext cx="0" cy="7920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9" name="Straight Connector 18"/>
          <p:cNvCxnSpPr/>
          <p:nvPr/>
        </p:nvCxnSpPr>
        <p:spPr bwMode="auto">
          <a:xfrm flipH="1">
            <a:off x="6120000" y="4276800"/>
            <a:ext cx="0" cy="7920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0" name="Straight Connector 19"/>
          <p:cNvCxnSpPr/>
          <p:nvPr/>
        </p:nvCxnSpPr>
        <p:spPr bwMode="auto">
          <a:xfrm flipH="1">
            <a:off x="1368000" y="4276800"/>
            <a:ext cx="0" cy="7920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1" name="Straight Connector 20"/>
          <p:cNvCxnSpPr/>
          <p:nvPr/>
        </p:nvCxnSpPr>
        <p:spPr bwMode="auto">
          <a:xfrm>
            <a:off x="6912062" y="4276800"/>
            <a:ext cx="0" cy="7920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2" name="Straight Connector 21"/>
          <p:cNvCxnSpPr/>
          <p:nvPr/>
        </p:nvCxnSpPr>
        <p:spPr bwMode="auto">
          <a:xfrm flipH="1">
            <a:off x="2160000" y="4276800"/>
            <a:ext cx="0" cy="7920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3" name="Straight Connector 22"/>
          <p:cNvCxnSpPr/>
          <p:nvPr/>
        </p:nvCxnSpPr>
        <p:spPr bwMode="auto">
          <a:xfrm flipH="1">
            <a:off x="3744000" y="4276800"/>
            <a:ext cx="0" cy="7920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4" name="Straight Connector 23"/>
          <p:cNvCxnSpPr/>
          <p:nvPr/>
        </p:nvCxnSpPr>
        <p:spPr bwMode="auto">
          <a:xfrm>
            <a:off x="5328000" y="4276800"/>
            <a:ext cx="0" cy="7920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6" name="Straight Connector 25"/>
          <p:cNvCxnSpPr/>
          <p:nvPr/>
        </p:nvCxnSpPr>
        <p:spPr bwMode="auto">
          <a:xfrm flipV="1">
            <a:off x="324000" y="4154400"/>
            <a:ext cx="6840000" cy="0"/>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2" name="TextBox 1"/>
          <p:cNvSpPr txBox="1"/>
          <p:nvPr/>
        </p:nvSpPr>
        <p:spPr>
          <a:xfrm>
            <a:off x="3744000" y="5049795"/>
            <a:ext cx="2323070" cy="830997"/>
          </a:xfrm>
          <a:prstGeom prst="rect">
            <a:avLst/>
          </a:prstGeom>
          <a:noFill/>
        </p:spPr>
        <p:txBody>
          <a:bodyPr wrap="square" rtlCol="0">
            <a:spAutoFit/>
          </a:bodyPr>
          <a:lstStyle/>
          <a:p>
            <a:pPr algn="ctr"/>
            <a:r>
              <a:rPr lang="en-AU" dirty="0" smtClean="0"/>
              <a:t>Solution with high probability.</a:t>
            </a:r>
            <a:endParaRPr lang="en-AU" dirty="0"/>
          </a:p>
        </p:txBody>
      </p:sp>
      <p:cxnSp>
        <p:nvCxnSpPr>
          <p:cNvPr id="5" name="Straight Arrow Connector 4"/>
          <p:cNvCxnSpPr/>
          <p:nvPr/>
        </p:nvCxnSpPr>
        <p:spPr bwMode="auto">
          <a:xfrm flipV="1">
            <a:off x="4536000" y="4316400"/>
            <a:ext cx="0" cy="78282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Tree>
    <p:extLst>
      <p:ext uri="{BB962C8B-B14F-4D97-AF65-F5344CB8AC3E}">
        <p14:creationId xmlns="" xmlns:p14="http://schemas.microsoft.com/office/powerpoint/2010/main" val="9428839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871539" y="119063"/>
            <a:ext cx="7382776" cy="790575"/>
          </a:xfrm>
        </p:spPr>
        <p:txBody>
          <a:bodyPr/>
          <a:lstStyle/>
          <a:p>
            <a:pPr eaLnBrk="1" hangingPunct="1"/>
            <a:r>
              <a:rPr lang="en-AU" dirty="0" smtClean="0"/>
              <a:t>Grover’s search algorithm</a:t>
            </a:r>
          </a:p>
        </p:txBody>
      </p:sp>
      <mc:AlternateContent xmlns:mc="http://schemas.openxmlformats.org/markup-compatibility/2006">
        <mc:Choice xmlns="" xmlns:a14="http://schemas.microsoft.com/office/drawing/2010/main" Requires="a14">
          <p:sp>
            <p:nvSpPr>
              <p:cNvPr id="8195" name="Rectangle 3"/>
              <p:cNvSpPr>
                <a:spLocks noGrp="1" noChangeArrowheads="1"/>
              </p:cNvSpPr>
              <p:nvPr>
                <p:ph type="body" idx="1"/>
              </p:nvPr>
            </p:nvSpPr>
            <p:spPr>
              <a:xfrm>
                <a:off x="327325" y="1152038"/>
                <a:ext cx="7309151" cy="5545324"/>
              </a:xfrm>
            </p:spPr>
            <p:txBody>
              <a:bodyPr/>
              <a:lstStyle/>
              <a:p>
                <a:pPr eaLnBrk="1" hangingPunct="1">
                  <a:spcBef>
                    <a:spcPts val="600"/>
                  </a:spcBef>
                  <a:spcAft>
                    <a:spcPts val="0"/>
                  </a:spcAft>
                </a:pPr>
                <a:r>
                  <a:rPr lang="en-AU" sz="2000" b="1" dirty="0" smtClean="0"/>
                  <a:t>Another way of looking at it: Rotations</a:t>
                </a:r>
              </a:p>
              <a:p>
                <a:pPr eaLnBrk="1" hangingPunct="1">
                  <a:spcBef>
                    <a:spcPts val="600"/>
                  </a:spcBef>
                  <a:spcAft>
                    <a:spcPts val="0"/>
                  </a:spcAft>
                </a:pPr>
                <a:endParaRPr lang="en-AU" sz="2000" dirty="0" smtClean="0"/>
              </a:p>
              <a:p>
                <a:pPr eaLnBrk="1" hangingPunct="1">
                  <a:spcBef>
                    <a:spcPts val="600"/>
                  </a:spcBef>
                  <a:spcAft>
                    <a:spcPts val="0"/>
                  </a:spcAft>
                </a:pPr>
                <a:r>
                  <a:rPr lang="en-AU" sz="2000" dirty="0" smtClean="0"/>
                  <a:t>Define the </a:t>
                </a:r>
                <a:r>
                  <a:rPr lang="en-AU" sz="2000" dirty="0" err="1" smtClean="0"/>
                  <a:t>ket</a:t>
                </a:r>
                <a:r>
                  <a:rPr lang="en-AU" sz="2000" dirty="0" smtClean="0"/>
                  <a:t> perpendicular to </a:t>
                </a:r>
                <a14:m>
                  <m:oMath xmlns:m="http://schemas.openxmlformats.org/officeDocument/2006/math">
                    <m:d>
                      <m:dPr>
                        <m:begChr m:val="|"/>
                        <m:endChr m:val="〉"/>
                        <m:ctrlPr>
                          <a:rPr lang="en-AU" sz="2000" i="1">
                            <a:latin typeface="Cambria Math" panose="02040503050406030204" pitchFamily="18" charset="0"/>
                          </a:rPr>
                        </m:ctrlPr>
                      </m:dPr>
                      <m:e>
                        <m:r>
                          <a:rPr lang="en-AU" sz="2000" i="1">
                            <a:latin typeface="Cambria Math" panose="02040503050406030204" pitchFamily="18" charset="0"/>
                          </a:rPr>
                          <m:t>𝜔</m:t>
                        </m:r>
                      </m:e>
                    </m:d>
                  </m:oMath>
                </a14:m>
                <a:r>
                  <a:rPr lang="en-AU" sz="2000" dirty="0" smtClean="0"/>
                  <a:t>.</a:t>
                </a:r>
              </a:p>
              <a:p>
                <a:pPr marL="0" indent="0" eaLnBrk="1" hangingPunct="1">
                  <a:spcBef>
                    <a:spcPts val="600"/>
                  </a:spcBef>
                  <a:spcAft>
                    <a:spcPts val="0"/>
                  </a:spcAft>
                  <a:buNone/>
                </a:pPr>
                <a14:m>
                  <m:oMathPara xmlns:m="http://schemas.openxmlformats.org/officeDocument/2006/math">
                    <m:oMathParaPr>
                      <m:jc m:val="centerGroup"/>
                    </m:oMathParaPr>
                    <m:oMath xmlns:m="http://schemas.openxmlformats.org/officeDocument/2006/math">
                      <m:r>
                        <a:rPr lang="en-AU" sz="2000" b="0" i="1" smtClean="0">
                          <a:latin typeface="Cambria Math" panose="02040503050406030204" pitchFamily="18" charset="0"/>
                        </a:rPr>
                        <m:t>|</m:t>
                      </m:r>
                      <m:sSup>
                        <m:sSupPr>
                          <m:ctrlPr>
                            <a:rPr lang="en-AU" sz="2000" b="0" i="1" smtClean="0">
                              <a:latin typeface="Cambria Math" panose="02040503050406030204" pitchFamily="18" charset="0"/>
                            </a:rPr>
                          </m:ctrlPr>
                        </m:sSupPr>
                        <m:e>
                          <m:r>
                            <a:rPr lang="en-AU" sz="2000" b="0" i="1" smtClean="0">
                              <a:latin typeface="Cambria Math" panose="02040503050406030204" pitchFamily="18" charset="0"/>
                            </a:rPr>
                            <m:t>𝑠</m:t>
                          </m:r>
                        </m:e>
                        <m:sup>
                          <m:r>
                            <a:rPr lang="en-AU" sz="2000" b="0" i="1" smtClean="0">
                              <a:latin typeface="Cambria Math" panose="02040503050406030204" pitchFamily="18" charset="0"/>
                            </a:rPr>
                            <m:t>′</m:t>
                          </m:r>
                        </m:sup>
                      </m:sSup>
                      <m:r>
                        <a:rPr lang="en-AU" sz="2000" b="0" i="1" smtClean="0">
                          <a:latin typeface="Cambria Math" panose="02040503050406030204" pitchFamily="18" charset="0"/>
                        </a:rPr>
                        <m:t>〉</m:t>
                      </m:r>
                      <m:r>
                        <a:rPr lang="en-AU" sz="2000" i="1">
                          <a:latin typeface="Cambria Math" panose="02040503050406030204" pitchFamily="18" charset="0"/>
                        </a:rPr>
                        <m:t>=</m:t>
                      </m:r>
                      <m:f>
                        <m:fPr>
                          <m:ctrlPr>
                            <a:rPr lang="en-AU" sz="2000" b="0" i="1" smtClean="0">
                              <a:latin typeface="Cambria Math" panose="02040503050406030204" pitchFamily="18" charset="0"/>
                            </a:rPr>
                          </m:ctrlPr>
                        </m:fPr>
                        <m:num>
                          <m:r>
                            <a:rPr lang="en-AU" sz="2000" b="0" i="1" smtClean="0">
                              <a:latin typeface="Cambria Math" panose="02040503050406030204" pitchFamily="18" charset="0"/>
                            </a:rPr>
                            <m:t>1</m:t>
                          </m:r>
                        </m:num>
                        <m:den>
                          <m:rad>
                            <m:radPr>
                              <m:degHide m:val="on"/>
                              <m:ctrlPr>
                                <a:rPr lang="en-AU" sz="2000" b="0" i="1" smtClean="0">
                                  <a:latin typeface="Cambria Math" panose="02040503050406030204" pitchFamily="18" charset="0"/>
                                </a:rPr>
                              </m:ctrlPr>
                            </m:radPr>
                            <m:deg/>
                            <m:e>
                              <m:r>
                                <a:rPr lang="en-AU" sz="2000" b="0" i="1" smtClean="0">
                                  <a:latin typeface="Cambria Math" panose="02040503050406030204" pitchFamily="18" charset="0"/>
                                </a:rPr>
                                <m:t>𝑁</m:t>
                              </m:r>
                              <m:r>
                                <a:rPr lang="en-AU" sz="2000" b="0" i="1" smtClean="0">
                                  <a:latin typeface="Cambria Math" panose="02040503050406030204" pitchFamily="18" charset="0"/>
                                </a:rPr>
                                <m:t>−1</m:t>
                              </m:r>
                            </m:e>
                          </m:rad>
                        </m:den>
                      </m:f>
                      <m:nary>
                        <m:naryPr>
                          <m:chr m:val="∑"/>
                          <m:supHide m:val="on"/>
                          <m:ctrlPr>
                            <a:rPr lang="en-AU" sz="2000" i="1" smtClean="0">
                              <a:latin typeface="Cambria Math" panose="02040503050406030204" pitchFamily="18" charset="0"/>
                            </a:rPr>
                          </m:ctrlPr>
                        </m:naryPr>
                        <m:sub>
                          <m:r>
                            <m:rPr>
                              <m:brk m:alnAt="7"/>
                            </m:rPr>
                            <a:rPr lang="en-AU" sz="2000" b="0" i="1" smtClean="0">
                              <a:latin typeface="Cambria Math" panose="02040503050406030204" pitchFamily="18" charset="0"/>
                            </a:rPr>
                            <m:t>𝑥</m:t>
                          </m:r>
                          <m:r>
                            <a:rPr lang="en-AU" sz="2000" b="0" i="1" smtClean="0">
                              <a:latin typeface="Cambria Math" panose="02040503050406030204" pitchFamily="18" charset="0"/>
                            </a:rPr>
                            <m:t>≠</m:t>
                          </m:r>
                          <m:r>
                            <a:rPr lang="en-AU" sz="2000" b="0" i="1" smtClean="0">
                              <a:latin typeface="Cambria Math" panose="02040503050406030204" pitchFamily="18" charset="0"/>
                            </a:rPr>
                            <m:t>𝜔</m:t>
                          </m:r>
                        </m:sub>
                        <m:sup/>
                        <m:e>
                          <m:r>
                            <a:rPr lang="en-AU" sz="2000" b="0" i="1" smtClean="0">
                              <a:latin typeface="Cambria Math" panose="02040503050406030204" pitchFamily="18" charset="0"/>
                            </a:rPr>
                            <m:t>|</m:t>
                          </m:r>
                          <m:r>
                            <a:rPr lang="en-AU" sz="2000" b="0" i="1" smtClean="0">
                              <a:latin typeface="Cambria Math" panose="02040503050406030204" pitchFamily="18" charset="0"/>
                            </a:rPr>
                            <m:t>𝑥</m:t>
                          </m:r>
                          <m:r>
                            <a:rPr lang="en-AU" sz="2000" b="0" i="1" smtClean="0">
                              <a:latin typeface="Cambria Math" panose="02040503050406030204" pitchFamily="18" charset="0"/>
                            </a:rPr>
                            <m:t>〉</m:t>
                          </m:r>
                        </m:e>
                      </m:nary>
                    </m:oMath>
                  </m:oMathPara>
                </a14:m>
                <a:endParaRPr lang="en-AU" sz="2000" dirty="0"/>
              </a:p>
              <a:p>
                <a:pPr eaLnBrk="1" hangingPunct="1">
                  <a:spcBef>
                    <a:spcPts val="600"/>
                  </a:spcBef>
                  <a:spcAft>
                    <a:spcPts val="0"/>
                  </a:spcAft>
                </a:pPr>
                <a:endParaRPr lang="en-AU" sz="2000" dirty="0" smtClean="0"/>
              </a:p>
              <a:p>
                <a:pPr eaLnBrk="1" hangingPunct="1">
                  <a:spcBef>
                    <a:spcPts val="600"/>
                  </a:spcBef>
                  <a:spcAft>
                    <a:spcPts val="0"/>
                  </a:spcAft>
                </a:pPr>
                <a:r>
                  <a:rPr lang="en-AU" sz="2000" dirty="0" smtClean="0"/>
                  <a:t>Then</a:t>
                </a:r>
              </a:p>
              <a:p>
                <a:pPr marL="0" indent="0" eaLnBrk="1" hangingPunct="1">
                  <a:spcBef>
                    <a:spcPts val="600"/>
                  </a:spcBef>
                  <a:spcAft>
                    <a:spcPts val="0"/>
                  </a:spcAft>
                  <a:buNone/>
                </a:pPr>
                <a14:m>
                  <m:oMathPara xmlns:m="http://schemas.openxmlformats.org/officeDocument/2006/math">
                    <m:oMathParaPr>
                      <m:jc m:val="centerGroup"/>
                    </m:oMathParaPr>
                    <m:oMath xmlns:m="http://schemas.openxmlformats.org/officeDocument/2006/math">
                      <m:d>
                        <m:dPr>
                          <m:begChr m:val="|"/>
                          <m:endChr m:val="〉"/>
                          <m:ctrlPr>
                            <a:rPr lang="en-AU" sz="2000" i="1">
                              <a:latin typeface="Cambria Math" panose="02040503050406030204" pitchFamily="18" charset="0"/>
                            </a:rPr>
                          </m:ctrlPr>
                        </m:dPr>
                        <m:e>
                          <m:r>
                            <a:rPr lang="en-AU" sz="2000" b="0" i="1" smtClean="0">
                              <a:latin typeface="Cambria Math" panose="02040503050406030204" pitchFamily="18" charset="0"/>
                            </a:rPr>
                            <m:t>𝑠</m:t>
                          </m:r>
                        </m:e>
                      </m:d>
                      <m:r>
                        <a:rPr lang="en-AU" sz="2000" i="1">
                          <a:latin typeface="Cambria Math" panose="02040503050406030204" pitchFamily="18" charset="0"/>
                        </a:rPr>
                        <m:t>=</m:t>
                      </m:r>
                      <m:func>
                        <m:funcPr>
                          <m:ctrlPr>
                            <a:rPr lang="en-AU" sz="2000" i="1">
                              <a:latin typeface="Cambria Math" panose="02040503050406030204" pitchFamily="18" charset="0"/>
                            </a:rPr>
                          </m:ctrlPr>
                        </m:funcPr>
                        <m:fName>
                          <m:r>
                            <m:rPr>
                              <m:sty m:val="p"/>
                            </m:rPr>
                            <a:rPr lang="en-AU" sz="2000" b="0" i="0" smtClean="0">
                              <a:latin typeface="Cambria Math" panose="02040503050406030204" pitchFamily="18" charset="0"/>
                            </a:rPr>
                            <m:t>cos</m:t>
                          </m:r>
                        </m:fName>
                        <m:e>
                          <m:r>
                            <a:rPr lang="en-AU" sz="2000" b="0" i="1" smtClean="0">
                              <a:latin typeface="Cambria Math" panose="02040503050406030204" pitchFamily="18" charset="0"/>
                            </a:rPr>
                            <m:t>𝜙</m:t>
                          </m:r>
                        </m:e>
                      </m:func>
                      <m:d>
                        <m:dPr>
                          <m:begChr m:val="|"/>
                          <m:endChr m:val="〉"/>
                          <m:ctrlPr>
                            <a:rPr lang="en-AU" sz="2000" i="1">
                              <a:latin typeface="Cambria Math" panose="02040503050406030204" pitchFamily="18" charset="0"/>
                            </a:rPr>
                          </m:ctrlPr>
                        </m:dPr>
                        <m:e>
                          <m:r>
                            <a:rPr lang="en-AU" sz="2000" i="1">
                              <a:latin typeface="Cambria Math" panose="02040503050406030204" pitchFamily="18" charset="0"/>
                            </a:rPr>
                            <m:t>𝑠</m:t>
                          </m:r>
                          <m:r>
                            <a:rPr lang="en-AU" sz="2000" i="1">
                              <a:latin typeface="Cambria Math" panose="02040503050406030204" pitchFamily="18" charset="0"/>
                            </a:rPr>
                            <m:t>′</m:t>
                          </m:r>
                        </m:e>
                      </m:d>
                      <m:r>
                        <a:rPr lang="en-AU" sz="2000" i="1">
                          <a:latin typeface="Cambria Math" panose="02040503050406030204" pitchFamily="18" charset="0"/>
                        </a:rPr>
                        <m:t>+</m:t>
                      </m:r>
                      <m:func>
                        <m:funcPr>
                          <m:ctrlPr>
                            <a:rPr lang="en-AU" sz="2000" i="1">
                              <a:latin typeface="Cambria Math" panose="02040503050406030204" pitchFamily="18" charset="0"/>
                            </a:rPr>
                          </m:ctrlPr>
                        </m:funcPr>
                        <m:fName>
                          <m:r>
                            <m:rPr>
                              <m:sty m:val="p"/>
                            </m:rPr>
                            <a:rPr lang="en-AU" sz="2000" b="0" i="0" smtClean="0">
                              <a:latin typeface="Cambria Math" panose="02040503050406030204" pitchFamily="18" charset="0"/>
                            </a:rPr>
                            <m:t>sin</m:t>
                          </m:r>
                        </m:fName>
                        <m:e>
                          <m:r>
                            <a:rPr lang="en-AU" sz="2000" b="0" i="1" smtClean="0">
                              <a:latin typeface="Cambria Math" panose="02040503050406030204" pitchFamily="18" charset="0"/>
                            </a:rPr>
                            <m:t>𝜙</m:t>
                          </m:r>
                        </m:e>
                      </m:func>
                      <m:r>
                        <a:rPr lang="en-AU" sz="2000" i="1">
                          <a:latin typeface="Cambria Math" panose="02040503050406030204" pitchFamily="18" charset="0"/>
                        </a:rPr>
                        <m:t>|</m:t>
                      </m:r>
                      <m:r>
                        <a:rPr lang="en-AU" sz="2000" i="1">
                          <a:latin typeface="Cambria Math" panose="02040503050406030204" pitchFamily="18" charset="0"/>
                        </a:rPr>
                        <m:t>𝜔</m:t>
                      </m:r>
                      <m:r>
                        <a:rPr lang="en-AU" sz="2000" i="1">
                          <a:latin typeface="Cambria Math" panose="02040503050406030204" pitchFamily="18" charset="0"/>
                        </a:rPr>
                        <m:t>〉</m:t>
                      </m:r>
                    </m:oMath>
                  </m:oMathPara>
                </a14:m>
                <a:endParaRPr lang="en-AU" sz="2000" dirty="0" smtClean="0"/>
              </a:p>
              <a:p>
                <a:pPr marL="0" indent="0" eaLnBrk="1" hangingPunct="1">
                  <a:spcBef>
                    <a:spcPts val="600"/>
                  </a:spcBef>
                  <a:spcAft>
                    <a:spcPts val="0"/>
                  </a:spcAft>
                  <a:buNone/>
                </a:pPr>
                <a:r>
                  <a:rPr lang="en-AU" sz="2000" dirty="0" smtClean="0"/>
                  <a:t>     with </a:t>
                </a:r>
                <a14:m>
                  <m:oMath xmlns:m="http://schemas.openxmlformats.org/officeDocument/2006/math">
                    <m:func>
                      <m:funcPr>
                        <m:ctrlPr>
                          <a:rPr lang="en-AU" sz="2000" i="1">
                            <a:latin typeface="Cambria Math" panose="02040503050406030204" pitchFamily="18" charset="0"/>
                          </a:rPr>
                        </m:ctrlPr>
                      </m:funcPr>
                      <m:fName>
                        <m:r>
                          <m:rPr>
                            <m:sty m:val="p"/>
                          </m:rPr>
                          <a:rPr lang="en-AU" sz="2000">
                            <a:latin typeface="Cambria Math" panose="02040503050406030204" pitchFamily="18" charset="0"/>
                          </a:rPr>
                          <m:t>sin</m:t>
                        </m:r>
                      </m:fName>
                      <m:e>
                        <m:r>
                          <a:rPr lang="en-AU" sz="2000" i="1">
                            <a:latin typeface="Cambria Math" panose="02040503050406030204" pitchFamily="18" charset="0"/>
                          </a:rPr>
                          <m:t>𝜙</m:t>
                        </m:r>
                      </m:e>
                    </m:func>
                    <m:r>
                      <a:rPr lang="en-AU" sz="2000" b="0" i="1" smtClean="0">
                        <a:latin typeface="Cambria Math" panose="02040503050406030204" pitchFamily="18" charset="0"/>
                      </a:rPr>
                      <m:t>=</m:t>
                    </m:r>
                    <m:r>
                      <a:rPr lang="en-AU" sz="2000" i="1">
                        <a:latin typeface="Cambria Math" panose="02040503050406030204" pitchFamily="18" charset="0"/>
                      </a:rPr>
                      <m:t>1/</m:t>
                    </m:r>
                    <m:rad>
                      <m:radPr>
                        <m:degHide m:val="on"/>
                        <m:ctrlPr>
                          <a:rPr lang="en-AU" sz="2000" i="1">
                            <a:latin typeface="Cambria Math" panose="02040503050406030204" pitchFamily="18" charset="0"/>
                          </a:rPr>
                        </m:ctrlPr>
                      </m:radPr>
                      <m:deg/>
                      <m:e>
                        <m:r>
                          <a:rPr lang="en-AU" sz="2000" i="1">
                            <a:latin typeface="Cambria Math" panose="02040503050406030204" pitchFamily="18" charset="0"/>
                          </a:rPr>
                          <m:t>𝑁</m:t>
                        </m:r>
                      </m:e>
                    </m:rad>
                  </m:oMath>
                </a14:m>
                <a:r>
                  <a:rPr lang="en-AU" sz="2000" dirty="0" smtClean="0"/>
                  <a:t>.</a:t>
                </a:r>
              </a:p>
              <a:p>
                <a:pPr marL="0" indent="0" eaLnBrk="1" hangingPunct="1">
                  <a:spcBef>
                    <a:spcPts val="600"/>
                  </a:spcBef>
                  <a:spcAft>
                    <a:spcPts val="0"/>
                  </a:spcAft>
                  <a:buNone/>
                </a:pPr>
                <a:endParaRPr lang="en-AU" sz="2000" dirty="0" smtClean="0"/>
              </a:p>
              <a:p>
                <a:pPr eaLnBrk="1" hangingPunct="1">
                  <a:spcBef>
                    <a:spcPts val="600"/>
                  </a:spcBef>
                  <a:spcAft>
                    <a:spcPts val="0"/>
                  </a:spcAft>
                </a:pPr>
                <a:r>
                  <a:rPr lang="en-AU" sz="2000" dirty="0"/>
                  <a:t>The operation </a:t>
                </a:r>
                <a14:m>
                  <m:oMath xmlns:m="http://schemas.openxmlformats.org/officeDocument/2006/math">
                    <m:sSub>
                      <m:sSubPr>
                        <m:ctrlPr>
                          <a:rPr lang="en-AU" sz="2000" i="1">
                            <a:latin typeface="Cambria Math" panose="02040503050406030204" pitchFamily="18" charset="0"/>
                          </a:rPr>
                        </m:ctrlPr>
                      </m:sSubPr>
                      <m:e>
                        <m:r>
                          <a:rPr lang="en-AU" sz="2000" i="1">
                            <a:latin typeface="Cambria Math" panose="02040503050406030204" pitchFamily="18" charset="0"/>
                          </a:rPr>
                          <m:t>𝑈</m:t>
                        </m:r>
                      </m:e>
                      <m:sub>
                        <m:r>
                          <a:rPr lang="en-AU" sz="2000" i="1">
                            <a:latin typeface="Cambria Math" panose="02040503050406030204" pitchFamily="18" charset="0"/>
                          </a:rPr>
                          <m:t>𝑓</m:t>
                        </m:r>
                      </m:sub>
                    </m:sSub>
                  </m:oMath>
                </a14:m>
                <a:r>
                  <a:rPr lang="en-AU" sz="2000" dirty="0"/>
                  <a:t> reflects </a:t>
                </a:r>
                <a14:m>
                  <m:oMath xmlns:m="http://schemas.openxmlformats.org/officeDocument/2006/math">
                    <m:d>
                      <m:dPr>
                        <m:begChr m:val="|"/>
                        <m:endChr m:val="〉"/>
                        <m:ctrlPr>
                          <a:rPr lang="en-AU" sz="2000" i="1">
                            <a:latin typeface="Cambria Math" panose="02040503050406030204" pitchFamily="18" charset="0"/>
                          </a:rPr>
                        </m:ctrlPr>
                      </m:dPr>
                      <m:e>
                        <m:r>
                          <a:rPr lang="en-AU" sz="2000" i="1">
                            <a:latin typeface="Cambria Math" panose="02040503050406030204" pitchFamily="18" charset="0"/>
                          </a:rPr>
                          <m:t>𝜔</m:t>
                        </m:r>
                      </m:e>
                    </m:d>
                  </m:oMath>
                </a14:m>
                <a:r>
                  <a:rPr lang="en-AU" sz="2000" dirty="0"/>
                  <a:t> and leaves all orthogonal states unchanged.</a:t>
                </a:r>
              </a:p>
              <a:p>
                <a:pPr marL="0" indent="0" eaLnBrk="1" hangingPunct="1">
                  <a:spcBef>
                    <a:spcPts val="600"/>
                  </a:spcBef>
                  <a:spcAft>
                    <a:spcPts val="0"/>
                  </a:spcAft>
                  <a:buNone/>
                </a:pPr>
                <a14:m>
                  <m:oMathPara xmlns:m="http://schemas.openxmlformats.org/officeDocument/2006/math">
                    <m:oMathParaPr>
                      <m:jc m:val="centerGroup"/>
                    </m:oMathParaPr>
                    <m:oMath xmlns:m="http://schemas.openxmlformats.org/officeDocument/2006/math">
                      <m:sSub>
                        <m:sSubPr>
                          <m:ctrlPr>
                            <a:rPr lang="en-AU" sz="2000" i="1">
                              <a:latin typeface="Cambria Math" panose="02040503050406030204" pitchFamily="18" charset="0"/>
                            </a:rPr>
                          </m:ctrlPr>
                        </m:sSubPr>
                        <m:e>
                          <m:r>
                            <a:rPr lang="en-AU" sz="2000" i="1">
                              <a:latin typeface="Cambria Math" panose="02040503050406030204" pitchFamily="18" charset="0"/>
                            </a:rPr>
                            <m:t>𝑈</m:t>
                          </m:r>
                        </m:e>
                        <m:sub>
                          <m:r>
                            <a:rPr lang="en-AU" sz="2000" i="1">
                              <a:latin typeface="Cambria Math" panose="02040503050406030204" pitchFamily="18" charset="0"/>
                            </a:rPr>
                            <m:t>𝑓</m:t>
                          </m:r>
                        </m:sub>
                      </m:sSub>
                      <m:r>
                        <a:rPr lang="en-AU" sz="2000" i="1">
                          <a:latin typeface="Cambria Math" panose="02040503050406030204" pitchFamily="18" charset="0"/>
                        </a:rPr>
                        <m:t>=</m:t>
                      </m:r>
                      <m:r>
                        <a:rPr lang="en-AU" sz="2000" i="1">
                          <a:latin typeface="Cambria Math" panose="02040503050406030204" pitchFamily="18" charset="0"/>
                          <a:ea typeface="Cambria Math" panose="02040503050406030204" pitchFamily="18" charset="0"/>
                        </a:rPr>
                        <m:t>𝕀</m:t>
                      </m:r>
                      <m:r>
                        <a:rPr lang="en-AU" sz="2000" i="1">
                          <a:latin typeface="Cambria Math" panose="02040503050406030204" pitchFamily="18" charset="0"/>
                        </a:rPr>
                        <m:t>−2</m:t>
                      </m:r>
                      <m:d>
                        <m:dPr>
                          <m:begChr m:val="|"/>
                          <m:endChr m:val="〉"/>
                          <m:ctrlPr>
                            <a:rPr lang="en-AU" sz="2000" i="1">
                              <a:latin typeface="Cambria Math" panose="02040503050406030204" pitchFamily="18" charset="0"/>
                            </a:rPr>
                          </m:ctrlPr>
                        </m:dPr>
                        <m:e>
                          <m:r>
                            <a:rPr lang="en-AU" sz="2000" i="1">
                              <a:latin typeface="Cambria Math" panose="02040503050406030204" pitchFamily="18" charset="0"/>
                            </a:rPr>
                            <m:t>𝜔</m:t>
                          </m:r>
                        </m:e>
                      </m:d>
                      <m:r>
                        <a:rPr lang="en-AU" sz="2000" i="1">
                          <a:latin typeface="Cambria Math" panose="02040503050406030204" pitchFamily="18" charset="0"/>
                        </a:rPr>
                        <m:t>〈</m:t>
                      </m:r>
                      <m:r>
                        <a:rPr lang="en-AU" sz="2000" i="1">
                          <a:latin typeface="Cambria Math" panose="02040503050406030204" pitchFamily="18" charset="0"/>
                        </a:rPr>
                        <m:t>𝜔</m:t>
                      </m:r>
                      <m:r>
                        <a:rPr lang="en-AU" sz="2000" i="1">
                          <a:latin typeface="Cambria Math" panose="02040503050406030204" pitchFamily="18" charset="0"/>
                        </a:rPr>
                        <m:t>|</m:t>
                      </m:r>
                    </m:oMath>
                  </m:oMathPara>
                </a14:m>
                <a:endParaRPr lang="en-AU" sz="2000" dirty="0"/>
              </a:p>
              <a:p>
                <a:pPr eaLnBrk="1" hangingPunct="1">
                  <a:spcBef>
                    <a:spcPts val="600"/>
                  </a:spcBef>
                  <a:spcAft>
                    <a:spcPts val="0"/>
                  </a:spcAft>
                </a:pPr>
                <a:r>
                  <a:rPr lang="en-AU" sz="2000" dirty="0"/>
                  <a:t>The action of </a:t>
                </a:r>
                <a14:m>
                  <m:oMath xmlns:m="http://schemas.openxmlformats.org/officeDocument/2006/math">
                    <m:sSub>
                      <m:sSubPr>
                        <m:ctrlPr>
                          <a:rPr lang="en-AU" sz="2000" i="1">
                            <a:latin typeface="Cambria Math" panose="02040503050406030204" pitchFamily="18" charset="0"/>
                          </a:rPr>
                        </m:ctrlPr>
                      </m:sSubPr>
                      <m:e>
                        <m:r>
                          <a:rPr lang="en-AU" sz="2000" i="1">
                            <a:latin typeface="Cambria Math" panose="02040503050406030204" pitchFamily="18" charset="0"/>
                          </a:rPr>
                          <m:t>𝑈</m:t>
                        </m:r>
                      </m:e>
                      <m:sub>
                        <m:r>
                          <a:rPr lang="en-AU" sz="2000" i="1">
                            <a:latin typeface="Cambria Math" panose="02040503050406030204" pitchFamily="18" charset="0"/>
                          </a:rPr>
                          <m:t>𝑓</m:t>
                        </m:r>
                      </m:sub>
                    </m:sSub>
                  </m:oMath>
                </a14:m>
                <a:r>
                  <a:rPr lang="en-AU" sz="2000" dirty="0"/>
                  <a:t> on </a:t>
                </a:r>
                <a14:m>
                  <m:oMath xmlns:m="http://schemas.openxmlformats.org/officeDocument/2006/math">
                    <m:d>
                      <m:dPr>
                        <m:begChr m:val="|"/>
                        <m:endChr m:val="〉"/>
                        <m:ctrlPr>
                          <a:rPr lang="en-AU" sz="2000" i="1">
                            <a:latin typeface="Cambria Math" panose="02040503050406030204" pitchFamily="18" charset="0"/>
                          </a:rPr>
                        </m:ctrlPr>
                      </m:dPr>
                      <m:e>
                        <m:r>
                          <a:rPr lang="en-AU" sz="2000" i="1">
                            <a:latin typeface="Cambria Math" panose="02040503050406030204" pitchFamily="18" charset="0"/>
                          </a:rPr>
                          <m:t>𝑠</m:t>
                        </m:r>
                        <m:r>
                          <a:rPr lang="en-AU" sz="2000" i="1">
                            <a:latin typeface="Cambria Math" panose="02040503050406030204" pitchFamily="18" charset="0"/>
                          </a:rPr>
                          <m:t>′</m:t>
                        </m:r>
                      </m:e>
                    </m:d>
                  </m:oMath>
                </a14:m>
                <a:r>
                  <a:rPr lang="en-AU" sz="2000" dirty="0"/>
                  <a:t> is</a:t>
                </a:r>
              </a:p>
              <a:p>
                <a:pPr marL="0" indent="0" eaLnBrk="1" hangingPunct="1">
                  <a:spcBef>
                    <a:spcPts val="600"/>
                  </a:spcBef>
                  <a:spcAft>
                    <a:spcPts val="0"/>
                  </a:spcAft>
                  <a:buNone/>
                </a:pPr>
                <a14:m>
                  <m:oMathPara xmlns:m="http://schemas.openxmlformats.org/officeDocument/2006/math">
                    <m:oMathParaPr>
                      <m:jc m:val="centerGroup"/>
                    </m:oMathParaPr>
                    <m:oMath xmlns:m="http://schemas.openxmlformats.org/officeDocument/2006/math">
                      <m:sSub>
                        <m:sSubPr>
                          <m:ctrlPr>
                            <a:rPr lang="en-AU" sz="2000" i="1">
                              <a:latin typeface="Cambria Math" panose="02040503050406030204" pitchFamily="18" charset="0"/>
                            </a:rPr>
                          </m:ctrlPr>
                        </m:sSubPr>
                        <m:e>
                          <m:r>
                            <a:rPr lang="en-AU" sz="2000" i="1">
                              <a:latin typeface="Cambria Math" panose="02040503050406030204" pitchFamily="18" charset="0"/>
                            </a:rPr>
                            <m:t>𝑈</m:t>
                          </m:r>
                        </m:e>
                        <m:sub>
                          <m:r>
                            <a:rPr lang="en-AU" sz="2000" i="1">
                              <a:latin typeface="Cambria Math" panose="02040503050406030204" pitchFamily="18" charset="0"/>
                            </a:rPr>
                            <m:t>𝑓</m:t>
                          </m:r>
                        </m:sub>
                      </m:sSub>
                      <m:d>
                        <m:dPr>
                          <m:begChr m:val="|"/>
                          <m:endChr m:val="〉"/>
                          <m:ctrlPr>
                            <a:rPr lang="en-AU" sz="2000" i="1">
                              <a:latin typeface="Cambria Math" panose="02040503050406030204" pitchFamily="18" charset="0"/>
                            </a:rPr>
                          </m:ctrlPr>
                        </m:dPr>
                        <m:e>
                          <m:r>
                            <a:rPr lang="en-AU" sz="2000" i="1">
                              <a:latin typeface="Cambria Math" panose="02040503050406030204" pitchFamily="18" charset="0"/>
                            </a:rPr>
                            <m:t>𝑠</m:t>
                          </m:r>
                          <m:r>
                            <a:rPr lang="en-AU" sz="2000" i="1">
                              <a:latin typeface="Cambria Math" panose="02040503050406030204" pitchFamily="18" charset="0"/>
                            </a:rPr>
                            <m:t>′</m:t>
                          </m:r>
                        </m:e>
                      </m:d>
                      <m:r>
                        <a:rPr lang="en-AU" sz="2000" i="1">
                          <a:latin typeface="Cambria Math" panose="02040503050406030204" pitchFamily="18" charset="0"/>
                        </a:rPr>
                        <m:t>=(</m:t>
                      </m:r>
                      <m:r>
                        <a:rPr lang="en-AU" sz="2000" i="1">
                          <a:latin typeface="Cambria Math" panose="02040503050406030204" pitchFamily="18" charset="0"/>
                          <a:ea typeface="Cambria Math" panose="02040503050406030204" pitchFamily="18" charset="0"/>
                        </a:rPr>
                        <m:t>𝕀</m:t>
                      </m:r>
                      <m:r>
                        <a:rPr lang="en-AU" sz="2000" i="1">
                          <a:latin typeface="Cambria Math" panose="02040503050406030204" pitchFamily="18" charset="0"/>
                        </a:rPr>
                        <m:t>−2</m:t>
                      </m:r>
                      <m:d>
                        <m:dPr>
                          <m:begChr m:val="|"/>
                          <m:endChr m:val="〉"/>
                          <m:ctrlPr>
                            <a:rPr lang="en-AU" sz="2000" i="1">
                              <a:latin typeface="Cambria Math" panose="02040503050406030204" pitchFamily="18" charset="0"/>
                            </a:rPr>
                          </m:ctrlPr>
                        </m:dPr>
                        <m:e>
                          <m:r>
                            <a:rPr lang="en-AU" sz="2000" i="1">
                              <a:latin typeface="Cambria Math" panose="02040503050406030204" pitchFamily="18" charset="0"/>
                            </a:rPr>
                            <m:t>𝜔</m:t>
                          </m:r>
                        </m:e>
                      </m:d>
                      <m:r>
                        <a:rPr lang="en-AU" sz="2000" i="1">
                          <a:latin typeface="Cambria Math" panose="02040503050406030204" pitchFamily="18" charset="0"/>
                        </a:rPr>
                        <m:t>〈</m:t>
                      </m:r>
                      <m:r>
                        <a:rPr lang="en-AU" sz="2000" i="1">
                          <a:latin typeface="Cambria Math" panose="02040503050406030204" pitchFamily="18" charset="0"/>
                        </a:rPr>
                        <m:t>𝜔</m:t>
                      </m:r>
                      <m:r>
                        <a:rPr lang="en-AU" sz="2000" i="1">
                          <a:latin typeface="Cambria Math" panose="02040503050406030204" pitchFamily="18" charset="0"/>
                        </a:rPr>
                        <m:t>|)</m:t>
                      </m:r>
                      <m:d>
                        <m:dPr>
                          <m:begChr m:val="|"/>
                          <m:endChr m:val="〉"/>
                          <m:ctrlPr>
                            <a:rPr lang="en-AU" sz="2000" i="1">
                              <a:latin typeface="Cambria Math" panose="02040503050406030204" pitchFamily="18" charset="0"/>
                            </a:rPr>
                          </m:ctrlPr>
                        </m:dPr>
                        <m:e>
                          <m:r>
                            <a:rPr lang="en-AU" sz="2000" i="1">
                              <a:latin typeface="Cambria Math" panose="02040503050406030204" pitchFamily="18" charset="0"/>
                            </a:rPr>
                            <m:t>𝑠</m:t>
                          </m:r>
                          <m:r>
                            <a:rPr lang="en-AU" sz="2000" i="1">
                              <a:latin typeface="Cambria Math" panose="02040503050406030204" pitchFamily="18" charset="0"/>
                            </a:rPr>
                            <m:t>′</m:t>
                          </m:r>
                        </m:e>
                      </m:d>
                      <m:r>
                        <a:rPr lang="en-AU" sz="2000" i="1">
                          <a:latin typeface="Cambria Math" panose="02040503050406030204" pitchFamily="18" charset="0"/>
                        </a:rPr>
                        <m:t>=</m:t>
                      </m:r>
                      <m:d>
                        <m:dPr>
                          <m:begChr m:val="|"/>
                          <m:endChr m:val="〉"/>
                          <m:ctrlPr>
                            <a:rPr lang="en-AU" sz="2000" i="1">
                              <a:latin typeface="Cambria Math" panose="02040503050406030204" pitchFamily="18" charset="0"/>
                            </a:rPr>
                          </m:ctrlPr>
                        </m:dPr>
                        <m:e>
                          <m:r>
                            <a:rPr lang="en-AU" sz="2000" i="1">
                              <a:latin typeface="Cambria Math" panose="02040503050406030204" pitchFamily="18" charset="0"/>
                            </a:rPr>
                            <m:t>𝑠</m:t>
                          </m:r>
                          <m:r>
                            <a:rPr lang="en-AU" sz="2000" i="1">
                              <a:latin typeface="Cambria Math" panose="02040503050406030204" pitchFamily="18" charset="0"/>
                            </a:rPr>
                            <m:t>′</m:t>
                          </m:r>
                        </m:e>
                      </m:d>
                    </m:oMath>
                  </m:oMathPara>
                </a14:m>
                <a:endParaRPr lang="en-AU" sz="2000" dirty="0"/>
              </a:p>
              <a:p>
                <a:pPr marL="0" indent="0" eaLnBrk="1" hangingPunct="1">
                  <a:spcBef>
                    <a:spcPts val="600"/>
                  </a:spcBef>
                  <a:spcAft>
                    <a:spcPts val="0"/>
                  </a:spcAft>
                  <a:buNone/>
                </a:pPr>
                <a:endParaRPr lang="en-AU" sz="2000" dirty="0"/>
              </a:p>
            </p:txBody>
          </p:sp>
        </mc:Choice>
        <mc:Fallback>
          <p:sp>
            <p:nvSpPr>
              <p:cNvPr id="8195" name="Rectangle 3"/>
              <p:cNvSpPr>
                <a:spLocks noGrp="1" noRot="1" noChangeAspect="1" noMove="1" noResize="1" noEditPoints="1" noAdjustHandles="1" noChangeArrowheads="1" noChangeShapeType="1" noTextEdit="1"/>
              </p:cNvSpPr>
              <p:nvPr>
                <p:ph type="body" idx="1"/>
              </p:nvPr>
            </p:nvSpPr>
            <p:spPr>
              <a:xfrm>
                <a:off x="327325" y="1152038"/>
                <a:ext cx="7309151" cy="5545324"/>
              </a:xfrm>
              <a:blipFill rotWithShape="0">
                <a:blip r:embed="rId2"/>
                <a:stretch>
                  <a:fillRect l="-250" t="-549" b="-440"/>
                </a:stretch>
              </a:blipFill>
            </p:spPr>
            <p:txBody>
              <a:bodyPr/>
              <a:lstStyle/>
              <a:p>
                <a:r>
                  <a:rPr lang="en-AU">
                    <a:noFill/>
                  </a:rPr>
                  <a:t> </a:t>
                </a:r>
              </a:p>
            </p:txBody>
          </p:sp>
        </mc:Fallback>
      </mc:AlternateContent>
      <p:sp>
        <p:nvSpPr>
          <p:cNvPr id="9" name="TextBox 8"/>
          <p:cNvSpPr txBox="1"/>
          <p:nvPr/>
        </p:nvSpPr>
        <p:spPr>
          <a:xfrm>
            <a:off x="7394639" y="3028288"/>
            <a:ext cx="1639824" cy="307777"/>
          </a:xfrm>
          <a:prstGeom prst="rect">
            <a:avLst/>
          </a:prstGeom>
          <a:noFill/>
        </p:spPr>
        <p:txBody>
          <a:bodyPr wrap="square" rtlCol="0">
            <a:spAutoFit/>
          </a:bodyPr>
          <a:lstStyle/>
          <a:p>
            <a:pPr algn="ctr"/>
            <a:r>
              <a:rPr lang="en-AU" sz="1400" dirty="0" err="1" smtClean="0"/>
              <a:t>Lov</a:t>
            </a:r>
            <a:r>
              <a:rPr lang="en-AU" sz="1400" dirty="0" smtClean="0"/>
              <a:t> Grover</a:t>
            </a:r>
            <a:endParaRPr lang="en-AU" sz="1400" dirty="0"/>
          </a:p>
        </p:txBody>
      </p:sp>
      <p:sp>
        <p:nvSpPr>
          <p:cNvPr id="10" name="TextBox 9"/>
          <p:cNvSpPr txBox="1"/>
          <p:nvPr/>
        </p:nvSpPr>
        <p:spPr>
          <a:xfrm>
            <a:off x="8254314" y="0"/>
            <a:ext cx="889686" cy="461665"/>
          </a:xfrm>
          <a:prstGeom prst="rect">
            <a:avLst/>
          </a:prstGeom>
          <a:noFill/>
        </p:spPr>
        <p:txBody>
          <a:bodyPr wrap="square" rtlCol="0">
            <a:spAutoFit/>
          </a:bodyPr>
          <a:lstStyle/>
          <a:p>
            <a:r>
              <a:rPr lang="en-AU" dirty="0" smtClean="0"/>
              <a:t>1996</a:t>
            </a:r>
            <a:endParaRPr lang="en-AU" dirty="0"/>
          </a:p>
        </p:txBody>
      </p:sp>
      <p:pic>
        <p:nvPicPr>
          <p:cNvPr id="3" name="Picture 2"/>
          <p:cNvPicPr>
            <a:picLocks noChangeAspect="1"/>
          </p:cNvPicPr>
          <p:nvPr/>
        </p:nvPicPr>
        <p:blipFill rotWithShape="1">
          <a:blip r:embed="rId3">
            <a:extLst>
              <a:ext uri="{28A0092B-C50C-407E-A947-70E740481C1C}">
                <a14:useLocalDpi xmlns="" xmlns:a14="http://schemas.microsoft.com/office/drawing/2010/main" val="0"/>
              </a:ext>
            </a:extLst>
          </a:blip>
          <a:srcRect l="50550" r="15751" b="40553"/>
          <a:stretch/>
        </p:blipFill>
        <p:spPr>
          <a:xfrm>
            <a:off x="7440194" y="830502"/>
            <a:ext cx="1548714" cy="2197786"/>
          </a:xfrm>
          <a:prstGeom prst="rect">
            <a:avLst/>
          </a:prstGeom>
        </p:spPr>
      </p:pic>
    </p:spTree>
    <p:extLst>
      <p:ext uri="{BB962C8B-B14F-4D97-AF65-F5344CB8AC3E}">
        <p14:creationId xmlns="" xmlns:p14="http://schemas.microsoft.com/office/powerpoint/2010/main" val="26051041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195">
                                            <p:txEl>
                                              <p:char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5">
                                            <p:txEl>
                                              <p:char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195">
                                            <p:txEl>
                                              <p:char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95">
                                            <p:txEl>
                                              <p:char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195">
                                            <p:txEl>
                                              <p:char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195">
                                            <p:txEl>
                                              <p:char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195">
                                            <p:txEl>
                                              <p:char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871539" y="119063"/>
            <a:ext cx="7382776" cy="790575"/>
          </a:xfrm>
        </p:spPr>
        <p:txBody>
          <a:bodyPr/>
          <a:lstStyle/>
          <a:p>
            <a:pPr eaLnBrk="1" hangingPunct="1"/>
            <a:r>
              <a:rPr lang="en-AU" dirty="0" smtClean="0"/>
              <a:t>Grover’s search algorithm</a:t>
            </a:r>
          </a:p>
        </p:txBody>
      </p:sp>
      <mc:AlternateContent xmlns:mc="http://schemas.openxmlformats.org/markup-compatibility/2006">
        <mc:Choice xmlns="" xmlns:a14="http://schemas.microsoft.com/office/drawing/2010/main" Requires="a14">
          <p:sp>
            <p:nvSpPr>
              <p:cNvPr id="8195" name="Rectangle 3"/>
              <p:cNvSpPr>
                <a:spLocks noGrp="1" noChangeArrowheads="1"/>
              </p:cNvSpPr>
              <p:nvPr>
                <p:ph type="body" idx="1"/>
              </p:nvPr>
            </p:nvSpPr>
            <p:spPr>
              <a:xfrm>
                <a:off x="327325" y="1152037"/>
                <a:ext cx="7309151" cy="5705963"/>
              </a:xfrm>
            </p:spPr>
            <p:txBody>
              <a:bodyPr/>
              <a:lstStyle/>
              <a:p>
                <a:pPr eaLnBrk="1" hangingPunct="1">
                  <a:spcBef>
                    <a:spcPts val="600"/>
                  </a:spcBef>
                  <a:spcAft>
                    <a:spcPts val="600"/>
                  </a:spcAft>
                </a:pPr>
                <a:r>
                  <a:rPr lang="en-AU" sz="2000" b="1" dirty="0" smtClean="0"/>
                  <a:t>Another way of looking at it: Rotations</a:t>
                </a:r>
              </a:p>
              <a:p>
                <a:pPr eaLnBrk="1" hangingPunct="1">
                  <a:spcBef>
                    <a:spcPts val="600"/>
                  </a:spcBef>
                  <a:spcAft>
                    <a:spcPts val="0"/>
                  </a:spcAft>
                </a:pPr>
                <a:r>
                  <a:rPr lang="en-AU" sz="2000" dirty="0" smtClean="0"/>
                  <a:t>The </a:t>
                </a:r>
                <a:r>
                  <a:rPr lang="en-AU" sz="2000" dirty="0"/>
                  <a:t>action of </a:t>
                </a:r>
                <a14:m>
                  <m:oMath xmlns:m="http://schemas.openxmlformats.org/officeDocument/2006/math">
                    <m:sSub>
                      <m:sSubPr>
                        <m:ctrlPr>
                          <a:rPr lang="en-AU" sz="2000" i="1">
                            <a:latin typeface="Cambria Math" panose="02040503050406030204" pitchFamily="18" charset="0"/>
                          </a:rPr>
                        </m:ctrlPr>
                      </m:sSubPr>
                      <m:e>
                        <m:r>
                          <a:rPr lang="en-AU" sz="2000" i="1">
                            <a:latin typeface="Cambria Math" panose="02040503050406030204" pitchFamily="18" charset="0"/>
                          </a:rPr>
                          <m:t>𝑈</m:t>
                        </m:r>
                      </m:e>
                      <m:sub>
                        <m:r>
                          <a:rPr lang="en-AU" sz="2000" i="1">
                            <a:latin typeface="Cambria Math" panose="02040503050406030204" pitchFamily="18" charset="0"/>
                          </a:rPr>
                          <m:t>𝑓</m:t>
                        </m:r>
                      </m:sub>
                    </m:sSub>
                  </m:oMath>
                </a14:m>
                <a:r>
                  <a:rPr lang="en-AU" sz="2000" dirty="0"/>
                  <a:t> on </a:t>
                </a:r>
                <a14:m>
                  <m:oMath xmlns:m="http://schemas.openxmlformats.org/officeDocument/2006/math">
                    <m:d>
                      <m:dPr>
                        <m:begChr m:val="|"/>
                        <m:endChr m:val="〉"/>
                        <m:ctrlPr>
                          <a:rPr lang="en-AU" sz="2000" i="1">
                            <a:latin typeface="Cambria Math" panose="02040503050406030204" pitchFamily="18" charset="0"/>
                          </a:rPr>
                        </m:ctrlPr>
                      </m:dPr>
                      <m:e>
                        <m:r>
                          <a:rPr lang="en-AU" sz="2000" i="1">
                            <a:latin typeface="Cambria Math" panose="02040503050406030204" pitchFamily="18" charset="0"/>
                          </a:rPr>
                          <m:t>𝑠</m:t>
                        </m:r>
                        <m:r>
                          <a:rPr lang="en-AU" sz="2000" b="0" i="1" smtClean="0">
                            <a:latin typeface="Cambria Math" panose="02040503050406030204" pitchFamily="18" charset="0"/>
                          </a:rPr>
                          <m:t>′</m:t>
                        </m:r>
                      </m:e>
                    </m:d>
                  </m:oMath>
                </a14:m>
                <a:r>
                  <a:rPr lang="en-AU" sz="2000" dirty="0"/>
                  <a:t/>
                </a:r>
                <a:r>
                  <a:rPr lang="en-AU" sz="2000" dirty="0" smtClean="0"/>
                  <a:t>is</a:t>
                </a:r>
              </a:p>
              <a:p>
                <a:pPr marL="0" indent="0" eaLnBrk="1" hangingPunct="1">
                  <a:spcBef>
                    <a:spcPts val="600"/>
                  </a:spcBef>
                  <a:spcAft>
                    <a:spcPts val="0"/>
                  </a:spcAft>
                  <a:buNone/>
                </a:pPr>
                <a14:m>
                  <m:oMathPara xmlns:m="http://schemas.openxmlformats.org/officeDocument/2006/math">
                    <m:oMathParaPr>
                      <m:jc m:val="centerGroup"/>
                    </m:oMathParaPr>
                    <m:oMath xmlns:m="http://schemas.openxmlformats.org/officeDocument/2006/math">
                      <m:sSub>
                        <m:sSubPr>
                          <m:ctrlPr>
                            <a:rPr lang="en-AU" sz="2000" i="1">
                              <a:latin typeface="Cambria Math" panose="02040503050406030204" pitchFamily="18" charset="0"/>
                            </a:rPr>
                          </m:ctrlPr>
                        </m:sSubPr>
                        <m:e>
                          <m:r>
                            <a:rPr lang="en-AU" sz="2000" i="1">
                              <a:latin typeface="Cambria Math" panose="02040503050406030204" pitchFamily="18" charset="0"/>
                            </a:rPr>
                            <m:t>𝑈</m:t>
                          </m:r>
                        </m:e>
                        <m:sub>
                          <m:r>
                            <a:rPr lang="en-AU" sz="2000" i="1">
                              <a:latin typeface="Cambria Math" panose="02040503050406030204" pitchFamily="18" charset="0"/>
                            </a:rPr>
                            <m:t>𝑓</m:t>
                          </m:r>
                        </m:sub>
                      </m:sSub>
                      <m:d>
                        <m:dPr>
                          <m:begChr m:val="|"/>
                          <m:endChr m:val="〉"/>
                          <m:ctrlPr>
                            <a:rPr lang="en-AU" sz="2000" i="1">
                              <a:latin typeface="Cambria Math" panose="02040503050406030204" pitchFamily="18" charset="0"/>
                            </a:rPr>
                          </m:ctrlPr>
                        </m:dPr>
                        <m:e>
                          <m:r>
                            <a:rPr lang="en-AU" sz="2000" b="0" i="1" smtClean="0">
                              <a:latin typeface="Cambria Math" panose="02040503050406030204" pitchFamily="18" charset="0"/>
                            </a:rPr>
                            <m:t>𝑠</m:t>
                          </m:r>
                          <m:r>
                            <a:rPr lang="en-AU" sz="2000" b="0" i="1" smtClean="0">
                              <a:latin typeface="Cambria Math" panose="02040503050406030204" pitchFamily="18" charset="0"/>
                            </a:rPr>
                            <m:t>′</m:t>
                          </m:r>
                        </m:e>
                      </m:d>
                      <m:r>
                        <a:rPr lang="en-AU" sz="2000" i="1">
                          <a:latin typeface="Cambria Math" panose="02040503050406030204" pitchFamily="18" charset="0"/>
                        </a:rPr>
                        <m:t>=</m:t>
                      </m:r>
                      <m:d>
                        <m:dPr>
                          <m:begChr m:val="|"/>
                          <m:endChr m:val="〉"/>
                          <m:ctrlPr>
                            <a:rPr lang="en-AU" sz="2000" i="1" smtClean="0">
                              <a:latin typeface="Cambria Math" panose="02040503050406030204" pitchFamily="18" charset="0"/>
                            </a:rPr>
                          </m:ctrlPr>
                        </m:dPr>
                        <m:e>
                          <m:r>
                            <a:rPr lang="en-AU" sz="2000" i="1">
                              <a:latin typeface="Cambria Math" panose="02040503050406030204" pitchFamily="18" charset="0"/>
                            </a:rPr>
                            <m:t>𝑠</m:t>
                          </m:r>
                          <m:r>
                            <a:rPr lang="en-AU" sz="2000" b="0" i="1" smtClean="0">
                              <a:latin typeface="Cambria Math" panose="02040503050406030204" pitchFamily="18" charset="0"/>
                            </a:rPr>
                            <m:t>′</m:t>
                          </m:r>
                        </m:e>
                      </m:d>
                    </m:oMath>
                  </m:oMathPara>
                </a14:m>
                <a:endParaRPr lang="en-AU" sz="2000" dirty="0"/>
              </a:p>
              <a:p>
                <a:pPr eaLnBrk="1" hangingPunct="1">
                  <a:spcBef>
                    <a:spcPts val="600"/>
                  </a:spcBef>
                  <a:spcAft>
                    <a:spcPts val="0"/>
                  </a:spcAft>
                </a:pPr>
                <a:r>
                  <a:rPr lang="en-AU" sz="2000" dirty="0" smtClean="0"/>
                  <a:t>The action of </a:t>
                </a:r>
                <a14:m>
                  <m:oMath xmlns:m="http://schemas.openxmlformats.org/officeDocument/2006/math">
                    <m:sSub>
                      <m:sSubPr>
                        <m:ctrlPr>
                          <a:rPr lang="en-AU" sz="2000" i="1">
                            <a:latin typeface="Cambria Math" panose="02040503050406030204" pitchFamily="18" charset="0"/>
                          </a:rPr>
                        </m:ctrlPr>
                      </m:sSubPr>
                      <m:e>
                        <m:r>
                          <a:rPr lang="en-AU" sz="2000" i="1">
                            <a:latin typeface="Cambria Math" panose="02040503050406030204" pitchFamily="18" charset="0"/>
                          </a:rPr>
                          <m:t>𝑈</m:t>
                        </m:r>
                      </m:e>
                      <m:sub>
                        <m:r>
                          <a:rPr lang="en-AU" sz="2000" b="0" i="1" smtClean="0">
                            <a:latin typeface="Cambria Math" panose="02040503050406030204" pitchFamily="18" charset="0"/>
                          </a:rPr>
                          <m:t>𝑠</m:t>
                        </m:r>
                      </m:sub>
                    </m:sSub>
                  </m:oMath>
                </a14:m>
                <a:r>
                  <a:rPr lang="en-AU" sz="2000" dirty="0"/>
                  <a:t> on </a:t>
                </a:r>
                <a14:m>
                  <m:oMath xmlns:m="http://schemas.openxmlformats.org/officeDocument/2006/math">
                    <m:d>
                      <m:dPr>
                        <m:begChr m:val="|"/>
                        <m:endChr m:val="〉"/>
                        <m:ctrlPr>
                          <a:rPr lang="en-AU" sz="2000" i="1">
                            <a:latin typeface="Cambria Math" panose="02040503050406030204" pitchFamily="18" charset="0"/>
                          </a:rPr>
                        </m:ctrlPr>
                      </m:dPr>
                      <m:e>
                        <m:r>
                          <a:rPr lang="en-AU" sz="2000" b="0" i="1" smtClean="0">
                            <a:latin typeface="Cambria Math" panose="02040503050406030204" pitchFamily="18" charset="0"/>
                          </a:rPr>
                          <m:t>𝜔</m:t>
                        </m:r>
                      </m:e>
                    </m:d>
                  </m:oMath>
                </a14:m>
                <a:r>
                  <a:rPr lang="en-AU" sz="2000" dirty="0"/>
                  <a:t> is</a:t>
                </a:r>
              </a:p>
              <a:p>
                <a:pPr marL="0" indent="0" eaLnBrk="1" hangingPunct="1">
                  <a:spcBef>
                    <a:spcPts val="600"/>
                  </a:spcBef>
                  <a:spcAft>
                    <a:spcPts val="0"/>
                  </a:spcAft>
                  <a:buNone/>
                </a:pPr>
                <a14:m>
                  <m:oMathPara xmlns:m="http://schemas.openxmlformats.org/officeDocument/2006/math">
                    <m:oMathParaPr>
                      <m:jc m:val="centerGroup"/>
                    </m:oMathParaPr>
                    <m:oMath xmlns:m="http://schemas.openxmlformats.org/officeDocument/2006/math">
                      <m:sSub>
                        <m:sSubPr>
                          <m:ctrlPr>
                            <a:rPr lang="en-AU" sz="2000" i="1">
                              <a:latin typeface="Cambria Math" panose="02040503050406030204" pitchFamily="18" charset="0"/>
                            </a:rPr>
                          </m:ctrlPr>
                        </m:sSubPr>
                        <m:e>
                          <m:r>
                            <a:rPr lang="en-AU" sz="2000" i="1">
                              <a:latin typeface="Cambria Math" panose="02040503050406030204" pitchFamily="18" charset="0"/>
                            </a:rPr>
                            <m:t>𝑈</m:t>
                          </m:r>
                        </m:e>
                        <m:sub>
                          <m:r>
                            <a:rPr lang="en-AU" sz="2000" b="0" i="1" smtClean="0">
                              <a:latin typeface="Cambria Math" panose="02040503050406030204" pitchFamily="18" charset="0"/>
                            </a:rPr>
                            <m:t>𝑠</m:t>
                          </m:r>
                        </m:sub>
                      </m:sSub>
                      <m:d>
                        <m:dPr>
                          <m:begChr m:val="|"/>
                          <m:endChr m:val="〉"/>
                          <m:ctrlPr>
                            <a:rPr lang="en-AU" sz="2000" i="1">
                              <a:latin typeface="Cambria Math" panose="02040503050406030204" pitchFamily="18" charset="0"/>
                            </a:rPr>
                          </m:ctrlPr>
                        </m:dPr>
                        <m:e>
                          <m:r>
                            <a:rPr lang="en-AU" sz="2000" b="0" i="1" smtClean="0">
                              <a:latin typeface="Cambria Math" panose="02040503050406030204" pitchFamily="18" charset="0"/>
                            </a:rPr>
                            <m:t>𝜔</m:t>
                          </m:r>
                        </m:e>
                      </m:d>
                      <m:r>
                        <a:rPr lang="en-AU" sz="2000" i="1">
                          <a:latin typeface="Cambria Math" panose="02040503050406030204" pitchFamily="18" charset="0"/>
                        </a:rPr>
                        <m:t>=(2</m:t>
                      </m:r>
                      <m:d>
                        <m:dPr>
                          <m:begChr m:val="|"/>
                          <m:endChr m:val="〉"/>
                          <m:ctrlPr>
                            <a:rPr lang="en-AU" sz="2000" i="1">
                              <a:latin typeface="Cambria Math" panose="02040503050406030204" pitchFamily="18" charset="0"/>
                            </a:rPr>
                          </m:ctrlPr>
                        </m:dPr>
                        <m:e>
                          <m:r>
                            <a:rPr lang="en-AU" sz="2000" b="0" i="1" smtClean="0">
                              <a:latin typeface="Cambria Math" panose="02040503050406030204" pitchFamily="18" charset="0"/>
                            </a:rPr>
                            <m:t>𝑠</m:t>
                          </m:r>
                        </m:e>
                      </m:d>
                      <m:r>
                        <a:rPr lang="en-AU" sz="2000" i="1">
                          <a:latin typeface="Cambria Math" panose="02040503050406030204" pitchFamily="18" charset="0"/>
                        </a:rPr>
                        <m:t>〈</m:t>
                      </m:r>
                      <m:r>
                        <a:rPr lang="en-AU" sz="2000" b="0" i="1" smtClean="0">
                          <a:latin typeface="Cambria Math" panose="02040503050406030204" pitchFamily="18" charset="0"/>
                        </a:rPr>
                        <m:t>𝑠</m:t>
                      </m:r>
                      <m:r>
                        <a:rPr lang="en-AU" sz="2000" i="1">
                          <a:latin typeface="Cambria Math" panose="02040503050406030204" pitchFamily="18" charset="0"/>
                        </a:rPr>
                        <m:t>|−</m:t>
                      </m:r>
                      <m:r>
                        <a:rPr lang="en-AU" sz="2000" i="1">
                          <a:latin typeface="Cambria Math" panose="02040503050406030204" pitchFamily="18" charset="0"/>
                          <a:ea typeface="Cambria Math" panose="02040503050406030204" pitchFamily="18" charset="0"/>
                        </a:rPr>
                        <m:t>𝕀</m:t>
                      </m:r>
                      <m:r>
                        <a:rPr lang="en-AU" sz="2000" i="1">
                          <a:latin typeface="Cambria Math" panose="02040503050406030204" pitchFamily="18" charset="0"/>
                        </a:rPr>
                        <m:t>)</m:t>
                      </m:r>
                      <m:d>
                        <m:dPr>
                          <m:begChr m:val="|"/>
                          <m:endChr m:val="〉"/>
                          <m:ctrlPr>
                            <a:rPr lang="en-AU" sz="2000" i="1">
                              <a:latin typeface="Cambria Math" panose="02040503050406030204" pitchFamily="18" charset="0"/>
                            </a:rPr>
                          </m:ctrlPr>
                        </m:dPr>
                        <m:e>
                          <m:r>
                            <a:rPr lang="en-AU" sz="2000" b="0" i="1" smtClean="0">
                              <a:latin typeface="Cambria Math" panose="02040503050406030204" pitchFamily="18" charset="0"/>
                            </a:rPr>
                            <m:t>𝜔</m:t>
                          </m:r>
                        </m:e>
                      </m:d>
                    </m:oMath>
                    <m:oMath xmlns:m="http://schemas.openxmlformats.org/officeDocument/2006/math">
                      <m:r>
                        <a:rPr lang="en-AU" sz="2000">
                          <a:latin typeface="Cambria Math" panose="02040503050406030204" pitchFamily="18" charset="0"/>
                        </a:rPr>
                        <m:t>          </m:t>
                      </m:r>
                      <m:r>
                        <a:rPr lang="en-AU" sz="2000" i="1">
                          <a:latin typeface="Cambria Math" panose="02040503050406030204" pitchFamily="18" charset="0"/>
                        </a:rPr>
                        <m:t> </m:t>
                      </m:r>
                      <m:r>
                        <a:rPr lang="en-AU" sz="2000" b="0" i="1" smtClean="0">
                          <a:latin typeface="Cambria Math" panose="02040503050406030204" pitchFamily="18" charset="0"/>
                        </a:rPr>
                        <m:t> </m:t>
                      </m:r>
                      <m:r>
                        <a:rPr lang="en-AU" sz="2000" i="1">
                          <a:latin typeface="Cambria Math" panose="02040503050406030204" pitchFamily="18" charset="0"/>
                        </a:rPr>
                        <m:t>=2</m:t>
                      </m:r>
                      <m:d>
                        <m:dPr>
                          <m:begChr m:val="〈"/>
                          <m:endChr m:val="〉"/>
                          <m:ctrlPr>
                            <a:rPr lang="en-AU" sz="2000" i="1">
                              <a:latin typeface="Cambria Math" panose="02040503050406030204" pitchFamily="18" charset="0"/>
                            </a:rPr>
                          </m:ctrlPr>
                        </m:dPr>
                        <m:e>
                          <m:r>
                            <a:rPr lang="en-AU" sz="2000" b="0" i="1" smtClean="0">
                              <a:latin typeface="Cambria Math" panose="02040503050406030204" pitchFamily="18" charset="0"/>
                            </a:rPr>
                            <m:t>𝑠</m:t>
                          </m:r>
                        </m:e>
                        <m:e>
                          <m:r>
                            <a:rPr lang="en-AU" sz="2000" b="0" i="1" smtClean="0">
                              <a:latin typeface="Cambria Math" panose="02040503050406030204" pitchFamily="18" charset="0"/>
                            </a:rPr>
                            <m:t>𝜔</m:t>
                          </m:r>
                        </m:e>
                      </m:d>
                      <m:d>
                        <m:dPr>
                          <m:begChr m:val="|"/>
                          <m:endChr m:val="〉"/>
                          <m:ctrlPr>
                            <a:rPr lang="en-AU" sz="2000" i="1">
                              <a:latin typeface="Cambria Math" panose="02040503050406030204" pitchFamily="18" charset="0"/>
                            </a:rPr>
                          </m:ctrlPr>
                        </m:dPr>
                        <m:e>
                          <m:r>
                            <a:rPr lang="en-AU" sz="2000" b="0" i="1" smtClean="0">
                              <a:latin typeface="Cambria Math" panose="02040503050406030204" pitchFamily="18" charset="0"/>
                            </a:rPr>
                            <m:t>𝑠</m:t>
                          </m:r>
                        </m:e>
                      </m:d>
                      <m:r>
                        <a:rPr lang="en-AU" sz="2000" i="1">
                          <a:latin typeface="Cambria Math" panose="02040503050406030204" pitchFamily="18" charset="0"/>
                        </a:rPr>
                        <m:t>−</m:t>
                      </m:r>
                      <m:d>
                        <m:dPr>
                          <m:begChr m:val="|"/>
                          <m:endChr m:val="〉"/>
                          <m:ctrlPr>
                            <a:rPr lang="en-AU" sz="2000" i="1">
                              <a:latin typeface="Cambria Math" panose="02040503050406030204" pitchFamily="18" charset="0"/>
                            </a:rPr>
                          </m:ctrlPr>
                        </m:dPr>
                        <m:e>
                          <m:r>
                            <a:rPr lang="en-AU" sz="2000" b="0" i="1" smtClean="0">
                              <a:latin typeface="Cambria Math" panose="02040503050406030204" pitchFamily="18" charset="0"/>
                            </a:rPr>
                            <m:t>𝜔</m:t>
                          </m:r>
                        </m:e>
                      </m:d>
                    </m:oMath>
                    <m:oMath xmlns:m="http://schemas.openxmlformats.org/officeDocument/2006/math">
                      <m:r>
                        <a:rPr lang="en-AU" sz="2000" b="0" i="1" smtClean="0">
                          <a:latin typeface="Cambria Math" panose="02040503050406030204" pitchFamily="18" charset="0"/>
                        </a:rPr>
                        <m:t>            =2</m:t>
                      </m:r>
                      <m:func>
                        <m:funcPr>
                          <m:ctrlPr>
                            <a:rPr lang="en-AU" sz="2000" i="1" smtClean="0">
                              <a:latin typeface="Cambria Math" panose="02040503050406030204" pitchFamily="18" charset="0"/>
                            </a:rPr>
                          </m:ctrlPr>
                        </m:funcPr>
                        <m:fName>
                          <m:r>
                            <m:rPr>
                              <m:sty m:val="p"/>
                            </m:rPr>
                            <a:rPr lang="en-AU" sz="2000">
                              <a:latin typeface="Cambria Math" panose="02040503050406030204" pitchFamily="18" charset="0"/>
                            </a:rPr>
                            <m:t>sin</m:t>
                          </m:r>
                        </m:fName>
                        <m:e>
                          <m:r>
                            <a:rPr lang="en-AU" sz="2000" i="1">
                              <a:latin typeface="Cambria Math" panose="02040503050406030204" pitchFamily="18" charset="0"/>
                            </a:rPr>
                            <m:t>𝜙</m:t>
                          </m:r>
                        </m:e>
                      </m:func>
                      <m:d>
                        <m:dPr>
                          <m:begChr m:val="|"/>
                          <m:endChr m:val="〉"/>
                          <m:ctrlPr>
                            <a:rPr lang="en-AU" sz="2000" i="1">
                              <a:latin typeface="Cambria Math" panose="02040503050406030204" pitchFamily="18" charset="0"/>
                            </a:rPr>
                          </m:ctrlPr>
                        </m:dPr>
                        <m:e>
                          <m:r>
                            <a:rPr lang="en-AU" sz="2000" i="1">
                              <a:latin typeface="Cambria Math" panose="02040503050406030204" pitchFamily="18" charset="0"/>
                            </a:rPr>
                            <m:t>𝑠</m:t>
                          </m:r>
                        </m:e>
                      </m:d>
                      <m:r>
                        <a:rPr lang="en-AU" sz="2000" i="1">
                          <a:latin typeface="Cambria Math" panose="02040503050406030204" pitchFamily="18" charset="0"/>
                        </a:rPr>
                        <m:t>−</m:t>
                      </m:r>
                      <m:d>
                        <m:dPr>
                          <m:begChr m:val="|"/>
                          <m:endChr m:val="〉"/>
                          <m:ctrlPr>
                            <a:rPr lang="en-AU" sz="2000" i="1">
                              <a:latin typeface="Cambria Math" panose="02040503050406030204" pitchFamily="18" charset="0"/>
                            </a:rPr>
                          </m:ctrlPr>
                        </m:dPr>
                        <m:e>
                          <m:r>
                            <a:rPr lang="en-AU" sz="2000" i="1">
                              <a:latin typeface="Cambria Math" panose="02040503050406030204" pitchFamily="18" charset="0"/>
                            </a:rPr>
                            <m:t>𝜔</m:t>
                          </m:r>
                        </m:e>
                      </m:d>
                    </m:oMath>
                  </m:oMathPara>
                </a14:m>
                <a:endParaRPr lang="en-AU" sz="2000" dirty="0"/>
              </a:p>
              <a:p>
                <a:pPr eaLnBrk="1" hangingPunct="1">
                  <a:spcBef>
                    <a:spcPts val="600"/>
                  </a:spcBef>
                  <a:spcAft>
                    <a:spcPts val="0"/>
                  </a:spcAft>
                </a:pPr>
                <a:r>
                  <a:rPr lang="en-AU" sz="2000" dirty="0"/>
                  <a:t>Now use</a:t>
                </a:r>
              </a:p>
              <a:p>
                <a:pPr marL="0" indent="0" eaLnBrk="1" hangingPunct="1">
                  <a:spcBef>
                    <a:spcPts val="600"/>
                  </a:spcBef>
                  <a:spcAft>
                    <a:spcPts val="0"/>
                  </a:spcAft>
                  <a:buNone/>
                </a:pPr>
                <a14:m>
                  <m:oMathPara xmlns:m="http://schemas.openxmlformats.org/officeDocument/2006/math">
                    <m:oMathParaPr>
                      <m:jc m:val="centerGroup"/>
                    </m:oMathParaPr>
                    <m:oMath xmlns:m="http://schemas.openxmlformats.org/officeDocument/2006/math">
                      <m:d>
                        <m:dPr>
                          <m:begChr m:val="|"/>
                          <m:endChr m:val="〉"/>
                          <m:ctrlPr>
                            <a:rPr lang="en-AU" sz="2000" i="1">
                              <a:latin typeface="Cambria Math" panose="02040503050406030204" pitchFamily="18" charset="0"/>
                            </a:rPr>
                          </m:ctrlPr>
                        </m:dPr>
                        <m:e>
                          <m:r>
                            <a:rPr lang="en-AU" sz="2000" i="1">
                              <a:latin typeface="Cambria Math" panose="02040503050406030204" pitchFamily="18" charset="0"/>
                            </a:rPr>
                            <m:t>𝑠</m:t>
                          </m:r>
                        </m:e>
                      </m:d>
                      <m:r>
                        <a:rPr lang="en-AU" sz="2000" i="1">
                          <a:latin typeface="Cambria Math" panose="02040503050406030204" pitchFamily="18" charset="0"/>
                        </a:rPr>
                        <m:t>=</m:t>
                      </m:r>
                      <m:func>
                        <m:funcPr>
                          <m:ctrlPr>
                            <a:rPr lang="en-AU" sz="2000" b="0" i="1" smtClean="0">
                              <a:latin typeface="Cambria Math" panose="02040503050406030204" pitchFamily="18" charset="0"/>
                            </a:rPr>
                          </m:ctrlPr>
                        </m:funcPr>
                        <m:fName>
                          <m:r>
                            <m:rPr>
                              <m:sty m:val="p"/>
                            </m:rPr>
                            <a:rPr lang="en-AU" sz="2000" b="0" i="0" smtClean="0">
                              <a:latin typeface="Cambria Math" panose="02040503050406030204" pitchFamily="18" charset="0"/>
                            </a:rPr>
                            <m:t>cos</m:t>
                          </m:r>
                        </m:fName>
                        <m:e>
                          <m:r>
                            <a:rPr lang="en-AU" sz="2000" b="0" i="1" smtClean="0">
                              <a:latin typeface="Cambria Math" panose="02040503050406030204" pitchFamily="18" charset="0"/>
                            </a:rPr>
                            <m:t>𝜙</m:t>
                          </m:r>
                        </m:e>
                      </m:func>
                      <m:d>
                        <m:dPr>
                          <m:begChr m:val="|"/>
                          <m:endChr m:val="〉"/>
                          <m:ctrlPr>
                            <a:rPr lang="en-AU" sz="2000" i="1">
                              <a:latin typeface="Cambria Math" panose="02040503050406030204" pitchFamily="18" charset="0"/>
                            </a:rPr>
                          </m:ctrlPr>
                        </m:dPr>
                        <m:e>
                          <m:r>
                            <a:rPr lang="en-AU" sz="2000" i="1">
                              <a:latin typeface="Cambria Math" panose="02040503050406030204" pitchFamily="18" charset="0"/>
                            </a:rPr>
                            <m:t>𝑠</m:t>
                          </m:r>
                          <m:r>
                            <a:rPr lang="en-AU" sz="2000" i="1">
                              <a:latin typeface="Cambria Math" panose="02040503050406030204" pitchFamily="18" charset="0"/>
                            </a:rPr>
                            <m:t>′</m:t>
                          </m:r>
                        </m:e>
                      </m:d>
                      <m:r>
                        <a:rPr lang="en-AU" sz="2000" i="1">
                          <a:latin typeface="Cambria Math" panose="02040503050406030204" pitchFamily="18" charset="0"/>
                        </a:rPr>
                        <m:t>+</m:t>
                      </m:r>
                      <m:func>
                        <m:funcPr>
                          <m:ctrlPr>
                            <a:rPr lang="en-AU" sz="2000" i="1">
                              <a:latin typeface="Cambria Math" panose="02040503050406030204" pitchFamily="18" charset="0"/>
                            </a:rPr>
                          </m:ctrlPr>
                        </m:funcPr>
                        <m:fName>
                          <m:r>
                            <m:rPr>
                              <m:sty m:val="p"/>
                            </m:rPr>
                            <a:rPr lang="en-AU" sz="2000">
                              <a:latin typeface="Cambria Math" panose="02040503050406030204" pitchFamily="18" charset="0"/>
                            </a:rPr>
                            <m:t>sin</m:t>
                          </m:r>
                        </m:fName>
                        <m:e>
                          <m:r>
                            <a:rPr lang="en-AU" sz="2000" i="1">
                              <a:latin typeface="Cambria Math" panose="02040503050406030204" pitchFamily="18" charset="0"/>
                            </a:rPr>
                            <m:t>𝜙</m:t>
                          </m:r>
                        </m:e>
                      </m:func>
                      <m:r>
                        <a:rPr lang="en-AU" sz="2000" i="1">
                          <a:latin typeface="Cambria Math" panose="02040503050406030204" pitchFamily="18" charset="0"/>
                        </a:rPr>
                        <m:t>|</m:t>
                      </m:r>
                      <m:r>
                        <a:rPr lang="en-AU" sz="2000" i="1">
                          <a:latin typeface="Cambria Math" panose="02040503050406030204" pitchFamily="18" charset="0"/>
                        </a:rPr>
                        <m:t>𝜔</m:t>
                      </m:r>
                      <m:r>
                        <a:rPr lang="en-AU" sz="2000" i="1">
                          <a:latin typeface="Cambria Math" panose="02040503050406030204" pitchFamily="18" charset="0"/>
                        </a:rPr>
                        <m:t>〉</m:t>
                      </m:r>
                    </m:oMath>
                  </m:oMathPara>
                </a14:m>
                <a:r>
                  <a:rPr lang="en-AU" sz="2000" i="1" dirty="0">
                    <a:latin typeface="Cambria Math" panose="02040503050406030204" pitchFamily="18" charset="0"/>
                  </a:rPr>
                  <a:t/>
                </a:r>
                <a:br>
                  <a:rPr lang="en-AU" sz="2000" i="1" dirty="0">
                    <a:latin typeface="Cambria Math" panose="02040503050406030204" pitchFamily="18" charset="0"/>
                  </a:rPr>
                </a:br>
                <a:endParaRPr lang="en-AU" sz="2000" dirty="0"/>
              </a:p>
              <a:p>
                <a:pPr eaLnBrk="1" hangingPunct="1">
                  <a:spcBef>
                    <a:spcPts val="600"/>
                  </a:spcBef>
                  <a:spcAft>
                    <a:spcPts val="0"/>
                  </a:spcAft>
                </a:pPr>
                <a:r>
                  <a:rPr lang="en-AU" sz="2000" dirty="0"/>
                  <a:t>This gives</a:t>
                </a:r>
              </a:p>
              <a:p>
                <a:pPr marL="0" indent="0" eaLnBrk="1" hangingPunct="1">
                  <a:spcBef>
                    <a:spcPts val="600"/>
                  </a:spcBef>
                  <a:spcAft>
                    <a:spcPts val="0"/>
                  </a:spcAft>
                  <a:buNone/>
                </a:pPr>
                <a14:m>
                  <m:oMathPara xmlns:m="http://schemas.openxmlformats.org/officeDocument/2006/math">
                    <m:oMathParaPr>
                      <m:jc m:val="centerGroup"/>
                    </m:oMathParaPr>
                    <m:oMath xmlns:m="http://schemas.openxmlformats.org/officeDocument/2006/math">
                      <m:sSub>
                        <m:sSubPr>
                          <m:ctrlPr>
                            <a:rPr lang="en-AU" sz="2000" i="1">
                              <a:latin typeface="Cambria Math" panose="02040503050406030204" pitchFamily="18" charset="0"/>
                            </a:rPr>
                          </m:ctrlPr>
                        </m:sSubPr>
                        <m:e>
                          <m:r>
                            <a:rPr lang="en-AU" sz="2000" i="1">
                              <a:latin typeface="Cambria Math" panose="02040503050406030204" pitchFamily="18" charset="0"/>
                            </a:rPr>
                            <m:t>𝑈</m:t>
                          </m:r>
                        </m:e>
                        <m:sub>
                          <m:r>
                            <a:rPr lang="en-AU" sz="2000" i="1">
                              <a:latin typeface="Cambria Math" panose="02040503050406030204" pitchFamily="18" charset="0"/>
                            </a:rPr>
                            <m:t>𝑠</m:t>
                          </m:r>
                        </m:sub>
                      </m:sSub>
                      <m:d>
                        <m:dPr>
                          <m:begChr m:val="|"/>
                          <m:endChr m:val="〉"/>
                          <m:ctrlPr>
                            <a:rPr lang="en-AU" sz="2000" i="1">
                              <a:latin typeface="Cambria Math" panose="02040503050406030204" pitchFamily="18" charset="0"/>
                            </a:rPr>
                          </m:ctrlPr>
                        </m:dPr>
                        <m:e>
                          <m:r>
                            <a:rPr lang="en-AU" sz="2000" i="1">
                              <a:latin typeface="Cambria Math" panose="02040503050406030204" pitchFamily="18" charset="0"/>
                            </a:rPr>
                            <m:t>𝜔</m:t>
                          </m:r>
                        </m:e>
                      </m:d>
                      <m:r>
                        <a:rPr lang="en-AU" sz="2000" i="1">
                          <a:latin typeface="Cambria Math" panose="02040503050406030204" pitchFamily="18" charset="0"/>
                        </a:rPr>
                        <m:t>=2</m:t>
                      </m:r>
                      <m:func>
                        <m:funcPr>
                          <m:ctrlPr>
                            <a:rPr lang="en-AU" sz="2000" i="1">
                              <a:latin typeface="Cambria Math" panose="02040503050406030204" pitchFamily="18" charset="0"/>
                            </a:rPr>
                          </m:ctrlPr>
                        </m:funcPr>
                        <m:fName>
                          <m:r>
                            <m:rPr>
                              <m:sty m:val="p"/>
                            </m:rPr>
                            <a:rPr lang="en-AU" sz="2000">
                              <a:latin typeface="Cambria Math" panose="02040503050406030204" pitchFamily="18" charset="0"/>
                            </a:rPr>
                            <m:t>sin</m:t>
                          </m:r>
                        </m:fName>
                        <m:e>
                          <m:r>
                            <a:rPr lang="en-AU" sz="2000" i="1">
                              <a:latin typeface="Cambria Math" panose="02040503050406030204" pitchFamily="18" charset="0"/>
                            </a:rPr>
                            <m:t>𝜙</m:t>
                          </m:r>
                        </m:e>
                      </m:func>
                      <m:d>
                        <m:dPr>
                          <m:ctrlPr>
                            <a:rPr lang="en-AU" sz="2000" i="1">
                              <a:latin typeface="Cambria Math" panose="02040503050406030204" pitchFamily="18" charset="0"/>
                            </a:rPr>
                          </m:ctrlPr>
                        </m:dPr>
                        <m:e>
                          <m:func>
                            <m:funcPr>
                              <m:ctrlPr>
                                <a:rPr lang="en-AU" sz="2000" i="1">
                                  <a:latin typeface="Cambria Math" panose="02040503050406030204" pitchFamily="18" charset="0"/>
                                </a:rPr>
                              </m:ctrlPr>
                            </m:funcPr>
                            <m:fName>
                              <m:r>
                                <m:rPr>
                                  <m:sty m:val="p"/>
                                </m:rPr>
                                <a:rPr lang="en-AU" sz="2000">
                                  <a:latin typeface="Cambria Math" panose="02040503050406030204" pitchFamily="18" charset="0"/>
                                </a:rPr>
                                <m:t>cos</m:t>
                              </m:r>
                            </m:fName>
                            <m:e>
                              <m:r>
                                <a:rPr lang="en-AU" sz="2000" i="1">
                                  <a:latin typeface="Cambria Math" panose="02040503050406030204" pitchFamily="18" charset="0"/>
                                </a:rPr>
                                <m:t>𝜙</m:t>
                              </m:r>
                            </m:e>
                          </m:func>
                          <m:d>
                            <m:dPr>
                              <m:begChr m:val="|"/>
                              <m:endChr m:val="〉"/>
                              <m:ctrlPr>
                                <a:rPr lang="en-AU" sz="2000" i="1">
                                  <a:latin typeface="Cambria Math" panose="02040503050406030204" pitchFamily="18" charset="0"/>
                                </a:rPr>
                              </m:ctrlPr>
                            </m:dPr>
                            <m:e>
                              <m:r>
                                <a:rPr lang="en-AU" sz="2000" i="1">
                                  <a:latin typeface="Cambria Math" panose="02040503050406030204" pitchFamily="18" charset="0"/>
                                </a:rPr>
                                <m:t>𝑠</m:t>
                              </m:r>
                              <m:r>
                                <a:rPr lang="en-AU" sz="2000" i="1">
                                  <a:latin typeface="Cambria Math" panose="02040503050406030204" pitchFamily="18" charset="0"/>
                                </a:rPr>
                                <m:t>′</m:t>
                              </m:r>
                            </m:e>
                          </m:d>
                          <m:r>
                            <a:rPr lang="en-AU" sz="2000" i="1">
                              <a:latin typeface="Cambria Math" panose="02040503050406030204" pitchFamily="18" charset="0"/>
                            </a:rPr>
                            <m:t>+</m:t>
                          </m:r>
                          <m:func>
                            <m:funcPr>
                              <m:ctrlPr>
                                <a:rPr lang="en-AU" sz="2000" i="1">
                                  <a:latin typeface="Cambria Math" panose="02040503050406030204" pitchFamily="18" charset="0"/>
                                </a:rPr>
                              </m:ctrlPr>
                            </m:funcPr>
                            <m:fName>
                              <m:r>
                                <m:rPr>
                                  <m:sty m:val="p"/>
                                </m:rPr>
                                <a:rPr lang="en-AU" sz="2000">
                                  <a:latin typeface="Cambria Math" panose="02040503050406030204" pitchFamily="18" charset="0"/>
                                </a:rPr>
                                <m:t>sin</m:t>
                              </m:r>
                            </m:fName>
                            <m:e>
                              <m:r>
                                <a:rPr lang="en-AU" sz="2000" i="1">
                                  <a:latin typeface="Cambria Math" panose="02040503050406030204" pitchFamily="18" charset="0"/>
                                </a:rPr>
                                <m:t>𝜙</m:t>
                              </m:r>
                            </m:e>
                          </m:func>
                          <m:r>
                            <a:rPr lang="en-AU" sz="2000" i="1">
                              <a:latin typeface="Cambria Math" panose="02040503050406030204" pitchFamily="18" charset="0"/>
                            </a:rPr>
                            <m:t>|</m:t>
                          </m:r>
                          <m:r>
                            <a:rPr lang="en-AU" sz="2000" i="1">
                              <a:latin typeface="Cambria Math" panose="02040503050406030204" pitchFamily="18" charset="0"/>
                            </a:rPr>
                            <m:t>𝜔</m:t>
                          </m:r>
                          <m:r>
                            <a:rPr lang="en-AU" sz="2000" i="1">
                              <a:latin typeface="Cambria Math" panose="02040503050406030204" pitchFamily="18" charset="0"/>
                            </a:rPr>
                            <m:t>〉</m:t>
                          </m:r>
                        </m:e>
                      </m:d>
                      <m:r>
                        <a:rPr lang="en-AU" sz="2000" i="1">
                          <a:latin typeface="Cambria Math" panose="02040503050406030204" pitchFamily="18" charset="0"/>
                        </a:rPr>
                        <m:t>−</m:t>
                      </m:r>
                      <m:d>
                        <m:dPr>
                          <m:begChr m:val="|"/>
                          <m:endChr m:val="〉"/>
                          <m:ctrlPr>
                            <a:rPr lang="en-AU" sz="2000" i="1">
                              <a:latin typeface="Cambria Math" panose="02040503050406030204" pitchFamily="18" charset="0"/>
                            </a:rPr>
                          </m:ctrlPr>
                        </m:dPr>
                        <m:e>
                          <m:r>
                            <a:rPr lang="en-AU" sz="2000" i="1">
                              <a:latin typeface="Cambria Math" panose="02040503050406030204" pitchFamily="18" charset="0"/>
                            </a:rPr>
                            <m:t>𝜔</m:t>
                          </m:r>
                        </m:e>
                      </m:d>
                    </m:oMath>
                    <m:oMath xmlns:m="http://schemas.openxmlformats.org/officeDocument/2006/math">
                      <m:r>
                        <a:rPr lang="en-AU" sz="2000" b="0" i="1" smtClean="0">
                          <a:latin typeface="Cambria Math" panose="02040503050406030204" pitchFamily="18" charset="0"/>
                        </a:rPr>
                        <m:t>            </m:t>
                      </m:r>
                      <m:r>
                        <a:rPr lang="en-AU" sz="2000" i="1">
                          <a:latin typeface="Cambria Math" panose="02040503050406030204" pitchFamily="18" charset="0"/>
                        </a:rPr>
                        <m:t>=2</m:t>
                      </m:r>
                      <m:func>
                        <m:funcPr>
                          <m:ctrlPr>
                            <a:rPr lang="en-AU" sz="2000" i="1">
                              <a:latin typeface="Cambria Math" panose="02040503050406030204" pitchFamily="18" charset="0"/>
                            </a:rPr>
                          </m:ctrlPr>
                        </m:funcPr>
                        <m:fName>
                          <m:r>
                            <m:rPr>
                              <m:sty m:val="p"/>
                            </m:rPr>
                            <a:rPr lang="en-AU" sz="2000">
                              <a:latin typeface="Cambria Math" panose="02040503050406030204" pitchFamily="18" charset="0"/>
                            </a:rPr>
                            <m:t>sin</m:t>
                          </m:r>
                        </m:fName>
                        <m:e>
                          <m:r>
                            <a:rPr lang="en-AU" sz="2000" i="1">
                              <a:latin typeface="Cambria Math" panose="02040503050406030204" pitchFamily="18" charset="0"/>
                            </a:rPr>
                            <m:t>𝜙</m:t>
                          </m:r>
                        </m:e>
                      </m:func>
                      <m:func>
                        <m:funcPr>
                          <m:ctrlPr>
                            <a:rPr lang="en-AU" sz="2000" i="1">
                              <a:latin typeface="Cambria Math" panose="02040503050406030204" pitchFamily="18" charset="0"/>
                            </a:rPr>
                          </m:ctrlPr>
                        </m:funcPr>
                        <m:fName>
                          <m:r>
                            <m:rPr>
                              <m:sty m:val="p"/>
                            </m:rPr>
                            <a:rPr lang="en-AU" sz="2000">
                              <a:latin typeface="Cambria Math" panose="02040503050406030204" pitchFamily="18" charset="0"/>
                            </a:rPr>
                            <m:t>cos</m:t>
                          </m:r>
                        </m:fName>
                        <m:e>
                          <m:r>
                            <a:rPr lang="en-AU" sz="2000" i="1">
                              <a:latin typeface="Cambria Math" panose="02040503050406030204" pitchFamily="18" charset="0"/>
                            </a:rPr>
                            <m:t>𝜙</m:t>
                          </m:r>
                        </m:e>
                      </m:func>
                      <m:d>
                        <m:dPr>
                          <m:begChr m:val="|"/>
                          <m:endChr m:val="〉"/>
                          <m:ctrlPr>
                            <a:rPr lang="en-AU" sz="2000" i="1">
                              <a:latin typeface="Cambria Math" panose="02040503050406030204" pitchFamily="18" charset="0"/>
                            </a:rPr>
                          </m:ctrlPr>
                        </m:dPr>
                        <m:e>
                          <m:sSup>
                            <m:sSupPr>
                              <m:ctrlPr>
                                <a:rPr lang="en-AU" sz="2000" i="1">
                                  <a:latin typeface="Cambria Math" panose="02040503050406030204" pitchFamily="18" charset="0"/>
                                </a:rPr>
                              </m:ctrlPr>
                            </m:sSupPr>
                            <m:e>
                              <m:r>
                                <a:rPr lang="en-AU" sz="2000" i="1">
                                  <a:latin typeface="Cambria Math" panose="02040503050406030204" pitchFamily="18" charset="0"/>
                                </a:rPr>
                                <m:t>𝑠</m:t>
                              </m:r>
                            </m:e>
                            <m:sup>
                              <m:r>
                                <a:rPr lang="en-AU" sz="2000" i="1">
                                  <a:latin typeface="Cambria Math" panose="02040503050406030204" pitchFamily="18" charset="0"/>
                                </a:rPr>
                                <m:t>′</m:t>
                              </m:r>
                            </m:sup>
                          </m:sSup>
                        </m:e>
                      </m:d>
                      <m:r>
                        <a:rPr lang="en-AU" sz="2000" i="1">
                          <a:latin typeface="Cambria Math" panose="02040503050406030204" pitchFamily="18" charset="0"/>
                        </a:rPr>
                        <m:t>−</m:t>
                      </m:r>
                      <m:d>
                        <m:dPr>
                          <m:ctrlPr>
                            <a:rPr lang="en-AU" sz="2000" i="1">
                              <a:latin typeface="Cambria Math" panose="02040503050406030204" pitchFamily="18" charset="0"/>
                            </a:rPr>
                          </m:ctrlPr>
                        </m:dPr>
                        <m:e>
                          <m:r>
                            <a:rPr lang="en-AU" sz="2000" i="1">
                              <a:latin typeface="Cambria Math" panose="02040503050406030204" pitchFamily="18" charset="0"/>
                            </a:rPr>
                            <m:t>1−</m:t>
                          </m:r>
                          <m:r>
                            <a:rPr lang="en-AU" sz="2000" b="0" i="1" smtClean="0">
                              <a:latin typeface="Cambria Math" panose="02040503050406030204" pitchFamily="18" charset="0"/>
                            </a:rPr>
                            <m:t>2</m:t>
                          </m:r>
                          <m:func>
                            <m:funcPr>
                              <m:ctrlPr>
                                <a:rPr lang="en-AU" sz="2000" i="1">
                                  <a:latin typeface="Cambria Math" panose="02040503050406030204" pitchFamily="18" charset="0"/>
                                </a:rPr>
                              </m:ctrlPr>
                            </m:funcPr>
                            <m:fName>
                              <m:sSup>
                                <m:sSupPr>
                                  <m:ctrlPr>
                                    <a:rPr lang="en-AU" sz="2000" b="0" i="1" smtClean="0">
                                      <a:latin typeface="Cambria Math" panose="02040503050406030204" pitchFamily="18" charset="0"/>
                                    </a:rPr>
                                  </m:ctrlPr>
                                </m:sSupPr>
                                <m:e>
                                  <m:r>
                                    <m:rPr>
                                      <m:sty m:val="p"/>
                                    </m:rPr>
                                    <a:rPr lang="en-AU" sz="2000">
                                      <a:latin typeface="Cambria Math" panose="02040503050406030204" pitchFamily="18" charset="0"/>
                                    </a:rPr>
                                    <m:t>sin</m:t>
                                  </m:r>
                                </m:e>
                                <m:sup>
                                  <m:r>
                                    <a:rPr lang="en-AU" sz="2000" b="0" i="1" smtClean="0">
                                      <a:latin typeface="Cambria Math" panose="02040503050406030204" pitchFamily="18" charset="0"/>
                                    </a:rPr>
                                    <m:t>2</m:t>
                                  </m:r>
                                </m:sup>
                              </m:sSup>
                            </m:fName>
                            <m:e>
                              <m:r>
                                <a:rPr lang="en-AU" sz="2000" i="1">
                                  <a:latin typeface="Cambria Math" panose="02040503050406030204" pitchFamily="18" charset="0"/>
                                </a:rPr>
                                <m:t>𝜙</m:t>
                              </m:r>
                            </m:e>
                          </m:func>
                        </m:e>
                      </m:d>
                      <m:d>
                        <m:dPr>
                          <m:begChr m:val="|"/>
                          <m:endChr m:val="〉"/>
                          <m:ctrlPr>
                            <a:rPr lang="en-AU" sz="2000" i="1">
                              <a:latin typeface="Cambria Math" panose="02040503050406030204" pitchFamily="18" charset="0"/>
                            </a:rPr>
                          </m:ctrlPr>
                        </m:dPr>
                        <m:e>
                          <m:r>
                            <a:rPr lang="en-AU" sz="2000" i="1">
                              <a:latin typeface="Cambria Math" panose="02040503050406030204" pitchFamily="18" charset="0"/>
                            </a:rPr>
                            <m:t>𝜔</m:t>
                          </m:r>
                        </m:e>
                      </m:d>
                    </m:oMath>
                    <m:oMath xmlns:m="http://schemas.openxmlformats.org/officeDocument/2006/math">
                      <m:r>
                        <a:rPr lang="en-AU" sz="2000" b="0" i="1" smtClean="0">
                          <a:latin typeface="Cambria Math" panose="02040503050406030204" pitchFamily="18" charset="0"/>
                        </a:rPr>
                        <m:t>            =</m:t>
                      </m:r>
                      <m:func>
                        <m:funcPr>
                          <m:ctrlPr>
                            <a:rPr lang="en-AU" sz="2000" b="0" i="1" smtClean="0">
                              <a:latin typeface="Cambria Math" panose="02040503050406030204" pitchFamily="18" charset="0"/>
                            </a:rPr>
                          </m:ctrlPr>
                        </m:funcPr>
                        <m:fName>
                          <m:r>
                            <m:rPr>
                              <m:sty m:val="p"/>
                            </m:rPr>
                            <a:rPr lang="en-AU" sz="2000" b="0" i="0" smtClean="0">
                              <a:latin typeface="Cambria Math" panose="02040503050406030204" pitchFamily="18" charset="0"/>
                            </a:rPr>
                            <m:t>sin</m:t>
                          </m:r>
                        </m:fName>
                        <m:e>
                          <m:r>
                            <a:rPr lang="en-AU" sz="2000" b="0" i="1" smtClean="0">
                              <a:latin typeface="Cambria Math" panose="02040503050406030204" pitchFamily="18" charset="0"/>
                            </a:rPr>
                            <m:t>2</m:t>
                          </m:r>
                          <m:r>
                            <a:rPr lang="en-AU" sz="2000" b="0" i="1" smtClean="0">
                              <a:latin typeface="Cambria Math" panose="02040503050406030204" pitchFamily="18" charset="0"/>
                            </a:rPr>
                            <m:t>𝜙</m:t>
                          </m:r>
                        </m:e>
                      </m:func>
                      <m:d>
                        <m:dPr>
                          <m:begChr m:val="|"/>
                          <m:endChr m:val="〉"/>
                          <m:ctrlPr>
                            <a:rPr lang="en-AU" sz="2000" b="0" i="1" smtClean="0">
                              <a:latin typeface="Cambria Math" panose="02040503050406030204" pitchFamily="18" charset="0"/>
                            </a:rPr>
                          </m:ctrlPr>
                        </m:dPr>
                        <m:e>
                          <m:sSup>
                            <m:sSupPr>
                              <m:ctrlPr>
                                <a:rPr lang="en-AU" sz="2000" b="0" i="1" smtClean="0">
                                  <a:latin typeface="Cambria Math" panose="02040503050406030204" pitchFamily="18" charset="0"/>
                                </a:rPr>
                              </m:ctrlPr>
                            </m:sSupPr>
                            <m:e>
                              <m:r>
                                <a:rPr lang="en-AU" sz="2000" b="0" i="1" smtClean="0">
                                  <a:latin typeface="Cambria Math" panose="02040503050406030204" pitchFamily="18" charset="0"/>
                                </a:rPr>
                                <m:t>𝑠</m:t>
                              </m:r>
                            </m:e>
                            <m:sup>
                              <m:r>
                                <a:rPr lang="en-AU" sz="2000" b="0" i="1" smtClean="0">
                                  <a:latin typeface="Cambria Math" panose="02040503050406030204" pitchFamily="18" charset="0"/>
                                </a:rPr>
                                <m:t>′</m:t>
                              </m:r>
                            </m:sup>
                          </m:sSup>
                        </m:e>
                      </m:d>
                      <m:r>
                        <a:rPr lang="en-AU" sz="2000" b="0" i="1" smtClean="0">
                          <a:latin typeface="Cambria Math" panose="02040503050406030204" pitchFamily="18" charset="0"/>
                        </a:rPr>
                        <m:t>−</m:t>
                      </m:r>
                      <m:func>
                        <m:funcPr>
                          <m:ctrlPr>
                            <a:rPr lang="en-AU" sz="2000" b="0" i="1" smtClean="0">
                              <a:latin typeface="Cambria Math" panose="02040503050406030204" pitchFamily="18" charset="0"/>
                            </a:rPr>
                          </m:ctrlPr>
                        </m:funcPr>
                        <m:fName>
                          <m:r>
                            <m:rPr>
                              <m:sty m:val="p"/>
                            </m:rPr>
                            <a:rPr lang="en-AU" sz="2000" b="0" i="0" smtClean="0">
                              <a:latin typeface="Cambria Math" panose="02040503050406030204" pitchFamily="18" charset="0"/>
                            </a:rPr>
                            <m:t>cos</m:t>
                          </m:r>
                        </m:fName>
                        <m:e>
                          <m:r>
                            <a:rPr lang="en-AU" sz="2000" b="0" i="1" smtClean="0">
                              <a:latin typeface="Cambria Math" panose="02040503050406030204" pitchFamily="18" charset="0"/>
                            </a:rPr>
                            <m:t>2</m:t>
                          </m:r>
                          <m:r>
                            <a:rPr lang="en-AU" sz="2000" b="0" i="1" smtClean="0">
                              <a:latin typeface="Cambria Math" panose="02040503050406030204" pitchFamily="18" charset="0"/>
                            </a:rPr>
                            <m:t>𝜙</m:t>
                          </m:r>
                        </m:e>
                      </m:func>
                      <m:r>
                        <a:rPr lang="en-AU" sz="2000" b="0" i="1" smtClean="0">
                          <a:latin typeface="Cambria Math" panose="02040503050406030204" pitchFamily="18" charset="0"/>
                        </a:rPr>
                        <m:t>|</m:t>
                      </m:r>
                      <m:r>
                        <a:rPr lang="en-AU" sz="2000" b="0" i="1" smtClean="0">
                          <a:latin typeface="Cambria Math" panose="02040503050406030204" pitchFamily="18" charset="0"/>
                        </a:rPr>
                        <m:t>𝜔</m:t>
                      </m:r>
                      <m:r>
                        <a:rPr lang="en-AU" sz="2000" b="0" i="1" smtClean="0">
                          <a:latin typeface="Cambria Math" panose="02040503050406030204" pitchFamily="18" charset="0"/>
                        </a:rPr>
                        <m:t>〉</m:t>
                      </m:r>
                    </m:oMath>
                  </m:oMathPara>
                </a14:m>
                <a:r>
                  <a:rPr lang="en-AU" sz="2000" i="1" dirty="0">
                    <a:latin typeface="Cambria Math" panose="02040503050406030204" pitchFamily="18" charset="0"/>
                  </a:rPr>
                  <a:t/>
                </a:r>
                <a:br>
                  <a:rPr lang="en-AU" sz="2000" i="1" dirty="0">
                    <a:latin typeface="Cambria Math" panose="02040503050406030204" pitchFamily="18" charset="0"/>
                  </a:rPr>
                </a:br>
                <a:endParaRPr lang="en-AU" sz="2000" dirty="0"/>
              </a:p>
              <a:p>
                <a:pPr marL="0" indent="0" eaLnBrk="1" hangingPunct="1">
                  <a:spcBef>
                    <a:spcPts val="600"/>
                  </a:spcBef>
                  <a:spcAft>
                    <a:spcPts val="0"/>
                  </a:spcAft>
                  <a:buNone/>
                </a:pPr>
                <a:endParaRPr lang="en-AU" sz="2000" dirty="0"/>
              </a:p>
              <a:p>
                <a:pPr marL="0" indent="0" eaLnBrk="1" hangingPunct="1">
                  <a:spcBef>
                    <a:spcPts val="600"/>
                  </a:spcBef>
                  <a:spcAft>
                    <a:spcPts val="0"/>
                  </a:spcAft>
                  <a:buNone/>
                </a:pPr>
                <a:endParaRPr lang="en-AU" sz="2000" dirty="0"/>
              </a:p>
            </p:txBody>
          </p:sp>
        </mc:Choice>
        <mc:Fallback>
          <p:sp>
            <p:nvSpPr>
              <p:cNvPr id="8195" name="Rectangle 3"/>
              <p:cNvSpPr>
                <a:spLocks noGrp="1" noRot="1" noChangeAspect="1" noMove="1" noResize="1" noEditPoints="1" noAdjustHandles="1" noChangeArrowheads="1" noChangeShapeType="1" noTextEdit="1"/>
              </p:cNvSpPr>
              <p:nvPr>
                <p:ph type="body" idx="1"/>
              </p:nvPr>
            </p:nvSpPr>
            <p:spPr>
              <a:xfrm>
                <a:off x="327325" y="1152037"/>
                <a:ext cx="7309151" cy="5705963"/>
              </a:xfrm>
              <a:blipFill rotWithShape="0">
                <a:blip r:embed="rId2"/>
                <a:stretch>
                  <a:fillRect l="-250" t="-534"/>
                </a:stretch>
              </a:blipFill>
            </p:spPr>
            <p:txBody>
              <a:bodyPr/>
              <a:lstStyle/>
              <a:p>
                <a:r>
                  <a:rPr lang="en-AU">
                    <a:noFill/>
                  </a:rPr>
                  <a:t> </a:t>
                </a:r>
              </a:p>
            </p:txBody>
          </p:sp>
        </mc:Fallback>
      </mc:AlternateContent>
      <p:sp>
        <p:nvSpPr>
          <p:cNvPr id="9" name="TextBox 8"/>
          <p:cNvSpPr txBox="1"/>
          <p:nvPr/>
        </p:nvSpPr>
        <p:spPr>
          <a:xfrm>
            <a:off x="7394639" y="3028288"/>
            <a:ext cx="1639824" cy="307777"/>
          </a:xfrm>
          <a:prstGeom prst="rect">
            <a:avLst/>
          </a:prstGeom>
          <a:noFill/>
        </p:spPr>
        <p:txBody>
          <a:bodyPr wrap="square" rtlCol="0">
            <a:spAutoFit/>
          </a:bodyPr>
          <a:lstStyle/>
          <a:p>
            <a:pPr algn="ctr"/>
            <a:r>
              <a:rPr lang="en-AU" sz="1400" dirty="0" err="1" smtClean="0"/>
              <a:t>Lov</a:t>
            </a:r>
            <a:r>
              <a:rPr lang="en-AU" sz="1400" dirty="0" smtClean="0"/>
              <a:t> Grover</a:t>
            </a:r>
            <a:endParaRPr lang="en-AU" sz="1400" dirty="0"/>
          </a:p>
        </p:txBody>
      </p:sp>
      <p:sp>
        <p:nvSpPr>
          <p:cNvPr id="10" name="TextBox 9"/>
          <p:cNvSpPr txBox="1"/>
          <p:nvPr/>
        </p:nvSpPr>
        <p:spPr>
          <a:xfrm>
            <a:off x="8254314" y="0"/>
            <a:ext cx="889686" cy="461665"/>
          </a:xfrm>
          <a:prstGeom prst="rect">
            <a:avLst/>
          </a:prstGeom>
          <a:noFill/>
        </p:spPr>
        <p:txBody>
          <a:bodyPr wrap="square" rtlCol="0">
            <a:spAutoFit/>
          </a:bodyPr>
          <a:lstStyle/>
          <a:p>
            <a:r>
              <a:rPr lang="en-AU" dirty="0" smtClean="0"/>
              <a:t>1996</a:t>
            </a:r>
            <a:endParaRPr lang="en-AU" dirty="0"/>
          </a:p>
        </p:txBody>
      </p:sp>
      <p:pic>
        <p:nvPicPr>
          <p:cNvPr id="3" name="Picture 2"/>
          <p:cNvPicPr>
            <a:picLocks noChangeAspect="1"/>
          </p:cNvPicPr>
          <p:nvPr/>
        </p:nvPicPr>
        <p:blipFill rotWithShape="1">
          <a:blip r:embed="rId3">
            <a:extLst>
              <a:ext uri="{28A0092B-C50C-407E-A947-70E740481C1C}">
                <a14:useLocalDpi xmlns="" xmlns:a14="http://schemas.microsoft.com/office/drawing/2010/main" val="0"/>
              </a:ext>
            </a:extLst>
          </a:blip>
          <a:srcRect l="50550" r="15751" b="40553"/>
          <a:stretch/>
        </p:blipFill>
        <p:spPr>
          <a:xfrm>
            <a:off x="7440194" y="830502"/>
            <a:ext cx="1548714" cy="2197786"/>
          </a:xfrm>
          <a:prstGeom prst="rect">
            <a:avLst/>
          </a:prstGeom>
        </p:spPr>
      </p:pic>
    </p:spTree>
    <p:extLst>
      <p:ext uri="{BB962C8B-B14F-4D97-AF65-F5344CB8AC3E}">
        <p14:creationId xmlns="" xmlns:p14="http://schemas.microsoft.com/office/powerpoint/2010/main" val="1507862067"/>
      </p:ext>
    </p:extLst>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871539" y="119063"/>
            <a:ext cx="7382776" cy="790575"/>
          </a:xfrm>
        </p:spPr>
        <p:txBody>
          <a:bodyPr/>
          <a:lstStyle/>
          <a:p>
            <a:pPr eaLnBrk="1" hangingPunct="1"/>
            <a:r>
              <a:rPr lang="en-AU" dirty="0" smtClean="0"/>
              <a:t>Grover’s search algorithm</a:t>
            </a:r>
          </a:p>
        </p:txBody>
      </p:sp>
      <mc:AlternateContent xmlns:mc="http://schemas.openxmlformats.org/markup-compatibility/2006">
        <mc:Choice xmlns="" xmlns:a14="http://schemas.microsoft.com/office/drawing/2010/main" Requires="a14">
          <p:sp>
            <p:nvSpPr>
              <p:cNvPr id="8195" name="Rectangle 3"/>
              <p:cNvSpPr>
                <a:spLocks noGrp="1" noChangeArrowheads="1"/>
              </p:cNvSpPr>
              <p:nvPr>
                <p:ph type="body" idx="1"/>
              </p:nvPr>
            </p:nvSpPr>
            <p:spPr>
              <a:xfrm>
                <a:off x="327325" y="1152037"/>
                <a:ext cx="7309151" cy="5705963"/>
              </a:xfrm>
            </p:spPr>
            <p:txBody>
              <a:bodyPr/>
              <a:lstStyle/>
              <a:p>
                <a:pPr eaLnBrk="1" hangingPunct="1">
                  <a:spcBef>
                    <a:spcPts val="600"/>
                  </a:spcBef>
                  <a:spcAft>
                    <a:spcPts val="600"/>
                  </a:spcAft>
                </a:pPr>
                <a:r>
                  <a:rPr lang="en-AU" sz="2000" b="1" dirty="0" smtClean="0"/>
                  <a:t>Another way of looking at it: Rotations</a:t>
                </a:r>
              </a:p>
              <a:p>
                <a:pPr eaLnBrk="1" hangingPunct="1">
                  <a:spcBef>
                    <a:spcPts val="600"/>
                  </a:spcBef>
                  <a:spcAft>
                    <a:spcPts val="0"/>
                  </a:spcAft>
                </a:pPr>
                <a:r>
                  <a:rPr lang="en-AU" sz="2000" dirty="0" smtClean="0"/>
                  <a:t>The </a:t>
                </a:r>
                <a:r>
                  <a:rPr lang="en-AU" sz="2000" dirty="0"/>
                  <a:t>action of </a:t>
                </a:r>
                <a14:m>
                  <m:oMath xmlns:m="http://schemas.openxmlformats.org/officeDocument/2006/math">
                    <m:sSub>
                      <m:sSubPr>
                        <m:ctrlPr>
                          <a:rPr lang="en-AU" sz="2000" i="1">
                            <a:latin typeface="Cambria Math" panose="02040503050406030204" pitchFamily="18" charset="0"/>
                          </a:rPr>
                        </m:ctrlPr>
                      </m:sSubPr>
                      <m:e>
                        <m:r>
                          <a:rPr lang="en-AU" sz="2000" i="1">
                            <a:latin typeface="Cambria Math" panose="02040503050406030204" pitchFamily="18" charset="0"/>
                          </a:rPr>
                          <m:t>𝑈</m:t>
                        </m:r>
                      </m:e>
                      <m:sub>
                        <m:r>
                          <a:rPr lang="en-AU" sz="2000" i="1">
                            <a:latin typeface="Cambria Math" panose="02040503050406030204" pitchFamily="18" charset="0"/>
                          </a:rPr>
                          <m:t>𝑓</m:t>
                        </m:r>
                      </m:sub>
                    </m:sSub>
                  </m:oMath>
                </a14:m>
                <a:r>
                  <a:rPr lang="en-AU" sz="2000" dirty="0"/>
                  <a:t> on </a:t>
                </a:r>
                <a14:m>
                  <m:oMath xmlns:m="http://schemas.openxmlformats.org/officeDocument/2006/math">
                    <m:d>
                      <m:dPr>
                        <m:begChr m:val="|"/>
                        <m:endChr m:val="〉"/>
                        <m:ctrlPr>
                          <a:rPr lang="en-AU" sz="2000" i="1">
                            <a:latin typeface="Cambria Math" panose="02040503050406030204" pitchFamily="18" charset="0"/>
                          </a:rPr>
                        </m:ctrlPr>
                      </m:dPr>
                      <m:e>
                        <m:r>
                          <a:rPr lang="en-AU" sz="2000" i="1">
                            <a:latin typeface="Cambria Math" panose="02040503050406030204" pitchFamily="18" charset="0"/>
                          </a:rPr>
                          <m:t>𝑠</m:t>
                        </m:r>
                        <m:r>
                          <a:rPr lang="en-AU" sz="2000" b="0" i="1" smtClean="0">
                            <a:latin typeface="Cambria Math" panose="02040503050406030204" pitchFamily="18" charset="0"/>
                          </a:rPr>
                          <m:t>′</m:t>
                        </m:r>
                      </m:e>
                    </m:d>
                  </m:oMath>
                </a14:m>
                <a:r>
                  <a:rPr lang="en-AU" sz="2000" dirty="0"/>
                  <a:t/>
                </a:r>
                <a:r>
                  <a:rPr lang="en-AU" sz="2000" dirty="0" smtClean="0"/>
                  <a:t>is</a:t>
                </a:r>
              </a:p>
              <a:p>
                <a:pPr marL="0" indent="0" eaLnBrk="1" hangingPunct="1">
                  <a:spcBef>
                    <a:spcPts val="600"/>
                  </a:spcBef>
                  <a:spcAft>
                    <a:spcPts val="0"/>
                  </a:spcAft>
                  <a:buNone/>
                </a:pPr>
                <a14:m>
                  <m:oMathPara xmlns:m="http://schemas.openxmlformats.org/officeDocument/2006/math">
                    <m:oMathParaPr>
                      <m:jc m:val="centerGroup"/>
                    </m:oMathParaPr>
                    <m:oMath xmlns:m="http://schemas.openxmlformats.org/officeDocument/2006/math">
                      <m:sSub>
                        <m:sSubPr>
                          <m:ctrlPr>
                            <a:rPr lang="en-AU" sz="2000" i="1">
                              <a:latin typeface="Cambria Math" panose="02040503050406030204" pitchFamily="18" charset="0"/>
                            </a:rPr>
                          </m:ctrlPr>
                        </m:sSubPr>
                        <m:e>
                          <m:r>
                            <a:rPr lang="en-AU" sz="2000" i="1">
                              <a:latin typeface="Cambria Math" panose="02040503050406030204" pitchFamily="18" charset="0"/>
                            </a:rPr>
                            <m:t>𝑈</m:t>
                          </m:r>
                        </m:e>
                        <m:sub>
                          <m:r>
                            <a:rPr lang="en-AU" sz="2000" i="1">
                              <a:latin typeface="Cambria Math" panose="02040503050406030204" pitchFamily="18" charset="0"/>
                            </a:rPr>
                            <m:t>𝑓</m:t>
                          </m:r>
                        </m:sub>
                      </m:sSub>
                      <m:d>
                        <m:dPr>
                          <m:begChr m:val="|"/>
                          <m:endChr m:val="〉"/>
                          <m:ctrlPr>
                            <a:rPr lang="en-AU" sz="2000" i="1">
                              <a:latin typeface="Cambria Math" panose="02040503050406030204" pitchFamily="18" charset="0"/>
                            </a:rPr>
                          </m:ctrlPr>
                        </m:dPr>
                        <m:e>
                          <m:r>
                            <a:rPr lang="en-AU" sz="2000" b="0" i="1" smtClean="0">
                              <a:latin typeface="Cambria Math" panose="02040503050406030204" pitchFamily="18" charset="0"/>
                            </a:rPr>
                            <m:t>𝑠</m:t>
                          </m:r>
                          <m:r>
                            <a:rPr lang="en-AU" sz="2000" b="0" i="1" smtClean="0">
                              <a:latin typeface="Cambria Math" panose="02040503050406030204" pitchFamily="18" charset="0"/>
                            </a:rPr>
                            <m:t>′</m:t>
                          </m:r>
                        </m:e>
                      </m:d>
                      <m:r>
                        <a:rPr lang="en-AU" sz="2000" i="1">
                          <a:latin typeface="Cambria Math" panose="02040503050406030204" pitchFamily="18" charset="0"/>
                        </a:rPr>
                        <m:t>=</m:t>
                      </m:r>
                      <m:d>
                        <m:dPr>
                          <m:begChr m:val="|"/>
                          <m:endChr m:val="〉"/>
                          <m:ctrlPr>
                            <a:rPr lang="en-AU" sz="2000" i="1" smtClean="0">
                              <a:latin typeface="Cambria Math" panose="02040503050406030204" pitchFamily="18" charset="0"/>
                            </a:rPr>
                          </m:ctrlPr>
                        </m:dPr>
                        <m:e>
                          <m:r>
                            <a:rPr lang="en-AU" sz="2000" i="1">
                              <a:latin typeface="Cambria Math" panose="02040503050406030204" pitchFamily="18" charset="0"/>
                            </a:rPr>
                            <m:t>𝑠</m:t>
                          </m:r>
                          <m:r>
                            <a:rPr lang="en-AU" sz="2000" b="0" i="1" smtClean="0">
                              <a:latin typeface="Cambria Math" panose="02040503050406030204" pitchFamily="18" charset="0"/>
                            </a:rPr>
                            <m:t>′</m:t>
                          </m:r>
                        </m:e>
                      </m:d>
                    </m:oMath>
                  </m:oMathPara>
                </a14:m>
                <a:endParaRPr lang="en-AU" sz="2000" dirty="0"/>
              </a:p>
              <a:p>
                <a:pPr eaLnBrk="1" hangingPunct="1">
                  <a:spcBef>
                    <a:spcPts val="600"/>
                  </a:spcBef>
                  <a:spcAft>
                    <a:spcPts val="0"/>
                  </a:spcAft>
                </a:pPr>
                <a:r>
                  <a:rPr lang="en-AU" sz="2000" dirty="0" smtClean="0"/>
                  <a:t>The action of </a:t>
                </a:r>
                <a14:m>
                  <m:oMath xmlns:m="http://schemas.openxmlformats.org/officeDocument/2006/math">
                    <m:sSub>
                      <m:sSubPr>
                        <m:ctrlPr>
                          <a:rPr lang="en-AU" sz="2000" i="1">
                            <a:latin typeface="Cambria Math" panose="02040503050406030204" pitchFamily="18" charset="0"/>
                          </a:rPr>
                        </m:ctrlPr>
                      </m:sSubPr>
                      <m:e>
                        <m:r>
                          <a:rPr lang="en-AU" sz="2000" i="1">
                            <a:latin typeface="Cambria Math" panose="02040503050406030204" pitchFamily="18" charset="0"/>
                          </a:rPr>
                          <m:t>𝑈</m:t>
                        </m:r>
                      </m:e>
                      <m:sub>
                        <m:r>
                          <a:rPr lang="en-AU" sz="2000" b="0" i="1" smtClean="0">
                            <a:latin typeface="Cambria Math" panose="02040503050406030204" pitchFamily="18" charset="0"/>
                          </a:rPr>
                          <m:t>𝑠</m:t>
                        </m:r>
                      </m:sub>
                    </m:sSub>
                  </m:oMath>
                </a14:m>
                <a:r>
                  <a:rPr lang="en-AU" sz="2000" dirty="0"/>
                  <a:t> on </a:t>
                </a:r>
                <a14:m>
                  <m:oMath xmlns:m="http://schemas.openxmlformats.org/officeDocument/2006/math">
                    <m:d>
                      <m:dPr>
                        <m:begChr m:val="|"/>
                        <m:endChr m:val="〉"/>
                        <m:ctrlPr>
                          <a:rPr lang="en-AU" sz="2000" i="1">
                            <a:latin typeface="Cambria Math" panose="02040503050406030204" pitchFamily="18" charset="0"/>
                          </a:rPr>
                        </m:ctrlPr>
                      </m:dPr>
                      <m:e>
                        <m:r>
                          <a:rPr lang="en-AU" sz="2000" b="0" i="1" smtClean="0">
                            <a:latin typeface="Cambria Math" panose="02040503050406030204" pitchFamily="18" charset="0"/>
                          </a:rPr>
                          <m:t>𝜔</m:t>
                        </m:r>
                      </m:e>
                    </m:d>
                  </m:oMath>
                </a14:m>
                <a:r>
                  <a:rPr lang="en-AU" sz="2000" dirty="0"/>
                  <a:t> is</a:t>
                </a:r>
              </a:p>
              <a:p>
                <a:pPr marL="0" indent="0" eaLnBrk="1" hangingPunct="1">
                  <a:spcBef>
                    <a:spcPts val="600"/>
                  </a:spcBef>
                  <a:spcAft>
                    <a:spcPts val="0"/>
                  </a:spcAft>
                  <a:buNone/>
                </a:pPr>
                <a14:m>
                  <m:oMathPara xmlns:m="http://schemas.openxmlformats.org/officeDocument/2006/math">
                    <m:oMathParaPr>
                      <m:jc m:val="centerGroup"/>
                    </m:oMathParaPr>
                    <m:oMath xmlns:m="http://schemas.openxmlformats.org/officeDocument/2006/math">
                      <m:sSub>
                        <m:sSubPr>
                          <m:ctrlPr>
                            <a:rPr lang="en-AU" sz="2000" i="1">
                              <a:latin typeface="Cambria Math" panose="02040503050406030204" pitchFamily="18" charset="0"/>
                            </a:rPr>
                          </m:ctrlPr>
                        </m:sSubPr>
                        <m:e>
                          <m:r>
                            <a:rPr lang="en-AU" sz="2000" i="1">
                              <a:latin typeface="Cambria Math" panose="02040503050406030204" pitchFamily="18" charset="0"/>
                            </a:rPr>
                            <m:t>𝑈</m:t>
                          </m:r>
                        </m:e>
                        <m:sub>
                          <m:r>
                            <a:rPr lang="en-AU" sz="2000" b="0" i="1" smtClean="0">
                              <a:latin typeface="Cambria Math" panose="02040503050406030204" pitchFamily="18" charset="0"/>
                            </a:rPr>
                            <m:t>𝑠</m:t>
                          </m:r>
                        </m:sub>
                      </m:sSub>
                      <m:d>
                        <m:dPr>
                          <m:begChr m:val="|"/>
                          <m:endChr m:val="〉"/>
                          <m:ctrlPr>
                            <a:rPr lang="en-AU" sz="2000" i="1">
                              <a:latin typeface="Cambria Math" panose="02040503050406030204" pitchFamily="18" charset="0"/>
                            </a:rPr>
                          </m:ctrlPr>
                        </m:dPr>
                        <m:e>
                          <m:r>
                            <a:rPr lang="en-AU" sz="2000" b="0" i="1" smtClean="0">
                              <a:latin typeface="Cambria Math" panose="02040503050406030204" pitchFamily="18" charset="0"/>
                            </a:rPr>
                            <m:t>𝜔</m:t>
                          </m:r>
                        </m:e>
                      </m:d>
                      <m:r>
                        <a:rPr lang="en-AU" sz="2000" i="1">
                          <a:latin typeface="Cambria Math" panose="02040503050406030204" pitchFamily="18" charset="0"/>
                        </a:rPr>
                        <m:t>=</m:t>
                      </m:r>
                      <m:func>
                        <m:funcPr>
                          <m:ctrlPr>
                            <a:rPr lang="en-AU" sz="2000" i="1">
                              <a:latin typeface="Cambria Math" panose="02040503050406030204" pitchFamily="18" charset="0"/>
                            </a:rPr>
                          </m:ctrlPr>
                        </m:funcPr>
                        <m:fName>
                          <m:r>
                            <m:rPr>
                              <m:sty m:val="p"/>
                            </m:rPr>
                            <a:rPr lang="en-AU" sz="2000">
                              <a:latin typeface="Cambria Math" panose="02040503050406030204" pitchFamily="18" charset="0"/>
                            </a:rPr>
                            <m:t>sin</m:t>
                          </m:r>
                        </m:fName>
                        <m:e>
                          <m:r>
                            <a:rPr lang="en-AU" sz="2000" b="0" i="1" smtClean="0">
                              <a:latin typeface="Cambria Math" panose="02040503050406030204" pitchFamily="18" charset="0"/>
                            </a:rPr>
                            <m:t>2</m:t>
                          </m:r>
                          <m:r>
                            <a:rPr lang="en-AU" sz="2000" i="1">
                              <a:latin typeface="Cambria Math" panose="02040503050406030204" pitchFamily="18" charset="0"/>
                            </a:rPr>
                            <m:t>𝜙</m:t>
                          </m:r>
                        </m:e>
                      </m:func>
                      <m:d>
                        <m:dPr>
                          <m:begChr m:val="|"/>
                          <m:endChr m:val="〉"/>
                          <m:ctrlPr>
                            <a:rPr lang="en-AU" sz="2000" i="1">
                              <a:latin typeface="Cambria Math" panose="02040503050406030204" pitchFamily="18" charset="0"/>
                            </a:rPr>
                          </m:ctrlPr>
                        </m:dPr>
                        <m:e>
                          <m:sSup>
                            <m:sSupPr>
                              <m:ctrlPr>
                                <a:rPr lang="en-AU" sz="2000" i="1">
                                  <a:latin typeface="Cambria Math" panose="02040503050406030204" pitchFamily="18" charset="0"/>
                                </a:rPr>
                              </m:ctrlPr>
                            </m:sSupPr>
                            <m:e>
                              <m:r>
                                <a:rPr lang="en-AU" sz="2000" i="1">
                                  <a:latin typeface="Cambria Math" panose="02040503050406030204" pitchFamily="18" charset="0"/>
                                </a:rPr>
                                <m:t>𝑠</m:t>
                              </m:r>
                            </m:e>
                            <m:sup>
                              <m:r>
                                <a:rPr lang="en-AU" sz="2000" i="1">
                                  <a:latin typeface="Cambria Math" panose="02040503050406030204" pitchFamily="18" charset="0"/>
                                </a:rPr>
                                <m:t>′</m:t>
                              </m:r>
                            </m:sup>
                          </m:sSup>
                        </m:e>
                      </m:d>
                      <m:r>
                        <a:rPr lang="en-AU" sz="2000" i="1">
                          <a:latin typeface="Cambria Math" panose="02040503050406030204" pitchFamily="18" charset="0"/>
                        </a:rPr>
                        <m:t>−</m:t>
                      </m:r>
                      <m:func>
                        <m:funcPr>
                          <m:ctrlPr>
                            <a:rPr lang="en-AU" sz="2000" i="1">
                              <a:latin typeface="Cambria Math" panose="02040503050406030204" pitchFamily="18" charset="0"/>
                            </a:rPr>
                          </m:ctrlPr>
                        </m:funcPr>
                        <m:fName>
                          <m:r>
                            <m:rPr>
                              <m:sty m:val="p"/>
                            </m:rPr>
                            <a:rPr lang="en-AU" sz="2000">
                              <a:latin typeface="Cambria Math" panose="02040503050406030204" pitchFamily="18" charset="0"/>
                            </a:rPr>
                            <m:t>cos</m:t>
                          </m:r>
                        </m:fName>
                        <m:e>
                          <m:r>
                            <a:rPr lang="en-AU" sz="2000" b="0" i="1" smtClean="0">
                              <a:latin typeface="Cambria Math" panose="02040503050406030204" pitchFamily="18" charset="0"/>
                            </a:rPr>
                            <m:t>2</m:t>
                          </m:r>
                          <m:r>
                            <a:rPr lang="en-AU" sz="2000" i="1">
                              <a:latin typeface="Cambria Math" panose="02040503050406030204" pitchFamily="18" charset="0"/>
                            </a:rPr>
                            <m:t>𝜙</m:t>
                          </m:r>
                        </m:e>
                      </m:func>
                      <m:r>
                        <a:rPr lang="en-AU" sz="2000" i="1">
                          <a:latin typeface="Cambria Math" panose="02040503050406030204" pitchFamily="18" charset="0"/>
                        </a:rPr>
                        <m:t>|</m:t>
                      </m:r>
                      <m:r>
                        <a:rPr lang="en-AU" sz="2000" i="1">
                          <a:latin typeface="Cambria Math" panose="02040503050406030204" pitchFamily="18" charset="0"/>
                        </a:rPr>
                        <m:t>𝜔</m:t>
                      </m:r>
                      <m:r>
                        <a:rPr lang="en-AU" sz="2000" i="1">
                          <a:latin typeface="Cambria Math" panose="02040503050406030204" pitchFamily="18" charset="0"/>
                        </a:rPr>
                        <m:t>〉</m:t>
                      </m:r>
                    </m:oMath>
                  </m:oMathPara>
                </a14:m>
                <a:r>
                  <a:rPr lang="en-AU" sz="2000" i="1" dirty="0">
                    <a:latin typeface="Cambria Math" panose="02040503050406030204" pitchFamily="18" charset="0"/>
                  </a:rPr>
                  <a:t/>
                </a:r>
                <a:br>
                  <a:rPr lang="en-AU" sz="2000" i="1" dirty="0">
                    <a:latin typeface="Cambria Math" panose="02040503050406030204" pitchFamily="18" charset="0"/>
                  </a:rPr>
                </a:br>
                <a:endParaRPr lang="en-AU" sz="2000" i="1" dirty="0" smtClean="0">
                  <a:latin typeface="Cambria Math" panose="02040503050406030204" pitchFamily="18" charset="0"/>
                </a:endParaRPr>
              </a:p>
              <a:p>
                <a:pPr eaLnBrk="1" hangingPunct="1">
                  <a:spcBef>
                    <a:spcPts val="600"/>
                  </a:spcBef>
                  <a:spcAft>
                    <a:spcPts val="0"/>
                  </a:spcAft>
                </a:pPr>
                <a:r>
                  <a:rPr lang="en-AU" sz="2000" dirty="0"/>
                  <a:t>The action of </a:t>
                </a:r>
                <a14:m>
                  <m:oMath xmlns:m="http://schemas.openxmlformats.org/officeDocument/2006/math">
                    <m:sSub>
                      <m:sSubPr>
                        <m:ctrlPr>
                          <a:rPr lang="en-AU" sz="2000" i="1">
                            <a:latin typeface="Cambria Math" panose="02040503050406030204" pitchFamily="18" charset="0"/>
                          </a:rPr>
                        </m:ctrlPr>
                      </m:sSubPr>
                      <m:e>
                        <m:r>
                          <a:rPr lang="en-AU" sz="2000" i="1">
                            <a:latin typeface="Cambria Math" panose="02040503050406030204" pitchFamily="18" charset="0"/>
                          </a:rPr>
                          <m:t>𝑈</m:t>
                        </m:r>
                      </m:e>
                      <m:sub>
                        <m:r>
                          <a:rPr lang="en-AU" sz="2000" b="0" i="1" smtClean="0">
                            <a:latin typeface="Cambria Math" panose="02040503050406030204" pitchFamily="18" charset="0"/>
                          </a:rPr>
                          <m:t>𝑠</m:t>
                        </m:r>
                      </m:sub>
                    </m:sSub>
                  </m:oMath>
                </a14:m>
                <a:r>
                  <a:rPr lang="en-AU" sz="2000" dirty="0"/>
                  <a:t> on </a:t>
                </a:r>
                <a14:m>
                  <m:oMath xmlns:m="http://schemas.openxmlformats.org/officeDocument/2006/math">
                    <m:d>
                      <m:dPr>
                        <m:begChr m:val="|"/>
                        <m:endChr m:val="〉"/>
                        <m:ctrlPr>
                          <a:rPr lang="en-AU" sz="2000" i="1">
                            <a:latin typeface="Cambria Math" panose="02040503050406030204" pitchFamily="18" charset="0"/>
                          </a:rPr>
                        </m:ctrlPr>
                      </m:dPr>
                      <m:e>
                        <m:r>
                          <a:rPr lang="en-AU" sz="2000" b="0" i="1" smtClean="0">
                            <a:latin typeface="Cambria Math" panose="02040503050406030204" pitchFamily="18" charset="0"/>
                          </a:rPr>
                          <m:t>𝑠</m:t>
                        </m:r>
                        <m:r>
                          <a:rPr lang="en-AU" sz="2000" b="0" i="1" smtClean="0">
                            <a:latin typeface="Cambria Math" panose="02040503050406030204" pitchFamily="18" charset="0"/>
                          </a:rPr>
                          <m:t>′</m:t>
                        </m:r>
                      </m:e>
                    </m:d>
                  </m:oMath>
                </a14:m>
                <a:r>
                  <a:rPr lang="en-AU" sz="2000" dirty="0"/>
                  <a:t/>
                </a:r>
                <a:r>
                  <a:rPr lang="en-AU" sz="2000" dirty="0" smtClean="0"/>
                  <a:t>is</a:t>
                </a:r>
              </a:p>
              <a:p>
                <a:pPr marL="0" indent="0" eaLnBrk="1" hangingPunct="1">
                  <a:spcBef>
                    <a:spcPts val="600"/>
                  </a:spcBef>
                  <a:spcAft>
                    <a:spcPts val="0"/>
                  </a:spcAft>
                  <a:buNone/>
                </a:pPr>
                <a14:m>
                  <m:oMathPara xmlns:m="http://schemas.openxmlformats.org/officeDocument/2006/math">
                    <m:oMathParaPr>
                      <m:jc m:val="centerGroup"/>
                    </m:oMathParaPr>
                    <m:oMath xmlns:m="http://schemas.openxmlformats.org/officeDocument/2006/math">
                      <m:sSub>
                        <m:sSubPr>
                          <m:ctrlPr>
                            <a:rPr lang="en-AU" sz="2000" i="1">
                              <a:latin typeface="Cambria Math" panose="02040503050406030204" pitchFamily="18" charset="0"/>
                            </a:rPr>
                          </m:ctrlPr>
                        </m:sSubPr>
                        <m:e>
                          <m:r>
                            <a:rPr lang="en-AU" sz="2000" i="1">
                              <a:latin typeface="Cambria Math" panose="02040503050406030204" pitchFamily="18" charset="0"/>
                            </a:rPr>
                            <m:t>𝑈</m:t>
                          </m:r>
                        </m:e>
                        <m:sub>
                          <m:r>
                            <a:rPr lang="en-AU" sz="2000" i="1">
                              <a:latin typeface="Cambria Math" panose="02040503050406030204" pitchFamily="18" charset="0"/>
                            </a:rPr>
                            <m:t>𝑠</m:t>
                          </m:r>
                        </m:sub>
                      </m:sSub>
                      <m:d>
                        <m:dPr>
                          <m:begChr m:val="|"/>
                          <m:endChr m:val="〉"/>
                          <m:ctrlPr>
                            <a:rPr lang="en-AU" sz="2000" i="1">
                              <a:latin typeface="Cambria Math" panose="02040503050406030204" pitchFamily="18" charset="0"/>
                            </a:rPr>
                          </m:ctrlPr>
                        </m:dPr>
                        <m:e>
                          <m:r>
                            <a:rPr lang="en-AU" sz="2000" i="1">
                              <a:latin typeface="Cambria Math" panose="02040503050406030204" pitchFamily="18" charset="0"/>
                            </a:rPr>
                            <m:t>𝑠</m:t>
                          </m:r>
                          <m:r>
                            <a:rPr lang="en-AU" sz="2000" i="1">
                              <a:latin typeface="Cambria Math" panose="02040503050406030204" pitchFamily="18" charset="0"/>
                            </a:rPr>
                            <m:t>′</m:t>
                          </m:r>
                        </m:e>
                      </m:d>
                      <m:r>
                        <a:rPr lang="en-AU" sz="2000" i="1">
                          <a:latin typeface="Cambria Math" panose="02040503050406030204" pitchFamily="18" charset="0"/>
                        </a:rPr>
                        <m:t>=(2</m:t>
                      </m:r>
                      <m:d>
                        <m:dPr>
                          <m:begChr m:val="|"/>
                          <m:endChr m:val="〉"/>
                          <m:ctrlPr>
                            <a:rPr lang="en-AU" sz="2000" i="1">
                              <a:latin typeface="Cambria Math" panose="02040503050406030204" pitchFamily="18" charset="0"/>
                            </a:rPr>
                          </m:ctrlPr>
                        </m:dPr>
                        <m:e>
                          <m:r>
                            <a:rPr lang="en-AU" sz="2000" i="1">
                              <a:latin typeface="Cambria Math" panose="02040503050406030204" pitchFamily="18" charset="0"/>
                            </a:rPr>
                            <m:t>𝑠</m:t>
                          </m:r>
                        </m:e>
                      </m:d>
                      <m:r>
                        <a:rPr lang="en-AU" sz="2000" i="1">
                          <a:latin typeface="Cambria Math" panose="02040503050406030204" pitchFamily="18" charset="0"/>
                        </a:rPr>
                        <m:t>〈</m:t>
                      </m:r>
                      <m:r>
                        <a:rPr lang="en-AU" sz="2000" i="1">
                          <a:latin typeface="Cambria Math" panose="02040503050406030204" pitchFamily="18" charset="0"/>
                        </a:rPr>
                        <m:t>𝑠</m:t>
                      </m:r>
                      <m:r>
                        <a:rPr lang="en-AU" sz="2000" i="1">
                          <a:latin typeface="Cambria Math" panose="02040503050406030204" pitchFamily="18" charset="0"/>
                        </a:rPr>
                        <m:t>|−</m:t>
                      </m:r>
                      <m:r>
                        <a:rPr lang="en-AU" sz="2000" i="1">
                          <a:latin typeface="Cambria Math" panose="02040503050406030204" pitchFamily="18" charset="0"/>
                          <a:ea typeface="Cambria Math" panose="02040503050406030204" pitchFamily="18" charset="0"/>
                        </a:rPr>
                        <m:t>𝕀</m:t>
                      </m:r>
                      <m:r>
                        <a:rPr lang="en-AU" sz="2000" i="1">
                          <a:latin typeface="Cambria Math" panose="02040503050406030204" pitchFamily="18" charset="0"/>
                        </a:rPr>
                        <m:t>)</m:t>
                      </m:r>
                      <m:d>
                        <m:dPr>
                          <m:begChr m:val="|"/>
                          <m:endChr m:val="〉"/>
                          <m:ctrlPr>
                            <a:rPr lang="en-AU" sz="2000" i="1">
                              <a:latin typeface="Cambria Math" panose="02040503050406030204" pitchFamily="18" charset="0"/>
                            </a:rPr>
                          </m:ctrlPr>
                        </m:dPr>
                        <m:e>
                          <m:r>
                            <a:rPr lang="en-AU" sz="2000" b="0" i="1" smtClean="0">
                              <a:latin typeface="Cambria Math" panose="02040503050406030204" pitchFamily="18" charset="0"/>
                            </a:rPr>
                            <m:t>𝑠</m:t>
                          </m:r>
                          <m:r>
                            <a:rPr lang="en-AU" sz="2000" b="0" i="1" smtClean="0">
                              <a:latin typeface="Cambria Math" panose="02040503050406030204" pitchFamily="18" charset="0"/>
                            </a:rPr>
                            <m:t>′</m:t>
                          </m:r>
                        </m:e>
                      </m:d>
                    </m:oMath>
                    <m:oMath xmlns:m="http://schemas.openxmlformats.org/officeDocument/2006/math">
                      <m:r>
                        <a:rPr lang="en-AU" sz="2000">
                          <a:latin typeface="Cambria Math" panose="02040503050406030204" pitchFamily="18" charset="0"/>
                        </a:rPr>
                        <m:t>          </m:t>
                      </m:r>
                      <m:r>
                        <a:rPr lang="en-AU" sz="2000" i="1">
                          <a:latin typeface="Cambria Math" panose="02040503050406030204" pitchFamily="18" charset="0"/>
                        </a:rPr>
                        <m:t>  =2</m:t>
                      </m:r>
                      <m:d>
                        <m:dPr>
                          <m:begChr m:val="〈"/>
                          <m:endChr m:val="〉"/>
                          <m:ctrlPr>
                            <a:rPr lang="en-AU" sz="2000" i="1">
                              <a:latin typeface="Cambria Math" panose="02040503050406030204" pitchFamily="18" charset="0"/>
                            </a:rPr>
                          </m:ctrlPr>
                        </m:dPr>
                        <m:e>
                          <m:r>
                            <a:rPr lang="en-AU" sz="2000" i="1">
                              <a:latin typeface="Cambria Math" panose="02040503050406030204" pitchFamily="18" charset="0"/>
                            </a:rPr>
                            <m:t>𝑠</m:t>
                          </m:r>
                        </m:e>
                        <m:e>
                          <m:r>
                            <a:rPr lang="en-AU" sz="2000" i="1">
                              <a:latin typeface="Cambria Math" panose="02040503050406030204" pitchFamily="18" charset="0"/>
                            </a:rPr>
                            <m:t>𝑠</m:t>
                          </m:r>
                          <m:r>
                            <a:rPr lang="en-AU" sz="2000" i="1">
                              <a:latin typeface="Cambria Math" panose="02040503050406030204" pitchFamily="18" charset="0"/>
                            </a:rPr>
                            <m:t>′</m:t>
                          </m:r>
                        </m:e>
                      </m:d>
                      <m:d>
                        <m:dPr>
                          <m:begChr m:val="|"/>
                          <m:endChr m:val="〉"/>
                          <m:ctrlPr>
                            <a:rPr lang="en-AU" sz="2000" i="1">
                              <a:latin typeface="Cambria Math" panose="02040503050406030204" pitchFamily="18" charset="0"/>
                            </a:rPr>
                          </m:ctrlPr>
                        </m:dPr>
                        <m:e>
                          <m:r>
                            <a:rPr lang="en-AU" sz="2000" i="1">
                              <a:latin typeface="Cambria Math" panose="02040503050406030204" pitchFamily="18" charset="0"/>
                            </a:rPr>
                            <m:t>𝑠</m:t>
                          </m:r>
                        </m:e>
                      </m:d>
                      <m:r>
                        <a:rPr lang="en-AU" sz="2000" i="1">
                          <a:latin typeface="Cambria Math" panose="02040503050406030204" pitchFamily="18" charset="0"/>
                        </a:rPr>
                        <m:t>−</m:t>
                      </m:r>
                      <m:d>
                        <m:dPr>
                          <m:begChr m:val="|"/>
                          <m:endChr m:val="〉"/>
                          <m:ctrlPr>
                            <a:rPr lang="en-AU" sz="2000" i="1">
                              <a:latin typeface="Cambria Math" panose="02040503050406030204" pitchFamily="18" charset="0"/>
                            </a:rPr>
                          </m:ctrlPr>
                        </m:dPr>
                        <m:e>
                          <m:sSup>
                            <m:sSupPr>
                              <m:ctrlPr>
                                <a:rPr lang="en-AU" sz="2000" i="1">
                                  <a:latin typeface="Cambria Math" panose="02040503050406030204" pitchFamily="18" charset="0"/>
                                </a:rPr>
                              </m:ctrlPr>
                            </m:sSupPr>
                            <m:e>
                              <m:r>
                                <a:rPr lang="en-AU" sz="2000" i="1">
                                  <a:latin typeface="Cambria Math" panose="02040503050406030204" pitchFamily="18" charset="0"/>
                                </a:rPr>
                                <m:t>𝑠</m:t>
                              </m:r>
                            </m:e>
                            <m:sup>
                              <m:r>
                                <a:rPr lang="en-AU" sz="2000" i="1">
                                  <a:latin typeface="Cambria Math" panose="02040503050406030204" pitchFamily="18" charset="0"/>
                                </a:rPr>
                                <m:t>′</m:t>
                              </m:r>
                            </m:sup>
                          </m:sSup>
                        </m:e>
                      </m:d>
                    </m:oMath>
                    <m:oMath xmlns:m="http://schemas.openxmlformats.org/officeDocument/2006/math">
                      <m:r>
                        <a:rPr lang="en-AU" sz="2000" b="0" i="1" smtClean="0">
                          <a:latin typeface="Cambria Math" panose="02040503050406030204" pitchFamily="18" charset="0"/>
                        </a:rPr>
                        <m:t>            =2</m:t>
                      </m:r>
                      <m:func>
                        <m:funcPr>
                          <m:ctrlPr>
                            <a:rPr lang="en-AU" sz="2000" b="0" i="1" smtClean="0">
                              <a:latin typeface="Cambria Math" panose="02040503050406030204" pitchFamily="18" charset="0"/>
                            </a:rPr>
                          </m:ctrlPr>
                        </m:funcPr>
                        <m:fName>
                          <m:r>
                            <m:rPr>
                              <m:sty m:val="p"/>
                            </m:rPr>
                            <a:rPr lang="en-AU" sz="2000" b="0" i="0" smtClean="0">
                              <a:latin typeface="Cambria Math" panose="02040503050406030204" pitchFamily="18" charset="0"/>
                            </a:rPr>
                            <m:t>cos</m:t>
                          </m:r>
                        </m:fName>
                        <m:e>
                          <m:r>
                            <a:rPr lang="en-AU" sz="2000" b="0" i="1" smtClean="0">
                              <a:latin typeface="Cambria Math" panose="02040503050406030204" pitchFamily="18" charset="0"/>
                            </a:rPr>
                            <m:t>𝜙</m:t>
                          </m:r>
                        </m:e>
                      </m:func>
                      <m:d>
                        <m:dPr>
                          <m:begChr m:val="|"/>
                          <m:endChr m:val="〉"/>
                          <m:ctrlPr>
                            <a:rPr lang="en-AU" sz="2000" b="0" i="1" smtClean="0">
                              <a:latin typeface="Cambria Math" panose="02040503050406030204" pitchFamily="18" charset="0"/>
                            </a:rPr>
                          </m:ctrlPr>
                        </m:dPr>
                        <m:e>
                          <m:r>
                            <a:rPr lang="en-AU" sz="2000" b="0" i="1" smtClean="0">
                              <a:latin typeface="Cambria Math" panose="02040503050406030204" pitchFamily="18" charset="0"/>
                            </a:rPr>
                            <m:t>𝑠</m:t>
                          </m:r>
                        </m:e>
                      </m:d>
                      <m:r>
                        <a:rPr lang="en-AU" sz="2000" b="0" i="1" smtClean="0">
                          <a:latin typeface="Cambria Math" panose="02040503050406030204" pitchFamily="18" charset="0"/>
                        </a:rPr>
                        <m:t>−|</m:t>
                      </m:r>
                      <m:sSup>
                        <m:sSupPr>
                          <m:ctrlPr>
                            <a:rPr lang="en-AU" sz="2000" b="0" i="1" smtClean="0">
                              <a:latin typeface="Cambria Math" panose="02040503050406030204" pitchFamily="18" charset="0"/>
                            </a:rPr>
                          </m:ctrlPr>
                        </m:sSupPr>
                        <m:e>
                          <m:r>
                            <a:rPr lang="en-AU" sz="2000" b="0" i="1" smtClean="0">
                              <a:latin typeface="Cambria Math" panose="02040503050406030204" pitchFamily="18" charset="0"/>
                            </a:rPr>
                            <m:t>𝑠</m:t>
                          </m:r>
                        </m:e>
                        <m:sup>
                          <m:r>
                            <a:rPr lang="en-AU" sz="2000" b="0" i="1" smtClean="0">
                              <a:latin typeface="Cambria Math" panose="02040503050406030204" pitchFamily="18" charset="0"/>
                            </a:rPr>
                            <m:t>′</m:t>
                          </m:r>
                        </m:sup>
                      </m:sSup>
                      <m:r>
                        <a:rPr lang="en-AU" sz="2000" b="0" i="1" smtClean="0">
                          <a:latin typeface="Cambria Math" panose="02040503050406030204" pitchFamily="18" charset="0"/>
                        </a:rPr>
                        <m:t>〉</m:t>
                      </m:r>
                    </m:oMath>
                  </m:oMathPara>
                </a14:m>
                <a:endParaRPr lang="en-AU" sz="2000" dirty="0" smtClean="0"/>
              </a:p>
              <a:p>
                <a:pPr eaLnBrk="1" hangingPunct="1">
                  <a:spcBef>
                    <a:spcPts val="600"/>
                  </a:spcBef>
                  <a:spcAft>
                    <a:spcPts val="0"/>
                  </a:spcAft>
                </a:pPr>
                <a:r>
                  <a:rPr lang="en-AU" sz="2000" dirty="0"/>
                  <a:t>Now use</a:t>
                </a:r>
              </a:p>
              <a:p>
                <a:pPr marL="0" indent="0" eaLnBrk="1" hangingPunct="1">
                  <a:spcBef>
                    <a:spcPts val="600"/>
                  </a:spcBef>
                  <a:spcAft>
                    <a:spcPts val="0"/>
                  </a:spcAft>
                  <a:buNone/>
                </a:pPr>
                <a14:m>
                  <m:oMathPara xmlns:m="http://schemas.openxmlformats.org/officeDocument/2006/math">
                    <m:oMathParaPr>
                      <m:jc m:val="centerGroup"/>
                    </m:oMathParaPr>
                    <m:oMath xmlns:m="http://schemas.openxmlformats.org/officeDocument/2006/math">
                      <m:d>
                        <m:dPr>
                          <m:begChr m:val="|"/>
                          <m:endChr m:val="〉"/>
                          <m:ctrlPr>
                            <a:rPr lang="en-AU" sz="2000" i="1">
                              <a:latin typeface="Cambria Math" panose="02040503050406030204" pitchFamily="18" charset="0"/>
                            </a:rPr>
                          </m:ctrlPr>
                        </m:dPr>
                        <m:e>
                          <m:r>
                            <a:rPr lang="en-AU" sz="2000" i="1">
                              <a:latin typeface="Cambria Math" panose="02040503050406030204" pitchFamily="18" charset="0"/>
                            </a:rPr>
                            <m:t>𝑠</m:t>
                          </m:r>
                        </m:e>
                      </m:d>
                      <m:r>
                        <a:rPr lang="en-AU" sz="2000" i="1">
                          <a:latin typeface="Cambria Math" panose="02040503050406030204" pitchFamily="18" charset="0"/>
                        </a:rPr>
                        <m:t>=</m:t>
                      </m:r>
                      <m:func>
                        <m:funcPr>
                          <m:ctrlPr>
                            <a:rPr lang="en-AU" sz="2000" i="1">
                              <a:latin typeface="Cambria Math" panose="02040503050406030204" pitchFamily="18" charset="0"/>
                            </a:rPr>
                          </m:ctrlPr>
                        </m:funcPr>
                        <m:fName>
                          <m:r>
                            <m:rPr>
                              <m:sty m:val="p"/>
                            </m:rPr>
                            <a:rPr lang="en-AU" sz="2000">
                              <a:latin typeface="Cambria Math" panose="02040503050406030204" pitchFamily="18" charset="0"/>
                            </a:rPr>
                            <m:t>cos</m:t>
                          </m:r>
                        </m:fName>
                        <m:e>
                          <m:r>
                            <a:rPr lang="en-AU" sz="2000" i="1">
                              <a:latin typeface="Cambria Math" panose="02040503050406030204" pitchFamily="18" charset="0"/>
                            </a:rPr>
                            <m:t>𝜙</m:t>
                          </m:r>
                        </m:e>
                      </m:func>
                      <m:d>
                        <m:dPr>
                          <m:begChr m:val="|"/>
                          <m:endChr m:val="〉"/>
                          <m:ctrlPr>
                            <a:rPr lang="en-AU" sz="2000" i="1">
                              <a:latin typeface="Cambria Math" panose="02040503050406030204" pitchFamily="18" charset="0"/>
                            </a:rPr>
                          </m:ctrlPr>
                        </m:dPr>
                        <m:e>
                          <m:r>
                            <a:rPr lang="en-AU" sz="2000" i="1">
                              <a:latin typeface="Cambria Math" panose="02040503050406030204" pitchFamily="18" charset="0"/>
                            </a:rPr>
                            <m:t>𝑠</m:t>
                          </m:r>
                          <m:r>
                            <a:rPr lang="en-AU" sz="2000" i="1">
                              <a:latin typeface="Cambria Math" panose="02040503050406030204" pitchFamily="18" charset="0"/>
                            </a:rPr>
                            <m:t>′</m:t>
                          </m:r>
                        </m:e>
                      </m:d>
                      <m:r>
                        <a:rPr lang="en-AU" sz="2000" i="1">
                          <a:latin typeface="Cambria Math" panose="02040503050406030204" pitchFamily="18" charset="0"/>
                        </a:rPr>
                        <m:t>+</m:t>
                      </m:r>
                      <m:func>
                        <m:funcPr>
                          <m:ctrlPr>
                            <a:rPr lang="en-AU" sz="2000" i="1">
                              <a:latin typeface="Cambria Math" panose="02040503050406030204" pitchFamily="18" charset="0"/>
                            </a:rPr>
                          </m:ctrlPr>
                        </m:funcPr>
                        <m:fName>
                          <m:r>
                            <m:rPr>
                              <m:sty m:val="p"/>
                            </m:rPr>
                            <a:rPr lang="en-AU" sz="2000">
                              <a:latin typeface="Cambria Math" panose="02040503050406030204" pitchFamily="18" charset="0"/>
                            </a:rPr>
                            <m:t>sin</m:t>
                          </m:r>
                        </m:fName>
                        <m:e>
                          <m:r>
                            <a:rPr lang="en-AU" sz="2000" i="1">
                              <a:latin typeface="Cambria Math" panose="02040503050406030204" pitchFamily="18" charset="0"/>
                            </a:rPr>
                            <m:t>𝜙</m:t>
                          </m:r>
                        </m:e>
                      </m:func>
                      <m:r>
                        <a:rPr lang="en-AU" sz="2000" i="1">
                          <a:latin typeface="Cambria Math" panose="02040503050406030204" pitchFamily="18" charset="0"/>
                        </a:rPr>
                        <m:t>|</m:t>
                      </m:r>
                      <m:r>
                        <a:rPr lang="en-AU" sz="2000" i="1">
                          <a:latin typeface="Cambria Math" panose="02040503050406030204" pitchFamily="18" charset="0"/>
                        </a:rPr>
                        <m:t>𝜔</m:t>
                      </m:r>
                      <m:r>
                        <a:rPr lang="en-AU" sz="2000" i="1">
                          <a:latin typeface="Cambria Math" panose="02040503050406030204" pitchFamily="18" charset="0"/>
                        </a:rPr>
                        <m:t>〉</m:t>
                      </m:r>
                    </m:oMath>
                  </m:oMathPara>
                </a14:m>
                <a:r>
                  <a:rPr lang="en-AU" sz="2000" i="1" dirty="0">
                    <a:latin typeface="Cambria Math" panose="02040503050406030204" pitchFamily="18" charset="0"/>
                  </a:rPr>
                  <a:t/>
                </a:r>
                <a:br>
                  <a:rPr lang="en-AU" sz="2000" i="1" dirty="0">
                    <a:latin typeface="Cambria Math" panose="02040503050406030204" pitchFamily="18" charset="0"/>
                  </a:rPr>
                </a:br>
                <a:endParaRPr lang="en-AU" sz="2000" dirty="0"/>
              </a:p>
              <a:p>
                <a:pPr eaLnBrk="1" hangingPunct="1">
                  <a:spcBef>
                    <a:spcPts val="600"/>
                  </a:spcBef>
                  <a:spcAft>
                    <a:spcPts val="0"/>
                  </a:spcAft>
                </a:pPr>
                <a:r>
                  <a:rPr lang="en-AU" sz="2000" dirty="0"/>
                  <a:t>This gives</a:t>
                </a:r>
              </a:p>
              <a:p>
                <a:pPr marL="0" indent="0" eaLnBrk="1" hangingPunct="1">
                  <a:spcBef>
                    <a:spcPts val="600"/>
                  </a:spcBef>
                  <a:spcAft>
                    <a:spcPts val="0"/>
                  </a:spcAft>
                  <a:buNone/>
                </a:pPr>
                <a14:m>
                  <m:oMathPara xmlns:m="http://schemas.openxmlformats.org/officeDocument/2006/math">
                    <m:oMathParaPr>
                      <m:jc m:val="centerGroup"/>
                    </m:oMathParaPr>
                    <m:oMath xmlns:m="http://schemas.openxmlformats.org/officeDocument/2006/math">
                      <m:sSub>
                        <m:sSubPr>
                          <m:ctrlPr>
                            <a:rPr lang="en-AU" sz="2000" i="1">
                              <a:latin typeface="Cambria Math" panose="02040503050406030204" pitchFamily="18" charset="0"/>
                            </a:rPr>
                          </m:ctrlPr>
                        </m:sSubPr>
                        <m:e>
                          <m:r>
                            <a:rPr lang="en-AU" sz="2000" i="1">
                              <a:latin typeface="Cambria Math" panose="02040503050406030204" pitchFamily="18" charset="0"/>
                            </a:rPr>
                            <m:t>𝑈</m:t>
                          </m:r>
                        </m:e>
                        <m:sub>
                          <m:r>
                            <a:rPr lang="en-AU" sz="2000" i="1">
                              <a:latin typeface="Cambria Math" panose="02040503050406030204" pitchFamily="18" charset="0"/>
                            </a:rPr>
                            <m:t>𝑠</m:t>
                          </m:r>
                        </m:sub>
                      </m:sSub>
                      <m:d>
                        <m:dPr>
                          <m:begChr m:val="|"/>
                          <m:endChr m:val="〉"/>
                          <m:ctrlPr>
                            <a:rPr lang="en-AU" sz="2000" i="1">
                              <a:latin typeface="Cambria Math" panose="02040503050406030204" pitchFamily="18" charset="0"/>
                            </a:rPr>
                          </m:ctrlPr>
                        </m:dPr>
                        <m:e>
                          <m:r>
                            <a:rPr lang="en-AU" sz="2000" b="0" i="1" smtClean="0">
                              <a:latin typeface="Cambria Math" panose="02040503050406030204" pitchFamily="18" charset="0"/>
                            </a:rPr>
                            <m:t>𝑠</m:t>
                          </m:r>
                          <m:r>
                            <a:rPr lang="en-AU" sz="2000" b="0" i="1" smtClean="0">
                              <a:latin typeface="Cambria Math" panose="02040503050406030204" pitchFamily="18" charset="0"/>
                            </a:rPr>
                            <m:t>′</m:t>
                          </m:r>
                        </m:e>
                      </m:d>
                      <m:r>
                        <a:rPr lang="en-AU" sz="2000" i="1">
                          <a:latin typeface="Cambria Math" panose="02040503050406030204" pitchFamily="18" charset="0"/>
                        </a:rPr>
                        <m:t>=2</m:t>
                      </m:r>
                      <m:func>
                        <m:funcPr>
                          <m:ctrlPr>
                            <a:rPr lang="en-AU" sz="2000" i="1">
                              <a:latin typeface="Cambria Math" panose="02040503050406030204" pitchFamily="18" charset="0"/>
                            </a:rPr>
                          </m:ctrlPr>
                        </m:funcPr>
                        <m:fName>
                          <m:r>
                            <m:rPr>
                              <m:sty m:val="p"/>
                            </m:rPr>
                            <a:rPr lang="en-AU" sz="2000">
                              <a:latin typeface="Cambria Math" panose="02040503050406030204" pitchFamily="18" charset="0"/>
                            </a:rPr>
                            <m:t>cos</m:t>
                          </m:r>
                        </m:fName>
                        <m:e>
                          <m:r>
                            <a:rPr lang="en-AU" sz="2000" i="1">
                              <a:latin typeface="Cambria Math" panose="02040503050406030204" pitchFamily="18" charset="0"/>
                            </a:rPr>
                            <m:t>𝜙</m:t>
                          </m:r>
                        </m:e>
                      </m:func>
                      <m:d>
                        <m:dPr>
                          <m:ctrlPr>
                            <a:rPr lang="en-AU" sz="2000" i="1" smtClean="0">
                              <a:latin typeface="Cambria Math" panose="02040503050406030204" pitchFamily="18" charset="0"/>
                            </a:rPr>
                          </m:ctrlPr>
                        </m:dPr>
                        <m:e>
                          <m:func>
                            <m:funcPr>
                              <m:ctrlPr>
                                <a:rPr lang="en-AU" sz="2000" i="1">
                                  <a:latin typeface="Cambria Math" panose="02040503050406030204" pitchFamily="18" charset="0"/>
                                </a:rPr>
                              </m:ctrlPr>
                            </m:funcPr>
                            <m:fName>
                              <m:r>
                                <m:rPr>
                                  <m:sty m:val="p"/>
                                </m:rPr>
                                <a:rPr lang="en-AU" sz="2000">
                                  <a:latin typeface="Cambria Math" panose="02040503050406030204" pitchFamily="18" charset="0"/>
                                </a:rPr>
                                <m:t>cos</m:t>
                              </m:r>
                            </m:fName>
                            <m:e>
                              <m:r>
                                <a:rPr lang="en-AU" sz="2000" i="1">
                                  <a:latin typeface="Cambria Math" panose="02040503050406030204" pitchFamily="18" charset="0"/>
                                </a:rPr>
                                <m:t>𝜙</m:t>
                              </m:r>
                            </m:e>
                          </m:func>
                          <m:d>
                            <m:dPr>
                              <m:begChr m:val="|"/>
                              <m:endChr m:val="〉"/>
                              <m:ctrlPr>
                                <a:rPr lang="en-AU" sz="2000" i="1">
                                  <a:latin typeface="Cambria Math" panose="02040503050406030204" pitchFamily="18" charset="0"/>
                                </a:rPr>
                              </m:ctrlPr>
                            </m:dPr>
                            <m:e>
                              <m:r>
                                <a:rPr lang="en-AU" sz="2000" i="1">
                                  <a:latin typeface="Cambria Math" panose="02040503050406030204" pitchFamily="18" charset="0"/>
                                </a:rPr>
                                <m:t>𝑠</m:t>
                              </m:r>
                              <m:r>
                                <a:rPr lang="en-AU" sz="2000" i="1">
                                  <a:latin typeface="Cambria Math" panose="02040503050406030204" pitchFamily="18" charset="0"/>
                                </a:rPr>
                                <m:t>′</m:t>
                              </m:r>
                            </m:e>
                          </m:d>
                          <m:r>
                            <a:rPr lang="en-AU" sz="2000" i="1">
                              <a:latin typeface="Cambria Math" panose="02040503050406030204" pitchFamily="18" charset="0"/>
                            </a:rPr>
                            <m:t>+</m:t>
                          </m:r>
                          <m:func>
                            <m:funcPr>
                              <m:ctrlPr>
                                <a:rPr lang="en-AU" sz="2000" i="1">
                                  <a:latin typeface="Cambria Math" panose="02040503050406030204" pitchFamily="18" charset="0"/>
                                </a:rPr>
                              </m:ctrlPr>
                            </m:funcPr>
                            <m:fName>
                              <m:r>
                                <m:rPr>
                                  <m:sty m:val="p"/>
                                </m:rPr>
                                <a:rPr lang="en-AU" sz="2000">
                                  <a:latin typeface="Cambria Math" panose="02040503050406030204" pitchFamily="18" charset="0"/>
                                </a:rPr>
                                <m:t>sin</m:t>
                              </m:r>
                            </m:fName>
                            <m:e>
                              <m:r>
                                <a:rPr lang="en-AU" sz="2000" i="1">
                                  <a:latin typeface="Cambria Math" panose="02040503050406030204" pitchFamily="18" charset="0"/>
                                </a:rPr>
                                <m:t>𝜙</m:t>
                              </m:r>
                            </m:e>
                          </m:func>
                          <m:r>
                            <a:rPr lang="en-AU" sz="2000" i="1">
                              <a:latin typeface="Cambria Math" panose="02040503050406030204" pitchFamily="18" charset="0"/>
                            </a:rPr>
                            <m:t>|</m:t>
                          </m:r>
                          <m:r>
                            <a:rPr lang="en-AU" sz="2000" i="1">
                              <a:latin typeface="Cambria Math" panose="02040503050406030204" pitchFamily="18" charset="0"/>
                            </a:rPr>
                            <m:t>𝜔</m:t>
                          </m:r>
                          <m:r>
                            <a:rPr lang="en-AU" sz="2000" i="1">
                              <a:latin typeface="Cambria Math" panose="02040503050406030204" pitchFamily="18" charset="0"/>
                            </a:rPr>
                            <m:t>〉</m:t>
                          </m:r>
                        </m:e>
                      </m:d>
                      <m:r>
                        <a:rPr lang="en-AU" sz="2000" i="1">
                          <a:latin typeface="Cambria Math" panose="02040503050406030204" pitchFamily="18" charset="0"/>
                        </a:rPr>
                        <m:t>−</m:t>
                      </m:r>
                      <m:d>
                        <m:dPr>
                          <m:begChr m:val="|"/>
                          <m:endChr m:val="〉"/>
                          <m:ctrlPr>
                            <a:rPr lang="en-AU" sz="2000" i="1">
                              <a:latin typeface="Cambria Math" panose="02040503050406030204" pitchFamily="18" charset="0"/>
                            </a:rPr>
                          </m:ctrlPr>
                        </m:dPr>
                        <m:e>
                          <m:sSup>
                            <m:sSupPr>
                              <m:ctrlPr>
                                <a:rPr lang="en-AU" sz="2000" i="1">
                                  <a:latin typeface="Cambria Math" panose="02040503050406030204" pitchFamily="18" charset="0"/>
                                </a:rPr>
                              </m:ctrlPr>
                            </m:sSupPr>
                            <m:e>
                              <m:r>
                                <a:rPr lang="en-AU" sz="2000" i="1">
                                  <a:latin typeface="Cambria Math" panose="02040503050406030204" pitchFamily="18" charset="0"/>
                                </a:rPr>
                                <m:t>𝑠</m:t>
                              </m:r>
                            </m:e>
                            <m:sup>
                              <m:r>
                                <a:rPr lang="en-AU" sz="2000" i="1">
                                  <a:latin typeface="Cambria Math" panose="02040503050406030204" pitchFamily="18" charset="0"/>
                                </a:rPr>
                                <m:t>′</m:t>
                              </m:r>
                            </m:sup>
                          </m:sSup>
                        </m:e>
                      </m:d>
                    </m:oMath>
                    <m:oMath xmlns:m="http://schemas.openxmlformats.org/officeDocument/2006/math">
                      <m:r>
                        <a:rPr lang="en-AU" sz="2000" b="0" i="0" smtClean="0">
                          <a:latin typeface="Cambria Math" panose="02040503050406030204" pitchFamily="18" charset="0"/>
                        </a:rPr>
                        <m:t>            </m:t>
                      </m:r>
                      <m:r>
                        <a:rPr lang="en-AU" sz="2000" b="0" i="1" smtClean="0">
                          <a:latin typeface="Cambria Math" panose="02040503050406030204" pitchFamily="18" charset="0"/>
                        </a:rPr>
                        <m:t>=</m:t>
                      </m:r>
                      <m:d>
                        <m:dPr>
                          <m:ctrlPr>
                            <a:rPr lang="en-AU" sz="2000" i="1" smtClean="0">
                              <a:latin typeface="Cambria Math" panose="02040503050406030204" pitchFamily="18" charset="0"/>
                            </a:rPr>
                          </m:ctrlPr>
                        </m:dPr>
                        <m:e>
                          <m:r>
                            <a:rPr lang="en-AU" sz="2000" i="1">
                              <a:latin typeface="Cambria Math" panose="02040503050406030204" pitchFamily="18" charset="0"/>
                            </a:rPr>
                            <m:t>2</m:t>
                          </m:r>
                          <m:func>
                            <m:funcPr>
                              <m:ctrlPr>
                                <a:rPr lang="en-AU" sz="2000" i="1">
                                  <a:latin typeface="Cambria Math" panose="02040503050406030204" pitchFamily="18" charset="0"/>
                                </a:rPr>
                              </m:ctrlPr>
                            </m:funcPr>
                            <m:fName>
                              <m:sSup>
                                <m:sSupPr>
                                  <m:ctrlPr>
                                    <a:rPr lang="en-AU" sz="2000" i="1">
                                      <a:latin typeface="Cambria Math" panose="02040503050406030204" pitchFamily="18" charset="0"/>
                                    </a:rPr>
                                  </m:ctrlPr>
                                </m:sSupPr>
                                <m:e>
                                  <m:r>
                                    <m:rPr>
                                      <m:sty m:val="p"/>
                                    </m:rPr>
                                    <a:rPr lang="en-AU" sz="2000">
                                      <a:latin typeface="Cambria Math" panose="02040503050406030204" pitchFamily="18" charset="0"/>
                                    </a:rPr>
                                    <m:t>cos</m:t>
                                  </m:r>
                                </m:e>
                                <m:sup>
                                  <m:r>
                                    <a:rPr lang="en-AU" sz="2000">
                                      <a:latin typeface="Cambria Math" panose="02040503050406030204" pitchFamily="18" charset="0"/>
                                    </a:rPr>
                                    <m:t>2</m:t>
                                  </m:r>
                                </m:sup>
                              </m:sSup>
                            </m:fName>
                            <m:e>
                              <m:r>
                                <a:rPr lang="en-AU" sz="2000" i="1">
                                  <a:latin typeface="Cambria Math" panose="02040503050406030204" pitchFamily="18" charset="0"/>
                                </a:rPr>
                                <m:t>𝜙</m:t>
                              </m:r>
                            </m:e>
                          </m:func>
                          <m:r>
                            <a:rPr lang="en-AU" sz="2000">
                              <a:latin typeface="Cambria Math" panose="02040503050406030204" pitchFamily="18" charset="0"/>
                            </a:rPr>
                            <m:t>−1</m:t>
                          </m:r>
                        </m:e>
                      </m:d>
                      <m:d>
                        <m:dPr>
                          <m:begChr m:val="|"/>
                          <m:endChr m:val="〉"/>
                          <m:ctrlPr>
                            <a:rPr lang="en-AU" sz="2000" b="0" i="1" smtClean="0">
                              <a:latin typeface="Cambria Math" panose="02040503050406030204" pitchFamily="18" charset="0"/>
                            </a:rPr>
                          </m:ctrlPr>
                        </m:dPr>
                        <m:e>
                          <m:sSup>
                            <m:sSupPr>
                              <m:ctrlPr>
                                <a:rPr lang="en-AU" sz="2000" b="0" i="1" smtClean="0">
                                  <a:latin typeface="Cambria Math" panose="02040503050406030204" pitchFamily="18" charset="0"/>
                                </a:rPr>
                              </m:ctrlPr>
                            </m:sSupPr>
                            <m:e>
                              <m:r>
                                <m:rPr>
                                  <m:sty m:val="p"/>
                                </m:rPr>
                                <a:rPr lang="en-AU" sz="2000" b="0" i="0" smtClean="0">
                                  <a:latin typeface="Cambria Math" panose="02040503050406030204" pitchFamily="18" charset="0"/>
                                </a:rPr>
                                <m:t>s</m:t>
                              </m:r>
                            </m:e>
                            <m:sup>
                              <m:r>
                                <a:rPr lang="en-AU" sz="2000" b="0" i="0" smtClean="0">
                                  <a:latin typeface="Cambria Math" panose="02040503050406030204" pitchFamily="18" charset="0"/>
                                </a:rPr>
                                <m:t>′</m:t>
                              </m:r>
                            </m:sup>
                          </m:sSup>
                        </m:e>
                      </m:d>
                      <m:r>
                        <a:rPr lang="en-AU" sz="2000" b="0" i="1" smtClean="0">
                          <a:latin typeface="Cambria Math" panose="02040503050406030204" pitchFamily="18" charset="0"/>
                        </a:rPr>
                        <m:t>+</m:t>
                      </m:r>
                      <m:r>
                        <a:rPr lang="en-AU" sz="2000" i="1">
                          <a:latin typeface="Cambria Math" panose="02040503050406030204" pitchFamily="18" charset="0"/>
                        </a:rPr>
                        <m:t>2</m:t>
                      </m:r>
                      <m:func>
                        <m:funcPr>
                          <m:ctrlPr>
                            <a:rPr lang="en-AU" sz="2000" i="1">
                              <a:latin typeface="Cambria Math" panose="02040503050406030204" pitchFamily="18" charset="0"/>
                            </a:rPr>
                          </m:ctrlPr>
                        </m:funcPr>
                        <m:fName>
                          <m:r>
                            <m:rPr>
                              <m:sty m:val="p"/>
                            </m:rPr>
                            <a:rPr lang="en-AU" sz="2000">
                              <a:latin typeface="Cambria Math" panose="02040503050406030204" pitchFamily="18" charset="0"/>
                            </a:rPr>
                            <m:t>sin</m:t>
                          </m:r>
                        </m:fName>
                        <m:e>
                          <m:r>
                            <a:rPr lang="en-AU" sz="2000" i="1">
                              <a:latin typeface="Cambria Math" panose="02040503050406030204" pitchFamily="18" charset="0"/>
                            </a:rPr>
                            <m:t>𝜙</m:t>
                          </m:r>
                        </m:e>
                      </m:func>
                      <m:func>
                        <m:funcPr>
                          <m:ctrlPr>
                            <a:rPr lang="en-AU" sz="2000" i="1">
                              <a:latin typeface="Cambria Math" panose="02040503050406030204" pitchFamily="18" charset="0"/>
                            </a:rPr>
                          </m:ctrlPr>
                        </m:funcPr>
                        <m:fName>
                          <m:r>
                            <m:rPr>
                              <m:sty m:val="p"/>
                            </m:rPr>
                            <a:rPr lang="en-AU" sz="2000">
                              <a:latin typeface="Cambria Math" panose="02040503050406030204" pitchFamily="18" charset="0"/>
                            </a:rPr>
                            <m:t>cos</m:t>
                          </m:r>
                        </m:fName>
                        <m:e>
                          <m:r>
                            <a:rPr lang="en-AU" sz="2000" i="1">
                              <a:latin typeface="Cambria Math" panose="02040503050406030204" pitchFamily="18" charset="0"/>
                            </a:rPr>
                            <m:t>𝜙</m:t>
                          </m:r>
                        </m:e>
                      </m:func>
                      <m:d>
                        <m:dPr>
                          <m:begChr m:val="|"/>
                          <m:endChr m:val="〉"/>
                          <m:ctrlPr>
                            <a:rPr lang="en-AU" sz="2000" i="1">
                              <a:latin typeface="Cambria Math" panose="02040503050406030204" pitchFamily="18" charset="0"/>
                            </a:rPr>
                          </m:ctrlPr>
                        </m:dPr>
                        <m:e>
                          <m:r>
                            <a:rPr lang="en-AU" sz="2000" i="1">
                              <a:latin typeface="Cambria Math" panose="02040503050406030204" pitchFamily="18" charset="0"/>
                            </a:rPr>
                            <m:t>𝜔</m:t>
                          </m:r>
                        </m:e>
                      </m:d>
                    </m:oMath>
                    <m:oMath xmlns:m="http://schemas.openxmlformats.org/officeDocument/2006/math">
                      <m:r>
                        <a:rPr lang="en-AU" sz="2000" b="0" i="0" smtClean="0">
                          <a:latin typeface="Cambria Math" panose="02040503050406030204" pitchFamily="18" charset="0"/>
                        </a:rPr>
                        <m:t>            </m:t>
                      </m:r>
                      <m:r>
                        <a:rPr lang="en-AU" sz="2000" b="0" i="1" smtClean="0">
                          <a:latin typeface="Cambria Math" panose="02040503050406030204" pitchFamily="18" charset="0"/>
                        </a:rPr>
                        <m:t>=</m:t>
                      </m:r>
                      <m:func>
                        <m:funcPr>
                          <m:ctrlPr>
                            <a:rPr lang="en-AU" sz="2000" b="0" i="1" smtClean="0">
                              <a:latin typeface="Cambria Math" panose="02040503050406030204" pitchFamily="18" charset="0"/>
                            </a:rPr>
                          </m:ctrlPr>
                        </m:funcPr>
                        <m:fName>
                          <m:r>
                            <m:rPr>
                              <m:sty m:val="p"/>
                            </m:rPr>
                            <a:rPr lang="en-AU" sz="2000" b="0" i="0" smtClean="0">
                              <a:latin typeface="Cambria Math" panose="02040503050406030204" pitchFamily="18" charset="0"/>
                            </a:rPr>
                            <m:t>cos</m:t>
                          </m:r>
                        </m:fName>
                        <m:e>
                          <m:r>
                            <a:rPr lang="en-AU" sz="2000" b="0" i="1" smtClean="0">
                              <a:latin typeface="Cambria Math" panose="02040503050406030204" pitchFamily="18" charset="0"/>
                            </a:rPr>
                            <m:t>2</m:t>
                          </m:r>
                          <m:r>
                            <a:rPr lang="en-AU" sz="2000" b="0" i="1" smtClean="0">
                              <a:latin typeface="Cambria Math" panose="02040503050406030204" pitchFamily="18" charset="0"/>
                            </a:rPr>
                            <m:t>𝜙</m:t>
                          </m:r>
                        </m:e>
                      </m:func>
                      <m:d>
                        <m:dPr>
                          <m:begChr m:val="|"/>
                          <m:endChr m:val="〉"/>
                          <m:ctrlPr>
                            <a:rPr lang="en-AU" sz="2000" b="0" i="1" smtClean="0">
                              <a:latin typeface="Cambria Math" panose="02040503050406030204" pitchFamily="18" charset="0"/>
                            </a:rPr>
                          </m:ctrlPr>
                        </m:dPr>
                        <m:e>
                          <m:sSup>
                            <m:sSupPr>
                              <m:ctrlPr>
                                <a:rPr lang="en-AU" sz="2000" b="0" i="1" smtClean="0">
                                  <a:latin typeface="Cambria Math" panose="02040503050406030204" pitchFamily="18" charset="0"/>
                                </a:rPr>
                              </m:ctrlPr>
                            </m:sSupPr>
                            <m:e>
                              <m:r>
                                <a:rPr lang="en-AU" sz="2000" b="0" i="1" smtClean="0">
                                  <a:latin typeface="Cambria Math" panose="02040503050406030204" pitchFamily="18" charset="0"/>
                                </a:rPr>
                                <m:t>𝑠</m:t>
                              </m:r>
                            </m:e>
                            <m:sup>
                              <m:r>
                                <a:rPr lang="en-AU" sz="2000" b="0" i="1" smtClean="0">
                                  <a:latin typeface="Cambria Math" panose="02040503050406030204" pitchFamily="18" charset="0"/>
                                </a:rPr>
                                <m:t>′</m:t>
                              </m:r>
                            </m:sup>
                          </m:sSup>
                        </m:e>
                      </m:d>
                      <m:r>
                        <a:rPr lang="en-AU" sz="2000" b="0" i="1" smtClean="0">
                          <a:latin typeface="Cambria Math" panose="02040503050406030204" pitchFamily="18" charset="0"/>
                        </a:rPr>
                        <m:t>+</m:t>
                      </m:r>
                      <m:func>
                        <m:funcPr>
                          <m:ctrlPr>
                            <a:rPr lang="en-AU" sz="2000" b="0" i="1" smtClean="0">
                              <a:latin typeface="Cambria Math" panose="02040503050406030204" pitchFamily="18" charset="0"/>
                            </a:rPr>
                          </m:ctrlPr>
                        </m:funcPr>
                        <m:fName>
                          <m:r>
                            <m:rPr>
                              <m:sty m:val="p"/>
                            </m:rPr>
                            <a:rPr lang="en-AU" sz="2000" b="0" i="0" smtClean="0">
                              <a:latin typeface="Cambria Math" panose="02040503050406030204" pitchFamily="18" charset="0"/>
                            </a:rPr>
                            <m:t>sin</m:t>
                          </m:r>
                        </m:fName>
                        <m:e>
                          <m:r>
                            <a:rPr lang="en-AU" sz="2000" b="0" i="1" smtClean="0">
                              <a:latin typeface="Cambria Math" panose="02040503050406030204" pitchFamily="18" charset="0"/>
                            </a:rPr>
                            <m:t>2</m:t>
                          </m:r>
                          <m:r>
                            <a:rPr lang="en-AU" sz="2000" b="0" i="1" smtClean="0">
                              <a:latin typeface="Cambria Math" panose="02040503050406030204" pitchFamily="18" charset="0"/>
                            </a:rPr>
                            <m:t>𝜙</m:t>
                          </m:r>
                        </m:e>
                      </m:func>
                      <m:r>
                        <a:rPr lang="en-AU" sz="2000" i="1">
                          <a:latin typeface="Cambria Math" panose="02040503050406030204" pitchFamily="18" charset="0"/>
                        </a:rPr>
                        <m:t>|</m:t>
                      </m:r>
                      <m:r>
                        <a:rPr lang="en-AU" sz="2000" i="1">
                          <a:latin typeface="Cambria Math" panose="02040503050406030204" pitchFamily="18" charset="0"/>
                        </a:rPr>
                        <m:t>𝜔</m:t>
                      </m:r>
                      <m:r>
                        <a:rPr lang="en-AU" sz="2000" i="1">
                          <a:latin typeface="Cambria Math" panose="02040503050406030204" pitchFamily="18" charset="0"/>
                        </a:rPr>
                        <m:t>〉</m:t>
                      </m:r>
                    </m:oMath>
                  </m:oMathPara>
                </a14:m>
                <a:endParaRPr lang="en-AU" sz="2000" dirty="0"/>
              </a:p>
              <a:p>
                <a:pPr marL="0" indent="0" eaLnBrk="1" hangingPunct="1">
                  <a:spcBef>
                    <a:spcPts val="600"/>
                  </a:spcBef>
                  <a:spcAft>
                    <a:spcPts val="0"/>
                  </a:spcAft>
                  <a:buNone/>
                </a:pPr>
                <a:endParaRPr lang="en-AU" sz="2000" dirty="0"/>
              </a:p>
              <a:p>
                <a:pPr marL="0" indent="0" eaLnBrk="1" hangingPunct="1">
                  <a:spcBef>
                    <a:spcPts val="600"/>
                  </a:spcBef>
                  <a:spcAft>
                    <a:spcPts val="0"/>
                  </a:spcAft>
                  <a:buNone/>
                </a:pPr>
                <a:r>
                  <a:rPr lang="en-AU" sz="2000" i="1" dirty="0">
                    <a:latin typeface="Cambria Math" panose="02040503050406030204" pitchFamily="18" charset="0"/>
                  </a:rPr>
                  <a:t/>
                </a:r>
                <a:br>
                  <a:rPr lang="en-AU" sz="2000" i="1" dirty="0">
                    <a:latin typeface="Cambria Math" panose="02040503050406030204" pitchFamily="18" charset="0"/>
                  </a:rPr>
                </a:br>
                <a:endParaRPr lang="en-AU" sz="2000" dirty="0"/>
              </a:p>
              <a:p>
                <a:pPr marL="0" indent="0" eaLnBrk="1" hangingPunct="1">
                  <a:spcBef>
                    <a:spcPts val="600"/>
                  </a:spcBef>
                  <a:spcAft>
                    <a:spcPts val="0"/>
                  </a:spcAft>
                  <a:buNone/>
                </a:pPr>
                <a:r>
                  <a:rPr lang="en-AU" sz="2000" i="1" dirty="0">
                    <a:latin typeface="Cambria Math" panose="02040503050406030204" pitchFamily="18" charset="0"/>
                  </a:rPr>
                  <a:t/>
                </a:r>
                <a:br>
                  <a:rPr lang="en-AU" sz="2000" i="1" dirty="0">
                    <a:latin typeface="Cambria Math" panose="02040503050406030204" pitchFamily="18" charset="0"/>
                  </a:rPr>
                </a:br>
                <a:endParaRPr lang="en-AU" sz="2000" dirty="0"/>
              </a:p>
              <a:p>
                <a:pPr marL="0" indent="0" eaLnBrk="1" hangingPunct="1">
                  <a:spcBef>
                    <a:spcPts val="600"/>
                  </a:spcBef>
                  <a:spcAft>
                    <a:spcPts val="0"/>
                  </a:spcAft>
                  <a:buNone/>
                </a:pPr>
                <a:endParaRPr lang="en-AU" sz="2000" dirty="0"/>
              </a:p>
              <a:p>
                <a:pPr marL="0" indent="0" eaLnBrk="1" hangingPunct="1">
                  <a:spcBef>
                    <a:spcPts val="600"/>
                  </a:spcBef>
                  <a:spcAft>
                    <a:spcPts val="0"/>
                  </a:spcAft>
                  <a:buNone/>
                </a:pPr>
                <a:endParaRPr lang="en-AU" sz="2000" dirty="0"/>
              </a:p>
            </p:txBody>
          </p:sp>
        </mc:Choice>
        <mc:Fallback>
          <p:sp>
            <p:nvSpPr>
              <p:cNvPr id="8195" name="Rectangle 3"/>
              <p:cNvSpPr>
                <a:spLocks noGrp="1" noRot="1" noChangeAspect="1" noMove="1" noResize="1" noEditPoints="1" noAdjustHandles="1" noChangeArrowheads="1" noChangeShapeType="1" noTextEdit="1"/>
              </p:cNvSpPr>
              <p:nvPr>
                <p:ph type="body" idx="1"/>
              </p:nvPr>
            </p:nvSpPr>
            <p:spPr>
              <a:xfrm>
                <a:off x="327325" y="1152037"/>
                <a:ext cx="7309151" cy="5705963"/>
              </a:xfrm>
              <a:blipFill rotWithShape="0">
                <a:blip r:embed="rId2"/>
                <a:stretch>
                  <a:fillRect l="-250" t="-534"/>
                </a:stretch>
              </a:blipFill>
            </p:spPr>
            <p:txBody>
              <a:bodyPr/>
              <a:lstStyle/>
              <a:p>
                <a:r>
                  <a:rPr lang="en-AU">
                    <a:noFill/>
                  </a:rPr>
                  <a:t> </a:t>
                </a:r>
              </a:p>
            </p:txBody>
          </p:sp>
        </mc:Fallback>
      </mc:AlternateContent>
      <p:sp>
        <p:nvSpPr>
          <p:cNvPr id="9" name="TextBox 8"/>
          <p:cNvSpPr txBox="1"/>
          <p:nvPr/>
        </p:nvSpPr>
        <p:spPr>
          <a:xfrm>
            <a:off x="7394639" y="3028288"/>
            <a:ext cx="1639824" cy="307777"/>
          </a:xfrm>
          <a:prstGeom prst="rect">
            <a:avLst/>
          </a:prstGeom>
          <a:noFill/>
        </p:spPr>
        <p:txBody>
          <a:bodyPr wrap="square" rtlCol="0">
            <a:spAutoFit/>
          </a:bodyPr>
          <a:lstStyle/>
          <a:p>
            <a:pPr algn="ctr"/>
            <a:r>
              <a:rPr lang="en-AU" sz="1400" dirty="0" err="1" smtClean="0"/>
              <a:t>Lov</a:t>
            </a:r>
            <a:r>
              <a:rPr lang="en-AU" sz="1400" dirty="0" smtClean="0"/>
              <a:t> Grover</a:t>
            </a:r>
            <a:endParaRPr lang="en-AU" sz="1400" dirty="0"/>
          </a:p>
        </p:txBody>
      </p:sp>
      <p:sp>
        <p:nvSpPr>
          <p:cNvPr id="10" name="TextBox 9"/>
          <p:cNvSpPr txBox="1"/>
          <p:nvPr/>
        </p:nvSpPr>
        <p:spPr>
          <a:xfrm>
            <a:off x="8254314" y="0"/>
            <a:ext cx="889686" cy="461665"/>
          </a:xfrm>
          <a:prstGeom prst="rect">
            <a:avLst/>
          </a:prstGeom>
          <a:noFill/>
        </p:spPr>
        <p:txBody>
          <a:bodyPr wrap="square" rtlCol="0">
            <a:spAutoFit/>
          </a:bodyPr>
          <a:lstStyle/>
          <a:p>
            <a:r>
              <a:rPr lang="en-AU" dirty="0" smtClean="0"/>
              <a:t>1996</a:t>
            </a:r>
            <a:endParaRPr lang="en-AU" dirty="0"/>
          </a:p>
        </p:txBody>
      </p:sp>
      <p:pic>
        <p:nvPicPr>
          <p:cNvPr id="3" name="Picture 2"/>
          <p:cNvPicPr>
            <a:picLocks noChangeAspect="1"/>
          </p:cNvPicPr>
          <p:nvPr/>
        </p:nvPicPr>
        <p:blipFill rotWithShape="1">
          <a:blip r:embed="rId3">
            <a:extLst>
              <a:ext uri="{28A0092B-C50C-407E-A947-70E740481C1C}">
                <a14:useLocalDpi xmlns="" xmlns:a14="http://schemas.microsoft.com/office/drawing/2010/main" val="0"/>
              </a:ext>
            </a:extLst>
          </a:blip>
          <a:srcRect l="50550" r="15751" b="40553"/>
          <a:stretch/>
        </p:blipFill>
        <p:spPr>
          <a:xfrm>
            <a:off x="7440194" y="830502"/>
            <a:ext cx="1548714" cy="2197786"/>
          </a:xfrm>
          <a:prstGeom prst="rect">
            <a:avLst/>
          </a:prstGeom>
        </p:spPr>
      </p:pic>
    </p:spTree>
    <p:extLst>
      <p:ext uri="{BB962C8B-B14F-4D97-AF65-F5344CB8AC3E}">
        <p14:creationId xmlns="" xmlns:p14="http://schemas.microsoft.com/office/powerpoint/2010/main" val="1469356622"/>
      </p:ext>
    </p:extLst>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871539" y="119063"/>
            <a:ext cx="7382776" cy="790575"/>
          </a:xfrm>
        </p:spPr>
        <p:txBody>
          <a:bodyPr/>
          <a:lstStyle/>
          <a:p>
            <a:pPr eaLnBrk="1" hangingPunct="1"/>
            <a:r>
              <a:rPr lang="en-AU" dirty="0" smtClean="0"/>
              <a:t>Grover’s search algorithm</a:t>
            </a:r>
          </a:p>
        </p:txBody>
      </p:sp>
      <mc:AlternateContent xmlns:mc="http://schemas.openxmlformats.org/markup-compatibility/2006">
        <mc:Choice xmlns="" xmlns:a14="http://schemas.microsoft.com/office/drawing/2010/main" Requires="a14">
          <p:sp>
            <p:nvSpPr>
              <p:cNvPr id="8195" name="Rectangle 3"/>
              <p:cNvSpPr>
                <a:spLocks noGrp="1" noChangeArrowheads="1"/>
              </p:cNvSpPr>
              <p:nvPr>
                <p:ph type="body" idx="1"/>
              </p:nvPr>
            </p:nvSpPr>
            <p:spPr>
              <a:xfrm>
                <a:off x="327324" y="1152037"/>
                <a:ext cx="8816675" cy="5705963"/>
              </a:xfrm>
            </p:spPr>
            <p:txBody>
              <a:bodyPr/>
              <a:lstStyle/>
              <a:p>
                <a:pPr eaLnBrk="1" hangingPunct="1">
                  <a:spcBef>
                    <a:spcPts val="600"/>
                  </a:spcBef>
                  <a:spcAft>
                    <a:spcPts val="0"/>
                  </a:spcAft>
                </a:pPr>
                <a:r>
                  <a:rPr lang="en-AU" sz="2000" b="1" dirty="0" smtClean="0"/>
                  <a:t>Another way of looking at it: Rotations</a:t>
                </a:r>
              </a:p>
              <a:p>
                <a:pPr marL="0" indent="0" eaLnBrk="1" hangingPunct="1">
                  <a:spcBef>
                    <a:spcPts val="600"/>
                  </a:spcBef>
                  <a:spcAft>
                    <a:spcPts val="0"/>
                  </a:spcAft>
                  <a:buNone/>
                </a:pPr>
                <a14:m>
                  <m:oMathPara xmlns:m="http://schemas.openxmlformats.org/officeDocument/2006/math">
                    <m:oMathParaPr>
                      <m:jc m:val="centerGroup"/>
                    </m:oMathParaPr>
                    <m:oMath xmlns:m="http://schemas.openxmlformats.org/officeDocument/2006/math">
                      <m:sSub>
                        <m:sSubPr>
                          <m:ctrlPr>
                            <a:rPr lang="en-AU" sz="2000" i="1">
                              <a:latin typeface="Cambria Math" panose="02040503050406030204" pitchFamily="18" charset="0"/>
                            </a:rPr>
                          </m:ctrlPr>
                        </m:sSubPr>
                        <m:e>
                          <m:r>
                            <a:rPr lang="en-AU" sz="2000" i="1">
                              <a:latin typeface="Cambria Math" panose="02040503050406030204" pitchFamily="18" charset="0"/>
                            </a:rPr>
                            <m:t>𝑈</m:t>
                          </m:r>
                        </m:e>
                        <m:sub>
                          <m:r>
                            <a:rPr lang="en-AU" sz="2000" i="1">
                              <a:latin typeface="Cambria Math" panose="02040503050406030204" pitchFamily="18" charset="0"/>
                            </a:rPr>
                            <m:t>𝑓</m:t>
                          </m:r>
                        </m:sub>
                      </m:sSub>
                      <m:d>
                        <m:dPr>
                          <m:begChr m:val="|"/>
                          <m:endChr m:val="〉"/>
                          <m:ctrlPr>
                            <a:rPr lang="en-AU" sz="2000" i="1">
                              <a:latin typeface="Cambria Math" panose="02040503050406030204" pitchFamily="18" charset="0"/>
                            </a:rPr>
                          </m:ctrlPr>
                        </m:dPr>
                        <m:e>
                          <m:r>
                            <a:rPr lang="en-AU" sz="2000" b="0" i="1" smtClean="0">
                              <a:latin typeface="Cambria Math" panose="02040503050406030204" pitchFamily="18" charset="0"/>
                            </a:rPr>
                            <m:t>𝑠</m:t>
                          </m:r>
                          <m:r>
                            <a:rPr lang="en-AU" sz="2000" b="0" i="1" smtClean="0">
                              <a:latin typeface="Cambria Math" panose="02040503050406030204" pitchFamily="18" charset="0"/>
                            </a:rPr>
                            <m:t>′</m:t>
                          </m:r>
                        </m:e>
                      </m:d>
                      <m:r>
                        <a:rPr lang="en-AU" sz="2000" i="1">
                          <a:latin typeface="Cambria Math" panose="02040503050406030204" pitchFamily="18" charset="0"/>
                        </a:rPr>
                        <m:t>=</m:t>
                      </m:r>
                      <m:d>
                        <m:dPr>
                          <m:begChr m:val="|"/>
                          <m:endChr m:val="〉"/>
                          <m:ctrlPr>
                            <a:rPr lang="en-AU" sz="2000" i="1" smtClean="0">
                              <a:latin typeface="Cambria Math" panose="02040503050406030204" pitchFamily="18" charset="0"/>
                            </a:rPr>
                          </m:ctrlPr>
                        </m:dPr>
                        <m:e>
                          <m:r>
                            <a:rPr lang="en-AU" sz="2000" i="1">
                              <a:latin typeface="Cambria Math" panose="02040503050406030204" pitchFamily="18" charset="0"/>
                            </a:rPr>
                            <m:t>𝑠</m:t>
                          </m:r>
                          <m:r>
                            <a:rPr lang="en-AU" sz="2000" b="0" i="1" smtClean="0">
                              <a:latin typeface="Cambria Math" panose="02040503050406030204" pitchFamily="18" charset="0"/>
                            </a:rPr>
                            <m:t>′</m:t>
                          </m:r>
                        </m:e>
                      </m:d>
                    </m:oMath>
                  </m:oMathPara>
                </a14:m>
                <a:endParaRPr lang="en-AU" sz="2000" dirty="0"/>
              </a:p>
              <a:p>
                <a:pPr marL="0" indent="0" eaLnBrk="1" hangingPunct="1">
                  <a:spcBef>
                    <a:spcPts val="600"/>
                  </a:spcBef>
                  <a:spcAft>
                    <a:spcPts val="0"/>
                  </a:spcAft>
                  <a:buNone/>
                </a:pPr>
                <a14:m>
                  <m:oMathPara xmlns:m="http://schemas.openxmlformats.org/officeDocument/2006/math">
                    <m:oMathParaPr>
                      <m:jc m:val="centerGroup"/>
                    </m:oMathParaPr>
                    <m:oMath xmlns:m="http://schemas.openxmlformats.org/officeDocument/2006/math">
                      <m:sSub>
                        <m:sSubPr>
                          <m:ctrlPr>
                            <a:rPr lang="en-AU" sz="2000" i="1">
                              <a:latin typeface="Cambria Math" panose="02040503050406030204" pitchFamily="18" charset="0"/>
                            </a:rPr>
                          </m:ctrlPr>
                        </m:sSubPr>
                        <m:e>
                          <m:r>
                            <a:rPr lang="en-AU" sz="2000" i="1">
                              <a:latin typeface="Cambria Math" panose="02040503050406030204" pitchFamily="18" charset="0"/>
                            </a:rPr>
                            <m:t>𝑈</m:t>
                          </m:r>
                        </m:e>
                        <m:sub>
                          <m:r>
                            <a:rPr lang="en-AU" sz="2000" i="1">
                              <a:latin typeface="Cambria Math" panose="02040503050406030204" pitchFamily="18" charset="0"/>
                            </a:rPr>
                            <m:t>𝑠</m:t>
                          </m:r>
                        </m:sub>
                      </m:sSub>
                      <m:d>
                        <m:dPr>
                          <m:begChr m:val="|"/>
                          <m:endChr m:val="〉"/>
                          <m:ctrlPr>
                            <a:rPr lang="en-AU" sz="2000" i="1">
                              <a:latin typeface="Cambria Math" panose="02040503050406030204" pitchFamily="18" charset="0"/>
                            </a:rPr>
                          </m:ctrlPr>
                        </m:dPr>
                        <m:e>
                          <m:r>
                            <a:rPr lang="en-AU" sz="2000" i="1">
                              <a:latin typeface="Cambria Math" panose="02040503050406030204" pitchFamily="18" charset="0"/>
                            </a:rPr>
                            <m:t>𝜔</m:t>
                          </m:r>
                        </m:e>
                      </m:d>
                      <m:r>
                        <a:rPr lang="en-AU" sz="2000" i="1">
                          <a:latin typeface="Cambria Math" panose="02040503050406030204" pitchFamily="18" charset="0"/>
                        </a:rPr>
                        <m:t>=</m:t>
                      </m:r>
                      <m:func>
                        <m:funcPr>
                          <m:ctrlPr>
                            <a:rPr lang="en-AU" sz="2000" i="1">
                              <a:latin typeface="Cambria Math" panose="02040503050406030204" pitchFamily="18" charset="0"/>
                            </a:rPr>
                          </m:ctrlPr>
                        </m:funcPr>
                        <m:fName>
                          <m:r>
                            <m:rPr>
                              <m:sty m:val="p"/>
                            </m:rPr>
                            <a:rPr lang="en-AU" sz="2000">
                              <a:latin typeface="Cambria Math" panose="02040503050406030204" pitchFamily="18" charset="0"/>
                            </a:rPr>
                            <m:t>sin</m:t>
                          </m:r>
                        </m:fName>
                        <m:e>
                          <m:r>
                            <a:rPr lang="en-AU" sz="2000" b="0" i="1" smtClean="0">
                              <a:latin typeface="Cambria Math" panose="02040503050406030204" pitchFamily="18" charset="0"/>
                            </a:rPr>
                            <m:t>2</m:t>
                          </m:r>
                          <m:r>
                            <a:rPr lang="en-AU" sz="2000" i="1">
                              <a:latin typeface="Cambria Math" panose="02040503050406030204" pitchFamily="18" charset="0"/>
                            </a:rPr>
                            <m:t>𝜙</m:t>
                          </m:r>
                        </m:e>
                      </m:func>
                      <m:d>
                        <m:dPr>
                          <m:begChr m:val="|"/>
                          <m:endChr m:val="〉"/>
                          <m:ctrlPr>
                            <a:rPr lang="en-AU" sz="2000" i="1">
                              <a:latin typeface="Cambria Math" panose="02040503050406030204" pitchFamily="18" charset="0"/>
                            </a:rPr>
                          </m:ctrlPr>
                        </m:dPr>
                        <m:e>
                          <m:r>
                            <a:rPr lang="en-AU" sz="2000" i="1">
                              <a:latin typeface="Cambria Math" panose="02040503050406030204" pitchFamily="18" charset="0"/>
                            </a:rPr>
                            <m:t>𝑠</m:t>
                          </m:r>
                          <m:r>
                            <a:rPr lang="en-AU" sz="2000" i="1">
                              <a:latin typeface="Cambria Math" panose="02040503050406030204" pitchFamily="18" charset="0"/>
                            </a:rPr>
                            <m:t>′</m:t>
                          </m:r>
                        </m:e>
                      </m:d>
                      <m:r>
                        <a:rPr lang="en-AU" sz="2000" i="1">
                          <a:latin typeface="Cambria Math" panose="02040503050406030204" pitchFamily="18" charset="0"/>
                        </a:rPr>
                        <m:t>−</m:t>
                      </m:r>
                      <m:func>
                        <m:funcPr>
                          <m:ctrlPr>
                            <a:rPr lang="en-AU" sz="2000" i="1">
                              <a:latin typeface="Cambria Math" panose="02040503050406030204" pitchFamily="18" charset="0"/>
                            </a:rPr>
                          </m:ctrlPr>
                        </m:funcPr>
                        <m:fName>
                          <m:r>
                            <m:rPr>
                              <m:sty m:val="p"/>
                            </m:rPr>
                            <a:rPr lang="en-AU" sz="2000">
                              <a:latin typeface="Cambria Math" panose="02040503050406030204" pitchFamily="18" charset="0"/>
                            </a:rPr>
                            <m:t>cos</m:t>
                          </m:r>
                        </m:fName>
                        <m:e>
                          <m:r>
                            <a:rPr lang="en-AU" sz="2000" b="0" i="1" smtClean="0">
                              <a:latin typeface="Cambria Math" panose="02040503050406030204" pitchFamily="18" charset="0"/>
                            </a:rPr>
                            <m:t>2</m:t>
                          </m:r>
                          <m:r>
                            <a:rPr lang="en-AU" sz="2000" i="1">
                              <a:latin typeface="Cambria Math" panose="02040503050406030204" pitchFamily="18" charset="0"/>
                            </a:rPr>
                            <m:t>𝜙</m:t>
                          </m:r>
                        </m:e>
                      </m:func>
                      <m:r>
                        <a:rPr lang="en-AU" sz="2000" i="1">
                          <a:latin typeface="Cambria Math" panose="02040503050406030204" pitchFamily="18" charset="0"/>
                        </a:rPr>
                        <m:t>|</m:t>
                      </m:r>
                      <m:r>
                        <a:rPr lang="en-AU" sz="2000" i="1">
                          <a:latin typeface="Cambria Math" panose="02040503050406030204" pitchFamily="18" charset="0"/>
                        </a:rPr>
                        <m:t>𝜔</m:t>
                      </m:r>
                      <m:r>
                        <a:rPr lang="en-AU" sz="2000" i="1">
                          <a:latin typeface="Cambria Math" panose="02040503050406030204" pitchFamily="18" charset="0"/>
                        </a:rPr>
                        <m:t>〉</m:t>
                      </m:r>
                    </m:oMath>
                  </m:oMathPara>
                </a14:m>
                <a:r>
                  <a:rPr lang="en-AU" sz="2000" i="1" dirty="0">
                    <a:latin typeface="Cambria Math" panose="02040503050406030204" pitchFamily="18" charset="0"/>
                  </a:rPr>
                  <a:t/>
                </a:r>
                <a:br>
                  <a:rPr lang="en-AU" sz="2000" i="1" dirty="0">
                    <a:latin typeface="Cambria Math" panose="02040503050406030204" pitchFamily="18" charset="0"/>
                  </a:rPr>
                </a:br>
                <a:endParaRPr lang="en-AU" sz="2000" dirty="0"/>
              </a:p>
              <a:p>
                <a:pPr marL="0" indent="0" eaLnBrk="1" hangingPunct="1">
                  <a:spcBef>
                    <a:spcPts val="600"/>
                  </a:spcBef>
                  <a:spcAft>
                    <a:spcPts val="0"/>
                  </a:spcAft>
                  <a:buNone/>
                </a:pPr>
                <a14:m>
                  <m:oMathPara xmlns:m="http://schemas.openxmlformats.org/officeDocument/2006/math">
                    <m:oMathParaPr>
                      <m:jc m:val="centerGroup"/>
                    </m:oMathParaPr>
                    <m:oMath xmlns:m="http://schemas.openxmlformats.org/officeDocument/2006/math">
                      <m:sSub>
                        <m:sSubPr>
                          <m:ctrlPr>
                            <a:rPr lang="en-AU" sz="2000" i="1">
                              <a:latin typeface="Cambria Math" panose="02040503050406030204" pitchFamily="18" charset="0"/>
                            </a:rPr>
                          </m:ctrlPr>
                        </m:sSubPr>
                        <m:e>
                          <m:r>
                            <a:rPr lang="en-AU" sz="2000" i="1">
                              <a:latin typeface="Cambria Math" panose="02040503050406030204" pitchFamily="18" charset="0"/>
                            </a:rPr>
                            <m:t>𝑈</m:t>
                          </m:r>
                        </m:e>
                        <m:sub>
                          <m:r>
                            <a:rPr lang="en-AU" sz="2000" i="1">
                              <a:latin typeface="Cambria Math" panose="02040503050406030204" pitchFamily="18" charset="0"/>
                            </a:rPr>
                            <m:t>𝑠</m:t>
                          </m:r>
                        </m:sub>
                      </m:sSub>
                      <m:d>
                        <m:dPr>
                          <m:begChr m:val="|"/>
                          <m:endChr m:val="〉"/>
                          <m:ctrlPr>
                            <a:rPr lang="en-AU" sz="2000" i="1">
                              <a:latin typeface="Cambria Math" panose="02040503050406030204" pitchFamily="18" charset="0"/>
                            </a:rPr>
                          </m:ctrlPr>
                        </m:dPr>
                        <m:e>
                          <m:r>
                            <a:rPr lang="en-AU" sz="2000" i="1">
                              <a:latin typeface="Cambria Math" panose="02040503050406030204" pitchFamily="18" charset="0"/>
                            </a:rPr>
                            <m:t>𝑠</m:t>
                          </m:r>
                          <m:r>
                            <a:rPr lang="en-AU" sz="2000" i="1">
                              <a:latin typeface="Cambria Math" panose="02040503050406030204" pitchFamily="18" charset="0"/>
                            </a:rPr>
                            <m:t>′</m:t>
                          </m:r>
                        </m:e>
                      </m:d>
                      <m:r>
                        <a:rPr lang="en-AU" sz="2000" i="1">
                          <a:latin typeface="Cambria Math" panose="02040503050406030204" pitchFamily="18" charset="0"/>
                        </a:rPr>
                        <m:t>=</m:t>
                      </m:r>
                      <m:func>
                        <m:funcPr>
                          <m:ctrlPr>
                            <a:rPr lang="en-AU" sz="2000" i="1">
                              <a:latin typeface="Cambria Math" panose="02040503050406030204" pitchFamily="18" charset="0"/>
                            </a:rPr>
                          </m:ctrlPr>
                        </m:funcPr>
                        <m:fName>
                          <m:r>
                            <m:rPr>
                              <m:sty m:val="p"/>
                            </m:rPr>
                            <a:rPr lang="en-AU" sz="2000">
                              <a:latin typeface="Cambria Math" panose="02040503050406030204" pitchFamily="18" charset="0"/>
                            </a:rPr>
                            <m:t>cos</m:t>
                          </m:r>
                        </m:fName>
                        <m:e>
                          <m:r>
                            <a:rPr lang="en-AU" sz="2000" b="0" i="1" smtClean="0">
                              <a:latin typeface="Cambria Math" panose="02040503050406030204" pitchFamily="18" charset="0"/>
                            </a:rPr>
                            <m:t>2</m:t>
                          </m:r>
                          <m:r>
                            <a:rPr lang="en-AU" sz="2000" i="1">
                              <a:latin typeface="Cambria Math" panose="02040503050406030204" pitchFamily="18" charset="0"/>
                            </a:rPr>
                            <m:t>𝜙</m:t>
                          </m:r>
                        </m:e>
                      </m:func>
                      <m:d>
                        <m:dPr>
                          <m:begChr m:val="|"/>
                          <m:endChr m:val="〉"/>
                          <m:ctrlPr>
                            <a:rPr lang="en-AU" sz="2000" i="1">
                              <a:latin typeface="Cambria Math" panose="02040503050406030204" pitchFamily="18" charset="0"/>
                            </a:rPr>
                          </m:ctrlPr>
                        </m:dPr>
                        <m:e>
                          <m:sSup>
                            <m:sSupPr>
                              <m:ctrlPr>
                                <a:rPr lang="en-AU" sz="2000" i="1">
                                  <a:latin typeface="Cambria Math" panose="02040503050406030204" pitchFamily="18" charset="0"/>
                                </a:rPr>
                              </m:ctrlPr>
                            </m:sSupPr>
                            <m:e>
                              <m:r>
                                <a:rPr lang="en-AU" sz="2000" i="1">
                                  <a:latin typeface="Cambria Math" panose="02040503050406030204" pitchFamily="18" charset="0"/>
                                </a:rPr>
                                <m:t>𝑠</m:t>
                              </m:r>
                            </m:e>
                            <m:sup>
                              <m:r>
                                <a:rPr lang="en-AU" sz="2000" i="1">
                                  <a:latin typeface="Cambria Math" panose="02040503050406030204" pitchFamily="18" charset="0"/>
                                </a:rPr>
                                <m:t>′</m:t>
                              </m:r>
                            </m:sup>
                          </m:sSup>
                        </m:e>
                      </m:d>
                      <m:r>
                        <a:rPr lang="en-AU" sz="2000" i="1">
                          <a:latin typeface="Cambria Math" panose="02040503050406030204" pitchFamily="18" charset="0"/>
                        </a:rPr>
                        <m:t>+</m:t>
                      </m:r>
                      <m:func>
                        <m:funcPr>
                          <m:ctrlPr>
                            <a:rPr lang="en-AU" sz="2000" i="1">
                              <a:latin typeface="Cambria Math" panose="02040503050406030204" pitchFamily="18" charset="0"/>
                            </a:rPr>
                          </m:ctrlPr>
                        </m:funcPr>
                        <m:fName>
                          <m:r>
                            <m:rPr>
                              <m:sty m:val="p"/>
                            </m:rPr>
                            <a:rPr lang="en-AU" sz="2000">
                              <a:latin typeface="Cambria Math" panose="02040503050406030204" pitchFamily="18" charset="0"/>
                            </a:rPr>
                            <m:t>sin</m:t>
                          </m:r>
                        </m:fName>
                        <m:e>
                          <m:r>
                            <a:rPr lang="en-AU" sz="2000" b="0" i="1" smtClean="0">
                              <a:latin typeface="Cambria Math" panose="02040503050406030204" pitchFamily="18" charset="0"/>
                            </a:rPr>
                            <m:t>2</m:t>
                          </m:r>
                          <m:r>
                            <a:rPr lang="en-AU" sz="2000" i="1">
                              <a:latin typeface="Cambria Math" panose="02040503050406030204" pitchFamily="18" charset="0"/>
                            </a:rPr>
                            <m:t>𝜙</m:t>
                          </m:r>
                        </m:e>
                      </m:func>
                      <m:r>
                        <a:rPr lang="en-AU" sz="2000" i="1">
                          <a:latin typeface="Cambria Math" panose="02040503050406030204" pitchFamily="18" charset="0"/>
                        </a:rPr>
                        <m:t>|</m:t>
                      </m:r>
                      <m:r>
                        <a:rPr lang="en-AU" sz="2000" i="1">
                          <a:latin typeface="Cambria Math" panose="02040503050406030204" pitchFamily="18" charset="0"/>
                        </a:rPr>
                        <m:t>𝜔</m:t>
                      </m:r>
                      <m:r>
                        <a:rPr lang="en-AU" sz="2000" i="1">
                          <a:latin typeface="Cambria Math" panose="02040503050406030204" pitchFamily="18" charset="0"/>
                        </a:rPr>
                        <m:t>〉</m:t>
                      </m:r>
                    </m:oMath>
                  </m:oMathPara>
                </a14:m>
                <a:endParaRPr lang="en-AU" sz="2000" dirty="0"/>
              </a:p>
              <a:p>
                <a:pPr eaLnBrk="1" hangingPunct="1">
                  <a:spcBef>
                    <a:spcPts val="600"/>
                  </a:spcBef>
                  <a:spcAft>
                    <a:spcPts val="0"/>
                  </a:spcAft>
                </a:pPr>
                <a:endParaRPr lang="en-AU" sz="2000" dirty="0" smtClean="0"/>
              </a:p>
              <a:p>
                <a:pPr eaLnBrk="1" hangingPunct="1">
                  <a:spcBef>
                    <a:spcPts val="600"/>
                  </a:spcBef>
                  <a:spcAft>
                    <a:spcPts val="0"/>
                  </a:spcAft>
                </a:pPr>
                <a:r>
                  <a:rPr lang="en-AU" sz="2000" dirty="0" smtClean="0"/>
                  <a:t>Consider </a:t>
                </a:r>
                <a:r>
                  <a:rPr lang="en-AU" sz="2000" dirty="0"/>
                  <a:t>a state written as</a:t>
                </a:r>
              </a:p>
              <a:p>
                <a:pPr marL="0" indent="0" eaLnBrk="1" hangingPunct="1">
                  <a:spcBef>
                    <a:spcPts val="600"/>
                  </a:spcBef>
                  <a:spcAft>
                    <a:spcPts val="0"/>
                  </a:spcAft>
                  <a:buNone/>
                </a:pPr>
                <a14:m>
                  <m:oMathPara xmlns:m="http://schemas.openxmlformats.org/officeDocument/2006/math">
                    <m:oMathParaPr>
                      <m:jc m:val="centerGroup"/>
                    </m:oMathParaPr>
                    <m:oMath xmlns:m="http://schemas.openxmlformats.org/officeDocument/2006/math">
                      <m:d>
                        <m:dPr>
                          <m:begChr m:val="|"/>
                          <m:endChr m:val="〉"/>
                          <m:ctrlPr>
                            <a:rPr lang="en-AU" sz="2000" i="1">
                              <a:latin typeface="Cambria Math" panose="02040503050406030204" pitchFamily="18" charset="0"/>
                            </a:rPr>
                          </m:ctrlPr>
                        </m:dPr>
                        <m:e>
                          <m:r>
                            <a:rPr lang="en-AU" sz="2000" i="1">
                              <a:latin typeface="Cambria Math" panose="02040503050406030204" pitchFamily="18" charset="0"/>
                            </a:rPr>
                            <m:t>𝜓</m:t>
                          </m:r>
                        </m:e>
                      </m:d>
                      <m:r>
                        <a:rPr lang="en-AU" sz="2000" i="1">
                          <a:latin typeface="Cambria Math" panose="02040503050406030204" pitchFamily="18" charset="0"/>
                        </a:rPr>
                        <m:t>=</m:t>
                      </m:r>
                      <m:func>
                        <m:funcPr>
                          <m:ctrlPr>
                            <a:rPr lang="en-AU" sz="2000" i="1">
                              <a:latin typeface="Cambria Math" panose="02040503050406030204" pitchFamily="18" charset="0"/>
                            </a:rPr>
                          </m:ctrlPr>
                        </m:funcPr>
                        <m:fName>
                          <m:r>
                            <m:rPr>
                              <m:sty m:val="p"/>
                            </m:rPr>
                            <a:rPr lang="en-AU" sz="2000">
                              <a:latin typeface="Cambria Math" panose="02040503050406030204" pitchFamily="18" charset="0"/>
                            </a:rPr>
                            <m:t>cos</m:t>
                          </m:r>
                        </m:fName>
                        <m:e>
                          <m:r>
                            <a:rPr lang="en-AU" sz="2000" i="1">
                              <a:latin typeface="Cambria Math" panose="02040503050406030204" pitchFamily="18" charset="0"/>
                            </a:rPr>
                            <m:t>𝜃</m:t>
                          </m:r>
                        </m:e>
                      </m:func>
                      <m:d>
                        <m:dPr>
                          <m:begChr m:val="|"/>
                          <m:endChr m:val="〉"/>
                          <m:ctrlPr>
                            <a:rPr lang="en-AU" sz="2000" i="1">
                              <a:latin typeface="Cambria Math" panose="02040503050406030204" pitchFamily="18" charset="0"/>
                            </a:rPr>
                          </m:ctrlPr>
                        </m:dPr>
                        <m:e>
                          <m:r>
                            <a:rPr lang="en-AU" sz="2000" i="1">
                              <a:latin typeface="Cambria Math" panose="02040503050406030204" pitchFamily="18" charset="0"/>
                            </a:rPr>
                            <m:t>𝑠</m:t>
                          </m:r>
                          <m:r>
                            <a:rPr lang="en-AU" sz="2000" i="1">
                              <a:latin typeface="Cambria Math" panose="02040503050406030204" pitchFamily="18" charset="0"/>
                            </a:rPr>
                            <m:t>′</m:t>
                          </m:r>
                        </m:e>
                      </m:d>
                      <m:r>
                        <a:rPr lang="en-AU" sz="2000" i="1">
                          <a:latin typeface="Cambria Math" panose="02040503050406030204" pitchFamily="18" charset="0"/>
                        </a:rPr>
                        <m:t>+</m:t>
                      </m:r>
                      <m:func>
                        <m:funcPr>
                          <m:ctrlPr>
                            <a:rPr lang="en-AU" sz="2000" i="1">
                              <a:latin typeface="Cambria Math" panose="02040503050406030204" pitchFamily="18" charset="0"/>
                            </a:rPr>
                          </m:ctrlPr>
                        </m:funcPr>
                        <m:fName>
                          <m:r>
                            <m:rPr>
                              <m:sty m:val="p"/>
                            </m:rPr>
                            <a:rPr lang="en-AU" sz="2000">
                              <a:latin typeface="Cambria Math" panose="02040503050406030204" pitchFamily="18" charset="0"/>
                            </a:rPr>
                            <m:t>sin</m:t>
                          </m:r>
                        </m:fName>
                        <m:e>
                          <m:r>
                            <a:rPr lang="en-AU" sz="2000" i="1">
                              <a:latin typeface="Cambria Math" panose="02040503050406030204" pitchFamily="18" charset="0"/>
                            </a:rPr>
                            <m:t>𝜃</m:t>
                          </m:r>
                        </m:e>
                      </m:func>
                      <m:r>
                        <a:rPr lang="en-AU" sz="2000" i="1">
                          <a:latin typeface="Cambria Math" panose="02040503050406030204" pitchFamily="18" charset="0"/>
                        </a:rPr>
                        <m:t>|</m:t>
                      </m:r>
                      <m:r>
                        <a:rPr lang="en-AU" sz="2000" i="1">
                          <a:latin typeface="Cambria Math" panose="02040503050406030204" pitchFamily="18" charset="0"/>
                        </a:rPr>
                        <m:t>𝜔</m:t>
                      </m:r>
                      <m:r>
                        <a:rPr lang="en-AU" sz="2000" i="1">
                          <a:latin typeface="Cambria Math" panose="02040503050406030204" pitchFamily="18" charset="0"/>
                        </a:rPr>
                        <m:t>〉</m:t>
                      </m:r>
                    </m:oMath>
                  </m:oMathPara>
                </a14:m>
                <a:endParaRPr lang="en-AU" sz="2000" dirty="0"/>
              </a:p>
              <a:p>
                <a:pPr eaLnBrk="1" hangingPunct="1">
                  <a:spcBef>
                    <a:spcPts val="600"/>
                  </a:spcBef>
                  <a:spcAft>
                    <a:spcPts val="0"/>
                  </a:spcAft>
                </a:pPr>
                <a:endParaRPr lang="en-AU" sz="2000" dirty="0" smtClean="0"/>
              </a:p>
              <a:p>
                <a:pPr eaLnBrk="1" hangingPunct="1">
                  <a:spcBef>
                    <a:spcPts val="600"/>
                  </a:spcBef>
                  <a:spcAft>
                    <a:spcPts val="0"/>
                  </a:spcAft>
                </a:pPr>
                <a:r>
                  <a:rPr lang="en-AU" sz="2000" dirty="0" smtClean="0"/>
                  <a:t>The action of </a:t>
                </a:r>
                <a14:m>
                  <m:oMath xmlns:m="http://schemas.openxmlformats.org/officeDocument/2006/math">
                    <m:sSub>
                      <m:sSubPr>
                        <m:ctrlPr>
                          <a:rPr lang="en-AU" sz="2000" i="1">
                            <a:latin typeface="Cambria Math" panose="02040503050406030204" pitchFamily="18" charset="0"/>
                          </a:rPr>
                        </m:ctrlPr>
                      </m:sSubPr>
                      <m:e>
                        <m:r>
                          <a:rPr lang="en-AU" sz="2000" i="1">
                            <a:latin typeface="Cambria Math" panose="02040503050406030204" pitchFamily="18" charset="0"/>
                          </a:rPr>
                          <m:t>𝑈</m:t>
                        </m:r>
                      </m:e>
                      <m:sub>
                        <m:r>
                          <a:rPr lang="en-AU" sz="2000" i="1">
                            <a:latin typeface="Cambria Math" panose="02040503050406030204" pitchFamily="18" charset="0"/>
                          </a:rPr>
                          <m:t>𝑓</m:t>
                        </m:r>
                      </m:sub>
                    </m:sSub>
                  </m:oMath>
                </a14:m>
                <a:r>
                  <a:rPr lang="en-AU" sz="2000" dirty="0"/>
                  <a:t> on </a:t>
                </a:r>
                <a14:m>
                  <m:oMath xmlns:m="http://schemas.openxmlformats.org/officeDocument/2006/math">
                    <m:d>
                      <m:dPr>
                        <m:begChr m:val="|"/>
                        <m:endChr m:val="〉"/>
                        <m:ctrlPr>
                          <a:rPr lang="en-AU" sz="2000" i="1">
                            <a:latin typeface="Cambria Math" panose="02040503050406030204" pitchFamily="18" charset="0"/>
                          </a:rPr>
                        </m:ctrlPr>
                      </m:dPr>
                      <m:e>
                        <m:r>
                          <a:rPr lang="en-AU" sz="2000" b="0" i="1" smtClean="0">
                            <a:latin typeface="Cambria Math" panose="02040503050406030204" pitchFamily="18" charset="0"/>
                          </a:rPr>
                          <m:t>𝜓</m:t>
                        </m:r>
                      </m:e>
                    </m:d>
                  </m:oMath>
                </a14:m>
                <a:r>
                  <a:rPr lang="en-AU" sz="2000" dirty="0"/>
                  <a:t/>
                </a:r>
                <a:r>
                  <a:rPr lang="en-AU" sz="2000" dirty="0" smtClean="0"/>
                  <a:t>is</a:t>
                </a:r>
              </a:p>
              <a:p>
                <a:pPr marL="0" indent="0" eaLnBrk="1" hangingPunct="1">
                  <a:spcBef>
                    <a:spcPts val="600"/>
                  </a:spcBef>
                  <a:spcAft>
                    <a:spcPts val="0"/>
                  </a:spcAft>
                  <a:buNone/>
                </a:pPr>
                <a14:m>
                  <m:oMathPara xmlns:m="http://schemas.openxmlformats.org/officeDocument/2006/math">
                    <m:oMathParaPr>
                      <m:jc m:val="centerGroup"/>
                    </m:oMathParaPr>
                    <m:oMath xmlns:m="http://schemas.openxmlformats.org/officeDocument/2006/math">
                      <m:sSub>
                        <m:sSubPr>
                          <m:ctrlPr>
                            <a:rPr lang="en-AU" sz="2000" b="0" i="1" smtClean="0">
                              <a:latin typeface="Cambria Math" panose="02040503050406030204" pitchFamily="18" charset="0"/>
                            </a:rPr>
                          </m:ctrlPr>
                        </m:sSubPr>
                        <m:e>
                          <m:r>
                            <a:rPr lang="en-AU" sz="2000" b="0" i="1" smtClean="0">
                              <a:latin typeface="Cambria Math" panose="02040503050406030204" pitchFamily="18" charset="0"/>
                            </a:rPr>
                            <m:t>𝑈</m:t>
                          </m:r>
                        </m:e>
                        <m:sub>
                          <m:r>
                            <a:rPr lang="en-AU" sz="2000" b="0" i="1" smtClean="0">
                              <a:latin typeface="Cambria Math" panose="02040503050406030204" pitchFamily="18" charset="0"/>
                            </a:rPr>
                            <m:t>𝑓</m:t>
                          </m:r>
                        </m:sub>
                      </m:sSub>
                      <m:d>
                        <m:dPr>
                          <m:begChr m:val="|"/>
                          <m:endChr m:val="〉"/>
                          <m:ctrlPr>
                            <a:rPr lang="en-AU" sz="2000" i="1">
                              <a:latin typeface="Cambria Math" panose="02040503050406030204" pitchFamily="18" charset="0"/>
                            </a:rPr>
                          </m:ctrlPr>
                        </m:dPr>
                        <m:e>
                          <m:r>
                            <a:rPr lang="en-AU" sz="2000" i="1">
                              <a:latin typeface="Cambria Math" panose="02040503050406030204" pitchFamily="18" charset="0"/>
                            </a:rPr>
                            <m:t>𝜓</m:t>
                          </m:r>
                        </m:e>
                      </m:d>
                      <m:r>
                        <a:rPr lang="en-AU" sz="2000" i="1">
                          <a:latin typeface="Cambria Math" panose="02040503050406030204" pitchFamily="18" charset="0"/>
                        </a:rPr>
                        <m:t>=</m:t>
                      </m:r>
                      <m:func>
                        <m:funcPr>
                          <m:ctrlPr>
                            <a:rPr lang="en-AU" sz="2000" i="1">
                              <a:latin typeface="Cambria Math" panose="02040503050406030204" pitchFamily="18" charset="0"/>
                            </a:rPr>
                          </m:ctrlPr>
                        </m:funcPr>
                        <m:fName>
                          <m:r>
                            <m:rPr>
                              <m:sty m:val="p"/>
                            </m:rPr>
                            <a:rPr lang="en-AU" sz="2000">
                              <a:latin typeface="Cambria Math" panose="02040503050406030204" pitchFamily="18" charset="0"/>
                            </a:rPr>
                            <m:t>cos</m:t>
                          </m:r>
                        </m:fName>
                        <m:e>
                          <m:r>
                            <a:rPr lang="en-AU" sz="2000" i="1">
                              <a:latin typeface="Cambria Math" panose="02040503050406030204" pitchFamily="18" charset="0"/>
                            </a:rPr>
                            <m:t>𝜃</m:t>
                          </m:r>
                        </m:e>
                      </m:func>
                      <m:d>
                        <m:dPr>
                          <m:begChr m:val="|"/>
                          <m:endChr m:val="〉"/>
                          <m:ctrlPr>
                            <a:rPr lang="en-AU" sz="2000" i="1">
                              <a:latin typeface="Cambria Math" panose="02040503050406030204" pitchFamily="18" charset="0"/>
                            </a:rPr>
                          </m:ctrlPr>
                        </m:dPr>
                        <m:e>
                          <m:r>
                            <a:rPr lang="en-AU" sz="2000" i="1">
                              <a:latin typeface="Cambria Math" panose="02040503050406030204" pitchFamily="18" charset="0"/>
                            </a:rPr>
                            <m:t>𝑠</m:t>
                          </m:r>
                          <m:r>
                            <a:rPr lang="en-AU" sz="2000" i="1">
                              <a:latin typeface="Cambria Math" panose="02040503050406030204" pitchFamily="18" charset="0"/>
                            </a:rPr>
                            <m:t>′</m:t>
                          </m:r>
                        </m:e>
                      </m:d>
                      <m:r>
                        <a:rPr lang="en-AU" sz="2000" b="0" i="1" smtClean="0">
                          <a:latin typeface="Cambria Math" panose="02040503050406030204" pitchFamily="18" charset="0"/>
                        </a:rPr>
                        <m:t>−</m:t>
                      </m:r>
                      <m:func>
                        <m:funcPr>
                          <m:ctrlPr>
                            <a:rPr lang="en-AU" sz="2000" i="1">
                              <a:latin typeface="Cambria Math" panose="02040503050406030204" pitchFamily="18" charset="0"/>
                            </a:rPr>
                          </m:ctrlPr>
                        </m:funcPr>
                        <m:fName>
                          <m:r>
                            <m:rPr>
                              <m:sty m:val="p"/>
                            </m:rPr>
                            <a:rPr lang="en-AU" sz="2000">
                              <a:latin typeface="Cambria Math" panose="02040503050406030204" pitchFamily="18" charset="0"/>
                            </a:rPr>
                            <m:t>sin</m:t>
                          </m:r>
                        </m:fName>
                        <m:e>
                          <m:r>
                            <a:rPr lang="en-AU" sz="2000" i="1">
                              <a:latin typeface="Cambria Math" panose="02040503050406030204" pitchFamily="18" charset="0"/>
                            </a:rPr>
                            <m:t>𝜃</m:t>
                          </m:r>
                        </m:e>
                      </m:func>
                      <m:r>
                        <a:rPr lang="en-AU" sz="2000" i="1">
                          <a:latin typeface="Cambria Math" panose="02040503050406030204" pitchFamily="18" charset="0"/>
                        </a:rPr>
                        <m:t>|</m:t>
                      </m:r>
                      <m:r>
                        <a:rPr lang="en-AU" sz="2000" i="1">
                          <a:latin typeface="Cambria Math" panose="02040503050406030204" pitchFamily="18" charset="0"/>
                        </a:rPr>
                        <m:t>𝜔</m:t>
                      </m:r>
                      <m:r>
                        <a:rPr lang="en-AU" sz="2000" i="1">
                          <a:latin typeface="Cambria Math" panose="02040503050406030204" pitchFamily="18" charset="0"/>
                        </a:rPr>
                        <m:t>〉</m:t>
                      </m:r>
                    </m:oMath>
                  </m:oMathPara>
                </a14:m>
                <a:endParaRPr lang="en-AU" sz="2000" dirty="0"/>
              </a:p>
              <a:p>
                <a:pPr eaLnBrk="1" hangingPunct="1">
                  <a:spcBef>
                    <a:spcPts val="600"/>
                  </a:spcBef>
                  <a:spcAft>
                    <a:spcPts val="0"/>
                  </a:spcAft>
                </a:pPr>
                <a:endParaRPr lang="en-AU" sz="2000" dirty="0" smtClean="0"/>
              </a:p>
              <a:p>
                <a:pPr eaLnBrk="1" hangingPunct="1">
                  <a:spcBef>
                    <a:spcPts val="600"/>
                  </a:spcBef>
                  <a:spcAft>
                    <a:spcPts val="0"/>
                  </a:spcAft>
                </a:pPr>
                <a:r>
                  <a:rPr lang="en-AU" sz="2000" dirty="0" smtClean="0"/>
                  <a:t>Then applying </a:t>
                </a:r>
                <a14:m>
                  <m:oMath xmlns:m="http://schemas.openxmlformats.org/officeDocument/2006/math">
                    <m:sSub>
                      <m:sSubPr>
                        <m:ctrlPr>
                          <a:rPr lang="en-AU" sz="2000" i="1">
                            <a:latin typeface="Cambria Math" panose="02040503050406030204" pitchFamily="18" charset="0"/>
                          </a:rPr>
                        </m:ctrlPr>
                      </m:sSubPr>
                      <m:e>
                        <m:r>
                          <a:rPr lang="en-AU" sz="2000" i="1">
                            <a:latin typeface="Cambria Math" panose="02040503050406030204" pitchFamily="18" charset="0"/>
                          </a:rPr>
                          <m:t>𝑈</m:t>
                        </m:r>
                      </m:e>
                      <m:sub>
                        <m:r>
                          <a:rPr lang="en-AU" sz="2000" i="1">
                            <a:latin typeface="Cambria Math" panose="02040503050406030204" pitchFamily="18" charset="0"/>
                          </a:rPr>
                          <m:t>𝑠</m:t>
                        </m:r>
                      </m:sub>
                    </m:sSub>
                  </m:oMath>
                </a14:m>
                <a:r>
                  <a:rPr lang="en-AU" sz="2000" dirty="0" smtClean="0"/>
                  <a:t> gives </a:t>
                </a:r>
                <a14:m>
                  <m:oMath xmlns:m="http://schemas.openxmlformats.org/officeDocument/2006/math">
                    <m:sSub>
                      <m:sSubPr>
                        <m:ctrlPr>
                          <a:rPr lang="en-AU" sz="2000" i="1">
                            <a:latin typeface="Cambria Math" panose="02040503050406030204" pitchFamily="18" charset="0"/>
                          </a:rPr>
                        </m:ctrlPr>
                      </m:sSubPr>
                      <m:e>
                        <m:r>
                          <a:rPr lang="en-AU" sz="2000" i="1">
                            <a:latin typeface="Cambria Math" panose="02040503050406030204" pitchFamily="18" charset="0"/>
                          </a:rPr>
                          <m:t>𝑈</m:t>
                        </m:r>
                      </m:e>
                      <m:sub>
                        <m:r>
                          <a:rPr lang="en-AU" sz="2000" i="1">
                            <a:latin typeface="Cambria Math" panose="02040503050406030204" pitchFamily="18" charset="0"/>
                          </a:rPr>
                          <m:t>𝑠</m:t>
                        </m:r>
                      </m:sub>
                    </m:sSub>
                    <m:sSub>
                      <m:sSubPr>
                        <m:ctrlPr>
                          <a:rPr lang="en-AU" sz="2000" i="1">
                            <a:latin typeface="Cambria Math" panose="02040503050406030204" pitchFamily="18" charset="0"/>
                          </a:rPr>
                        </m:ctrlPr>
                      </m:sSubPr>
                      <m:e>
                        <m:r>
                          <a:rPr lang="en-AU" sz="2000" i="1">
                            <a:latin typeface="Cambria Math" panose="02040503050406030204" pitchFamily="18" charset="0"/>
                          </a:rPr>
                          <m:t>𝑈</m:t>
                        </m:r>
                      </m:e>
                      <m:sub>
                        <m:r>
                          <a:rPr lang="en-AU" sz="2000" i="1">
                            <a:latin typeface="Cambria Math" panose="02040503050406030204" pitchFamily="18" charset="0"/>
                          </a:rPr>
                          <m:t>𝑓</m:t>
                        </m:r>
                      </m:sub>
                    </m:sSub>
                    <m:d>
                      <m:dPr>
                        <m:begChr m:val="|"/>
                        <m:endChr m:val="〉"/>
                        <m:ctrlPr>
                          <a:rPr lang="en-AU" sz="2000" i="1">
                            <a:latin typeface="Cambria Math" panose="02040503050406030204" pitchFamily="18" charset="0"/>
                          </a:rPr>
                        </m:ctrlPr>
                      </m:dPr>
                      <m:e>
                        <m:r>
                          <a:rPr lang="en-AU" sz="2000" i="1">
                            <a:latin typeface="Cambria Math" panose="02040503050406030204" pitchFamily="18" charset="0"/>
                          </a:rPr>
                          <m:t>𝜓</m:t>
                        </m:r>
                      </m:e>
                    </m:d>
                  </m:oMath>
                </a14:m>
                <a:endParaRPr lang="en-AU" sz="2000" dirty="0" smtClean="0"/>
              </a:p>
              <a:p>
                <a:pPr marL="0" indent="0" eaLnBrk="1" hangingPunct="1">
                  <a:spcBef>
                    <a:spcPts val="600"/>
                  </a:spcBef>
                  <a:spcAft>
                    <a:spcPts val="0"/>
                  </a:spcAft>
                  <a:buNone/>
                </a:pPr>
                <a14:m>
                  <m:oMathPara xmlns:m="http://schemas.openxmlformats.org/officeDocument/2006/math">
                    <m:oMathParaPr>
                      <m:jc m:val="centerGroup"/>
                    </m:oMathParaPr>
                    <m:oMath xmlns:m="http://schemas.openxmlformats.org/officeDocument/2006/math">
                      <m:r>
                        <a:rPr lang="en-AU" sz="2000" i="1">
                          <a:latin typeface="Cambria Math" panose="02040503050406030204" pitchFamily="18" charset="0"/>
                        </a:rPr>
                        <m:t>=</m:t>
                      </m:r>
                      <m:func>
                        <m:funcPr>
                          <m:ctrlPr>
                            <a:rPr lang="en-AU" sz="2000" i="1">
                              <a:latin typeface="Cambria Math" panose="02040503050406030204" pitchFamily="18" charset="0"/>
                            </a:rPr>
                          </m:ctrlPr>
                        </m:funcPr>
                        <m:fName>
                          <m:r>
                            <m:rPr>
                              <m:sty m:val="p"/>
                            </m:rPr>
                            <a:rPr lang="en-AU" sz="2000">
                              <a:latin typeface="Cambria Math" panose="02040503050406030204" pitchFamily="18" charset="0"/>
                            </a:rPr>
                            <m:t>cos</m:t>
                          </m:r>
                        </m:fName>
                        <m:e>
                          <m:r>
                            <a:rPr lang="en-AU" sz="2000" i="1">
                              <a:latin typeface="Cambria Math" panose="02040503050406030204" pitchFamily="18" charset="0"/>
                            </a:rPr>
                            <m:t>𝜃</m:t>
                          </m:r>
                        </m:e>
                      </m:func>
                      <m:d>
                        <m:dPr>
                          <m:begChr m:val="["/>
                          <m:endChr m:val="]"/>
                          <m:ctrlPr>
                            <a:rPr lang="en-AU" sz="2000" i="1" smtClean="0">
                              <a:latin typeface="Cambria Math" panose="02040503050406030204" pitchFamily="18" charset="0"/>
                            </a:rPr>
                          </m:ctrlPr>
                        </m:dPr>
                        <m:e>
                          <m:func>
                            <m:funcPr>
                              <m:ctrlPr>
                                <a:rPr lang="en-AU" sz="2000" i="1">
                                  <a:latin typeface="Cambria Math" panose="02040503050406030204" pitchFamily="18" charset="0"/>
                                </a:rPr>
                              </m:ctrlPr>
                            </m:funcPr>
                            <m:fName>
                              <m:r>
                                <m:rPr>
                                  <m:sty m:val="p"/>
                                </m:rPr>
                                <a:rPr lang="en-AU" sz="2000">
                                  <a:latin typeface="Cambria Math" panose="02040503050406030204" pitchFamily="18" charset="0"/>
                                </a:rPr>
                                <m:t>cos</m:t>
                              </m:r>
                            </m:fName>
                            <m:e>
                              <m:r>
                                <a:rPr lang="en-AU" sz="2000" b="0" i="1" smtClean="0">
                                  <a:latin typeface="Cambria Math" panose="02040503050406030204" pitchFamily="18" charset="0"/>
                                </a:rPr>
                                <m:t>2</m:t>
                              </m:r>
                              <m:r>
                                <a:rPr lang="en-AU" sz="2000" i="1">
                                  <a:latin typeface="Cambria Math" panose="02040503050406030204" pitchFamily="18" charset="0"/>
                                </a:rPr>
                                <m:t>𝜙</m:t>
                              </m:r>
                            </m:e>
                          </m:func>
                          <m:d>
                            <m:dPr>
                              <m:begChr m:val="|"/>
                              <m:endChr m:val="〉"/>
                              <m:ctrlPr>
                                <a:rPr lang="en-AU" sz="2000" i="1">
                                  <a:latin typeface="Cambria Math" panose="02040503050406030204" pitchFamily="18" charset="0"/>
                                </a:rPr>
                              </m:ctrlPr>
                            </m:dPr>
                            <m:e>
                              <m:sSup>
                                <m:sSupPr>
                                  <m:ctrlPr>
                                    <a:rPr lang="en-AU" sz="2000" i="1">
                                      <a:latin typeface="Cambria Math" panose="02040503050406030204" pitchFamily="18" charset="0"/>
                                    </a:rPr>
                                  </m:ctrlPr>
                                </m:sSupPr>
                                <m:e>
                                  <m:r>
                                    <a:rPr lang="en-AU" sz="2000" i="1">
                                      <a:latin typeface="Cambria Math" panose="02040503050406030204" pitchFamily="18" charset="0"/>
                                    </a:rPr>
                                    <m:t>𝑠</m:t>
                                  </m:r>
                                </m:e>
                                <m:sup>
                                  <m:r>
                                    <a:rPr lang="en-AU" sz="2000" i="1">
                                      <a:latin typeface="Cambria Math" panose="02040503050406030204" pitchFamily="18" charset="0"/>
                                    </a:rPr>
                                    <m:t>′</m:t>
                                  </m:r>
                                </m:sup>
                              </m:sSup>
                            </m:e>
                          </m:d>
                          <m:r>
                            <a:rPr lang="en-AU" sz="2000" i="1">
                              <a:latin typeface="Cambria Math" panose="02040503050406030204" pitchFamily="18" charset="0"/>
                            </a:rPr>
                            <m:t>+</m:t>
                          </m:r>
                          <m:func>
                            <m:funcPr>
                              <m:ctrlPr>
                                <a:rPr lang="en-AU" sz="2000" i="1">
                                  <a:latin typeface="Cambria Math" panose="02040503050406030204" pitchFamily="18" charset="0"/>
                                </a:rPr>
                              </m:ctrlPr>
                            </m:funcPr>
                            <m:fName>
                              <m:r>
                                <m:rPr>
                                  <m:sty m:val="p"/>
                                </m:rPr>
                                <a:rPr lang="en-AU" sz="2000">
                                  <a:latin typeface="Cambria Math" panose="02040503050406030204" pitchFamily="18" charset="0"/>
                                </a:rPr>
                                <m:t>sin</m:t>
                              </m:r>
                            </m:fName>
                            <m:e>
                              <m:r>
                                <a:rPr lang="en-AU" sz="2000" b="0" i="1" smtClean="0">
                                  <a:latin typeface="Cambria Math" panose="02040503050406030204" pitchFamily="18" charset="0"/>
                                </a:rPr>
                                <m:t>2</m:t>
                              </m:r>
                              <m:r>
                                <a:rPr lang="en-AU" sz="2000" i="1">
                                  <a:latin typeface="Cambria Math" panose="02040503050406030204" pitchFamily="18" charset="0"/>
                                </a:rPr>
                                <m:t>𝜙</m:t>
                              </m:r>
                            </m:e>
                          </m:func>
                          <m:r>
                            <a:rPr lang="en-AU" sz="2000" i="1">
                              <a:latin typeface="Cambria Math" panose="02040503050406030204" pitchFamily="18" charset="0"/>
                            </a:rPr>
                            <m:t>|</m:t>
                          </m:r>
                          <m:r>
                            <a:rPr lang="en-AU" sz="2000" i="1">
                              <a:latin typeface="Cambria Math" panose="02040503050406030204" pitchFamily="18" charset="0"/>
                            </a:rPr>
                            <m:t>𝜔</m:t>
                          </m:r>
                          <m:r>
                            <a:rPr lang="en-AU" sz="2000" i="1">
                              <a:latin typeface="Cambria Math" panose="02040503050406030204" pitchFamily="18" charset="0"/>
                            </a:rPr>
                            <m:t>〉</m:t>
                          </m:r>
                        </m:e>
                      </m:d>
                      <m:r>
                        <a:rPr lang="en-AU" sz="2000" b="0" i="1" smtClean="0">
                          <a:latin typeface="Cambria Math" panose="02040503050406030204" pitchFamily="18" charset="0"/>
                        </a:rPr>
                        <m:t>−</m:t>
                      </m:r>
                      <m:func>
                        <m:funcPr>
                          <m:ctrlPr>
                            <a:rPr lang="en-AU" sz="2000" b="0" i="1" smtClean="0">
                              <a:latin typeface="Cambria Math" panose="02040503050406030204" pitchFamily="18" charset="0"/>
                            </a:rPr>
                          </m:ctrlPr>
                        </m:funcPr>
                        <m:fName>
                          <m:r>
                            <m:rPr>
                              <m:sty m:val="p"/>
                            </m:rPr>
                            <a:rPr lang="en-AU" sz="2000" b="0" i="0" smtClean="0">
                              <a:latin typeface="Cambria Math" panose="02040503050406030204" pitchFamily="18" charset="0"/>
                            </a:rPr>
                            <m:t>sin</m:t>
                          </m:r>
                        </m:fName>
                        <m:e>
                          <m:r>
                            <a:rPr lang="en-AU" sz="2000" b="0" i="1" smtClean="0">
                              <a:latin typeface="Cambria Math" panose="02040503050406030204" pitchFamily="18" charset="0"/>
                            </a:rPr>
                            <m:t>𝜃</m:t>
                          </m:r>
                        </m:e>
                      </m:func>
                      <m:d>
                        <m:dPr>
                          <m:begChr m:val="["/>
                          <m:endChr m:val="]"/>
                          <m:ctrlPr>
                            <a:rPr lang="en-AU" sz="2000" b="0" i="1" smtClean="0">
                              <a:latin typeface="Cambria Math" panose="02040503050406030204" pitchFamily="18" charset="0"/>
                            </a:rPr>
                          </m:ctrlPr>
                        </m:dPr>
                        <m:e>
                          <m:func>
                            <m:funcPr>
                              <m:ctrlPr>
                                <a:rPr lang="en-AU" sz="2000" i="1">
                                  <a:latin typeface="Cambria Math" panose="02040503050406030204" pitchFamily="18" charset="0"/>
                                </a:rPr>
                              </m:ctrlPr>
                            </m:funcPr>
                            <m:fName>
                              <m:r>
                                <m:rPr>
                                  <m:sty m:val="p"/>
                                </m:rPr>
                                <a:rPr lang="en-AU" sz="2000">
                                  <a:latin typeface="Cambria Math" panose="02040503050406030204" pitchFamily="18" charset="0"/>
                                </a:rPr>
                                <m:t>sin</m:t>
                              </m:r>
                            </m:fName>
                            <m:e>
                              <m:r>
                                <a:rPr lang="en-AU" sz="2000" b="0" i="1" smtClean="0">
                                  <a:latin typeface="Cambria Math" panose="02040503050406030204" pitchFamily="18" charset="0"/>
                                </a:rPr>
                                <m:t>2</m:t>
                              </m:r>
                              <m:r>
                                <a:rPr lang="en-AU" sz="2000" i="1">
                                  <a:latin typeface="Cambria Math" panose="02040503050406030204" pitchFamily="18" charset="0"/>
                                </a:rPr>
                                <m:t>𝜙</m:t>
                              </m:r>
                            </m:e>
                          </m:func>
                          <m:d>
                            <m:dPr>
                              <m:begChr m:val="|"/>
                              <m:endChr m:val="〉"/>
                              <m:ctrlPr>
                                <a:rPr lang="en-AU" sz="2000" i="1">
                                  <a:latin typeface="Cambria Math" panose="02040503050406030204" pitchFamily="18" charset="0"/>
                                </a:rPr>
                              </m:ctrlPr>
                            </m:dPr>
                            <m:e>
                              <m:r>
                                <a:rPr lang="en-AU" sz="2000" i="1">
                                  <a:latin typeface="Cambria Math" panose="02040503050406030204" pitchFamily="18" charset="0"/>
                                </a:rPr>
                                <m:t>𝑠</m:t>
                              </m:r>
                              <m:r>
                                <a:rPr lang="en-AU" sz="2000" i="1">
                                  <a:latin typeface="Cambria Math" panose="02040503050406030204" pitchFamily="18" charset="0"/>
                                </a:rPr>
                                <m:t>′</m:t>
                              </m:r>
                            </m:e>
                          </m:d>
                          <m:r>
                            <a:rPr lang="en-AU" sz="2000" i="1">
                              <a:latin typeface="Cambria Math" panose="02040503050406030204" pitchFamily="18" charset="0"/>
                            </a:rPr>
                            <m:t>−</m:t>
                          </m:r>
                          <m:func>
                            <m:funcPr>
                              <m:ctrlPr>
                                <a:rPr lang="en-AU" sz="2000" i="1">
                                  <a:latin typeface="Cambria Math" panose="02040503050406030204" pitchFamily="18" charset="0"/>
                                </a:rPr>
                              </m:ctrlPr>
                            </m:funcPr>
                            <m:fName>
                              <m:r>
                                <m:rPr>
                                  <m:sty m:val="p"/>
                                </m:rPr>
                                <a:rPr lang="en-AU" sz="2000">
                                  <a:latin typeface="Cambria Math" panose="02040503050406030204" pitchFamily="18" charset="0"/>
                                </a:rPr>
                                <m:t>cos</m:t>
                              </m:r>
                            </m:fName>
                            <m:e>
                              <m:r>
                                <a:rPr lang="en-AU" sz="2000" b="0" i="1" smtClean="0">
                                  <a:latin typeface="Cambria Math" panose="02040503050406030204" pitchFamily="18" charset="0"/>
                                </a:rPr>
                                <m:t>2</m:t>
                              </m:r>
                              <m:r>
                                <a:rPr lang="en-AU" sz="2000" i="1">
                                  <a:latin typeface="Cambria Math" panose="02040503050406030204" pitchFamily="18" charset="0"/>
                                </a:rPr>
                                <m:t>𝜙</m:t>
                              </m:r>
                            </m:e>
                          </m:func>
                          <m:r>
                            <a:rPr lang="en-AU" sz="2000" i="1">
                              <a:latin typeface="Cambria Math" panose="02040503050406030204" pitchFamily="18" charset="0"/>
                            </a:rPr>
                            <m:t>|</m:t>
                          </m:r>
                          <m:r>
                            <a:rPr lang="en-AU" sz="2000" i="1">
                              <a:latin typeface="Cambria Math" panose="02040503050406030204" pitchFamily="18" charset="0"/>
                            </a:rPr>
                            <m:t>𝜔</m:t>
                          </m:r>
                          <m:r>
                            <a:rPr lang="en-AU" sz="2000" i="1">
                              <a:latin typeface="Cambria Math" panose="02040503050406030204" pitchFamily="18" charset="0"/>
                            </a:rPr>
                            <m:t>〉</m:t>
                          </m:r>
                        </m:e>
                      </m:d>
                    </m:oMath>
                    <m:oMath xmlns:m="http://schemas.openxmlformats.org/officeDocument/2006/math">
                      <m:r>
                        <a:rPr lang="en-AU" sz="2000" b="0" i="1" smtClean="0">
                          <a:latin typeface="Cambria Math" panose="02040503050406030204" pitchFamily="18" charset="0"/>
                        </a:rPr>
                        <m:t>=</m:t>
                      </m:r>
                      <m:d>
                        <m:dPr>
                          <m:begChr m:val="["/>
                          <m:endChr m:val="]"/>
                          <m:ctrlPr>
                            <a:rPr lang="en-AU" sz="2000" i="1">
                              <a:latin typeface="Cambria Math" panose="02040503050406030204" pitchFamily="18" charset="0"/>
                            </a:rPr>
                          </m:ctrlPr>
                        </m:dPr>
                        <m:e>
                          <m:func>
                            <m:funcPr>
                              <m:ctrlPr>
                                <a:rPr lang="en-AU" sz="2000" i="1">
                                  <a:latin typeface="Cambria Math" panose="02040503050406030204" pitchFamily="18" charset="0"/>
                                </a:rPr>
                              </m:ctrlPr>
                            </m:funcPr>
                            <m:fName>
                              <m:r>
                                <m:rPr>
                                  <m:sty m:val="p"/>
                                </m:rPr>
                                <a:rPr lang="en-AU" sz="2000">
                                  <a:latin typeface="Cambria Math" panose="02040503050406030204" pitchFamily="18" charset="0"/>
                                </a:rPr>
                                <m:t>cos</m:t>
                              </m:r>
                            </m:fName>
                            <m:e>
                              <m:r>
                                <a:rPr lang="en-AU" sz="2000" i="1">
                                  <a:latin typeface="Cambria Math" panose="02040503050406030204" pitchFamily="18" charset="0"/>
                                </a:rPr>
                                <m:t>𝜃</m:t>
                              </m:r>
                            </m:e>
                          </m:func>
                          <m:func>
                            <m:funcPr>
                              <m:ctrlPr>
                                <a:rPr lang="en-AU" sz="2000" i="1">
                                  <a:latin typeface="Cambria Math" panose="02040503050406030204" pitchFamily="18" charset="0"/>
                                </a:rPr>
                              </m:ctrlPr>
                            </m:funcPr>
                            <m:fName>
                              <m:r>
                                <m:rPr>
                                  <m:sty m:val="p"/>
                                </m:rPr>
                                <a:rPr lang="en-AU" sz="2000">
                                  <a:latin typeface="Cambria Math" panose="02040503050406030204" pitchFamily="18" charset="0"/>
                                </a:rPr>
                                <m:t>cos</m:t>
                              </m:r>
                            </m:fName>
                            <m:e>
                              <m:r>
                                <a:rPr lang="en-AU" sz="2000" b="0" i="1" smtClean="0">
                                  <a:latin typeface="Cambria Math" panose="02040503050406030204" pitchFamily="18" charset="0"/>
                                </a:rPr>
                                <m:t>2</m:t>
                              </m:r>
                              <m:r>
                                <a:rPr lang="en-AU" sz="2000" i="1">
                                  <a:latin typeface="Cambria Math" panose="02040503050406030204" pitchFamily="18" charset="0"/>
                                </a:rPr>
                                <m:t>𝜙</m:t>
                              </m:r>
                            </m:e>
                          </m:func>
                          <m:r>
                            <a:rPr lang="en-AU" sz="2000" b="0" i="1" smtClean="0">
                              <a:latin typeface="Cambria Math" panose="02040503050406030204" pitchFamily="18" charset="0"/>
                            </a:rPr>
                            <m:t>−</m:t>
                          </m:r>
                          <m:func>
                            <m:funcPr>
                              <m:ctrlPr>
                                <a:rPr lang="en-AU" sz="2000" b="0" i="1" smtClean="0">
                                  <a:latin typeface="Cambria Math" panose="02040503050406030204" pitchFamily="18" charset="0"/>
                                </a:rPr>
                              </m:ctrlPr>
                            </m:funcPr>
                            <m:fName>
                              <m:r>
                                <m:rPr>
                                  <m:sty m:val="p"/>
                                </m:rPr>
                                <a:rPr lang="en-AU" sz="2000" b="0" i="0" smtClean="0">
                                  <a:latin typeface="Cambria Math" panose="02040503050406030204" pitchFamily="18" charset="0"/>
                                </a:rPr>
                                <m:t>sin</m:t>
                              </m:r>
                            </m:fName>
                            <m:e>
                              <m:r>
                                <a:rPr lang="en-AU" sz="2000" b="0" i="1" smtClean="0">
                                  <a:latin typeface="Cambria Math" panose="02040503050406030204" pitchFamily="18" charset="0"/>
                                </a:rPr>
                                <m:t>𝜃</m:t>
                              </m:r>
                            </m:e>
                          </m:func>
                          <m:func>
                            <m:funcPr>
                              <m:ctrlPr>
                                <a:rPr lang="en-AU" sz="2000" i="1">
                                  <a:latin typeface="Cambria Math" panose="02040503050406030204" pitchFamily="18" charset="0"/>
                                </a:rPr>
                              </m:ctrlPr>
                            </m:funcPr>
                            <m:fName>
                              <m:r>
                                <m:rPr>
                                  <m:sty m:val="p"/>
                                </m:rPr>
                                <a:rPr lang="en-AU" sz="2000">
                                  <a:latin typeface="Cambria Math" panose="02040503050406030204" pitchFamily="18" charset="0"/>
                                </a:rPr>
                                <m:t>sin</m:t>
                              </m:r>
                            </m:fName>
                            <m:e>
                              <m:r>
                                <a:rPr lang="en-AU" sz="2000" b="0" i="1" smtClean="0">
                                  <a:latin typeface="Cambria Math" panose="02040503050406030204" pitchFamily="18" charset="0"/>
                                </a:rPr>
                                <m:t>2</m:t>
                              </m:r>
                              <m:r>
                                <a:rPr lang="en-AU" sz="2000" i="1">
                                  <a:latin typeface="Cambria Math" panose="02040503050406030204" pitchFamily="18" charset="0"/>
                                </a:rPr>
                                <m:t>𝜙</m:t>
                              </m:r>
                            </m:e>
                          </m:func>
                        </m:e>
                      </m:d>
                      <m:d>
                        <m:dPr>
                          <m:begChr m:val="|"/>
                          <m:endChr m:val="〉"/>
                          <m:ctrlPr>
                            <a:rPr lang="en-AU" sz="2000" i="1">
                              <a:latin typeface="Cambria Math" panose="02040503050406030204" pitchFamily="18" charset="0"/>
                            </a:rPr>
                          </m:ctrlPr>
                        </m:dPr>
                        <m:e>
                          <m:sSup>
                            <m:sSupPr>
                              <m:ctrlPr>
                                <a:rPr lang="en-AU" sz="2000" i="1">
                                  <a:latin typeface="Cambria Math" panose="02040503050406030204" pitchFamily="18" charset="0"/>
                                </a:rPr>
                              </m:ctrlPr>
                            </m:sSupPr>
                            <m:e>
                              <m:r>
                                <a:rPr lang="en-AU" sz="2000" i="1">
                                  <a:latin typeface="Cambria Math" panose="02040503050406030204" pitchFamily="18" charset="0"/>
                                </a:rPr>
                                <m:t>𝑠</m:t>
                              </m:r>
                            </m:e>
                            <m:sup>
                              <m:r>
                                <a:rPr lang="en-AU" sz="2000" i="1">
                                  <a:latin typeface="Cambria Math" panose="02040503050406030204" pitchFamily="18" charset="0"/>
                                </a:rPr>
                                <m:t>′</m:t>
                              </m:r>
                            </m:sup>
                          </m:sSup>
                        </m:e>
                      </m:d>
                      <m:r>
                        <a:rPr lang="en-AU" sz="2000" b="0" i="1" smtClean="0">
                          <a:latin typeface="Cambria Math" panose="02040503050406030204" pitchFamily="18" charset="0"/>
                        </a:rPr>
                        <m:t>+</m:t>
                      </m:r>
                      <m:d>
                        <m:dPr>
                          <m:begChr m:val="["/>
                          <m:endChr m:val="]"/>
                          <m:ctrlPr>
                            <a:rPr lang="en-AU" sz="2000" b="0" i="1" smtClean="0">
                              <a:latin typeface="Cambria Math" panose="02040503050406030204" pitchFamily="18" charset="0"/>
                            </a:rPr>
                          </m:ctrlPr>
                        </m:dPr>
                        <m:e>
                          <m:func>
                            <m:funcPr>
                              <m:ctrlPr>
                                <a:rPr lang="en-AU" sz="2000" i="1">
                                  <a:latin typeface="Cambria Math" panose="02040503050406030204" pitchFamily="18" charset="0"/>
                                </a:rPr>
                              </m:ctrlPr>
                            </m:funcPr>
                            <m:fName>
                              <m:r>
                                <m:rPr>
                                  <m:sty m:val="p"/>
                                </m:rPr>
                                <a:rPr lang="en-AU" sz="2000">
                                  <a:latin typeface="Cambria Math" panose="02040503050406030204" pitchFamily="18" charset="0"/>
                                </a:rPr>
                                <m:t>cos</m:t>
                              </m:r>
                            </m:fName>
                            <m:e>
                              <m:r>
                                <a:rPr lang="en-AU" sz="2000" i="1">
                                  <a:latin typeface="Cambria Math" panose="02040503050406030204" pitchFamily="18" charset="0"/>
                                </a:rPr>
                                <m:t>𝜃</m:t>
                              </m:r>
                            </m:e>
                          </m:func>
                          <m:func>
                            <m:funcPr>
                              <m:ctrlPr>
                                <a:rPr lang="en-AU" sz="2000" i="1">
                                  <a:latin typeface="Cambria Math" panose="02040503050406030204" pitchFamily="18" charset="0"/>
                                </a:rPr>
                              </m:ctrlPr>
                            </m:funcPr>
                            <m:fName>
                              <m:r>
                                <m:rPr>
                                  <m:sty m:val="p"/>
                                </m:rPr>
                                <a:rPr lang="en-AU" sz="2000">
                                  <a:latin typeface="Cambria Math" panose="02040503050406030204" pitchFamily="18" charset="0"/>
                                </a:rPr>
                                <m:t>sin</m:t>
                              </m:r>
                            </m:fName>
                            <m:e>
                              <m:r>
                                <a:rPr lang="en-AU" sz="2000" b="0" i="1" smtClean="0">
                                  <a:latin typeface="Cambria Math" panose="02040503050406030204" pitchFamily="18" charset="0"/>
                                </a:rPr>
                                <m:t>2</m:t>
                              </m:r>
                              <m:r>
                                <a:rPr lang="en-AU" sz="2000" i="1">
                                  <a:latin typeface="Cambria Math" panose="02040503050406030204" pitchFamily="18" charset="0"/>
                                </a:rPr>
                                <m:t>𝜙</m:t>
                              </m:r>
                            </m:e>
                          </m:func>
                          <m:r>
                            <a:rPr lang="en-AU" sz="2000" b="0" i="1" smtClean="0">
                              <a:latin typeface="Cambria Math" panose="02040503050406030204" pitchFamily="18" charset="0"/>
                            </a:rPr>
                            <m:t>+</m:t>
                          </m:r>
                          <m:func>
                            <m:funcPr>
                              <m:ctrlPr>
                                <a:rPr lang="en-AU" sz="2000" i="1">
                                  <a:latin typeface="Cambria Math" panose="02040503050406030204" pitchFamily="18" charset="0"/>
                                </a:rPr>
                              </m:ctrlPr>
                            </m:funcPr>
                            <m:fName>
                              <m:r>
                                <m:rPr>
                                  <m:sty m:val="p"/>
                                </m:rPr>
                                <a:rPr lang="en-AU" sz="2000">
                                  <a:latin typeface="Cambria Math" panose="02040503050406030204" pitchFamily="18" charset="0"/>
                                </a:rPr>
                                <m:t>sin</m:t>
                              </m:r>
                            </m:fName>
                            <m:e>
                              <m:r>
                                <a:rPr lang="en-AU" sz="2000" i="1">
                                  <a:latin typeface="Cambria Math" panose="02040503050406030204" pitchFamily="18" charset="0"/>
                                </a:rPr>
                                <m:t>𝜃</m:t>
                              </m:r>
                            </m:e>
                          </m:func>
                          <m:func>
                            <m:funcPr>
                              <m:ctrlPr>
                                <a:rPr lang="en-AU" sz="2000" i="1">
                                  <a:latin typeface="Cambria Math" panose="02040503050406030204" pitchFamily="18" charset="0"/>
                                </a:rPr>
                              </m:ctrlPr>
                            </m:funcPr>
                            <m:fName>
                              <m:r>
                                <m:rPr>
                                  <m:sty m:val="p"/>
                                </m:rPr>
                                <a:rPr lang="en-AU" sz="2000">
                                  <a:latin typeface="Cambria Math" panose="02040503050406030204" pitchFamily="18" charset="0"/>
                                </a:rPr>
                                <m:t>cos</m:t>
                              </m:r>
                            </m:fName>
                            <m:e>
                              <m:r>
                                <a:rPr lang="en-AU" sz="2000" b="0" i="1" smtClean="0">
                                  <a:latin typeface="Cambria Math" panose="02040503050406030204" pitchFamily="18" charset="0"/>
                                </a:rPr>
                                <m:t>2</m:t>
                              </m:r>
                              <m:r>
                                <a:rPr lang="en-AU" sz="2000" i="1">
                                  <a:latin typeface="Cambria Math" panose="02040503050406030204" pitchFamily="18" charset="0"/>
                                </a:rPr>
                                <m:t>𝜙</m:t>
                              </m:r>
                            </m:e>
                          </m:func>
                        </m:e>
                      </m:d>
                      <m:d>
                        <m:dPr>
                          <m:begChr m:val="|"/>
                          <m:endChr m:val="〉"/>
                          <m:ctrlPr>
                            <a:rPr lang="en-AU" sz="2000" b="0" i="1" smtClean="0">
                              <a:latin typeface="Cambria Math" panose="02040503050406030204" pitchFamily="18" charset="0"/>
                            </a:rPr>
                          </m:ctrlPr>
                        </m:dPr>
                        <m:e>
                          <m:r>
                            <a:rPr lang="en-AU" sz="2000" b="0" i="1" smtClean="0">
                              <a:latin typeface="Cambria Math" panose="02040503050406030204" pitchFamily="18" charset="0"/>
                            </a:rPr>
                            <m:t>𝜔</m:t>
                          </m:r>
                        </m:e>
                      </m:d>
                    </m:oMath>
                    <m:oMath xmlns:m="http://schemas.openxmlformats.org/officeDocument/2006/math">
                      <m:r>
                        <a:rPr lang="en-AU" sz="2000" b="0" i="1" smtClean="0">
                          <a:latin typeface="Cambria Math" panose="02040503050406030204" pitchFamily="18" charset="0"/>
                        </a:rPr>
                        <m:t>=</m:t>
                      </m:r>
                      <m:func>
                        <m:funcPr>
                          <m:ctrlPr>
                            <a:rPr lang="en-AU" sz="2000" b="0" i="1" smtClean="0">
                              <a:latin typeface="Cambria Math" panose="02040503050406030204" pitchFamily="18" charset="0"/>
                            </a:rPr>
                          </m:ctrlPr>
                        </m:funcPr>
                        <m:fName>
                          <m:r>
                            <m:rPr>
                              <m:sty m:val="p"/>
                            </m:rPr>
                            <a:rPr lang="en-AU" sz="2000" b="0" i="0" smtClean="0">
                              <a:latin typeface="Cambria Math" panose="02040503050406030204" pitchFamily="18" charset="0"/>
                            </a:rPr>
                            <m:t>cos</m:t>
                          </m:r>
                        </m:fName>
                        <m:e>
                          <m:r>
                            <a:rPr lang="en-AU" sz="2000" b="0" i="1" smtClean="0">
                              <a:latin typeface="Cambria Math" panose="02040503050406030204" pitchFamily="18" charset="0"/>
                            </a:rPr>
                            <m:t>(</m:t>
                          </m:r>
                          <m:r>
                            <a:rPr lang="en-AU" sz="2000" b="0" i="1" smtClean="0">
                              <a:latin typeface="Cambria Math" panose="02040503050406030204" pitchFamily="18" charset="0"/>
                            </a:rPr>
                            <m:t>𝜃</m:t>
                          </m:r>
                          <m:r>
                            <a:rPr lang="en-AU" sz="2000" b="0" i="1" smtClean="0">
                              <a:latin typeface="Cambria Math" panose="02040503050406030204" pitchFamily="18" charset="0"/>
                            </a:rPr>
                            <m:t>+2</m:t>
                          </m:r>
                          <m:r>
                            <a:rPr lang="en-AU" sz="2000" b="0" i="1" smtClean="0">
                              <a:latin typeface="Cambria Math" panose="02040503050406030204" pitchFamily="18" charset="0"/>
                            </a:rPr>
                            <m:t>𝜙</m:t>
                          </m:r>
                          <m:r>
                            <a:rPr lang="en-AU" sz="2000" b="0" i="1" smtClean="0">
                              <a:latin typeface="Cambria Math" panose="02040503050406030204" pitchFamily="18" charset="0"/>
                            </a:rPr>
                            <m:t>)</m:t>
                          </m:r>
                        </m:e>
                      </m:func>
                      <m:d>
                        <m:dPr>
                          <m:begChr m:val="|"/>
                          <m:endChr m:val="〉"/>
                          <m:ctrlPr>
                            <a:rPr lang="en-AU" sz="2000" b="0" i="1" smtClean="0">
                              <a:latin typeface="Cambria Math" panose="02040503050406030204" pitchFamily="18" charset="0"/>
                            </a:rPr>
                          </m:ctrlPr>
                        </m:dPr>
                        <m:e>
                          <m:sSup>
                            <m:sSupPr>
                              <m:ctrlPr>
                                <a:rPr lang="en-AU" sz="2000" b="0" i="1" smtClean="0">
                                  <a:latin typeface="Cambria Math" panose="02040503050406030204" pitchFamily="18" charset="0"/>
                                </a:rPr>
                              </m:ctrlPr>
                            </m:sSupPr>
                            <m:e>
                              <m:r>
                                <a:rPr lang="en-AU" sz="2000" b="0" i="1" smtClean="0">
                                  <a:latin typeface="Cambria Math" panose="02040503050406030204" pitchFamily="18" charset="0"/>
                                </a:rPr>
                                <m:t>𝑠</m:t>
                              </m:r>
                            </m:e>
                            <m:sup>
                              <m:r>
                                <a:rPr lang="en-AU" sz="2000" b="0" i="1" smtClean="0">
                                  <a:latin typeface="Cambria Math" panose="02040503050406030204" pitchFamily="18" charset="0"/>
                                </a:rPr>
                                <m:t>′</m:t>
                              </m:r>
                            </m:sup>
                          </m:sSup>
                        </m:e>
                      </m:d>
                      <m:r>
                        <a:rPr lang="en-AU" sz="2000" b="0" i="1" smtClean="0">
                          <a:latin typeface="Cambria Math" panose="02040503050406030204" pitchFamily="18" charset="0"/>
                        </a:rPr>
                        <m:t>+</m:t>
                      </m:r>
                      <m:func>
                        <m:funcPr>
                          <m:ctrlPr>
                            <a:rPr lang="en-AU" sz="2000" i="1">
                              <a:latin typeface="Cambria Math" panose="02040503050406030204" pitchFamily="18" charset="0"/>
                            </a:rPr>
                          </m:ctrlPr>
                        </m:funcPr>
                        <m:fName>
                          <m:r>
                            <m:rPr>
                              <m:sty m:val="p"/>
                            </m:rPr>
                            <a:rPr lang="en-AU" sz="2000">
                              <a:latin typeface="Cambria Math" panose="02040503050406030204" pitchFamily="18" charset="0"/>
                            </a:rPr>
                            <m:t>s</m:t>
                          </m:r>
                          <m:r>
                            <m:rPr>
                              <m:sty m:val="p"/>
                            </m:rPr>
                            <a:rPr lang="en-AU" sz="2000" b="0" i="0" smtClean="0">
                              <a:latin typeface="Cambria Math" panose="02040503050406030204" pitchFamily="18" charset="0"/>
                            </a:rPr>
                            <m:t>in</m:t>
                          </m:r>
                        </m:fName>
                        <m:e>
                          <m:r>
                            <a:rPr lang="en-AU" sz="2000" i="1">
                              <a:latin typeface="Cambria Math" panose="02040503050406030204" pitchFamily="18" charset="0"/>
                            </a:rPr>
                            <m:t>(</m:t>
                          </m:r>
                          <m:r>
                            <a:rPr lang="en-AU" sz="2000" i="1">
                              <a:latin typeface="Cambria Math" panose="02040503050406030204" pitchFamily="18" charset="0"/>
                            </a:rPr>
                            <m:t>𝜃</m:t>
                          </m:r>
                          <m:r>
                            <a:rPr lang="en-AU" sz="2000" i="1">
                              <a:latin typeface="Cambria Math" panose="02040503050406030204" pitchFamily="18" charset="0"/>
                            </a:rPr>
                            <m:t>+2</m:t>
                          </m:r>
                          <m:r>
                            <a:rPr lang="en-AU" sz="2000" i="1">
                              <a:latin typeface="Cambria Math" panose="02040503050406030204" pitchFamily="18" charset="0"/>
                            </a:rPr>
                            <m:t>𝜙</m:t>
                          </m:r>
                          <m:r>
                            <a:rPr lang="en-AU" sz="2000" i="1">
                              <a:latin typeface="Cambria Math" panose="02040503050406030204" pitchFamily="18" charset="0"/>
                            </a:rPr>
                            <m:t>)</m:t>
                          </m:r>
                        </m:e>
                      </m:func>
                      <m:d>
                        <m:dPr>
                          <m:begChr m:val="|"/>
                          <m:endChr m:val="〉"/>
                          <m:ctrlPr>
                            <a:rPr lang="en-AU" sz="2000" i="1">
                              <a:latin typeface="Cambria Math" panose="02040503050406030204" pitchFamily="18" charset="0"/>
                            </a:rPr>
                          </m:ctrlPr>
                        </m:dPr>
                        <m:e>
                          <m:r>
                            <a:rPr lang="en-AU" sz="2000" b="0" i="1" smtClean="0">
                              <a:latin typeface="Cambria Math" panose="02040503050406030204" pitchFamily="18" charset="0"/>
                            </a:rPr>
                            <m:t>𝜔</m:t>
                          </m:r>
                        </m:e>
                      </m:d>
                    </m:oMath>
                  </m:oMathPara>
                </a14:m>
                <a:r>
                  <a:rPr lang="en-AU" sz="2000" b="0" dirty="0" smtClean="0"/>
                  <a:t/>
                </a:r>
                <a:br>
                  <a:rPr lang="en-AU" sz="2000" b="0" dirty="0" smtClean="0"/>
                </a:br>
                <a:endParaRPr lang="en-AU" sz="2000" dirty="0"/>
              </a:p>
              <a:p>
                <a:pPr eaLnBrk="1" hangingPunct="1">
                  <a:spcBef>
                    <a:spcPts val="600"/>
                  </a:spcBef>
                  <a:spcAft>
                    <a:spcPts val="0"/>
                  </a:spcAft>
                </a:pPr>
                <a:endParaRPr lang="en-AU" sz="2000" dirty="0" smtClean="0"/>
              </a:p>
              <a:p>
                <a:pPr marL="0" indent="0" eaLnBrk="1" hangingPunct="1">
                  <a:spcBef>
                    <a:spcPts val="600"/>
                  </a:spcBef>
                  <a:spcAft>
                    <a:spcPts val="0"/>
                  </a:spcAft>
                  <a:buNone/>
                </a:pPr>
                <a:endParaRPr lang="en-AU" sz="2000" dirty="0"/>
              </a:p>
              <a:p>
                <a:pPr marL="0" indent="0" eaLnBrk="1" hangingPunct="1">
                  <a:spcBef>
                    <a:spcPts val="600"/>
                  </a:spcBef>
                  <a:spcAft>
                    <a:spcPts val="0"/>
                  </a:spcAft>
                  <a:buNone/>
                </a:pPr>
                <a:endParaRPr lang="en-AU" sz="2000" dirty="0"/>
              </a:p>
            </p:txBody>
          </p:sp>
        </mc:Choice>
        <mc:Fallback>
          <p:sp>
            <p:nvSpPr>
              <p:cNvPr id="8195" name="Rectangle 3"/>
              <p:cNvSpPr>
                <a:spLocks noGrp="1" noRot="1" noChangeAspect="1" noMove="1" noResize="1" noEditPoints="1" noAdjustHandles="1" noChangeArrowheads="1" noChangeShapeType="1" noTextEdit="1"/>
              </p:cNvSpPr>
              <p:nvPr>
                <p:ph type="body" idx="1"/>
              </p:nvPr>
            </p:nvSpPr>
            <p:spPr>
              <a:xfrm>
                <a:off x="327324" y="1152037"/>
                <a:ext cx="8816675" cy="5705963"/>
              </a:xfrm>
              <a:blipFill rotWithShape="0">
                <a:blip r:embed="rId2"/>
                <a:stretch>
                  <a:fillRect l="-207" t="-534"/>
                </a:stretch>
              </a:blipFill>
            </p:spPr>
            <p:txBody>
              <a:bodyPr/>
              <a:lstStyle/>
              <a:p>
                <a:r>
                  <a:rPr lang="en-AU">
                    <a:noFill/>
                  </a:rPr>
                  <a:t> </a:t>
                </a:r>
              </a:p>
            </p:txBody>
          </p:sp>
        </mc:Fallback>
      </mc:AlternateContent>
      <p:sp>
        <p:nvSpPr>
          <p:cNvPr id="9" name="TextBox 8"/>
          <p:cNvSpPr txBox="1"/>
          <p:nvPr/>
        </p:nvSpPr>
        <p:spPr>
          <a:xfrm>
            <a:off x="7394639" y="3028288"/>
            <a:ext cx="1639824" cy="307777"/>
          </a:xfrm>
          <a:prstGeom prst="rect">
            <a:avLst/>
          </a:prstGeom>
          <a:noFill/>
        </p:spPr>
        <p:txBody>
          <a:bodyPr wrap="square" rtlCol="0">
            <a:spAutoFit/>
          </a:bodyPr>
          <a:lstStyle/>
          <a:p>
            <a:pPr algn="ctr"/>
            <a:r>
              <a:rPr lang="en-AU" sz="1400" dirty="0" err="1" smtClean="0"/>
              <a:t>Lov</a:t>
            </a:r>
            <a:r>
              <a:rPr lang="en-AU" sz="1400" dirty="0" smtClean="0"/>
              <a:t> Grover</a:t>
            </a:r>
            <a:endParaRPr lang="en-AU" sz="1400" dirty="0"/>
          </a:p>
        </p:txBody>
      </p:sp>
      <p:sp>
        <p:nvSpPr>
          <p:cNvPr id="10" name="TextBox 9"/>
          <p:cNvSpPr txBox="1"/>
          <p:nvPr/>
        </p:nvSpPr>
        <p:spPr>
          <a:xfrm>
            <a:off x="8254314" y="0"/>
            <a:ext cx="889686" cy="461665"/>
          </a:xfrm>
          <a:prstGeom prst="rect">
            <a:avLst/>
          </a:prstGeom>
          <a:noFill/>
        </p:spPr>
        <p:txBody>
          <a:bodyPr wrap="square" rtlCol="0">
            <a:spAutoFit/>
          </a:bodyPr>
          <a:lstStyle/>
          <a:p>
            <a:r>
              <a:rPr lang="en-AU" dirty="0" smtClean="0"/>
              <a:t>1996</a:t>
            </a:r>
            <a:endParaRPr lang="en-AU" dirty="0"/>
          </a:p>
        </p:txBody>
      </p:sp>
      <p:pic>
        <p:nvPicPr>
          <p:cNvPr id="3" name="Picture 2"/>
          <p:cNvPicPr>
            <a:picLocks noChangeAspect="1"/>
          </p:cNvPicPr>
          <p:nvPr/>
        </p:nvPicPr>
        <p:blipFill rotWithShape="1">
          <a:blip r:embed="rId3">
            <a:extLst>
              <a:ext uri="{28A0092B-C50C-407E-A947-70E740481C1C}">
                <a14:useLocalDpi xmlns="" xmlns:a14="http://schemas.microsoft.com/office/drawing/2010/main" val="0"/>
              </a:ext>
            </a:extLst>
          </a:blip>
          <a:srcRect l="50550" r="15751" b="40553"/>
          <a:stretch/>
        </p:blipFill>
        <p:spPr>
          <a:xfrm>
            <a:off x="7440194" y="830502"/>
            <a:ext cx="1548714" cy="2197786"/>
          </a:xfrm>
          <a:prstGeom prst="rect">
            <a:avLst/>
          </a:prstGeom>
        </p:spPr>
      </p:pic>
    </p:spTree>
    <p:extLst>
      <p:ext uri="{BB962C8B-B14F-4D97-AF65-F5344CB8AC3E}">
        <p14:creationId xmlns="" xmlns:p14="http://schemas.microsoft.com/office/powerpoint/2010/main" val="3211013637"/>
      </p:ext>
    </p:extLst>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871539" y="119063"/>
            <a:ext cx="7382776" cy="790575"/>
          </a:xfrm>
        </p:spPr>
        <p:txBody>
          <a:bodyPr/>
          <a:lstStyle/>
          <a:p>
            <a:pPr eaLnBrk="1" hangingPunct="1"/>
            <a:r>
              <a:rPr lang="en-AU" dirty="0" smtClean="0"/>
              <a:t>Grover’s search algorithm</a:t>
            </a:r>
          </a:p>
        </p:txBody>
      </p:sp>
      <mc:AlternateContent xmlns:mc="http://schemas.openxmlformats.org/markup-compatibility/2006">
        <mc:Choice xmlns="" xmlns:a14="http://schemas.microsoft.com/office/drawing/2010/main" Requires="a14">
          <p:sp>
            <p:nvSpPr>
              <p:cNvPr id="8195" name="Rectangle 3"/>
              <p:cNvSpPr>
                <a:spLocks noGrp="1" noChangeArrowheads="1"/>
              </p:cNvSpPr>
              <p:nvPr>
                <p:ph type="body" idx="1"/>
              </p:nvPr>
            </p:nvSpPr>
            <p:spPr>
              <a:xfrm>
                <a:off x="327324" y="1152037"/>
                <a:ext cx="8816675" cy="5705963"/>
              </a:xfrm>
            </p:spPr>
            <p:txBody>
              <a:bodyPr/>
              <a:lstStyle/>
              <a:p>
                <a:pPr eaLnBrk="1" hangingPunct="1">
                  <a:spcBef>
                    <a:spcPts val="600"/>
                  </a:spcBef>
                  <a:spcAft>
                    <a:spcPts val="0"/>
                  </a:spcAft>
                </a:pPr>
                <a:r>
                  <a:rPr lang="en-AU" sz="2000" b="1" dirty="0" smtClean="0"/>
                  <a:t>Another way of looking at it: Rotations</a:t>
                </a:r>
              </a:p>
              <a:p>
                <a:pPr marL="0" indent="0" eaLnBrk="1" hangingPunct="1">
                  <a:spcBef>
                    <a:spcPts val="600"/>
                  </a:spcBef>
                  <a:spcAft>
                    <a:spcPts val="0"/>
                  </a:spcAft>
                  <a:buNone/>
                </a:pPr>
                <a14:m>
                  <m:oMathPara xmlns:m="http://schemas.openxmlformats.org/officeDocument/2006/math">
                    <m:oMathParaPr>
                      <m:jc m:val="centerGroup"/>
                    </m:oMathParaPr>
                    <m:oMath xmlns:m="http://schemas.openxmlformats.org/officeDocument/2006/math">
                      <m:sSub>
                        <m:sSubPr>
                          <m:ctrlPr>
                            <a:rPr lang="en-AU" sz="2000" i="1">
                              <a:latin typeface="Cambria Math" panose="02040503050406030204" pitchFamily="18" charset="0"/>
                            </a:rPr>
                          </m:ctrlPr>
                        </m:sSubPr>
                        <m:e>
                          <m:r>
                            <a:rPr lang="en-AU" sz="2000" i="1">
                              <a:latin typeface="Cambria Math" panose="02040503050406030204" pitchFamily="18" charset="0"/>
                            </a:rPr>
                            <m:t>𝑈</m:t>
                          </m:r>
                        </m:e>
                        <m:sub>
                          <m:r>
                            <a:rPr lang="en-AU" sz="2000" i="1">
                              <a:latin typeface="Cambria Math" panose="02040503050406030204" pitchFamily="18" charset="0"/>
                            </a:rPr>
                            <m:t>𝑓</m:t>
                          </m:r>
                        </m:sub>
                      </m:sSub>
                      <m:d>
                        <m:dPr>
                          <m:begChr m:val="|"/>
                          <m:endChr m:val="〉"/>
                          <m:ctrlPr>
                            <a:rPr lang="en-AU" sz="2000" i="1">
                              <a:latin typeface="Cambria Math" panose="02040503050406030204" pitchFamily="18" charset="0"/>
                            </a:rPr>
                          </m:ctrlPr>
                        </m:dPr>
                        <m:e>
                          <m:r>
                            <a:rPr lang="en-AU" sz="2000" b="0" i="1" smtClean="0">
                              <a:latin typeface="Cambria Math" panose="02040503050406030204" pitchFamily="18" charset="0"/>
                            </a:rPr>
                            <m:t>𝑠</m:t>
                          </m:r>
                          <m:r>
                            <a:rPr lang="en-AU" sz="2000" b="0" i="1" smtClean="0">
                              <a:latin typeface="Cambria Math" panose="02040503050406030204" pitchFamily="18" charset="0"/>
                            </a:rPr>
                            <m:t>′</m:t>
                          </m:r>
                        </m:e>
                      </m:d>
                      <m:r>
                        <a:rPr lang="en-AU" sz="2000" i="1">
                          <a:latin typeface="Cambria Math" panose="02040503050406030204" pitchFamily="18" charset="0"/>
                        </a:rPr>
                        <m:t>=</m:t>
                      </m:r>
                      <m:d>
                        <m:dPr>
                          <m:begChr m:val="|"/>
                          <m:endChr m:val="〉"/>
                          <m:ctrlPr>
                            <a:rPr lang="en-AU" sz="2000" i="1" smtClean="0">
                              <a:latin typeface="Cambria Math" panose="02040503050406030204" pitchFamily="18" charset="0"/>
                            </a:rPr>
                          </m:ctrlPr>
                        </m:dPr>
                        <m:e>
                          <m:r>
                            <a:rPr lang="en-AU" sz="2000" i="1">
                              <a:latin typeface="Cambria Math" panose="02040503050406030204" pitchFamily="18" charset="0"/>
                            </a:rPr>
                            <m:t>𝑠</m:t>
                          </m:r>
                          <m:r>
                            <a:rPr lang="en-AU" sz="2000" b="0" i="1" smtClean="0">
                              <a:latin typeface="Cambria Math" panose="02040503050406030204" pitchFamily="18" charset="0"/>
                            </a:rPr>
                            <m:t>′</m:t>
                          </m:r>
                        </m:e>
                      </m:d>
                    </m:oMath>
                  </m:oMathPara>
                </a14:m>
                <a:endParaRPr lang="en-AU" sz="2000" dirty="0"/>
              </a:p>
              <a:p>
                <a:pPr marL="0" indent="0" eaLnBrk="1" hangingPunct="1">
                  <a:spcBef>
                    <a:spcPts val="600"/>
                  </a:spcBef>
                  <a:spcAft>
                    <a:spcPts val="0"/>
                  </a:spcAft>
                  <a:buNone/>
                </a:pPr>
                <a14:m>
                  <m:oMathPara xmlns:m="http://schemas.openxmlformats.org/officeDocument/2006/math">
                    <m:oMathParaPr>
                      <m:jc m:val="centerGroup"/>
                    </m:oMathParaPr>
                    <m:oMath xmlns:m="http://schemas.openxmlformats.org/officeDocument/2006/math">
                      <m:sSub>
                        <m:sSubPr>
                          <m:ctrlPr>
                            <a:rPr lang="en-AU" sz="2000" i="1">
                              <a:latin typeface="Cambria Math" panose="02040503050406030204" pitchFamily="18" charset="0"/>
                            </a:rPr>
                          </m:ctrlPr>
                        </m:sSubPr>
                        <m:e>
                          <m:r>
                            <a:rPr lang="en-AU" sz="2000" i="1">
                              <a:latin typeface="Cambria Math" panose="02040503050406030204" pitchFamily="18" charset="0"/>
                            </a:rPr>
                            <m:t>𝑈</m:t>
                          </m:r>
                        </m:e>
                        <m:sub>
                          <m:r>
                            <a:rPr lang="en-AU" sz="2000" i="1">
                              <a:latin typeface="Cambria Math" panose="02040503050406030204" pitchFamily="18" charset="0"/>
                            </a:rPr>
                            <m:t>𝑠</m:t>
                          </m:r>
                        </m:sub>
                      </m:sSub>
                      <m:d>
                        <m:dPr>
                          <m:begChr m:val="|"/>
                          <m:endChr m:val="〉"/>
                          <m:ctrlPr>
                            <a:rPr lang="en-AU" sz="2000" i="1">
                              <a:latin typeface="Cambria Math" panose="02040503050406030204" pitchFamily="18" charset="0"/>
                            </a:rPr>
                          </m:ctrlPr>
                        </m:dPr>
                        <m:e>
                          <m:r>
                            <a:rPr lang="en-AU" sz="2000" i="1">
                              <a:latin typeface="Cambria Math" panose="02040503050406030204" pitchFamily="18" charset="0"/>
                            </a:rPr>
                            <m:t>𝜔</m:t>
                          </m:r>
                        </m:e>
                      </m:d>
                      <m:r>
                        <a:rPr lang="en-AU" sz="2000" i="1">
                          <a:latin typeface="Cambria Math" panose="02040503050406030204" pitchFamily="18" charset="0"/>
                        </a:rPr>
                        <m:t>=</m:t>
                      </m:r>
                      <m:func>
                        <m:funcPr>
                          <m:ctrlPr>
                            <a:rPr lang="en-AU" sz="2000" i="1">
                              <a:latin typeface="Cambria Math" panose="02040503050406030204" pitchFamily="18" charset="0"/>
                            </a:rPr>
                          </m:ctrlPr>
                        </m:funcPr>
                        <m:fName>
                          <m:r>
                            <m:rPr>
                              <m:sty m:val="p"/>
                            </m:rPr>
                            <a:rPr lang="en-AU" sz="2000">
                              <a:latin typeface="Cambria Math" panose="02040503050406030204" pitchFamily="18" charset="0"/>
                            </a:rPr>
                            <m:t>sin</m:t>
                          </m:r>
                        </m:fName>
                        <m:e>
                          <m:r>
                            <a:rPr lang="en-AU" sz="2000" b="0" i="1" smtClean="0">
                              <a:latin typeface="Cambria Math" panose="02040503050406030204" pitchFamily="18" charset="0"/>
                            </a:rPr>
                            <m:t>2</m:t>
                          </m:r>
                          <m:r>
                            <a:rPr lang="en-AU" sz="2000" i="1">
                              <a:latin typeface="Cambria Math" panose="02040503050406030204" pitchFamily="18" charset="0"/>
                            </a:rPr>
                            <m:t>𝜙</m:t>
                          </m:r>
                        </m:e>
                      </m:func>
                      <m:d>
                        <m:dPr>
                          <m:begChr m:val="|"/>
                          <m:endChr m:val="〉"/>
                          <m:ctrlPr>
                            <a:rPr lang="en-AU" sz="2000" i="1">
                              <a:latin typeface="Cambria Math" panose="02040503050406030204" pitchFamily="18" charset="0"/>
                            </a:rPr>
                          </m:ctrlPr>
                        </m:dPr>
                        <m:e>
                          <m:r>
                            <a:rPr lang="en-AU" sz="2000" i="1">
                              <a:latin typeface="Cambria Math" panose="02040503050406030204" pitchFamily="18" charset="0"/>
                            </a:rPr>
                            <m:t>𝑠</m:t>
                          </m:r>
                          <m:r>
                            <a:rPr lang="en-AU" sz="2000" i="1">
                              <a:latin typeface="Cambria Math" panose="02040503050406030204" pitchFamily="18" charset="0"/>
                            </a:rPr>
                            <m:t>′</m:t>
                          </m:r>
                        </m:e>
                      </m:d>
                      <m:r>
                        <a:rPr lang="en-AU" sz="2000" i="1">
                          <a:latin typeface="Cambria Math" panose="02040503050406030204" pitchFamily="18" charset="0"/>
                        </a:rPr>
                        <m:t>−</m:t>
                      </m:r>
                      <m:func>
                        <m:funcPr>
                          <m:ctrlPr>
                            <a:rPr lang="en-AU" sz="2000" i="1">
                              <a:latin typeface="Cambria Math" panose="02040503050406030204" pitchFamily="18" charset="0"/>
                            </a:rPr>
                          </m:ctrlPr>
                        </m:funcPr>
                        <m:fName>
                          <m:r>
                            <m:rPr>
                              <m:sty m:val="p"/>
                            </m:rPr>
                            <a:rPr lang="en-AU" sz="2000">
                              <a:latin typeface="Cambria Math" panose="02040503050406030204" pitchFamily="18" charset="0"/>
                            </a:rPr>
                            <m:t>cos</m:t>
                          </m:r>
                        </m:fName>
                        <m:e>
                          <m:r>
                            <a:rPr lang="en-AU" sz="2000" b="0" i="1" smtClean="0">
                              <a:latin typeface="Cambria Math" panose="02040503050406030204" pitchFamily="18" charset="0"/>
                            </a:rPr>
                            <m:t>2</m:t>
                          </m:r>
                          <m:r>
                            <a:rPr lang="en-AU" sz="2000" i="1">
                              <a:latin typeface="Cambria Math" panose="02040503050406030204" pitchFamily="18" charset="0"/>
                            </a:rPr>
                            <m:t>𝜙</m:t>
                          </m:r>
                        </m:e>
                      </m:func>
                      <m:r>
                        <a:rPr lang="en-AU" sz="2000" i="1">
                          <a:latin typeface="Cambria Math" panose="02040503050406030204" pitchFamily="18" charset="0"/>
                        </a:rPr>
                        <m:t>|</m:t>
                      </m:r>
                      <m:r>
                        <a:rPr lang="en-AU" sz="2000" i="1">
                          <a:latin typeface="Cambria Math" panose="02040503050406030204" pitchFamily="18" charset="0"/>
                        </a:rPr>
                        <m:t>𝜔</m:t>
                      </m:r>
                      <m:r>
                        <a:rPr lang="en-AU" sz="2000" i="1">
                          <a:latin typeface="Cambria Math" panose="02040503050406030204" pitchFamily="18" charset="0"/>
                        </a:rPr>
                        <m:t>〉</m:t>
                      </m:r>
                    </m:oMath>
                  </m:oMathPara>
                </a14:m>
                <a:r>
                  <a:rPr lang="en-AU" sz="2000" i="1" dirty="0">
                    <a:latin typeface="Cambria Math" panose="02040503050406030204" pitchFamily="18" charset="0"/>
                  </a:rPr>
                  <a:t/>
                </a:r>
                <a:br>
                  <a:rPr lang="en-AU" sz="2000" i="1" dirty="0">
                    <a:latin typeface="Cambria Math" panose="02040503050406030204" pitchFamily="18" charset="0"/>
                  </a:rPr>
                </a:br>
                <a:endParaRPr lang="en-AU" sz="2000" dirty="0"/>
              </a:p>
              <a:p>
                <a:pPr marL="0" indent="0" eaLnBrk="1" hangingPunct="1">
                  <a:spcBef>
                    <a:spcPts val="600"/>
                  </a:spcBef>
                  <a:spcAft>
                    <a:spcPts val="0"/>
                  </a:spcAft>
                  <a:buNone/>
                </a:pPr>
                <a14:m>
                  <m:oMathPara xmlns:m="http://schemas.openxmlformats.org/officeDocument/2006/math">
                    <m:oMathParaPr>
                      <m:jc m:val="centerGroup"/>
                    </m:oMathParaPr>
                    <m:oMath xmlns:m="http://schemas.openxmlformats.org/officeDocument/2006/math">
                      <m:sSub>
                        <m:sSubPr>
                          <m:ctrlPr>
                            <a:rPr lang="en-AU" sz="2000" i="1">
                              <a:latin typeface="Cambria Math" panose="02040503050406030204" pitchFamily="18" charset="0"/>
                            </a:rPr>
                          </m:ctrlPr>
                        </m:sSubPr>
                        <m:e>
                          <m:r>
                            <a:rPr lang="en-AU" sz="2000" i="1">
                              <a:latin typeface="Cambria Math" panose="02040503050406030204" pitchFamily="18" charset="0"/>
                            </a:rPr>
                            <m:t>𝑈</m:t>
                          </m:r>
                        </m:e>
                        <m:sub>
                          <m:r>
                            <a:rPr lang="en-AU" sz="2000" i="1">
                              <a:latin typeface="Cambria Math" panose="02040503050406030204" pitchFamily="18" charset="0"/>
                            </a:rPr>
                            <m:t>𝑠</m:t>
                          </m:r>
                        </m:sub>
                      </m:sSub>
                      <m:d>
                        <m:dPr>
                          <m:begChr m:val="|"/>
                          <m:endChr m:val="〉"/>
                          <m:ctrlPr>
                            <a:rPr lang="en-AU" sz="2000" i="1">
                              <a:latin typeface="Cambria Math" panose="02040503050406030204" pitchFamily="18" charset="0"/>
                            </a:rPr>
                          </m:ctrlPr>
                        </m:dPr>
                        <m:e>
                          <m:r>
                            <a:rPr lang="en-AU" sz="2000" i="1">
                              <a:latin typeface="Cambria Math" panose="02040503050406030204" pitchFamily="18" charset="0"/>
                            </a:rPr>
                            <m:t>𝑠</m:t>
                          </m:r>
                          <m:r>
                            <a:rPr lang="en-AU" sz="2000" i="1">
                              <a:latin typeface="Cambria Math" panose="02040503050406030204" pitchFamily="18" charset="0"/>
                            </a:rPr>
                            <m:t>′</m:t>
                          </m:r>
                        </m:e>
                      </m:d>
                      <m:r>
                        <a:rPr lang="en-AU" sz="2000" i="1">
                          <a:latin typeface="Cambria Math" panose="02040503050406030204" pitchFamily="18" charset="0"/>
                        </a:rPr>
                        <m:t>=</m:t>
                      </m:r>
                      <m:func>
                        <m:funcPr>
                          <m:ctrlPr>
                            <a:rPr lang="en-AU" sz="2000" i="1">
                              <a:latin typeface="Cambria Math" panose="02040503050406030204" pitchFamily="18" charset="0"/>
                            </a:rPr>
                          </m:ctrlPr>
                        </m:funcPr>
                        <m:fName>
                          <m:r>
                            <m:rPr>
                              <m:sty m:val="p"/>
                            </m:rPr>
                            <a:rPr lang="en-AU" sz="2000">
                              <a:latin typeface="Cambria Math" panose="02040503050406030204" pitchFamily="18" charset="0"/>
                            </a:rPr>
                            <m:t>cos</m:t>
                          </m:r>
                        </m:fName>
                        <m:e>
                          <m:r>
                            <a:rPr lang="en-AU" sz="2000" b="0" i="1" smtClean="0">
                              <a:latin typeface="Cambria Math" panose="02040503050406030204" pitchFamily="18" charset="0"/>
                            </a:rPr>
                            <m:t>2</m:t>
                          </m:r>
                          <m:r>
                            <a:rPr lang="en-AU" sz="2000" i="1">
                              <a:latin typeface="Cambria Math" panose="02040503050406030204" pitchFamily="18" charset="0"/>
                            </a:rPr>
                            <m:t>𝜙</m:t>
                          </m:r>
                        </m:e>
                      </m:func>
                      <m:d>
                        <m:dPr>
                          <m:begChr m:val="|"/>
                          <m:endChr m:val="〉"/>
                          <m:ctrlPr>
                            <a:rPr lang="en-AU" sz="2000" i="1">
                              <a:latin typeface="Cambria Math" panose="02040503050406030204" pitchFamily="18" charset="0"/>
                            </a:rPr>
                          </m:ctrlPr>
                        </m:dPr>
                        <m:e>
                          <m:sSup>
                            <m:sSupPr>
                              <m:ctrlPr>
                                <a:rPr lang="en-AU" sz="2000" i="1">
                                  <a:latin typeface="Cambria Math" panose="02040503050406030204" pitchFamily="18" charset="0"/>
                                </a:rPr>
                              </m:ctrlPr>
                            </m:sSupPr>
                            <m:e>
                              <m:r>
                                <a:rPr lang="en-AU" sz="2000" i="1">
                                  <a:latin typeface="Cambria Math" panose="02040503050406030204" pitchFamily="18" charset="0"/>
                                </a:rPr>
                                <m:t>𝑠</m:t>
                              </m:r>
                            </m:e>
                            <m:sup>
                              <m:r>
                                <a:rPr lang="en-AU" sz="2000" i="1">
                                  <a:latin typeface="Cambria Math" panose="02040503050406030204" pitchFamily="18" charset="0"/>
                                </a:rPr>
                                <m:t>′</m:t>
                              </m:r>
                            </m:sup>
                          </m:sSup>
                        </m:e>
                      </m:d>
                      <m:r>
                        <a:rPr lang="en-AU" sz="2000" i="1">
                          <a:latin typeface="Cambria Math" panose="02040503050406030204" pitchFamily="18" charset="0"/>
                        </a:rPr>
                        <m:t>+</m:t>
                      </m:r>
                      <m:func>
                        <m:funcPr>
                          <m:ctrlPr>
                            <a:rPr lang="en-AU" sz="2000" i="1">
                              <a:latin typeface="Cambria Math" panose="02040503050406030204" pitchFamily="18" charset="0"/>
                            </a:rPr>
                          </m:ctrlPr>
                        </m:funcPr>
                        <m:fName>
                          <m:r>
                            <m:rPr>
                              <m:sty m:val="p"/>
                            </m:rPr>
                            <a:rPr lang="en-AU" sz="2000">
                              <a:latin typeface="Cambria Math" panose="02040503050406030204" pitchFamily="18" charset="0"/>
                            </a:rPr>
                            <m:t>sin</m:t>
                          </m:r>
                        </m:fName>
                        <m:e>
                          <m:r>
                            <a:rPr lang="en-AU" sz="2000" b="0" i="1" smtClean="0">
                              <a:latin typeface="Cambria Math" panose="02040503050406030204" pitchFamily="18" charset="0"/>
                            </a:rPr>
                            <m:t>2</m:t>
                          </m:r>
                          <m:r>
                            <a:rPr lang="en-AU" sz="2000" i="1">
                              <a:latin typeface="Cambria Math" panose="02040503050406030204" pitchFamily="18" charset="0"/>
                            </a:rPr>
                            <m:t>𝜙</m:t>
                          </m:r>
                        </m:e>
                      </m:func>
                      <m:r>
                        <a:rPr lang="en-AU" sz="2000" i="1">
                          <a:latin typeface="Cambria Math" panose="02040503050406030204" pitchFamily="18" charset="0"/>
                        </a:rPr>
                        <m:t>|</m:t>
                      </m:r>
                      <m:r>
                        <a:rPr lang="en-AU" sz="2000" i="1">
                          <a:latin typeface="Cambria Math" panose="02040503050406030204" pitchFamily="18" charset="0"/>
                        </a:rPr>
                        <m:t>𝜔</m:t>
                      </m:r>
                      <m:r>
                        <a:rPr lang="en-AU" sz="2000" i="1">
                          <a:latin typeface="Cambria Math" panose="02040503050406030204" pitchFamily="18" charset="0"/>
                        </a:rPr>
                        <m:t>〉</m:t>
                      </m:r>
                    </m:oMath>
                  </m:oMathPara>
                </a14:m>
                <a:endParaRPr lang="en-AU" sz="2000" dirty="0"/>
              </a:p>
              <a:p>
                <a:pPr eaLnBrk="1" hangingPunct="1">
                  <a:spcBef>
                    <a:spcPts val="600"/>
                  </a:spcBef>
                  <a:spcAft>
                    <a:spcPts val="0"/>
                  </a:spcAft>
                </a:pPr>
                <a:r>
                  <a:rPr lang="en-AU" sz="2000" dirty="0" smtClean="0"/>
                  <a:t>The Grover iteration gives</a:t>
                </a:r>
              </a:p>
              <a:p>
                <a:pPr marL="0" indent="0" eaLnBrk="1" hangingPunct="1">
                  <a:spcBef>
                    <a:spcPts val="600"/>
                  </a:spcBef>
                  <a:spcAft>
                    <a:spcPts val="0"/>
                  </a:spcAft>
                  <a:buNone/>
                </a:pPr>
                <a14:m>
                  <m:oMathPara xmlns:m="http://schemas.openxmlformats.org/officeDocument/2006/math">
                    <m:oMathParaPr>
                      <m:jc m:val="centerGroup"/>
                    </m:oMathParaPr>
                    <m:oMath xmlns:m="http://schemas.openxmlformats.org/officeDocument/2006/math">
                      <m:d>
                        <m:dPr>
                          <m:begChr m:val="|"/>
                          <m:endChr m:val="〉"/>
                          <m:ctrlPr>
                            <a:rPr lang="en-AU" sz="2000" i="1">
                              <a:latin typeface="Cambria Math" panose="02040503050406030204" pitchFamily="18" charset="0"/>
                            </a:rPr>
                          </m:ctrlPr>
                        </m:dPr>
                        <m:e>
                          <m:r>
                            <a:rPr lang="en-AU" sz="2000" i="1">
                              <a:latin typeface="Cambria Math" panose="02040503050406030204" pitchFamily="18" charset="0"/>
                            </a:rPr>
                            <m:t>𝜓</m:t>
                          </m:r>
                        </m:e>
                      </m:d>
                      <m:r>
                        <a:rPr lang="en-AU" sz="2000" i="1">
                          <a:latin typeface="Cambria Math" panose="02040503050406030204" pitchFamily="18" charset="0"/>
                        </a:rPr>
                        <m:t>=</m:t>
                      </m:r>
                      <m:func>
                        <m:funcPr>
                          <m:ctrlPr>
                            <a:rPr lang="en-AU" sz="2000" i="1">
                              <a:latin typeface="Cambria Math" panose="02040503050406030204" pitchFamily="18" charset="0"/>
                            </a:rPr>
                          </m:ctrlPr>
                        </m:funcPr>
                        <m:fName>
                          <m:r>
                            <m:rPr>
                              <m:sty m:val="p"/>
                            </m:rPr>
                            <a:rPr lang="en-AU" sz="2000">
                              <a:latin typeface="Cambria Math" panose="02040503050406030204" pitchFamily="18" charset="0"/>
                            </a:rPr>
                            <m:t>cos</m:t>
                          </m:r>
                        </m:fName>
                        <m:e>
                          <m:r>
                            <a:rPr lang="en-AU" sz="2000" i="1">
                              <a:latin typeface="Cambria Math" panose="02040503050406030204" pitchFamily="18" charset="0"/>
                            </a:rPr>
                            <m:t>𝜃</m:t>
                          </m:r>
                        </m:e>
                      </m:func>
                      <m:d>
                        <m:dPr>
                          <m:begChr m:val="|"/>
                          <m:endChr m:val="〉"/>
                          <m:ctrlPr>
                            <a:rPr lang="en-AU" sz="2000" i="1">
                              <a:latin typeface="Cambria Math" panose="02040503050406030204" pitchFamily="18" charset="0"/>
                            </a:rPr>
                          </m:ctrlPr>
                        </m:dPr>
                        <m:e>
                          <m:r>
                            <a:rPr lang="en-AU" sz="2000" i="1">
                              <a:latin typeface="Cambria Math" panose="02040503050406030204" pitchFamily="18" charset="0"/>
                            </a:rPr>
                            <m:t>𝑠</m:t>
                          </m:r>
                          <m:r>
                            <a:rPr lang="en-AU" sz="2000" i="1">
                              <a:latin typeface="Cambria Math" panose="02040503050406030204" pitchFamily="18" charset="0"/>
                            </a:rPr>
                            <m:t>′</m:t>
                          </m:r>
                        </m:e>
                      </m:d>
                      <m:r>
                        <a:rPr lang="en-AU" sz="2000" i="1">
                          <a:latin typeface="Cambria Math" panose="02040503050406030204" pitchFamily="18" charset="0"/>
                        </a:rPr>
                        <m:t>+</m:t>
                      </m:r>
                      <m:func>
                        <m:funcPr>
                          <m:ctrlPr>
                            <a:rPr lang="en-AU" sz="2000" i="1">
                              <a:latin typeface="Cambria Math" panose="02040503050406030204" pitchFamily="18" charset="0"/>
                            </a:rPr>
                          </m:ctrlPr>
                        </m:funcPr>
                        <m:fName>
                          <m:r>
                            <m:rPr>
                              <m:sty m:val="p"/>
                            </m:rPr>
                            <a:rPr lang="en-AU" sz="2000">
                              <a:latin typeface="Cambria Math" panose="02040503050406030204" pitchFamily="18" charset="0"/>
                            </a:rPr>
                            <m:t>sin</m:t>
                          </m:r>
                        </m:fName>
                        <m:e>
                          <m:r>
                            <a:rPr lang="en-AU" sz="2000" i="1">
                              <a:latin typeface="Cambria Math" panose="02040503050406030204" pitchFamily="18" charset="0"/>
                            </a:rPr>
                            <m:t>𝜃</m:t>
                          </m:r>
                        </m:e>
                      </m:func>
                      <m:r>
                        <a:rPr lang="en-AU" sz="2000" i="1">
                          <a:latin typeface="Cambria Math" panose="02040503050406030204" pitchFamily="18" charset="0"/>
                        </a:rPr>
                        <m:t>|</m:t>
                      </m:r>
                      <m:r>
                        <a:rPr lang="en-AU" sz="2000" i="1">
                          <a:latin typeface="Cambria Math" panose="02040503050406030204" pitchFamily="18" charset="0"/>
                        </a:rPr>
                        <m:t>𝜔</m:t>
                      </m:r>
                      <m:r>
                        <a:rPr lang="en-AU" sz="2000" i="1">
                          <a:latin typeface="Cambria Math" panose="02040503050406030204" pitchFamily="18" charset="0"/>
                        </a:rPr>
                        <m:t>〉</m:t>
                      </m:r>
                    </m:oMath>
                  </m:oMathPara>
                </a14:m>
                <a:endParaRPr lang="en-AU" sz="2000" dirty="0" smtClean="0"/>
              </a:p>
              <a:p>
                <a:pPr marL="0" indent="0" eaLnBrk="1" hangingPunct="1">
                  <a:spcBef>
                    <a:spcPts val="600"/>
                  </a:spcBef>
                  <a:spcAft>
                    <a:spcPts val="0"/>
                  </a:spcAft>
                  <a:buNone/>
                </a:pPr>
                <a14:m>
                  <m:oMathPara xmlns:m="http://schemas.openxmlformats.org/officeDocument/2006/math">
                    <m:oMathParaPr>
                      <m:jc m:val="centerGroup"/>
                    </m:oMathParaPr>
                    <m:oMath xmlns:m="http://schemas.openxmlformats.org/officeDocument/2006/math">
                      <m:sSub>
                        <m:sSubPr>
                          <m:ctrlPr>
                            <a:rPr lang="en-AU" sz="2000" i="1">
                              <a:latin typeface="Cambria Math" panose="02040503050406030204" pitchFamily="18" charset="0"/>
                            </a:rPr>
                          </m:ctrlPr>
                        </m:sSubPr>
                        <m:e>
                          <m:r>
                            <a:rPr lang="en-AU" sz="2000" i="1">
                              <a:latin typeface="Cambria Math" panose="02040503050406030204" pitchFamily="18" charset="0"/>
                            </a:rPr>
                            <m:t>𝑈</m:t>
                          </m:r>
                        </m:e>
                        <m:sub>
                          <m:r>
                            <a:rPr lang="en-AU" sz="2000" i="1">
                              <a:latin typeface="Cambria Math" panose="02040503050406030204" pitchFamily="18" charset="0"/>
                            </a:rPr>
                            <m:t>𝑠</m:t>
                          </m:r>
                        </m:sub>
                      </m:sSub>
                      <m:sSub>
                        <m:sSubPr>
                          <m:ctrlPr>
                            <a:rPr lang="en-AU" sz="2000" i="1">
                              <a:latin typeface="Cambria Math" panose="02040503050406030204" pitchFamily="18" charset="0"/>
                            </a:rPr>
                          </m:ctrlPr>
                        </m:sSubPr>
                        <m:e>
                          <m:r>
                            <a:rPr lang="en-AU" sz="2000" i="1">
                              <a:latin typeface="Cambria Math" panose="02040503050406030204" pitchFamily="18" charset="0"/>
                            </a:rPr>
                            <m:t>𝑈</m:t>
                          </m:r>
                        </m:e>
                        <m:sub>
                          <m:r>
                            <a:rPr lang="en-AU" sz="2000" i="1">
                              <a:latin typeface="Cambria Math" panose="02040503050406030204" pitchFamily="18" charset="0"/>
                            </a:rPr>
                            <m:t>𝑓</m:t>
                          </m:r>
                        </m:sub>
                      </m:sSub>
                      <m:d>
                        <m:dPr>
                          <m:begChr m:val="|"/>
                          <m:endChr m:val="〉"/>
                          <m:ctrlPr>
                            <a:rPr lang="en-AU" sz="2000" i="1">
                              <a:latin typeface="Cambria Math" panose="02040503050406030204" pitchFamily="18" charset="0"/>
                            </a:rPr>
                          </m:ctrlPr>
                        </m:dPr>
                        <m:e>
                          <m:r>
                            <a:rPr lang="en-AU" sz="2000" i="1">
                              <a:latin typeface="Cambria Math" panose="02040503050406030204" pitchFamily="18" charset="0"/>
                            </a:rPr>
                            <m:t>𝜓</m:t>
                          </m:r>
                        </m:e>
                      </m:d>
                      <m:r>
                        <a:rPr lang="en-AU" sz="2000" b="0" i="1" smtClean="0">
                          <a:latin typeface="Cambria Math" panose="02040503050406030204" pitchFamily="18" charset="0"/>
                        </a:rPr>
                        <m:t>=</m:t>
                      </m:r>
                      <m:func>
                        <m:funcPr>
                          <m:ctrlPr>
                            <a:rPr lang="en-AU" sz="2000" b="0" i="1" smtClean="0">
                              <a:latin typeface="Cambria Math" panose="02040503050406030204" pitchFamily="18" charset="0"/>
                            </a:rPr>
                          </m:ctrlPr>
                        </m:funcPr>
                        <m:fName>
                          <m:r>
                            <m:rPr>
                              <m:sty m:val="p"/>
                            </m:rPr>
                            <a:rPr lang="en-AU" sz="2000" b="0" i="0" smtClean="0">
                              <a:latin typeface="Cambria Math" panose="02040503050406030204" pitchFamily="18" charset="0"/>
                            </a:rPr>
                            <m:t>cos</m:t>
                          </m:r>
                        </m:fName>
                        <m:e>
                          <m:r>
                            <a:rPr lang="en-AU" sz="2000" b="0" i="1" smtClean="0">
                              <a:latin typeface="Cambria Math" panose="02040503050406030204" pitchFamily="18" charset="0"/>
                            </a:rPr>
                            <m:t>(</m:t>
                          </m:r>
                          <m:r>
                            <a:rPr lang="en-AU" sz="2000" b="0" i="1" smtClean="0">
                              <a:latin typeface="Cambria Math" panose="02040503050406030204" pitchFamily="18" charset="0"/>
                            </a:rPr>
                            <m:t>𝜃</m:t>
                          </m:r>
                          <m:r>
                            <a:rPr lang="en-AU" sz="2000" b="0" i="1" smtClean="0">
                              <a:latin typeface="Cambria Math" panose="02040503050406030204" pitchFamily="18" charset="0"/>
                            </a:rPr>
                            <m:t>+2</m:t>
                          </m:r>
                          <m:r>
                            <a:rPr lang="en-AU" sz="2000" b="0" i="1" smtClean="0">
                              <a:latin typeface="Cambria Math" panose="02040503050406030204" pitchFamily="18" charset="0"/>
                            </a:rPr>
                            <m:t>𝜙</m:t>
                          </m:r>
                          <m:r>
                            <a:rPr lang="en-AU" sz="2000" b="0" i="1" smtClean="0">
                              <a:latin typeface="Cambria Math" panose="02040503050406030204" pitchFamily="18" charset="0"/>
                            </a:rPr>
                            <m:t>)</m:t>
                          </m:r>
                        </m:e>
                      </m:func>
                      <m:d>
                        <m:dPr>
                          <m:begChr m:val="|"/>
                          <m:endChr m:val="〉"/>
                          <m:ctrlPr>
                            <a:rPr lang="en-AU" sz="2000" b="0" i="1" smtClean="0">
                              <a:latin typeface="Cambria Math" panose="02040503050406030204" pitchFamily="18" charset="0"/>
                            </a:rPr>
                          </m:ctrlPr>
                        </m:dPr>
                        <m:e>
                          <m:sSup>
                            <m:sSupPr>
                              <m:ctrlPr>
                                <a:rPr lang="en-AU" sz="2000" b="0" i="1" smtClean="0">
                                  <a:latin typeface="Cambria Math" panose="02040503050406030204" pitchFamily="18" charset="0"/>
                                </a:rPr>
                              </m:ctrlPr>
                            </m:sSupPr>
                            <m:e>
                              <m:r>
                                <a:rPr lang="en-AU" sz="2000" b="0" i="1" smtClean="0">
                                  <a:latin typeface="Cambria Math" panose="02040503050406030204" pitchFamily="18" charset="0"/>
                                </a:rPr>
                                <m:t>𝑠</m:t>
                              </m:r>
                            </m:e>
                            <m:sup>
                              <m:r>
                                <a:rPr lang="en-AU" sz="2000" b="0" i="1" smtClean="0">
                                  <a:latin typeface="Cambria Math" panose="02040503050406030204" pitchFamily="18" charset="0"/>
                                </a:rPr>
                                <m:t>′</m:t>
                              </m:r>
                            </m:sup>
                          </m:sSup>
                        </m:e>
                      </m:d>
                      <m:r>
                        <a:rPr lang="en-AU" sz="2000" b="0" i="1" smtClean="0">
                          <a:latin typeface="Cambria Math" panose="02040503050406030204" pitchFamily="18" charset="0"/>
                        </a:rPr>
                        <m:t>+</m:t>
                      </m:r>
                      <m:func>
                        <m:funcPr>
                          <m:ctrlPr>
                            <a:rPr lang="en-AU" sz="2000" i="1">
                              <a:latin typeface="Cambria Math" panose="02040503050406030204" pitchFamily="18" charset="0"/>
                            </a:rPr>
                          </m:ctrlPr>
                        </m:funcPr>
                        <m:fName>
                          <m:r>
                            <m:rPr>
                              <m:sty m:val="p"/>
                            </m:rPr>
                            <a:rPr lang="en-AU" sz="2000">
                              <a:latin typeface="Cambria Math" panose="02040503050406030204" pitchFamily="18" charset="0"/>
                            </a:rPr>
                            <m:t>s</m:t>
                          </m:r>
                          <m:r>
                            <m:rPr>
                              <m:sty m:val="p"/>
                            </m:rPr>
                            <a:rPr lang="en-AU" sz="2000" b="0" i="0" smtClean="0">
                              <a:latin typeface="Cambria Math" panose="02040503050406030204" pitchFamily="18" charset="0"/>
                            </a:rPr>
                            <m:t>in</m:t>
                          </m:r>
                        </m:fName>
                        <m:e>
                          <m:r>
                            <a:rPr lang="en-AU" sz="2000" i="1">
                              <a:latin typeface="Cambria Math" panose="02040503050406030204" pitchFamily="18" charset="0"/>
                            </a:rPr>
                            <m:t>(</m:t>
                          </m:r>
                          <m:r>
                            <a:rPr lang="en-AU" sz="2000" i="1">
                              <a:latin typeface="Cambria Math" panose="02040503050406030204" pitchFamily="18" charset="0"/>
                            </a:rPr>
                            <m:t>𝜃</m:t>
                          </m:r>
                          <m:r>
                            <a:rPr lang="en-AU" sz="2000" i="1">
                              <a:latin typeface="Cambria Math" panose="02040503050406030204" pitchFamily="18" charset="0"/>
                            </a:rPr>
                            <m:t>+2</m:t>
                          </m:r>
                          <m:r>
                            <a:rPr lang="en-AU" sz="2000" i="1">
                              <a:latin typeface="Cambria Math" panose="02040503050406030204" pitchFamily="18" charset="0"/>
                            </a:rPr>
                            <m:t>𝜙</m:t>
                          </m:r>
                          <m:r>
                            <a:rPr lang="en-AU" sz="2000" i="1">
                              <a:latin typeface="Cambria Math" panose="02040503050406030204" pitchFamily="18" charset="0"/>
                            </a:rPr>
                            <m:t>)</m:t>
                          </m:r>
                        </m:e>
                      </m:func>
                      <m:d>
                        <m:dPr>
                          <m:begChr m:val="|"/>
                          <m:endChr m:val="〉"/>
                          <m:ctrlPr>
                            <a:rPr lang="en-AU" sz="2000" i="1">
                              <a:latin typeface="Cambria Math" panose="02040503050406030204" pitchFamily="18" charset="0"/>
                            </a:rPr>
                          </m:ctrlPr>
                        </m:dPr>
                        <m:e>
                          <m:r>
                            <a:rPr lang="en-AU" sz="2000" b="0" i="1" smtClean="0">
                              <a:latin typeface="Cambria Math" panose="02040503050406030204" pitchFamily="18" charset="0"/>
                            </a:rPr>
                            <m:t>𝜔</m:t>
                          </m:r>
                        </m:e>
                      </m:d>
                    </m:oMath>
                  </m:oMathPara>
                </a14:m>
                <a:r>
                  <a:rPr lang="en-AU" sz="2000" b="0" dirty="0" smtClean="0"/>
                  <a:t/>
                </a:r>
                <a:br>
                  <a:rPr lang="en-AU" sz="2000" b="0" dirty="0" smtClean="0"/>
                </a:br>
                <a:endParaRPr lang="en-AU" sz="2000" dirty="0"/>
              </a:p>
              <a:p>
                <a:pPr eaLnBrk="1" hangingPunct="1">
                  <a:spcBef>
                    <a:spcPts val="600"/>
                  </a:spcBef>
                  <a:spcAft>
                    <a:spcPts val="0"/>
                  </a:spcAft>
                </a:pPr>
                <a:endParaRPr lang="en-AU" sz="2000" dirty="0" smtClean="0"/>
              </a:p>
              <a:p>
                <a:pPr marL="0" indent="0" eaLnBrk="1" hangingPunct="1">
                  <a:spcBef>
                    <a:spcPts val="600"/>
                  </a:spcBef>
                  <a:spcAft>
                    <a:spcPts val="0"/>
                  </a:spcAft>
                  <a:buNone/>
                </a:pPr>
                <a:endParaRPr lang="en-AU" sz="2000" dirty="0"/>
              </a:p>
              <a:p>
                <a:pPr marL="0" indent="0" eaLnBrk="1" hangingPunct="1">
                  <a:spcBef>
                    <a:spcPts val="600"/>
                  </a:spcBef>
                  <a:spcAft>
                    <a:spcPts val="0"/>
                  </a:spcAft>
                  <a:buNone/>
                </a:pPr>
                <a:endParaRPr lang="en-AU" sz="2000" dirty="0"/>
              </a:p>
            </p:txBody>
          </p:sp>
        </mc:Choice>
        <mc:Fallback>
          <p:sp>
            <p:nvSpPr>
              <p:cNvPr id="8195" name="Rectangle 3"/>
              <p:cNvSpPr>
                <a:spLocks noGrp="1" noRot="1" noChangeAspect="1" noMove="1" noResize="1" noEditPoints="1" noAdjustHandles="1" noChangeArrowheads="1" noChangeShapeType="1" noTextEdit="1"/>
              </p:cNvSpPr>
              <p:nvPr>
                <p:ph type="body" idx="1"/>
              </p:nvPr>
            </p:nvSpPr>
            <p:spPr>
              <a:xfrm>
                <a:off x="327324" y="1152037"/>
                <a:ext cx="8816675" cy="5705963"/>
              </a:xfrm>
              <a:blipFill rotWithShape="0">
                <a:blip r:embed="rId2"/>
                <a:stretch>
                  <a:fillRect l="-207" t="-534"/>
                </a:stretch>
              </a:blipFill>
            </p:spPr>
            <p:txBody>
              <a:bodyPr/>
              <a:lstStyle/>
              <a:p>
                <a:r>
                  <a:rPr lang="en-AU">
                    <a:noFill/>
                  </a:rPr>
                  <a:t> </a:t>
                </a:r>
              </a:p>
            </p:txBody>
          </p:sp>
        </mc:Fallback>
      </mc:AlternateContent>
      <p:sp>
        <p:nvSpPr>
          <p:cNvPr id="9" name="TextBox 8"/>
          <p:cNvSpPr txBox="1"/>
          <p:nvPr/>
        </p:nvSpPr>
        <p:spPr>
          <a:xfrm>
            <a:off x="7394639" y="3028288"/>
            <a:ext cx="1639824" cy="307777"/>
          </a:xfrm>
          <a:prstGeom prst="rect">
            <a:avLst/>
          </a:prstGeom>
          <a:noFill/>
        </p:spPr>
        <p:txBody>
          <a:bodyPr wrap="square" rtlCol="0">
            <a:spAutoFit/>
          </a:bodyPr>
          <a:lstStyle/>
          <a:p>
            <a:pPr algn="ctr"/>
            <a:r>
              <a:rPr lang="en-AU" sz="1400" dirty="0" err="1" smtClean="0"/>
              <a:t>Lov</a:t>
            </a:r>
            <a:r>
              <a:rPr lang="en-AU" sz="1400" dirty="0" smtClean="0"/>
              <a:t> Grover</a:t>
            </a:r>
            <a:endParaRPr lang="en-AU" sz="1400" dirty="0"/>
          </a:p>
        </p:txBody>
      </p:sp>
      <p:sp>
        <p:nvSpPr>
          <p:cNvPr id="10" name="TextBox 9"/>
          <p:cNvSpPr txBox="1"/>
          <p:nvPr/>
        </p:nvSpPr>
        <p:spPr>
          <a:xfrm>
            <a:off x="8254314" y="0"/>
            <a:ext cx="889686" cy="461665"/>
          </a:xfrm>
          <a:prstGeom prst="rect">
            <a:avLst/>
          </a:prstGeom>
          <a:noFill/>
        </p:spPr>
        <p:txBody>
          <a:bodyPr wrap="square" rtlCol="0">
            <a:spAutoFit/>
          </a:bodyPr>
          <a:lstStyle/>
          <a:p>
            <a:r>
              <a:rPr lang="en-AU" dirty="0" smtClean="0"/>
              <a:t>1996</a:t>
            </a:r>
            <a:endParaRPr lang="en-AU" dirty="0"/>
          </a:p>
        </p:txBody>
      </p:sp>
      <p:pic>
        <p:nvPicPr>
          <p:cNvPr id="3" name="Picture 2"/>
          <p:cNvPicPr>
            <a:picLocks noChangeAspect="1"/>
          </p:cNvPicPr>
          <p:nvPr/>
        </p:nvPicPr>
        <p:blipFill rotWithShape="1">
          <a:blip r:embed="rId3">
            <a:extLst>
              <a:ext uri="{28A0092B-C50C-407E-A947-70E740481C1C}">
                <a14:useLocalDpi xmlns="" xmlns:a14="http://schemas.microsoft.com/office/drawing/2010/main" val="0"/>
              </a:ext>
            </a:extLst>
          </a:blip>
          <a:srcRect l="50550" r="15751" b="40553"/>
          <a:stretch/>
        </p:blipFill>
        <p:spPr>
          <a:xfrm>
            <a:off x="7440194" y="830502"/>
            <a:ext cx="1548714" cy="2197786"/>
          </a:xfrm>
          <a:prstGeom prst="rect">
            <a:avLst/>
          </a:prstGeom>
        </p:spPr>
      </p:pic>
      <p:cxnSp>
        <p:nvCxnSpPr>
          <p:cNvPr id="4" name="Straight Arrow Connector 3"/>
          <p:cNvCxnSpPr/>
          <p:nvPr/>
        </p:nvCxnSpPr>
        <p:spPr bwMode="auto">
          <a:xfrm flipV="1">
            <a:off x="1980000" y="6336000"/>
            <a:ext cx="2880000" cy="0"/>
          </a:xfrm>
          <a:prstGeom prst="straightConnector1">
            <a:avLst/>
          </a:prstGeom>
          <a:solidFill>
            <a:schemeClr val="accent1"/>
          </a:solidFill>
          <a:ln w="1270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6" name="Straight Arrow Connector 5"/>
          <p:cNvCxnSpPr/>
          <p:nvPr/>
        </p:nvCxnSpPr>
        <p:spPr bwMode="auto">
          <a:xfrm flipV="1">
            <a:off x="1980000" y="3456000"/>
            <a:ext cx="0" cy="2880000"/>
          </a:xfrm>
          <a:prstGeom prst="straightConnector1">
            <a:avLst/>
          </a:prstGeom>
          <a:solidFill>
            <a:schemeClr val="accent1"/>
          </a:solidFill>
          <a:ln w="1270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1" name="Straight Arrow Connector 10"/>
          <p:cNvCxnSpPr/>
          <p:nvPr/>
        </p:nvCxnSpPr>
        <p:spPr bwMode="auto">
          <a:xfrm flipV="1">
            <a:off x="1980000" y="5889600"/>
            <a:ext cx="2844000" cy="442800"/>
          </a:xfrm>
          <a:prstGeom prst="straightConnector1">
            <a:avLst/>
          </a:prstGeom>
          <a:solidFill>
            <a:schemeClr val="accent1"/>
          </a:solidFill>
          <a:ln w="1270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5" name="Straight Arrow Connector 14"/>
          <p:cNvCxnSpPr/>
          <p:nvPr/>
        </p:nvCxnSpPr>
        <p:spPr bwMode="auto">
          <a:xfrm>
            <a:off x="1980000" y="6334070"/>
            <a:ext cx="2844000" cy="442800"/>
          </a:xfrm>
          <a:prstGeom prst="straightConnector1">
            <a:avLst/>
          </a:prstGeom>
          <a:solidFill>
            <a:schemeClr val="accent1"/>
          </a:solidFill>
          <a:ln w="1270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mc:Choice xmlns="" xmlns:a14="http://schemas.microsoft.com/office/drawing/2010/main" Requires="a14">
          <p:sp>
            <p:nvSpPr>
              <p:cNvPr id="16" name="TextBox 15"/>
              <p:cNvSpPr txBox="1"/>
              <p:nvPr/>
            </p:nvSpPr>
            <p:spPr>
              <a:xfrm>
                <a:off x="4824679" y="5658873"/>
                <a:ext cx="369140"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AU" sz="2000" b="0" i="1" smtClean="0">
                          <a:latin typeface="Cambria Math" panose="02040503050406030204" pitchFamily="18" charset="0"/>
                        </a:rPr>
                        <m:t>|</m:t>
                      </m:r>
                      <m:r>
                        <a:rPr lang="en-AU" sz="2000" b="0" i="1" smtClean="0">
                          <a:latin typeface="Cambria Math" panose="02040503050406030204" pitchFamily="18" charset="0"/>
                        </a:rPr>
                        <m:t>𝑠</m:t>
                      </m:r>
                      <m:r>
                        <a:rPr lang="en-AU" sz="2000" b="0" i="1" smtClean="0">
                          <a:latin typeface="Cambria Math" panose="02040503050406030204" pitchFamily="18" charset="0"/>
                        </a:rPr>
                        <m:t>〉</m:t>
                      </m:r>
                    </m:oMath>
                  </m:oMathPara>
                </a14:m>
                <a:endParaRPr lang="en-AU" sz="2000" dirty="0"/>
              </a:p>
            </p:txBody>
          </p:sp>
        </mc:Choice>
        <mc:Fallback>
          <p:sp>
            <p:nvSpPr>
              <p:cNvPr id="16" name="TextBox 15"/>
              <p:cNvSpPr txBox="1">
                <a:spLocks noRot="1" noChangeAspect="1" noMove="1" noResize="1" noEditPoints="1" noAdjustHandles="1" noChangeArrowheads="1" noChangeShapeType="1" noTextEdit="1"/>
              </p:cNvSpPr>
              <p:nvPr/>
            </p:nvSpPr>
            <p:spPr>
              <a:xfrm>
                <a:off x="4824679" y="5658873"/>
                <a:ext cx="369140" cy="307777"/>
              </a:xfrm>
              <a:prstGeom prst="rect">
                <a:avLst/>
              </a:prstGeom>
              <a:blipFill rotWithShape="0">
                <a:blip r:embed="rId4"/>
                <a:stretch>
                  <a:fillRect l="-21311" r="-21311" b="-37255"/>
                </a:stretch>
              </a:blipFill>
            </p:spPr>
            <p:txBody>
              <a:bodyPr/>
              <a:lstStyle/>
              <a:p>
                <a:r>
                  <a:rPr lang="en-AU">
                    <a:noFill/>
                  </a:rPr>
                  <a:t> </a:t>
                </a:r>
              </a:p>
            </p:txBody>
          </p:sp>
        </mc:Fallback>
      </mc:AlternateContent>
      <mc:AlternateContent xmlns:mc="http://schemas.openxmlformats.org/markup-compatibility/2006">
        <mc:Choice xmlns="" xmlns:a14="http://schemas.microsoft.com/office/drawing/2010/main" Requires="a14">
          <p:sp>
            <p:nvSpPr>
              <p:cNvPr id="19" name="TextBox 18"/>
              <p:cNvSpPr txBox="1"/>
              <p:nvPr/>
            </p:nvSpPr>
            <p:spPr>
              <a:xfrm>
                <a:off x="1570774" y="3158854"/>
                <a:ext cx="43685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AU" sz="2000" b="0" i="1" smtClean="0">
                          <a:latin typeface="Cambria Math" panose="02040503050406030204" pitchFamily="18" charset="0"/>
                        </a:rPr>
                        <m:t>|</m:t>
                      </m:r>
                      <m:r>
                        <a:rPr lang="en-AU" sz="2000" b="0" i="1" smtClean="0">
                          <a:latin typeface="Cambria Math" panose="02040503050406030204" pitchFamily="18" charset="0"/>
                        </a:rPr>
                        <m:t>𝜔</m:t>
                      </m:r>
                      <m:r>
                        <a:rPr lang="en-AU" sz="2000" b="0" i="1" smtClean="0">
                          <a:latin typeface="Cambria Math" panose="02040503050406030204" pitchFamily="18" charset="0"/>
                        </a:rPr>
                        <m:t>〉</m:t>
                      </m:r>
                    </m:oMath>
                  </m:oMathPara>
                </a14:m>
                <a:endParaRPr lang="en-AU" sz="2000" dirty="0"/>
              </a:p>
            </p:txBody>
          </p:sp>
        </mc:Choice>
        <mc:Fallback>
          <p:sp>
            <p:nvSpPr>
              <p:cNvPr id="19" name="TextBox 18"/>
              <p:cNvSpPr txBox="1">
                <a:spLocks noRot="1" noChangeAspect="1" noMove="1" noResize="1" noEditPoints="1" noAdjustHandles="1" noChangeArrowheads="1" noChangeShapeType="1" noTextEdit="1"/>
              </p:cNvSpPr>
              <p:nvPr/>
            </p:nvSpPr>
            <p:spPr>
              <a:xfrm>
                <a:off x="1570774" y="3158854"/>
                <a:ext cx="436851" cy="307777"/>
              </a:xfrm>
              <a:prstGeom prst="rect">
                <a:avLst/>
              </a:prstGeom>
              <a:blipFill rotWithShape="0">
                <a:blip r:embed="rId5"/>
                <a:stretch>
                  <a:fillRect l="-19718" r="-18310" b="-37255"/>
                </a:stretch>
              </a:blipFill>
            </p:spPr>
            <p:txBody>
              <a:bodyPr/>
              <a:lstStyle/>
              <a:p>
                <a:r>
                  <a:rPr lang="en-AU">
                    <a:noFill/>
                  </a:rPr>
                  <a:t> </a:t>
                </a:r>
              </a:p>
            </p:txBody>
          </p:sp>
        </mc:Fallback>
      </mc:AlternateContent>
      <mc:AlternateContent xmlns:mc="http://schemas.openxmlformats.org/markup-compatibility/2006">
        <mc:Choice xmlns="" xmlns:a14="http://schemas.microsoft.com/office/drawing/2010/main" Requires="a14">
          <p:sp>
            <p:nvSpPr>
              <p:cNvPr id="20" name="TextBox 19"/>
              <p:cNvSpPr txBox="1"/>
              <p:nvPr/>
            </p:nvSpPr>
            <p:spPr>
              <a:xfrm>
                <a:off x="4857081" y="6123187"/>
                <a:ext cx="42960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AU" sz="2000" b="0" i="1" smtClean="0">
                          <a:latin typeface="Cambria Math" panose="02040503050406030204" pitchFamily="18" charset="0"/>
                        </a:rPr>
                        <m:t>|</m:t>
                      </m:r>
                      <m:r>
                        <a:rPr lang="en-AU" sz="2000" b="0" i="1" smtClean="0">
                          <a:latin typeface="Cambria Math" panose="02040503050406030204" pitchFamily="18" charset="0"/>
                        </a:rPr>
                        <m:t>𝑠</m:t>
                      </m:r>
                      <m:r>
                        <a:rPr lang="en-AU" sz="2000" b="0" i="1" smtClean="0">
                          <a:latin typeface="Cambria Math" panose="02040503050406030204" pitchFamily="18" charset="0"/>
                        </a:rPr>
                        <m:t>′〉</m:t>
                      </m:r>
                    </m:oMath>
                  </m:oMathPara>
                </a14:m>
                <a:endParaRPr lang="en-AU" sz="2000" dirty="0"/>
              </a:p>
            </p:txBody>
          </p:sp>
        </mc:Choice>
        <mc:Fallback>
          <p:sp>
            <p:nvSpPr>
              <p:cNvPr id="20" name="TextBox 19"/>
              <p:cNvSpPr txBox="1">
                <a:spLocks noRot="1" noChangeAspect="1" noMove="1" noResize="1" noEditPoints="1" noAdjustHandles="1" noChangeArrowheads="1" noChangeShapeType="1" noTextEdit="1"/>
              </p:cNvSpPr>
              <p:nvPr/>
            </p:nvSpPr>
            <p:spPr>
              <a:xfrm>
                <a:off x="4857081" y="6123187"/>
                <a:ext cx="429605" cy="307777"/>
              </a:xfrm>
              <a:prstGeom prst="rect">
                <a:avLst/>
              </a:prstGeom>
              <a:blipFill rotWithShape="0">
                <a:blip r:embed="rId6"/>
                <a:stretch>
                  <a:fillRect l="-20000" r="-18571" b="-37255"/>
                </a:stretch>
              </a:blipFill>
            </p:spPr>
            <p:txBody>
              <a:bodyPr/>
              <a:lstStyle/>
              <a:p>
                <a:r>
                  <a:rPr lang="en-AU">
                    <a:noFill/>
                  </a:rPr>
                  <a:t> </a:t>
                </a:r>
              </a:p>
            </p:txBody>
          </p:sp>
        </mc:Fallback>
      </mc:AlternateContent>
      <mc:AlternateContent xmlns:mc="http://schemas.openxmlformats.org/markup-compatibility/2006">
        <mc:Choice xmlns="" xmlns:a14="http://schemas.microsoft.com/office/drawing/2010/main" Requires="a14">
          <p:sp>
            <p:nvSpPr>
              <p:cNvPr id="23" name="TextBox 22"/>
              <p:cNvSpPr txBox="1"/>
              <p:nvPr/>
            </p:nvSpPr>
            <p:spPr>
              <a:xfrm>
                <a:off x="4821079" y="6518923"/>
                <a:ext cx="642163" cy="3323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AU" sz="2000" b="0" i="1" smtClean="0">
                              <a:latin typeface="Cambria Math" panose="02040503050406030204" pitchFamily="18" charset="0"/>
                            </a:rPr>
                          </m:ctrlPr>
                        </m:sSubPr>
                        <m:e>
                          <m:r>
                            <a:rPr lang="en-AU" sz="2000" b="0" i="1" smtClean="0">
                              <a:latin typeface="Cambria Math" panose="02040503050406030204" pitchFamily="18" charset="0"/>
                            </a:rPr>
                            <m:t>𝑈</m:t>
                          </m:r>
                        </m:e>
                        <m:sub>
                          <m:r>
                            <a:rPr lang="en-AU" sz="2000" b="0" i="1" smtClean="0">
                              <a:latin typeface="Cambria Math" panose="02040503050406030204" pitchFamily="18" charset="0"/>
                            </a:rPr>
                            <m:t>𝑓</m:t>
                          </m:r>
                        </m:sub>
                      </m:sSub>
                      <m:r>
                        <a:rPr lang="en-AU" sz="2000" b="0" i="1" smtClean="0">
                          <a:latin typeface="Cambria Math" panose="02040503050406030204" pitchFamily="18" charset="0"/>
                        </a:rPr>
                        <m:t>|</m:t>
                      </m:r>
                      <m:r>
                        <a:rPr lang="en-AU" sz="2000" b="0" i="1" smtClean="0">
                          <a:latin typeface="Cambria Math" panose="02040503050406030204" pitchFamily="18" charset="0"/>
                        </a:rPr>
                        <m:t>𝑠</m:t>
                      </m:r>
                      <m:r>
                        <a:rPr lang="en-AU" sz="2000" b="0" i="1" smtClean="0">
                          <a:latin typeface="Cambria Math" panose="02040503050406030204" pitchFamily="18" charset="0"/>
                        </a:rPr>
                        <m:t>〉</m:t>
                      </m:r>
                    </m:oMath>
                  </m:oMathPara>
                </a14:m>
                <a:endParaRPr lang="en-AU" sz="2000" dirty="0"/>
              </a:p>
            </p:txBody>
          </p:sp>
        </mc:Choice>
        <mc:Fallback>
          <p:sp>
            <p:nvSpPr>
              <p:cNvPr id="23" name="TextBox 22"/>
              <p:cNvSpPr txBox="1">
                <a:spLocks noRot="1" noChangeAspect="1" noMove="1" noResize="1" noEditPoints="1" noAdjustHandles="1" noChangeArrowheads="1" noChangeShapeType="1" noTextEdit="1"/>
              </p:cNvSpPr>
              <p:nvPr/>
            </p:nvSpPr>
            <p:spPr>
              <a:xfrm>
                <a:off x="4821079" y="6518923"/>
                <a:ext cx="642163" cy="332399"/>
              </a:xfrm>
              <a:prstGeom prst="rect">
                <a:avLst/>
              </a:prstGeom>
              <a:blipFill rotWithShape="0">
                <a:blip r:embed="rId7"/>
                <a:stretch>
                  <a:fillRect l="-8571" r="-12381" b="-25455"/>
                </a:stretch>
              </a:blipFill>
            </p:spPr>
            <p:txBody>
              <a:bodyPr/>
              <a:lstStyle/>
              <a:p>
                <a:r>
                  <a:rPr lang="en-AU">
                    <a:noFill/>
                  </a:rPr>
                  <a:t> </a:t>
                </a:r>
              </a:p>
            </p:txBody>
          </p:sp>
        </mc:Fallback>
      </mc:AlternateContent>
      <p:cxnSp>
        <p:nvCxnSpPr>
          <p:cNvPr id="22" name="Straight Arrow Connector 21"/>
          <p:cNvCxnSpPr/>
          <p:nvPr/>
        </p:nvCxnSpPr>
        <p:spPr bwMode="auto">
          <a:xfrm flipH="1" flipV="1">
            <a:off x="3835427" y="6054530"/>
            <a:ext cx="12357" cy="25064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mc:Choice xmlns="" xmlns:a14="http://schemas.microsoft.com/office/drawing/2010/main" Requires="a14">
          <p:sp>
            <p:nvSpPr>
              <p:cNvPr id="27" name="TextBox 26"/>
              <p:cNvSpPr txBox="1"/>
              <p:nvPr/>
            </p:nvSpPr>
            <p:spPr>
              <a:xfrm>
                <a:off x="3871428" y="6054530"/>
                <a:ext cx="201594"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AU" sz="1600" b="0" i="1" smtClean="0">
                          <a:latin typeface="Cambria Math" panose="02040503050406030204" pitchFamily="18" charset="0"/>
                        </a:rPr>
                        <m:t>𝜙</m:t>
                      </m:r>
                    </m:oMath>
                  </m:oMathPara>
                </a14:m>
                <a:endParaRPr lang="en-AU" sz="1600" dirty="0"/>
              </a:p>
            </p:txBody>
          </p:sp>
        </mc:Choice>
        <mc:Fallback>
          <p:sp>
            <p:nvSpPr>
              <p:cNvPr id="27" name="TextBox 26"/>
              <p:cNvSpPr txBox="1">
                <a:spLocks noRot="1" noChangeAspect="1" noMove="1" noResize="1" noEditPoints="1" noAdjustHandles="1" noChangeArrowheads="1" noChangeShapeType="1" noTextEdit="1"/>
              </p:cNvSpPr>
              <p:nvPr/>
            </p:nvSpPr>
            <p:spPr>
              <a:xfrm>
                <a:off x="3871428" y="6054530"/>
                <a:ext cx="201594" cy="246221"/>
              </a:xfrm>
              <a:prstGeom prst="rect">
                <a:avLst/>
              </a:prstGeom>
              <a:blipFill rotWithShape="0">
                <a:blip r:embed="rId8"/>
                <a:stretch>
                  <a:fillRect l="-30303" r="-33333" b="-34146"/>
                </a:stretch>
              </a:blipFill>
            </p:spPr>
            <p:txBody>
              <a:bodyPr/>
              <a:lstStyle/>
              <a:p>
                <a:r>
                  <a:rPr lang="en-AU">
                    <a:noFill/>
                  </a:rPr>
                  <a:t> </a:t>
                </a:r>
              </a:p>
            </p:txBody>
          </p:sp>
        </mc:Fallback>
      </mc:AlternateContent>
    </p:spTree>
    <p:extLst>
      <p:ext uri="{BB962C8B-B14F-4D97-AF65-F5344CB8AC3E}">
        <p14:creationId xmlns="" xmlns:p14="http://schemas.microsoft.com/office/powerpoint/2010/main" val="4364955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 xmlns:a14="http://schemas.microsoft.com/office/drawing/2010/main" Requires="a14">
          <p:sp>
            <p:nvSpPr>
              <p:cNvPr id="25" name="Rectangle 3"/>
              <p:cNvSpPr txBox="1">
                <a:spLocks noChangeArrowheads="1"/>
              </p:cNvSpPr>
              <p:nvPr/>
            </p:nvSpPr>
            <p:spPr bwMode="auto">
              <a:xfrm>
                <a:off x="327324" y="1152037"/>
                <a:ext cx="8816675" cy="5705963"/>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2000">
                    <a:solidFill>
                      <a:schemeClr val="tx1"/>
                    </a:solidFill>
                    <a:latin typeface="+mn-lt"/>
                  </a:defRPr>
                </a:lvl5pPr>
                <a:lvl6pPr marL="2514600" indent="-228600" algn="l" rtl="0" fontAlgn="base">
                  <a:spcBef>
                    <a:spcPct val="20000"/>
                  </a:spcBef>
                  <a:spcAft>
                    <a:spcPct val="0"/>
                  </a:spcAft>
                  <a:buClr>
                    <a:schemeClr val="tx1"/>
                  </a:buClr>
                  <a:buSzPct val="85000"/>
                  <a:buChar char="•"/>
                  <a:defRPr sz="2000">
                    <a:solidFill>
                      <a:schemeClr val="tx1"/>
                    </a:solidFill>
                    <a:latin typeface="+mn-lt"/>
                  </a:defRPr>
                </a:lvl6pPr>
                <a:lvl7pPr marL="2971800" indent="-228600" algn="l" rtl="0" fontAlgn="base">
                  <a:spcBef>
                    <a:spcPct val="20000"/>
                  </a:spcBef>
                  <a:spcAft>
                    <a:spcPct val="0"/>
                  </a:spcAft>
                  <a:buClr>
                    <a:schemeClr val="tx1"/>
                  </a:buClr>
                  <a:buSzPct val="85000"/>
                  <a:buChar char="•"/>
                  <a:defRPr sz="2000">
                    <a:solidFill>
                      <a:schemeClr val="tx1"/>
                    </a:solidFill>
                    <a:latin typeface="+mn-lt"/>
                  </a:defRPr>
                </a:lvl7pPr>
                <a:lvl8pPr marL="3429000" indent="-228600" algn="l" rtl="0" fontAlgn="base">
                  <a:spcBef>
                    <a:spcPct val="20000"/>
                  </a:spcBef>
                  <a:spcAft>
                    <a:spcPct val="0"/>
                  </a:spcAft>
                  <a:buClr>
                    <a:schemeClr val="tx1"/>
                  </a:buClr>
                  <a:buSzPct val="85000"/>
                  <a:buChar char="•"/>
                  <a:defRPr sz="2000">
                    <a:solidFill>
                      <a:schemeClr val="tx1"/>
                    </a:solidFill>
                    <a:latin typeface="+mn-lt"/>
                  </a:defRPr>
                </a:lvl8pPr>
                <a:lvl9pPr marL="3886200" indent="-228600" algn="l" rtl="0" fontAlgn="base">
                  <a:spcBef>
                    <a:spcPct val="20000"/>
                  </a:spcBef>
                  <a:spcAft>
                    <a:spcPct val="0"/>
                  </a:spcAft>
                  <a:buClr>
                    <a:schemeClr val="tx1"/>
                  </a:buClr>
                  <a:buSzPct val="85000"/>
                  <a:buChar char="•"/>
                  <a:defRPr sz="2000">
                    <a:solidFill>
                      <a:schemeClr val="tx1"/>
                    </a:solidFill>
                    <a:latin typeface="+mn-lt"/>
                  </a:defRPr>
                </a:lvl9pPr>
              </a:lstStyle>
              <a:p>
                <a:pPr eaLnBrk="1" hangingPunct="1">
                  <a:spcBef>
                    <a:spcPts val="600"/>
                  </a:spcBef>
                  <a:spcAft>
                    <a:spcPts val="0"/>
                  </a:spcAft>
                </a:pPr>
                <a:r>
                  <a:rPr lang="en-AU" sz="2000" b="1" kern="0" dirty="0" smtClean="0"/>
                  <a:t>Another way of looking at it: Rotations</a:t>
                </a:r>
              </a:p>
              <a:p>
                <a:pPr marL="0" indent="0" eaLnBrk="1" hangingPunct="1">
                  <a:spcBef>
                    <a:spcPts val="600"/>
                  </a:spcBef>
                  <a:spcAft>
                    <a:spcPts val="0"/>
                  </a:spcAft>
                  <a:buFont typeface="Wingdings" panose="05000000000000000000" pitchFamily="2" charset="2"/>
                  <a:buNone/>
                </a:pPr>
                <a14:m>
                  <m:oMathPara xmlns:m="http://schemas.openxmlformats.org/officeDocument/2006/math">
                    <m:oMathParaPr>
                      <m:jc m:val="centerGroup"/>
                    </m:oMathParaPr>
                    <m:oMath xmlns:m="http://schemas.openxmlformats.org/officeDocument/2006/math">
                      <m:sSub>
                        <m:sSubPr>
                          <m:ctrlPr>
                            <a:rPr lang="en-AU" sz="2000" i="1" kern="0">
                              <a:latin typeface="Cambria Math" panose="02040503050406030204" pitchFamily="18" charset="0"/>
                            </a:rPr>
                          </m:ctrlPr>
                        </m:sSubPr>
                        <m:e>
                          <m:r>
                            <a:rPr lang="en-AU" sz="2000" i="1" kern="0">
                              <a:latin typeface="Cambria Math" panose="02040503050406030204" pitchFamily="18" charset="0"/>
                            </a:rPr>
                            <m:t>𝑈</m:t>
                          </m:r>
                        </m:e>
                        <m:sub>
                          <m:r>
                            <a:rPr lang="en-AU" sz="2000" i="1" kern="0">
                              <a:latin typeface="Cambria Math" panose="02040503050406030204" pitchFamily="18" charset="0"/>
                            </a:rPr>
                            <m:t>𝑓</m:t>
                          </m:r>
                        </m:sub>
                      </m:sSub>
                      <m:d>
                        <m:dPr>
                          <m:begChr m:val="|"/>
                          <m:endChr m:val="〉"/>
                          <m:ctrlPr>
                            <a:rPr lang="en-AU" sz="2000" i="1" kern="0">
                              <a:latin typeface="Cambria Math" panose="02040503050406030204" pitchFamily="18" charset="0"/>
                            </a:rPr>
                          </m:ctrlPr>
                        </m:dPr>
                        <m:e>
                          <m:r>
                            <a:rPr lang="en-AU" sz="2000" i="1" kern="0" smtClean="0">
                              <a:latin typeface="Cambria Math" panose="02040503050406030204" pitchFamily="18" charset="0"/>
                            </a:rPr>
                            <m:t>𝑠</m:t>
                          </m:r>
                          <m:r>
                            <a:rPr lang="en-AU" sz="2000" i="1" kern="0" smtClean="0">
                              <a:latin typeface="Cambria Math" panose="02040503050406030204" pitchFamily="18" charset="0"/>
                            </a:rPr>
                            <m:t>′</m:t>
                          </m:r>
                        </m:e>
                      </m:d>
                      <m:r>
                        <a:rPr lang="en-AU" sz="2000" i="1" kern="0">
                          <a:latin typeface="Cambria Math" panose="02040503050406030204" pitchFamily="18" charset="0"/>
                        </a:rPr>
                        <m:t>=</m:t>
                      </m:r>
                      <m:d>
                        <m:dPr>
                          <m:begChr m:val="|"/>
                          <m:endChr m:val="〉"/>
                          <m:ctrlPr>
                            <a:rPr lang="en-AU" sz="2000" i="1" kern="0" smtClean="0">
                              <a:latin typeface="Cambria Math" panose="02040503050406030204" pitchFamily="18" charset="0"/>
                            </a:rPr>
                          </m:ctrlPr>
                        </m:dPr>
                        <m:e>
                          <m:r>
                            <a:rPr lang="en-AU" sz="2000" i="1" kern="0">
                              <a:latin typeface="Cambria Math" panose="02040503050406030204" pitchFamily="18" charset="0"/>
                            </a:rPr>
                            <m:t>𝑠</m:t>
                          </m:r>
                          <m:r>
                            <a:rPr lang="en-AU" sz="2000" i="1" kern="0" smtClean="0">
                              <a:latin typeface="Cambria Math" panose="02040503050406030204" pitchFamily="18" charset="0"/>
                            </a:rPr>
                            <m:t>′</m:t>
                          </m:r>
                        </m:e>
                      </m:d>
                    </m:oMath>
                  </m:oMathPara>
                </a14:m>
                <a:endParaRPr lang="en-AU" sz="2000" kern="0" dirty="0"/>
              </a:p>
              <a:p>
                <a:pPr marL="0" indent="0" eaLnBrk="1" hangingPunct="1">
                  <a:spcBef>
                    <a:spcPts val="600"/>
                  </a:spcBef>
                  <a:spcAft>
                    <a:spcPts val="0"/>
                  </a:spcAft>
                  <a:buFont typeface="Wingdings" panose="05000000000000000000" pitchFamily="2" charset="2"/>
                  <a:buNone/>
                </a:pPr>
                <a14:m>
                  <m:oMathPara xmlns:m="http://schemas.openxmlformats.org/officeDocument/2006/math">
                    <m:oMathParaPr>
                      <m:jc m:val="centerGroup"/>
                    </m:oMathParaPr>
                    <m:oMath xmlns:m="http://schemas.openxmlformats.org/officeDocument/2006/math">
                      <m:sSub>
                        <m:sSubPr>
                          <m:ctrlPr>
                            <a:rPr lang="en-AU" sz="2000" i="1" kern="0">
                              <a:latin typeface="Cambria Math" panose="02040503050406030204" pitchFamily="18" charset="0"/>
                            </a:rPr>
                          </m:ctrlPr>
                        </m:sSubPr>
                        <m:e>
                          <m:r>
                            <a:rPr lang="en-AU" sz="2000" i="1" kern="0">
                              <a:latin typeface="Cambria Math" panose="02040503050406030204" pitchFamily="18" charset="0"/>
                            </a:rPr>
                            <m:t>𝑈</m:t>
                          </m:r>
                        </m:e>
                        <m:sub>
                          <m:r>
                            <a:rPr lang="en-AU" sz="2000" i="1" kern="0">
                              <a:latin typeface="Cambria Math" panose="02040503050406030204" pitchFamily="18" charset="0"/>
                            </a:rPr>
                            <m:t>𝑠</m:t>
                          </m:r>
                        </m:sub>
                      </m:sSub>
                      <m:d>
                        <m:dPr>
                          <m:begChr m:val="|"/>
                          <m:endChr m:val="〉"/>
                          <m:ctrlPr>
                            <a:rPr lang="en-AU" sz="2000" i="1" kern="0">
                              <a:latin typeface="Cambria Math" panose="02040503050406030204" pitchFamily="18" charset="0"/>
                            </a:rPr>
                          </m:ctrlPr>
                        </m:dPr>
                        <m:e>
                          <m:r>
                            <a:rPr lang="en-AU" sz="2000" i="1" kern="0">
                              <a:latin typeface="Cambria Math" panose="02040503050406030204" pitchFamily="18" charset="0"/>
                            </a:rPr>
                            <m:t>𝜔</m:t>
                          </m:r>
                        </m:e>
                      </m:d>
                      <m:r>
                        <a:rPr lang="en-AU" sz="2000" i="1" kern="0">
                          <a:latin typeface="Cambria Math" panose="02040503050406030204" pitchFamily="18" charset="0"/>
                        </a:rPr>
                        <m:t>=</m:t>
                      </m:r>
                      <m:func>
                        <m:funcPr>
                          <m:ctrlPr>
                            <a:rPr lang="en-AU" sz="2000" i="1" kern="0">
                              <a:latin typeface="Cambria Math" panose="02040503050406030204" pitchFamily="18" charset="0"/>
                            </a:rPr>
                          </m:ctrlPr>
                        </m:funcPr>
                        <m:fName>
                          <m:r>
                            <m:rPr>
                              <m:sty m:val="p"/>
                            </m:rPr>
                            <a:rPr lang="en-AU" sz="2000" kern="0">
                              <a:latin typeface="Cambria Math" panose="02040503050406030204" pitchFamily="18" charset="0"/>
                            </a:rPr>
                            <m:t>sin</m:t>
                          </m:r>
                        </m:fName>
                        <m:e>
                          <m:r>
                            <a:rPr lang="en-AU" sz="2000" i="1" kern="0" smtClean="0">
                              <a:latin typeface="Cambria Math" panose="02040503050406030204" pitchFamily="18" charset="0"/>
                            </a:rPr>
                            <m:t>2</m:t>
                          </m:r>
                          <m:r>
                            <a:rPr lang="en-AU" sz="2000" i="1" kern="0">
                              <a:latin typeface="Cambria Math" panose="02040503050406030204" pitchFamily="18" charset="0"/>
                            </a:rPr>
                            <m:t>𝜙</m:t>
                          </m:r>
                        </m:e>
                      </m:func>
                      <m:d>
                        <m:dPr>
                          <m:begChr m:val="|"/>
                          <m:endChr m:val="〉"/>
                          <m:ctrlPr>
                            <a:rPr lang="en-AU" sz="2000" i="1" kern="0">
                              <a:latin typeface="Cambria Math" panose="02040503050406030204" pitchFamily="18" charset="0"/>
                            </a:rPr>
                          </m:ctrlPr>
                        </m:dPr>
                        <m:e>
                          <m:r>
                            <a:rPr lang="en-AU" sz="2000" i="1" kern="0">
                              <a:latin typeface="Cambria Math" panose="02040503050406030204" pitchFamily="18" charset="0"/>
                            </a:rPr>
                            <m:t>𝑠</m:t>
                          </m:r>
                          <m:r>
                            <a:rPr lang="en-AU" sz="2000" i="1" kern="0">
                              <a:latin typeface="Cambria Math" panose="02040503050406030204" pitchFamily="18" charset="0"/>
                            </a:rPr>
                            <m:t>′</m:t>
                          </m:r>
                        </m:e>
                      </m:d>
                      <m:r>
                        <a:rPr lang="en-AU" sz="2000" i="1" kern="0">
                          <a:latin typeface="Cambria Math" panose="02040503050406030204" pitchFamily="18" charset="0"/>
                        </a:rPr>
                        <m:t>−</m:t>
                      </m:r>
                      <m:func>
                        <m:funcPr>
                          <m:ctrlPr>
                            <a:rPr lang="en-AU" sz="2000" i="1" kern="0">
                              <a:latin typeface="Cambria Math" panose="02040503050406030204" pitchFamily="18" charset="0"/>
                            </a:rPr>
                          </m:ctrlPr>
                        </m:funcPr>
                        <m:fName>
                          <m:r>
                            <m:rPr>
                              <m:sty m:val="p"/>
                            </m:rPr>
                            <a:rPr lang="en-AU" sz="2000" kern="0">
                              <a:latin typeface="Cambria Math" panose="02040503050406030204" pitchFamily="18" charset="0"/>
                            </a:rPr>
                            <m:t>cos</m:t>
                          </m:r>
                        </m:fName>
                        <m:e>
                          <m:r>
                            <a:rPr lang="en-AU" sz="2000" i="1" kern="0" smtClean="0">
                              <a:latin typeface="Cambria Math" panose="02040503050406030204" pitchFamily="18" charset="0"/>
                            </a:rPr>
                            <m:t>2</m:t>
                          </m:r>
                          <m:r>
                            <a:rPr lang="en-AU" sz="2000" i="1" kern="0">
                              <a:latin typeface="Cambria Math" panose="02040503050406030204" pitchFamily="18" charset="0"/>
                            </a:rPr>
                            <m:t>𝜙</m:t>
                          </m:r>
                        </m:e>
                      </m:func>
                      <m:r>
                        <a:rPr lang="en-AU" sz="2000" i="1" kern="0">
                          <a:latin typeface="Cambria Math" panose="02040503050406030204" pitchFamily="18" charset="0"/>
                        </a:rPr>
                        <m:t>|</m:t>
                      </m:r>
                      <m:r>
                        <a:rPr lang="en-AU" sz="2000" i="1" kern="0">
                          <a:latin typeface="Cambria Math" panose="02040503050406030204" pitchFamily="18" charset="0"/>
                        </a:rPr>
                        <m:t>𝜔</m:t>
                      </m:r>
                      <m:r>
                        <a:rPr lang="en-AU" sz="2000" i="1" kern="0">
                          <a:latin typeface="Cambria Math" panose="02040503050406030204" pitchFamily="18" charset="0"/>
                        </a:rPr>
                        <m:t>〉</m:t>
                      </m:r>
                    </m:oMath>
                  </m:oMathPara>
                </a14:m>
                <a:r>
                  <a:rPr lang="en-AU" sz="2000" i="1" kern="0" dirty="0">
                    <a:latin typeface="Cambria Math" panose="02040503050406030204" pitchFamily="18" charset="0"/>
                  </a:rPr>
                  <a:t/>
                </a:r>
                <a:br>
                  <a:rPr lang="en-AU" sz="2000" i="1" kern="0" dirty="0">
                    <a:latin typeface="Cambria Math" panose="02040503050406030204" pitchFamily="18" charset="0"/>
                  </a:rPr>
                </a:br>
                <a:endParaRPr lang="en-AU" sz="2000" kern="0" dirty="0"/>
              </a:p>
              <a:p>
                <a:pPr marL="0" indent="0" eaLnBrk="1" hangingPunct="1">
                  <a:spcBef>
                    <a:spcPts val="600"/>
                  </a:spcBef>
                  <a:spcAft>
                    <a:spcPts val="0"/>
                  </a:spcAft>
                  <a:buFont typeface="Wingdings" panose="05000000000000000000" pitchFamily="2" charset="2"/>
                  <a:buNone/>
                </a:pPr>
                <a14:m>
                  <m:oMathPara xmlns:m="http://schemas.openxmlformats.org/officeDocument/2006/math">
                    <m:oMathParaPr>
                      <m:jc m:val="centerGroup"/>
                    </m:oMathParaPr>
                    <m:oMath xmlns:m="http://schemas.openxmlformats.org/officeDocument/2006/math">
                      <m:sSub>
                        <m:sSubPr>
                          <m:ctrlPr>
                            <a:rPr lang="en-AU" sz="2000" i="1" kern="0">
                              <a:latin typeface="Cambria Math" panose="02040503050406030204" pitchFamily="18" charset="0"/>
                            </a:rPr>
                          </m:ctrlPr>
                        </m:sSubPr>
                        <m:e>
                          <m:r>
                            <a:rPr lang="en-AU" sz="2000" i="1" kern="0">
                              <a:latin typeface="Cambria Math" panose="02040503050406030204" pitchFamily="18" charset="0"/>
                            </a:rPr>
                            <m:t>𝑈</m:t>
                          </m:r>
                        </m:e>
                        <m:sub>
                          <m:r>
                            <a:rPr lang="en-AU" sz="2000" i="1" kern="0">
                              <a:latin typeface="Cambria Math" panose="02040503050406030204" pitchFamily="18" charset="0"/>
                            </a:rPr>
                            <m:t>𝑠</m:t>
                          </m:r>
                        </m:sub>
                      </m:sSub>
                      <m:d>
                        <m:dPr>
                          <m:begChr m:val="|"/>
                          <m:endChr m:val="〉"/>
                          <m:ctrlPr>
                            <a:rPr lang="en-AU" sz="2000" i="1" kern="0">
                              <a:latin typeface="Cambria Math" panose="02040503050406030204" pitchFamily="18" charset="0"/>
                            </a:rPr>
                          </m:ctrlPr>
                        </m:dPr>
                        <m:e>
                          <m:r>
                            <a:rPr lang="en-AU" sz="2000" i="1" kern="0">
                              <a:latin typeface="Cambria Math" panose="02040503050406030204" pitchFamily="18" charset="0"/>
                            </a:rPr>
                            <m:t>𝑠</m:t>
                          </m:r>
                          <m:r>
                            <a:rPr lang="en-AU" sz="2000" i="1" kern="0">
                              <a:latin typeface="Cambria Math" panose="02040503050406030204" pitchFamily="18" charset="0"/>
                            </a:rPr>
                            <m:t>′</m:t>
                          </m:r>
                        </m:e>
                      </m:d>
                      <m:r>
                        <a:rPr lang="en-AU" sz="2000" i="1" kern="0">
                          <a:latin typeface="Cambria Math" panose="02040503050406030204" pitchFamily="18" charset="0"/>
                        </a:rPr>
                        <m:t>=</m:t>
                      </m:r>
                      <m:func>
                        <m:funcPr>
                          <m:ctrlPr>
                            <a:rPr lang="en-AU" sz="2000" i="1" kern="0">
                              <a:latin typeface="Cambria Math" panose="02040503050406030204" pitchFamily="18" charset="0"/>
                            </a:rPr>
                          </m:ctrlPr>
                        </m:funcPr>
                        <m:fName>
                          <m:r>
                            <m:rPr>
                              <m:sty m:val="p"/>
                            </m:rPr>
                            <a:rPr lang="en-AU" sz="2000" kern="0">
                              <a:latin typeface="Cambria Math" panose="02040503050406030204" pitchFamily="18" charset="0"/>
                            </a:rPr>
                            <m:t>cos</m:t>
                          </m:r>
                        </m:fName>
                        <m:e>
                          <m:r>
                            <a:rPr lang="en-AU" sz="2000" i="1" kern="0" smtClean="0">
                              <a:latin typeface="Cambria Math" panose="02040503050406030204" pitchFamily="18" charset="0"/>
                            </a:rPr>
                            <m:t>2</m:t>
                          </m:r>
                          <m:r>
                            <a:rPr lang="en-AU" sz="2000" i="1" kern="0">
                              <a:latin typeface="Cambria Math" panose="02040503050406030204" pitchFamily="18" charset="0"/>
                            </a:rPr>
                            <m:t>𝜙</m:t>
                          </m:r>
                        </m:e>
                      </m:func>
                      <m:d>
                        <m:dPr>
                          <m:begChr m:val="|"/>
                          <m:endChr m:val="〉"/>
                          <m:ctrlPr>
                            <a:rPr lang="en-AU" sz="2000" i="1" kern="0">
                              <a:latin typeface="Cambria Math" panose="02040503050406030204" pitchFamily="18" charset="0"/>
                            </a:rPr>
                          </m:ctrlPr>
                        </m:dPr>
                        <m:e>
                          <m:sSup>
                            <m:sSupPr>
                              <m:ctrlPr>
                                <a:rPr lang="en-AU" sz="2000" i="1" kern="0">
                                  <a:latin typeface="Cambria Math" panose="02040503050406030204" pitchFamily="18" charset="0"/>
                                </a:rPr>
                              </m:ctrlPr>
                            </m:sSupPr>
                            <m:e>
                              <m:r>
                                <a:rPr lang="en-AU" sz="2000" i="1" kern="0">
                                  <a:latin typeface="Cambria Math" panose="02040503050406030204" pitchFamily="18" charset="0"/>
                                </a:rPr>
                                <m:t>𝑠</m:t>
                              </m:r>
                            </m:e>
                            <m:sup>
                              <m:r>
                                <a:rPr lang="en-AU" sz="2000" i="1" kern="0">
                                  <a:latin typeface="Cambria Math" panose="02040503050406030204" pitchFamily="18" charset="0"/>
                                </a:rPr>
                                <m:t>′</m:t>
                              </m:r>
                            </m:sup>
                          </m:sSup>
                        </m:e>
                      </m:d>
                      <m:r>
                        <a:rPr lang="en-AU" sz="2000" i="1" kern="0">
                          <a:latin typeface="Cambria Math" panose="02040503050406030204" pitchFamily="18" charset="0"/>
                        </a:rPr>
                        <m:t>+</m:t>
                      </m:r>
                      <m:func>
                        <m:funcPr>
                          <m:ctrlPr>
                            <a:rPr lang="en-AU" sz="2000" i="1" kern="0">
                              <a:latin typeface="Cambria Math" panose="02040503050406030204" pitchFamily="18" charset="0"/>
                            </a:rPr>
                          </m:ctrlPr>
                        </m:funcPr>
                        <m:fName>
                          <m:r>
                            <m:rPr>
                              <m:sty m:val="p"/>
                            </m:rPr>
                            <a:rPr lang="en-AU" sz="2000" kern="0">
                              <a:latin typeface="Cambria Math" panose="02040503050406030204" pitchFamily="18" charset="0"/>
                            </a:rPr>
                            <m:t>sin</m:t>
                          </m:r>
                        </m:fName>
                        <m:e>
                          <m:r>
                            <a:rPr lang="en-AU" sz="2000" i="1" kern="0" smtClean="0">
                              <a:latin typeface="Cambria Math" panose="02040503050406030204" pitchFamily="18" charset="0"/>
                            </a:rPr>
                            <m:t>2</m:t>
                          </m:r>
                          <m:r>
                            <a:rPr lang="en-AU" sz="2000" i="1" kern="0">
                              <a:latin typeface="Cambria Math" panose="02040503050406030204" pitchFamily="18" charset="0"/>
                            </a:rPr>
                            <m:t>𝜙</m:t>
                          </m:r>
                        </m:e>
                      </m:func>
                      <m:r>
                        <a:rPr lang="en-AU" sz="2000" i="1" kern="0">
                          <a:latin typeface="Cambria Math" panose="02040503050406030204" pitchFamily="18" charset="0"/>
                        </a:rPr>
                        <m:t>|</m:t>
                      </m:r>
                      <m:r>
                        <a:rPr lang="en-AU" sz="2000" i="1" kern="0">
                          <a:latin typeface="Cambria Math" panose="02040503050406030204" pitchFamily="18" charset="0"/>
                        </a:rPr>
                        <m:t>𝜔</m:t>
                      </m:r>
                      <m:r>
                        <a:rPr lang="en-AU" sz="2000" i="1" kern="0">
                          <a:latin typeface="Cambria Math" panose="02040503050406030204" pitchFamily="18" charset="0"/>
                        </a:rPr>
                        <m:t>〉</m:t>
                      </m:r>
                    </m:oMath>
                  </m:oMathPara>
                </a14:m>
                <a:endParaRPr lang="en-AU" sz="2000" kern="0" dirty="0"/>
              </a:p>
              <a:p>
                <a:pPr eaLnBrk="1" hangingPunct="1">
                  <a:spcBef>
                    <a:spcPts val="600"/>
                  </a:spcBef>
                  <a:spcAft>
                    <a:spcPts val="0"/>
                  </a:spcAft>
                </a:pPr>
                <a:r>
                  <a:rPr lang="en-AU" sz="2000" kern="0" dirty="0" smtClean="0"/>
                  <a:t>The Grover iteration gives</a:t>
                </a:r>
              </a:p>
              <a:p>
                <a:pPr marL="0" indent="0" eaLnBrk="1" hangingPunct="1">
                  <a:spcBef>
                    <a:spcPts val="600"/>
                  </a:spcBef>
                  <a:spcAft>
                    <a:spcPts val="0"/>
                  </a:spcAft>
                  <a:buFont typeface="Wingdings" panose="05000000000000000000" pitchFamily="2" charset="2"/>
                  <a:buNone/>
                </a:pPr>
                <a14:m>
                  <m:oMathPara xmlns:m="http://schemas.openxmlformats.org/officeDocument/2006/math">
                    <m:oMathParaPr>
                      <m:jc m:val="centerGroup"/>
                    </m:oMathParaPr>
                    <m:oMath xmlns:m="http://schemas.openxmlformats.org/officeDocument/2006/math">
                      <m:d>
                        <m:dPr>
                          <m:begChr m:val="|"/>
                          <m:endChr m:val="〉"/>
                          <m:ctrlPr>
                            <a:rPr lang="en-AU" sz="2000" i="1" kern="0">
                              <a:latin typeface="Cambria Math" panose="02040503050406030204" pitchFamily="18" charset="0"/>
                            </a:rPr>
                          </m:ctrlPr>
                        </m:dPr>
                        <m:e>
                          <m:r>
                            <a:rPr lang="en-AU" sz="2000" i="1" kern="0">
                              <a:latin typeface="Cambria Math" panose="02040503050406030204" pitchFamily="18" charset="0"/>
                            </a:rPr>
                            <m:t>𝜓</m:t>
                          </m:r>
                        </m:e>
                      </m:d>
                      <m:r>
                        <a:rPr lang="en-AU" sz="2000" i="1" kern="0">
                          <a:latin typeface="Cambria Math" panose="02040503050406030204" pitchFamily="18" charset="0"/>
                        </a:rPr>
                        <m:t>=</m:t>
                      </m:r>
                      <m:func>
                        <m:funcPr>
                          <m:ctrlPr>
                            <a:rPr lang="en-AU" sz="2000" i="1" kern="0">
                              <a:latin typeface="Cambria Math" panose="02040503050406030204" pitchFamily="18" charset="0"/>
                            </a:rPr>
                          </m:ctrlPr>
                        </m:funcPr>
                        <m:fName>
                          <m:r>
                            <m:rPr>
                              <m:sty m:val="p"/>
                            </m:rPr>
                            <a:rPr lang="en-AU" sz="2000" kern="0">
                              <a:latin typeface="Cambria Math" panose="02040503050406030204" pitchFamily="18" charset="0"/>
                            </a:rPr>
                            <m:t>cos</m:t>
                          </m:r>
                        </m:fName>
                        <m:e>
                          <m:r>
                            <a:rPr lang="en-AU" sz="2000" i="1" kern="0">
                              <a:latin typeface="Cambria Math" panose="02040503050406030204" pitchFamily="18" charset="0"/>
                            </a:rPr>
                            <m:t>𝜃</m:t>
                          </m:r>
                        </m:e>
                      </m:func>
                      <m:d>
                        <m:dPr>
                          <m:begChr m:val="|"/>
                          <m:endChr m:val="〉"/>
                          <m:ctrlPr>
                            <a:rPr lang="en-AU" sz="2000" i="1" kern="0">
                              <a:latin typeface="Cambria Math" panose="02040503050406030204" pitchFamily="18" charset="0"/>
                            </a:rPr>
                          </m:ctrlPr>
                        </m:dPr>
                        <m:e>
                          <m:r>
                            <a:rPr lang="en-AU" sz="2000" i="1" kern="0">
                              <a:latin typeface="Cambria Math" panose="02040503050406030204" pitchFamily="18" charset="0"/>
                            </a:rPr>
                            <m:t>𝑠</m:t>
                          </m:r>
                          <m:r>
                            <a:rPr lang="en-AU" sz="2000" i="1" kern="0">
                              <a:latin typeface="Cambria Math" panose="02040503050406030204" pitchFamily="18" charset="0"/>
                            </a:rPr>
                            <m:t>′</m:t>
                          </m:r>
                        </m:e>
                      </m:d>
                      <m:r>
                        <a:rPr lang="en-AU" sz="2000" i="1" kern="0">
                          <a:latin typeface="Cambria Math" panose="02040503050406030204" pitchFamily="18" charset="0"/>
                        </a:rPr>
                        <m:t>+</m:t>
                      </m:r>
                      <m:func>
                        <m:funcPr>
                          <m:ctrlPr>
                            <a:rPr lang="en-AU" sz="2000" i="1" kern="0">
                              <a:latin typeface="Cambria Math" panose="02040503050406030204" pitchFamily="18" charset="0"/>
                            </a:rPr>
                          </m:ctrlPr>
                        </m:funcPr>
                        <m:fName>
                          <m:r>
                            <m:rPr>
                              <m:sty m:val="p"/>
                            </m:rPr>
                            <a:rPr lang="en-AU" sz="2000" kern="0">
                              <a:latin typeface="Cambria Math" panose="02040503050406030204" pitchFamily="18" charset="0"/>
                            </a:rPr>
                            <m:t>sin</m:t>
                          </m:r>
                        </m:fName>
                        <m:e>
                          <m:r>
                            <a:rPr lang="en-AU" sz="2000" i="1" kern="0">
                              <a:latin typeface="Cambria Math" panose="02040503050406030204" pitchFamily="18" charset="0"/>
                            </a:rPr>
                            <m:t>𝜃</m:t>
                          </m:r>
                        </m:e>
                      </m:func>
                      <m:r>
                        <a:rPr lang="en-AU" sz="2000" i="1" kern="0">
                          <a:latin typeface="Cambria Math" panose="02040503050406030204" pitchFamily="18" charset="0"/>
                        </a:rPr>
                        <m:t>|</m:t>
                      </m:r>
                      <m:r>
                        <a:rPr lang="en-AU" sz="2000" i="1" kern="0">
                          <a:latin typeface="Cambria Math" panose="02040503050406030204" pitchFamily="18" charset="0"/>
                        </a:rPr>
                        <m:t>𝜔</m:t>
                      </m:r>
                      <m:r>
                        <a:rPr lang="en-AU" sz="2000" i="1" kern="0">
                          <a:latin typeface="Cambria Math" panose="02040503050406030204" pitchFamily="18" charset="0"/>
                        </a:rPr>
                        <m:t>〉</m:t>
                      </m:r>
                    </m:oMath>
                  </m:oMathPara>
                </a14:m>
                <a:endParaRPr lang="en-AU" sz="2000" kern="0" dirty="0" smtClean="0"/>
              </a:p>
              <a:p>
                <a:pPr marL="0" indent="0" eaLnBrk="1" hangingPunct="1">
                  <a:spcBef>
                    <a:spcPts val="600"/>
                  </a:spcBef>
                  <a:spcAft>
                    <a:spcPts val="0"/>
                  </a:spcAft>
                  <a:buFont typeface="Wingdings" panose="05000000000000000000" pitchFamily="2" charset="2"/>
                  <a:buNone/>
                </a:pPr>
                <a14:m>
                  <m:oMathPara xmlns:m="http://schemas.openxmlformats.org/officeDocument/2006/math">
                    <m:oMathParaPr>
                      <m:jc m:val="centerGroup"/>
                    </m:oMathParaPr>
                    <m:oMath xmlns:m="http://schemas.openxmlformats.org/officeDocument/2006/math">
                      <m:sSub>
                        <m:sSubPr>
                          <m:ctrlPr>
                            <a:rPr lang="en-AU" sz="2000" i="1" kern="0">
                              <a:latin typeface="Cambria Math" panose="02040503050406030204" pitchFamily="18" charset="0"/>
                            </a:rPr>
                          </m:ctrlPr>
                        </m:sSubPr>
                        <m:e>
                          <m:r>
                            <a:rPr lang="en-AU" sz="2000" i="1" kern="0">
                              <a:latin typeface="Cambria Math" panose="02040503050406030204" pitchFamily="18" charset="0"/>
                            </a:rPr>
                            <m:t>𝑈</m:t>
                          </m:r>
                        </m:e>
                        <m:sub>
                          <m:r>
                            <a:rPr lang="en-AU" sz="2000" i="1" kern="0">
                              <a:latin typeface="Cambria Math" panose="02040503050406030204" pitchFamily="18" charset="0"/>
                            </a:rPr>
                            <m:t>𝑠</m:t>
                          </m:r>
                        </m:sub>
                      </m:sSub>
                      <m:sSub>
                        <m:sSubPr>
                          <m:ctrlPr>
                            <a:rPr lang="en-AU" sz="2000" i="1" kern="0">
                              <a:latin typeface="Cambria Math" panose="02040503050406030204" pitchFamily="18" charset="0"/>
                            </a:rPr>
                          </m:ctrlPr>
                        </m:sSubPr>
                        <m:e>
                          <m:r>
                            <a:rPr lang="en-AU" sz="2000" i="1" kern="0">
                              <a:latin typeface="Cambria Math" panose="02040503050406030204" pitchFamily="18" charset="0"/>
                            </a:rPr>
                            <m:t>𝑈</m:t>
                          </m:r>
                        </m:e>
                        <m:sub>
                          <m:r>
                            <a:rPr lang="en-AU" sz="2000" i="1" kern="0">
                              <a:latin typeface="Cambria Math" panose="02040503050406030204" pitchFamily="18" charset="0"/>
                            </a:rPr>
                            <m:t>𝑓</m:t>
                          </m:r>
                        </m:sub>
                      </m:sSub>
                      <m:d>
                        <m:dPr>
                          <m:begChr m:val="|"/>
                          <m:endChr m:val="〉"/>
                          <m:ctrlPr>
                            <a:rPr lang="en-AU" sz="2000" i="1" kern="0">
                              <a:latin typeface="Cambria Math" panose="02040503050406030204" pitchFamily="18" charset="0"/>
                            </a:rPr>
                          </m:ctrlPr>
                        </m:dPr>
                        <m:e>
                          <m:r>
                            <a:rPr lang="en-AU" sz="2000" i="1" kern="0">
                              <a:latin typeface="Cambria Math" panose="02040503050406030204" pitchFamily="18" charset="0"/>
                            </a:rPr>
                            <m:t>𝜓</m:t>
                          </m:r>
                        </m:e>
                      </m:d>
                      <m:r>
                        <a:rPr lang="en-AU" sz="2000" i="1" kern="0" smtClean="0">
                          <a:latin typeface="Cambria Math" panose="02040503050406030204" pitchFamily="18" charset="0"/>
                        </a:rPr>
                        <m:t>=</m:t>
                      </m:r>
                      <m:func>
                        <m:funcPr>
                          <m:ctrlPr>
                            <a:rPr lang="en-AU" sz="2000" i="1" kern="0" smtClean="0">
                              <a:latin typeface="Cambria Math" panose="02040503050406030204" pitchFamily="18" charset="0"/>
                            </a:rPr>
                          </m:ctrlPr>
                        </m:funcPr>
                        <m:fName>
                          <m:r>
                            <m:rPr>
                              <m:sty m:val="p"/>
                            </m:rPr>
                            <a:rPr lang="en-AU" sz="2000" kern="0" smtClean="0">
                              <a:latin typeface="Cambria Math" panose="02040503050406030204" pitchFamily="18" charset="0"/>
                            </a:rPr>
                            <m:t>cos</m:t>
                          </m:r>
                        </m:fName>
                        <m:e>
                          <m:r>
                            <a:rPr lang="en-AU" sz="2000" i="1" kern="0" smtClean="0">
                              <a:latin typeface="Cambria Math" panose="02040503050406030204" pitchFamily="18" charset="0"/>
                            </a:rPr>
                            <m:t>(</m:t>
                          </m:r>
                          <m:r>
                            <a:rPr lang="en-AU" sz="2000" i="1" kern="0" smtClean="0">
                              <a:latin typeface="Cambria Math" panose="02040503050406030204" pitchFamily="18" charset="0"/>
                            </a:rPr>
                            <m:t>𝜃</m:t>
                          </m:r>
                          <m:r>
                            <a:rPr lang="en-AU" sz="2000" i="1" kern="0" smtClean="0">
                              <a:latin typeface="Cambria Math" panose="02040503050406030204" pitchFamily="18" charset="0"/>
                            </a:rPr>
                            <m:t>+2</m:t>
                          </m:r>
                          <m:r>
                            <a:rPr lang="en-AU" sz="2000" i="1" kern="0" smtClean="0">
                              <a:latin typeface="Cambria Math" panose="02040503050406030204" pitchFamily="18" charset="0"/>
                            </a:rPr>
                            <m:t>𝜙</m:t>
                          </m:r>
                          <m:r>
                            <a:rPr lang="en-AU" sz="2000" i="1" kern="0" smtClean="0">
                              <a:latin typeface="Cambria Math" panose="02040503050406030204" pitchFamily="18" charset="0"/>
                            </a:rPr>
                            <m:t>)</m:t>
                          </m:r>
                        </m:e>
                      </m:func>
                      <m:d>
                        <m:dPr>
                          <m:begChr m:val="|"/>
                          <m:endChr m:val="〉"/>
                          <m:ctrlPr>
                            <a:rPr lang="en-AU" sz="2000" i="1" kern="0" smtClean="0">
                              <a:latin typeface="Cambria Math" panose="02040503050406030204" pitchFamily="18" charset="0"/>
                            </a:rPr>
                          </m:ctrlPr>
                        </m:dPr>
                        <m:e>
                          <m:sSup>
                            <m:sSupPr>
                              <m:ctrlPr>
                                <a:rPr lang="en-AU" sz="2000" i="1" kern="0" smtClean="0">
                                  <a:latin typeface="Cambria Math" panose="02040503050406030204" pitchFamily="18" charset="0"/>
                                </a:rPr>
                              </m:ctrlPr>
                            </m:sSupPr>
                            <m:e>
                              <m:r>
                                <a:rPr lang="en-AU" sz="2000" i="1" kern="0" smtClean="0">
                                  <a:latin typeface="Cambria Math" panose="02040503050406030204" pitchFamily="18" charset="0"/>
                                </a:rPr>
                                <m:t>𝑠</m:t>
                              </m:r>
                            </m:e>
                            <m:sup>
                              <m:r>
                                <a:rPr lang="en-AU" sz="2000" i="1" kern="0" smtClean="0">
                                  <a:latin typeface="Cambria Math" panose="02040503050406030204" pitchFamily="18" charset="0"/>
                                </a:rPr>
                                <m:t>′</m:t>
                              </m:r>
                            </m:sup>
                          </m:sSup>
                        </m:e>
                      </m:d>
                      <m:r>
                        <a:rPr lang="en-AU" sz="2000" i="1" kern="0" smtClean="0">
                          <a:latin typeface="Cambria Math" panose="02040503050406030204" pitchFamily="18" charset="0"/>
                        </a:rPr>
                        <m:t>+</m:t>
                      </m:r>
                      <m:func>
                        <m:funcPr>
                          <m:ctrlPr>
                            <a:rPr lang="en-AU" sz="2000" i="1" kern="0">
                              <a:latin typeface="Cambria Math" panose="02040503050406030204" pitchFamily="18" charset="0"/>
                            </a:rPr>
                          </m:ctrlPr>
                        </m:funcPr>
                        <m:fName>
                          <m:r>
                            <m:rPr>
                              <m:sty m:val="p"/>
                            </m:rPr>
                            <a:rPr lang="en-AU" sz="2000" kern="0">
                              <a:latin typeface="Cambria Math" panose="02040503050406030204" pitchFamily="18" charset="0"/>
                            </a:rPr>
                            <m:t>s</m:t>
                          </m:r>
                          <m:r>
                            <m:rPr>
                              <m:sty m:val="p"/>
                            </m:rPr>
                            <a:rPr lang="en-AU" sz="2000" kern="0" smtClean="0">
                              <a:latin typeface="Cambria Math" panose="02040503050406030204" pitchFamily="18" charset="0"/>
                            </a:rPr>
                            <m:t>in</m:t>
                          </m:r>
                        </m:fName>
                        <m:e>
                          <m:r>
                            <a:rPr lang="en-AU" sz="2000" i="1" kern="0">
                              <a:latin typeface="Cambria Math" panose="02040503050406030204" pitchFamily="18" charset="0"/>
                            </a:rPr>
                            <m:t>(</m:t>
                          </m:r>
                          <m:r>
                            <a:rPr lang="en-AU" sz="2000" i="1" kern="0">
                              <a:latin typeface="Cambria Math" panose="02040503050406030204" pitchFamily="18" charset="0"/>
                            </a:rPr>
                            <m:t>𝜃</m:t>
                          </m:r>
                          <m:r>
                            <a:rPr lang="en-AU" sz="2000" i="1" kern="0">
                              <a:latin typeface="Cambria Math" panose="02040503050406030204" pitchFamily="18" charset="0"/>
                            </a:rPr>
                            <m:t>+2</m:t>
                          </m:r>
                          <m:r>
                            <a:rPr lang="en-AU" sz="2000" i="1" kern="0">
                              <a:latin typeface="Cambria Math" panose="02040503050406030204" pitchFamily="18" charset="0"/>
                            </a:rPr>
                            <m:t>𝜙</m:t>
                          </m:r>
                          <m:r>
                            <a:rPr lang="en-AU" sz="2000" i="1" kern="0">
                              <a:latin typeface="Cambria Math" panose="02040503050406030204" pitchFamily="18" charset="0"/>
                            </a:rPr>
                            <m:t>)</m:t>
                          </m:r>
                        </m:e>
                      </m:func>
                      <m:d>
                        <m:dPr>
                          <m:begChr m:val="|"/>
                          <m:endChr m:val="〉"/>
                          <m:ctrlPr>
                            <a:rPr lang="en-AU" sz="2000" i="1" kern="0">
                              <a:latin typeface="Cambria Math" panose="02040503050406030204" pitchFamily="18" charset="0"/>
                            </a:rPr>
                          </m:ctrlPr>
                        </m:dPr>
                        <m:e>
                          <m:r>
                            <a:rPr lang="en-AU" sz="2000" i="1" kern="0" smtClean="0">
                              <a:latin typeface="Cambria Math" panose="02040503050406030204" pitchFamily="18" charset="0"/>
                            </a:rPr>
                            <m:t>𝜔</m:t>
                          </m:r>
                        </m:e>
                      </m:d>
                    </m:oMath>
                  </m:oMathPara>
                </a14:m>
                <a:r>
                  <a:rPr lang="en-AU" sz="2000" kern="0" dirty="0" smtClean="0"/>
                  <a:t/>
                </a:r>
                <a:br>
                  <a:rPr lang="en-AU" sz="2000" kern="0" dirty="0" smtClean="0"/>
                </a:br>
                <a:endParaRPr lang="en-AU" sz="2000" kern="0" dirty="0"/>
              </a:p>
              <a:p>
                <a:pPr eaLnBrk="1" hangingPunct="1">
                  <a:spcBef>
                    <a:spcPts val="600"/>
                  </a:spcBef>
                  <a:spcAft>
                    <a:spcPts val="0"/>
                  </a:spcAft>
                </a:pPr>
                <a:endParaRPr lang="en-AU" sz="2000" kern="0" dirty="0" smtClean="0"/>
              </a:p>
              <a:p>
                <a:pPr marL="0" indent="0" eaLnBrk="1" hangingPunct="1">
                  <a:spcBef>
                    <a:spcPts val="600"/>
                  </a:spcBef>
                  <a:spcAft>
                    <a:spcPts val="0"/>
                  </a:spcAft>
                  <a:buFont typeface="Wingdings" panose="05000000000000000000" pitchFamily="2" charset="2"/>
                  <a:buNone/>
                </a:pPr>
                <a:endParaRPr lang="en-AU" sz="2000" kern="0" dirty="0"/>
              </a:p>
              <a:p>
                <a:pPr marL="0" indent="0" eaLnBrk="1" hangingPunct="1">
                  <a:spcBef>
                    <a:spcPts val="600"/>
                  </a:spcBef>
                  <a:spcAft>
                    <a:spcPts val="0"/>
                  </a:spcAft>
                  <a:buFont typeface="Wingdings" panose="05000000000000000000" pitchFamily="2" charset="2"/>
                  <a:buNone/>
                </a:pPr>
                <a:endParaRPr lang="en-AU" sz="2000" kern="0" dirty="0"/>
              </a:p>
            </p:txBody>
          </p:sp>
        </mc:Choice>
        <mc:Fallback>
          <p:sp>
            <p:nvSpPr>
              <p:cNvPr id="25" name="Rectangle 3"/>
              <p:cNvSpPr txBox="1">
                <a:spLocks noRot="1" noChangeAspect="1" noMove="1" noResize="1" noEditPoints="1" noAdjustHandles="1" noChangeArrowheads="1" noChangeShapeType="1" noTextEdit="1"/>
              </p:cNvSpPr>
              <p:nvPr/>
            </p:nvSpPr>
            <p:spPr bwMode="auto">
              <a:xfrm>
                <a:off x="327324" y="1152037"/>
                <a:ext cx="8816675" cy="5705963"/>
              </a:xfrm>
              <a:prstGeom prst="rect">
                <a:avLst/>
              </a:prstGeom>
              <a:blipFill rotWithShape="0">
                <a:blip r:embed="rId2"/>
                <a:stretch>
                  <a:fillRect l="-207" t="-534"/>
                </a:stretch>
              </a:blip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r>
                  <a:rPr lang="en-AU">
                    <a:noFill/>
                  </a:rPr>
                  <a:t> </a:t>
                </a:r>
              </a:p>
            </p:txBody>
          </p:sp>
        </mc:Fallback>
      </mc:AlternateContent>
      <p:cxnSp>
        <p:nvCxnSpPr>
          <p:cNvPr id="15" name="Straight Arrow Connector 14"/>
          <p:cNvCxnSpPr/>
          <p:nvPr/>
        </p:nvCxnSpPr>
        <p:spPr bwMode="auto">
          <a:xfrm>
            <a:off x="1980000" y="6334070"/>
            <a:ext cx="2844000" cy="442800"/>
          </a:xfrm>
          <a:prstGeom prst="straightConnector1">
            <a:avLst/>
          </a:prstGeom>
          <a:solidFill>
            <a:schemeClr val="accent1"/>
          </a:solidFill>
          <a:ln w="12700" cap="flat" cmpd="sng" algn="ctr">
            <a:solidFill>
              <a:schemeClr val="accent6"/>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8194" name="Rectangle 2"/>
          <p:cNvSpPr>
            <a:spLocks noGrp="1" noChangeArrowheads="1"/>
          </p:cNvSpPr>
          <p:nvPr>
            <p:ph type="title"/>
          </p:nvPr>
        </p:nvSpPr>
        <p:spPr>
          <a:xfrm>
            <a:off x="871539" y="119063"/>
            <a:ext cx="7382776" cy="790575"/>
          </a:xfrm>
        </p:spPr>
        <p:txBody>
          <a:bodyPr/>
          <a:lstStyle/>
          <a:p>
            <a:pPr eaLnBrk="1" hangingPunct="1"/>
            <a:r>
              <a:rPr lang="en-AU" dirty="0" smtClean="0"/>
              <a:t>Grover’s search algorithm</a:t>
            </a:r>
          </a:p>
        </p:txBody>
      </p:sp>
      <p:sp>
        <p:nvSpPr>
          <p:cNvPr id="9" name="TextBox 8"/>
          <p:cNvSpPr txBox="1"/>
          <p:nvPr/>
        </p:nvSpPr>
        <p:spPr>
          <a:xfrm>
            <a:off x="7394639" y="3028288"/>
            <a:ext cx="1639824" cy="307777"/>
          </a:xfrm>
          <a:prstGeom prst="rect">
            <a:avLst/>
          </a:prstGeom>
          <a:noFill/>
        </p:spPr>
        <p:txBody>
          <a:bodyPr wrap="square" rtlCol="0">
            <a:spAutoFit/>
          </a:bodyPr>
          <a:lstStyle/>
          <a:p>
            <a:pPr algn="ctr"/>
            <a:r>
              <a:rPr lang="en-AU" sz="1400" dirty="0" err="1" smtClean="0"/>
              <a:t>Lov</a:t>
            </a:r>
            <a:r>
              <a:rPr lang="en-AU" sz="1400" dirty="0" smtClean="0"/>
              <a:t> Grover</a:t>
            </a:r>
            <a:endParaRPr lang="en-AU" sz="1400" dirty="0"/>
          </a:p>
        </p:txBody>
      </p:sp>
      <p:sp>
        <p:nvSpPr>
          <p:cNvPr id="10" name="TextBox 9"/>
          <p:cNvSpPr txBox="1"/>
          <p:nvPr/>
        </p:nvSpPr>
        <p:spPr>
          <a:xfrm>
            <a:off x="8254314" y="0"/>
            <a:ext cx="889686" cy="461665"/>
          </a:xfrm>
          <a:prstGeom prst="rect">
            <a:avLst/>
          </a:prstGeom>
          <a:noFill/>
        </p:spPr>
        <p:txBody>
          <a:bodyPr wrap="square" rtlCol="0">
            <a:spAutoFit/>
          </a:bodyPr>
          <a:lstStyle/>
          <a:p>
            <a:r>
              <a:rPr lang="en-AU" dirty="0" smtClean="0"/>
              <a:t>1996</a:t>
            </a:r>
            <a:endParaRPr lang="en-AU" dirty="0"/>
          </a:p>
        </p:txBody>
      </p:sp>
      <p:pic>
        <p:nvPicPr>
          <p:cNvPr id="3" name="Picture 2"/>
          <p:cNvPicPr>
            <a:picLocks noChangeAspect="1"/>
          </p:cNvPicPr>
          <p:nvPr/>
        </p:nvPicPr>
        <p:blipFill rotWithShape="1">
          <a:blip r:embed="rId3">
            <a:extLst>
              <a:ext uri="{28A0092B-C50C-407E-A947-70E740481C1C}">
                <a14:useLocalDpi xmlns="" xmlns:a14="http://schemas.microsoft.com/office/drawing/2010/main" val="0"/>
              </a:ext>
            </a:extLst>
          </a:blip>
          <a:srcRect l="50550" r="15751" b="40553"/>
          <a:stretch/>
        </p:blipFill>
        <p:spPr>
          <a:xfrm>
            <a:off x="7440194" y="830502"/>
            <a:ext cx="1548714" cy="2197786"/>
          </a:xfrm>
          <a:prstGeom prst="rect">
            <a:avLst/>
          </a:prstGeom>
        </p:spPr>
      </p:pic>
      <p:cxnSp>
        <p:nvCxnSpPr>
          <p:cNvPr id="4" name="Straight Arrow Connector 3"/>
          <p:cNvCxnSpPr/>
          <p:nvPr/>
        </p:nvCxnSpPr>
        <p:spPr bwMode="auto">
          <a:xfrm flipV="1">
            <a:off x="1980000" y="6336000"/>
            <a:ext cx="2880000" cy="0"/>
          </a:xfrm>
          <a:prstGeom prst="straightConnector1">
            <a:avLst/>
          </a:prstGeom>
          <a:solidFill>
            <a:schemeClr val="accent1"/>
          </a:solidFill>
          <a:ln w="1270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6" name="Straight Arrow Connector 5"/>
          <p:cNvCxnSpPr/>
          <p:nvPr/>
        </p:nvCxnSpPr>
        <p:spPr bwMode="auto">
          <a:xfrm flipV="1">
            <a:off x="1980000" y="3456000"/>
            <a:ext cx="0" cy="2880000"/>
          </a:xfrm>
          <a:prstGeom prst="straightConnector1">
            <a:avLst/>
          </a:prstGeom>
          <a:solidFill>
            <a:schemeClr val="accent1"/>
          </a:solidFill>
          <a:ln w="1270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1" name="Straight Arrow Connector 10"/>
          <p:cNvCxnSpPr/>
          <p:nvPr/>
        </p:nvCxnSpPr>
        <p:spPr bwMode="auto">
          <a:xfrm flipV="1">
            <a:off x="1980000" y="5889600"/>
            <a:ext cx="2844000" cy="442800"/>
          </a:xfrm>
          <a:prstGeom prst="straightConnector1">
            <a:avLst/>
          </a:prstGeom>
          <a:solidFill>
            <a:schemeClr val="accent1"/>
          </a:solidFill>
          <a:ln w="1270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mc:Choice xmlns="" xmlns:a14="http://schemas.microsoft.com/office/drawing/2010/main" Requires="a14">
          <p:sp>
            <p:nvSpPr>
              <p:cNvPr id="16" name="TextBox 15"/>
              <p:cNvSpPr txBox="1"/>
              <p:nvPr/>
            </p:nvSpPr>
            <p:spPr>
              <a:xfrm>
                <a:off x="4824679" y="5658873"/>
                <a:ext cx="369140"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AU" sz="2000" b="0" i="1" smtClean="0">
                          <a:latin typeface="Cambria Math" panose="02040503050406030204" pitchFamily="18" charset="0"/>
                        </a:rPr>
                        <m:t>|</m:t>
                      </m:r>
                      <m:r>
                        <a:rPr lang="en-AU" sz="2000" b="0" i="1" smtClean="0">
                          <a:latin typeface="Cambria Math" panose="02040503050406030204" pitchFamily="18" charset="0"/>
                        </a:rPr>
                        <m:t>𝑠</m:t>
                      </m:r>
                      <m:r>
                        <a:rPr lang="en-AU" sz="2000" b="0" i="1" smtClean="0">
                          <a:latin typeface="Cambria Math" panose="02040503050406030204" pitchFamily="18" charset="0"/>
                        </a:rPr>
                        <m:t>〉</m:t>
                      </m:r>
                    </m:oMath>
                  </m:oMathPara>
                </a14:m>
                <a:endParaRPr lang="en-AU" sz="2000" dirty="0"/>
              </a:p>
            </p:txBody>
          </p:sp>
        </mc:Choice>
        <mc:Fallback>
          <p:sp>
            <p:nvSpPr>
              <p:cNvPr id="16" name="TextBox 15"/>
              <p:cNvSpPr txBox="1">
                <a:spLocks noRot="1" noChangeAspect="1" noMove="1" noResize="1" noEditPoints="1" noAdjustHandles="1" noChangeArrowheads="1" noChangeShapeType="1" noTextEdit="1"/>
              </p:cNvSpPr>
              <p:nvPr/>
            </p:nvSpPr>
            <p:spPr>
              <a:xfrm>
                <a:off x="4824679" y="5658873"/>
                <a:ext cx="369140" cy="307777"/>
              </a:xfrm>
              <a:prstGeom prst="rect">
                <a:avLst/>
              </a:prstGeom>
              <a:blipFill rotWithShape="0">
                <a:blip r:embed="rId4"/>
                <a:stretch>
                  <a:fillRect l="-21311" r="-21311" b="-37255"/>
                </a:stretch>
              </a:blipFill>
            </p:spPr>
            <p:txBody>
              <a:bodyPr/>
              <a:lstStyle/>
              <a:p>
                <a:r>
                  <a:rPr lang="en-AU">
                    <a:noFill/>
                  </a:rPr>
                  <a:t> </a:t>
                </a:r>
              </a:p>
            </p:txBody>
          </p:sp>
        </mc:Fallback>
      </mc:AlternateContent>
      <mc:AlternateContent xmlns:mc="http://schemas.openxmlformats.org/markup-compatibility/2006">
        <mc:Choice xmlns="" xmlns:a14="http://schemas.microsoft.com/office/drawing/2010/main" Requires="a14">
          <p:sp>
            <p:nvSpPr>
              <p:cNvPr id="19" name="TextBox 18"/>
              <p:cNvSpPr txBox="1"/>
              <p:nvPr/>
            </p:nvSpPr>
            <p:spPr>
              <a:xfrm>
                <a:off x="1570774" y="3158854"/>
                <a:ext cx="43685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AU" sz="2000" b="0" i="1" smtClean="0">
                          <a:latin typeface="Cambria Math" panose="02040503050406030204" pitchFamily="18" charset="0"/>
                        </a:rPr>
                        <m:t>|</m:t>
                      </m:r>
                      <m:r>
                        <a:rPr lang="en-AU" sz="2000" b="0" i="1" smtClean="0">
                          <a:latin typeface="Cambria Math" panose="02040503050406030204" pitchFamily="18" charset="0"/>
                        </a:rPr>
                        <m:t>𝜔</m:t>
                      </m:r>
                      <m:r>
                        <a:rPr lang="en-AU" sz="2000" b="0" i="1" smtClean="0">
                          <a:latin typeface="Cambria Math" panose="02040503050406030204" pitchFamily="18" charset="0"/>
                        </a:rPr>
                        <m:t>〉</m:t>
                      </m:r>
                    </m:oMath>
                  </m:oMathPara>
                </a14:m>
                <a:endParaRPr lang="en-AU" sz="2000" dirty="0"/>
              </a:p>
            </p:txBody>
          </p:sp>
        </mc:Choice>
        <mc:Fallback>
          <p:sp>
            <p:nvSpPr>
              <p:cNvPr id="19" name="TextBox 18"/>
              <p:cNvSpPr txBox="1">
                <a:spLocks noRot="1" noChangeAspect="1" noMove="1" noResize="1" noEditPoints="1" noAdjustHandles="1" noChangeArrowheads="1" noChangeShapeType="1" noTextEdit="1"/>
              </p:cNvSpPr>
              <p:nvPr/>
            </p:nvSpPr>
            <p:spPr>
              <a:xfrm>
                <a:off x="1570774" y="3158854"/>
                <a:ext cx="436851" cy="307777"/>
              </a:xfrm>
              <a:prstGeom prst="rect">
                <a:avLst/>
              </a:prstGeom>
              <a:blipFill rotWithShape="0">
                <a:blip r:embed="rId5"/>
                <a:stretch>
                  <a:fillRect l="-19718" r="-18310" b="-37255"/>
                </a:stretch>
              </a:blipFill>
            </p:spPr>
            <p:txBody>
              <a:bodyPr/>
              <a:lstStyle/>
              <a:p>
                <a:r>
                  <a:rPr lang="en-AU">
                    <a:noFill/>
                  </a:rPr>
                  <a:t> </a:t>
                </a:r>
              </a:p>
            </p:txBody>
          </p:sp>
        </mc:Fallback>
      </mc:AlternateContent>
      <mc:AlternateContent xmlns:mc="http://schemas.openxmlformats.org/markup-compatibility/2006">
        <mc:Choice xmlns="" xmlns:a14="http://schemas.microsoft.com/office/drawing/2010/main" Requires="a14">
          <p:sp>
            <p:nvSpPr>
              <p:cNvPr id="20" name="TextBox 19"/>
              <p:cNvSpPr txBox="1"/>
              <p:nvPr/>
            </p:nvSpPr>
            <p:spPr>
              <a:xfrm>
                <a:off x="4857081" y="6123187"/>
                <a:ext cx="42960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AU" sz="2000" b="0" i="1" smtClean="0">
                          <a:latin typeface="Cambria Math" panose="02040503050406030204" pitchFamily="18" charset="0"/>
                        </a:rPr>
                        <m:t>|</m:t>
                      </m:r>
                      <m:r>
                        <a:rPr lang="en-AU" sz="2000" b="0" i="1" smtClean="0">
                          <a:latin typeface="Cambria Math" panose="02040503050406030204" pitchFamily="18" charset="0"/>
                        </a:rPr>
                        <m:t>𝑠</m:t>
                      </m:r>
                      <m:r>
                        <a:rPr lang="en-AU" sz="2000" b="0" i="1" smtClean="0">
                          <a:latin typeface="Cambria Math" panose="02040503050406030204" pitchFamily="18" charset="0"/>
                        </a:rPr>
                        <m:t>′〉</m:t>
                      </m:r>
                    </m:oMath>
                  </m:oMathPara>
                </a14:m>
                <a:endParaRPr lang="en-AU" sz="2000" dirty="0"/>
              </a:p>
            </p:txBody>
          </p:sp>
        </mc:Choice>
        <mc:Fallback>
          <p:sp>
            <p:nvSpPr>
              <p:cNvPr id="20" name="TextBox 19"/>
              <p:cNvSpPr txBox="1">
                <a:spLocks noRot="1" noChangeAspect="1" noMove="1" noResize="1" noEditPoints="1" noAdjustHandles="1" noChangeArrowheads="1" noChangeShapeType="1" noTextEdit="1"/>
              </p:cNvSpPr>
              <p:nvPr/>
            </p:nvSpPr>
            <p:spPr>
              <a:xfrm>
                <a:off x="4857081" y="6123187"/>
                <a:ext cx="429605" cy="307777"/>
              </a:xfrm>
              <a:prstGeom prst="rect">
                <a:avLst/>
              </a:prstGeom>
              <a:blipFill rotWithShape="0">
                <a:blip r:embed="rId6"/>
                <a:stretch>
                  <a:fillRect l="-20000" r="-18571" b="-37255"/>
                </a:stretch>
              </a:blipFill>
            </p:spPr>
            <p:txBody>
              <a:bodyPr/>
              <a:lstStyle/>
              <a:p>
                <a:r>
                  <a:rPr lang="en-AU">
                    <a:noFill/>
                  </a:rPr>
                  <a:t> </a:t>
                </a:r>
              </a:p>
            </p:txBody>
          </p:sp>
        </mc:Fallback>
      </mc:AlternateContent>
      <p:cxnSp>
        <p:nvCxnSpPr>
          <p:cNvPr id="18" name="Straight Arrow Connector 17"/>
          <p:cNvCxnSpPr/>
          <p:nvPr/>
        </p:nvCxnSpPr>
        <p:spPr bwMode="auto">
          <a:xfrm flipV="1">
            <a:off x="1980000" y="5043600"/>
            <a:ext cx="2574000" cy="1292400"/>
          </a:xfrm>
          <a:prstGeom prst="straightConnector1">
            <a:avLst/>
          </a:prstGeom>
          <a:solidFill>
            <a:schemeClr val="accent1"/>
          </a:solidFill>
          <a:ln w="1270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mc:Choice xmlns="" xmlns:a14="http://schemas.microsoft.com/office/drawing/2010/main" Requires="a14">
          <p:sp>
            <p:nvSpPr>
              <p:cNvPr id="23" name="TextBox 22"/>
              <p:cNvSpPr txBox="1"/>
              <p:nvPr/>
            </p:nvSpPr>
            <p:spPr>
              <a:xfrm>
                <a:off x="4821079" y="6518923"/>
                <a:ext cx="642163" cy="3323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AU" sz="2000" b="0" i="1" smtClean="0">
                              <a:solidFill>
                                <a:schemeClr val="accent6"/>
                              </a:solidFill>
                              <a:latin typeface="Cambria Math" panose="02040503050406030204" pitchFamily="18" charset="0"/>
                            </a:rPr>
                          </m:ctrlPr>
                        </m:sSubPr>
                        <m:e>
                          <m:r>
                            <a:rPr lang="en-AU" sz="2000" b="0" i="1" smtClean="0">
                              <a:solidFill>
                                <a:schemeClr val="accent6"/>
                              </a:solidFill>
                              <a:latin typeface="Cambria Math" panose="02040503050406030204" pitchFamily="18" charset="0"/>
                            </a:rPr>
                            <m:t>𝑈</m:t>
                          </m:r>
                        </m:e>
                        <m:sub>
                          <m:r>
                            <a:rPr lang="en-AU" sz="2000" b="0" i="1" smtClean="0">
                              <a:solidFill>
                                <a:schemeClr val="accent6"/>
                              </a:solidFill>
                              <a:latin typeface="Cambria Math" panose="02040503050406030204" pitchFamily="18" charset="0"/>
                            </a:rPr>
                            <m:t>𝑓</m:t>
                          </m:r>
                        </m:sub>
                      </m:sSub>
                      <m:r>
                        <a:rPr lang="en-AU" sz="2000" b="0" i="1" smtClean="0">
                          <a:solidFill>
                            <a:schemeClr val="accent6"/>
                          </a:solidFill>
                          <a:latin typeface="Cambria Math" panose="02040503050406030204" pitchFamily="18" charset="0"/>
                        </a:rPr>
                        <m:t>|</m:t>
                      </m:r>
                      <m:r>
                        <a:rPr lang="en-AU" sz="2000" b="0" i="1" smtClean="0">
                          <a:solidFill>
                            <a:schemeClr val="accent6"/>
                          </a:solidFill>
                          <a:latin typeface="Cambria Math" panose="02040503050406030204" pitchFamily="18" charset="0"/>
                        </a:rPr>
                        <m:t>𝑠</m:t>
                      </m:r>
                      <m:r>
                        <a:rPr lang="en-AU" sz="2000" b="0" i="1" smtClean="0">
                          <a:solidFill>
                            <a:schemeClr val="accent6"/>
                          </a:solidFill>
                          <a:latin typeface="Cambria Math" panose="02040503050406030204" pitchFamily="18" charset="0"/>
                        </a:rPr>
                        <m:t>〉</m:t>
                      </m:r>
                    </m:oMath>
                  </m:oMathPara>
                </a14:m>
                <a:endParaRPr lang="en-AU" sz="2000" dirty="0">
                  <a:solidFill>
                    <a:schemeClr val="accent6"/>
                  </a:solidFill>
                </a:endParaRPr>
              </a:p>
            </p:txBody>
          </p:sp>
        </mc:Choice>
        <mc:Fallback>
          <p:sp>
            <p:nvSpPr>
              <p:cNvPr id="23" name="TextBox 22"/>
              <p:cNvSpPr txBox="1">
                <a:spLocks noRot="1" noChangeAspect="1" noMove="1" noResize="1" noEditPoints="1" noAdjustHandles="1" noChangeArrowheads="1" noChangeShapeType="1" noTextEdit="1"/>
              </p:cNvSpPr>
              <p:nvPr/>
            </p:nvSpPr>
            <p:spPr>
              <a:xfrm>
                <a:off x="4821079" y="6518923"/>
                <a:ext cx="642163" cy="332399"/>
              </a:xfrm>
              <a:prstGeom prst="rect">
                <a:avLst/>
              </a:prstGeom>
              <a:blipFill rotWithShape="0">
                <a:blip r:embed="rId7"/>
                <a:stretch>
                  <a:fillRect l="-8571" r="-12381" b="-25455"/>
                </a:stretch>
              </a:blipFill>
            </p:spPr>
            <p:txBody>
              <a:bodyPr/>
              <a:lstStyle/>
              <a:p>
                <a:r>
                  <a:rPr lang="en-AU">
                    <a:noFill/>
                  </a:rPr>
                  <a:t> </a:t>
                </a:r>
              </a:p>
            </p:txBody>
          </p:sp>
        </mc:Fallback>
      </mc:AlternateContent>
      <mc:AlternateContent xmlns:mc="http://schemas.openxmlformats.org/markup-compatibility/2006">
        <mc:Choice xmlns="" xmlns:a14="http://schemas.microsoft.com/office/drawing/2010/main" Requires="a14">
          <p:sp>
            <p:nvSpPr>
              <p:cNvPr id="24" name="TextBox 23"/>
              <p:cNvSpPr txBox="1"/>
              <p:nvPr/>
            </p:nvSpPr>
            <p:spPr>
              <a:xfrm>
                <a:off x="4551656" y="4801201"/>
                <a:ext cx="908710" cy="3323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AU" sz="2000" i="1">
                              <a:latin typeface="Cambria Math" panose="02040503050406030204" pitchFamily="18" charset="0"/>
                            </a:rPr>
                          </m:ctrlPr>
                        </m:sSubPr>
                        <m:e>
                          <m:r>
                            <a:rPr lang="en-AU" sz="2000" i="1">
                              <a:latin typeface="Cambria Math" panose="02040503050406030204" pitchFamily="18" charset="0"/>
                            </a:rPr>
                            <m:t>𝑈</m:t>
                          </m:r>
                        </m:e>
                        <m:sub>
                          <m:r>
                            <a:rPr lang="en-AU" sz="2000" i="1">
                              <a:latin typeface="Cambria Math" panose="02040503050406030204" pitchFamily="18" charset="0"/>
                            </a:rPr>
                            <m:t>𝑠</m:t>
                          </m:r>
                        </m:sub>
                      </m:sSub>
                      <m:sSub>
                        <m:sSubPr>
                          <m:ctrlPr>
                            <a:rPr lang="en-AU" sz="2000" b="0" i="1" smtClean="0">
                              <a:latin typeface="Cambria Math" panose="02040503050406030204" pitchFamily="18" charset="0"/>
                            </a:rPr>
                          </m:ctrlPr>
                        </m:sSubPr>
                        <m:e>
                          <m:r>
                            <a:rPr lang="en-AU" sz="2000" b="0" i="1" smtClean="0">
                              <a:latin typeface="Cambria Math" panose="02040503050406030204" pitchFamily="18" charset="0"/>
                            </a:rPr>
                            <m:t>𝑈</m:t>
                          </m:r>
                        </m:e>
                        <m:sub>
                          <m:r>
                            <a:rPr lang="en-AU" sz="2000" b="0" i="1" smtClean="0">
                              <a:latin typeface="Cambria Math" panose="02040503050406030204" pitchFamily="18" charset="0"/>
                            </a:rPr>
                            <m:t>𝑓</m:t>
                          </m:r>
                        </m:sub>
                      </m:sSub>
                      <m:r>
                        <a:rPr lang="en-AU" sz="2000" b="0" i="1" smtClean="0">
                          <a:latin typeface="Cambria Math" panose="02040503050406030204" pitchFamily="18" charset="0"/>
                        </a:rPr>
                        <m:t>|</m:t>
                      </m:r>
                      <m:r>
                        <a:rPr lang="en-AU" sz="2000" b="0" i="1" smtClean="0">
                          <a:latin typeface="Cambria Math" panose="02040503050406030204" pitchFamily="18" charset="0"/>
                        </a:rPr>
                        <m:t>𝑠</m:t>
                      </m:r>
                      <m:r>
                        <a:rPr lang="en-AU" sz="2000" b="0" i="1" smtClean="0">
                          <a:latin typeface="Cambria Math" panose="02040503050406030204" pitchFamily="18" charset="0"/>
                        </a:rPr>
                        <m:t>〉</m:t>
                      </m:r>
                    </m:oMath>
                  </m:oMathPara>
                </a14:m>
                <a:endParaRPr lang="en-AU" sz="2000" dirty="0"/>
              </a:p>
            </p:txBody>
          </p:sp>
        </mc:Choice>
        <mc:Fallback>
          <p:sp>
            <p:nvSpPr>
              <p:cNvPr id="24" name="TextBox 23"/>
              <p:cNvSpPr txBox="1">
                <a:spLocks noRot="1" noChangeAspect="1" noMove="1" noResize="1" noEditPoints="1" noAdjustHandles="1" noChangeArrowheads="1" noChangeShapeType="1" noTextEdit="1"/>
              </p:cNvSpPr>
              <p:nvPr/>
            </p:nvSpPr>
            <p:spPr>
              <a:xfrm>
                <a:off x="4551656" y="4801201"/>
                <a:ext cx="908710" cy="332399"/>
              </a:xfrm>
              <a:prstGeom prst="rect">
                <a:avLst/>
              </a:prstGeom>
              <a:blipFill rotWithShape="0">
                <a:blip r:embed="rId8"/>
                <a:stretch>
                  <a:fillRect l="-6040" r="-8054" b="-27778"/>
                </a:stretch>
              </a:blipFill>
            </p:spPr>
            <p:txBody>
              <a:bodyPr/>
              <a:lstStyle/>
              <a:p>
                <a:r>
                  <a:rPr lang="en-AU">
                    <a:noFill/>
                  </a:rPr>
                  <a:t> </a:t>
                </a:r>
              </a:p>
            </p:txBody>
          </p:sp>
        </mc:Fallback>
      </mc:AlternateContent>
      <p:cxnSp>
        <p:nvCxnSpPr>
          <p:cNvPr id="22" name="Straight Arrow Connector 21"/>
          <p:cNvCxnSpPr/>
          <p:nvPr/>
        </p:nvCxnSpPr>
        <p:spPr bwMode="auto">
          <a:xfrm flipH="1" flipV="1">
            <a:off x="3835427" y="6054530"/>
            <a:ext cx="12357" cy="25064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mc:Choice xmlns="" xmlns:a14="http://schemas.microsoft.com/office/drawing/2010/main" Requires="a14">
          <p:sp>
            <p:nvSpPr>
              <p:cNvPr id="27" name="TextBox 26"/>
              <p:cNvSpPr txBox="1"/>
              <p:nvPr/>
            </p:nvSpPr>
            <p:spPr>
              <a:xfrm>
                <a:off x="3871428" y="6054530"/>
                <a:ext cx="201594"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AU" sz="1600" b="0" i="1" smtClean="0">
                          <a:latin typeface="Cambria Math" panose="02040503050406030204" pitchFamily="18" charset="0"/>
                        </a:rPr>
                        <m:t>𝜙</m:t>
                      </m:r>
                    </m:oMath>
                  </m:oMathPara>
                </a14:m>
                <a:endParaRPr lang="en-AU" sz="1600" dirty="0"/>
              </a:p>
            </p:txBody>
          </p:sp>
        </mc:Choice>
        <mc:Fallback>
          <p:sp>
            <p:nvSpPr>
              <p:cNvPr id="27" name="TextBox 26"/>
              <p:cNvSpPr txBox="1">
                <a:spLocks noRot="1" noChangeAspect="1" noMove="1" noResize="1" noEditPoints="1" noAdjustHandles="1" noChangeArrowheads="1" noChangeShapeType="1" noTextEdit="1"/>
              </p:cNvSpPr>
              <p:nvPr/>
            </p:nvSpPr>
            <p:spPr>
              <a:xfrm>
                <a:off x="3871428" y="6054530"/>
                <a:ext cx="201594" cy="246221"/>
              </a:xfrm>
              <a:prstGeom prst="rect">
                <a:avLst/>
              </a:prstGeom>
              <a:blipFill rotWithShape="0">
                <a:blip r:embed="rId9"/>
                <a:stretch>
                  <a:fillRect l="-30303" r="-33333" b="-34146"/>
                </a:stretch>
              </a:blipFill>
            </p:spPr>
            <p:txBody>
              <a:bodyPr/>
              <a:lstStyle/>
              <a:p>
                <a:r>
                  <a:rPr lang="en-AU">
                    <a:noFill/>
                  </a:rPr>
                  <a:t> </a:t>
                </a:r>
              </a:p>
            </p:txBody>
          </p:sp>
        </mc:Fallback>
      </mc:AlternateContent>
      <p:cxnSp>
        <p:nvCxnSpPr>
          <p:cNvPr id="28" name="Straight Arrow Connector 27"/>
          <p:cNvCxnSpPr/>
          <p:nvPr/>
        </p:nvCxnSpPr>
        <p:spPr bwMode="auto">
          <a:xfrm flipH="1" flipV="1">
            <a:off x="3399079" y="5658873"/>
            <a:ext cx="200856" cy="67352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mc:Choice xmlns="" xmlns:a14="http://schemas.microsoft.com/office/drawing/2010/main" Requires="a14">
          <p:sp>
            <p:nvSpPr>
              <p:cNvPr id="31" name="TextBox 30"/>
              <p:cNvSpPr txBox="1"/>
              <p:nvPr/>
            </p:nvSpPr>
            <p:spPr>
              <a:xfrm>
                <a:off x="3499507" y="5655273"/>
                <a:ext cx="315407"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AU" sz="1600" b="0" i="1" smtClean="0">
                          <a:latin typeface="Cambria Math" panose="02040503050406030204" pitchFamily="18" charset="0"/>
                        </a:rPr>
                        <m:t>3</m:t>
                      </m:r>
                      <m:r>
                        <a:rPr lang="en-AU" sz="1600" b="0" i="1" smtClean="0">
                          <a:latin typeface="Cambria Math" panose="02040503050406030204" pitchFamily="18" charset="0"/>
                        </a:rPr>
                        <m:t>𝜙</m:t>
                      </m:r>
                    </m:oMath>
                  </m:oMathPara>
                </a14:m>
                <a:endParaRPr lang="en-AU" sz="1600" dirty="0"/>
              </a:p>
            </p:txBody>
          </p:sp>
        </mc:Choice>
        <mc:Fallback>
          <p:sp>
            <p:nvSpPr>
              <p:cNvPr id="31" name="TextBox 30"/>
              <p:cNvSpPr txBox="1">
                <a:spLocks noRot="1" noChangeAspect="1" noMove="1" noResize="1" noEditPoints="1" noAdjustHandles="1" noChangeArrowheads="1" noChangeShapeType="1" noTextEdit="1"/>
              </p:cNvSpPr>
              <p:nvPr/>
            </p:nvSpPr>
            <p:spPr>
              <a:xfrm>
                <a:off x="3499507" y="5655273"/>
                <a:ext cx="315407" cy="246221"/>
              </a:xfrm>
              <a:prstGeom prst="rect">
                <a:avLst/>
              </a:prstGeom>
              <a:blipFill rotWithShape="0">
                <a:blip r:embed="rId10"/>
                <a:stretch>
                  <a:fillRect l="-19231" r="-19231" b="-35000"/>
                </a:stretch>
              </a:blipFill>
            </p:spPr>
            <p:txBody>
              <a:bodyPr/>
              <a:lstStyle/>
              <a:p>
                <a:r>
                  <a:rPr lang="en-AU">
                    <a:noFill/>
                  </a:rPr>
                  <a:t> </a:t>
                </a:r>
              </a:p>
            </p:txBody>
          </p:sp>
        </mc:Fallback>
      </mc:AlternateContent>
    </p:spTree>
    <p:extLst>
      <p:ext uri="{BB962C8B-B14F-4D97-AF65-F5344CB8AC3E}">
        <p14:creationId xmlns="" xmlns:p14="http://schemas.microsoft.com/office/powerpoint/2010/main" val="1721705269"/>
      </p:ext>
    </p:extLst>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 xmlns:a14="http://schemas.microsoft.com/office/drawing/2010/main" Requires="a14">
          <p:sp>
            <p:nvSpPr>
              <p:cNvPr id="26" name="Rectangle 3"/>
              <p:cNvSpPr txBox="1">
                <a:spLocks noChangeArrowheads="1"/>
              </p:cNvSpPr>
              <p:nvPr/>
            </p:nvSpPr>
            <p:spPr bwMode="auto">
              <a:xfrm>
                <a:off x="327324" y="1152037"/>
                <a:ext cx="8816675" cy="5705963"/>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2000">
                    <a:solidFill>
                      <a:schemeClr val="tx1"/>
                    </a:solidFill>
                    <a:latin typeface="+mn-lt"/>
                  </a:defRPr>
                </a:lvl5pPr>
                <a:lvl6pPr marL="2514600" indent="-228600" algn="l" rtl="0" fontAlgn="base">
                  <a:spcBef>
                    <a:spcPct val="20000"/>
                  </a:spcBef>
                  <a:spcAft>
                    <a:spcPct val="0"/>
                  </a:spcAft>
                  <a:buClr>
                    <a:schemeClr val="tx1"/>
                  </a:buClr>
                  <a:buSzPct val="85000"/>
                  <a:buChar char="•"/>
                  <a:defRPr sz="2000">
                    <a:solidFill>
                      <a:schemeClr val="tx1"/>
                    </a:solidFill>
                    <a:latin typeface="+mn-lt"/>
                  </a:defRPr>
                </a:lvl6pPr>
                <a:lvl7pPr marL="2971800" indent="-228600" algn="l" rtl="0" fontAlgn="base">
                  <a:spcBef>
                    <a:spcPct val="20000"/>
                  </a:spcBef>
                  <a:spcAft>
                    <a:spcPct val="0"/>
                  </a:spcAft>
                  <a:buClr>
                    <a:schemeClr val="tx1"/>
                  </a:buClr>
                  <a:buSzPct val="85000"/>
                  <a:buChar char="•"/>
                  <a:defRPr sz="2000">
                    <a:solidFill>
                      <a:schemeClr val="tx1"/>
                    </a:solidFill>
                    <a:latin typeface="+mn-lt"/>
                  </a:defRPr>
                </a:lvl7pPr>
                <a:lvl8pPr marL="3429000" indent="-228600" algn="l" rtl="0" fontAlgn="base">
                  <a:spcBef>
                    <a:spcPct val="20000"/>
                  </a:spcBef>
                  <a:spcAft>
                    <a:spcPct val="0"/>
                  </a:spcAft>
                  <a:buClr>
                    <a:schemeClr val="tx1"/>
                  </a:buClr>
                  <a:buSzPct val="85000"/>
                  <a:buChar char="•"/>
                  <a:defRPr sz="2000">
                    <a:solidFill>
                      <a:schemeClr val="tx1"/>
                    </a:solidFill>
                    <a:latin typeface="+mn-lt"/>
                  </a:defRPr>
                </a:lvl8pPr>
                <a:lvl9pPr marL="3886200" indent="-228600" algn="l" rtl="0" fontAlgn="base">
                  <a:spcBef>
                    <a:spcPct val="20000"/>
                  </a:spcBef>
                  <a:spcAft>
                    <a:spcPct val="0"/>
                  </a:spcAft>
                  <a:buClr>
                    <a:schemeClr val="tx1"/>
                  </a:buClr>
                  <a:buSzPct val="85000"/>
                  <a:buChar char="•"/>
                  <a:defRPr sz="2000">
                    <a:solidFill>
                      <a:schemeClr val="tx1"/>
                    </a:solidFill>
                    <a:latin typeface="+mn-lt"/>
                  </a:defRPr>
                </a:lvl9pPr>
              </a:lstStyle>
              <a:p>
                <a:pPr eaLnBrk="1" hangingPunct="1">
                  <a:spcBef>
                    <a:spcPts val="600"/>
                  </a:spcBef>
                  <a:spcAft>
                    <a:spcPts val="0"/>
                  </a:spcAft>
                </a:pPr>
                <a:r>
                  <a:rPr lang="en-AU" sz="2000" b="1" kern="0" dirty="0" smtClean="0"/>
                  <a:t>Another way of looking at it: Rotations</a:t>
                </a:r>
              </a:p>
              <a:p>
                <a:pPr marL="0" indent="0" eaLnBrk="1" hangingPunct="1">
                  <a:spcBef>
                    <a:spcPts val="600"/>
                  </a:spcBef>
                  <a:spcAft>
                    <a:spcPts val="0"/>
                  </a:spcAft>
                  <a:buFont typeface="Wingdings" panose="05000000000000000000" pitchFamily="2" charset="2"/>
                  <a:buNone/>
                </a:pPr>
                <a14:m>
                  <m:oMathPara xmlns:m="http://schemas.openxmlformats.org/officeDocument/2006/math">
                    <m:oMathParaPr>
                      <m:jc m:val="centerGroup"/>
                    </m:oMathParaPr>
                    <m:oMath xmlns:m="http://schemas.openxmlformats.org/officeDocument/2006/math">
                      <m:sSub>
                        <m:sSubPr>
                          <m:ctrlPr>
                            <a:rPr lang="en-AU" sz="2000" i="1" kern="0">
                              <a:latin typeface="Cambria Math" panose="02040503050406030204" pitchFamily="18" charset="0"/>
                            </a:rPr>
                          </m:ctrlPr>
                        </m:sSubPr>
                        <m:e>
                          <m:r>
                            <a:rPr lang="en-AU" sz="2000" i="1" kern="0">
                              <a:latin typeface="Cambria Math" panose="02040503050406030204" pitchFamily="18" charset="0"/>
                            </a:rPr>
                            <m:t>𝑈</m:t>
                          </m:r>
                        </m:e>
                        <m:sub>
                          <m:r>
                            <a:rPr lang="en-AU" sz="2000" i="1" kern="0">
                              <a:latin typeface="Cambria Math" panose="02040503050406030204" pitchFamily="18" charset="0"/>
                            </a:rPr>
                            <m:t>𝑓</m:t>
                          </m:r>
                        </m:sub>
                      </m:sSub>
                      <m:d>
                        <m:dPr>
                          <m:begChr m:val="|"/>
                          <m:endChr m:val="〉"/>
                          <m:ctrlPr>
                            <a:rPr lang="en-AU" sz="2000" i="1" kern="0">
                              <a:latin typeface="Cambria Math" panose="02040503050406030204" pitchFamily="18" charset="0"/>
                            </a:rPr>
                          </m:ctrlPr>
                        </m:dPr>
                        <m:e>
                          <m:r>
                            <a:rPr lang="en-AU" sz="2000" i="1" kern="0" smtClean="0">
                              <a:latin typeface="Cambria Math" panose="02040503050406030204" pitchFamily="18" charset="0"/>
                            </a:rPr>
                            <m:t>𝑠</m:t>
                          </m:r>
                          <m:r>
                            <a:rPr lang="en-AU" sz="2000" i="1" kern="0" smtClean="0">
                              <a:latin typeface="Cambria Math" panose="02040503050406030204" pitchFamily="18" charset="0"/>
                            </a:rPr>
                            <m:t>′</m:t>
                          </m:r>
                        </m:e>
                      </m:d>
                      <m:r>
                        <a:rPr lang="en-AU" sz="2000" i="1" kern="0">
                          <a:latin typeface="Cambria Math" panose="02040503050406030204" pitchFamily="18" charset="0"/>
                        </a:rPr>
                        <m:t>=</m:t>
                      </m:r>
                      <m:d>
                        <m:dPr>
                          <m:begChr m:val="|"/>
                          <m:endChr m:val="〉"/>
                          <m:ctrlPr>
                            <a:rPr lang="en-AU" sz="2000" i="1" kern="0" smtClean="0">
                              <a:latin typeface="Cambria Math" panose="02040503050406030204" pitchFamily="18" charset="0"/>
                            </a:rPr>
                          </m:ctrlPr>
                        </m:dPr>
                        <m:e>
                          <m:r>
                            <a:rPr lang="en-AU" sz="2000" i="1" kern="0">
                              <a:latin typeface="Cambria Math" panose="02040503050406030204" pitchFamily="18" charset="0"/>
                            </a:rPr>
                            <m:t>𝑠</m:t>
                          </m:r>
                          <m:r>
                            <a:rPr lang="en-AU" sz="2000" i="1" kern="0" smtClean="0">
                              <a:latin typeface="Cambria Math" panose="02040503050406030204" pitchFamily="18" charset="0"/>
                            </a:rPr>
                            <m:t>′</m:t>
                          </m:r>
                        </m:e>
                      </m:d>
                    </m:oMath>
                  </m:oMathPara>
                </a14:m>
                <a:endParaRPr lang="en-AU" sz="2000" kern="0" dirty="0"/>
              </a:p>
              <a:p>
                <a:pPr marL="0" indent="0" eaLnBrk="1" hangingPunct="1">
                  <a:spcBef>
                    <a:spcPts val="600"/>
                  </a:spcBef>
                  <a:spcAft>
                    <a:spcPts val="0"/>
                  </a:spcAft>
                  <a:buFont typeface="Wingdings" panose="05000000000000000000" pitchFamily="2" charset="2"/>
                  <a:buNone/>
                </a:pPr>
                <a14:m>
                  <m:oMathPara xmlns:m="http://schemas.openxmlformats.org/officeDocument/2006/math">
                    <m:oMathParaPr>
                      <m:jc m:val="centerGroup"/>
                    </m:oMathParaPr>
                    <m:oMath xmlns:m="http://schemas.openxmlformats.org/officeDocument/2006/math">
                      <m:sSub>
                        <m:sSubPr>
                          <m:ctrlPr>
                            <a:rPr lang="en-AU" sz="2000" i="1" kern="0">
                              <a:latin typeface="Cambria Math" panose="02040503050406030204" pitchFamily="18" charset="0"/>
                            </a:rPr>
                          </m:ctrlPr>
                        </m:sSubPr>
                        <m:e>
                          <m:r>
                            <a:rPr lang="en-AU" sz="2000" i="1" kern="0">
                              <a:latin typeface="Cambria Math" panose="02040503050406030204" pitchFamily="18" charset="0"/>
                            </a:rPr>
                            <m:t>𝑈</m:t>
                          </m:r>
                        </m:e>
                        <m:sub>
                          <m:r>
                            <a:rPr lang="en-AU" sz="2000" i="1" kern="0">
                              <a:latin typeface="Cambria Math" panose="02040503050406030204" pitchFamily="18" charset="0"/>
                            </a:rPr>
                            <m:t>𝑠</m:t>
                          </m:r>
                        </m:sub>
                      </m:sSub>
                      <m:d>
                        <m:dPr>
                          <m:begChr m:val="|"/>
                          <m:endChr m:val="〉"/>
                          <m:ctrlPr>
                            <a:rPr lang="en-AU" sz="2000" i="1" kern="0">
                              <a:latin typeface="Cambria Math" panose="02040503050406030204" pitchFamily="18" charset="0"/>
                            </a:rPr>
                          </m:ctrlPr>
                        </m:dPr>
                        <m:e>
                          <m:r>
                            <a:rPr lang="en-AU" sz="2000" i="1" kern="0">
                              <a:latin typeface="Cambria Math" panose="02040503050406030204" pitchFamily="18" charset="0"/>
                            </a:rPr>
                            <m:t>𝜔</m:t>
                          </m:r>
                        </m:e>
                      </m:d>
                      <m:r>
                        <a:rPr lang="en-AU" sz="2000" i="1" kern="0">
                          <a:latin typeface="Cambria Math" panose="02040503050406030204" pitchFamily="18" charset="0"/>
                        </a:rPr>
                        <m:t>=</m:t>
                      </m:r>
                      <m:func>
                        <m:funcPr>
                          <m:ctrlPr>
                            <a:rPr lang="en-AU" sz="2000" i="1" kern="0">
                              <a:latin typeface="Cambria Math" panose="02040503050406030204" pitchFamily="18" charset="0"/>
                            </a:rPr>
                          </m:ctrlPr>
                        </m:funcPr>
                        <m:fName>
                          <m:r>
                            <m:rPr>
                              <m:sty m:val="p"/>
                            </m:rPr>
                            <a:rPr lang="en-AU" sz="2000" kern="0">
                              <a:latin typeface="Cambria Math" panose="02040503050406030204" pitchFamily="18" charset="0"/>
                            </a:rPr>
                            <m:t>sin</m:t>
                          </m:r>
                        </m:fName>
                        <m:e>
                          <m:r>
                            <a:rPr lang="en-AU" sz="2000" i="1" kern="0" smtClean="0">
                              <a:latin typeface="Cambria Math" panose="02040503050406030204" pitchFamily="18" charset="0"/>
                            </a:rPr>
                            <m:t>2</m:t>
                          </m:r>
                          <m:r>
                            <a:rPr lang="en-AU" sz="2000" i="1" kern="0">
                              <a:latin typeface="Cambria Math" panose="02040503050406030204" pitchFamily="18" charset="0"/>
                            </a:rPr>
                            <m:t>𝜙</m:t>
                          </m:r>
                        </m:e>
                      </m:func>
                      <m:d>
                        <m:dPr>
                          <m:begChr m:val="|"/>
                          <m:endChr m:val="〉"/>
                          <m:ctrlPr>
                            <a:rPr lang="en-AU" sz="2000" i="1" kern="0">
                              <a:latin typeface="Cambria Math" panose="02040503050406030204" pitchFamily="18" charset="0"/>
                            </a:rPr>
                          </m:ctrlPr>
                        </m:dPr>
                        <m:e>
                          <m:r>
                            <a:rPr lang="en-AU" sz="2000" i="1" kern="0">
                              <a:latin typeface="Cambria Math" panose="02040503050406030204" pitchFamily="18" charset="0"/>
                            </a:rPr>
                            <m:t>𝑠</m:t>
                          </m:r>
                          <m:r>
                            <a:rPr lang="en-AU" sz="2000" i="1" kern="0">
                              <a:latin typeface="Cambria Math" panose="02040503050406030204" pitchFamily="18" charset="0"/>
                            </a:rPr>
                            <m:t>′</m:t>
                          </m:r>
                        </m:e>
                      </m:d>
                      <m:r>
                        <a:rPr lang="en-AU" sz="2000" i="1" kern="0">
                          <a:latin typeface="Cambria Math" panose="02040503050406030204" pitchFamily="18" charset="0"/>
                        </a:rPr>
                        <m:t>−</m:t>
                      </m:r>
                      <m:func>
                        <m:funcPr>
                          <m:ctrlPr>
                            <a:rPr lang="en-AU" sz="2000" i="1" kern="0">
                              <a:latin typeface="Cambria Math" panose="02040503050406030204" pitchFamily="18" charset="0"/>
                            </a:rPr>
                          </m:ctrlPr>
                        </m:funcPr>
                        <m:fName>
                          <m:r>
                            <m:rPr>
                              <m:sty m:val="p"/>
                            </m:rPr>
                            <a:rPr lang="en-AU" sz="2000" kern="0">
                              <a:latin typeface="Cambria Math" panose="02040503050406030204" pitchFamily="18" charset="0"/>
                            </a:rPr>
                            <m:t>cos</m:t>
                          </m:r>
                        </m:fName>
                        <m:e>
                          <m:r>
                            <a:rPr lang="en-AU" sz="2000" i="1" kern="0" smtClean="0">
                              <a:latin typeface="Cambria Math" panose="02040503050406030204" pitchFamily="18" charset="0"/>
                            </a:rPr>
                            <m:t>2</m:t>
                          </m:r>
                          <m:r>
                            <a:rPr lang="en-AU" sz="2000" i="1" kern="0">
                              <a:latin typeface="Cambria Math" panose="02040503050406030204" pitchFamily="18" charset="0"/>
                            </a:rPr>
                            <m:t>𝜙</m:t>
                          </m:r>
                        </m:e>
                      </m:func>
                      <m:r>
                        <a:rPr lang="en-AU" sz="2000" i="1" kern="0">
                          <a:latin typeface="Cambria Math" panose="02040503050406030204" pitchFamily="18" charset="0"/>
                        </a:rPr>
                        <m:t>|</m:t>
                      </m:r>
                      <m:r>
                        <a:rPr lang="en-AU" sz="2000" i="1" kern="0">
                          <a:latin typeface="Cambria Math" panose="02040503050406030204" pitchFamily="18" charset="0"/>
                        </a:rPr>
                        <m:t>𝜔</m:t>
                      </m:r>
                      <m:r>
                        <a:rPr lang="en-AU" sz="2000" i="1" kern="0">
                          <a:latin typeface="Cambria Math" panose="02040503050406030204" pitchFamily="18" charset="0"/>
                        </a:rPr>
                        <m:t>〉</m:t>
                      </m:r>
                    </m:oMath>
                  </m:oMathPara>
                </a14:m>
                <a:r>
                  <a:rPr lang="en-AU" sz="2000" i="1" kern="0" dirty="0">
                    <a:latin typeface="Cambria Math" panose="02040503050406030204" pitchFamily="18" charset="0"/>
                  </a:rPr>
                  <a:t/>
                </a:r>
                <a:br>
                  <a:rPr lang="en-AU" sz="2000" i="1" kern="0" dirty="0">
                    <a:latin typeface="Cambria Math" panose="02040503050406030204" pitchFamily="18" charset="0"/>
                  </a:rPr>
                </a:br>
                <a:endParaRPr lang="en-AU" sz="2000" kern="0" dirty="0"/>
              </a:p>
              <a:p>
                <a:pPr marL="0" indent="0" eaLnBrk="1" hangingPunct="1">
                  <a:spcBef>
                    <a:spcPts val="600"/>
                  </a:spcBef>
                  <a:spcAft>
                    <a:spcPts val="0"/>
                  </a:spcAft>
                  <a:buFont typeface="Wingdings" panose="05000000000000000000" pitchFamily="2" charset="2"/>
                  <a:buNone/>
                </a:pPr>
                <a14:m>
                  <m:oMathPara xmlns:m="http://schemas.openxmlformats.org/officeDocument/2006/math">
                    <m:oMathParaPr>
                      <m:jc m:val="centerGroup"/>
                    </m:oMathParaPr>
                    <m:oMath xmlns:m="http://schemas.openxmlformats.org/officeDocument/2006/math">
                      <m:sSub>
                        <m:sSubPr>
                          <m:ctrlPr>
                            <a:rPr lang="en-AU" sz="2000" i="1" kern="0">
                              <a:latin typeface="Cambria Math" panose="02040503050406030204" pitchFamily="18" charset="0"/>
                            </a:rPr>
                          </m:ctrlPr>
                        </m:sSubPr>
                        <m:e>
                          <m:r>
                            <a:rPr lang="en-AU" sz="2000" i="1" kern="0">
                              <a:latin typeface="Cambria Math" panose="02040503050406030204" pitchFamily="18" charset="0"/>
                            </a:rPr>
                            <m:t>𝑈</m:t>
                          </m:r>
                        </m:e>
                        <m:sub>
                          <m:r>
                            <a:rPr lang="en-AU" sz="2000" i="1" kern="0">
                              <a:latin typeface="Cambria Math" panose="02040503050406030204" pitchFamily="18" charset="0"/>
                            </a:rPr>
                            <m:t>𝑠</m:t>
                          </m:r>
                        </m:sub>
                      </m:sSub>
                      <m:d>
                        <m:dPr>
                          <m:begChr m:val="|"/>
                          <m:endChr m:val="〉"/>
                          <m:ctrlPr>
                            <a:rPr lang="en-AU" sz="2000" i="1" kern="0">
                              <a:latin typeface="Cambria Math" panose="02040503050406030204" pitchFamily="18" charset="0"/>
                            </a:rPr>
                          </m:ctrlPr>
                        </m:dPr>
                        <m:e>
                          <m:r>
                            <a:rPr lang="en-AU" sz="2000" i="1" kern="0">
                              <a:latin typeface="Cambria Math" panose="02040503050406030204" pitchFamily="18" charset="0"/>
                            </a:rPr>
                            <m:t>𝑠</m:t>
                          </m:r>
                          <m:r>
                            <a:rPr lang="en-AU" sz="2000" i="1" kern="0">
                              <a:latin typeface="Cambria Math" panose="02040503050406030204" pitchFamily="18" charset="0"/>
                            </a:rPr>
                            <m:t>′</m:t>
                          </m:r>
                        </m:e>
                      </m:d>
                      <m:r>
                        <a:rPr lang="en-AU" sz="2000" i="1" kern="0">
                          <a:latin typeface="Cambria Math" panose="02040503050406030204" pitchFamily="18" charset="0"/>
                        </a:rPr>
                        <m:t>=</m:t>
                      </m:r>
                      <m:func>
                        <m:funcPr>
                          <m:ctrlPr>
                            <a:rPr lang="en-AU" sz="2000" i="1" kern="0">
                              <a:latin typeface="Cambria Math" panose="02040503050406030204" pitchFamily="18" charset="0"/>
                            </a:rPr>
                          </m:ctrlPr>
                        </m:funcPr>
                        <m:fName>
                          <m:r>
                            <m:rPr>
                              <m:sty m:val="p"/>
                            </m:rPr>
                            <a:rPr lang="en-AU" sz="2000" kern="0">
                              <a:latin typeface="Cambria Math" panose="02040503050406030204" pitchFamily="18" charset="0"/>
                            </a:rPr>
                            <m:t>cos</m:t>
                          </m:r>
                        </m:fName>
                        <m:e>
                          <m:r>
                            <a:rPr lang="en-AU" sz="2000" i="1" kern="0" smtClean="0">
                              <a:latin typeface="Cambria Math" panose="02040503050406030204" pitchFamily="18" charset="0"/>
                            </a:rPr>
                            <m:t>2</m:t>
                          </m:r>
                          <m:r>
                            <a:rPr lang="en-AU" sz="2000" i="1" kern="0">
                              <a:latin typeface="Cambria Math" panose="02040503050406030204" pitchFamily="18" charset="0"/>
                            </a:rPr>
                            <m:t>𝜙</m:t>
                          </m:r>
                        </m:e>
                      </m:func>
                      <m:d>
                        <m:dPr>
                          <m:begChr m:val="|"/>
                          <m:endChr m:val="〉"/>
                          <m:ctrlPr>
                            <a:rPr lang="en-AU" sz="2000" i="1" kern="0">
                              <a:latin typeface="Cambria Math" panose="02040503050406030204" pitchFamily="18" charset="0"/>
                            </a:rPr>
                          </m:ctrlPr>
                        </m:dPr>
                        <m:e>
                          <m:sSup>
                            <m:sSupPr>
                              <m:ctrlPr>
                                <a:rPr lang="en-AU" sz="2000" i="1" kern="0">
                                  <a:latin typeface="Cambria Math" panose="02040503050406030204" pitchFamily="18" charset="0"/>
                                </a:rPr>
                              </m:ctrlPr>
                            </m:sSupPr>
                            <m:e>
                              <m:r>
                                <a:rPr lang="en-AU" sz="2000" i="1" kern="0">
                                  <a:latin typeface="Cambria Math" panose="02040503050406030204" pitchFamily="18" charset="0"/>
                                </a:rPr>
                                <m:t>𝑠</m:t>
                              </m:r>
                            </m:e>
                            <m:sup>
                              <m:r>
                                <a:rPr lang="en-AU" sz="2000" i="1" kern="0">
                                  <a:latin typeface="Cambria Math" panose="02040503050406030204" pitchFamily="18" charset="0"/>
                                </a:rPr>
                                <m:t>′</m:t>
                              </m:r>
                            </m:sup>
                          </m:sSup>
                        </m:e>
                      </m:d>
                      <m:r>
                        <a:rPr lang="en-AU" sz="2000" i="1" kern="0">
                          <a:latin typeface="Cambria Math" panose="02040503050406030204" pitchFamily="18" charset="0"/>
                        </a:rPr>
                        <m:t>+</m:t>
                      </m:r>
                      <m:func>
                        <m:funcPr>
                          <m:ctrlPr>
                            <a:rPr lang="en-AU" sz="2000" i="1" kern="0">
                              <a:latin typeface="Cambria Math" panose="02040503050406030204" pitchFamily="18" charset="0"/>
                            </a:rPr>
                          </m:ctrlPr>
                        </m:funcPr>
                        <m:fName>
                          <m:r>
                            <m:rPr>
                              <m:sty m:val="p"/>
                            </m:rPr>
                            <a:rPr lang="en-AU" sz="2000" kern="0">
                              <a:latin typeface="Cambria Math" panose="02040503050406030204" pitchFamily="18" charset="0"/>
                            </a:rPr>
                            <m:t>sin</m:t>
                          </m:r>
                        </m:fName>
                        <m:e>
                          <m:r>
                            <a:rPr lang="en-AU" sz="2000" i="1" kern="0" smtClean="0">
                              <a:latin typeface="Cambria Math" panose="02040503050406030204" pitchFamily="18" charset="0"/>
                            </a:rPr>
                            <m:t>2</m:t>
                          </m:r>
                          <m:r>
                            <a:rPr lang="en-AU" sz="2000" i="1" kern="0">
                              <a:latin typeface="Cambria Math" panose="02040503050406030204" pitchFamily="18" charset="0"/>
                            </a:rPr>
                            <m:t>𝜙</m:t>
                          </m:r>
                        </m:e>
                      </m:func>
                      <m:r>
                        <a:rPr lang="en-AU" sz="2000" i="1" kern="0">
                          <a:latin typeface="Cambria Math" panose="02040503050406030204" pitchFamily="18" charset="0"/>
                        </a:rPr>
                        <m:t>|</m:t>
                      </m:r>
                      <m:r>
                        <a:rPr lang="en-AU" sz="2000" i="1" kern="0">
                          <a:latin typeface="Cambria Math" panose="02040503050406030204" pitchFamily="18" charset="0"/>
                        </a:rPr>
                        <m:t>𝜔</m:t>
                      </m:r>
                      <m:r>
                        <a:rPr lang="en-AU" sz="2000" i="1" kern="0">
                          <a:latin typeface="Cambria Math" panose="02040503050406030204" pitchFamily="18" charset="0"/>
                        </a:rPr>
                        <m:t>〉</m:t>
                      </m:r>
                    </m:oMath>
                  </m:oMathPara>
                </a14:m>
                <a:endParaRPr lang="en-AU" sz="2000" kern="0" dirty="0"/>
              </a:p>
              <a:p>
                <a:pPr eaLnBrk="1" hangingPunct="1">
                  <a:spcBef>
                    <a:spcPts val="600"/>
                  </a:spcBef>
                  <a:spcAft>
                    <a:spcPts val="0"/>
                  </a:spcAft>
                </a:pPr>
                <a:r>
                  <a:rPr lang="en-AU" sz="2000" kern="0" dirty="0" smtClean="0"/>
                  <a:t>The Grover iteration gives</a:t>
                </a:r>
              </a:p>
              <a:p>
                <a:pPr marL="0" indent="0" eaLnBrk="1" hangingPunct="1">
                  <a:spcBef>
                    <a:spcPts val="600"/>
                  </a:spcBef>
                  <a:spcAft>
                    <a:spcPts val="0"/>
                  </a:spcAft>
                  <a:buFont typeface="Wingdings" panose="05000000000000000000" pitchFamily="2" charset="2"/>
                  <a:buNone/>
                </a:pPr>
                <a14:m>
                  <m:oMathPara xmlns:m="http://schemas.openxmlformats.org/officeDocument/2006/math">
                    <m:oMathParaPr>
                      <m:jc m:val="centerGroup"/>
                    </m:oMathParaPr>
                    <m:oMath xmlns:m="http://schemas.openxmlformats.org/officeDocument/2006/math">
                      <m:d>
                        <m:dPr>
                          <m:begChr m:val="|"/>
                          <m:endChr m:val="〉"/>
                          <m:ctrlPr>
                            <a:rPr lang="en-AU" sz="2000" i="1" kern="0">
                              <a:latin typeface="Cambria Math" panose="02040503050406030204" pitchFamily="18" charset="0"/>
                            </a:rPr>
                          </m:ctrlPr>
                        </m:dPr>
                        <m:e>
                          <m:r>
                            <a:rPr lang="en-AU" sz="2000" i="1" kern="0">
                              <a:latin typeface="Cambria Math" panose="02040503050406030204" pitchFamily="18" charset="0"/>
                            </a:rPr>
                            <m:t>𝜓</m:t>
                          </m:r>
                        </m:e>
                      </m:d>
                      <m:r>
                        <a:rPr lang="en-AU" sz="2000" i="1" kern="0">
                          <a:latin typeface="Cambria Math" panose="02040503050406030204" pitchFamily="18" charset="0"/>
                        </a:rPr>
                        <m:t>=</m:t>
                      </m:r>
                      <m:func>
                        <m:funcPr>
                          <m:ctrlPr>
                            <a:rPr lang="en-AU" sz="2000" i="1" kern="0">
                              <a:latin typeface="Cambria Math" panose="02040503050406030204" pitchFamily="18" charset="0"/>
                            </a:rPr>
                          </m:ctrlPr>
                        </m:funcPr>
                        <m:fName>
                          <m:r>
                            <m:rPr>
                              <m:sty m:val="p"/>
                            </m:rPr>
                            <a:rPr lang="en-AU" sz="2000" kern="0">
                              <a:latin typeface="Cambria Math" panose="02040503050406030204" pitchFamily="18" charset="0"/>
                            </a:rPr>
                            <m:t>cos</m:t>
                          </m:r>
                        </m:fName>
                        <m:e>
                          <m:r>
                            <a:rPr lang="en-AU" sz="2000" i="1" kern="0">
                              <a:latin typeface="Cambria Math" panose="02040503050406030204" pitchFamily="18" charset="0"/>
                            </a:rPr>
                            <m:t>𝜃</m:t>
                          </m:r>
                        </m:e>
                      </m:func>
                      <m:d>
                        <m:dPr>
                          <m:begChr m:val="|"/>
                          <m:endChr m:val="〉"/>
                          <m:ctrlPr>
                            <a:rPr lang="en-AU" sz="2000" i="1" kern="0">
                              <a:latin typeface="Cambria Math" panose="02040503050406030204" pitchFamily="18" charset="0"/>
                            </a:rPr>
                          </m:ctrlPr>
                        </m:dPr>
                        <m:e>
                          <m:r>
                            <a:rPr lang="en-AU" sz="2000" i="1" kern="0">
                              <a:latin typeface="Cambria Math" panose="02040503050406030204" pitchFamily="18" charset="0"/>
                            </a:rPr>
                            <m:t>𝑠</m:t>
                          </m:r>
                          <m:r>
                            <a:rPr lang="en-AU" sz="2000" i="1" kern="0">
                              <a:latin typeface="Cambria Math" panose="02040503050406030204" pitchFamily="18" charset="0"/>
                            </a:rPr>
                            <m:t>′</m:t>
                          </m:r>
                        </m:e>
                      </m:d>
                      <m:r>
                        <a:rPr lang="en-AU" sz="2000" i="1" kern="0">
                          <a:latin typeface="Cambria Math" panose="02040503050406030204" pitchFamily="18" charset="0"/>
                        </a:rPr>
                        <m:t>+</m:t>
                      </m:r>
                      <m:func>
                        <m:funcPr>
                          <m:ctrlPr>
                            <a:rPr lang="en-AU" sz="2000" i="1" kern="0">
                              <a:latin typeface="Cambria Math" panose="02040503050406030204" pitchFamily="18" charset="0"/>
                            </a:rPr>
                          </m:ctrlPr>
                        </m:funcPr>
                        <m:fName>
                          <m:r>
                            <m:rPr>
                              <m:sty m:val="p"/>
                            </m:rPr>
                            <a:rPr lang="en-AU" sz="2000" kern="0">
                              <a:latin typeface="Cambria Math" panose="02040503050406030204" pitchFamily="18" charset="0"/>
                            </a:rPr>
                            <m:t>sin</m:t>
                          </m:r>
                        </m:fName>
                        <m:e>
                          <m:r>
                            <a:rPr lang="en-AU" sz="2000" i="1" kern="0">
                              <a:latin typeface="Cambria Math" panose="02040503050406030204" pitchFamily="18" charset="0"/>
                            </a:rPr>
                            <m:t>𝜃</m:t>
                          </m:r>
                        </m:e>
                      </m:func>
                      <m:r>
                        <a:rPr lang="en-AU" sz="2000" i="1" kern="0">
                          <a:latin typeface="Cambria Math" panose="02040503050406030204" pitchFamily="18" charset="0"/>
                        </a:rPr>
                        <m:t>|</m:t>
                      </m:r>
                      <m:r>
                        <a:rPr lang="en-AU" sz="2000" i="1" kern="0">
                          <a:latin typeface="Cambria Math" panose="02040503050406030204" pitchFamily="18" charset="0"/>
                        </a:rPr>
                        <m:t>𝜔</m:t>
                      </m:r>
                      <m:r>
                        <a:rPr lang="en-AU" sz="2000" i="1" kern="0">
                          <a:latin typeface="Cambria Math" panose="02040503050406030204" pitchFamily="18" charset="0"/>
                        </a:rPr>
                        <m:t>〉</m:t>
                      </m:r>
                    </m:oMath>
                  </m:oMathPara>
                </a14:m>
                <a:endParaRPr lang="en-AU" sz="2000" kern="0" dirty="0" smtClean="0"/>
              </a:p>
              <a:p>
                <a:pPr marL="0" indent="0" eaLnBrk="1" hangingPunct="1">
                  <a:spcBef>
                    <a:spcPts val="600"/>
                  </a:spcBef>
                  <a:spcAft>
                    <a:spcPts val="0"/>
                  </a:spcAft>
                  <a:buFont typeface="Wingdings" panose="05000000000000000000" pitchFamily="2" charset="2"/>
                  <a:buNone/>
                </a:pPr>
                <a14:m>
                  <m:oMathPara xmlns:m="http://schemas.openxmlformats.org/officeDocument/2006/math">
                    <m:oMathParaPr>
                      <m:jc m:val="centerGroup"/>
                    </m:oMathParaPr>
                    <m:oMath xmlns:m="http://schemas.openxmlformats.org/officeDocument/2006/math">
                      <m:sSub>
                        <m:sSubPr>
                          <m:ctrlPr>
                            <a:rPr lang="en-AU" sz="2000" i="1" kern="0">
                              <a:latin typeface="Cambria Math" panose="02040503050406030204" pitchFamily="18" charset="0"/>
                            </a:rPr>
                          </m:ctrlPr>
                        </m:sSubPr>
                        <m:e>
                          <m:r>
                            <a:rPr lang="en-AU" sz="2000" i="1" kern="0">
                              <a:latin typeface="Cambria Math" panose="02040503050406030204" pitchFamily="18" charset="0"/>
                            </a:rPr>
                            <m:t>𝑈</m:t>
                          </m:r>
                        </m:e>
                        <m:sub>
                          <m:r>
                            <a:rPr lang="en-AU" sz="2000" i="1" kern="0">
                              <a:latin typeface="Cambria Math" panose="02040503050406030204" pitchFamily="18" charset="0"/>
                            </a:rPr>
                            <m:t>𝑠</m:t>
                          </m:r>
                        </m:sub>
                      </m:sSub>
                      <m:sSub>
                        <m:sSubPr>
                          <m:ctrlPr>
                            <a:rPr lang="en-AU" sz="2000" i="1" kern="0">
                              <a:latin typeface="Cambria Math" panose="02040503050406030204" pitchFamily="18" charset="0"/>
                            </a:rPr>
                          </m:ctrlPr>
                        </m:sSubPr>
                        <m:e>
                          <m:r>
                            <a:rPr lang="en-AU" sz="2000" i="1" kern="0">
                              <a:latin typeface="Cambria Math" panose="02040503050406030204" pitchFamily="18" charset="0"/>
                            </a:rPr>
                            <m:t>𝑈</m:t>
                          </m:r>
                        </m:e>
                        <m:sub>
                          <m:r>
                            <a:rPr lang="en-AU" sz="2000" i="1" kern="0">
                              <a:latin typeface="Cambria Math" panose="02040503050406030204" pitchFamily="18" charset="0"/>
                            </a:rPr>
                            <m:t>𝑓</m:t>
                          </m:r>
                        </m:sub>
                      </m:sSub>
                      <m:d>
                        <m:dPr>
                          <m:begChr m:val="|"/>
                          <m:endChr m:val="〉"/>
                          <m:ctrlPr>
                            <a:rPr lang="en-AU" sz="2000" i="1" kern="0">
                              <a:latin typeface="Cambria Math" panose="02040503050406030204" pitchFamily="18" charset="0"/>
                            </a:rPr>
                          </m:ctrlPr>
                        </m:dPr>
                        <m:e>
                          <m:r>
                            <a:rPr lang="en-AU" sz="2000" i="1" kern="0">
                              <a:latin typeface="Cambria Math" panose="02040503050406030204" pitchFamily="18" charset="0"/>
                            </a:rPr>
                            <m:t>𝜓</m:t>
                          </m:r>
                        </m:e>
                      </m:d>
                      <m:r>
                        <a:rPr lang="en-AU" sz="2000" i="1" kern="0" smtClean="0">
                          <a:latin typeface="Cambria Math" panose="02040503050406030204" pitchFamily="18" charset="0"/>
                        </a:rPr>
                        <m:t>=</m:t>
                      </m:r>
                      <m:func>
                        <m:funcPr>
                          <m:ctrlPr>
                            <a:rPr lang="en-AU" sz="2000" i="1" kern="0" smtClean="0">
                              <a:latin typeface="Cambria Math" panose="02040503050406030204" pitchFamily="18" charset="0"/>
                            </a:rPr>
                          </m:ctrlPr>
                        </m:funcPr>
                        <m:fName>
                          <m:r>
                            <m:rPr>
                              <m:sty m:val="p"/>
                            </m:rPr>
                            <a:rPr lang="en-AU" sz="2000" kern="0" smtClean="0">
                              <a:latin typeface="Cambria Math" panose="02040503050406030204" pitchFamily="18" charset="0"/>
                            </a:rPr>
                            <m:t>cos</m:t>
                          </m:r>
                        </m:fName>
                        <m:e>
                          <m:r>
                            <a:rPr lang="en-AU" sz="2000" i="1" kern="0" smtClean="0">
                              <a:latin typeface="Cambria Math" panose="02040503050406030204" pitchFamily="18" charset="0"/>
                            </a:rPr>
                            <m:t>(</m:t>
                          </m:r>
                          <m:r>
                            <a:rPr lang="en-AU" sz="2000" i="1" kern="0" smtClean="0">
                              <a:latin typeface="Cambria Math" panose="02040503050406030204" pitchFamily="18" charset="0"/>
                            </a:rPr>
                            <m:t>𝜃</m:t>
                          </m:r>
                          <m:r>
                            <a:rPr lang="en-AU" sz="2000" i="1" kern="0" smtClean="0">
                              <a:latin typeface="Cambria Math" panose="02040503050406030204" pitchFamily="18" charset="0"/>
                            </a:rPr>
                            <m:t>+2</m:t>
                          </m:r>
                          <m:r>
                            <a:rPr lang="en-AU" sz="2000" i="1" kern="0" smtClean="0">
                              <a:latin typeface="Cambria Math" panose="02040503050406030204" pitchFamily="18" charset="0"/>
                            </a:rPr>
                            <m:t>𝜙</m:t>
                          </m:r>
                          <m:r>
                            <a:rPr lang="en-AU" sz="2000" i="1" kern="0" smtClean="0">
                              <a:latin typeface="Cambria Math" panose="02040503050406030204" pitchFamily="18" charset="0"/>
                            </a:rPr>
                            <m:t>)</m:t>
                          </m:r>
                        </m:e>
                      </m:func>
                      <m:d>
                        <m:dPr>
                          <m:begChr m:val="|"/>
                          <m:endChr m:val="〉"/>
                          <m:ctrlPr>
                            <a:rPr lang="en-AU" sz="2000" i="1" kern="0" smtClean="0">
                              <a:latin typeface="Cambria Math" panose="02040503050406030204" pitchFamily="18" charset="0"/>
                            </a:rPr>
                          </m:ctrlPr>
                        </m:dPr>
                        <m:e>
                          <m:sSup>
                            <m:sSupPr>
                              <m:ctrlPr>
                                <a:rPr lang="en-AU" sz="2000" i="1" kern="0" smtClean="0">
                                  <a:latin typeface="Cambria Math" panose="02040503050406030204" pitchFamily="18" charset="0"/>
                                </a:rPr>
                              </m:ctrlPr>
                            </m:sSupPr>
                            <m:e>
                              <m:r>
                                <a:rPr lang="en-AU" sz="2000" i="1" kern="0" smtClean="0">
                                  <a:latin typeface="Cambria Math" panose="02040503050406030204" pitchFamily="18" charset="0"/>
                                </a:rPr>
                                <m:t>𝑠</m:t>
                              </m:r>
                            </m:e>
                            <m:sup>
                              <m:r>
                                <a:rPr lang="en-AU" sz="2000" i="1" kern="0" smtClean="0">
                                  <a:latin typeface="Cambria Math" panose="02040503050406030204" pitchFamily="18" charset="0"/>
                                </a:rPr>
                                <m:t>′</m:t>
                              </m:r>
                            </m:sup>
                          </m:sSup>
                        </m:e>
                      </m:d>
                      <m:r>
                        <a:rPr lang="en-AU" sz="2000" i="1" kern="0" smtClean="0">
                          <a:latin typeface="Cambria Math" panose="02040503050406030204" pitchFamily="18" charset="0"/>
                        </a:rPr>
                        <m:t>+</m:t>
                      </m:r>
                      <m:func>
                        <m:funcPr>
                          <m:ctrlPr>
                            <a:rPr lang="en-AU" sz="2000" i="1" kern="0">
                              <a:latin typeface="Cambria Math" panose="02040503050406030204" pitchFamily="18" charset="0"/>
                            </a:rPr>
                          </m:ctrlPr>
                        </m:funcPr>
                        <m:fName>
                          <m:r>
                            <m:rPr>
                              <m:sty m:val="p"/>
                            </m:rPr>
                            <a:rPr lang="en-AU" sz="2000" kern="0">
                              <a:latin typeface="Cambria Math" panose="02040503050406030204" pitchFamily="18" charset="0"/>
                            </a:rPr>
                            <m:t>s</m:t>
                          </m:r>
                          <m:r>
                            <m:rPr>
                              <m:sty m:val="p"/>
                            </m:rPr>
                            <a:rPr lang="en-AU" sz="2000" kern="0" smtClean="0">
                              <a:latin typeface="Cambria Math" panose="02040503050406030204" pitchFamily="18" charset="0"/>
                            </a:rPr>
                            <m:t>in</m:t>
                          </m:r>
                        </m:fName>
                        <m:e>
                          <m:r>
                            <a:rPr lang="en-AU" sz="2000" i="1" kern="0">
                              <a:latin typeface="Cambria Math" panose="02040503050406030204" pitchFamily="18" charset="0"/>
                            </a:rPr>
                            <m:t>(</m:t>
                          </m:r>
                          <m:r>
                            <a:rPr lang="en-AU" sz="2000" i="1" kern="0">
                              <a:latin typeface="Cambria Math" panose="02040503050406030204" pitchFamily="18" charset="0"/>
                            </a:rPr>
                            <m:t>𝜃</m:t>
                          </m:r>
                          <m:r>
                            <a:rPr lang="en-AU" sz="2000" i="1" kern="0">
                              <a:latin typeface="Cambria Math" panose="02040503050406030204" pitchFamily="18" charset="0"/>
                            </a:rPr>
                            <m:t>+2</m:t>
                          </m:r>
                          <m:r>
                            <a:rPr lang="en-AU" sz="2000" i="1" kern="0">
                              <a:latin typeface="Cambria Math" panose="02040503050406030204" pitchFamily="18" charset="0"/>
                            </a:rPr>
                            <m:t>𝜙</m:t>
                          </m:r>
                          <m:r>
                            <a:rPr lang="en-AU" sz="2000" i="1" kern="0">
                              <a:latin typeface="Cambria Math" panose="02040503050406030204" pitchFamily="18" charset="0"/>
                            </a:rPr>
                            <m:t>)</m:t>
                          </m:r>
                        </m:e>
                      </m:func>
                      <m:d>
                        <m:dPr>
                          <m:begChr m:val="|"/>
                          <m:endChr m:val="〉"/>
                          <m:ctrlPr>
                            <a:rPr lang="en-AU" sz="2000" i="1" kern="0">
                              <a:latin typeface="Cambria Math" panose="02040503050406030204" pitchFamily="18" charset="0"/>
                            </a:rPr>
                          </m:ctrlPr>
                        </m:dPr>
                        <m:e>
                          <m:r>
                            <a:rPr lang="en-AU" sz="2000" i="1" kern="0" smtClean="0">
                              <a:latin typeface="Cambria Math" panose="02040503050406030204" pitchFamily="18" charset="0"/>
                            </a:rPr>
                            <m:t>𝜔</m:t>
                          </m:r>
                        </m:e>
                      </m:d>
                    </m:oMath>
                  </m:oMathPara>
                </a14:m>
                <a:r>
                  <a:rPr lang="en-AU" sz="2000" kern="0" dirty="0" smtClean="0"/>
                  <a:t/>
                </a:r>
                <a:br>
                  <a:rPr lang="en-AU" sz="2000" kern="0" dirty="0" smtClean="0"/>
                </a:br>
                <a:endParaRPr lang="en-AU" sz="2000" kern="0" dirty="0"/>
              </a:p>
              <a:p>
                <a:pPr eaLnBrk="1" hangingPunct="1">
                  <a:spcBef>
                    <a:spcPts val="600"/>
                  </a:spcBef>
                  <a:spcAft>
                    <a:spcPts val="0"/>
                  </a:spcAft>
                </a:pPr>
                <a:endParaRPr lang="en-AU" sz="2000" kern="0" dirty="0" smtClean="0"/>
              </a:p>
              <a:p>
                <a:pPr marL="0" indent="0" eaLnBrk="1" hangingPunct="1">
                  <a:spcBef>
                    <a:spcPts val="600"/>
                  </a:spcBef>
                  <a:spcAft>
                    <a:spcPts val="0"/>
                  </a:spcAft>
                  <a:buFont typeface="Wingdings" panose="05000000000000000000" pitchFamily="2" charset="2"/>
                  <a:buNone/>
                </a:pPr>
                <a:endParaRPr lang="en-AU" sz="2000" kern="0" dirty="0"/>
              </a:p>
              <a:p>
                <a:pPr marL="0" indent="0" eaLnBrk="1" hangingPunct="1">
                  <a:spcBef>
                    <a:spcPts val="600"/>
                  </a:spcBef>
                  <a:spcAft>
                    <a:spcPts val="0"/>
                  </a:spcAft>
                  <a:buFont typeface="Wingdings" panose="05000000000000000000" pitchFamily="2" charset="2"/>
                  <a:buNone/>
                </a:pPr>
                <a:endParaRPr lang="en-AU" sz="2000" kern="0" dirty="0"/>
              </a:p>
            </p:txBody>
          </p:sp>
        </mc:Choice>
        <mc:Fallback>
          <p:sp>
            <p:nvSpPr>
              <p:cNvPr id="26" name="Rectangle 3"/>
              <p:cNvSpPr txBox="1">
                <a:spLocks noRot="1" noChangeAspect="1" noMove="1" noResize="1" noEditPoints="1" noAdjustHandles="1" noChangeArrowheads="1" noChangeShapeType="1" noTextEdit="1"/>
              </p:cNvSpPr>
              <p:nvPr/>
            </p:nvSpPr>
            <p:spPr bwMode="auto">
              <a:xfrm>
                <a:off x="327324" y="1152037"/>
                <a:ext cx="8816675" cy="5705963"/>
              </a:xfrm>
              <a:prstGeom prst="rect">
                <a:avLst/>
              </a:prstGeom>
              <a:blipFill rotWithShape="0">
                <a:blip r:embed="rId2"/>
                <a:stretch>
                  <a:fillRect l="-207" t="-534"/>
                </a:stretch>
              </a:blip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r>
                  <a:rPr lang="en-AU">
                    <a:noFill/>
                  </a:rPr>
                  <a:t> </a:t>
                </a:r>
              </a:p>
            </p:txBody>
          </p:sp>
        </mc:Fallback>
      </mc:AlternateContent>
      <p:cxnSp>
        <p:nvCxnSpPr>
          <p:cNvPr id="18" name="Straight Arrow Connector 17"/>
          <p:cNvCxnSpPr/>
          <p:nvPr/>
        </p:nvCxnSpPr>
        <p:spPr bwMode="auto">
          <a:xfrm flipV="1">
            <a:off x="1980000" y="5043600"/>
            <a:ext cx="2574000" cy="1292400"/>
          </a:xfrm>
          <a:prstGeom prst="straightConnector1">
            <a:avLst/>
          </a:prstGeom>
          <a:solidFill>
            <a:schemeClr val="accent1"/>
          </a:solidFill>
          <a:ln w="12700" cap="flat" cmpd="sng" algn="ctr">
            <a:solidFill>
              <a:schemeClr val="accent6"/>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5" name="Straight Arrow Connector 14"/>
          <p:cNvCxnSpPr/>
          <p:nvPr/>
        </p:nvCxnSpPr>
        <p:spPr bwMode="auto">
          <a:xfrm>
            <a:off x="1980000" y="6334070"/>
            <a:ext cx="2844000" cy="442800"/>
          </a:xfrm>
          <a:prstGeom prst="straightConnector1">
            <a:avLst/>
          </a:prstGeom>
          <a:solidFill>
            <a:schemeClr val="accent1"/>
          </a:solidFill>
          <a:ln w="12700" cap="flat" cmpd="sng" algn="ctr">
            <a:solidFill>
              <a:schemeClr val="accent6"/>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8194" name="Rectangle 2"/>
          <p:cNvSpPr>
            <a:spLocks noGrp="1" noChangeArrowheads="1"/>
          </p:cNvSpPr>
          <p:nvPr>
            <p:ph type="title"/>
          </p:nvPr>
        </p:nvSpPr>
        <p:spPr>
          <a:xfrm>
            <a:off x="871539" y="119063"/>
            <a:ext cx="7382776" cy="790575"/>
          </a:xfrm>
        </p:spPr>
        <p:txBody>
          <a:bodyPr/>
          <a:lstStyle/>
          <a:p>
            <a:pPr eaLnBrk="1" hangingPunct="1"/>
            <a:r>
              <a:rPr lang="en-AU" dirty="0" smtClean="0"/>
              <a:t>Grover’s search algorithm</a:t>
            </a:r>
          </a:p>
        </p:txBody>
      </p:sp>
      <p:sp>
        <p:nvSpPr>
          <p:cNvPr id="9" name="TextBox 8"/>
          <p:cNvSpPr txBox="1"/>
          <p:nvPr/>
        </p:nvSpPr>
        <p:spPr>
          <a:xfrm>
            <a:off x="7394639" y="3028288"/>
            <a:ext cx="1639824" cy="307777"/>
          </a:xfrm>
          <a:prstGeom prst="rect">
            <a:avLst/>
          </a:prstGeom>
          <a:noFill/>
        </p:spPr>
        <p:txBody>
          <a:bodyPr wrap="square" rtlCol="0">
            <a:spAutoFit/>
          </a:bodyPr>
          <a:lstStyle/>
          <a:p>
            <a:pPr algn="ctr"/>
            <a:r>
              <a:rPr lang="en-AU" sz="1400" dirty="0" err="1" smtClean="0"/>
              <a:t>Lov</a:t>
            </a:r>
            <a:r>
              <a:rPr lang="en-AU" sz="1400" dirty="0" smtClean="0"/>
              <a:t> Grover</a:t>
            </a:r>
            <a:endParaRPr lang="en-AU" sz="1400" dirty="0"/>
          </a:p>
        </p:txBody>
      </p:sp>
      <p:sp>
        <p:nvSpPr>
          <p:cNvPr id="10" name="TextBox 9"/>
          <p:cNvSpPr txBox="1"/>
          <p:nvPr/>
        </p:nvSpPr>
        <p:spPr>
          <a:xfrm>
            <a:off x="8254314" y="0"/>
            <a:ext cx="889686" cy="461665"/>
          </a:xfrm>
          <a:prstGeom prst="rect">
            <a:avLst/>
          </a:prstGeom>
          <a:noFill/>
        </p:spPr>
        <p:txBody>
          <a:bodyPr wrap="square" rtlCol="0">
            <a:spAutoFit/>
          </a:bodyPr>
          <a:lstStyle/>
          <a:p>
            <a:r>
              <a:rPr lang="en-AU" dirty="0" smtClean="0"/>
              <a:t>1996</a:t>
            </a:r>
            <a:endParaRPr lang="en-AU" dirty="0"/>
          </a:p>
        </p:txBody>
      </p:sp>
      <p:pic>
        <p:nvPicPr>
          <p:cNvPr id="3" name="Picture 2"/>
          <p:cNvPicPr>
            <a:picLocks noChangeAspect="1"/>
          </p:cNvPicPr>
          <p:nvPr/>
        </p:nvPicPr>
        <p:blipFill rotWithShape="1">
          <a:blip r:embed="rId3">
            <a:extLst>
              <a:ext uri="{28A0092B-C50C-407E-A947-70E740481C1C}">
                <a14:useLocalDpi xmlns="" xmlns:a14="http://schemas.microsoft.com/office/drawing/2010/main" val="0"/>
              </a:ext>
            </a:extLst>
          </a:blip>
          <a:srcRect l="50550" r="15751" b="40553"/>
          <a:stretch/>
        </p:blipFill>
        <p:spPr>
          <a:xfrm>
            <a:off x="7440194" y="830502"/>
            <a:ext cx="1548714" cy="2197786"/>
          </a:xfrm>
          <a:prstGeom prst="rect">
            <a:avLst/>
          </a:prstGeom>
        </p:spPr>
      </p:pic>
      <p:cxnSp>
        <p:nvCxnSpPr>
          <p:cNvPr id="4" name="Straight Arrow Connector 3"/>
          <p:cNvCxnSpPr/>
          <p:nvPr/>
        </p:nvCxnSpPr>
        <p:spPr bwMode="auto">
          <a:xfrm flipV="1">
            <a:off x="1980000" y="6336000"/>
            <a:ext cx="2880000" cy="0"/>
          </a:xfrm>
          <a:prstGeom prst="straightConnector1">
            <a:avLst/>
          </a:prstGeom>
          <a:solidFill>
            <a:schemeClr val="accent1"/>
          </a:solidFill>
          <a:ln w="1270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6" name="Straight Arrow Connector 5"/>
          <p:cNvCxnSpPr/>
          <p:nvPr/>
        </p:nvCxnSpPr>
        <p:spPr bwMode="auto">
          <a:xfrm flipV="1">
            <a:off x="1980000" y="3456000"/>
            <a:ext cx="0" cy="2880000"/>
          </a:xfrm>
          <a:prstGeom prst="straightConnector1">
            <a:avLst/>
          </a:prstGeom>
          <a:solidFill>
            <a:schemeClr val="accent1"/>
          </a:solidFill>
          <a:ln w="1270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1" name="Straight Arrow Connector 10"/>
          <p:cNvCxnSpPr/>
          <p:nvPr/>
        </p:nvCxnSpPr>
        <p:spPr bwMode="auto">
          <a:xfrm flipV="1">
            <a:off x="1980000" y="5889600"/>
            <a:ext cx="2844000" cy="442800"/>
          </a:xfrm>
          <a:prstGeom prst="straightConnector1">
            <a:avLst/>
          </a:prstGeom>
          <a:solidFill>
            <a:schemeClr val="accent1"/>
          </a:solidFill>
          <a:ln w="1270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mc:Choice xmlns="" xmlns:a14="http://schemas.microsoft.com/office/drawing/2010/main" Requires="a14">
          <p:sp>
            <p:nvSpPr>
              <p:cNvPr id="16" name="TextBox 15"/>
              <p:cNvSpPr txBox="1"/>
              <p:nvPr/>
            </p:nvSpPr>
            <p:spPr>
              <a:xfrm>
                <a:off x="4824679" y="5658873"/>
                <a:ext cx="369140"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AU" sz="2000" b="0" i="1" smtClean="0">
                          <a:latin typeface="Cambria Math" panose="02040503050406030204" pitchFamily="18" charset="0"/>
                        </a:rPr>
                        <m:t>|</m:t>
                      </m:r>
                      <m:r>
                        <a:rPr lang="en-AU" sz="2000" b="0" i="1" smtClean="0">
                          <a:latin typeface="Cambria Math" panose="02040503050406030204" pitchFamily="18" charset="0"/>
                        </a:rPr>
                        <m:t>𝑠</m:t>
                      </m:r>
                      <m:r>
                        <a:rPr lang="en-AU" sz="2000" b="0" i="1" smtClean="0">
                          <a:latin typeface="Cambria Math" panose="02040503050406030204" pitchFamily="18" charset="0"/>
                        </a:rPr>
                        <m:t>〉</m:t>
                      </m:r>
                    </m:oMath>
                  </m:oMathPara>
                </a14:m>
                <a:endParaRPr lang="en-AU" sz="2000" dirty="0"/>
              </a:p>
            </p:txBody>
          </p:sp>
        </mc:Choice>
        <mc:Fallback>
          <p:sp>
            <p:nvSpPr>
              <p:cNvPr id="16" name="TextBox 15"/>
              <p:cNvSpPr txBox="1">
                <a:spLocks noRot="1" noChangeAspect="1" noMove="1" noResize="1" noEditPoints="1" noAdjustHandles="1" noChangeArrowheads="1" noChangeShapeType="1" noTextEdit="1"/>
              </p:cNvSpPr>
              <p:nvPr/>
            </p:nvSpPr>
            <p:spPr>
              <a:xfrm>
                <a:off x="4824679" y="5658873"/>
                <a:ext cx="369140" cy="307777"/>
              </a:xfrm>
              <a:prstGeom prst="rect">
                <a:avLst/>
              </a:prstGeom>
              <a:blipFill rotWithShape="0">
                <a:blip r:embed="rId4"/>
                <a:stretch>
                  <a:fillRect l="-21311" r="-21311" b="-37255"/>
                </a:stretch>
              </a:blipFill>
            </p:spPr>
            <p:txBody>
              <a:bodyPr/>
              <a:lstStyle/>
              <a:p>
                <a:r>
                  <a:rPr lang="en-AU">
                    <a:noFill/>
                  </a:rPr>
                  <a:t> </a:t>
                </a:r>
              </a:p>
            </p:txBody>
          </p:sp>
        </mc:Fallback>
      </mc:AlternateContent>
      <mc:AlternateContent xmlns:mc="http://schemas.openxmlformats.org/markup-compatibility/2006">
        <mc:Choice xmlns="" xmlns:a14="http://schemas.microsoft.com/office/drawing/2010/main" Requires="a14">
          <p:sp>
            <p:nvSpPr>
              <p:cNvPr id="19" name="TextBox 18"/>
              <p:cNvSpPr txBox="1"/>
              <p:nvPr/>
            </p:nvSpPr>
            <p:spPr>
              <a:xfrm>
                <a:off x="1570774" y="3158854"/>
                <a:ext cx="43685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AU" sz="2000" b="0" i="1" smtClean="0">
                          <a:latin typeface="Cambria Math" panose="02040503050406030204" pitchFamily="18" charset="0"/>
                        </a:rPr>
                        <m:t>|</m:t>
                      </m:r>
                      <m:r>
                        <a:rPr lang="en-AU" sz="2000" b="0" i="1" smtClean="0">
                          <a:latin typeface="Cambria Math" panose="02040503050406030204" pitchFamily="18" charset="0"/>
                        </a:rPr>
                        <m:t>𝜔</m:t>
                      </m:r>
                      <m:r>
                        <a:rPr lang="en-AU" sz="2000" b="0" i="1" smtClean="0">
                          <a:latin typeface="Cambria Math" panose="02040503050406030204" pitchFamily="18" charset="0"/>
                        </a:rPr>
                        <m:t>〉</m:t>
                      </m:r>
                    </m:oMath>
                  </m:oMathPara>
                </a14:m>
                <a:endParaRPr lang="en-AU" sz="2000" dirty="0"/>
              </a:p>
            </p:txBody>
          </p:sp>
        </mc:Choice>
        <mc:Fallback>
          <p:sp>
            <p:nvSpPr>
              <p:cNvPr id="19" name="TextBox 18"/>
              <p:cNvSpPr txBox="1">
                <a:spLocks noRot="1" noChangeAspect="1" noMove="1" noResize="1" noEditPoints="1" noAdjustHandles="1" noChangeArrowheads="1" noChangeShapeType="1" noTextEdit="1"/>
              </p:cNvSpPr>
              <p:nvPr/>
            </p:nvSpPr>
            <p:spPr>
              <a:xfrm>
                <a:off x="1570774" y="3158854"/>
                <a:ext cx="436851" cy="307777"/>
              </a:xfrm>
              <a:prstGeom prst="rect">
                <a:avLst/>
              </a:prstGeom>
              <a:blipFill rotWithShape="0">
                <a:blip r:embed="rId5"/>
                <a:stretch>
                  <a:fillRect l="-19718" r="-18310" b="-37255"/>
                </a:stretch>
              </a:blipFill>
            </p:spPr>
            <p:txBody>
              <a:bodyPr/>
              <a:lstStyle/>
              <a:p>
                <a:r>
                  <a:rPr lang="en-AU">
                    <a:noFill/>
                  </a:rPr>
                  <a:t> </a:t>
                </a:r>
              </a:p>
            </p:txBody>
          </p:sp>
        </mc:Fallback>
      </mc:AlternateContent>
      <mc:AlternateContent xmlns:mc="http://schemas.openxmlformats.org/markup-compatibility/2006">
        <mc:Choice xmlns="" xmlns:a14="http://schemas.microsoft.com/office/drawing/2010/main" Requires="a14">
          <p:sp>
            <p:nvSpPr>
              <p:cNvPr id="20" name="TextBox 19"/>
              <p:cNvSpPr txBox="1"/>
              <p:nvPr/>
            </p:nvSpPr>
            <p:spPr>
              <a:xfrm>
                <a:off x="4857081" y="6123187"/>
                <a:ext cx="42960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AU" sz="2000" b="0" i="1" smtClean="0">
                          <a:latin typeface="Cambria Math" panose="02040503050406030204" pitchFamily="18" charset="0"/>
                        </a:rPr>
                        <m:t>|</m:t>
                      </m:r>
                      <m:r>
                        <a:rPr lang="en-AU" sz="2000" b="0" i="1" smtClean="0">
                          <a:latin typeface="Cambria Math" panose="02040503050406030204" pitchFamily="18" charset="0"/>
                        </a:rPr>
                        <m:t>𝑠</m:t>
                      </m:r>
                      <m:r>
                        <a:rPr lang="en-AU" sz="2000" b="0" i="1" smtClean="0">
                          <a:latin typeface="Cambria Math" panose="02040503050406030204" pitchFamily="18" charset="0"/>
                        </a:rPr>
                        <m:t>′〉</m:t>
                      </m:r>
                    </m:oMath>
                  </m:oMathPara>
                </a14:m>
                <a:endParaRPr lang="en-AU" sz="2000" dirty="0"/>
              </a:p>
            </p:txBody>
          </p:sp>
        </mc:Choice>
        <mc:Fallback>
          <p:sp>
            <p:nvSpPr>
              <p:cNvPr id="20" name="TextBox 19"/>
              <p:cNvSpPr txBox="1">
                <a:spLocks noRot="1" noChangeAspect="1" noMove="1" noResize="1" noEditPoints="1" noAdjustHandles="1" noChangeArrowheads="1" noChangeShapeType="1" noTextEdit="1"/>
              </p:cNvSpPr>
              <p:nvPr/>
            </p:nvSpPr>
            <p:spPr>
              <a:xfrm>
                <a:off x="4857081" y="6123187"/>
                <a:ext cx="429605" cy="307777"/>
              </a:xfrm>
              <a:prstGeom prst="rect">
                <a:avLst/>
              </a:prstGeom>
              <a:blipFill rotWithShape="0">
                <a:blip r:embed="rId6"/>
                <a:stretch>
                  <a:fillRect l="-20000" r="-18571" b="-37255"/>
                </a:stretch>
              </a:blipFill>
            </p:spPr>
            <p:txBody>
              <a:bodyPr/>
              <a:lstStyle/>
              <a:p>
                <a:r>
                  <a:rPr lang="en-AU">
                    <a:noFill/>
                  </a:rPr>
                  <a:t> </a:t>
                </a:r>
              </a:p>
            </p:txBody>
          </p:sp>
        </mc:Fallback>
      </mc:AlternateContent>
      <mc:AlternateContent xmlns:mc="http://schemas.openxmlformats.org/markup-compatibility/2006">
        <mc:Choice xmlns="" xmlns:a14="http://schemas.microsoft.com/office/drawing/2010/main" Requires="a14">
          <p:sp>
            <p:nvSpPr>
              <p:cNvPr id="23" name="TextBox 22"/>
              <p:cNvSpPr txBox="1"/>
              <p:nvPr/>
            </p:nvSpPr>
            <p:spPr>
              <a:xfrm>
                <a:off x="4821079" y="6518923"/>
                <a:ext cx="642163" cy="3323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AU" sz="2000" b="0" i="1" smtClean="0">
                              <a:solidFill>
                                <a:schemeClr val="accent6"/>
                              </a:solidFill>
                              <a:latin typeface="Cambria Math" panose="02040503050406030204" pitchFamily="18" charset="0"/>
                            </a:rPr>
                          </m:ctrlPr>
                        </m:sSubPr>
                        <m:e>
                          <m:r>
                            <a:rPr lang="en-AU" sz="2000" b="0" i="1" smtClean="0">
                              <a:solidFill>
                                <a:schemeClr val="accent6"/>
                              </a:solidFill>
                              <a:latin typeface="Cambria Math" panose="02040503050406030204" pitchFamily="18" charset="0"/>
                            </a:rPr>
                            <m:t>𝑈</m:t>
                          </m:r>
                        </m:e>
                        <m:sub>
                          <m:r>
                            <a:rPr lang="en-AU" sz="2000" b="0" i="1" smtClean="0">
                              <a:solidFill>
                                <a:schemeClr val="accent6"/>
                              </a:solidFill>
                              <a:latin typeface="Cambria Math" panose="02040503050406030204" pitchFamily="18" charset="0"/>
                            </a:rPr>
                            <m:t>𝑓</m:t>
                          </m:r>
                        </m:sub>
                      </m:sSub>
                      <m:r>
                        <a:rPr lang="en-AU" sz="2000" b="0" i="1" smtClean="0">
                          <a:solidFill>
                            <a:schemeClr val="accent6"/>
                          </a:solidFill>
                          <a:latin typeface="Cambria Math" panose="02040503050406030204" pitchFamily="18" charset="0"/>
                        </a:rPr>
                        <m:t>|</m:t>
                      </m:r>
                      <m:r>
                        <a:rPr lang="en-AU" sz="2000" b="0" i="1" smtClean="0">
                          <a:solidFill>
                            <a:schemeClr val="accent6"/>
                          </a:solidFill>
                          <a:latin typeface="Cambria Math" panose="02040503050406030204" pitchFamily="18" charset="0"/>
                        </a:rPr>
                        <m:t>𝑠</m:t>
                      </m:r>
                      <m:r>
                        <a:rPr lang="en-AU" sz="2000" b="0" i="1" smtClean="0">
                          <a:solidFill>
                            <a:schemeClr val="accent6"/>
                          </a:solidFill>
                          <a:latin typeface="Cambria Math" panose="02040503050406030204" pitchFamily="18" charset="0"/>
                        </a:rPr>
                        <m:t>〉</m:t>
                      </m:r>
                    </m:oMath>
                  </m:oMathPara>
                </a14:m>
                <a:endParaRPr lang="en-AU" sz="2000" dirty="0">
                  <a:solidFill>
                    <a:schemeClr val="accent6"/>
                  </a:solidFill>
                </a:endParaRPr>
              </a:p>
            </p:txBody>
          </p:sp>
        </mc:Choice>
        <mc:Fallback>
          <p:sp>
            <p:nvSpPr>
              <p:cNvPr id="23" name="TextBox 22"/>
              <p:cNvSpPr txBox="1">
                <a:spLocks noRot="1" noChangeAspect="1" noMove="1" noResize="1" noEditPoints="1" noAdjustHandles="1" noChangeArrowheads="1" noChangeShapeType="1" noTextEdit="1"/>
              </p:cNvSpPr>
              <p:nvPr/>
            </p:nvSpPr>
            <p:spPr>
              <a:xfrm>
                <a:off x="4821079" y="6518923"/>
                <a:ext cx="642163" cy="332399"/>
              </a:xfrm>
              <a:prstGeom prst="rect">
                <a:avLst/>
              </a:prstGeom>
              <a:blipFill rotWithShape="0">
                <a:blip r:embed="rId7"/>
                <a:stretch>
                  <a:fillRect l="-8571" r="-12381" b="-25455"/>
                </a:stretch>
              </a:blipFill>
            </p:spPr>
            <p:txBody>
              <a:bodyPr/>
              <a:lstStyle/>
              <a:p>
                <a:r>
                  <a:rPr lang="en-AU">
                    <a:noFill/>
                  </a:rPr>
                  <a:t> </a:t>
                </a:r>
              </a:p>
            </p:txBody>
          </p:sp>
        </mc:Fallback>
      </mc:AlternateContent>
      <mc:AlternateContent xmlns:mc="http://schemas.openxmlformats.org/markup-compatibility/2006">
        <mc:Choice xmlns="" xmlns:a14="http://schemas.microsoft.com/office/drawing/2010/main" Requires="a14">
          <p:sp>
            <p:nvSpPr>
              <p:cNvPr id="24" name="TextBox 23"/>
              <p:cNvSpPr txBox="1"/>
              <p:nvPr/>
            </p:nvSpPr>
            <p:spPr>
              <a:xfrm>
                <a:off x="4039881" y="4047462"/>
                <a:ext cx="1258806" cy="4153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AU" sz="2000" b="0" i="1" smtClean="0">
                              <a:latin typeface="Cambria Math" panose="02040503050406030204" pitchFamily="18" charset="0"/>
                            </a:rPr>
                          </m:ctrlPr>
                        </m:sSupPr>
                        <m:e>
                          <m:d>
                            <m:dPr>
                              <m:ctrlPr>
                                <a:rPr lang="en-AU" sz="2000" b="0" i="1" smtClean="0">
                                  <a:latin typeface="Cambria Math" panose="02040503050406030204" pitchFamily="18" charset="0"/>
                                </a:rPr>
                              </m:ctrlPr>
                            </m:dPr>
                            <m:e>
                              <m:sSub>
                                <m:sSubPr>
                                  <m:ctrlPr>
                                    <a:rPr lang="en-AU" sz="2000" b="0" i="1" smtClean="0">
                                      <a:latin typeface="Cambria Math" panose="02040503050406030204" pitchFamily="18" charset="0"/>
                                    </a:rPr>
                                  </m:ctrlPr>
                                </m:sSubPr>
                                <m:e>
                                  <m:r>
                                    <a:rPr lang="en-AU" sz="2000" b="0" i="1" smtClean="0">
                                      <a:latin typeface="Cambria Math" panose="02040503050406030204" pitchFamily="18" charset="0"/>
                                    </a:rPr>
                                    <m:t>𝑈</m:t>
                                  </m:r>
                                </m:e>
                                <m:sub>
                                  <m:r>
                                    <a:rPr lang="en-AU" sz="2000" b="0" i="1" smtClean="0">
                                      <a:latin typeface="Cambria Math" panose="02040503050406030204" pitchFamily="18" charset="0"/>
                                    </a:rPr>
                                    <m:t>𝑠</m:t>
                                  </m:r>
                                </m:sub>
                              </m:sSub>
                              <m:sSub>
                                <m:sSubPr>
                                  <m:ctrlPr>
                                    <a:rPr lang="en-AU" sz="2000" b="0" i="1" smtClean="0">
                                      <a:latin typeface="Cambria Math" panose="02040503050406030204" pitchFamily="18" charset="0"/>
                                    </a:rPr>
                                  </m:ctrlPr>
                                </m:sSubPr>
                                <m:e>
                                  <m:r>
                                    <a:rPr lang="en-AU" sz="2000" b="0" i="1" smtClean="0">
                                      <a:latin typeface="Cambria Math" panose="02040503050406030204" pitchFamily="18" charset="0"/>
                                    </a:rPr>
                                    <m:t>𝑈</m:t>
                                  </m:r>
                                </m:e>
                                <m:sub>
                                  <m:r>
                                    <a:rPr lang="en-AU" sz="2000" b="0" i="1" smtClean="0">
                                      <a:latin typeface="Cambria Math" panose="02040503050406030204" pitchFamily="18" charset="0"/>
                                    </a:rPr>
                                    <m:t>𝑓</m:t>
                                  </m:r>
                                </m:sub>
                              </m:sSub>
                            </m:e>
                          </m:d>
                        </m:e>
                        <m:sup>
                          <m:r>
                            <a:rPr lang="en-AU" sz="2000" b="0" i="1" smtClean="0">
                              <a:latin typeface="Cambria Math" panose="02040503050406030204" pitchFamily="18" charset="0"/>
                            </a:rPr>
                            <m:t>2</m:t>
                          </m:r>
                        </m:sup>
                      </m:sSup>
                      <m:r>
                        <a:rPr lang="en-AU" sz="2000" b="0" i="1" smtClean="0">
                          <a:latin typeface="Cambria Math" panose="02040503050406030204" pitchFamily="18" charset="0"/>
                        </a:rPr>
                        <m:t>|</m:t>
                      </m:r>
                      <m:r>
                        <a:rPr lang="en-AU" sz="2000" b="0" i="1" smtClean="0">
                          <a:latin typeface="Cambria Math" panose="02040503050406030204" pitchFamily="18" charset="0"/>
                        </a:rPr>
                        <m:t>𝑠</m:t>
                      </m:r>
                      <m:r>
                        <a:rPr lang="en-AU" sz="2000" b="0" i="1" smtClean="0">
                          <a:latin typeface="Cambria Math" panose="02040503050406030204" pitchFamily="18" charset="0"/>
                        </a:rPr>
                        <m:t>〉</m:t>
                      </m:r>
                    </m:oMath>
                  </m:oMathPara>
                </a14:m>
                <a:endParaRPr lang="en-AU" sz="2000" dirty="0"/>
              </a:p>
            </p:txBody>
          </p:sp>
        </mc:Choice>
        <mc:Fallback>
          <p:sp>
            <p:nvSpPr>
              <p:cNvPr id="24" name="TextBox 23"/>
              <p:cNvSpPr txBox="1">
                <a:spLocks noRot="1" noChangeAspect="1" noMove="1" noResize="1" noEditPoints="1" noAdjustHandles="1" noChangeArrowheads="1" noChangeShapeType="1" noTextEdit="1"/>
              </p:cNvSpPr>
              <p:nvPr/>
            </p:nvSpPr>
            <p:spPr>
              <a:xfrm>
                <a:off x="4039881" y="4047462"/>
                <a:ext cx="1258806" cy="415307"/>
              </a:xfrm>
              <a:prstGeom prst="rect">
                <a:avLst/>
              </a:prstGeom>
              <a:blipFill rotWithShape="0">
                <a:blip r:embed="rId8"/>
                <a:stretch>
                  <a:fillRect/>
                </a:stretch>
              </a:blipFill>
            </p:spPr>
            <p:txBody>
              <a:bodyPr/>
              <a:lstStyle/>
              <a:p>
                <a:r>
                  <a:rPr lang="en-AU">
                    <a:noFill/>
                  </a:rPr>
                  <a:t> </a:t>
                </a:r>
              </a:p>
            </p:txBody>
          </p:sp>
        </mc:Fallback>
      </mc:AlternateContent>
      <p:cxnSp>
        <p:nvCxnSpPr>
          <p:cNvPr id="22" name="Straight Arrow Connector 21"/>
          <p:cNvCxnSpPr/>
          <p:nvPr/>
        </p:nvCxnSpPr>
        <p:spPr bwMode="auto">
          <a:xfrm flipH="1" flipV="1">
            <a:off x="3835427" y="6054530"/>
            <a:ext cx="12357" cy="25064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mc:Choice xmlns="" xmlns:a14="http://schemas.microsoft.com/office/drawing/2010/main" Requires="a14">
          <p:sp>
            <p:nvSpPr>
              <p:cNvPr id="27" name="TextBox 26"/>
              <p:cNvSpPr txBox="1"/>
              <p:nvPr/>
            </p:nvSpPr>
            <p:spPr>
              <a:xfrm>
                <a:off x="3871428" y="6054530"/>
                <a:ext cx="201594"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AU" sz="1600" b="0" i="1" smtClean="0">
                          <a:latin typeface="Cambria Math" panose="02040503050406030204" pitchFamily="18" charset="0"/>
                        </a:rPr>
                        <m:t>𝜙</m:t>
                      </m:r>
                    </m:oMath>
                  </m:oMathPara>
                </a14:m>
                <a:endParaRPr lang="en-AU" sz="1600" dirty="0"/>
              </a:p>
            </p:txBody>
          </p:sp>
        </mc:Choice>
        <mc:Fallback>
          <p:sp>
            <p:nvSpPr>
              <p:cNvPr id="27" name="TextBox 26"/>
              <p:cNvSpPr txBox="1">
                <a:spLocks noRot="1" noChangeAspect="1" noMove="1" noResize="1" noEditPoints="1" noAdjustHandles="1" noChangeArrowheads="1" noChangeShapeType="1" noTextEdit="1"/>
              </p:cNvSpPr>
              <p:nvPr/>
            </p:nvSpPr>
            <p:spPr>
              <a:xfrm>
                <a:off x="3871428" y="6054530"/>
                <a:ext cx="201594" cy="246221"/>
              </a:xfrm>
              <a:prstGeom prst="rect">
                <a:avLst/>
              </a:prstGeom>
              <a:blipFill rotWithShape="0">
                <a:blip r:embed="rId9"/>
                <a:stretch>
                  <a:fillRect l="-30303" r="-33333" b="-34146"/>
                </a:stretch>
              </a:blipFill>
            </p:spPr>
            <p:txBody>
              <a:bodyPr/>
              <a:lstStyle/>
              <a:p>
                <a:r>
                  <a:rPr lang="en-AU">
                    <a:noFill/>
                  </a:rPr>
                  <a:t> </a:t>
                </a:r>
              </a:p>
            </p:txBody>
          </p:sp>
        </mc:Fallback>
      </mc:AlternateContent>
      <p:cxnSp>
        <p:nvCxnSpPr>
          <p:cNvPr id="28" name="Straight Arrow Connector 27"/>
          <p:cNvCxnSpPr/>
          <p:nvPr/>
        </p:nvCxnSpPr>
        <p:spPr bwMode="auto">
          <a:xfrm flipH="1" flipV="1">
            <a:off x="3138488" y="5233988"/>
            <a:ext cx="461447" cy="109841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mc:Choice xmlns="" xmlns:a14="http://schemas.microsoft.com/office/drawing/2010/main" Requires="a14">
          <p:sp>
            <p:nvSpPr>
              <p:cNvPr id="31" name="TextBox 30"/>
              <p:cNvSpPr txBox="1"/>
              <p:nvPr/>
            </p:nvSpPr>
            <p:spPr>
              <a:xfrm>
                <a:off x="3257803" y="5180868"/>
                <a:ext cx="315407"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AU" sz="1600" b="0" i="1" smtClean="0">
                          <a:latin typeface="Cambria Math" panose="02040503050406030204" pitchFamily="18" charset="0"/>
                        </a:rPr>
                        <m:t>5</m:t>
                      </m:r>
                      <m:r>
                        <a:rPr lang="en-AU" sz="1600" b="0" i="1" smtClean="0">
                          <a:latin typeface="Cambria Math" panose="02040503050406030204" pitchFamily="18" charset="0"/>
                        </a:rPr>
                        <m:t>𝜙</m:t>
                      </m:r>
                    </m:oMath>
                  </m:oMathPara>
                </a14:m>
                <a:endParaRPr lang="en-AU" sz="1600" dirty="0"/>
              </a:p>
            </p:txBody>
          </p:sp>
        </mc:Choice>
        <mc:Fallback>
          <p:sp>
            <p:nvSpPr>
              <p:cNvPr id="31" name="TextBox 30"/>
              <p:cNvSpPr txBox="1">
                <a:spLocks noRot="1" noChangeAspect="1" noMove="1" noResize="1" noEditPoints="1" noAdjustHandles="1" noChangeArrowheads="1" noChangeShapeType="1" noTextEdit="1"/>
              </p:cNvSpPr>
              <p:nvPr/>
            </p:nvSpPr>
            <p:spPr>
              <a:xfrm>
                <a:off x="3257803" y="5180868"/>
                <a:ext cx="315407" cy="246221"/>
              </a:xfrm>
              <a:prstGeom prst="rect">
                <a:avLst/>
              </a:prstGeom>
              <a:blipFill rotWithShape="0">
                <a:blip r:embed="rId10"/>
                <a:stretch>
                  <a:fillRect l="-19231" r="-19231" b="-35000"/>
                </a:stretch>
              </a:blipFill>
            </p:spPr>
            <p:txBody>
              <a:bodyPr/>
              <a:lstStyle/>
              <a:p>
                <a:r>
                  <a:rPr lang="en-AU">
                    <a:noFill/>
                  </a:rPr>
                  <a:t> </a:t>
                </a:r>
              </a:p>
            </p:txBody>
          </p:sp>
        </mc:Fallback>
      </mc:AlternateContent>
      <p:cxnSp>
        <p:nvCxnSpPr>
          <p:cNvPr id="32" name="Straight Arrow Connector 31"/>
          <p:cNvCxnSpPr/>
          <p:nvPr/>
        </p:nvCxnSpPr>
        <p:spPr bwMode="auto">
          <a:xfrm flipV="1">
            <a:off x="1980681" y="4320000"/>
            <a:ext cx="2059200" cy="2016000"/>
          </a:xfrm>
          <a:prstGeom prst="straightConnector1">
            <a:avLst/>
          </a:prstGeom>
          <a:solidFill>
            <a:schemeClr val="accent1"/>
          </a:solidFill>
          <a:ln w="1270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mc:Choice xmlns="" xmlns:a14="http://schemas.microsoft.com/office/drawing/2010/main" Requires="a14">
          <p:sp>
            <p:nvSpPr>
              <p:cNvPr id="25" name="TextBox 24"/>
              <p:cNvSpPr txBox="1"/>
              <p:nvPr/>
            </p:nvSpPr>
            <p:spPr>
              <a:xfrm>
                <a:off x="4551656" y="4801201"/>
                <a:ext cx="908710" cy="3323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AU" sz="2000" i="1" smtClean="0">
                              <a:solidFill>
                                <a:schemeClr val="accent6"/>
                              </a:solidFill>
                              <a:latin typeface="Cambria Math" panose="02040503050406030204" pitchFamily="18" charset="0"/>
                            </a:rPr>
                          </m:ctrlPr>
                        </m:sSubPr>
                        <m:e>
                          <m:r>
                            <a:rPr lang="en-AU" sz="2000" i="1">
                              <a:solidFill>
                                <a:schemeClr val="accent6"/>
                              </a:solidFill>
                              <a:latin typeface="Cambria Math" panose="02040503050406030204" pitchFamily="18" charset="0"/>
                            </a:rPr>
                            <m:t>𝑈</m:t>
                          </m:r>
                        </m:e>
                        <m:sub>
                          <m:r>
                            <a:rPr lang="en-AU" sz="2000" i="1">
                              <a:solidFill>
                                <a:schemeClr val="accent6"/>
                              </a:solidFill>
                              <a:latin typeface="Cambria Math" panose="02040503050406030204" pitchFamily="18" charset="0"/>
                            </a:rPr>
                            <m:t>𝑠</m:t>
                          </m:r>
                        </m:sub>
                      </m:sSub>
                      <m:sSub>
                        <m:sSubPr>
                          <m:ctrlPr>
                            <a:rPr lang="en-AU" sz="2000" b="0" i="1" smtClean="0">
                              <a:solidFill>
                                <a:schemeClr val="accent6"/>
                              </a:solidFill>
                              <a:latin typeface="Cambria Math" panose="02040503050406030204" pitchFamily="18" charset="0"/>
                            </a:rPr>
                          </m:ctrlPr>
                        </m:sSubPr>
                        <m:e>
                          <m:r>
                            <a:rPr lang="en-AU" sz="2000" b="0" i="1" smtClean="0">
                              <a:solidFill>
                                <a:schemeClr val="accent6"/>
                              </a:solidFill>
                              <a:latin typeface="Cambria Math" panose="02040503050406030204" pitchFamily="18" charset="0"/>
                            </a:rPr>
                            <m:t>𝑈</m:t>
                          </m:r>
                        </m:e>
                        <m:sub>
                          <m:r>
                            <a:rPr lang="en-AU" sz="2000" b="0" i="1" smtClean="0">
                              <a:solidFill>
                                <a:schemeClr val="accent6"/>
                              </a:solidFill>
                              <a:latin typeface="Cambria Math" panose="02040503050406030204" pitchFamily="18" charset="0"/>
                            </a:rPr>
                            <m:t>𝑓</m:t>
                          </m:r>
                        </m:sub>
                      </m:sSub>
                      <m:r>
                        <a:rPr lang="en-AU" sz="2000" b="0" i="1" smtClean="0">
                          <a:solidFill>
                            <a:schemeClr val="accent6"/>
                          </a:solidFill>
                          <a:latin typeface="Cambria Math" panose="02040503050406030204" pitchFamily="18" charset="0"/>
                        </a:rPr>
                        <m:t>|</m:t>
                      </m:r>
                      <m:r>
                        <a:rPr lang="en-AU" sz="2000" b="0" i="1" smtClean="0">
                          <a:solidFill>
                            <a:schemeClr val="accent6"/>
                          </a:solidFill>
                          <a:latin typeface="Cambria Math" panose="02040503050406030204" pitchFamily="18" charset="0"/>
                        </a:rPr>
                        <m:t>𝑠</m:t>
                      </m:r>
                      <m:r>
                        <a:rPr lang="en-AU" sz="2000" b="0" i="1" smtClean="0">
                          <a:solidFill>
                            <a:schemeClr val="accent6"/>
                          </a:solidFill>
                          <a:latin typeface="Cambria Math" panose="02040503050406030204" pitchFamily="18" charset="0"/>
                        </a:rPr>
                        <m:t>〉</m:t>
                      </m:r>
                    </m:oMath>
                  </m:oMathPara>
                </a14:m>
                <a:endParaRPr lang="en-AU" sz="2000" dirty="0">
                  <a:solidFill>
                    <a:schemeClr val="accent6"/>
                  </a:solidFill>
                </a:endParaRPr>
              </a:p>
            </p:txBody>
          </p:sp>
        </mc:Choice>
        <mc:Fallback>
          <p:sp>
            <p:nvSpPr>
              <p:cNvPr id="25" name="TextBox 24"/>
              <p:cNvSpPr txBox="1">
                <a:spLocks noRot="1" noChangeAspect="1" noMove="1" noResize="1" noEditPoints="1" noAdjustHandles="1" noChangeArrowheads="1" noChangeShapeType="1" noTextEdit="1"/>
              </p:cNvSpPr>
              <p:nvPr/>
            </p:nvSpPr>
            <p:spPr>
              <a:xfrm>
                <a:off x="4551656" y="4801201"/>
                <a:ext cx="908710" cy="332399"/>
              </a:xfrm>
              <a:prstGeom prst="rect">
                <a:avLst/>
              </a:prstGeom>
              <a:blipFill rotWithShape="0">
                <a:blip r:embed="rId11"/>
                <a:stretch>
                  <a:fillRect l="-6040" r="-8054" b="-27778"/>
                </a:stretch>
              </a:blipFill>
            </p:spPr>
            <p:txBody>
              <a:bodyPr/>
              <a:lstStyle/>
              <a:p>
                <a:r>
                  <a:rPr lang="en-AU">
                    <a:noFill/>
                  </a:rPr>
                  <a:t> </a:t>
                </a:r>
              </a:p>
            </p:txBody>
          </p:sp>
        </mc:Fallback>
      </mc:AlternateContent>
    </p:spTree>
    <p:extLst>
      <p:ext uri="{BB962C8B-B14F-4D97-AF65-F5344CB8AC3E}">
        <p14:creationId xmlns="" xmlns:p14="http://schemas.microsoft.com/office/powerpoint/2010/main" val="354115835"/>
      </p:ext>
    </p:extLst>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 xmlns:a14="http://schemas.microsoft.com/office/drawing/2010/main" Requires="a14">
          <p:sp>
            <p:nvSpPr>
              <p:cNvPr id="30" name="Rectangle 3"/>
              <p:cNvSpPr txBox="1">
                <a:spLocks noChangeArrowheads="1"/>
              </p:cNvSpPr>
              <p:nvPr/>
            </p:nvSpPr>
            <p:spPr bwMode="auto">
              <a:xfrm>
                <a:off x="327324" y="1152037"/>
                <a:ext cx="8816675" cy="5705963"/>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2000">
                    <a:solidFill>
                      <a:schemeClr val="tx1"/>
                    </a:solidFill>
                    <a:latin typeface="+mn-lt"/>
                  </a:defRPr>
                </a:lvl5pPr>
                <a:lvl6pPr marL="2514600" indent="-228600" algn="l" rtl="0" fontAlgn="base">
                  <a:spcBef>
                    <a:spcPct val="20000"/>
                  </a:spcBef>
                  <a:spcAft>
                    <a:spcPct val="0"/>
                  </a:spcAft>
                  <a:buClr>
                    <a:schemeClr val="tx1"/>
                  </a:buClr>
                  <a:buSzPct val="85000"/>
                  <a:buChar char="•"/>
                  <a:defRPr sz="2000">
                    <a:solidFill>
                      <a:schemeClr val="tx1"/>
                    </a:solidFill>
                    <a:latin typeface="+mn-lt"/>
                  </a:defRPr>
                </a:lvl6pPr>
                <a:lvl7pPr marL="2971800" indent="-228600" algn="l" rtl="0" fontAlgn="base">
                  <a:spcBef>
                    <a:spcPct val="20000"/>
                  </a:spcBef>
                  <a:spcAft>
                    <a:spcPct val="0"/>
                  </a:spcAft>
                  <a:buClr>
                    <a:schemeClr val="tx1"/>
                  </a:buClr>
                  <a:buSzPct val="85000"/>
                  <a:buChar char="•"/>
                  <a:defRPr sz="2000">
                    <a:solidFill>
                      <a:schemeClr val="tx1"/>
                    </a:solidFill>
                    <a:latin typeface="+mn-lt"/>
                  </a:defRPr>
                </a:lvl7pPr>
                <a:lvl8pPr marL="3429000" indent="-228600" algn="l" rtl="0" fontAlgn="base">
                  <a:spcBef>
                    <a:spcPct val="20000"/>
                  </a:spcBef>
                  <a:spcAft>
                    <a:spcPct val="0"/>
                  </a:spcAft>
                  <a:buClr>
                    <a:schemeClr val="tx1"/>
                  </a:buClr>
                  <a:buSzPct val="85000"/>
                  <a:buChar char="•"/>
                  <a:defRPr sz="2000">
                    <a:solidFill>
                      <a:schemeClr val="tx1"/>
                    </a:solidFill>
                    <a:latin typeface="+mn-lt"/>
                  </a:defRPr>
                </a:lvl8pPr>
                <a:lvl9pPr marL="3886200" indent="-228600" algn="l" rtl="0" fontAlgn="base">
                  <a:spcBef>
                    <a:spcPct val="20000"/>
                  </a:spcBef>
                  <a:spcAft>
                    <a:spcPct val="0"/>
                  </a:spcAft>
                  <a:buClr>
                    <a:schemeClr val="tx1"/>
                  </a:buClr>
                  <a:buSzPct val="85000"/>
                  <a:buChar char="•"/>
                  <a:defRPr sz="2000">
                    <a:solidFill>
                      <a:schemeClr val="tx1"/>
                    </a:solidFill>
                    <a:latin typeface="+mn-lt"/>
                  </a:defRPr>
                </a:lvl9pPr>
              </a:lstStyle>
              <a:p>
                <a:pPr eaLnBrk="1" hangingPunct="1">
                  <a:spcBef>
                    <a:spcPts val="600"/>
                  </a:spcBef>
                  <a:spcAft>
                    <a:spcPts val="0"/>
                  </a:spcAft>
                </a:pPr>
                <a:r>
                  <a:rPr lang="en-AU" sz="2000" b="1" kern="0" dirty="0" smtClean="0"/>
                  <a:t>Another way of looking at it: Rotations</a:t>
                </a:r>
              </a:p>
              <a:p>
                <a:pPr marL="0" indent="0" eaLnBrk="1" hangingPunct="1">
                  <a:spcBef>
                    <a:spcPts val="600"/>
                  </a:spcBef>
                  <a:spcAft>
                    <a:spcPts val="0"/>
                  </a:spcAft>
                  <a:buFont typeface="Wingdings" panose="05000000000000000000" pitchFamily="2" charset="2"/>
                  <a:buNone/>
                </a:pPr>
                <a14:m>
                  <m:oMathPara xmlns:m="http://schemas.openxmlformats.org/officeDocument/2006/math">
                    <m:oMathParaPr>
                      <m:jc m:val="centerGroup"/>
                    </m:oMathParaPr>
                    <m:oMath xmlns:m="http://schemas.openxmlformats.org/officeDocument/2006/math">
                      <m:sSub>
                        <m:sSubPr>
                          <m:ctrlPr>
                            <a:rPr lang="en-AU" sz="2000" i="1" kern="0">
                              <a:latin typeface="Cambria Math" panose="02040503050406030204" pitchFamily="18" charset="0"/>
                            </a:rPr>
                          </m:ctrlPr>
                        </m:sSubPr>
                        <m:e>
                          <m:r>
                            <a:rPr lang="en-AU" sz="2000" i="1" kern="0">
                              <a:latin typeface="Cambria Math" panose="02040503050406030204" pitchFamily="18" charset="0"/>
                            </a:rPr>
                            <m:t>𝑈</m:t>
                          </m:r>
                        </m:e>
                        <m:sub>
                          <m:r>
                            <a:rPr lang="en-AU" sz="2000" i="1" kern="0">
                              <a:latin typeface="Cambria Math" panose="02040503050406030204" pitchFamily="18" charset="0"/>
                            </a:rPr>
                            <m:t>𝑓</m:t>
                          </m:r>
                        </m:sub>
                      </m:sSub>
                      <m:d>
                        <m:dPr>
                          <m:begChr m:val="|"/>
                          <m:endChr m:val="〉"/>
                          <m:ctrlPr>
                            <a:rPr lang="en-AU" sz="2000" i="1" kern="0">
                              <a:latin typeface="Cambria Math" panose="02040503050406030204" pitchFamily="18" charset="0"/>
                            </a:rPr>
                          </m:ctrlPr>
                        </m:dPr>
                        <m:e>
                          <m:r>
                            <a:rPr lang="en-AU" sz="2000" i="1" kern="0" smtClean="0">
                              <a:latin typeface="Cambria Math" panose="02040503050406030204" pitchFamily="18" charset="0"/>
                            </a:rPr>
                            <m:t>𝑠</m:t>
                          </m:r>
                          <m:r>
                            <a:rPr lang="en-AU" sz="2000" i="1" kern="0" smtClean="0">
                              <a:latin typeface="Cambria Math" panose="02040503050406030204" pitchFamily="18" charset="0"/>
                            </a:rPr>
                            <m:t>′</m:t>
                          </m:r>
                        </m:e>
                      </m:d>
                      <m:r>
                        <a:rPr lang="en-AU" sz="2000" i="1" kern="0">
                          <a:latin typeface="Cambria Math" panose="02040503050406030204" pitchFamily="18" charset="0"/>
                        </a:rPr>
                        <m:t>=</m:t>
                      </m:r>
                      <m:d>
                        <m:dPr>
                          <m:begChr m:val="|"/>
                          <m:endChr m:val="〉"/>
                          <m:ctrlPr>
                            <a:rPr lang="en-AU" sz="2000" i="1" kern="0" smtClean="0">
                              <a:latin typeface="Cambria Math" panose="02040503050406030204" pitchFamily="18" charset="0"/>
                            </a:rPr>
                          </m:ctrlPr>
                        </m:dPr>
                        <m:e>
                          <m:r>
                            <a:rPr lang="en-AU" sz="2000" i="1" kern="0">
                              <a:latin typeface="Cambria Math" panose="02040503050406030204" pitchFamily="18" charset="0"/>
                            </a:rPr>
                            <m:t>𝑠</m:t>
                          </m:r>
                          <m:r>
                            <a:rPr lang="en-AU" sz="2000" i="1" kern="0" smtClean="0">
                              <a:latin typeface="Cambria Math" panose="02040503050406030204" pitchFamily="18" charset="0"/>
                            </a:rPr>
                            <m:t>′</m:t>
                          </m:r>
                        </m:e>
                      </m:d>
                    </m:oMath>
                  </m:oMathPara>
                </a14:m>
                <a:endParaRPr lang="en-AU" sz="2000" kern="0" dirty="0"/>
              </a:p>
              <a:p>
                <a:pPr marL="0" indent="0" eaLnBrk="1" hangingPunct="1">
                  <a:spcBef>
                    <a:spcPts val="600"/>
                  </a:spcBef>
                  <a:spcAft>
                    <a:spcPts val="0"/>
                  </a:spcAft>
                  <a:buFont typeface="Wingdings" panose="05000000000000000000" pitchFamily="2" charset="2"/>
                  <a:buNone/>
                </a:pPr>
                <a14:m>
                  <m:oMathPara xmlns:m="http://schemas.openxmlformats.org/officeDocument/2006/math">
                    <m:oMathParaPr>
                      <m:jc m:val="centerGroup"/>
                    </m:oMathParaPr>
                    <m:oMath xmlns:m="http://schemas.openxmlformats.org/officeDocument/2006/math">
                      <m:sSub>
                        <m:sSubPr>
                          <m:ctrlPr>
                            <a:rPr lang="en-AU" sz="2000" i="1" kern="0">
                              <a:latin typeface="Cambria Math" panose="02040503050406030204" pitchFamily="18" charset="0"/>
                            </a:rPr>
                          </m:ctrlPr>
                        </m:sSubPr>
                        <m:e>
                          <m:r>
                            <a:rPr lang="en-AU" sz="2000" i="1" kern="0">
                              <a:latin typeface="Cambria Math" panose="02040503050406030204" pitchFamily="18" charset="0"/>
                            </a:rPr>
                            <m:t>𝑈</m:t>
                          </m:r>
                        </m:e>
                        <m:sub>
                          <m:r>
                            <a:rPr lang="en-AU" sz="2000" i="1" kern="0">
                              <a:latin typeface="Cambria Math" panose="02040503050406030204" pitchFamily="18" charset="0"/>
                            </a:rPr>
                            <m:t>𝑠</m:t>
                          </m:r>
                        </m:sub>
                      </m:sSub>
                      <m:d>
                        <m:dPr>
                          <m:begChr m:val="|"/>
                          <m:endChr m:val="〉"/>
                          <m:ctrlPr>
                            <a:rPr lang="en-AU" sz="2000" i="1" kern="0">
                              <a:latin typeface="Cambria Math" panose="02040503050406030204" pitchFamily="18" charset="0"/>
                            </a:rPr>
                          </m:ctrlPr>
                        </m:dPr>
                        <m:e>
                          <m:r>
                            <a:rPr lang="en-AU" sz="2000" i="1" kern="0">
                              <a:latin typeface="Cambria Math" panose="02040503050406030204" pitchFamily="18" charset="0"/>
                            </a:rPr>
                            <m:t>𝜔</m:t>
                          </m:r>
                        </m:e>
                      </m:d>
                      <m:r>
                        <a:rPr lang="en-AU" sz="2000" i="1" kern="0">
                          <a:latin typeface="Cambria Math" panose="02040503050406030204" pitchFamily="18" charset="0"/>
                        </a:rPr>
                        <m:t>=</m:t>
                      </m:r>
                      <m:func>
                        <m:funcPr>
                          <m:ctrlPr>
                            <a:rPr lang="en-AU" sz="2000" i="1" kern="0">
                              <a:latin typeface="Cambria Math" panose="02040503050406030204" pitchFamily="18" charset="0"/>
                            </a:rPr>
                          </m:ctrlPr>
                        </m:funcPr>
                        <m:fName>
                          <m:r>
                            <m:rPr>
                              <m:sty m:val="p"/>
                            </m:rPr>
                            <a:rPr lang="en-AU" sz="2000" kern="0">
                              <a:latin typeface="Cambria Math" panose="02040503050406030204" pitchFamily="18" charset="0"/>
                            </a:rPr>
                            <m:t>sin</m:t>
                          </m:r>
                        </m:fName>
                        <m:e>
                          <m:r>
                            <a:rPr lang="en-AU" sz="2000" i="1" kern="0" smtClean="0">
                              <a:latin typeface="Cambria Math" panose="02040503050406030204" pitchFamily="18" charset="0"/>
                            </a:rPr>
                            <m:t>2</m:t>
                          </m:r>
                          <m:r>
                            <a:rPr lang="en-AU" sz="2000" i="1" kern="0">
                              <a:latin typeface="Cambria Math" panose="02040503050406030204" pitchFamily="18" charset="0"/>
                            </a:rPr>
                            <m:t>𝜙</m:t>
                          </m:r>
                        </m:e>
                      </m:func>
                      <m:d>
                        <m:dPr>
                          <m:begChr m:val="|"/>
                          <m:endChr m:val="〉"/>
                          <m:ctrlPr>
                            <a:rPr lang="en-AU" sz="2000" i="1" kern="0">
                              <a:latin typeface="Cambria Math" panose="02040503050406030204" pitchFamily="18" charset="0"/>
                            </a:rPr>
                          </m:ctrlPr>
                        </m:dPr>
                        <m:e>
                          <m:r>
                            <a:rPr lang="en-AU" sz="2000" i="1" kern="0">
                              <a:latin typeface="Cambria Math" panose="02040503050406030204" pitchFamily="18" charset="0"/>
                            </a:rPr>
                            <m:t>𝑠</m:t>
                          </m:r>
                          <m:r>
                            <a:rPr lang="en-AU" sz="2000" i="1" kern="0">
                              <a:latin typeface="Cambria Math" panose="02040503050406030204" pitchFamily="18" charset="0"/>
                            </a:rPr>
                            <m:t>′</m:t>
                          </m:r>
                        </m:e>
                      </m:d>
                      <m:r>
                        <a:rPr lang="en-AU" sz="2000" i="1" kern="0">
                          <a:latin typeface="Cambria Math" panose="02040503050406030204" pitchFamily="18" charset="0"/>
                        </a:rPr>
                        <m:t>−</m:t>
                      </m:r>
                      <m:func>
                        <m:funcPr>
                          <m:ctrlPr>
                            <a:rPr lang="en-AU" sz="2000" i="1" kern="0">
                              <a:latin typeface="Cambria Math" panose="02040503050406030204" pitchFamily="18" charset="0"/>
                            </a:rPr>
                          </m:ctrlPr>
                        </m:funcPr>
                        <m:fName>
                          <m:r>
                            <m:rPr>
                              <m:sty m:val="p"/>
                            </m:rPr>
                            <a:rPr lang="en-AU" sz="2000" kern="0">
                              <a:latin typeface="Cambria Math" panose="02040503050406030204" pitchFamily="18" charset="0"/>
                            </a:rPr>
                            <m:t>cos</m:t>
                          </m:r>
                        </m:fName>
                        <m:e>
                          <m:r>
                            <a:rPr lang="en-AU" sz="2000" i="1" kern="0" smtClean="0">
                              <a:latin typeface="Cambria Math" panose="02040503050406030204" pitchFamily="18" charset="0"/>
                            </a:rPr>
                            <m:t>2</m:t>
                          </m:r>
                          <m:r>
                            <a:rPr lang="en-AU" sz="2000" i="1" kern="0">
                              <a:latin typeface="Cambria Math" panose="02040503050406030204" pitchFamily="18" charset="0"/>
                            </a:rPr>
                            <m:t>𝜙</m:t>
                          </m:r>
                        </m:e>
                      </m:func>
                      <m:r>
                        <a:rPr lang="en-AU" sz="2000" i="1" kern="0">
                          <a:latin typeface="Cambria Math" panose="02040503050406030204" pitchFamily="18" charset="0"/>
                        </a:rPr>
                        <m:t>|</m:t>
                      </m:r>
                      <m:r>
                        <a:rPr lang="en-AU" sz="2000" i="1" kern="0">
                          <a:latin typeface="Cambria Math" panose="02040503050406030204" pitchFamily="18" charset="0"/>
                        </a:rPr>
                        <m:t>𝜔</m:t>
                      </m:r>
                      <m:r>
                        <a:rPr lang="en-AU" sz="2000" i="1" kern="0">
                          <a:latin typeface="Cambria Math" panose="02040503050406030204" pitchFamily="18" charset="0"/>
                        </a:rPr>
                        <m:t>〉</m:t>
                      </m:r>
                    </m:oMath>
                  </m:oMathPara>
                </a14:m>
                <a:r>
                  <a:rPr lang="en-AU" sz="2000" i="1" kern="0" dirty="0">
                    <a:latin typeface="Cambria Math" panose="02040503050406030204" pitchFamily="18" charset="0"/>
                  </a:rPr>
                  <a:t/>
                </a:r>
                <a:br>
                  <a:rPr lang="en-AU" sz="2000" i="1" kern="0" dirty="0">
                    <a:latin typeface="Cambria Math" panose="02040503050406030204" pitchFamily="18" charset="0"/>
                  </a:rPr>
                </a:br>
                <a:endParaRPr lang="en-AU" sz="2000" kern="0" dirty="0"/>
              </a:p>
              <a:p>
                <a:pPr marL="0" indent="0" eaLnBrk="1" hangingPunct="1">
                  <a:spcBef>
                    <a:spcPts val="600"/>
                  </a:spcBef>
                  <a:spcAft>
                    <a:spcPts val="0"/>
                  </a:spcAft>
                  <a:buFont typeface="Wingdings" panose="05000000000000000000" pitchFamily="2" charset="2"/>
                  <a:buNone/>
                </a:pPr>
                <a14:m>
                  <m:oMathPara xmlns:m="http://schemas.openxmlformats.org/officeDocument/2006/math">
                    <m:oMathParaPr>
                      <m:jc m:val="centerGroup"/>
                    </m:oMathParaPr>
                    <m:oMath xmlns:m="http://schemas.openxmlformats.org/officeDocument/2006/math">
                      <m:sSub>
                        <m:sSubPr>
                          <m:ctrlPr>
                            <a:rPr lang="en-AU" sz="2000" i="1" kern="0">
                              <a:latin typeface="Cambria Math" panose="02040503050406030204" pitchFamily="18" charset="0"/>
                            </a:rPr>
                          </m:ctrlPr>
                        </m:sSubPr>
                        <m:e>
                          <m:r>
                            <a:rPr lang="en-AU" sz="2000" i="1" kern="0">
                              <a:latin typeface="Cambria Math" panose="02040503050406030204" pitchFamily="18" charset="0"/>
                            </a:rPr>
                            <m:t>𝑈</m:t>
                          </m:r>
                        </m:e>
                        <m:sub>
                          <m:r>
                            <a:rPr lang="en-AU" sz="2000" i="1" kern="0">
                              <a:latin typeface="Cambria Math" panose="02040503050406030204" pitchFamily="18" charset="0"/>
                            </a:rPr>
                            <m:t>𝑠</m:t>
                          </m:r>
                        </m:sub>
                      </m:sSub>
                      <m:d>
                        <m:dPr>
                          <m:begChr m:val="|"/>
                          <m:endChr m:val="〉"/>
                          <m:ctrlPr>
                            <a:rPr lang="en-AU" sz="2000" i="1" kern="0">
                              <a:latin typeface="Cambria Math" panose="02040503050406030204" pitchFamily="18" charset="0"/>
                            </a:rPr>
                          </m:ctrlPr>
                        </m:dPr>
                        <m:e>
                          <m:r>
                            <a:rPr lang="en-AU" sz="2000" i="1" kern="0">
                              <a:latin typeface="Cambria Math" panose="02040503050406030204" pitchFamily="18" charset="0"/>
                            </a:rPr>
                            <m:t>𝑠</m:t>
                          </m:r>
                          <m:r>
                            <a:rPr lang="en-AU" sz="2000" i="1" kern="0">
                              <a:latin typeface="Cambria Math" panose="02040503050406030204" pitchFamily="18" charset="0"/>
                            </a:rPr>
                            <m:t>′</m:t>
                          </m:r>
                        </m:e>
                      </m:d>
                      <m:r>
                        <a:rPr lang="en-AU" sz="2000" i="1" kern="0">
                          <a:latin typeface="Cambria Math" panose="02040503050406030204" pitchFamily="18" charset="0"/>
                        </a:rPr>
                        <m:t>=</m:t>
                      </m:r>
                      <m:func>
                        <m:funcPr>
                          <m:ctrlPr>
                            <a:rPr lang="en-AU" sz="2000" i="1" kern="0">
                              <a:latin typeface="Cambria Math" panose="02040503050406030204" pitchFamily="18" charset="0"/>
                            </a:rPr>
                          </m:ctrlPr>
                        </m:funcPr>
                        <m:fName>
                          <m:r>
                            <m:rPr>
                              <m:sty m:val="p"/>
                            </m:rPr>
                            <a:rPr lang="en-AU" sz="2000" kern="0">
                              <a:latin typeface="Cambria Math" panose="02040503050406030204" pitchFamily="18" charset="0"/>
                            </a:rPr>
                            <m:t>cos</m:t>
                          </m:r>
                        </m:fName>
                        <m:e>
                          <m:r>
                            <a:rPr lang="en-AU" sz="2000" i="1" kern="0" smtClean="0">
                              <a:latin typeface="Cambria Math" panose="02040503050406030204" pitchFamily="18" charset="0"/>
                            </a:rPr>
                            <m:t>2</m:t>
                          </m:r>
                          <m:r>
                            <a:rPr lang="en-AU" sz="2000" i="1" kern="0">
                              <a:latin typeface="Cambria Math" panose="02040503050406030204" pitchFamily="18" charset="0"/>
                            </a:rPr>
                            <m:t>𝜙</m:t>
                          </m:r>
                        </m:e>
                      </m:func>
                      <m:d>
                        <m:dPr>
                          <m:begChr m:val="|"/>
                          <m:endChr m:val="〉"/>
                          <m:ctrlPr>
                            <a:rPr lang="en-AU" sz="2000" i="1" kern="0">
                              <a:latin typeface="Cambria Math" panose="02040503050406030204" pitchFamily="18" charset="0"/>
                            </a:rPr>
                          </m:ctrlPr>
                        </m:dPr>
                        <m:e>
                          <m:sSup>
                            <m:sSupPr>
                              <m:ctrlPr>
                                <a:rPr lang="en-AU" sz="2000" i="1" kern="0">
                                  <a:latin typeface="Cambria Math" panose="02040503050406030204" pitchFamily="18" charset="0"/>
                                </a:rPr>
                              </m:ctrlPr>
                            </m:sSupPr>
                            <m:e>
                              <m:r>
                                <a:rPr lang="en-AU" sz="2000" i="1" kern="0">
                                  <a:latin typeface="Cambria Math" panose="02040503050406030204" pitchFamily="18" charset="0"/>
                                </a:rPr>
                                <m:t>𝑠</m:t>
                              </m:r>
                            </m:e>
                            <m:sup>
                              <m:r>
                                <a:rPr lang="en-AU" sz="2000" i="1" kern="0">
                                  <a:latin typeface="Cambria Math" panose="02040503050406030204" pitchFamily="18" charset="0"/>
                                </a:rPr>
                                <m:t>′</m:t>
                              </m:r>
                            </m:sup>
                          </m:sSup>
                        </m:e>
                      </m:d>
                      <m:r>
                        <a:rPr lang="en-AU" sz="2000" i="1" kern="0">
                          <a:latin typeface="Cambria Math" panose="02040503050406030204" pitchFamily="18" charset="0"/>
                        </a:rPr>
                        <m:t>+</m:t>
                      </m:r>
                      <m:func>
                        <m:funcPr>
                          <m:ctrlPr>
                            <a:rPr lang="en-AU" sz="2000" i="1" kern="0">
                              <a:latin typeface="Cambria Math" panose="02040503050406030204" pitchFamily="18" charset="0"/>
                            </a:rPr>
                          </m:ctrlPr>
                        </m:funcPr>
                        <m:fName>
                          <m:r>
                            <m:rPr>
                              <m:sty m:val="p"/>
                            </m:rPr>
                            <a:rPr lang="en-AU" sz="2000" kern="0">
                              <a:latin typeface="Cambria Math" panose="02040503050406030204" pitchFamily="18" charset="0"/>
                            </a:rPr>
                            <m:t>sin</m:t>
                          </m:r>
                        </m:fName>
                        <m:e>
                          <m:r>
                            <a:rPr lang="en-AU" sz="2000" i="1" kern="0" smtClean="0">
                              <a:latin typeface="Cambria Math" panose="02040503050406030204" pitchFamily="18" charset="0"/>
                            </a:rPr>
                            <m:t>2</m:t>
                          </m:r>
                          <m:r>
                            <a:rPr lang="en-AU" sz="2000" i="1" kern="0">
                              <a:latin typeface="Cambria Math" panose="02040503050406030204" pitchFamily="18" charset="0"/>
                            </a:rPr>
                            <m:t>𝜙</m:t>
                          </m:r>
                        </m:e>
                      </m:func>
                      <m:r>
                        <a:rPr lang="en-AU" sz="2000" i="1" kern="0">
                          <a:latin typeface="Cambria Math" panose="02040503050406030204" pitchFamily="18" charset="0"/>
                        </a:rPr>
                        <m:t>|</m:t>
                      </m:r>
                      <m:r>
                        <a:rPr lang="en-AU" sz="2000" i="1" kern="0">
                          <a:latin typeface="Cambria Math" panose="02040503050406030204" pitchFamily="18" charset="0"/>
                        </a:rPr>
                        <m:t>𝜔</m:t>
                      </m:r>
                      <m:r>
                        <a:rPr lang="en-AU" sz="2000" i="1" kern="0">
                          <a:latin typeface="Cambria Math" panose="02040503050406030204" pitchFamily="18" charset="0"/>
                        </a:rPr>
                        <m:t>〉</m:t>
                      </m:r>
                    </m:oMath>
                  </m:oMathPara>
                </a14:m>
                <a:endParaRPr lang="en-AU" sz="2000" kern="0" dirty="0"/>
              </a:p>
              <a:p>
                <a:pPr eaLnBrk="1" hangingPunct="1">
                  <a:spcBef>
                    <a:spcPts val="600"/>
                  </a:spcBef>
                  <a:spcAft>
                    <a:spcPts val="0"/>
                  </a:spcAft>
                </a:pPr>
                <a:r>
                  <a:rPr lang="en-AU" sz="2000" kern="0" dirty="0" smtClean="0"/>
                  <a:t>The Grover iteration gives</a:t>
                </a:r>
              </a:p>
              <a:p>
                <a:pPr marL="0" indent="0" eaLnBrk="1" hangingPunct="1">
                  <a:spcBef>
                    <a:spcPts val="600"/>
                  </a:spcBef>
                  <a:spcAft>
                    <a:spcPts val="0"/>
                  </a:spcAft>
                  <a:buFont typeface="Wingdings" panose="05000000000000000000" pitchFamily="2" charset="2"/>
                  <a:buNone/>
                </a:pPr>
                <a14:m>
                  <m:oMathPara xmlns:m="http://schemas.openxmlformats.org/officeDocument/2006/math">
                    <m:oMathParaPr>
                      <m:jc m:val="centerGroup"/>
                    </m:oMathParaPr>
                    <m:oMath xmlns:m="http://schemas.openxmlformats.org/officeDocument/2006/math">
                      <m:d>
                        <m:dPr>
                          <m:begChr m:val="|"/>
                          <m:endChr m:val="〉"/>
                          <m:ctrlPr>
                            <a:rPr lang="en-AU" sz="2000" i="1" kern="0">
                              <a:latin typeface="Cambria Math" panose="02040503050406030204" pitchFamily="18" charset="0"/>
                            </a:rPr>
                          </m:ctrlPr>
                        </m:dPr>
                        <m:e>
                          <m:r>
                            <a:rPr lang="en-AU" sz="2000" i="1" kern="0">
                              <a:latin typeface="Cambria Math" panose="02040503050406030204" pitchFamily="18" charset="0"/>
                            </a:rPr>
                            <m:t>𝜓</m:t>
                          </m:r>
                        </m:e>
                      </m:d>
                      <m:r>
                        <a:rPr lang="en-AU" sz="2000" i="1" kern="0">
                          <a:latin typeface="Cambria Math" panose="02040503050406030204" pitchFamily="18" charset="0"/>
                        </a:rPr>
                        <m:t>=</m:t>
                      </m:r>
                      <m:func>
                        <m:funcPr>
                          <m:ctrlPr>
                            <a:rPr lang="en-AU" sz="2000" i="1" kern="0">
                              <a:latin typeface="Cambria Math" panose="02040503050406030204" pitchFamily="18" charset="0"/>
                            </a:rPr>
                          </m:ctrlPr>
                        </m:funcPr>
                        <m:fName>
                          <m:r>
                            <m:rPr>
                              <m:sty m:val="p"/>
                            </m:rPr>
                            <a:rPr lang="en-AU" sz="2000" kern="0">
                              <a:latin typeface="Cambria Math" panose="02040503050406030204" pitchFamily="18" charset="0"/>
                            </a:rPr>
                            <m:t>cos</m:t>
                          </m:r>
                        </m:fName>
                        <m:e>
                          <m:r>
                            <a:rPr lang="en-AU" sz="2000" i="1" kern="0">
                              <a:latin typeface="Cambria Math" panose="02040503050406030204" pitchFamily="18" charset="0"/>
                            </a:rPr>
                            <m:t>𝜃</m:t>
                          </m:r>
                        </m:e>
                      </m:func>
                      <m:d>
                        <m:dPr>
                          <m:begChr m:val="|"/>
                          <m:endChr m:val="〉"/>
                          <m:ctrlPr>
                            <a:rPr lang="en-AU" sz="2000" i="1" kern="0">
                              <a:latin typeface="Cambria Math" panose="02040503050406030204" pitchFamily="18" charset="0"/>
                            </a:rPr>
                          </m:ctrlPr>
                        </m:dPr>
                        <m:e>
                          <m:r>
                            <a:rPr lang="en-AU" sz="2000" i="1" kern="0">
                              <a:latin typeface="Cambria Math" panose="02040503050406030204" pitchFamily="18" charset="0"/>
                            </a:rPr>
                            <m:t>𝑠</m:t>
                          </m:r>
                          <m:r>
                            <a:rPr lang="en-AU" sz="2000" i="1" kern="0">
                              <a:latin typeface="Cambria Math" panose="02040503050406030204" pitchFamily="18" charset="0"/>
                            </a:rPr>
                            <m:t>′</m:t>
                          </m:r>
                        </m:e>
                      </m:d>
                      <m:r>
                        <a:rPr lang="en-AU" sz="2000" i="1" kern="0">
                          <a:latin typeface="Cambria Math" panose="02040503050406030204" pitchFamily="18" charset="0"/>
                        </a:rPr>
                        <m:t>+</m:t>
                      </m:r>
                      <m:func>
                        <m:funcPr>
                          <m:ctrlPr>
                            <a:rPr lang="en-AU" sz="2000" i="1" kern="0">
                              <a:latin typeface="Cambria Math" panose="02040503050406030204" pitchFamily="18" charset="0"/>
                            </a:rPr>
                          </m:ctrlPr>
                        </m:funcPr>
                        <m:fName>
                          <m:r>
                            <m:rPr>
                              <m:sty m:val="p"/>
                            </m:rPr>
                            <a:rPr lang="en-AU" sz="2000" kern="0">
                              <a:latin typeface="Cambria Math" panose="02040503050406030204" pitchFamily="18" charset="0"/>
                            </a:rPr>
                            <m:t>sin</m:t>
                          </m:r>
                        </m:fName>
                        <m:e>
                          <m:r>
                            <a:rPr lang="en-AU" sz="2000" i="1" kern="0">
                              <a:latin typeface="Cambria Math" panose="02040503050406030204" pitchFamily="18" charset="0"/>
                            </a:rPr>
                            <m:t>𝜃</m:t>
                          </m:r>
                        </m:e>
                      </m:func>
                      <m:r>
                        <a:rPr lang="en-AU" sz="2000" i="1" kern="0">
                          <a:latin typeface="Cambria Math" panose="02040503050406030204" pitchFamily="18" charset="0"/>
                        </a:rPr>
                        <m:t>|</m:t>
                      </m:r>
                      <m:r>
                        <a:rPr lang="en-AU" sz="2000" i="1" kern="0">
                          <a:latin typeface="Cambria Math" panose="02040503050406030204" pitchFamily="18" charset="0"/>
                        </a:rPr>
                        <m:t>𝜔</m:t>
                      </m:r>
                      <m:r>
                        <a:rPr lang="en-AU" sz="2000" i="1" kern="0">
                          <a:latin typeface="Cambria Math" panose="02040503050406030204" pitchFamily="18" charset="0"/>
                        </a:rPr>
                        <m:t>〉</m:t>
                      </m:r>
                    </m:oMath>
                  </m:oMathPara>
                </a14:m>
                <a:endParaRPr lang="en-AU" sz="2000" kern="0" dirty="0" smtClean="0"/>
              </a:p>
              <a:p>
                <a:pPr marL="0" indent="0" eaLnBrk="1" hangingPunct="1">
                  <a:spcBef>
                    <a:spcPts val="600"/>
                  </a:spcBef>
                  <a:spcAft>
                    <a:spcPts val="0"/>
                  </a:spcAft>
                  <a:buFont typeface="Wingdings" panose="05000000000000000000" pitchFamily="2" charset="2"/>
                  <a:buNone/>
                </a:pPr>
                <a14:m>
                  <m:oMathPara xmlns:m="http://schemas.openxmlformats.org/officeDocument/2006/math">
                    <m:oMathParaPr>
                      <m:jc m:val="centerGroup"/>
                    </m:oMathParaPr>
                    <m:oMath xmlns:m="http://schemas.openxmlformats.org/officeDocument/2006/math">
                      <m:sSub>
                        <m:sSubPr>
                          <m:ctrlPr>
                            <a:rPr lang="en-AU" sz="2000" i="1" kern="0">
                              <a:latin typeface="Cambria Math" panose="02040503050406030204" pitchFamily="18" charset="0"/>
                            </a:rPr>
                          </m:ctrlPr>
                        </m:sSubPr>
                        <m:e>
                          <m:r>
                            <a:rPr lang="en-AU" sz="2000" i="1" kern="0">
                              <a:latin typeface="Cambria Math" panose="02040503050406030204" pitchFamily="18" charset="0"/>
                            </a:rPr>
                            <m:t>𝑈</m:t>
                          </m:r>
                        </m:e>
                        <m:sub>
                          <m:r>
                            <a:rPr lang="en-AU" sz="2000" i="1" kern="0">
                              <a:latin typeface="Cambria Math" panose="02040503050406030204" pitchFamily="18" charset="0"/>
                            </a:rPr>
                            <m:t>𝑠</m:t>
                          </m:r>
                        </m:sub>
                      </m:sSub>
                      <m:sSub>
                        <m:sSubPr>
                          <m:ctrlPr>
                            <a:rPr lang="en-AU" sz="2000" i="1" kern="0">
                              <a:latin typeface="Cambria Math" panose="02040503050406030204" pitchFamily="18" charset="0"/>
                            </a:rPr>
                          </m:ctrlPr>
                        </m:sSubPr>
                        <m:e>
                          <m:r>
                            <a:rPr lang="en-AU" sz="2000" i="1" kern="0">
                              <a:latin typeface="Cambria Math" panose="02040503050406030204" pitchFamily="18" charset="0"/>
                            </a:rPr>
                            <m:t>𝑈</m:t>
                          </m:r>
                        </m:e>
                        <m:sub>
                          <m:r>
                            <a:rPr lang="en-AU" sz="2000" i="1" kern="0">
                              <a:latin typeface="Cambria Math" panose="02040503050406030204" pitchFamily="18" charset="0"/>
                            </a:rPr>
                            <m:t>𝑓</m:t>
                          </m:r>
                        </m:sub>
                      </m:sSub>
                      <m:d>
                        <m:dPr>
                          <m:begChr m:val="|"/>
                          <m:endChr m:val="〉"/>
                          <m:ctrlPr>
                            <a:rPr lang="en-AU" sz="2000" i="1" kern="0">
                              <a:latin typeface="Cambria Math" panose="02040503050406030204" pitchFamily="18" charset="0"/>
                            </a:rPr>
                          </m:ctrlPr>
                        </m:dPr>
                        <m:e>
                          <m:r>
                            <a:rPr lang="en-AU" sz="2000" i="1" kern="0">
                              <a:latin typeface="Cambria Math" panose="02040503050406030204" pitchFamily="18" charset="0"/>
                            </a:rPr>
                            <m:t>𝜓</m:t>
                          </m:r>
                        </m:e>
                      </m:d>
                      <m:r>
                        <a:rPr lang="en-AU" sz="2000" i="1" kern="0" smtClean="0">
                          <a:latin typeface="Cambria Math" panose="02040503050406030204" pitchFamily="18" charset="0"/>
                        </a:rPr>
                        <m:t>=</m:t>
                      </m:r>
                      <m:func>
                        <m:funcPr>
                          <m:ctrlPr>
                            <a:rPr lang="en-AU" sz="2000" i="1" kern="0" smtClean="0">
                              <a:latin typeface="Cambria Math" panose="02040503050406030204" pitchFamily="18" charset="0"/>
                            </a:rPr>
                          </m:ctrlPr>
                        </m:funcPr>
                        <m:fName>
                          <m:r>
                            <m:rPr>
                              <m:sty m:val="p"/>
                            </m:rPr>
                            <a:rPr lang="en-AU" sz="2000" kern="0" smtClean="0">
                              <a:latin typeface="Cambria Math" panose="02040503050406030204" pitchFamily="18" charset="0"/>
                            </a:rPr>
                            <m:t>cos</m:t>
                          </m:r>
                        </m:fName>
                        <m:e>
                          <m:r>
                            <a:rPr lang="en-AU" sz="2000" i="1" kern="0" smtClean="0">
                              <a:latin typeface="Cambria Math" panose="02040503050406030204" pitchFamily="18" charset="0"/>
                            </a:rPr>
                            <m:t>(</m:t>
                          </m:r>
                          <m:r>
                            <a:rPr lang="en-AU" sz="2000" i="1" kern="0" smtClean="0">
                              <a:latin typeface="Cambria Math" panose="02040503050406030204" pitchFamily="18" charset="0"/>
                            </a:rPr>
                            <m:t>𝜃</m:t>
                          </m:r>
                          <m:r>
                            <a:rPr lang="en-AU" sz="2000" i="1" kern="0" smtClean="0">
                              <a:latin typeface="Cambria Math" panose="02040503050406030204" pitchFamily="18" charset="0"/>
                            </a:rPr>
                            <m:t>+2</m:t>
                          </m:r>
                          <m:r>
                            <a:rPr lang="en-AU" sz="2000" i="1" kern="0" smtClean="0">
                              <a:latin typeface="Cambria Math" panose="02040503050406030204" pitchFamily="18" charset="0"/>
                            </a:rPr>
                            <m:t>𝜙</m:t>
                          </m:r>
                          <m:r>
                            <a:rPr lang="en-AU" sz="2000" i="1" kern="0" smtClean="0">
                              <a:latin typeface="Cambria Math" panose="02040503050406030204" pitchFamily="18" charset="0"/>
                            </a:rPr>
                            <m:t>)</m:t>
                          </m:r>
                        </m:e>
                      </m:func>
                      <m:d>
                        <m:dPr>
                          <m:begChr m:val="|"/>
                          <m:endChr m:val="〉"/>
                          <m:ctrlPr>
                            <a:rPr lang="en-AU" sz="2000" i="1" kern="0" smtClean="0">
                              <a:latin typeface="Cambria Math" panose="02040503050406030204" pitchFamily="18" charset="0"/>
                            </a:rPr>
                          </m:ctrlPr>
                        </m:dPr>
                        <m:e>
                          <m:sSup>
                            <m:sSupPr>
                              <m:ctrlPr>
                                <a:rPr lang="en-AU" sz="2000" i="1" kern="0" smtClean="0">
                                  <a:latin typeface="Cambria Math" panose="02040503050406030204" pitchFamily="18" charset="0"/>
                                </a:rPr>
                              </m:ctrlPr>
                            </m:sSupPr>
                            <m:e>
                              <m:r>
                                <a:rPr lang="en-AU" sz="2000" i="1" kern="0" smtClean="0">
                                  <a:latin typeface="Cambria Math" panose="02040503050406030204" pitchFamily="18" charset="0"/>
                                </a:rPr>
                                <m:t>𝑠</m:t>
                              </m:r>
                            </m:e>
                            <m:sup>
                              <m:r>
                                <a:rPr lang="en-AU" sz="2000" i="1" kern="0" smtClean="0">
                                  <a:latin typeface="Cambria Math" panose="02040503050406030204" pitchFamily="18" charset="0"/>
                                </a:rPr>
                                <m:t>′</m:t>
                              </m:r>
                            </m:sup>
                          </m:sSup>
                        </m:e>
                      </m:d>
                      <m:r>
                        <a:rPr lang="en-AU" sz="2000" i="1" kern="0" smtClean="0">
                          <a:latin typeface="Cambria Math" panose="02040503050406030204" pitchFamily="18" charset="0"/>
                        </a:rPr>
                        <m:t>+</m:t>
                      </m:r>
                      <m:func>
                        <m:funcPr>
                          <m:ctrlPr>
                            <a:rPr lang="en-AU" sz="2000" i="1" kern="0">
                              <a:latin typeface="Cambria Math" panose="02040503050406030204" pitchFamily="18" charset="0"/>
                            </a:rPr>
                          </m:ctrlPr>
                        </m:funcPr>
                        <m:fName>
                          <m:r>
                            <m:rPr>
                              <m:sty m:val="p"/>
                            </m:rPr>
                            <a:rPr lang="en-AU" sz="2000" kern="0">
                              <a:latin typeface="Cambria Math" panose="02040503050406030204" pitchFamily="18" charset="0"/>
                            </a:rPr>
                            <m:t>s</m:t>
                          </m:r>
                          <m:r>
                            <m:rPr>
                              <m:sty m:val="p"/>
                            </m:rPr>
                            <a:rPr lang="en-AU" sz="2000" kern="0" smtClean="0">
                              <a:latin typeface="Cambria Math" panose="02040503050406030204" pitchFamily="18" charset="0"/>
                            </a:rPr>
                            <m:t>in</m:t>
                          </m:r>
                        </m:fName>
                        <m:e>
                          <m:r>
                            <a:rPr lang="en-AU" sz="2000" i="1" kern="0">
                              <a:latin typeface="Cambria Math" panose="02040503050406030204" pitchFamily="18" charset="0"/>
                            </a:rPr>
                            <m:t>(</m:t>
                          </m:r>
                          <m:r>
                            <a:rPr lang="en-AU" sz="2000" i="1" kern="0">
                              <a:latin typeface="Cambria Math" panose="02040503050406030204" pitchFamily="18" charset="0"/>
                            </a:rPr>
                            <m:t>𝜃</m:t>
                          </m:r>
                          <m:r>
                            <a:rPr lang="en-AU" sz="2000" i="1" kern="0">
                              <a:latin typeface="Cambria Math" panose="02040503050406030204" pitchFamily="18" charset="0"/>
                            </a:rPr>
                            <m:t>+2</m:t>
                          </m:r>
                          <m:r>
                            <a:rPr lang="en-AU" sz="2000" i="1" kern="0">
                              <a:latin typeface="Cambria Math" panose="02040503050406030204" pitchFamily="18" charset="0"/>
                            </a:rPr>
                            <m:t>𝜙</m:t>
                          </m:r>
                          <m:r>
                            <a:rPr lang="en-AU" sz="2000" i="1" kern="0">
                              <a:latin typeface="Cambria Math" panose="02040503050406030204" pitchFamily="18" charset="0"/>
                            </a:rPr>
                            <m:t>)</m:t>
                          </m:r>
                        </m:e>
                      </m:func>
                      <m:d>
                        <m:dPr>
                          <m:begChr m:val="|"/>
                          <m:endChr m:val="〉"/>
                          <m:ctrlPr>
                            <a:rPr lang="en-AU" sz="2000" i="1" kern="0">
                              <a:latin typeface="Cambria Math" panose="02040503050406030204" pitchFamily="18" charset="0"/>
                            </a:rPr>
                          </m:ctrlPr>
                        </m:dPr>
                        <m:e>
                          <m:r>
                            <a:rPr lang="en-AU" sz="2000" i="1" kern="0" smtClean="0">
                              <a:latin typeface="Cambria Math" panose="02040503050406030204" pitchFamily="18" charset="0"/>
                            </a:rPr>
                            <m:t>𝜔</m:t>
                          </m:r>
                        </m:e>
                      </m:d>
                    </m:oMath>
                  </m:oMathPara>
                </a14:m>
                <a:r>
                  <a:rPr lang="en-AU" sz="2000" kern="0" dirty="0" smtClean="0"/>
                  <a:t/>
                </a:r>
                <a:br>
                  <a:rPr lang="en-AU" sz="2000" kern="0" dirty="0" smtClean="0"/>
                </a:br>
                <a:endParaRPr lang="en-AU" sz="2000" kern="0" dirty="0"/>
              </a:p>
              <a:p>
                <a:pPr eaLnBrk="1" hangingPunct="1">
                  <a:spcBef>
                    <a:spcPts val="600"/>
                  </a:spcBef>
                  <a:spcAft>
                    <a:spcPts val="0"/>
                  </a:spcAft>
                </a:pPr>
                <a:endParaRPr lang="en-AU" sz="2000" kern="0" dirty="0" smtClean="0"/>
              </a:p>
              <a:p>
                <a:pPr marL="0" indent="0" eaLnBrk="1" hangingPunct="1">
                  <a:spcBef>
                    <a:spcPts val="600"/>
                  </a:spcBef>
                  <a:spcAft>
                    <a:spcPts val="0"/>
                  </a:spcAft>
                  <a:buFont typeface="Wingdings" panose="05000000000000000000" pitchFamily="2" charset="2"/>
                  <a:buNone/>
                </a:pPr>
                <a:endParaRPr lang="en-AU" sz="2000" kern="0" dirty="0"/>
              </a:p>
              <a:p>
                <a:pPr marL="0" indent="0" eaLnBrk="1" hangingPunct="1">
                  <a:spcBef>
                    <a:spcPts val="600"/>
                  </a:spcBef>
                  <a:spcAft>
                    <a:spcPts val="0"/>
                  </a:spcAft>
                  <a:buFont typeface="Wingdings" panose="05000000000000000000" pitchFamily="2" charset="2"/>
                  <a:buNone/>
                </a:pPr>
                <a:endParaRPr lang="en-AU" sz="2000" kern="0" dirty="0"/>
              </a:p>
            </p:txBody>
          </p:sp>
        </mc:Choice>
        <mc:Fallback>
          <p:sp>
            <p:nvSpPr>
              <p:cNvPr id="30" name="Rectangle 3"/>
              <p:cNvSpPr txBox="1">
                <a:spLocks noRot="1" noChangeAspect="1" noMove="1" noResize="1" noEditPoints="1" noAdjustHandles="1" noChangeArrowheads="1" noChangeShapeType="1" noTextEdit="1"/>
              </p:cNvSpPr>
              <p:nvPr/>
            </p:nvSpPr>
            <p:spPr bwMode="auto">
              <a:xfrm>
                <a:off x="327324" y="1152037"/>
                <a:ext cx="8816675" cy="5705963"/>
              </a:xfrm>
              <a:prstGeom prst="rect">
                <a:avLst/>
              </a:prstGeom>
              <a:blipFill rotWithShape="0">
                <a:blip r:embed="rId2"/>
                <a:stretch>
                  <a:fillRect l="-207" t="-534"/>
                </a:stretch>
              </a:blip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r>
                  <a:rPr lang="en-AU">
                    <a:noFill/>
                  </a:rPr>
                  <a:t> </a:t>
                </a:r>
              </a:p>
            </p:txBody>
          </p:sp>
        </mc:Fallback>
      </mc:AlternateContent>
      <p:cxnSp>
        <p:nvCxnSpPr>
          <p:cNvPr id="18" name="Straight Arrow Connector 17"/>
          <p:cNvCxnSpPr/>
          <p:nvPr/>
        </p:nvCxnSpPr>
        <p:spPr bwMode="auto">
          <a:xfrm flipV="1">
            <a:off x="1980000" y="5043600"/>
            <a:ext cx="2574000" cy="1292400"/>
          </a:xfrm>
          <a:prstGeom prst="straightConnector1">
            <a:avLst/>
          </a:prstGeom>
          <a:solidFill>
            <a:schemeClr val="accent1"/>
          </a:solidFill>
          <a:ln w="12700" cap="flat" cmpd="sng" algn="ctr">
            <a:solidFill>
              <a:schemeClr val="accent6"/>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32" name="Straight Arrow Connector 31"/>
          <p:cNvCxnSpPr/>
          <p:nvPr/>
        </p:nvCxnSpPr>
        <p:spPr bwMode="auto">
          <a:xfrm flipV="1">
            <a:off x="1980681" y="4320000"/>
            <a:ext cx="2059200" cy="2016000"/>
          </a:xfrm>
          <a:prstGeom prst="straightConnector1">
            <a:avLst/>
          </a:prstGeom>
          <a:solidFill>
            <a:schemeClr val="accent1"/>
          </a:solidFill>
          <a:ln w="12700" cap="flat" cmpd="sng" algn="ctr">
            <a:solidFill>
              <a:schemeClr val="accent6"/>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5" name="Straight Arrow Connector 14"/>
          <p:cNvCxnSpPr/>
          <p:nvPr/>
        </p:nvCxnSpPr>
        <p:spPr bwMode="auto">
          <a:xfrm>
            <a:off x="1980000" y="6334070"/>
            <a:ext cx="2844000" cy="442800"/>
          </a:xfrm>
          <a:prstGeom prst="straightConnector1">
            <a:avLst/>
          </a:prstGeom>
          <a:solidFill>
            <a:schemeClr val="accent1"/>
          </a:solidFill>
          <a:ln w="12700" cap="flat" cmpd="sng" algn="ctr">
            <a:solidFill>
              <a:schemeClr val="accent6"/>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8194" name="Rectangle 2"/>
          <p:cNvSpPr>
            <a:spLocks noGrp="1" noChangeArrowheads="1"/>
          </p:cNvSpPr>
          <p:nvPr>
            <p:ph type="title"/>
          </p:nvPr>
        </p:nvSpPr>
        <p:spPr>
          <a:xfrm>
            <a:off x="871539" y="119063"/>
            <a:ext cx="7382776" cy="790575"/>
          </a:xfrm>
        </p:spPr>
        <p:txBody>
          <a:bodyPr/>
          <a:lstStyle/>
          <a:p>
            <a:pPr eaLnBrk="1" hangingPunct="1"/>
            <a:r>
              <a:rPr lang="en-AU" dirty="0" smtClean="0"/>
              <a:t>Grover’s search algorithm</a:t>
            </a:r>
          </a:p>
        </p:txBody>
      </p:sp>
      <p:sp>
        <p:nvSpPr>
          <p:cNvPr id="9" name="TextBox 8"/>
          <p:cNvSpPr txBox="1"/>
          <p:nvPr/>
        </p:nvSpPr>
        <p:spPr>
          <a:xfrm>
            <a:off x="7394639" y="3028288"/>
            <a:ext cx="1639824" cy="307777"/>
          </a:xfrm>
          <a:prstGeom prst="rect">
            <a:avLst/>
          </a:prstGeom>
          <a:noFill/>
        </p:spPr>
        <p:txBody>
          <a:bodyPr wrap="square" rtlCol="0">
            <a:spAutoFit/>
          </a:bodyPr>
          <a:lstStyle/>
          <a:p>
            <a:pPr algn="ctr"/>
            <a:r>
              <a:rPr lang="en-AU" sz="1400" dirty="0" err="1" smtClean="0"/>
              <a:t>Lov</a:t>
            </a:r>
            <a:r>
              <a:rPr lang="en-AU" sz="1400" dirty="0" smtClean="0"/>
              <a:t> Grover</a:t>
            </a:r>
            <a:endParaRPr lang="en-AU" sz="1400" dirty="0"/>
          </a:p>
        </p:txBody>
      </p:sp>
      <p:sp>
        <p:nvSpPr>
          <p:cNvPr id="10" name="TextBox 9"/>
          <p:cNvSpPr txBox="1"/>
          <p:nvPr/>
        </p:nvSpPr>
        <p:spPr>
          <a:xfrm>
            <a:off x="8254314" y="0"/>
            <a:ext cx="889686" cy="461665"/>
          </a:xfrm>
          <a:prstGeom prst="rect">
            <a:avLst/>
          </a:prstGeom>
          <a:noFill/>
        </p:spPr>
        <p:txBody>
          <a:bodyPr wrap="square" rtlCol="0">
            <a:spAutoFit/>
          </a:bodyPr>
          <a:lstStyle/>
          <a:p>
            <a:r>
              <a:rPr lang="en-AU" dirty="0" smtClean="0"/>
              <a:t>1996</a:t>
            </a:r>
            <a:endParaRPr lang="en-AU" dirty="0"/>
          </a:p>
        </p:txBody>
      </p:sp>
      <p:pic>
        <p:nvPicPr>
          <p:cNvPr id="3" name="Picture 2"/>
          <p:cNvPicPr>
            <a:picLocks noChangeAspect="1"/>
          </p:cNvPicPr>
          <p:nvPr/>
        </p:nvPicPr>
        <p:blipFill rotWithShape="1">
          <a:blip r:embed="rId3">
            <a:extLst>
              <a:ext uri="{28A0092B-C50C-407E-A947-70E740481C1C}">
                <a14:useLocalDpi xmlns="" xmlns:a14="http://schemas.microsoft.com/office/drawing/2010/main" val="0"/>
              </a:ext>
            </a:extLst>
          </a:blip>
          <a:srcRect l="50550" r="15751" b="40553"/>
          <a:stretch/>
        </p:blipFill>
        <p:spPr>
          <a:xfrm>
            <a:off x="7440194" y="830502"/>
            <a:ext cx="1548714" cy="2197786"/>
          </a:xfrm>
          <a:prstGeom prst="rect">
            <a:avLst/>
          </a:prstGeom>
        </p:spPr>
      </p:pic>
      <p:cxnSp>
        <p:nvCxnSpPr>
          <p:cNvPr id="4" name="Straight Arrow Connector 3"/>
          <p:cNvCxnSpPr/>
          <p:nvPr/>
        </p:nvCxnSpPr>
        <p:spPr bwMode="auto">
          <a:xfrm flipV="1">
            <a:off x="1980000" y="6336000"/>
            <a:ext cx="2880000" cy="0"/>
          </a:xfrm>
          <a:prstGeom prst="straightConnector1">
            <a:avLst/>
          </a:prstGeom>
          <a:solidFill>
            <a:schemeClr val="accent1"/>
          </a:solidFill>
          <a:ln w="1270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6" name="Straight Arrow Connector 5"/>
          <p:cNvCxnSpPr/>
          <p:nvPr/>
        </p:nvCxnSpPr>
        <p:spPr bwMode="auto">
          <a:xfrm flipV="1">
            <a:off x="1980000" y="3456000"/>
            <a:ext cx="0" cy="2880000"/>
          </a:xfrm>
          <a:prstGeom prst="straightConnector1">
            <a:avLst/>
          </a:prstGeom>
          <a:solidFill>
            <a:schemeClr val="accent1"/>
          </a:solidFill>
          <a:ln w="1270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1" name="Straight Arrow Connector 10"/>
          <p:cNvCxnSpPr/>
          <p:nvPr/>
        </p:nvCxnSpPr>
        <p:spPr bwMode="auto">
          <a:xfrm flipV="1">
            <a:off x="1980000" y="5889600"/>
            <a:ext cx="2844000" cy="442800"/>
          </a:xfrm>
          <a:prstGeom prst="straightConnector1">
            <a:avLst/>
          </a:prstGeom>
          <a:solidFill>
            <a:schemeClr val="accent1"/>
          </a:solidFill>
          <a:ln w="1270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mc:Choice xmlns="" xmlns:a14="http://schemas.microsoft.com/office/drawing/2010/main" Requires="a14">
          <p:sp>
            <p:nvSpPr>
              <p:cNvPr id="16" name="TextBox 15"/>
              <p:cNvSpPr txBox="1"/>
              <p:nvPr/>
            </p:nvSpPr>
            <p:spPr>
              <a:xfrm>
                <a:off x="4824679" y="5658873"/>
                <a:ext cx="369140"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AU" sz="2000" b="0" i="1" smtClean="0">
                          <a:latin typeface="Cambria Math" panose="02040503050406030204" pitchFamily="18" charset="0"/>
                        </a:rPr>
                        <m:t>|</m:t>
                      </m:r>
                      <m:r>
                        <a:rPr lang="en-AU" sz="2000" b="0" i="1" smtClean="0">
                          <a:latin typeface="Cambria Math" panose="02040503050406030204" pitchFamily="18" charset="0"/>
                        </a:rPr>
                        <m:t>𝑠</m:t>
                      </m:r>
                      <m:r>
                        <a:rPr lang="en-AU" sz="2000" b="0" i="1" smtClean="0">
                          <a:latin typeface="Cambria Math" panose="02040503050406030204" pitchFamily="18" charset="0"/>
                        </a:rPr>
                        <m:t>〉</m:t>
                      </m:r>
                    </m:oMath>
                  </m:oMathPara>
                </a14:m>
                <a:endParaRPr lang="en-AU" sz="2000" dirty="0"/>
              </a:p>
            </p:txBody>
          </p:sp>
        </mc:Choice>
        <mc:Fallback>
          <p:sp>
            <p:nvSpPr>
              <p:cNvPr id="16" name="TextBox 15"/>
              <p:cNvSpPr txBox="1">
                <a:spLocks noRot="1" noChangeAspect="1" noMove="1" noResize="1" noEditPoints="1" noAdjustHandles="1" noChangeArrowheads="1" noChangeShapeType="1" noTextEdit="1"/>
              </p:cNvSpPr>
              <p:nvPr/>
            </p:nvSpPr>
            <p:spPr>
              <a:xfrm>
                <a:off x="4824679" y="5658873"/>
                <a:ext cx="369140" cy="307777"/>
              </a:xfrm>
              <a:prstGeom prst="rect">
                <a:avLst/>
              </a:prstGeom>
              <a:blipFill rotWithShape="0">
                <a:blip r:embed="rId4"/>
                <a:stretch>
                  <a:fillRect l="-21311" r="-21311" b="-37255"/>
                </a:stretch>
              </a:blipFill>
            </p:spPr>
            <p:txBody>
              <a:bodyPr/>
              <a:lstStyle/>
              <a:p>
                <a:r>
                  <a:rPr lang="en-AU">
                    <a:noFill/>
                  </a:rPr>
                  <a:t> </a:t>
                </a:r>
              </a:p>
            </p:txBody>
          </p:sp>
        </mc:Fallback>
      </mc:AlternateContent>
      <mc:AlternateContent xmlns:mc="http://schemas.openxmlformats.org/markup-compatibility/2006">
        <mc:Choice xmlns="" xmlns:a14="http://schemas.microsoft.com/office/drawing/2010/main" Requires="a14">
          <p:sp>
            <p:nvSpPr>
              <p:cNvPr id="19" name="TextBox 18"/>
              <p:cNvSpPr txBox="1"/>
              <p:nvPr/>
            </p:nvSpPr>
            <p:spPr>
              <a:xfrm>
                <a:off x="1570774" y="3158854"/>
                <a:ext cx="43685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AU" sz="2000" b="0" i="1" smtClean="0">
                          <a:latin typeface="Cambria Math" panose="02040503050406030204" pitchFamily="18" charset="0"/>
                        </a:rPr>
                        <m:t>|</m:t>
                      </m:r>
                      <m:r>
                        <a:rPr lang="en-AU" sz="2000" b="0" i="1" smtClean="0">
                          <a:latin typeface="Cambria Math" panose="02040503050406030204" pitchFamily="18" charset="0"/>
                        </a:rPr>
                        <m:t>𝜔</m:t>
                      </m:r>
                      <m:r>
                        <a:rPr lang="en-AU" sz="2000" b="0" i="1" smtClean="0">
                          <a:latin typeface="Cambria Math" panose="02040503050406030204" pitchFamily="18" charset="0"/>
                        </a:rPr>
                        <m:t>〉</m:t>
                      </m:r>
                    </m:oMath>
                  </m:oMathPara>
                </a14:m>
                <a:endParaRPr lang="en-AU" sz="2000" dirty="0"/>
              </a:p>
            </p:txBody>
          </p:sp>
        </mc:Choice>
        <mc:Fallback>
          <p:sp>
            <p:nvSpPr>
              <p:cNvPr id="19" name="TextBox 18"/>
              <p:cNvSpPr txBox="1">
                <a:spLocks noRot="1" noChangeAspect="1" noMove="1" noResize="1" noEditPoints="1" noAdjustHandles="1" noChangeArrowheads="1" noChangeShapeType="1" noTextEdit="1"/>
              </p:cNvSpPr>
              <p:nvPr/>
            </p:nvSpPr>
            <p:spPr>
              <a:xfrm>
                <a:off x="1570774" y="3158854"/>
                <a:ext cx="436851" cy="307777"/>
              </a:xfrm>
              <a:prstGeom prst="rect">
                <a:avLst/>
              </a:prstGeom>
              <a:blipFill rotWithShape="0">
                <a:blip r:embed="rId5"/>
                <a:stretch>
                  <a:fillRect l="-19718" r="-18310" b="-37255"/>
                </a:stretch>
              </a:blipFill>
            </p:spPr>
            <p:txBody>
              <a:bodyPr/>
              <a:lstStyle/>
              <a:p>
                <a:r>
                  <a:rPr lang="en-AU">
                    <a:noFill/>
                  </a:rPr>
                  <a:t> </a:t>
                </a:r>
              </a:p>
            </p:txBody>
          </p:sp>
        </mc:Fallback>
      </mc:AlternateContent>
      <mc:AlternateContent xmlns:mc="http://schemas.openxmlformats.org/markup-compatibility/2006">
        <mc:Choice xmlns="" xmlns:a14="http://schemas.microsoft.com/office/drawing/2010/main" Requires="a14">
          <p:sp>
            <p:nvSpPr>
              <p:cNvPr id="20" name="TextBox 19"/>
              <p:cNvSpPr txBox="1"/>
              <p:nvPr/>
            </p:nvSpPr>
            <p:spPr>
              <a:xfrm>
                <a:off x="4857081" y="6123187"/>
                <a:ext cx="42960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AU" sz="2000" b="0" i="1" smtClean="0">
                          <a:latin typeface="Cambria Math" panose="02040503050406030204" pitchFamily="18" charset="0"/>
                        </a:rPr>
                        <m:t>|</m:t>
                      </m:r>
                      <m:r>
                        <a:rPr lang="en-AU" sz="2000" b="0" i="1" smtClean="0">
                          <a:latin typeface="Cambria Math" panose="02040503050406030204" pitchFamily="18" charset="0"/>
                        </a:rPr>
                        <m:t>𝑠</m:t>
                      </m:r>
                      <m:r>
                        <a:rPr lang="en-AU" sz="2000" b="0" i="1" smtClean="0">
                          <a:latin typeface="Cambria Math" panose="02040503050406030204" pitchFamily="18" charset="0"/>
                        </a:rPr>
                        <m:t>′〉</m:t>
                      </m:r>
                    </m:oMath>
                  </m:oMathPara>
                </a14:m>
                <a:endParaRPr lang="en-AU" sz="2000" dirty="0"/>
              </a:p>
            </p:txBody>
          </p:sp>
        </mc:Choice>
        <mc:Fallback>
          <p:sp>
            <p:nvSpPr>
              <p:cNvPr id="20" name="TextBox 19"/>
              <p:cNvSpPr txBox="1">
                <a:spLocks noRot="1" noChangeAspect="1" noMove="1" noResize="1" noEditPoints="1" noAdjustHandles="1" noChangeArrowheads="1" noChangeShapeType="1" noTextEdit="1"/>
              </p:cNvSpPr>
              <p:nvPr/>
            </p:nvSpPr>
            <p:spPr>
              <a:xfrm>
                <a:off x="4857081" y="6123187"/>
                <a:ext cx="429605" cy="307777"/>
              </a:xfrm>
              <a:prstGeom prst="rect">
                <a:avLst/>
              </a:prstGeom>
              <a:blipFill rotWithShape="0">
                <a:blip r:embed="rId6"/>
                <a:stretch>
                  <a:fillRect l="-20000" r="-18571" b="-37255"/>
                </a:stretch>
              </a:blipFill>
            </p:spPr>
            <p:txBody>
              <a:bodyPr/>
              <a:lstStyle/>
              <a:p>
                <a:r>
                  <a:rPr lang="en-AU">
                    <a:noFill/>
                  </a:rPr>
                  <a:t> </a:t>
                </a:r>
              </a:p>
            </p:txBody>
          </p:sp>
        </mc:Fallback>
      </mc:AlternateContent>
      <mc:AlternateContent xmlns:mc="http://schemas.openxmlformats.org/markup-compatibility/2006">
        <mc:Choice xmlns="" xmlns:a14="http://schemas.microsoft.com/office/drawing/2010/main" Requires="a14">
          <p:sp>
            <p:nvSpPr>
              <p:cNvPr id="23" name="TextBox 22"/>
              <p:cNvSpPr txBox="1"/>
              <p:nvPr/>
            </p:nvSpPr>
            <p:spPr>
              <a:xfrm>
                <a:off x="4821079" y="6518923"/>
                <a:ext cx="642163" cy="3323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AU" sz="2000" b="0" i="1" smtClean="0">
                              <a:solidFill>
                                <a:schemeClr val="accent6"/>
                              </a:solidFill>
                              <a:latin typeface="Cambria Math" panose="02040503050406030204" pitchFamily="18" charset="0"/>
                            </a:rPr>
                          </m:ctrlPr>
                        </m:sSubPr>
                        <m:e>
                          <m:r>
                            <a:rPr lang="en-AU" sz="2000" b="0" i="1" smtClean="0">
                              <a:solidFill>
                                <a:schemeClr val="accent6"/>
                              </a:solidFill>
                              <a:latin typeface="Cambria Math" panose="02040503050406030204" pitchFamily="18" charset="0"/>
                            </a:rPr>
                            <m:t>𝑈</m:t>
                          </m:r>
                        </m:e>
                        <m:sub>
                          <m:r>
                            <a:rPr lang="en-AU" sz="2000" b="0" i="1" smtClean="0">
                              <a:solidFill>
                                <a:schemeClr val="accent6"/>
                              </a:solidFill>
                              <a:latin typeface="Cambria Math" panose="02040503050406030204" pitchFamily="18" charset="0"/>
                            </a:rPr>
                            <m:t>𝑓</m:t>
                          </m:r>
                        </m:sub>
                      </m:sSub>
                      <m:r>
                        <a:rPr lang="en-AU" sz="2000" b="0" i="1" smtClean="0">
                          <a:solidFill>
                            <a:schemeClr val="accent6"/>
                          </a:solidFill>
                          <a:latin typeface="Cambria Math" panose="02040503050406030204" pitchFamily="18" charset="0"/>
                        </a:rPr>
                        <m:t>|</m:t>
                      </m:r>
                      <m:r>
                        <a:rPr lang="en-AU" sz="2000" b="0" i="1" smtClean="0">
                          <a:solidFill>
                            <a:schemeClr val="accent6"/>
                          </a:solidFill>
                          <a:latin typeface="Cambria Math" panose="02040503050406030204" pitchFamily="18" charset="0"/>
                        </a:rPr>
                        <m:t>𝑠</m:t>
                      </m:r>
                      <m:r>
                        <a:rPr lang="en-AU" sz="2000" b="0" i="1" smtClean="0">
                          <a:solidFill>
                            <a:schemeClr val="accent6"/>
                          </a:solidFill>
                          <a:latin typeface="Cambria Math" panose="02040503050406030204" pitchFamily="18" charset="0"/>
                        </a:rPr>
                        <m:t>〉</m:t>
                      </m:r>
                    </m:oMath>
                  </m:oMathPara>
                </a14:m>
                <a:endParaRPr lang="en-AU" sz="2000" dirty="0">
                  <a:solidFill>
                    <a:schemeClr val="accent6"/>
                  </a:solidFill>
                </a:endParaRPr>
              </a:p>
            </p:txBody>
          </p:sp>
        </mc:Choice>
        <mc:Fallback>
          <p:sp>
            <p:nvSpPr>
              <p:cNvPr id="23" name="TextBox 22"/>
              <p:cNvSpPr txBox="1">
                <a:spLocks noRot="1" noChangeAspect="1" noMove="1" noResize="1" noEditPoints="1" noAdjustHandles="1" noChangeArrowheads="1" noChangeShapeType="1" noTextEdit="1"/>
              </p:cNvSpPr>
              <p:nvPr/>
            </p:nvSpPr>
            <p:spPr>
              <a:xfrm>
                <a:off x="4821079" y="6518923"/>
                <a:ext cx="642163" cy="332399"/>
              </a:xfrm>
              <a:prstGeom prst="rect">
                <a:avLst/>
              </a:prstGeom>
              <a:blipFill rotWithShape="0">
                <a:blip r:embed="rId7"/>
                <a:stretch>
                  <a:fillRect l="-8571" r="-12381" b="-25455"/>
                </a:stretch>
              </a:blipFill>
            </p:spPr>
            <p:txBody>
              <a:bodyPr/>
              <a:lstStyle/>
              <a:p>
                <a:r>
                  <a:rPr lang="en-AU">
                    <a:noFill/>
                  </a:rPr>
                  <a:t> </a:t>
                </a:r>
              </a:p>
            </p:txBody>
          </p:sp>
        </mc:Fallback>
      </mc:AlternateContent>
      <mc:AlternateContent xmlns:mc="http://schemas.openxmlformats.org/markup-compatibility/2006">
        <mc:Choice xmlns="" xmlns:a14="http://schemas.microsoft.com/office/drawing/2010/main" Requires="a14">
          <p:sp>
            <p:nvSpPr>
              <p:cNvPr id="24" name="TextBox 23"/>
              <p:cNvSpPr txBox="1"/>
              <p:nvPr/>
            </p:nvSpPr>
            <p:spPr>
              <a:xfrm>
                <a:off x="4039881" y="4047462"/>
                <a:ext cx="1258806" cy="4153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AU" sz="2000" b="0" i="1" smtClean="0">
                              <a:solidFill>
                                <a:schemeClr val="accent6"/>
                              </a:solidFill>
                              <a:latin typeface="Cambria Math" panose="02040503050406030204" pitchFamily="18" charset="0"/>
                            </a:rPr>
                          </m:ctrlPr>
                        </m:sSupPr>
                        <m:e>
                          <m:d>
                            <m:dPr>
                              <m:ctrlPr>
                                <a:rPr lang="en-AU" sz="2000" b="0" i="1" smtClean="0">
                                  <a:solidFill>
                                    <a:schemeClr val="accent6"/>
                                  </a:solidFill>
                                  <a:latin typeface="Cambria Math" panose="02040503050406030204" pitchFamily="18" charset="0"/>
                                </a:rPr>
                              </m:ctrlPr>
                            </m:dPr>
                            <m:e>
                              <m:sSub>
                                <m:sSubPr>
                                  <m:ctrlPr>
                                    <a:rPr lang="en-AU" sz="2000" b="0" i="1" smtClean="0">
                                      <a:solidFill>
                                        <a:schemeClr val="accent6"/>
                                      </a:solidFill>
                                      <a:latin typeface="Cambria Math" panose="02040503050406030204" pitchFamily="18" charset="0"/>
                                    </a:rPr>
                                  </m:ctrlPr>
                                </m:sSubPr>
                                <m:e>
                                  <m:r>
                                    <a:rPr lang="en-AU" sz="2000" b="0" i="1" smtClean="0">
                                      <a:solidFill>
                                        <a:schemeClr val="accent6"/>
                                      </a:solidFill>
                                      <a:latin typeface="Cambria Math" panose="02040503050406030204" pitchFamily="18" charset="0"/>
                                    </a:rPr>
                                    <m:t>𝑈</m:t>
                                  </m:r>
                                </m:e>
                                <m:sub>
                                  <m:r>
                                    <a:rPr lang="en-AU" sz="2000" b="0" i="1" smtClean="0">
                                      <a:solidFill>
                                        <a:schemeClr val="accent6"/>
                                      </a:solidFill>
                                      <a:latin typeface="Cambria Math" panose="02040503050406030204" pitchFamily="18" charset="0"/>
                                    </a:rPr>
                                    <m:t>𝑠</m:t>
                                  </m:r>
                                </m:sub>
                              </m:sSub>
                              <m:sSub>
                                <m:sSubPr>
                                  <m:ctrlPr>
                                    <a:rPr lang="en-AU" sz="2000" b="0" i="1" smtClean="0">
                                      <a:solidFill>
                                        <a:schemeClr val="accent6"/>
                                      </a:solidFill>
                                      <a:latin typeface="Cambria Math" panose="02040503050406030204" pitchFamily="18" charset="0"/>
                                    </a:rPr>
                                  </m:ctrlPr>
                                </m:sSubPr>
                                <m:e>
                                  <m:r>
                                    <a:rPr lang="en-AU" sz="2000" b="0" i="1" smtClean="0">
                                      <a:solidFill>
                                        <a:schemeClr val="accent6"/>
                                      </a:solidFill>
                                      <a:latin typeface="Cambria Math" panose="02040503050406030204" pitchFamily="18" charset="0"/>
                                    </a:rPr>
                                    <m:t>𝑈</m:t>
                                  </m:r>
                                </m:e>
                                <m:sub>
                                  <m:r>
                                    <a:rPr lang="en-AU" sz="2000" b="0" i="1" smtClean="0">
                                      <a:solidFill>
                                        <a:schemeClr val="accent6"/>
                                      </a:solidFill>
                                      <a:latin typeface="Cambria Math" panose="02040503050406030204" pitchFamily="18" charset="0"/>
                                    </a:rPr>
                                    <m:t>𝑓</m:t>
                                  </m:r>
                                </m:sub>
                              </m:sSub>
                            </m:e>
                          </m:d>
                        </m:e>
                        <m:sup>
                          <m:r>
                            <a:rPr lang="en-AU" sz="2000" b="0" i="1" smtClean="0">
                              <a:solidFill>
                                <a:schemeClr val="accent6"/>
                              </a:solidFill>
                              <a:latin typeface="Cambria Math" panose="02040503050406030204" pitchFamily="18" charset="0"/>
                            </a:rPr>
                            <m:t>2</m:t>
                          </m:r>
                        </m:sup>
                      </m:sSup>
                      <m:r>
                        <a:rPr lang="en-AU" sz="2000" b="0" i="1" smtClean="0">
                          <a:solidFill>
                            <a:schemeClr val="accent6"/>
                          </a:solidFill>
                          <a:latin typeface="Cambria Math" panose="02040503050406030204" pitchFamily="18" charset="0"/>
                        </a:rPr>
                        <m:t>|</m:t>
                      </m:r>
                      <m:r>
                        <a:rPr lang="en-AU" sz="2000" b="0" i="1" smtClean="0">
                          <a:solidFill>
                            <a:schemeClr val="accent6"/>
                          </a:solidFill>
                          <a:latin typeface="Cambria Math" panose="02040503050406030204" pitchFamily="18" charset="0"/>
                        </a:rPr>
                        <m:t>𝑠</m:t>
                      </m:r>
                      <m:r>
                        <a:rPr lang="en-AU" sz="2000" b="0" i="1" smtClean="0">
                          <a:solidFill>
                            <a:schemeClr val="accent6"/>
                          </a:solidFill>
                          <a:latin typeface="Cambria Math" panose="02040503050406030204" pitchFamily="18" charset="0"/>
                        </a:rPr>
                        <m:t>〉</m:t>
                      </m:r>
                    </m:oMath>
                  </m:oMathPara>
                </a14:m>
                <a:endParaRPr lang="en-AU" sz="2000" dirty="0">
                  <a:solidFill>
                    <a:schemeClr val="accent6"/>
                  </a:solidFill>
                </a:endParaRPr>
              </a:p>
            </p:txBody>
          </p:sp>
        </mc:Choice>
        <mc:Fallback>
          <p:sp>
            <p:nvSpPr>
              <p:cNvPr id="24" name="TextBox 23"/>
              <p:cNvSpPr txBox="1">
                <a:spLocks noRot="1" noChangeAspect="1" noMove="1" noResize="1" noEditPoints="1" noAdjustHandles="1" noChangeArrowheads="1" noChangeShapeType="1" noTextEdit="1"/>
              </p:cNvSpPr>
              <p:nvPr/>
            </p:nvSpPr>
            <p:spPr>
              <a:xfrm>
                <a:off x="4039881" y="4047462"/>
                <a:ext cx="1258806" cy="415307"/>
              </a:xfrm>
              <a:prstGeom prst="rect">
                <a:avLst/>
              </a:prstGeom>
              <a:blipFill rotWithShape="0">
                <a:blip r:embed="rId8"/>
                <a:stretch>
                  <a:fillRect/>
                </a:stretch>
              </a:blipFill>
            </p:spPr>
            <p:txBody>
              <a:bodyPr/>
              <a:lstStyle/>
              <a:p>
                <a:r>
                  <a:rPr lang="en-AU">
                    <a:noFill/>
                  </a:rPr>
                  <a:t> </a:t>
                </a:r>
              </a:p>
            </p:txBody>
          </p:sp>
        </mc:Fallback>
      </mc:AlternateContent>
      <p:cxnSp>
        <p:nvCxnSpPr>
          <p:cNvPr id="22" name="Straight Arrow Connector 21"/>
          <p:cNvCxnSpPr/>
          <p:nvPr/>
        </p:nvCxnSpPr>
        <p:spPr bwMode="auto">
          <a:xfrm flipH="1" flipV="1">
            <a:off x="3835427" y="6054530"/>
            <a:ext cx="12357" cy="25064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mc:Choice xmlns="" xmlns:a14="http://schemas.microsoft.com/office/drawing/2010/main" Requires="a14">
          <p:sp>
            <p:nvSpPr>
              <p:cNvPr id="27" name="TextBox 26"/>
              <p:cNvSpPr txBox="1"/>
              <p:nvPr/>
            </p:nvSpPr>
            <p:spPr>
              <a:xfrm>
                <a:off x="3871428" y="6054530"/>
                <a:ext cx="201594"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AU" sz="1600" b="0" i="1" smtClean="0">
                          <a:latin typeface="Cambria Math" panose="02040503050406030204" pitchFamily="18" charset="0"/>
                        </a:rPr>
                        <m:t>𝜙</m:t>
                      </m:r>
                    </m:oMath>
                  </m:oMathPara>
                </a14:m>
                <a:endParaRPr lang="en-AU" sz="1600" dirty="0"/>
              </a:p>
            </p:txBody>
          </p:sp>
        </mc:Choice>
        <mc:Fallback>
          <p:sp>
            <p:nvSpPr>
              <p:cNvPr id="27" name="TextBox 26"/>
              <p:cNvSpPr txBox="1">
                <a:spLocks noRot="1" noChangeAspect="1" noMove="1" noResize="1" noEditPoints="1" noAdjustHandles="1" noChangeArrowheads="1" noChangeShapeType="1" noTextEdit="1"/>
              </p:cNvSpPr>
              <p:nvPr/>
            </p:nvSpPr>
            <p:spPr>
              <a:xfrm>
                <a:off x="3871428" y="6054530"/>
                <a:ext cx="201594" cy="246221"/>
              </a:xfrm>
              <a:prstGeom prst="rect">
                <a:avLst/>
              </a:prstGeom>
              <a:blipFill rotWithShape="0">
                <a:blip r:embed="rId9"/>
                <a:stretch>
                  <a:fillRect l="-30303" r="-33333" b="-34146"/>
                </a:stretch>
              </a:blipFill>
            </p:spPr>
            <p:txBody>
              <a:bodyPr/>
              <a:lstStyle/>
              <a:p>
                <a:r>
                  <a:rPr lang="en-AU">
                    <a:noFill/>
                  </a:rPr>
                  <a:t> </a:t>
                </a:r>
              </a:p>
            </p:txBody>
          </p:sp>
        </mc:Fallback>
      </mc:AlternateContent>
      <p:cxnSp>
        <p:nvCxnSpPr>
          <p:cNvPr id="28" name="Straight Arrow Connector 27"/>
          <p:cNvCxnSpPr/>
          <p:nvPr/>
        </p:nvCxnSpPr>
        <p:spPr bwMode="auto">
          <a:xfrm flipH="1" flipV="1">
            <a:off x="2695575" y="5043600"/>
            <a:ext cx="904360" cy="128880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mc:Choice xmlns="" xmlns:a14="http://schemas.microsoft.com/office/drawing/2010/main" Requires="a14">
          <p:sp>
            <p:nvSpPr>
              <p:cNvPr id="31" name="TextBox 30"/>
              <p:cNvSpPr txBox="1"/>
              <p:nvPr/>
            </p:nvSpPr>
            <p:spPr>
              <a:xfrm>
                <a:off x="3050160" y="5328000"/>
                <a:ext cx="315407"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AU" sz="1600" b="0" i="1" smtClean="0">
                          <a:latin typeface="Cambria Math" panose="02040503050406030204" pitchFamily="18" charset="0"/>
                        </a:rPr>
                        <m:t>7</m:t>
                      </m:r>
                      <m:r>
                        <a:rPr lang="en-AU" sz="1600" b="0" i="1" smtClean="0">
                          <a:latin typeface="Cambria Math" panose="02040503050406030204" pitchFamily="18" charset="0"/>
                        </a:rPr>
                        <m:t>𝜙</m:t>
                      </m:r>
                    </m:oMath>
                  </m:oMathPara>
                </a14:m>
                <a:endParaRPr lang="en-AU" sz="1600" dirty="0"/>
              </a:p>
            </p:txBody>
          </p:sp>
        </mc:Choice>
        <mc:Fallback>
          <p:sp>
            <p:nvSpPr>
              <p:cNvPr id="31" name="TextBox 30"/>
              <p:cNvSpPr txBox="1">
                <a:spLocks noRot="1" noChangeAspect="1" noMove="1" noResize="1" noEditPoints="1" noAdjustHandles="1" noChangeArrowheads="1" noChangeShapeType="1" noTextEdit="1"/>
              </p:cNvSpPr>
              <p:nvPr/>
            </p:nvSpPr>
            <p:spPr>
              <a:xfrm>
                <a:off x="3050160" y="5328000"/>
                <a:ext cx="315407" cy="246221"/>
              </a:xfrm>
              <a:prstGeom prst="rect">
                <a:avLst/>
              </a:prstGeom>
              <a:blipFill rotWithShape="0">
                <a:blip r:embed="rId10"/>
                <a:stretch>
                  <a:fillRect l="-19231" r="-19231" b="-37500"/>
                </a:stretch>
              </a:blipFill>
            </p:spPr>
            <p:txBody>
              <a:bodyPr/>
              <a:lstStyle/>
              <a:p>
                <a:r>
                  <a:rPr lang="en-AU">
                    <a:noFill/>
                  </a:rPr>
                  <a:t> </a:t>
                </a:r>
              </a:p>
            </p:txBody>
          </p:sp>
        </mc:Fallback>
      </mc:AlternateContent>
      <mc:AlternateContent xmlns:mc="http://schemas.openxmlformats.org/markup-compatibility/2006">
        <mc:Choice xmlns="" xmlns:a14="http://schemas.microsoft.com/office/drawing/2010/main" Requires="a14">
          <p:sp>
            <p:nvSpPr>
              <p:cNvPr id="25" name="TextBox 24"/>
              <p:cNvSpPr txBox="1"/>
              <p:nvPr/>
            </p:nvSpPr>
            <p:spPr>
              <a:xfrm>
                <a:off x="4551656" y="4801201"/>
                <a:ext cx="908710" cy="3323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AU" sz="2000" i="1" smtClean="0">
                              <a:solidFill>
                                <a:schemeClr val="accent6"/>
                              </a:solidFill>
                              <a:latin typeface="Cambria Math" panose="02040503050406030204" pitchFamily="18" charset="0"/>
                            </a:rPr>
                          </m:ctrlPr>
                        </m:sSubPr>
                        <m:e>
                          <m:r>
                            <a:rPr lang="en-AU" sz="2000" i="1">
                              <a:solidFill>
                                <a:schemeClr val="accent6"/>
                              </a:solidFill>
                              <a:latin typeface="Cambria Math" panose="02040503050406030204" pitchFamily="18" charset="0"/>
                            </a:rPr>
                            <m:t>𝑈</m:t>
                          </m:r>
                        </m:e>
                        <m:sub>
                          <m:r>
                            <a:rPr lang="en-AU" sz="2000" i="1">
                              <a:solidFill>
                                <a:schemeClr val="accent6"/>
                              </a:solidFill>
                              <a:latin typeface="Cambria Math" panose="02040503050406030204" pitchFamily="18" charset="0"/>
                            </a:rPr>
                            <m:t>𝑠</m:t>
                          </m:r>
                        </m:sub>
                      </m:sSub>
                      <m:sSub>
                        <m:sSubPr>
                          <m:ctrlPr>
                            <a:rPr lang="en-AU" sz="2000" b="0" i="1" smtClean="0">
                              <a:solidFill>
                                <a:schemeClr val="accent6"/>
                              </a:solidFill>
                              <a:latin typeface="Cambria Math" panose="02040503050406030204" pitchFamily="18" charset="0"/>
                            </a:rPr>
                          </m:ctrlPr>
                        </m:sSubPr>
                        <m:e>
                          <m:r>
                            <a:rPr lang="en-AU" sz="2000" b="0" i="1" smtClean="0">
                              <a:solidFill>
                                <a:schemeClr val="accent6"/>
                              </a:solidFill>
                              <a:latin typeface="Cambria Math" panose="02040503050406030204" pitchFamily="18" charset="0"/>
                            </a:rPr>
                            <m:t>𝑈</m:t>
                          </m:r>
                        </m:e>
                        <m:sub>
                          <m:r>
                            <a:rPr lang="en-AU" sz="2000" b="0" i="1" smtClean="0">
                              <a:solidFill>
                                <a:schemeClr val="accent6"/>
                              </a:solidFill>
                              <a:latin typeface="Cambria Math" panose="02040503050406030204" pitchFamily="18" charset="0"/>
                            </a:rPr>
                            <m:t>𝑓</m:t>
                          </m:r>
                        </m:sub>
                      </m:sSub>
                      <m:r>
                        <a:rPr lang="en-AU" sz="2000" b="0" i="1" smtClean="0">
                          <a:solidFill>
                            <a:schemeClr val="accent6"/>
                          </a:solidFill>
                          <a:latin typeface="Cambria Math" panose="02040503050406030204" pitchFamily="18" charset="0"/>
                        </a:rPr>
                        <m:t>|</m:t>
                      </m:r>
                      <m:r>
                        <a:rPr lang="en-AU" sz="2000" b="0" i="1" smtClean="0">
                          <a:solidFill>
                            <a:schemeClr val="accent6"/>
                          </a:solidFill>
                          <a:latin typeface="Cambria Math" panose="02040503050406030204" pitchFamily="18" charset="0"/>
                        </a:rPr>
                        <m:t>𝑠</m:t>
                      </m:r>
                      <m:r>
                        <a:rPr lang="en-AU" sz="2000" b="0" i="1" smtClean="0">
                          <a:solidFill>
                            <a:schemeClr val="accent6"/>
                          </a:solidFill>
                          <a:latin typeface="Cambria Math" panose="02040503050406030204" pitchFamily="18" charset="0"/>
                        </a:rPr>
                        <m:t>〉</m:t>
                      </m:r>
                    </m:oMath>
                  </m:oMathPara>
                </a14:m>
                <a:endParaRPr lang="en-AU" sz="2000" dirty="0">
                  <a:solidFill>
                    <a:schemeClr val="accent6"/>
                  </a:solidFill>
                </a:endParaRPr>
              </a:p>
            </p:txBody>
          </p:sp>
        </mc:Choice>
        <mc:Fallback>
          <p:sp>
            <p:nvSpPr>
              <p:cNvPr id="25" name="TextBox 24"/>
              <p:cNvSpPr txBox="1">
                <a:spLocks noRot="1" noChangeAspect="1" noMove="1" noResize="1" noEditPoints="1" noAdjustHandles="1" noChangeArrowheads="1" noChangeShapeType="1" noTextEdit="1"/>
              </p:cNvSpPr>
              <p:nvPr/>
            </p:nvSpPr>
            <p:spPr>
              <a:xfrm>
                <a:off x="4551656" y="4801201"/>
                <a:ext cx="908710" cy="332399"/>
              </a:xfrm>
              <a:prstGeom prst="rect">
                <a:avLst/>
              </a:prstGeom>
              <a:blipFill rotWithShape="0">
                <a:blip r:embed="rId11"/>
                <a:stretch>
                  <a:fillRect l="-6040" r="-8054" b="-27778"/>
                </a:stretch>
              </a:blipFill>
            </p:spPr>
            <p:txBody>
              <a:bodyPr/>
              <a:lstStyle/>
              <a:p>
                <a:r>
                  <a:rPr lang="en-AU">
                    <a:noFill/>
                  </a:rPr>
                  <a:t> </a:t>
                </a:r>
              </a:p>
            </p:txBody>
          </p:sp>
        </mc:Fallback>
      </mc:AlternateContent>
      <p:cxnSp>
        <p:nvCxnSpPr>
          <p:cNvPr id="26" name="Straight Arrow Connector 25"/>
          <p:cNvCxnSpPr/>
          <p:nvPr/>
        </p:nvCxnSpPr>
        <p:spPr bwMode="auto">
          <a:xfrm flipV="1">
            <a:off x="1980000" y="3790800"/>
            <a:ext cx="1346400" cy="2545200"/>
          </a:xfrm>
          <a:prstGeom prst="straightConnector1">
            <a:avLst/>
          </a:prstGeom>
          <a:solidFill>
            <a:schemeClr val="accent1"/>
          </a:solidFill>
          <a:ln w="1270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mc:Choice xmlns="" xmlns:a14="http://schemas.microsoft.com/office/drawing/2010/main" Requires="a14">
          <p:sp>
            <p:nvSpPr>
              <p:cNvPr id="29" name="TextBox 28"/>
              <p:cNvSpPr txBox="1"/>
              <p:nvPr/>
            </p:nvSpPr>
            <p:spPr>
              <a:xfrm>
                <a:off x="3326400" y="3559507"/>
                <a:ext cx="1258806" cy="4153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AU" sz="2000" b="0" i="1" smtClean="0">
                              <a:latin typeface="Cambria Math" panose="02040503050406030204" pitchFamily="18" charset="0"/>
                            </a:rPr>
                          </m:ctrlPr>
                        </m:sSupPr>
                        <m:e>
                          <m:d>
                            <m:dPr>
                              <m:ctrlPr>
                                <a:rPr lang="en-AU" sz="2000" b="0" i="1" smtClean="0">
                                  <a:latin typeface="Cambria Math" panose="02040503050406030204" pitchFamily="18" charset="0"/>
                                </a:rPr>
                              </m:ctrlPr>
                            </m:dPr>
                            <m:e>
                              <m:sSub>
                                <m:sSubPr>
                                  <m:ctrlPr>
                                    <a:rPr lang="en-AU" sz="2000" b="0" i="1" smtClean="0">
                                      <a:latin typeface="Cambria Math" panose="02040503050406030204" pitchFamily="18" charset="0"/>
                                    </a:rPr>
                                  </m:ctrlPr>
                                </m:sSubPr>
                                <m:e>
                                  <m:r>
                                    <a:rPr lang="en-AU" sz="2000" b="0" i="1" smtClean="0">
                                      <a:latin typeface="Cambria Math" panose="02040503050406030204" pitchFamily="18" charset="0"/>
                                    </a:rPr>
                                    <m:t>𝑈</m:t>
                                  </m:r>
                                </m:e>
                                <m:sub>
                                  <m:r>
                                    <a:rPr lang="en-AU" sz="2000" b="0" i="1" smtClean="0">
                                      <a:latin typeface="Cambria Math" panose="02040503050406030204" pitchFamily="18" charset="0"/>
                                    </a:rPr>
                                    <m:t>𝑠</m:t>
                                  </m:r>
                                </m:sub>
                              </m:sSub>
                              <m:sSub>
                                <m:sSubPr>
                                  <m:ctrlPr>
                                    <a:rPr lang="en-AU" sz="2000" b="0" i="1" smtClean="0">
                                      <a:latin typeface="Cambria Math" panose="02040503050406030204" pitchFamily="18" charset="0"/>
                                    </a:rPr>
                                  </m:ctrlPr>
                                </m:sSubPr>
                                <m:e>
                                  <m:r>
                                    <a:rPr lang="en-AU" sz="2000" b="0" i="1" smtClean="0">
                                      <a:latin typeface="Cambria Math" panose="02040503050406030204" pitchFamily="18" charset="0"/>
                                    </a:rPr>
                                    <m:t>𝑈</m:t>
                                  </m:r>
                                </m:e>
                                <m:sub>
                                  <m:r>
                                    <a:rPr lang="en-AU" sz="2000" b="0" i="1" smtClean="0">
                                      <a:latin typeface="Cambria Math" panose="02040503050406030204" pitchFamily="18" charset="0"/>
                                    </a:rPr>
                                    <m:t>𝑓</m:t>
                                  </m:r>
                                </m:sub>
                              </m:sSub>
                            </m:e>
                          </m:d>
                        </m:e>
                        <m:sup>
                          <m:r>
                            <a:rPr lang="en-AU" sz="2000" b="0" i="1" smtClean="0">
                              <a:latin typeface="Cambria Math" panose="02040503050406030204" pitchFamily="18" charset="0"/>
                            </a:rPr>
                            <m:t>3</m:t>
                          </m:r>
                        </m:sup>
                      </m:sSup>
                      <m:r>
                        <a:rPr lang="en-AU" sz="2000" b="0" i="1" smtClean="0">
                          <a:latin typeface="Cambria Math" panose="02040503050406030204" pitchFamily="18" charset="0"/>
                        </a:rPr>
                        <m:t>|</m:t>
                      </m:r>
                      <m:r>
                        <a:rPr lang="en-AU" sz="2000" b="0" i="1" smtClean="0">
                          <a:latin typeface="Cambria Math" panose="02040503050406030204" pitchFamily="18" charset="0"/>
                        </a:rPr>
                        <m:t>𝑠</m:t>
                      </m:r>
                      <m:r>
                        <a:rPr lang="en-AU" sz="2000" b="0" i="1" smtClean="0">
                          <a:latin typeface="Cambria Math" panose="02040503050406030204" pitchFamily="18" charset="0"/>
                        </a:rPr>
                        <m:t>〉</m:t>
                      </m:r>
                    </m:oMath>
                  </m:oMathPara>
                </a14:m>
                <a:endParaRPr lang="en-AU" sz="2000" dirty="0"/>
              </a:p>
            </p:txBody>
          </p:sp>
        </mc:Choice>
        <mc:Fallback>
          <p:sp>
            <p:nvSpPr>
              <p:cNvPr id="29" name="TextBox 28"/>
              <p:cNvSpPr txBox="1">
                <a:spLocks noRot="1" noChangeAspect="1" noMove="1" noResize="1" noEditPoints="1" noAdjustHandles="1" noChangeArrowheads="1" noChangeShapeType="1" noTextEdit="1"/>
              </p:cNvSpPr>
              <p:nvPr/>
            </p:nvSpPr>
            <p:spPr>
              <a:xfrm>
                <a:off x="3326400" y="3559507"/>
                <a:ext cx="1258806" cy="415307"/>
              </a:xfrm>
              <a:prstGeom prst="rect">
                <a:avLst/>
              </a:prstGeom>
              <a:blipFill rotWithShape="0">
                <a:blip r:embed="rId12"/>
                <a:stretch>
                  <a:fillRect/>
                </a:stretch>
              </a:blipFill>
            </p:spPr>
            <p:txBody>
              <a:bodyPr/>
              <a:lstStyle/>
              <a:p>
                <a:r>
                  <a:rPr lang="en-AU">
                    <a:noFill/>
                  </a:rPr>
                  <a:t> </a:t>
                </a:r>
              </a:p>
            </p:txBody>
          </p:sp>
        </mc:Fallback>
      </mc:AlternateContent>
    </p:spTree>
    <p:extLst>
      <p:ext uri="{BB962C8B-B14F-4D97-AF65-F5344CB8AC3E}">
        <p14:creationId xmlns="" xmlns:p14="http://schemas.microsoft.com/office/powerpoint/2010/main" val="3240254226"/>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533400"/>
            <a:ext cx="8229600" cy="457200"/>
          </a:xfrm>
        </p:spPr>
        <p:txBody>
          <a:bodyPr/>
          <a:lstStyle/>
          <a:p>
            <a:pPr eaLnBrk="1" hangingPunct="1"/>
            <a:r>
              <a:rPr lang="en-US" sz="2400" smtClean="0"/>
              <a:t>Quantum Gates</a:t>
            </a:r>
            <a:endParaRPr lang="en-US" smtClean="0"/>
          </a:p>
        </p:txBody>
      </p:sp>
      <p:sp>
        <p:nvSpPr>
          <p:cNvPr id="15363" name="Rectangle 4"/>
          <p:cNvSpPr>
            <a:spLocks noChangeArrowheads="1"/>
          </p:cNvSpPr>
          <p:nvPr/>
        </p:nvSpPr>
        <p:spPr bwMode="auto">
          <a:xfrm>
            <a:off x="609600" y="1219200"/>
            <a:ext cx="8001000" cy="3743325"/>
          </a:xfrm>
          <a:prstGeom prst="rect">
            <a:avLst/>
          </a:prstGeom>
          <a:noFill/>
          <a:ln w="9525">
            <a:noFill/>
            <a:miter lim="800000"/>
            <a:headEnd/>
            <a:tailEnd/>
          </a:ln>
        </p:spPr>
        <p:txBody>
          <a:bodyPr>
            <a:spAutoFit/>
          </a:bodyPr>
          <a:lstStyle/>
          <a:p>
            <a:pPr>
              <a:buClr>
                <a:schemeClr val="accent2"/>
              </a:buClr>
              <a:buFont typeface="Wingdings" pitchFamily="2" charset="2"/>
              <a:buChar char="§"/>
            </a:pPr>
            <a:r>
              <a:rPr lang="en-US"/>
              <a:t>  Quantum Gates are similar to classical gates, but do not have a degenerate output. i.e. their original input state can be derived from their output state, uniquely.  </a:t>
            </a:r>
            <a:r>
              <a:rPr lang="en-US" b="1" i="1"/>
              <a:t>They must be reversible.</a:t>
            </a:r>
          </a:p>
          <a:p>
            <a:pPr>
              <a:buClr>
                <a:schemeClr val="accent2"/>
              </a:buClr>
              <a:buFont typeface="Wingdings" pitchFamily="2" charset="2"/>
              <a:buNone/>
            </a:pPr>
            <a:r>
              <a:rPr lang="en-US" b="1" i="1"/>
              <a:t>  </a:t>
            </a:r>
          </a:p>
          <a:p>
            <a:pPr>
              <a:buClr>
                <a:schemeClr val="accent2"/>
              </a:buClr>
              <a:buFont typeface="Wingdings" pitchFamily="2" charset="2"/>
              <a:buChar char="§"/>
            </a:pPr>
            <a:r>
              <a:rPr lang="en-US"/>
              <a:t>This means that a deterministic computation can be performed on a quantum computer only if it is reversible.  Luckily, it has been shown that any deterministic computation can be made reversible.(Charles Bennet, 1973)</a:t>
            </a:r>
            <a:endParaRPr lang="en-US" b="1" i="1"/>
          </a:p>
          <a:p>
            <a:pPr>
              <a:buClr>
                <a:schemeClr val="accent2"/>
              </a:buClr>
              <a:buFont typeface="Wingdings" pitchFamily="2" charset="2"/>
              <a:buChar char="§"/>
            </a:pPr>
            <a:endParaRPr lang="en-US"/>
          </a:p>
          <a:p>
            <a:pPr>
              <a:buClr>
                <a:schemeClr val="accent2"/>
              </a:buClr>
              <a:buFont typeface="Wingdings" pitchFamily="2" charset="2"/>
              <a:buChar char="§"/>
            </a:pPr>
            <a:endParaRPr lang="en-US"/>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 xmlns:a14="http://schemas.microsoft.com/office/drawing/2010/main" Requires="a14">
          <p:sp>
            <p:nvSpPr>
              <p:cNvPr id="34" name="Rectangle 3"/>
              <p:cNvSpPr txBox="1">
                <a:spLocks noChangeArrowheads="1"/>
              </p:cNvSpPr>
              <p:nvPr/>
            </p:nvSpPr>
            <p:spPr bwMode="auto">
              <a:xfrm>
                <a:off x="327324" y="1152037"/>
                <a:ext cx="8816675" cy="5705963"/>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2000">
                    <a:solidFill>
                      <a:schemeClr val="tx1"/>
                    </a:solidFill>
                    <a:latin typeface="+mn-lt"/>
                  </a:defRPr>
                </a:lvl5pPr>
                <a:lvl6pPr marL="2514600" indent="-228600" algn="l" rtl="0" fontAlgn="base">
                  <a:spcBef>
                    <a:spcPct val="20000"/>
                  </a:spcBef>
                  <a:spcAft>
                    <a:spcPct val="0"/>
                  </a:spcAft>
                  <a:buClr>
                    <a:schemeClr val="tx1"/>
                  </a:buClr>
                  <a:buSzPct val="85000"/>
                  <a:buChar char="•"/>
                  <a:defRPr sz="2000">
                    <a:solidFill>
                      <a:schemeClr val="tx1"/>
                    </a:solidFill>
                    <a:latin typeface="+mn-lt"/>
                  </a:defRPr>
                </a:lvl6pPr>
                <a:lvl7pPr marL="2971800" indent="-228600" algn="l" rtl="0" fontAlgn="base">
                  <a:spcBef>
                    <a:spcPct val="20000"/>
                  </a:spcBef>
                  <a:spcAft>
                    <a:spcPct val="0"/>
                  </a:spcAft>
                  <a:buClr>
                    <a:schemeClr val="tx1"/>
                  </a:buClr>
                  <a:buSzPct val="85000"/>
                  <a:buChar char="•"/>
                  <a:defRPr sz="2000">
                    <a:solidFill>
                      <a:schemeClr val="tx1"/>
                    </a:solidFill>
                    <a:latin typeface="+mn-lt"/>
                  </a:defRPr>
                </a:lvl7pPr>
                <a:lvl8pPr marL="3429000" indent="-228600" algn="l" rtl="0" fontAlgn="base">
                  <a:spcBef>
                    <a:spcPct val="20000"/>
                  </a:spcBef>
                  <a:spcAft>
                    <a:spcPct val="0"/>
                  </a:spcAft>
                  <a:buClr>
                    <a:schemeClr val="tx1"/>
                  </a:buClr>
                  <a:buSzPct val="85000"/>
                  <a:buChar char="•"/>
                  <a:defRPr sz="2000">
                    <a:solidFill>
                      <a:schemeClr val="tx1"/>
                    </a:solidFill>
                    <a:latin typeface="+mn-lt"/>
                  </a:defRPr>
                </a:lvl8pPr>
                <a:lvl9pPr marL="3886200" indent="-228600" algn="l" rtl="0" fontAlgn="base">
                  <a:spcBef>
                    <a:spcPct val="20000"/>
                  </a:spcBef>
                  <a:spcAft>
                    <a:spcPct val="0"/>
                  </a:spcAft>
                  <a:buClr>
                    <a:schemeClr val="tx1"/>
                  </a:buClr>
                  <a:buSzPct val="85000"/>
                  <a:buChar char="•"/>
                  <a:defRPr sz="2000">
                    <a:solidFill>
                      <a:schemeClr val="tx1"/>
                    </a:solidFill>
                    <a:latin typeface="+mn-lt"/>
                  </a:defRPr>
                </a:lvl9pPr>
              </a:lstStyle>
              <a:p>
                <a:pPr eaLnBrk="1" hangingPunct="1">
                  <a:spcBef>
                    <a:spcPts val="600"/>
                  </a:spcBef>
                  <a:spcAft>
                    <a:spcPts val="0"/>
                  </a:spcAft>
                </a:pPr>
                <a:r>
                  <a:rPr lang="en-AU" sz="2000" b="1" kern="0" dirty="0" smtClean="0"/>
                  <a:t>Another way of looking at it: Rotations</a:t>
                </a:r>
              </a:p>
              <a:p>
                <a:pPr marL="0" indent="0" eaLnBrk="1" hangingPunct="1">
                  <a:spcBef>
                    <a:spcPts val="600"/>
                  </a:spcBef>
                  <a:spcAft>
                    <a:spcPts val="0"/>
                  </a:spcAft>
                  <a:buFont typeface="Wingdings" panose="05000000000000000000" pitchFamily="2" charset="2"/>
                  <a:buNone/>
                </a:pPr>
                <a14:m>
                  <m:oMathPara xmlns:m="http://schemas.openxmlformats.org/officeDocument/2006/math">
                    <m:oMathParaPr>
                      <m:jc m:val="centerGroup"/>
                    </m:oMathParaPr>
                    <m:oMath xmlns:m="http://schemas.openxmlformats.org/officeDocument/2006/math">
                      <m:sSub>
                        <m:sSubPr>
                          <m:ctrlPr>
                            <a:rPr lang="en-AU" sz="2000" i="1" kern="0">
                              <a:latin typeface="Cambria Math" panose="02040503050406030204" pitchFamily="18" charset="0"/>
                            </a:rPr>
                          </m:ctrlPr>
                        </m:sSubPr>
                        <m:e>
                          <m:r>
                            <a:rPr lang="en-AU" sz="2000" i="1" kern="0">
                              <a:latin typeface="Cambria Math" panose="02040503050406030204" pitchFamily="18" charset="0"/>
                            </a:rPr>
                            <m:t>𝑈</m:t>
                          </m:r>
                        </m:e>
                        <m:sub>
                          <m:r>
                            <a:rPr lang="en-AU" sz="2000" i="1" kern="0">
                              <a:latin typeface="Cambria Math" panose="02040503050406030204" pitchFamily="18" charset="0"/>
                            </a:rPr>
                            <m:t>𝑓</m:t>
                          </m:r>
                        </m:sub>
                      </m:sSub>
                      <m:d>
                        <m:dPr>
                          <m:begChr m:val="|"/>
                          <m:endChr m:val="〉"/>
                          <m:ctrlPr>
                            <a:rPr lang="en-AU" sz="2000" i="1" kern="0">
                              <a:latin typeface="Cambria Math" panose="02040503050406030204" pitchFamily="18" charset="0"/>
                            </a:rPr>
                          </m:ctrlPr>
                        </m:dPr>
                        <m:e>
                          <m:r>
                            <a:rPr lang="en-AU" sz="2000" i="1" kern="0" smtClean="0">
                              <a:latin typeface="Cambria Math" panose="02040503050406030204" pitchFamily="18" charset="0"/>
                            </a:rPr>
                            <m:t>𝑠</m:t>
                          </m:r>
                          <m:r>
                            <a:rPr lang="en-AU" sz="2000" i="1" kern="0" smtClean="0">
                              <a:latin typeface="Cambria Math" panose="02040503050406030204" pitchFamily="18" charset="0"/>
                            </a:rPr>
                            <m:t>′</m:t>
                          </m:r>
                        </m:e>
                      </m:d>
                      <m:r>
                        <a:rPr lang="en-AU" sz="2000" i="1" kern="0">
                          <a:latin typeface="Cambria Math" panose="02040503050406030204" pitchFamily="18" charset="0"/>
                        </a:rPr>
                        <m:t>=</m:t>
                      </m:r>
                      <m:d>
                        <m:dPr>
                          <m:begChr m:val="|"/>
                          <m:endChr m:val="〉"/>
                          <m:ctrlPr>
                            <a:rPr lang="en-AU" sz="2000" i="1" kern="0" smtClean="0">
                              <a:latin typeface="Cambria Math" panose="02040503050406030204" pitchFamily="18" charset="0"/>
                            </a:rPr>
                          </m:ctrlPr>
                        </m:dPr>
                        <m:e>
                          <m:r>
                            <a:rPr lang="en-AU" sz="2000" i="1" kern="0">
                              <a:latin typeface="Cambria Math" panose="02040503050406030204" pitchFamily="18" charset="0"/>
                            </a:rPr>
                            <m:t>𝑠</m:t>
                          </m:r>
                          <m:r>
                            <a:rPr lang="en-AU" sz="2000" i="1" kern="0" smtClean="0">
                              <a:latin typeface="Cambria Math" panose="02040503050406030204" pitchFamily="18" charset="0"/>
                            </a:rPr>
                            <m:t>′</m:t>
                          </m:r>
                        </m:e>
                      </m:d>
                    </m:oMath>
                  </m:oMathPara>
                </a14:m>
                <a:endParaRPr lang="en-AU" sz="2000" kern="0" dirty="0"/>
              </a:p>
              <a:p>
                <a:pPr marL="0" indent="0" eaLnBrk="1" hangingPunct="1">
                  <a:spcBef>
                    <a:spcPts val="600"/>
                  </a:spcBef>
                  <a:spcAft>
                    <a:spcPts val="0"/>
                  </a:spcAft>
                  <a:buFont typeface="Wingdings" panose="05000000000000000000" pitchFamily="2" charset="2"/>
                  <a:buNone/>
                </a:pPr>
                <a14:m>
                  <m:oMathPara xmlns:m="http://schemas.openxmlformats.org/officeDocument/2006/math">
                    <m:oMathParaPr>
                      <m:jc m:val="centerGroup"/>
                    </m:oMathParaPr>
                    <m:oMath xmlns:m="http://schemas.openxmlformats.org/officeDocument/2006/math">
                      <m:sSub>
                        <m:sSubPr>
                          <m:ctrlPr>
                            <a:rPr lang="en-AU" sz="2000" i="1" kern="0">
                              <a:latin typeface="Cambria Math" panose="02040503050406030204" pitchFamily="18" charset="0"/>
                            </a:rPr>
                          </m:ctrlPr>
                        </m:sSubPr>
                        <m:e>
                          <m:r>
                            <a:rPr lang="en-AU" sz="2000" i="1" kern="0">
                              <a:latin typeface="Cambria Math" panose="02040503050406030204" pitchFamily="18" charset="0"/>
                            </a:rPr>
                            <m:t>𝑈</m:t>
                          </m:r>
                        </m:e>
                        <m:sub>
                          <m:r>
                            <a:rPr lang="en-AU" sz="2000" i="1" kern="0">
                              <a:latin typeface="Cambria Math" panose="02040503050406030204" pitchFamily="18" charset="0"/>
                            </a:rPr>
                            <m:t>𝑠</m:t>
                          </m:r>
                        </m:sub>
                      </m:sSub>
                      <m:d>
                        <m:dPr>
                          <m:begChr m:val="|"/>
                          <m:endChr m:val="〉"/>
                          <m:ctrlPr>
                            <a:rPr lang="en-AU" sz="2000" i="1" kern="0">
                              <a:latin typeface="Cambria Math" panose="02040503050406030204" pitchFamily="18" charset="0"/>
                            </a:rPr>
                          </m:ctrlPr>
                        </m:dPr>
                        <m:e>
                          <m:r>
                            <a:rPr lang="en-AU" sz="2000" i="1" kern="0">
                              <a:latin typeface="Cambria Math" panose="02040503050406030204" pitchFamily="18" charset="0"/>
                            </a:rPr>
                            <m:t>𝜔</m:t>
                          </m:r>
                        </m:e>
                      </m:d>
                      <m:r>
                        <a:rPr lang="en-AU" sz="2000" i="1" kern="0">
                          <a:latin typeface="Cambria Math" panose="02040503050406030204" pitchFamily="18" charset="0"/>
                        </a:rPr>
                        <m:t>=</m:t>
                      </m:r>
                      <m:func>
                        <m:funcPr>
                          <m:ctrlPr>
                            <a:rPr lang="en-AU" sz="2000" i="1" kern="0">
                              <a:latin typeface="Cambria Math" panose="02040503050406030204" pitchFamily="18" charset="0"/>
                            </a:rPr>
                          </m:ctrlPr>
                        </m:funcPr>
                        <m:fName>
                          <m:r>
                            <m:rPr>
                              <m:sty m:val="p"/>
                            </m:rPr>
                            <a:rPr lang="en-AU" sz="2000" kern="0">
                              <a:latin typeface="Cambria Math" panose="02040503050406030204" pitchFamily="18" charset="0"/>
                            </a:rPr>
                            <m:t>sin</m:t>
                          </m:r>
                        </m:fName>
                        <m:e>
                          <m:r>
                            <a:rPr lang="en-AU" sz="2000" i="1" kern="0" smtClean="0">
                              <a:latin typeface="Cambria Math" panose="02040503050406030204" pitchFamily="18" charset="0"/>
                            </a:rPr>
                            <m:t>2</m:t>
                          </m:r>
                          <m:r>
                            <a:rPr lang="en-AU" sz="2000" i="1" kern="0">
                              <a:latin typeface="Cambria Math" panose="02040503050406030204" pitchFamily="18" charset="0"/>
                            </a:rPr>
                            <m:t>𝜙</m:t>
                          </m:r>
                        </m:e>
                      </m:func>
                      <m:d>
                        <m:dPr>
                          <m:begChr m:val="|"/>
                          <m:endChr m:val="〉"/>
                          <m:ctrlPr>
                            <a:rPr lang="en-AU" sz="2000" i="1" kern="0">
                              <a:latin typeface="Cambria Math" panose="02040503050406030204" pitchFamily="18" charset="0"/>
                            </a:rPr>
                          </m:ctrlPr>
                        </m:dPr>
                        <m:e>
                          <m:r>
                            <a:rPr lang="en-AU" sz="2000" i="1" kern="0">
                              <a:latin typeface="Cambria Math" panose="02040503050406030204" pitchFamily="18" charset="0"/>
                            </a:rPr>
                            <m:t>𝑠</m:t>
                          </m:r>
                          <m:r>
                            <a:rPr lang="en-AU" sz="2000" i="1" kern="0">
                              <a:latin typeface="Cambria Math" panose="02040503050406030204" pitchFamily="18" charset="0"/>
                            </a:rPr>
                            <m:t>′</m:t>
                          </m:r>
                        </m:e>
                      </m:d>
                      <m:r>
                        <a:rPr lang="en-AU" sz="2000" i="1" kern="0">
                          <a:latin typeface="Cambria Math" panose="02040503050406030204" pitchFamily="18" charset="0"/>
                        </a:rPr>
                        <m:t>−</m:t>
                      </m:r>
                      <m:func>
                        <m:funcPr>
                          <m:ctrlPr>
                            <a:rPr lang="en-AU" sz="2000" i="1" kern="0">
                              <a:latin typeface="Cambria Math" panose="02040503050406030204" pitchFamily="18" charset="0"/>
                            </a:rPr>
                          </m:ctrlPr>
                        </m:funcPr>
                        <m:fName>
                          <m:r>
                            <m:rPr>
                              <m:sty m:val="p"/>
                            </m:rPr>
                            <a:rPr lang="en-AU" sz="2000" kern="0">
                              <a:latin typeface="Cambria Math" panose="02040503050406030204" pitchFamily="18" charset="0"/>
                            </a:rPr>
                            <m:t>cos</m:t>
                          </m:r>
                        </m:fName>
                        <m:e>
                          <m:r>
                            <a:rPr lang="en-AU" sz="2000" i="1" kern="0" smtClean="0">
                              <a:latin typeface="Cambria Math" panose="02040503050406030204" pitchFamily="18" charset="0"/>
                            </a:rPr>
                            <m:t>2</m:t>
                          </m:r>
                          <m:r>
                            <a:rPr lang="en-AU" sz="2000" i="1" kern="0">
                              <a:latin typeface="Cambria Math" panose="02040503050406030204" pitchFamily="18" charset="0"/>
                            </a:rPr>
                            <m:t>𝜙</m:t>
                          </m:r>
                        </m:e>
                      </m:func>
                      <m:r>
                        <a:rPr lang="en-AU" sz="2000" i="1" kern="0">
                          <a:latin typeface="Cambria Math" panose="02040503050406030204" pitchFamily="18" charset="0"/>
                        </a:rPr>
                        <m:t>|</m:t>
                      </m:r>
                      <m:r>
                        <a:rPr lang="en-AU" sz="2000" i="1" kern="0">
                          <a:latin typeface="Cambria Math" panose="02040503050406030204" pitchFamily="18" charset="0"/>
                        </a:rPr>
                        <m:t>𝜔</m:t>
                      </m:r>
                      <m:r>
                        <a:rPr lang="en-AU" sz="2000" i="1" kern="0">
                          <a:latin typeface="Cambria Math" panose="02040503050406030204" pitchFamily="18" charset="0"/>
                        </a:rPr>
                        <m:t>〉</m:t>
                      </m:r>
                    </m:oMath>
                  </m:oMathPara>
                </a14:m>
                <a:r>
                  <a:rPr lang="en-AU" sz="2000" i="1" kern="0" dirty="0">
                    <a:latin typeface="Cambria Math" panose="02040503050406030204" pitchFamily="18" charset="0"/>
                  </a:rPr>
                  <a:t/>
                </a:r>
                <a:br>
                  <a:rPr lang="en-AU" sz="2000" i="1" kern="0" dirty="0">
                    <a:latin typeface="Cambria Math" panose="02040503050406030204" pitchFamily="18" charset="0"/>
                  </a:rPr>
                </a:br>
                <a:endParaRPr lang="en-AU" sz="2000" kern="0" dirty="0"/>
              </a:p>
              <a:p>
                <a:pPr marL="0" indent="0" eaLnBrk="1" hangingPunct="1">
                  <a:spcBef>
                    <a:spcPts val="600"/>
                  </a:spcBef>
                  <a:spcAft>
                    <a:spcPts val="0"/>
                  </a:spcAft>
                  <a:buFont typeface="Wingdings" panose="05000000000000000000" pitchFamily="2" charset="2"/>
                  <a:buNone/>
                </a:pPr>
                <a14:m>
                  <m:oMathPara xmlns:m="http://schemas.openxmlformats.org/officeDocument/2006/math">
                    <m:oMathParaPr>
                      <m:jc m:val="centerGroup"/>
                    </m:oMathParaPr>
                    <m:oMath xmlns:m="http://schemas.openxmlformats.org/officeDocument/2006/math">
                      <m:sSub>
                        <m:sSubPr>
                          <m:ctrlPr>
                            <a:rPr lang="en-AU" sz="2000" i="1" kern="0">
                              <a:latin typeface="Cambria Math" panose="02040503050406030204" pitchFamily="18" charset="0"/>
                            </a:rPr>
                          </m:ctrlPr>
                        </m:sSubPr>
                        <m:e>
                          <m:r>
                            <a:rPr lang="en-AU" sz="2000" i="1" kern="0">
                              <a:latin typeface="Cambria Math" panose="02040503050406030204" pitchFamily="18" charset="0"/>
                            </a:rPr>
                            <m:t>𝑈</m:t>
                          </m:r>
                        </m:e>
                        <m:sub>
                          <m:r>
                            <a:rPr lang="en-AU" sz="2000" i="1" kern="0">
                              <a:latin typeface="Cambria Math" panose="02040503050406030204" pitchFamily="18" charset="0"/>
                            </a:rPr>
                            <m:t>𝑠</m:t>
                          </m:r>
                        </m:sub>
                      </m:sSub>
                      <m:d>
                        <m:dPr>
                          <m:begChr m:val="|"/>
                          <m:endChr m:val="〉"/>
                          <m:ctrlPr>
                            <a:rPr lang="en-AU" sz="2000" i="1" kern="0">
                              <a:latin typeface="Cambria Math" panose="02040503050406030204" pitchFamily="18" charset="0"/>
                            </a:rPr>
                          </m:ctrlPr>
                        </m:dPr>
                        <m:e>
                          <m:r>
                            <a:rPr lang="en-AU" sz="2000" i="1" kern="0">
                              <a:latin typeface="Cambria Math" panose="02040503050406030204" pitchFamily="18" charset="0"/>
                            </a:rPr>
                            <m:t>𝑠</m:t>
                          </m:r>
                          <m:r>
                            <a:rPr lang="en-AU" sz="2000" i="1" kern="0">
                              <a:latin typeface="Cambria Math" panose="02040503050406030204" pitchFamily="18" charset="0"/>
                            </a:rPr>
                            <m:t>′</m:t>
                          </m:r>
                        </m:e>
                      </m:d>
                      <m:r>
                        <a:rPr lang="en-AU" sz="2000" i="1" kern="0">
                          <a:latin typeface="Cambria Math" panose="02040503050406030204" pitchFamily="18" charset="0"/>
                        </a:rPr>
                        <m:t>=</m:t>
                      </m:r>
                      <m:func>
                        <m:funcPr>
                          <m:ctrlPr>
                            <a:rPr lang="en-AU" sz="2000" i="1" kern="0">
                              <a:latin typeface="Cambria Math" panose="02040503050406030204" pitchFamily="18" charset="0"/>
                            </a:rPr>
                          </m:ctrlPr>
                        </m:funcPr>
                        <m:fName>
                          <m:r>
                            <m:rPr>
                              <m:sty m:val="p"/>
                            </m:rPr>
                            <a:rPr lang="en-AU" sz="2000" kern="0">
                              <a:latin typeface="Cambria Math" panose="02040503050406030204" pitchFamily="18" charset="0"/>
                            </a:rPr>
                            <m:t>cos</m:t>
                          </m:r>
                        </m:fName>
                        <m:e>
                          <m:r>
                            <a:rPr lang="en-AU" sz="2000" i="1" kern="0" smtClean="0">
                              <a:latin typeface="Cambria Math" panose="02040503050406030204" pitchFamily="18" charset="0"/>
                            </a:rPr>
                            <m:t>2</m:t>
                          </m:r>
                          <m:r>
                            <a:rPr lang="en-AU" sz="2000" i="1" kern="0">
                              <a:latin typeface="Cambria Math" panose="02040503050406030204" pitchFamily="18" charset="0"/>
                            </a:rPr>
                            <m:t>𝜙</m:t>
                          </m:r>
                        </m:e>
                      </m:func>
                      <m:d>
                        <m:dPr>
                          <m:begChr m:val="|"/>
                          <m:endChr m:val="〉"/>
                          <m:ctrlPr>
                            <a:rPr lang="en-AU" sz="2000" i="1" kern="0">
                              <a:latin typeface="Cambria Math" panose="02040503050406030204" pitchFamily="18" charset="0"/>
                            </a:rPr>
                          </m:ctrlPr>
                        </m:dPr>
                        <m:e>
                          <m:sSup>
                            <m:sSupPr>
                              <m:ctrlPr>
                                <a:rPr lang="en-AU" sz="2000" i="1" kern="0">
                                  <a:latin typeface="Cambria Math" panose="02040503050406030204" pitchFamily="18" charset="0"/>
                                </a:rPr>
                              </m:ctrlPr>
                            </m:sSupPr>
                            <m:e>
                              <m:r>
                                <a:rPr lang="en-AU" sz="2000" i="1" kern="0">
                                  <a:latin typeface="Cambria Math" panose="02040503050406030204" pitchFamily="18" charset="0"/>
                                </a:rPr>
                                <m:t>𝑠</m:t>
                              </m:r>
                            </m:e>
                            <m:sup>
                              <m:r>
                                <a:rPr lang="en-AU" sz="2000" i="1" kern="0">
                                  <a:latin typeface="Cambria Math" panose="02040503050406030204" pitchFamily="18" charset="0"/>
                                </a:rPr>
                                <m:t>′</m:t>
                              </m:r>
                            </m:sup>
                          </m:sSup>
                        </m:e>
                      </m:d>
                      <m:r>
                        <a:rPr lang="en-AU" sz="2000" i="1" kern="0">
                          <a:latin typeface="Cambria Math" panose="02040503050406030204" pitchFamily="18" charset="0"/>
                        </a:rPr>
                        <m:t>+</m:t>
                      </m:r>
                      <m:func>
                        <m:funcPr>
                          <m:ctrlPr>
                            <a:rPr lang="en-AU" sz="2000" i="1" kern="0">
                              <a:latin typeface="Cambria Math" panose="02040503050406030204" pitchFamily="18" charset="0"/>
                            </a:rPr>
                          </m:ctrlPr>
                        </m:funcPr>
                        <m:fName>
                          <m:r>
                            <m:rPr>
                              <m:sty m:val="p"/>
                            </m:rPr>
                            <a:rPr lang="en-AU" sz="2000" kern="0">
                              <a:latin typeface="Cambria Math" panose="02040503050406030204" pitchFamily="18" charset="0"/>
                            </a:rPr>
                            <m:t>sin</m:t>
                          </m:r>
                        </m:fName>
                        <m:e>
                          <m:r>
                            <a:rPr lang="en-AU" sz="2000" i="1" kern="0" smtClean="0">
                              <a:latin typeface="Cambria Math" panose="02040503050406030204" pitchFamily="18" charset="0"/>
                            </a:rPr>
                            <m:t>2</m:t>
                          </m:r>
                          <m:r>
                            <a:rPr lang="en-AU" sz="2000" i="1" kern="0">
                              <a:latin typeface="Cambria Math" panose="02040503050406030204" pitchFamily="18" charset="0"/>
                            </a:rPr>
                            <m:t>𝜙</m:t>
                          </m:r>
                        </m:e>
                      </m:func>
                      <m:r>
                        <a:rPr lang="en-AU" sz="2000" i="1" kern="0">
                          <a:latin typeface="Cambria Math" panose="02040503050406030204" pitchFamily="18" charset="0"/>
                        </a:rPr>
                        <m:t>|</m:t>
                      </m:r>
                      <m:r>
                        <a:rPr lang="en-AU" sz="2000" i="1" kern="0">
                          <a:latin typeface="Cambria Math" panose="02040503050406030204" pitchFamily="18" charset="0"/>
                        </a:rPr>
                        <m:t>𝜔</m:t>
                      </m:r>
                      <m:r>
                        <a:rPr lang="en-AU" sz="2000" i="1" kern="0">
                          <a:latin typeface="Cambria Math" panose="02040503050406030204" pitchFamily="18" charset="0"/>
                        </a:rPr>
                        <m:t>〉</m:t>
                      </m:r>
                    </m:oMath>
                  </m:oMathPara>
                </a14:m>
                <a:endParaRPr lang="en-AU" sz="2000" kern="0" dirty="0"/>
              </a:p>
              <a:p>
                <a:pPr eaLnBrk="1" hangingPunct="1">
                  <a:spcBef>
                    <a:spcPts val="600"/>
                  </a:spcBef>
                  <a:spcAft>
                    <a:spcPts val="0"/>
                  </a:spcAft>
                </a:pPr>
                <a:r>
                  <a:rPr lang="en-AU" sz="2000" kern="0" dirty="0" smtClean="0"/>
                  <a:t>The Grover iteration gives</a:t>
                </a:r>
              </a:p>
              <a:p>
                <a:pPr marL="0" indent="0" eaLnBrk="1" hangingPunct="1">
                  <a:spcBef>
                    <a:spcPts val="600"/>
                  </a:spcBef>
                  <a:spcAft>
                    <a:spcPts val="0"/>
                  </a:spcAft>
                  <a:buFont typeface="Wingdings" panose="05000000000000000000" pitchFamily="2" charset="2"/>
                  <a:buNone/>
                </a:pPr>
                <a14:m>
                  <m:oMathPara xmlns:m="http://schemas.openxmlformats.org/officeDocument/2006/math">
                    <m:oMathParaPr>
                      <m:jc m:val="centerGroup"/>
                    </m:oMathParaPr>
                    <m:oMath xmlns:m="http://schemas.openxmlformats.org/officeDocument/2006/math">
                      <m:d>
                        <m:dPr>
                          <m:begChr m:val="|"/>
                          <m:endChr m:val="〉"/>
                          <m:ctrlPr>
                            <a:rPr lang="en-AU" sz="2000" i="1" kern="0">
                              <a:latin typeface="Cambria Math" panose="02040503050406030204" pitchFamily="18" charset="0"/>
                            </a:rPr>
                          </m:ctrlPr>
                        </m:dPr>
                        <m:e>
                          <m:r>
                            <a:rPr lang="en-AU" sz="2000" i="1" kern="0">
                              <a:latin typeface="Cambria Math" panose="02040503050406030204" pitchFamily="18" charset="0"/>
                            </a:rPr>
                            <m:t>𝜓</m:t>
                          </m:r>
                        </m:e>
                      </m:d>
                      <m:r>
                        <a:rPr lang="en-AU" sz="2000" i="1" kern="0">
                          <a:latin typeface="Cambria Math" panose="02040503050406030204" pitchFamily="18" charset="0"/>
                        </a:rPr>
                        <m:t>=</m:t>
                      </m:r>
                      <m:func>
                        <m:funcPr>
                          <m:ctrlPr>
                            <a:rPr lang="en-AU" sz="2000" i="1" kern="0">
                              <a:latin typeface="Cambria Math" panose="02040503050406030204" pitchFamily="18" charset="0"/>
                            </a:rPr>
                          </m:ctrlPr>
                        </m:funcPr>
                        <m:fName>
                          <m:r>
                            <m:rPr>
                              <m:sty m:val="p"/>
                            </m:rPr>
                            <a:rPr lang="en-AU" sz="2000" kern="0">
                              <a:latin typeface="Cambria Math" panose="02040503050406030204" pitchFamily="18" charset="0"/>
                            </a:rPr>
                            <m:t>cos</m:t>
                          </m:r>
                        </m:fName>
                        <m:e>
                          <m:r>
                            <a:rPr lang="en-AU" sz="2000" i="1" kern="0">
                              <a:latin typeface="Cambria Math" panose="02040503050406030204" pitchFamily="18" charset="0"/>
                            </a:rPr>
                            <m:t>𝜃</m:t>
                          </m:r>
                        </m:e>
                      </m:func>
                      <m:d>
                        <m:dPr>
                          <m:begChr m:val="|"/>
                          <m:endChr m:val="〉"/>
                          <m:ctrlPr>
                            <a:rPr lang="en-AU" sz="2000" i="1" kern="0">
                              <a:latin typeface="Cambria Math" panose="02040503050406030204" pitchFamily="18" charset="0"/>
                            </a:rPr>
                          </m:ctrlPr>
                        </m:dPr>
                        <m:e>
                          <m:r>
                            <a:rPr lang="en-AU" sz="2000" i="1" kern="0">
                              <a:latin typeface="Cambria Math" panose="02040503050406030204" pitchFamily="18" charset="0"/>
                            </a:rPr>
                            <m:t>𝑠</m:t>
                          </m:r>
                          <m:r>
                            <a:rPr lang="en-AU" sz="2000" i="1" kern="0">
                              <a:latin typeface="Cambria Math" panose="02040503050406030204" pitchFamily="18" charset="0"/>
                            </a:rPr>
                            <m:t>′</m:t>
                          </m:r>
                        </m:e>
                      </m:d>
                      <m:r>
                        <a:rPr lang="en-AU" sz="2000" i="1" kern="0">
                          <a:latin typeface="Cambria Math" panose="02040503050406030204" pitchFamily="18" charset="0"/>
                        </a:rPr>
                        <m:t>+</m:t>
                      </m:r>
                      <m:func>
                        <m:funcPr>
                          <m:ctrlPr>
                            <a:rPr lang="en-AU" sz="2000" i="1" kern="0">
                              <a:latin typeface="Cambria Math" panose="02040503050406030204" pitchFamily="18" charset="0"/>
                            </a:rPr>
                          </m:ctrlPr>
                        </m:funcPr>
                        <m:fName>
                          <m:r>
                            <m:rPr>
                              <m:sty m:val="p"/>
                            </m:rPr>
                            <a:rPr lang="en-AU" sz="2000" kern="0">
                              <a:latin typeface="Cambria Math" panose="02040503050406030204" pitchFamily="18" charset="0"/>
                            </a:rPr>
                            <m:t>sin</m:t>
                          </m:r>
                        </m:fName>
                        <m:e>
                          <m:r>
                            <a:rPr lang="en-AU" sz="2000" i="1" kern="0">
                              <a:latin typeface="Cambria Math" panose="02040503050406030204" pitchFamily="18" charset="0"/>
                            </a:rPr>
                            <m:t>𝜃</m:t>
                          </m:r>
                        </m:e>
                      </m:func>
                      <m:r>
                        <a:rPr lang="en-AU" sz="2000" i="1" kern="0">
                          <a:latin typeface="Cambria Math" panose="02040503050406030204" pitchFamily="18" charset="0"/>
                        </a:rPr>
                        <m:t>|</m:t>
                      </m:r>
                      <m:r>
                        <a:rPr lang="en-AU" sz="2000" i="1" kern="0">
                          <a:latin typeface="Cambria Math" panose="02040503050406030204" pitchFamily="18" charset="0"/>
                        </a:rPr>
                        <m:t>𝜔</m:t>
                      </m:r>
                      <m:r>
                        <a:rPr lang="en-AU" sz="2000" i="1" kern="0">
                          <a:latin typeface="Cambria Math" panose="02040503050406030204" pitchFamily="18" charset="0"/>
                        </a:rPr>
                        <m:t>〉</m:t>
                      </m:r>
                    </m:oMath>
                  </m:oMathPara>
                </a14:m>
                <a:endParaRPr lang="en-AU" sz="2000" kern="0" dirty="0" smtClean="0"/>
              </a:p>
              <a:p>
                <a:pPr marL="0" indent="0" eaLnBrk="1" hangingPunct="1">
                  <a:spcBef>
                    <a:spcPts val="600"/>
                  </a:spcBef>
                  <a:spcAft>
                    <a:spcPts val="0"/>
                  </a:spcAft>
                  <a:buFont typeface="Wingdings" panose="05000000000000000000" pitchFamily="2" charset="2"/>
                  <a:buNone/>
                </a:pPr>
                <a14:m>
                  <m:oMathPara xmlns:m="http://schemas.openxmlformats.org/officeDocument/2006/math">
                    <m:oMathParaPr>
                      <m:jc m:val="centerGroup"/>
                    </m:oMathParaPr>
                    <m:oMath xmlns:m="http://schemas.openxmlformats.org/officeDocument/2006/math">
                      <m:sSub>
                        <m:sSubPr>
                          <m:ctrlPr>
                            <a:rPr lang="en-AU" sz="2000" i="1" kern="0">
                              <a:latin typeface="Cambria Math" panose="02040503050406030204" pitchFamily="18" charset="0"/>
                            </a:rPr>
                          </m:ctrlPr>
                        </m:sSubPr>
                        <m:e>
                          <m:r>
                            <a:rPr lang="en-AU" sz="2000" i="1" kern="0">
                              <a:latin typeface="Cambria Math" panose="02040503050406030204" pitchFamily="18" charset="0"/>
                            </a:rPr>
                            <m:t>𝑈</m:t>
                          </m:r>
                        </m:e>
                        <m:sub>
                          <m:r>
                            <a:rPr lang="en-AU" sz="2000" i="1" kern="0">
                              <a:latin typeface="Cambria Math" panose="02040503050406030204" pitchFamily="18" charset="0"/>
                            </a:rPr>
                            <m:t>𝑠</m:t>
                          </m:r>
                        </m:sub>
                      </m:sSub>
                      <m:sSub>
                        <m:sSubPr>
                          <m:ctrlPr>
                            <a:rPr lang="en-AU" sz="2000" i="1" kern="0">
                              <a:latin typeface="Cambria Math" panose="02040503050406030204" pitchFamily="18" charset="0"/>
                            </a:rPr>
                          </m:ctrlPr>
                        </m:sSubPr>
                        <m:e>
                          <m:r>
                            <a:rPr lang="en-AU" sz="2000" i="1" kern="0">
                              <a:latin typeface="Cambria Math" panose="02040503050406030204" pitchFamily="18" charset="0"/>
                            </a:rPr>
                            <m:t>𝑈</m:t>
                          </m:r>
                        </m:e>
                        <m:sub>
                          <m:r>
                            <a:rPr lang="en-AU" sz="2000" i="1" kern="0">
                              <a:latin typeface="Cambria Math" panose="02040503050406030204" pitchFamily="18" charset="0"/>
                            </a:rPr>
                            <m:t>𝑓</m:t>
                          </m:r>
                        </m:sub>
                      </m:sSub>
                      <m:d>
                        <m:dPr>
                          <m:begChr m:val="|"/>
                          <m:endChr m:val="〉"/>
                          <m:ctrlPr>
                            <a:rPr lang="en-AU" sz="2000" i="1" kern="0">
                              <a:latin typeface="Cambria Math" panose="02040503050406030204" pitchFamily="18" charset="0"/>
                            </a:rPr>
                          </m:ctrlPr>
                        </m:dPr>
                        <m:e>
                          <m:r>
                            <a:rPr lang="en-AU" sz="2000" i="1" kern="0">
                              <a:latin typeface="Cambria Math" panose="02040503050406030204" pitchFamily="18" charset="0"/>
                            </a:rPr>
                            <m:t>𝜓</m:t>
                          </m:r>
                        </m:e>
                      </m:d>
                      <m:r>
                        <a:rPr lang="en-AU" sz="2000" i="1" kern="0" smtClean="0">
                          <a:latin typeface="Cambria Math" panose="02040503050406030204" pitchFamily="18" charset="0"/>
                        </a:rPr>
                        <m:t>=</m:t>
                      </m:r>
                      <m:func>
                        <m:funcPr>
                          <m:ctrlPr>
                            <a:rPr lang="en-AU" sz="2000" i="1" kern="0" smtClean="0">
                              <a:latin typeface="Cambria Math" panose="02040503050406030204" pitchFamily="18" charset="0"/>
                            </a:rPr>
                          </m:ctrlPr>
                        </m:funcPr>
                        <m:fName>
                          <m:r>
                            <m:rPr>
                              <m:sty m:val="p"/>
                            </m:rPr>
                            <a:rPr lang="en-AU" sz="2000" kern="0" smtClean="0">
                              <a:latin typeface="Cambria Math" panose="02040503050406030204" pitchFamily="18" charset="0"/>
                            </a:rPr>
                            <m:t>cos</m:t>
                          </m:r>
                        </m:fName>
                        <m:e>
                          <m:r>
                            <a:rPr lang="en-AU" sz="2000" i="1" kern="0" smtClean="0">
                              <a:latin typeface="Cambria Math" panose="02040503050406030204" pitchFamily="18" charset="0"/>
                            </a:rPr>
                            <m:t>(</m:t>
                          </m:r>
                          <m:r>
                            <a:rPr lang="en-AU" sz="2000" i="1" kern="0" smtClean="0">
                              <a:latin typeface="Cambria Math" panose="02040503050406030204" pitchFamily="18" charset="0"/>
                            </a:rPr>
                            <m:t>𝜃</m:t>
                          </m:r>
                          <m:r>
                            <a:rPr lang="en-AU" sz="2000" i="1" kern="0" smtClean="0">
                              <a:latin typeface="Cambria Math" panose="02040503050406030204" pitchFamily="18" charset="0"/>
                            </a:rPr>
                            <m:t>+2</m:t>
                          </m:r>
                          <m:r>
                            <a:rPr lang="en-AU" sz="2000" i="1" kern="0" smtClean="0">
                              <a:latin typeface="Cambria Math" panose="02040503050406030204" pitchFamily="18" charset="0"/>
                            </a:rPr>
                            <m:t>𝜙</m:t>
                          </m:r>
                          <m:r>
                            <a:rPr lang="en-AU" sz="2000" i="1" kern="0" smtClean="0">
                              <a:latin typeface="Cambria Math" panose="02040503050406030204" pitchFamily="18" charset="0"/>
                            </a:rPr>
                            <m:t>)</m:t>
                          </m:r>
                        </m:e>
                      </m:func>
                      <m:d>
                        <m:dPr>
                          <m:begChr m:val="|"/>
                          <m:endChr m:val="〉"/>
                          <m:ctrlPr>
                            <a:rPr lang="en-AU" sz="2000" i="1" kern="0" smtClean="0">
                              <a:latin typeface="Cambria Math" panose="02040503050406030204" pitchFamily="18" charset="0"/>
                            </a:rPr>
                          </m:ctrlPr>
                        </m:dPr>
                        <m:e>
                          <m:sSup>
                            <m:sSupPr>
                              <m:ctrlPr>
                                <a:rPr lang="en-AU" sz="2000" i="1" kern="0" smtClean="0">
                                  <a:latin typeface="Cambria Math" panose="02040503050406030204" pitchFamily="18" charset="0"/>
                                </a:rPr>
                              </m:ctrlPr>
                            </m:sSupPr>
                            <m:e>
                              <m:r>
                                <a:rPr lang="en-AU" sz="2000" i="1" kern="0" smtClean="0">
                                  <a:latin typeface="Cambria Math" panose="02040503050406030204" pitchFamily="18" charset="0"/>
                                </a:rPr>
                                <m:t>𝑠</m:t>
                              </m:r>
                            </m:e>
                            <m:sup>
                              <m:r>
                                <a:rPr lang="en-AU" sz="2000" i="1" kern="0" smtClean="0">
                                  <a:latin typeface="Cambria Math" panose="02040503050406030204" pitchFamily="18" charset="0"/>
                                </a:rPr>
                                <m:t>′</m:t>
                              </m:r>
                            </m:sup>
                          </m:sSup>
                        </m:e>
                      </m:d>
                      <m:r>
                        <a:rPr lang="en-AU" sz="2000" i="1" kern="0" smtClean="0">
                          <a:latin typeface="Cambria Math" panose="02040503050406030204" pitchFamily="18" charset="0"/>
                        </a:rPr>
                        <m:t>+</m:t>
                      </m:r>
                      <m:func>
                        <m:funcPr>
                          <m:ctrlPr>
                            <a:rPr lang="en-AU" sz="2000" i="1" kern="0">
                              <a:latin typeface="Cambria Math" panose="02040503050406030204" pitchFamily="18" charset="0"/>
                            </a:rPr>
                          </m:ctrlPr>
                        </m:funcPr>
                        <m:fName>
                          <m:r>
                            <m:rPr>
                              <m:sty m:val="p"/>
                            </m:rPr>
                            <a:rPr lang="en-AU" sz="2000" kern="0">
                              <a:latin typeface="Cambria Math" panose="02040503050406030204" pitchFamily="18" charset="0"/>
                            </a:rPr>
                            <m:t>s</m:t>
                          </m:r>
                          <m:r>
                            <m:rPr>
                              <m:sty m:val="p"/>
                            </m:rPr>
                            <a:rPr lang="en-AU" sz="2000" kern="0" smtClean="0">
                              <a:latin typeface="Cambria Math" panose="02040503050406030204" pitchFamily="18" charset="0"/>
                            </a:rPr>
                            <m:t>in</m:t>
                          </m:r>
                        </m:fName>
                        <m:e>
                          <m:r>
                            <a:rPr lang="en-AU" sz="2000" i="1" kern="0">
                              <a:latin typeface="Cambria Math" panose="02040503050406030204" pitchFamily="18" charset="0"/>
                            </a:rPr>
                            <m:t>(</m:t>
                          </m:r>
                          <m:r>
                            <a:rPr lang="en-AU" sz="2000" i="1" kern="0">
                              <a:latin typeface="Cambria Math" panose="02040503050406030204" pitchFamily="18" charset="0"/>
                            </a:rPr>
                            <m:t>𝜃</m:t>
                          </m:r>
                          <m:r>
                            <a:rPr lang="en-AU" sz="2000" i="1" kern="0">
                              <a:latin typeface="Cambria Math" panose="02040503050406030204" pitchFamily="18" charset="0"/>
                            </a:rPr>
                            <m:t>+2</m:t>
                          </m:r>
                          <m:r>
                            <a:rPr lang="en-AU" sz="2000" i="1" kern="0">
                              <a:latin typeface="Cambria Math" panose="02040503050406030204" pitchFamily="18" charset="0"/>
                            </a:rPr>
                            <m:t>𝜙</m:t>
                          </m:r>
                          <m:r>
                            <a:rPr lang="en-AU" sz="2000" i="1" kern="0">
                              <a:latin typeface="Cambria Math" panose="02040503050406030204" pitchFamily="18" charset="0"/>
                            </a:rPr>
                            <m:t>)</m:t>
                          </m:r>
                        </m:e>
                      </m:func>
                      <m:d>
                        <m:dPr>
                          <m:begChr m:val="|"/>
                          <m:endChr m:val="〉"/>
                          <m:ctrlPr>
                            <a:rPr lang="en-AU" sz="2000" i="1" kern="0">
                              <a:latin typeface="Cambria Math" panose="02040503050406030204" pitchFamily="18" charset="0"/>
                            </a:rPr>
                          </m:ctrlPr>
                        </m:dPr>
                        <m:e>
                          <m:r>
                            <a:rPr lang="en-AU" sz="2000" i="1" kern="0" smtClean="0">
                              <a:latin typeface="Cambria Math" panose="02040503050406030204" pitchFamily="18" charset="0"/>
                            </a:rPr>
                            <m:t>𝜔</m:t>
                          </m:r>
                        </m:e>
                      </m:d>
                    </m:oMath>
                  </m:oMathPara>
                </a14:m>
                <a:r>
                  <a:rPr lang="en-AU" sz="2000" kern="0" dirty="0" smtClean="0"/>
                  <a:t/>
                </a:r>
                <a:br>
                  <a:rPr lang="en-AU" sz="2000" kern="0" dirty="0" smtClean="0"/>
                </a:br>
                <a:endParaRPr lang="en-AU" sz="2000" kern="0" dirty="0"/>
              </a:p>
              <a:p>
                <a:pPr eaLnBrk="1" hangingPunct="1">
                  <a:spcBef>
                    <a:spcPts val="600"/>
                  </a:spcBef>
                  <a:spcAft>
                    <a:spcPts val="0"/>
                  </a:spcAft>
                </a:pPr>
                <a:endParaRPr lang="en-AU" sz="2000" kern="0" dirty="0" smtClean="0"/>
              </a:p>
              <a:p>
                <a:pPr marL="0" indent="0" eaLnBrk="1" hangingPunct="1">
                  <a:spcBef>
                    <a:spcPts val="600"/>
                  </a:spcBef>
                  <a:spcAft>
                    <a:spcPts val="0"/>
                  </a:spcAft>
                  <a:buFont typeface="Wingdings" panose="05000000000000000000" pitchFamily="2" charset="2"/>
                  <a:buNone/>
                </a:pPr>
                <a:endParaRPr lang="en-AU" sz="2000" kern="0" dirty="0"/>
              </a:p>
              <a:p>
                <a:pPr marL="0" indent="0" eaLnBrk="1" hangingPunct="1">
                  <a:spcBef>
                    <a:spcPts val="600"/>
                  </a:spcBef>
                  <a:spcAft>
                    <a:spcPts val="0"/>
                  </a:spcAft>
                  <a:buFont typeface="Wingdings" panose="05000000000000000000" pitchFamily="2" charset="2"/>
                  <a:buNone/>
                </a:pPr>
                <a:endParaRPr lang="en-AU" sz="2000" kern="0" dirty="0"/>
              </a:p>
            </p:txBody>
          </p:sp>
        </mc:Choice>
        <mc:Fallback>
          <p:sp>
            <p:nvSpPr>
              <p:cNvPr id="34" name="Rectangle 3"/>
              <p:cNvSpPr txBox="1">
                <a:spLocks noRot="1" noChangeAspect="1" noMove="1" noResize="1" noEditPoints="1" noAdjustHandles="1" noChangeArrowheads="1" noChangeShapeType="1" noTextEdit="1"/>
              </p:cNvSpPr>
              <p:nvPr/>
            </p:nvSpPr>
            <p:spPr bwMode="auto">
              <a:xfrm>
                <a:off x="327324" y="1152037"/>
                <a:ext cx="8816675" cy="5705963"/>
              </a:xfrm>
              <a:prstGeom prst="rect">
                <a:avLst/>
              </a:prstGeom>
              <a:blipFill rotWithShape="0">
                <a:blip r:embed="rId2"/>
                <a:stretch>
                  <a:fillRect l="-207" t="-534"/>
                </a:stretch>
              </a:blip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r>
                  <a:rPr lang="en-AU">
                    <a:noFill/>
                  </a:rPr>
                  <a:t> </a:t>
                </a:r>
              </a:p>
            </p:txBody>
          </p:sp>
        </mc:Fallback>
      </mc:AlternateContent>
      <p:cxnSp>
        <p:nvCxnSpPr>
          <p:cNvPr id="26" name="Straight Arrow Connector 25"/>
          <p:cNvCxnSpPr/>
          <p:nvPr/>
        </p:nvCxnSpPr>
        <p:spPr bwMode="auto">
          <a:xfrm flipV="1">
            <a:off x="1980000" y="3790800"/>
            <a:ext cx="1346400" cy="2545200"/>
          </a:xfrm>
          <a:prstGeom prst="straightConnector1">
            <a:avLst/>
          </a:prstGeom>
          <a:solidFill>
            <a:schemeClr val="accent1"/>
          </a:solidFill>
          <a:ln w="12700" cap="flat" cmpd="sng" algn="ctr">
            <a:solidFill>
              <a:schemeClr val="accent6"/>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8" name="Straight Arrow Connector 17"/>
          <p:cNvCxnSpPr/>
          <p:nvPr/>
        </p:nvCxnSpPr>
        <p:spPr bwMode="auto">
          <a:xfrm flipV="1">
            <a:off x="1980000" y="5043600"/>
            <a:ext cx="2574000" cy="1292400"/>
          </a:xfrm>
          <a:prstGeom prst="straightConnector1">
            <a:avLst/>
          </a:prstGeom>
          <a:solidFill>
            <a:schemeClr val="accent1"/>
          </a:solidFill>
          <a:ln w="12700" cap="flat" cmpd="sng" algn="ctr">
            <a:solidFill>
              <a:schemeClr val="accent6"/>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32" name="Straight Arrow Connector 31"/>
          <p:cNvCxnSpPr/>
          <p:nvPr/>
        </p:nvCxnSpPr>
        <p:spPr bwMode="auto">
          <a:xfrm flipV="1">
            <a:off x="1980681" y="4320000"/>
            <a:ext cx="2059200" cy="2016000"/>
          </a:xfrm>
          <a:prstGeom prst="straightConnector1">
            <a:avLst/>
          </a:prstGeom>
          <a:solidFill>
            <a:schemeClr val="accent1"/>
          </a:solidFill>
          <a:ln w="12700" cap="flat" cmpd="sng" algn="ctr">
            <a:solidFill>
              <a:schemeClr val="accent6"/>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5" name="Straight Arrow Connector 14"/>
          <p:cNvCxnSpPr/>
          <p:nvPr/>
        </p:nvCxnSpPr>
        <p:spPr bwMode="auto">
          <a:xfrm>
            <a:off x="1980000" y="6334070"/>
            <a:ext cx="2844000" cy="442800"/>
          </a:xfrm>
          <a:prstGeom prst="straightConnector1">
            <a:avLst/>
          </a:prstGeom>
          <a:solidFill>
            <a:schemeClr val="accent1"/>
          </a:solidFill>
          <a:ln w="12700" cap="flat" cmpd="sng" algn="ctr">
            <a:solidFill>
              <a:schemeClr val="accent6"/>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8194" name="Rectangle 2"/>
          <p:cNvSpPr>
            <a:spLocks noGrp="1" noChangeArrowheads="1"/>
          </p:cNvSpPr>
          <p:nvPr>
            <p:ph type="title"/>
          </p:nvPr>
        </p:nvSpPr>
        <p:spPr>
          <a:xfrm>
            <a:off x="871539" y="119063"/>
            <a:ext cx="7382776" cy="790575"/>
          </a:xfrm>
        </p:spPr>
        <p:txBody>
          <a:bodyPr/>
          <a:lstStyle/>
          <a:p>
            <a:pPr eaLnBrk="1" hangingPunct="1"/>
            <a:r>
              <a:rPr lang="en-AU" dirty="0" smtClean="0"/>
              <a:t>Grover’s search algorithm</a:t>
            </a:r>
          </a:p>
        </p:txBody>
      </p:sp>
      <p:sp>
        <p:nvSpPr>
          <p:cNvPr id="9" name="TextBox 8"/>
          <p:cNvSpPr txBox="1"/>
          <p:nvPr/>
        </p:nvSpPr>
        <p:spPr>
          <a:xfrm>
            <a:off x="7394639" y="3028288"/>
            <a:ext cx="1639824" cy="307777"/>
          </a:xfrm>
          <a:prstGeom prst="rect">
            <a:avLst/>
          </a:prstGeom>
          <a:noFill/>
        </p:spPr>
        <p:txBody>
          <a:bodyPr wrap="square" rtlCol="0">
            <a:spAutoFit/>
          </a:bodyPr>
          <a:lstStyle/>
          <a:p>
            <a:pPr algn="ctr"/>
            <a:r>
              <a:rPr lang="en-AU" sz="1400" dirty="0" err="1" smtClean="0"/>
              <a:t>Lov</a:t>
            </a:r>
            <a:r>
              <a:rPr lang="en-AU" sz="1400" dirty="0" smtClean="0"/>
              <a:t> Grover</a:t>
            </a:r>
            <a:endParaRPr lang="en-AU" sz="1400" dirty="0"/>
          </a:p>
        </p:txBody>
      </p:sp>
      <p:sp>
        <p:nvSpPr>
          <p:cNvPr id="10" name="TextBox 9"/>
          <p:cNvSpPr txBox="1"/>
          <p:nvPr/>
        </p:nvSpPr>
        <p:spPr>
          <a:xfrm>
            <a:off x="8254314" y="0"/>
            <a:ext cx="889686" cy="461665"/>
          </a:xfrm>
          <a:prstGeom prst="rect">
            <a:avLst/>
          </a:prstGeom>
          <a:noFill/>
        </p:spPr>
        <p:txBody>
          <a:bodyPr wrap="square" rtlCol="0">
            <a:spAutoFit/>
          </a:bodyPr>
          <a:lstStyle/>
          <a:p>
            <a:r>
              <a:rPr lang="en-AU" dirty="0" smtClean="0"/>
              <a:t>1996</a:t>
            </a:r>
            <a:endParaRPr lang="en-AU" dirty="0"/>
          </a:p>
        </p:txBody>
      </p:sp>
      <p:pic>
        <p:nvPicPr>
          <p:cNvPr id="3" name="Picture 2"/>
          <p:cNvPicPr>
            <a:picLocks noChangeAspect="1"/>
          </p:cNvPicPr>
          <p:nvPr/>
        </p:nvPicPr>
        <p:blipFill rotWithShape="1">
          <a:blip r:embed="rId3">
            <a:extLst>
              <a:ext uri="{28A0092B-C50C-407E-A947-70E740481C1C}">
                <a14:useLocalDpi xmlns="" xmlns:a14="http://schemas.microsoft.com/office/drawing/2010/main" val="0"/>
              </a:ext>
            </a:extLst>
          </a:blip>
          <a:srcRect l="50550" r="15751" b="40553"/>
          <a:stretch/>
        </p:blipFill>
        <p:spPr>
          <a:xfrm>
            <a:off x="7440194" y="830502"/>
            <a:ext cx="1548714" cy="2197786"/>
          </a:xfrm>
          <a:prstGeom prst="rect">
            <a:avLst/>
          </a:prstGeom>
        </p:spPr>
      </p:pic>
      <p:cxnSp>
        <p:nvCxnSpPr>
          <p:cNvPr id="4" name="Straight Arrow Connector 3"/>
          <p:cNvCxnSpPr/>
          <p:nvPr/>
        </p:nvCxnSpPr>
        <p:spPr bwMode="auto">
          <a:xfrm flipV="1">
            <a:off x="1980000" y="6336000"/>
            <a:ext cx="2880000" cy="0"/>
          </a:xfrm>
          <a:prstGeom prst="straightConnector1">
            <a:avLst/>
          </a:prstGeom>
          <a:solidFill>
            <a:schemeClr val="accent1"/>
          </a:solidFill>
          <a:ln w="1270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6" name="Straight Arrow Connector 5"/>
          <p:cNvCxnSpPr/>
          <p:nvPr/>
        </p:nvCxnSpPr>
        <p:spPr bwMode="auto">
          <a:xfrm flipV="1">
            <a:off x="1980000" y="3456000"/>
            <a:ext cx="0" cy="2880000"/>
          </a:xfrm>
          <a:prstGeom prst="straightConnector1">
            <a:avLst/>
          </a:prstGeom>
          <a:solidFill>
            <a:schemeClr val="accent1"/>
          </a:solidFill>
          <a:ln w="1270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1" name="Straight Arrow Connector 10"/>
          <p:cNvCxnSpPr/>
          <p:nvPr/>
        </p:nvCxnSpPr>
        <p:spPr bwMode="auto">
          <a:xfrm flipV="1">
            <a:off x="1980000" y="5889600"/>
            <a:ext cx="2844000" cy="442800"/>
          </a:xfrm>
          <a:prstGeom prst="straightConnector1">
            <a:avLst/>
          </a:prstGeom>
          <a:solidFill>
            <a:schemeClr val="accent1"/>
          </a:solidFill>
          <a:ln w="1270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mc:Choice xmlns="" xmlns:a14="http://schemas.microsoft.com/office/drawing/2010/main" Requires="a14">
          <p:sp>
            <p:nvSpPr>
              <p:cNvPr id="16" name="TextBox 15"/>
              <p:cNvSpPr txBox="1"/>
              <p:nvPr/>
            </p:nvSpPr>
            <p:spPr>
              <a:xfrm>
                <a:off x="4824679" y="5658873"/>
                <a:ext cx="369140"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AU" sz="2000" b="0" i="1" smtClean="0">
                          <a:latin typeface="Cambria Math" panose="02040503050406030204" pitchFamily="18" charset="0"/>
                        </a:rPr>
                        <m:t>|</m:t>
                      </m:r>
                      <m:r>
                        <a:rPr lang="en-AU" sz="2000" b="0" i="1" smtClean="0">
                          <a:latin typeface="Cambria Math" panose="02040503050406030204" pitchFamily="18" charset="0"/>
                        </a:rPr>
                        <m:t>𝑠</m:t>
                      </m:r>
                      <m:r>
                        <a:rPr lang="en-AU" sz="2000" b="0" i="1" smtClean="0">
                          <a:latin typeface="Cambria Math" panose="02040503050406030204" pitchFamily="18" charset="0"/>
                        </a:rPr>
                        <m:t>〉</m:t>
                      </m:r>
                    </m:oMath>
                  </m:oMathPara>
                </a14:m>
                <a:endParaRPr lang="en-AU" sz="2000" dirty="0"/>
              </a:p>
            </p:txBody>
          </p:sp>
        </mc:Choice>
        <mc:Fallback>
          <p:sp>
            <p:nvSpPr>
              <p:cNvPr id="16" name="TextBox 15"/>
              <p:cNvSpPr txBox="1">
                <a:spLocks noRot="1" noChangeAspect="1" noMove="1" noResize="1" noEditPoints="1" noAdjustHandles="1" noChangeArrowheads="1" noChangeShapeType="1" noTextEdit="1"/>
              </p:cNvSpPr>
              <p:nvPr/>
            </p:nvSpPr>
            <p:spPr>
              <a:xfrm>
                <a:off x="4824679" y="5658873"/>
                <a:ext cx="369140" cy="307777"/>
              </a:xfrm>
              <a:prstGeom prst="rect">
                <a:avLst/>
              </a:prstGeom>
              <a:blipFill rotWithShape="0">
                <a:blip r:embed="rId4"/>
                <a:stretch>
                  <a:fillRect l="-21311" r="-21311" b="-37255"/>
                </a:stretch>
              </a:blipFill>
            </p:spPr>
            <p:txBody>
              <a:bodyPr/>
              <a:lstStyle/>
              <a:p>
                <a:r>
                  <a:rPr lang="en-AU">
                    <a:noFill/>
                  </a:rPr>
                  <a:t> </a:t>
                </a:r>
              </a:p>
            </p:txBody>
          </p:sp>
        </mc:Fallback>
      </mc:AlternateContent>
      <mc:AlternateContent xmlns:mc="http://schemas.openxmlformats.org/markup-compatibility/2006">
        <mc:Choice xmlns="" xmlns:a14="http://schemas.microsoft.com/office/drawing/2010/main" Requires="a14">
          <p:sp>
            <p:nvSpPr>
              <p:cNvPr id="19" name="TextBox 18"/>
              <p:cNvSpPr txBox="1"/>
              <p:nvPr/>
            </p:nvSpPr>
            <p:spPr>
              <a:xfrm>
                <a:off x="1570774" y="3158854"/>
                <a:ext cx="43685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AU" sz="2000" b="0" i="1" smtClean="0">
                          <a:latin typeface="Cambria Math" panose="02040503050406030204" pitchFamily="18" charset="0"/>
                        </a:rPr>
                        <m:t>|</m:t>
                      </m:r>
                      <m:r>
                        <a:rPr lang="en-AU" sz="2000" b="0" i="1" smtClean="0">
                          <a:latin typeface="Cambria Math" panose="02040503050406030204" pitchFamily="18" charset="0"/>
                        </a:rPr>
                        <m:t>𝜔</m:t>
                      </m:r>
                      <m:r>
                        <a:rPr lang="en-AU" sz="2000" b="0" i="1" smtClean="0">
                          <a:latin typeface="Cambria Math" panose="02040503050406030204" pitchFamily="18" charset="0"/>
                        </a:rPr>
                        <m:t>〉</m:t>
                      </m:r>
                    </m:oMath>
                  </m:oMathPara>
                </a14:m>
                <a:endParaRPr lang="en-AU" sz="2000" dirty="0"/>
              </a:p>
            </p:txBody>
          </p:sp>
        </mc:Choice>
        <mc:Fallback>
          <p:sp>
            <p:nvSpPr>
              <p:cNvPr id="19" name="TextBox 18"/>
              <p:cNvSpPr txBox="1">
                <a:spLocks noRot="1" noChangeAspect="1" noMove="1" noResize="1" noEditPoints="1" noAdjustHandles="1" noChangeArrowheads="1" noChangeShapeType="1" noTextEdit="1"/>
              </p:cNvSpPr>
              <p:nvPr/>
            </p:nvSpPr>
            <p:spPr>
              <a:xfrm>
                <a:off x="1570774" y="3158854"/>
                <a:ext cx="436851" cy="307777"/>
              </a:xfrm>
              <a:prstGeom prst="rect">
                <a:avLst/>
              </a:prstGeom>
              <a:blipFill rotWithShape="0">
                <a:blip r:embed="rId5"/>
                <a:stretch>
                  <a:fillRect l="-19718" r="-18310" b="-37255"/>
                </a:stretch>
              </a:blipFill>
            </p:spPr>
            <p:txBody>
              <a:bodyPr/>
              <a:lstStyle/>
              <a:p>
                <a:r>
                  <a:rPr lang="en-AU">
                    <a:noFill/>
                  </a:rPr>
                  <a:t> </a:t>
                </a:r>
              </a:p>
            </p:txBody>
          </p:sp>
        </mc:Fallback>
      </mc:AlternateContent>
      <mc:AlternateContent xmlns:mc="http://schemas.openxmlformats.org/markup-compatibility/2006">
        <mc:Choice xmlns="" xmlns:a14="http://schemas.microsoft.com/office/drawing/2010/main" Requires="a14">
          <p:sp>
            <p:nvSpPr>
              <p:cNvPr id="20" name="TextBox 19"/>
              <p:cNvSpPr txBox="1"/>
              <p:nvPr/>
            </p:nvSpPr>
            <p:spPr>
              <a:xfrm>
                <a:off x="4857081" y="6123187"/>
                <a:ext cx="42960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AU" sz="2000" b="0" i="1" smtClean="0">
                          <a:latin typeface="Cambria Math" panose="02040503050406030204" pitchFamily="18" charset="0"/>
                        </a:rPr>
                        <m:t>|</m:t>
                      </m:r>
                      <m:r>
                        <a:rPr lang="en-AU" sz="2000" b="0" i="1" smtClean="0">
                          <a:latin typeface="Cambria Math" panose="02040503050406030204" pitchFamily="18" charset="0"/>
                        </a:rPr>
                        <m:t>𝑠</m:t>
                      </m:r>
                      <m:r>
                        <a:rPr lang="en-AU" sz="2000" b="0" i="1" smtClean="0">
                          <a:latin typeface="Cambria Math" panose="02040503050406030204" pitchFamily="18" charset="0"/>
                        </a:rPr>
                        <m:t>′〉</m:t>
                      </m:r>
                    </m:oMath>
                  </m:oMathPara>
                </a14:m>
                <a:endParaRPr lang="en-AU" sz="2000" dirty="0"/>
              </a:p>
            </p:txBody>
          </p:sp>
        </mc:Choice>
        <mc:Fallback>
          <p:sp>
            <p:nvSpPr>
              <p:cNvPr id="20" name="TextBox 19"/>
              <p:cNvSpPr txBox="1">
                <a:spLocks noRot="1" noChangeAspect="1" noMove="1" noResize="1" noEditPoints="1" noAdjustHandles="1" noChangeArrowheads="1" noChangeShapeType="1" noTextEdit="1"/>
              </p:cNvSpPr>
              <p:nvPr/>
            </p:nvSpPr>
            <p:spPr>
              <a:xfrm>
                <a:off x="4857081" y="6123187"/>
                <a:ext cx="429605" cy="307777"/>
              </a:xfrm>
              <a:prstGeom prst="rect">
                <a:avLst/>
              </a:prstGeom>
              <a:blipFill rotWithShape="0">
                <a:blip r:embed="rId6"/>
                <a:stretch>
                  <a:fillRect l="-20000" r="-18571" b="-37255"/>
                </a:stretch>
              </a:blipFill>
            </p:spPr>
            <p:txBody>
              <a:bodyPr/>
              <a:lstStyle/>
              <a:p>
                <a:r>
                  <a:rPr lang="en-AU">
                    <a:noFill/>
                  </a:rPr>
                  <a:t> </a:t>
                </a:r>
              </a:p>
            </p:txBody>
          </p:sp>
        </mc:Fallback>
      </mc:AlternateContent>
      <mc:AlternateContent xmlns:mc="http://schemas.openxmlformats.org/markup-compatibility/2006">
        <mc:Choice xmlns="" xmlns:a14="http://schemas.microsoft.com/office/drawing/2010/main" Requires="a14">
          <p:sp>
            <p:nvSpPr>
              <p:cNvPr id="23" name="TextBox 22"/>
              <p:cNvSpPr txBox="1"/>
              <p:nvPr/>
            </p:nvSpPr>
            <p:spPr>
              <a:xfrm>
                <a:off x="4821079" y="6518923"/>
                <a:ext cx="642163" cy="3323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AU" sz="2000" b="0" i="1" smtClean="0">
                              <a:solidFill>
                                <a:schemeClr val="accent6"/>
                              </a:solidFill>
                              <a:latin typeface="Cambria Math" panose="02040503050406030204" pitchFamily="18" charset="0"/>
                            </a:rPr>
                          </m:ctrlPr>
                        </m:sSubPr>
                        <m:e>
                          <m:r>
                            <a:rPr lang="en-AU" sz="2000" b="0" i="1" smtClean="0">
                              <a:solidFill>
                                <a:schemeClr val="accent6"/>
                              </a:solidFill>
                              <a:latin typeface="Cambria Math" panose="02040503050406030204" pitchFamily="18" charset="0"/>
                            </a:rPr>
                            <m:t>𝑈</m:t>
                          </m:r>
                        </m:e>
                        <m:sub>
                          <m:r>
                            <a:rPr lang="en-AU" sz="2000" b="0" i="1" smtClean="0">
                              <a:solidFill>
                                <a:schemeClr val="accent6"/>
                              </a:solidFill>
                              <a:latin typeface="Cambria Math" panose="02040503050406030204" pitchFamily="18" charset="0"/>
                            </a:rPr>
                            <m:t>𝑓</m:t>
                          </m:r>
                        </m:sub>
                      </m:sSub>
                      <m:r>
                        <a:rPr lang="en-AU" sz="2000" b="0" i="1" smtClean="0">
                          <a:solidFill>
                            <a:schemeClr val="accent6"/>
                          </a:solidFill>
                          <a:latin typeface="Cambria Math" panose="02040503050406030204" pitchFamily="18" charset="0"/>
                        </a:rPr>
                        <m:t>|</m:t>
                      </m:r>
                      <m:r>
                        <a:rPr lang="en-AU" sz="2000" b="0" i="1" smtClean="0">
                          <a:solidFill>
                            <a:schemeClr val="accent6"/>
                          </a:solidFill>
                          <a:latin typeface="Cambria Math" panose="02040503050406030204" pitchFamily="18" charset="0"/>
                        </a:rPr>
                        <m:t>𝑠</m:t>
                      </m:r>
                      <m:r>
                        <a:rPr lang="en-AU" sz="2000" b="0" i="1" smtClean="0">
                          <a:solidFill>
                            <a:schemeClr val="accent6"/>
                          </a:solidFill>
                          <a:latin typeface="Cambria Math" panose="02040503050406030204" pitchFamily="18" charset="0"/>
                        </a:rPr>
                        <m:t>〉</m:t>
                      </m:r>
                    </m:oMath>
                  </m:oMathPara>
                </a14:m>
                <a:endParaRPr lang="en-AU" sz="2000" dirty="0">
                  <a:solidFill>
                    <a:schemeClr val="accent6"/>
                  </a:solidFill>
                </a:endParaRPr>
              </a:p>
            </p:txBody>
          </p:sp>
        </mc:Choice>
        <mc:Fallback>
          <p:sp>
            <p:nvSpPr>
              <p:cNvPr id="23" name="TextBox 22"/>
              <p:cNvSpPr txBox="1">
                <a:spLocks noRot="1" noChangeAspect="1" noMove="1" noResize="1" noEditPoints="1" noAdjustHandles="1" noChangeArrowheads="1" noChangeShapeType="1" noTextEdit="1"/>
              </p:cNvSpPr>
              <p:nvPr/>
            </p:nvSpPr>
            <p:spPr>
              <a:xfrm>
                <a:off x="4821079" y="6518923"/>
                <a:ext cx="642163" cy="332399"/>
              </a:xfrm>
              <a:prstGeom prst="rect">
                <a:avLst/>
              </a:prstGeom>
              <a:blipFill rotWithShape="0">
                <a:blip r:embed="rId7"/>
                <a:stretch>
                  <a:fillRect l="-8571" r="-12381" b="-25455"/>
                </a:stretch>
              </a:blipFill>
            </p:spPr>
            <p:txBody>
              <a:bodyPr/>
              <a:lstStyle/>
              <a:p>
                <a:r>
                  <a:rPr lang="en-AU">
                    <a:noFill/>
                  </a:rPr>
                  <a:t> </a:t>
                </a:r>
              </a:p>
            </p:txBody>
          </p:sp>
        </mc:Fallback>
      </mc:AlternateContent>
      <mc:AlternateContent xmlns:mc="http://schemas.openxmlformats.org/markup-compatibility/2006">
        <mc:Choice xmlns="" xmlns:a14="http://schemas.microsoft.com/office/drawing/2010/main" Requires="a14">
          <p:sp>
            <p:nvSpPr>
              <p:cNvPr id="24" name="TextBox 23"/>
              <p:cNvSpPr txBox="1"/>
              <p:nvPr/>
            </p:nvSpPr>
            <p:spPr>
              <a:xfrm>
                <a:off x="4039881" y="4047462"/>
                <a:ext cx="1258806" cy="4153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AU" sz="2000" b="0" i="1" smtClean="0">
                              <a:solidFill>
                                <a:schemeClr val="accent6"/>
                              </a:solidFill>
                              <a:latin typeface="Cambria Math" panose="02040503050406030204" pitchFamily="18" charset="0"/>
                            </a:rPr>
                          </m:ctrlPr>
                        </m:sSupPr>
                        <m:e>
                          <m:d>
                            <m:dPr>
                              <m:ctrlPr>
                                <a:rPr lang="en-AU" sz="2000" b="0" i="1" smtClean="0">
                                  <a:solidFill>
                                    <a:schemeClr val="accent6"/>
                                  </a:solidFill>
                                  <a:latin typeface="Cambria Math" panose="02040503050406030204" pitchFamily="18" charset="0"/>
                                </a:rPr>
                              </m:ctrlPr>
                            </m:dPr>
                            <m:e>
                              <m:sSub>
                                <m:sSubPr>
                                  <m:ctrlPr>
                                    <a:rPr lang="en-AU" sz="2000" b="0" i="1" smtClean="0">
                                      <a:solidFill>
                                        <a:schemeClr val="accent6"/>
                                      </a:solidFill>
                                      <a:latin typeface="Cambria Math" panose="02040503050406030204" pitchFamily="18" charset="0"/>
                                    </a:rPr>
                                  </m:ctrlPr>
                                </m:sSubPr>
                                <m:e>
                                  <m:r>
                                    <a:rPr lang="en-AU" sz="2000" b="0" i="1" smtClean="0">
                                      <a:solidFill>
                                        <a:schemeClr val="accent6"/>
                                      </a:solidFill>
                                      <a:latin typeface="Cambria Math" panose="02040503050406030204" pitchFamily="18" charset="0"/>
                                    </a:rPr>
                                    <m:t>𝑈</m:t>
                                  </m:r>
                                </m:e>
                                <m:sub>
                                  <m:r>
                                    <a:rPr lang="en-AU" sz="2000" b="0" i="1" smtClean="0">
                                      <a:solidFill>
                                        <a:schemeClr val="accent6"/>
                                      </a:solidFill>
                                      <a:latin typeface="Cambria Math" panose="02040503050406030204" pitchFamily="18" charset="0"/>
                                    </a:rPr>
                                    <m:t>𝑠</m:t>
                                  </m:r>
                                </m:sub>
                              </m:sSub>
                              <m:sSub>
                                <m:sSubPr>
                                  <m:ctrlPr>
                                    <a:rPr lang="en-AU" sz="2000" b="0" i="1" smtClean="0">
                                      <a:solidFill>
                                        <a:schemeClr val="accent6"/>
                                      </a:solidFill>
                                      <a:latin typeface="Cambria Math" panose="02040503050406030204" pitchFamily="18" charset="0"/>
                                    </a:rPr>
                                  </m:ctrlPr>
                                </m:sSubPr>
                                <m:e>
                                  <m:r>
                                    <a:rPr lang="en-AU" sz="2000" b="0" i="1" smtClean="0">
                                      <a:solidFill>
                                        <a:schemeClr val="accent6"/>
                                      </a:solidFill>
                                      <a:latin typeface="Cambria Math" panose="02040503050406030204" pitchFamily="18" charset="0"/>
                                    </a:rPr>
                                    <m:t>𝑈</m:t>
                                  </m:r>
                                </m:e>
                                <m:sub>
                                  <m:r>
                                    <a:rPr lang="en-AU" sz="2000" b="0" i="1" smtClean="0">
                                      <a:solidFill>
                                        <a:schemeClr val="accent6"/>
                                      </a:solidFill>
                                      <a:latin typeface="Cambria Math" panose="02040503050406030204" pitchFamily="18" charset="0"/>
                                    </a:rPr>
                                    <m:t>𝑓</m:t>
                                  </m:r>
                                </m:sub>
                              </m:sSub>
                            </m:e>
                          </m:d>
                        </m:e>
                        <m:sup>
                          <m:r>
                            <a:rPr lang="en-AU" sz="2000" b="0" i="1" smtClean="0">
                              <a:solidFill>
                                <a:schemeClr val="accent6"/>
                              </a:solidFill>
                              <a:latin typeface="Cambria Math" panose="02040503050406030204" pitchFamily="18" charset="0"/>
                            </a:rPr>
                            <m:t>2</m:t>
                          </m:r>
                        </m:sup>
                      </m:sSup>
                      <m:r>
                        <a:rPr lang="en-AU" sz="2000" b="0" i="1" smtClean="0">
                          <a:solidFill>
                            <a:schemeClr val="accent6"/>
                          </a:solidFill>
                          <a:latin typeface="Cambria Math" panose="02040503050406030204" pitchFamily="18" charset="0"/>
                        </a:rPr>
                        <m:t>|</m:t>
                      </m:r>
                      <m:r>
                        <a:rPr lang="en-AU" sz="2000" b="0" i="1" smtClean="0">
                          <a:solidFill>
                            <a:schemeClr val="accent6"/>
                          </a:solidFill>
                          <a:latin typeface="Cambria Math" panose="02040503050406030204" pitchFamily="18" charset="0"/>
                        </a:rPr>
                        <m:t>𝑠</m:t>
                      </m:r>
                      <m:r>
                        <a:rPr lang="en-AU" sz="2000" b="0" i="1" smtClean="0">
                          <a:solidFill>
                            <a:schemeClr val="accent6"/>
                          </a:solidFill>
                          <a:latin typeface="Cambria Math" panose="02040503050406030204" pitchFamily="18" charset="0"/>
                        </a:rPr>
                        <m:t>〉</m:t>
                      </m:r>
                    </m:oMath>
                  </m:oMathPara>
                </a14:m>
                <a:endParaRPr lang="en-AU" sz="2000" dirty="0">
                  <a:solidFill>
                    <a:schemeClr val="accent6"/>
                  </a:solidFill>
                </a:endParaRPr>
              </a:p>
            </p:txBody>
          </p:sp>
        </mc:Choice>
        <mc:Fallback>
          <p:sp>
            <p:nvSpPr>
              <p:cNvPr id="24" name="TextBox 23"/>
              <p:cNvSpPr txBox="1">
                <a:spLocks noRot="1" noChangeAspect="1" noMove="1" noResize="1" noEditPoints="1" noAdjustHandles="1" noChangeArrowheads="1" noChangeShapeType="1" noTextEdit="1"/>
              </p:cNvSpPr>
              <p:nvPr/>
            </p:nvSpPr>
            <p:spPr>
              <a:xfrm>
                <a:off x="4039881" y="4047462"/>
                <a:ext cx="1258806" cy="415307"/>
              </a:xfrm>
              <a:prstGeom prst="rect">
                <a:avLst/>
              </a:prstGeom>
              <a:blipFill rotWithShape="0">
                <a:blip r:embed="rId8"/>
                <a:stretch>
                  <a:fillRect/>
                </a:stretch>
              </a:blipFill>
            </p:spPr>
            <p:txBody>
              <a:bodyPr/>
              <a:lstStyle/>
              <a:p>
                <a:r>
                  <a:rPr lang="en-AU">
                    <a:noFill/>
                  </a:rPr>
                  <a:t> </a:t>
                </a:r>
              </a:p>
            </p:txBody>
          </p:sp>
        </mc:Fallback>
      </mc:AlternateContent>
      <p:cxnSp>
        <p:nvCxnSpPr>
          <p:cNvPr id="22" name="Straight Arrow Connector 21"/>
          <p:cNvCxnSpPr/>
          <p:nvPr/>
        </p:nvCxnSpPr>
        <p:spPr bwMode="auto">
          <a:xfrm flipH="1" flipV="1">
            <a:off x="3835427" y="6054530"/>
            <a:ext cx="12357" cy="25064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mc:Choice xmlns="" xmlns:a14="http://schemas.microsoft.com/office/drawing/2010/main" Requires="a14">
          <p:sp>
            <p:nvSpPr>
              <p:cNvPr id="27" name="TextBox 26"/>
              <p:cNvSpPr txBox="1"/>
              <p:nvPr/>
            </p:nvSpPr>
            <p:spPr>
              <a:xfrm>
                <a:off x="3871428" y="6054530"/>
                <a:ext cx="201594"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AU" sz="1600" b="0" i="1" smtClean="0">
                          <a:latin typeface="Cambria Math" panose="02040503050406030204" pitchFamily="18" charset="0"/>
                        </a:rPr>
                        <m:t>𝜙</m:t>
                      </m:r>
                    </m:oMath>
                  </m:oMathPara>
                </a14:m>
                <a:endParaRPr lang="en-AU" sz="1600" dirty="0"/>
              </a:p>
            </p:txBody>
          </p:sp>
        </mc:Choice>
        <mc:Fallback>
          <p:sp>
            <p:nvSpPr>
              <p:cNvPr id="27" name="TextBox 26"/>
              <p:cNvSpPr txBox="1">
                <a:spLocks noRot="1" noChangeAspect="1" noMove="1" noResize="1" noEditPoints="1" noAdjustHandles="1" noChangeArrowheads="1" noChangeShapeType="1" noTextEdit="1"/>
              </p:cNvSpPr>
              <p:nvPr/>
            </p:nvSpPr>
            <p:spPr>
              <a:xfrm>
                <a:off x="3871428" y="6054530"/>
                <a:ext cx="201594" cy="246221"/>
              </a:xfrm>
              <a:prstGeom prst="rect">
                <a:avLst/>
              </a:prstGeom>
              <a:blipFill rotWithShape="0">
                <a:blip r:embed="rId9"/>
                <a:stretch>
                  <a:fillRect l="-30303" r="-33333" b="-34146"/>
                </a:stretch>
              </a:blipFill>
            </p:spPr>
            <p:txBody>
              <a:bodyPr/>
              <a:lstStyle/>
              <a:p>
                <a:r>
                  <a:rPr lang="en-AU">
                    <a:noFill/>
                  </a:rPr>
                  <a:t> </a:t>
                </a:r>
              </a:p>
            </p:txBody>
          </p:sp>
        </mc:Fallback>
      </mc:AlternateContent>
      <p:cxnSp>
        <p:nvCxnSpPr>
          <p:cNvPr id="28" name="Straight Arrow Connector 27"/>
          <p:cNvCxnSpPr/>
          <p:nvPr/>
        </p:nvCxnSpPr>
        <p:spPr bwMode="auto">
          <a:xfrm flipH="1" flipV="1">
            <a:off x="2314044" y="4602731"/>
            <a:ext cx="1285891" cy="172967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mc:Choice xmlns="" xmlns:a14="http://schemas.microsoft.com/office/drawing/2010/main" Requires="a14">
          <p:sp>
            <p:nvSpPr>
              <p:cNvPr id="31" name="TextBox 30"/>
              <p:cNvSpPr txBox="1"/>
              <p:nvPr/>
            </p:nvSpPr>
            <p:spPr>
              <a:xfrm>
                <a:off x="2718249" y="4920488"/>
                <a:ext cx="315407"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AU" sz="1600" b="0" i="1" smtClean="0">
                          <a:latin typeface="Cambria Math" panose="02040503050406030204" pitchFamily="18" charset="0"/>
                        </a:rPr>
                        <m:t>9</m:t>
                      </m:r>
                      <m:r>
                        <a:rPr lang="en-AU" sz="1600" b="0" i="1" smtClean="0">
                          <a:latin typeface="Cambria Math" panose="02040503050406030204" pitchFamily="18" charset="0"/>
                        </a:rPr>
                        <m:t>𝜙</m:t>
                      </m:r>
                    </m:oMath>
                  </m:oMathPara>
                </a14:m>
                <a:endParaRPr lang="en-AU" sz="1600" dirty="0"/>
              </a:p>
            </p:txBody>
          </p:sp>
        </mc:Choice>
        <mc:Fallback>
          <p:sp>
            <p:nvSpPr>
              <p:cNvPr id="31" name="TextBox 30"/>
              <p:cNvSpPr txBox="1">
                <a:spLocks noRot="1" noChangeAspect="1" noMove="1" noResize="1" noEditPoints="1" noAdjustHandles="1" noChangeArrowheads="1" noChangeShapeType="1" noTextEdit="1"/>
              </p:cNvSpPr>
              <p:nvPr/>
            </p:nvSpPr>
            <p:spPr>
              <a:xfrm>
                <a:off x="2718249" y="4920488"/>
                <a:ext cx="315407" cy="246221"/>
              </a:xfrm>
              <a:prstGeom prst="rect">
                <a:avLst/>
              </a:prstGeom>
              <a:blipFill rotWithShape="0">
                <a:blip r:embed="rId10"/>
                <a:stretch>
                  <a:fillRect l="-21154" r="-17308" b="-34146"/>
                </a:stretch>
              </a:blipFill>
            </p:spPr>
            <p:txBody>
              <a:bodyPr/>
              <a:lstStyle/>
              <a:p>
                <a:r>
                  <a:rPr lang="en-AU">
                    <a:noFill/>
                  </a:rPr>
                  <a:t> </a:t>
                </a:r>
              </a:p>
            </p:txBody>
          </p:sp>
        </mc:Fallback>
      </mc:AlternateContent>
      <mc:AlternateContent xmlns:mc="http://schemas.openxmlformats.org/markup-compatibility/2006">
        <mc:Choice xmlns="" xmlns:a14="http://schemas.microsoft.com/office/drawing/2010/main" Requires="a14">
          <p:sp>
            <p:nvSpPr>
              <p:cNvPr id="25" name="TextBox 24"/>
              <p:cNvSpPr txBox="1"/>
              <p:nvPr/>
            </p:nvSpPr>
            <p:spPr>
              <a:xfrm>
                <a:off x="4551656" y="4801201"/>
                <a:ext cx="908710" cy="3323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AU" sz="2000" i="1" smtClean="0">
                              <a:solidFill>
                                <a:schemeClr val="accent6"/>
                              </a:solidFill>
                              <a:latin typeface="Cambria Math" panose="02040503050406030204" pitchFamily="18" charset="0"/>
                            </a:rPr>
                          </m:ctrlPr>
                        </m:sSubPr>
                        <m:e>
                          <m:r>
                            <a:rPr lang="en-AU" sz="2000" i="1">
                              <a:solidFill>
                                <a:schemeClr val="accent6"/>
                              </a:solidFill>
                              <a:latin typeface="Cambria Math" panose="02040503050406030204" pitchFamily="18" charset="0"/>
                            </a:rPr>
                            <m:t>𝑈</m:t>
                          </m:r>
                        </m:e>
                        <m:sub>
                          <m:r>
                            <a:rPr lang="en-AU" sz="2000" i="1">
                              <a:solidFill>
                                <a:schemeClr val="accent6"/>
                              </a:solidFill>
                              <a:latin typeface="Cambria Math" panose="02040503050406030204" pitchFamily="18" charset="0"/>
                            </a:rPr>
                            <m:t>𝑠</m:t>
                          </m:r>
                        </m:sub>
                      </m:sSub>
                      <m:sSub>
                        <m:sSubPr>
                          <m:ctrlPr>
                            <a:rPr lang="en-AU" sz="2000" b="0" i="1" smtClean="0">
                              <a:solidFill>
                                <a:schemeClr val="accent6"/>
                              </a:solidFill>
                              <a:latin typeface="Cambria Math" panose="02040503050406030204" pitchFamily="18" charset="0"/>
                            </a:rPr>
                          </m:ctrlPr>
                        </m:sSubPr>
                        <m:e>
                          <m:r>
                            <a:rPr lang="en-AU" sz="2000" b="0" i="1" smtClean="0">
                              <a:solidFill>
                                <a:schemeClr val="accent6"/>
                              </a:solidFill>
                              <a:latin typeface="Cambria Math" panose="02040503050406030204" pitchFamily="18" charset="0"/>
                            </a:rPr>
                            <m:t>𝑈</m:t>
                          </m:r>
                        </m:e>
                        <m:sub>
                          <m:r>
                            <a:rPr lang="en-AU" sz="2000" b="0" i="1" smtClean="0">
                              <a:solidFill>
                                <a:schemeClr val="accent6"/>
                              </a:solidFill>
                              <a:latin typeface="Cambria Math" panose="02040503050406030204" pitchFamily="18" charset="0"/>
                            </a:rPr>
                            <m:t>𝑓</m:t>
                          </m:r>
                        </m:sub>
                      </m:sSub>
                      <m:r>
                        <a:rPr lang="en-AU" sz="2000" b="0" i="1" smtClean="0">
                          <a:solidFill>
                            <a:schemeClr val="accent6"/>
                          </a:solidFill>
                          <a:latin typeface="Cambria Math" panose="02040503050406030204" pitchFamily="18" charset="0"/>
                        </a:rPr>
                        <m:t>|</m:t>
                      </m:r>
                      <m:r>
                        <a:rPr lang="en-AU" sz="2000" b="0" i="1" smtClean="0">
                          <a:solidFill>
                            <a:schemeClr val="accent6"/>
                          </a:solidFill>
                          <a:latin typeface="Cambria Math" panose="02040503050406030204" pitchFamily="18" charset="0"/>
                        </a:rPr>
                        <m:t>𝑠</m:t>
                      </m:r>
                      <m:r>
                        <a:rPr lang="en-AU" sz="2000" b="0" i="1" smtClean="0">
                          <a:solidFill>
                            <a:schemeClr val="accent6"/>
                          </a:solidFill>
                          <a:latin typeface="Cambria Math" panose="02040503050406030204" pitchFamily="18" charset="0"/>
                        </a:rPr>
                        <m:t>〉</m:t>
                      </m:r>
                    </m:oMath>
                  </m:oMathPara>
                </a14:m>
                <a:endParaRPr lang="en-AU" sz="2000" dirty="0">
                  <a:solidFill>
                    <a:schemeClr val="accent6"/>
                  </a:solidFill>
                </a:endParaRPr>
              </a:p>
            </p:txBody>
          </p:sp>
        </mc:Choice>
        <mc:Fallback>
          <p:sp>
            <p:nvSpPr>
              <p:cNvPr id="25" name="TextBox 24"/>
              <p:cNvSpPr txBox="1">
                <a:spLocks noRot="1" noChangeAspect="1" noMove="1" noResize="1" noEditPoints="1" noAdjustHandles="1" noChangeArrowheads="1" noChangeShapeType="1" noTextEdit="1"/>
              </p:cNvSpPr>
              <p:nvPr/>
            </p:nvSpPr>
            <p:spPr>
              <a:xfrm>
                <a:off x="4551656" y="4801201"/>
                <a:ext cx="908710" cy="332399"/>
              </a:xfrm>
              <a:prstGeom prst="rect">
                <a:avLst/>
              </a:prstGeom>
              <a:blipFill rotWithShape="0">
                <a:blip r:embed="rId11"/>
                <a:stretch>
                  <a:fillRect l="-6040" r="-8054" b="-27778"/>
                </a:stretch>
              </a:blipFill>
            </p:spPr>
            <p:txBody>
              <a:bodyPr/>
              <a:lstStyle/>
              <a:p>
                <a:r>
                  <a:rPr lang="en-AU">
                    <a:noFill/>
                  </a:rPr>
                  <a:t> </a:t>
                </a:r>
              </a:p>
            </p:txBody>
          </p:sp>
        </mc:Fallback>
      </mc:AlternateContent>
      <mc:AlternateContent xmlns:mc="http://schemas.openxmlformats.org/markup-compatibility/2006">
        <mc:Choice xmlns="" xmlns:a14="http://schemas.microsoft.com/office/drawing/2010/main" Requires="a14">
          <p:sp>
            <p:nvSpPr>
              <p:cNvPr id="29" name="TextBox 28"/>
              <p:cNvSpPr txBox="1"/>
              <p:nvPr/>
            </p:nvSpPr>
            <p:spPr>
              <a:xfrm>
                <a:off x="3326400" y="3559507"/>
                <a:ext cx="1258806" cy="4153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AU" sz="2000" b="0" i="1" smtClean="0">
                              <a:solidFill>
                                <a:schemeClr val="accent6"/>
                              </a:solidFill>
                              <a:latin typeface="Cambria Math" panose="02040503050406030204" pitchFamily="18" charset="0"/>
                            </a:rPr>
                          </m:ctrlPr>
                        </m:sSupPr>
                        <m:e>
                          <m:d>
                            <m:dPr>
                              <m:ctrlPr>
                                <a:rPr lang="en-AU" sz="2000" b="0" i="1" smtClean="0">
                                  <a:solidFill>
                                    <a:schemeClr val="accent6"/>
                                  </a:solidFill>
                                  <a:latin typeface="Cambria Math" panose="02040503050406030204" pitchFamily="18" charset="0"/>
                                </a:rPr>
                              </m:ctrlPr>
                            </m:dPr>
                            <m:e>
                              <m:sSub>
                                <m:sSubPr>
                                  <m:ctrlPr>
                                    <a:rPr lang="en-AU" sz="2000" b="0" i="1" smtClean="0">
                                      <a:solidFill>
                                        <a:schemeClr val="accent6"/>
                                      </a:solidFill>
                                      <a:latin typeface="Cambria Math" panose="02040503050406030204" pitchFamily="18" charset="0"/>
                                    </a:rPr>
                                  </m:ctrlPr>
                                </m:sSubPr>
                                <m:e>
                                  <m:r>
                                    <a:rPr lang="en-AU" sz="2000" b="0" i="1" smtClean="0">
                                      <a:solidFill>
                                        <a:schemeClr val="accent6"/>
                                      </a:solidFill>
                                      <a:latin typeface="Cambria Math" panose="02040503050406030204" pitchFamily="18" charset="0"/>
                                    </a:rPr>
                                    <m:t>𝑈</m:t>
                                  </m:r>
                                </m:e>
                                <m:sub>
                                  <m:r>
                                    <a:rPr lang="en-AU" sz="2000" b="0" i="1" smtClean="0">
                                      <a:solidFill>
                                        <a:schemeClr val="accent6"/>
                                      </a:solidFill>
                                      <a:latin typeface="Cambria Math" panose="02040503050406030204" pitchFamily="18" charset="0"/>
                                    </a:rPr>
                                    <m:t>𝑠</m:t>
                                  </m:r>
                                </m:sub>
                              </m:sSub>
                              <m:sSub>
                                <m:sSubPr>
                                  <m:ctrlPr>
                                    <a:rPr lang="en-AU" sz="2000" b="0" i="1" smtClean="0">
                                      <a:solidFill>
                                        <a:schemeClr val="accent6"/>
                                      </a:solidFill>
                                      <a:latin typeface="Cambria Math" panose="02040503050406030204" pitchFamily="18" charset="0"/>
                                    </a:rPr>
                                  </m:ctrlPr>
                                </m:sSubPr>
                                <m:e>
                                  <m:r>
                                    <a:rPr lang="en-AU" sz="2000" b="0" i="1" smtClean="0">
                                      <a:solidFill>
                                        <a:schemeClr val="accent6"/>
                                      </a:solidFill>
                                      <a:latin typeface="Cambria Math" panose="02040503050406030204" pitchFamily="18" charset="0"/>
                                    </a:rPr>
                                    <m:t>𝑈</m:t>
                                  </m:r>
                                </m:e>
                                <m:sub>
                                  <m:r>
                                    <a:rPr lang="en-AU" sz="2000" b="0" i="1" smtClean="0">
                                      <a:solidFill>
                                        <a:schemeClr val="accent6"/>
                                      </a:solidFill>
                                      <a:latin typeface="Cambria Math" panose="02040503050406030204" pitchFamily="18" charset="0"/>
                                    </a:rPr>
                                    <m:t>𝑓</m:t>
                                  </m:r>
                                </m:sub>
                              </m:sSub>
                            </m:e>
                          </m:d>
                        </m:e>
                        <m:sup>
                          <m:r>
                            <a:rPr lang="en-AU" sz="2000" b="0" i="1" smtClean="0">
                              <a:solidFill>
                                <a:schemeClr val="accent6"/>
                              </a:solidFill>
                              <a:latin typeface="Cambria Math" panose="02040503050406030204" pitchFamily="18" charset="0"/>
                            </a:rPr>
                            <m:t>3</m:t>
                          </m:r>
                        </m:sup>
                      </m:sSup>
                      <m:r>
                        <a:rPr lang="en-AU" sz="2000" b="0" i="1" smtClean="0">
                          <a:solidFill>
                            <a:schemeClr val="accent6"/>
                          </a:solidFill>
                          <a:latin typeface="Cambria Math" panose="02040503050406030204" pitchFamily="18" charset="0"/>
                        </a:rPr>
                        <m:t>|</m:t>
                      </m:r>
                      <m:r>
                        <a:rPr lang="en-AU" sz="2000" b="0" i="1" smtClean="0">
                          <a:solidFill>
                            <a:schemeClr val="accent6"/>
                          </a:solidFill>
                          <a:latin typeface="Cambria Math" panose="02040503050406030204" pitchFamily="18" charset="0"/>
                        </a:rPr>
                        <m:t>𝑠</m:t>
                      </m:r>
                      <m:r>
                        <a:rPr lang="en-AU" sz="2000" b="0" i="1" smtClean="0">
                          <a:solidFill>
                            <a:schemeClr val="accent6"/>
                          </a:solidFill>
                          <a:latin typeface="Cambria Math" panose="02040503050406030204" pitchFamily="18" charset="0"/>
                        </a:rPr>
                        <m:t>〉</m:t>
                      </m:r>
                    </m:oMath>
                  </m:oMathPara>
                </a14:m>
                <a:endParaRPr lang="en-AU" sz="2000" dirty="0">
                  <a:solidFill>
                    <a:schemeClr val="accent6"/>
                  </a:solidFill>
                </a:endParaRPr>
              </a:p>
            </p:txBody>
          </p:sp>
        </mc:Choice>
        <mc:Fallback>
          <p:sp>
            <p:nvSpPr>
              <p:cNvPr id="29" name="TextBox 28"/>
              <p:cNvSpPr txBox="1">
                <a:spLocks noRot="1" noChangeAspect="1" noMove="1" noResize="1" noEditPoints="1" noAdjustHandles="1" noChangeArrowheads="1" noChangeShapeType="1" noTextEdit="1"/>
              </p:cNvSpPr>
              <p:nvPr/>
            </p:nvSpPr>
            <p:spPr>
              <a:xfrm>
                <a:off x="3326400" y="3559507"/>
                <a:ext cx="1258806" cy="415307"/>
              </a:xfrm>
              <a:prstGeom prst="rect">
                <a:avLst/>
              </a:prstGeom>
              <a:blipFill rotWithShape="0">
                <a:blip r:embed="rId12"/>
                <a:stretch>
                  <a:fillRect/>
                </a:stretch>
              </a:blipFill>
            </p:spPr>
            <p:txBody>
              <a:bodyPr/>
              <a:lstStyle/>
              <a:p>
                <a:r>
                  <a:rPr lang="en-AU">
                    <a:noFill/>
                  </a:rPr>
                  <a:t> </a:t>
                </a:r>
              </a:p>
            </p:txBody>
          </p:sp>
        </mc:Fallback>
      </mc:AlternateContent>
      <p:cxnSp>
        <p:nvCxnSpPr>
          <p:cNvPr id="30" name="Straight Arrow Connector 29"/>
          <p:cNvCxnSpPr/>
          <p:nvPr/>
        </p:nvCxnSpPr>
        <p:spPr bwMode="auto">
          <a:xfrm flipV="1">
            <a:off x="1980000" y="3499200"/>
            <a:ext cx="502288" cy="2836800"/>
          </a:xfrm>
          <a:prstGeom prst="straightConnector1">
            <a:avLst/>
          </a:prstGeom>
          <a:solidFill>
            <a:schemeClr val="accent1"/>
          </a:solidFill>
          <a:ln w="1270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mc:Choice xmlns="" xmlns:a14="http://schemas.microsoft.com/office/drawing/2010/main" Requires="a14">
          <p:sp>
            <p:nvSpPr>
              <p:cNvPr id="33" name="TextBox 32"/>
              <p:cNvSpPr txBox="1"/>
              <p:nvPr/>
            </p:nvSpPr>
            <p:spPr>
              <a:xfrm>
                <a:off x="637116" y="3685662"/>
                <a:ext cx="1258806" cy="4153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AU" sz="2000" b="0" i="1" smtClean="0">
                              <a:latin typeface="Cambria Math" panose="02040503050406030204" pitchFamily="18" charset="0"/>
                            </a:rPr>
                          </m:ctrlPr>
                        </m:sSupPr>
                        <m:e>
                          <m:d>
                            <m:dPr>
                              <m:ctrlPr>
                                <a:rPr lang="en-AU" sz="2000" b="0" i="1" smtClean="0">
                                  <a:latin typeface="Cambria Math" panose="02040503050406030204" pitchFamily="18" charset="0"/>
                                </a:rPr>
                              </m:ctrlPr>
                            </m:dPr>
                            <m:e>
                              <m:sSub>
                                <m:sSubPr>
                                  <m:ctrlPr>
                                    <a:rPr lang="en-AU" sz="2000" b="0" i="1" smtClean="0">
                                      <a:latin typeface="Cambria Math" panose="02040503050406030204" pitchFamily="18" charset="0"/>
                                    </a:rPr>
                                  </m:ctrlPr>
                                </m:sSubPr>
                                <m:e>
                                  <m:r>
                                    <a:rPr lang="en-AU" sz="2000" b="0" i="1" smtClean="0">
                                      <a:latin typeface="Cambria Math" panose="02040503050406030204" pitchFamily="18" charset="0"/>
                                    </a:rPr>
                                    <m:t>𝑈</m:t>
                                  </m:r>
                                </m:e>
                                <m:sub>
                                  <m:r>
                                    <a:rPr lang="en-AU" sz="2000" b="0" i="1" smtClean="0">
                                      <a:latin typeface="Cambria Math" panose="02040503050406030204" pitchFamily="18" charset="0"/>
                                    </a:rPr>
                                    <m:t>𝑠</m:t>
                                  </m:r>
                                </m:sub>
                              </m:sSub>
                              <m:sSub>
                                <m:sSubPr>
                                  <m:ctrlPr>
                                    <a:rPr lang="en-AU" sz="2000" b="0" i="1" smtClean="0">
                                      <a:latin typeface="Cambria Math" panose="02040503050406030204" pitchFamily="18" charset="0"/>
                                    </a:rPr>
                                  </m:ctrlPr>
                                </m:sSubPr>
                                <m:e>
                                  <m:r>
                                    <a:rPr lang="en-AU" sz="2000" b="0" i="1" smtClean="0">
                                      <a:latin typeface="Cambria Math" panose="02040503050406030204" pitchFamily="18" charset="0"/>
                                    </a:rPr>
                                    <m:t>𝑈</m:t>
                                  </m:r>
                                </m:e>
                                <m:sub>
                                  <m:r>
                                    <a:rPr lang="en-AU" sz="2000" b="0" i="1" smtClean="0">
                                      <a:latin typeface="Cambria Math" panose="02040503050406030204" pitchFamily="18" charset="0"/>
                                    </a:rPr>
                                    <m:t>𝑓</m:t>
                                  </m:r>
                                </m:sub>
                              </m:sSub>
                            </m:e>
                          </m:d>
                        </m:e>
                        <m:sup>
                          <m:r>
                            <a:rPr lang="en-AU" sz="2000" b="0" i="1" smtClean="0">
                              <a:latin typeface="Cambria Math" panose="02040503050406030204" pitchFamily="18" charset="0"/>
                            </a:rPr>
                            <m:t>4</m:t>
                          </m:r>
                        </m:sup>
                      </m:sSup>
                      <m:r>
                        <a:rPr lang="en-AU" sz="2000" b="0" i="1" smtClean="0">
                          <a:latin typeface="Cambria Math" panose="02040503050406030204" pitchFamily="18" charset="0"/>
                        </a:rPr>
                        <m:t>|</m:t>
                      </m:r>
                      <m:r>
                        <a:rPr lang="en-AU" sz="2000" b="0" i="1" smtClean="0">
                          <a:latin typeface="Cambria Math" panose="02040503050406030204" pitchFamily="18" charset="0"/>
                        </a:rPr>
                        <m:t>𝑠</m:t>
                      </m:r>
                      <m:r>
                        <a:rPr lang="en-AU" sz="2000" b="0" i="1" smtClean="0">
                          <a:latin typeface="Cambria Math" panose="02040503050406030204" pitchFamily="18" charset="0"/>
                        </a:rPr>
                        <m:t>〉</m:t>
                      </m:r>
                    </m:oMath>
                  </m:oMathPara>
                </a14:m>
                <a:endParaRPr lang="en-AU" sz="2000" dirty="0"/>
              </a:p>
            </p:txBody>
          </p:sp>
        </mc:Choice>
        <mc:Fallback>
          <p:sp>
            <p:nvSpPr>
              <p:cNvPr id="33" name="TextBox 32"/>
              <p:cNvSpPr txBox="1">
                <a:spLocks noRot="1" noChangeAspect="1" noMove="1" noResize="1" noEditPoints="1" noAdjustHandles="1" noChangeArrowheads="1" noChangeShapeType="1" noTextEdit="1"/>
              </p:cNvSpPr>
              <p:nvPr/>
            </p:nvSpPr>
            <p:spPr>
              <a:xfrm>
                <a:off x="637116" y="3685662"/>
                <a:ext cx="1258806" cy="415307"/>
              </a:xfrm>
              <a:prstGeom prst="rect">
                <a:avLst/>
              </a:prstGeom>
              <a:blipFill rotWithShape="0">
                <a:blip r:embed="rId13"/>
                <a:stretch>
                  <a:fillRect/>
                </a:stretch>
              </a:blipFill>
            </p:spPr>
            <p:txBody>
              <a:bodyPr/>
              <a:lstStyle/>
              <a:p>
                <a:r>
                  <a:rPr lang="en-AU">
                    <a:noFill/>
                  </a:rPr>
                  <a:t> </a:t>
                </a:r>
              </a:p>
            </p:txBody>
          </p:sp>
        </mc:Fallback>
      </mc:AlternateContent>
    </p:spTree>
    <p:extLst>
      <p:ext uri="{BB962C8B-B14F-4D97-AF65-F5344CB8AC3E}">
        <p14:creationId xmlns="" xmlns:p14="http://schemas.microsoft.com/office/powerpoint/2010/main" val="1539499826"/>
      </p:ext>
    </p:extLst>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 xmlns:a14="http://schemas.microsoft.com/office/drawing/2010/main" Requires="a14">
          <p:sp>
            <p:nvSpPr>
              <p:cNvPr id="33" name="Rectangle 3"/>
              <p:cNvSpPr txBox="1">
                <a:spLocks noChangeArrowheads="1"/>
              </p:cNvSpPr>
              <p:nvPr/>
            </p:nvSpPr>
            <p:spPr bwMode="auto">
              <a:xfrm>
                <a:off x="327324" y="1152037"/>
                <a:ext cx="8816675" cy="5705963"/>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2000">
                    <a:solidFill>
                      <a:schemeClr val="tx1"/>
                    </a:solidFill>
                    <a:latin typeface="+mn-lt"/>
                  </a:defRPr>
                </a:lvl5pPr>
                <a:lvl6pPr marL="2514600" indent="-228600" algn="l" rtl="0" fontAlgn="base">
                  <a:spcBef>
                    <a:spcPct val="20000"/>
                  </a:spcBef>
                  <a:spcAft>
                    <a:spcPct val="0"/>
                  </a:spcAft>
                  <a:buClr>
                    <a:schemeClr val="tx1"/>
                  </a:buClr>
                  <a:buSzPct val="85000"/>
                  <a:buChar char="•"/>
                  <a:defRPr sz="2000">
                    <a:solidFill>
                      <a:schemeClr val="tx1"/>
                    </a:solidFill>
                    <a:latin typeface="+mn-lt"/>
                  </a:defRPr>
                </a:lvl6pPr>
                <a:lvl7pPr marL="2971800" indent="-228600" algn="l" rtl="0" fontAlgn="base">
                  <a:spcBef>
                    <a:spcPct val="20000"/>
                  </a:spcBef>
                  <a:spcAft>
                    <a:spcPct val="0"/>
                  </a:spcAft>
                  <a:buClr>
                    <a:schemeClr val="tx1"/>
                  </a:buClr>
                  <a:buSzPct val="85000"/>
                  <a:buChar char="•"/>
                  <a:defRPr sz="2000">
                    <a:solidFill>
                      <a:schemeClr val="tx1"/>
                    </a:solidFill>
                    <a:latin typeface="+mn-lt"/>
                  </a:defRPr>
                </a:lvl7pPr>
                <a:lvl8pPr marL="3429000" indent="-228600" algn="l" rtl="0" fontAlgn="base">
                  <a:spcBef>
                    <a:spcPct val="20000"/>
                  </a:spcBef>
                  <a:spcAft>
                    <a:spcPct val="0"/>
                  </a:spcAft>
                  <a:buClr>
                    <a:schemeClr val="tx1"/>
                  </a:buClr>
                  <a:buSzPct val="85000"/>
                  <a:buChar char="•"/>
                  <a:defRPr sz="2000">
                    <a:solidFill>
                      <a:schemeClr val="tx1"/>
                    </a:solidFill>
                    <a:latin typeface="+mn-lt"/>
                  </a:defRPr>
                </a:lvl8pPr>
                <a:lvl9pPr marL="3886200" indent="-228600" algn="l" rtl="0" fontAlgn="base">
                  <a:spcBef>
                    <a:spcPct val="20000"/>
                  </a:spcBef>
                  <a:spcAft>
                    <a:spcPct val="0"/>
                  </a:spcAft>
                  <a:buClr>
                    <a:schemeClr val="tx1"/>
                  </a:buClr>
                  <a:buSzPct val="85000"/>
                  <a:buChar char="•"/>
                  <a:defRPr sz="2000">
                    <a:solidFill>
                      <a:schemeClr val="tx1"/>
                    </a:solidFill>
                    <a:latin typeface="+mn-lt"/>
                  </a:defRPr>
                </a:lvl9pPr>
              </a:lstStyle>
              <a:p>
                <a:pPr eaLnBrk="1" hangingPunct="1">
                  <a:spcBef>
                    <a:spcPts val="600"/>
                  </a:spcBef>
                  <a:spcAft>
                    <a:spcPts val="0"/>
                  </a:spcAft>
                </a:pPr>
                <a:r>
                  <a:rPr lang="en-AU" sz="2000" b="1" kern="0" dirty="0" smtClean="0"/>
                  <a:t>Another way of looking at it: Rotations</a:t>
                </a:r>
              </a:p>
              <a:p>
                <a:pPr marL="0" indent="0" eaLnBrk="1" hangingPunct="1">
                  <a:spcBef>
                    <a:spcPts val="600"/>
                  </a:spcBef>
                  <a:spcAft>
                    <a:spcPts val="0"/>
                  </a:spcAft>
                  <a:buFont typeface="Wingdings" panose="05000000000000000000" pitchFamily="2" charset="2"/>
                  <a:buNone/>
                </a:pPr>
                <a14:m>
                  <m:oMathPara xmlns:m="http://schemas.openxmlformats.org/officeDocument/2006/math">
                    <m:oMathParaPr>
                      <m:jc m:val="centerGroup"/>
                    </m:oMathParaPr>
                    <m:oMath xmlns:m="http://schemas.openxmlformats.org/officeDocument/2006/math">
                      <m:sSub>
                        <m:sSubPr>
                          <m:ctrlPr>
                            <a:rPr lang="en-AU" sz="2000" i="1" kern="0">
                              <a:latin typeface="Cambria Math" panose="02040503050406030204" pitchFamily="18" charset="0"/>
                            </a:rPr>
                          </m:ctrlPr>
                        </m:sSubPr>
                        <m:e>
                          <m:r>
                            <a:rPr lang="en-AU" sz="2000" i="1" kern="0">
                              <a:latin typeface="Cambria Math" panose="02040503050406030204" pitchFamily="18" charset="0"/>
                            </a:rPr>
                            <m:t>𝑈</m:t>
                          </m:r>
                        </m:e>
                        <m:sub>
                          <m:r>
                            <a:rPr lang="en-AU" sz="2000" i="1" kern="0">
                              <a:latin typeface="Cambria Math" panose="02040503050406030204" pitchFamily="18" charset="0"/>
                            </a:rPr>
                            <m:t>𝑓</m:t>
                          </m:r>
                        </m:sub>
                      </m:sSub>
                      <m:d>
                        <m:dPr>
                          <m:begChr m:val="|"/>
                          <m:endChr m:val="〉"/>
                          <m:ctrlPr>
                            <a:rPr lang="en-AU" sz="2000" i="1" kern="0">
                              <a:latin typeface="Cambria Math" panose="02040503050406030204" pitchFamily="18" charset="0"/>
                            </a:rPr>
                          </m:ctrlPr>
                        </m:dPr>
                        <m:e>
                          <m:r>
                            <a:rPr lang="en-AU" sz="2000" i="1" kern="0" smtClean="0">
                              <a:latin typeface="Cambria Math" panose="02040503050406030204" pitchFamily="18" charset="0"/>
                            </a:rPr>
                            <m:t>𝑠</m:t>
                          </m:r>
                          <m:r>
                            <a:rPr lang="en-AU" sz="2000" i="1" kern="0" smtClean="0">
                              <a:latin typeface="Cambria Math" panose="02040503050406030204" pitchFamily="18" charset="0"/>
                            </a:rPr>
                            <m:t>′</m:t>
                          </m:r>
                        </m:e>
                      </m:d>
                      <m:r>
                        <a:rPr lang="en-AU" sz="2000" i="1" kern="0">
                          <a:latin typeface="Cambria Math" panose="02040503050406030204" pitchFamily="18" charset="0"/>
                        </a:rPr>
                        <m:t>=</m:t>
                      </m:r>
                      <m:d>
                        <m:dPr>
                          <m:begChr m:val="|"/>
                          <m:endChr m:val="〉"/>
                          <m:ctrlPr>
                            <a:rPr lang="en-AU" sz="2000" i="1" kern="0" smtClean="0">
                              <a:latin typeface="Cambria Math" panose="02040503050406030204" pitchFamily="18" charset="0"/>
                            </a:rPr>
                          </m:ctrlPr>
                        </m:dPr>
                        <m:e>
                          <m:r>
                            <a:rPr lang="en-AU" sz="2000" i="1" kern="0">
                              <a:latin typeface="Cambria Math" panose="02040503050406030204" pitchFamily="18" charset="0"/>
                            </a:rPr>
                            <m:t>𝑠</m:t>
                          </m:r>
                          <m:r>
                            <a:rPr lang="en-AU" sz="2000" i="1" kern="0" smtClean="0">
                              <a:latin typeface="Cambria Math" panose="02040503050406030204" pitchFamily="18" charset="0"/>
                            </a:rPr>
                            <m:t>′</m:t>
                          </m:r>
                        </m:e>
                      </m:d>
                    </m:oMath>
                  </m:oMathPara>
                </a14:m>
                <a:endParaRPr lang="en-AU" sz="2000" kern="0" dirty="0"/>
              </a:p>
              <a:p>
                <a:pPr marL="0" indent="0" eaLnBrk="1" hangingPunct="1">
                  <a:spcBef>
                    <a:spcPts val="600"/>
                  </a:spcBef>
                  <a:spcAft>
                    <a:spcPts val="0"/>
                  </a:spcAft>
                  <a:buFont typeface="Wingdings" panose="05000000000000000000" pitchFamily="2" charset="2"/>
                  <a:buNone/>
                </a:pPr>
                <a14:m>
                  <m:oMathPara xmlns:m="http://schemas.openxmlformats.org/officeDocument/2006/math">
                    <m:oMathParaPr>
                      <m:jc m:val="centerGroup"/>
                    </m:oMathParaPr>
                    <m:oMath xmlns:m="http://schemas.openxmlformats.org/officeDocument/2006/math">
                      <m:sSub>
                        <m:sSubPr>
                          <m:ctrlPr>
                            <a:rPr lang="en-AU" sz="2000" i="1" kern="0">
                              <a:latin typeface="Cambria Math" panose="02040503050406030204" pitchFamily="18" charset="0"/>
                            </a:rPr>
                          </m:ctrlPr>
                        </m:sSubPr>
                        <m:e>
                          <m:r>
                            <a:rPr lang="en-AU" sz="2000" i="1" kern="0">
                              <a:latin typeface="Cambria Math" panose="02040503050406030204" pitchFamily="18" charset="0"/>
                            </a:rPr>
                            <m:t>𝑈</m:t>
                          </m:r>
                        </m:e>
                        <m:sub>
                          <m:r>
                            <a:rPr lang="en-AU" sz="2000" i="1" kern="0">
                              <a:latin typeface="Cambria Math" panose="02040503050406030204" pitchFamily="18" charset="0"/>
                            </a:rPr>
                            <m:t>𝑠</m:t>
                          </m:r>
                        </m:sub>
                      </m:sSub>
                      <m:d>
                        <m:dPr>
                          <m:begChr m:val="|"/>
                          <m:endChr m:val="〉"/>
                          <m:ctrlPr>
                            <a:rPr lang="en-AU" sz="2000" i="1" kern="0">
                              <a:latin typeface="Cambria Math" panose="02040503050406030204" pitchFamily="18" charset="0"/>
                            </a:rPr>
                          </m:ctrlPr>
                        </m:dPr>
                        <m:e>
                          <m:r>
                            <a:rPr lang="en-AU" sz="2000" i="1" kern="0">
                              <a:latin typeface="Cambria Math" panose="02040503050406030204" pitchFamily="18" charset="0"/>
                            </a:rPr>
                            <m:t>𝜔</m:t>
                          </m:r>
                        </m:e>
                      </m:d>
                      <m:r>
                        <a:rPr lang="en-AU" sz="2000" i="1" kern="0">
                          <a:latin typeface="Cambria Math" panose="02040503050406030204" pitchFamily="18" charset="0"/>
                        </a:rPr>
                        <m:t>=</m:t>
                      </m:r>
                      <m:func>
                        <m:funcPr>
                          <m:ctrlPr>
                            <a:rPr lang="en-AU" sz="2000" i="1" kern="0">
                              <a:latin typeface="Cambria Math" panose="02040503050406030204" pitchFamily="18" charset="0"/>
                            </a:rPr>
                          </m:ctrlPr>
                        </m:funcPr>
                        <m:fName>
                          <m:r>
                            <m:rPr>
                              <m:sty m:val="p"/>
                            </m:rPr>
                            <a:rPr lang="en-AU" sz="2000" kern="0">
                              <a:latin typeface="Cambria Math" panose="02040503050406030204" pitchFamily="18" charset="0"/>
                            </a:rPr>
                            <m:t>sin</m:t>
                          </m:r>
                        </m:fName>
                        <m:e>
                          <m:r>
                            <a:rPr lang="en-AU" sz="2000" i="1" kern="0" smtClean="0">
                              <a:latin typeface="Cambria Math" panose="02040503050406030204" pitchFamily="18" charset="0"/>
                            </a:rPr>
                            <m:t>2</m:t>
                          </m:r>
                          <m:r>
                            <a:rPr lang="en-AU" sz="2000" i="1" kern="0">
                              <a:latin typeface="Cambria Math" panose="02040503050406030204" pitchFamily="18" charset="0"/>
                            </a:rPr>
                            <m:t>𝜙</m:t>
                          </m:r>
                        </m:e>
                      </m:func>
                      <m:d>
                        <m:dPr>
                          <m:begChr m:val="|"/>
                          <m:endChr m:val="〉"/>
                          <m:ctrlPr>
                            <a:rPr lang="en-AU" sz="2000" i="1" kern="0">
                              <a:latin typeface="Cambria Math" panose="02040503050406030204" pitchFamily="18" charset="0"/>
                            </a:rPr>
                          </m:ctrlPr>
                        </m:dPr>
                        <m:e>
                          <m:r>
                            <a:rPr lang="en-AU" sz="2000" i="1" kern="0">
                              <a:latin typeface="Cambria Math" panose="02040503050406030204" pitchFamily="18" charset="0"/>
                            </a:rPr>
                            <m:t>𝑠</m:t>
                          </m:r>
                          <m:r>
                            <a:rPr lang="en-AU" sz="2000" i="1" kern="0">
                              <a:latin typeface="Cambria Math" panose="02040503050406030204" pitchFamily="18" charset="0"/>
                            </a:rPr>
                            <m:t>′</m:t>
                          </m:r>
                        </m:e>
                      </m:d>
                      <m:r>
                        <a:rPr lang="en-AU" sz="2000" i="1" kern="0">
                          <a:latin typeface="Cambria Math" panose="02040503050406030204" pitchFamily="18" charset="0"/>
                        </a:rPr>
                        <m:t>−</m:t>
                      </m:r>
                      <m:func>
                        <m:funcPr>
                          <m:ctrlPr>
                            <a:rPr lang="en-AU" sz="2000" i="1" kern="0">
                              <a:latin typeface="Cambria Math" panose="02040503050406030204" pitchFamily="18" charset="0"/>
                            </a:rPr>
                          </m:ctrlPr>
                        </m:funcPr>
                        <m:fName>
                          <m:r>
                            <m:rPr>
                              <m:sty m:val="p"/>
                            </m:rPr>
                            <a:rPr lang="en-AU" sz="2000" kern="0">
                              <a:latin typeface="Cambria Math" panose="02040503050406030204" pitchFamily="18" charset="0"/>
                            </a:rPr>
                            <m:t>cos</m:t>
                          </m:r>
                        </m:fName>
                        <m:e>
                          <m:r>
                            <a:rPr lang="en-AU" sz="2000" i="1" kern="0" smtClean="0">
                              <a:latin typeface="Cambria Math" panose="02040503050406030204" pitchFamily="18" charset="0"/>
                            </a:rPr>
                            <m:t>2</m:t>
                          </m:r>
                          <m:r>
                            <a:rPr lang="en-AU" sz="2000" i="1" kern="0">
                              <a:latin typeface="Cambria Math" panose="02040503050406030204" pitchFamily="18" charset="0"/>
                            </a:rPr>
                            <m:t>𝜙</m:t>
                          </m:r>
                        </m:e>
                      </m:func>
                      <m:r>
                        <a:rPr lang="en-AU" sz="2000" i="1" kern="0">
                          <a:latin typeface="Cambria Math" panose="02040503050406030204" pitchFamily="18" charset="0"/>
                        </a:rPr>
                        <m:t>|</m:t>
                      </m:r>
                      <m:r>
                        <a:rPr lang="en-AU" sz="2000" i="1" kern="0">
                          <a:latin typeface="Cambria Math" panose="02040503050406030204" pitchFamily="18" charset="0"/>
                        </a:rPr>
                        <m:t>𝜔</m:t>
                      </m:r>
                      <m:r>
                        <a:rPr lang="en-AU" sz="2000" i="1" kern="0">
                          <a:latin typeface="Cambria Math" panose="02040503050406030204" pitchFamily="18" charset="0"/>
                        </a:rPr>
                        <m:t>〉</m:t>
                      </m:r>
                    </m:oMath>
                  </m:oMathPara>
                </a14:m>
                <a:r>
                  <a:rPr lang="en-AU" sz="2000" i="1" kern="0" dirty="0">
                    <a:latin typeface="Cambria Math" panose="02040503050406030204" pitchFamily="18" charset="0"/>
                  </a:rPr>
                  <a:t/>
                </a:r>
                <a:br>
                  <a:rPr lang="en-AU" sz="2000" i="1" kern="0" dirty="0">
                    <a:latin typeface="Cambria Math" panose="02040503050406030204" pitchFamily="18" charset="0"/>
                  </a:rPr>
                </a:br>
                <a:endParaRPr lang="en-AU" sz="2000" kern="0" dirty="0"/>
              </a:p>
              <a:p>
                <a:pPr marL="0" indent="0" eaLnBrk="1" hangingPunct="1">
                  <a:spcBef>
                    <a:spcPts val="600"/>
                  </a:spcBef>
                  <a:spcAft>
                    <a:spcPts val="0"/>
                  </a:spcAft>
                  <a:buFont typeface="Wingdings" panose="05000000000000000000" pitchFamily="2" charset="2"/>
                  <a:buNone/>
                </a:pPr>
                <a14:m>
                  <m:oMathPara xmlns:m="http://schemas.openxmlformats.org/officeDocument/2006/math">
                    <m:oMathParaPr>
                      <m:jc m:val="centerGroup"/>
                    </m:oMathParaPr>
                    <m:oMath xmlns:m="http://schemas.openxmlformats.org/officeDocument/2006/math">
                      <m:sSub>
                        <m:sSubPr>
                          <m:ctrlPr>
                            <a:rPr lang="en-AU" sz="2000" i="1" kern="0">
                              <a:latin typeface="Cambria Math" panose="02040503050406030204" pitchFamily="18" charset="0"/>
                            </a:rPr>
                          </m:ctrlPr>
                        </m:sSubPr>
                        <m:e>
                          <m:r>
                            <a:rPr lang="en-AU" sz="2000" i="1" kern="0">
                              <a:latin typeface="Cambria Math" panose="02040503050406030204" pitchFamily="18" charset="0"/>
                            </a:rPr>
                            <m:t>𝑈</m:t>
                          </m:r>
                        </m:e>
                        <m:sub>
                          <m:r>
                            <a:rPr lang="en-AU" sz="2000" i="1" kern="0">
                              <a:latin typeface="Cambria Math" panose="02040503050406030204" pitchFamily="18" charset="0"/>
                            </a:rPr>
                            <m:t>𝑠</m:t>
                          </m:r>
                        </m:sub>
                      </m:sSub>
                      <m:d>
                        <m:dPr>
                          <m:begChr m:val="|"/>
                          <m:endChr m:val="〉"/>
                          <m:ctrlPr>
                            <a:rPr lang="en-AU" sz="2000" i="1" kern="0">
                              <a:latin typeface="Cambria Math" panose="02040503050406030204" pitchFamily="18" charset="0"/>
                            </a:rPr>
                          </m:ctrlPr>
                        </m:dPr>
                        <m:e>
                          <m:r>
                            <a:rPr lang="en-AU" sz="2000" i="1" kern="0">
                              <a:latin typeface="Cambria Math" panose="02040503050406030204" pitchFamily="18" charset="0"/>
                            </a:rPr>
                            <m:t>𝑠</m:t>
                          </m:r>
                          <m:r>
                            <a:rPr lang="en-AU" sz="2000" i="1" kern="0">
                              <a:latin typeface="Cambria Math" panose="02040503050406030204" pitchFamily="18" charset="0"/>
                            </a:rPr>
                            <m:t>′</m:t>
                          </m:r>
                        </m:e>
                      </m:d>
                      <m:r>
                        <a:rPr lang="en-AU" sz="2000" i="1" kern="0">
                          <a:latin typeface="Cambria Math" panose="02040503050406030204" pitchFamily="18" charset="0"/>
                        </a:rPr>
                        <m:t>=</m:t>
                      </m:r>
                      <m:func>
                        <m:funcPr>
                          <m:ctrlPr>
                            <a:rPr lang="en-AU" sz="2000" i="1" kern="0">
                              <a:latin typeface="Cambria Math" panose="02040503050406030204" pitchFamily="18" charset="0"/>
                            </a:rPr>
                          </m:ctrlPr>
                        </m:funcPr>
                        <m:fName>
                          <m:r>
                            <m:rPr>
                              <m:sty m:val="p"/>
                            </m:rPr>
                            <a:rPr lang="en-AU" sz="2000" kern="0">
                              <a:latin typeface="Cambria Math" panose="02040503050406030204" pitchFamily="18" charset="0"/>
                            </a:rPr>
                            <m:t>cos</m:t>
                          </m:r>
                        </m:fName>
                        <m:e>
                          <m:r>
                            <a:rPr lang="en-AU" sz="2000" i="1" kern="0" smtClean="0">
                              <a:latin typeface="Cambria Math" panose="02040503050406030204" pitchFamily="18" charset="0"/>
                            </a:rPr>
                            <m:t>2</m:t>
                          </m:r>
                          <m:r>
                            <a:rPr lang="en-AU" sz="2000" i="1" kern="0">
                              <a:latin typeface="Cambria Math" panose="02040503050406030204" pitchFamily="18" charset="0"/>
                            </a:rPr>
                            <m:t>𝜙</m:t>
                          </m:r>
                        </m:e>
                      </m:func>
                      <m:d>
                        <m:dPr>
                          <m:begChr m:val="|"/>
                          <m:endChr m:val="〉"/>
                          <m:ctrlPr>
                            <a:rPr lang="en-AU" sz="2000" i="1" kern="0">
                              <a:latin typeface="Cambria Math" panose="02040503050406030204" pitchFamily="18" charset="0"/>
                            </a:rPr>
                          </m:ctrlPr>
                        </m:dPr>
                        <m:e>
                          <m:sSup>
                            <m:sSupPr>
                              <m:ctrlPr>
                                <a:rPr lang="en-AU" sz="2000" i="1" kern="0">
                                  <a:latin typeface="Cambria Math" panose="02040503050406030204" pitchFamily="18" charset="0"/>
                                </a:rPr>
                              </m:ctrlPr>
                            </m:sSupPr>
                            <m:e>
                              <m:r>
                                <a:rPr lang="en-AU" sz="2000" i="1" kern="0">
                                  <a:latin typeface="Cambria Math" panose="02040503050406030204" pitchFamily="18" charset="0"/>
                                </a:rPr>
                                <m:t>𝑠</m:t>
                              </m:r>
                            </m:e>
                            <m:sup>
                              <m:r>
                                <a:rPr lang="en-AU" sz="2000" i="1" kern="0">
                                  <a:latin typeface="Cambria Math" panose="02040503050406030204" pitchFamily="18" charset="0"/>
                                </a:rPr>
                                <m:t>′</m:t>
                              </m:r>
                            </m:sup>
                          </m:sSup>
                        </m:e>
                      </m:d>
                      <m:r>
                        <a:rPr lang="en-AU" sz="2000" i="1" kern="0">
                          <a:latin typeface="Cambria Math" panose="02040503050406030204" pitchFamily="18" charset="0"/>
                        </a:rPr>
                        <m:t>+</m:t>
                      </m:r>
                      <m:func>
                        <m:funcPr>
                          <m:ctrlPr>
                            <a:rPr lang="en-AU" sz="2000" i="1" kern="0">
                              <a:latin typeface="Cambria Math" panose="02040503050406030204" pitchFamily="18" charset="0"/>
                            </a:rPr>
                          </m:ctrlPr>
                        </m:funcPr>
                        <m:fName>
                          <m:r>
                            <m:rPr>
                              <m:sty m:val="p"/>
                            </m:rPr>
                            <a:rPr lang="en-AU" sz="2000" kern="0">
                              <a:latin typeface="Cambria Math" panose="02040503050406030204" pitchFamily="18" charset="0"/>
                            </a:rPr>
                            <m:t>sin</m:t>
                          </m:r>
                        </m:fName>
                        <m:e>
                          <m:r>
                            <a:rPr lang="en-AU" sz="2000" i="1" kern="0" smtClean="0">
                              <a:latin typeface="Cambria Math" panose="02040503050406030204" pitchFamily="18" charset="0"/>
                            </a:rPr>
                            <m:t>2</m:t>
                          </m:r>
                          <m:r>
                            <a:rPr lang="en-AU" sz="2000" i="1" kern="0">
                              <a:latin typeface="Cambria Math" panose="02040503050406030204" pitchFamily="18" charset="0"/>
                            </a:rPr>
                            <m:t>𝜙</m:t>
                          </m:r>
                        </m:e>
                      </m:func>
                      <m:r>
                        <a:rPr lang="en-AU" sz="2000" i="1" kern="0">
                          <a:latin typeface="Cambria Math" panose="02040503050406030204" pitchFamily="18" charset="0"/>
                        </a:rPr>
                        <m:t>|</m:t>
                      </m:r>
                      <m:r>
                        <a:rPr lang="en-AU" sz="2000" i="1" kern="0">
                          <a:latin typeface="Cambria Math" panose="02040503050406030204" pitchFamily="18" charset="0"/>
                        </a:rPr>
                        <m:t>𝜔</m:t>
                      </m:r>
                      <m:r>
                        <a:rPr lang="en-AU" sz="2000" i="1" kern="0">
                          <a:latin typeface="Cambria Math" panose="02040503050406030204" pitchFamily="18" charset="0"/>
                        </a:rPr>
                        <m:t>〉</m:t>
                      </m:r>
                    </m:oMath>
                  </m:oMathPara>
                </a14:m>
                <a:endParaRPr lang="en-AU" sz="2000" kern="0" dirty="0"/>
              </a:p>
              <a:p>
                <a:pPr eaLnBrk="1" hangingPunct="1">
                  <a:spcBef>
                    <a:spcPts val="600"/>
                  </a:spcBef>
                  <a:spcAft>
                    <a:spcPts val="0"/>
                  </a:spcAft>
                </a:pPr>
                <a:r>
                  <a:rPr lang="en-AU" sz="2000" kern="0" dirty="0" smtClean="0"/>
                  <a:t>The Grover iteration gives</a:t>
                </a:r>
              </a:p>
              <a:p>
                <a:pPr marL="0" indent="0" eaLnBrk="1" hangingPunct="1">
                  <a:spcBef>
                    <a:spcPts val="600"/>
                  </a:spcBef>
                  <a:spcAft>
                    <a:spcPts val="0"/>
                  </a:spcAft>
                  <a:buFont typeface="Wingdings" panose="05000000000000000000" pitchFamily="2" charset="2"/>
                  <a:buNone/>
                </a:pPr>
                <a14:m>
                  <m:oMathPara xmlns:m="http://schemas.openxmlformats.org/officeDocument/2006/math">
                    <m:oMathParaPr>
                      <m:jc m:val="centerGroup"/>
                    </m:oMathParaPr>
                    <m:oMath xmlns:m="http://schemas.openxmlformats.org/officeDocument/2006/math">
                      <m:d>
                        <m:dPr>
                          <m:begChr m:val="|"/>
                          <m:endChr m:val="〉"/>
                          <m:ctrlPr>
                            <a:rPr lang="en-AU" sz="2000" i="1" kern="0">
                              <a:latin typeface="Cambria Math" panose="02040503050406030204" pitchFamily="18" charset="0"/>
                            </a:rPr>
                          </m:ctrlPr>
                        </m:dPr>
                        <m:e>
                          <m:r>
                            <a:rPr lang="en-AU" sz="2000" i="1" kern="0">
                              <a:latin typeface="Cambria Math" panose="02040503050406030204" pitchFamily="18" charset="0"/>
                            </a:rPr>
                            <m:t>𝜓</m:t>
                          </m:r>
                        </m:e>
                      </m:d>
                      <m:r>
                        <a:rPr lang="en-AU" sz="2000" i="1" kern="0">
                          <a:latin typeface="Cambria Math" panose="02040503050406030204" pitchFamily="18" charset="0"/>
                        </a:rPr>
                        <m:t>=</m:t>
                      </m:r>
                      <m:func>
                        <m:funcPr>
                          <m:ctrlPr>
                            <a:rPr lang="en-AU" sz="2000" i="1" kern="0">
                              <a:latin typeface="Cambria Math" panose="02040503050406030204" pitchFamily="18" charset="0"/>
                            </a:rPr>
                          </m:ctrlPr>
                        </m:funcPr>
                        <m:fName>
                          <m:r>
                            <m:rPr>
                              <m:sty m:val="p"/>
                            </m:rPr>
                            <a:rPr lang="en-AU" sz="2000" kern="0">
                              <a:latin typeface="Cambria Math" panose="02040503050406030204" pitchFamily="18" charset="0"/>
                            </a:rPr>
                            <m:t>cos</m:t>
                          </m:r>
                        </m:fName>
                        <m:e>
                          <m:r>
                            <a:rPr lang="en-AU" sz="2000" i="1" kern="0">
                              <a:latin typeface="Cambria Math" panose="02040503050406030204" pitchFamily="18" charset="0"/>
                            </a:rPr>
                            <m:t>𝜃</m:t>
                          </m:r>
                        </m:e>
                      </m:func>
                      <m:d>
                        <m:dPr>
                          <m:begChr m:val="|"/>
                          <m:endChr m:val="〉"/>
                          <m:ctrlPr>
                            <a:rPr lang="en-AU" sz="2000" i="1" kern="0">
                              <a:latin typeface="Cambria Math" panose="02040503050406030204" pitchFamily="18" charset="0"/>
                            </a:rPr>
                          </m:ctrlPr>
                        </m:dPr>
                        <m:e>
                          <m:r>
                            <a:rPr lang="en-AU" sz="2000" i="1" kern="0">
                              <a:latin typeface="Cambria Math" panose="02040503050406030204" pitchFamily="18" charset="0"/>
                            </a:rPr>
                            <m:t>𝑠</m:t>
                          </m:r>
                          <m:r>
                            <a:rPr lang="en-AU" sz="2000" i="1" kern="0">
                              <a:latin typeface="Cambria Math" panose="02040503050406030204" pitchFamily="18" charset="0"/>
                            </a:rPr>
                            <m:t>′</m:t>
                          </m:r>
                        </m:e>
                      </m:d>
                      <m:r>
                        <a:rPr lang="en-AU" sz="2000" i="1" kern="0">
                          <a:latin typeface="Cambria Math" panose="02040503050406030204" pitchFamily="18" charset="0"/>
                        </a:rPr>
                        <m:t>+</m:t>
                      </m:r>
                      <m:func>
                        <m:funcPr>
                          <m:ctrlPr>
                            <a:rPr lang="en-AU" sz="2000" i="1" kern="0">
                              <a:latin typeface="Cambria Math" panose="02040503050406030204" pitchFamily="18" charset="0"/>
                            </a:rPr>
                          </m:ctrlPr>
                        </m:funcPr>
                        <m:fName>
                          <m:r>
                            <m:rPr>
                              <m:sty m:val="p"/>
                            </m:rPr>
                            <a:rPr lang="en-AU" sz="2000" kern="0">
                              <a:latin typeface="Cambria Math" panose="02040503050406030204" pitchFamily="18" charset="0"/>
                            </a:rPr>
                            <m:t>sin</m:t>
                          </m:r>
                        </m:fName>
                        <m:e>
                          <m:r>
                            <a:rPr lang="en-AU" sz="2000" i="1" kern="0">
                              <a:latin typeface="Cambria Math" panose="02040503050406030204" pitchFamily="18" charset="0"/>
                            </a:rPr>
                            <m:t>𝜃</m:t>
                          </m:r>
                        </m:e>
                      </m:func>
                      <m:r>
                        <a:rPr lang="en-AU" sz="2000" i="1" kern="0">
                          <a:latin typeface="Cambria Math" panose="02040503050406030204" pitchFamily="18" charset="0"/>
                        </a:rPr>
                        <m:t>|</m:t>
                      </m:r>
                      <m:r>
                        <a:rPr lang="en-AU" sz="2000" i="1" kern="0">
                          <a:latin typeface="Cambria Math" panose="02040503050406030204" pitchFamily="18" charset="0"/>
                        </a:rPr>
                        <m:t>𝜔</m:t>
                      </m:r>
                      <m:r>
                        <a:rPr lang="en-AU" sz="2000" i="1" kern="0">
                          <a:latin typeface="Cambria Math" panose="02040503050406030204" pitchFamily="18" charset="0"/>
                        </a:rPr>
                        <m:t>〉</m:t>
                      </m:r>
                    </m:oMath>
                  </m:oMathPara>
                </a14:m>
                <a:endParaRPr lang="en-AU" sz="2000" kern="0" dirty="0" smtClean="0"/>
              </a:p>
              <a:p>
                <a:pPr marL="0" indent="0" eaLnBrk="1" hangingPunct="1">
                  <a:spcBef>
                    <a:spcPts val="600"/>
                  </a:spcBef>
                  <a:spcAft>
                    <a:spcPts val="0"/>
                  </a:spcAft>
                  <a:buFont typeface="Wingdings" panose="05000000000000000000" pitchFamily="2" charset="2"/>
                  <a:buNone/>
                </a:pPr>
                <a14:m>
                  <m:oMathPara xmlns:m="http://schemas.openxmlformats.org/officeDocument/2006/math">
                    <m:oMathParaPr>
                      <m:jc m:val="centerGroup"/>
                    </m:oMathParaPr>
                    <m:oMath xmlns:m="http://schemas.openxmlformats.org/officeDocument/2006/math">
                      <m:sSub>
                        <m:sSubPr>
                          <m:ctrlPr>
                            <a:rPr lang="en-AU" sz="2000" i="1" kern="0">
                              <a:latin typeface="Cambria Math" panose="02040503050406030204" pitchFamily="18" charset="0"/>
                            </a:rPr>
                          </m:ctrlPr>
                        </m:sSubPr>
                        <m:e>
                          <m:r>
                            <a:rPr lang="en-AU" sz="2000" i="1" kern="0">
                              <a:latin typeface="Cambria Math" panose="02040503050406030204" pitchFamily="18" charset="0"/>
                            </a:rPr>
                            <m:t>𝑈</m:t>
                          </m:r>
                        </m:e>
                        <m:sub>
                          <m:r>
                            <a:rPr lang="en-AU" sz="2000" i="1" kern="0">
                              <a:latin typeface="Cambria Math" panose="02040503050406030204" pitchFamily="18" charset="0"/>
                            </a:rPr>
                            <m:t>𝑠</m:t>
                          </m:r>
                        </m:sub>
                      </m:sSub>
                      <m:sSub>
                        <m:sSubPr>
                          <m:ctrlPr>
                            <a:rPr lang="en-AU" sz="2000" i="1" kern="0">
                              <a:latin typeface="Cambria Math" panose="02040503050406030204" pitchFamily="18" charset="0"/>
                            </a:rPr>
                          </m:ctrlPr>
                        </m:sSubPr>
                        <m:e>
                          <m:r>
                            <a:rPr lang="en-AU" sz="2000" i="1" kern="0">
                              <a:latin typeface="Cambria Math" panose="02040503050406030204" pitchFamily="18" charset="0"/>
                            </a:rPr>
                            <m:t>𝑈</m:t>
                          </m:r>
                        </m:e>
                        <m:sub>
                          <m:r>
                            <a:rPr lang="en-AU" sz="2000" i="1" kern="0">
                              <a:latin typeface="Cambria Math" panose="02040503050406030204" pitchFamily="18" charset="0"/>
                            </a:rPr>
                            <m:t>𝑓</m:t>
                          </m:r>
                        </m:sub>
                      </m:sSub>
                      <m:d>
                        <m:dPr>
                          <m:begChr m:val="|"/>
                          <m:endChr m:val="〉"/>
                          <m:ctrlPr>
                            <a:rPr lang="en-AU" sz="2000" i="1" kern="0">
                              <a:latin typeface="Cambria Math" panose="02040503050406030204" pitchFamily="18" charset="0"/>
                            </a:rPr>
                          </m:ctrlPr>
                        </m:dPr>
                        <m:e>
                          <m:r>
                            <a:rPr lang="en-AU" sz="2000" i="1" kern="0">
                              <a:latin typeface="Cambria Math" panose="02040503050406030204" pitchFamily="18" charset="0"/>
                            </a:rPr>
                            <m:t>𝜓</m:t>
                          </m:r>
                        </m:e>
                      </m:d>
                      <m:r>
                        <a:rPr lang="en-AU" sz="2000" i="1" kern="0" smtClean="0">
                          <a:latin typeface="Cambria Math" panose="02040503050406030204" pitchFamily="18" charset="0"/>
                        </a:rPr>
                        <m:t>=</m:t>
                      </m:r>
                      <m:func>
                        <m:funcPr>
                          <m:ctrlPr>
                            <a:rPr lang="en-AU" sz="2000" i="1" kern="0" smtClean="0">
                              <a:latin typeface="Cambria Math" panose="02040503050406030204" pitchFamily="18" charset="0"/>
                            </a:rPr>
                          </m:ctrlPr>
                        </m:funcPr>
                        <m:fName>
                          <m:r>
                            <m:rPr>
                              <m:sty m:val="p"/>
                            </m:rPr>
                            <a:rPr lang="en-AU" sz="2000" kern="0" smtClean="0">
                              <a:latin typeface="Cambria Math" panose="02040503050406030204" pitchFamily="18" charset="0"/>
                            </a:rPr>
                            <m:t>cos</m:t>
                          </m:r>
                        </m:fName>
                        <m:e>
                          <m:r>
                            <a:rPr lang="en-AU" sz="2000" i="1" kern="0" smtClean="0">
                              <a:latin typeface="Cambria Math" panose="02040503050406030204" pitchFamily="18" charset="0"/>
                            </a:rPr>
                            <m:t>(</m:t>
                          </m:r>
                          <m:r>
                            <a:rPr lang="en-AU" sz="2000" i="1" kern="0" smtClean="0">
                              <a:latin typeface="Cambria Math" panose="02040503050406030204" pitchFamily="18" charset="0"/>
                            </a:rPr>
                            <m:t>𝜃</m:t>
                          </m:r>
                          <m:r>
                            <a:rPr lang="en-AU" sz="2000" i="1" kern="0" smtClean="0">
                              <a:latin typeface="Cambria Math" panose="02040503050406030204" pitchFamily="18" charset="0"/>
                            </a:rPr>
                            <m:t>+2</m:t>
                          </m:r>
                          <m:r>
                            <a:rPr lang="en-AU" sz="2000" i="1" kern="0" smtClean="0">
                              <a:latin typeface="Cambria Math" panose="02040503050406030204" pitchFamily="18" charset="0"/>
                            </a:rPr>
                            <m:t>𝜙</m:t>
                          </m:r>
                          <m:r>
                            <a:rPr lang="en-AU" sz="2000" i="1" kern="0" smtClean="0">
                              <a:latin typeface="Cambria Math" panose="02040503050406030204" pitchFamily="18" charset="0"/>
                            </a:rPr>
                            <m:t>)</m:t>
                          </m:r>
                        </m:e>
                      </m:func>
                      <m:d>
                        <m:dPr>
                          <m:begChr m:val="|"/>
                          <m:endChr m:val="〉"/>
                          <m:ctrlPr>
                            <a:rPr lang="en-AU" sz="2000" i="1" kern="0" smtClean="0">
                              <a:latin typeface="Cambria Math" panose="02040503050406030204" pitchFamily="18" charset="0"/>
                            </a:rPr>
                          </m:ctrlPr>
                        </m:dPr>
                        <m:e>
                          <m:sSup>
                            <m:sSupPr>
                              <m:ctrlPr>
                                <a:rPr lang="en-AU" sz="2000" i="1" kern="0" smtClean="0">
                                  <a:latin typeface="Cambria Math" panose="02040503050406030204" pitchFamily="18" charset="0"/>
                                </a:rPr>
                              </m:ctrlPr>
                            </m:sSupPr>
                            <m:e>
                              <m:r>
                                <a:rPr lang="en-AU" sz="2000" i="1" kern="0" smtClean="0">
                                  <a:latin typeface="Cambria Math" panose="02040503050406030204" pitchFamily="18" charset="0"/>
                                </a:rPr>
                                <m:t>𝑠</m:t>
                              </m:r>
                            </m:e>
                            <m:sup>
                              <m:r>
                                <a:rPr lang="en-AU" sz="2000" i="1" kern="0" smtClean="0">
                                  <a:latin typeface="Cambria Math" panose="02040503050406030204" pitchFamily="18" charset="0"/>
                                </a:rPr>
                                <m:t>′</m:t>
                              </m:r>
                            </m:sup>
                          </m:sSup>
                        </m:e>
                      </m:d>
                      <m:r>
                        <a:rPr lang="en-AU" sz="2000" i="1" kern="0" smtClean="0">
                          <a:latin typeface="Cambria Math" panose="02040503050406030204" pitchFamily="18" charset="0"/>
                        </a:rPr>
                        <m:t>+</m:t>
                      </m:r>
                      <m:func>
                        <m:funcPr>
                          <m:ctrlPr>
                            <a:rPr lang="en-AU" sz="2000" i="1" kern="0">
                              <a:latin typeface="Cambria Math" panose="02040503050406030204" pitchFamily="18" charset="0"/>
                            </a:rPr>
                          </m:ctrlPr>
                        </m:funcPr>
                        <m:fName>
                          <m:r>
                            <m:rPr>
                              <m:sty m:val="p"/>
                            </m:rPr>
                            <a:rPr lang="en-AU" sz="2000" kern="0">
                              <a:latin typeface="Cambria Math" panose="02040503050406030204" pitchFamily="18" charset="0"/>
                            </a:rPr>
                            <m:t>s</m:t>
                          </m:r>
                          <m:r>
                            <m:rPr>
                              <m:sty m:val="p"/>
                            </m:rPr>
                            <a:rPr lang="en-AU" sz="2000" kern="0" smtClean="0">
                              <a:latin typeface="Cambria Math" panose="02040503050406030204" pitchFamily="18" charset="0"/>
                            </a:rPr>
                            <m:t>in</m:t>
                          </m:r>
                        </m:fName>
                        <m:e>
                          <m:r>
                            <a:rPr lang="en-AU" sz="2000" i="1" kern="0">
                              <a:latin typeface="Cambria Math" panose="02040503050406030204" pitchFamily="18" charset="0"/>
                            </a:rPr>
                            <m:t>(</m:t>
                          </m:r>
                          <m:r>
                            <a:rPr lang="en-AU" sz="2000" i="1" kern="0">
                              <a:latin typeface="Cambria Math" panose="02040503050406030204" pitchFamily="18" charset="0"/>
                            </a:rPr>
                            <m:t>𝜃</m:t>
                          </m:r>
                          <m:r>
                            <a:rPr lang="en-AU" sz="2000" i="1" kern="0">
                              <a:latin typeface="Cambria Math" panose="02040503050406030204" pitchFamily="18" charset="0"/>
                            </a:rPr>
                            <m:t>+2</m:t>
                          </m:r>
                          <m:r>
                            <a:rPr lang="en-AU" sz="2000" i="1" kern="0">
                              <a:latin typeface="Cambria Math" panose="02040503050406030204" pitchFamily="18" charset="0"/>
                            </a:rPr>
                            <m:t>𝜙</m:t>
                          </m:r>
                          <m:r>
                            <a:rPr lang="en-AU" sz="2000" i="1" kern="0">
                              <a:latin typeface="Cambria Math" panose="02040503050406030204" pitchFamily="18" charset="0"/>
                            </a:rPr>
                            <m:t>)</m:t>
                          </m:r>
                        </m:e>
                      </m:func>
                      <m:d>
                        <m:dPr>
                          <m:begChr m:val="|"/>
                          <m:endChr m:val="〉"/>
                          <m:ctrlPr>
                            <a:rPr lang="en-AU" sz="2000" i="1" kern="0">
                              <a:latin typeface="Cambria Math" panose="02040503050406030204" pitchFamily="18" charset="0"/>
                            </a:rPr>
                          </m:ctrlPr>
                        </m:dPr>
                        <m:e>
                          <m:r>
                            <a:rPr lang="en-AU" sz="2000" i="1" kern="0" smtClean="0">
                              <a:latin typeface="Cambria Math" panose="02040503050406030204" pitchFamily="18" charset="0"/>
                            </a:rPr>
                            <m:t>𝜔</m:t>
                          </m:r>
                        </m:e>
                      </m:d>
                    </m:oMath>
                  </m:oMathPara>
                </a14:m>
                <a:r>
                  <a:rPr lang="en-AU" sz="2000" kern="0" dirty="0" smtClean="0"/>
                  <a:t/>
                </a:r>
                <a:br>
                  <a:rPr lang="en-AU" sz="2000" kern="0" dirty="0" smtClean="0"/>
                </a:br>
                <a:endParaRPr lang="en-AU" sz="2000" kern="0" dirty="0"/>
              </a:p>
              <a:p>
                <a:pPr eaLnBrk="1" hangingPunct="1">
                  <a:spcBef>
                    <a:spcPts val="600"/>
                  </a:spcBef>
                  <a:spcAft>
                    <a:spcPts val="0"/>
                  </a:spcAft>
                </a:pPr>
                <a:endParaRPr lang="en-AU" sz="2000" kern="0" dirty="0" smtClean="0"/>
              </a:p>
              <a:p>
                <a:pPr marL="0" indent="0" eaLnBrk="1" hangingPunct="1">
                  <a:spcBef>
                    <a:spcPts val="600"/>
                  </a:spcBef>
                  <a:spcAft>
                    <a:spcPts val="0"/>
                  </a:spcAft>
                  <a:buFont typeface="Wingdings" panose="05000000000000000000" pitchFamily="2" charset="2"/>
                  <a:buNone/>
                </a:pPr>
                <a:endParaRPr lang="en-AU" sz="2000" kern="0" dirty="0"/>
              </a:p>
              <a:p>
                <a:pPr marL="0" indent="0" eaLnBrk="1" hangingPunct="1">
                  <a:spcBef>
                    <a:spcPts val="600"/>
                  </a:spcBef>
                  <a:spcAft>
                    <a:spcPts val="0"/>
                  </a:spcAft>
                  <a:buFont typeface="Wingdings" panose="05000000000000000000" pitchFamily="2" charset="2"/>
                  <a:buNone/>
                </a:pPr>
                <a:endParaRPr lang="en-AU" sz="2000" kern="0" dirty="0"/>
              </a:p>
            </p:txBody>
          </p:sp>
        </mc:Choice>
        <mc:Fallback>
          <p:sp>
            <p:nvSpPr>
              <p:cNvPr id="33" name="Rectangle 3"/>
              <p:cNvSpPr txBox="1">
                <a:spLocks noRot="1" noChangeAspect="1" noMove="1" noResize="1" noEditPoints="1" noAdjustHandles="1" noChangeArrowheads="1" noChangeShapeType="1" noTextEdit="1"/>
              </p:cNvSpPr>
              <p:nvPr/>
            </p:nvSpPr>
            <p:spPr bwMode="auto">
              <a:xfrm>
                <a:off x="327324" y="1152037"/>
                <a:ext cx="8816675" cy="5705963"/>
              </a:xfrm>
              <a:prstGeom prst="rect">
                <a:avLst/>
              </a:prstGeom>
              <a:blipFill rotWithShape="0">
                <a:blip r:embed="rId2"/>
                <a:stretch>
                  <a:fillRect l="-207" t="-534"/>
                </a:stretch>
              </a:blip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r>
                  <a:rPr lang="en-AU">
                    <a:noFill/>
                  </a:rPr>
                  <a:t> </a:t>
                </a:r>
              </a:p>
            </p:txBody>
          </p:sp>
        </mc:Fallback>
      </mc:AlternateContent>
      <p:cxnSp>
        <p:nvCxnSpPr>
          <p:cNvPr id="30" name="Straight Arrow Connector 29"/>
          <p:cNvCxnSpPr/>
          <p:nvPr/>
        </p:nvCxnSpPr>
        <p:spPr bwMode="auto">
          <a:xfrm flipV="1">
            <a:off x="1980000" y="3499200"/>
            <a:ext cx="502288" cy="2836800"/>
          </a:xfrm>
          <a:prstGeom prst="straightConnector1">
            <a:avLst/>
          </a:prstGeom>
          <a:solidFill>
            <a:schemeClr val="accent1"/>
          </a:solidFill>
          <a:ln w="12700" cap="flat" cmpd="sng" algn="ctr">
            <a:solidFill>
              <a:schemeClr val="accent6"/>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6" name="Straight Arrow Connector 25"/>
          <p:cNvCxnSpPr/>
          <p:nvPr/>
        </p:nvCxnSpPr>
        <p:spPr bwMode="auto">
          <a:xfrm flipV="1">
            <a:off x="1980000" y="3790800"/>
            <a:ext cx="1346400" cy="2545200"/>
          </a:xfrm>
          <a:prstGeom prst="straightConnector1">
            <a:avLst/>
          </a:prstGeom>
          <a:solidFill>
            <a:schemeClr val="accent1"/>
          </a:solidFill>
          <a:ln w="12700" cap="flat" cmpd="sng" algn="ctr">
            <a:solidFill>
              <a:schemeClr val="accent6"/>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8" name="Straight Arrow Connector 17"/>
          <p:cNvCxnSpPr/>
          <p:nvPr/>
        </p:nvCxnSpPr>
        <p:spPr bwMode="auto">
          <a:xfrm flipV="1">
            <a:off x="1980000" y="5043600"/>
            <a:ext cx="2574000" cy="1292400"/>
          </a:xfrm>
          <a:prstGeom prst="straightConnector1">
            <a:avLst/>
          </a:prstGeom>
          <a:solidFill>
            <a:schemeClr val="accent1"/>
          </a:solidFill>
          <a:ln w="12700" cap="flat" cmpd="sng" algn="ctr">
            <a:solidFill>
              <a:schemeClr val="accent6"/>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32" name="Straight Arrow Connector 31"/>
          <p:cNvCxnSpPr/>
          <p:nvPr/>
        </p:nvCxnSpPr>
        <p:spPr bwMode="auto">
          <a:xfrm flipV="1">
            <a:off x="1980681" y="4320000"/>
            <a:ext cx="2059200" cy="2016000"/>
          </a:xfrm>
          <a:prstGeom prst="straightConnector1">
            <a:avLst/>
          </a:prstGeom>
          <a:solidFill>
            <a:schemeClr val="accent1"/>
          </a:solidFill>
          <a:ln w="12700" cap="flat" cmpd="sng" algn="ctr">
            <a:solidFill>
              <a:schemeClr val="accent6"/>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5" name="Straight Arrow Connector 14"/>
          <p:cNvCxnSpPr/>
          <p:nvPr/>
        </p:nvCxnSpPr>
        <p:spPr bwMode="auto">
          <a:xfrm>
            <a:off x="1980000" y="6334070"/>
            <a:ext cx="2844000" cy="442800"/>
          </a:xfrm>
          <a:prstGeom prst="straightConnector1">
            <a:avLst/>
          </a:prstGeom>
          <a:solidFill>
            <a:schemeClr val="accent1"/>
          </a:solidFill>
          <a:ln w="12700" cap="flat" cmpd="sng" algn="ctr">
            <a:solidFill>
              <a:schemeClr val="accent6"/>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8194" name="Rectangle 2"/>
          <p:cNvSpPr>
            <a:spLocks noGrp="1" noChangeArrowheads="1"/>
          </p:cNvSpPr>
          <p:nvPr>
            <p:ph type="title"/>
          </p:nvPr>
        </p:nvSpPr>
        <p:spPr>
          <a:xfrm>
            <a:off x="871539" y="119063"/>
            <a:ext cx="7382776" cy="790575"/>
          </a:xfrm>
        </p:spPr>
        <p:txBody>
          <a:bodyPr/>
          <a:lstStyle/>
          <a:p>
            <a:pPr eaLnBrk="1" hangingPunct="1"/>
            <a:r>
              <a:rPr lang="en-AU" dirty="0" smtClean="0"/>
              <a:t>Grover’s search algorithm</a:t>
            </a:r>
          </a:p>
        </p:txBody>
      </p:sp>
      <p:sp>
        <p:nvSpPr>
          <p:cNvPr id="9" name="TextBox 8"/>
          <p:cNvSpPr txBox="1"/>
          <p:nvPr/>
        </p:nvSpPr>
        <p:spPr>
          <a:xfrm>
            <a:off x="7394639" y="3028288"/>
            <a:ext cx="1639824" cy="307777"/>
          </a:xfrm>
          <a:prstGeom prst="rect">
            <a:avLst/>
          </a:prstGeom>
          <a:noFill/>
        </p:spPr>
        <p:txBody>
          <a:bodyPr wrap="square" rtlCol="0">
            <a:spAutoFit/>
          </a:bodyPr>
          <a:lstStyle/>
          <a:p>
            <a:pPr algn="ctr"/>
            <a:r>
              <a:rPr lang="en-AU" sz="1400" dirty="0" err="1" smtClean="0"/>
              <a:t>Lov</a:t>
            </a:r>
            <a:r>
              <a:rPr lang="en-AU" sz="1400" dirty="0" smtClean="0"/>
              <a:t> Grover</a:t>
            </a:r>
            <a:endParaRPr lang="en-AU" sz="1400" dirty="0"/>
          </a:p>
        </p:txBody>
      </p:sp>
      <p:sp>
        <p:nvSpPr>
          <p:cNvPr id="10" name="TextBox 9"/>
          <p:cNvSpPr txBox="1"/>
          <p:nvPr/>
        </p:nvSpPr>
        <p:spPr>
          <a:xfrm>
            <a:off x="8254314" y="0"/>
            <a:ext cx="889686" cy="461665"/>
          </a:xfrm>
          <a:prstGeom prst="rect">
            <a:avLst/>
          </a:prstGeom>
          <a:noFill/>
        </p:spPr>
        <p:txBody>
          <a:bodyPr wrap="square" rtlCol="0">
            <a:spAutoFit/>
          </a:bodyPr>
          <a:lstStyle/>
          <a:p>
            <a:r>
              <a:rPr lang="en-AU" dirty="0" smtClean="0"/>
              <a:t>1996</a:t>
            </a:r>
            <a:endParaRPr lang="en-AU" dirty="0"/>
          </a:p>
        </p:txBody>
      </p:sp>
      <p:pic>
        <p:nvPicPr>
          <p:cNvPr id="3" name="Picture 2"/>
          <p:cNvPicPr>
            <a:picLocks noChangeAspect="1"/>
          </p:cNvPicPr>
          <p:nvPr/>
        </p:nvPicPr>
        <p:blipFill rotWithShape="1">
          <a:blip r:embed="rId3">
            <a:extLst>
              <a:ext uri="{28A0092B-C50C-407E-A947-70E740481C1C}">
                <a14:useLocalDpi xmlns="" xmlns:a14="http://schemas.microsoft.com/office/drawing/2010/main" val="0"/>
              </a:ext>
            </a:extLst>
          </a:blip>
          <a:srcRect l="50550" r="15751" b="40553"/>
          <a:stretch/>
        </p:blipFill>
        <p:spPr>
          <a:xfrm>
            <a:off x="7440194" y="830502"/>
            <a:ext cx="1548714" cy="2197786"/>
          </a:xfrm>
          <a:prstGeom prst="rect">
            <a:avLst/>
          </a:prstGeom>
        </p:spPr>
      </p:pic>
      <p:cxnSp>
        <p:nvCxnSpPr>
          <p:cNvPr id="4" name="Straight Arrow Connector 3"/>
          <p:cNvCxnSpPr/>
          <p:nvPr/>
        </p:nvCxnSpPr>
        <p:spPr bwMode="auto">
          <a:xfrm flipV="1">
            <a:off x="1980000" y="6336000"/>
            <a:ext cx="2880000" cy="0"/>
          </a:xfrm>
          <a:prstGeom prst="straightConnector1">
            <a:avLst/>
          </a:prstGeom>
          <a:solidFill>
            <a:schemeClr val="accent1"/>
          </a:solidFill>
          <a:ln w="1270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6" name="Straight Arrow Connector 5"/>
          <p:cNvCxnSpPr/>
          <p:nvPr/>
        </p:nvCxnSpPr>
        <p:spPr bwMode="auto">
          <a:xfrm flipV="1">
            <a:off x="1980000" y="3456000"/>
            <a:ext cx="0" cy="2880000"/>
          </a:xfrm>
          <a:prstGeom prst="straightConnector1">
            <a:avLst/>
          </a:prstGeom>
          <a:solidFill>
            <a:schemeClr val="accent1"/>
          </a:solidFill>
          <a:ln w="1270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1" name="Straight Arrow Connector 10"/>
          <p:cNvCxnSpPr/>
          <p:nvPr/>
        </p:nvCxnSpPr>
        <p:spPr bwMode="auto">
          <a:xfrm flipV="1">
            <a:off x="1980000" y="5889600"/>
            <a:ext cx="2844000" cy="442800"/>
          </a:xfrm>
          <a:prstGeom prst="straightConnector1">
            <a:avLst/>
          </a:prstGeom>
          <a:solidFill>
            <a:schemeClr val="accent1"/>
          </a:solidFill>
          <a:ln w="1270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mc:Choice xmlns="" xmlns:a14="http://schemas.microsoft.com/office/drawing/2010/main" Requires="a14">
          <p:sp>
            <p:nvSpPr>
              <p:cNvPr id="16" name="TextBox 15"/>
              <p:cNvSpPr txBox="1"/>
              <p:nvPr/>
            </p:nvSpPr>
            <p:spPr>
              <a:xfrm>
                <a:off x="4824679" y="5658873"/>
                <a:ext cx="369140"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AU" sz="2000" b="0" i="1" smtClean="0">
                          <a:latin typeface="Cambria Math" panose="02040503050406030204" pitchFamily="18" charset="0"/>
                        </a:rPr>
                        <m:t>|</m:t>
                      </m:r>
                      <m:r>
                        <a:rPr lang="en-AU" sz="2000" b="0" i="1" smtClean="0">
                          <a:latin typeface="Cambria Math" panose="02040503050406030204" pitchFamily="18" charset="0"/>
                        </a:rPr>
                        <m:t>𝑠</m:t>
                      </m:r>
                      <m:r>
                        <a:rPr lang="en-AU" sz="2000" b="0" i="1" smtClean="0">
                          <a:latin typeface="Cambria Math" panose="02040503050406030204" pitchFamily="18" charset="0"/>
                        </a:rPr>
                        <m:t>〉</m:t>
                      </m:r>
                    </m:oMath>
                  </m:oMathPara>
                </a14:m>
                <a:endParaRPr lang="en-AU" sz="2000" dirty="0"/>
              </a:p>
            </p:txBody>
          </p:sp>
        </mc:Choice>
        <mc:Fallback>
          <p:sp>
            <p:nvSpPr>
              <p:cNvPr id="16" name="TextBox 15"/>
              <p:cNvSpPr txBox="1">
                <a:spLocks noRot="1" noChangeAspect="1" noMove="1" noResize="1" noEditPoints="1" noAdjustHandles="1" noChangeArrowheads="1" noChangeShapeType="1" noTextEdit="1"/>
              </p:cNvSpPr>
              <p:nvPr/>
            </p:nvSpPr>
            <p:spPr>
              <a:xfrm>
                <a:off x="4824679" y="5658873"/>
                <a:ext cx="369140" cy="307777"/>
              </a:xfrm>
              <a:prstGeom prst="rect">
                <a:avLst/>
              </a:prstGeom>
              <a:blipFill rotWithShape="0">
                <a:blip r:embed="rId4"/>
                <a:stretch>
                  <a:fillRect l="-21311" r="-21311" b="-37255"/>
                </a:stretch>
              </a:blipFill>
            </p:spPr>
            <p:txBody>
              <a:bodyPr/>
              <a:lstStyle/>
              <a:p>
                <a:r>
                  <a:rPr lang="en-AU">
                    <a:noFill/>
                  </a:rPr>
                  <a:t> </a:t>
                </a:r>
              </a:p>
            </p:txBody>
          </p:sp>
        </mc:Fallback>
      </mc:AlternateContent>
      <mc:AlternateContent xmlns:mc="http://schemas.openxmlformats.org/markup-compatibility/2006">
        <mc:Choice xmlns="" xmlns:a14="http://schemas.microsoft.com/office/drawing/2010/main" Requires="a14">
          <p:sp>
            <p:nvSpPr>
              <p:cNvPr id="19" name="TextBox 18"/>
              <p:cNvSpPr txBox="1"/>
              <p:nvPr/>
            </p:nvSpPr>
            <p:spPr>
              <a:xfrm>
                <a:off x="1570774" y="3158854"/>
                <a:ext cx="43685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AU" sz="2000" b="0" i="1" smtClean="0">
                          <a:latin typeface="Cambria Math" panose="02040503050406030204" pitchFamily="18" charset="0"/>
                        </a:rPr>
                        <m:t>|</m:t>
                      </m:r>
                      <m:r>
                        <a:rPr lang="en-AU" sz="2000" b="0" i="1" smtClean="0">
                          <a:latin typeface="Cambria Math" panose="02040503050406030204" pitchFamily="18" charset="0"/>
                        </a:rPr>
                        <m:t>𝜔</m:t>
                      </m:r>
                      <m:r>
                        <a:rPr lang="en-AU" sz="2000" b="0" i="1" smtClean="0">
                          <a:latin typeface="Cambria Math" panose="02040503050406030204" pitchFamily="18" charset="0"/>
                        </a:rPr>
                        <m:t>〉</m:t>
                      </m:r>
                    </m:oMath>
                  </m:oMathPara>
                </a14:m>
                <a:endParaRPr lang="en-AU" sz="2000" dirty="0"/>
              </a:p>
            </p:txBody>
          </p:sp>
        </mc:Choice>
        <mc:Fallback>
          <p:sp>
            <p:nvSpPr>
              <p:cNvPr id="19" name="TextBox 18"/>
              <p:cNvSpPr txBox="1">
                <a:spLocks noRot="1" noChangeAspect="1" noMove="1" noResize="1" noEditPoints="1" noAdjustHandles="1" noChangeArrowheads="1" noChangeShapeType="1" noTextEdit="1"/>
              </p:cNvSpPr>
              <p:nvPr/>
            </p:nvSpPr>
            <p:spPr>
              <a:xfrm>
                <a:off x="1570774" y="3158854"/>
                <a:ext cx="436851" cy="307777"/>
              </a:xfrm>
              <a:prstGeom prst="rect">
                <a:avLst/>
              </a:prstGeom>
              <a:blipFill rotWithShape="0">
                <a:blip r:embed="rId5"/>
                <a:stretch>
                  <a:fillRect l="-19718" r="-18310" b="-37255"/>
                </a:stretch>
              </a:blipFill>
            </p:spPr>
            <p:txBody>
              <a:bodyPr/>
              <a:lstStyle/>
              <a:p>
                <a:r>
                  <a:rPr lang="en-AU">
                    <a:noFill/>
                  </a:rPr>
                  <a:t> </a:t>
                </a:r>
              </a:p>
            </p:txBody>
          </p:sp>
        </mc:Fallback>
      </mc:AlternateContent>
      <mc:AlternateContent xmlns:mc="http://schemas.openxmlformats.org/markup-compatibility/2006">
        <mc:Choice xmlns="" xmlns:a14="http://schemas.microsoft.com/office/drawing/2010/main" Requires="a14">
          <p:sp>
            <p:nvSpPr>
              <p:cNvPr id="20" name="TextBox 19"/>
              <p:cNvSpPr txBox="1"/>
              <p:nvPr/>
            </p:nvSpPr>
            <p:spPr>
              <a:xfrm>
                <a:off x="4857081" y="6123187"/>
                <a:ext cx="42960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AU" sz="2000" b="0" i="1" smtClean="0">
                          <a:latin typeface="Cambria Math" panose="02040503050406030204" pitchFamily="18" charset="0"/>
                        </a:rPr>
                        <m:t>|</m:t>
                      </m:r>
                      <m:r>
                        <a:rPr lang="en-AU" sz="2000" b="0" i="1" smtClean="0">
                          <a:latin typeface="Cambria Math" panose="02040503050406030204" pitchFamily="18" charset="0"/>
                        </a:rPr>
                        <m:t>𝑠</m:t>
                      </m:r>
                      <m:r>
                        <a:rPr lang="en-AU" sz="2000" b="0" i="1" smtClean="0">
                          <a:latin typeface="Cambria Math" panose="02040503050406030204" pitchFamily="18" charset="0"/>
                        </a:rPr>
                        <m:t>′〉</m:t>
                      </m:r>
                    </m:oMath>
                  </m:oMathPara>
                </a14:m>
                <a:endParaRPr lang="en-AU" sz="2000" dirty="0"/>
              </a:p>
            </p:txBody>
          </p:sp>
        </mc:Choice>
        <mc:Fallback>
          <p:sp>
            <p:nvSpPr>
              <p:cNvPr id="20" name="TextBox 19"/>
              <p:cNvSpPr txBox="1">
                <a:spLocks noRot="1" noChangeAspect="1" noMove="1" noResize="1" noEditPoints="1" noAdjustHandles="1" noChangeArrowheads="1" noChangeShapeType="1" noTextEdit="1"/>
              </p:cNvSpPr>
              <p:nvPr/>
            </p:nvSpPr>
            <p:spPr>
              <a:xfrm>
                <a:off x="4857081" y="6123187"/>
                <a:ext cx="429605" cy="307777"/>
              </a:xfrm>
              <a:prstGeom prst="rect">
                <a:avLst/>
              </a:prstGeom>
              <a:blipFill rotWithShape="0">
                <a:blip r:embed="rId6"/>
                <a:stretch>
                  <a:fillRect l="-20000" r="-18571" b="-37255"/>
                </a:stretch>
              </a:blipFill>
            </p:spPr>
            <p:txBody>
              <a:bodyPr/>
              <a:lstStyle/>
              <a:p>
                <a:r>
                  <a:rPr lang="en-AU">
                    <a:noFill/>
                  </a:rPr>
                  <a:t> </a:t>
                </a:r>
              </a:p>
            </p:txBody>
          </p:sp>
        </mc:Fallback>
      </mc:AlternateContent>
      <mc:AlternateContent xmlns:mc="http://schemas.openxmlformats.org/markup-compatibility/2006">
        <mc:Choice xmlns="" xmlns:a14="http://schemas.microsoft.com/office/drawing/2010/main" Requires="a14">
          <p:sp>
            <p:nvSpPr>
              <p:cNvPr id="23" name="TextBox 22"/>
              <p:cNvSpPr txBox="1"/>
              <p:nvPr/>
            </p:nvSpPr>
            <p:spPr>
              <a:xfrm>
                <a:off x="4821079" y="6518923"/>
                <a:ext cx="642163" cy="3323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AU" sz="2000" b="0" i="1" smtClean="0">
                              <a:solidFill>
                                <a:schemeClr val="accent6"/>
                              </a:solidFill>
                              <a:latin typeface="Cambria Math" panose="02040503050406030204" pitchFamily="18" charset="0"/>
                            </a:rPr>
                          </m:ctrlPr>
                        </m:sSubPr>
                        <m:e>
                          <m:r>
                            <a:rPr lang="en-AU" sz="2000" b="0" i="1" smtClean="0">
                              <a:solidFill>
                                <a:schemeClr val="accent6"/>
                              </a:solidFill>
                              <a:latin typeface="Cambria Math" panose="02040503050406030204" pitchFamily="18" charset="0"/>
                            </a:rPr>
                            <m:t>𝑈</m:t>
                          </m:r>
                        </m:e>
                        <m:sub>
                          <m:r>
                            <a:rPr lang="en-AU" sz="2000" b="0" i="1" smtClean="0">
                              <a:solidFill>
                                <a:schemeClr val="accent6"/>
                              </a:solidFill>
                              <a:latin typeface="Cambria Math" panose="02040503050406030204" pitchFamily="18" charset="0"/>
                            </a:rPr>
                            <m:t>𝑓</m:t>
                          </m:r>
                        </m:sub>
                      </m:sSub>
                      <m:r>
                        <a:rPr lang="en-AU" sz="2000" b="0" i="1" smtClean="0">
                          <a:solidFill>
                            <a:schemeClr val="accent6"/>
                          </a:solidFill>
                          <a:latin typeface="Cambria Math" panose="02040503050406030204" pitchFamily="18" charset="0"/>
                        </a:rPr>
                        <m:t>|</m:t>
                      </m:r>
                      <m:r>
                        <a:rPr lang="en-AU" sz="2000" b="0" i="1" smtClean="0">
                          <a:solidFill>
                            <a:schemeClr val="accent6"/>
                          </a:solidFill>
                          <a:latin typeface="Cambria Math" panose="02040503050406030204" pitchFamily="18" charset="0"/>
                        </a:rPr>
                        <m:t>𝑠</m:t>
                      </m:r>
                      <m:r>
                        <a:rPr lang="en-AU" sz="2000" b="0" i="1" smtClean="0">
                          <a:solidFill>
                            <a:schemeClr val="accent6"/>
                          </a:solidFill>
                          <a:latin typeface="Cambria Math" panose="02040503050406030204" pitchFamily="18" charset="0"/>
                        </a:rPr>
                        <m:t>〉</m:t>
                      </m:r>
                    </m:oMath>
                  </m:oMathPara>
                </a14:m>
                <a:endParaRPr lang="en-AU" sz="2000" dirty="0">
                  <a:solidFill>
                    <a:schemeClr val="accent6"/>
                  </a:solidFill>
                </a:endParaRPr>
              </a:p>
            </p:txBody>
          </p:sp>
        </mc:Choice>
        <mc:Fallback>
          <p:sp>
            <p:nvSpPr>
              <p:cNvPr id="23" name="TextBox 22"/>
              <p:cNvSpPr txBox="1">
                <a:spLocks noRot="1" noChangeAspect="1" noMove="1" noResize="1" noEditPoints="1" noAdjustHandles="1" noChangeArrowheads="1" noChangeShapeType="1" noTextEdit="1"/>
              </p:cNvSpPr>
              <p:nvPr/>
            </p:nvSpPr>
            <p:spPr>
              <a:xfrm>
                <a:off x="4821079" y="6518923"/>
                <a:ext cx="642163" cy="332399"/>
              </a:xfrm>
              <a:prstGeom prst="rect">
                <a:avLst/>
              </a:prstGeom>
              <a:blipFill rotWithShape="0">
                <a:blip r:embed="rId7"/>
                <a:stretch>
                  <a:fillRect l="-8571" r="-12381" b="-25455"/>
                </a:stretch>
              </a:blipFill>
            </p:spPr>
            <p:txBody>
              <a:bodyPr/>
              <a:lstStyle/>
              <a:p>
                <a:r>
                  <a:rPr lang="en-AU">
                    <a:noFill/>
                  </a:rPr>
                  <a:t> </a:t>
                </a:r>
              </a:p>
            </p:txBody>
          </p:sp>
        </mc:Fallback>
      </mc:AlternateContent>
      <mc:AlternateContent xmlns:mc="http://schemas.openxmlformats.org/markup-compatibility/2006">
        <mc:Choice xmlns="" xmlns:a14="http://schemas.microsoft.com/office/drawing/2010/main" Requires="a14">
          <p:sp>
            <p:nvSpPr>
              <p:cNvPr id="24" name="TextBox 23"/>
              <p:cNvSpPr txBox="1"/>
              <p:nvPr/>
            </p:nvSpPr>
            <p:spPr>
              <a:xfrm>
                <a:off x="4039881" y="4047462"/>
                <a:ext cx="1258806" cy="4153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AU" sz="2000" b="0" i="1" smtClean="0">
                              <a:solidFill>
                                <a:schemeClr val="accent6"/>
                              </a:solidFill>
                              <a:latin typeface="Cambria Math" panose="02040503050406030204" pitchFamily="18" charset="0"/>
                            </a:rPr>
                          </m:ctrlPr>
                        </m:sSupPr>
                        <m:e>
                          <m:d>
                            <m:dPr>
                              <m:ctrlPr>
                                <a:rPr lang="en-AU" sz="2000" b="0" i="1" smtClean="0">
                                  <a:solidFill>
                                    <a:schemeClr val="accent6"/>
                                  </a:solidFill>
                                  <a:latin typeface="Cambria Math" panose="02040503050406030204" pitchFamily="18" charset="0"/>
                                </a:rPr>
                              </m:ctrlPr>
                            </m:dPr>
                            <m:e>
                              <m:sSub>
                                <m:sSubPr>
                                  <m:ctrlPr>
                                    <a:rPr lang="en-AU" sz="2000" b="0" i="1" smtClean="0">
                                      <a:solidFill>
                                        <a:schemeClr val="accent6"/>
                                      </a:solidFill>
                                      <a:latin typeface="Cambria Math" panose="02040503050406030204" pitchFamily="18" charset="0"/>
                                    </a:rPr>
                                  </m:ctrlPr>
                                </m:sSubPr>
                                <m:e>
                                  <m:r>
                                    <a:rPr lang="en-AU" sz="2000" b="0" i="1" smtClean="0">
                                      <a:solidFill>
                                        <a:schemeClr val="accent6"/>
                                      </a:solidFill>
                                      <a:latin typeface="Cambria Math" panose="02040503050406030204" pitchFamily="18" charset="0"/>
                                    </a:rPr>
                                    <m:t>𝑈</m:t>
                                  </m:r>
                                </m:e>
                                <m:sub>
                                  <m:r>
                                    <a:rPr lang="en-AU" sz="2000" b="0" i="1" smtClean="0">
                                      <a:solidFill>
                                        <a:schemeClr val="accent6"/>
                                      </a:solidFill>
                                      <a:latin typeface="Cambria Math" panose="02040503050406030204" pitchFamily="18" charset="0"/>
                                    </a:rPr>
                                    <m:t>𝑠</m:t>
                                  </m:r>
                                </m:sub>
                              </m:sSub>
                              <m:sSub>
                                <m:sSubPr>
                                  <m:ctrlPr>
                                    <a:rPr lang="en-AU" sz="2000" b="0" i="1" smtClean="0">
                                      <a:solidFill>
                                        <a:schemeClr val="accent6"/>
                                      </a:solidFill>
                                      <a:latin typeface="Cambria Math" panose="02040503050406030204" pitchFamily="18" charset="0"/>
                                    </a:rPr>
                                  </m:ctrlPr>
                                </m:sSubPr>
                                <m:e>
                                  <m:r>
                                    <a:rPr lang="en-AU" sz="2000" b="0" i="1" smtClean="0">
                                      <a:solidFill>
                                        <a:schemeClr val="accent6"/>
                                      </a:solidFill>
                                      <a:latin typeface="Cambria Math" panose="02040503050406030204" pitchFamily="18" charset="0"/>
                                    </a:rPr>
                                    <m:t>𝑈</m:t>
                                  </m:r>
                                </m:e>
                                <m:sub>
                                  <m:r>
                                    <a:rPr lang="en-AU" sz="2000" b="0" i="1" smtClean="0">
                                      <a:solidFill>
                                        <a:schemeClr val="accent6"/>
                                      </a:solidFill>
                                      <a:latin typeface="Cambria Math" panose="02040503050406030204" pitchFamily="18" charset="0"/>
                                    </a:rPr>
                                    <m:t>𝑓</m:t>
                                  </m:r>
                                </m:sub>
                              </m:sSub>
                            </m:e>
                          </m:d>
                        </m:e>
                        <m:sup>
                          <m:r>
                            <a:rPr lang="en-AU" sz="2000" b="0" i="1" smtClean="0">
                              <a:solidFill>
                                <a:schemeClr val="accent6"/>
                              </a:solidFill>
                              <a:latin typeface="Cambria Math" panose="02040503050406030204" pitchFamily="18" charset="0"/>
                            </a:rPr>
                            <m:t>2</m:t>
                          </m:r>
                        </m:sup>
                      </m:sSup>
                      <m:r>
                        <a:rPr lang="en-AU" sz="2000" b="0" i="1" smtClean="0">
                          <a:solidFill>
                            <a:schemeClr val="accent6"/>
                          </a:solidFill>
                          <a:latin typeface="Cambria Math" panose="02040503050406030204" pitchFamily="18" charset="0"/>
                        </a:rPr>
                        <m:t>|</m:t>
                      </m:r>
                      <m:r>
                        <a:rPr lang="en-AU" sz="2000" b="0" i="1" smtClean="0">
                          <a:solidFill>
                            <a:schemeClr val="accent6"/>
                          </a:solidFill>
                          <a:latin typeface="Cambria Math" panose="02040503050406030204" pitchFamily="18" charset="0"/>
                        </a:rPr>
                        <m:t>𝑠</m:t>
                      </m:r>
                      <m:r>
                        <a:rPr lang="en-AU" sz="2000" b="0" i="1" smtClean="0">
                          <a:solidFill>
                            <a:schemeClr val="accent6"/>
                          </a:solidFill>
                          <a:latin typeface="Cambria Math" panose="02040503050406030204" pitchFamily="18" charset="0"/>
                        </a:rPr>
                        <m:t>〉</m:t>
                      </m:r>
                    </m:oMath>
                  </m:oMathPara>
                </a14:m>
                <a:endParaRPr lang="en-AU" sz="2000" dirty="0">
                  <a:solidFill>
                    <a:schemeClr val="accent6"/>
                  </a:solidFill>
                </a:endParaRPr>
              </a:p>
            </p:txBody>
          </p:sp>
        </mc:Choice>
        <mc:Fallback>
          <p:sp>
            <p:nvSpPr>
              <p:cNvPr id="24" name="TextBox 23"/>
              <p:cNvSpPr txBox="1">
                <a:spLocks noRot="1" noChangeAspect="1" noMove="1" noResize="1" noEditPoints="1" noAdjustHandles="1" noChangeArrowheads="1" noChangeShapeType="1" noTextEdit="1"/>
              </p:cNvSpPr>
              <p:nvPr/>
            </p:nvSpPr>
            <p:spPr>
              <a:xfrm>
                <a:off x="4039881" y="4047462"/>
                <a:ext cx="1258806" cy="415307"/>
              </a:xfrm>
              <a:prstGeom prst="rect">
                <a:avLst/>
              </a:prstGeom>
              <a:blipFill rotWithShape="0">
                <a:blip r:embed="rId8"/>
                <a:stretch>
                  <a:fillRect/>
                </a:stretch>
              </a:blipFill>
            </p:spPr>
            <p:txBody>
              <a:bodyPr/>
              <a:lstStyle/>
              <a:p>
                <a:r>
                  <a:rPr lang="en-AU">
                    <a:noFill/>
                  </a:rPr>
                  <a:t> </a:t>
                </a:r>
              </a:p>
            </p:txBody>
          </p:sp>
        </mc:Fallback>
      </mc:AlternateContent>
      <p:cxnSp>
        <p:nvCxnSpPr>
          <p:cNvPr id="22" name="Straight Arrow Connector 21"/>
          <p:cNvCxnSpPr/>
          <p:nvPr/>
        </p:nvCxnSpPr>
        <p:spPr bwMode="auto">
          <a:xfrm flipH="1" flipV="1">
            <a:off x="3835427" y="6054530"/>
            <a:ext cx="12357" cy="25064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mc:Choice xmlns="" xmlns:a14="http://schemas.microsoft.com/office/drawing/2010/main" Requires="a14">
          <p:sp>
            <p:nvSpPr>
              <p:cNvPr id="27" name="TextBox 26"/>
              <p:cNvSpPr txBox="1"/>
              <p:nvPr/>
            </p:nvSpPr>
            <p:spPr>
              <a:xfrm>
                <a:off x="3871428" y="6054530"/>
                <a:ext cx="201594"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AU" sz="1600" b="0" i="1" smtClean="0">
                          <a:latin typeface="Cambria Math" panose="02040503050406030204" pitchFamily="18" charset="0"/>
                        </a:rPr>
                        <m:t>𝜙</m:t>
                      </m:r>
                    </m:oMath>
                  </m:oMathPara>
                </a14:m>
                <a:endParaRPr lang="en-AU" sz="1600" dirty="0"/>
              </a:p>
            </p:txBody>
          </p:sp>
        </mc:Choice>
        <mc:Fallback>
          <p:sp>
            <p:nvSpPr>
              <p:cNvPr id="27" name="TextBox 26"/>
              <p:cNvSpPr txBox="1">
                <a:spLocks noRot="1" noChangeAspect="1" noMove="1" noResize="1" noEditPoints="1" noAdjustHandles="1" noChangeArrowheads="1" noChangeShapeType="1" noTextEdit="1"/>
              </p:cNvSpPr>
              <p:nvPr/>
            </p:nvSpPr>
            <p:spPr>
              <a:xfrm>
                <a:off x="3871428" y="6054530"/>
                <a:ext cx="201594" cy="246221"/>
              </a:xfrm>
              <a:prstGeom prst="rect">
                <a:avLst/>
              </a:prstGeom>
              <a:blipFill rotWithShape="0">
                <a:blip r:embed="rId9"/>
                <a:stretch>
                  <a:fillRect l="-30303" r="-33333" b="-34146"/>
                </a:stretch>
              </a:blipFill>
            </p:spPr>
            <p:txBody>
              <a:bodyPr/>
              <a:lstStyle/>
              <a:p>
                <a:r>
                  <a:rPr lang="en-AU">
                    <a:noFill/>
                  </a:rPr>
                  <a:t> </a:t>
                </a:r>
              </a:p>
            </p:txBody>
          </p:sp>
        </mc:Fallback>
      </mc:AlternateContent>
      <p:cxnSp>
        <p:nvCxnSpPr>
          <p:cNvPr id="28" name="Straight Arrow Connector 27"/>
          <p:cNvCxnSpPr/>
          <p:nvPr/>
        </p:nvCxnSpPr>
        <p:spPr bwMode="auto">
          <a:xfrm flipH="1" flipV="1">
            <a:off x="1709321" y="4117209"/>
            <a:ext cx="1890615" cy="221519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mc:Choice xmlns="" xmlns:a14="http://schemas.microsoft.com/office/drawing/2010/main" Requires="a14">
          <p:sp>
            <p:nvSpPr>
              <p:cNvPr id="31" name="TextBox 30"/>
              <p:cNvSpPr txBox="1"/>
              <p:nvPr/>
            </p:nvSpPr>
            <p:spPr>
              <a:xfrm>
                <a:off x="2308818" y="4567862"/>
                <a:ext cx="429220"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AU" sz="1600" b="0" i="1" smtClean="0">
                          <a:latin typeface="Cambria Math" panose="02040503050406030204" pitchFamily="18" charset="0"/>
                        </a:rPr>
                        <m:t>11</m:t>
                      </m:r>
                      <m:r>
                        <a:rPr lang="en-AU" sz="1600" b="0" i="1" smtClean="0">
                          <a:latin typeface="Cambria Math" panose="02040503050406030204" pitchFamily="18" charset="0"/>
                        </a:rPr>
                        <m:t>𝜙</m:t>
                      </m:r>
                    </m:oMath>
                  </m:oMathPara>
                </a14:m>
                <a:endParaRPr lang="en-AU" sz="1600" dirty="0"/>
              </a:p>
            </p:txBody>
          </p:sp>
        </mc:Choice>
        <mc:Fallback>
          <p:sp>
            <p:nvSpPr>
              <p:cNvPr id="31" name="TextBox 30"/>
              <p:cNvSpPr txBox="1">
                <a:spLocks noRot="1" noChangeAspect="1" noMove="1" noResize="1" noEditPoints="1" noAdjustHandles="1" noChangeArrowheads="1" noChangeShapeType="1" noTextEdit="1"/>
              </p:cNvSpPr>
              <p:nvPr/>
            </p:nvSpPr>
            <p:spPr>
              <a:xfrm>
                <a:off x="2308818" y="4567862"/>
                <a:ext cx="429220" cy="246221"/>
              </a:xfrm>
              <a:prstGeom prst="rect">
                <a:avLst/>
              </a:prstGeom>
              <a:blipFill rotWithShape="0">
                <a:blip r:embed="rId10"/>
                <a:stretch>
                  <a:fillRect l="-15714" r="-12857" b="-34146"/>
                </a:stretch>
              </a:blipFill>
            </p:spPr>
            <p:txBody>
              <a:bodyPr/>
              <a:lstStyle/>
              <a:p>
                <a:r>
                  <a:rPr lang="en-AU">
                    <a:noFill/>
                  </a:rPr>
                  <a:t> </a:t>
                </a:r>
              </a:p>
            </p:txBody>
          </p:sp>
        </mc:Fallback>
      </mc:AlternateContent>
      <mc:AlternateContent xmlns:mc="http://schemas.openxmlformats.org/markup-compatibility/2006">
        <mc:Choice xmlns="" xmlns:a14="http://schemas.microsoft.com/office/drawing/2010/main" Requires="a14">
          <p:sp>
            <p:nvSpPr>
              <p:cNvPr id="25" name="TextBox 24"/>
              <p:cNvSpPr txBox="1"/>
              <p:nvPr/>
            </p:nvSpPr>
            <p:spPr>
              <a:xfrm>
                <a:off x="4551656" y="4801201"/>
                <a:ext cx="908710" cy="3323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AU" sz="2000" i="1" smtClean="0">
                              <a:solidFill>
                                <a:schemeClr val="accent6"/>
                              </a:solidFill>
                              <a:latin typeface="Cambria Math" panose="02040503050406030204" pitchFamily="18" charset="0"/>
                            </a:rPr>
                          </m:ctrlPr>
                        </m:sSubPr>
                        <m:e>
                          <m:r>
                            <a:rPr lang="en-AU" sz="2000" i="1">
                              <a:solidFill>
                                <a:schemeClr val="accent6"/>
                              </a:solidFill>
                              <a:latin typeface="Cambria Math" panose="02040503050406030204" pitchFamily="18" charset="0"/>
                            </a:rPr>
                            <m:t>𝑈</m:t>
                          </m:r>
                        </m:e>
                        <m:sub>
                          <m:r>
                            <a:rPr lang="en-AU" sz="2000" i="1">
                              <a:solidFill>
                                <a:schemeClr val="accent6"/>
                              </a:solidFill>
                              <a:latin typeface="Cambria Math" panose="02040503050406030204" pitchFamily="18" charset="0"/>
                            </a:rPr>
                            <m:t>𝑠</m:t>
                          </m:r>
                        </m:sub>
                      </m:sSub>
                      <m:sSub>
                        <m:sSubPr>
                          <m:ctrlPr>
                            <a:rPr lang="en-AU" sz="2000" b="0" i="1" smtClean="0">
                              <a:solidFill>
                                <a:schemeClr val="accent6"/>
                              </a:solidFill>
                              <a:latin typeface="Cambria Math" panose="02040503050406030204" pitchFamily="18" charset="0"/>
                            </a:rPr>
                          </m:ctrlPr>
                        </m:sSubPr>
                        <m:e>
                          <m:r>
                            <a:rPr lang="en-AU" sz="2000" b="0" i="1" smtClean="0">
                              <a:solidFill>
                                <a:schemeClr val="accent6"/>
                              </a:solidFill>
                              <a:latin typeface="Cambria Math" panose="02040503050406030204" pitchFamily="18" charset="0"/>
                            </a:rPr>
                            <m:t>𝑈</m:t>
                          </m:r>
                        </m:e>
                        <m:sub>
                          <m:r>
                            <a:rPr lang="en-AU" sz="2000" b="0" i="1" smtClean="0">
                              <a:solidFill>
                                <a:schemeClr val="accent6"/>
                              </a:solidFill>
                              <a:latin typeface="Cambria Math" panose="02040503050406030204" pitchFamily="18" charset="0"/>
                            </a:rPr>
                            <m:t>𝑓</m:t>
                          </m:r>
                        </m:sub>
                      </m:sSub>
                      <m:r>
                        <a:rPr lang="en-AU" sz="2000" b="0" i="1" smtClean="0">
                          <a:solidFill>
                            <a:schemeClr val="accent6"/>
                          </a:solidFill>
                          <a:latin typeface="Cambria Math" panose="02040503050406030204" pitchFamily="18" charset="0"/>
                        </a:rPr>
                        <m:t>|</m:t>
                      </m:r>
                      <m:r>
                        <a:rPr lang="en-AU" sz="2000" b="0" i="1" smtClean="0">
                          <a:solidFill>
                            <a:schemeClr val="accent6"/>
                          </a:solidFill>
                          <a:latin typeface="Cambria Math" panose="02040503050406030204" pitchFamily="18" charset="0"/>
                        </a:rPr>
                        <m:t>𝑠</m:t>
                      </m:r>
                      <m:r>
                        <a:rPr lang="en-AU" sz="2000" b="0" i="1" smtClean="0">
                          <a:solidFill>
                            <a:schemeClr val="accent6"/>
                          </a:solidFill>
                          <a:latin typeface="Cambria Math" panose="02040503050406030204" pitchFamily="18" charset="0"/>
                        </a:rPr>
                        <m:t>〉</m:t>
                      </m:r>
                    </m:oMath>
                  </m:oMathPara>
                </a14:m>
                <a:endParaRPr lang="en-AU" sz="2000" dirty="0">
                  <a:solidFill>
                    <a:schemeClr val="accent6"/>
                  </a:solidFill>
                </a:endParaRPr>
              </a:p>
            </p:txBody>
          </p:sp>
        </mc:Choice>
        <mc:Fallback>
          <p:sp>
            <p:nvSpPr>
              <p:cNvPr id="25" name="TextBox 24"/>
              <p:cNvSpPr txBox="1">
                <a:spLocks noRot="1" noChangeAspect="1" noMove="1" noResize="1" noEditPoints="1" noAdjustHandles="1" noChangeArrowheads="1" noChangeShapeType="1" noTextEdit="1"/>
              </p:cNvSpPr>
              <p:nvPr/>
            </p:nvSpPr>
            <p:spPr>
              <a:xfrm>
                <a:off x="4551656" y="4801201"/>
                <a:ext cx="908710" cy="332399"/>
              </a:xfrm>
              <a:prstGeom prst="rect">
                <a:avLst/>
              </a:prstGeom>
              <a:blipFill rotWithShape="0">
                <a:blip r:embed="rId11"/>
                <a:stretch>
                  <a:fillRect l="-6040" r="-8054" b="-27778"/>
                </a:stretch>
              </a:blipFill>
            </p:spPr>
            <p:txBody>
              <a:bodyPr/>
              <a:lstStyle/>
              <a:p>
                <a:r>
                  <a:rPr lang="en-AU">
                    <a:noFill/>
                  </a:rPr>
                  <a:t> </a:t>
                </a:r>
              </a:p>
            </p:txBody>
          </p:sp>
        </mc:Fallback>
      </mc:AlternateContent>
      <mc:AlternateContent xmlns:mc="http://schemas.openxmlformats.org/markup-compatibility/2006">
        <mc:Choice xmlns="" xmlns:a14="http://schemas.microsoft.com/office/drawing/2010/main" Requires="a14">
          <p:sp>
            <p:nvSpPr>
              <p:cNvPr id="29" name="TextBox 28"/>
              <p:cNvSpPr txBox="1"/>
              <p:nvPr/>
            </p:nvSpPr>
            <p:spPr>
              <a:xfrm>
                <a:off x="3326400" y="3559507"/>
                <a:ext cx="1258806" cy="4153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AU" sz="2000" b="0" i="1" smtClean="0">
                              <a:solidFill>
                                <a:schemeClr val="accent6"/>
                              </a:solidFill>
                              <a:latin typeface="Cambria Math" panose="02040503050406030204" pitchFamily="18" charset="0"/>
                            </a:rPr>
                          </m:ctrlPr>
                        </m:sSupPr>
                        <m:e>
                          <m:d>
                            <m:dPr>
                              <m:ctrlPr>
                                <a:rPr lang="en-AU" sz="2000" b="0" i="1" smtClean="0">
                                  <a:solidFill>
                                    <a:schemeClr val="accent6"/>
                                  </a:solidFill>
                                  <a:latin typeface="Cambria Math" panose="02040503050406030204" pitchFamily="18" charset="0"/>
                                </a:rPr>
                              </m:ctrlPr>
                            </m:dPr>
                            <m:e>
                              <m:sSub>
                                <m:sSubPr>
                                  <m:ctrlPr>
                                    <a:rPr lang="en-AU" sz="2000" b="0" i="1" smtClean="0">
                                      <a:solidFill>
                                        <a:schemeClr val="accent6"/>
                                      </a:solidFill>
                                      <a:latin typeface="Cambria Math" panose="02040503050406030204" pitchFamily="18" charset="0"/>
                                    </a:rPr>
                                  </m:ctrlPr>
                                </m:sSubPr>
                                <m:e>
                                  <m:r>
                                    <a:rPr lang="en-AU" sz="2000" b="0" i="1" smtClean="0">
                                      <a:solidFill>
                                        <a:schemeClr val="accent6"/>
                                      </a:solidFill>
                                      <a:latin typeface="Cambria Math" panose="02040503050406030204" pitchFamily="18" charset="0"/>
                                    </a:rPr>
                                    <m:t>𝑈</m:t>
                                  </m:r>
                                </m:e>
                                <m:sub>
                                  <m:r>
                                    <a:rPr lang="en-AU" sz="2000" b="0" i="1" smtClean="0">
                                      <a:solidFill>
                                        <a:schemeClr val="accent6"/>
                                      </a:solidFill>
                                      <a:latin typeface="Cambria Math" panose="02040503050406030204" pitchFamily="18" charset="0"/>
                                    </a:rPr>
                                    <m:t>𝑠</m:t>
                                  </m:r>
                                </m:sub>
                              </m:sSub>
                              <m:sSub>
                                <m:sSubPr>
                                  <m:ctrlPr>
                                    <a:rPr lang="en-AU" sz="2000" b="0" i="1" smtClean="0">
                                      <a:solidFill>
                                        <a:schemeClr val="accent6"/>
                                      </a:solidFill>
                                      <a:latin typeface="Cambria Math" panose="02040503050406030204" pitchFamily="18" charset="0"/>
                                    </a:rPr>
                                  </m:ctrlPr>
                                </m:sSubPr>
                                <m:e>
                                  <m:r>
                                    <a:rPr lang="en-AU" sz="2000" b="0" i="1" smtClean="0">
                                      <a:solidFill>
                                        <a:schemeClr val="accent6"/>
                                      </a:solidFill>
                                      <a:latin typeface="Cambria Math" panose="02040503050406030204" pitchFamily="18" charset="0"/>
                                    </a:rPr>
                                    <m:t>𝑈</m:t>
                                  </m:r>
                                </m:e>
                                <m:sub>
                                  <m:r>
                                    <a:rPr lang="en-AU" sz="2000" b="0" i="1" smtClean="0">
                                      <a:solidFill>
                                        <a:schemeClr val="accent6"/>
                                      </a:solidFill>
                                      <a:latin typeface="Cambria Math" panose="02040503050406030204" pitchFamily="18" charset="0"/>
                                    </a:rPr>
                                    <m:t>𝑓</m:t>
                                  </m:r>
                                </m:sub>
                              </m:sSub>
                            </m:e>
                          </m:d>
                        </m:e>
                        <m:sup>
                          <m:r>
                            <a:rPr lang="en-AU" sz="2000" b="0" i="1" smtClean="0">
                              <a:solidFill>
                                <a:schemeClr val="accent6"/>
                              </a:solidFill>
                              <a:latin typeface="Cambria Math" panose="02040503050406030204" pitchFamily="18" charset="0"/>
                            </a:rPr>
                            <m:t>3</m:t>
                          </m:r>
                        </m:sup>
                      </m:sSup>
                      <m:r>
                        <a:rPr lang="en-AU" sz="2000" b="0" i="1" smtClean="0">
                          <a:solidFill>
                            <a:schemeClr val="accent6"/>
                          </a:solidFill>
                          <a:latin typeface="Cambria Math" panose="02040503050406030204" pitchFamily="18" charset="0"/>
                        </a:rPr>
                        <m:t>|</m:t>
                      </m:r>
                      <m:r>
                        <a:rPr lang="en-AU" sz="2000" b="0" i="1" smtClean="0">
                          <a:solidFill>
                            <a:schemeClr val="accent6"/>
                          </a:solidFill>
                          <a:latin typeface="Cambria Math" panose="02040503050406030204" pitchFamily="18" charset="0"/>
                        </a:rPr>
                        <m:t>𝑠</m:t>
                      </m:r>
                      <m:r>
                        <a:rPr lang="en-AU" sz="2000" b="0" i="1" smtClean="0">
                          <a:solidFill>
                            <a:schemeClr val="accent6"/>
                          </a:solidFill>
                          <a:latin typeface="Cambria Math" panose="02040503050406030204" pitchFamily="18" charset="0"/>
                        </a:rPr>
                        <m:t>〉</m:t>
                      </m:r>
                    </m:oMath>
                  </m:oMathPara>
                </a14:m>
                <a:endParaRPr lang="en-AU" sz="2000" dirty="0">
                  <a:solidFill>
                    <a:schemeClr val="accent6"/>
                  </a:solidFill>
                </a:endParaRPr>
              </a:p>
            </p:txBody>
          </p:sp>
        </mc:Choice>
        <mc:Fallback>
          <p:sp>
            <p:nvSpPr>
              <p:cNvPr id="29" name="TextBox 28"/>
              <p:cNvSpPr txBox="1">
                <a:spLocks noRot="1" noChangeAspect="1" noMove="1" noResize="1" noEditPoints="1" noAdjustHandles="1" noChangeArrowheads="1" noChangeShapeType="1" noTextEdit="1"/>
              </p:cNvSpPr>
              <p:nvPr/>
            </p:nvSpPr>
            <p:spPr>
              <a:xfrm>
                <a:off x="3326400" y="3559507"/>
                <a:ext cx="1258806" cy="415307"/>
              </a:xfrm>
              <a:prstGeom prst="rect">
                <a:avLst/>
              </a:prstGeom>
              <a:blipFill rotWithShape="0">
                <a:blip r:embed="rId12"/>
                <a:stretch>
                  <a:fillRect/>
                </a:stretch>
              </a:blipFill>
            </p:spPr>
            <p:txBody>
              <a:bodyPr/>
              <a:lstStyle/>
              <a:p>
                <a:r>
                  <a:rPr lang="en-AU">
                    <a:noFill/>
                  </a:rPr>
                  <a:t> </a:t>
                </a:r>
              </a:p>
            </p:txBody>
          </p:sp>
        </mc:Fallback>
      </mc:AlternateContent>
      <p:cxnSp>
        <p:nvCxnSpPr>
          <p:cNvPr id="34" name="Straight Arrow Connector 33"/>
          <p:cNvCxnSpPr/>
          <p:nvPr/>
        </p:nvCxnSpPr>
        <p:spPr bwMode="auto">
          <a:xfrm flipH="1" flipV="1">
            <a:off x="1598400" y="3481200"/>
            <a:ext cx="381600" cy="2854800"/>
          </a:xfrm>
          <a:prstGeom prst="straightConnector1">
            <a:avLst/>
          </a:prstGeom>
          <a:solidFill>
            <a:schemeClr val="accent1"/>
          </a:solidFill>
          <a:ln w="1270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mc:Choice xmlns="" xmlns:a14="http://schemas.microsoft.com/office/drawing/2010/main" Requires="a14">
          <p:sp>
            <p:nvSpPr>
              <p:cNvPr id="35" name="TextBox 34"/>
              <p:cNvSpPr txBox="1"/>
              <p:nvPr/>
            </p:nvSpPr>
            <p:spPr>
              <a:xfrm>
                <a:off x="364454" y="3632155"/>
                <a:ext cx="1258806" cy="4197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AU" sz="2000" b="0" i="1" smtClean="0">
                              <a:latin typeface="Cambria Math" panose="02040503050406030204" pitchFamily="18" charset="0"/>
                            </a:rPr>
                          </m:ctrlPr>
                        </m:sSupPr>
                        <m:e>
                          <m:d>
                            <m:dPr>
                              <m:ctrlPr>
                                <a:rPr lang="en-AU" sz="2000" b="0" i="1" smtClean="0">
                                  <a:latin typeface="Cambria Math" panose="02040503050406030204" pitchFamily="18" charset="0"/>
                                </a:rPr>
                              </m:ctrlPr>
                            </m:dPr>
                            <m:e>
                              <m:sSub>
                                <m:sSubPr>
                                  <m:ctrlPr>
                                    <a:rPr lang="en-AU" sz="2000" b="0" i="1" smtClean="0">
                                      <a:latin typeface="Cambria Math" panose="02040503050406030204" pitchFamily="18" charset="0"/>
                                    </a:rPr>
                                  </m:ctrlPr>
                                </m:sSubPr>
                                <m:e>
                                  <m:r>
                                    <a:rPr lang="en-AU" sz="2000" b="0" i="1" smtClean="0">
                                      <a:latin typeface="Cambria Math" panose="02040503050406030204" pitchFamily="18" charset="0"/>
                                    </a:rPr>
                                    <m:t>𝑈</m:t>
                                  </m:r>
                                </m:e>
                                <m:sub>
                                  <m:r>
                                    <a:rPr lang="en-AU" sz="2000" b="0" i="1" smtClean="0">
                                      <a:latin typeface="Cambria Math" panose="02040503050406030204" pitchFamily="18" charset="0"/>
                                    </a:rPr>
                                    <m:t>𝑠</m:t>
                                  </m:r>
                                </m:sub>
                              </m:sSub>
                              <m:sSub>
                                <m:sSubPr>
                                  <m:ctrlPr>
                                    <a:rPr lang="en-AU" sz="2000" b="0" i="1" smtClean="0">
                                      <a:latin typeface="Cambria Math" panose="02040503050406030204" pitchFamily="18" charset="0"/>
                                    </a:rPr>
                                  </m:ctrlPr>
                                </m:sSubPr>
                                <m:e>
                                  <m:r>
                                    <a:rPr lang="en-AU" sz="2000" b="0" i="1" smtClean="0">
                                      <a:latin typeface="Cambria Math" panose="02040503050406030204" pitchFamily="18" charset="0"/>
                                    </a:rPr>
                                    <m:t>𝑈</m:t>
                                  </m:r>
                                </m:e>
                                <m:sub>
                                  <m:r>
                                    <a:rPr lang="en-AU" sz="2000" b="0" i="1" smtClean="0">
                                      <a:latin typeface="Cambria Math" panose="02040503050406030204" pitchFamily="18" charset="0"/>
                                    </a:rPr>
                                    <m:t>𝑓</m:t>
                                  </m:r>
                                </m:sub>
                              </m:sSub>
                            </m:e>
                          </m:d>
                        </m:e>
                        <m:sup>
                          <m:r>
                            <a:rPr lang="en-AU" sz="2000" b="0" i="1" smtClean="0">
                              <a:latin typeface="Cambria Math" panose="02040503050406030204" pitchFamily="18" charset="0"/>
                            </a:rPr>
                            <m:t>5</m:t>
                          </m:r>
                        </m:sup>
                      </m:sSup>
                      <m:r>
                        <a:rPr lang="en-AU" sz="2000" b="0" i="1" smtClean="0">
                          <a:latin typeface="Cambria Math" panose="02040503050406030204" pitchFamily="18" charset="0"/>
                        </a:rPr>
                        <m:t>|</m:t>
                      </m:r>
                      <m:r>
                        <a:rPr lang="en-AU" sz="2000" b="0" i="1" smtClean="0">
                          <a:latin typeface="Cambria Math" panose="02040503050406030204" pitchFamily="18" charset="0"/>
                        </a:rPr>
                        <m:t>𝑠</m:t>
                      </m:r>
                      <m:r>
                        <a:rPr lang="en-AU" sz="2000" b="0" i="1" smtClean="0">
                          <a:latin typeface="Cambria Math" panose="02040503050406030204" pitchFamily="18" charset="0"/>
                        </a:rPr>
                        <m:t>〉</m:t>
                      </m:r>
                    </m:oMath>
                  </m:oMathPara>
                </a14:m>
                <a:endParaRPr lang="en-AU" sz="2000" dirty="0"/>
              </a:p>
            </p:txBody>
          </p:sp>
        </mc:Choice>
        <mc:Fallback>
          <p:sp>
            <p:nvSpPr>
              <p:cNvPr id="35" name="TextBox 34"/>
              <p:cNvSpPr txBox="1">
                <a:spLocks noRot="1" noChangeAspect="1" noMove="1" noResize="1" noEditPoints="1" noAdjustHandles="1" noChangeArrowheads="1" noChangeShapeType="1" noTextEdit="1"/>
              </p:cNvSpPr>
              <p:nvPr/>
            </p:nvSpPr>
            <p:spPr>
              <a:xfrm>
                <a:off x="364454" y="3632155"/>
                <a:ext cx="1258806" cy="419730"/>
              </a:xfrm>
              <a:prstGeom prst="rect">
                <a:avLst/>
              </a:prstGeom>
              <a:blipFill rotWithShape="0">
                <a:blip r:embed="rId13"/>
                <a:stretch>
                  <a:fillRect/>
                </a:stretch>
              </a:blipFill>
            </p:spPr>
            <p:txBody>
              <a:bodyPr/>
              <a:lstStyle/>
              <a:p>
                <a:r>
                  <a:rPr lang="en-AU">
                    <a:noFill/>
                  </a:rPr>
                  <a:t> </a:t>
                </a:r>
              </a:p>
            </p:txBody>
          </p:sp>
        </mc:Fallback>
      </mc:AlternateContent>
    </p:spTree>
    <p:extLst>
      <p:ext uri="{BB962C8B-B14F-4D97-AF65-F5344CB8AC3E}">
        <p14:creationId xmlns="" xmlns:p14="http://schemas.microsoft.com/office/powerpoint/2010/main" val="1591485761"/>
      </p:ext>
    </p:extLst>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Straight Arrow Connector 29"/>
          <p:cNvCxnSpPr/>
          <p:nvPr/>
        </p:nvCxnSpPr>
        <p:spPr bwMode="auto">
          <a:xfrm flipV="1">
            <a:off x="1980000" y="3499200"/>
            <a:ext cx="502288" cy="2836800"/>
          </a:xfrm>
          <a:prstGeom prst="straightConnector1">
            <a:avLst/>
          </a:prstGeom>
          <a:solidFill>
            <a:schemeClr val="accent1"/>
          </a:solidFill>
          <a:ln w="12700" cap="flat" cmpd="sng" algn="ctr">
            <a:solidFill>
              <a:schemeClr val="accent6"/>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6" name="Straight Arrow Connector 25"/>
          <p:cNvCxnSpPr/>
          <p:nvPr/>
        </p:nvCxnSpPr>
        <p:spPr bwMode="auto">
          <a:xfrm flipV="1">
            <a:off x="1980000" y="3790800"/>
            <a:ext cx="1346400" cy="2545200"/>
          </a:xfrm>
          <a:prstGeom prst="straightConnector1">
            <a:avLst/>
          </a:prstGeom>
          <a:solidFill>
            <a:schemeClr val="accent1"/>
          </a:solidFill>
          <a:ln w="12700" cap="flat" cmpd="sng" algn="ctr">
            <a:solidFill>
              <a:schemeClr val="accent6"/>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8" name="Straight Arrow Connector 17"/>
          <p:cNvCxnSpPr/>
          <p:nvPr/>
        </p:nvCxnSpPr>
        <p:spPr bwMode="auto">
          <a:xfrm flipV="1">
            <a:off x="1980000" y="5043600"/>
            <a:ext cx="2574000" cy="1292400"/>
          </a:xfrm>
          <a:prstGeom prst="straightConnector1">
            <a:avLst/>
          </a:prstGeom>
          <a:solidFill>
            <a:schemeClr val="accent1"/>
          </a:solidFill>
          <a:ln w="12700" cap="flat" cmpd="sng" algn="ctr">
            <a:solidFill>
              <a:schemeClr val="accent6"/>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32" name="Straight Arrow Connector 31"/>
          <p:cNvCxnSpPr/>
          <p:nvPr/>
        </p:nvCxnSpPr>
        <p:spPr bwMode="auto">
          <a:xfrm flipV="1">
            <a:off x="1980681" y="4320000"/>
            <a:ext cx="2059200" cy="2016000"/>
          </a:xfrm>
          <a:prstGeom prst="straightConnector1">
            <a:avLst/>
          </a:prstGeom>
          <a:solidFill>
            <a:schemeClr val="accent1"/>
          </a:solidFill>
          <a:ln w="12700" cap="flat" cmpd="sng" algn="ctr">
            <a:solidFill>
              <a:schemeClr val="accent6"/>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5" name="Straight Arrow Connector 14"/>
          <p:cNvCxnSpPr/>
          <p:nvPr/>
        </p:nvCxnSpPr>
        <p:spPr bwMode="auto">
          <a:xfrm>
            <a:off x="1980000" y="6334070"/>
            <a:ext cx="2844000" cy="442800"/>
          </a:xfrm>
          <a:prstGeom prst="straightConnector1">
            <a:avLst/>
          </a:prstGeom>
          <a:solidFill>
            <a:schemeClr val="accent1"/>
          </a:solidFill>
          <a:ln w="12700" cap="flat" cmpd="sng" algn="ctr">
            <a:solidFill>
              <a:schemeClr val="accent6"/>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8194" name="Rectangle 2"/>
          <p:cNvSpPr>
            <a:spLocks noGrp="1" noChangeArrowheads="1"/>
          </p:cNvSpPr>
          <p:nvPr>
            <p:ph type="title"/>
          </p:nvPr>
        </p:nvSpPr>
        <p:spPr>
          <a:xfrm>
            <a:off x="871539" y="119063"/>
            <a:ext cx="7382776" cy="790575"/>
          </a:xfrm>
        </p:spPr>
        <p:txBody>
          <a:bodyPr/>
          <a:lstStyle/>
          <a:p>
            <a:pPr eaLnBrk="1" hangingPunct="1"/>
            <a:r>
              <a:rPr lang="en-AU" dirty="0" smtClean="0"/>
              <a:t>Grover’s search algorithm</a:t>
            </a:r>
          </a:p>
        </p:txBody>
      </p:sp>
      <mc:AlternateContent xmlns:mc="http://schemas.openxmlformats.org/markup-compatibility/2006">
        <mc:Choice xmlns="" xmlns:a14="http://schemas.microsoft.com/office/drawing/2010/main" Requires="a14">
          <p:sp>
            <p:nvSpPr>
              <p:cNvPr id="8195" name="Rectangle 3"/>
              <p:cNvSpPr>
                <a:spLocks noGrp="1" noChangeArrowheads="1"/>
              </p:cNvSpPr>
              <p:nvPr>
                <p:ph type="body" idx="1"/>
              </p:nvPr>
            </p:nvSpPr>
            <p:spPr>
              <a:xfrm>
                <a:off x="327324" y="1152037"/>
                <a:ext cx="7416243" cy="1914517"/>
              </a:xfrm>
            </p:spPr>
            <p:txBody>
              <a:bodyPr/>
              <a:lstStyle/>
              <a:p>
                <a:pPr eaLnBrk="1" hangingPunct="1">
                  <a:spcBef>
                    <a:spcPts val="600"/>
                  </a:spcBef>
                  <a:spcAft>
                    <a:spcPts val="0"/>
                  </a:spcAft>
                </a:pPr>
                <a:r>
                  <a:rPr lang="en-AU" sz="2000" b="1" dirty="0" smtClean="0"/>
                  <a:t>Another way of looking at it: Rotations</a:t>
                </a:r>
                <a:endParaRPr lang="en-AU" sz="2000" dirty="0" smtClean="0"/>
              </a:p>
              <a:p>
                <a:pPr eaLnBrk="1" hangingPunct="1">
                  <a:spcBef>
                    <a:spcPts val="600"/>
                  </a:spcBef>
                  <a:spcAft>
                    <a:spcPts val="0"/>
                  </a:spcAft>
                </a:pPr>
                <a:r>
                  <a:rPr lang="en-AU" sz="2000" dirty="0" smtClean="0"/>
                  <a:t>In general</a:t>
                </a:r>
              </a:p>
              <a:p>
                <a:pPr marL="0" indent="0" eaLnBrk="1" hangingPunct="1">
                  <a:spcBef>
                    <a:spcPts val="600"/>
                  </a:spcBef>
                  <a:spcAft>
                    <a:spcPts val="0"/>
                  </a:spcAft>
                  <a:buNone/>
                </a:pPr>
                <a14:m>
                  <m:oMathPara xmlns:m="http://schemas.openxmlformats.org/officeDocument/2006/math">
                    <m:oMathParaPr>
                      <m:jc m:val="centerGroup"/>
                    </m:oMathParaPr>
                    <m:oMath xmlns:m="http://schemas.openxmlformats.org/officeDocument/2006/math">
                      <m:sSup>
                        <m:sSupPr>
                          <m:ctrlPr>
                            <a:rPr lang="en-AU" sz="2000" b="0" i="1" smtClean="0">
                              <a:latin typeface="Cambria Math" panose="02040503050406030204" pitchFamily="18" charset="0"/>
                            </a:rPr>
                          </m:ctrlPr>
                        </m:sSupPr>
                        <m:e>
                          <m:d>
                            <m:dPr>
                              <m:ctrlPr>
                                <a:rPr lang="en-AU" sz="2000" b="0" i="1" smtClean="0">
                                  <a:latin typeface="Cambria Math" panose="02040503050406030204" pitchFamily="18" charset="0"/>
                                </a:rPr>
                              </m:ctrlPr>
                            </m:dPr>
                            <m:e>
                              <m:sSub>
                                <m:sSubPr>
                                  <m:ctrlPr>
                                    <a:rPr lang="en-AU" sz="2000" i="1">
                                      <a:latin typeface="Cambria Math" panose="02040503050406030204" pitchFamily="18" charset="0"/>
                                    </a:rPr>
                                  </m:ctrlPr>
                                </m:sSubPr>
                                <m:e>
                                  <m:r>
                                    <a:rPr lang="en-AU" sz="2000" i="1">
                                      <a:latin typeface="Cambria Math" panose="02040503050406030204" pitchFamily="18" charset="0"/>
                                    </a:rPr>
                                    <m:t>𝑈</m:t>
                                  </m:r>
                                </m:e>
                                <m:sub>
                                  <m:r>
                                    <a:rPr lang="en-AU" sz="2000" i="1">
                                      <a:latin typeface="Cambria Math" panose="02040503050406030204" pitchFamily="18" charset="0"/>
                                    </a:rPr>
                                    <m:t>𝑠</m:t>
                                  </m:r>
                                </m:sub>
                              </m:sSub>
                              <m:sSub>
                                <m:sSubPr>
                                  <m:ctrlPr>
                                    <a:rPr lang="en-AU" sz="2000" i="1">
                                      <a:latin typeface="Cambria Math" panose="02040503050406030204" pitchFamily="18" charset="0"/>
                                    </a:rPr>
                                  </m:ctrlPr>
                                </m:sSubPr>
                                <m:e>
                                  <m:r>
                                    <a:rPr lang="en-AU" sz="2000" i="1">
                                      <a:latin typeface="Cambria Math" panose="02040503050406030204" pitchFamily="18" charset="0"/>
                                    </a:rPr>
                                    <m:t>𝑈</m:t>
                                  </m:r>
                                </m:e>
                                <m:sub>
                                  <m:r>
                                    <a:rPr lang="en-AU" sz="2000" i="1">
                                      <a:latin typeface="Cambria Math" panose="02040503050406030204" pitchFamily="18" charset="0"/>
                                    </a:rPr>
                                    <m:t>𝑓</m:t>
                                  </m:r>
                                </m:sub>
                              </m:sSub>
                            </m:e>
                          </m:d>
                        </m:e>
                        <m:sup>
                          <m:r>
                            <a:rPr lang="en-AU" sz="2000" b="0" i="1" smtClean="0">
                              <a:latin typeface="Cambria Math" panose="02040503050406030204" pitchFamily="18" charset="0"/>
                            </a:rPr>
                            <m:t>𝑘</m:t>
                          </m:r>
                        </m:sup>
                      </m:sSup>
                      <m:d>
                        <m:dPr>
                          <m:begChr m:val="|"/>
                          <m:endChr m:val="〉"/>
                          <m:ctrlPr>
                            <a:rPr lang="en-AU" sz="2000" i="1">
                              <a:latin typeface="Cambria Math" panose="02040503050406030204" pitchFamily="18" charset="0"/>
                            </a:rPr>
                          </m:ctrlPr>
                        </m:dPr>
                        <m:e>
                          <m:r>
                            <a:rPr lang="en-AU" sz="2000" b="0" i="1" smtClean="0">
                              <a:latin typeface="Cambria Math" panose="02040503050406030204" pitchFamily="18" charset="0"/>
                            </a:rPr>
                            <m:t>𝑠</m:t>
                          </m:r>
                        </m:e>
                      </m:d>
                      <m:r>
                        <a:rPr lang="en-AU" sz="2000" b="0" i="1" smtClean="0">
                          <a:latin typeface="Cambria Math" panose="02040503050406030204" pitchFamily="18" charset="0"/>
                        </a:rPr>
                        <m:t>=</m:t>
                      </m:r>
                      <m:func>
                        <m:funcPr>
                          <m:ctrlPr>
                            <a:rPr lang="en-AU" sz="2000" b="0" i="1" smtClean="0">
                              <a:latin typeface="Cambria Math" panose="02040503050406030204" pitchFamily="18" charset="0"/>
                            </a:rPr>
                          </m:ctrlPr>
                        </m:funcPr>
                        <m:fName>
                          <m:r>
                            <m:rPr>
                              <m:sty m:val="p"/>
                            </m:rPr>
                            <a:rPr lang="en-AU" sz="2000" b="0" i="0" smtClean="0">
                              <a:latin typeface="Cambria Math" panose="02040503050406030204" pitchFamily="18" charset="0"/>
                            </a:rPr>
                            <m:t>cos</m:t>
                          </m:r>
                        </m:fName>
                        <m:e>
                          <m:r>
                            <a:rPr lang="en-AU" sz="2000" b="0" i="1" smtClean="0">
                              <a:latin typeface="Cambria Math" panose="02040503050406030204" pitchFamily="18" charset="0"/>
                            </a:rPr>
                            <m:t>[</m:t>
                          </m:r>
                          <m:d>
                            <m:dPr>
                              <m:ctrlPr>
                                <a:rPr lang="en-AU" sz="2000" b="0" i="1" smtClean="0">
                                  <a:latin typeface="Cambria Math" panose="02040503050406030204" pitchFamily="18" charset="0"/>
                                </a:rPr>
                              </m:ctrlPr>
                            </m:dPr>
                            <m:e>
                              <m:r>
                                <a:rPr lang="en-AU" sz="2000" b="0" i="1" smtClean="0">
                                  <a:latin typeface="Cambria Math" panose="02040503050406030204" pitchFamily="18" charset="0"/>
                                </a:rPr>
                                <m:t>2</m:t>
                              </m:r>
                              <m:r>
                                <a:rPr lang="en-AU" sz="2000" b="0" i="1" smtClean="0">
                                  <a:latin typeface="Cambria Math" panose="02040503050406030204" pitchFamily="18" charset="0"/>
                                </a:rPr>
                                <m:t>𝑘</m:t>
                              </m:r>
                              <m:r>
                                <a:rPr lang="en-AU" sz="2000" b="0" i="1" smtClean="0">
                                  <a:latin typeface="Cambria Math" panose="02040503050406030204" pitchFamily="18" charset="0"/>
                                </a:rPr>
                                <m:t>+1</m:t>
                              </m:r>
                            </m:e>
                          </m:d>
                          <m:r>
                            <a:rPr lang="en-AU" sz="2000" b="0" i="1" smtClean="0">
                              <a:latin typeface="Cambria Math" panose="02040503050406030204" pitchFamily="18" charset="0"/>
                            </a:rPr>
                            <m:t>𝜙</m:t>
                          </m:r>
                          <m:r>
                            <a:rPr lang="en-AU" sz="2000" b="0" i="1" smtClean="0">
                              <a:latin typeface="Cambria Math" panose="02040503050406030204" pitchFamily="18" charset="0"/>
                            </a:rPr>
                            <m:t>]</m:t>
                          </m:r>
                        </m:e>
                      </m:func>
                      <m:d>
                        <m:dPr>
                          <m:begChr m:val="|"/>
                          <m:endChr m:val="〉"/>
                          <m:ctrlPr>
                            <a:rPr lang="en-AU" sz="2000" b="0" i="1" smtClean="0">
                              <a:latin typeface="Cambria Math" panose="02040503050406030204" pitchFamily="18" charset="0"/>
                            </a:rPr>
                          </m:ctrlPr>
                        </m:dPr>
                        <m:e>
                          <m:sSup>
                            <m:sSupPr>
                              <m:ctrlPr>
                                <a:rPr lang="en-AU" sz="2000" b="0" i="1" smtClean="0">
                                  <a:latin typeface="Cambria Math" panose="02040503050406030204" pitchFamily="18" charset="0"/>
                                </a:rPr>
                              </m:ctrlPr>
                            </m:sSupPr>
                            <m:e>
                              <m:r>
                                <a:rPr lang="en-AU" sz="2000" b="0" i="1" smtClean="0">
                                  <a:latin typeface="Cambria Math" panose="02040503050406030204" pitchFamily="18" charset="0"/>
                                </a:rPr>
                                <m:t>𝑠</m:t>
                              </m:r>
                            </m:e>
                            <m:sup>
                              <m:r>
                                <a:rPr lang="en-AU" sz="2000" b="0" i="1" smtClean="0">
                                  <a:latin typeface="Cambria Math" panose="02040503050406030204" pitchFamily="18" charset="0"/>
                                </a:rPr>
                                <m:t>′</m:t>
                              </m:r>
                            </m:sup>
                          </m:sSup>
                        </m:e>
                      </m:d>
                      <m:r>
                        <a:rPr lang="en-AU" sz="2000" b="0" i="1" smtClean="0">
                          <a:latin typeface="Cambria Math" panose="02040503050406030204" pitchFamily="18" charset="0"/>
                        </a:rPr>
                        <m:t>+</m:t>
                      </m:r>
                      <m:func>
                        <m:funcPr>
                          <m:ctrlPr>
                            <a:rPr lang="en-AU" sz="2000" i="1">
                              <a:latin typeface="Cambria Math" panose="02040503050406030204" pitchFamily="18" charset="0"/>
                            </a:rPr>
                          </m:ctrlPr>
                        </m:funcPr>
                        <m:fName>
                          <m:r>
                            <m:rPr>
                              <m:sty m:val="p"/>
                            </m:rPr>
                            <a:rPr lang="en-AU" sz="2000">
                              <a:latin typeface="Cambria Math" panose="02040503050406030204" pitchFamily="18" charset="0"/>
                            </a:rPr>
                            <m:t>s</m:t>
                          </m:r>
                          <m:r>
                            <m:rPr>
                              <m:sty m:val="p"/>
                            </m:rPr>
                            <a:rPr lang="en-AU" sz="2000" b="0" i="0" smtClean="0">
                              <a:latin typeface="Cambria Math" panose="02040503050406030204" pitchFamily="18" charset="0"/>
                            </a:rPr>
                            <m:t>in</m:t>
                          </m:r>
                        </m:fName>
                        <m:e>
                          <m:r>
                            <a:rPr lang="en-AU" sz="2000" b="0" i="1" smtClean="0">
                              <a:latin typeface="Cambria Math" panose="02040503050406030204" pitchFamily="18" charset="0"/>
                            </a:rPr>
                            <m:t>[</m:t>
                          </m:r>
                          <m:d>
                            <m:dPr>
                              <m:ctrlPr>
                                <a:rPr lang="en-AU" sz="2000" b="0" i="1" smtClean="0">
                                  <a:latin typeface="Cambria Math" panose="02040503050406030204" pitchFamily="18" charset="0"/>
                                </a:rPr>
                              </m:ctrlPr>
                            </m:dPr>
                            <m:e>
                              <m:r>
                                <a:rPr lang="en-AU" sz="2000" b="0" i="1" smtClean="0">
                                  <a:latin typeface="Cambria Math" panose="02040503050406030204" pitchFamily="18" charset="0"/>
                                </a:rPr>
                                <m:t>2</m:t>
                              </m:r>
                              <m:r>
                                <a:rPr lang="en-AU" sz="2000" b="0" i="1" smtClean="0">
                                  <a:latin typeface="Cambria Math" panose="02040503050406030204" pitchFamily="18" charset="0"/>
                                </a:rPr>
                                <m:t>𝑘</m:t>
                              </m:r>
                              <m:r>
                                <a:rPr lang="en-AU" sz="2000" b="0" i="1" smtClean="0">
                                  <a:latin typeface="Cambria Math" panose="02040503050406030204" pitchFamily="18" charset="0"/>
                                </a:rPr>
                                <m:t>+1</m:t>
                              </m:r>
                            </m:e>
                          </m:d>
                          <m:r>
                            <a:rPr lang="en-AU" sz="2000" b="0" i="1" smtClean="0">
                              <a:latin typeface="Cambria Math" panose="02040503050406030204" pitchFamily="18" charset="0"/>
                            </a:rPr>
                            <m:t>𝜙</m:t>
                          </m:r>
                          <m:r>
                            <a:rPr lang="en-AU" sz="2000" b="0" i="1" smtClean="0">
                              <a:latin typeface="Cambria Math" panose="02040503050406030204" pitchFamily="18" charset="0"/>
                            </a:rPr>
                            <m:t>]</m:t>
                          </m:r>
                        </m:e>
                      </m:func>
                      <m:d>
                        <m:dPr>
                          <m:begChr m:val="|"/>
                          <m:endChr m:val="〉"/>
                          <m:ctrlPr>
                            <a:rPr lang="en-AU" sz="2000" i="1">
                              <a:latin typeface="Cambria Math" panose="02040503050406030204" pitchFamily="18" charset="0"/>
                            </a:rPr>
                          </m:ctrlPr>
                        </m:dPr>
                        <m:e>
                          <m:r>
                            <a:rPr lang="en-AU" sz="2000" b="0" i="1" smtClean="0">
                              <a:latin typeface="Cambria Math" panose="02040503050406030204" pitchFamily="18" charset="0"/>
                            </a:rPr>
                            <m:t>𝜔</m:t>
                          </m:r>
                        </m:e>
                      </m:d>
                    </m:oMath>
                  </m:oMathPara>
                </a14:m>
                <a:endParaRPr lang="en-AU" sz="2000" dirty="0"/>
              </a:p>
              <a:p>
                <a:pPr eaLnBrk="1" hangingPunct="1">
                  <a:spcBef>
                    <a:spcPts val="600"/>
                  </a:spcBef>
                  <a:spcAft>
                    <a:spcPts val="0"/>
                  </a:spcAft>
                </a:pPr>
                <a:r>
                  <a:rPr lang="en-AU" sz="2000" dirty="0" smtClean="0"/>
                  <a:t>For solution we want</a:t>
                </a:r>
              </a:p>
              <a:p>
                <a:pPr marL="0" indent="0" eaLnBrk="1" hangingPunct="1">
                  <a:spcBef>
                    <a:spcPts val="600"/>
                  </a:spcBef>
                  <a:spcAft>
                    <a:spcPts val="0"/>
                  </a:spcAft>
                  <a:buNone/>
                </a:pPr>
                <a14:m>
                  <m:oMathPara xmlns:m="http://schemas.openxmlformats.org/officeDocument/2006/math">
                    <m:oMathParaPr>
                      <m:jc m:val="centerGroup"/>
                    </m:oMathParaPr>
                    <m:oMath xmlns:m="http://schemas.openxmlformats.org/officeDocument/2006/math">
                      <m:d>
                        <m:dPr>
                          <m:ctrlPr>
                            <a:rPr lang="en-AU" sz="2000" i="1">
                              <a:latin typeface="Cambria Math" panose="02040503050406030204" pitchFamily="18" charset="0"/>
                            </a:rPr>
                          </m:ctrlPr>
                        </m:dPr>
                        <m:e>
                          <m:r>
                            <a:rPr lang="en-AU" sz="2000" b="0" i="1" smtClean="0">
                              <a:latin typeface="Cambria Math" panose="02040503050406030204" pitchFamily="18" charset="0"/>
                            </a:rPr>
                            <m:t>2</m:t>
                          </m:r>
                          <m:r>
                            <a:rPr lang="en-AU" sz="2000" b="0" i="1" smtClean="0">
                              <a:latin typeface="Cambria Math" panose="02040503050406030204" pitchFamily="18" charset="0"/>
                            </a:rPr>
                            <m:t>𝑘</m:t>
                          </m:r>
                          <m:r>
                            <a:rPr lang="en-AU" sz="2000" i="1">
                              <a:latin typeface="Cambria Math" panose="02040503050406030204" pitchFamily="18" charset="0"/>
                            </a:rPr>
                            <m:t>+1</m:t>
                          </m:r>
                        </m:e>
                      </m:d>
                      <m:r>
                        <a:rPr lang="en-AU" sz="2000" i="1">
                          <a:latin typeface="Cambria Math" panose="02040503050406030204" pitchFamily="18" charset="0"/>
                        </a:rPr>
                        <m:t>𝜙</m:t>
                      </m:r>
                      <m:r>
                        <a:rPr lang="en-AU" sz="2000" b="0" i="1" smtClean="0">
                          <a:latin typeface="Cambria Math" panose="02040503050406030204" pitchFamily="18" charset="0"/>
                        </a:rPr>
                        <m:t>≈</m:t>
                      </m:r>
                      <m:r>
                        <a:rPr lang="en-AU" sz="2000" b="0" i="1" smtClean="0">
                          <a:latin typeface="Cambria Math" panose="02040503050406030204" pitchFamily="18" charset="0"/>
                        </a:rPr>
                        <m:t>𝜋</m:t>
                      </m:r>
                      <m:r>
                        <a:rPr lang="en-AU" sz="2000" b="0" i="1" smtClean="0">
                          <a:latin typeface="Cambria Math" panose="02040503050406030204" pitchFamily="18" charset="0"/>
                        </a:rPr>
                        <m:t>/2      ⇒       </m:t>
                      </m:r>
                      <m:d>
                        <m:dPr>
                          <m:ctrlPr>
                            <a:rPr lang="en-AU" sz="2000" i="1">
                              <a:latin typeface="Cambria Math" panose="02040503050406030204" pitchFamily="18" charset="0"/>
                            </a:rPr>
                          </m:ctrlPr>
                        </m:dPr>
                        <m:e>
                          <m:r>
                            <a:rPr lang="en-AU" sz="2000" b="0" i="1" smtClean="0">
                              <a:latin typeface="Cambria Math" panose="02040503050406030204" pitchFamily="18" charset="0"/>
                            </a:rPr>
                            <m:t>2</m:t>
                          </m:r>
                          <m:r>
                            <a:rPr lang="en-AU" sz="2000" b="0" i="1" smtClean="0">
                              <a:latin typeface="Cambria Math" panose="02040503050406030204" pitchFamily="18" charset="0"/>
                            </a:rPr>
                            <m:t>𝑘</m:t>
                          </m:r>
                          <m:r>
                            <a:rPr lang="en-AU" sz="2000" i="1">
                              <a:latin typeface="Cambria Math" panose="02040503050406030204" pitchFamily="18" charset="0"/>
                            </a:rPr>
                            <m:t>+1</m:t>
                          </m:r>
                        </m:e>
                      </m:d>
                      <m:func>
                        <m:funcPr>
                          <m:ctrlPr>
                            <a:rPr lang="en-AU" sz="2000" b="0" i="1" smtClean="0">
                              <a:latin typeface="Cambria Math" panose="02040503050406030204" pitchFamily="18" charset="0"/>
                            </a:rPr>
                          </m:ctrlPr>
                        </m:funcPr>
                        <m:fName>
                          <m:r>
                            <m:rPr>
                              <m:sty m:val="p"/>
                            </m:rPr>
                            <a:rPr lang="en-AU" sz="2000" b="0" i="0" smtClean="0">
                              <a:latin typeface="Cambria Math" panose="02040503050406030204" pitchFamily="18" charset="0"/>
                            </a:rPr>
                            <m:t>arcsin</m:t>
                          </m:r>
                        </m:fName>
                        <m:e>
                          <m:d>
                            <m:dPr>
                              <m:ctrlPr>
                                <a:rPr lang="en-AU" sz="2000" b="0" i="1" smtClean="0">
                                  <a:latin typeface="Cambria Math" panose="02040503050406030204" pitchFamily="18" charset="0"/>
                                </a:rPr>
                              </m:ctrlPr>
                            </m:dPr>
                            <m:e>
                              <m:r>
                                <a:rPr lang="en-AU" sz="2000" i="1">
                                  <a:latin typeface="Cambria Math" panose="02040503050406030204" pitchFamily="18" charset="0"/>
                                </a:rPr>
                                <m:t>1/</m:t>
                              </m:r>
                              <m:rad>
                                <m:radPr>
                                  <m:degHide m:val="on"/>
                                  <m:ctrlPr>
                                    <a:rPr lang="en-AU" sz="2000" i="1">
                                      <a:latin typeface="Cambria Math" panose="02040503050406030204" pitchFamily="18" charset="0"/>
                                    </a:rPr>
                                  </m:ctrlPr>
                                </m:radPr>
                                <m:deg/>
                                <m:e>
                                  <m:r>
                                    <a:rPr lang="en-AU" sz="2000" i="1">
                                      <a:latin typeface="Cambria Math" panose="02040503050406030204" pitchFamily="18" charset="0"/>
                                    </a:rPr>
                                    <m:t>𝑁</m:t>
                                  </m:r>
                                </m:e>
                              </m:rad>
                            </m:e>
                          </m:d>
                        </m:e>
                      </m:func>
                      <m:r>
                        <a:rPr lang="en-AU" sz="2000" i="1">
                          <a:latin typeface="Cambria Math" panose="02040503050406030204" pitchFamily="18" charset="0"/>
                        </a:rPr>
                        <m:t>≈</m:t>
                      </m:r>
                      <m:r>
                        <a:rPr lang="en-AU" sz="2000" i="1">
                          <a:latin typeface="Cambria Math" panose="02040503050406030204" pitchFamily="18" charset="0"/>
                        </a:rPr>
                        <m:t>𝜋</m:t>
                      </m:r>
                      <m:r>
                        <a:rPr lang="en-AU" sz="2000" b="0" i="1" smtClean="0">
                          <a:latin typeface="Cambria Math" panose="02040503050406030204" pitchFamily="18" charset="0"/>
                        </a:rPr>
                        <m:t>/</m:t>
                      </m:r>
                      <m:r>
                        <a:rPr lang="en-AU" sz="2000" i="1">
                          <a:latin typeface="Cambria Math" panose="02040503050406030204" pitchFamily="18" charset="0"/>
                        </a:rPr>
                        <m:t>2 </m:t>
                      </m:r>
                    </m:oMath>
                  </m:oMathPara>
                </a14:m>
                <a:endParaRPr lang="en-AU" sz="2000" dirty="0"/>
              </a:p>
            </p:txBody>
          </p:sp>
        </mc:Choice>
        <mc:Fallback>
          <p:sp>
            <p:nvSpPr>
              <p:cNvPr id="8195" name="Rectangle 3"/>
              <p:cNvSpPr>
                <a:spLocks noGrp="1" noRot="1" noChangeAspect="1" noMove="1" noResize="1" noEditPoints="1" noAdjustHandles="1" noChangeArrowheads="1" noChangeShapeType="1" noTextEdit="1"/>
              </p:cNvSpPr>
              <p:nvPr>
                <p:ph type="body" idx="1"/>
              </p:nvPr>
            </p:nvSpPr>
            <p:spPr>
              <a:xfrm>
                <a:off x="327324" y="1152037"/>
                <a:ext cx="7416243" cy="1914517"/>
              </a:xfrm>
              <a:blipFill rotWithShape="0">
                <a:blip r:embed="rId2"/>
                <a:stretch>
                  <a:fillRect l="-247" t="-1592" b="-3822"/>
                </a:stretch>
              </a:blipFill>
            </p:spPr>
            <p:txBody>
              <a:bodyPr/>
              <a:lstStyle/>
              <a:p>
                <a:r>
                  <a:rPr lang="en-AU">
                    <a:noFill/>
                  </a:rPr>
                  <a:t> </a:t>
                </a:r>
              </a:p>
            </p:txBody>
          </p:sp>
        </mc:Fallback>
      </mc:AlternateContent>
      <p:sp>
        <p:nvSpPr>
          <p:cNvPr id="9" name="TextBox 8"/>
          <p:cNvSpPr txBox="1"/>
          <p:nvPr/>
        </p:nvSpPr>
        <p:spPr>
          <a:xfrm>
            <a:off x="7394639" y="3028288"/>
            <a:ext cx="1639824" cy="307777"/>
          </a:xfrm>
          <a:prstGeom prst="rect">
            <a:avLst/>
          </a:prstGeom>
          <a:noFill/>
        </p:spPr>
        <p:txBody>
          <a:bodyPr wrap="square" rtlCol="0">
            <a:spAutoFit/>
          </a:bodyPr>
          <a:lstStyle/>
          <a:p>
            <a:pPr algn="ctr"/>
            <a:r>
              <a:rPr lang="en-AU" sz="1400" dirty="0" err="1" smtClean="0"/>
              <a:t>Lov</a:t>
            </a:r>
            <a:r>
              <a:rPr lang="en-AU" sz="1400" dirty="0" smtClean="0"/>
              <a:t> Grover</a:t>
            </a:r>
            <a:endParaRPr lang="en-AU" sz="1400" dirty="0"/>
          </a:p>
        </p:txBody>
      </p:sp>
      <p:sp>
        <p:nvSpPr>
          <p:cNvPr id="10" name="TextBox 9"/>
          <p:cNvSpPr txBox="1"/>
          <p:nvPr/>
        </p:nvSpPr>
        <p:spPr>
          <a:xfrm>
            <a:off x="8254314" y="0"/>
            <a:ext cx="889686" cy="461665"/>
          </a:xfrm>
          <a:prstGeom prst="rect">
            <a:avLst/>
          </a:prstGeom>
          <a:noFill/>
        </p:spPr>
        <p:txBody>
          <a:bodyPr wrap="square" rtlCol="0">
            <a:spAutoFit/>
          </a:bodyPr>
          <a:lstStyle/>
          <a:p>
            <a:r>
              <a:rPr lang="en-AU" dirty="0" smtClean="0"/>
              <a:t>1996</a:t>
            </a:r>
            <a:endParaRPr lang="en-AU" dirty="0"/>
          </a:p>
        </p:txBody>
      </p:sp>
      <p:pic>
        <p:nvPicPr>
          <p:cNvPr id="3" name="Picture 2"/>
          <p:cNvPicPr>
            <a:picLocks noChangeAspect="1"/>
          </p:cNvPicPr>
          <p:nvPr/>
        </p:nvPicPr>
        <p:blipFill rotWithShape="1">
          <a:blip r:embed="rId3">
            <a:extLst>
              <a:ext uri="{28A0092B-C50C-407E-A947-70E740481C1C}">
                <a14:useLocalDpi xmlns="" xmlns:a14="http://schemas.microsoft.com/office/drawing/2010/main" val="0"/>
              </a:ext>
            </a:extLst>
          </a:blip>
          <a:srcRect l="50550" r="15751" b="40553"/>
          <a:stretch/>
        </p:blipFill>
        <p:spPr>
          <a:xfrm>
            <a:off x="7440194" y="830502"/>
            <a:ext cx="1548714" cy="2197786"/>
          </a:xfrm>
          <a:prstGeom prst="rect">
            <a:avLst/>
          </a:prstGeom>
        </p:spPr>
      </p:pic>
      <p:cxnSp>
        <p:nvCxnSpPr>
          <p:cNvPr id="4" name="Straight Arrow Connector 3"/>
          <p:cNvCxnSpPr/>
          <p:nvPr/>
        </p:nvCxnSpPr>
        <p:spPr bwMode="auto">
          <a:xfrm flipV="1">
            <a:off x="1980000" y="6336000"/>
            <a:ext cx="2880000" cy="0"/>
          </a:xfrm>
          <a:prstGeom prst="straightConnector1">
            <a:avLst/>
          </a:prstGeom>
          <a:solidFill>
            <a:schemeClr val="accent1"/>
          </a:solidFill>
          <a:ln w="1270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6" name="Straight Arrow Connector 5"/>
          <p:cNvCxnSpPr/>
          <p:nvPr/>
        </p:nvCxnSpPr>
        <p:spPr bwMode="auto">
          <a:xfrm flipV="1">
            <a:off x="1980000" y="3456000"/>
            <a:ext cx="0" cy="2880000"/>
          </a:xfrm>
          <a:prstGeom prst="straightConnector1">
            <a:avLst/>
          </a:prstGeom>
          <a:solidFill>
            <a:schemeClr val="accent1"/>
          </a:solidFill>
          <a:ln w="1270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1" name="Straight Arrow Connector 10"/>
          <p:cNvCxnSpPr/>
          <p:nvPr/>
        </p:nvCxnSpPr>
        <p:spPr bwMode="auto">
          <a:xfrm flipV="1">
            <a:off x="1980000" y="5889600"/>
            <a:ext cx="2844000" cy="442800"/>
          </a:xfrm>
          <a:prstGeom prst="straightConnector1">
            <a:avLst/>
          </a:prstGeom>
          <a:solidFill>
            <a:schemeClr val="accent1"/>
          </a:solidFill>
          <a:ln w="1270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mc:Choice xmlns="" xmlns:a14="http://schemas.microsoft.com/office/drawing/2010/main" Requires="a14">
          <p:sp>
            <p:nvSpPr>
              <p:cNvPr id="16" name="TextBox 15"/>
              <p:cNvSpPr txBox="1"/>
              <p:nvPr/>
            </p:nvSpPr>
            <p:spPr>
              <a:xfrm>
                <a:off x="4824679" y="5658873"/>
                <a:ext cx="369140"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AU" sz="2000" b="0" i="1" smtClean="0">
                          <a:latin typeface="Cambria Math" panose="02040503050406030204" pitchFamily="18" charset="0"/>
                        </a:rPr>
                        <m:t>|</m:t>
                      </m:r>
                      <m:r>
                        <a:rPr lang="en-AU" sz="2000" b="0" i="1" smtClean="0">
                          <a:latin typeface="Cambria Math" panose="02040503050406030204" pitchFamily="18" charset="0"/>
                        </a:rPr>
                        <m:t>𝑠</m:t>
                      </m:r>
                      <m:r>
                        <a:rPr lang="en-AU" sz="2000" b="0" i="1" smtClean="0">
                          <a:latin typeface="Cambria Math" panose="02040503050406030204" pitchFamily="18" charset="0"/>
                        </a:rPr>
                        <m:t>〉</m:t>
                      </m:r>
                    </m:oMath>
                  </m:oMathPara>
                </a14:m>
                <a:endParaRPr lang="en-AU" sz="2000" dirty="0"/>
              </a:p>
            </p:txBody>
          </p:sp>
        </mc:Choice>
        <mc:Fallback>
          <p:sp>
            <p:nvSpPr>
              <p:cNvPr id="16" name="TextBox 15"/>
              <p:cNvSpPr txBox="1">
                <a:spLocks noRot="1" noChangeAspect="1" noMove="1" noResize="1" noEditPoints="1" noAdjustHandles="1" noChangeArrowheads="1" noChangeShapeType="1" noTextEdit="1"/>
              </p:cNvSpPr>
              <p:nvPr/>
            </p:nvSpPr>
            <p:spPr>
              <a:xfrm>
                <a:off x="4824679" y="5658873"/>
                <a:ext cx="369140" cy="307777"/>
              </a:xfrm>
              <a:prstGeom prst="rect">
                <a:avLst/>
              </a:prstGeom>
              <a:blipFill rotWithShape="0">
                <a:blip r:embed="rId4"/>
                <a:stretch>
                  <a:fillRect l="-21311" r="-21311" b="-37255"/>
                </a:stretch>
              </a:blipFill>
            </p:spPr>
            <p:txBody>
              <a:bodyPr/>
              <a:lstStyle/>
              <a:p>
                <a:r>
                  <a:rPr lang="en-AU">
                    <a:noFill/>
                  </a:rPr>
                  <a:t> </a:t>
                </a:r>
              </a:p>
            </p:txBody>
          </p:sp>
        </mc:Fallback>
      </mc:AlternateContent>
      <mc:AlternateContent xmlns:mc="http://schemas.openxmlformats.org/markup-compatibility/2006">
        <mc:Choice xmlns="" xmlns:a14="http://schemas.microsoft.com/office/drawing/2010/main" Requires="a14">
          <p:sp>
            <p:nvSpPr>
              <p:cNvPr id="19" name="TextBox 18"/>
              <p:cNvSpPr txBox="1"/>
              <p:nvPr/>
            </p:nvSpPr>
            <p:spPr>
              <a:xfrm>
                <a:off x="1570774" y="3158854"/>
                <a:ext cx="43685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AU" sz="2000" b="0" i="1" smtClean="0">
                          <a:latin typeface="Cambria Math" panose="02040503050406030204" pitchFamily="18" charset="0"/>
                        </a:rPr>
                        <m:t>|</m:t>
                      </m:r>
                      <m:r>
                        <a:rPr lang="en-AU" sz="2000" b="0" i="1" smtClean="0">
                          <a:latin typeface="Cambria Math" panose="02040503050406030204" pitchFamily="18" charset="0"/>
                        </a:rPr>
                        <m:t>𝜔</m:t>
                      </m:r>
                      <m:r>
                        <a:rPr lang="en-AU" sz="2000" b="0" i="1" smtClean="0">
                          <a:latin typeface="Cambria Math" panose="02040503050406030204" pitchFamily="18" charset="0"/>
                        </a:rPr>
                        <m:t>〉</m:t>
                      </m:r>
                    </m:oMath>
                  </m:oMathPara>
                </a14:m>
                <a:endParaRPr lang="en-AU" sz="2000" dirty="0"/>
              </a:p>
            </p:txBody>
          </p:sp>
        </mc:Choice>
        <mc:Fallback>
          <p:sp>
            <p:nvSpPr>
              <p:cNvPr id="19" name="TextBox 18"/>
              <p:cNvSpPr txBox="1">
                <a:spLocks noRot="1" noChangeAspect="1" noMove="1" noResize="1" noEditPoints="1" noAdjustHandles="1" noChangeArrowheads="1" noChangeShapeType="1" noTextEdit="1"/>
              </p:cNvSpPr>
              <p:nvPr/>
            </p:nvSpPr>
            <p:spPr>
              <a:xfrm>
                <a:off x="1570774" y="3158854"/>
                <a:ext cx="436851" cy="307777"/>
              </a:xfrm>
              <a:prstGeom prst="rect">
                <a:avLst/>
              </a:prstGeom>
              <a:blipFill rotWithShape="0">
                <a:blip r:embed="rId5"/>
                <a:stretch>
                  <a:fillRect l="-19718" r="-18310" b="-37255"/>
                </a:stretch>
              </a:blipFill>
            </p:spPr>
            <p:txBody>
              <a:bodyPr/>
              <a:lstStyle/>
              <a:p>
                <a:r>
                  <a:rPr lang="en-AU">
                    <a:noFill/>
                  </a:rPr>
                  <a:t> </a:t>
                </a:r>
              </a:p>
            </p:txBody>
          </p:sp>
        </mc:Fallback>
      </mc:AlternateContent>
      <mc:AlternateContent xmlns:mc="http://schemas.openxmlformats.org/markup-compatibility/2006">
        <mc:Choice xmlns="" xmlns:a14="http://schemas.microsoft.com/office/drawing/2010/main" Requires="a14">
          <p:sp>
            <p:nvSpPr>
              <p:cNvPr id="20" name="TextBox 19"/>
              <p:cNvSpPr txBox="1"/>
              <p:nvPr/>
            </p:nvSpPr>
            <p:spPr>
              <a:xfrm>
                <a:off x="4857081" y="6123187"/>
                <a:ext cx="42960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AU" sz="2000" b="0" i="1" smtClean="0">
                          <a:latin typeface="Cambria Math" panose="02040503050406030204" pitchFamily="18" charset="0"/>
                        </a:rPr>
                        <m:t>|</m:t>
                      </m:r>
                      <m:r>
                        <a:rPr lang="en-AU" sz="2000" b="0" i="1" smtClean="0">
                          <a:latin typeface="Cambria Math" panose="02040503050406030204" pitchFamily="18" charset="0"/>
                        </a:rPr>
                        <m:t>𝑠</m:t>
                      </m:r>
                      <m:r>
                        <a:rPr lang="en-AU" sz="2000" b="0" i="1" smtClean="0">
                          <a:latin typeface="Cambria Math" panose="02040503050406030204" pitchFamily="18" charset="0"/>
                        </a:rPr>
                        <m:t>′〉</m:t>
                      </m:r>
                    </m:oMath>
                  </m:oMathPara>
                </a14:m>
                <a:endParaRPr lang="en-AU" sz="2000" dirty="0"/>
              </a:p>
            </p:txBody>
          </p:sp>
        </mc:Choice>
        <mc:Fallback>
          <p:sp>
            <p:nvSpPr>
              <p:cNvPr id="20" name="TextBox 19"/>
              <p:cNvSpPr txBox="1">
                <a:spLocks noRot="1" noChangeAspect="1" noMove="1" noResize="1" noEditPoints="1" noAdjustHandles="1" noChangeArrowheads="1" noChangeShapeType="1" noTextEdit="1"/>
              </p:cNvSpPr>
              <p:nvPr/>
            </p:nvSpPr>
            <p:spPr>
              <a:xfrm>
                <a:off x="4857081" y="6123187"/>
                <a:ext cx="429605" cy="307777"/>
              </a:xfrm>
              <a:prstGeom prst="rect">
                <a:avLst/>
              </a:prstGeom>
              <a:blipFill rotWithShape="0">
                <a:blip r:embed="rId6"/>
                <a:stretch>
                  <a:fillRect l="-20000" r="-18571" b="-37255"/>
                </a:stretch>
              </a:blipFill>
            </p:spPr>
            <p:txBody>
              <a:bodyPr/>
              <a:lstStyle/>
              <a:p>
                <a:r>
                  <a:rPr lang="en-AU">
                    <a:noFill/>
                  </a:rPr>
                  <a:t> </a:t>
                </a:r>
              </a:p>
            </p:txBody>
          </p:sp>
        </mc:Fallback>
      </mc:AlternateContent>
      <mc:AlternateContent xmlns:mc="http://schemas.openxmlformats.org/markup-compatibility/2006">
        <mc:Choice xmlns="" xmlns:a14="http://schemas.microsoft.com/office/drawing/2010/main" Requires="a14">
          <p:sp>
            <p:nvSpPr>
              <p:cNvPr id="23" name="TextBox 22"/>
              <p:cNvSpPr txBox="1"/>
              <p:nvPr/>
            </p:nvSpPr>
            <p:spPr>
              <a:xfrm>
                <a:off x="4821079" y="6518923"/>
                <a:ext cx="642163" cy="3323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AU" sz="2000" b="0" i="1" smtClean="0">
                              <a:solidFill>
                                <a:schemeClr val="accent6"/>
                              </a:solidFill>
                              <a:latin typeface="Cambria Math" panose="02040503050406030204" pitchFamily="18" charset="0"/>
                            </a:rPr>
                          </m:ctrlPr>
                        </m:sSubPr>
                        <m:e>
                          <m:r>
                            <a:rPr lang="en-AU" sz="2000" b="0" i="1" smtClean="0">
                              <a:solidFill>
                                <a:schemeClr val="accent6"/>
                              </a:solidFill>
                              <a:latin typeface="Cambria Math" panose="02040503050406030204" pitchFamily="18" charset="0"/>
                            </a:rPr>
                            <m:t>𝑈</m:t>
                          </m:r>
                        </m:e>
                        <m:sub>
                          <m:r>
                            <a:rPr lang="en-AU" sz="2000" b="0" i="1" smtClean="0">
                              <a:solidFill>
                                <a:schemeClr val="accent6"/>
                              </a:solidFill>
                              <a:latin typeface="Cambria Math" panose="02040503050406030204" pitchFamily="18" charset="0"/>
                            </a:rPr>
                            <m:t>𝑓</m:t>
                          </m:r>
                        </m:sub>
                      </m:sSub>
                      <m:r>
                        <a:rPr lang="en-AU" sz="2000" b="0" i="1" smtClean="0">
                          <a:solidFill>
                            <a:schemeClr val="accent6"/>
                          </a:solidFill>
                          <a:latin typeface="Cambria Math" panose="02040503050406030204" pitchFamily="18" charset="0"/>
                        </a:rPr>
                        <m:t>|</m:t>
                      </m:r>
                      <m:r>
                        <a:rPr lang="en-AU" sz="2000" b="0" i="1" smtClean="0">
                          <a:solidFill>
                            <a:schemeClr val="accent6"/>
                          </a:solidFill>
                          <a:latin typeface="Cambria Math" panose="02040503050406030204" pitchFamily="18" charset="0"/>
                        </a:rPr>
                        <m:t>𝑠</m:t>
                      </m:r>
                      <m:r>
                        <a:rPr lang="en-AU" sz="2000" b="0" i="1" smtClean="0">
                          <a:solidFill>
                            <a:schemeClr val="accent6"/>
                          </a:solidFill>
                          <a:latin typeface="Cambria Math" panose="02040503050406030204" pitchFamily="18" charset="0"/>
                        </a:rPr>
                        <m:t>〉</m:t>
                      </m:r>
                    </m:oMath>
                  </m:oMathPara>
                </a14:m>
                <a:endParaRPr lang="en-AU" sz="2000" dirty="0">
                  <a:solidFill>
                    <a:schemeClr val="accent6"/>
                  </a:solidFill>
                </a:endParaRPr>
              </a:p>
            </p:txBody>
          </p:sp>
        </mc:Choice>
        <mc:Fallback>
          <p:sp>
            <p:nvSpPr>
              <p:cNvPr id="23" name="TextBox 22"/>
              <p:cNvSpPr txBox="1">
                <a:spLocks noRot="1" noChangeAspect="1" noMove="1" noResize="1" noEditPoints="1" noAdjustHandles="1" noChangeArrowheads="1" noChangeShapeType="1" noTextEdit="1"/>
              </p:cNvSpPr>
              <p:nvPr/>
            </p:nvSpPr>
            <p:spPr>
              <a:xfrm>
                <a:off x="4821079" y="6518923"/>
                <a:ext cx="642163" cy="332399"/>
              </a:xfrm>
              <a:prstGeom prst="rect">
                <a:avLst/>
              </a:prstGeom>
              <a:blipFill rotWithShape="0">
                <a:blip r:embed="rId7"/>
                <a:stretch>
                  <a:fillRect l="-8571" r="-12381" b="-25455"/>
                </a:stretch>
              </a:blipFill>
            </p:spPr>
            <p:txBody>
              <a:bodyPr/>
              <a:lstStyle/>
              <a:p>
                <a:r>
                  <a:rPr lang="en-AU">
                    <a:noFill/>
                  </a:rPr>
                  <a:t> </a:t>
                </a:r>
              </a:p>
            </p:txBody>
          </p:sp>
        </mc:Fallback>
      </mc:AlternateContent>
      <mc:AlternateContent xmlns:mc="http://schemas.openxmlformats.org/markup-compatibility/2006">
        <mc:Choice xmlns="" xmlns:a14="http://schemas.microsoft.com/office/drawing/2010/main" Requires="a14">
          <p:sp>
            <p:nvSpPr>
              <p:cNvPr id="24" name="TextBox 23"/>
              <p:cNvSpPr txBox="1"/>
              <p:nvPr/>
            </p:nvSpPr>
            <p:spPr>
              <a:xfrm>
                <a:off x="4039881" y="4047462"/>
                <a:ext cx="1258806" cy="4153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AU" sz="2000" b="0" i="1" smtClean="0">
                              <a:solidFill>
                                <a:schemeClr val="accent6"/>
                              </a:solidFill>
                              <a:latin typeface="Cambria Math" panose="02040503050406030204" pitchFamily="18" charset="0"/>
                            </a:rPr>
                          </m:ctrlPr>
                        </m:sSupPr>
                        <m:e>
                          <m:d>
                            <m:dPr>
                              <m:ctrlPr>
                                <a:rPr lang="en-AU" sz="2000" b="0" i="1" smtClean="0">
                                  <a:solidFill>
                                    <a:schemeClr val="accent6"/>
                                  </a:solidFill>
                                  <a:latin typeface="Cambria Math" panose="02040503050406030204" pitchFamily="18" charset="0"/>
                                </a:rPr>
                              </m:ctrlPr>
                            </m:dPr>
                            <m:e>
                              <m:sSub>
                                <m:sSubPr>
                                  <m:ctrlPr>
                                    <a:rPr lang="en-AU" sz="2000" b="0" i="1" smtClean="0">
                                      <a:solidFill>
                                        <a:schemeClr val="accent6"/>
                                      </a:solidFill>
                                      <a:latin typeface="Cambria Math" panose="02040503050406030204" pitchFamily="18" charset="0"/>
                                    </a:rPr>
                                  </m:ctrlPr>
                                </m:sSubPr>
                                <m:e>
                                  <m:r>
                                    <a:rPr lang="en-AU" sz="2000" b="0" i="1" smtClean="0">
                                      <a:solidFill>
                                        <a:schemeClr val="accent6"/>
                                      </a:solidFill>
                                      <a:latin typeface="Cambria Math" panose="02040503050406030204" pitchFamily="18" charset="0"/>
                                    </a:rPr>
                                    <m:t>𝑈</m:t>
                                  </m:r>
                                </m:e>
                                <m:sub>
                                  <m:r>
                                    <a:rPr lang="en-AU" sz="2000" b="0" i="1" smtClean="0">
                                      <a:solidFill>
                                        <a:schemeClr val="accent6"/>
                                      </a:solidFill>
                                      <a:latin typeface="Cambria Math" panose="02040503050406030204" pitchFamily="18" charset="0"/>
                                    </a:rPr>
                                    <m:t>𝑠</m:t>
                                  </m:r>
                                </m:sub>
                              </m:sSub>
                              <m:sSub>
                                <m:sSubPr>
                                  <m:ctrlPr>
                                    <a:rPr lang="en-AU" sz="2000" b="0" i="1" smtClean="0">
                                      <a:solidFill>
                                        <a:schemeClr val="accent6"/>
                                      </a:solidFill>
                                      <a:latin typeface="Cambria Math" panose="02040503050406030204" pitchFamily="18" charset="0"/>
                                    </a:rPr>
                                  </m:ctrlPr>
                                </m:sSubPr>
                                <m:e>
                                  <m:r>
                                    <a:rPr lang="en-AU" sz="2000" b="0" i="1" smtClean="0">
                                      <a:solidFill>
                                        <a:schemeClr val="accent6"/>
                                      </a:solidFill>
                                      <a:latin typeface="Cambria Math" panose="02040503050406030204" pitchFamily="18" charset="0"/>
                                    </a:rPr>
                                    <m:t>𝑈</m:t>
                                  </m:r>
                                </m:e>
                                <m:sub>
                                  <m:r>
                                    <a:rPr lang="en-AU" sz="2000" b="0" i="1" smtClean="0">
                                      <a:solidFill>
                                        <a:schemeClr val="accent6"/>
                                      </a:solidFill>
                                      <a:latin typeface="Cambria Math" panose="02040503050406030204" pitchFamily="18" charset="0"/>
                                    </a:rPr>
                                    <m:t>𝑓</m:t>
                                  </m:r>
                                </m:sub>
                              </m:sSub>
                            </m:e>
                          </m:d>
                        </m:e>
                        <m:sup>
                          <m:r>
                            <a:rPr lang="en-AU" sz="2000" b="0" i="1" smtClean="0">
                              <a:solidFill>
                                <a:schemeClr val="accent6"/>
                              </a:solidFill>
                              <a:latin typeface="Cambria Math" panose="02040503050406030204" pitchFamily="18" charset="0"/>
                            </a:rPr>
                            <m:t>2</m:t>
                          </m:r>
                        </m:sup>
                      </m:sSup>
                      <m:r>
                        <a:rPr lang="en-AU" sz="2000" b="0" i="1" smtClean="0">
                          <a:solidFill>
                            <a:schemeClr val="accent6"/>
                          </a:solidFill>
                          <a:latin typeface="Cambria Math" panose="02040503050406030204" pitchFamily="18" charset="0"/>
                        </a:rPr>
                        <m:t>|</m:t>
                      </m:r>
                      <m:r>
                        <a:rPr lang="en-AU" sz="2000" b="0" i="1" smtClean="0">
                          <a:solidFill>
                            <a:schemeClr val="accent6"/>
                          </a:solidFill>
                          <a:latin typeface="Cambria Math" panose="02040503050406030204" pitchFamily="18" charset="0"/>
                        </a:rPr>
                        <m:t>𝑠</m:t>
                      </m:r>
                      <m:r>
                        <a:rPr lang="en-AU" sz="2000" b="0" i="1" smtClean="0">
                          <a:solidFill>
                            <a:schemeClr val="accent6"/>
                          </a:solidFill>
                          <a:latin typeface="Cambria Math" panose="02040503050406030204" pitchFamily="18" charset="0"/>
                        </a:rPr>
                        <m:t>〉</m:t>
                      </m:r>
                    </m:oMath>
                  </m:oMathPara>
                </a14:m>
                <a:endParaRPr lang="en-AU" sz="2000" dirty="0">
                  <a:solidFill>
                    <a:schemeClr val="accent6"/>
                  </a:solidFill>
                </a:endParaRPr>
              </a:p>
            </p:txBody>
          </p:sp>
        </mc:Choice>
        <mc:Fallback>
          <p:sp>
            <p:nvSpPr>
              <p:cNvPr id="24" name="TextBox 23"/>
              <p:cNvSpPr txBox="1">
                <a:spLocks noRot="1" noChangeAspect="1" noMove="1" noResize="1" noEditPoints="1" noAdjustHandles="1" noChangeArrowheads="1" noChangeShapeType="1" noTextEdit="1"/>
              </p:cNvSpPr>
              <p:nvPr/>
            </p:nvSpPr>
            <p:spPr>
              <a:xfrm>
                <a:off x="4039881" y="4047462"/>
                <a:ext cx="1258806" cy="415307"/>
              </a:xfrm>
              <a:prstGeom prst="rect">
                <a:avLst/>
              </a:prstGeom>
              <a:blipFill rotWithShape="0">
                <a:blip r:embed="rId8"/>
                <a:stretch>
                  <a:fillRect/>
                </a:stretch>
              </a:blipFill>
            </p:spPr>
            <p:txBody>
              <a:bodyPr/>
              <a:lstStyle/>
              <a:p>
                <a:r>
                  <a:rPr lang="en-AU">
                    <a:noFill/>
                  </a:rPr>
                  <a:t> </a:t>
                </a:r>
              </a:p>
            </p:txBody>
          </p:sp>
        </mc:Fallback>
      </mc:AlternateContent>
      <p:cxnSp>
        <p:nvCxnSpPr>
          <p:cNvPr id="22" name="Straight Arrow Connector 21"/>
          <p:cNvCxnSpPr/>
          <p:nvPr/>
        </p:nvCxnSpPr>
        <p:spPr bwMode="auto">
          <a:xfrm flipH="1" flipV="1">
            <a:off x="3835427" y="6054530"/>
            <a:ext cx="12357" cy="25064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mc:Choice xmlns="" xmlns:a14="http://schemas.microsoft.com/office/drawing/2010/main" Requires="a14">
          <p:sp>
            <p:nvSpPr>
              <p:cNvPr id="27" name="TextBox 26"/>
              <p:cNvSpPr txBox="1"/>
              <p:nvPr/>
            </p:nvSpPr>
            <p:spPr>
              <a:xfrm>
                <a:off x="3871428" y="6054530"/>
                <a:ext cx="201594"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AU" sz="1600" b="0" i="1" smtClean="0">
                          <a:latin typeface="Cambria Math" panose="02040503050406030204" pitchFamily="18" charset="0"/>
                        </a:rPr>
                        <m:t>𝜙</m:t>
                      </m:r>
                    </m:oMath>
                  </m:oMathPara>
                </a14:m>
                <a:endParaRPr lang="en-AU" sz="1600" dirty="0"/>
              </a:p>
            </p:txBody>
          </p:sp>
        </mc:Choice>
        <mc:Fallback>
          <p:sp>
            <p:nvSpPr>
              <p:cNvPr id="27" name="TextBox 26"/>
              <p:cNvSpPr txBox="1">
                <a:spLocks noRot="1" noChangeAspect="1" noMove="1" noResize="1" noEditPoints="1" noAdjustHandles="1" noChangeArrowheads="1" noChangeShapeType="1" noTextEdit="1"/>
              </p:cNvSpPr>
              <p:nvPr/>
            </p:nvSpPr>
            <p:spPr>
              <a:xfrm>
                <a:off x="3871428" y="6054530"/>
                <a:ext cx="201594" cy="246221"/>
              </a:xfrm>
              <a:prstGeom prst="rect">
                <a:avLst/>
              </a:prstGeom>
              <a:blipFill rotWithShape="0">
                <a:blip r:embed="rId9"/>
                <a:stretch>
                  <a:fillRect l="-30303" r="-33333" b="-34146"/>
                </a:stretch>
              </a:blipFill>
            </p:spPr>
            <p:txBody>
              <a:bodyPr/>
              <a:lstStyle/>
              <a:p>
                <a:r>
                  <a:rPr lang="en-AU">
                    <a:noFill/>
                  </a:rPr>
                  <a:t> </a:t>
                </a:r>
              </a:p>
            </p:txBody>
          </p:sp>
        </mc:Fallback>
      </mc:AlternateContent>
      <p:cxnSp>
        <p:nvCxnSpPr>
          <p:cNvPr id="28" name="Straight Arrow Connector 27"/>
          <p:cNvCxnSpPr/>
          <p:nvPr/>
        </p:nvCxnSpPr>
        <p:spPr bwMode="auto">
          <a:xfrm flipH="1" flipV="1">
            <a:off x="1709321" y="4117209"/>
            <a:ext cx="1890615" cy="221519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mc:Choice xmlns="" xmlns:a14="http://schemas.microsoft.com/office/drawing/2010/main" Requires="a14">
          <p:sp>
            <p:nvSpPr>
              <p:cNvPr id="31" name="TextBox 30"/>
              <p:cNvSpPr txBox="1"/>
              <p:nvPr/>
            </p:nvSpPr>
            <p:spPr>
              <a:xfrm>
                <a:off x="2308818" y="4567862"/>
                <a:ext cx="429220"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AU" sz="1600" b="0" i="1" smtClean="0">
                          <a:latin typeface="Cambria Math" panose="02040503050406030204" pitchFamily="18" charset="0"/>
                        </a:rPr>
                        <m:t>11</m:t>
                      </m:r>
                      <m:r>
                        <a:rPr lang="en-AU" sz="1600" b="0" i="1" smtClean="0">
                          <a:latin typeface="Cambria Math" panose="02040503050406030204" pitchFamily="18" charset="0"/>
                        </a:rPr>
                        <m:t>𝜙</m:t>
                      </m:r>
                    </m:oMath>
                  </m:oMathPara>
                </a14:m>
                <a:endParaRPr lang="en-AU" sz="1600" dirty="0"/>
              </a:p>
            </p:txBody>
          </p:sp>
        </mc:Choice>
        <mc:Fallback>
          <p:sp>
            <p:nvSpPr>
              <p:cNvPr id="31" name="TextBox 30"/>
              <p:cNvSpPr txBox="1">
                <a:spLocks noRot="1" noChangeAspect="1" noMove="1" noResize="1" noEditPoints="1" noAdjustHandles="1" noChangeArrowheads="1" noChangeShapeType="1" noTextEdit="1"/>
              </p:cNvSpPr>
              <p:nvPr/>
            </p:nvSpPr>
            <p:spPr>
              <a:xfrm>
                <a:off x="2308818" y="4567862"/>
                <a:ext cx="429220" cy="246221"/>
              </a:xfrm>
              <a:prstGeom prst="rect">
                <a:avLst/>
              </a:prstGeom>
              <a:blipFill rotWithShape="0">
                <a:blip r:embed="rId10"/>
                <a:stretch>
                  <a:fillRect l="-15714" r="-12857" b="-34146"/>
                </a:stretch>
              </a:blipFill>
            </p:spPr>
            <p:txBody>
              <a:bodyPr/>
              <a:lstStyle/>
              <a:p>
                <a:r>
                  <a:rPr lang="en-AU">
                    <a:noFill/>
                  </a:rPr>
                  <a:t> </a:t>
                </a:r>
              </a:p>
            </p:txBody>
          </p:sp>
        </mc:Fallback>
      </mc:AlternateContent>
      <mc:AlternateContent xmlns:mc="http://schemas.openxmlformats.org/markup-compatibility/2006">
        <mc:Choice xmlns="" xmlns:a14="http://schemas.microsoft.com/office/drawing/2010/main" Requires="a14">
          <p:sp>
            <p:nvSpPr>
              <p:cNvPr id="25" name="TextBox 24"/>
              <p:cNvSpPr txBox="1"/>
              <p:nvPr/>
            </p:nvSpPr>
            <p:spPr>
              <a:xfrm>
                <a:off x="4551656" y="4801201"/>
                <a:ext cx="908710" cy="3323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AU" sz="2000" i="1" smtClean="0">
                              <a:solidFill>
                                <a:schemeClr val="accent6"/>
                              </a:solidFill>
                              <a:latin typeface="Cambria Math" panose="02040503050406030204" pitchFamily="18" charset="0"/>
                            </a:rPr>
                          </m:ctrlPr>
                        </m:sSubPr>
                        <m:e>
                          <m:r>
                            <a:rPr lang="en-AU" sz="2000" i="1">
                              <a:solidFill>
                                <a:schemeClr val="accent6"/>
                              </a:solidFill>
                              <a:latin typeface="Cambria Math" panose="02040503050406030204" pitchFamily="18" charset="0"/>
                            </a:rPr>
                            <m:t>𝑈</m:t>
                          </m:r>
                        </m:e>
                        <m:sub>
                          <m:r>
                            <a:rPr lang="en-AU" sz="2000" i="1">
                              <a:solidFill>
                                <a:schemeClr val="accent6"/>
                              </a:solidFill>
                              <a:latin typeface="Cambria Math" panose="02040503050406030204" pitchFamily="18" charset="0"/>
                            </a:rPr>
                            <m:t>𝑠</m:t>
                          </m:r>
                        </m:sub>
                      </m:sSub>
                      <m:sSub>
                        <m:sSubPr>
                          <m:ctrlPr>
                            <a:rPr lang="en-AU" sz="2000" b="0" i="1" smtClean="0">
                              <a:solidFill>
                                <a:schemeClr val="accent6"/>
                              </a:solidFill>
                              <a:latin typeface="Cambria Math" panose="02040503050406030204" pitchFamily="18" charset="0"/>
                            </a:rPr>
                          </m:ctrlPr>
                        </m:sSubPr>
                        <m:e>
                          <m:r>
                            <a:rPr lang="en-AU" sz="2000" b="0" i="1" smtClean="0">
                              <a:solidFill>
                                <a:schemeClr val="accent6"/>
                              </a:solidFill>
                              <a:latin typeface="Cambria Math" panose="02040503050406030204" pitchFamily="18" charset="0"/>
                            </a:rPr>
                            <m:t>𝑈</m:t>
                          </m:r>
                        </m:e>
                        <m:sub>
                          <m:r>
                            <a:rPr lang="en-AU" sz="2000" b="0" i="1" smtClean="0">
                              <a:solidFill>
                                <a:schemeClr val="accent6"/>
                              </a:solidFill>
                              <a:latin typeface="Cambria Math" panose="02040503050406030204" pitchFamily="18" charset="0"/>
                            </a:rPr>
                            <m:t>𝑓</m:t>
                          </m:r>
                        </m:sub>
                      </m:sSub>
                      <m:r>
                        <a:rPr lang="en-AU" sz="2000" b="0" i="1" smtClean="0">
                          <a:solidFill>
                            <a:schemeClr val="accent6"/>
                          </a:solidFill>
                          <a:latin typeface="Cambria Math" panose="02040503050406030204" pitchFamily="18" charset="0"/>
                        </a:rPr>
                        <m:t>|</m:t>
                      </m:r>
                      <m:r>
                        <a:rPr lang="en-AU" sz="2000" b="0" i="1" smtClean="0">
                          <a:solidFill>
                            <a:schemeClr val="accent6"/>
                          </a:solidFill>
                          <a:latin typeface="Cambria Math" panose="02040503050406030204" pitchFamily="18" charset="0"/>
                        </a:rPr>
                        <m:t>𝑠</m:t>
                      </m:r>
                      <m:r>
                        <a:rPr lang="en-AU" sz="2000" b="0" i="1" smtClean="0">
                          <a:solidFill>
                            <a:schemeClr val="accent6"/>
                          </a:solidFill>
                          <a:latin typeface="Cambria Math" panose="02040503050406030204" pitchFamily="18" charset="0"/>
                        </a:rPr>
                        <m:t>〉</m:t>
                      </m:r>
                    </m:oMath>
                  </m:oMathPara>
                </a14:m>
                <a:endParaRPr lang="en-AU" sz="2000" dirty="0">
                  <a:solidFill>
                    <a:schemeClr val="accent6"/>
                  </a:solidFill>
                </a:endParaRPr>
              </a:p>
            </p:txBody>
          </p:sp>
        </mc:Choice>
        <mc:Fallback>
          <p:sp>
            <p:nvSpPr>
              <p:cNvPr id="25" name="TextBox 24"/>
              <p:cNvSpPr txBox="1">
                <a:spLocks noRot="1" noChangeAspect="1" noMove="1" noResize="1" noEditPoints="1" noAdjustHandles="1" noChangeArrowheads="1" noChangeShapeType="1" noTextEdit="1"/>
              </p:cNvSpPr>
              <p:nvPr/>
            </p:nvSpPr>
            <p:spPr>
              <a:xfrm>
                <a:off x="4551656" y="4801201"/>
                <a:ext cx="908710" cy="332399"/>
              </a:xfrm>
              <a:prstGeom prst="rect">
                <a:avLst/>
              </a:prstGeom>
              <a:blipFill rotWithShape="0">
                <a:blip r:embed="rId11"/>
                <a:stretch>
                  <a:fillRect l="-6040" r="-8054" b="-27778"/>
                </a:stretch>
              </a:blipFill>
            </p:spPr>
            <p:txBody>
              <a:bodyPr/>
              <a:lstStyle/>
              <a:p>
                <a:r>
                  <a:rPr lang="en-AU">
                    <a:noFill/>
                  </a:rPr>
                  <a:t> </a:t>
                </a:r>
              </a:p>
            </p:txBody>
          </p:sp>
        </mc:Fallback>
      </mc:AlternateContent>
      <mc:AlternateContent xmlns:mc="http://schemas.openxmlformats.org/markup-compatibility/2006">
        <mc:Choice xmlns="" xmlns:a14="http://schemas.microsoft.com/office/drawing/2010/main" Requires="a14">
          <p:sp>
            <p:nvSpPr>
              <p:cNvPr id="29" name="TextBox 28"/>
              <p:cNvSpPr txBox="1"/>
              <p:nvPr/>
            </p:nvSpPr>
            <p:spPr>
              <a:xfrm>
                <a:off x="3326400" y="3559507"/>
                <a:ext cx="1258806" cy="4153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AU" sz="2000" b="0" i="1" smtClean="0">
                              <a:solidFill>
                                <a:schemeClr val="accent6"/>
                              </a:solidFill>
                              <a:latin typeface="Cambria Math" panose="02040503050406030204" pitchFamily="18" charset="0"/>
                            </a:rPr>
                          </m:ctrlPr>
                        </m:sSupPr>
                        <m:e>
                          <m:d>
                            <m:dPr>
                              <m:ctrlPr>
                                <a:rPr lang="en-AU" sz="2000" b="0" i="1" smtClean="0">
                                  <a:solidFill>
                                    <a:schemeClr val="accent6"/>
                                  </a:solidFill>
                                  <a:latin typeface="Cambria Math" panose="02040503050406030204" pitchFamily="18" charset="0"/>
                                </a:rPr>
                              </m:ctrlPr>
                            </m:dPr>
                            <m:e>
                              <m:sSub>
                                <m:sSubPr>
                                  <m:ctrlPr>
                                    <a:rPr lang="en-AU" sz="2000" b="0" i="1" smtClean="0">
                                      <a:solidFill>
                                        <a:schemeClr val="accent6"/>
                                      </a:solidFill>
                                      <a:latin typeface="Cambria Math" panose="02040503050406030204" pitchFamily="18" charset="0"/>
                                    </a:rPr>
                                  </m:ctrlPr>
                                </m:sSubPr>
                                <m:e>
                                  <m:r>
                                    <a:rPr lang="en-AU" sz="2000" b="0" i="1" smtClean="0">
                                      <a:solidFill>
                                        <a:schemeClr val="accent6"/>
                                      </a:solidFill>
                                      <a:latin typeface="Cambria Math" panose="02040503050406030204" pitchFamily="18" charset="0"/>
                                    </a:rPr>
                                    <m:t>𝑈</m:t>
                                  </m:r>
                                </m:e>
                                <m:sub>
                                  <m:r>
                                    <a:rPr lang="en-AU" sz="2000" b="0" i="1" smtClean="0">
                                      <a:solidFill>
                                        <a:schemeClr val="accent6"/>
                                      </a:solidFill>
                                      <a:latin typeface="Cambria Math" panose="02040503050406030204" pitchFamily="18" charset="0"/>
                                    </a:rPr>
                                    <m:t>𝑠</m:t>
                                  </m:r>
                                </m:sub>
                              </m:sSub>
                              <m:sSub>
                                <m:sSubPr>
                                  <m:ctrlPr>
                                    <a:rPr lang="en-AU" sz="2000" b="0" i="1" smtClean="0">
                                      <a:solidFill>
                                        <a:schemeClr val="accent6"/>
                                      </a:solidFill>
                                      <a:latin typeface="Cambria Math" panose="02040503050406030204" pitchFamily="18" charset="0"/>
                                    </a:rPr>
                                  </m:ctrlPr>
                                </m:sSubPr>
                                <m:e>
                                  <m:r>
                                    <a:rPr lang="en-AU" sz="2000" b="0" i="1" smtClean="0">
                                      <a:solidFill>
                                        <a:schemeClr val="accent6"/>
                                      </a:solidFill>
                                      <a:latin typeface="Cambria Math" panose="02040503050406030204" pitchFamily="18" charset="0"/>
                                    </a:rPr>
                                    <m:t>𝑈</m:t>
                                  </m:r>
                                </m:e>
                                <m:sub>
                                  <m:r>
                                    <a:rPr lang="en-AU" sz="2000" b="0" i="1" smtClean="0">
                                      <a:solidFill>
                                        <a:schemeClr val="accent6"/>
                                      </a:solidFill>
                                      <a:latin typeface="Cambria Math" panose="02040503050406030204" pitchFamily="18" charset="0"/>
                                    </a:rPr>
                                    <m:t>𝑓</m:t>
                                  </m:r>
                                </m:sub>
                              </m:sSub>
                            </m:e>
                          </m:d>
                        </m:e>
                        <m:sup>
                          <m:r>
                            <a:rPr lang="en-AU" sz="2000" b="0" i="1" smtClean="0">
                              <a:solidFill>
                                <a:schemeClr val="accent6"/>
                              </a:solidFill>
                              <a:latin typeface="Cambria Math" panose="02040503050406030204" pitchFamily="18" charset="0"/>
                            </a:rPr>
                            <m:t>3</m:t>
                          </m:r>
                        </m:sup>
                      </m:sSup>
                      <m:r>
                        <a:rPr lang="en-AU" sz="2000" b="0" i="1" smtClean="0">
                          <a:solidFill>
                            <a:schemeClr val="accent6"/>
                          </a:solidFill>
                          <a:latin typeface="Cambria Math" panose="02040503050406030204" pitchFamily="18" charset="0"/>
                        </a:rPr>
                        <m:t>|</m:t>
                      </m:r>
                      <m:r>
                        <a:rPr lang="en-AU" sz="2000" b="0" i="1" smtClean="0">
                          <a:solidFill>
                            <a:schemeClr val="accent6"/>
                          </a:solidFill>
                          <a:latin typeface="Cambria Math" panose="02040503050406030204" pitchFamily="18" charset="0"/>
                        </a:rPr>
                        <m:t>𝑠</m:t>
                      </m:r>
                      <m:r>
                        <a:rPr lang="en-AU" sz="2000" b="0" i="1" smtClean="0">
                          <a:solidFill>
                            <a:schemeClr val="accent6"/>
                          </a:solidFill>
                          <a:latin typeface="Cambria Math" panose="02040503050406030204" pitchFamily="18" charset="0"/>
                        </a:rPr>
                        <m:t>〉</m:t>
                      </m:r>
                    </m:oMath>
                  </m:oMathPara>
                </a14:m>
                <a:endParaRPr lang="en-AU" sz="2000" dirty="0">
                  <a:solidFill>
                    <a:schemeClr val="accent6"/>
                  </a:solidFill>
                </a:endParaRPr>
              </a:p>
            </p:txBody>
          </p:sp>
        </mc:Choice>
        <mc:Fallback>
          <p:sp>
            <p:nvSpPr>
              <p:cNvPr id="29" name="TextBox 28"/>
              <p:cNvSpPr txBox="1">
                <a:spLocks noRot="1" noChangeAspect="1" noMove="1" noResize="1" noEditPoints="1" noAdjustHandles="1" noChangeArrowheads="1" noChangeShapeType="1" noTextEdit="1"/>
              </p:cNvSpPr>
              <p:nvPr/>
            </p:nvSpPr>
            <p:spPr>
              <a:xfrm>
                <a:off x="3326400" y="3559507"/>
                <a:ext cx="1258806" cy="415307"/>
              </a:xfrm>
              <a:prstGeom prst="rect">
                <a:avLst/>
              </a:prstGeom>
              <a:blipFill rotWithShape="0">
                <a:blip r:embed="rId12"/>
                <a:stretch>
                  <a:fillRect/>
                </a:stretch>
              </a:blipFill>
            </p:spPr>
            <p:txBody>
              <a:bodyPr/>
              <a:lstStyle/>
              <a:p>
                <a:r>
                  <a:rPr lang="en-AU">
                    <a:noFill/>
                  </a:rPr>
                  <a:t> </a:t>
                </a:r>
              </a:p>
            </p:txBody>
          </p:sp>
        </mc:Fallback>
      </mc:AlternateContent>
      <p:cxnSp>
        <p:nvCxnSpPr>
          <p:cNvPr id="34" name="Straight Arrow Connector 33"/>
          <p:cNvCxnSpPr/>
          <p:nvPr/>
        </p:nvCxnSpPr>
        <p:spPr bwMode="auto">
          <a:xfrm flipH="1" flipV="1">
            <a:off x="1598400" y="3481200"/>
            <a:ext cx="381600" cy="2854800"/>
          </a:xfrm>
          <a:prstGeom prst="straightConnector1">
            <a:avLst/>
          </a:prstGeom>
          <a:solidFill>
            <a:schemeClr val="accent1"/>
          </a:solidFill>
          <a:ln w="1270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mc:Choice xmlns="" xmlns:a14="http://schemas.microsoft.com/office/drawing/2010/main" Requires="a14">
          <p:sp>
            <p:nvSpPr>
              <p:cNvPr id="35" name="TextBox 34"/>
              <p:cNvSpPr txBox="1"/>
              <p:nvPr/>
            </p:nvSpPr>
            <p:spPr>
              <a:xfrm>
                <a:off x="364454" y="3632155"/>
                <a:ext cx="1258806" cy="4197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AU" sz="2000" b="0" i="1" smtClean="0">
                              <a:latin typeface="Cambria Math" panose="02040503050406030204" pitchFamily="18" charset="0"/>
                            </a:rPr>
                          </m:ctrlPr>
                        </m:sSupPr>
                        <m:e>
                          <m:d>
                            <m:dPr>
                              <m:ctrlPr>
                                <a:rPr lang="en-AU" sz="2000" b="0" i="1" smtClean="0">
                                  <a:latin typeface="Cambria Math" panose="02040503050406030204" pitchFamily="18" charset="0"/>
                                </a:rPr>
                              </m:ctrlPr>
                            </m:dPr>
                            <m:e>
                              <m:sSub>
                                <m:sSubPr>
                                  <m:ctrlPr>
                                    <a:rPr lang="en-AU" sz="2000" b="0" i="1" smtClean="0">
                                      <a:latin typeface="Cambria Math" panose="02040503050406030204" pitchFamily="18" charset="0"/>
                                    </a:rPr>
                                  </m:ctrlPr>
                                </m:sSubPr>
                                <m:e>
                                  <m:r>
                                    <a:rPr lang="en-AU" sz="2000" b="0" i="1" smtClean="0">
                                      <a:latin typeface="Cambria Math" panose="02040503050406030204" pitchFamily="18" charset="0"/>
                                    </a:rPr>
                                    <m:t>𝑈</m:t>
                                  </m:r>
                                </m:e>
                                <m:sub>
                                  <m:r>
                                    <a:rPr lang="en-AU" sz="2000" b="0" i="1" smtClean="0">
                                      <a:latin typeface="Cambria Math" panose="02040503050406030204" pitchFamily="18" charset="0"/>
                                    </a:rPr>
                                    <m:t>𝑠</m:t>
                                  </m:r>
                                </m:sub>
                              </m:sSub>
                              <m:sSub>
                                <m:sSubPr>
                                  <m:ctrlPr>
                                    <a:rPr lang="en-AU" sz="2000" b="0" i="1" smtClean="0">
                                      <a:latin typeface="Cambria Math" panose="02040503050406030204" pitchFamily="18" charset="0"/>
                                    </a:rPr>
                                  </m:ctrlPr>
                                </m:sSubPr>
                                <m:e>
                                  <m:r>
                                    <a:rPr lang="en-AU" sz="2000" b="0" i="1" smtClean="0">
                                      <a:latin typeface="Cambria Math" panose="02040503050406030204" pitchFamily="18" charset="0"/>
                                    </a:rPr>
                                    <m:t>𝑈</m:t>
                                  </m:r>
                                </m:e>
                                <m:sub>
                                  <m:r>
                                    <a:rPr lang="en-AU" sz="2000" b="0" i="1" smtClean="0">
                                      <a:latin typeface="Cambria Math" panose="02040503050406030204" pitchFamily="18" charset="0"/>
                                    </a:rPr>
                                    <m:t>𝑓</m:t>
                                  </m:r>
                                </m:sub>
                              </m:sSub>
                            </m:e>
                          </m:d>
                        </m:e>
                        <m:sup>
                          <m:r>
                            <a:rPr lang="en-AU" sz="2000" b="0" i="1" smtClean="0">
                              <a:latin typeface="Cambria Math" panose="02040503050406030204" pitchFamily="18" charset="0"/>
                            </a:rPr>
                            <m:t>5</m:t>
                          </m:r>
                        </m:sup>
                      </m:sSup>
                      <m:r>
                        <a:rPr lang="en-AU" sz="2000" b="0" i="1" smtClean="0">
                          <a:latin typeface="Cambria Math" panose="02040503050406030204" pitchFamily="18" charset="0"/>
                        </a:rPr>
                        <m:t>|</m:t>
                      </m:r>
                      <m:r>
                        <a:rPr lang="en-AU" sz="2000" b="0" i="1" smtClean="0">
                          <a:latin typeface="Cambria Math" panose="02040503050406030204" pitchFamily="18" charset="0"/>
                        </a:rPr>
                        <m:t>𝑠</m:t>
                      </m:r>
                      <m:r>
                        <a:rPr lang="en-AU" sz="2000" b="0" i="1" smtClean="0">
                          <a:latin typeface="Cambria Math" panose="02040503050406030204" pitchFamily="18" charset="0"/>
                        </a:rPr>
                        <m:t>〉</m:t>
                      </m:r>
                    </m:oMath>
                  </m:oMathPara>
                </a14:m>
                <a:endParaRPr lang="en-AU" sz="2000" dirty="0"/>
              </a:p>
            </p:txBody>
          </p:sp>
        </mc:Choice>
        <mc:Fallback>
          <p:sp>
            <p:nvSpPr>
              <p:cNvPr id="35" name="TextBox 34"/>
              <p:cNvSpPr txBox="1">
                <a:spLocks noRot="1" noChangeAspect="1" noMove="1" noResize="1" noEditPoints="1" noAdjustHandles="1" noChangeArrowheads="1" noChangeShapeType="1" noTextEdit="1"/>
              </p:cNvSpPr>
              <p:nvPr/>
            </p:nvSpPr>
            <p:spPr>
              <a:xfrm>
                <a:off x="364454" y="3632155"/>
                <a:ext cx="1258806" cy="419730"/>
              </a:xfrm>
              <a:prstGeom prst="rect">
                <a:avLst/>
              </a:prstGeom>
              <a:blipFill rotWithShape="0">
                <a:blip r:embed="rId13"/>
                <a:stretch>
                  <a:fillRect/>
                </a:stretch>
              </a:blipFill>
            </p:spPr>
            <p:txBody>
              <a:bodyPr/>
              <a:lstStyle/>
              <a:p>
                <a:r>
                  <a:rPr lang="en-AU">
                    <a:noFill/>
                  </a:rPr>
                  <a:t> </a:t>
                </a:r>
              </a:p>
            </p:txBody>
          </p:sp>
        </mc:Fallback>
      </mc:AlternateContent>
      <mc:AlternateContent xmlns:mc="http://schemas.openxmlformats.org/markup-compatibility/2006">
        <mc:Choice xmlns="" xmlns:a14="http://schemas.microsoft.com/office/drawing/2010/main" Requires="a14">
          <p:sp>
            <p:nvSpPr>
              <p:cNvPr id="2" name="TextBox 1"/>
              <p:cNvSpPr txBox="1"/>
              <p:nvPr/>
            </p:nvSpPr>
            <p:spPr>
              <a:xfrm>
                <a:off x="6535005" y="3962514"/>
                <a:ext cx="2262799" cy="6914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𝑘</m:t>
                          </m:r>
                        </m:e>
                        <m:sub>
                          <m:r>
                            <m:rPr>
                              <m:sty m:val="p"/>
                            </m:rPr>
                            <a:rPr lang="en-AU" b="0" i="0" smtClean="0">
                              <a:latin typeface="Cambria Math" panose="02040503050406030204" pitchFamily="18" charset="0"/>
                            </a:rPr>
                            <m:t>opt</m:t>
                          </m:r>
                        </m:sub>
                      </m:sSub>
                      <m:r>
                        <a:rPr lang="en-AU" b="0" i="1" smtClean="0">
                          <a:latin typeface="Cambria Math" panose="02040503050406030204" pitchFamily="18" charset="0"/>
                        </a:rPr>
                        <m:t>≈</m:t>
                      </m:r>
                      <m:f>
                        <m:fPr>
                          <m:ctrlPr>
                            <a:rPr lang="en-AU" b="0" i="1" smtClean="0">
                              <a:latin typeface="Cambria Math" panose="02040503050406030204" pitchFamily="18" charset="0"/>
                            </a:rPr>
                          </m:ctrlPr>
                        </m:fPr>
                        <m:num>
                          <m:r>
                            <a:rPr lang="en-AU" b="0" i="1" smtClean="0">
                              <a:latin typeface="Cambria Math" panose="02040503050406030204" pitchFamily="18" charset="0"/>
                            </a:rPr>
                            <m:t>𝜋</m:t>
                          </m:r>
                        </m:num>
                        <m:den>
                          <m:r>
                            <a:rPr lang="en-AU" b="0" i="1" smtClean="0">
                              <a:latin typeface="Cambria Math" panose="02040503050406030204" pitchFamily="18" charset="0"/>
                            </a:rPr>
                            <m:t>4</m:t>
                          </m:r>
                        </m:den>
                      </m:f>
                      <m:rad>
                        <m:radPr>
                          <m:degHide m:val="on"/>
                          <m:ctrlPr>
                            <a:rPr lang="en-AU" b="0" i="1" smtClean="0">
                              <a:latin typeface="Cambria Math" panose="02040503050406030204" pitchFamily="18" charset="0"/>
                            </a:rPr>
                          </m:ctrlPr>
                        </m:radPr>
                        <m:deg/>
                        <m:e>
                          <m:r>
                            <a:rPr lang="en-AU" b="0" i="1" smtClean="0">
                              <a:latin typeface="Cambria Math" panose="02040503050406030204" pitchFamily="18" charset="0"/>
                            </a:rPr>
                            <m:t>𝑁</m:t>
                          </m:r>
                        </m:e>
                      </m:rad>
                      <m:r>
                        <a:rPr lang="en-AU" b="0" i="0" smtClean="0">
                          <a:latin typeface="Cambria Math" panose="02040503050406030204" pitchFamily="18" charset="0"/>
                        </a:rPr>
                        <m:t>−</m:t>
                      </m:r>
                      <m:f>
                        <m:fPr>
                          <m:ctrlPr>
                            <a:rPr lang="en-AU" b="0" i="1" smtClean="0">
                              <a:latin typeface="Cambria Math" panose="02040503050406030204" pitchFamily="18" charset="0"/>
                            </a:rPr>
                          </m:ctrlPr>
                        </m:fPr>
                        <m:num>
                          <m:r>
                            <a:rPr lang="en-AU" b="0" i="0" smtClean="0">
                              <a:latin typeface="Cambria Math" panose="02040503050406030204" pitchFamily="18" charset="0"/>
                            </a:rPr>
                            <m:t>1</m:t>
                          </m:r>
                        </m:num>
                        <m:den>
                          <m:r>
                            <a:rPr lang="en-AU" b="0" i="0" smtClean="0">
                              <a:latin typeface="Cambria Math" panose="02040503050406030204" pitchFamily="18" charset="0"/>
                            </a:rPr>
                            <m:t>2</m:t>
                          </m:r>
                        </m:den>
                      </m:f>
                    </m:oMath>
                  </m:oMathPara>
                </a14:m>
                <a:endParaRPr lang="en-AU" dirty="0"/>
              </a:p>
            </p:txBody>
          </p:sp>
        </mc:Choice>
        <mc:Fallback>
          <p:sp>
            <p:nvSpPr>
              <p:cNvPr id="2" name="TextBox 1"/>
              <p:cNvSpPr txBox="1">
                <a:spLocks noRot="1" noChangeAspect="1" noMove="1" noResize="1" noEditPoints="1" noAdjustHandles="1" noChangeArrowheads="1" noChangeShapeType="1" noTextEdit="1"/>
              </p:cNvSpPr>
              <p:nvPr/>
            </p:nvSpPr>
            <p:spPr>
              <a:xfrm>
                <a:off x="6535005" y="3962514"/>
                <a:ext cx="2262799" cy="691471"/>
              </a:xfrm>
              <a:prstGeom prst="rect">
                <a:avLst/>
              </a:prstGeom>
              <a:blipFill rotWithShape="0">
                <a:blip r:embed="rId14"/>
                <a:stretch>
                  <a:fillRect/>
                </a:stretch>
              </a:blipFill>
            </p:spPr>
            <p:txBody>
              <a:bodyPr/>
              <a:lstStyle/>
              <a:p>
                <a:r>
                  <a:rPr lang="en-AU">
                    <a:noFill/>
                  </a:rPr>
                  <a:t> </a:t>
                </a:r>
              </a:p>
            </p:txBody>
          </p:sp>
        </mc:Fallback>
      </mc:AlternateContent>
      <mc:AlternateContent xmlns:mc="http://schemas.openxmlformats.org/markup-compatibility/2006">
        <mc:Choice xmlns="" xmlns:a14="http://schemas.microsoft.com/office/drawing/2010/main" Requires="a14">
          <p:sp>
            <p:nvSpPr>
              <p:cNvPr id="5" name="TextBox 4"/>
              <p:cNvSpPr txBox="1"/>
              <p:nvPr/>
            </p:nvSpPr>
            <p:spPr>
              <a:xfrm>
                <a:off x="6384324" y="5146938"/>
                <a:ext cx="2586681" cy="859531"/>
              </a:xfrm>
              <a:prstGeom prst="rect">
                <a:avLst/>
              </a:prstGeom>
              <a:noFill/>
            </p:spPr>
            <p:txBody>
              <a:bodyPr wrap="square" rtlCol="0">
                <a:spAutoFit/>
              </a:bodyPr>
              <a:lstStyle/>
              <a:p>
                <a:r>
                  <a:rPr lang="en-AU" dirty="0" smtClean="0"/>
                  <a:t>For </a:t>
                </a:r>
                <a14:m>
                  <m:oMath xmlns:m="http://schemas.openxmlformats.org/officeDocument/2006/math">
                    <m:r>
                      <a:rPr lang="en-AU" i="1" dirty="0" smtClean="0">
                        <a:latin typeface="Cambria Math" panose="02040503050406030204" pitchFamily="18" charset="0"/>
                      </a:rPr>
                      <m:t>𝑁</m:t>
                    </m:r>
                    <m:r>
                      <a:rPr lang="en-AU" i="1" dirty="0" smtClean="0">
                        <a:latin typeface="Cambria Math" panose="02040503050406030204" pitchFamily="18" charset="0"/>
                      </a:rPr>
                      <m:t>=42</m:t>
                    </m:r>
                  </m:oMath>
                </a14:m>
                <a:endParaRPr lang="en-AU" dirty="0" smtClean="0"/>
              </a:p>
              <a:p>
                <a:pPr/>
                <a14:m>
                  <m:oMathPara xmlns:m="http://schemas.openxmlformats.org/officeDocument/2006/math">
                    <m:oMathParaPr>
                      <m:jc m:val="centerGroup"/>
                    </m:oMathParaPr>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𝑘</m:t>
                          </m:r>
                        </m:e>
                        <m:sub>
                          <m:r>
                            <m:rPr>
                              <m:sty m:val="p"/>
                            </m:rPr>
                            <a:rPr lang="en-AU" b="0" i="0" smtClean="0">
                              <a:latin typeface="Cambria Math" panose="02040503050406030204" pitchFamily="18" charset="0"/>
                            </a:rPr>
                            <m:t>opt</m:t>
                          </m:r>
                        </m:sub>
                      </m:sSub>
                      <m:r>
                        <a:rPr lang="en-AU" b="0" i="1" smtClean="0">
                          <a:latin typeface="Cambria Math" panose="02040503050406030204" pitchFamily="18" charset="0"/>
                        </a:rPr>
                        <m:t>≈4.58996…</m:t>
                      </m:r>
                    </m:oMath>
                  </m:oMathPara>
                </a14:m>
                <a:endParaRPr lang="en-AU" dirty="0"/>
              </a:p>
            </p:txBody>
          </p:sp>
        </mc:Choice>
        <mc:Fallback>
          <p:sp>
            <p:nvSpPr>
              <p:cNvPr id="5" name="TextBox 4"/>
              <p:cNvSpPr txBox="1">
                <a:spLocks noRot="1" noChangeAspect="1" noMove="1" noResize="1" noEditPoints="1" noAdjustHandles="1" noChangeArrowheads="1" noChangeShapeType="1" noTextEdit="1"/>
              </p:cNvSpPr>
              <p:nvPr/>
            </p:nvSpPr>
            <p:spPr>
              <a:xfrm>
                <a:off x="6384324" y="5146938"/>
                <a:ext cx="2586681" cy="859531"/>
              </a:xfrm>
              <a:prstGeom prst="rect">
                <a:avLst/>
              </a:prstGeom>
              <a:blipFill rotWithShape="0">
                <a:blip r:embed="rId15"/>
                <a:stretch>
                  <a:fillRect l="-3529" t="-4965" b="-6383"/>
                </a:stretch>
              </a:blipFill>
            </p:spPr>
            <p:txBody>
              <a:bodyPr/>
              <a:lstStyle/>
              <a:p>
                <a:r>
                  <a:rPr lang="en-AU">
                    <a:noFill/>
                  </a:rPr>
                  <a:t> </a:t>
                </a:r>
              </a:p>
            </p:txBody>
          </p:sp>
        </mc:Fallback>
      </mc:AlternateContent>
    </p:spTree>
    <p:extLst>
      <p:ext uri="{BB962C8B-B14F-4D97-AF65-F5344CB8AC3E}">
        <p14:creationId xmlns="" xmlns:p14="http://schemas.microsoft.com/office/powerpoint/2010/main" val="37902583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871539" y="119063"/>
            <a:ext cx="7382776" cy="790575"/>
          </a:xfrm>
        </p:spPr>
        <p:txBody>
          <a:bodyPr/>
          <a:lstStyle/>
          <a:p>
            <a:pPr eaLnBrk="1" hangingPunct="1"/>
            <a:r>
              <a:rPr lang="en-AU" dirty="0" smtClean="0"/>
              <a:t>Grover’s search algorithm</a:t>
            </a:r>
          </a:p>
        </p:txBody>
      </p:sp>
      <mc:AlternateContent xmlns:mc="http://schemas.openxmlformats.org/markup-compatibility/2006">
        <mc:Choice xmlns="" xmlns:a14="http://schemas.microsoft.com/office/drawing/2010/main" Requires="a14">
          <p:sp>
            <p:nvSpPr>
              <p:cNvPr id="8195" name="Rectangle 3"/>
              <p:cNvSpPr>
                <a:spLocks noGrp="1" noChangeArrowheads="1"/>
              </p:cNvSpPr>
              <p:nvPr>
                <p:ph type="body" idx="1"/>
              </p:nvPr>
            </p:nvSpPr>
            <p:spPr>
              <a:xfrm>
                <a:off x="327324" y="1152037"/>
                <a:ext cx="8816676" cy="4796611"/>
              </a:xfrm>
            </p:spPr>
            <p:txBody>
              <a:bodyPr/>
              <a:lstStyle/>
              <a:p>
                <a:pPr eaLnBrk="1" hangingPunct="1">
                  <a:spcBef>
                    <a:spcPts val="600"/>
                  </a:spcBef>
                  <a:spcAft>
                    <a:spcPts val="0"/>
                  </a:spcAft>
                </a:pPr>
                <a:r>
                  <a:rPr lang="en-AU" sz="2000" b="1" dirty="0" smtClean="0"/>
                  <a:t>What about multiple targets?</a:t>
                </a:r>
                <a:endParaRPr lang="en-AU" sz="2000" dirty="0" smtClean="0"/>
              </a:p>
              <a:p>
                <a:pPr eaLnBrk="1" hangingPunct="1">
                  <a:spcBef>
                    <a:spcPts val="300"/>
                  </a:spcBef>
                  <a:spcAft>
                    <a:spcPts val="0"/>
                  </a:spcAft>
                </a:pPr>
                <a:r>
                  <a:rPr lang="en-AU" sz="2000" dirty="0" smtClean="0"/>
                  <a:t>In general we have </a:t>
                </a:r>
                <a14:m>
                  <m:oMath xmlns:m="http://schemas.openxmlformats.org/officeDocument/2006/math">
                    <m:r>
                      <a:rPr lang="en-AU" sz="2000" i="1" dirty="0" smtClean="0">
                        <a:latin typeface="Cambria Math" panose="02040503050406030204" pitchFamily="18" charset="0"/>
                      </a:rPr>
                      <m:t>𝑚</m:t>
                    </m:r>
                  </m:oMath>
                </a14:m>
                <a:r>
                  <a:rPr lang="en-AU" sz="2000" dirty="0" smtClean="0"/>
                  <a:t> values of </a:t>
                </a:r>
                <a14:m>
                  <m:oMath xmlns:m="http://schemas.openxmlformats.org/officeDocument/2006/math">
                    <m:r>
                      <a:rPr lang="en-AU" sz="2000" i="1" dirty="0" smtClean="0">
                        <a:latin typeface="Cambria Math" panose="02040503050406030204" pitchFamily="18" charset="0"/>
                      </a:rPr>
                      <m:t>𝑥</m:t>
                    </m:r>
                  </m:oMath>
                </a14:m>
                <a:r>
                  <a:rPr lang="en-AU" sz="2000" dirty="0" smtClean="0"/>
                  <a:t> such that </a:t>
                </a:r>
                <a14:m>
                  <m:oMath xmlns:m="http://schemas.openxmlformats.org/officeDocument/2006/math">
                    <m:r>
                      <a:rPr lang="en-AU" sz="2000" i="1" dirty="0" smtClean="0">
                        <a:latin typeface="Cambria Math" panose="02040503050406030204" pitchFamily="18" charset="0"/>
                      </a:rPr>
                      <m:t>𝑓</m:t>
                    </m:r>
                    <m:r>
                      <a:rPr lang="en-AU" sz="2000" i="1" dirty="0" smtClean="0">
                        <a:latin typeface="Cambria Math" panose="02040503050406030204" pitchFamily="18" charset="0"/>
                      </a:rPr>
                      <m:t>(</m:t>
                    </m:r>
                    <m:r>
                      <a:rPr lang="en-AU" sz="2000" i="1" dirty="0" smtClean="0">
                        <a:latin typeface="Cambria Math" panose="02040503050406030204" pitchFamily="18" charset="0"/>
                      </a:rPr>
                      <m:t>𝑥</m:t>
                    </m:r>
                    <m:r>
                      <a:rPr lang="en-AU" sz="2000" i="1" dirty="0" smtClean="0">
                        <a:latin typeface="Cambria Math" panose="02040503050406030204" pitchFamily="18" charset="0"/>
                      </a:rPr>
                      <m:t>)=1</m:t>
                    </m:r>
                  </m:oMath>
                </a14:m>
                <a:r>
                  <a:rPr lang="en-AU" sz="2000" dirty="0" smtClean="0"/>
                  <a:t>.</a:t>
                </a:r>
              </a:p>
              <a:p>
                <a:pPr eaLnBrk="1" hangingPunct="1">
                  <a:spcBef>
                    <a:spcPts val="300"/>
                  </a:spcBef>
                  <a:spcAft>
                    <a:spcPts val="0"/>
                  </a:spcAft>
                </a:pPr>
                <a:r>
                  <a:rPr lang="en-AU" sz="2000" dirty="0" smtClean="0"/>
                  <a:t>Let us define</a:t>
                </a:r>
              </a:p>
              <a:p>
                <a:pPr marL="0" indent="0" eaLnBrk="1" hangingPunct="1">
                  <a:spcBef>
                    <a:spcPts val="300"/>
                  </a:spcBef>
                  <a:spcAft>
                    <a:spcPts val="0"/>
                  </a:spcAft>
                  <a:buNone/>
                </a:pPr>
                <a14:m>
                  <m:oMathPara xmlns:m="http://schemas.openxmlformats.org/officeDocument/2006/math">
                    <m:oMathParaPr>
                      <m:jc m:val="centerGroup"/>
                    </m:oMathParaPr>
                    <m:oMath xmlns:m="http://schemas.openxmlformats.org/officeDocument/2006/math">
                      <m:r>
                        <a:rPr lang="en-AU" sz="2000" b="0" i="1" smtClean="0">
                          <a:latin typeface="Cambria Math" panose="02040503050406030204" pitchFamily="18" charset="0"/>
                        </a:rPr>
                        <m:t>|</m:t>
                      </m:r>
                      <m:r>
                        <a:rPr lang="en-AU" sz="2000" b="0" i="1" smtClean="0">
                          <a:latin typeface="Cambria Math" panose="02040503050406030204" pitchFamily="18" charset="0"/>
                        </a:rPr>
                        <m:t>𝜔</m:t>
                      </m:r>
                      <m:r>
                        <a:rPr lang="en-AU" sz="2000" b="0" i="1" smtClean="0">
                          <a:latin typeface="Cambria Math" panose="02040503050406030204" pitchFamily="18" charset="0"/>
                        </a:rPr>
                        <m:t>〉=</m:t>
                      </m:r>
                      <m:f>
                        <m:fPr>
                          <m:ctrlPr>
                            <a:rPr lang="en-AU" sz="2000" b="0" i="1" smtClean="0">
                              <a:latin typeface="Cambria Math" panose="02040503050406030204" pitchFamily="18" charset="0"/>
                            </a:rPr>
                          </m:ctrlPr>
                        </m:fPr>
                        <m:num>
                          <m:r>
                            <a:rPr lang="en-AU" sz="2000" b="0" i="1" smtClean="0">
                              <a:latin typeface="Cambria Math" panose="02040503050406030204" pitchFamily="18" charset="0"/>
                            </a:rPr>
                            <m:t>1</m:t>
                          </m:r>
                        </m:num>
                        <m:den>
                          <m:rad>
                            <m:radPr>
                              <m:degHide m:val="on"/>
                              <m:ctrlPr>
                                <a:rPr lang="en-AU" sz="2000" b="0" i="1" smtClean="0">
                                  <a:latin typeface="Cambria Math" panose="02040503050406030204" pitchFamily="18" charset="0"/>
                                </a:rPr>
                              </m:ctrlPr>
                            </m:radPr>
                            <m:deg/>
                            <m:e>
                              <m:r>
                                <a:rPr lang="en-AU" sz="2000" b="0" i="1" smtClean="0">
                                  <a:latin typeface="Cambria Math" panose="02040503050406030204" pitchFamily="18" charset="0"/>
                                </a:rPr>
                                <m:t>𝑚</m:t>
                              </m:r>
                            </m:e>
                          </m:rad>
                        </m:den>
                      </m:f>
                      <m:nary>
                        <m:naryPr>
                          <m:chr m:val="∑"/>
                          <m:ctrlPr>
                            <a:rPr lang="en-AU" sz="2000" b="0" i="1" smtClean="0">
                              <a:latin typeface="Cambria Math" panose="02040503050406030204" pitchFamily="18" charset="0"/>
                            </a:rPr>
                          </m:ctrlPr>
                        </m:naryPr>
                        <m:sub>
                          <m:r>
                            <m:rPr>
                              <m:brk m:alnAt="23"/>
                            </m:rPr>
                            <a:rPr lang="en-AU" sz="2000" b="0" i="1" smtClean="0">
                              <a:latin typeface="Cambria Math" panose="02040503050406030204" pitchFamily="18" charset="0"/>
                            </a:rPr>
                            <m:t>𝑛</m:t>
                          </m:r>
                          <m:r>
                            <a:rPr lang="en-AU" sz="2000" b="0" i="1" smtClean="0">
                              <a:latin typeface="Cambria Math" panose="02040503050406030204" pitchFamily="18" charset="0"/>
                            </a:rPr>
                            <m:t>=1</m:t>
                          </m:r>
                        </m:sub>
                        <m:sup>
                          <m:r>
                            <a:rPr lang="en-AU" sz="2000" b="0" i="1" smtClean="0">
                              <a:latin typeface="Cambria Math" panose="02040503050406030204" pitchFamily="18" charset="0"/>
                            </a:rPr>
                            <m:t>𝑚</m:t>
                          </m:r>
                        </m:sup>
                        <m:e>
                          <m:r>
                            <a:rPr lang="en-AU" sz="2000" b="0" i="1" smtClean="0">
                              <a:latin typeface="Cambria Math" panose="02040503050406030204" pitchFamily="18" charset="0"/>
                            </a:rPr>
                            <m:t>|</m:t>
                          </m:r>
                          <m:sSub>
                            <m:sSubPr>
                              <m:ctrlPr>
                                <a:rPr lang="en-AU" sz="2000" b="0" i="1" smtClean="0">
                                  <a:latin typeface="Cambria Math" panose="02040503050406030204" pitchFamily="18" charset="0"/>
                                </a:rPr>
                              </m:ctrlPr>
                            </m:sSubPr>
                            <m:e>
                              <m:r>
                                <a:rPr lang="en-AU" sz="2000" b="0" i="1" smtClean="0">
                                  <a:latin typeface="Cambria Math" panose="02040503050406030204" pitchFamily="18" charset="0"/>
                                </a:rPr>
                                <m:t>𝜔</m:t>
                              </m:r>
                            </m:e>
                            <m:sub>
                              <m:r>
                                <a:rPr lang="en-AU" sz="2000" b="0" i="1" smtClean="0">
                                  <a:latin typeface="Cambria Math" panose="02040503050406030204" pitchFamily="18" charset="0"/>
                                </a:rPr>
                                <m:t>𝑛</m:t>
                              </m:r>
                            </m:sub>
                          </m:sSub>
                          <m:r>
                            <a:rPr lang="en-AU" sz="2000" b="0" i="1" smtClean="0">
                              <a:latin typeface="Cambria Math" panose="02040503050406030204" pitchFamily="18" charset="0"/>
                            </a:rPr>
                            <m:t>〉</m:t>
                          </m:r>
                        </m:e>
                      </m:nary>
                    </m:oMath>
                  </m:oMathPara>
                </a14:m>
                <a:endParaRPr lang="en-AU" sz="2000" dirty="0"/>
              </a:p>
              <a:p>
                <a:pPr marL="0" indent="0" eaLnBrk="1" hangingPunct="1">
                  <a:spcBef>
                    <a:spcPts val="300"/>
                  </a:spcBef>
                  <a:spcAft>
                    <a:spcPts val="0"/>
                  </a:spcAft>
                  <a:buNone/>
                </a:pPr>
                <a:r>
                  <a:rPr lang="en-AU" sz="2000" dirty="0" smtClean="0"/>
                  <a:t>     where </a:t>
                </a:r>
                <a14:m>
                  <m:oMath xmlns:m="http://schemas.openxmlformats.org/officeDocument/2006/math">
                    <m:sSub>
                      <m:sSubPr>
                        <m:ctrlPr>
                          <a:rPr lang="en-AU" sz="2000" b="0" i="1" smtClean="0">
                            <a:latin typeface="Cambria Math" panose="02040503050406030204" pitchFamily="18" charset="0"/>
                          </a:rPr>
                        </m:ctrlPr>
                      </m:sSubPr>
                      <m:e>
                        <m:r>
                          <a:rPr lang="en-AU" sz="2000" b="0" i="1" smtClean="0">
                            <a:latin typeface="Cambria Math" panose="02040503050406030204" pitchFamily="18" charset="0"/>
                          </a:rPr>
                          <m:t>𝜔</m:t>
                        </m:r>
                      </m:e>
                      <m:sub>
                        <m:r>
                          <a:rPr lang="en-AU" sz="2000" b="0" i="1" smtClean="0">
                            <a:latin typeface="Cambria Math" panose="02040503050406030204" pitchFamily="18" charset="0"/>
                          </a:rPr>
                          <m:t>𝑛</m:t>
                        </m:r>
                      </m:sub>
                    </m:sSub>
                  </m:oMath>
                </a14:m>
                <a:r>
                  <a:rPr lang="en-AU" sz="2000" dirty="0" smtClean="0"/>
                  <a:t> are the values of </a:t>
                </a:r>
                <a14:m>
                  <m:oMath xmlns:m="http://schemas.openxmlformats.org/officeDocument/2006/math">
                    <m:r>
                      <a:rPr lang="en-AU" sz="2000" i="1" dirty="0" smtClean="0">
                        <a:latin typeface="Cambria Math" panose="02040503050406030204" pitchFamily="18" charset="0"/>
                      </a:rPr>
                      <m:t>𝑥</m:t>
                    </m:r>
                  </m:oMath>
                </a14:m>
                <a:r>
                  <a:rPr lang="en-AU" sz="2000" dirty="0" smtClean="0"/>
                  <a:t> such that </a:t>
                </a:r>
                <a14:m>
                  <m:oMath xmlns:m="http://schemas.openxmlformats.org/officeDocument/2006/math">
                    <m:r>
                      <a:rPr lang="en-AU" sz="2000" i="1" dirty="0">
                        <a:latin typeface="Cambria Math" panose="02040503050406030204" pitchFamily="18" charset="0"/>
                      </a:rPr>
                      <m:t>𝑓</m:t>
                    </m:r>
                    <m:r>
                      <a:rPr lang="en-AU" sz="2000" i="1" dirty="0">
                        <a:latin typeface="Cambria Math" panose="02040503050406030204" pitchFamily="18" charset="0"/>
                      </a:rPr>
                      <m:t>(</m:t>
                    </m:r>
                    <m:r>
                      <a:rPr lang="en-AU" sz="2000" i="1" dirty="0">
                        <a:latin typeface="Cambria Math" panose="02040503050406030204" pitchFamily="18" charset="0"/>
                      </a:rPr>
                      <m:t>𝑥</m:t>
                    </m:r>
                    <m:r>
                      <a:rPr lang="en-AU" sz="2000" i="1" dirty="0">
                        <a:latin typeface="Cambria Math" panose="02040503050406030204" pitchFamily="18" charset="0"/>
                      </a:rPr>
                      <m:t>)=1</m:t>
                    </m:r>
                  </m:oMath>
                </a14:m>
                <a:r>
                  <a:rPr lang="en-AU" sz="2000" dirty="0"/>
                  <a:t>.</a:t>
                </a:r>
              </a:p>
              <a:p>
                <a:pPr eaLnBrk="1" hangingPunct="1">
                  <a:spcBef>
                    <a:spcPts val="300"/>
                  </a:spcBef>
                  <a:spcAft>
                    <a:spcPts val="0"/>
                  </a:spcAft>
                </a:pPr>
                <a:r>
                  <a:rPr lang="en-AU" sz="2000" dirty="0" smtClean="0"/>
                  <a:t>Define a modified </a:t>
                </a:r>
                <a14:m>
                  <m:oMath xmlns:m="http://schemas.openxmlformats.org/officeDocument/2006/math">
                    <m:r>
                      <a:rPr lang="en-AU" sz="2000" b="0" i="1" smtClean="0">
                        <a:latin typeface="Cambria Math" panose="02040503050406030204" pitchFamily="18" charset="0"/>
                      </a:rPr>
                      <m:t>|</m:t>
                    </m:r>
                    <m:sSup>
                      <m:sSupPr>
                        <m:ctrlPr>
                          <a:rPr lang="en-AU" sz="2000" b="0" i="1" smtClean="0">
                            <a:latin typeface="Cambria Math" panose="02040503050406030204" pitchFamily="18" charset="0"/>
                          </a:rPr>
                        </m:ctrlPr>
                      </m:sSupPr>
                      <m:e>
                        <m:r>
                          <a:rPr lang="en-AU" sz="2000" b="0" i="1" smtClean="0">
                            <a:latin typeface="Cambria Math" panose="02040503050406030204" pitchFamily="18" charset="0"/>
                          </a:rPr>
                          <m:t>𝑠</m:t>
                        </m:r>
                      </m:e>
                      <m:sup>
                        <m:r>
                          <a:rPr lang="en-AU" sz="2000" b="0" i="1" smtClean="0">
                            <a:latin typeface="Cambria Math" panose="02040503050406030204" pitchFamily="18" charset="0"/>
                          </a:rPr>
                          <m:t>′</m:t>
                        </m:r>
                      </m:sup>
                    </m:sSup>
                    <m:r>
                      <a:rPr lang="en-AU" sz="2000" b="0" i="1" smtClean="0">
                        <a:latin typeface="Cambria Math" panose="02040503050406030204" pitchFamily="18" charset="0"/>
                      </a:rPr>
                      <m:t>〉</m:t>
                    </m:r>
                  </m:oMath>
                </a14:m>
                <a:endParaRPr lang="en-AU" sz="2000" dirty="0" smtClean="0"/>
              </a:p>
              <a:p>
                <a:pPr marL="0" indent="0" eaLnBrk="1" hangingPunct="1">
                  <a:spcBef>
                    <a:spcPts val="300"/>
                  </a:spcBef>
                  <a:spcAft>
                    <a:spcPts val="0"/>
                  </a:spcAft>
                  <a:buNone/>
                </a:pPr>
                <a14:m>
                  <m:oMathPara xmlns:m="http://schemas.openxmlformats.org/officeDocument/2006/math">
                    <m:oMathParaPr>
                      <m:jc m:val="centerGroup"/>
                    </m:oMathParaPr>
                    <m:oMath xmlns:m="http://schemas.openxmlformats.org/officeDocument/2006/math">
                      <m:r>
                        <a:rPr lang="en-AU" sz="2000" i="1">
                          <a:latin typeface="Cambria Math" panose="02040503050406030204" pitchFamily="18" charset="0"/>
                        </a:rPr>
                        <m:t>|</m:t>
                      </m:r>
                      <m:sSup>
                        <m:sSupPr>
                          <m:ctrlPr>
                            <a:rPr lang="en-AU" sz="2000" i="1">
                              <a:latin typeface="Cambria Math" panose="02040503050406030204" pitchFamily="18" charset="0"/>
                            </a:rPr>
                          </m:ctrlPr>
                        </m:sSupPr>
                        <m:e>
                          <m:r>
                            <a:rPr lang="en-AU" sz="2000" i="1">
                              <a:latin typeface="Cambria Math" panose="02040503050406030204" pitchFamily="18" charset="0"/>
                            </a:rPr>
                            <m:t>𝑠</m:t>
                          </m:r>
                        </m:e>
                        <m:sup>
                          <m:r>
                            <a:rPr lang="en-AU" sz="2000" i="1">
                              <a:latin typeface="Cambria Math" panose="02040503050406030204" pitchFamily="18" charset="0"/>
                            </a:rPr>
                            <m:t>′</m:t>
                          </m:r>
                        </m:sup>
                      </m:sSup>
                      <m:r>
                        <a:rPr lang="en-AU" sz="2000" i="1">
                          <a:latin typeface="Cambria Math" panose="02040503050406030204" pitchFamily="18" charset="0"/>
                        </a:rPr>
                        <m:t>〉=</m:t>
                      </m:r>
                      <m:f>
                        <m:fPr>
                          <m:ctrlPr>
                            <a:rPr lang="en-AU" sz="2000" i="1">
                              <a:latin typeface="Cambria Math" panose="02040503050406030204" pitchFamily="18" charset="0"/>
                            </a:rPr>
                          </m:ctrlPr>
                        </m:fPr>
                        <m:num>
                          <m:r>
                            <a:rPr lang="en-AU" sz="2000" i="1">
                              <a:latin typeface="Cambria Math" panose="02040503050406030204" pitchFamily="18" charset="0"/>
                            </a:rPr>
                            <m:t>1</m:t>
                          </m:r>
                        </m:num>
                        <m:den>
                          <m:rad>
                            <m:radPr>
                              <m:degHide m:val="on"/>
                              <m:ctrlPr>
                                <a:rPr lang="en-AU" sz="2000" i="1">
                                  <a:latin typeface="Cambria Math" panose="02040503050406030204" pitchFamily="18" charset="0"/>
                                </a:rPr>
                              </m:ctrlPr>
                            </m:radPr>
                            <m:deg/>
                            <m:e>
                              <m:r>
                                <a:rPr lang="en-AU" sz="2000" i="1">
                                  <a:latin typeface="Cambria Math" panose="02040503050406030204" pitchFamily="18" charset="0"/>
                                </a:rPr>
                                <m:t>𝑁</m:t>
                              </m:r>
                              <m:r>
                                <a:rPr lang="en-AU" sz="2000" i="1">
                                  <a:latin typeface="Cambria Math" panose="02040503050406030204" pitchFamily="18" charset="0"/>
                                </a:rPr>
                                <m:t>−</m:t>
                              </m:r>
                              <m:r>
                                <a:rPr lang="en-AU" sz="2000" b="0" i="1" smtClean="0">
                                  <a:latin typeface="Cambria Math" panose="02040503050406030204" pitchFamily="18" charset="0"/>
                                </a:rPr>
                                <m:t>𝑚</m:t>
                              </m:r>
                            </m:e>
                          </m:rad>
                        </m:den>
                      </m:f>
                      <m:nary>
                        <m:naryPr>
                          <m:chr m:val="∑"/>
                          <m:supHide m:val="on"/>
                          <m:ctrlPr>
                            <a:rPr lang="en-AU" sz="2000" i="1">
                              <a:latin typeface="Cambria Math" panose="02040503050406030204" pitchFamily="18" charset="0"/>
                            </a:rPr>
                          </m:ctrlPr>
                        </m:naryPr>
                        <m:sub>
                          <m:r>
                            <m:rPr>
                              <m:brk m:alnAt="7"/>
                            </m:rPr>
                            <a:rPr lang="en-AU" sz="2000" i="1">
                              <a:latin typeface="Cambria Math" panose="02040503050406030204" pitchFamily="18" charset="0"/>
                            </a:rPr>
                            <m:t>𝑥</m:t>
                          </m:r>
                          <m:r>
                            <a:rPr lang="en-AU" sz="2000" b="0" i="1" smtClean="0">
                              <a:latin typeface="Cambria Math" panose="02040503050406030204" pitchFamily="18" charset="0"/>
                            </a:rPr>
                            <m:t>∉{</m:t>
                          </m:r>
                          <m:sSub>
                            <m:sSubPr>
                              <m:ctrlPr>
                                <a:rPr lang="en-AU" sz="2000" b="0" i="1" smtClean="0">
                                  <a:latin typeface="Cambria Math" panose="02040503050406030204" pitchFamily="18" charset="0"/>
                                </a:rPr>
                              </m:ctrlPr>
                            </m:sSubPr>
                            <m:e>
                              <m:r>
                                <a:rPr lang="en-AU" sz="2000" i="1">
                                  <a:latin typeface="Cambria Math" panose="02040503050406030204" pitchFamily="18" charset="0"/>
                                </a:rPr>
                                <m:t>𝜔</m:t>
                              </m:r>
                            </m:e>
                            <m:sub>
                              <m:r>
                                <a:rPr lang="en-AU" sz="2000" b="0" i="1" smtClean="0">
                                  <a:latin typeface="Cambria Math" panose="02040503050406030204" pitchFamily="18" charset="0"/>
                                </a:rPr>
                                <m:t>𝑛</m:t>
                              </m:r>
                            </m:sub>
                          </m:sSub>
                          <m:r>
                            <a:rPr lang="en-AU" sz="2000" b="0" i="1" smtClean="0">
                              <a:latin typeface="Cambria Math" panose="02040503050406030204" pitchFamily="18" charset="0"/>
                            </a:rPr>
                            <m:t>}</m:t>
                          </m:r>
                        </m:sub>
                        <m:sup/>
                        <m:e>
                          <m:r>
                            <a:rPr lang="en-AU" sz="2000" i="1">
                              <a:latin typeface="Cambria Math" panose="02040503050406030204" pitchFamily="18" charset="0"/>
                            </a:rPr>
                            <m:t>|</m:t>
                          </m:r>
                          <m:r>
                            <a:rPr lang="en-AU" sz="2000" i="1">
                              <a:latin typeface="Cambria Math" panose="02040503050406030204" pitchFamily="18" charset="0"/>
                            </a:rPr>
                            <m:t>𝑥</m:t>
                          </m:r>
                          <m:r>
                            <a:rPr lang="en-AU" sz="2000" i="1">
                              <a:latin typeface="Cambria Math" panose="02040503050406030204" pitchFamily="18" charset="0"/>
                            </a:rPr>
                            <m:t>〉</m:t>
                          </m:r>
                        </m:e>
                      </m:nary>
                    </m:oMath>
                  </m:oMathPara>
                </a14:m>
                <a:endParaRPr lang="en-AU" sz="2000" dirty="0" smtClean="0"/>
              </a:p>
              <a:p>
                <a:pPr eaLnBrk="1" hangingPunct="1">
                  <a:spcBef>
                    <a:spcPts val="300"/>
                  </a:spcBef>
                  <a:spcAft>
                    <a:spcPts val="0"/>
                  </a:spcAft>
                </a:pPr>
                <a:r>
                  <a:rPr lang="en-AU" sz="2000" dirty="0" smtClean="0"/>
                  <a:t>Then</a:t>
                </a:r>
                <a:endParaRPr lang="en-AU" sz="2000" dirty="0"/>
              </a:p>
              <a:p>
                <a:pPr marL="0" indent="0" eaLnBrk="1" hangingPunct="1">
                  <a:spcBef>
                    <a:spcPts val="300"/>
                  </a:spcBef>
                  <a:spcAft>
                    <a:spcPts val="0"/>
                  </a:spcAft>
                  <a:buNone/>
                </a:pPr>
                <a14:m>
                  <m:oMathPara xmlns:m="http://schemas.openxmlformats.org/officeDocument/2006/math">
                    <m:oMathParaPr>
                      <m:jc m:val="centerGroup"/>
                    </m:oMathParaPr>
                    <m:oMath xmlns:m="http://schemas.openxmlformats.org/officeDocument/2006/math">
                      <m:d>
                        <m:dPr>
                          <m:begChr m:val="|"/>
                          <m:endChr m:val="〉"/>
                          <m:ctrlPr>
                            <a:rPr lang="en-AU" sz="2000" i="1">
                              <a:latin typeface="Cambria Math" panose="02040503050406030204" pitchFamily="18" charset="0"/>
                            </a:rPr>
                          </m:ctrlPr>
                        </m:dPr>
                        <m:e>
                          <m:r>
                            <a:rPr lang="en-AU" sz="2000" i="1">
                              <a:latin typeface="Cambria Math" panose="02040503050406030204" pitchFamily="18" charset="0"/>
                            </a:rPr>
                            <m:t>𝑠</m:t>
                          </m:r>
                        </m:e>
                      </m:d>
                      <m:r>
                        <a:rPr lang="en-AU" sz="2000" i="1">
                          <a:latin typeface="Cambria Math" panose="02040503050406030204" pitchFamily="18" charset="0"/>
                        </a:rPr>
                        <m:t>=</m:t>
                      </m:r>
                      <m:func>
                        <m:funcPr>
                          <m:ctrlPr>
                            <a:rPr lang="en-AU" sz="2000" i="1">
                              <a:latin typeface="Cambria Math" panose="02040503050406030204" pitchFamily="18" charset="0"/>
                            </a:rPr>
                          </m:ctrlPr>
                        </m:funcPr>
                        <m:fName>
                          <m:r>
                            <m:rPr>
                              <m:sty m:val="p"/>
                            </m:rPr>
                            <a:rPr lang="en-AU" sz="2000">
                              <a:latin typeface="Cambria Math" panose="02040503050406030204" pitchFamily="18" charset="0"/>
                            </a:rPr>
                            <m:t>cos</m:t>
                          </m:r>
                        </m:fName>
                        <m:e>
                          <m:r>
                            <a:rPr lang="en-AU" sz="2000" i="1">
                              <a:latin typeface="Cambria Math" panose="02040503050406030204" pitchFamily="18" charset="0"/>
                            </a:rPr>
                            <m:t>𝜙</m:t>
                          </m:r>
                        </m:e>
                      </m:func>
                      <m:d>
                        <m:dPr>
                          <m:begChr m:val="|"/>
                          <m:endChr m:val="〉"/>
                          <m:ctrlPr>
                            <a:rPr lang="en-AU" sz="2000" i="1">
                              <a:latin typeface="Cambria Math" panose="02040503050406030204" pitchFamily="18" charset="0"/>
                            </a:rPr>
                          </m:ctrlPr>
                        </m:dPr>
                        <m:e>
                          <m:r>
                            <a:rPr lang="en-AU" sz="2000" i="1">
                              <a:latin typeface="Cambria Math" panose="02040503050406030204" pitchFamily="18" charset="0"/>
                            </a:rPr>
                            <m:t>𝑠</m:t>
                          </m:r>
                          <m:r>
                            <a:rPr lang="en-AU" sz="2000" i="1">
                              <a:latin typeface="Cambria Math" panose="02040503050406030204" pitchFamily="18" charset="0"/>
                            </a:rPr>
                            <m:t>′</m:t>
                          </m:r>
                        </m:e>
                      </m:d>
                      <m:r>
                        <a:rPr lang="en-AU" sz="2000" i="1">
                          <a:latin typeface="Cambria Math" panose="02040503050406030204" pitchFamily="18" charset="0"/>
                        </a:rPr>
                        <m:t>+</m:t>
                      </m:r>
                      <m:func>
                        <m:funcPr>
                          <m:ctrlPr>
                            <a:rPr lang="en-AU" sz="2000" i="1">
                              <a:latin typeface="Cambria Math" panose="02040503050406030204" pitchFamily="18" charset="0"/>
                            </a:rPr>
                          </m:ctrlPr>
                        </m:funcPr>
                        <m:fName>
                          <m:r>
                            <m:rPr>
                              <m:sty m:val="p"/>
                            </m:rPr>
                            <a:rPr lang="en-AU" sz="2000">
                              <a:latin typeface="Cambria Math" panose="02040503050406030204" pitchFamily="18" charset="0"/>
                            </a:rPr>
                            <m:t>sin</m:t>
                          </m:r>
                        </m:fName>
                        <m:e>
                          <m:r>
                            <a:rPr lang="en-AU" sz="2000" i="1">
                              <a:latin typeface="Cambria Math" panose="02040503050406030204" pitchFamily="18" charset="0"/>
                            </a:rPr>
                            <m:t>𝜙</m:t>
                          </m:r>
                        </m:e>
                      </m:func>
                      <m:r>
                        <a:rPr lang="en-AU" sz="2000" i="1">
                          <a:latin typeface="Cambria Math" panose="02040503050406030204" pitchFamily="18" charset="0"/>
                        </a:rPr>
                        <m:t>|</m:t>
                      </m:r>
                      <m:r>
                        <a:rPr lang="en-AU" sz="2000" i="1">
                          <a:latin typeface="Cambria Math" panose="02040503050406030204" pitchFamily="18" charset="0"/>
                        </a:rPr>
                        <m:t>𝜔</m:t>
                      </m:r>
                      <m:r>
                        <a:rPr lang="en-AU" sz="2000" i="1">
                          <a:latin typeface="Cambria Math" panose="02040503050406030204" pitchFamily="18" charset="0"/>
                        </a:rPr>
                        <m:t>〉</m:t>
                      </m:r>
                    </m:oMath>
                  </m:oMathPara>
                </a14:m>
                <a:endParaRPr lang="en-AU" sz="2000" dirty="0"/>
              </a:p>
              <a:p>
                <a:pPr marL="0" indent="0" eaLnBrk="1" hangingPunct="1">
                  <a:spcBef>
                    <a:spcPts val="300"/>
                  </a:spcBef>
                  <a:spcAft>
                    <a:spcPts val="0"/>
                  </a:spcAft>
                  <a:buNone/>
                </a:pPr>
                <a:r>
                  <a:rPr lang="en-AU" sz="2000" dirty="0"/>
                  <a:t>     with </a:t>
                </a:r>
                <a14:m>
                  <m:oMath xmlns:m="http://schemas.openxmlformats.org/officeDocument/2006/math">
                    <m:func>
                      <m:funcPr>
                        <m:ctrlPr>
                          <a:rPr lang="en-AU" sz="2000" i="1">
                            <a:latin typeface="Cambria Math" panose="02040503050406030204" pitchFamily="18" charset="0"/>
                          </a:rPr>
                        </m:ctrlPr>
                      </m:funcPr>
                      <m:fName>
                        <m:r>
                          <m:rPr>
                            <m:sty m:val="p"/>
                          </m:rPr>
                          <a:rPr lang="en-AU" sz="2000">
                            <a:latin typeface="Cambria Math" panose="02040503050406030204" pitchFamily="18" charset="0"/>
                          </a:rPr>
                          <m:t>sin</m:t>
                        </m:r>
                      </m:fName>
                      <m:e>
                        <m:r>
                          <a:rPr lang="en-AU" sz="2000" i="1">
                            <a:latin typeface="Cambria Math" panose="02040503050406030204" pitchFamily="18" charset="0"/>
                          </a:rPr>
                          <m:t>𝜙</m:t>
                        </m:r>
                      </m:e>
                    </m:func>
                    <m:r>
                      <a:rPr lang="en-AU" sz="2000" i="1">
                        <a:latin typeface="Cambria Math" panose="02040503050406030204" pitchFamily="18" charset="0"/>
                      </a:rPr>
                      <m:t>=</m:t>
                    </m:r>
                    <m:rad>
                      <m:radPr>
                        <m:degHide m:val="on"/>
                        <m:ctrlPr>
                          <a:rPr lang="en-AU" sz="2000" i="1">
                            <a:latin typeface="Cambria Math" panose="02040503050406030204" pitchFamily="18" charset="0"/>
                          </a:rPr>
                        </m:ctrlPr>
                      </m:radPr>
                      <m:deg/>
                      <m:e>
                        <m:r>
                          <a:rPr lang="en-AU" sz="2000" b="0" i="1" smtClean="0">
                            <a:latin typeface="Cambria Math" panose="02040503050406030204" pitchFamily="18" charset="0"/>
                          </a:rPr>
                          <m:t>𝑚</m:t>
                        </m:r>
                        <m:r>
                          <a:rPr lang="en-AU" sz="2000" b="0" i="1" smtClean="0">
                            <a:latin typeface="Cambria Math" panose="02040503050406030204" pitchFamily="18" charset="0"/>
                          </a:rPr>
                          <m:t>/</m:t>
                        </m:r>
                        <m:r>
                          <a:rPr lang="en-AU" sz="2000" i="1">
                            <a:latin typeface="Cambria Math" panose="02040503050406030204" pitchFamily="18" charset="0"/>
                          </a:rPr>
                          <m:t>𝑁</m:t>
                        </m:r>
                      </m:e>
                    </m:rad>
                  </m:oMath>
                </a14:m>
                <a:r>
                  <a:rPr lang="en-AU" sz="2000" dirty="0" smtClean="0"/>
                  <a:t>.</a:t>
                </a:r>
                <a:endParaRPr lang="en-AU" sz="2000" dirty="0"/>
              </a:p>
              <a:p>
                <a:pPr eaLnBrk="1" hangingPunct="1">
                  <a:spcBef>
                    <a:spcPts val="300"/>
                  </a:spcBef>
                  <a:spcAft>
                    <a:spcPts val="0"/>
                  </a:spcAft>
                </a:pPr>
                <a:r>
                  <a:rPr lang="en-AU" sz="2000" dirty="0" smtClean="0"/>
                  <a:t>The analysis is the same, except with the modified value of </a:t>
                </a:r>
                <a14:m>
                  <m:oMath xmlns:m="http://schemas.openxmlformats.org/officeDocument/2006/math">
                    <m:r>
                      <a:rPr lang="en-AU" sz="2000" b="0" i="1" smtClean="0">
                        <a:latin typeface="Cambria Math" panose="02040503050406030204" pitchFamily="18" charset="0"/>
                      </a:rPr>
                      <m:t>𝜙</m:t>
                    </m:r>
                  </m:oMath>
                </a14:m>
                <a:r>
                  <a:rPr lang="en-AU" sz="2000" dirty="0" smtClean="0"/>
                  <a:t>.</a:t>
                </a:r>
                <a:endParaRPr lang="en-AU" sz="2000" dirty="0"/>
              </a:p>
            </p:txBody>
          </p:sp>
        </mc:Choice>
        <mc:Fallback>
          <p:sp>
            <p:nvSpPr>
              <p:cNvPr id="8195" name="Rectangle 3"/>
              <p:cNvSpPr>
                <a:spLocks noGrp="1" noRot="1" noChangeAspect="1" noMove="1" noResize="1" noEditPoints="1" noAdjustHandles="1" noChangeArrowheads="1" noChangeShapeType="1" noTextEdit="1"/>
              </p:cNvSpPr>
              <p:nvPr>
                <p:ph type="body" idx="1"/>
              </p:nvPr>
            </p:nvSpPr>
            <p:spPr>
              <a:xfrm>
                <a:off x="327324" y="1152037"/>
                <a:ext cx="8816676" cy="4796611"/>
              </a:xfrm>
              <a:blipFill rotWithShape="0">
                <a:blip r:embed="rId2"/>
                <a:stretch>
                  <a:fillRect l="-207" t="-635" b="-1906"/>
                </a:stretch>
              </a:blipFill>
            </p:spPr>
            <p:txBody>
              <a:bodyPr/>
              <a:lstStyle/>
              <a:p>
                <a:r>
                  <a:rPr lang="en-AU">
                    <a:noFill/>
                  </a:rPr>
                  <a:t> </a:t>
                </a:r>
              </a:p>
            </p:txBody>
          </p:sp>
        </mc:Fallback>
      </mc:AlternateContent>
      <p:sp>
        <p:nvSpPr>
          <p:cNvPr id="10" name="TextBox 9"/>
          <p:cNvSpPr txBox="1"/>
          <p:nvPr/>
        </p:nvSpPr>
        <p:spPr>
          <a:xfrm>
            <a:off x="8254314" y="0"/>
            <a:ext cx="889686" cy="461665"/>
          </a:xfrm>
          <a:prstGeom prst="rect">
            <a:avLst/>
          </a:prstGeom>
          <a:noFill/>
        </p:spPr>
        <p:txBody>
          <a:bodyPr wrap="square" rtlCol="0">
            <a:spAutoFit/>
          </a:bodyPr>
          <a:lstStyle/>
          <a:p>
            <a:r>
              <a:rPr lang="en-AU" dirty="0" smtClean="0"/>
              <a:t>1996</a:t>
            </a:r>
            <a:endParaRPr lang="en-AU" dirty="0"/>
          </a:p>
        </p:txBody>
      </p:sp>
      <p:pic>
        <p:nvPicPr>
          <p:cNvPr id="3" name="Picture 2"/>
          <p:cNvPicPr>
            <a:picLocks noChangeAspect="1"/>
          </p:cNvPicPr>
          <p:nvPr/>
        </p:nvPicPr>
        <p:blipFill rotWithShape="1">
          <a:blip r:embed="rId3">
            <a:extLst>
              <a:ext uri="{28A0092B-C50C-407E-A947-70E740481C1C}">
                <a14:useLocalDpi xmlns="" xmlns:a14="http://schemas.microsoft.com/office/drawing/2010/main" val="0"/>
              </a:ext>
            </a:extLst>
          </a:blip>
          <a:srcRect l="50550" r="15751" b="40553"/>
          <a:stretch/>
        </p:blipFill>
        <p:spPr>
          <a:xfrm>
            <a:off x="7440194" y="830502"/>
            <a:ext cx="1548714" cy="2197786"/>
          </a:xfrm>
          <a:prstGeom prst="rect">
            <a:avLst/>
          </a:prstGeom>
        </p:spPr>
      </p:pic>
      <mc:AlternateContent xmlns:mc="http://schemas.openxmlformats.org/markup-compatibility/2006">
        <mc:Choice xmlns="" xmlns:a14="http://schemas.microsoft.com/office/drawing/2010/main" Requires="a14">
          <p:sp>
            <p:nvSpPr>
              <p:cNvPr id="33" name="TextBox 32"/>
              <p:cNvSpPr txBox="1"/>
              <p:nvPr/>
            </p:nvSpPr>
            <p:spPr>
              <a:xfrm>
                <a:off x="951178" y="5948648"/>
                <a:ext cx="7263373" cy="90935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AU" sz="2000" b="0" i="1" smtClean="0">
                              <a:latin typeface="Cambria Math" panose="02040503050406030204" pitchFamily="18" charset="0"/>
                            </a:rPr>
                          </m:ctrlPr>
                        </m:sSubPr>
                        <m:e>
                          <m:r>
                            <a:rPr lang="en-AU" sz="2000" b="0" i="1" smtClean="0">
                              <a:latin typeface="Cambria Math" panose="02040503050406030204" pitchFamily="18" charset="0"/>
                            </a:rPr>
                            <m:t>𝑘</m:t>
                          </m:r>
                        </m:e>
                        <m:sub>
                          <m:r>
                            <m:rPr>
                              <m:sty m:val="p"/>
                            </m:rPr>
                            <a:rPr lang="en-AU" sz="2000" b="0" i="0" smtClean="0">
                              <a:latin typeface="Cambria Math" panose="02040503050406030204" pitchFamily="18" charset="0"/>
                            </a:rPr>
                            <m:t>opt</m:t>
                          </m:r>
                        </m:sub>
                      </m:sSub>
                      <m:r>
                        <a:rPr lang="en-AU" sz="2000" b="0" i="1" smtClean="0">
                          <a:latin typeface="Cambria Math" panose="02040503050406030204" pitchFamily="18" charset="0"/>
                        </a:rPr>
                        <m:t>≈</m:t>
                      </m:r>
                      <m:f>
                        <m:fPr>
                          <m:ctrlPr>
                            <a:rPr lang="en-AU" sz="2000" b="0" i="1" smtClean="0">
                              <a:latin typeface="Cambria Math" panose="02040503050406030204" pitchFamily="18" charset="0"/>
                            </a:rPr>
                          </m:ctrlPr>
                        </m:fPr>
                        <m:num>
                          <m:r>
                            <a:rPr lang="en-AU" sz="2000" b="0" i="1" smtClean="0">
                              <a:latin typeface="Cambria Math" panose="02040503050406030204" pitchFamily="18" charset="0"/>
                            </a:rPr>
                            <m:t>𝜋</m:t>
                          </m:r>
                        </m:num>
                        <m:den>
                          <m:r>
                            <a:rPr lang="en-AU" sz="2000" b="0" i="1" smtClean="0">
                              <a:latin typeface="Cambria Math" panose="02040503050406030204" pitchFamily="18" charset="0"/>
                            </a:rPr>
                            <m:t>4</m:t>
                          </m:r>
                        </m:den>
                      </m:f>
                      <m:rad>
                        <m:radPr>
                          <m:degHide m:val="on"/>
                          <m:ctrlPr>
                            <a:rPr lang="en-AU" sz="2000" b="0" i="1" smtClean="0">
                              <a:latin typeface="Cambria Math" panose="02040503050406030204" pitchFamily="18" charset="0"/>
                            </a:rPr>
                          </m:ctrlPr>
                        </m:radPr>
                        <m:deg/>
                        <m:e>
                          <m:r>
                            <a:rPr lang="en-AU" sz="2000" b="0" i="1" smtClean="0">
                              <a:latin typeface="Cambria Math" panose="02040503050406030204" pitchFamily="18" charset="0"/>
                            </a:rPr>
                            <m:t>𝑁</m:t>
                          </m:r>
                        </m:e>
                      </m:rad>
                      <m:r>
                        <a:rPr lang="en-AU" sz="2000" b="0" i="0" smtClean="0">
                          <a:latin typeface="Cambria Math" panose="02040503050406030204" pitchFamily="18" charset="0"/>
                        </a:rPr>
                        <m:t>          </m:t>
                      </m:r>
                      <m:r>
                        <m:rPr>
                          <m:sty m:val="p"/>
                        </m:rPr>
                        <a:rPr lang="en-AU" sz="2000" b="0" i="0" smtClean="0">
                          <a:latin typeface="Cambria Math" panose="02040503050406030204" pitchFamily="18" charset="0"/>
                        </a:rPr>
                        <m:t>becomes</m:t>
                      </m:r>
                      <m:r>
                        <a:rPr lang="en-AU" sz="2000" b="0" i="0" smtClean="0">
                          <a:latin typeface="Cambria Math" panose="02040503050406030204" pitchFamily="18" charset="0"/>
                        </a:rPr>
                        <m:t>          </m:t>
                      </m:r>
                      <m:sSub>
                        <m:sSubPr>
                          <m:ctrlPr>
                            <a:rPr lang="en-AU" sz="2000" i="1">
                              <a:latin typeface="Cambria Math" panose="02040503050406030204" pitchFamily="18" charset="0"/>
                            </a:rPr>
                          </m:ctrlPr>
                        </m:sSubPr>
                        <m:e>
                          <m:r>
                            <a:rPr lang="en-AU" sz="2000" b="0" i="1" smtClean="0">
                              <a:latin typeface="Cambria Math" panose="02040503050406030204" pitchFamily="18" charset="0"/>
                            </a:rPr>
                            <m:t>𝑘</m:t>
                          </m:r>
                        </m:e>
                        <m:sub>
                          <m:r>
                            <m:rPr>
                              <m:sty m:val="p"/>
                            </m:rPr>
                            <a:rPr lang="en-AU" sz="2000">
                              <a:latin typeface="Cambria Math" panose="02040503050406030204" pitchFamily="18" charset="0"/>
                            </a:rPr>
                            <m:t>opt</m:t>
                          </m:r>
                        </m:sub>
                      </m:sSub>
                      <m:r>
                        <a:rPr lang="en-AU" sz="2000" i="1">
                          <a:latin typeface="Cambria Math" panose="02040503050406030204" pitchFamily="18" charset="0"/>
                        </a:rPr>
                        <m:t>≈</m:t>
                      </m:r>
                      <m:f>
                        <m:fPr>
                          <m:ctrlPr>
                            <a:rPr lang="en-AU" sz="2000" i="1">
                              <a:latin typeface="Cambria Math" panose="02040503050406030204" pitchFamily="18" charset="0"/>
                            </a:rPr>
                          </m:ctrlPr>
                        </m:fPr>
                        <m:num>
                          <m:r>
                            <a:rPr lang="en-AU" sz="2000" i="1">
                              <a:latin typeface="Cambria Math" panose="02040503050406030204" pitchFamily="18" charset="0"/>
                            </a:rPr>
                            <m:t>𝜋</m:t>
                          </m:r>
                        </m:num>
                        <m:den>
                          <m:r>
                            <a:rPr lang="en-AU" sz="2000" i="1">
                              <a:latin typeface="Cambria Math" panose="02040503050406030204" pitchFamily="18" charset="0"/>
                            </a:rPr>
                            <m:t>4</m:t>
                          </m:r>
                        </m:den>
                      </m:f>
                      <m:rad>
                        <m:radPr>
                          <m:degHide m:val="on"/>
                          <m:ctrlPr>
                            <a:rPr lang="en-AU" sz="2000" i="1">
                              <a:latin typeface="Cambria Math" panose="02040503050406030204" pitchFamily="18" charset="0"/>
                            </a:rPr>
                          </m:ctrlPr>
                        </m:radPr>
                        <m:deg/>
                        <m:e>
                          <m:f>
                            <m:fPr>
                              <m:ctrlPr>
                                <a:rPr lang="en-AU" sz="2000" b="0" i="1" smtClean="0">
                                  <a:latin typeface="Cambria Math" panose="02040503050406030204" pitchFamily="18" charset="0"/>
                                </a:rPr>
                              </m:ctrlPr>
                            </m:fPr>
                            <m:num>
                              <m:r>
                                <a:rPr lang="en-AU" sz="2000" b="0" i="1" smtClean="0">
                                  <a:latin typeface="Cambria Math" panose="02040503050406030204" pitchFamily="18" charset="0"/>
                                </a:rPr>
                                <m:t>𝑁</m:t>
                              </m:r>
                            </m:num>
                            <m:den>
                              <m:r>
                                <a:rPr lang="en-AU" sz="2000" b="0" i="1" smtClean="0">
                                  <a:latin typeface="Cambria Math" panose="02040503050406030204" pitchFamily="18" charset="0"/>
                                </a:rPr>
                                <m:t>𝑚</m:t>
                              </m:r>
                            </m:den>
                          </m:f>
                        </m:e>
                      </m:rad>
                    </m:oMath>
                  </m:oMathPara>
                </a14:m>
                <a:endParaRPr lang="en-AU" dirty="0"/>
              </a:p>
            </p:txBody>
          </p:sp>
        </mc:Choice>
        <mc:Fallback>
          <p:sp>
            <p:nvSpPr>
              <p:cNvPr id="33" name="TextBox 32"/>
              <p:cNvSpPr txBox="1">
                <a:spLocks noRot="1" noChangeAspect="1" noMove="1" noResize="1" noEditPoints="1" noAdjustHandles="1" noChangeArrowheads="1" noChangeShapeType="1" noTextEdit="1"/>
              </p:cNvSpPr>
              <p:nvPr/>
            </p:nvSpPr>
            <p:spPr>
              <a:xfrm>
                <a:off x="951178" y="5948648"/>
                <a:ext cx="7263373" cy="909352"/>
              </a:xfrm>
              <a:prstGeom prst="rect">
                <a:avLst/>
              </a:prstGeom>
              <a:blipFill rotWithShape="0">
                <a:blip r:embed="rId4"/>
                <a:stretch>
                  <a:fillRect b="-671"/>
                </a:stretch>
              </a:blipFill>
            </p:spPr>
            <p:txBody>
              <a:bodyPr/>
              <a:lstStyle/>
              <a:p>
                <a:r>
                  <a:rPr lang="en-AU">
                    <a:noFill/>
                  </a:rPr>
                  <a:t> </a:t>
                </a:r>
              </a:p>
            </p:txBody>
          </p:sp>
        </mc:Fallback>
      </mc:AlternateContent>
      <p:sp>
        <p:nvSpPr>
          <p:cNvPr id="36" name="TextBox 35"/>
          <p:cNvSpPr txBox="1"/>
          <p:nvPr/>
        </p:nvSpPr>
        <p:spPr>
          <a:xfrm>
            <a:off x="7394639" y="3028288"/>
            <a:ext cx="1639824" cy="307777"/>
          </a:xfrm>
          <a:prstGeom prst="rect">
            <a:avLst/>
          </a:prstGeom>
          <a:noFill/>
        </p:spPr>
        <p:txBody>
          <a:bodyPr wrap="square" rtlCol="0">
            <a:spAutoFit/>
          </a:bodyPr>
          <a:lstStyle/>
          <a:p>
            <a:pPr algn="ctr"/>
            <a:r>
              <a:rPr lang="en-AU" sz="1400" dirty="0" err="1" smtClean="0"/>
              <a:t>Lov</a:t>
            </a:r>
            <a:r>
              <a:rPr lang="en-AU" sz="1400" dirty="0" smtClean="0"/>
              <a:t> Grover</a:t>
            </a:r>
            <a:endParaRPr lang="en-AU" sz="1400" dirty="0"/>
          </a:p>
        </p:txBody>
      </p:sp>
      <mc:AlternateContent xmlns:mc="http://schemas.openxmlformats.org/markup-compatibility/2006">
        <mc:Choice xmlns="" xmlns:a14="http://schemas.microsoft.com/office/drawing/2010/main" Requires="a14">
          <p:sp>
            <p:nvSpPr>
              <p:cNvPr id="2" name="TextBox 1"/>
              <p:cNvSpPr txBox="1"/>
              <p:nvPr/>
            </p:nvSpPr>
            <p:spPr>
              <a:xfrm>
                <a:off x="6471139" y="3454400"/>
                <a:ext cx="2610217" cy="1880515"/>
              </a:xfrm>
              <a:prstGeom prst="rect">
                <a:avLst/>
              </a:prstGeom>
              <a:solidFill>
                <a:schemeClr val="accent1"/>
              </a:solidFill>
              <a:ln>
                <a:solidFill>
                  <a:schemeClr val="tx1"/>
                </a:solidFill>
              </a:ln>
            </p:spPr>
            <p:txBody>
              <a:bodyPr wrap="square" rtlCol="0">
                <a:spAutoFit/>
              </a:bodyPr>
              <a:lstStyle/>
              <a:p>
                <a:r>
                  <a:rPr lang="en-AU" sz="2000" dirty="0" smtClean="0"/>
                  <a:t>Define projector</a:t>
                </a:r>
              </a:p>
              <a:p>
                <a:pPr/>
                <a14:m>
                  <m:oMathPara xmlns:m="http://schemas.openxmlformats.org/officeDocument/2006/math">
                    <m:oMathParaPr>
                      <m:jc m:val="centerGroup"/>
                    </m:oMathParaPr>
                    <m:oMath xmlns:m="http://schemas.openxmlformats.org/officeDocument/2006/math">
                      <m:sSub>
                        <m:sSubPr>
                          <m:ctrlPr>
                            <a:rPr lang="en-AU" sz="2000" b="0" i="1" smtClean="0">
                              <a:latin typeface="Cambria Math" panose="02040503050406030204" pitchFamily="18" charset="0"/>
                            </a:rPr>
                          </m:ctrlPr>
                        </m:sSubPr>
                        <m:e>
                          <m:r>
                            <a:rPr lang="en-AU" sz="2000" b="0" i="1" smtClean="0">
                              <a:latin typeface="Cambria Math" panose="02040503050406030204" pitchFamily="18" charset="0"/>
                            </a:rPr>
                            <m:t>𝑃</m:t>
                          </m:r>
                        </m:e>
                        <m:sub>
                          <m:r>
                            <a:rPr lang="en-AU" sz="2000" b="0" i="1" smtClean="0">
                              <a:latin typeface="Cambria Math" panose="02040503050406030204" pitchFamily="18" charset="0"/>
                            </a:rPr>
                            <m:t>𝜔</m:t>
                          </m:r>
                        </m:sub>
                      </m:sSub>
                      <m:r>
                        <a:rPr lang="en-AU" sz="2000" b="0" i="1" smtClean="0">
                          <a:latin typeface="Cambria Math" panose="02040503050406030204" pitchFamily="18" charset="0"/>
                        </a:rPr>
                        <m:t>=</m:t>
                      </m:r>
                      <m:nary>
                        <m:naryPr>
                          <m:chr m:val="∑"/>
                          <m:ctrlPr>
                            <a:rPr lang="en-AU" sz="2000" b="0" i="1" smtClean="0">
                              <a:latin typeface="Cambria Math" panose="02040503050406030204" pitchFamily="18" charset="0"/>
                            </a:rPr>
                          </m:ctrlPr>
                        </m:naryPr>
                        <m:sub>
                          <m:r>
                            <a:rPr lang="en-AU" sz="2000" b="0" i="1" smtClean="0">
                              <a:latin typeface="Cambria Math" panose="02040503050406030204" pitchFamily="18" charset="0"/>
                            </a:rPr>
                            <m:t>𝑛</m:t>
                          </m:r>
                          <m:r>
                            <a:rPr lang="en-AU" sz="2000" b="0" i="1" smtClean="0">
                              <a:latin typeface="Cambria Math" panose="02040503050406030204" pitchFamily="18" charset="0"/>
                            </a:rPr>
                            <m:t>=1</m:t>
                          </m:r>
                        </m:sub>
                        <m:sup>
                          <m:r>
                            <a:rPr lang="en-AU" sz="2000" b="0" i="1" smtClean="0">
                              <a:latin typeface="Cambria Math" panose="02040503050406030204" pitchFamily="18" charset="0"/>
                            </a:rPr>
                            <m:t>𝑚</m:t>
                          </m:r>
                        </m:sup>
                        <m:e>
                          <m:d>
                            <m:dPr>
                              <m:begChr m:val="|"/>
                              <m:endChr m:val="〉"/>
                              <m:ctrlPr>
                                <a:rPr lang="en-AU" sz="2000" b="0" i="1" smtClean="0">
                                  <a:latin typeface="Cambria Math" panose="02040503050406030204" pitchFamily="18" charset="0"/>
                                </a:rPr>
                              </m:ctrlPr>
                            </m:dPr>
                            <m:e>
                              <m:sSub>
                                <m:sSubPr>
                                  <m:ctrlPr>
                                    <a:rPr lang="en-AU" sz="2000" b="0" i="1" smtClean="0">
                                      <a:latin typeface="Cambria Math" panose="02040503050406030204" pitchFamily="18" charset="0"/>
                                    </a:rPr>
                                  </m:ctrlPr>
                                </m:sSubPr>
                                <m:e>
                                  <m:r>
                                    <a:rPr lang="en-AU" sz="2000" b="0" i="1" smtClean="0">
                                      <a:latin typeface="Cambria Math" panose="02040503050406030204" pitchFamily="18" charset="0"/>
                                    </a:rPr>
                                    <m:t>𝜔</m:t>
                                  </m:r>
                                </m:e>
                                <m:sub>
                                  <m:r>
                                    <a:rPr lang="en-AU" sz="2000" b="0" i="1" smtClean="0">
                                      <a:latin typeface="Cambria Math" panose="02040503050406030204" pitchFamily="18" charset="0"/>
                                    </a:rPr>
                                    <m:t>𝑛</m:t>
                                  </m:r>
                                </m:sub>
                              </m:sSub>
                            </m:e>
                          </m:d>
                          <m:r>
                            <a:rPr lang="en-AU" sz="2000" b="0" i="1" smtClean="0">
                              <a:latin typeface="Cambria Math" panose="02040503050406030204" pitchFamily="18" charset="0"/>
                            </a:rPr>
                            <m:t>〈</m:t>
                          </m:r>
                          <m:sSub>
                            <m:sSubPr>
                              <m:ctrlPr>
                                <a:rPr lang="en-AU" sz="2000" b="0" i="1" smtClean="0">
                                  <a:latin typeface="Cambria Math" panose="02040503050406030204" pitchFamily="18" charset="0"/>
                                </a:rPr>
                              </m:ctrlPr>
                            </m:sSubPr>
                            <m:e>
                              <m:r>
                                <a:rPr lang="en-AU" sz="2000" b="0" i="1" smtClean="0">
                                  <a:latin typeface="Cambria Math" panose="02040503050406030204" pitchFamily="18" charset="0"/>
                                </a:rPr>
                                <m:t>𝜔</m:t>
                              </m:r>
                            </m:e>
                            <m:sub>
                              <m:r>
                                <a:rPr lang="en-AU" sz="2000" b="0" i="1" smtClean="0">
                                  <a:latin typeface="Cambria Math" panose="02040503050406030204" pitchFamily="18" charset="0"/>
                                </a:rPr>
                                <m:t>𝑛</m:t>
                              </m:r>
                            </m:sub>
                          </m:sSub>
                          <m:r>
                            <a:rPr lang="en-AU" sz="2000" b="0" i="1" smtClean="0">
                              <a:latin typeface="Cambria Math" panose="02040503050406030204" pitchFamily="18" charset="0"/>
                            </a:rPr>
                            <m:t>|</m:t>
                          </m:r>
                        </m:e>
                      </m:nary>
                    </m:oMath>
                  </m:oMathPara>
                </a14:m>
                <a:endParaRPr lang="en-AU" sz="2000" dirty="0" smtClean="0"/>
              </a:p>
              <a:p>
                <a:r>
                  <a:rPr lang="en-AU" sz="2000" dirty="0"/>
                  <a:t>a</a:t>
                </a:r>
                <a:r>
                  <a:rPr lang="en-AU" sz="2000" dirty="0" smtClean="0"/>
                  <a:t>nd reflector</a:t>
                </a:r>
              </a:p>
              <a:p>
                <a:pPr/>
                <a14:m>
                  <m:oMathPara xmlns:m="http://schemas.openxmlformats.org/officeDocument/2006/math">
                    <m:oMathParaPr>
                      <m:jc m:val="centerGroup"/>
                    </m:oMathParaPr>
                    <m:oMath xmlns:m="http://schemas.openxmlformats.org/officeDocument/2006/math">
                      <m:sSub>
                        <m:sSubPr>
                          <m:ctrlPr>
                            <a:rPr lang="en-AU" sz="2000" b="0" i="1" smtClean="0">
                              <a:latin typeface="Cambria Math" panose="02040503050406030204" pitchFamily="18" charset="0"/>
                            </a:rPr>
                          </m:ctrlPr>
                        </m:sSubPr>
                        <m:e>
                          <m:r>
                            <a:rPr lang="en-AU" sz="2000" b="0" i="1" smtClean="0">
                              <a:latin typeface="Cambria Math" panose="02040503050406030204" pitchFamily="18" charset="0"/>
                            </a:rPr>
                            <m:t>𝑈</m:t>
                          </m:r>
                        </m:e>
                        <m:sub>
                          <m:r>
                            <a:rPr lang="en-AU" sz="2000" b="0" i="1" smtClean="0">
                              <a:latin typeface="Cambria Math" panose="02040503050406030204" pitchFamily="18" charset="0"/>
                            </a:rPr>
                            <m:t>𝑓</m:t>
                          </m:r>
                        </m:sub>
                      </m:sSub>
                      <m:r>
                        <a:rPr lang="en-AU" sz="2000" b="0" i="1" smtClean="0">
                          <a:latin typeface="Cambria Math" panose="02040503050406030204" pitchFamily="18" charset="0"/>
                        </a:rPr>
                        <m:t>=</m:t>
                      </m:r>
                      <m:r>
                        <a:rPr lang="en-AU" sz="2000" i="1" kern="0">
                          <a:latin typeface="Cambria Math" panose="02040503050406030204" pitchFamily="18" charset="0"/>
                          <a:ea typeface="Cambria Math" panose="02040503050406030204" pitchFamily="18" charset="0"/>
                        </a:rPr>
                        <m:t>𝕀</m:t>
                      </m:r>
                      <m:r>
                        <a:rPr lang="en-AU" sz="2000" b="0" i="1" smtClean="0">
                          <a:latin typeface="Cambria Math" panose="02040503050406030204" pitchFamily="18" charset="0"/>
                        </a:rPr>
                        <m:t>−2</m:t>
                      </m:r>
                      <m:sSub>
                        <m:sSubPr>
                          <m:ctrlPr>
                            <a:rPr lang="en-AU" sz="2000" b="0" i="1" smtClean="0">
                              <a:latin typeface="Cambria Math" panose="02040503050406030204" pitchFamily="18" charset="0"/>
                            </a:rPr>
                          </m:ctrlPr>
                        </m:sSubPr>
                        <m:e>
                          <m:r>
                            <a:rPr lang="en-AU" sz="2000" b="0" i="1" smtClean="0">
                              <a:latin typeface="Cambria Math" panose="02040503050406030204" pitchFamily="18" charset="0"/>
                            </a:rPr>
                            <m:t>𝑃</m:t>
                          </m:r>
                        </m:e>
                        <m:sub>
                          <m:r>
                            <a:rPr lang="en-AU" sz="2000" b="0" i="1" smtClean="0">
                              <a:latin typeface="Cambria Math" panose="02040503050406030204" pitchFamily="18" charset="0"/>
                            </a:rPr>
                            <m:t>𝜔</m:t>
                          </m:r>
                        </m:sub>
                      </m:sSub>
                    </m:oMath>
                  </m:oMathPara>
                </a14:m>
                <a:endParaRPr lang="en-AU" sz="2000" dirty="0"/>
              </a:p>
            </p:txBody>
          </p:sp>
        </mc:Choice>
        <mc:Fallback>
          <p:sp>
            <p:nvSpPr>
              <p:cNvPr id="2" name="TextBox 1"/>
              <p:cNvSpPr txBox="1">
                <a:spLocks noRot="1" noChangeAspect="1" noMove="1" noResize="1" noEditPoints="1" noAdjustHandles="1" noChangeArrowheads="1" noChangeShapeType="1" noTextEdit="1"/>
              </p:cNvSpPr>
              <p:nvPr/>
            </p:nvSpPr>
            <p:spPr>
              <a:xfrm>
                <a:off x="6471139" y="3454400"/>
                <a:ext cx="2610217" cy="1880515"/>
              </a:xfrm>
              <a:prstGeom prst="rect">
                <a:avLst/>
              </a:prstGeom>
              <a:blipFill rotWithShape="0">
                <a:blip r:embed="rId5"/>
                <a:stretch>
                  <a:fillRect l="-2326" t="-1290" b="-968"/>
                </a:stretch>
              </a:blipFill>
              <a:ln>
                <a:solidFill>
                  <a:schemeClr val="tx1"/>
                </a:solidFill>
              </a:ln>
            </p:spPr>
            <p:txBody>
              <a:bodyPr/>
              <a:lstStyle/>
              <a:p>
                <a:r>
                  <a:rPr lang="en-AU">
                    <a:noFill/>
                  </a:rPr>
                  <a:t> </a:t>
                </a:r>
              </a:p>
            </p:txBody>
          </p:sp>
        </mc:Fallback>
      </mc:AlternateContent>
    </p:spTree>
    <p:extLst>
      <p:ext uri="{BB962C8B-B14F-4D97-AF65-F5344CB8AC3E}">
        <p14:creationId xmlns="" xmlns:p14="http://schemas.microsoft.com/office/powerpoint/2010/main" val="128067362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2"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t>What makes a quantum algorithm potentially faster than</a:t>
            </a:r>
            <a:br>
              <a:rPr lang="en-US" sz="2400" dirty="0" smtClean="0"/>
            </a:br>
            <a:r>
              <a:rPr lang="en-US" sz="2400" dirty="0" smtClean="0"/>
              <a:t>any classical one?</a:t>
            </a:r>
            <a:br>
              <a:rPr lang="en-US" sz="2400" dirty="0" smtClean="0"/>
            </a:br>
            <a:endParaRPr lang="en-US" sz="2400" dirty="0"/>
          </a:p>
        </p:txBody>
      </p:sp>
      <p:sp>
        <p:nvSpPr>
          <p:cNvPr id="3" name="Content Placeholder 2"/>
          <p:cNvSpPr>
            <a:spLocks noGrp="1"/>
          </p:cNvSpPr>
          <p:nvPr>
            <p:ph idx="1"/>
          </p:nvPr>
        </p:nvSpPr>
        <p:spPr>
          <a:xfrm>
            <a:off x="571472" y="1357298"/>
            <a:ext cx="8215370" cy="5286412"/>
          </a:xfrm>
        </p:spPr>
        <p:txBody>
          <a:bodyPr>
            <a:normAutofit fontScale="92500"/>
          </a:bodyPr>
          <a:lstStyle/>
          <a:p>
            <a:r>
              <a:rPr lang="en-US" b="1" dirty="0" smtClean="0">
                <a:solidFill>
                  <a:srgbClr val="FF0000"/>
                </a:solidFill>
              </a:rPr>
              <a:t>Quantum </a:t>
            </a:r>
            <a:r>
              <a:rPr lang="en-US" b="1" dirty="0">
                <a:solidFill>
                  <a:srgbClr val="FF0000"/>
                </a:solidFill>
              </a:rPr>
              <a:t>parallelism:</a:t>
            </a:r>
            <a:r>
              <a:rPr lang="en-US" dirty="0"/>
              <a:t> by using </a:t>
            </a:r>
            <a:r>
              <a:rPr lang="en-US" dirty="0" err="1"/>
              <a:t>superpositions</a:t>
            </a:r>
            <a:r>
              <a:rPr lang="en-US" dirty="0"/>
              <a:t> of </a:t>
            </a:r>
            <a:r>
              <a:rPr lang="en-US" dirty="0" smtClean="0"/>
              <a:t>quantum states</a:t>
            </a:r>
            <a:r>
              <a:rPr lang="en-US" dirty="0"/>
              <a:t>, the computer is executing the algorithm on all </a:t>
            </a:r>
            <a:r>
              <a:rPr lang="en-US" dirty="0" smtClean="0"/>
              <a:t>possible inputs </a:t>
            </a:r>
            <a:r>
              <a:rPr lang="en-US" dirty="0"/>
              <a:t>at </a:t>
            </a:r>
            <a:r>
              <a:rPr lang="en-US" dirty="0" smtClean="0"/>
              <a:t>once</a:t>
            </a:r>
          </a:p>
          <a:p>
            <a:r>
              <a:rPr lang="en-US" b="1" dirty="0" smtClean="0">
                <a:solidFill>
                  <a:srgbClr val="FF0000"/>
                </a:solidFill>
              </a:rPr>
              <a:t>Dimension </a:t>
            </a:r>
            <a:r>
              <a:rPr lang="en-US" b="1" dirty="0">
                <a:solidFill>
                  <a:srgbClr val="FF0000"/>
                </a:solidFill>
              </a:rPr>
              <a:t>of quantum Hilbert space:</a:t>
            </a:r>
            <a:r>
              <a:rPr lang="en-US" dirty="0"/>
              <a:t> the “size” of the </a:t>
            </a:r>
            <a:r>
              <a:rPr lang="en-US" dirty="0" smtClean="0"/>
              <a:t>state space </a:t>
            </a:r>
            <a:r>
              <a:rPr lang="en-US" dirty="0"/>
              <a:t>for the quantum system is exponentially larger than </a:t>
            </a:r>
            <a:r>
              <a:rPr lang="en-US" dirty="0" smtClean="0"/>
              <a:t>the corresponding </a:t>
            </a:r>
            <a:r>
              <a:rPr lang="en-US" dirty="0"/>
              <a:t>classical system</a:t>
            </a:r>
          </a:p>
          <a:p>
            <a:r>
              <a:rPr lang="en-US" dirty="0"/>
              <a:t> </a:t>
            </a:r>
            <a:r>
              <a:rPr lang="en-US" b="1" dirty="0">
                <a:solidFill>
                  <a:srgbClr val="FF0000"/>
                </a:solidFill>
              </a:rPr>
              <a:t>Entanglement capability:</a:t>
            </a:r>
            <a:r>
              <a:rPr lang="en-US" dirty="0"/>
              <a:t> different subsystems (</a:t>
            </a:r>
            <a:r>
              <a:rPr lang="en-US" dirty="0" err="1"/>
              <a:t>qubits</a:t>
            </a:r>
            <a:r>
              <a:rPr lang="en-US" dirty="0"/>
              <a:t>) in </a:t>
            </a:r>
            <a:r>
              <a:rPr lang="en-US" dirty="0" smtClean="0"/>
              <a:t>a quantum </a:t>
            </a:r>
            <a:r>
              <a:rPr lang="en-US" dirty="0"/>
              <a:t>computer become entangled, exhibiting </a:t>
            </a:r>
            <a:r>
              <a:rPr lang="en-US" dirty="0" err="1" smtClean="0"/>
              <a:t>nonclassical</a:t>
            </a:r>
            <a:r>
              <a:rPr lang="en-US" dirty="0" smtClean="0"/>
              <a:t> correlations</a:t>
            </a:r>
            <a:endParaRPr lang="en-US"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285728"/>
            <a:ext cx="7772400" cy="1143000"/>
          </a:xfrm>
        </p:spPr>
        <p:txBody>
          <a:bodyPr/>
          <a:lstStyle/>
          <a:p>
            <a:r>
              <a:rPr lang="en-US" b="1" dirty="0" smtClean="0"/>
              <a:t>Quantum algorithms research</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Require </a:t>
            </a:r>
            <a:r>
              <a:rPr lang="en-US" dirty="0"/>
              <a:t>more quantum algorithms in order to</a:t>
            </a:r>
            <a:r>
              <a:rPr lang="en-US" dirty="0" smtClean="0"/>
              <a:t>: </a:t>
            </a:r>
            <a:r>
              <a:rPr lang="en-US" dirty="0"/>
              <a:t>solve problems more efficiently</a:t>
            </a:r>
          </a:p>
          <a:p>
            <a:r>
              <a:rPr lang="en-US" dirty="0"/>
              <a:t> understand the power of quantum computation</a:t>
            </a:r>
          </a:p>
          <a:p>
            <a:r>
              <a:rPr lang="en-US" dirty="0"/>
              <a:t> make valid/realistic assumptions </a:t>
            </a:r>
            <a:r>
              <a:rPr lang="en-US" dirty="0" smtClean="0"/>
              <a:t>for information </a:t>
            </a:r>
            <a:r>
              <a:rPr lang="en-US" dirty="0"/>
              <a:t>security</a:t>
            </a:r>
          </a:p>
          <a:p>
            <a:r>
              <a:rPr lang="en-US" dirty="0"/>
              <a:t> Problems for quantum algorithms </a:t>
            </a:r>
            <a:r>
              <a:rPr lang="en-US" dirty="0" smtClean="0"/>
              <a:t>research:</a:t>
            </a:r>
          </a:p>
          <a:p>
            <a:pPr lvl="1"/>
            <a:r>
              <a:rPr lang="en-US" dirty="0" smtClean="0"/>
              <a:t>requires </a:t>
            </a:r>
            <a:r>
              <a:rPr lang="en-US" dirty="0"/>
              <a:t>close collaboration between </a:t>
            </a:r>
            <a:r>
              <a:rPr lang="en-US" dirty="0" smtClean="0"/>
              <a:t>physicists and </a:t>
            </a:r>
            <a:r>
              <a:rPr lang="en-US" dirty="0"/>
              <a:t>computer </a:t>
            </a:r>
            <a:r>
              <a:rPr lang="en-US" dirty="0" smtClean="0"/>
              <a:t>scientists</a:t>
            </a:r>
          </a:p>
          <a:p>
            <a:pPr lvl="1"/>
            <a:r>
              <a:rPr lang="en-US" dirty="0" smtClean="0"/>
              <a:t>highly </a:t>
            </a:r>
            <a:r>
              <a:rPr lang="en-US" dirty="0"/>
              <a:t>non-intuitive nature of quantum </a:t>
            </a:r>
            <a:r>
              <a:rPr lang="en-US" dirty="0" smtClean="0"/>
              <a:t>physics</a:t>
            </a:r>
          </a:p>
          <a:p>
            <a:pPr lvl="1"/>
            <a:r>
              <a:rPr lang="en-US" dirty="0" smtClean="0"/>
              <a:t>even </a:t>
            </a:r>
            <a:r>
              <a:rPr lang="en-US" dirty="0"/>
              <a:t>classical algorithms research is difficult</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Summary of quantum algorithms</a:t>
            </a:r>
            <a:br>
              <a:rPr lang="en-US" b="1" dirty="0" smtClean="0"/>
            </a:b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It </a:t>
            </a:r>
            <a:r>
              <a:rPr lang="en-US" dirty="0"/>
              <a:t>may be possible to solve a problem on a quantum system</a:t>
            </a:r>
          </a:p>
          <a:p>
            <a:pPr>
              <a:buNone/>
            </a:pPr>
            <a:r>
              <a:rPr lang="en-US" dirty="0" smtClean="0"/>
              <a:t> much </a:t>
            </a:r>
            <a:r>
              <a:rPr lang="en-US" dirty="0"/>
              <a:t>faster (i.e., using fewer steps) than on a </a:t>
            </a:r>
            <a:r>
              <a:rPr lang="en-US" dirty="0" smtClean="0"/>
              <a:t>classical computer</a:t>
            </a:r>
            <a:endParaRPr lang="en-US" dirty="0"/>
          </a:p>
          <a:p>
            <a:r>
              <a:rPr lang="en-US" dirty="0"/>
              <a:t> Factorization and searching are examples of </a:t>
            </a:r>
            <a:r>
              <a:rPr lang="en-US" dirty="0" smtClean="0"/>
              <a:t>problems where </a:t>
            </a:r>
            <a:r>
              <a:rPr lang="en-US" dirty="0"/>
              <a:t>quantum algorithms are known and are faster </a:t>
            </a:r>
            <a:r>
              <a:rPr lang="en-US" dirty="0" smtClean="0"/>
              <a:t>than any </a:t>
            </a:r>
            <a:r>
              <a:rPr lang="en-US" dirty="0"/>
              <a:t>classical ones</a:t>
            </a:r>
          </a:p>
          <a:p>
            <a:r>
              <a:rPr lang="en-US" dirty="0"/>
              <a:t> Implications for cryptography, information security</a:t>
            </a:r>
          </a:p>
          <a:p>
            <a:r>
              <a:rPr lang="en-US" dirty="0"/>
              <a:t> Study of quantum algorithms and quantum computation </a:t>
            </a:r>
            <a:r>
              <a:rPr lang="en-US" dirty="0" smtClean="0"/>
              <a:t>is important </a:t>
            </a:r>
            <a:r>
              <a:rPr lang="en-US" dirty="0"/>
              <a:t>in order to make assumptions about </a:t>
            </a:r>
            <a:r>
              <a:rPr lang="en-US" dirty="0" smtClean="0"/>
              <a:t>adversary’s algorithmic </a:t>
            </a:r>
            <a:r>
              <a:rPr lang="en-US" dirty="0"/>
              <a:t>and computational capabilities</a:t>
            </a:r>
          </a:p>
          <a:p>
            <a:r>
              <a:rPr lang="en-US" dirty="0"/>
              <a:t> Leading to an understanding of the computational power </a:t>
            </a:r>
            <a:r>
              <a:rPr lang="en-US" dirty="0" smtClean="0"/>
              <a:t>of quantum </a:t>
            </a:r>
            <a:r>
              <a:rPr lang="en-US" dirty="0" err="1"/>
              <a:t>vs</a:t>
            </a:r>
            <a:r>
              <a:rPr lang="en-US" dirty="0"/>
              <a:t> classical systems</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F467ADD-DA32-4BF6-81A9-7106232EC339}" type="slidenum">
              <a:rPr lang="en-US"/>
              <a:pPr/>
              <a:t>97</a:t>
            </a:fld>
            <a:endParaRPr lang="en-US"/>
          </a:p>
        </p:txBody>
      </p:sp>
      <p:sp>
        <p:nvSpPr>
          <p:cNvPr id="37890" name="Rectangle 2"/>
          <p:cNvSpPr>
            <a:spLocks noGrp="1" noChangeArrowheads="1"/>
          </p:cNvSpPr>
          <p:nvPr>
            <p:ph type="title"/>
          </p:nvPr>
        </p:nvSpPr>
        <p:spPr>
          <a:xfrm>
            <a:off x="685800" y="381000"/>
            <a:ext cx="7772400" cy="1143000"/>
          </a:xfrm>
        </p:spPr>
        <p:txBody>
          <a:bodyPr/>
          <a:lstStyle/>
          <a:p>
            <a:r>
              <a:rPr lang="en-US"/>
              <a:t>Summary</a:t>
            </a:r>
          </a:p>
        </p:txBody>
      </p:sp>
      <p:sp>
        <p:nvSpPr>
          <p:cNvPr id="37891" name="Rectangle 3"/>
          <p:cNvSpPr>
            <a:spLocks noGrp="1" noChangeArrowheads="1"/>
          </p:cNvSpPr>
          <p:nvPr>
            <p:ph type="body" idx="1"/>
          </p:nvPr>
        </p:nvSpPr>
        <p:spPr>
          <a:xfrm>
            <a:off x="457200" y="1371600"/>
            <a:ext cx="8229600" cy="5105400"/>
          </a:xfrm>
        </p:spPr>
        <p:txBody>
          <a:bodyPr/>
          <a:lstStyle/>
          <a:p>
            <a:r>
              <a:rPr lang="en-US"/>
              <a:t>Extended Hamiltonian path algorithm for cubic bipartite graphs [Rudolph’s]</a:t>
            </a:r>
          </a:p>
          <a:p>
            <a:endParaRPr lang="en-US" sz="1000"/>
          </a:p>
          <a:p>
            <a:r>
              <a:rPr lang="en-US"/>
              <a:t>For TSP and Moving-Target TSP, paths superposition can be obtained in linear time</a:t>
            </a:r>
          </a:p>
          <a:p>
            <a:endParaRPr lang="en-US" sz="1000"/>
          </a:p>
          <a:p>
            <a:r>
              <a:rPr lang="en-US"/>
              <a:t>Grover’s search algorithm works in time SQRT of # of objects in superposition</a:t>
            </a:r>
          </a:p>
          <a:p>
            <a:endParaRPr lang="en-US" sz="1000"/>
          </a:p>
          <a:p>
            <a:r>
              <a:rPr lang="en-US"/>
              <a:t>2</a:t>
            </a:r>
            <a:r>
              <a:rPr lang="en-US" baseline="30000"/>
              <a:t>n</a:t>
            </a:r>
            <a:r>
              <a:rPr lang="en-US"/>
              <a:t> different paths: total time is O(2</a:t>
            </a:r>
            <a:r>
              <a:rPr lang="en-US" baseline="30000"/>
              <a:t>n/2 </a:t>
            </a:r>
            <a:r>
              <a:rPr lang="en-US"/>
              <a:t>)</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533400"/>
            <a:ext cx="8229600" cy="381000"/>
          </a:xfrm>
        </p:spPr>
        <p:txBody>
          <a:bodyPr>
            <a:noAutofit/>
          </a:bodyPr>
          <a:lstStyle/>
          <a:p>
            <a:pPr eaLnBrk="1" hangingPunct="1"/>
            <a:r>
              <a:rPr lang="en-US" sz="4000" dirty="0" smtClean="0"/>
              <a:t>Conclusion</a:t>
            </a:r>
            <a:endParaRPr lang="en-US" sz="6600" dirty="0" smtClean="0"/>
          </a:p>
        </p:txBody>
      </p:sp>
      <p:sp>
        <p:nvSpPr>
          <p:cNvPr id="35843" name="Text Box 3"/>
          <p:cNvSpPr txBox="1">
            <a:spLocks noChangeArrowheads="1"/>
          </p:cNvSpPr>
          <p:nvPr/>
        </p:nvSpPr>
        <p:spPr bwMode="auto">
          <a:xfrm>
            <a:off x="457200" y="1447800"/>
            <a:ext cx="7924800" cy="2308324"/>
          </a:xfrm>
          <a:prstGeom prst="rect">
            <a:avLst/>
          </a:prstGeom>
          <a:noFill/>
          <a:ln w="9525">
            <a:noFill/>
            <a:miter lim="800000"/>
            <a:headEnd/>
            <a:tailEnd/>
          </a:ln>
        </p:spPr>
        <p:txBody>
          <a:bodyPr>
            <a:spAutoFit/>
          </a:bodyPr>
          <a:lstStyle/>
          <a:p>
            <a:pPr>
              <a:spcBef>
                <a:spcPct val="50000"/>
              </a:spcBef>
              <a:buClr>
                <a:schemeClr val="accent2"/>
              </a:buClr>
              <a:buFont typeface="Wingdings" pitchFamily="2" charset="2"/>
              <a:buChar char="§"/>
            </a:pPr>
            <a:r>
              <a:rPr lang="en-US" sz="2400" dirty="0"/>
              <a:t>  In 2001, a 7 </a:t>
            </a:r>
            <a:r>
              <a:rPr lang="en-US" sz="2400" dirty="0" err="1"/>
              <a:t>qubit</a:t>
            </a:r>
            <a:r>
              <a:rPr lang="en-US" sz="2400" dirty="0"/>
              <a:t> machine was built and programmed to run </a:t>
            </a:r>
            <a:r>
              <a:rPr lang="en-US" sz="2400" dirty="0" err="1"/>
              <a:t>Shor’s</a:t>
            </a:r>
            <a:r>
              <a:rPr lang="en-US" sz="2400" dirty="0"/>
              <a:t> algorithm to successfully factor 15.</a:t>
            </a:r>
          </a:p>
          <a:p>
            <a:pPr>
              <a:spcBef>
                <a:spcPct val="50000"/>
              </a:spcBef>
              <a:buClr>
                <a:schemeClr val="accent2"/>
              </a:buClr>
              <a:buFont typeface="Wingdings" pitchFamily="2" charset="2"/>
              <a:buChar char="§"/>
            </a:pPr>
            <a:r>
              <a:rPr lang="en-US" sz="2400" dirty="0"/>
              <a:t> What algorithms will be discovered next?</a:t>
            </a:r>
          </a:p>
          <a:p>
            <a:pPr>
              <a:spcBef>
                <a:spcPct val="50000"/>
              </a:spcBef>
              <a:buClr>
                <a:schemeClr val="accent2"/>
              </a:buClr>
              <a:buFont typeface="Wingdings" pitchFamily="2" charset="2"/>
              <a:buChar char="§"/>
            </a:pPr>
            <a:r>
              <a:rPr lang="en-US" sz="2400" dirty="0"/>
              <a:t>Can quantum computers solve NP Complete problems in polynomial time?</a:t>
            </a: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93B23FC-48AE-4334-9626-7445055ACA68}" type="slidenum">
              <a:rPr lang="en-US"/>
              <a:pPr/>
              <a:t>99</a:t>
            </a:fld>
            <a:endParaRPr lang="en-US"/>
          </a:p>
        </p:txBody>
      </p:sp>
      <p:sp>
        <p:nvSpPr>
          <p:cNvPr id="44034" name="Rectangle 2"/>
          <p:cNvSpPr>
            <a:spLocks noGrp="1" noChangeArrowheads="1"/>
          </p:cNvSpPr>
          <p:nvPr>
            <p:ph type="title"/>
          </p:nvPr>
        </p:nvSpPr>
        <p:spPr/>
        <p:txBody>
          <a:bodyPr/>
          <a:lstStyle/>
          <a:p>
            <a:r>
              <a:rPr lang="en-US"/>
              <a:t>Future Work</a:t>
            </a:r>
          </a:p>
        </p:txBody>
      </p:sp>
      <p:sp>
        <p:nvSpPr>
          <p:cNvPr id="44035" name="Rectangle 3"/>
          <p:cNvSpPr>
            <a:spLocks noGrp="1" noChangeArrowheads="1"/>
          </p:cNvSpPr>
          <p:nvPr>
            <p:ph type="body" idx="1"/>
          </p:nvPr>
        </p:nvSpPr>
        <p:spPr/>
        <p:txBody>
          <a:bodyPr/>
          <a:lstStyle/>
          <a:p>
            <a:r>
              <a:rPr lang="en-US"/>
              <a:t>Faster algorithm for (Moving-Target) TSP</a:t>
            </a:r>
          </a:p>
          <a:p>
            <a:endParaRPr lang="en-US" sz="1800"/>
          </a:p>
          <a:p>
            <a:r>
              <a:rPr lang="en-US"/>
              <a:t>Improve Grover’s search algorithm</a:t>
            </a:r>
          </a:p>
          <a:p>
            <a:endParaRPr lang="en-US" sz="1800"/>
          </a:p>
          <a:p>
            <a:r>
              <a:rPr lang="en-US"/>
              <a:t>P=NP for quantum computation?</a:t>
            </a:r>
          </a:p>
        </p:txBody>
      </p:sp>
    </p:spTree>
  </p:cSld>
  <p:clrMapOvr>
    <a:masterClrMapping/>
  </p:clrMapOvr>
</p:sld>
</file>

<file path=ppt/theme/theme1.xml><?xml version="1.0" encoding="utf-8"?>
<a:theme xmlns:a="http://schemas.openxmlformats.org/drawingml/2006/main" name="Blank Presentation">
  <a:themeElements>
    <a:clrScheme name="">
      <a:dk1>
        <a:srgbClr val="000000"/>
      </a:dk1>
      <a:lt1>
        <a:srgbClr val="FFFFFF"/>
      </a:lt1>
      <a:dk2>
        <a:srgbClr val="0000CC"/>
      </a:dk2>
      <a:lt2>
        <a:srgbClr val="666633"/>
      </a:lt2>
      <a:accent1>
        <a:srgbClr val="3366CC"/>
      </a:accent1>
      <a:accent2>
        <a:srgbClr val="6699FF"/>
      </a:accent2>
      <a:accent3>
        <a:srgbClr val="FFFFFF"/>
      </a:accent3>
      <a:accent4>
        <a:srgbClr val="000000"/>
      </a:accent4>
      <a:accent5>
        <a:srgbClr val="ADB8E2"/>
      </a:accent5>
      <a:accent6>
        <a:srgbClr val="5C8AE7"/>
      </a:accent6>
      <a:hlink>
        <a:srgbClr val="CCECFF"/>
      </a:hlink>
      <a:folHlink>
        <a:srgbClr val="00CCFF"/>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Blank Presentation 8">
        <a:dk1>
          <a:srgbClr val="000000"/>
        </a:dk1>
        <a:lt1>
          <a:srgbClr val="FFFFCC"/>
        </a:lt1>
        <a:dk2>
          <a:srgbClr val="0000CC"/>
        </a:dk2>
        <a:lt2>
          <a:srgbClr val="666633"/>
        </a:lt2>
        <a:accent1>
          <a:srgbClr val="3366CC"/>
        </a:accent1>
        <a:accent2>
          <a:srgbClr val="6699FF"/>
        </a:accent2>
        <a:accent3>
          <a:srgbClr val="FFFFE2"/>
        </a:accent3>
        <a:accent4>
          <a:srgbClr val="000000"/>
        </a:accent4>
        <a:accent5>
          <a:srgbClr val="ADB8E2"/>
        </a:accent5>
        <a:accent6>
          <a:srgbClr val="5C8AE7"/>
        </a:accent6>
        <a:hlink>
          <a:srgbClr val="CCECFF"/>
        </a:hlink>
        <a:folHlink>
          <a:srgbClr val="00CC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4074</TotalTime>
  <Words>5750</Words>
  <Application>Microsoft PowerPoint</Application>
  <PresentationFormat>On-screen Show (4:3)</PresentationFormat>
  <Paragraphs>1124</Paragraphs>
  <Slides>102</Slides>
  <Notes>8</Notes>
  <HiddenSlides>0</HiddenSlides>
  <MMClips>0</MMClips>
  <ScaleCrop>false</ScaleCrop>
  <HeadingPairs>
    <vt:vector size="6" baseType="variant">
      <vt:variant>
        <vt:lpstr>Theme</vt:lpstr>
      </vt:variant>
      <vt:variant>
        <vt:i4>1</vt:i4>
      </vt:variant>
      <vt:variant>
        <vt:lpstr>Embedded OLE Servers</vt:lpstr>
      </vt:variant>
      <vt:variant>
        <vt:i4>4</vt:i4>
      </vt:variant>
      <vt:variant>
        <vt:lpstr>Slide Titles</vt:lpstr>
      </vt:variant>
      <vt:variant>
        <vt:i4>102</vt:i4>
      </vt:variant>
    </vt:vector>
  </HeadingPairs>
  <TitlesOfParts>
    <vt:vector size="107" baseType="lpstr">
      <vt:lpstr>Blank Presentation</vt:lpstr>
      <vt:lpstr>Bitmap Image</vt:lpstr>
      <vt:lpstr>Visio</vt:lpstr>
      <vt:lpstr>Equation</vt:lpstr>
      <vt:lpstr>Microsoft Equation 3.0</vt:lpstr>
      <vt:lpstr>Quantum Algorithms</vt:lpstr>
      <vt:lpstr>Slide 2</vt:lpstr>
      <vt:lpstr>Two qubits</vt:lpstr>
      <vt:lpstr>Measuring two qubits</vt:lpstr>
      <vt:lpstr>Measuring two qubits (cont’d)</vt:lpstr>
      <vt:lpstr>Bell state</vt:lpstr>
      <vt:lpstr>Entanglement</vt:lpstr>
      <vt:lpstr>Operations on Qubits - Reversible Logic</vt:lpstr>
      <vt:lpstr>Quantum Gates</vt:lpstr>
      <vt:lpstr>Slide 10</vt:lpstr>
      <vt:lpstr>One qubit gates</vt:lpstr>
      <vt:lpstr>Quantum Gates - Hadamard</vt:lpstr>
      <vt:lpstr>Quantum Gates - Controlled NOT  </vt:lpstr>
      <vt:lpstr>Example Operation - Multiplication By 2 </vt:lpstr>
      <vt:lpstr>Quantum Gates - Controlled Controlled NOT (CCN) </vt:lpstr>
      <vt:lpstr>A Universal Quantum Computer</vt:lpstr>
      <vt:lpstr>Classical and quantum systems</vt:lpstr>
      <vt:lpstr>Dirac bra/ket notation</vt:lpstr>
      <vt:lpstr>Basic operations on qubits (I)</vt:lpstr>
      <vt:lpstr>Basic operations on qubits (II)</vt:lpstr>
      <vt:lpstr>Basic operations on qubits (III)</vt:lpstr>
      <vt:lpstr>Distinguishing between two states</vt:lpstr>
      <vt:lpstr>Operations on n-qubit states</vt:lpstr>
      <vt:lpstr>Entanglement</vt:lpstr>
      <vt:lpstr>Structure among subsystems</vt:lpstr>
      <vt:lpstr>Quantum circuits</vt:lpstr>
      <vt:lpstr>Slide 27</vt:lpstr>
      <vt:lpstr>One qubit gates</vt:lpstr>
      <vt:lpstr>Identity transformation, Pauli matrices, Hadamard</vt:lpstr>
      <vt:lpstr>Tensor products and ``outer’’ products </vt:lpstr>
      <vt:lpstr>CNOT a two qubit gate</vt:lpstr>
      <vt:lpstr>Slide 32</vt:lpstr>
      <vt:lpstr>The two input qubits of a two qubit gates</vt:lpstr>
      <vt:lpstr>Two qubit gates</vt:lpstr>
      <vt:lpstr>Two qubit gates</vt:lpstr>
      <vt:lpstr>Final comments on the CNOT gate</vt:lpstr>
      <vt:lpstr>Example of a one-qubit gate applied to a two-qubit system</vt:lpstr>
      <vt:lpstr>Controlled-U gates</vt:lpstr>
      <vt:lpstr>Controlled-NOT (CNOT)</vt:lpstr>
      <vt:lpstr>SHOR’S ALGORITHM</vt:lpstr>
      <vt:lpstr>Shor’s Algorithm</vt:lpstr>
      <vt:lpstr>Shor’s Algorithm - Periodicity</vt:lpstr>
      <vt:lpstr>Shor’s Algorithm - In Depth Analysis</vt:lpstr>
      <vt:lpstr>Shor’s Algorithm - In Depth Analysis</vt:lpstr>
      <vt:lpstr>Shor’s Algorithm - Preparing Data</vt:lpstr>
      <vt:lpstr>Shor’s Algorithm - Modular Arithmetic</vt:lpstr>
      <vt:lpstr>Shor’s Algorithm - Superposition Collapse</vt:lpstr>
      <vt:lpstr>Shor’s Algorithm - Entanglement</vt:lpstr>
      <vt:lpstr>Shor’s Algorithm - QFT</vt:lpstr>
      <vt:lpstr>Shor’s Algorithm - QFT</vt:lpstr>
      <vt:lpstr>Shor’s Algorithm - QFT</vt:lpstr>
      <vt:lpstr>Shor’s Algorithm - The Factors :) </vt:lpstr>
      <vt:lpstr>What to do if Shor's algorithm failed to produce factors of n</vt:lpstr>
      <vt:lpstr>Multiplication problem</vt:lpstr>
      <vt:lpstr>Factoring problem</vt:lpstr>
      <vt:lpstr>Grover’s Search Algorithm</vt:lpstr>
      <vt:lpstr>Slide 57</vt:lpstr>
      <vt:lpstr>Slide 58</vt:lpstr>
      <vt:lpstr>Slide 59</vt:lpstr>
      <vt:lpstr>Slide 60</vt:lpstr>
      <vt:lpstr>How do quantum algorithms work?</vt:lpstr>
      <vt:lpstr>Deutsch’s problem</vt:lpstr>
      <vt:lpstr>Reversible black box for f</vt:lpstr>
      <vt:lpstr>Quantum algorithm for Deutsch </vt:lpstr>
      <vt:lpstr>Quantum algorithm (1) </vt:lpstr>
      <vt:lpstr>Quantum algorithm (2) </vt:lpstr>
      <vt:lpstr>Quantum algorithm (3) </vt:lpstr>
      <vt:lpstr>Summary of  Deutsch’s algorithm </vt:lpstr>
      <vt:lpstr>One-out-of-four search</vt:lpstr>
      <vt:lpstr>Quantum algorithm (I)</vt:lpstr>
      <vt:lpstr>Quantum algorithm (II)</vt:lpstr>
      <vt:lpstr>Grover’s Search Algorithm</vt:lpstr>
      <vt:lpstr>Grover’s search algorithm</vt:lpstr>
      <vt:lpstr>Grover’s search algorithm</vt:lpstr>
      <vt:lpstr>Grover’s search algorithm</vt:lpstr>
      <vt:lpstr>Grover’s search algorithm</vt:lpstr>
      <vt:lpstr>Grover’s search algorithm</vt:lpstr>
      <vt:lpstr>Grover’s search algorithm</vt:lpstr>
      <vt:lpstr>Grover’s search algorithm</vt:lpstr>
      <vt:lpstr>Grover’s search algorithm</vt:lpstr>
      <vt:lpstr>Grover’s search algorithm</vt:lpstr>
      <vt:lpstr>Grover’s search algorithm</vt:lpstr>
      <vt:lpstr>Grover’s search algorithm</vt:lpstr>
      <vt:lpstr>Grover’s search algorithm</vt:lpstr>
      <vt:lpstr>Grover’s search algorithm</vt:lpstr>
      <vt:lpstr>Grover’s search algorithm</vt:lpstr>
      <vt:lpstr>Grover’s search algorithm</vt:lpstr>
      <vt:lpstr>Grover’s search algorithm</vt:lpstr>
      <vt:lpstr>Grover’s search algorithm</vt:lpstr>
      <vt:lpstr>Grover’s search algorithm</vt:lpstr>
      <vt:lpstr>Grover’s search algorithm</vt:lpstr>
      <vt:lpstr>Grover’s search algorithm</vt:lpstr>
      <vt:lpstr>Grover’s search algorithm</vt:lpstr>
      <vt:lpstr>What makes a quantum algorithm potentially faster than any classical one? </vt:lpstr>
      <vt:lpstr>Quantum algorithms research</vt:lpstr>
      <vt:lpstr>Summary of quantum algorithms </vt:lpstr>
      <vt:lpstr>Summary</vt:lpstr>
      <vt:lpstr>Conclusion</vt:lpstr>
      <vt:lpstr>Future Work</vt:lpstr>
      <vt:lpstr>Circuit</vt:lpstr>
      <vt:lpstr>Finding the Minimum</vt:lpstr>
      <vt:lpstr>Sound Waves</vt:lpstr>
    </vt:vector>
  </TitlesOfParts>
  <Company>University of Virginia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Quantum Computation</dc:title>
  <dc:creator>Department of Computer Science</dc:creator>
  <cp:lastModifiedBy>Dr Bhawana Rudra</cp:lastModifiedBy>
  <cp:revision>133</cp:revision>
  <cp:lastPrinted>2002-04-10T14:42:58Z</cp:lastPrinted>
  <dcterms:created xsi:type="dcterms:W3CDTF">2002-02-11T19:11:14Z</dcterms:created>
  <dcterms:modified xsi:type="dcterms:W3CDTF">2023-03-29T07:34:16Z</dcterms:modified>
</cp:coreProperties>
</file>