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80FFF-8841-401E-8B68-E37D2A7C8D86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4CF2-32B4-4CAE-B0D0-2B9A5D5D3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84CF2-32B4-4CAE-B0D0-2B9A5D5D3EF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39D9-0800-4FD1-8181-5F875D25782F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93926C4-4C5E-4F6B-8A9B-BB881636B5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39D9-0800-4FD1-8181-5F875D25782F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26C4-4C5E-4F6B-8A9B-BB881636B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39D9-0800-4FD1-8181-5F875D25782F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26C4-4C5E-4F6B-8A9B-BB881636B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39D9-0800-4FD1-8181-5F875D25782F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26C4-4C5E-4F6B-8A9B-BB881636B5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39D9-0800-4FD1-8181-5F875D25782F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93926C4-4C5E-4F6B-8A9B-BB881636B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39D9-0800-4FD1-8181-5F875D25782F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26C4-4C5E-4F6B-8A9B-BB881636B5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39D9-0800-4FD1-8181-5F875D25782F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26C4-4C5E-4F6B-8A9B-BB881636B5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39D9-0800-4FD1-8181-5F875D25782F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26C4-4C5E-4F6B-8A9B-BB881636B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39D9-0800-4FD1-8181-5F875D25782F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26C4-4C5E-4F6B-8A9B-BB881636B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39D9-0800-4FD1-8181-5F875D25782F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26C4-4C5E-4F6B-8A9B-BB881636B5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39D9-0800-4FD1-8181-5F875D25782F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93926C4-4C5E-4F6B-8A9B-BB881636B5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63539D9-0800-4FD1-8181-5F875D25782F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93926C4-4C5E-4F6B-8A9B-BB881636B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Dr. Bhawana Rudra</a:t>
            </a:r>
          </a:p>
          <a:p>
            <a:r>
              <a:rPr lang="en-IN" dirty="0" smtClean="0"/>
              <a:t>NITK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Learning QBITS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moving away from the superposition state that is present in the Bloch sphere towards various points present on the surface of the sphere.</a:t>
            </a:r>
          </a:p>
          <a:p>
            <a:r>
              <a:rPr lang="en-US" dirty="0" smtClean="0"/>
              <a:t> It is important to note that since the absolute value (modulus) of a complex amplitude is always 1, so even if a complex valued</a:t>
            </a:r>
          </a:p>
          <a:p>
            <a:r>
              <a:rPr lang="en-US" dirty="0" smtClean="0"/>
              <a:t>amplitude is multiplied by a certain quantum state, it doesn't change the state at all.</a:t>
            </a:r>
          </a:p>
          <a:p>
            <a:r>
              <a:rPr lang="en-US" dirty="0" smtClean="0"/>
              <a:t>An interesting fact to note here is that we can write the states |0&gt; and |1&gt; in terms of the other basis state representations. The following equation for |0&gt; demonstrates this:</a:t>
            </a:r>
          </a:p>
          <a:p>
            <a:endParaRPr lang="en-IN" dirty="0" smtClean="0"/>
          </a:p>
          <a:p>
            <a:r>
              <a:rPr lang="en-US" dirty="0" smtClean="0"/>
              <a:t>For state |1&gt;, it is as follows: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24462" y="4929198"/>
            <a:ext cx="287180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1108" y="5857892"/>
            <a:ext cx="3121191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Introducing quantum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quantum computing, whenever we start talking about making measurements, we are referring to the fact that the quantum system is interacting with the environment.</a:t>
            </a:r>
          </a:p>
          <a:p>
            <a:r>
              <a:rPr lang="en-US" dirty="0" smtClean="0"/>
              <a:t>Whenever </a:t>
            </a:r>
            <a:r>
              <a:rPr lang="en-US" dirty="0" err="1" smtClean="0"/>
              <a:t>qubits</a:t>
            </a:r>
            <a:r>
              <a:rPr lang="en-US" dirty="0" smtClean="0"/>
              <a:t> interact with an external environment, the phenomenon of </a:t>
            </a:r>
            <a:r>
              <a:rPr lang="en-US" dirty="0" err="1" smtClean="0"/>
              <a:t>decoherence</a:t>
            </a:r>
            <a:r>
              <a:rPr lang="en-US" dirty="0" smtClean="0"/>
              <a:t> takes place and they no longer maintain their quantum properties, which severely alters their quantum state. </a:t>
            </a:r>
          </a:p>
          <a:p>
            <a:r>
              <a:rPr lang="en-US" dirty="0" smtClean="0"/>
              <a:t>This configuration is what we describe as an </a:t>
            </a:r>
            <a:r>
              <a:rPr lang="en-US" b="1" dirty="0" smtClean="0"/>
              <a:t>open system, where the </a:t>
            </a:r>
            <a:r>
              <a:rPr lang="en-US" dirty="0" err="1" smtClean="0"/>
              <a:t>qubits</a:t>
            </a:r>
            <a:r>
              <a:rPr lang="en-US" dirty="0" smtClean="0"/>
              <a:t> interact with the environment and the time evolution is not inflexible.</a:t>
            </a:r>
          </a:p>
          <a:p>
            <a:r>
              <a:rPr lang="en-US" dirty="0" smtClean="0"/>
              <a:t>The process of measurement can only take place in an open system because the measurement device has to interact with the quantum system and states to extract information from it. </a:t>
            </a:r>
          </a:p>
          <a:p>
            <a:r>
              <a:rPr lang="en-US" dirty="0" smtClean="0"/>
              <a:t>After the measurement process, the whole quantum system is severely altered and disturbed.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571480"/>
            <a:ext cx="8429684" cy="6143668"/>
          </a:xfrm>
        </p:spPr>
        <p:txBody>
          <a:bodyPr>
            <a:noAutofit/>
          </a:bodyPr>
          <a:lstStyle/>
          <a:p>
            <a:r>
              <a:rPr lang="en-US" sz="1600" dirty="0" smtClean="0"/>
              <a:t>During the measurement process, a phenomenon known as the </a:t>
            </a:r>
            <a:r>
              <a:rPr lang="en-US" sz="1600" b="1" dirty="0" smtClean="0"/>
              <a:t>collapse of the wave function occurs. </a:t>
            </a:r>
          </a:p>
          <a:p>
            <a:r>
              <a:rPr lang="en-US" sz="1600" b="1" dirty="0" smtClean="0"/>
              <a:t>Prior to measurement of the quantum system, the quantum system </a:t>
            </a:r>
            <a:r>
              <a:rPr lang="en-US" sz="1600" dirty="0" smtClean="0"/>
              <a:t>lives in the superposition of the basis states but as soon as a measurement is taken, the superposition collapses to a single basis state that corresponds to the result of the measurement. </a:t>
            </a:r>
          </a:p>
          <a:p>
            <a:r>
              <a:rPr lang="en-US" sz="1600" dirty="0" smtClean="0"/>
              <a:t>The measurement operation is thus irreversible.</a:t>
            </a:r>
          </a:p>
          <a:p>
            <a:r>
              <a:rPr lang="en-US" sz="1600" dirty="0" smtClean="0"/>
              <a:t>The process of carrying out a measurement involves the selection of a basis state in which we want to perform the measurement and then choosing which measurement to perform.</a:t>
            </a:r>
          </a:p>
          <a:p>
            <a:r>
              <a:rPr lang="en-US" sz="1600" dirty="0" smtClean="0"/>
              <a:t>This means that if you choose the Z basis states, then your measurement will either be |0&gt; or |1&gt;.</a:t>
            </a:r>
          </a:p>
          <a:p>
            <a:r>
              <a:rPr lang="en-US" sz="1600" dirty="0" smtClean="0"/>
              <a:t>This means that the states |0&gt; and |1&gt; will be the same but their coordinates will no longer be [1 0] and [0 1] respectively. Their coordinates will depend on the particular </a:t>
            </a:r>
            <a:r>
              <a:rPr lang="en-US" sz="1600" dirty="0" err="1" smtClean="0"/>
              <a:t>orthonormal</a:t>
            </a:r>
            <a:r>
              <a:rPr lang="en-US" sz="1600" dirty="0" smtClean="0"/>
              <a:t> basis state chosen. The Z basis is also known as the </a:t>
            </a:r>
            <a:r>
              <a:rPr lang="en-US" sz="1600" b="1" dirty="0" smtClean="0"/>
              <a:t>energy basis because the </a:t>
            </a:r>
            <a:r>
              <a:rPr lang="en-US" sz="1600" dirty="0" smtClean="0"/>
              <a:t>basis states also correspond to the </a:t>
            </a:r>
            <a:r>
              <a:rPr lang="en-US" sz="1600" dirty="0" err="1" smtClean="0"/>
              <a:t>qubit</a:t>
            </a:r>
            <a:r>
              <a:rPr lang="en-US" sz="1600" dirty="0" smtClean="0"/>
              <a:t> energy levels.</a:t>
            </a:r>
          </a:p>
          <a:p>
            <a:endParaRPr lang="en-US" sz="1600" dirty="0" smtClean="0"/>
          </a:p>
          <a:p>
            <a:r>
              <a:rPr lang="en-US" sz="1600" dirty="0" smtClean="0"/>
              <a:t> So, if we choose to measure |0&gt; or |1&gt; in the Z basis state, we will get them with 1.0 probability.</a:t>
            </a:r>
          </a:p>
          <a:p>
            <a:r>
              <a:rPr lang="en-US" sz="1600" dirty="0" smtClean="0"/>
              <a:t>The scenario becomes different when we want to measure a |−&gt; in the Z basis state.</a:t>
            </a:r>
          </a:p>
          <a:p>
            <a:r>
              <a:rPr lang="en-US" sz="1600" dirty="0" smtClean="0"/>
              <a:t>Since we know that for |−&gt; , states |0&gt; and |1&gt; both occur with 0.5 probability, so after measurement also we get the same results. This means if identical |−&gt; states are prepared 200 times, then around 100 of them will be |0&gt; and the rest will be |1&gt;. </a:t>
            </a:r>
          </a:p>
          <a:p>
            <a:r>
              <a:rPr lang="en-US" sz="1600" dirty="0" smtClean="0"/>
              <a:t>Also, if we measure a certain superposition of quantum states and get a particular basis state, then no matter how many times we measure that superposed quantum state, we are going to get that same basis state. This means that if you measure |−&gt; and get |0&gt; after measurement, then if you again measure |−&gt; you will still keep getting |0&gt; as the output.</a:t>
            </a: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The X basis states — |+&gt; and |−&gt;</a:t>
            </a:r>
          </a:p>
          <a:p>
            <a:r>
              <a:rPr lang="en-US" dirty="0" smtClean="0"/>
              <a:t>The X basis states are also known as </a:t>
            </a:r>
            <a:r>
              <a:rPr lang="en-US" b="1" dirty="0" smtClean="0"/>
              <a:t>diagonal basis or </a:t>
            </a:r>
            <a:r>
              <a:rPr lang="en-US" b="1" dirty="0" err="1" smtClean="0"/>
              <a:t>Hadamard</a:t>
            </a:r>
            <a:r>
              <a:rPr lang="en-US" b="1" dirty="0" smtClean="0"/>
              <a:t> basis states, and </a:t>
            </a:r>
            <a:r>
              <a:rPr lang="en-US" b="1" dirty="0" err="1" smtClean="0"/>
              <a:t>they</a:t>
            </a:r>
            <a:r>
              <a:rPr lang="en-US" dirty="0" err="1" smtClean="0"/>
              <a:t>are</a:t>
            </a:r>
            <a:r>
              <a:rPr lang="en-US" dirty="0" smtClean="0"/>
              <a:t> equal </a:t>
            </a:r>
            <a:r>
              <a:rPr lang="en-US" dirty="0" err="1" smtClean="0"/>
              <a:t>superpositions</a:t>
            </a:r>
            <a:r>
              <a:rPr lang="en-US" dirty="0" smtClean="0"/>
              <a:t> of the |0&gt; and |1&gt; states. Here is their mathematical description</a:t>
            </a:r>
          </a:p>
          <a:p>
            <a:endParaRPr lang="en-IN" dirty="0" smtClean="0"/>
          </a:p>
          <a:p>
            <a:r>
              <a:rPr lang="en-US" dirty="0" smtClean="0"/>
              <a:t>You can clearly observe that in both states, the probability of finding state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3643314"/>
            <a:ext cx="34861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5072074"/>
            <a:ext cx="7904351" cy="981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The Y basis states – |𝒊 &gt; and | − 𝒊&gt;</a:t>
            </a:r>
          </a:p>
          <a:p>
            <a:r>
              <a:rPr lang="en-US" dirty="0" smtClean="0"/>
              <a:t>The Y basis states are also known as the </a:t>
            </a:r>
            <a:r>
              <a:rPr lang="en-US" b="1" dirty="0" smtClean="0"/>
              <a:t>circular basis, and even they form equal </a:t>
            </a:r>
            <a:r>
              <a:rPr lang="en-US" dirty="0" smtClean="0"/>
              <a:t>superposition similar to Z basis states but possess complex amplitudes. Let's take a look at their mathematical equations:</a:t>
            </a:r>
          </a:p>
          <a:p>
            <a:endParaRPr lang="en-IN" dirty="0" smtClean="0"/>
          </a:p>
          <a:p>
            <a:r>
              <a:rPr lang="en-US" dirty="0" smtClean="0"/>
              <a:t>If you look carefully, you will see that the probability of finding the</a:t>
            </a:r>
          </a:p>
          <a:p>
            <a:r>
              <a:rPr lang="en-US" dirty="0" smtClean="0"/>
              <a:t>|0 &gt; and |1 &gt; states is ½  and the presence of the complex phase does not create any effects. Sometimes Y basis states are also denoted by | ↻&gt; and | ↺&gt; , which are known as </a:t>
            </a:r>
            <a:r>
              <a:rPr lang="en-US" b="1" dirty="0" smtClean="0"/>
              <a:t>clockwise and counterclockwise basis states.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2786058"/>
            <a:ext cx="37909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Let's assume that you are provided a quantum state: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857364"/>
            <a:ext cx="21907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607" y="2428868"/>
            <a:ext cx="8057121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059913"/>
            <a:ext cx="7929618" cy="505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395834"/>
            <a:ext cx="8093490" cy="4429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Quantum logic 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One of the most important properties of quantum logic gates is that they are all unitary, which means they are reversible and there is no loss of information. </a:t>
            </a:r>
          </a:p>
          <a:p>
            <a:r>
              <a:rPr lang="en-US" dirty="0" smtClean="0"/>
              <a:t>All the gates preserve the complex vector space transformations, which means if you apply a 𝜋 rotation in the X axis of the Bloch sphere to reach the state |1&gt; from |0&gt;,</a:t>
            </a:r>
          </a:p>
          <a:p>
            <a:r>
              <a:rPr lang="en-US" dirty="0" smtClean="0"/>
              <a:t>Then the complex conjugate of the gate will help you to reverse the transformation that you did to the Bloch sphere, which means you will return to state |0&gt;. </a:t>
            </a:r>
          </a:p>
          <a:p>
            <a:r>
              <a:rPr lang="en-US" dirty="0" smtClean="0"/>
              <a:t>This means there is no loss of information, and from the output of the quantum gates you will be able to find out the inputs as well.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142852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Pauli 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28662" y="1214422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Pauli gates are named after the physicist Wolfgang Pauli, who received a Nobel Prize in Physics in 1945. There are three Pauli gates – X, Y, and Z gates – and you will see that they correspond to the different basis representations we saw in the Bloch sphere.</a:t>
            </a:r>
          </a:p>
          <a:p>
            <a:r>
              <a:rPr lang="en-US" dirty="0" smtClean="0"/>
              <a:t>It is important to note that all the Pauli gates are </a:t>
            </a:r>
            <a:r>
              <a:rPr lang="en-US" dirty="0" err="1" smtClean="0"/>
              <a:t>Hermitian</a:t>
            </a:r>
            <a:r>
              <a:rPr lang="en-US" dirty="0" smtClean="0"/>
              <a:t>. Let's start with the X gate.</a:t>
            </a:r>
          </a:p>
          <a:p>
            <a:pPr lvl="1"/>
            <a:r>
              <a:rPr lang="en-US" dirty="0" smtClean="0"/>
              <a:t>The Pauli X gate</a:t>
            </a:r>
          </a:p>
          <a:p>
            <a:pPr lvl="2"/>
            <a:r>
              <a:rPr lang="en-US" dirty="0" smtClean="0"/>
              <a:t>The </a:t>
            </a:r>
            <a:r>
              <a:rPr lang="en-US" b="1" dirty="0" smtClean="0"/>
              <a:t>Pauli X gate is analogous to the classical NOT gate. Whenever this gate is applied to </a:t>
            </a:r>
            <a:r>
              <a:rPr lang="en-US" dirty="0" smtClean="0"/>
              <a:t>a </a:t>
            </a:r>
            <a:r>
              <a:rPr lang="en-US" dirty="0" err="1" smtClean="0"/>
              <a:t>qubit</a:t>
            </a:r>
            <a:r>
              <a:rPr lang="en-US" dirty="0" smtClean="0"/>
              <a:t>, it flips that </a:t>
            </a:r>
            <a:r>
              <a:rPr lang="en-US" dirty="0" err="1" smtClean="0"/>
              <a:t>qubit</a:t>
            </a:r>
            <a:r>
              <a:rPr lang="en-US" dirty="0" smtClean="0"/>
              <a:t>. </a:t>
            </a:r>
          </a:p>
          <a:p>
            <a:pPr lvl="2"/>
            <a:r>
              <a:rPr lang="en-US" dirty="0" smtClean="0"/>
              <a:t>If you think about this in terms of the Bloch sphere, then the X gate applies a 𝜋 (180°) rotation about the x axis, which flips the </a:t>
            </a:r>
            <a:r>
              <a:rPr lang="en-US" dirty="0" err="1" smtClean="0"/>
              <a:t>qubit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5500702"/>
            <a:ext cx="3352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QBIT 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0 </a:t>
            </a:r>
            <a:r>
              <a:rPr lang="en-US" dirty="0" err="1"/>
              <a:t>qubit</a:t>
            </a:r>
            <a:r>
              <a:rPr lang="en-US" dirty="0"/>
              <a:t> can be written as |0 &gt; and 1 can be written as |1 &gt; , which are called </a:t>
            </a:r>
            <a:r>
              <a:rPr lang="en-US" dirty="0" err="1"/>
              <a:t>ket</a:t>
            </a:r>
            <a:r>
              <a:rPr lang="en-US" dirty="0"/>
              <a:t> </a:t>
            </a:r>
            <a:r>
              <a:rPr lang="en-US" dirty="0" smtClean="0"/>
              <a:t>0 and </a:t>
            </a:r>
            <a:r>
              <a:rPr lang="en-US" dirty="0" err="1"/>
              <a:t>ket</a:t>
            </a:r>
            <a:r>
              <a:rPr lang="en-US" dirty="0"/>
              <a:t> 1 respectively. </a:t>
            </a:r>
            <a:endParaRPr lang="en-US" dirty="0" smtClean="0"/>
          </a:p>
          <a:p>
            <a:r>
              <a:rPr lang="en-US" dirty="0" smtClean="0"/>
              <a:t>bra </a:t>
            </a:r>
            <a:r>
              <a:rPr lang="en-US" dirty="0"/>
              <a:t>0 and bra 1 can be written as &lt; 0| and &lt; 1| </a:t>
            </a:r>
            <a:r>
              <a:rPr lang="en-US" dirty="0" smtClean="0"/>
              <a:t>which denotes </a:t>
            </a:r>
            <a:r>
              <a:rPr lang="en-US" dirty="0"/>
              <a:t>the </a:t>
            </a:r>
            <a:r>
              <a:rPr lang="en-US" b="1" dirty="0"/>
              <a:t>conjugate transpose </a:t>
            </a:r>
            <a:r>
              <a:rPr lang="en-US" dirty="0"/>
              <a:t>of the </a:t>
            </a:r>
            <a:r>
              <a:rPr lang="en-US" dirty="0" err="1"/>
              <a:t>ket</a:t>
            </a:r>
            <a:r>
              <a:rPr lang="en-US" dirty="0"/>
              <a:t> 0 and </a:t>
            </a:r>
            <a:r>
              <a:rPr lang="en-US" dirty="0" err="1"/>
              <a:t>ket</a:t>
            </a:r>
            <a:r>
              <a:rPr lang="en-US" dirty="0"/>
              <a:t> 1 respectively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smtClean="0"/>
              <a:t>The Pauli Y gate</a:t>
            </a:r>
          </a:p>
          <a:p>
            <a:pPr lvl="2"/>
            <a:r>
              <a:rPr lang="en-US" dirty="0" smtClean="0"/>
              <a:t>The </a:t>
            </a:r>
            <a:r>
              <a:rPr lang="en-US" b="1" dirty="0" smtClean="0"/>
              <a:t>Pauli Y gate, as you might have guessed already, applies a 𝜋 (180°) rotation around </a:t>
            </a:r>
            <a:r>
              <a:rPr lang="en-US" sz="2800" dirty="0" smtClean="0"/>
              <a:t>the y axis of the Bloch sphere, which also flips the bit but multiplies a complex amplitude with the output state, which doesn't have an impact on the output state.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4071942"/>
            <a:ext cx="3429024" cy="1211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57224" y="1285860"/>
            <a:ext cx="7772400" cy="457200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The Pauli Z gate</a:t>
            </a:r>
          </a:p>
          <a:p>
            <a:pPr lvl="2"/>
            <a:r>
              <a:rPr lang="en-US" dirty="0" smtClean="0"/>
              <a:t>The </a:t>
            </a:r>
            <a:r>
              <a:rPr lang="en-US" b="1" dirty="0" smtClean="0"/>
              <a:t>Pauli Z gate applies a </a:t>
            </a:r>
            <a:r>
              <a:rPr lang="en-US" b="1" dirty="0" smtClean="0"/>
              <a:t>𝜋(</a:t>
            </a:r>
            <a:r>
              <a:rPr lang="en-US" b="1" dirty="0" smtClean="0"/>
              <a:t>180°) rotation to the input state around the z axis of the </a:t>
            </a:r>
            <a:r>
              <a:rPr lang="en-US" dirty="0" smtClean="0"/>
              <a:t>Bloch sphere, which creates a phase shift operation. This gate is also known as the </a:t>
            </a:r>
            <a:r>
              <a:rPr lang="en-US" b="1" dirty="0" smtClean="0"/>
              <a:t>phase shift gate or the phase flip gate and is used in a lot of quantum algorithms.</a:t>
            </a:r>
          </a:p>
          <a:p>
            <a:pPr lvl="2"/>
            <a:endParaRPr lang="en-IN" b="1" dirty="0" smtClean="0"/>
          </a:p>
          <a:p>
            <a:pPr lvl="2"/>
            <a:endParaRPr lang="en-IN" b="1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Pauli I gate</a:t>
            </a:r>
          </a:p>
          <a:p>
            <a:pPr lvl="2"/>
            <a:r>
              <a:rPr lang="en-US" sz="2100" dirty="0" smtClean="0"/>
              <a:t>The </a:t>
            </a:r>
            <a:r>
              <a:rPr lang="en-US" sz="2100" b="1" dirty="0" smtClean="0"/>
              <a:t>Pauli I gate, which is also known as the identity gate, is an operator that's useful for </a:t>
            </a:r>
            <a:r>
              <a:rPr lang="en-US" sz="2100" dirty="0" smtClean="0"/>
              <a:t>proving the unitary nature of the quantum gates and for the measurement of </a:t>
            </a:r>
            <a:r>
              <a:rPr lang="en-US" sz="2100" dirty="0" err="1" smtClean="0"/>
              <a:t>decoherence</a:t>
            </a:r>
            <a:r>
              <a:rPr lang="en-US" sz="2100" dirty="0" smtClean="0"/>
              <a:t> in </a:t>
            </a:r>
            <a:r>
              <a:rPr lang="en-US" sz="2100" dirty="0" err="1" smtClean="0"/>
              <a:t>qubits</a:t>
            </a:r>
            <a:r>
              <a:rPr lang="en-US" sz="2100" dirty="0" smtClean="0"/>
              <a:t>. When it is applied to any </a:t>
            </a:r>
            <a:r>
              <a:rPr lang="en-US" sz="2100" dirty="0" err="1" smtClean="0"/>
              <a:t>qubit</a:t>
            </a:r>
            <a:r>
              <a:rPr lang="en-US" sz="2100" dirty="0" smtClean="0"/>
              <a:t>, it does not change its state.</a:t>
            </a:r>
            <a:endParaRPr lang="en-US" sz="21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2928934"/>
            <a:ext cx="3429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5429264"/>
            <a:ext cx="35052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Hadamard</a:t>
            </a:r>
            <a:r>
              <a:rPr lang="en-US" dirty="0" smtClean="0"/>
              <a:t> gate – the quantum H 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err="1" smtClean="0"/>
              <a:t>Hadamard</a:t>
            </a:r>
            <a:r>
              <a:rPr lang="en-US" b="1" dirty="0" smtClean="0"/>
              <a:t> gate is one of the most important quantum gates you will learn about </a:t>
            </a:r>
            <a:r>
              <a:rPr lang="en-US" dirty="0" smtClean="0"/>
              <a:t>because it is used in almost all quantum algorithms to create an equal superposition of </a:t>
            </a:r>
            <a:r>
              <a:rPr lang="en-US" dirty="0" err="1" smtClean="0"/>
              <a:t>qubits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This gate is named after Jacques </a:t>
            </a:r>
            <a:r>
              <a:rPr lang="en-US" dirty="0" err="1" smtClean="0"/>
              <a:t>Hadamard</a:t>
            </a:r>
            <a:r>
              <a:rPr lang="en-US" dirty="0" smtClean="0"/>
              <a:t> and creates a complex linear superposition of two basis states when it is applied to a particular quantum state. </a:t>
            </a:r>
          </a:p>
          <a:p>
            <a:r>
              <a:rPr lang="en-US" dirty="0" err="1" smtClean="0"/>
              <a:t>Theoperation</a:t>
            </a:r>
            <a:r>
              <a:rPr lang="en-US" dirty="0" smtClean="0"/>
              <a:t> of the H gate rotates the input </a:t>
            </a:r>
            <a:r>
              <a:rPr lang="en-US" dirty="0" err="1" smtClean="0"/>
              <a:t>qubit</a:t>
            </a:r>
            <a:r>
              <a:rPr lang="en-US" dirty="0" smtClean="0"/>
              <a:t> along the z and x axes by 𝜋/2 (90°) each, which causes a total rotation of 180° 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5181600"/>
            <a:ext cx="36195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 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S gate applies a</a:t>
            </a:r>
            <a:r>
              <a:rPr lang="en-US" dirty="0" smtClean="0"/>
              <a:t>𝜋/2 (90°) rotation to the input state around the z axis of the Bloch sphere. This means by the operation of the S gate we get a complex amplitude multiplied with the state |1&gt; only.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3357562"/>
            <a:ext cx="38766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4714884"/>
            <a:ext cx="49053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5984" y="5715016"/>
            <a:ext cx="2657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71612"/>
            <a:ext cx="7870898" cy="3043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785794"/>
            <a:ext cx="449265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3457" y="1571612"/>
            <a:ext cx="8200543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00174"/>
            <a:ext cx="7777757" cy="1253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57488" y="2786058"/>
            <a:ext cx="37052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4143380"/>
            <a:ext cx="7572428" cy="217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00174"/>
            <a:ext cx="7799536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929066"/>
            <a:ext cx="7715304" cy="243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43306" y="3143248"/>
            <a:ext cx="2143140" cy="500066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see </a:t>
            </a:r>
            <a:r>
              <a:rPr lang="en-US" dirty="0" err="1"/>
              <a:t>ket</a:t>
            </a:r>
            <a:r>
              <a:rPr lang="en-US" dirty="0"/>
              <a:t> representation of </a:t>
            </a:r>
            <a:r>
              <a:rPr lang="en-US" dirty="0" err="1"/>
              <a:t>qubits</a:t>
            </a:r>
            <a:r>
              <a:rPr lang="en-US" dirty="0"/>
              <a:t> as follows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IN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bra notation is as follows: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2143116"/>
            <a:ext cx="4291746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4143380"/>
            <a:ext cx="54006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the states contain complex values then the bra will be a complex conjugate of the </a:t>
            </a:r>
            <a:r>
              <a:rPr lang="en-US" dirty="0" err="1"/>
              <a:t>ket</a:t>
            </a:r>
            <a:r>
              <a:rPr lang="en-US" dirty="0"/>
              <a:t>. </a:t>
            </a:r>
          </a:p>
          <a:p>
            <a:r>
              <a:rPr lang="en-US" dirty="0" smtClean="0"/>
              <a:t>let's </a:t>
            </a:r>
            <a:r>
              <a:rPr lang="en-US" dirty="0"/>
              <a:t>consider an example. Let's define a </a:t>
            </a:r>
            <a:r>
              <a:rPr lang="en-US" dirty="0" err="1"/>
              <a:t>ket</a:t>
            </a:r>
            <a:r>
              <a:rPr lang="en-US" dirty="0"/>
              <a:t> state to be complex</a:t>
            </a:r>
            <a:r>
              <a:rPr lang="en-US" dirty="0" smtClean="0"/>
              <a:t>: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r>
              <a:rPr lang="en-US" dirty="0"/>
              <a:t>The bra of a becomes as </a:t>
            </a:r>
            <a:r>
              <a:rPr lang="en-US" dirty="0" smtClean="0"/>
              <a:t>follows:</a:t>
            </a:r>
            <a:endParaRPr lang="en-IN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2643182"/>
            <a:ext cx="29337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5286388"/>
            <a:ext cx="35242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notation &lt;</a:t>
            </a:r>
            <a:r>
              <a:rPr lang="en-US" dirty="0" err="1"/>
              <a:t>a|b</a:t>
            </a:r>
            <a:r>
              <a:rPr lang="en-US" dirty="0"/>
              <a:t>&gt; gives the inner product of the two quantum states, which is a </a:t>
            </a:r>
            <a:r>
              <a:rPr lang="en-US" dirty="0" smtClean="0"/>
              <a:t>scalar value </a:t>
            </a:r>
            <a:endParaRPr lang="en-US" dirty="0"/>
          </a:p>
          <a:p>
            <a:r>
              <a:rPr lang="en-US" dirty="0" smtClean="0"/>
              <a:t> The </a:t>
            </a:r>
            <a:r>
              <a:rPr lang="en-US" dirty="0"/>
              <a:t>notation |a&gt;&lt;b| gives the outer product of the two quantum states, </a:t>
            </a:r>
            <a:r>
              <a:rPr lang="en-US" dirty="0" smtClean="0"/>
              <a:t>which is </a:t>
            </a:r>
            <a:r>
              <a:rPr lang="en-US" dirty="0"/>
              <a:t>a matrix.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various states of the </a:t>
            </a:r>
            <a:r>
              <a:rPr lang="en-US" dirty="0" err="1"/>
              <a:t>qubit</a:t>
            </a:r>
            <a:r>
              <a:rPr lang="en-US" dirty="0"/>
              <a:t> live in a complex vector space known as </a:t>
            </a:r>
            <a:r>
              <a:rPr lang="en-US" dirty="0" smtClean="0"/>
              <a:t>the Hilbert space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Superposition of </a:t>
            </a:r>
            <a:r>
              <a:rPr lang="en-US" dirty="0" err="1" smtClean="0"/>
              <a:t>qubits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phenomenon of </a:t>
            </a:r>
            <a:r>
              <a:rPr lang="en-US" dirty="0" err="1" smtClean="0"/>
              <a:t>qubits</a:t>
            </a:r>
            <a:r>
              <a:rPr lang="en-US" dirty="0" smtClean="0"/>
              <a:t> living in complex linear combinations of quantum states is known as </a:t>
            </a:r>
            <a:r>
              <a:rPr lang="en-US" b="1" dirty="0" smtClean="0"/>
              <a:t>superposition and has huge significance in quantum </a:t>
            </a:r>
            <a:r>
              <a:rPr lang="en-US" dirty="0" smtClean="0"/>
              <a:t>computing. </a:t>
            </a:r>
          </a:p>
          <a:p>
            <a:r>
              <a:rPr lang="en-US" dirty="0" smtClean="0"/>
              <a:t>This is one of the fundamental properties of quantum computing that makes it so powerful in carrying out computational tasks that classical computers cannot perform.</a:t>
            </a:r>
          </a:p>
          <a:p>
            <a:r>
              <a:rPr lang="en-US" dirty="0" smtClean="0"/>
              <a:t>The superposition property gives quantum computers the power to perform computations in a parallel manner. </a:t>
            </a:r>
          </a:p>
          <a:p>
            <a:r>
              <a:rPr lang="en-US" dirty="0" smtClean="0"/>
              <a:t>It is because of superposition that quantum computers are inherently parallel and don't require separate parallel architecture to achieve parallel computing tasks, as we usually do with </a:t>
            </a:r>
            <a:r>
              <a:rPr lang="en-US" b="1" dirty="0" smtClean="0"/>
              <a:t>Graphics Processing Units (GPUs).</a:t>
            </a:r>
          </a:p>
          <a:p>
            <a:r>
              <a:rPr lang="en-US" dirty="0" smtClean="0"/>
              <a:t>A generic superposition quantum state is defined as follows: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5786454"/>
            <a:ext cx="37338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7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071546"/>
            <a:ext cx="7772400" cy="56959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Where 𝛼 and 𝛽 are complex numbers that are known as </a:t>
            </a:r>
            <a:r>
              <a:rPr lang="en-US" b="1" dirty="0" smtClean="0"/>
              <a:t>probability amplitudes, and </a:t>
            </a:r>
            <a:r>
              <a:rPr lang="en-US" dirty="0" smtClean="0"/>
              <a:t>the </a:t>
            </a:r>
            <a:r>
              <a:rPr lang="en-US" dirty="0" err="1" smtClean="0"/>
              <a:t>qubits</a:t>
            </a:r>
            <a:r>
              <a:rPr lang="en-US" dirty="0" smtClean="0"/>
              <a:t> |0 &gt; and |1 &gt; are said to be in a state of superposition.</a:t>
            </a:r>
          </a:p>
          <a:p>
            <a:r>
              <a:rPr lang="en-US" dirty="0" smtClean="0"/>
              <a:t>Since the </a:t>
            </a:r>
            <a:r>
              <a:rPr lang="en-US" dirty="0" err="1" smtClean="0"/>
              <a:t>qubits</a:t>
            </a:r>
            <a:r>
              <a:rPr lang="en-US" dirty="0" smtClean="0"/>
              <a:t> are in a state of superposition, it means that there is a certain probability of the |0 &gt; state occurring, just as there is a certain probability of |1 &gt; occurring.</a:t>
            </a:r>
          </a:p>
          <a:p>
            <a:r>
              <a:rPr lang="en-US" dirty="0" smtClean="0"/>
              <a:t>To calculate the probabilities, we take the modulus (absolute value) of the probability amplitude value associated with the </a:t>
            </a:r>
            <a:r>
              <a:rPr lang="en-US" dirty="0" err="1" smtClean="0"/>
              <a:t>qubit</a:t>
            </a:r>
            <a:r>
              <a:rPr lang="en-US" dirty="0" smtClean="0"/>
              <a:t> and then square it.</a:t>
            </a:r>
          </a:p>
          <a:p>
            <a:r>
              <a:rPr lang="en-US" dirty="0" smtClean="0"/>
              <a:t>Therefore, </a:t>
            </a:r>
            <a:r>
              <a:rPr lang="en-US" dirty="0" smtClean="0">
                <a:solidFill>
                  <a:srgbClr val="FF0000"/>
                </a:solidFill>
              </a:rPr>
              <a:t>|𝛼|2 </a:t>
            </a:r>
            <a:r>
              <a:rPr lang="en-US" dirty="0" smtClean="0"/>
              <a:t>gives us the probability of finding the state |0 &gt; and </a:t>
            </a:r>
            <a:r>
              <a:rPr lang="en-US" dirty="0" smtClean="0">
                <a:solidFill>
                  <a:srgbClr val="FF0000"/>
                </a:solidFill>
              </a:rPr>
              <a:t>|𝛽|2 </a:t>
            </a:r>
            <a:r>
              <a:rPr lang="en-US" dirty="0" smtClean="0"/>
              <a:t>gives us the probability of finding the state |1 &gt; when they occur in superposition. </a:t>
            </a:r>
          </a:p>
          <a:p>
            <a:r>
              <a:rPr lang="en-US" dirty="0" smtClean="0"/>
              <a:t>Since </a:t>
            </a:r>
            <a:r>
              <a:rPr lang="en-US" dirty="0" smtClean="0">
                <a:solidFill>
                  <a:srgbClr val="FF0000"/>
                </a:solidFill>
              </a:rPr>
              <a:t>|𝛼|</a:t>
            </a:r>
            <a:r>
              <a:rPr lang="en-US" sz="19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|𝛽|</a:t>
            </a:r>
            <a:r>
              <a:rPr lang="en-US" sz="2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gives us the probabilities, they add up to 1: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6143644"/>
            <a:ext cx="1857388" cy="53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Bloch Sphere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2910" y="1447800"/>
            <a:ext cx="7786742" cy="4767282"/>
          </a:xfrm>
        </p:spPr>
        <p:txBody>
          <a:bodyPr/>
          <a:lstStyle/>
          <a:p>
            <a:r>
              <a:rPr lang="en-US" dirty="0" smtClean="0"/>
              <a:t>The Bloch sphere is a 3D geometric representation of a </a:t>
            </a:r>
            <a:r>
              <a:rPr lang="en-US" dirty="0" err="1" smtClean="0"/>
              <a:t>qubit</a:t>
            </a:r>
            <a:r>
              <a:rPr lang="en-US" dirty="0" smtClean="0"/>
              <a:t>, and it helps us to visualize the quantum states that a </a:t>
            </a:r>
            <a:r>
              <a:rPr lang="en-US" dirty="0" err="1" smtClean="0"/>
              <a:t>qubit</a:t>
            </a:r>
            <a:r>
              <a:rPr lang="en-US" dirty="0" smtClean="0"/>
              <a:t> can take. </a:t>
            </a:r>
          </a:p>
          <a:p>
            <a:r>
              <a:rPr lang="en-US" dirty="0" smtClean="0"/>
              <a:t>It has a unit radius and we can use vector notation to denote the quantum states. </a:t>
            </a:r>
          </a:p>
          <a:p>
            <a:r>
              <a:rPr lang="en-US" dirty="0" smtClean="0"/>
              <a:t>The Bloch sphere is only valid for a single </a:t>
            </a:r>
            <a:r>
              <a:rPr lang="en-US" dirty="0" err="1" smtClean="0"/>
              <a:t>qubit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because when there is more than one </a:t>
            </a:r>
            <a:r>
              <a:rPr lang="en-US" dirty="0" err="1" smtClean="0"/>
              <a:t>qubit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 smtClean="0"/>
              <a:t>the dimensions exceed the drawing capacity.</a:t>
            </a:r>
          </a:p>
          <a:p>
            <a:r>
              <a:rPr lang="en-US" dirty="0" smtClean="0"/>
              <a:t>This diagram will help you to visualize the </a:t>
            </a:r>
          </a:p>
          <a:p>
            <a:pPr>
              <a:buNone/>
            </a:pPr>
            <a:r>
              <a:rPr lang="en-US" dirty="0" smtClean="0"/>
              <a:t>Various single-</a:t>
            </a:r>
            <a:r>
              <a:rPr lang="en-US" dirty="0" err="1" smtClean="0"/>
              <a:t>qubit</a:t>
            </a:r>
            <a:r>
              <a:rPr lang="en-US" dirty="0" smtClean="0"/>
              <a:t> operations that can be performed: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3500438"/>
            <a:ext cx="2183833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6000768"/>
            <a:ext cx="562894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angles 𝜃 and 𝜑 clearly, and you can then observe that various quantum states can be formed if these angles are set to certain values: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2210896"/>
            <a:ext cx="2112070" cy="2003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4286256"/>
            <a:ext cx="7072362" cy="234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229</TotalTime>
  <Words>1984</Words>
  <Application>Microsoft Office PowerPoint</Application>
  <PresentationFormat>On-screen Show (4:3)</PresentationFormat>
  <Paragraphs>102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Equity</vt:lpstr>
      <vt:lpstr>Learning QBITS</vt:lpstr>
      <vt:lpstr>QBIT Notations</vt:lpstr>
      <vt:lpstr>Slide 3</vt:lpstr>
      <vt:lpstr>Slide 4</vt:lpstr>
      <vt:lpstr>Slide 5</vt:lpstr>
      <vt:lpstr>Superposition of qubits</vt:lpstr>
      <vt:lpstr>Slide 7</vt:lpstr>
      <vt:lpstr>Bloch Sphere</vt:lpstr>
      <vt:lpstr>Slide 9</vt:lpstr>
      <vt:lpstr>Slide 10</vt:lpstr>
      <vt:lpstr>Introducing quantum measurements</vt:lpstr>
      <vt:lpstr>Slide 12</vt:lpstr>
      <vt:lpstr>Slide 13</vt:lpstr>
      <vt:lpstr>Slide 14</vt:lpstr>
      <vt:lpstr>Slide 15</vt:lpstr>
      <vt:lpstr>Slide 16</vt:lpstr>
      <vt:lpstr>Slide 17</vt:lpstr>
      <vt:lpstr>Quantum logic gates</vt:lpstr>
      <vt:lpstr>Pauli gates</vt:lpstr>
      <vt:lpstr>Slide 20</vt:lpstr>
      <vt:lpstr>Slide 21</vt:lpstr>
      <vt:lpstr>The Hadamard gate – the quantum H gate</vt:lpstr>
      <vt:lpstr>The S gate</vt:lpstr>
      <vt:lpstr>Slide 24</vt:lpstr>
      <vt:lpstr>Slide 25</vt:lpstr>
      <vt:lpstr>Slide 26</vt:lpstr>
      <vt:lpstr>Slide 27</vt:lpstr>
      <vt:lpstr>Slide 28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QBITS</dc:title>
  <dc:creator>Dr Bhawana Rudra</dc:creator>
  <cp:lastModifiedBy>Dr Bhawana Rudra</cp:lastModifiedBy>
  <cp:revision>10</cp:revision>
  <dcterms:created xsi:type="dcterms:W3CDTF">2023-03-09T04:45:21Z</dcterms:created>
  <dcterms:modified xsi:type="dcterms:W3CDTF">2023-03-15T07:02:27Z</dcterms:modified>
</cp:coreProperties>
</file>