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56" autoAdjust="0"/>
  </p:normalViewPr>
  <p:slideViewPr>
    <p:cSldViewPr>
      <p:cViewPr varScale="1">
        <p:scale>
          <a:sx n="111" d="100"/>
          <a:sy n="111" d="100"/>
        </p:scale>
        <p:origin x="-16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1C49AA-AB86-4CFB-ADDD-71386423DA88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9D1816-F6D7-4904-AC89-D7BE4336B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Dr. Bhawana Rudra</a:t>
            </a:r>
          </a:p>
          <a:p>
            <a:r>
              <a:rPr lang="en-IN" dirty="0" smtClean="0"/>
              <a:t>NITK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Multiple QBITS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|x&gt; </a:t>
            </a:r>
            <a:r>
              <a:rPr lang="en-US" i="1" dirty="0" err="1" smtClean="0"/>
              <a:t>qubit</a:t>
            </a:r>
            <a:r>
              <a:rPr lang="en-US" i="1" dirty="0" smtClean="0"/>
              <a:t> is the control </a:t>
            </a:r>
            <a:r>
              <a:rPr lang="en-US" i="1" dirty="0" err="1" smtClean="0"/>
              <a:t>qubit</a:t>
            </a:r>
            <a:r>
              <a:rPr lang="en-US" i="1" dirty="0" smtClean="0"/>
              <a:t> and the |y&gt; </a:t>
            </a:r>
            <a:r>
              <a:rPr lang="en-US" i="1" dirty="0" err="1" smtClean="0"/>
              <a:t>qubit</a:t>
            </a:r>
            <a:r>
              <a:rPr lang="en-US" i="1" dirty="0" smtClean="0"/>
              <a:t> is the target.</a:t>
            </a:r>
          </a:p>
          <a:p>
            <a:r>
              <a:rPr lang="en-US" i="1" dirty="0" smtClean="0"/>
              <a:t>The control </a:t>
            </a:r>
            <a:r>
              <a:rPr lang="en-US" dirty="0" smtClean="0"/>
              <a:t>is represented as a dot and then you can see the symbol for Z operation in the second </a:t>
            </a:r>
            <a:r>
              <a:rPr lang="en-US" dirty="0" err="1" smtClean="0"/>
              <a:t>qubit</a:t>
            </a:r>
            <a:r>
              <a:rPr lang="en-US" dirty="0" smtClean="0"/>
              <a:t> and the output we get is (−1)</a:t>
            </a:r>
            <a:r>
              <a:rPr lang="en-US" baseline="30000" dirty="0" smtClean="0"/>
              <a:t>x</a:t>
            </a:r>
            <a:r>
              <a:rPr lang="en-US" dirty="0" smtClean="0"/>
              <a:t>|𝑦 &gt; in the target </a:t>
            </a:r>
            <a:r>
              <a:rPr lang="en-US" dirty="0" err="1" smtClean="0"/>
              <a:t>qubit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US" i="1" dirty="0" smtClean="0"/>
              <a:t>CZ matrix that the top-left quadrant is a 2x2 identity matrix and the bottom right </a:t>
            </a:r>
            <a:r>
              <a:rPr lang="en-US" dirty="0" smtClean="0"/>
              <a:t>quadrant is the matrix for the Pauli Z gate.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3286124"/>
            <a:ext cx="4857784" cy="146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quantum SWAP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cross marks have been put into the </a:t>
            </a:r>
            <a:r>
              <a:rPr lang="en-US" dirty="0" err="1" smtClean="0"/>
              <a:t>qubit</a:t>
            </a:r>
            <a:r>
              <a:rPr lang="en-US" dirty="0" smtClean="0"/>
              <a:t> states |𝜙&gt; and |𝜓 &gt; and they have been interchanged due to the SWAP operation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86058"/>
            <a:ext cx="4005971" cy="13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571744"/>
            <a:ext cx="2928958" cy="197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643446"/>
            <a:ext cx="5786478" cy="175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quantum CCX or CCNOT gate – </a:t>
            </a:r>
            <a:r>
              <a:rPr lang="en-US" dirty="0" err="1" smtClean="0"/>
              <a:t>Toffoli</a:t>
            </a:r>
            <a:r>
              <a:rPr lang="en-US" dirty="0" smtClean="0"/>
              <a:t>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357298"/>
            <a:ext cx="4014790" cy="4572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CCNOT </a:t>
            </a:r>
            <a:r>
              <a:rPr lang="en-US" dirty="0" smtClean="0"/>
              <a:t>gate is a three-</a:t>
            </a:r>
            <a:r>
              <a:rPr lang="en-US" dirty="0" err="1" smtClean="0"/>
              <a:t>qubit</a:t>
            </a:r>
            <a:r>
              <a:rPr lang="en-US" dirty="0" smtClean="0"/>
              <a:t> quantum gate and is known as the Controlled-Controlled NOT gate. The CCX gate is also known as the </a:t>
            </a:r>
            <a:r>
              <a:rPr lang="en-US" dirty="0" err="1" smtClean="0"/>
              <a:t>Toffoli</a:t>
            </a:r>
            <a:r>
              <a:rPr lang="en-US" dirty="0" smtClean="0"/>
              <a:t> gate (named after </a:t>
            </a:r>
            <a:r>
              <a:rPr lang="en-US" dirty="0" err="1" smtClean="0"/>
              <a:t>Tommaso</a:t>
            </a:r>
            <a:r>
              <a:rPr lang="en-US" dirty="0" smtClean="0"/>
              <a:t> </a:t>
            </a:r>
            <a:r>
              <a:rPr lang="en-US" dirty="0" err="1" smtClean="0"/>
              <a:t>Toffoli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>As you might have already guessed from the name, this gate has the first and second </a:t>
            </a:r>
            <a:r>
              <a:rPr lang="en-US" dirty="0" err="1" smtClean="0"/>
              <a:t>qubits</a:t>
            </a:r>
            <a:r>
              <a:rPr lang="en-US" dirty="0" smtClean="0"/>
              <a:t> as the control and the third </a:t>
            </a:r>
            <a:r>
              <a:rPr lang="en-US" dirty="0" err="1" smtClean="0"/>
              <a:t>qubit</a:t>
            </a:r>
            <a:r>
              <a:rPr lang="en-US" dirty="0" smtClean="0"/>
              <a:t> as the target. The matrix in the three-</a:t>
            </a:r>
            <a:r>
              <a:rPr lang="en-US" dirty="0" err="1" smtClean="0"/>
              <a:t>qubit</a:t>
            </a:r>
            <a:r>
              <a:rPr lang="en-US" dirty="0" smtClean="0"/>
              <a:t> case will be 8x8 (2</a:t>
            </a:r>
            <a:r>
              <a:rPr lang="en-US" baseline="30000" dirty="0" smtClean="0"/>
              <a:t>3</a:t>
            </a:r>
            <a:r>
              <a:rPr lang="en-US" dirty="0" smtClean="0"/>
              <a:t>x2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285860"/>
            <a:ext cx="4000496" cy="320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0" y="457200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you can see that when the first and second </a:t>
            </a:r>
            <a:r>
              <a:rPr lang="en-US" dirty="0" err="1" smtClean="0"/>
              <a:t>qubits</a:t>
            </a:r>
            <a:r>
              <a:rPr lang="en-US" dirty="0" smtClean="0"/>
              <a:t> (control </a:t>
            </a:r>
            <a:r>
              <a:rPr lang="en-US" dirty="0" err="1" smtClean="0"/>
              <a:t>qubits</a:t>
            </a:r>
            <a:r>
              <a:rPr lang="en-US" dirty="0" smtClean="0"/>
              <a:t>) become 1, only then is the X gate operation applied to the third </a:t>
            </a:r>
            <a:r>
              <a:rPr lang="en-US" dirty="0" err="1" smtClean="0"/>
              <a:t>qubit</a:t>
            </a:r>
            <a:r>
              <a:rPr lang="en-US" dirty="0" smtClean="0"/>
              <a:t> (the target </a:t>
            </a:r>
            <a:r>
              <a:rPr lang="en-US" dirty="0" err="1" smtClean="0"/>
              <a:t>qubit</a:t>
            </a:r>
            <a:r>
              <a:rPr lang="en-US" dirty="0" smtClean="0"/>
              <a:t>) and the target </a:t>
            </a:r>
            <a:r>
              <a:rPr lang="en-US" dirty="0" err="1" smtClean="0"/>
              <a:t>qubit</a:t>
            </a:r>
            <a:r>
              <a:rPr lang="en-US" dirty="0" smtClean="0"/>
              <a:t> is flipped. </a:t>
            </a:r>
          </a:p>
          <a:p>
            <a:r>
              <a:rPr lang="en-US" dirty="0" smtClean="0"/>
              <a:t>The output on the CCNOT gate can be considered as the AND or the NAND classical logic gate operation.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6182" y="1447800"/>
            <a:ext cx="490061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you can see that the first two </a:t>
            </a:r>
            <a:r>
              <a:rPr lang="en-US" dirty="0" err="1" smtClean="0"/>
              <a:t>qubits</a:t>
            </a:r>
            <a:r>
              <a:rPr lang="en-US" dirty="0" smtClean="0"/>
              <a:t> are the controls and the third </a:t>
            </a:r>
            <a:r>
              <a:rPr lang="en-US" dirty="0" err="1" smtClean="0"/>
              <a:t>qubit</a:t>
            </a:r>
            <a:r>
              <a:rPr lang="en-US" dirty="0" smtClean="0"/>
              <a:t> is the target </a:t>
            </a:r>
            <a:r>
              <a:rPr lang="en-US" dirty="0" err="1" smtClean="0"/>
              <a:t>qubit</a:t>
            </a:r>
            <a:r>
              <a:rPr lang="en-US" dirty="0" smtClean="0"/>
              <a:t> where the operation is applied.</a:t>
            </a:r>
          </a:p>
          <a:p>
            <a:r>
              <a:rPr lang="en-US" dirty="0" smtClean="0"/>
              <a:t>you can see that the upper-left quadrant of 4x4 is the identity operation and the lower-right quadrant of 4x4 is the controlled NOT operation, which verifies that this is the CCX gate matrix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357298"/>
            <a:ext cx="2450171" cy="1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71942"/>
            <a:ext cx="296685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quantum CSWAP gate – </a:t>
            </a:r>
            <a:r>
              <a:rPr lang="en-US" dirty="0" err="1" smtClean="0"/>
              <a:t>Fredkin</a:t>
            </a:r>
            <a:r>
              <a:rPr lang="en-US" dirty="0" smtClean="0"/>
              <a:t>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428736"/>
            <a:ext cx="7772400" cy="4572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CSWAP or </a:t>
            </a:r>
            <a:r>
              <a:rPr lang="en-US" b="1" dirty="0" err="1" smtClean="0"/>
              <a:t>Fredkin</a:t>
            </a:r>
            <a:r>
              <a:rPr lang="en-US" b="1" dirty="0" smtClean="0"/>
              <a:t> gate, as you might have guessed, is a controlled version of the </a:t>
            </a:r>
            <a:r>
              <a:rPr lang="en-US" dirty="0" smtClean="0"/>
              <a:t>SWAP gate that we have already covered. This gate acts on three </a:t>
            </a:r>
            <a:r>
              <a:rPr lang="en-US" dirty="0" err="1" smtClean="0"/>
              <a:t>qubits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first </a:t>
            </a:r>
            <a:r>
              <a:rPr lang="en-US" dirty="0" err="1" smtClean="0"/>
              <a:t>qubit</a:t>
            </a:r>
            <a:r>
              <a:rPr lang="en-US" dirty="0" smtClean="0"/>
              <a:t> is the control and the other two </a:t>
            </a:r>
            <a:r>
              <a:rPr lang="en-US" dirty="0" err="1" smtClean="0"/>
              <a:t>qubits</a:t>
            </a:r>
            <a:r>
              <a:rPr lang="en-US" dirty="0" smtClean="0"/>
              <a:t> are swapped whenever the control </a:t>
            </a:r>
            <a:r>
              <a:rPr lang="en-US" dirty="0" err="1" smtClean="0"/>
              <a:t>qubit</a:t>
            </a:r>
            <a:r>
              <a:rPr lang="en-US" dirty="0" smtClean="0"/>
              <a:t> is set to state|1&gt;.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714752"/>
            <a:ext cx="408476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see that the first </a:t>
            </a:r>
            <a:r>
              <a:rPr lang="en-US" dirty="0" err="1" smtClean="0"/>
              <a:t>qubit</a:t>
            </a:r>
            <a:r>
              <a:rPr lang="en-US" dirty="0" smtClean="0"/>
              <a:t> is held as control and the second and third </a:t>
            </a:r>
            <a:r>
              <a:rPr lang="en-US" dirty="0" err="1" smtClean="0"/>
              <a:t>qubits</a:t>
            </a:r>
            <a:r>
              <a:rPr lang="en-US" dirty="0" smtClean="0"/>
              <a:t> are being swapped.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2714620"/>
            <a:ext cx="23261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000372"/>
            <a:ext cx="352258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Quantum teleportation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used to transfer a quantum state from one place to another place without the need to travel the space between the source and destination. </a:t>
            </a:r>
          </a:p>
          <a:p>
            <a:r>
              <a:rPr lang="en-US" dirty="0" smtClean="0"/>
              <a:t>Suppose </a:t>
            </a:r>
            <a:r>
              <a:rPr lang="en-US" dirty="0" smtClean="0"/>
              <a:t>Alice wants to send some information using a quantum state to Bob. </a:t>
            </a:r>
          </a:p>
          <a:p>
            <a:r>
              <a:rPr lang="en-US" dirty="0" smtClean="0"/>
              <a:t>She could send it by copying the quantum state she has, but due to the </a:t>
            </a:r>
            <a:r>
              <a:rPr lang="en-US" b="1" dirty="0" smtClean="0"/>
              <a:t>no-cloning theorem she is unable to copy her state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begin the teleportation process, consider that Alice and Bob both share a Bell state, which is an example of an entangled state.</a:t>
            </a:r>
          </a:p>
          <a:p>
            <a:r>
              <a:rPr lang="en-US" dirty="0" smtClean="0"/>
              <a:t>There are a total of four kinds of operations that Bob can perform on his </a:t>
            </a:r>
            <a:r>
              <a:rPr lang="en-US" dirty="0" err="1" smtClean="0"/>
              <a:t>qubit</a:t>
            </a:r>
            <a:r>
              <a:rPr lang="en-US" dirty="0" smtClean="0"/>
              <a:t> to find out the state that Alice has sent to him.</a:t>
            </a:r>
          </a:p>
          <a:p>
            <a:pPr lvl="1"/>
            <a:r>
              <a:rPr lang="en-US" dirty="0" smtClean="0"/>
              <a:t>If measured value of a and b is 00, then Bob does nothing.</a:t>
            </a:r>
          </a:p>
          <a:p>
            <a:pPr lvl="1"/>
            <a:r>
              <a:rPr lang="en-US" dirty="0" smtClean="0"/>
              <a:t>If measured value a and b is 01, then Bob applies an X gate to his </a:t>
            </a:r>
            <a:r>
              <a:rPr lang="en-US" dirty="0" err="1" smtClean="0"/>
              <a:t>qubit</a:t>
            </a:r>
            <a:r>
              <a:rPr lang="en-US" dirty="0" smtClean="0"/>
              <a:t> (c </a:t>
            </a:r>
            <a:r>
              <a:rPr lang="en-US" dirty="0" err="1" smtClean="0"/>
              <a:t>qubit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If measured value a and b is 10, then Bob applies a Z gate to his </a:t>
            </a:r>
            <a:r>
              <a:rPr lang="en-US" dirty="0" err="1" smtClean="0"/>
              <a:t>qubit</a:t>
            </a:r>
            <a:r>
              <a:rPr lang="en-US" dirty="0" smtClean="0"/>
              <a:t> (c </a:t>
            </a:r>
            <a:r>
              <a:rPr lang="en-US" dirty="0" err="1" smtClean="0"/>
              <a:t>qubit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If measured a and b is 11, then Bob applies a Z gate and an X gate to his </a:t>
            </a:r>
            <a:r>
              <a:rPr lang="en-US" dirty="0" err="1" smtClean="0"/>
              <a:t>qubit</a:t>
            </a:r>
            <a:r>
              <a:rPr lang="en-US" dirty="0" smtClean="0"/>
              <a:t> (c </a:t>
            </a:r>
            <a:r>
              <a:rPr lang="en-US" dirty="0" err="1" smtClean="0"/>
              <a:t>qubit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Alice generates an entangled state between the </a:t>
            </a:r>
            <a:r>
              <a:rPr lang="en-US" dirty="0" err="1" smtClean="0"/>
              <a:t>qubits</a:t>
            </a:r>
            <a:r>
              <a:rPr lang="en-US" dirty="0" smtClean="0"/>
              <a:t> </a:t>
            </a:r>
            <a:r>
              <a:rPr lang="en-US" b="1" dirty="0" smtClean="0"/>
              <a:t>b </a:t>
            </a:r>
            <a:r>
              <a:rPr lang="en-US" dirty="0" smtClean="0"/>
              <a:t>and </a:t>
            </a:r>
            <a:r>
              <a:rPr lang="en-US" b="1" dirty="0" smtClean="0"/>
              <a:t>c. </a:t>
            </a:r>
          </a:p>
          <a:p>
            <a:r>
              <a:rPr lang="en-US" dirty="0" smtClean="0"/>
              <a:t>After this, Bob undo the operation of Alice by applying a CNOT and </a:t>
            </a:r>
            <a:r>
              <a:rPr lang="en-US" dirty="0" err="1" smtClean="0"/>
              <a:t>Hadamard</a:t>
            </a:r>
            <a:r>
              <a:rPr lang="en-US" dirty="0" smtClean="0"/>
              <a:t> gate between </a:t>
            </a:r>
            <a:r>
              <a:rPr lang="en-US" dirty="0" err="1" smtClean="0"/>
              <a:t>qubit</a:t>
            </a:r>
            <a:r>
              <a:rPr lang="en-US" dirty="0" smtClean="0"/>
              <a:t> a and b. </a:t>
            </a:r>
          </a:p>
          <a:p>
            <a:r>
              <a:rPr lang="en-US" dirty="0" smtClean="0"/>
              <a:t>Then Bob makes a measurement and, based on that, applies the operations that have been </a:t>
            </a:r>
            <a:r>
              <a:rPr lang="en-US" dirty="0" smtClean="0"/>
              <a:t>describe.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14818"/>
            <a:ext cx="6236885" cy="204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Dense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quantum information theory, </a:t>
            </a:r>
            <a:r>
              <a:rPr lang="en-US" dirty="0" err="1" smtClean="0"/>
              <a:t>superdense</a:t>
            </a:r>
            <a:r>
              <a:rPr lang="en-US" dirty="0" smtClean="0"/>
              <a:t> coding (also referred to as dense coding) is a quantum communication protocol to communicate a number of classical bits of information by only transmitting a smaller number of </a:t>
            </a:r>
            <a:r>
              <a:rPr lang="en-US" dirty="0" err="1" smtClean="0"/>
              <a:t>qubits</a:t>
            </a:r>
            <a:r>
              <a:rPr lang="en-US" dirty="0" smtClean="0"/>
              <a:t>, under the assumption of sender and receiver pre-sharing an entangled resource.</a:t>
            </a:r>
          </a:p>
          <a:p>
            <a:r>
              <a:rPr lang="en-US" dirty="0" smtClean="0"/>
              <a:t>In quantum teleportation, we saw that two classical bits are used to transfer a quantum state from Alice to Bob.</a:t>
            </a:r>
          </a:p>
          <a:p>
            <a:r>
              <a:rPr lang="en-US" dirty="0" smtClean="0"/>
              <a:t> In </a:t>
            </a:r>
            <a:r>
              <a:rPr lang="en-US" b="1" dirty="0" err="1" smtClean="0"/>
              <a:t>superdense</a:t>
            </a:r>
            <a:r>
              <a:rPr lang="en-US" b="1" dirty="0" smtClean="0"/>
              <a:t> coding, we use a single quantum state to send two </a:t>
            </a:r>
            <a:r>
              <a:rPr lang="en-US" dirty="0" smtClean="0"/>
              <a:t>classical bits.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 </a:t>
            </a:r>
            <a:r>
              <a:rPr lang="en-US" dirty="0" err="1"/>
              <a:t>qubits</a:t>
            </a:r>
            <a:r>
              <a:rPr lang="en-US" dirty="0"/>
              <a:t> are denoted as |0&gt;, |1</a:t>
            </a:r>
            <a:r>
              <a:rPr lang="en-US" dirty="0" smtClean="0"/>
              <a:t>&gt;,  or </a:t>
            </a:r>
            <a:r>
              <a:rPr lang="en-US" dirty="0"/>
              <a:t>any generic state |</a:t>
            </a:r>
            <a:r>
              <a:rPr lang="en-US" dirty="0" smtClean="0"/>
              <a:t>𝜓 </a:t>
            </a:r>
            <a:r>
              <a:rPr lang="en-US" dirty="0"/>
              <a:t>&gt; </a:t>
            </a:r>
            <a:r>
              <a:rPr lang="en-US" dirty="0" smtClean="0"/>
              <a:t>.</a:t>
            </a:r>
          </a:p>
          <a:p>
            <a:r>
              <a:rPr lang="en-US" dirty="0"/>
              <a:t>denote two </a:t>
            </a:r>
            <a:r>
              <a:rPr lang="en-US" dirty="0" err="1"/>
              <a:t>qubits</a:t>
            </a:r>
            <a:r>
              <a:rPr lang="en-US" dirty="0"/>
              <a:t>, we use the notation |00&gt;, |11&gt;, or </a:t>
            </a:r>
            <a:r>
              <a:rPr lang="en-US" dirty="0" smtClean="0"/>
              <a:t>any generic </a:t>
            </a:r>
            <a:r>
              <a:rPr lang="en-US" dirty="0"/>
              <a:t>state, such as |</a:t>
            </a:r>
            <a:r>
              <a:rPr lang="en-US" dirty="0" smtClean="0"/>
              <a:t>𝜓 𝜙 </a:t>
            </a:r>
            <a:r>
              <a:rPr lang="en-US" dirty="0"/>
              <a:t>&gt;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different quantum subsystems, each </a:t>
            </a:r>
            <a:r>
              <a:rPr lang="en-US" dirty="0" smtClean="0"/>
              <a:t>having their </a:t>
            </a:r>
            <a:r>
              <a:rPr lang="en-US" dirty="0"/>
              <a:t>own vector spaces. </a:t>
            </a:r>
            <a:endParaRPr lang="en-US" dirty="0" smtClean="0"/>
          </a:p>
          <a:p>
            <a:r>
              <a:rPr lang="en-US" dirty="0" smtClean="0"/>
              <a:t>Their </a:t>
            </a:r>
            <a:r>
              <a:rPr lang="en-US" dirty="0"/>
              <a:t>interactions can be denoted by the addition and </a:t>
            </a:r>
            <a:r>
              <a:rPr lang="en-US" dirty="0" smtClean="0"/>
              <a:t>scalar multiplication </a:t>
            </a:r>
            <a:r>
              <a:rPr lang="en-US" dirty="0"/>
              <a:t>of the vector elements, which we usually denote as </a:t>
            </a:r>
            <a:r>
              <a:rPr lang="en-US" dirty="0" smtClean="0"/>
              <a:t>𝜓⨂𝜙,which is the tensor </a:t>
            </a:r>
            <a:r>
              <a:rPr lang="en-US" dirty="0"/>
              <a:t>product of the quantum systems </a:t>
            </a:r>
            <a:r>
              <a:rPr lang="en-US" dirty="0" smtClean="0"/>
              <a:t>𝜓 </a:t>
            </a:r>
            <a:r>
              <a:rPr lang="en-US" dirty="0"/>
              <a:t>and </a:t>
            </a:r>
            <a:r>
              <a:rPr lang="en-US" dirty="0" smtClean="0"/>
              <a:t>𝜙.</a:t>
            </a:r>
          </a:p>
          <a:p>
            <a:r>
              <a:rPr lang="en-IN" dirty="0" smtClean="0"/>
              <a:t>Consider </a:t>
            </a:r>
            <a:r>
              <a:rPr lang="en-US" dirty="0" smtClean="0"/>
              <a:t>|1&gt; ⨂ |1&gt;, </a:t>
            </a:r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classical bits, which means a total of 4 combinations. </a:t>
            </a:r>
          </a:p>
          <a:p>
            <a:r>
              <a:rPr lang="en-US" dirty="0" smtClean="0"/>
              <a:t>Now, depending on Alice and what she wants to send to Bob, she will apply one of the following gate operations:</a:t>
            </a:r>
          </a:p>
          <a:p>
            <a:pPr lvl="1"/>
            <a:r>
              <a:rPr lang="en-US" dirty="0" smtClean="0"/>
              <a:t> If Alice wants to send 00, then nothing is done.</a:t>
            </a:r>
          </a:p>
          <a:p>
            <a:pPr lvl="1"/>
            <a:r>
              <a:rPr lang="en-US" dirty="0" smtClean="0"/>
              <a:t>If Alice wants to send 01, then a Z gate is applied.</a:t>
            </a:r>
          </a:p>
          <a:p>
            <a:pPr lvl="1"/>
            <a:r>
              <a:rPr lang="en-US" dirty="0" smtClean="0"/>
              <a:t> If Alice wants to send 10, then an X gate is applied.</a:t>
            </a:r>
          </a:p>
          <a:p>
            <a:pPr lvl="1"/>
            <a:r>
              <a:rPr lang="en-US" dirty="0" smtClean="0"/>
              <a:t> If Alice wants to send 11, then ZX is applied.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643182"/>
            <a:ext cx="7772400" cy="3929090"/>
          </a:xfrm>
        </p:spPr>
        <p:txBody>
          <a:bodyPr/>
          <a:lstStyle/>
          <a:p>
            <a:r>
              <a:rPr lang="en-US" dirty="0" smtClean="0"/>
              <a:t>you can see that Alice generates a shared entanglement between </a:t>
            </a:r>
            <a:r>
              <a:rPr lang="en-US" dirty="0" err="1" smtClean="0"/>
              <a:t>qubits</a:t>
            </a:r>
            <a:r>
              <a:rPr lang="en-US" dirty="0" smtClean="0"/>
              <a:t> </a:t>
            </a:r>
            <a:r>
              <a:rPr lang="en-US" b="1" dirty="0" smtClean="0"/>
              <a:t>a and b and, to encode her secret message, she uses the X gate, which means she is sending </a:t>
            </a:r>
            <a:r>
              <a:rPr lang="en-US" dirty="0" smtClean="0"/>
              <a:t>value with 10 as information to Bob. </a:t>
            </a:r>
          </a:p>
          <a:p>
            <a:r>
              <a:rPr lang="en-US" dirty="0" smtClean="0"/>
              <a:t>Bob then undoes the operation applied by Alice by applying CNOT and </a:t>
            </a:r>
            <a:r>
              <a:rPr lang="en-US" dirty="0" err="1" smtClean="0"/>
              <a:t>Hadamard</a:t>
            </a:r>
            <a:r>
              <a:rPr lang="en-US" dirty="0" smtClean="0"/>
              <a:t> operations.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782969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expected output after the measurement can be summarized as follows:</a:t>
            </a:r>
          </a:p>
          <a:p>
            <a:pPr lvl="1"/>
            <a:r>
              <a:rPr lang="en-US" dirty="0" smtClean="0"/>
              <a:t> If the classical bits sent are 00, then the output of the measurement will be |00&gt;.</a:t>
            </a:r>
          </a:p>
          <a:p>
            <a:pPr lvl="1"/>
            <a:r>
              <a:rPr lang="en-US" dirty="0" smtClean="0"/>
              <a:t> If the classical bits sent are 01, then the output of the measurement will be |10&gt;.</a:t>
            </a:r>
          </a:p>
          <a:p>
            <a:pPr lvl="1"/>
            <a:r>
              <a:rPr lang="en-US" dirty="0" smtClean="0"/>
              <a:t>If the classical bits sent are 10, then the output of the measurement will be |01&gt;.</a:t>
            </a:r>
          </a:p>
          <a:p>
            <a:pPr lvl="1"/>
            <a:r>
              <a:rPr lang="en-US" dirty="0" smtClean="0"/>
              <a:t>If the classical bits sent are 11, then the output of the measurement will be –|11&gt;.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superdense</a:t>
            </a:r>
            <a:r>
              <a:rPr lang="en-US" dirty="0" smtClean="0"/>
              <a:t> coding technique </a:t>
            </a:r>
            <a:r>
              <a:rPr lang="en-US" dirty="0" smtClean="0"/>
              <a:t>has </a:t>
            </a:r>
            <a:r>
              <a:rPr lang="en-US" dirty="0" smtClean="0"/>
              <a:t>immense significance in transmitting or encrypting messages between two parties, and it cannot be intercepted by any other third party.</a:t>
            </a:r>
          </a:p>
          <a:p>
            <a:pPr algn="just"/>
            <a:r>
              <a:rPr lang="en-US" dirty="0" err="1" smtClean="0"/>
              <a:t>Superdense</a:t>
            </a:r>
            <a:r>
              <a:rPr lang="en-US" dirty="0" smtClean="0"/>
              <a:t> coding is therefore like a quantum encrypted coding scheme.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430" y="2643182"/>
            <a:ext cx="2157402" cy="55244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214422"/>
            <a:ext cx="7663173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143380"/>
            <a:ext cx="7858180" cy="250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7000924" cy="618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786742" cy="119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786058"/>
            <a:ext cx="3357586" cy="303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quantum CX or CNOT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CNOT or the CX gate is one of the most important quantum gates utilized in </a:t>
            </a:r>
            <a:r>
              <a:rPr lang="en-US" dirty="0" smtClean="0"/>
              <a:t>quantum computing to create entanglement. 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C in CNOT is known as </a:t>
            </a:r>
            <a:r>
              <a:rPr lang="en-US" b="1" i="1" dirty="0" smtClean="0"/>
              <a:t>Controlled.</a:t>
            </a:r>
          </a:p>
          <a:p>
            <a:r>
              <a:rPr lang="en-US" dirty="0" smtClean="0"/>
              <a:t>This gate is also known as a </a:t>
            </a:r>
            <a:r>
              <a:rPr lang="en-US" b="1" dirty="0" smtClean="0"/>
              <a:t>conditional bit flip gate because, as we will see, it flips </a:t>
            </a:r>
            <a:r>
              <a:rPr lang="en-US" dirty="0" smtClean="0"/>
              <a:t>the bit when a certain condition is met. </a:t>
            </a:r>
          </a:p>
          <a:p>
            <a:r>
              <a:rPr lang="en-US" dirty="0" smtClean="0"/>
              <a:t>This gate acts on two </a:t>
            </a:r>
            <a:r>
              <a:rPr lang="en-US" dirty="0" err="1" smtClean="0"/>
              <a:t>qubits</a:t>
            </a:r>
            <a:r>
              <a:rPr lang="en-US" dirty="0" smtClean="0"/>
              <a:t>, which can have quantum states 𝜓 and 𝜙 , where 𝜓 is the </a:t>
            </a:r>
            <a:r>
              <a:rPr lang="en-US" b="1" dirty="0" smtClean="0"/>
              <a:t>control </a:t>
            </a:r>
            <a:r>
              <a:rPr lang="en-US" b="1" dirty="0" err="1" smtClean="0"/>
              <a:t>qubit</a:t>
            </a:r>
            <a:r>
              <a:rPr lang="en-US" b="1" dirty="0" smtClean="0"/>
              <a:t> and 𝜙 is the target </a:t>
            </a:r>
            <a:r>
              <a:rPr lang="en-US" b="1" dirty="0" err="1" smtClean="0"/>
              <a:t>qubit</a:t>
            </a:r>
            <a:r>
              <a:rPr lang="en-US" b="1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5286388"/>
            <a:ext cx="35337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CX gate is performing an </a:t>
            </a:r>
            <a:r>
              <a:rPr lang="en-US" dirty="0" smtClean="0"/>
              <a:t>XOR operation on the target </a:t>
            </a:r>
            <a:r>
              <a:rPr lang="en-US" dirty="0" err="1" smtClean="0"/>
              <a:t>qubit</a:t>
            </a:r>
            <a:r>
              <a:rPr lang="en-US" dirty="0" smtClean="0"/>
              <a:t> and therefore is equivalent to the XOR gate you might know from classical logic gate theory.</a:t>
            </a:r>
          </a:p>
          <a:p>
            <a:r>
              <a:rPr lang="en-US" dirty="0" smtClean="0"/>
              <a:t> This means that if you take the control </a:t>
            </a:r>
            <a:r>
              <a:rPr lang="en-US" dirty="0" err="1" smtClean="0"/>
              <a:t>qubit</a:t>
            </a:r>
            <a:r>
              <a:rPr lang="en-US" dirty="0" smtClean="0"/>
              <a:t> as </a:t>
            </a:r>
            <a:r>
              <a:rPr lang="en-US" i="1" dirty="0" smtClean="0"/>
              <a:t>x </a:t>
            </a:r>
            <a:r>
              <a:rPr lang="en-US" dirty="0" smtClean="0"/>
              <a:t>and target </a:t>
            </a:r>
            <a:r>
              <a:rPr lang="en-US" dirty="0" err="1" smtClean="0"/>
              <a:t>qubit</a:t>
            </a:r>
            <a:r>
              <a:rPr lang="en-US" dirty="0" smtClean="0"/>
              <a:t> as </a:t>
            </a:r>
            <a:r>
              <a:rPr lang="en-US" i="1" dirty="0" smtClean="0"/>
              <a:t>y, then essentially a CNOT gate is performing an addition modulo 2 </a:t>
            </a:r>
            <a:r>
              <a:rPr lang="en-US" dirty="0" smtClean="0"/>
              <a:t>operation on the target </a:t>
            </a:r>
            <a:r>
              <a:rPr lang="en-US" dirty="0" err="1" smtClean="0"/>
              <a:t>qubit</a:t>
            </a:r>
            <a:r>
              <a:rPr lang="en-US" dirty="0" smtClean="0"/>
              <a:t> as 𝑥 ⊕ 𝑦 , and this is the main reason for the XOR being applied by the CNOT.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86256"/>
            <a:ext cx="4500594" cy="148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57224" y="5715016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|x&gt; </a:t>
            </a:r>
            <a:r>
              <a:rPr lang="en-US" i="1" dirty="0" err="1" smtClean="0"/>
              <a:t>qubit</a:t>
            </a:r>
            <a:r>
              <a:rPr lang="en-US" i="1" dirty="0" smtClean="0"/>
              <a:t> is the control </a:t>
            </a:r>
            <a:r>
              <a:rPr lang="en-US" i="1" dirty="0" err="1" smtClean="0"/>
              <a:t>qubit</a:t>
            </a:r>
            <a:r>
              <a:rPr lang="en-US" i="1" dirty="0" smtClean="0"/>
              <a:t> and the |y&gt; </a:t>
            </a:r>
            <a:r>
              <a:rPr lang="en-US" i="1" dirty="0" err="1" smtClean="0"/>
              <a:t>qubit</a:t>
            </a:r>
            <a:r>
              <a:rPr lang="en-US" i="1" dirty="0" smtClean="0"/>
              <a:t> is the target. </a:t>
            </a:r>
          </a:p>
          <a:p>
            <a:r>
              <a:rPr lang="en-US" i="1" dirty="0" smtClean="0"/>
              <a:t>The control </a:t>
            </a:r>
            <a:r>
              <a:rPr lang="en-US" dirty="0" smtClean="0"/>
              <a:t>is represented as a dot and then you can see the symbol for the XOR operation in the second </a:t>
            </a:r>
            <a:r>
              <a:rPr lang="en-US" dirty="0" err="1" smtClean="0"/>
              <a:t>qubit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advantage we receive here is that the number of inputs and outputs in </a:t>
            </a:r>
            <a:r>
              <a:rPr lang="en-US" i="1" dirty="0" smtClean="0"/>
              <a:t>CX is the same, which helps to preserve the reversible nature of quantum gates.</a:t>
            </a:r>
          </a:p>
          <a:p>
            <a:r>
              <a:rPr lang="en-US" dirty="0" smtClean="0"/>
              <a:t>On the other hand, classical XOR does not have a reversible nature because the number of inputs and outputs are not the same.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quantum CZ or CPHASE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quantum CZ gate is the controlled Z gate operation similar to the CNOT gate.</a:t>
            </a:r>
          </a:p>
          <a:p>
            <a:r>
              <a:rPr lang="en-US" dirty="0" smtClean="0"/>
              <a:t> we studied now. This gate is also known as the CPHASE gate. </a:t>
            </a:r>
          </a:p>
          <a:p>
            <a:r>
              <a:rPr lang="en-US" dirty="0" smtClean="0"/>
              <a:t>Here, the first </a:t>
            </a:r>
            <a:r>
              <a:rPr lang="en-US" dirty="0" err="1" smtClean="0"/>
              <a:t>qubit</a:t>
            </a:r>
            <a:r>
              <a:rPr lang="en-US" dirty="0" smtClean="0"/>
              <a:t> will control and the second </a:t>
            </a:r>
            <a:r>
              <a:rPr lang="en-US" dirty="0" err="1" smtClean="0"/>
              <a:t>qubit</a:t>
            </a:r>
            <a:r>
              <a:rPr lang="en-US" dirty="0" smtClean="0"/>
              <a:t> will be the target with a Z operation.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786190"/>
            <a:ext cx="3444795" cy="117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577771"/>
            <a:ext cx="4214842" cy="178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5143512"/>
            <a:ext cx="8286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get the −|11 &gt; state in the end. For all the other states, CZ does nothing because CZ requires the control </a:t>
            </a:r>
            <a:r>
              <a:rPr lang="en-US" dirty="0" err="1" smtClean="0"/>
              <a:t>qubit</a:t>
            </a:r>
            <a:r>
              <a:rPr lang="en-US" dirty="0" smtClean="0"/>
              <a:t> to be 1 to operate and the target </a:t>
            </a:r>
            <a:r>
              <a:rPr lang="en-US" dirty="0" err="1" smtClean="0"/>
              <a:t>qubit</a:t>
            </a:r>
            <a:r>
              <a:rPr lang="en-US" dirty="0" smtClean="0"/>
              <a:t> to be 1 as well to reflect the phase changes. </a:t>
            </a:r>
          </a:p>
          <a:p>
            <a:r>
              <a:rPr lang="en-US" dirty="0" smtClean="0"/>
              <a:t>In essence, the CZ gate multiplies the phase (−1)</a:t>
            </a:r>
            <a:r>
              <a:rPr lang="en-US" baseline="30000" dirty="0" smtClean="0"/>
              <a:t>x</a:t>
            </a:r>
            <a:r>
              <a:rPr lang="en-US" dirty="0" smtClean="0"/>
              <a:t>  by the target </a:t>
            </a:r>
            <a:r>
              <a:rPr lang="en-US" dirty="0" err="1" smtClean="0"/>
              <a:t>qubit</a:t>
            </a:r>
            <a:r>
              <a:rPr lang="en-US" dirty="0" smtClean="0"/>
              <a:t>, where x is the value of the control </a:t>
            </a:r>
            <a:r>
              <a:rPr lang="en-US" dirty="0" err="1" smtClean="0"/>
              <a:t>qubit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2761</TotalTime>
  <Words>1546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Multiple QBITS</vt:lpstr>
      <vt:lpstr>Slide 2</vt:lpstr>
      <vt:lpstr>Slide 3</vt:lpstr>
      <vt:lpstr>Slide 4</vt:lpstr>
      <vt:lpstr>Slide 5</vt:lpstr>
      <vt:lpstr>The quantum CX or CNOT gate</vt:lpstr>
      <vt:lpstr>Slide 7</vt:lpstr>
      <vt:lpstr>Slide 8</vt:lpstr>
      <vt:lpstr>The quantum CZ or CPHASE gate</vt:lpstr>
      <vt:lpstr>Slide 10</vt:lpstr>
      <vt:lpstr>The quantum SWAP gate</vt:lpstr>
      <vt:lpstr>The quantum CCX or CCNOT gate – Toffoli gate</vt:lpstr>
      <vt:lpstr>Slide 13</vt:lpstr>
      <vt:lpstr>The quantum CSWAP gate – Fredkin gate</vt:lpstr>
      <vt:lpstr>Slide 15</vt:lpstr>
      <vt:lpstr>Quantum teleportation</vt:lpstr>
      <vt:lpstr>Slide 17</vt:lpstr>
      <vt:lpstr>Slide 18</vt:lpstr>
      <vt:lpstr>Super Dense Coding</vt:lpstr>
      <vt:lpstr>Slide 20</vt:lpstr>
      <vt:lpstr>Slide 21</vt:lpstr>
      <vt:lpstr>Slide 22</vt:lpstr>
      <vt:lpstr>Slide 23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QBITS</dc:title>
  <dc:creator>Dr Bhawana Rudra</dc:creator>
  <cp:lastModifiedBy>Dr Bhawana Rudra</cp:lastModifiedBy>
  <cp:revision>15</cp:revision>
  <dcterms:created xsi:type="dcterms:W3CDTF">2023-03-13T05:58:53Z</dcterms:created>
  <dcterms:modified xsi:type="dcterms:W3CDTF">2023-03-21T09:09:42Z</dcterms:modified>
</cp:coreProperties>
</file>