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Inter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vcHUpuT+yt6dqV/W7dJGm+Dah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6D7225-4AC9-4474-9273-059622E8D39C}">
  <a:tblStyle styleId="{D76D7225-4AC9-4474-9273-059622E8D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38406D3-B74D-4844-9BDB-2131838DA9B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Inter-bold.fntdata"/><Relationship Id="rId10" Type="http://schemas.openxmlformats.org/officeDocument/2006/relationships/slide" Target="slides/slide5.xml"/><Relationship Id="rId32" Type="http://schemas.openxmlformats.org/officeDocument/2006/relationships/font" Target="fonts/Inte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ba467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Vivek add your score in "How close we came"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score and rank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4ba467f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ba467f2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4ba467f23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3ef0a55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Vivek add your score in "How close we came"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score and rank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3ef0a553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ef0a553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Vivek add your score in "How close we came"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score and rank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3ef0a5532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ef0a553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Vivek add your score in "How close we came"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score and rank</a:t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3ef0a5532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ef0a553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3ef0a5532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ba467f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Vivek can you make it “grey” background ?</a:t>
            </a:r>
            <a:endParaRPr/>
          </a:p>
        </p:txBody>
      </p:sp>
      <p:sp>
        <p:nvSpPr>
          <p:cNvPr id="216" name="Google Shape;216;g74ba467f2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3ef0a553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83ef0a5532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ef0a553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3ef0a5532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3ef0a553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83ef0a5532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3ef0a553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83ef0a5532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4ba467f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4ba467f23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4ba467f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Add why it worked or didn’t work. Reason why</a:t>
            </a:r>
            <a:endParaRPr/>
          </a:p>
        </p:txBody>
      </p:sp>
      <p:sp>
        <p:nvSpPr>
          <p:cNvPr id="255" name="Google Shape;255;g74ba467f2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ef0a553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3ef0a5532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ba467f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74ba467f2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3ef0a5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3ef0a55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ef0a55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3ef0a5532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ef0a55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83ef0a553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ba467f2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4ba467f23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ef0a55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3ef0a553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292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292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ba467f23_0_0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How close we came?</a:t>
            </a:r>
            <a:endParaRPr/>
          </a:p>
        </p:txBody>
      </p:sp>
      <p:sp>
        <p:nvSpPr>
          <p:cNvPr id="163" name="Google Shape;163;g74ba467f23_0_0"/>
          <p:cNvSpPr txBox="1"/>
          <p:nvPr/>
        </p:nvSpPr>
        <p:spPr>
          <a:xfrm>
            <a:off x="9994100" y="976838"/>
            <a:ext cx="1826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Top Kaggle score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74ba467f23_0_0"/>
          <p:cNvSpPr txBox="1"/>
          <p:nvPr/>
        </p:nvSpPr>
        <p:spPr>
          <a:xfrm>
            <a:off x="9789900" y="138000"/>
            <a:ext cx="29949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0.914947</a:t>
            </a:r>
            <a:endParaRPr sz="4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grpSp>
        <p:nvGrpSpPr>
          <p:cNvPr id="165" name="Google Shape;165;g74ba467f23_0_0"/>
          <p:cNvGrpSpPr/>
          <p:nvPr/>
        </p:nvGrpSpPr>
        <p:grpSpPr>
          <a:xfrm>
            <a:off x="1389050" y="137988"/>
            <a:ext cx="8605051" cy="6582024"/>
            <a:chOff x="2351550" y="123575"/>
            <a:chExt cx="8605051" cy="6582024"/>
          </a:xfrm>
        </p:grpSpPr>
        <p:pic>
          <p:nvPicPr>
            <p:cNvPr id="166" name="Google Shape;166;g74ba467f23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51550" y="1159800"/>
              <a:ext cx="8605051" cy="55457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g74ba467f23_0_0"/>
            <p:cNvCxnSpPr/>
            <p:nvPr/>
          </p:nvCxnSpPr>
          <p:spPr>
            <a:xfrm rot="10800000">
              <a:off x="2544425" y="1841400"/>
              <a:ext cx="16800" cy="1144200"/>
            </a:xfrm>
            <a:prstGeom prst="straightConnector1">
              <a:avLst/>
            </a:prstGeom>
            <a:noFill/>
            <a:ln cap="flat" cmpd="sng" w="22860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g74ba467f23_0_0"/>
            <p:cNvCxnSpPr/>
            <p:nvPr/>
          </p:nvCxnSpPr>
          <p:spPr>
            <a:xfrm rot="10800000">
              <a:off x="10531325" y="275275"/>
              <a:ext cx="0" cy="1634400"/>
            </a:xfrm>
            <a:prstGeom prst="straightConnector1">
              <a:avLst/>
            </a:prstGeom>
            <a:noFill/>
            <a:ln cap="flat" cmpd="sng" w="22860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" name="Google Shape;169;g74ba467f23_0_0"/>
            <p:cNvSpPr/>
            <p:nvPr/>
          </p:nvSpPr>
          <p:spPr>
            <a:xfrm>
              <a:off x="10194325" y="123575"/>
              <a:ext cx="336900" cy="353700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ba467f23_0_59"/>
          <p:cNvSpPr txBox="1"/>
          <p:nvPr/>
        </p:nvSpPr>
        <p:spPr>
          <a:xfrm>
            <a:off x="195316" y="78600"/>
            <a:ext cx="3805200" cy="8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  <a:endParaRPr/>
          </a:p>
        </p:txBody>
      </p:sp>
      <p:sp>
        <p:nvSpPr>
          <p:cNvPr descr="Image result for network symbol png" id="175" name="Google Shape;175;g74ba467f23_0_59"/>
          <p:cNvSpPr/>
          <p:nvPr/>
        </p:nvSpPr>
        <p:spPr>
          <a:xfrm>
            <a:off x="5286653" y="320557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network symbol png" id="176" name="Google Shape;176;g74ba467f23_0_59"/>
          <p:cNvSpPr/>
          <p:nvPr/>
        </p:nvSpPr>
        <p:spPr>
          <a:xfrm>
            <a:off x="5439053" y="335797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doctor symbol png" id="177" name="Google Shape;177;g74ba467f23_0_59"/>
          <p:cNvSpPr/>
          <p:nvPr/>
        </p:nvSpPr>
        <p:spPr>
          <a:xfrm>
            <a:off x="5591453" y="351037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doctor symbol png" id="178" name="Google Shape;178;g74ba467f23_0_59"/>
          <p:cNvSpPr/>
          <p:nvPr/>
        </p:nvSpPr>
        <p:spPr>
          <a:xfrm>
            <a:off x="5743853" y="366277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doctor symbol png" id="179" name="Google Shape;179;g74ba467f23_0_59"/>
          <p:cNvSpPr/>
          <p:nvPr/>
        </p:nvSpPr>
        <p:spPr>
          <a:xfrm>
            <a:off x="5896253" y="381517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74ba467f23_0_59"/>
          <p:cNvPicPr preferRelativeResize="0"/>
          <p:nvPr/>
        </p:nvPicPr>
        <p:blipFill rotWithShape="1">
          <a:blip r:embed="rId3">
            <a:alphaModFix/>
          </a:blip>
          <a:srcRect b="12694" l="0" r="0" t="0"/>
          <a:stretch/>
        </p:blipFill>
        <p:spPr>
          <a:xfrm>
            <a:off x="3829123" y="78595"/>
            <a:ext cx="7582291" cy="30270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74ba467f23_0_59"/>
          <p:cNvSpPr txBox="1"/>
          <p:nvPr/>
        </p:nvSpPr>
        <p:spPr>
          <a:xfrm>
            <a:off x="1576954" y="944642"/>
            <a:ext cx="18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/>
          </a:p>
        </p:txBody>
      </p:sp>
      <p:sp>
        <p:nvSpPr>
          <p:cNvPr id="182" name="Google Shape;182;g74ba467f23_0_59"/>
          <p:cNvSpPr txBox="1"/>
          <p:nvPr/>
        </p:nvSpPr>
        <p:spPr>
          <a:xfrm>
            <a:off x="1869184" y="1426150"/>
            <a:ext cx="150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Categorical Columns</a:t>
            </a:r>
            <a:endParaRPr/>
          </a:p>
        </p:txBody>
      </p:sp>
      <p:sp>
        <p:nvSpPr>
          <p:cNvPr id="183" name="Google Shape;183;g74ba467f23_0_59"/>
          <p:cNvSpPr txBox="1"/>
          <p:nvPr/>
        </p:nvSpPr>
        <p:spPr>
          <a:xfrm>
            <a:off x="1793363" y="2121605"/>
            <a:ext cx="15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/>
          </a:p>
        </p:txBody>
      </p:sp>
      <p:sp>
        <p:nvSpPr>
          <p:cNvPr id="184" name="Google Shape;184;g74ba467f23_0_59"/>
          <p:cNvSpPr/>
          <p:nvPr/>
        </p:nvSpPr>
        <p:spPr>
          <a:xfrm>
            <a:off x="3559946" y="944642"/>
            <a:ext cx="204300" cy="407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74ba467f23_0_59"/>
          <p:cNvSpPr/>
          <p:nvPr/>
        </p:nvSpPr>
        <p:spPr>
          <a:xfrm>
            <a:off x="3554883" y="1664616"/>
            <a:ext cx="204300" cy="297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74ba467f23_0_59"/>
          <p:cNvSpPr/>
          <p:nvPr/>
        </p:nvSpPr>
        <p:spPr>
          <a:xfrm>
            <a:off x="3540943" y="2088864"/>
            <a:ext cx="174900" cy="548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74ba467f23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9123" y="3205579"/>
            <a:ext cx="7484270" cy="3527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74ba467f23_0_59"/>
          <p:cNvSpPr txBox="1"/>
          <p:nvPr/>
        </p:nvSpPr>
        <p:spPr>
          <a:xfrm>
            <a:off x="1928091" y="4371608"/>
            <a:ext cx="17877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0.878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760/940</a:t>
            </a:r>
            <a:endParaRPr/>
          </a:p>
        </p:txBody>
      </p:sp>
      <p:sp>
        <p:nvSpPr>
          <p:cNvPr id="189" name="Google Shape;189;g74ba467f23_0_59"/>
          <p:cNvSpPr txBox="1"/>
          <p:nvPr/>
        </p:nvSpPr>
        <p:spPr>
          <a:xfrm>
            <a:off x="2371900" y="2707866"/>
            <a:ext cx="8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/>
          </a:p>
        </p:txBody>
      </p:sp>
      <p:sp>
        <p:nvSpPr>
          <p:cNvPr id="190" name="Google Shape;190;g74ba467f23_0_59"/>
          <p:cNvSpPr/>
          <p:nvPr/>
        </p:nvSpPr>
        <p:spPr>
          <a:xfrm>
            <a:off x="3531386" y="2729496"/>
            <a:ext cx="174900" cy="357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83ef0a5532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2504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83ef0a5532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6215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83ef0a5532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88" y="152400"/>
            <a:ext cx="1161541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ef0a5532_0_157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sz="5000"/>
          </a:p>
        </p:txBody>
      </p:sp>
      <p:pic>
        <p:nvPicPr>
          <p:cNvPr id="211" name="Google Shape;211;g83ef0a5532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25" y="1045100"/>
            <a:ext cx="3229275" cy="50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83ef0a5532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625" y="4457275"/>
            <a:ext cx="3793927" cy="167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83ef0a5532_0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050" y="1045100"/>
            <a:ext cx="8477225" cy="3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4ba467f23_0_20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 Best Model</a:t>
            </a:r>
            <a:endParaRPr sz="5000"/>
          </a:p>
        </p:txBody>
      </p:sp>
      <p:sp>
        <p:nvSpPr>
          <p:cNvPr id="219" name="Google Shape;219;g74ba467f23_0_20"/>
          <p:cNvSpPr txBox="1"/>
          <p:nvPr/>
        </p:nvSpPr>
        <p:spPr>
          <a:xfrm>
            <a:off x="428625" y="950425"/>
            <a:ext cx="10581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The best model obtained so far was using LightGBM with </a:t>
            </a: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hyperparameter</a:t>
            </a: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 tuning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74ba467f2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5721800"/>
            <a:ext cx="11159949" cy="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74ba467f23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" y="1562800"/>
            <a:ext cx="11159951" cy="28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74ba467f23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25" y="4746300"/>
            <a:ext cx="11159949" cy="5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3ef0a5532_0_119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What we learnt the hard way</a:t>
            </a:r>
            <a:endParaRPr sz="5000"/>
          </a:p>
        </p:txBody>
      </p:sp>
      <p:sp>
        <p:nvSpPr>
          <p:cNvPr id="228" name="Google Shape;228;g83ef0a5532_0_119"/>
          <p:cNvSpPr txBox="1"/>
          <p:nvPr/>
        </p:nvSpPr>
        <p:spPr>
          <a:xfrm>
            <a:off x="1419225" y="1783225"/>
            <a:ext cx="91122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●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is the Key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●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Hyper-parameter tuning is blah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●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your model as important as for any software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3ef0a5532_0_152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What we learnt the hard way</a:t>
            </a:r>
            <a:endParaRPr sz="5000"/>
          </a:p>
        </p:txBody>
      </p:sp>
      <p:sp>
        <p:nvSpPr>
          <p:cNvPr id="234" name="Google Shape;234;g83ef0a5532_0_152"/>
          <p:cNvSpPr txBox="1"/>
          <p:nvPr/>
        </p:nvSpPr>
        <p:spPr>
          <a:xfrm>
            <a:off x="1539900" y="1564700"/>
            <a:ext cx="9112200" cy="4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●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is the Key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○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issues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know what we don’t know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are a pain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○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doesn’t mean you drop features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“Apes together strong”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○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Sense and Occam’s Razor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○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Time becomes important when testing different approaches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3ef0a5532_0_164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What we learnt the hard way</a:t>
            </a:r>
            <a:endParaRPr sz="5000"/>
          </a:p>
        </p:txBody>
      </p:sp>
      <p:sp>
        <p:nvSpPr>
          <p:cNvPr id="240" name="Google Shape;240;g83ef0a5532_0_164"/>
          <p:cNvSpPr txBox="1"/>
          <p:nvPr/>
        </p:nvSpPr>
        <p:spPr>
          <a:xfrm>
            <a:off x="1539900" y="1479800"/>
            <a:ext cx="9112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●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Hyper-parameter tuning is blah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○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Telescopic Search 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large search spaces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Zoom in later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○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is your new best friend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Combinatorial Explosion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to use Better hardware when brute forcing your way through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uzzle symbol transparent pn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9840" y="1327810"/>
            <a:ext cx="2351892" cy="23518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176625" y="1296225"/>
            <a:ext cx="94380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 </a:t>
            </a:r>
            <a:r>
              <a:rPr b="0" i="0" lang="en-IN" sz="5000" u="none" cap="none" strike="noStrike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WiDS Datathon</a:t>
            </a:r>
            <a:r>
              <a:rPr lang="en-IN" sz="50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n-IN" sz="5000" u="none" cap="none" strike="noStrike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2020</a:t>
            </a:r>
            <a:endParaRPr b="0" i="0" sz="5000" u="none" cap="none" strike="noStrike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focused </a:t>
            </a:r>
            <a:r>
              <a:rPr b="0" i="0" lang="en-I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 </a:t>
            </a:r>
            <a:r>
              <a:rPr b="1" i="0" lang="en-IN" sz="40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patient health </a:t>
            </a:r>
            <a:endParaRPr b="1" i="0" sz="40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3C6E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B3C6E7"/>
                </a:solidFill>
                <a:latin typeface="Inter"/>
                <a:ea typeface="Inter"/>
                <a:cs typeface="Inter"/>
                <a:sym typeface="Inter"/>
              </a:rPr>
              <a:t>through data from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B3C6E7"/>
                </a:solidFill>
                <a:latin typeface="Inter"/>
                <a:ea typeface="Inter"/>
                <a:cs typeface="Inter"/>
                <a:sym typeface="Inter"/>
              </a:rPr>
              <a:t>MIT’s GOSSIS (Global Open Source Severity of Illness Score) initiative</a:t>
            </a:r>
            <a:r>
              <a:rPr b="0" i="0" lang="en-IN" sz="1800">
                <a:solidFill>
                  <a:srgbClr val="B3C6E7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-IN" sz="1800">
                <a:solidFill>
                  <a:srgbClr val="B3C6E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C9C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C9C9C9"/>
                </a:solidFill>
                <a:latin typeface="Inter"/>
                <a:ea typeface="Inter"/>
                <a:cs typeface="Inter"/>
                <a:sym typeface="Inter"/>
              </a:rPr>
              <a:t>The challenge was </a:t>
            </a:r>
            <a:r>
              <a:rPr b="0" i="0" lang="en-IN" sz="1800">
                <a:solidFill>
                  <a:srgbClr val="D5DBE5"/>
                </a:solidFill>
                <a:latin typeface="Inter"/>
                <a:ea typeface="Inter"/>
                <a:cs typeface="Inter"/>
                <a:sym typeface="Inter"/>
              </a:rPr>
              <a:t>to </a:t>
            </a:r>
            <a:r>
              <a:rPr b="1" i="0" lang="en-IN" sz="3200">
                <a:solidFill>
                  <a:srgbClr val="D5DBE5"/>
                </a:solidFill>
                <a:latin typeface="Inter"/>
                <a:ea typeface="Inter"/>
                <a:cs typeface="Inter"/>
                <a:sym typeface="Inter"/>
              </a:rPr>
              <a:t>create a model </a:t>
            </a:r>
            <a:r>
              <a:rPr b="0" i="0" lang="en-IN" sz="1800">
                <a:solidFill>
                  <a:srgbClr val="BFBFBF"/>
                </a:solidFill>
                <a:latin typeface="Inter"/>
                <a:ea typeface="Inter"/>
                <a:cs typeface="Inter"/>
                <a:sym typeface="Inter"/>
              </a:rPr>
              <a:t>that uses data from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>
                <a:solidFill>
                  <a:srgbClr val="757070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b="1" i="0" lang="en-IN" sz="3200">
                <a:solidFill>
                  <a:srgbClr val="AEABAB"/>
                </a:solidFill>
                <a:latin typeface="Inter"/>
                <a:ea typeface="Inter"/>
                <a:cs typeface="Inter"/>
                <a:sym typeface="Inter"/>
              </a:rPr>
              <a:t>first 24 hours of intensive care </a:t>
            </a:r>
            <a:r>
              <a:rPr b="0" i="0" lang="en-IN" sz="1800">
                <a:solidFill>
                  <a:srgbClr val="BFBFBF"/>
                </a:solidFill>
                <a:latin typeface="Inter"/>
                <a:ea typeface="Inter"/>
                <a:cs typeface="Inter"/>
                <a:sym typeface="Inter"/>
              </a:rPr>
              <a:t>to</a:t>
            </a:r>
            <a:r>
              <a:rPr b="0" i="0" lang="en-I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IN" sz="3200">
                <a:solidFill>
                  <a:srgbClr val="757070"/>
                </a:solidFill>
                <a:latin typeface="Inter"/>
                <a:ea typeface="Inter"/>
                <a:cs typeface="Inter"/>
                <a:sym typeface="Inter"/>
              </a:rPr>
              <a:t>predict</a:t>
            </a:r>
            <a:r>
              <a:rPr b="0" i="0" lang="en-I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200">
                <a:solidFill>
                  <a:srgbClr val="C55A11"/>
                </a:solidFill>
                <a:latin typeface="Inter"/>
                <a:ea typeface="Inter"/>
                <a:cs typeface="Inter"/>
                <a:sym typeface="Inter"/>
              </a:rPr>
              <a:t>patient survival.</a:t>
            </a:r>
            <a:endParaRPr sz="72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127899" y="1830993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goodwill png"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9839" y="1929787"/>
            <a:ext cx="4295037" cy="3756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ntor symbol png"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789" y="1051684"/>
            <a:ext cx="2780146" cy="2904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earning symbol png"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4757" y="2603335"/>
            <a:ext cx="2265052" cy="2366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2"/>
          <p:cNvGrpSpPr/>
          <p:nvPr/>
        </p:nvGrpSpPr>
        <p:grpSpPr>
          <a:xfrm>
            <a:off x="8909897" y="4978148"/>
            <a:ext cx="1867588" cy="1621099"/>
            <a:chOff x="10100517" y="4388283"/>
            <a:chExt cx="1867588" cy="1621099"/>
          </a:xfrm>
        </p:grpSpPr>
        <p:pic>
          <p:nvPicPr>
            <p:cNvPr descr="Image result for plane ticket symbol png" id="96" name="Google Shape;96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00517" y="4578700"/>
              <a:ext cx="1150586" cy="1201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tanford symbol png" id="97" name="Google Shape;97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957999" y="4388283"/>
              <a:ext cx="1010106" cy="1582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brazil symbol png" id="98" name="Google Shape;98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571645" y="5427335"/>
              <a:ext cx="557196" cy="5820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2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5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What were we solving?</a:t>
            </a:r>
            <a:endParaRPr sz="7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3ef0a5532_0_174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What we learnt the hard way</a:t>
            </a:r>
            <a:endParaRPr sz="5000"/>
          </a:p>
        </p:txBody>
      </p:sp>
      <p:sp>
        <p:nvSpPr>
          <p:cNvPr id="246" name="Google Shape;246;g83ef0a5532_0_174"/>
          <p:cNvSpPr txBox="1"/>
          <p:nvPr/>
        </p:nvSpPr>
        <p:spPr>
          <a:xfrm>
            <a:off x="1539900" y="1682000"/>
            <a:ext cx="9112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●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 your model 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○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see why it’s confused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○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Curves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3000"/>
              <a:buFont typeface="Times New Roman"/>
              <a:buChar char="■"/>
            </a:pPr>
            <a:r>
              <a:rPr b="1" lang="en-IN" sz="3000">
                <a:solidFill>
                  <a:srgbClr val="C9C9C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a bias issue or a variance issue ?</a:t>
            </a:r>
            <a:endParaRPr b="1" sz="3000">
              <a:solidFill>
                <a:srgbClr val="C9C9C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4ba467f23_0_54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Key Takeaways</a:t>
            </a:r>
            <a:endParaRPr sz="5000"/>
          </a:p>
        </p:txBody>
      </p:sp>
      <p:sp>
        <p:nvSpPr>
          <p:cNvPr id="252" name="Google Shape;252;g74ba467f23_0_54"/>
          <p:cNvSpPr txBox="1"/>
          <p:nvPr/>
        </p:nvSpPr>
        <p:spPr>
          <a:xfrm>
            <a:off x="421875" y="638375"/>
            <a:ext cx="103428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2400"/>
              <a:buFont typeface="Calibri"/>
              <a:buChar char="●"/>
            </a:pP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Consult your doctor before taking any medicine</a:t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2400"/>
              <a:buFont typeface="Calibri"/>
              <a:buChar char="●"/>
            </a:pP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Don’t underestimate the importance of data preprocessing, imputation,feature selection/extraction.</a:t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2400"/>
              <a:buFont typeface="Calibri"/>
              <a:buChar char="●"/>
            </a:pP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While modelling is important, techniques to take advantage of distributed computing is equally important, especially when it comes to hyper </a:t>
            </a: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parameter tuning.</a:t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2400"/>
              <a:buFont typeface="Calibri"/>
              <a:buChar char="●"/>
            </a:pP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Issue of Data leakage</a:t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2400"/>
              <a:buFont typeface="Calibri"/>
              <a:buChar char="●"/>
            </a:pP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It is important to create process pipeline since lot of times we may have to go back and make changes.</a:t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2400"/>
              <a:buFont typeface="Calibri"/>
              <a:buChar char="●"/>
            </a:pP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Importance of creating dumps of trained model.</a:t>
            </a:r>
            <a:r>
              <a:rPr b="1" lang="en-IN" sz="24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4ba467f23_0_15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What worked/ didn’t work ?</a:t>
            </a:r>
            <a:endParaRPr sz="7000"/>
          </a:p>
        </p:txBody>
      </p:sp>
      <p:graphicFrame>
        <p:nvGraphicFramePr>
          <p:cNvPr id="258" name="Google Shape;258;g74ba467f23_0_15"/>
          <p:cNvGraphicFramePr/>
          <p:nvPr/>
        </p:nvGraphicFramePr>
        <p:xfrm>
          <a:off x="384909" y="1424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{B38406D3-B74D-4844-9BDB-2131838DA9B5}</a:tableStyleId>
              </a:tblPr>
              <a:tblGrid>
                <a:gridCol w="3370375"/>
                <a:gridCol w="4244425"/>
                <a:gridCol w="3807400"/>
              </a:tblGrid>
              <a:tr h="92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9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BF9000"/>
                          </a:solidFill>
                        </a:rPr>
                        <a:t>Missing values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>
                          <a:solidFill>
                            <a:srgbClr val="2F5496"/>
                          </a:solidFill>
                        </a:rPr>
                        <a:t>Feature Engineering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5A1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IN" sz="1800">
                          <a:solidFill>
                            <a:srgbClr val="C55A11"/>
                          </a:solidFill>
                        </a:rPr>
                        <a:t>Modelling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5292F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Simple Imputation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PCA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Knn Imputation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Agglomerative Clustering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NNet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KDTree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ANNOVA Feature selection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XGBoost , LGM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3C47D"/>
                    </a:solidFill>
                  </a:tcPr>
                </a:tc>
              </a:tr>
              <a:tr h="92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Random Forest Imputation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Random Forest Feature selection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Stacking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</a:tr>
              <a:tr h="92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Variance Based Drop  Column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ef0a5532_3_0"/>
          <p:cNvSpPr txBox="1"/>
          <p:nvPr/>
        </p:nvSpPr>
        <p:spPr>
          <a:xfrm>
            <a:off x="176625" y="-27225"/>
            <a:ext cx="10833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 sz="5000"/>
          </a:p>
        </p:txBody>
      </p:sp>
      <p:sp>
        <p:nvSpPr>
          <p:cNvPr id="105" name="Google Shape;105;g83ef0a5532_3_0"/>
          <p:cNvSpPr txBox="1"/>
          <p:nvPr/>
        </p:nvSpPr>
        <p:spPr>
          <a:xfrm>
            <a:off x="441450" y="1223850"/>
            <a:ext cx="11309100" cy="4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B7B7B7"/>
                </a:solidFill>
              </a:rPr>
              <a:t>• What features influence the survival of the patients the most ?</a:t>
            </a:r>
            <a:endParaRPr b="1" sz="2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B7B7B7"/>
                </a:solidFill>
              </a:rPr>
              <a:t>• How does age affect patient survival ? </a:t>
            </a:r>
            <a:endParaRPr b="1" sz="2800">
              <a:solidFill>
                <a:srgbClr val="B7B7B7"/>
              </a:solidFill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Char char="●"/>
            </a:pPr>
            <a:r>
              <a:rPr b="1" lang="en-IN" sz="2800">
                <a:solidFill>
                  <a:srgbClr val="B7B7B7"/>
                </a:solidFill>
              </a:rPr>
              <a:t>Are older patients at higher risk irrespective of the condition?</a:t>
            </a:r>
            <a:endParaRPr b="1" sz="2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B7B7B7"/>
                </a:solidFill>
              </a:rPr>
              <a:t>• Is there any strong correlation between disease/Condition and the number of fatalities ?</a:t>
            </a:r>
            <a:endParaRPr b="1" sz="2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B7B7B7"/>
                </a:solidFill>
              </a:rPr>
              <a:t>• Is there a correlation between disease/Condition and patient</a:t>
            </a:r>
            <a:endParaRPr b="1" sz="2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B7B7B7"/>
                </a:solidFill>
              </a:rPr>
              <a:t>admissions and readmissions?</a:t>
            </a:r>
            <a:endParaRPr b="1" sz="2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ba467f23_0_36"/>
          <p:cNvSpPr txBox="1"/>
          <p:nvPr/>
        </p:nvSpPr>
        <p:spPr>
          <a:xfrm>
            <a:off x="159151" y="0"/>
            <a:ext cx="218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pic>
        <p:nvPicPr>
          <p:cNvPr id="111" name="Google Shape;111;g74ba467f2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452" y="404599"/>
            <a:ext cx="3115306" cy="6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74ba467f23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235" y="1625279"/>
            <a:ext cx="3188064" cy="475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74ba467f23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8680" y="2262009"/>
            <a:ext cx="3459303" cy="36036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74ba467f23_0_36"/>
          <p:cNvGrpSpPr/>
          <p:nvPr/>
        </p:nvGrpSpPr>
        <p:grpSpPr>
          <a:xfrm>
            <a:off x="6932210" y="584603"/>
            <a:ext cx="2516455" cy="5924427"/>
            <a:chOff x="7086592" y="690570"/>
            <a:chExt cx="2516455" cy="5924427"/>
          </a:xfrm>
        </p:grpSpPr>
        <p:pic>
          <p:nvPicPr>
            <p:cNvPr id="115" name="Google Shape;115;g74ba467f23_0_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86592" y="690570"/>
              <a:ext cx="2516455" cy="1890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g74ba467f23_0_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86592" y="2733443"/>
              <a:ext cx="2405336" cy="1838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g74ba467f23_0_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58852" y="4724658"/>
              <a:ext cx="2444195" cy="18903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g74ba467f23_0_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85999" y="584603"/>
            <a:ext cx="2806001" cy="6126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74ba467f23_0_36"/>
          <p:cNvSpPr txBox="1"/>
          <p:nvPr/>
        </p:nvSpPr>
        <p:spPr>
          <a:xfrm>
            <a:off x="261901" y="1274375"/>
            <a:ext cx="28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Column Categories</a:t>
            </a:r>
            <a:endParaRPr/>
          </a:p>
        </p:txBody>
      </p:sp>
      <p:sp>
        <p:nvSpPr>
          <p:cNvPr id="120" name="Google Shape;120;g74ba467f23_0_36"/>
          <p:cNvSpPr txBox="1"/>
          <p:nvPr/>
        </p:nvSpPr>
        <p:spPr>
          <a:xfrm>
            <a:off x="4314149" y="1274369"/>
            <a:ext cx="16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Target Variable</a:t>
            </a:r>
            <a:endParaRPr/>
          </a:p>
        </p:txBody>
      </p:sp>
      <p:sp>
        <p:nvSpPr>
          <p:cNvPr id="121" name="Google Shape;121;g74ba467f23_0_36"/>
          <p:cNvSpPr txBox="1"/>
          <p:nvPr/>
        </p:nvSpPr>
        <p:spPr>
          <a:xfrm>
            <a:off x="6932210" y="-91829"/>
            <a:ext cx="14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Messiness</a:t>
            </a:r>
            <a:endParaRPr/>
          </a:p>
        </p:txBody>
      </p:sp>
      <p:sp>
        <p:nvSpPr>
          <p:cNvPr id="122" name="Google Shape;122;g74ba467f23_0_36"/>
          <p:cNvSpPr txBox="1"/>
          <p:nvPr/>
        </p:nvSpPr>
        <p:spPr>
          <a:xfrm>
            <a:off x="10509386" y="139004"/>
            <a:ext cx="15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/>
          </a:p>
        </p:txBody>
      </p:sp>
      <p:sp>
        <p:nvSpPr>
          <p:cNvPr id="123" name="Google Shape;123;g74ba467f23_0_36"/>
          <p:cNvSpPr txBox="1"/>
          <p:nvPr/>
        </p:nvSpPr>
        <p:spPr>
          <a:xfrm>
            <a:off x="8674993" y="139004"/>
            <a:ext cx="7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Skews</a:t>
            </a:r>
            <a:endParaRPr/>
          </a:p>
        </p:txBody>
      </p:sp>
      <p:sp>
        <p:nvSpPr>
          <p:cNvPr id="124" name="Google Shape;124;g74ba467f23_0_36"/>
          <p:cNvSpPr txBox="1"/>
          <p:nvPr/>
        </p:nvSpPr>
        <p:spPr>
          <a:xfrm>
            <a:off x="3596452" y="139004"/>
            <a:ext cx="7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83ef0a55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403400"/>
            <a:ext cx="11393723" cy="63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83ef0a5532_0_0"/>
          <p:cNvSpPr txBox="1"/>
          <p:nvPr/>
        </p:nvSpPr>
        <p:spPr>
          <a:xfrm>
            <a:off x="159151" y="0"/>
            <a:ext cx="218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8000"/>
          </a:p>
        </p:txBody>
      </p:sp>
      <p:pic>
        <p:nvPicPr>
          <p:cNvPr id="131" name="Google Shape;131;g83ef0a553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50" y="1323300"/>
            <a:ext cx="56982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ef0a5532_0_51"/>
          <p:cNvSpPr txBox="1"/>
          <p:nvPr/>
        </p:nvSpPr>
        <p:spPr>
          <a:xfrm>
            <a:off x="159151" y="0"/>
            <a:ext cx="218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2000"/>
          </a:p>
        </p:txBody>
      </p:sp>
      <p:pic>
        <p:nvPicPr>
          <p:cNvPr id="137" name="Google Shape;137;g83ef0a553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0" y="769725"/>
            <a:ext cx="11783926" cy="57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ef0a5532_0_60"/>
          <p:cNvSpPr txBox="1"/>
          <p:nvPr/>
        </p:nvSpPr>
        <p:spPr>
          <a:xfrm>
            <a:off x="159151" y="0"/>
            <a:ext cx="218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2000"/>
          </a:p>
        </p:txBody>
      </p:sp>
      <p:pic>
        <p:nvPicPr>
          <p:cNvPr id="143" name="Google Shape;143;g83ef0a5532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801" y="152400"/>
            <a:ext cx="5670910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ba467f23_0_79"/>
          <p:cNvSpPr txBox="1"/>
          <p:nvPr/>
        </p:nvSpPr>
        <p:spPr>
          <a:xfrm>
            <a:off x="176632" y="-27225"/>
            <a:ext cx="10833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Major Challenges/Concerns</a:t>
            </a:r>
            <a:endParaRPr sz="5000"/>
          </a:p>
        </p:txBody>
      </p:sp>
      <p:graphicFrame>
        <p:nvGraphicFramePr>
          <p:cNvPr id="149" name="Google Shape;149;g74ba467f23_0_79"/>
          <p:cNvGraphicFramePr/>
          <p:nvPr/>
        </p:nvGraphicFramePr>
        <p:xfrm>
          <a:off x="818050" y="101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{D76D7225-4AC9-4474-9273-059622E8D39C}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Challenge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missing at random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Imputation Approaches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Dimensionality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Engineering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Correlated features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Engineering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341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Computational time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Imbalanced data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3200">
                          <a:solidFill>
                            <a:srgbClr val="C9C9C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Resampling</a:t>
                      </a:r>
                      <a:endParaRPr b="1" sz="3200">
                        <a:solidFill>
                          <a:srgbClr val="C9C9C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g74ba467f23_0_79"/>
          <p:cNvSpPr txBox="1"/>
          <p:nvPr/>
        </p:nvSpPr>
        <p:spPr>
          <a:xfrm>
            <a:off x="818050" y="5197900"/>
            <a:ext cx="9312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2500"/>
              <a:buFont typeface="Calibri"/>
              <a:buChar char="●"/>
            </a:pPr>
            <a:r>
              <a:rPr b="1" lang="en-IN" sz="25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Different approaches involved going back and forth to data preprocessing, imputation and feature selection</a:t>
            </a:r>
            <a:endParaRPr b="1" sz="2500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2500"/>
              <a:buFont typeface="Calibri"/>
              <a:buChar char="●"/>
            </a:pPr>
            <a:r>
              <a:rPr b="1" lang="en-IN" sz="25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Cost involved in use of cloud resources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83ef0a5532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43" y="3666477"/>
            <a:ext cx="2270781" cy="4088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g83ef0a5532_0_85"/>
          <p:cNvGraphicFramePr/>
          <p:nvPr/>
        </p:nvGraphicFramePr>
        <p:xfrm>
          <a:off x="384909" y="1171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{B38406D3-B74D-4844-9BDB-2131838DA9B5}</a:tableStyleId>
              </a:tblPr>
              <a:tblGrid>
                <a:gridCol w="3370375"/>
                <a:gridCol w="4244425"/>
                <a:gridCol w="3807400"/>
              </a:tblGrid>
              <a:tr h="92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3200">
                          <a:solidFill>
                            <a:srgbClr val="C9C9C9"/>
                          </a:solidFill>
                        </a:rPr>
                        <a:t>Imputation Approaches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3200">
                          <a:solidFill>
                            <a:srgbClr val="C9C9C9"/>
                          </a:solidFill>
                        </a:rPr>
                        <a:t>Feature Engineering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>
                          <a:solidFill>
                            <a:srgbClr val="C9C9C9"/>
                          </a:solidFill>
                        </a:rPr>
                        <a:t>Modelling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5292F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Simple Imputation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PCA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Knn Imputation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Agglomerative Clustering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NNet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KDTree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ANNOVA Feature selection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XGBoost , LGB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</a:tr>
              <a:tr h="92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Random Forest Imputation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Random Forest Feature selection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Stacking - Sequential and SVM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</a:tr>
              <a:tr h="92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Variance Based Drop  Column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Genetic Algorithm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Keras Sequential Model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666666"/>
                    </a:solidFill>
                  </a:tcPr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lt1"/>
                          </a:solidFill>
                        </a:rPr>
                        <a:t>Outlier Detection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AEABAB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g83ef0a5532_0_85"/>
          <p:cNvSpPr txBox="1"/>
          <p:nvPr/>
        </p:nvSpPr>
        <p:spPr>
          <a:xfrm>
            <a:off x="176629" y="-27225"/>
            <a:ext cx="57210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What all we tried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2020-03-05T14:26:33Z</dcterms:created>
  <dc:creator>Pokhriyal, Abhijeet</dc:creator>
</cp:coreProperties>
</file>