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70" r:id="rId5"/>
    <p:sldId id="271" r:id="rId6"/>
    <p:sldId id="272" r:id="rId7"/>
    <p:sldId id="273" r:id="rId8"/>
    <p:sldId id="274" r:id="rId9"/>
    <p:sldId id="275" r:id="rId10"/>
    <p:sldId id="276" r:id="rId11"/>
    <p:sldId id="265"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993" autoAdjust="0"/>
  </p:normalViewPr>
  <p:slideViewPr>
    <p:cSldViewPr snapToGrid="0">
      <p:cViewPr>
        <p:scale>
          <a:sx n="100" d="100"/>
          <a:sy n="100" d="100"/>
        </p:scale>
        <p:origin x="58"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ACA2DD-7274-4643-833B-F60A93C8A1A2}"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8249E5EE-B8BB-4A93-A887-5BF55A259F72}">
      <dgm:prSet phldrT="[Text]"/>
      <dgm:spPr/>
      <dgm:t>
        <a:bodyPr/>
        <a:lstStyle/>
        <a:p>
          <a:r>
            <a:rPr lang="en-US" dirty="0"/>
            <a:t>Data Understanding</a:t>
          </a:r>
        </a:p>
      </dgm:t>
    </dgm:pt>
    <dgm:pt modelId="{3E77CD62-A703-4393-9126-E0C494F2CDC0}" type="parTrans" cxnId="{DC951F1A-D336-4F87-8A54-790969470CAF}">
      <dgm:prSet/>
      <dgm:spPr/>
      <dgm:t>
        <a:bodyPr/>
        <a:lstStyle/>
        <a:p>
          <a:endParaRPr lang="en-US"/>
        </a:p>
      </dgm:t>
    </dgm:pt>
    <dgm:pt modelId="{78DE7517-04A4-4D98-90B8-A7F7BC662E72}" type="sibTrans" cxnId="{DC951F1A-D336-4F87-8A54-790969470CAF}">
      <dgm:prSet/>
      <dgm:spPr/>
      <dgm:t>
        <a:bodyPr/>
        <a:lstStyle/>
        <a:p>
          <a:endParaRPr lang="en-US"/>
        </a:p>
      </dgm:t>
    </dgm:pt>
    <dgm:pt modelId="{90AA85A8-FB3A-4D57-9003-9A8B4A52AF53}">
      <dgm:prSet phldrT="[Text]"/>
      <dgm:spPr/>
      <dgm:t>
        <a:bodyPr/>
        <a:lstStyle/>
        <a:p>
          <a:r>
            <a:rPr lang="en-US" dirty="0"/>
            <a:t>Data Cleanup</a:t>
          </a:r>
        </a:p>
      </dgm:t>
    </dgm:pt>
    <dgm:pt modelId="{79E34A69-154E-494A-911D-6E4E0419864B}" type="parTrans" cxnId="{F2E9F792-3D71-4602-87A7-F6BE84D57483}">
      <dgm:prSet/>
      <dgm:spPr/>
      <dgm:t>
        <a:bodyPr/>
        <a:lstStyle/>
        <a:p>
          <a:endParaRPr lang="en-US"/>
        </a:p>
      </dgm:t>
    </dgm:pt>
    <dgm:pt modelId="{F5CD469E-246E-4A21-8C85-AD7B43EA2B53}" type="sibTrans" cxnId="{F2E9F792-3D71-4602-87A7-F6BE84D57483}">
      <dgm:prSet/>
      <dgm:spPr/>
      <dgm:t>
        <a:bodyPr/>
        <a:lstStyle/>
        <a:p>
          <a:endParaRPr lang="en-US"/>
        </a:p>
      </dgm:t>
    </dgm:pt>
    <dgm:pt modelId="{A5C240A7-129A-4F8C-A5CB-A27BA6FB2CB2}">
      <dgm:prSet phldrT="[Text]"/>
      <dgm:spPr/>
      <dgm:t>
        <a:bodyPr/>
        <a:lstStyle/>
        <a:p>
          <a:r>
            <a:rPr lang="en-US" dirty="0"/>
            <a:t>Remove null columns</a:t>
          </a:r>
        </a:p>
      </dgm:t>
    </dgm:pt>
    <dgm:pt modelId="{509F0CFB-8E9D-4F82-A170-141540267814}" type="parTrans" cxnId="{C0CE3F28-D875-428D-B691-FCA473FFF50B}">
      <dgm:prSet/>
      <dgm:spPr/>
      <dgm:t>
        <a:bodyPr/>
        <a:lstStyle/>
        <a:p>
          <a:endParaRPr lang="en-US"/>
        </a:p>
      </dgm:t>
    </dgm:pt>
    <dgm:pt modelId="{DB820FE7-9A45-4205-B941-3F088ECA86C9}" type="sibTrans" cxnId="{C0CE3F28-D875-428D-B691-FCA473FFF50B}">
      <dgm:prSet/>
      <dgm:spPr/>
      <dgm:t>
        <a:bodyPr/>
        <a:lstStyle/>
        <a:p>
          <a:endParaRPr lang="en-US"/>
        </a:p>
      </dgm:t>
    </dgm:pt>
    <dgm:pt modelId="{EEAD8753-C719-4375-93AE-05952C805C6E}">
      <dgm:prSet phldrT="[Text]"/>
      <dgm:spPr/>
      <dgm:t>
        <a:bodyPr/>
        <a:lstStyle/>
        <a:p>
          <a:r>
            <a:rPr lang="en-US" dirty="0"/>
            <a:t>Data Analysis</a:t>
          </a:r>
        </a:p>
      </dgm:t>
    </dgm:pt>
    <dgm:pt modelId="{E535B4CE-AAC1-4F83-B427-C42C04D92345}" type="parTrans" cxnId="{37A85DE0-B883-4CA1-A55D-8AD33EEF6A6F}">
      <dgm:prSet/>
      <dgm:spPr/>
      <dgm:t>
        <a:bodyPr/>
        <a:lstStyle/>
        <a:p>
          <a:endParaRPr lang="en-US"/>
        </a:p>
      </dgm:t>
    </dgm:pt>
    <dgm:pt modelId="{8A71FC86-482A-44DF-916B-28822BB3B282}" type="sibTrans" cxnId="{37A85DE0-B883-4CA1-A55D-8AD33EEF6A6F}">
      <dgm:prSet/>
      <dgm:spPr/>
      <dgm:t>
        <a:bodyPr/>
        <a:lstStyle/>
        <a:p>
          <a:endParaRPr lang="en-US"/>
        </a:p>
      </dgm:t>
    </dgm:pt>
    <dgm:pt modelId="{87027143-7051-4341-9036-A12AAD156910}">
      <dgm:prSet phldrT="[Text]"/>
      <dgm:spPr/>
      <dgm:t>
        <a:bodyPr/>
        <a:lstStyle/>
        <a:p>
          <a:r>
            <a:rPr lang="en-US" dirty="0"/>
            <a:t>.Identify driving factors using Univariate and bivariate analysis with various plots to identify predictors of defaults</a:t>
          </a:r>
        </a:p>
      </dgm:t>
    </dgm:pt>
    <dgm:pt modelId="{011360ED-8FE6-433D-A7E8-76946D755A82}" type="parTrans" cxnId="{C5133260-13EA-45D0-86E9-85A3F4914452}">
      <dgm:prSet/>
      <dgm:spPr/>
      <dgm:t>
        <a:bodyPr/>
        <a:lstStyle/>
        <a:p>
          <a:endParaRPr lang="en-US"/>
        </a:p>
      </dgm:t>
    </dgm:pt>
    <dgm:pt modelId="{B62B4299-A1DE-44EC-91CE-8A6F55B6B104}" type="sibTrans" cxnId="{C5133260-13EA-45D0-86E9-85A3F4914452}">
      <dgm:prSet/>
      <dgm:spPr/>
      <dgm:t>
        <a:bodyPr/>
        <a:lstStyle/>
        <a:p>
          <a:endParaRPr lang="en-US"/>
        </a:p>
      </dgm:t>
    </dgm:pt>
    <dgm:pt modelId="{EA8351C4-DFEE-4BAC-B437-3445A9A92BD7}">
      <dgm:prSet phldrT="[Text]"/>
      <dgm:spPr/>
      <dgm:t>
        <a:bodyPr/>
        <a:lstStyle/>
        <a:p>
          <a:r>
            <a:rPr lang="en-US" dirty="0"/>
            <a:t>Read the csv file and do the initial check for data. </a:t>
          </a:r>
        </a:p>
      </dgm:t>
    </dgm:pt>
    <dgm:pt modelId="{C1DC4F84-746F-45FF-89B7-C1C637CD450E}" type="sibTrans" cxnId="{EBD2BCBB-C050-4DE9-8DFC-724DE5A490B5}">
      <dgm:prSet/>
      <dgm:spPr/>
      <dgm:t>
        <a:bodyPr/>
        <a:lstStyle/>
        <a:p>
          <a:endParaRPr lang="en-US"/>
        </a:p>
      </dgm:t>
    </dgm:pt>
    <dgm:pt modelId="{CFC884B5-04A0-4D54-9796-34467C3937BF}" type="parTrans" cxnId="{EBD2BCBB-C050-4DE9-8DFC-724DE5A490B5}">
      <dgm:prSet/>
      <dgm:spPr/>
      <dgm:t>
        <a:bodyPr/>
        <a:lstStyle/>
        <a:p>
          <a:endParaRPr lang="en-US"/>
        </a:p>
      </dgm:t>
    </dgm:pt>
    <dgm:pt modelId="{1C039B03-4023-471F-900E-829469982A36}">
      <dgm:prSet/>
      <dgm:spPr/>
      <dgm:t>
        <a:bodyPr/>
        <a:lstStyle/>
        <a:p>
          <a:r>
            <a:rPr lang="en-US" dirty="0"/>
            <a:t>Conclusions</a:t>
          </a:r>
        </a:p>
      </dgm:t>
    </dgm:pt>
    <dgm:pt modelId="{4D2B55C0-BA6B-4843-8478-F0EA4E10BA78}" type="parTrans" cxnId="{854DF011-F928-4CB5-853E-1DDC9D4A8F06}">
      <dgm:prSet/>
      <dgm:spPr/>
      <dgm:t>
        <a:bodyPr/>
        <a:lstStyle/>
        <a:p>
          <a:endParaRPr lang="en-US"/>
        </a:p>
      </dgm:t>
    </dgm:pt>
    <dgm:pt modelId="{1C586901-E1C7-4E19-89AA-5EEBAEE695A4}" type="sibTrans" cxnId="{854DF011-F928-4CB5-853E-1DDC9D4A8F06}">
      <dgm:prSet/>
      <dgm:spPr/>
      <dgm:t>
        <a:bodyPr/>
        <a:lstStyle/>
        <a:p>
          <a:endParaRPr lang="en-US"/>
        </a:p>
      </dgm:t>
    </dgm:pt>
    <dgm:pt modelId="{B5A14568-1F5C-4F0D-9EC9-E8EE0177484D}">
      <dgm:prSet/>
      <dgm:spPr/>
      <dgm:t>
        <a:bodyPr/>
        <a:lstStyle/>
        <a:p>
          <a:r>
            <a:rPr lang="en-US" dirty="0"/>
            <a:t>Identify predictors of default using the various analysis points.</a:t>
          </a:r>
        </a:p>
      </dgm:t>
    </dgm:pt>
    <dgm:pt modelId="{DD88476C-31D9-4D44-9310-7F75324BF400}" type="parTrans" cxnId="{DE92DF42-B242-4678-A6F6-C31DBE697A6E}">
      <dgm:prSet/>
      <dgm:spPr/>
      <dgm:t>
        <a:bodyPr/>
        <a:lstStyle/>
        <a:p>
          <a:endParaRPr lang="en-US"/>
        </a:p>
      </dgm:t>
    </dgm:pt>
    <dgm:pt modelId="{36E21081-359B-4C20-94FD-DA0FE5E595A7}" type="sibTrans" cxnId="{DE92DF42-B242-4678-A6F6-C31DBE697A6E}">
      <dgm:prSet/>
      <dgm:spPr/>
      <dgm:t>
        <a:bodyPr/>
        <a:lstStyle/>
        <a:p>
          <a:endParaRPr lang="en-US"/>
        </a:p>
      </dgm:t>
    </dgm:pt>
    <dgm:pt modelId="{C6246898-AFB0-4F61-B31B-344496157B90}">
      <dgm:prSet phldrT="[Text]"/>
      <dgm:spPr/>
      <dgm:t>
        <a:bodyPr/>
        <a:lstStyle/>
        <a:p>
          <a:r>
            <a:rPr lang="en-US" dirty="0"/>
            <a:t>Check for datatypes</a:t>
          </a:r>
        </a:p>
      </dgm:t>
    </dgm:pt>
    <dgm:pt modelId="{B89444AF-742A-4CB6-9E47-49814EEC6CC0}" type="parTrans" cxnId="{BF36438F-0A67-4552-B853-441DFB94D472}">
      <dgm:prSet/>
      <dgm:spPr/>
    </dgm:pt>
    <dgm:pt modelId="{AE5D8B61-CE9B-4288-B726-C81997411D19}" type="sibTrans" cxnId="{BF36438F-0A67-4552-B853-441DFB94D472}">
      <dgm:prSet/>
      <dgm:spPr/>
    </dgm:pt>
    <dgm:pt modelId="{B31DA38F-CB33-4F1A-BEC0-D69D1E03011F}">
      <dgm:prSet phldrT="[Text]"/>
      <dgm:spPr/>
      <dgm:t>
        <a:bodyPr/>
        <a:lstStyle/>
        <a:p>
          <a:r>
            <a:rPr lang="en-US" dirty="0"/>
            <a:t>Identify the target columns.</a:t>
          </a:r>
        </a:p>
      </dgm:t>
    </dgm:pt>
    <dgm:pt modelId="{63F1CA42-A98D-4EDA-A4A5-D1F2C95324A9}" type="parTrans" cxnId="{053CE26A-BDD9-49C9-85BE-66108FCD01BA}">
      <dgm:prSet/>
      <dgm:spPr/>
    </dgm:pt>
    <dgm:pt modelId="{A25D8E28-E14A-4FD1-BAC4-C04E2760F92A}" type="sibTrans" cxnId="{053CE26A-BDD9-49C9-85BE-66108FCD01BA}">
      <dgm:prSet/>
      <dgm:spPr/>
    </dgm:pt>
    <dgm:pt modelId="{A752735E-7269-499F-8D6A-D3D119C7A124}">
      <dgm:prSet phldrT="[Text]"/>
      <dgm:spPr/>
      <dgm:t>
        <a:bodyPr/>
        <a:lstStyle/>
        <a:p>
          <a:r>
            <a:rPr lang="en-US" dirty="0"/>
            <a:t>Remove columns with high percentage of null values.</a:t>
          </a:r>
        </a:p>
      </dgm:t>
    </dgm:pt>
    <dgm:pt modelId="{766FA3C1-0846-459A-A19C-95CC7E7AA8CE}" type="parTrans" cxnId="{2AD7C623-55D5-47C8-A532-B6E46AE18822}">
      <dgm:prSet/>
      <dgm:spPr/>
    </dgm:pt>
    <dgm:pt modelId="{33134290-ACAD-4C89-A172-3FC6BE3F17E8}" type="sibTrans" cxnId="{2AD7C623-55D5-47C8-A532-B6E46AE18822}">
      <dgm:prSet/>
      <dgm:spPr/>
    </dgm:pt>
    <dgm:pt modelId="{2279BF89-578D-4318-94C2-5005D6F247CF}">
      <dgm:prSet phldrT="[Text]"/>
      <dgm:spPr/>
      <dgm:t>
        <a:bodyPr/>
        <a:lstStyle/>
        <a:p>
          <a:r>
            <a:rPr lang="en-US" dirty="0"/>
            <a:t>Remove rows with null values.</a:t>
          </a:r>
        </a:p>
      </dgm:t>
    </dgm:pt>
    <dgm:pt modelId="{95A5BCF2-5DE1-45DF-B214-C2980A9FFA75}" type="parTrans" cxnId="{F6DE9D63-5958-4525-96F1-7FE4BC25460F}">
      <dgm:prSet/>
      <dgm:spPr/>
    </dgm:pt>
    <dgm:pt modelId="{7925AD49-C40A-42A2-8125-D633220DE4C7}" type="sibTrans" cxnId="{F6DE9D63-5958-4525-96F1-7FE4BC25460F}">
      <dgm:prSet/>
      <dgm:spPr/>
    </dgm:pt>
    <dgm:pt modelId="{6DEEA28F-267B-418A-AB2B-79C1EE81BB7D}">
      <dgm:prSet phldrT="[Text]"/>
      <dgm:spPr/>
      <dgm:t>
        <a:bodyPr/>
        <a:lstStyle/>
        <a:p>
          <a:r>
            <a:rPr lang="en-US" dirty="0"/>
            <a:t>Remove outlier data.</a:t>
          </a:r>
        </a:p>
      </dgm:t>
    </dgm:pt>
    <dgm:pt modelId="{FF3D2E0C-A960-4349-8278-A6FBA8C0DBD2}" type="parTrans" cxnId="{E2705990-88CF-429A-8A4F-021E1A26E63B}">
      <dgm:prSet/>
      <dgm:spPr/>
    </dgm:pt>
    <dgm:pt modelId="{330F0C6C-318D-4DDD-A4DD-927E012A48FB}" type="sibTrans" cxnId="{E2705990-88CF-429A-8A4F-021E1A26E63B}">
      <dgm:prSet/>
      <dgm:spPr/>
    </dgm:pt>
    <dgm:pt modelId="{B0939FBB-2CBF-43EC-9E0A-F36FA58D27B7}">
      <dgm:prSet phldrT="[Text]"/>
      <dgm:spPr/>
      <dgm:t>
        <a:bodyPr/>
        <a:lstStyle/>
        <a:p>
          <a:r>
            <a:rPr lang="en-US" dirty="0"/>
            <a:t>Get rid off Current variables.</a:t>
          </a:r>
        </a:p>
      </dgm:t>
    </dgm:pt>
    <dgm:pt modelId="{0D579A15-D6D6-4129-99D2-3642F712DC5E}" type="parTrans" cxnId="{6320A922-60AC-46A5-90B7-86331277507E}">
      <dgm:prSet/>
      <dgm:spPr/>
    </dgm:pt>
    <dgm:pt modelId="{2C8CD638-25E2-4BBE-AC8E-39ABD55B6502}" type="sibTrans" cxnId="{6320A922-60AC-46A5-90B7-86331277507E}">
      <dgm:prSet/>
      <dgm:spPr/>
    </dgm:pt>
    <dgm:pt modelId="{95D5A1D9-4DC4-4E55-825A-1BE7329994B7}">
      <dgm:prSet phldrT="[Text]"/>
      <dgm:spPr/>
      <dgm:t>
        <a:bodyPr/>
        <a:lstStyle/>
        <a:p>
          <a:r>
            <a:rPr lang="en-US" dirty="0"/>
            <a:t>Ignore customer behavior Variables</a:t>
          </a:r>
        </a:p>
      </dgm:t>
    </dgm:pt>
    <dgm:pt modelId="{19DD29BA-AC70-47D7-975C-71EC6E9BA97B}" type="parTrans" cxnId="{8E80D39F-8DB5-4EFD-88B5-CFFD3CB07816}">
      <dgm:prSet/>
      <dgm:spPr/>
    </dgm:pt>
    <dgm:pt modelId="{5B712929-2BE7-49E9-B2A4-3A3214556BF7}" type="sibTrans" cxnId="{8E80D39F-8DB5-4EFD-88B5-CFFD3CB07816}">
      <dgm:prSet/>
      <dgm:spPr/>
    </dgm:pt>
    <dgm:pt modelId="{0EA034DA-B079-410F-9504-892E9E6F278C}" type="pres">
      <dgm:prSet presAssocID="{45ACA2DD-7274-4643-833B-F60A93C8A1A2}" presName="linearFlow" presStyleCnt="0">
        <dgm:presLayoutVars>
          <dgm:dir/>
          <dgm:animLvl val="lvl"/>
          <dgm:resizeHandles val="exact"/>
        </dgm:presLayoutVars>
      </dgm:prSet>
      <dgm:spPr/>
    </dgm:pt>
    <dgm:pt modelId="{1AD5F685-3F29-4F7E-827C-DDE33AFF9657}" type="pres">
      <dgm:prSet presAssocID="{8249E5EE-B8BB-4A93-A887-5BF55A259F72}" presName="composite" presStyleCnt="0"/>
      <dgm:spPr/>
    </dgm:pt>
    <dgm:pt modelId="{FA869EA1-45CE-4BDC-A4E0-3C3022B671D3}" type="pres">
      <dgm:prSet presAssocID="{8249E5EE-B8BB-4A93-A887-5BF55A259F72}" presName="parentText" presStyleLbl="alignNode1" presStyleIdx="0" presStyleCnt="4">
        <dgm:presLayoutVars>
          <dgm:chMax val="1"/>
          <dgm:bulletEnabled val="1"/>
        </dgm:presLayoutVars>
      </dgm:prSet>
      <dgm:spPr/>
    </dgm:pt>
    <dgm:pt modelId="{6306CFEA-31EF-4F4E-B082-A5AFFEFF5586}" type="pres">
      <dgm:prSet presAssocID="{8249E5EE-B8BB-4A93-A887-5BF55A259F72}" presName="descendantText" presStyleLbl="alignAcc1" presStyleIdx="0" presStyleCnt="4" custScaleX="97379" custLinFactNeighborX="-690" custLinFactNeighborY="3397">
        <dgm:presLayoutVars>
          <dgm:bulletEnabled val="1"/>
        </dgm:presLayoutVars>
      </dgm:prSet>
      <dgm:spPr/>
    </dgm:pt>
    <dgm:pt modelId="{87D222EE-3AB2-4A71-88C6-FC0768AE3E44}" type="pres">
      <dgm:prSet presAssocID="{78DE7517-04A4-4D98-90B8-A7F7BC662E72}" presName="sp" presStyleCnt="0"/>
      <dgm:spPr/>
    </dgm:pt>
    <dgm:pt modelId="{CB50C9D5-D59F-4126-8CAB-5CD45D37FAF1}" type="pres">
      <dgm:prSet presAssocID="{90AA85A8-FB3A-4D57-9003-9A8B4A52AF53}" presName="composite" presStyleCnt="0"/>
      <dgm:spPr/>
    </dgm:pt>
    <dgm:pt modelId="{B25287BE-AACC-4FB4-B9D5-3EDB734D4961}" type="pres">
      <dgm:prSet presAssocID="{90AA85A8-FB3A-4D57-9003-9A8B4A52AF53}" presName="parentText" presStyleLbl="alignNode1" presStyleIdx="1" presStyleCnt="4" custLinFactNeighborX="2509">
        <dgm:presLayoutVars>
          <dgm:chMax val="1"/>
          <dgm:bulletEnabled val="1"/>
        </dgm:presLayoutVars>
      </dgm:prSet>
      <dgm:spPr/>
    </dgm:pt>
    <dgm:pt modelId="{8C2F73EE-8F56-4F7C-997F-293C1B6C6A22}" type="pres">
      <dgm:prSet presAssocID="{90AA85A8-FB3A-4D57-9003-9A8B4A52AF53}" presName="descendantText" presStyleLbl="alignAcc1" presStyleIdx="1" presStyleCnt="4" custLinFactNeighborX="0">
        <dgm:presLayoutVars>
          <dgm:bulletEnabled val="1"/>
        </dgm:presLayoutVars>
      </dgm:prSet>
      <dgm:spPr/>
    </dgm:pt>
    <dgm:pt modelId="{9C0DFFD4-DC9E-47B0-8D8B-2DE31FBC754A}" type="pres">
      <dgm:prSet presAssocID="{F5CD469E-246E-4A21-8C85-AD7B43EA2B53}" presName="sp" presStyleCnt="0"/>
      <dgm:spPr/>
    </dgm:pt>
    <dgm:pt modelId="{7982ECC2-59A0-4CCE-B3E7-EEFF7AAEAACF}" type="pres">
      <dgm:prSet presAssocID="{EEAD8753-C719-4375-93AE-05952C805C6E}" presName="composite" presStyleCnt="0"/>
      <dgm:spPr/>
    </dgm:pt>
    <dgm:pt modelId="{77506650-74B4-4180-B7AF-7AF868394818}" type="pres">
      <dgm:prSet presAssocID="{EEAD8753-C719-4375-93AE-05952C805C6E}" presName="parentText" presStyleLbl="alignNode1" presStyleIdx="2" presStyleCnt="4">
        <dgm:presLayoutVars>
          <dgm:chMax val="1"/>
          <dgm:bulletEnabled val="1"/>
        </dgm:presLayoutVars>
      </dgm:prSet>
      <dgm:spPr/>
    </dgm:pt>
    <dgm:pt modelId="{53F176C1-986E-49FE-B3F0-CE8100FD8AAA}" type="pres">
      <dgm:prSet presAssocID="{EEAD8753-C719-4375-93AE-05952C805C6E}" presName="descendantText" presStyleLbl="alignAcc1" presStyleIdx="2" presStyleCnt="4" custLinFactNeighborX="0">
        <dgm:presLayoutVars>
          <dgm:bulletEnabled val="1"/>
        </dgm:presLayoutVars>
      </dgm:prSet>
      <dgm:spPr/>
    </dgm:pt>
    <dgm:pt modelId="{49159B43-4BDE-4573-9F28-BEA0FF409AC9}" type="pres">
      <dgm:prSet presAssocID="{8A71FC86-482A-44DF-916B-28822BB3B282}" presName="sp" presStyleCnt="0"/>
      <dgm:spPr/>
    </dgm:pt>
    <dgm:pt modelId="{3C8751A5-3A08-4AE6-B27D-F081194656DA}" type="pres">
      <dgm:prSet presAssocID="{1C039B03-4023-471F-900E-829469982A36}" presName="composite" presStyleCnt="0"/>
      <dgm:spPr/>
    </dgm:pt>
    <dgm:pt modelId="{E8D509A8-F518-4BD3-BD3A-7B29BA17CA15}" type="pres">
      <dgm:prSet presAssocID="{1C039B03-4023-471F-900E-829469982A36}" presName="parentText" presStyleLbl="alignNode1" presStyleIdx="3" presStyleCnt="4">
        <dgm:presLayoutVars>
          <dgm:chMax val="1"/>
          <dgm:bulletEnabled val="1"/>
        </dgm:presLayoutVars>
      </dgm:prSet>
      <dgm:spPr/>
    </dgm:pt>
    <dgm:pt modelId="{3232F6A9-8C29-45AF-B4E3-CEBC5C166D58}" type="pres">
      <dgm:prSet presAssocID="{1C039B03-4023-471F-900E-829469982A36}" presName="descendantText" presStyleLbl="alignAcc1" presStyleIdx="3" presStyleCnt="4" custLinFactNeighborX="0" custLinFactNeighborY="-2624">
        <dgm:presLayoutVars>
          <dgm:bulletEnabled val="1"/>
        </dgm:presLayoutVars>
      </dgm:prSet>
      <dgm:spPr/>
    </dgm:pt>
  </dgm:ptLst>
  <dgm:cxnLst>
    <dgm:cxn modelId="{65E5E40A-1AC7-43EB-9ED7-B2321D2C4D23}" type="presOf" srcId="{C6246898-AFB0-4F61-B31B-344496157B90}" destId="{6306CFEA-31EF-4F4E-B082-A5AFFEFF5586}" srcOrd="0" destOrd="1" presId="urn:microsoft.com/office/officeart/2005/8/layout/chevron2"/>
    <dgm:cxn modelId="{854DF011-F928-4CB5-853E-1DDC9D4A8F06}" srcId="{45ACA2DD-7274-4643-833B-F60A93C8A1A2}" destId="{1C039B03-4023-471F-900E-829469982A36}" srcOrd="3" destOrd="0" parTransId="{4D2B55C0-BA6B-4843-8478-F0EA4E10BA78}" sibTransId="{1C586901-E1C7-4E19-89AA-5EEBAEE695A4}"/>
    <dgm:cxn modelId="{DC951F1A-D336-4F87-8A54-790969470CAF}" srcId="{45ACA2DD-7274-4643-833B-F60A93C8A1A2}" destId="{8249E5EE-B8BB-4A93-A887-5BF55A259F72}" srcOrd="0" destOrd="0" parTransId="{3E77CD62-A703-4393-9126-E0C494F2CDC0}" sibTransId="{78DE7517-04A4-4D98-90B8-A7F7BC662E72}"/>
    <dgm:cxn modelId="{2EEB5A1A-22AD-45E5-8DA0-9982E75AB322}" type="presOf" srcId="{1C039B03-4023-471F-900E-829469982A36}" destId="{E8D509A8-F518-4BD3-BD3A-7B29BA17CA15}" srcOrd="0" destOrd="0" presId="urn:microsoft.com/office/officeart/2005/8/layout/chevron2"/>
    <dgm:cxn modelId="{6320A922-60AC-46A5-90B7-86331277507E}" srcId="{EEAD8753-C719-4375-93AE-05952C805C6E}" destId="{B0939FBB-2CBF-43EC-9E0A-F36FA58D27B7}" srcOrd="1" destOrd="0" parTransId="{0D579A15-D6D6-4129-99D2-3642F712DC5E}" sibTransId="{2C8CD638-25E2-4BBE-AC8E-39ABD55B6502}"/>
    <dgm:cxn modelId="{2AD7C623-55D5-47C8-A532-B6E46AE18822}" srcId="{90AA85A8-FB3A-4D57-9003-9A8B4A52AF53}" destId="{A752735E-7269-499F-8D6A-D3D119C7A124}" srcOrd="1" destOrd="0" parTransId="{766FA3C1-0846-459A-A19C-95CC7E7AA8CE}" sibTransId="{33134290-ACAD-4C89-A172-3FC6BE3F17E8}"/>
    <dgm:cxn modelId="{C0CE3F28-D875-428D-B691-FCA473FFF50B}" srcId="{90AA85A8-FB3A-4D57-9003-9A8B4A52AF53}" destId="{A5C240A7-129A-4F8C-A5CB-A27BA6FB2CB2}" srcOrd="0" destOrd="0" parTransId="{509F0CFB-8E9D-4F82-A170-141540267814}" sibTransId="{DB820FE7-9A45-4205-B941-3F088ECA86C9}"/>
    <dgm:cxn modelId="{D04B6F2E-3B0C-4618-9341-4F86BD654C69}" type="presOf" srcId="{EEAD8753-C719-4375-93AE-05952C805C6E}" destId="{77506650-74B4-4180-B7AF-7AF868394818}" srcOrd="0" destOrd="0" presId="urn:microsoft.com/office/officeart/2005/8/layout/chevron2"/>
    <dgm:cxn modelId="{1FEF8A31-8704-4AAF-BB96-8E5862575B80}" type="presOf" srcId="{B31DA38F-CB33-4F1A-BEC0-D69D1E03011F}" destId="{6306CFEA-31EF-4F4E-B082-A5AFFEFF5586}" srcOrd="0" destOrd="2" presId="urn:microsoft.com/office/officeart/2005/8/layout/chevron2"/>
    <dgm:cxn modelId="{BD956735-EB3C-4719-B494-4A7F91AD55A7}" type="presOf" srcId="{8249E5EE-B8BB-4A93-A887-5BF55A259F72}" destId="{FA869EA1-45CE-4BDC-A4E0-3C3022B671D3}" srcOrd="0" destOrd="0" presId="urn:microsoft.com/office/officeart/2005/8/layout/chevron2"/>
    <dgm:cxn modelId="{944C1F37-7264-4AF8-9C27-2CF92B813893}" type="presOf" srcId="{2279BF89-578D-4318-94C2-5005D6F247CF}" destId="{8C2F73EE-8F56-4F7C-997F-293C1B6C6A22}" srcOrd="0" destOrd="2" presId="urn:microsoft.com/office/officeart/2005/8/layout/chevron2"/>
    <dgm:cxn modelId="{8024E75C-86F0-461D-BA02-59B847EBF6D8}" type="presOf" srcId="{B0939FBB-2CBF-43EC-9E0A-F36FA58D27B7}" destId="{53F176C1-986E-49FE-B3F0-CE8100FD8AAA}" srcOrd="0" destOrd="1" presId="urn:microsoft.com/office/officeart/2005/8/layout/chevron2"/>
    <dgm:cxn modelId="{C5133260-13EA-45D0-86E9-85A3F4914452}" srcId="{EEAD8753-C719-4375-93AE-05952C805C6E}" destId="{87027143-7051-4341-9036-A12AAD156910}" srcOrd="0" destOrd="0" parTransId="{011360ED-8FE6-433D-A7E8-76946D755A82}" sibTransId="{B62B4299-A1DE-44EC-91CE-8A6F55B6B104}"/>
    <dgm:cxn modelId="{DE92DF42-B242-4678-A6F6-C31DBE697A6E}" srcId="{1C039B03-4023-471F-900E-829469982A36}" destId="{B5A14568-1F5C-4F0D-9EC9-E8EE0177484D}" srcOrd="0" destOrd="0" parTransId="{DD88476C-31D9-4D44-9310-7F75324BF400}" sibTransId="{36E21081-359B-4C20-94FD-DA0FE5E595A7}"/>
    <dgm:cxn modelId="{F6DE9D63-5958-4525-96F1-7FE4BC25460F}" srcId="{90AA85A8-FB3A-4D57-9003-9A8B4A52AF53}" destId="{2279BF89-578D-4318-94C2-5005D6F247CF}" srcOrd="2" destOrd="0" parTransId="{95A5BCF2-5DE1-45DF-B214-C2980A9FFA75}" sibTransId="{7925AD49-C40A-42A2-8125-D633220DE4C7}"/>
    <dgm:cxn modelId="{053CE26A-BDD9-49C9-85BE-66108FCD01BA}" srcId="{8249E5EE-B8BB-4A93-A887-5BF55A259F72}" destId="{B31DA38F-CB33-4F1A-BEC0-D69D1E03011F}" srcOrd="2" destOrd="0" parTransId="{63F1CA42-A98D-4EDA-A4A5-D1F2C95324A9}" sibTransId="{A25D8E28-E14A-4FD1-BAC4-C04E2760F92A}"/>
    <dgm:cxn modelId="{70711E4C-E048-4862-8C5D-D3882B9E5333}" type="presOf" srcId="{87027143-7051-4341-9036-A12AAD156910}" destId="{53F176C1-986E-49FE-B3F0-CE8100FD8AAA}" srcOrd="0" destOrd="0" presId="urn:microsoft.com/office/officeart/2005/8/layout/chevron2"/>
    <dgm:cxn modelId="{4BC2324E-F0E7-4C1B-8E22-6E14907E978E}" type="presOf" srcId="{EA8351C4-DFEE-4BAC-B437-3445A9A92BD7}" destId="{6306CFEA-31EF-4F4E-B082-A5AFFEFF5586}" srcOrd="0" destOrd="0" presId="urn:microsoft.com/office/officeart/2005/8/layout/chevron2"/>
    <dgm:cxn modelId="{3BAE0B86-DA09-4E14-A0B2-6738803BEA5A}" type="presOf" srcId="{90AA85A8-FB3A-4D57-9003-9A8B4A52AF53}" destId="{B25287BE-AACC-4FB4-B9D5-3EDB734D4961}" srcOrd="0" destOrd="0" presId="urn:microsoft.com/office/officeart/2005/8/layout/chevron2"/>
    <dgm:cxn modelId="{8BA65B8A-27E6-42FA-AE96-0F3DEE1F4D28}" type="presOf" srcId="{6DEEA28F-267B-418A-AB2B-79C1EE81BB7D}" destId="{8C2F73EE-8F56-4F7C-997F-293C1B6C6A22}" srcOrd="0" destOrd="3" presId="urn:microsoft.com/office/officeart/2005/8/layout/chevron2"/>
    <dgm:cxn modelId="{BF36438F-0A67-4552-B853-441DFB94D472}" srcId="{8249E5EE-B8BB-4A93-A887-5BF55A259F72}" destId="{C6246898-AFB0-4F61-B31B-344496157B90}" srcOrd="1" destOrd="0" parTransId="{B89444AF-742A-4CB6-9E47-49814EEC6CC0}" sibTransId="{AE5D8B61-CE9B-4288-B726-C81997411D19}"/>
    <dgm:cxn modelId="{E2705990-88CF-429A-8A4F-021E1A26E63B}" srcId="{90AA85A8-FB3A-4D57-9003-9A8B4A52AF53}" destId="{6DEEA28F-267B-418A-AB2B-79C1EE81BB7D}" srcOrd="3" destOrd="0" parTransId="{FF3D2E0C-A960-4349-8278-A6FBA8C0DBD2}" sibTransId="{330F0C6C-318D-4DDD-A4DD-927E012A48FB}"/>
    <dgm:cxn modelId="{F2E9F792-3D71-4602-87A7-F6BE84D57483}" srcId="{45ACA2DD-7274-4643-833B-F60A93C8A1A2}" destId="{90AA85A8-FB3A-4D57-9003-9A8B4A52AF53}" srcOrd="1" destOrd="0" parTransId="{79E34A69-154E-494A-911D-6E4E0419864B}" sibTransId="{F5CD469E-246E-4A21-8C85-AD7B43EA2B53}"/>
    <dgm:cxn modelId="{8E80D39F-8DB5-4EFD-88B5-CFFD3CB07816}" srcId="{EEAD8753-C719-4375-93AE-05952C805C6E}" destId="{95D5A1D9-4DC4-4E55-825A-1BE7329994B7}" srcOrd="2" destOrd="0" parTransId="{19DD29BA-AC70-47D7-975C-71EC6E9BA97B}" sibTransId="{5B712929-2BE7-49E9-B2A4-3A3214556BF7}"/>
    <dgm:cxn modelId="{881821A1-06C3-4A5C-94F1-B0707746B845}" type="presOf" srcId="{A5C240A7-129A-4F8C-A5CB-A27BA6FB2CB2}" destId="{8C2F73EE-8F56-4F7C-997F-293C1B6C6A22}" srcOrd="0" destOrd="0" presId="urn:microsoft.com/office/officeart/2005/8/layout/chevron2"/>
    <dgm:cxn modelId="{ED84DFAF-B11D-48B8-95D1-4531BC15543B}" type="presOf" srcId="{45ACA2DD-7274-4643-833B-F60A93C8A1A2}" destId="{0EA034DA-B079-410F-9504-892E9E6F278C}" srcOrd="0" destOrd="0" presId="urn:microsoft.com/office/officeart/2005/8/layout/chevron2"/>
    <dgm:cxn modelId="{EBD2BCBB-C050-4DE9-8DFC-724DE5A490B5}" srcId="{8249E5EE-B8BB-4A93-A887-5BF55A259F72}" destId="{EA8351C4-DFEE-4BAC-B437-3445A9A92BD7}" srcOrd="0" destOrd="0" parTransId="{CFC884B5-04A0-4D54-9796-34467C3937BF}" sibTransId="{C1DC4F84-746F-45FF-89B7-C1C637CD450E}"/>
    <dgm:cxn modelId="{48B0FCD5-A448-42FB-8FA1-4022F61CB972}" type="presOf" srcId="{A752735E-7269-499F-8D6A-D3D119C7A124}" destId="{8C2F73EE-8F56-4F7C-997F-293C1B6C6A22}" srcOrd="0" destOrd="1" presId="urn:microsoft.com/office/officeart/2005/8/layout/chevron2"/>
    <dgm:cxn modelId="{37A85DE0-B883-4CA1-A55D-8AD33EEF6A6F}" srcId="{45ACA2DD-7274-4643-833B-F60A93C8A1A2}" destId="{EEAD8753-C719-4375-93AE-05952C805C6E}" srcOrd="2" destOrd="0" parTransId="{E535B4CE-AAC1-4F83-B427-C42C04D92345}" sibTransId="{8A71FC86-482A-44DF-916B-28822BB3B282}"/>
    <dgm:cxn modelId="{CD6C9DF8-B33B-40BF-A156-7E1FF59F1422}" type="presOf" srcId="{B5A14568-1F5C-4F0D-9EC9-E8EE0177484D}" destId="{3232F6A9-8C29-45AF-B4E3-CEBC5C166D58}" srcOrd="0" destOrd="0" presId="urn:microsoft.com/office/officeart/2005/8/layout/chevron2"/>
    <dgm:cxn modelId="{6B4E7AFF-B199-4559-B7EE-87C0CFCFB29D}" type="presOf" srcId="{95D5A1D9-4DC4-4E55-825A-1BE7329994B7}" destId="{53F176C1-986E-49FE-B3F0-CE8100FD8AAA}" srcOrd="0" destOrd="2" presId="urn:microsoft.com/office/officeart/2005/8/layout/chevron2"/>
    <dgm:cxn modelId="{F51322E5-D408-4236-8A53-22088332F0E3}" type="presParOf" srcId="{0EA034DA-B079-410F-9504-892E9E6F278C}" destId="{1AD5F685-3F29-4F7E-827C-DDE33AFF9657}" srcOrd="0" destOrd="0" presId="urn:microsoft.com/office/officeart/2005/8/layout/chevron2"/>
    <dgm:cxn modelId="{6FB397BD-E729-409C-AE2B-7C0982DF7C8A}" type="presParOf" srcId="{1AD5F685-3F29-4F7E-827C-DDE33AFF9657}" destId="{FA869EA1-45CE-4BDC-A4E0-3C3022B671D3}" srcOrd="0" destOrd="0" presId="urn:microsoft.com/office/officeart/2005/8/layout/chevron2"/>
    <dgm:cxn modelId="{71495D59-575F-4CB9-841B-68B3F3ECB4B5}" type="presParOf" srcId="{1AD5F685-3F29-4F7E-827C-DDE33AFF9657}" destId="{6306CFEA-31EF-4F4E-B082-A5AFFEFF5586}" srcOrd="1" destOrd="0" presId="urn:microsoft.com/office/officeart/2005/8/layout/chevron2"/>
    <dgm:cxn modelId="{E4F1EA10-5297-4269-A30F-98B691D3B1C6}" type="presParOf" srcId="{0EA034DA-B079-410F-9504-892E9E6F278C}" destId="{87D222EE-3AB2-4A71-88C6-FC0768AE3E44}" srcOrd="1" destOrd="0" presId="urn:microsoft.com/office/officeart/2005/8/layout/chevron2"/>
    <dgm:cxn modelId="{3120C8D2-59C8-48FE-A296-3772C86DA121}" type="presParOf" srcId="{0EA034DA-B079-410F-9504-892E9E6F278C}" destId="{CB50C9D5-D59F-4126-8CAB-5CD45D37FAF1}" srcOrd="2" destOrd="0" presId="urn:microsoft.com/office/officeart/2005/8/layout/chevron2"/>
    <dgm:cxn modelId="{98FF7582-2FA5-42A8-915C-430D3604643E}" type="presParOf" srcId="{CB50C9D5-D59F-4126-8CAB-5CD45D37FAF1}" destId="{B25287BE-AACC-4FB4-B9D5-3EDB734D4961}" srcOrd="0" destOrd="0" presId="urn:microsoft.com/office/officeart/2005/8/layout/chevron2"/>
    <dgm:cxn modelId="{6F84F252-4FC1-41DC-A557-0FD2E2C0B1A5}" type="presParOf" srcId="{CB50C9D5-D59F-4126-8CAB-5CD45D37FAF1}" destId="{8C2F73EE-8F56-4F7C-997F-293C1B6C6A22}" srcOrd="1" destOrd="0" presId="urn:microsoft.com/office/officeart/2005/8/layout/chevron2"/>
    <dgm:cxn modelId="{50D081A4-565B-41AB-A2DD-91AC8786B1CD}" type="presParOf" srcId="{0EA034DA-B079-410F-9504-892E9E6F278C}" destId="{9C0DFFD4-DC9E-47B0-8D8B-2DE31FBC754A}" srcOrd="3" destOrd="0" presId="urn:microsoft.com/office/officeart/2005/8/layout/chevron2"/>
    <dgm:cxn modelId="{C4773F88-FC40-4082-BA7E-81C5BE741296}" type="presParOf" srcId="{0EA034DA-B079-410F-9504-892E9E6F278C}" destId="{7982ECC2-59A0-4CCE-B3E7-EEFF7AAEAACF}" srcOrd="4" destOrd="0" presId="urn:microsoft.com/office/officeart/2005/8/layout/chevron2"/>
    <dgm:cxn modelId="{D1456066-DB3C-47AB-BAA1-9A819CDF817B}" type="presParOf" srcId="{7982ECC2-59A0-4CCE-B3E7-EEFF7AAEAACF}" destId="{77506650-74B4-4180-B7AF-7AF868394818}" srcOrd="0" destOrd="0" presId="urn:microsoft.com/office/officeart/2005/8/layout/chevron2"/>
    <dgm:cxn modelId="{54F3914D-26F9-4239-9179-85FEF19F093F}" type="presParOf" srcId="{7982ECC2-59A0-4CCE-B3E7-EEFF7AAEAACF}" destId="{53F176C1-986E-49FE-B3F0-CE8100FD8AAA}" srcOrd="1" destOrd="0" presId="urn:microsoft.com/office/officeart/2005/8/layout/chevron2"/>
    <dgm:cxn modelId="{4D56D1E1-7974-4677-9BED-7895F24EC743}" type="presParOf" srcId="{0EA034DA-B079-410F-9504-892E9E6F278C}" destId="{49159B43-4BDE-4573-9F28-BEA0FF409AC9}" srcOrd="5" destOrd="0" presId="urn:microsoft.com/office/officeart/2005/8/layout/chevron2"/>
    <dgm:cxn modelId="{1A7121B1-62FF-41F0-9DF9-FAD42BAF0ADF}" type="presParOf" srcId="{0EA034DA-B079-410F-9504-892E9E6F278C}" destId="{3C8751A5-3A08-4AE6-B27D-F081194656DA}" srcOrd="6" destOrd="0" presId="urn:microsoft.com/office/officeart/2005/8/layout/chevron2"/>
    <dgm:cxn modelId="{750BDD8E-A149-4E19-8D95-F93CDEF79322}" type="presParOf" srcId="{3C8751A5-3A08-4AE6-B27D-F081194656DA}" destId="{E8D509A8-F518-4BD3-BD3A-7B29BA17CA15}" srcOrd="0" destOrd="0" presId="urn:microsoft.com/office/officeart/2005/8/layout/chevron2"/>
    <dgm:cxn modelId="{61C77695-1568-409A-844D-420F7E664972}" type="presParOf" srcId="{3C8751A5-3A08-4AE6-B27D-F081194656DA}" destId="{3232F6A9-8C29-45AF-B4E3-CEBC5C166D5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9EA1-45CE-4BDC-A4E0-3C3022B671D3}">
      <dsp:nvSpPr>
        <dsp:cNvPr id="0" name=""/>
        <dsp:cNvSpPr/>
      </dsp:nvSpPr>
      <dsp:spPr>
        <a:xfrm rot="5400000">
          <a:off x="-225547" y="228870"/>
          <a:ext cx="1503647" cy="1052553"/>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Understanding</a:t>
          </a:r>
        </a:p>
      </dsp:txBody>
      <dsp:txXfrm rot="-5400000">
        <a:off x="1" y="529600"/>
        <a:ext cx="1052553" cy="451094"/>
      </dsp:txXfrm>
    </dsp:sp>
    <dsp:sp modelId="{6306CFEA-31EF-4F4E-B082-A5AFFEFF5586}">
      <dsp:nvSpPr>
        <dsp:cNvPr id="0" name=""/>
        <dsp:cNvSpPr/>
      </dsp:nvSpPr>
      <dsp:spPr>
        <a:xfrm rot="5400000">
          <a:off x="4845371" y="-3702416"/>
          <a:ext cx="977370" cy="845525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Read the csv file and do the initial check for data. </a:t>
          </a:r>
        </a:p>
        <a:p>
          <a:pPr marL="114300" lvl="1" indent="-114300" algn="l" defTabSz="577850">
            <a:lnSpc>
              <a:spcPct val="90000"/>
            </a:lnSpc>
            <a:spcBef>
              <a:spcPct val="0"/>
            </a:spcBef>
            <a:spcAft>
              <a:spcPct val="15000"/>
            </a:spcAft>
            <a:buChar char="•"/>
          </a:pPr>
          <a:r>
            <a:rPr lang="en-US" sz="1300" kern="1200" dirty="0"/>
            <a:t>Check for datatypes</a:t>
          </a:r>
        </a:p>
        <a:p>
          <a:pPr marL="114300" lvl="1" indent="-114300" algn="l" defTabSz="577850">
            <a:lnSpc>
              <a:spcPct val="90000"/>
            </a:lnSpc>
            <a:spcBef>
              <a:spcPct val="0"/>
            </a:spcBef>
            <a:spcAft>
              <a:spcPct val="15000"/>
            </a:spcAft>
            <a:buChar char="•"/>
          </a:pPr>
          <a:r>
            <a:rPr lang="en-US" sz="1300" kern="1200" dirty="0"/>
            <a:t>Identify the target columns.</a:t>
          </a:r>
        </a:p>
      </dsp:txBody>
      <dsp:txXfrm rot="-5400000">
        <a:off x="1106430" y="84236"/>
        <a:ext cx="8407542" cy="881948"/>
      </dsp:txXfrm>
    </dsp:sp>
    <dsp:sp modelId="{B25287BE-AACC-4FB4-B9D5-3EDB734D4961}">
      <dsp:nvSpPr>
        <dsp:cNvPr id="0" name=""/>
        <dsp:cNvSpPr/>
      </dsp:nvSpPr>
      <dsp:spPr>
        <a:xfrm rot="5400000">
          <a:off x="-199138" y="1588397"/>
          <a:ext cx="1503647" cy="1052553"/>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Cleanup</a:t>
          </a:r>
        </a:p>
      </dsp:txBody>
      <dsp:txXfrm rot="-5400000">
        <a:off x="26410" y="1889127"/>
        <a:ext cx="1052553" cy="451094"/>
      </dsp:txXfrm>
    </dsp:sp>
    <dsp:sp modelId="{8C2F73EE-8F56-4F7C-997F-293C1B6C6A22}">
      <dsp:nvSpPr>
        <dsp:cNvPr id="0" name=""/>
        <dsp:cNvSpPr/>
      </dsp:nvSpPr>
      <dsp:spPr>
        <a:xfrm rot="5400000">
          <a:off x="4905283" y="-2489879"/>
          <a:ext cx="977370" cy="86828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Remove null columns</a:t>
          </a:r>
        </a:p>
        <a:p>
          <a:pPr marL="114300" lvl="1" indent="-114300" algn="l" defTabSz="577850">
            <a:lnSpc>
              <a:spcPct val="90000"/>
            </a:lnSpc>
            <a:spcBef>
              <a:spcPct val="0"/>
            </a:spcBef>
            <a:spcAft>
              <a:spcPct val="15000"/>
            </a:spcAft>
            <a:buChar char="•"/>
          </a:pPr>
          <a:r>
            <a:rPr lang="en-US" sz="1300" kern="1200" dirty="0"/>
            <a:t>Remove columns with high percentage of null values.</a:t>
          </a:r>
        </a:p>
        <a:p>
          <a:pPr marL="114300" lvl="1" indent="-114300" algn="l" defTabSz="577850">
            <a:lnSpc>
              <a:spcPct val="90000"/>
            </a:lnSpc>
            <a:spcBef>
              <a:spcPct val="0"/>
            </a:spcBef>
            <a:spcAft>
              <a:spcPct val="15000"/>
            </a:spcAft>
            <a:buChar char="•"/>
          </a:pPr>
          <a:r>
            <a:rPr lang="en-US" sz="1300" kern="1200" dirty="0"/>
            <a:t>Remove rows with null values.</a:t>
          </a:r>
        </a:p>
        <a:p>
          <a:pPr marL="114300" lvl="1" indent="-114300" algn="l" defTabSz="577850">
            <a:lnSpc>
              <a:spcPct val="90000"/>
            </a:lnSpc>
            <a:spcBef>
              <a:spcPct val="0"/>
            </a:spcBef>
            <a:spcAft>
              <a:spcPct val="15000"/>
            </a:spcAft>
            <a:buChar char="•"/>
          </a:pPr>
          <a:r>
            <a:rPr lang="en-US" sz="1300" kern="1200" dirty="0"/>
            <a:t>Remove outlier data.</a:t>
          </a:r>
        </a:p>
      </dsp:txBody>
      <dsp:txXfrm rot="-5400000">
        <a:off x="1052554" y="1410561"/>
        <a:ext cx="8635119" cy="881948"/>
      </dsp:txXfrm>
    </dsp:sp>
    <dsp:sp modelId="{77506650-74B4-4180-B7AF-7AF868394818}">
      <dsp:nvSpPr>
        <dsp:cNvPr id="0" name=""/>
        <dsp:cNvSpPr/>
      </dsp:nvSpPr>
      <dsp:spPr>
        <a:xfrm rot="5400000">
          <a:off x="-225547" y="2947923"/>
          <a:ext cx="1503647" cy="1052553"/>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Analysis</a:t>
          </a:r>
        </a:p>
      </dsp:txBody>
      <dsp:txXfrm rot="-5400000">
        <a:off x="1" y="3248653"/>
        <a:ext cx="1052553" cy="451094"/>
      </dsp:txXfrm>
    </dsp:sp>
    <dsp:sp modelId="{53F176C1-986E-49FE-B3F0-CE8100FD8AAA}">
      <dsp:nvSpPr>
        <dsp:cNvPr id="0" name=""/>
        <dsp:cNvSpPr/>
      </dsp:nvSpPr>
      <dsp:spPr>
        <a:xfrm rot="5400000">
          <a:off x="4905283" y="-1130353"/>
          <a:ext cx="977370" cy="86828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.Identify driving factors using Univariate and bivariate analysis with various plots to identify predictors of defaults</a:t>
          </a:r>
        </a:p>
        <a:p>
          <a:pPr marL="114300" lvl="1" indent="-114300" algn="l" defTabSz="577850">
            <a:lnSpc>
              <a:spcPct val="90000"/>
            </a:lnSpc>
            <a:spcBef>
              <a:spcPct val="0"/>
            </a:spcBef>
            <a:spcAft>
              <a:spcPct val="15000"/>
            </a:spcAft>
            <a:buChar char="•"/>
          </a:pPr>
          <a:r>
            <a:rPr lang="en-US" sz="1300" kern="1200" dirty="0"/>
            <a:t>Get rid off Current variables.</a:t>
          </a:r>
        </a:p>
        <a:p>
          <a:pPr marL="114300" lvl="1" indent="-114300" algn="l" defTabSz="577850">
            <a:lnSpc>
              <a:spcPct val="90000"/>
            </a:lnSpc>
            <a:spcBef>
              <a:spcPct val="0"/>
            </a:spcBef>
            <a:spcAft>
              <a:spcPct val="15000"/>
            </a:spcAft>
            <a:buChar char="•"/>
          </a:pPr>
          <a:r>
            <a:rPr lang="en-US" sz="1300" kern="1200" dirty="0"/>
            <a:t>Ignore customer behavior Variables</a:t>
          </a:r>
        </a:p>
      </dsp:txBody>
      <dsp:txXfrm rot="-5400000">
        <a:off x="1052554" y="2770087"/>
        <a:ext cx="8635119" cy="881948"/>
      </dsp:txXfrm>
    </dsp:sp>
    <dsp:sp modelId="{E8D509A8-F518-4BD3-BD3A-7B29BA17CA15}">
      <dsp:nvSpPr>
        <dsp:cNvPr id="0" name=""/>
        <dsp:cNvSpPr/>
      </dsp:nvSpPr>
      <dsp:spPr>
        <a:xfrm rot="5400000">
          <a:off x="-225547" y="4307449"/>
          <a:ext cx="1503647" cy="1052553"/>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Conclusions</a:t>
          </a:r>
        </a:p>
      </dsp:txBody>
      <dsp:txXfrm rot="-5400000">
        <a:off x="1" y="4608179"/>
        <a:ext cx="1052553" cy="451094"/>
      </dsp:txXfrm>
    </dsp:sp>
    <dsp:sp modelId="{3232F6A9-8C29-45AF-B4E3-CEBC5C166D58}">
      <dsp:nvSpPr>
        <dsp:cNvPr id="0" name=""/>
        <dsp:cNvSpPr/>
      </dsp:nvSpPr>
      <dsp:spPr>
        <a:xfrm rot="5400000">
          <a:off x="4905283" y="203526"/>
          <a:ext cx="977370" cy="86828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Identify predictors of default using the various analysis points.</a:t>
          </a:r>
        </a:p>
      </dsp:txBody>
      <dsp:txXfrm rot="-5400000">
        <a:off x="1052554" y="4103967"/>
        <a:ext cx="8635119" cy="8819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16-05-2020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 </a:t>
            </a:r>
            <a:r>
              <a:rPr lang="en-IN" sz="1800" dirty="0" err="1"/>
              <a:t>Arpitha</a:t>
            </a:r>
            <a:r>
              <a:rPr lang="en-IN" sz="1800" dirty="0"/>
              <a:t> Upadhyaya</a:t>
            </a:r>
          </a:p>
          <a:p>
            <a:pPr algn="l"/>
            <a:r>
              <a:rPr lang="en-IN" sz="1800" dirty="0"/>
              <a:t>Vivek Reddy Chinasani</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81">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7239014" y="525982"/>
            <a:ext cx="4282983" cy="1200361"/>
          </a:xfrm>
        </p:spPr>
        <p:txBody>
          <a:bodyPr anchor="b">
            <a:normAutofit/>
          </a:bodyPr>
          <a:lstStyle/>
          <a:p>
            <a:r>
              <a:rPr lang="en-US" sz="3600"/>
              <a:t>Analysis</a:t>
            </a:r>
          </a:p>
        </p:txBody>
      </p:sp>
      <p:sp>
        <p:nvSpPr>
          <p:cNvPr id="7180" name="Rectangle 8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8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a:extLst>
              <a:ext uri="{FF2B5EF4-FFF2-40B4-BE49-F238E27FC236}">
                <a16:creationId xmlns:a16="http://schemas.microsoft.com/office/drawing/2014/main" id="{452E0AAB-D660-465A-8082-15C1A36ACE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9" r="-3" b="-3"/>
          <a:stretch/>
        </p:blipFill>
        <p:spPr bwMode="auto">
          <a:xfrm>
            <a:off x="576244"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
        <p:nvSpPr>
          <p:cNvPr id="7182" name="Rectangle 8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239012" y="2031101"/>
            <a:ext cx="4282984" cy="3511943"/>
          </a:xfrm>
        </p:spPr>
        <p:txBody>
          <a:bodyPr anchor="ctr">
            <a:normAutofit/>
          </a:bodyPr>
          <a:lstStyle/>
          <a:p>
            <a:pPr marL="0" indent="0">
              <a:buNone/>
            </a:pPr>
            <a:r>
              <a:rPr lang="en-US" sz="1800" dirty="0">
                <a:latin typeface="Verdana" panose="020B0604030504040204" pitchFamily="34" charset="0"/>
                <a:ea typeface="Verdana" panose="020B0604030504040204" pitchFamily="34" charset="0"/>
              </a:rPr>
              <a:t>Issue month and number of loans </a:t>
            </a:r>
          </a:p>
          <a:p>
            <a:pPr marL="0" indent="0">
              <a:buNone/>
            </a:pPr>
            <a:r>
              <a:rPr lang="en-US" sz="1800" dirty="0">
                <a:latin typeface="Verdana" panose="020B0604030504040204" pitchFamily="34" charset="0"/>
                <a:ea typeface="Verdana" panose="020B0604030504040204" pitchFamily="34" charset="0"/>
              </a:rPr>
              <a:t>More loans were given in the months October, November and December.</a:t>
            </a:r>
          </a:p>
          <a:p>
            <a:pPr marL="0" indent="0">
              <a:buNone/>
            </a:pPr>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sp>
        <p:nvSpPr>
          <p:cNvPr id="90" name="Rectangle 8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81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09" y="1614268"/>
            <a:ext cx="11168742" cy="4603652"/>
          </a:xfrm>
        </p:spPr>
        <p:txBody>
          <a:bodyPr>
            <a:normAutofit/>
          </a:bodyPr>
          <a:lstStyle/>
          <a:p>
            <a:pPr marL="0" indent="0">
              <a:buNone/>
            </a:pPr>
            <a:r>
              <a:rPr lang="en-US" sz="1800" dirty="0">
                <a:solidFill>
                  <a:prstClr val="black"/>
                </a:solidFill>
                <a:latin typeface="Calibri" panose="020F0502020204030204"/>
              </a:rPr>
              <a:t>Top 3 Characters for a person who is likely default:</a:t>
            </a:r>
          </a:p>
          <a:p>
            <a:pPr marL="0" indent="0">
              <a:buNone/>
            </a:pPr>
            <a:r>
              <a:rPr lang="en-US" sz="1800" dirty="0">
                <a:solidFill>
                  <a:prstClr val="black"/>
                </a:solidFill>
                <a:latin typeface="Calibri" panose="020F0502020204030204"/>
              </a:rPr>
              <a:t>Grade is the most important factor .People with F and G are most likely to default.</a:t>
            </a:r>
          </a:p>
          <a:p>
            <a:pPr marL="0" indent="0">
              <a:buNone/>
            </a:pPr>
            <a:r>
              <a:rPr lang="en-US" sz="1800" dirty="0">
                <a:solidFill>
                  <a:prstClr val="black"/>
                </a:solidFill>
                <a:latin typeface="Calibri" panose="020F0502020204030204"/>
              </a:rPr>
              <a:t>Interest rate is one more important factor higher the interest rate more is the default rate.</a:t>
            </a:r>
          </a:p>
          <a:p>
            <a:pPr marL="0" indent="0">
              <a:buNone/>
            </a:pPr>
            <a:r>
              <a:rPr lang="en-US" sz="1800" dirty="0">
                <a:solidFill>
                  <a:prstClr val="black"/>
                </a:solidFill>
                <a:latin typeface="Calibri" panose="020F0502020204030204"/>
              </a:rPr>
              <a:t>Term is one other important factor . People with 60 months loan have higher default rate.</a:t>
            </a:r>
          </a:p>
          <a:p>
            <a:pPr marL="0" indent="0">
              <a:buNone/>
            </a:pPr>
            <a:r>
              <a:rPr lang="en-US" sz="1800" dirty="0">
                <a:solidFill>
                  <a:prstClr val="black"/>
                </a:solidFill>
                <a:latin typeface="Calibri" panose="020F0502020204030204"/>
              </a:rPr>
              <a:t>Other important Conclusions:</a:t>
            </a:r>
          </a:p>
          <a:p>
            <a:pPr marL="0" indent="0">
              <a:buNone/>
            </a:pPr>
            <a:r>
              <a:rPr lang="en-US" sz="1800" dirty="0">
                <a:solidFill>
                  <a:prstClr val="black"/>
                </a:solidFill>
                <a:latin typeface="Calibri" panose="020F0502020204030204"/>
              </a:rPr>
              <a:t>Small business people are more likely to default.</a:t>
            </a:r>
          </a:p>
          <a:p>
            <a:pPr marL="0" indent="0">
              <a:buNone/>
            </a:pPr>
            <a:r>
              <a:rPr lang="en-US" sz="1800" dirty="0">
                <a:solidFill>
                  <a:prstClr val="black"/>
                </a:solidFill>
                <a:latin typeface="Calibri" panose="020F0502020204030204"/>
              </a:rPr>
              <a:t>A group people are less likely to default.</a:t>
            </a:r>
          </a:p>
          <a:p>
            <a:pPr marL="0" indent="0">
              <a:buNone/>
            </a:pPr>
            <a:r>
              <a:rPr lang="en-US" sz="1800" dirty="0">
                <a:solidFill>
                  <a:prstClr val="black"/>
                </a:solidFill>
                <a:latin typeface="Calibri" panose="020F0502020204030204"/>
              </a:rPr>
              <a:t>A1 subgroup and with Home ownership as OWN has less than 1% chance of defaulting.</a:t>
            </a:r>
          </a:p>
          <a:p>
            <a:pPr marL="0" lvl="0" indent="0">
              <a:buNone/>
            </a:pPr>
            <a:r>
              <a:rPr lang="en-US" sz="1800" dirty="0">
                <a:solidFill>
                  <a:prstClr val="black"/>
                </a:solidFill>
                <a:latin typeface="Calibri" panose="020F0502020204030204"/>
              </a:rPr>
              <a:t>F grade with ‘other’ home ownership have 50% charged off people.</a:t>
            </a:r>
          </a:p>
          <a:p>
            <a:pPr marL="0" lvl="0" indent="0">
              <a:buNone/>
            </a:pPr>
            <a:r>
              <a:rPr lang="en-US" sz="1800" dirty="0">
                <a:solidFill>
                  <a:prstClr val="black"/>
                </a:solidFill>
                <a:latin typeface="Calibri" panose="020F0502020204030204"/>
              </a:rPr>
              <a:t>G with Own home ownership have 50% charged off people</a:t>
            </a:r>
          </a:p>
          <a:p>
            <a:pPr marL="0" lvl="0" indent="0">
              <a:buNone/>
            </a:pPr>
            <a:r>
              <a:rPr lang="en-US" sz="1800" dirty="0">
                <a:solidFill>
                  <a:prstClr val="black"/>
                </a:solidFill>
                <a:latin typeface="Calibri" panose="020F0502020204030204"/>
              </a:rPr>
              <a:t>F,G group people have around 40% chance of defaulting when interest rate is more than 20%.</a:t>
            </a:r>
          </a:p>
          <a:p>
            <a:pPr marL="0" lvl="0" indent="0">
              <a:buNone/>
            </a:pPr>
            <a:r>
              <a:rPr lang="en-US" sz="1800" dirty="0">
                <a:solidFill>
                  <a:prstClr val="black"/>
                </a:solidFill>
                <a:latin typeface="Calibri" panose="020F0502020204030204"/>
              </a:rPr>
              <a:t>More loans are issued in the months of </a:t>
            </a:r>
            <a:r>
              <a:rPr lang="en-US" sz="1800" dirty="0" err="1">
                <a:solidFill>
                  <a:prstClr val="black"/>
                </a:solidFill>
                <a:latin typeface="Calibri" panose="020F0502020204030204"/>
              </a:rPr>
              <a:t>October,November</a:t>
            </a:r>
            <a:r>
              <a:rPr lang="en-US" sz="1800" dirty="0">
                <a:solidFill>
                  <a:prstClr val="black"/>
                </a:solidFill>
                <a:latin typeface="Calibri" panose="020F0502020204030204"/>
              </a:rPr>
              <a:t> and December.</a:t>
            </a:r>
          </a:p>
          <a:p>
            <a:pPr marL="0" lvl="0" indent="0">
              <a:buNone/>
            </a:pPr>
            <a:endParaRPr lang="en-US" sz="1800" dirty="0">
              <a:solidFill>
                <a:prstClr val="black"/>
              </a:solidFill>
              <a:latin typeface="Calibri" panose="020F0502020204030204"/>
            </a:endParaRPr>
          </a:p>
          <a:p>
            <a:pPr marL="0" lv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
        <p:nvSpPr>
          <p:cNvPr id="2" name="Rectangle 1">
            <a:extLst>
              <a:ext uri="{FF2B5EF4-FFF2-40B4-BE49-F238E27FC236}">
                <a16:creationId xmlns:a16="http://schemas.microsoft.com/office/drawing/2014/main" id="{33703DE1-66AE-4027-B935-FDD474DEDBE3}"/>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D659F39-3D15-48EA-A2F1-56EF9D3B0100}"/>
              </a:ext>
            </a:extLst>
          </p:cNvPr>
          <p:cNvSpPr>
            <a:spLocks noChangeArrowheads="1"/>
          </p:cNvSpPr>
          <p:nvPr/>
        </p:nvSpPr>
        <p:spPr bwMode="auto">
          <a:xfrm>
            <a:off x="152400" y="3194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70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09" y="1614268"/>
            <a:ext cx="11168742" cy="4603652"/>
          </a:xfrm>
        </p:spPr>
        <p:txBody>
          <a:bodyPr>
            <a:normAutofit/>
          </a:bodyPr>
          <a:lstStyle/>
          <a:p>
            <a:pPr marL="0" lvl="0" indent="0">
              <a:buNone/>
            </a:pPr>
            <a:r>
              <a:rPr lang="en-US" sz="1800" dirty="0">
                <a:solidFill>
                  <a:prstClr val="black"/>
                </a:solidFill>
                <a:latin typeface="Calibri" panose="020F0502020204030204"/>
              </a:rPr>
              <a:t>More loans are issued in the months of October, November and December.</a:t>
            </a:r>
          </a:p>
          <a:p>
            <a:pPr marL="0" lvl="0" indent="0">
              <a:buNone/>
            </a:pPr>
            <a:r>
              <a:rPr lang="en-US" sz="1800" dirty="0">
                <a:solidFill>
                  <a:prstClr val="black"/>
                </a:solidFill>
                <a:latin typeface="Calibri" panose="020F0502020204030204"/>
              </a:rPr>
              <a:t>Employee length has not much affect on default rate.</a:t>
            </a:r>
          </a:p>
          <a:p>
            <a:pPr marL="0" lvl="0" indent="0">
              <a:buNone/>
            </a:pPr>
            <a:r>
              <a:rPr lang="en-US" sz="1800" dirty="0">
                <a:solidFill>
                  <a:prstClr val="black"/>
                </a:solidFill>
                <a:latin typeface="Calibri" panose="020F0502020204030204"/>
              </a:rPr>
              <a:t>10+ employee length people have taken more loans.</a:t>
            </a:r>
          </a:p>
          <a:p>
            <a:pPr marL="0" lvl="0" indent="0">
              <a:buNone/>
            </a:pPr>
            <a:r>
              <a:rPr lang="en-US" sz="1800" dirty="0">
                <a:solidFill>
                  <a:prstClr val="black"/>
                </a:solidFill>
                <a:latin typeface="Calibri" panose="020F0502020204030204"/>
              </a:rPr>
              <a:t>2010 and 2011 have more number of loans issued.</a:t>
            </a:r>
          </a:p>
          <a:p>
            <a:pPr marL="0" lvl="0" indent="0">
              <a:buNone/>
            </a:pPr>
            <a:r>
              <a:rPr lang="en-US" sz="1800" dirty="0">
                <a:solidFill>
                  <a:prstClr val="black"/>
                </a:solidFill>
                <a:latin typeface="Calibri" panose="020F0502020204030204"/>
              </a:rPr>
              <a:t>Fully paid group people have median values of interest around 10-12.5% and charged off people have interest rates of around 12.5 to 15.</a:t>
            </a:r>
          </a:p>
          <a:p>
            <a:pPr marL="0" lvl="0" indent="0">
              <a:buNone/>
            </a:pPr>
            <a:r>
              <a:rPr lang="en-US" sz="1800" dirty="0">
                <a:solidFill>
                  <a:prstClr val="black"/>
                </a:solidFill>
                <a:latin typeface="Calibri" panose="020F0502020204030204"/>
              </a:rPr>
              <a:t>Recoveries and collection recovery fee is directly related to Charged off column but it is being ignored as it </a:t>
            </a:r>
            <a:r>
              <a:rPr lang="en-US" sz="1800" dirty="0" err="1">
                <a:solidFill>
                  <a:prstClr val="black"/>
                </a:solidFill>
                <a:latin typeface="Calibri" panose="020F0502020204030204"/>
              </a:rPr>
              <a:t>isknown</a:t>
            </a:r>
            <a:r>
              <a:rPr lang="en-US" sz="1800" dirty="0">
                <a:solidFill>
                  <a:prstClr val="black"/>
                </a:solidFill>
                <a:latin typeface="Calibri" panose="020F0502020204030204"/>
              </a:rPr>
              <a:t> only after the loan is issued.</a:t>
            </a:r>
          </a:p>
          <a:p>
            <a:pPr marL="0" lvl="0" indent="0">
              <a:buNone/>
            </a:pPr>
            <a:r>
              <a:rPr lang="en-US" sz="1800" dirty="0" err="1">
                <a:solidFill>
                  <a:prstClr val="black"/>
                </a:solidFill>
                <a:latin typeface="Calibri" panose="020F0502020204030204"/>
              </a:rPr>
              <a:t>Note:All</a:t>
            </a:r>
            <a:r>
              <a:rPr lang="en-US" sz="1800" dirty="0">
                <a:solidFill>
                  <a:prstClr val="black"/>
                </a:solidFill>
                <a:latin typeface="Calibri" panose="020F0502020204030204"/>
              </a:rPr>
              <a:t> the plots are not presented here because of size .Kindly refer for more plots in the python file.</a:t>
            </a:r>
          </a:p>
          <a:p>
            <a:pPr marL="0" lvl="0" indent="0">
              <a:buNone/>
            </a:pPr>
            <a:endParaRPr lang="en-US" sz="1800" dirty="0">
              <a:solidFill>
                <a:prstClr val="black"/>
              </a:solidFill>
              <a:latin typeface="Calibri" panose="020F0502020204030204"/>
            </a:endParaRPr>
          </a:p>
          <a:p>
            <a:pPr marL="0" lvl="0" indent="0">
              <a:buNone/>
            </a:pPr>
            <a:endParaRPr lang="en-US" sz="1800" dirty="0">
              <a:solidFill>
                <a:prstClr val="black"/>
              </a:solidFill>
              <a:latin typeface="Calibri" panose="020F0502020204030204"/>
            </a:endParaRPr>
          </a:p>
          <a:p>
            <a:pPr marL="0" lvl="0" indent="0">
              <a:buNone/>
            </a:pPr>
            <a:endParaRPr lang="en-US" sz="1800" dirty="0">
              <a:solidFill>
                <a:prstClr val="black"/>
              </a:solidFill>
              <a:latin typeface="Calibri" panose="020F0502020204030204"/>
            </a:endParaRPr>
          </a:p>
          <a:p>
            <a:pPr marL="0" lv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a:p>
            <a:pPr marL="0" indent="0">
              <a:buNone/>
            </a:pPr>
            <a:endParaRPr lang="en-US" sz="1800" dirty="0">
              <a:solidFill>
                <a:prstClr val="black"/>
              </a:solidFill>
              <a:latin typeface="Calibri" panose="020F0502020204030204"/>
              <a:cs typeface="+mn-cs"/>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
        <p:nvSpPr>
          <p:cNvPr id="2" name="Rectangle 1">
            <a:extLst>
              <a:ext uri="{FF2B5EF4-FFF2-40B4-BE49-F238E27FC236}">
                <a16:creationId xmlns:a16="http://schemas.microsoft.com/office/drawing/2014/main" id="{33703DE1-66AE-4027-B935-FDD474DEDBE3}"/>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D659F39-3D15-48EA-A2F1-56EF9D3B0100}"/>
              </a:ext>
            </a:extLst>
          </p:cNvPr>
          <p:cNvSpPr>
            <a:spLocks noChangeArrowheads="1"/>
          </p:cNvSpPr>
          <p:nvPr/>
        </p:nvSpPr>
        <p:spPr bwMode="auto">
          <a:xfrm>
            <a:off x="152400" y="3194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07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2024745"/>
            <a:ext cx="11168742" cy="3303035"/>
          </a:xfrm>
        </p:spPr>
        <p:txBody>
          <a:bodyPr>
            <a:normAutofit/>
          </a:bodyPr>
          <a:lstStyle/>
          <a:p>
            <a:pPr marL="0" indent="0">
              <a:lnSpc>
                <a:spcPct val="150000"/>
              </a:lnSpc>
              <a:buNone/>
            </a:pPr>
            <a:r>
              <a:rPr lang="en-IN" sz="1600" dirty="0">
                <a:latin typeface="Verdana" panose="020B0604030504040204" pitchFamily="34" charset="0"/>
                <a:ea typeface="Verdana" panose="020B0604030504040204" pitchFamily="34" charset="0"/>
              </a:rPr>
              <a:t>The idea of this presentation is to show the patterns which can help the  firm to provide a loan to a person or not. The objective of the firm is to analyse the past data (between 2007 to 2011) of the customers and see if any patterns in the data which can help us find out if any customer can default a loan.</a:t>
            </a:r>
            <a:r>
              <a:rPr lang="en-US" sz="1600" dirty="0">
                <a:solidFill>
                  <a:srgbClr val="333333"/>
                </a:solidFill>
                <a:latin typeface="Merriweather"/>
              </a:rPr>
              <a:t>  B</a:t>
            </a:r>
            <a:r>
              <a:rPr lang="en-US" sz="1600" dirty="0">
                <a:latin typeface="Verdana" panose="020B0604030504040204" pitchFamily="34" charset="0"/>
                <a:ea typeface="Verdana" panose="020B0604030504040204" pitchFamily="34" charset="0"/>
              </a:rPr>
              <a:t>orrowers who default cause the largest amount of loss to the lenders. In this case, the customers labelled as 'charged-off' are the 'defaulters’. </a:t>
            </a:r>
            <a:endParaRPr lang="en-IN" sz="1600" dirty="0">
              <a:latin typeface="Verdana" panose="020B0604030504040204" pitchFamily="34" charset="0"/>
              <a:ea typeface="Verdana" panose="020B0604030504040204" pitchFamily="34" charset="0"/>
            </a:endParaRPr>
          </a:p>
          <a:p>
            <a:pPr marL="0" indent="0">
              <a:lnSpc>
                <a:spcPct val="150000"/>
              </a:lnSpc>
              <a:buNone/>
            </a:pPr>
            <a:r>
              <a:rPr lang="en-IN" sz="1600" dirty="0">
                <a:latin typeface="Verdana" panose="020B0604030504040204" pitchFamily="34" charset="0"/>
                <a:ea typeface="Verdana" panose="020B0604030504040204" pitchFamily="34" charset="0"/>
              </a:rPr>
              <a:t>The following presentation,</a:t>
            </a:r>
            <a:r>
              <a:rPr lang="en-US" sz="1600" dirty="0">
                <a:latin typeface="Verdana" panose="020B0604030504040204" pitchFamily="34" charset="0"/>
                <a:ea typeface="Verdana" panose="020B0604030504040204" pitchFamily="34" charset="0"/>
              </a:rPr>
              <a:t> the company wants to understand the driving factors behind loan default, i.e. the variables which are strong indicators of default. The company can utilize this knowledge for its portfolio and risk assessment.</a:t>
            </a:r>
            <a:endParaRPr lang="en-IN" sz="1600" dirty="0">
              <a:latin typeface="Verdana" panose="020B0604030504040204" pitchFamily="34" charset="0"/>
              <a:ea typeface="Verdana" panose="020B0604030504040204" pitchFamily="34" charset="0"/>
            </a:endParaRPr>
          </a:p>
        </p:txBody>
      </p:sp>
      <p:sp>
        <p:nvSpPr>
          <p:cNvPr id="5" name="Title 1"/>
          <p:cNvSpPr>
            <a:spLocks noGrp="1"/>
          </p:cNvSpPr>
          <p:nvPr>
            <p:ph type="title"/>
          </p:nvPr>
        </p:nvSpPr>
        <p:spPr>
          <a:xfrm>
            <a:off x="381000" y="850225"/>
            <a:ext cx="9313817" cy="856138"/>
          </a:xfrm>
        </p:spPr>
        <p:txBody>
          <a:bodyPr/>
          <a:lstStyle/>
          <a:p>
            <a:r>
              <a:rPr lang="en-IN" b="1" dirty="0"/>
              <a:t> 					</a:t>
            </a:r>
            <a:r>
              <a:rPr lang="en-IN" sz="2800" dirty="0"/>
              <a:t>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470EF5A-8C02-48D9-B641-6906678BCA88}"/>
              </a:ext>
            </a:extLst>
          </p:cNvPr>
          <p:cNvGraphicFramePr>
            <a:graphicFrameLocks noGrp="1"/>
          </p:cNvGraphicFramePr>
          <p:nvPr>
            <p:ph idx="1"/>
            <p:extLst>
              <p:ext uri="{D42A27DB-BD31-4B8C-83A1-F6EECF244321}">
                <p14:modId xmlns:p14="http://schemas.microsoft.com/office/powerpoint/2010/main" val="3629542860"/>
              </p:ext>
            </p:extLst>
          </p:nvPr>
        </p:nvGraphicFramePr>
        <p:xfrm>
          <a:off x="404814" y="998538"/>
          <a:ext cx="9735384" cy="5588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2051802" y="825409"/>
            <a:ext cx="9313817" cy="856138"/>
          </a:xfrm>
        </p:spPr>
        <p:txBody>
          <a:bodyPr/>
          <a:lstStyle/>
          <a:p>
            <a:r>
              <a:rPr lang="en-IN" b="1" dirty="0"/>
              <a:t> </a:t>
            </a:r>
            <a:endParaRPr lang="en-IN" sz="28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rPr>
              <a:t>Analysis</a:t>
            </a:r>
          </a:p>
        </p:txBody>
      </p:sp>
      <p:pic>
        <p:nvPicPr>
          <p:cNvPr id="5" name="Picture 6">
            <a:extLst>
              <a:ext uri="{FF2B5EF4-FFF2-40B4-BE49-F238E27FC236}">
                <a16:creationId xmlns:a16="http://schemas.microsoft.com/office/drawing/2014/main" id="{0BB1BA22-11A2-4B9C-AE65-BF909D741D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 r="5081" b="1"/>
          <a:stretch/>
        </p:blipFill>
        <p:spPr bwMode="auto">
          <a:xfrm>
            <a:off x="804101" y="804101"/>
            <a:ext cx="6730556" cy="52497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835105" y="3072208"/>
            <a:ext cx="3264916" cy="2660684"/>
          </a:xfrm>
        </p:spPr>
        <p:txBody>
          <a:bodyPr anchor="t">
            <a:normAutofit/>
          </a:bodyPr>
          <a:lstStyle/>
          <a:p>
            <a:r>
              <a:rPr lang="en-US" sz="2000" dirty="0">
                <a:solidFill>
                  <a:srgbClr val="FFFFFF"/>
                </a:solidFill>
                <a:latin typeface="Verdana" panose="020B0604030504040204" pitchFamily="34" charset="0"/>
                <a:ea typeface="Verdana" panose="020B0604030504040204" pitchFamily="34" charset="0"/>
              </a:rPr>
              <a:t>Purpose and</a:t>
            </a:r>
          </a:p>
          <a:p>
            <a:pPr marL="0" indent="0">
              <a:buNone/>
            </a:pPr>
            <a:r>
              <a:rPr lang="en-US" sz="2000" dirty="0">
                <a:solidFill>
                  <a:srgbClr val="FFFFFF"/>
                </a:solidFill>
                <a:latin typeface="Verdana" panose="020B0604030504040204" pitchFamily="34" charset="0"/>
                <a:ea typeface="Verdana" panose="020B0604030504040204" pitchFamily="34" charset="0"/>
              </a:rPr>
              <a:t>Charged off </a:t>
            </a:r>
          </a:p>
          <a:p>
            <a:pPr marL="0" indent="0">
              <a:buNone/>
            </a:pPr>
            <a:r>
              <a:rPr lang="en-US" sz="2000" dirty="0">
                <a:solidFill>
                  <a:srgbClr val="FFFFFF"/>
                </a:solidFill>
                <a:latin typeface="Verdana" panose="020B0604030504040204" pitchFamily="34" charset="0"/>
                <a:ea typeface="Verdana" panose="020B0604030504040204" pitchFamily="34" charset="0"/>
              </a:rPr>
              <a:t>percentage</a:t>
            </a:r>
          </a:p>
          <a:p>
            <a:r>
              <a:rPr lang="en-US" sz="2000" dirty="0">
                <a:solidFill>
                  <a:srgbClr val="FFFFFF"/>
                </a:solidFill>
                <a:latin typeface="Verdana" panose="020B0604030504040204" pitchFamily="34" charset="0"/>
                <a:ea typeface="Verdana" panose="020B0604030504040204" pitchFamily="34" charset="0"/>
              </a:rPr>
              <a:t>Small business</a:t>
            </a:r>
          </a:p>
          <a:p>
            <a:r>
              <a:rPr lang="en-US" sz="2000" dirty="0">
                <a:solidFill>
                  <a:srgbClr val="FFFFFF"/>
                </a:solidFill>
                <a:latin typeface="Verdana" panose="020B0604030504040204" pitchFamily="34" charset="0"/>
                <a:ea typeface="Verdana" panose="020B0604030504040204" pitchFamily="34" charset="0"/>
              </a:rPr>
              <a:t>Have high defaulters</a:t>
            </a:r>
          </a:p>
          <a:p>
            <a:endParaRPr lang="en-US" sz="2000" dirty="0">
              <a:solidFill>
                <a:srgbClr val="FFFFFF"/>
              </a:solidFill>
              <a:latin typeface="Verdana" panose="020B0604030504040204" pitchFamily="34" charset="0"/>
              <a:ea typeface="Verdana" panose="020B0604030504040204" pitchFamily="34" charset="0"/>
            </a:endParaRPr>
          </a:p>
          <a:p>
            <a:endParaRPr lang="en-US" sz="2000" dirty="0">
              <a:solidFill>
                <a:srgbClr val="FFFFFF"/>
              </a:solidFill>
              <a:latin typeface="Verdana" panose="020B0604030504040204" pitchFamily="34" charset="0"/>
              <a:ea typeface="Verdana" panose="020B0604030504040204" pitchFamily="34" charset="0"/>
            </a:endParaRPr>
          </a:p>
          <a:p>
            <a:endParaRPr lang="en-US" sz="2000" dirty="0">
              <a:solidFill>
                <a:srgbClr val="FFFFFF"/>
              </a:solidFill>
              <a:latin typeface="Verdana" panose="020B0604030504040204" pitchFamily="34" charset="0"/>
              <a:ea typeface="Verdana" panose="020B0604030504040204" pitchFamily="34" charset="0"/>
            </a:endParaRPr>
          </a:p>
        </p:txBody>
      </p:sp>
      <p:sp>
        <p:nvSpPr>
          <p:cNvPr id="18"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691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1115568" y="548640"/>
            <a:ext cx="10168128" cy="1179576"/>
          </a:xfrm>
        </p:spPr>
        <p:txBody>
          <a:bodyPr>
            <a:normAutofit/>
          </a:bodyPr>
          <a:lstStyle/>
          <a:p>
            <a:r>
              <a:rPr lang="en-US"/>
              <a:t>Analysis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902745FF-BF24-4EF4-B64C-2994709A55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16" r="2" b="2"/>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411453" y="2478024"/>
            <a:ext cx="3872243" cy="3694176"/>
          </a:xfrm>
        </p:spPr>
        <p:txBody>
          <a:bodyPr anchor="ctr">
            <a:normAutofit/>
          </a:bodyPr>
          <a:lstStyle/>
          <a:p>
            <a:pPr marL="0" indent="0">
              <a:buNone/>
            </a:pPr>
            <a:r>
              <a:rPr lang="en-US" sz="1800" dirty="0">
                <a:latin typeface="Verdana" panose="020B0604030504040204" pitchFamily="34" charset="0"/>
                <a:ea typeface="Verdana" panose="020B0604030504040204" pitchFamily="34" charset="0"/>
              </a:rPr>
              <a:t>Grade and Loan Status</a:t>
            </a:r>
          </a:p>
          <a:p>
            <a:pPr marL="0" indent="0">
              <a:buNone/>
            </a:pPr>
            <a:r>
              <a:rPr lang="en-US" sz="1800" dirty="0">
                <a:latin typeface="Verdana" panose="020B0604030504040204" pitchFamily="34" charset="0"/>
                <a:ea typeface="Verdana" panose="020B0604030504040204" pitchFamily="34" charset="0"/>
              </a:rPr>
              <a:t>Grade (0-6 is A-G 0 is A and G is 6)</a:t>
            </a:r>
          </a:p>
          <a:p>
            <a:pPr marL="0" indent="0">
              <a:buNone/>
            </a:pPr>
            <a:r>
              <a:rPr lang="en-US" sz="1800" dirty="0">
                <a:latin typeface="Verdana" panose="020B0604030504040204" pitchFamily="34" charset="0"/>
                <a:ea typeface="Verdana" panose="020B0604030504040204" pitchFamily="34" charset="0"/>
              </a:rPr>
              <a:t>A is having least charged off people</a:t>
            </a:r>
          </a:p>
          <a:p>
            <a:pPr marL="0" indent="0">
              <a:buNone/>
            </a:pPr>
            <a:r>
              <a:rPr lang="en-US" sz="1800" dirty="0">
                <a:latin typeface="Verdana" panose="020B0604030504040204" pitchFamily="34" charset="0"/>
                <a:ea typeface="Verdana" panose="020B0604030504040204" pitchFamily="34" charset="0"/>
              </a:rPr>
              <a:t>F and G have highest charged off people.</a:t>
            </a: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73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1115568" y="548640"/>
            <a:ext cx="10168128" cy="1179576"/>
          </a:xfrm>
        </p:spPr>
        <p:txBody>
          <a:bodyPr>
            <a:normAutofit/>
          </a:bodyPr>
          <a:lstStyle/>
          <a:p>
            <a:r>
              <a:rPr lang="en-US"/>
              <a:t>Analysis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D002115A-3C01-4594-AEFA-E2E85D3639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 r="2" b="2416"/>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411453" y="2478024"/>
            <a:ext cx="3872243" cy="3694176"/>
          </a:xfrm>
        </p:spPr>
        <p:txBody>
          <a:bodyPr anchor="ctr">
            <a:normAutofit/>
          </a:bodyPr>
          <a:lstStyle/>
          <a:p>
            <a:pPr marL="0" indent="0">
              <a:buNone/>
            </a:pPr>
            <a:r>
              <a:rPr lang="en-US" sz="1800" dirty="0">
                <a:latin typeface="Verdana" panose="020B0604030504040204" pitchFamily="34" charset="0"/>
                <a:ea typeface="Verdana" panose="020B0604030504040204" pitchFamily="34" charset="0"/>
              </a:rPr>
              <a:t>Term and Loan Status</a:t>
            </a:r>
          </a:p>
          <a:p>
            <a:pPr marL="0" indent="0">
              <a:buNone/>
            </a:pPr>
            <a:r>
              <a:rPr lang="en-US" sz="1800" dirty="0">
                <a:latin typeface="Verdana" panose="020B0604030504040204" pitchFamily="34" charset="0"/>
                <a:ea typeface="Verdana" panose="020B0604030504040204" pitchFamily="34" charset="0"/>
              </a:rPr>
              <a:t>Term 36 and 60 months</a:t>
            </a:r>
          </a:p>
          <a:p>
            <a:pPr marL="0" indent="0">
              <a:buNone/>
            </a:pPr>
            <a:r>
              <a:rPr lang="en-US" sz="1800" dirty="0">
                <a:latin typeface="Verdana" panose="020B0604030504040204" pitchFamily="34" charset="0"/>
                <a:ea typeface="Verdana" panose="020B0604030504040204" pitchFamily="34" charset="0"/>
              </a:rPr>
              <a:t>60 months have 25 % charged off people</a:t>
            </a:r>
          </a:p>
          <a:p>
            <a:pPr marL="0" indent="0">
              <a:buNone/>
            </a:pPr>
            <a:r>
              <a:rPr lang="en-US" sz="1800" dirty="0">
                <a:latin typeface="Verdana" panose="020B0604030504040204" pitchFamily="34" charset="0"/>
                <a:ea typeface="Verdana" panose="020B0604030504040204" pitchFamily="34" charset="0"/>
              </a:rPr>
              <a:t>36 months people have 10 %charged off.</a:t>
            </a: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64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1043631" y="873940"/>
            <a:ext cx="4928291" cy="1035781"/>
          </a:xfrm>
        </p:spPr>
        <p:txBody>
          <a:bodyPr anchor="ctr">
            <a:normAutofit/>
          </a:bodyPr>
          <a:lstStyle/>
          <a:p>
            <a:r>
              <a:rPr lang="en-US" sz="3600"/>
              <a:t>Analysis</a:t>
            </a:r>
          </a:p>
        </p:txBody>
      </p:sp>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1045029" y="2524721"/>
            <a:ext cx="4991629" cy="3677123"/>
          </a:xfrm>
        </p:spPr>
        <p:txBody>
          <a:bodyPr anchor="ctr">
            <a:normAutofit/>
          </a:bodyPr>
          <a:lstStyle/>
          <a:p>
            <a:pPr marL="0" indent="0">
              <a:buNone/>
            </a:pPr>
            <a:r>
              <a:rPr lang="en-US" sz="1800" dirty="0">
                <a:latin typeface="Verdana" panose="020B0604030504040204" pitchFamily="34" charset="0"/>
                <a:ea typeface="Verdana" panose="020B0604030504040204" pitchFamily="34" charset="0"/>
              </a:rPr>
              <a:t>Home Ownership and Loan Status</a:t>
            </a:r>
          </a:p>
          <a:p>
            <a:pPr marL="0" indent="0">
              <a:buNone/>
            </a:pPr>
            <a:r>
              <a:rPr lang="en-US" sz="1800" dirty="0">
                <a:latin typeface="Verdana" panose="020B0604030504040204" pitchFamily="34" charset="0"/>
                <a:ea typeface="Verdana" panose="020B0604030504040204" pitchFamily="34" charset="0"/>
              </a:rPr>
              <a:t>Not a great difference in values .</a:t>
            </a: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pic>
        <p:nvPicPr>
          <p:cNvPr id="5122" name="Picture 2">
            <a:extLst>
              <a:ext uri="{FF2B5EF4-FFF2-40B4-BE49-F238E27FC236}">
                <a16:creationId xmlns:a16="http://schemas.microsoft.com/office/drawing/2014/main" id="{91C919C8-13AA-4868-9B30-B666FB7D7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7" r="812" b="3"/>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144" name="Straight Connector 1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47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1115568" y="548640"/>
            <a:ext cx="10168128" cy="1179576"/>
          </a:xfrm>
        </p:spPr>
        <p:txBody>
          <a:bodyPr>
            <a:normAutofit/>
          </a:bodyPr>
          <a:lstStyle/>
          <a:p>
            <a:r>
              <a:rPr lang="en-US" dirty="0"/>
              <a:t>Analysis</a:t>
            </a:r>
          </a:p>
        </p:txBody>
      </p:sp>
      <p:sp>
        <p:nvSpPr>
          <p:cNvPr id="79" name="Rectangle 7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8" name="Picture 4">
            <a:extLst>
              <a:ext uri="{FF2B5EF4-FFF2-40B4-BE49-F238E27FC236}">
                <a16:creationId xmlns:a16="http://schemas.microsoft.com/office/drawing/2014/main" id="{02CB1344-1967-4FA9-AEFB-EC32DE87F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53" r="2" b="3837"/>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411453" y="2478024"/>
            <a:ext cx="3872243" cy="3694176"/>
          </a:xfrm>
        </p:spPr>
        <p:txBody>
          <a:bodyPr anchor="ctr">
            <a:normAutofit/>
          </a:bodyPr>
          <a:lstStyle/>
          <a:p>
            <a:pPr marL="0" indent="0">
              <a:buNone/>
            </a:pPr>
            <a:r>
              <a:rPr lang="en-US" sz="1800" dirty="0" err="1">
                <a:latin typeface="Verdana" panose="020B0604030504040204" pitchFamily="34" charset="0"/>
                <a:ea typeface="Verdana" panose="020B0604030504040204" pitchFamily="34" charset="0"/>
              </a:rPr>
              <a:t>Grade,Home</a:t>
            </a:r>
            <a:r>
              <a:rPr lang="en-US" sz="1800" dirty="0">
                <a:latin typeface="Verdana" panose="020B0604030504040204" pitchFamily="34" charset="0"/>
                <a:ea typeface="Verdana" panose="020B0604030504040204" pitchFamily="34" charset="0"/>
              </a:rPr>
              <a:t> Ownership vs loan status.</a:t>
            </a:r>
          </a:p>
          <a:p>
            <a:pPr marL="0" indent="0">
              <a:buNone/>
            </a:pPr>
            <a:r>
              <a:rPr lang="en-US" sz="1800" dirty="0">
                <a:latin typeface="Verdana" panose="020B0604030504040204" pitchFamily="34" charset="0"/>
                <a:ea typeface="Verdana" panose="020B0604030504040204" pitchFamily="34" charset="0"/>
              </a:rPr>
              <a:t>F grade with ‘other’ home ownership have 50% charged off people.</a:t>
            </a:r>
          </a:p>
          <a:p>
            <a:pPr marL="0" indent="0">
              <a:buNone/>
            </a:pPr>
            <a:r>
              <a:rPr lang="en-US" sz="1800" dirty="0">
                <a:latin typeface="Verdana" panose="020B0604030504040204" pitchFamily="34" charset="0"/>
                <a:ea typeface="Verdana" panose="020B0604030504040204" pitchFamily="34" charset="0"/>
              </a:rPr>
              <a:t>G with Own home ownership have 50% charged off people. </a:t>
            </a:r>
          </a:p>
          <a:p>
            <a:pPr marL="0" indent="0">
              <a:buNone/>
            </a:pPr>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57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5751D-5259-4F81-A2F2-09F7A94EDCB7}"/>
              </a:ext>
            </a:extLst>
          </p:cNvPr>
          <p:cNvSpPr>
            <a:spLocks noGrp="1"/>
          </p:cNvSpPr>
          <p:nvPr>
            <p:ph type="title"/>
          </p:nvPr>
        </p:nvSpPr>
        <p:spPr>
          <a:xfrm>
            <a:off x="7255564" y="834888"/>
            <a:ext cx="4314645" cy="1268958"/>
          </a:xfrm>
        </p:spPr>
        <p:txBody>
          <a:bodyPr anchor="b">
            <a:normAutofit/>
          </a:bodyPr>
          <a:lstStyle/>
          <a:p>
            <a:r>
              <a:rPr lang="en-US" sz="3200"/>
              <a:t>Analysis</a:t>
            </a:r>
          </a:p>
        </p:txBody>
      </p:sp>
      <p:pic>
        <p:nvPicPr>
          <p:cNvPr id="8194" name="Picture 2">
            <a:extLst>
              <a:ext uri="{FF2B5EF4-FFF2-40B4-BE49-F238E27FC236}">
                <a16:creationId xmlns:a16="http://schemas.microsoft.com/office/drawing/2014/main" id="{67230B57-B2EC-495F-8B80-07EE30637D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b="-2"/>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8197" name="Rectangle 72">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98" name="Rectangle 74">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7EB6472-AE93-4C6D-9354-C60F96642EAB}"/>
              </a:ext>
            </a:extLst>
          </p:cNvPr>
          <p:cNvSpPr>
            <a:spLocks noGrp="1"/>
          </p:cNvSpPr>
          <p:nvPr>
            <p:ph idx="1"/>
          </p:nvPr>
        </p:nvSpPr>
        <p:spPr>
          <a:xfrm>
            <a:off x="7255563" y="2557587"/>
            <a:ext cx="4314645" cy="3717317"/>
          </a:xfrm>
        </p:spPr>
        <p:txBody>
          <a:bodyPr anchor="t">
            <a:normAutofit/>
          </a:bodyPr>
          <a:lstStyle/>
          <a:p>
            <a:pPr marL="0" indent="0">
              <a:buNone/>
            </a:pPr>
            <a:r>
              <a:rPr lang="en-US" sz="1800" dirty="0" err="1">
                <a:latin typeface="Verdana" panose="020B0604030504040204" pitchFamily="34" charset="0"/>
                <a:ea typeface="Verdana" panose="020B0604030504040204" pitchFamily="34" charset="0"/>
              </a:rPr>
              <a:t>Issue_date</a:t>
            </a:r>
            <a:r>
              <a:rPr lang="en-US" sz="1800" dirty="0">
                <a:latin typeface="Verdana" panose="020B0604030504040204" pitchFamily="34" charset="0"/>
                <a:ea typeface="Verdana" panose="020B0604030504040204" pitchFamily="34" charset="0"/>
              </a:rPr>
              <a:t> and </a:t>
            </a:r>
            <a:r>
              <a:rPr lang="en-US" sz="1800" dirty="0" err="1">
                <a:latin typeface="Verdana" panose="020B0604030504040204" pitchFamily="34" charset="0"/>
                <a:ea typeface="Verdana" panose="020B0604030504040204" pitchFamily="34" charset="0"/>
              </a:rPr>
              <a:t>int_rate</a:t>
            </a:r>
            <a:r>
              <a:rPr lang="en-US" sz="1800" dirty="0">
                <a:latin typeface="Verdana" panose="020B0604030504040204" pitchFamily="34" charset="0"/>
                <a:ea typeface="Verdana" panose="020B0604030504040204" pitchFamily="34" charset="0"/>
              </a:rPr>
              <a:t>.</a:t>
            </a:r>
          </a:p>
          <a:p>
            <a:r>
              <a:rPr lang="en-US" sz="1800" dirty="0">
                <a:latin typeface="Verdana" panose="020B0604030504040204" pitchFamily="34" charset="0"/>
                <a:ea typeface="Verdana" panose="020B0604030504040204" pitchFamily="34" charset="0"/>
              </a:rPr>
              <a:t>As interest rate increases the charged off percentage increases.</a:t>
            </a:r>
          </a:p>
          <a:p>
            <a:endParaRPr lang="en-US" sz="1800" dirty="0">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775CB1B4-FE72-4D89-B541-6DD6852F03E5}"/>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1136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700</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Merriweather</vt:lpstr>
      <vt:lpstr>Times New Roman</vt:lpstr>
      <vt:lpstr>Verdana</vt:lpstr>
      <vt:lpstr>Office Theme</vt:lpstr>
      <vt:lpstr>LENDING CLUB CASE STUDY  SUBMISSION </vt:lpstr>
      <vt:lpstr>      Abstract</vt:lpstr>
      <vt:lpstr> </vt:lpstr>
      <vt:lpstr>Analysis</vt:lpstr>
      <vt:lpstr>Analysis</vt:lpstr>
      <vt:lpstr>Analysis</vt:lpstr>
      <vt:lpstr>Analysis</vt:lpstr>
      <vt:lpstr>Analysis</vt:lpstr>
      <vt:lpstr>Analysis</vt:lpstr>
      <vt:lpstr>Analysis</vt:lpstr>
      <vt:lpstr> Conclusions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SUBMISSION </dc:title>
  <dc:creator>vivek chinasani</dc:creator>
  <cp:lastModifiedBy>vivek chinasani</cp:lastModifiedBy>
  <cp:revision>5</cp:revision>
  <dcterms:created xsi:type="dcterms:W3CDTF">2020-05-17T13:58:21Z</dcterms:created>
  <dcterms:modified xsi:type="dcterms:W3CDTF">2020-05-17T14:53:24Z</dcterms:modified>
</cp:coreProperties>
</file>