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eet Gupta" initials="IG" lastIdx="1" clrIdx="0">
    <p:extLst>
      <p:ext uri="{19B8F6BF-5375-455C-9EA6-DF929625EA0E}">
        <p15:presenceInfo xmlns:p15="http://schemas.microsoft.com/office/powerpoint/2012/main" userId="S::indrajeet.gupta@bennett.edu.in::8b3e416c-4e3c-4c44-9981-af64d72aae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5" d="100"/>
          <a:sy n="25" d="100"/>
        </p:scale>
        <p:origin x="786" y="18"/>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3" name="AutoShape 4"/>
          <p:cNvSpPr>
            <a:spLocks noChangeArrowheads="1"/>
          </p:cNvSpPr>
          <p:nvPr/>
        </p:nvSpPr>
        <p:spPr bwMode="auto">
          <a:xfrm>
            <a:off x="256189" y="6386966"/>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217887" y="6752589"/>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585294" y="13552803"/>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693683" y="28639002"/>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398080" y="38398259"/>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39393" y="33292290"/>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70923" y="39314782"/>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31" name="Rectangle 5"/>
          <p:cNvSpPr>
            <a:spLocks noChangeArrowheads="1"/>
          </p:cNvSpPr>
          <p:nvPr/>
        </p:nvSpPr>
        <p:spPr bwMode="auto">
          <a:xfrm>
            <a:off x="1106905" y="336885"/>
            <a:ext cx="28274211" cy="5016544"/>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Capstone Project</a:t>
            </a:r>
          </a:p>
          <a:p>
            <a:pPr algn="ctr"/>
            <a:r>
              <a:rPr lang="en-US" sz="4000" b="1" dirty="0"/>
              <a:t>Sign-Language-to-</a:t>
            </a:r>
            <a:r>
              <a:rPr lang="en-US" sz="4000" b="1" dirty="0" err="1"/>
              <a:t>WordText</a:t>
            </a:r>
            <a:r>
              <a:rPr lang="en-US" sz="4000" b="1" dirty="0"/>
              <a:t> Converter</a:t>
            </a:r>
          </a:p>
          <a:p>
            <a:pPr algn="ctr"/>
            <a:r>
              <a:rPr lang="en-US" sz="4000" b="1" dirty="0"/>
              <a:t>by</a:t>
            </a:r>
          </a:p>
          <a:p>
            <a:pPr algn="ctr"/>
            <a:r>
              <a:rPr lang="en-US" sz="4800" b="1" dirty="0"/>
              <a:t>Team No. 27</a:t>
            </a:r>
          </a:p>
          <a:p>
            <a:pPr algn="ctr"/>
            <a:r>
              <a:rPr lang="en-US" sz="4000" b="1" dirty="0"/>
              <a:t>Vivekananda Reddy Challa</a:t>
            </a:r>
            <a:r>
              <a:rPr lang="en-US" sz="4000" b="1" dirty="0">
                <a:latin typeface="Arial" charset="0"/>
              </a:rPr>
              <a:t> (</a:t>
            </a:r>
            <a:r>
              <a:rPr lang="en-US" sz="4000" b="1" dirty="0"/>
              <a:t>E23MCAG0138</a:t>
            </a:r>
            <a:r>
              <a:rPr lang="en-US" sz="4000" b="1" dirty="0">
                <a:latin typeface="Arial" charset="0"/>
              </a:rPr>
              <a:t> ), </a:t>
            </a:r>
            <a:r>
              <a:rPr lang="en-US" sz="4000" b="1" dirty="0"/>
              <a:t>Prashant Yadav</a:t>
            </a:r>
            <a:r>
              <a:rPr lang="en-US" sz="4000" b="1" dirty="0">
                <a:latin typeface="Arial" charset="0"/>
              </a:rPr>
              <a:t> (</a:t>
            </a:r>
            <a:r>
              <a:rPr lang="en-US" sz="4000" b="1" dirty="0"/>
              <a:t>E23MCAG0111</a:t>
            </a:r>
            <a:r>
              <a:rPr lang="en-US" sz="4000" b="1" dirty="0">
                <a:latin typeface="Arial" charset="0"/>
              </a:rPr>
              <a:t>), </a:t>
            </a:r>
            <a:r>
              <a:rPr lang="en-US" sz="4000" b="1" dirty="0" err="1">
                <a:latin typeface="Arial" charset="0"/>
              </a:rPr>
              <a:t>Yashwanth</a:t>
            </a:r>
            <a:r>
              <a:rPr lang="en-US" sz="4000" b="1" dirty="0">
                <a:latin typeface="Arial" charset="0"/>
              </a:rPr>
              <a:t> Singh (</a:t>
            </a:r>
            <a:r>
              <a:rPr lang="en-US" sz="4000" b="1" dirty="0"/>
              <a:t>E23MCAG0139</a:t>
            </a:r>
            <a:r>
              <a:rPr lang="en-US" sz="4000" b="1" dirty="0">
                <a:latin typeface="Arial" charset="0"/>
              </a:rPr>
              <a:t>. ),</a:t>
            </a:r>
            <a:endParaRPr lang="en-IN" sz="800" b="1" dirty="0">
              <a:latin typeface="Arial" charset="0"/>
            </a:endParaRPr>
          </a:p>
          <a:p>
            <a:pPr algn="ctr"/>
            <a:r>
              <a:rPr lang="en-US" sz="4000" b="1" dirty="0">
                <a:latin typeface="Arial" charset="0"/>
              </a:rPr>
              <a:t> </a:t>
            </a:r>
            <a:r>
              <a:rPr lang="en-US" sz="4000" b="1" dirty="0" err="1"/>
              <a:t>Lakshaya</a:t>
            </a:r>
            <a:r>
              <a:rPr lang="en-US" sz="4000" b="1" dirty="0"/>
              <a:t> Tyagi(E23MCAG0142</a:t>
            </a:r>
            <a:r>
              <a:rPr lang="en-US" sz="4000" b="1" dirty="0">
                <a:latin typeface="Arial" charset="0"/>
              </a:rPr>
              <a:t>. ) and Tanishq </a:t>
            </a:r>
            <a:r>
              <a:rPr lang="en-US" sz="4000" b="1" dirty="0"/>
              <a:t>P</a:t>
            </a:r>
            <a:r>
              <a:rPr lang="en-US" sz="4000" b="1" dirty="0">
                <a:latin typeface="Arial" charset="0"/>
              </a:rPr>
              <a:t>anwar (</a:t>
            </a:r>
            <a:r>
              <a:rPr lang="en-US" sz="4000" b="1" dirty="0"/>
              <a:t>E23MCAG0069</a:t>
            </a:r>
            <a:r>
              <a:rPr lang="en-US" sz="4000" b="1" dirty="0">
                <a:latin typeface="Arial" charset="0"/>
              </a:rPr>
              <a:t>)</a:t>
            </a:r>
          </a:p>
          <a:p>
            <a:pPr algn="ctr"/>
            <a:r>
              <a:rPr lang="en-US" sz="4000" b="1" dirty="0"/>
              <a:t>Department of Computer Science Engineering, Bennett University</a:t>
            </a:r>
          </a:p>
        </p:txBody>
      </p:sp>
      <p:sp>
        <p:nvSpPr>
          <p:cNvPr id="11" name="TextBox 10">
            <a:extLst>
              <a:ext uri="{FF2B5EF4-FFF2-40B4-BE49-F238E27FC236}">
                <a16:creationId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- 27</a:t>
            </a:r>
          </a:p>
        </p:txBody>
      </p:sp>
      <p:pic>
        <p:nvPicPr>
          <p:cNvPr id="7" name="Picture 6">
            <a:extLst>
              <a:ext uri="{FF2B5EF4-FFF2-40B4-BE49-F238E27FC236}">
                <a16:creationId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1752" y="1059254"/>
            <a:ext cx="7488732" cy="2302490"/>
          </a:xfrm>
          <a:prstGeom prst="rect">
            <a:avLst/>
          </a:prstGeom>
        </p:spPr>
      </p:pic>
      <p:sp>
        <p:nvSpPr>
          <p:cNvPr id="6" name="TextBox 5">
            <a:extLst>
              <a:ext uri="{FF2B5EF4-FFF2-40B4-BE49-F238E27FC236}">
                <a16:creationId xmlns:a16="http://schemas.microsoft.com/office/drawing/2014/main" id="{D5FAE664-2FF9-4B26-8E4C-9CD1FE843403}"/>
              </a:ext>
            </a:extLst>
          </p:cNvPr>
          <p:cNvSpPr txBox="1"/>
          <p:nvPr/>
        </p:nvSpPr>
        <p:spPr>
          <a:xfrm>
            <a:off x="1094576" y="38267060"/>
            <a:ext cx="13105651" cy="584775"/>
          </a:xfrm>
          <a:prstGeom prst="rect">
            <a:avLst/>
          </a:prstGeom>
          <a:noFill/>
        </p:spPr>
        <p:txBody>
          <a:bodyPr wrap="square" rtlCol="0">
            <a:spAutoFit/>
          </a:bodyPr>
          <a:lstStyle/>
          <a:p>
            <a:pPr marL="457200" indent="-457200" algn="just">
              <a:buFont typeface="Wingdings" panose="05000000000000000000" pitchFamily="2" charset="2"/>
              <a:buChar char="Ø"/>
            </a:pPr>
            <a:endParaRPr lang="en-IN" sz="3200" dirty="0">
              <a:latin typeface="Times New Roman" pitchFamily="18" charset="0"/>
              <a:cs typeface="Times New Roman" pitchFamily="18" charset="0"/>
            </a:endParaRPr>
          </a:p>
        </p:txBody>
      </p:sp>
      <p:sp>
        <p:nvSpPr>
          <p:cNvPr id="30" name="TextBox 29">
            <a:extLst>
              <a:ext uri="{FF2B5EF4-FFF2-40B4-BE49-F238E27FC236}">
                <a16:creationId xmlns:a16="http://schemas.microsoft.com/office/drawing/2014/main" id="{4C2489AF-9062-403E-B58F-0A6A2944C1E7}"/>
              </a:ext>
            </a:extLst>
          </p:cNvPr>
          <p:cNvSpPr txBox="1"/>
          <p:nvPr/>
        </p:nvSpPr>
        <p:spPr>
          <a:xfrm>
            <a:off x="37401929" y="28639002"/>
            <a:ext cx="13866260" cy="6370975"/>
          </a:xfrm>
          <a:prstGeom prst="rect">
            <a:avLst/>
          </a:prstGeom>
          <a:noFill/>
        </p:spPr>
        <p:txBody>
          <a:bodyPr wrap="square" rtlCol="0">
            <a:spAutoFit/>
          </a:bodyPr>
          <a:lstStyle/>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a:p>
            <a:pPr algn="just" eaLnBrk="1" hangingPunct="1"/>
            <a:endParaRPr lang="en-US" sz="24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EA0DAD3B-E3D5-7A3D-1380-E90404328C0F}"/>
              </a:ext>
            </a:extLst>
          </p:cNvPr>
          <p:cNvSpPr txBox="1"/>
          <p:nvPr/>
        </p:nvSpPr>
        <p:spPr>
          <a:xfrm>
            <a:off x="1081345" y="7435020"/>
            <a:ext cx="12486290" cy="6001643"/>
          </a:xfrm>
          <a:prstGeom prst="rect">
            <a:avLst/>
          </a:prstGeom>
          <a:noFill/>
        </p:spPr>
        <p:txBody>
          <a:bodyPr wrap="square">
            <a:spAutoFit/>
          </a:bodyPr>
          <a:lstStyle/>
          <a:p>
            <a:pPr algn="l"/>
            <a:r>
              <a:rPr lang="en-US" sz="3200" b="0" i="0" dirty="0">
                <a:effectLst/>
                <a:latin typeface="Söhne"/>
              </a:rPr>
              <a:t>The "Sign Language to Word Converter" project aims to revolutionize communication accessibility by harnessing technology to bridge the gap between sign language and spoken language. Through an innovative and user-friendly interface, this system enables real-time translation of sign language gestures into written or spoken words, facilitating seamless interaction between individuals proficient in sign language and those more comfortable with verbal communication. This transformative tool strives to empower the deaf and hard-of-hearing community, promoting inclusivity and breaking down language barriers in diverse settings such as education, healthcare, and everyday interactions. The project represents a significant step towards creating a more connected and inclusive world by making communication universally accessible.</a:t>
            </a:r>
            <a:r>
              <a:rPr lang="en-US" sz="3200" dirty="0"/>
              <a:t>.</a:t>
            </a:r>
            <a:endParaRPr lang="en-IN" sz="3200" dirty="0"/>
          </a:p>
        </p:txBody>
      </p:sp>
      <p:sp>
        <p:nvSpPr>
          <p:cNvPr id="13" name="TextBox 12">
            <a:extLst>
              <a:ext uri="{FF2B5EF4-FFF2-40B4-BE49-F238E27FC236}">
                <a16:creationId xmlns:a16="http://schemas.microsoft.com/office/drawing/2014/main" id="{55A6AD9D-1DAE-75E1-4D44-9D3C3371A727}"/>
              </a:ext>
            </a:extLst>
          </p:cNvPr>
          <p:cNvSpPr txBox="1"/>
          <p:nvPr/>
        </p:nvSpPr>
        <p:spPr>
          <a:xfrm>
            <a:off x="1081345" y="14345406"/>
            <a:ext cx="12486290" cy="6494085"/>
          </a:xfrm>
          <a:prstGeom prst="rect">
            <a:avLst/>
          </a:prstGeom>
          <a:noFill/>
        </p:spPr>
        <p:txBody>
          <a:bodyPr wrap="square">
            <a:spAutoFit/>
          </a:bodyPr>
          <a:lstStyle/>
          <a:p>
            <a:pPr algn="l"/>
            <a:r>
              <a:rPr lang="en-US" sz="3200" dirty="0"/>
              <a:t>Imagine living in a world where communication is not limited by language barriers. That's the vision behind our Sign Language to Word Converter project. As students passionate about technology and inclusivity, we embarked on this journey to create a tool that bridges the gap between sign language users and those who might not understand sign language.</a:t>
            </a:r>
          </a:p>
          <a:p>
            <a:pPr algn="l"/>
            <a:endParaRPr lang="en-US" sz="3200" dirty="0"/>
          </a:p>
          <a:p>
            <a:pPr algn="l"/>
            <a:r>
              <a:rPr lang="en-US" sz="3200" dirty="0"/>
              <a:t>Turning sign language into words isn't just about making communication easier for individuals; it's about making sure everyone can be a part of society. Research by Huenerfauth shows that this technology can have a big impact on education, jobs, and accessibility. It's a reminder that we need to design these tools with the people who will use them in mind.</a:t>
            </a:r>
            <a:endParaRPr lang="en-IN" sz="3200" dirty="0"/>
          </a:p>
        </p:txBody>
      </p:sp>
      <p:pic>
        <p:nvPicPr>
          <p:cNvPr id="15" name="Picture 14">
            <a:extLst>
              <a:ext uri="{FF2B5EF4-FFF2-40B4-BE49-F238E27FC236}">
                <a16:creationId xmlns:a16="http://schemas.microsoft.com/office/drawing/2014/main" id="{3D9073A4-F0DD-3A9E-617E-4AB07DA6D4E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06905" y="21157561"/>
            <a:ext cx="12460730" cy="6780719"/>
          </a:xfrm>
          <a:prstGeom prst="rect">
            <a:avLst/>
          </a:prstGeom>
        </p:spPr>
      </p:pic>
      <p:sp>
        <p:nvSpPr>
          <p:cNvPr id="17" name="TextBox 16">
            <a:extLst>
              <a:ext uri="{FF2B5EF4-FFF2-40B4-BE49-F238E27FC236}">
                <a16:creationId xmlns:a16="http://schemas.microsoft.com/office/drawing/2014/main" id="{60F5B939-B0E3-624D-D7A1-1D2A26157D59}"/>
              </a:ext>
            </a:extLst>
          </p:cNvPr>
          <p:cNvSpPr txBox="1"/>
          <p:nvPr/>
        </p:nvSpPr>
        <p:spPr>
          <a:xfrm>
            <a:off x="693683" y="29364697"/>
            <a:ext cx="13830301" cy="8956298"/>
          </a:xfrm>
          <a:prstGeom prst="rect">
            <a:avLst/>
          </a:prstGeom>
          <a:noFill/>
        </p:spPr>
        <p:txBody>
          <a:bodyPr wrap="square">
            <a:spAutoFit/>
          </a:bodyPr>
          <a:lstStyle/>
          <a:p>
            <a:pPr algn="l"/>
            <a:r>
              <a:rPr lang="en-US" sz="3200" dirty="0"/>
              <a:t>Data Pre-processing:</a:t>
            </a:r>
          </a:p>
          <a:p>
            <a:pPr algn="l"/>
            <a:r>
              <a:rPr lang="en-US" sz="3200" dirty="0"/>
              <a:t>Detail the steps involved in collecting and pre-processing the sign language data. Discuss any challenges encountered and the methods employed to ensure the quality of the dataset.</a:t>
            </a:r>
          </a:p>
          <a:p>
            <a:pPr algn="l"/>
            <a:endParaRPr lang="en-US" sz="3200" dirty="0"/>
          </a:p>
          <a:p>
            <a:pPr algn="l"/>
            <a:r>
              <a:rPr lang="en-US" sz="3200" dirty="0"/>
              <a:t>Model Evaluation:</a:t>
            </a:r>
          </a:p>
          <a:p>
            <a:pPr algn="l"/>
            <a:r>
              <a:rPr lang="en-US" sz="3200" dirty="0"/>
              <a:t>Describe the machine learning model used for sign language recognition. Discuss the evaluation metrics and criteria used to assess the model's performance.</a:t>
            </a:r>
          </a:p>
          <a:p>
            <a:pPr algn="l"/>
            <a:endParaRPr lang="en-US" sz="3200" dirty="0"/>
          </a:p>
          <a:p>
            <a:pPr algn="l"/>
            <a:r>
              <a:rPr lang="en-US" sz="3200" dirty="0"/>
              <a:t>Visualization:</a:t>
            </a:r>
          </a:p>
          <a:p>
            <a:pPr algn="l"/>
            <a:r>
              <a:rPr lang="en-US" sz="3200" dirty="0"/>
              <a:t>Explain how the system's outputs are visualized, aiding in the analysis and interpretation of results.</a:t>
            </a:r>
          </a:p>
          <a:p>
            <a:pPr algn="l"/>
            <a:endParaRPr lang="en-US" sz="3200" dirty="0"/>
          </a:p>
          <a:p>
            <a:pPr algn="l"/>
            <a:r>
              <a:rPr lang="en-US" sz="3200" dirty="0"/>
              <a:t>Design:</a:t>
            </a:r>
          </a:p>
          <a:p>
            <a:pPr algn="l"/>
            <a:r>
              <a:rPr lang="en-US" sz="3200" dirty="0"/>
              <a:t>Outline the overall design of the Sign Language to Word Converter, including architectural decisions and the integration of machine learning components.</a:t>
            </a:r>
          </a:p>
        </p:txBody>
      </p:sp>
      <p:sp>
        <p:nvSpPr>
          <p:cNvPr id="19" name="TextBox 18">
            <a:extLst>
              <a:ext uri="{FF2B5EF4-FFF2-40B4-BE49-F238E27FC236}">
                <a16:creationId xmlns:a16="http://schemas.microsoft.com/office/drawing/2014/main" id="{2DD38C73-8020-059F-C891-47B5826A781C}"/>
              </a:ext>
            </a:extLst>
          </p:cNvPr>
          <p:cNvSpPr txBox="1"/>
          <p:nvPr/>
        </p:nvSpPr>
        <p:spPr>
          <a:xfrm>
            <a:off x="15509572" y="7197941"/>
            <a:ext cx="14094371" cy="4031873"/>
          </a:xfrm>
          <a:prstGeom prst="rect">
            <a:avLst/>
          </a:prstGeom>
          <a:noFill/>
        </p:spPr>
        <p:txBody>
          <a:bodyPr wrap="square">
            <a:spAutoFit/>
          </a:bodyPr>
          <a:lstStyle/>
          <a:p>
            <a:pPr algn="l"/>
            <a:r>
              <a:rPr lang="en-US" sz="3200" dirty="0"/>
              <a:t>Testing:</a:t>
            </a:r>
          </a:p>
          <a:p>
            <a:pPr algn="l"/>
            <a:r>
              <a:rPr lang="en-US" sz="3200" dirty="0"/>
              <a:t>Discuss the testing strategies employed to validate the functionality and accuracy of the Sign Language to Word Converter.</a:t>
            </a:r>
          </a:p>
          <a:p>
            <a:pPr algn="l"/>
            <a:endParaRPr lang="en-US" sz="3200" dirty="0"/>
          </a:p>
          <a:p>
            <a:pPr algn="l"/>
            <a:r>
              <a:rPr lang="en-US" sz="3200" dirty="0"/>
              <a:t>Results and Discussion:</a:t>
            </a:r>
          </a:p>
          <a:p>
            <a:pPr algn="l"/>
            <a:r>
              <a:rPr lang="en-US" sz="3200" dirty="0"/>
              <a:t>Present the results obtained from the system, including performance metrics and any notable observations. Discuss how well the system meets its objectives and potential areas for improvement.</a:t>
            </a:r>
          </a:p>
        </p:txBody>
      </p:sp>
      <p:sp>
        <p:nvSpPr>
          <p:cNvPr id="21" name="TextBox 20">
            <a:extLst>
              <a:ext uri="{FF2B5EF4-FFF2-40B4-BE49-F238E27FC236}">
                <a16:creationId xmlns:a16="http://schemas.microsoft.com/office/drawing/2014/main" id="{3FE648DE-E456-24EB-A2CD-3F0483564E14}"/>
              </a:ext>
            </a:extLst>
          </p:cNvPr>
          <p:cNvSpPr txBox="1"/>
          <p:nvPr/>
        </p:nvSpPr>
        <p:spPr>
          <a:xfrm>
            <a:off x="571218" y="39489026"/>
            <a:ext cx="13506544" cy="2062103"/>
          </a:xfrm>
          <a:prstGeom prst="rect">
            <a:avLst/>
          </a:prstGeom>
          <a:noFill/>
        </p:spPr>
        <p:txBody>
          <a:bodyPr wrap="square">
            <a:spAutoFit/>
          </a:bodyPr>
          <a:lstStyle/>
          <a:p>
            <a:pPr algn="l"/>
            <a:r>
              <a:rPr lang="en-US" sz="3200" dirty="0"/>
              <a:t>Implementation:</a:t>
            </a:r>
          </a:p>
          <a:p>
            <a:pPr algn="l"/>
            <a:r>
              <a:rPr lang="en-US" sz="3200" dirty="0"/>
              <a:t>Provide details on the implementation of the system, including programming languages, frameworks, and tools used. Reference code snippets or link to the code repository.</a:t>
            </a:r>
          </a:p>
        </p:txBody>
      </p:sp>
      <p:pic>
        <p:nvPicPr>
          <p:cNvPr id="24" name="Picture 23">
            <a:extLst>
              <a:ext uri="{FF2B5EF4-FFF2-40B4-BE49-F238E27FC236}">
                <a16:creationId xmlns:a16="http://schemas.microsoft.com/office/drawing/2014/main" id="{BEBAC7A9-A80D-02AC-B948-A25694EB560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39393" y="11603380"/>
            <a:ext cx="13445690" cy="14349047"/>
          </a:xfrm>
          <a:prstGeom prst="rect">
            <a:avLst/>
          </a:prstGeom>
        </p:spPr>
      </p:pic>
      <p:pic>
        <p:nvPicPr>
          <p:cNvPr id="26" name="Picture 25">
            <a:extLst>
              <a:ext uri="{FF2B5EF4-FFF2-40B4-BE49-F238E27FC236}">
                <a16:creationId xmlns:a16="http://schemas.microsoft.com/office/drawing/2014/main" id="{D9FE336C-5217-3D79-8D62-1C655F5258A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5767947" y="26606208"/>
            <a:ext cx="13400361" cy="5869847"/>
          </a:xfrm>
          <a:prstGeom prst="rect">
            <a:avLst/>
          </a:prstGeom>
        </p:spPr>
      </p:pic>
      <p:sp>
        <p:nvSpPr>
          <p:cNvPr id="29" name="TextBox 28">
            <a:extLst>
              <a:ext uri="{FF2B5EF4-FFF2-40B4-BE49-F238E27FC236}">
                <a16:creationId xmlns:a16="http://schemas.microsoft.com/office/drawing/2014/main" id="{5AEC3B9B-D98D-BECE-F58E-0972588AFD10}"/>
              </a:ext>
            </a:extLst>
          </p:cNvPr>
          <p:cNvSpPr txBox="1"/>
          <p:nvPr/>
        </p:nvSpPr>
        <p:spPr>
          <a:xfrm>
            <a:off x="15639393" y="34111602"/>
            <a:ext cx="14094371" cy="5016758"/>
          </a:xfrm>
          <a:prstGeom prst="rect">
            <a:avLst/>
          </a:prstGeom>
          <a:noFill/>
        </p:spPr>
        <p:txBody>
          <a:bodyPr wrap="square">
            <a:spAutoFit/>
          </a:bodyPr>
          <a:lstStyle/>
          <a:p>
            <a:pPr algn="l"/>
            <a:r>
              <a:rPr lang="en-US" sz="3200" dirty="0"/>
              <a:t>The "Sign Language to Word Converter" project represents a milestone in communication accessibility. Its seamless transition between sign language and spoken words breaks barriers for the deaf and hard-of-hearing community, fostering inclusivity in education, healthcare, and daily interactions. This innovation paves the way for a more universally accessible world, demonstrating the power of technology to connect diverse communities. As a beacon of inclusivity, it signifies progress towards a future where communication transcends limitations, celebrating diversity and understanding among all individuals, irrespective of their preferred mode of communication.</a:t>
            </a:r>
            <a:endParaRPr lang="en-IN" sz="3200" dirty="0"/>
          </a:p>
        </p:txBody>
      </p:sp>
      <p:sp>
        <p:nvSpPr>
          <p:cNvPr id="3" name="TextBox 2">
            <a:extLst>
              <a:ext uri="{FF2B5EF4-FFF2-40B4-BE49-F238E27FC236}">
                <a16:creationId xmlns:a16="http://schemas.microsoft.com/office/drawing/2014/main" id="{DD26A3C7-C19D-043E-80E4-CE7BA553FB64}"/>
              </a:ext>
            </a:extLst>
          </p:cNvPr>
          <p:cNvSpPr txBox="1"/>
          <p:nvPr/>
        </p:nvSpPr>
        <p:spPr>
          <a:xfrm>
            <a:off x="15639392" y="40352992"/>
            <a:ext cx="14094372" cy="2554545"/>
          </a:xfrm>
          <a:prstGeom prst="rect">
            <a:avLst/>
          </a:prstGeom>
          <a:noFill/>
        </p:spPr>
        <p:txBody>
          <a:bodyPr wrap="square">
            <a:spAutoFit/>
          </a:bodyPr>
          <a:lstStyle/>
          <a:p>
            <a:pPr algn="l">
              <a:buFont typeface="+mj-lt"/>
              <a:buAutoNum type="arabicPeriod"/>
            </a:pPr>
            <a:r>
              <a:rPr lang="en-US" sz="3200" dirty="0"/>
              <a:t>National Institute on Deafness and Other Communication Disorders. (2020). "American Sign Language</a:t>
            </a:r>
            <a:r>
              <a:rPr lang="en-US" sz="3200" b="0" i="0" dirty="0">
                <a:effectLst/>
                <a:latin typeface="Söhne"/>
              </a:rPr>
              <a:t>.</a:t>
            </a:r>
          </a:p>
          <a:p>
            <a:pPr algn="l">
              <a:buFont typeface="+mj-lt"/>
              <a:buAutoNum type="arabicPeriod"/>
            </a:pPr>
            <a:r>
              <a:rPr lang="en-US" sz="3200" b="0" i="0" dirty="0">
                <a:effectLst/>
                <a:latin typeface="Söhne"/>
              </a:rPr>
              <a:t>Johnson, A. (2021). "The Linguistics of Sign Language." Journal of Communication, Volume(2).</a:t>
            </a:r>
          </a:p>
          <a:p>
            <a:pPr algn="l"/>
            <a:endParaRPr lang="en-IN" sz="3200" dirty="0"/>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TotalTime>
  <Words>636</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Söhne</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ANITHA REDDY</cp:lastModifiedBy>
  <cp:revision>108</cp:revision>
  <dcterms:created xsi:type="dcterms:W3CDTF">2008-12-04T00:20:37Z</dcterms:created>
  <dcterms:modified xsi:type="dcterms:W3CDTF">2023-12-05T10:59:41Z</dcterms:modified>
  <cp:category>Research Poster</cp:category>
</cp:coreProperties>
</file>