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5F490-B69F-423B-A4AC-D648FD9E03BE}" v="554" dt="2023-07-17T13:59:19.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77" d="100"/>
          <a:sy n="77" d="100"/>
        </p:scale>
        <p:origin x="84"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Dandingi" userId="cfa0a5116e286bc4" providerId="LiveId" clId="{A195F490-B69F-423B-A4AC-D648FD9E03BE}"/>
    <pc:docChg chg="undo redo custSel addSld delSld modSld sldOrd">
      <pc:chgData name="Vivek Dandingi" userId="cfa0a5116e286bc4" providerId="LiveId" clId="{A195F490-B69F-423B-A4AC-D648FD9E03BE}" dt="2023-07-17T14:03:06.967" v="5685" actId="20577"/>
      <pc:docMkLst>
        <pc:docMk/>
      </pc:docMkLst>
      <pc:sldChg chg="addSp delSp modSp mod setBg">
        <pc:chgData name="Vivek Dandingi" userId="cfa0a5116e286bc4" providerId="LiveId" clId="{A195F490-B69F-423B-A4AC-D648FD9E03BE}" dt="2023-07-14T06:24:03.093" v="5179"/>
        <pc:sldMkLst>
          <pc:docMk/>
          <pc:sldMk cId="198925465" sldId="256"/>
        </pc:sldMkLst>
        <pc:spChg chg="mod">
          <ac:chgData name="Vivek Dandingi" userId="cfa0a5116e286bc4" providerId="LiveId" clId="{A195F490-B69F-423B-A4AC-D648FD9E03BE}" dt="2023-07-14T06:23:24.103" v="5103" actId="1037"/>
          <ac:spMkLst>
            <pc:docMk/>
            <pc:sldMk cId="198925465" sldId="256"/>
            <ac:spMk id="2" creationId="{7E0E0F11-96F9-1FB4-24AD-6E99446AC9EE}"/>
          </ac:spMkLst>
        </pc:spChg>
        <pc:spChg chg="mod">
          <ac:chgData name="Vivek Dandingi" userId="cfa0a5116e286bc4" providerId="LiveId" clId="{A195F490-B69F-423B-A4AC-D648FD9E03BE}" dt="2023-07-14T06:23:48.569" v="5154" actId="207"/>
          <ac:spMkLst>
            <pc:docMk/>
            <pc:sldMk cId="198925465" sldId="256"/>
            <ac:spMk id="3" creationId="{C6C9B4A7-BAC4-CF9D-BB0E-0AEFB8B84B81}"/>
          </ac:spMkLst>
        </pc:spChg>
        <pc:spChg chg="add del mod">
          <ac:chgData name="Vivek Dandingi" userId="cfa0a5116e286bc4" providerId="LiveId" clId="{A195F490-B69F-423B-A4AC-D648FD9E03BE}" dt="2023-07-07T09:43:41.795" v="1817" actId="11529"/>
          <ac:spMkLst>
            <pc:docMk/>
            <pc:sldMk cId="198925465" sldId="256"/>
            <ac:spMk id="4" creationId="{942B4C4E-0153-A85A-B25F-F237A34921FA}"/>
          </ac:spMkLst>
        </pc:spChg>
        <pc:cxnChg chg="add del mod">
          <ac:chgData name="Vivek Dandingi" userId="cfa0a5116e286bc4" providerId="LiveId" clId="{A195F490-B69F-423B-A4AC-D648FD9E03BE}" dt="2023-07-07T09:45:42.677" v="1819" actId="11529"/>
          <ac:cxnSpMkLst>
            <pc:docMk/>
            <pc:sldMk cId="198925465" sldId="256"/>
            <ac:cxnSpMk id="6" creationId="{B4AE20EF-EE79-8F6D-121B-445C87F21EFD}"/>
          </ac:cxnSpMkLst>
        </pc:cxnChg>
        <pc:cxnChg chg="add del">
          <ac:chgData name="Vivek Dandingi" userId="cfa0a5116e286bc4" providerId="LiveId" clId="{A195F490-B69F-423B-A4AC-D648FD9E03BE}" dt="2023-07-07T09:47:47.948" v="1833" actId="11529"/>
          <ac:cxnSpMkLst>
            <pc:docMk/>
            <pc:sldMk cId="198925465" sldId="256"/>
            <ac:cxnSpMk id="8" creationId="{78C66F18-B15B-643F-1631-8DE50AF6300B}"/>
          </ac:cxnSpMkLst>
        </pc:cxnChg>
        <pc:cxnChg chg="add del">
          <ac:chgData name="Vivek Dandingi" userId="cfa0a5116e286bc4" providerId="LiveId" clId="{A195F490-B69F-423B-A4AC-D648FD9E03BE}" dt="2023-07-07T09:47:47.445" v="1832" actId="11529"/>
          <ac:cxnSpMkLst>
            <pc:docMk/>
            <pc:sldMk cId="198925465" sldId="256"/>
            <ac:cxnSpMk id="10" creationId="{3B31FAC9-F8E5-D87D-D8D9-02210E0C5CE1}"/>
          </ac:cxnSpMkLst>
        </pc:cxnChg>
        <pc:cxnChg chg="add del mod">
          <ac:chgData name="Vivek Dandingi" userId="cfa0a5116e286bc4" providerId="LiveId" clId="{A195F490-B69F-423B-A4AC-D648FD9E03BE}" dt="2023-07-07T09:47:10.149" v="1827" actId="11529"/>
          <ac:cxnSpMkLst>
            <pc:docMk/>
            <pc:sldMk cId="198925465" sldId="256"/>
            <ac:cxnSpMk id="12" creationId="{40C2F58B-FD31-0E0F-9251-AA3DFB0C03A3}"/>
          </ac:cxnSpMkLst>
        </pc:cxnChg>
        <pc:cxnChg chg="add del">
          <ac:chgData name="Vivek Dandingi" userId="cfa0a5116e286bc4" providerId="LiveId" clId="{A195F490-B69F-423B-A4AC-D648FD9E03BE}" dt="2023-07-07T09:47:09.173" v="1826" actId="11529"/>
          <ac:cxnSpMkLst>
            <pc:docMk/>
            <pc:sldMk cId="198925465" sldId="256"/>
            <ac:cxnSpMk id="14" creationId="{6BD22EA8-5784-6FAE-CEA8-BA79E4D57196}"/>
          </ac:cxnSpMkLst>
        </pc:cxnChg>
        <pc:cxnChg chg="add del">
          <ac:chgData name="Vivek Dandingi" userId="cfa0a5116e286bc4" providerId="LiveId" clId="{A195F490-B69F-423B-A4AC-D648FD9E03BE}" dt="2023-07-07T09:47:47.022" v="1831" actId="11529"/>
          <ac:cxnSpMkLst>
            <pc:docMk/>
            <pc:sldMk cId="198925465" sldId="256"/>
            <ac:cxnSpMk id="17" creationId="{812E0843-E8DD-B0A8-FBBC-066AC34D9AE9}"/>
          </ac:cxnSpMkLst>
        </pc:cxnChg>
        <pc:cxnChg chg="add del">
          <ac:chgData name="Vivek Dandingi" userId="cfa0a5116e286bc4" providerId="LiveId" clId="{A195F490-B69F-423B-A4AC-D648FD9E03BE}" dt="2023-07-07T09:47:46.642" v="1830" actId="11529"/>
          <ac:cxnSpMkLst>
            <pc:docMk/>
            <pc:sldMk cId="198925465" sldId="256"/>
            <ac:cxnSpMk id="19" creationId="{1203D573-D025-C864-9DC4-C47BCCFB8B56}"/>
          </ac:cxnSpMkLst>
        </pc:cxnChg>
      </pc:sldChg>
      <pc:sldChg chg="addSp modSp new mod">
        <pc:chgData name="Vivek Dandingi" userId="cfa0a5116e286bc4" providerId="LiveId" clId="{A195F490-B69F-423B-A4AC-D648FD9E03BE}" dt="2023-07-17T14:01:28.307" v="5599" actId="313"/>
        <pc:sldMkLst>
          <pc:docMk/>
          <pc:sldMk cId="723332239" sldId="257"/>
        </pc:sldMkLst>
        <pc:spChg chg="add mod">
          <ac:chgData name="Vivek Dandingi" userId="cfa0a5116e286bc4" providerId="LiveId" clId="{A195F490-B69F-423B-A4AC-D648FD9E03BE}" dt="2023-07-06T18:03:31.276" v="1100" actId="207"/>
          <ac:spMkLst>
            <pc:docMk/>
            <pc:sldMk cId="723332239" sldId="257"/>
            <ac:spMk id="2" creationId="{039095B0-B05B-264A-27A3-16C76FB5A097}"/>
          </ac:spMkLst>
        </pc:spChg>
        <pc:spChg chg="add mod">
          <ac:chgData name="Vivek Dandingi" userId="cfa0a5116e286bc4" providerId="LiveId" clId="{A195F490-B69F-423B-A4AC-D648FD9E03BE}" dt="2023-07-06T10:09:29.954" v="643" actId="207"/>
          <ac:spMkLst>
            <pc:docMk/>
            <pc:sldMk cId="723332239" sldId="257"/>
            <ac:spMk id="4" creationId="{CDA66CBC-DA0B-4707-D5E4-F7C67D85F491}"/>
          </ac:spMkLst>
        </pc:spChg>
        <pc:spChg chg="add mod">
          <ac:chgData name="Vivek Dandingi" userId="cfa0a5116e286bc4" providerId="LiveId" clId="{A195F490-B69F-423B-A4AC-D648FD9E03BE}" dt="2023-07-17T14:01:28.307" v="5599" actId="313"/>
          <ac:spMkLst>
            <pc:docMk/>
            <pc:sldMk cId="723332239" sldId="257"/>
            <ac:spMk id="5" creationId="{8EE35DFF-E3AF-5C69-15E2-268970D0B987}"/>
          </ac:spMkLst>
        </pc:spChg>
        <pc:picChg chg="add mod">
          <ac:chgData name="Vivek Dandingi" userId="cfa0a5116e286bc4" providerId="LiveId" clId="{A195F490-B69F-423B-A4AC-D648FD9E03BE}" dt="2023-07-06T09:47:22.123" v="22" actId="1440"/>
          <ac:picMkLst>
            <pc:docMk/>
            <pc:sldMk cId="723332239" sldId="257"/>
            <ac:picMk id="3" creationId="{B82D5F2D-83DA-8F77-B338-C8BA735212F4}"/>
          </ac:picMkLst>
        </pc:picChg>
      </pc:sldChg>
      <pc:sldChg chg="addSp delSp modSp new mod">
        <pc:chgData name="Vivek Dandingi" userId="cfa0a5116e286bc4" providerId="LiveId" clId="{A195F490-B69F-423B-A4AC-D648FD9E03BE}" dt="2023-07-17T14:01:36.186" v="5600" actId="2"/>
        <pc:sldMkLst>
          <pc:docMk/>
          <pc:sldMk cId="2303891431" sldId="258"/>
        </pc:sldMkLst>
        <pc:spChg chg="add mod">
          <ac:chgData name="Vivek Dandingi" userId="cfa0a5116e286bc4" providerId="LiveId" clId="{A195F490-B69F-423B-A4AC-D648FD9E03BE}" dt="2023-07-07T12:51:17.506" v="2186" actId="14100"/>
          <ac:spMkLst>
            <pc:docMk/>
            <pc:sldMk cId="2303891431" sldId="258"/>
            <ac:spMk id="2" creationId="{9C52911B-30A8-D11A-C781-C887775B2B70}"/>
          </ac:spMkLst>
        </pc:spChg>
        <pc:spChg chg="add del">
          <ac:chgData name="Vivek Dandingi" userId="cfa0a5116e286bc4" providerId="LiveId" clId="{A195F490-B69F-423B-A4AC-D648FD9E03BE}" dt="2023-07-06T17:12:57.356" v="647" actId="22"/>
          <ac:spMkLst>
            <pc:docMk/>
            <pc:sldMk cId="2303891431" sldId="258"/>
            <ac:spMk id="3" creationId="{4DAD3C40-F24C-CD27-57F6-10EDEC1AAE14}"/>
          </ac:spMkLst>
        </pc:spChg>
        <pc:spChg chg="add mod">
          <ac:chgData name="Vivek Dandingi" userId="cfa0a5116e286bc4" providerId="LiveId" clId="{A195F490-B69F-423B-A4AC-D648FD9E03BE}" dt="2023-07-17T14:01:36.186" v="5600" actId="2"/>
          <ac:spMkLst>
            <pc:docMk/>
            <pc:sldMk cId="2303891431" sldId="258"/>
            <ac:spMk id="5" creationId="{50EB9113-58AC-4991-4338-849B3040893A}"/>
          </ac:spMkLst>
        </pc:spChg>
        <pc:spChg chg="add mod">
          <ac:chgData name="Vivek Dandingi" userId="cfa0a5116e286bc4" providerId="LiveId" clId="{A195F490-B69F-423B-A4AC-D648FD9E03BE}" dt="2023-07-07T09:51:51.926" v="1866" actId="20577"/>
          <ac:spMkLst>
            <pc:docMk/>
            <pc:sldMk cId="2303891431" sldId="258"/>
            <ac:spMk id="6" creationId="{1B3D7157-3CF9-C959-71E2-808711024725}"/>
          </ac:spMkLst>
        </pc:spChg>
        <pc:spChg chg="add mod">
          <ac:chgData name="Vivek Dandingi" userId="cfa0a5116e286bc4" providerId="LiveId" clId="{A195F490-B69F-423B-A4AC-D648FD9E03BE}" dt="2023-07-07T13:04:17.839" v="2428" actId="207"/>
          <ac:spMkLst>
            <pc:docMk/>
            <pc:sldMk cId="2303891431" sldId="258"/>
            <ac:spMk id="7" creationId="{2F5902A6-6415-F88A-848D-F24CA6A4C4B9}"/>
          </ac:spMkLst>
        </pc:spChg>
        <pc:graphicFrameChg chg="add mod modGraphic">
          <ac:chgData name="Vivek Dandingi" userId="cfa0a5116e286bc4" providerId="LiveId" clId="{A195F490-B69F-423B-A4AC-D648FD9E03BE}" dt="2023-07-07T12:56:27.805" v="2243" actId="14861"/>
          <ac:graphicFrameMkLst>
            <pc:docMk/>
            <pc:sldMk cId="2303891431" sldId="258"/>
            <ac:graphicFrameMk id="3" creationId="{2C542EE5-FE18-25FB-7E5F-39C23C315655}"/>
          </ac:graphicFrameMkLst>
        </pc:graphicFrameChg>
        <pc:graphicFrameChg chg="add del mod modGraphic">
          <ac:chgData name="Vivek Dandingi" userId="cfa0a5116e286bc4" providerId="LiveId" clId="{A195F490-B69F-423B-A4AC-D648FD9E03BE}" dt="2023-07-07T12:53:55.193" v="2189" actId="478"/>
          <ac:graphicFrameMkLst>
            <pc:docMk/>
            <pc:sldMk cId="2303891431" sldId="258"/>
            <ac:graphicFrameMk id="4" creationId="{756C9DC5-94E6-2797-2FC3-7626E8F626E4}"/>
          </ac:graphicFrameMkLst>
        </pc:graphicFrameChg>
      </pc:sldChg>
      <pc:sldChg chg="addSp modSp new mod">
        <pc:chgData name="Vivek Dandingi" userId="cfa0a5116e286bc4" providerId="LiveId" clId="{A195F490-B69F-423B-A4AC-D648FD9E03BE}" dt="2023-07-07T09:40:53.652" v="1810" actId="12"/>
        <pc:sldMkLst>
          <pc:docMk/>
          <pc:sldMk cId="1457158995" sldId="259"/>
        </pc:sldMkLst>
        <pc:spChg chg="add mod">
          <ac:chgData name="Vivek Dandingi" userId="cfa0a5116e286bc4" providerId="LiveId" clId="{A195F490-B69F-423B-A4AC-D648FD9E03BE}" dt="2023-07-07T09:28:14.675" v="1130" actId="207"/>
          <ac:spMkLst>
            <pc:docMk/>
            <pc:sldMk cId="1457158995" sldId="259"/>
            <ac:spMk id="2" creationId="{9445CB17-E60D-C7FB-34AA-C090EB86F2E6}"/>
          </ac:spMkLst>
        </pc:spChg>
        <pc:spChg chg="add mod">
          <ac:chgData name="Vivek Dandingi" userId="cfa0a5116e286bc4" providerId="LiveId" clId="{A195F490-B69F-423B-A4AC-D648FD9E03BE}" dt="2023-07-07T09:35:34.869" v="1516" actId="20577"/>
          <ac:spMkLst>
            <pc:docMk/>
            <pc:sldMk cId="1457158995" sldId="259"/>
            <ac:spMk id="4" creationId="{E60F4AD5-655A-624F-416E-D6BD2360E840}"/>
          </ac:spMkLst>
        </pc:spChg>
        <pc:spChg chg="add mod">
          <ac:chgData name="Vivek Dandingi" userId="cfa0a5116e286bc4" providerId="LiveId" clId="{A195F490-B69F-423B-A4AC-D648FD9E03BE}" dt="2023-07-07T09:40:53.652" v="1810" actId="12"/>
          <ac:spMkLst>
            <pc:docMk/>
            <pc:sldMk cId="1457158995" sldId="259"/>
            <ac:spMk id="5" creationId="{57DEDDA5-43E6-A6CC-6F0C-5030A7B25D40}"/>
          </ac:spMkLst>
        </pc:spChg>
        <pc:picChg chg="add mod">
          <ac:chgData name="Vivek Dandingi" userId="cfa0a5116e286bc4" providerId="LiveId" clId="{A195F490-B69F-423B-A4AC-D648FD9E03BE}" dt="2023-07-07T09:28:53.222" v="1133" actId="1440"/>
          <ac:picMkLst>
            <pc:docMk/>
            <pc:sldMk cId="1457158995" sldId="259"/>
            <ac:picMk id="3" creationId="{04BE35D7-1CFF-730A-14B2-13B7AE53493A}"/>
          </ac:picMkLst>
        </pc:picChg>
      </pc:sldChg>
      <pc:sldChg chg="addSp delSp modSp new mod">
        <pc:chgData name="Vivek Dandingi" userId="cfa0a5116e286bc4" providerId="LiveId" clId="{A195F490-B69F-423B-A4AC-D648FD9E03BE}" dt="2023-07-07T11:36:58.906" v="2106" actId="20577"/>
        <pc:sldMkLst>
          <pc:docMk/>
          <pc:sldMk cId="3562418252" sldId="260"/>
        </pc:sldMkLst>
        <pc:spChg chg="add mod">
          <ac:chgData name="Vivek Dandingi" userId="cfa0a5116e286bc4" providerId="LiveId" clId="{A195F490-B69F-423B-A4AC-D648FD9E03BE}" dt="2023-07-07T10:21:46.915" v="1879" actId="207"/>
          <ac:spMkLst>
            <pc:docMk/>
            <pc:sldMk cId="3562418252" sldId="260"/>
            <ac:spMk id="3" creationId="{D1A1CED3-B727-EB25-6209-D262A3C6D261}"/>
          </ac:spMkLst>
        </pc:spChg>
        <pc:spChg chg="add mod">
          <ac:chgData name="Vivek Dandingi" userId="cfa0a5116e286bc4" providerId="LiveId" clId="{A195F490-B69F-423B-A4AC-D648FD9E03BE}" dt="2023-07-07T11:36:58.906" v="2106" actId="20577"/>
          <ac:spMkLst>
            <pc:docMk/>
            <pc:sldMk cId="3562418252" sldId="260"/>
            <ac:spMk id="5" creationId="{45477693-9941-A9C7-57D5-85DF76C0DD2B}"/>
          </ac:spMkLst>
        </pc:spChg>
        <pc:picChg chg="add del mod">
          <ac:chgData name="Vivek Dandingi" userId="cfa0a5116e286bc4" providerId="LiveId" clId="{A195F490-B69F-423B-A4AC-D648FD9E03BE}" dt="2023-07-07T10:31:12.508" v="1880" actId="478"/>
          <ac:picMkLst>
            <pc:docMk/>
            <pc:sldMk cId="3562418252" sldId="260"/>
            <ac:picMk id="2" creationId="{19F11CF3-BE45-A385-7BBA-92B5338B47B4}"/>
          </ac:picMkLst>
        </pc:picChg>
        <pc:picChg chg="add mod">
          <ac:chgData name="Vivek Dandingi" userId="cfa0a5116e286bc4" providerId="LiveId" clId="{A195F490-B69F-423B-A4AC-D648FD9E03BE}" dt="2023-07-07T10:32:17.098" v="1916" actId="1440"/>
          <ac:picMkLst>
            <pc:docMk/>
            <pc:sldMk cId="3562418252" sldId="260"/>
            <ac:picMk id="4" creationId="{02E0F9CD-6554-B4D9-0A6C-3A09EE336307}"/>
          </ac:picMkLst>
        </pc:picChg>
      </pc:sldChg>
      <pc:sldChg chg="addSp delSp modSp new mod">
        <pc:chgData name="Vivek Dandingi" userId="cfa0a5116e286bc4" providerId="LiveId" clId="{A195F490-B69F-423B-A4AC-D648FD9E03BE}" dt="2023-07-07T13:34:08.116" v="2916" actId="20577"/>
        <pc:sldMkLst>
          <pc:docMk/>
          <pc:sldMk cId="982102368" sldId="261"/>
        </pc:sldMkLst>
        <pc:spChg chg="add mod">
          <ac:chgData name="Vivek Dandingi" userId="cfa0a5116e286bc4" providerId="LiveId" clId="{A195F490-B69F-423B-A4AC-D648FD9E03BE}" dt="2023-07-07T12:49:15.144" v="2128" actId="207"/>
          <ac:spMkLst>
            <pc:docMk/>
            <pc:sldMk cId="982102368" sldId="261"/>
            <ac:spMk id="5" creationId="{409938D7-D77B-0892-74CB-B38886C84DF7}"/>
          </ac:spMkLst>
        </pc:spChg>
        <pc:spChg chg="add mod">
          <ac:chgData name="Vivek Dandingi" userId="cfa0a5116e286bc4" providerId="LiveId" clId="{A195F490-B69F-423B-A4AC-D648FD9E03BE}" dt="2023-07-07T12:59:25.631" v="2423" actId="1076"/>
          <ac:spMkLst>
            <pc:docMk/>
            <pc:sldMk cId="982102368" sldId="261"/>
            <ac:spMk id="6" creationId="{3E8F2E80-2EA9-213C-3FEE-4A960AA542E3}"/>
          </ac:spMkLst>
        </pc:spChg>
        <pc:spChg chg="add del mod">
          <ac:chgData name="Vivek Dandingi" userId="cfa0a5116e286bc4" providerId="LiveId" clId="{A195F490-B69F-423B-A4AC-D648FD9E03BE}" dt="2023-07-07T13:03:43.259" v="2425"/>
          <ac:spMkLst>
            <pc:docMk/>
            <pc:sldMk cId="982102368" sldId="261"/>
            <ac:spMk id="7" creationId="{C213B7D9-8228-829A-E28A-9E1D34944A85}"/>
          </ac:spMkLst>
        </pc:spChg>
        <pc:spChg chg="add mod">
          <ac:chgData name="Vivek Dandingi" userId="cfa0a5116e286bc4" providerId="LiveId" clId="{A195F490-B69F-423B-A4AC-D648FD9E03BE}" dt="2023-07-07T13:34:08.116" v="2916" actId="20577"/>
          <ac:spMkLst>
            <pc:docMk/>
            <pc:sldMk cId="982102368" sldId="261"/>
            <ac:spMk id="8" creationId="{61112DE0-140F-70A7-84D3-DF4028725AFF}"/>
          </ac:spMkLst>
        </pc:spChg>
        <pc:picChg chg="add del mod">
          <ac:chgData name="Vivek Dandingi" userId="cfa0a5116e286bc4" providerId="LiveId" clId="{A195F490-B69F-423B-A4AC-D648FD9E03BE}" dt="2023-07-07T12:46:25.707" v="2113" actId="478"/>
          <ac:picMkLst>
            <pc:docMk/>
            <pc:sldMk cId="982102368" sldId="261"/>
            <ac:picMk id="2" creationId="{A1BB8039-AC44-5D0A-98DC-6AABFC01019F}"/>
          </ac:picMkLst>
        </pc:picChg>
        <pc:picChg chg="add del mod">
          <ac:chgData name="Vivek Dandingi" userId="cfa0a5116e286bc4" providerId="LiveId" clId="{A195F490-B69F-423B-A4AC-D648FD9E03BE}" dt="2023-07-07T12:48:19.565" v="2119" actId="478"/>
          <ac:picMkLst>
            <pc:docMk/>
            <pc:sldMk cId="982102368" sldId="261"/>
            <ac:picMk id="3" creationId="{B1DD8152-BE79-E790-EAB4-58E23208F604}"/>
          </ac:picMkLst>
        </pc:picChg>
        <pc:picChg chg="add mod">
          <ac:chgData name="Vivek Dandingi" userId="cfa0a5116e286bc4" providerId="LiveId" clId="{A195F490-B69F-423B-A4AC-D648FD9E03BE}" dt="2023-07-07T13:23:32.852" v="2441" actId="1076"/>
          <ac:picMkLst>
            <pc:docMk/>
            <pc:sldMk cId="982102368" sldId="261"/>
            <ac:picMk id="4" creationId="{B4185742-592C-87A8-0D99-5B4CAC48F3A8}"/>
          </ac:picMkLst>
        </pc:picChg>
      </pc:sldChg>
      <pc:sldChg chg="addSp modSp new mod">
        <pc:chgData name="Vivek Dandingi" userId="cfa0a5116e286bc4" providerId="LiveId" clId="{A195F490-B69F-423B-A4AC-D648FD9E03BE}" dt="2023-07-07T14:38:50.133" v="3465" actId="207"/>
        <pc:sldMkLst>
          <pc:docMk/>
          <pc:sldMk cId="1401518761" sldId="262"/>
        </pc:sldMkLst>
        <pc:spChg chg="add mod">
          <ac:chgData name="Vivek Dandingi" userId="cfa0a5116e286bc4" providerId="LiveId" clId="{A195F490-B69F-423B-A4AC-D648FD9E03BE}" dt="2023-07-07T14:15:00.100" v="2924" actId="207"/>
          <ac:spMkLst>
            <pc:docMk/>
            <pc:sldMk cId="1401518761" sldId="262"/>
            <ac:spMk id="2" creationId="{99135872-A349-B471-5FEA-CA05B8554922}"/>
          </ac:spMkLst>
        </pc:spChg>
        <pc:spChg chg="add mod">
          <ac:chgData name="Vivek Dandingi" userId="cfa0a5116e286bc4" providerId="LiveId" clId="{A195F490-B69F-423B-A4AC-D648FD9E03BE}" dt="2023-07-07T14:23:15.613" v="2946" actId="1076"/>
          <ac:spMkLst>
            <pc:docMk/>
            <pc:sldMk cId="1401518761" sldId="262"/>
            <ac:spMk id="3" creationId="{11E33108-25A6-FA27-0D91-999E163A67AD}"/>
          </ac:spMkLst>
        </pc:spChg>
        <pc:spChg chg="add mod">
          <ac:chgData name="Vivek Dandingi" userId="cfa0a5116e286bc4" providerId="LiveId" clId="{A195F490-B69F-423B-A4AC-D648FD9E03BE}" dt="2023-07-07T14:38:50.133" v="3465" actId="207"/>
          <ac:spMkLst>
            <pc:docMk/>
            <pc:sldMk cId="1401518761" sldId="262"/>
            <ac:spMk id="4" creationId="{3D56761A-67DF-CF83-81DD-9AAB0FF5BBA4}"/>
          </ac:spMkLst>
        </pc:spChg>
      </pc:sldChg>
      <pc:sldChg chg="addSp modSp new mod">
        <pc:chgData name="Vivek Dandingi" userId="cfa0a5116e286bc4" providerId="LiveId" clId="{A195F490-B69F-423B-A4AC-D648FD9E03BE}" dt="2023-07-10T13:06:41.173" v="3813" actId="20577"/>
        <pc:sldMkLst>
          <pc:docMk/>
          <pc:sldMk cId="256749329" sldId="263"/>
        </pc:sldMkLst>
        <pc:spChg chg="add mod">
          <ac:chgData name="Vivek Dandingi" userId="cfa0a5116e286bc4" providerId="LiveId" clId="{A195F490-B69F-423B-A4AC-D648FD9E03BE}" dt="2023-07-10T12:49:36.203" v="3473" actId="20577"/>
          <ac:spMkLst>
            <pc:docMk/>
            <pc:sldMk cId="256749329" sldId="263"/>
            <ac:spMk id="2" creationId="{83CFCB8B-263F-E471-C5C9-82BC276C1347}"/>
          </ac:spMkLst>
        </pc:spChg>
        <pc:spChg chg="add mod">
          <ac:chgData name="Vivek Dandingi" userId="cfa0a5116e286bc4" providerId="LiveId" clId="{A195F490-B69F-423B-A4AC-D648FD9E03BE}" dt="2023-07-10T13:06:41.173" v="3813" actId="20577"/>
          <ac:spMkLst>
            <pc:docMk/>
            <pc:sldMk cId="256749329" sldId="263"/>
            <ac:spMk id="3" creationId="{82C9682F-B0B3-A1BD-E885-836F6349EAB4}"/>
          </ac:spMkLst>
        </pc:spChg>
      </pc:sldChg>
      <pc:sldChg chg="addSp modSp new mod">
        <pc:chgData name="Vivek Dandingi" userId="cfa0a5116e286bc4" providerId="LiveId" clId="{A195F490-B69F-423B-A4AC-D648FD9E03BE}" dt="2023-07-10T13:31:26.371" v="3983" actId="207"/>
        <pc:sldMkLst>
          <pc:docMk/>
          <pc:sldMk cId="2549968907" sldId="264"/>
        </pc:sldMkLst>
        <pc:spChg chg="add mod">
          <ac:chgData name="Vivek Dandingi" userId="cfa0a5116e286bc4" providerId="LiveId" clId="{A195F490-B69F-423B-A4AC-D648FD9E03BE}" dt="2023-07-10T13:31:26.371" v="3983" actId="207"/>
          <ac:spMkLst>
            <pc:docMk/>
            <pc:sldMk cId="2549968907" sldId="264"/>
            <ac:spMk id="2" creationId="{CFE231FB-76DE-212D-50D6-925EA7D5D4F5}"/>
          </ac:spMkLst>
        </pc:spChg>
        <pc:picChg chg="add mod">
          <ac:chgData name="Vivek Dandingi" userId="cfa0a5116e286bc4" providerId="LiveId" clId="{A195F490-B69F-423B-A4AC-D648FD9E03BE}" dt="2023-07-10T13:14:37.584" v="3822" actId="1076"/>
          <ac:picMkLst>
            <pc:docMk/>
            <pc:sldMk cId="2549968907" sldId="264"/>
            <ac:picMk id="3" creationId="{BDCF090A-213E-055E-D4AA-0CD566763CFC}"/>
          </ac:picMkLst>
        </pc:picChg>
        <pc:picChg chg="add mod">
          <ac:chgData name="Vivek Dandingi" userId="cfa0a5116e286bc4" providerId="LiveId" clId="{A195F490-B69F-423B-A4AC-D648FD9E03BE}" dt="2023-07-10T13:16:57.977" v="3915" actId="1038"/>
          <ac:picMkLst>
            <pc:docMk/>
            <pc:sldMk cId="2549968907" sldId="264"/>
            <ac:picMk id="4" creationId="{9D7852C9-D094-B284-B6BB-B979A0F7343D}"/>
          </ac:picMkLst>
        </pc:picChg>
        <pc:picChg chg="add mod">
          <ac:chgData name="Vivek Dandingi" userId="cfa0a5116e286bc4" providerId="LiveId" clId="{A195F490-B69F-423B-A4AC-D648FD9E03BE}" dt="2023-07-10T13:15:47.482" v="3841" actId="1036"/>
          <ac:picMkLst>
            <pc:docMk/>
            <pc:sldMk cId="2549968907" sldId="264"/>
            <ac:picMk id="5" creationId="{1045099A-F5DA-11A2-FA66-47BA43CDA0D2}"/>
          </ac:picMkLst>
        </pc:picChg>
        <pc:picChg chg="add mod">
          <ac:chgData name="Vivek Dandingi" userId="cfa0a5116e286bc4" providerId="LiveId" clId="{A195F490-B69F-423B-A4AC-D648FD9E03BE}" dt="2023-07-10T13:17:09.485" v="3969" actId="1038"/>
          <ac:picMkLst>
            <pc:docMk/>
            <pc:sldMk cId="2549968907" sldId="264"/>
            <ac:picMk id="6" creationId="{E270F69E-D7E5-39A9-0DA4-87B40C07E600}"/>
          </ac:picMkLst>
        </pc:picChg>
      </pc:sldChg>
      <pc:sldChg chg="addSp modSp new mod">
        <pc:chgData name="Vivek Dandingi" userId="cfa0a5116e286bc4" providerId="LiveId" clId="{A195F490-B69F-423B-A4AC-D648FD9E03BE}" dt="2023-07-10T13:48:32.760" v="4337" actId="20577"/>
        <pc:sldMkLst>
          <pc:docMk/>
          <pc:sldMk cId="2619052832" sldId="265"/>
        </pc:sldMkLst>
        <pc:spChg chg="add mod">
          <ac:chgData name="Vivek Dandingi" userId="cfa0a5116e286bc4" providerId="LiveId" clId="{A195F490-B69F-423B-A4AC-D648FD9E03BE}" dt="2023-07-10T13:18:33.875" v="3975" actId="207"/>
          <ac:spMkLst>
            <pc:docMk/>
            <pc:sldMk cId="2619052832" sldId="265"/>
            <ac:spMk id="2" creationId="{1BC23E68-EFEB-EC6D-93E0-0A89F7B8A044}"/>
          </ac:spMkLst>
        </pc:spChg>
        <pc:spChg chg="add mod">
          <ac:chgData name="Vivek Dandingi" userId="cfa0a5116e286bc4" providerId="LiveId" clId="{A195F490-B69F-423B-A4AC-D648FD9E03BE}" dt="2023-07-10T13:48:32.760" v="4337" actId="20577"/>
          <ac:spMkLst>
            <pc:docMk/>
            <pc:sldMk cId="2619052832" sldId="265"/>
            <ac:spMk id="3" creationId="{8F4BB179-8478-0634-D0BE-57D5C691A03C}"/>
          </ac:spMkLst>
        </pc:spChg>
      </pc:sldChg>
      <pc:sldChg chg="addSp modSp new mod setBg">
        <pc:chgData name="Vivek Dandingi" userId="cfa0a5116e286bc4" providerId="LiveId" clId="{A195F490-B69F-423B-A4AC-D648FD9E03BE}" dt="2023-07-14T06:29:05.750" v="5230" actId="313"/>
        <pc:sldMkLst>
          <pc:docMk/>
          <pc:sldMk cId="3431136094" sldId="266"/>
        </pc:sldMkLst>
        <pc:spChg chg="add mod">
          <ac:chgData name="Vivek Dandingi" userId="cfa0a5116e286bc4" providerId="LiveId" clId="{A195F490-B69F-423B-A4AC-D648FD9E03BE}" dt="2023-07-14T06:29:05.750" v="5230" actId="313"/>
          <ac:spMkLst>
            <pc:docMk/>
            <pc:sldMk cId="3431136094" sldId="266"/>
            <ac:spMk id="2" creationId="{BAF91A9C-9A26-ECCC-2D04-53D6FAD7704F}"/>
          </ac:spMkLst>
        </pc:spChg>
      </pc:sldChg>
      <pc:sldChg chg="addSp delSp modSp new mod setBg">
        <pc:chgData name="Vivek Dandingi" userId="cfa0a5116e286bc4" providerId="LiveId" clId="{A195F490-B69F-423B-A4AC-D648FD9E03BE}" dt="2023-07-14T06:35:07.078" v="5368" actId="20577"/>
        <pc:sldMkLst>
          <pc:docMk/>
          <pc:sldMk cId="758487095" sldId="267"/>
        </pc:sldMkLst>
        <pc:spChg chg="add mod">
          <ac:chgData name="Vivek Dandingi" userId="cfa0a5116e286bc4" providerId="LiveId" clId="{A195F490-B69F-423B-A4AC-D648FD9E03BE}" dt="2023-07-14T06:35:07.078" v="5368" actId="20577"/>
          <ac:spMkLst>
            <pc:docMk/>
            <pc:sldMk cId="758487095" sldId="267"/>
            <ac:spMk id="2" creationId="{45BD5FE8-0399-3BB0-987E-D25F49E2B41B}"/>
          </ac:spMkLst>
        </pc:spChg>
        <pc:spChg chg="add mod">
          <ac:chgData name="Vivek Dandingi" userId="cfa0a5116e286bc4" providerId="LiveId" clId="{A195F490-B69F-423B-A4AC-D648FD9E03BE}" dt="2023-07-14T06:34:40" v="5364" actId="1036"/>
          <ac:spMkLst>
            <pc:docMk/>
            <pc:sldMk cId="758487095" sldId="267"/>
            <ac:spMk id="3" creationId="{19FE26B8-E3CF-3F4A-C69C-1F01AA1C44B8}"/>
          </ac:spMkLst>
        </pc:spChg>
        <pc:cxnChg chg="add del mod">
          <ac:chgData name="Vivek Dandingi" userId="cfa0a5116e286bc4" providerId="LiveId" clId="{A195F490-B69F-423B-A4AC-D648FD9E03BE}" dt="2023-07-14T06:32:35.452" v="5319" actId="478"/>
          <ac:cxnSpMkLst>
            <pc:docMk/>
            <pc:sldMk cId="758487095" sldId="267"/>
            <ac:cxnSpMk id="5" creationId="{1322F0F6-81B2-EDCA-1A0E-9DDFAD381EB1}"/>
          </ac:cxnSpMkLst>
        </pc:cxnChg>
      </pc:sldChg>
      <pc:sldChg chg="addSp modSp new mod ord setBg">
        <pc:chgData name="Vivek Dandingi" userId="cfa0a5116e286bc4" providerId="LiveId" clId="{A195F490-B69F-423B-A4AC-D648FD9E03BE}" dt="2023-07-12T17:26:10.425" v="4622" actId="1076"/>
        <pc:sldMkLst>
          <pc:docMk/>
          <pc:sldMk cId="4130744952" sldId="268"/>
        </pc:sldMkLst>
        <pc:spChg chg="add mod">
          <ac:chgData name="Vivek Dandingi" userId="cfa0a5116e286bc4" providerId="LiveId" clId="{A195F490-B69F-423B-A4AC-D648FD9E03BE}" dt="2023-07-12T17:18:51.580" v="4358" actId="207"/>
          <ac:spMkLst>
            <pc:docMk/>
            <pc:sldMk cId="4130744952" sldId="268"/>
            <ac:spMk id="2" creationId="{72D0DC10-3BFD-89F4-0A81-C8F97AE6EB38}"/>
          </ac:spMkLst>
        </pc:spChg>
        <pc:spChg chg="add mod">
          <ac:chgData name="Vivek Dandingi" userId="cfa0a5116e286bc4" providerId="LiveId" clId="{A195F490-B69F-423B-A4AC-D648FD9E03BE}" dt="2023-07-12T17:26:10.425" v="4622" actId="1076"/>
          <ac:spMkLst>
            <pc:docMk/>
            <pc:sldMk cId="4130744952" sldId="268"/>
            <ac:spMk id="3" creationId="{39509A7E-457F-F818-90A9-0479027F82F1}"/>
          </ac:spMkLst>
        </pc:spChg>
      </pc:sldChg>
      <pc:sldChg chg="addSp modSp new del mod modAnim">
        <pc:chgData name="Vivek Dandingi" userId="cfa0a5116e286bc4" providerId="LiveId" clId="{A195F490-B69F-423B-A4AC-D648FD9E03BE}" dt="2023-07-12T17:36:24.138" v="4977" actId="2696"/>
        <pc:sldMkLst>
          <pc:docMk/>
          <pc:sldMk cId="555516486" sldId="269"/>
        </pc:sldMkLst>
        <pc:spChg chg="add mod">
          <ac:chgData name="Vivek Dandingi" userId="cfa0a5116e286bc4" providerId="LiveId" clId="{A195F490-B69F-423B-A4AC-D648FD9E03BE}" dt="2023-07-12T17:35:00.951" v="4968" actId="1076"/>
          <ac:spMkLst>
            <pc:docMk/>
            <pc:sldMk cId="555516486" sldId="269"/>
            <ac:spMk id="2" creationId="{326F4F90-34D9-DA46-4B23-E948560A0DAE}"/>
          </ac:spMkLst>
        </pc:spChg>
      </pc:sldChg>
      <pc:sldChg chg="addSp modSp new mod">
        <pc:chgData name="Vivek Dandingi" userId="cfa0a5116e286bc4" providerId="LiveId" clId="{A195F490-B69F-423B-A4AC-D648FD9E03BE}" dt="2023-07-12T17:39:24.525" v="5022" actId="14861"/>
        <pc:sldMkLst>
          <pc:docMk/>
          <pc:sldMk cId="2884063464" sldId="269"/>
        </pc:sldMkLst>
        <pc:spChg chg="add mod">
          <ac:chgData name="Vivek Dandingi" userId="cfa0a5116e286bc4" providerId="LiveId" clId="{A195F490-B69F-423B-A4AC-D648FD9E03BE}" dt="2023-07-12T17:39:24.525" v="5022" actId="14861"/>
          <ac:spMkLst>
            <pc:docMk/>
            <pc:sldMk cId="2884063464" sldId="269"/>
            <ac:spMk id="2" creationId="{55D7594D-28CD-EBC0-59C6-11494EDF06ED}"/>
          </ac:spMkLst>
        </pc:spChg>
      </pc:sldChg>
      <pc:sldChg chg="addSp delSp modSp new mod">
        <pc:chgData name="Vivek Dandingi" userId="cfa0a5116e286bc4" providerId="LiveId" clId="{A195F490-B69F-423B-A4AC-D648FD9E03BE}" dt="2023-07-17T14:03:06.967" v="5685" actId="20577"/>
        <pc:sldMkLst>
          <pc:docMk/>
          <pc:sldMk cId="1450803829" sldId="270"/>
        </pc:sldMkLst>
        <pc:spChg chg="add del mod">
          <ac:chgData name="Vivek Dandingi" userId="cfa0a5116e286bc4" providerId="LiveId" clId="{A195F490-B69F-423B-A4AC-D648FD9E03BE}" dt="2023-07-17T13:55:04.950" v="5372"/>
          <ac:spMkLst>
            <pc:docMk/>
            <pc:sldMk cId="1450803829" sldId="270"/>
            <ac:spMk id="2" creationId="{01EB560D-E1B6-BD19-5C7F-D9A8AB0B6954}"/>
          </ac:spMkLst>
        </pc:spChg>
        <pc:spChg chg="add mod">
          <ac:chgData name="Vivek Dandingi" userId="cfa0a5116e286bc4" providerId="LiveId" clId="{A195F490-B69F-423B-A4AC-D648FD9E03BE}" dt="2023-07-17T13:58:37.328" v="5492" actId="20577"/>
          <ac:spMkLst>
            <pc:docMk/>
            <pc:sldMk cId="1450803829" sldId="270"/>
            <ac:spMk id="3" creationId="{4671DE70-8D38-17C0-F5DC-ECD3634FC9FF}"/>
          </ac:spMkLst>
        </pc:spChg>
        <pc:spChg chg="add mod">
          <ac:chgData name="Vivek Dandingi" userId="cfa0a5116e286bc4" providerId="LiveId" clId="{A195F490-B69F-423B-A4AC-D648FD9E03BE}" dt="2023-07-17T14:03:06.967" v="5685" actId="20577"/>
          <ac:spMkLst>
            <pc:docMk/>
            <pc:sldMk cId="1450803829" sldId="270"/>
            <ac:spMk id="5" creationId="{0AC319FA-898A-03DE-A75B-9A3A54CDEF05}"/>
          </ac:spMkLst>
        </pc:spChg>
        <pc:picChg chg="add mod">
          <ac:chgData name="Vivek Dandingi" userId="cfa0a5116e286bc4" providerId="LiveId" clId="{A195F490-B69F-423B-A4AC-D648FD9E03BE}" dt="2023-07-17T13:59:00.696" v="5494" actId="1076"/>
          <ac:picMkLst>
            <pc:docMk/>
            <pc:sldMk cId="1450803829" sldId="270"/>
            <ac:picMk id="4" creationId="{5F59A0CA-8EC1-EDB1-CBEB-F2EC4FD80D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18687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253766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120679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214237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331355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3248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239671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385110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108742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84839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0C4B43-88A4-4461-8D8C-87142D0F7E7A}" type="datetimeFigureOut">
              <a:rPr lang="en-IN" smtClean="0"/>
              <a:t>17-07-2023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8260B1-7F7A-4E92-9365-8944FE49CA68}" type="slidenum">
              <a:rPr lang="en-IN" smtClean="0"/>
              <a:t>‹#›</a:t>
            </a:fld>
            <a:endParaRPr lang="en-IN" dirty="0"/>
          </a:p>
        </p:txBody>
      </p:sp>
    </p:spTree>
    <p:extLst>
      <p:ext uri="{BB962C8B-B14F-4D97-AF65-F5344CB8AC3E}">
        <p14:creationId xmlns:p14="http://schemas.microsoft.com/office/powerpoint/2010/main" val="221402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C4B43-88A4-4461-8D8C-87142D0F7E7A}" type="datetimeFigureOut">
              <a:rPr lang="en-IN" smtClean="0"/>
              <a:t>17-07-2023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260B1-7F7A-4E92-9365-8944FE49CA68}" type="slidenum">
              <a:rPr lang="en-IN" smtClean="0"/>
              <a:t>‹#›</a:t>
            </a:fld>
            <a:endParaRPr lang="en-IN" dirty="0"/>
          </a:p>
        </p:txBody>
      </p:sp>
    </p:spTree>
    <p:extLst>
      <p:ext uri="{BB962C8B-B14F-4D97-AF65-F5344CB8AC3E}">
        <p14:creationId xmlns:p14="http://schemas.microsoft.com/office/powerpoint/2010/main" val="4935568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r="-4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0F11-96F9-1FB4-24AD-6E99446AC9EE}"/>
              </a:ext>
            </a:extLst>
          </p:cNvPr>
          <p:cNvSpPr>
            <a:spLocks noGrp="1"/>
          </p:cNvSpPr>
          <p:nvPr>
            <p:ph type="ctrTitle"/>
          </p:nvPr>
        </p:nvSpPr>
        <p:spPr>
          <a:xfrm>
            <a:off x="135771" y="1122363"/>
            <a:ext cx="9144000" cy="2387600"/>
          </a:xfrm>
          <a:blipFill dpi="0" rotWithShape="1">
            <a:blip r:embed="rId3">
              <a:alphaModFix amt="0"/>
            </a:blip>
            <a:srcRect/>
            <a:tile tx="0" ty="0" sx="100000" sy="100000" flip="none" algn="tl"/>
          </a:blipFill>
        </p:spPr>
        <p:txBody>
          <a:bodyPr/>
          <a:lstStyle/>
          <a:p>
            <a:r>
              <a:rPr lang="en-IN" b="1" i="0" dirty="0">
                <a:ln w="6600">
                  <a:solidFill>
                    <a:schemeClr val="accent2"/>
                  </a:solidFill>
                  <a:prstDash val="solid"/>
                </a:ln>
                <a:solidFill>
                  <a:srgbClr val="FFFFFF"/>
                </a:solidFill>
                <a:effectLst>
                  <a:outerShdw dist="38100" dir="2700000" algn="tl" rotWithShape="0">
                    <a:schemeClr val="accent2"/>
                  </a:outerShdw>
                </a:effectLst>
                <a:latin typeface="lato" panose="020F0502020204030204" pitchFamily="34" charset="0"/>
              </a:rPr>
              <a:t>Business Report</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ubtitle 2">
            <a:extLst>
              <a:ext uri="{FF2B5EF4-FFF2-40B4-BE49-F238E27FC236}">
                <a16:creationId xmlns:a16="http://schemas.microsoft.com/office/drawing/2014/main" id="{C6C9B4A7-BAC4-CF9D-BB0E-0AEFB8B84B81}"/>
              </a:ext>
            </a:extLst>
          </p:cNvPr>
          <p:cNvSpPr>
            <a:spLocks noGrp="1"/>
          </p:cNvSpPr>
          <p:nvPr>
            <p:ph type="subTitle" idx="1"/>
          </p:nvPr>
        </p:nvSpPr>
        <p:spPr>
          <a:xfrm>
            <a:off x="376842" y="3602038"/>
            <a:ext cx="9144000" cy="1655762"/>
          </a:xfrm>
          <a:blipFill dpi="0" rotWithShape="1">
            <a:blip r:embed="rId3">
              <a:alphaModFix amt="0"/>
            </a:blip>
            <a:srcRect/>
            <a:tile tx="0" ty="0" sx="100000" sy="100000" flip="none" algn="tl"/>
          </a:blipFill>
        </p:spPr>
        <p:txBody>
          <a:bodyPr>
            <a:normAutofit/>
          </a:bodyPr>
          <a:lstStyle/>
          <a:p>
            <a:r>
              <a:rPr lang="en-IN" sz="2800" dirty="0">
                <a:ln w="0"/>
                <a:solidFill>
                  <a:schemeClr val="accent1"/>
                </a:solidFill>
                <a:effectLst>
                  <a:outerShdw blurRad="50800" dist="38100" dir="2700000" algn="tl" rotWithShape="0">
                    <a:prstClr val="black">
                      <a:alpha val="40000"/>
                    </a:prstClr>
                  </a:outerShdw>
                </a:effectLst>
              </a:rPr>
              <a:t>HBFC Bank (Personal Loans) </a:t>
            </a:r>
          </a:p>
        </p:txBody>
      </p:sp>
    </p:spTree>
    <p:extLst>
      <p:ext uri="{BB962C8B-B14F-4D97-AF65-F5344CB8AC3E}">
        <p14:creationId xmlns:p14="http://schemas.microsoft.com/office/powerpoint/2010/main" val="198925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C23E68-EFEB-EC6D-93E0-0A89F7B8A044}"/>
              </a:ext>
            </a:extLst>
          </p:cNvPr>
          <p:cNvSpPr txBox="1"/>
          <p:nvPr/>
        </p:nvSpPr>
        <p:spPr>
          <a:xfrm>
            <a:off x="270164" y="332509"/>
            <a:ext cx="11637818" cy="923330"/>
          </a:xfrm>
          <a:prstGeom prst="rect">
            <a:avLst/>
          </a:prstGeom>
          <a:noFill/>
        </p:spPr>
        <p:txBody>
          <a:bodyPr wrap="square" rtlCol="0">
            <a:spAutoFit/>
          </a:bodyPr>
          <a:lstStyle/>
          <a:p>
            <a:r>
              <a:rPr lang="en-US" i="0" dirty="0">
                <a:solidFill>
                  <a:srgbClr val="FF0000"/>
                </a:solidFill>
                <a:effectLst/>
              </a:rPr>
              <a:t>9. </a:t>
            </a:r>
            <a:r>
              <a:rPr lang="en-US" i="0" dirty="0" err="1">
                <a:solidFill>
                  <a:srgbClr val="FF0000"/>
                </a:solidFill>
                <a:effectLst/>
              </a:rPr>
              <a:t>Analyse</a:t>
            </a:r>
            <a:r>
              <a:rPr lang="en-US" i="0" dirty="0">
                <a:solidFill>
                  <a:srgbClr val="FF0000"/>
                </a:solidFill>
                <a:effectLst/>
              </a:rPr>
              <a:t> the Pivot tables created in the previous question and state any anomaly that you observe. Which categorical variables appear most important for your further study if you want to </a:t>
            </a:r>
            <a:r>
              <a:rPr lang="en-US" i="0" dirty="0" err="1">
                <a:solidFill>
                  <a:srgbClr val="FF0000"/>
                </a:solidFill>
                <a:effectLst/>
              </a:rPr>
              <a:t>analyse</a:t>
            </a:r>
            <a:r>
              <a:rPr lang="en-US" i="0" dirty="0">
                <a:solidFill>
                  <a:srgbClr val="FF0000"/>
                </a:solidFill>
                <a:effectLst/>
              </a:rPr>
              <a:t> which customers are most likely to take personal loans and why?</a:t>
            </a:r>
            <a:endParaRPr lang="en-IN" dirty="0">
              <a:solidFill>
                <a:srgbClr val="FF0000"/>
              </a:solidFill>
            </a:endParaRPr>
          </a:p>
        </p:txBody>
      </p:sp>
      <p:sp>
        <p:nvSpPr>
          <p:cNvPr id="3" name="TextBox 2">
            <a:extLst>
              <a:ext uri="{FF2B5EF4-FFF2-40B4-BE49-F238E27FC236}">
                <a16:creationId xmlns:a16="http://schemas.microsoft.com/office/drawing/2014/main" id="{8F4BB179-8478-0634-D0BE-57D5C691A03C}"/>
              </a:ext>
            </a:extLst>
          </p:cNvPr>
          <p:cNvSpPr txBox="1"/>
          <p:nvPr/>
        </p:nvSpPr>
        <p:spPr>
          <a:xfrm>
            <a:off x="450273" y="1752600"/>
            <a:ext cx="11090563" cy="1200329"/>
          </a:xfrm>
          <a:prstGeom prst="rect">
            <a:avLst/>
          </a:prstGeom>
          <a:noFill/>
        </p:spPr>
        <p:txBody>
          <a:bodyPr wrap="square" rtlCol="0">
            <a:spAutoFit/>
          </a:bodyPr>
          <a:lstStyle/>
          <a:p>
            <a:r>
              <a:rPr lang="en-US" dirty="0">
                <a:solidFill>
                  <a:srgbClr val="7030A0"/>
                </a:solidFill>
              </a:rPr>
              <a:t>Ans</a:t>
            </a:r>
            <a:r>
              <a:rPr lang="en-US" dirty="0"/>
              <a:t>: From the Tables created Online vs Personal loan seems to be an anomaly, it does not seems to effect the Personal loan trend.</a:t>
            </a:r>
          </a:p>
          <a:p>
            <a:r>
              <a:rPr lang="en-US" dirty="0"/>
              <a:t>On the other hand Income </a:t>
            </a:r>
            <a:r>
              <a:rPr lang="en-US" dirty="0" err="1"/>
              <a:t>tax_category</a:t>
            </a:r>
            <a:r>
              <a:rPr lang="en-US" dirty="0"/>
              <a:t> seems to have higher effect on the personal loan purchasing trend, that said customers with high income have high probability of purchasing Personal loan. </a:t>
            </a:r>
            <a:endParaRPr lang="en-IN" dirty="0"/>
          </a:p>
        </p:txBody>
      </p:sp>
    </p:spTree>
    <p:extLst>
      <p:ext uri="{BB962C8B-B14F-4D97-AF65-F5344CB8AC3E}">
        <p14:creationId xmlns:p14="http://schemas.microsoft.com/office/powerpoint/2010/main" val="261905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D0DC10-3BFD-89F4-0A81-C8F97AE6EB38}"/>
              </a:ext>
            </a:extLst>
          </p:cNvPr>
          <p:cNvSpPr txBox="1"/>
          <p:nvPr/>
        </p:nvSpPr>
        <p:spPr>
          <a:xfrm>
            <a:off x="69273" y="159327"/>
            <a:ext cx="12067309" cy="1754326"/>
          </a:xfrm>
          <a:prstGeom prst="rect">
            <a:avLst/>
          </a:prstGeom>
          <a:noFill/>
        </p:spPr>
        <p:txBody>
          <a:bodyPr wrap="square" rtlCol="0">
            <a:spAutoFit/>
          </a:bodyPr>
          <a:lstStyle/>
          <a:p>
            <a:r>
              <a:rPr lang="en-US" i="0" dirty="0">
                <a:solidFill>
                  <a:srgbClr val="FF0000"/>
                </a:solidFill>
                <a:effectLst/>
              </a:rPr>
              <a:t>10. In the last campaign, bank reached out to 5000 customers out of which 480 customers accepted the personal loan offer. The bank incurred a huge cost in running a marketing campaign to reach out to so many customers. This is where you as a strategic business consultant step in. You are tasked to </a:t>
            </a:r>
            <a:r>
              <a:rPr lang="en-US" i="0" dirty="0" err="1">
                <a:solidFill>
                  <a:srgbClr val="FF0000"/>
                </a:solidFill>
                <a:effectLst/>
              </a:rPr>
              <a:t>optimise</a:t>
            </a:r>
            <a:r>
              <a:rPr lang="en-US" i="0" dirty="0">
                <a:solidFill>
                  <a:srgbClr val="FF0000"/>
                </a:solidFill>
                <a:effectLst/>
              </a:rPr>
              <a:t> the cost of this campaign by identifying the correct target base (without significant reduction in number of acceptance of offers). The bank can then send Personal Loan offers to these target customers who have a higher chance of accepting the offer. Based on your analysis, what strategy would you suggest to the management of HBFC bank?</a:t>
            </a:r>
            <a:endParaRPr lang="en-IN" dirty="0">
              <a:solidFill>
                <a:srgbClr val="FF0000"/>
              </a:solidFill>
            </a:endParaRPr>
          </a:p>
        </p:txBody>
      </p:sp>
      <p:sp>
        <p:nvSpPr>
          <p:cNvPr id="3" name="TextBox 2">
            <a:extLst>
              <a:ext uri="{FF2B5EF4-FFF2-40B4-BE49-F238E27FC236}">
                <a16:creationId xmlns:a16="http://schemas.microsoft.com/office/drawing/2014/main" id="{39509A7E-457F-F818-90A9-0479027F82F1}"/>
              </a:ext>
            </a:extLst>
          </p:cNvPr>
          <p:cNvSpPr txBox="1"/>
          <p:nvPr/>
        </p:nvSpPr>
        <p:spPr>
          <a:xfrm>
            <a:off x="755073" y="4725786"/>
            <a:ext cx="10695708" cy="646331"/>
          </a:xfrm>
          <a:prstGeom prst="rect">
            <a:avLst/>
          </a:prstGeom>
          <a:noFill/>
        </p:spPr>
        <p:txBody>
          <a:bodyPr wrap="square" rtlCol="0">
            <a:spAutoFit/>
          </a:bodyPr>
          <a:lstStyle/>
          <a:p>
            <a:r>
              <a:rPr lang="en-US" sz="3600" dirty="0"/>
              <a:t>DETAILED EXPLANATION IS PROVIDED IN NEXT SLIDES</a:t>
            </a:r>
            <a:endParaRPr lang="en-IN" sz="3600" dirty="0"/>
          </a:p>
        </p:txBody>
      </p:sp>
    </p:spTree>
    <p:extLst>
      <p:ext uri="{BB962C8B-B14F-4D97-AF65-F5344CB8AC3E}">
        <p14:creationId xmlns:p14="http://schemas.microsoft.com/office/powerpoint/2010/main" val="413074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F91A9C-9A26-ECCC-2D04-53D6FAD7704F}"/>
              </a:ext>
            </a:extLst>
          </p:cNvPr>
          <p:cNvSpPr txBox="1"/>
          <p:nvPr/>
        </p:nvSpPr>
        <p:spPr>
          <a:xfrm>
            <a:off x="117764" y="207818"/>
            <a:ext cx="12074236" cy="6463308"/>
          </a:xfrm>
          <a:prstGeom prst="rect">
            <a:avLst/>
          </a:prstGeom>
          <a:noFill/>
        </p:spPr>
        <p:txBody>
          <a:bodyPr wrap="square" rtlCol="0">
            <a:spAutoFit/>
          </a:bodyPr>
          <a:lstStyle/>
          <a:p>
            <a:r>
              <a:rPr lang="en-US" dirty="0"/>
              <a:t>From  the data of customer who picked Personal loan.</a:t>
            </a:r>
          </a:p>
          <a:p>
            <a:endParaRPr lang="en-US" dirty="0"/>
          </a:p>
          <a:p>
            <a:r>
              <a:rPr lang="en-US" dirty="0"/>
              <a:t>Observations:</a:t>
            </a:r>
          </a:p>
          <a:p>
            <a:endParaRPr lang="en-US" dirty="0"/>
          </a:p>
          <a:p>
            <a:r>
              <a:rPr lang="en-US" dirty="0"/>
              <a:t>1. Filtered the customers who picked PL and obsereved a common trend in the customers from  mortgage section </a:t>
            </a:r>
            <a:r>
              <a:rPr lang="en-US" dirty="0" err="1"/>
              <a:t>i.e</a:t>
            </a:r>
            <a:r>
              <a:rPr lang="en-US" dirty="0"/>
              <a:t>,.</a:t>
            </a:r>
          </a:p>
          <a:p>
            <a:r>
              <a:rPr lang="en-US" dirty="0"/>
              <a:t>    </a:t>
            </a:r>
          </a:p>
          <a:p>
            <a:r>
              <a:rPr lang="en-US" dirty="0"/>
              <a:t>   Collected all the mortgage values and removed the duplicates, Found that the minimum mortgage that customer who picked PL is 0.</a:t>
            </a:r>
          </a:p>
          <a:p>
            <a:r>
              <a:rPr lang="en-US" u="sng" dirty="0"/>
              <a:t>   However, The 2nd minimum Mortgage of from the PL availed customers is 75.Which is greater than the average mortgage of total customers.</a:t>
            </a:r>
            <a:r>
              <a:rPr lang="en-US" sz="1400" dirty="0">
                <a:solidFill>
                  <a:schemeClr val="accent5">
                    <a:lumMod val="75000"/>
                  </a:schemeClr>
                </a:solidFill>
              </a:rPr>
              <a:t>(check answer from Q.No2)</a:t>
            </a:r>
          </a:p>
          <a:p>
            <a:endParaRPr lang="en-US" dirty="0"/>
          </a:p>
          <a:p>
            <a:r>
              <a:rPr lang="en-US" dirty="0"/>
              <a:t>2. From above observation their is an another trend that </a:t>
            </a:r>
            <a:r>
              <a:rPr lang="en-US" dirty="0" err="1"/>
              <a:t>poped</a:t>
            </a:r>
            <a:r>
              <a:rPr lang="en-US" dirty="0"/>
              <a:t> out is.</a:t>
            </a:r>
          </a:p>
          <a:p>
            <a:r>
              <a:rPr lang="en-US" dirty="0"/>
              <a:t>   </a:t>
            </a:r>
          </a:p>
          <a:p>
            <a:r>
              <a:rPr lang="en-US" dirty="0"/>
              <a:t>   All the customers who have 0 mortgage have a support of income which encouraged them to avail PL.</a:t>
            </a:r>
          </a:p>
          <a:p>
            <a:r>
              <a:rPr lang="en-US" dirty="0"/>
              <a:t>   All the customers who have 0 mortgage only belongs to </a:t>
            </a:r>
            <a:r>
              <a:rPr lang="en-US" dirty="0">
                <a:solidFill>
                  <a:srgbClr val="7030A0"/>
                </a:solidFill>
              </a:rPr>
              <a:t>2</a:t>
            </a:r>
            <a:r>
              <a:rPr lang="en-US" dirty="0"/>
              <a:t> Income categories which are ‘</a:t>
            </a:r>
            <a:r>
              <a:rPr lang="en-US" dirty="0">
                <a:solidFill>
                  <a:srgbClr val="7030A0"/>
                </a:solidFill>
              </a:rPr>
              <a:t>50-100 &amp; 100+'.</a:t>
            </a:r>
          </a:p>
          <a:p>
            <a:endParaRPr lang="en-US" dirty="0"/>
          </a:p>
          <a:p>
            <a:r>
              <a:rPr lang="en-US" dirty="0"/>
              <a:t>3. Their is a high probability of selling PL if bank reaches out to those customers who belong to -</a:t>
            </a:r>
          </a:p>
          <a:p>
            <a:endParaRPr lang="en-US" dirty="0"/>
          </a:p>
          <a:p>
            <a:r>
              <a:rPr lang="en-US" dirty="0"/>
              <a:t>  priority 1- Customers whose Income sits in any of 50-100 &amp; 100+ category and having mortgage more than 60.</a:t>
            </a:r>
          </a:p>
          <a:p>
            <a:r>
              <a:rPr lang="en-US" dirty="0"/>
              <a:t>  priority 2- Customers whose Income sits in any of 50-100 &amp; 100+ category . Attract these category customers with 0 mortgage Promotion.</a:t>
            </a:r>
          </a:p>
          <a:p>
            <a:endParaRPr lang="en-US" dirty="0"/>
          </a:p>
          <a:p>
            <a:endParaRPr lang="en-IN" dirty="0"/>
          </a:p>
        </p:txBody>
      </p:sp>
    </p:spTree>
    <p:extLst>
      <p:ext uri="{BB962C8B-B14F-4D97-AF65-F5344CB8AC3E}">
        <p14:creationId xmlns:p14="http://schemas.microsoft.com/office/powerpoint/2010/main" val="343113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BD5FE8-0399-3BB0-987E-D25F49E2B41B}"/>
              </a:ext>
            </a:extLst>
          </p:cNvPr>
          <p:cNvSpPr txBox="1"/>
          <p:nvPr/>
        </p:nvSpPr>
        <p:spPr>
          <a:xfrm>
            <a:off x="0" y="90055"/>
            <a:ext cx="12060381" cy="6740307"/>
          </a:xfrm>
          <a:prstGeom prst="rect">
            <a:avLst/>
          </a:prstGeom>
          <a:noFill/>
        </p:spPr>
        <p:txBody>
          <a:bodyPr wrap="square" rtlCol="0">
            <a:spAutoFit/>
          </a:bodyPr>
          <a:lstStyle/>
          <a:p>
            <a:r>
              <a:rPr lang="en-US" dirty="0"/>
              <a:t>4. From the data of customers who purchased PL , Professionals are more likely to take up PL when compared to Graduates and Undergrads. </a:t>
            </a:r>
            <a:r>
              <a:rPr lang="en-US"/>
              <a:t>Which </a:t>
            </a:r>
            <a:r>
              <a:rPr lang="en-US" dirty="0"/>
              <a:t>further enhances the priority.</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r>
              <a:rPr lang="en-US" dirty="0"/>
              <a:t> </a:t>
            </a:r>
          </a:p>
          <a:p>
            <a:r>
              <a:rPr lang="en-US" dirty="0"/>
              <a:t>  priority 1- Customers whose Income sits in any of 50-100 &amp; 100+ category and having mortgage more than 60.</a:t>
            </a:r>
          </a:p>
          <a:p>
            <a:r>
              <a:rPr lang="en-US" dirty="0"/>
              <a:t>              priority 1 customers - Professional</a:t>
            </a:r>
          </a:p>
          <a:p>
            <a:r>
              <a:rPr lang="en-US" dirty="0"/>
              <a:t>              priority 2 customers - Graduates</a:t>
            </a:r>
          </a:p>
          <a:p>
            <a:r>
              <a:rPr lang="en-US" dirty="0"/>
              <a:t>              Priority 3 customers - Undergraduates</a:t>
            </a:r>
          </a:p>
          <a:p>
            <a:endParaRPr lang="en-US" dirty="0"/>
          </a:p>
          <a:p>
            <a:endParaRPr lang="en-US" dirty="0"/>
          </a:p>
          <a:p>
            <a:r>
              <a:rPr lang="en-US" dirty="0"/>
              <a:t>  priority 2- Customers whose Income sits in any of 50-100 &amp; 100+ category and having mortgage less than average </a:t>
            </a:r>
            <a:r>
              <a:rPr lang="en-US" dirty="0" err="1"/>
              <a:t>motgage</a:t>
            </a:r>
            <a:r>
              <a:rPr lang="en-US" dirty="0"/>
              <a:t> (57).Attract these category customers with 0 mortgage Promotion.</a:t>
            </a:r>
          </a:p>
          <a:p>
            <a:endParaRPr lang="en-US" dirty="0"/>
          </a:p>
          <a:p>
            <a:r>
              <a:rPr lang="en-US" dirty="0"/>
              <a:t>              priority 1 customers - Professional</a:t>
            </a:r>
          </a:p>
          <a:p>
            <a:r>
              <a:rPr lang="en-US" dirty="0"/>
              <a:t>              priority 2 customers - Graduates</a:t>
            </a:r>
          </a:p>
          <a:p>
            <a:r>
              <a:rPr lang="en-US" dirty="0"/>
              <a:t>              Priority 3 customers - Undergraduates</a:t>
            </a:r>
          </a:p>
          <a:p>
            <a:endParaRPr lang="en-IN" dirty="0"/>
          </a:p>
        </p:txBody>
      </p:sp>
      <p:sp>
        <p:nvSpPr>
          <p:cNvPr id="3" name="TextBox 2">
            <a:extLst>
              <a:ext uri="{FF2B5EF4-FFF2-40B4-BE49-F238E27FC236}">
                <a16:creationId xmlns:a16="http://schemas.microsoft.com/office/drawing/2014/main" id="{19FE26B8-E3CF-3F4A-C69C-1F01AA1C44B8}"/>
              </a:ext>
            </a:extLst>
          </p:cNvPr>
          <p:cNvSpPr txBox="1"/>
          <p:nvPr/>
        </p:nvSpPr>
        <p:spPr>
          <a:xfrm>
            <a:off x="4048298" y="773079"/>
            <a:ext cx="3724102"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 Personal Loan - Yes</a:t>
            </a:r>
          </a:p>
          <a:p>
            <a:r>
              <a:rPr lang="en-US" dirty="0"/>
              <a:t>	</a:t>
            </a:r>
          </a:p>
          <a:p>
            <a:r>
              <a:rPr lang="en-US" dirty="0"/>
              <a:t>Row Labels	Count of Education</a:t>
            </a:r>
          </a:p>
          <a:p>
            <a:r>
              <a:rPr lang="en-US" dirty="0"/>
              <a:t>Graduate   	         37.92%</a:t>
            </a:r>
          </a:p>
          <a:p>
            <a:r>
              <a:rPr lang="en-US" dirty="0"/>
              <a:t>Professional	         42.71%</a:t>
            </a:r>
          </a:p>
          <a:p>
            <a:r>
              <a:rPr lang="en-US" dirty="0"/>
              <a:t>Undergraduate	19.38%</a:t>
            </a:r>
          </a:p>
          <a:p>
            <a:r>
              <a:rPr lang="en-US" dirty="0"/>
              <a:t>Grand Total	         100.00%</a:t>
            </a:r>
          </a:p>
        </p:txBody>
      </p:sp>
    </p:spTree>
    <p:extLst>
      <p:ext uri="{BB962C8B-B14F-4D97-AF65-F5344CB8AC3E}">
        <p14:creationId xmlns:p14="http://schemas.microsoft.com/office/powerpoint/2010/main" val="75848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71DE70-8D38-17C0-F5DC-ECD3634FC9FF}"/>
              </a:ext>
            </a:extLst>
          </p:cNvPr>
          <p:cNvSpPr txBox="1"/>
          <p:nvPr/>
        </p:nvSpPr>
        <p:spPr>
          <a:xfrm>
            <a:off x="367145" y="394855"/>
            <a:ext cx="10695710" cy="369332"/>
          </a:xfrm>
          <a:prstGeom prst="rect">
            <a:avLst/>
          </a:prstGeom>
          <a:noFill/>
        </p:spPr>
        <p:txBody>
          <a:bodyPr wrap="square" rtlCol="0">
            <a:spAutoFit/>
          </a:bodyPr>
          <a:lstStyle/>
          <a:p>
            <a:r>
              <a:rPr lang="en-US" dirty="0"/>
              <a:t>5. On further inspecting performed a correlation with Personal Loan by converting it into numerical values.</a:t>
            </a:r>
            <a:endParaRPr lang="en-IN" dirty="0"/>
          </a:p>
        </p:txBody>
      </p:sp>
      <p:pic>
        <p:nvPicPr>
          <p:cNvPr id="4" name="Picture 3">
            <a:extLst>
              <a:ext uri="{FF2B5EF4-FFF2-40B4-BE49-F238E27FC236}">
                <a16:creationId xmlns:a16="http://schemas.microsoft.com/office/drawing/2014/main" id="{5F59A0CA-8EC1-EDB1-CBEB-F2EC4FD80DBE}"/>
              </a:ext>
            </a:extLst>
          </p:cNvPr>
          <p:cNvPicPr>
            <a:picLocks noChangeAspect="1"/>
          </p:cNvPicPr>
          <p:nvPr/>
        </p:nvPicPr>
        <p:blipFill>
          <a:blip r:embed="rId2"/>
          <a:stretch>
            <a:fillRect/>
          </a:stretch>
        </p:blipFill>
        <p:spPr>
          <a:xfrm>
            <a:off x="582523" y="894329"/>
            <a:ext cx="4584589" cy="2755631"/>
          </a:xfrm>
          <a:prstGeom prst="rect">
            <a:avLst/>
          </a:prstGeom>
        </p:spPr>
      </p:pic>
      <p:sp>
        <p:nvSpPr>
          <p:cNvPr id="5" name="TextBox 4">
            <a:extLst>
              <a:ext uri="{FF2B5EF4-FFF2-40B4-BE49-F238E27FC236}">
                <a16:creationId xmlns:a16="http://schemas.microsoft.com/office/drawing/2014/main" id="{0AC319FA-898A-03DE-A75B-9A3A54CDEF05}"/>
              </a:ext>
            </a:extLst>
          </p:cNvPr>
          <p:cNvSpPr txBox="1"/>
          <p:nvPr/>
        </p:nvSpPr>
        <p:spPr>
          <a:xfrm>
            <a:off x="582523" y="4204855"/>
            <a:ext cx="9836095" cy="646331"/>
          </a:xfrm>
          <a:prstGeom prst="rect">
            <a:avLst/>
          </a:prstGeom>
          <a:noFill/>
        </p:spPr>
        <p:txBody>
          <a:bodyPr wrap="square" rtlCol="0">
            <a:spAutoFit/>
          </a:bodyPr>
          <a:lstStyle/>
          <a:p>
            <a:r>
              <a:rPr lang="en-US" dirty="0"/>
              <a:t>6. We covered priority based on Income and Education after correlation, Targeting customers with average </a:t>
            </a:r>
            <a:r>
              <a:rPr lang="en-US" dirty="0" err="1"/>
              <a:t>Ccavg</a:t>
            </a:r>
            <a:r>
              <a:rPr lang="en-US" dirty="0"/>
              <a:t> </a:t>
            </a:r>
            <a:r>
              <a:rPr lang="en-US"/>
              <a:t>of 1.9 and more </a:t>
            </a:r>
            <a:r>
              <a:rPr lang="en-US" dirty="0"/>
              <a:t>would be fruitful. </a:t>
            </a:r>
            <a:endParaRPr lang="en-IN" dirty="0"/>
          </a:p>
        </p:txBody>
      </p:sp>
    </p:spTree>
    <p:extLst>
      <p:ext uri="{BB962C8B-B14F-4D97-AF65-F5344CB8AC3E}">
        <p14:creationId xmlns:p14="http://schemas.microsoft.com/office/powerpoint/2010/main" val="145080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D7594D-28CD-EBC0-59C6-11494EDF06ED}"/>
              </a:ext>
            </a:extLst>
          </p:cNvPr>
          <p:cNvSpPr txBox="1"/>
          <p:nvPr/>
        </p:nvSpPr>
        <p:spPr>
          <a:xfrm>
            <a:off x="4076700" y="2673927"/>
            <a:ext cx="3446318" cy="1015663"/>
          </a:xfrm>
          <a:prstGeom prst="rect">
            <a:avLst/>
          </a:prstGeom>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6000" dirty="0">
                <a:ln w="0"/>
                <a:solidFill>
                  <a:schemeClr val="accent1"/>
                </a:solidFill>
                <a:effectLst>
                  <a:glow rad="63500">
                    <a:schemeClr val="accent6">
                      <a:satMod val="175000"/>
                      <a:alpha val="40000"/>
                    </a:schemeClr>
                  </a:glow>
                  <a:outerShdw blurRad="38100" dist="25400" dir="5400000" algn="ctr" rotWithShape="0">
                    <a:srgbClr val="6E747A">
                      <a:alpha val="43000"/>
                    </a:srgbClr>
                  </a:outerShdw>
                </a:effectLst>
              </a:rPr>
              <a:t>Thank You </a:t>
            </a:r>
            <a:endParaRPr lang="en-IN" sz="6000" dirty="0">
              <a:ln w="0"/>
              <a:solidFill>
                <a:schemeClr val="accent1"/>
              </a:solidFill>
              <a:effectLst>
                <a:glow rad="63500">
                  <a:schemeClr val="accent6">
                    <a:satMod val="175000"/>
                    <a:alpha val="40000"/>
                  </a:schemeClr>
                </a:glow>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88406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9095B0-B05B-264A-27A3-16C76FB5A097}"/>
              </a:ext>
            </a:extLst>
          </p:cNvPr>
          <p:cNvSpPr txBox="1"/>
          <p:nvPr/>
        </p:nvSpPr>
        <p:spPr>
          <a:xfrm>
            <a:off x="1184564" y="526473"/>
            <a:ext cx="8659091" cy="646331"/>
          </a:xfrm>
          <a:prstGeom prst="rect">
            <a:avLst/>
          </a:prstGeom>
          <a:noFill/>
        </p:spPr>
        <p:txBody>
          <a:bodyPr wrap="square" rtlCol="0">
            <a:spAutoFit/>
          </a:bodyPr>
          <a:lstStyle/>
          <a:p>
            <a:r>
              <a:rPr lang="en-US" dirty="0">
                <a:solidFill>
                  <a:srgbClr val="FF0000"/>
                </a:solidFill>
              </a:rPr>
              <a:t>1. What percentage of the bank’s customers (according to the data) have availed Personal Loans?</a:t>
            </a:r>
            <a:endParaRPr lang="en-IN" dirty="0">
              <a:solidFill>
                <a:srgbClr val="FF0000"/>
              </a:solidFill>
            </a:endParaRPr>
          </a:p>
        </p:txBody>
      </p:sp>
      <p:pic>
        <p:nvPicPr>
          <p:cNvPr id="3" name="Picture 2">
            <a:extLst>
              <a:ext uri="{FF2B5EF4-FFF2-40B4-BE49-F238E27FC236}">
                <a16:creationId xmlns:a16="http://schemas.microsoft.com/office/drawing/2014/main" id="{B82D5F2D-83DA-8F77-B338-C8BA735212F4}"/>
              </a:ext>
            </a:extLst>
          </p:cNvPr>
          <p:cNvPicPr>
            <a:picLocks noChangeAspect="1"/>
          </p:cNvPicPr>
          <p:nvPr/>
        </p:nvPicPr>
        <p:blipFill>
          <a:blip r:embed="rId2"/>
          <a:stretch>
            <a:fillRect/>
          </a:stretch>
        </p:blipFill>
        <p:spPr>
          <a:xfrm>
            <a:off x="7682978" y="1404853"/>
            <a:ext cx="3663895" cy="220223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CDA66CBC-DA0B-4707-D5E4-F7C67D85F491}"/>
              </a:ext>
            </a:extLst>
          </p:cNvPr>
          <p:cNvSpPr txBox="1"/>
          <p:nvPr/>
        </p:nvSpPr>
        <p:spPr>
          <a:xfrm>
            <a:off x="1184564" y="1496291"/>
            <a:ext cx="5715000" cy="646331"/>
          </a:xfrm>
          <a:prstGeom prst="rect">
            <a:avLst/>
          </a:prstGeom>
          <a:noFill/>
        </p:spPr>
        <p:txBody>
          <a:bodyPr wrap="square" rtlCol="0">
            <a:spAutoFit/>
          </a:bodyPr>
          <a:lstStyle/>
          <a:p>
            <a:r>
              <a:rPr lang="en-US" dirty="0">
                <a:solidFill>
                  <a:srgbClr val="7030A0"/>
                </a:solidFill>
              </a:rPr>
              <a:t>Ans</a:t>
            </a:r>
            <a:r>
              <a:rPr lang="en-US" dirty="0"/>
              <a:t> - It’s 9.60% of Bank customers have availed Personal loans</a:t>
            </a:r>
            <a:endParaRPr lang="en-IN" dirty="0"/>
          </a:p>
        </p:txBody>
      </p:sp>
      <p:sp>
        <p:nvSpPr>
          <p:cNvPr id="5" name="TextBox 4">
            <a:extLst>
              <a:ext uri="{FF2B5EF4-FFF2-40B4-BE49-F238E27FC236}">
                <a16:creationId xmlns:a16="http://schemas.microsoft.com/office/drawing/2014/main" id="{8EE35DFF-E3AF-5C69-15E2-268970D0B987}"/>
              </a:ext>
            </a:extLst>
          </p:cNvPr>
          <p:cNvSpPr txBox="1"/>
          <p:nvPr/>
        </p:nvSpPr>
        <p:spPr>
          <a:xfrm>
            <a:off x="1343891" y="2535382"/>
            <a:ext cx="5791200" cy="2893100"/>
          </a:xfrm>
          <a:prstGeom prst="rect">
            <a:avLst/>
          </a:prstGeom>
          <a:noFill/>
        </p:spPr>
        <p:txBody>
          <a:bodyPr wrap="square" rtlCol="0">
            <a:spAutoFit/>
          </a:bodyPr>
          <a:lstStyle/>
          <a:p>
            <a:r>
              <a:rPr lang="en-US" sz="2000" dirty="0">
                <a:solidFill>
                  <a:srgbClr val="7030A0"/>
                </a:solidFill>
              </a:rPr>
              <a:t>Approach</a:t>
            </a:r>
            <a:r>
              <a:rPr lang="en-US" dirty="0"/>
              <a:t> : We can get the values in 2 methods. Which are from the dataset using filters and using pivot Table.</a:t>
            </a:r>
          </a:p>
          <a:p>
            <a:r>
              <a:rPr lang="en-US" dirty="0"/>
              <a:t>Best method is using pivot table.</a:t>
            </a:r>
          </a:p>
          <a:p>
            <a:pPr marL="342900" indent="-342900">
              <a:buFont typeface="+mj-lt"/>
              <a:buAutoNum type="arabicPeriod"/>
            </a:pPr>
            <a:r>
              <a:rPr lang="en-US" dirty="0"/>
              <a:t>Insert pivot table for the dataset.</a:t>
            </a:r>
          </a:p>
          <a:p>
            <a:pPr marL="342900" indent="-342900">
              <a:buFont typeface="+mj-lt"/>
              <a:buAutoNum type="arabicPeriod"/>
            </a:pPr>
            <a:r>
              <a:rPr lang="en-US" dirty="0"/>
              <a:t>Select “ID” field and drag into Values area as Count.</a:t>
            </a:r>
          </a:p>
          <a:p>
            <a:pPr marL="342900" indent="-342900">
              <a:buFont typeface="+mj-lt"/>
              <a:buAutoNum type="arabicPeriod"/>
            </a:pPr>
            <a:r>
              <a:rPr lang="en-US" dirty="0"/>
              <a:t>Right click on the values and select – show values as % of grand total.</a:t>
            </a:r>
          </a:p>
          <a:p>
            <a:pPr marL="342900" indent="-342900">
              <a:buFont typeface="+mj-lt"/>
              <a:buAutoNum type="arabicPeriod"/>
            </a:pPr>
            <a:r>
              <a:rPr lang="en-US" dirty="0"/>
              <a:t>Select the Table and insert – chart – pie chart (best model to represent comparison).</a:t>
            </a:r>
          </a:p>
          <a:p>
            <a:endParaRPr lang="en-US" dirty="0"/>
          </a:p>
        </p:txBody>
      </p:sp>
    </p:spTree>
    <p:extLst>
      <p:ext uri="{BB962C8B-B14F-4D97-AF65-F5344CB8AC3E}">
        <p14:creationId xmlns:p14="http://schemas.microsoft.com/office/powerpoint/2010/main" val="72333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EB9113-58AC-4991-4338-849B3040893A}"/>
              </a:ext>
            </a:extLst>
          </p:cNvPr>
          <p:cNvSpPr txBox="1"/>
          <p:nvPr/>
        </p:nvSpPr>
        <p:spPr>
          <a:xfrm>
            <a:off x="277090" y="110836"/>
            <a:ext cx="7453745" cy="923330"/>
          </a:xfrm>
          <a:prstGeom prst="rect">
            <a:avLst/>
          </a:prstGeom>
          <a:noFill/>
        </p:spPr>
        <p:txBody>
          <a:bodyPr wrap="square" rtlCol="0">
            <a:spAutoFit/>
          </a:bodyPr>
          <a:lstStyle/>
          <a:p>
            <a:r>
              <a:rPr lang="en-US" i="0" dirty="0">
                <a:solidFill>
                  <a:srgbClr val="FF0000"/>
                </a:solidFill>
                <a:effectLst/>
              </a:rPr>
              <a:t>2. Generate a table with min, max, median &amp; average for all numeric variables (age, experience, income, family members, CCAvg, Mortgage). What are your observations?</a:t>
            </a:r>
            <a:endParaRPr lang="en-IN" dirty="0">
              <a:solidFill>
                <a:srgbClr val="FF0000"/>
              </a:solidFill>
            </a:endParaRPr>
          </a:p>
        </p:txBody>
      </p:sp>
      <p:sp>
        <p:nvSpPr>
          <p:cNvPr id="6" name="TextBox 5">
            <a:extLst>
              <a:ext uri="{FF2B5EF4-FFF2-40B4-BE49-F238E27FC236}">
                <a16:creationId xmlns:a16="http://schemas.microsoft.com/office/drawing/2014/main" id="{1B3D7157-3CF9-C959-71E2-808711024725}"/>
              </a:ext>
            </a:extLst>
          </p:cNvPr>
          <p:cNvSpPr txBox="1"/>
          <p:nvPr/>
        </p:nvSpPr>
        <p:spPr>
          <a:xfrm>
            <a:off x="339436" y="1343891"/>
            <a:ext cx="7391399" cy="2308324"/>
          </a:xfrm>
          <a:prstGeom prst="rect">
            <a:avLst/>
          </a:prstGeom>
          <a:noFill/>
        </p:spPr>
        <p:txBody>
          <a:bodyPr wrap="square" rtlCol="0">
            <a:spAutoFit/>
          </a:bodyPr>
          <a:lstStyle/>
          <a:p>
            <a:r>
              <a:rPr lang="en-US" dirty="0">
                <a:solidFill>
                  <a:srgbClr val="7030A0"/>
                </a:solidFill>
              </a:rPr>
              <a:t>Ans</a:t>
            </a:r>
            <a:r>
              <a:rPr lang="en-US" dirty="0"/>
              <a:t>: Used In-built functions of Minimum, Maximum, Median and Average.</a:t>
            </a:r>
          </a:p>
          <a:p>
            <a:pPr marL="342900" indent="-342900">
              <a:buFont typeface="+mj-lt"/>
              <a:buAutoNum type="arabicPeriod"/>
            </a:pPr>
            <a:r>
              <a:rPr lang="en-US" dirty="0"/>
              <a:t>=MIN(Number1,…….Number N) =&gt; Gives minimum value in the Range.</a:t>
            </a:r>
          </a:p>
          <a:p>
            <a:pPr marL="342900" indent="-342900">
              <a:buFont typeface="+mj-lt"/>
              <a:buAutoNum type="arabicPeriod"/>
            </a:pPr>
            <a:r>
              <a:rPr lang="en-US" dirty="0"/>
              <a:t>=MAX(Number1,…….Number N) =&gt; Gives maximum value in the Range.</a:t>
            </a:r>
          </a:p>
          <a:p>
            <a:pPr marL="342900" indent="-342900">
              <a:buFont typeface="+mj-lt"/>
              <a:buAutoNum type="arabicPeriod"/>
            </a:pPr>
            <a:r>
              <a:rPr lang="en-US" dirty="0"/>
              <a:t>=MEDIAN(Number1,…….Number N) =&gt; Gives middle most value in the Range.</a:t>
            </a:r>
          </a:p>
          <a:p>
            <a:pPr marL="342900" indent="-342900">
              <a:buFont typeface="+mj-lt"/>
              <a:buAutoNum type="arabicPeriod"/>
            </a:pPr>
            <a:r>
              <a:rPr lang="en-US" dirty="0"/>
              <a:t>=AVERAGE(Number1,…….Number N) =&gt; Gives Average value of the Range.</a:t>
            </a:r>
          </a:p>
          <a:p>
            <a:pPr marL="342900" indent="-342900">
              <a:buFont typeface="+mj-lt"/>
              <a:buAutoNum type="arabicPeriod"/>
            </a:pPr>
            <a:endParaRPr lang="en-IN" dirty="0"/>
          </a:p>
        </p:txBody>
      </p:sp>
      <p:sp>
        <p:nvSpPr>
          <p:cNvPr id="7" name="TextBox 6">
            <a:extLst>
              <a:ext uri="{FF2B5EF4-FFF2-40B4-BE49-F238E27FC236}">
                <a16:creationId xmlns:a16="http://schemas.microsoft.com/office/drawing/2014/main" id="{2F5902A6-6415-F88A-848D-F24CA6A4C4B9}"/>
              </a:ext>
            </a:extLst>
          </p:cNvPr>
          <p:cNvSpPr txBox="1"/>
          <p:nvPr/>
        </p:nvSpPr>
        <p:spPr>
          <a:xfrm>
            <a:off x="339436" y="3719946"/>
            <a:ext cx="11554691" cy="1477328"/>
          </a:xfrm>
          <a:prstGeom prst="rect">
            <a:avLst/>
          </a:prstGeom>
          <a:noFill/>
        </p:spPr>
        <p:txBody>
          <a:bodyPr wrap="square" rtlCol="0">
            <a:spAutoFit/>
          </a:bodyPr>
          <a:lstStyle/>
          <a:p>
            <a:r>
              <a:rPr lang="en-US" dirty="0">
                <a:solidFill>
                  <a:schemeClr val="accent6"/>
                </a:solidFill>
              </a:rPr>
              <a:t>Observations</a:t>
            </a:r>
            <a:r>
              <a:rPr lang="en-US" dirty="0"/>
              <a:t>: From the above Table</a:t>
            </a:r>
          </a:p>
          <a:p>
            <a:pPr marL="342900" indent="-342900">
              <a:buFont typeface="+mj-lt"/>
              <a:buAutoNum type="arabicPeriod"/>
            </a:pPr>
            <a:r>
              <a:rPr lang="en-US" dirty="0"/>
              <a:t>Average age of the Customer is 45.</a:t>
            </a:r>
          </a:p>
          <a:p>
            <a:pPr marL="342900" indent="-342900">
              <a:buFont typeface="+mj-lt"/>
              <a:buAutoNum type="arabicPeriod"/>
            </a:pPr>
            <a:r>
              <a:rPr lang="en-US" dirty="0"/>
              <a:t>Minimum Annual Income of customer is 8000$.</a:t>
            </a:r>
          </a:p>
          <a:p>
            <a:pPr marL="342900" indent="-342900">
              <a:buFont typeface="+mj-lt"/>
              <a:buAutoNum type="arabicPeriod"/>
            </a:pPr>
            <a:r>
              <a:rPr lang="en-US" dirty="0"/>
              <a:t>Maximum Family size of Customers is 4.</a:t>
            </a:r>
          </a:p>
          <a:p>
            <a:pPr marL="342900" indent="-342900">
              <a:buFont typeface="+mj-lt"/>
              <a:buAutoNum type="arabicPeriod"/>
            </a:pPr>
            <a:r>
              <a:rPr lang="en-US" dirty="0"/>
              <a:t>Least Experience a customer having is 0.</a:t>
            </a:r>
          </a:p>
        </p:txBody>
      </p:sp>
      <p:sp>
        <p:nvSpPr>
          <p:cNvPr id="2" name="TextBox 1">
            <a:extLst>
              <a:ext uri="{FF2B5EF4-FFF2-40B4-BE49-F238E27FC236}">
                <a16:creationId xmlns:a16="http://schemas.microsoft.com/office/drawing/2014/main" id="{9C52911B-30A8-D11A-C781-C887775B2B70}"/>
              </a:ext>
            </a:extLst>
          </p:cNvPr>
          <p:cNvSpPr txBox="1"/>
          <p:nvPr/>
        </p:nvSpPr>
        <p:spPr>
          <a:xfrm>
            <a:off x="6733309" y="6403170"/>
            <a:ext cx="5396346" cy="369332"/>
          </a:xfrm>
          <a:prstGeom prst="rect">
            <a:avLst/>
          </a:prstGeom>
          <a:noFill/>
        </p:spPr>
        <p:txBody>
          <a:bodyPr wrap="square" rtlCol="0">
            <a:spAutoFit/>
          </a:bodyPr>
          <a:lstStyle/>
          <a:p>
            <a:r>
              <a:rPr lang="en-US" dirty="0">
                <a:solidFill>
                  <a:schemeClr val="accent4">
                    <a:lumMod val="75000"/>
                  </a:schemeClr>
                </a:solidFill>
              </a:rPr>
              <a:t>Note: Always sort the data while finding the Median</a:t>
            </a:r>
            <a:endParaRPr lang="en-IN" dirty="0">
              <a:solidFill>
                <a:schemeClr val="accent4">
                  <a:lumMod val="75000"/>
                </a:schemeClr>
              </a:solidFill>
            </a:endParaRPr>
          </a:p>
        </p:txBody>
      </p:sp>
      <p:graphicFrame>
        <p:nvGraphicFramePr>
          <p:cNvPr id="3" name="Table 2">
            <a:extLst>
              <a:ext uri="{FF2B5EF4-FFF2-40B4-BE49-F238E27FC236}">
                <a16:creationId xmlns:a16="http://schemas.microsoft.com/office/drawing/2014/main" id="{2C542EE5-FE18-25FB-7E5F-39C23C315655}"/>
              </a:ext>
            </a:extLst>
          </p:cNvPr>
          <p:cNvGraphicFramePr>
            <a:graphicFrameLocks noGrp="1"/>
          </p:cNvGraphicFramePr>
          <p:nvPr>
            <p:extLst>
              <p:ext uri="{D42A27DB-BD31-4B8C-83A1-F6EECF244321}">
                <p14:modId xmlns:p14="http://schemas.microsoft.com/office/powerpoint/2010/main" val="1827536319"/>
              </p:ext>
            </p:extLst>
          </p:nvPr>
        </p:nvGraphicFramePr>
        <p:xfrm>
          <a:off x="8271164" y="110836"/>
          <a:ext cx="3858491" cy="1794163"/>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245116">
                  <a:extLst>
                    <a:ext uri="{9D8B030D-6E8A-4147-A177-3AD203B41FA5}">
                      <a16:colId xmlns:a16="http://schemas.microsoft.com/office/drawing/2014/main" val="111732101"/>
                    </a:ext>
                  </a:extLst>
                </a:gridCol>
                <a:gridCol w="670447">
                  <a:extLst>
                    <a:ext uri="{9D8B030D-6E8A-4147-A177-3AD203B41FA5}">
                      <a16:colId xmlns:a16="http://schemas.microsoft.com/office/drawing/2014/main" val="1661434140"/>
                    </a:ext>
                  </a:extLst>
                </a:gridCol>
                <a:gridCol w="697812">
                  <a:extLst>
                    <a:ext uri="{9D8B030D-6E8A-4147-A177-3AD203B41FA5}">
                      <a16:colId xmlns:a16="http://schemas.microsoft.com/office/drawing/2014/main" val="1513022011"/>
                    </a:ext>
                  </a:extLst>
                </a:gridCol>
                <a:gridCol w="547304">
                  <a:extLst>
                    <a:ext uri="{9D8B030D-6E8A-4147-A177-3AD203B41FA5}">
                      <a16:colId xmlns:a16="http://schemas.microsoft.com/office/drawing/2014/main" val="2874467721"/>
                    </a:ext>
                  </a:extLst>
                </a:gridCol>
                <a:gridCol w="697812">
                  <a:extLst>
                    <a:ext uri="{9D8B030D-6E8A-4147-A177-3AD203B41FA5}">
                      <a16:colId xmlns:a16="http://schemas.microsoft.com/office/drawing/2014/main" val="1080500479"/>
                    </a:ext>
                  </a:extLst>
                </a:gridCol>
              </a:tblGrid>
              <a:tr h="256309">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N" sz="1100" u="none" strike="noStrike" dirty="0">
                          <a:effectLst/>
                        </a:rPr>
                        <a:t>Minimum</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N" sz="1100" u="none" strike="noStrike" dirty="0">
                          <a:effectLst/>
                        </a:rPr>
                        <a:t>Maximum</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N" sz="1100" u="none" strike="noStrike" dirty="0">
                          <a:effectLst/>
                        </a:rPr>
                        <a:t>Median</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en-IN" sz="1100" u="none" strike="noStrike" dirty="0">
                          <a:effectLst/>
                        </a:rPr>
                        <a:t>Average</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669645719"/>
                  </a:ext>
                </a:extLst>
              </a:tr>
              <a:tr h="256309">
                <a:tc>
                  <a:txBody>
                    <a:bodyPr/>
                    <a:lstStyle/>
                    <a:p>
                      <a:pPr algn="l" fontAlgn="b"/>
                      <a:r>
                        <a:rPr lang="en-IN" sz="1100" u="none" strike="noStrike" dirty="0">
                          <a:effectLst/>
                        </a:rPr>
                        <a:t>AGE</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23</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67</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45</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45.3</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881925253"/>
                  </a:ext>
                </a:extLst>
              </a:tr>
              <a:tr h="256309">
                <a:tc>
                  <a:txBody>
                    <a:bodyPr/>
                    <a:lstStyle/>
                    <a:p>
                      <a:pPr algn="l" fontAlgn="b"/>
                      <a:r>
                        <a:rPr lang="en-IN" sz="1100" u="none" strike="noStrike" dirty="0">
                          <a:effectLst/>
                        </a:rPr>
                        <a:t>INCOME</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8</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224</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64</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73.8</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137879377"/>
                  </a:ext>
                </a:extLst>
              </a:tr>
              <a:tr h="256309">
                <a:tc>
                  <a:txBody>
                    <a:bodyPr/>
                    <a:lstStyle/>
                    <a:p>
                      <a:pPr algn="l" fontAlgn="b"/>
                      <a:r>
                        <a:rPr lang="en-IN" sz="1100" u="none" strike="noStrike" dirty="0">
                          <a:effectLst/>
                        </a:rPr>
                        <a:t>FAMILY MEMBERS</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2.4</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000103403"/>
                  </a:ext>
                </a:extLst>
              </a:tr>
              <a:tr h="256309">
                <a:tc>
                  <a:txBody>
                    <a:bodyPr/>
                    <a:lstStyle/>
                    <a:p>
                      <a:pPr algn="l" fontAlgn="b"/>
                      <a:r>
                        <a:rPr lang="en-IN" sz="1100" u="none" strike="noStrike" dirty="0" err="1">
                          <a:effectLst/>
                        </a:rPr>
                        <a:t>CCAvg</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712571767"/>
                  </a:ext>
                </a:extLst>
              </a:tr>
              <a:tr h="256309">
                <a:tc>
                  <a:txBody>
                    <a:bodyPr/>
                    <a:lstStyle/>
                    <a:p>
                      <a:pPr algn="l" fontAlgn="b"/>
                      <a:r>
                        <a:rPr lang="en-IN" sz="1100" u="none" strike="noStrike">
                          <a:effectLst/>
                        </a:rPr>
                        <a:t>MORTGAGE</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635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56.5</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620274582"/>
                  </a:ext>
                </a:extLst>
              </a:tr>
              <a:tr h="256309">
                <a:tc>
                  <a:txBody>
                    <a:bodyPr/>
                    <a:lstStyle/>
                    <a:p>
                      <a:pPr algn="l" fontAlgn="b"/>
                      <a:r>
                        <a:rPr lang="en-IN" sz="1100" u="none" strike="noStrike">
                          <a:effectLst/>
                        </a:rPr>
                        <a:t>EXPERIENCE</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r" fontAlgn="b"/>
                      <a:r>
                        <a:rPr lang="en-IN" sz="1100" u="none" strike="noStrike" dirty="0">
                          <a:effectLst/>
                        </a:rPr>
                        <a:t>20.1</a:t>
                      </a:r>
                      <a:endParaRPr lang="en-IN"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536747037"/>
                  </a:ext>
                </a:extLst>
              </a:tr>
            </a:tbl>
          </a:graphicData>
        </a:graphic>
      </p:graphicFrame>
    </p:spTree>
    <p:extLst>
      <p:ext uri="{BB962C8B-B14F-4D97-AF65-F5344CB8AC3E}">
        <p14:creationId xmlns:p14="http://schemas.microsoft.com/office/powerpoint/2010/main" val="230389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5CB17-E60D-C7FB-34AA-C090EB86F2E6}"/>
              </a:ext>
            </a:extLst>
          </p:cNvPr>
          <p:cNvSpPr txBox="1"/>
          <p:nvPr/>
        </p:nvSpPr>
        <p:spPr>
          <a:xfrm>
            <a:off x="297873" y="228599"/>
            <a:ext cx="8513618" cy="646331"/>
          </a:xfrm>
          <a:prstGeom prst="rect">
            <a:avLst/>
          </a:prstGeom>
          <a:noFill/>
        </p:spPr>
        <p:txBody>
          <a:bodyPr wrap="square" rtlCol="0">
            <a:spAutoFit/>
          </a:bodyPr>
          <a:lstStyle/>
          <a:p>
            <a:r>
              <a:rPr lang="en-US" i="0" dirty="0">
                <a:solidFill>
                  <a:srgbClr val="FF0000"/>
                </a:solidFill>
                <a:effectLst/>
              </a:rPr>
              <a:t>3. Create a new categorical variable for Experience using 4 categories – 0 to 10 years 11 to 20 years 21 to 30 years and 30+ years. Plot a bar graph for this new categorical variable</a:t>
            </a:r>
            <a:endParaRPr lang="en-IN" dirty="0">
              <a:solidFill>
                <a:srgbClr val="FF0000"/>
              </a:solidFill>
            </a:endParaRPr>
          </a:p>
        </p:txBody>
      </p:sp>
      <p:pic>
        <p:nvPicPr>
          <p:cNvPr id="3" name="Picture 2">
            <a:extLst>
              <a:ext uri="{FF2B5EF4-FFF2-40B4-BE49-F238E27FC236}">
                <a16:creationId xmlns:a16="http://schemas.microsoft.com/office/drawing/2014/main" id="{04BE35D7-1CFF-730A-14B2-13B7AE53493A}"/>
              </a:ext>
            </a:extLst>
          </p:cNvPr>
          <p:cNvPicPr>
            <a:picLocks noChangeAspect="1"/>
          </p:cNvPicPr>
          <p:nvPr/>
        </p:nvPicPr>
        <p:blipFill>
          <a:blip r:embed="rId2"/>
          <a:stretch>
            <a:fillRect/>
          </a:stretch>
        </p:blipFill>
        <p:spPr>
          <a:xfrm>
            <a:off x="638773" y="1039802"/>
            <a:ext cx="4596782" cy="2755631"/>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E60F4AD5-655A-624F-416E-D6BD2360E840}"/>
              </a:ext>
            </a:extLst>
          </p:cNvPr>
          <p:cNvSpPr txBox="1"/>
          <p:nvPr/>
        </p:nvSpPr>
        <p:spPr>
          <a:xfrm>
            <a:off x="5694218" y="1239982"/>
            <a:ext cx="6296891" cy="2031325"/>
          </a:xfrm>
          <a:prstGeom prst="rect">
            <a:avLst/>
          </a:prstGeom>
          <a:noFill/>
        </p:spPr>
        <p:txBody>
          <a:bodyPr wrap="square" rtlCol="0">
            <a:spAutoFit/>
          </a:bodyPr>
          <a:lstStyle/>
          <a:p>
            <a:r>
              <a:rPr lang="en-US" dirty="0">
                <a:solidFill>
                  <a:srgbClr val="7030A0"/>
                </a:solidFill>
              </a:rPr>
              <a:t>Approach:</a:t>
            </a:r>
          </a:p>
          <a:p>
            <a:r>
              <a:rPr lang="en-IN" dirty="0"/>
              <a:t>We have a numerical data of all customer ages, in-order to change them into categorical, we need to divide them into ranges and assign every numerical data a range to represent.</a:t>
            </a:r>
          </a:p>
          <a:p>
            <a:endParaRPr lang="en-IN" dirty="0"/>
          </a:p>
          <a:p>
            <a:r>
              <a:rPr lang="en-IN" dirty="0"/>
              <a:t>By using “IF” condition we can derive ranges of respective Numerical data. </a:t>
            </a:r>
            <a:endParaRPr lang="en-US" dirty="0"/>
          </a:p>
        </p:txBody>
      </p:sp>
      <p:sp>
        <p:nvSpPr>
          <p:cNvPr id="5" name="TextBox 4">
            <a:extLst>
              <a:ext uri="{FF2B5EF4-FFF2-40B4-BE49-F238E27FC236}">
                <a16:creationId xmlns:a16="http://schemas.microsoft.com/office/drawing/2014/main" id="{57DEDDA5-43E6-A6CC-6F0C-5030A7B25D40}"/>
              </a:ext>
            </a:extLst>
          </p:cNvPr>
          <p:cNvSpPr txBox="1"/>
          <p:nvPr/>
        </p:nvSpPr>
        <p:spPr>
          <a:xfrm>
            <a:off x="304800" y="4140690"/>
            <a:ext cx="11582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=IF(C2&lt;=10,"0-10",IF(C2&lt;=20,"11-20",IF(C2&lt;=30,"21-30","30+")))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using above condition we can derive every data its respected range and assign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Insert pivot chart and take new experience categorical and customers as count, we can plot a bar graph out of it.</a:t>
            </a:r>
            <a:endParaRPr lang="en-IN" dirty="0"/>
          </a:p>
        </p:txBody>
      </p:sp>
    </p:spTree>
    <p:extLst>
      <p:ext uri="{BB962C8B-B14F-4D97-AF65-F5344CB8AC3E}">
        <p14:creationId xmlns:p14="http://schemas.microsoft.com/office/powerpoint/2010/main" val="145715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A1CED3-B727-EB25-6209-D262A3C6D261}"/>
              </a:ext>
            </a:extLst>
          </p:cNvPr>
          <p:cNvSpPr txBox="1"/>
          <p:nvPr/>
        </p:nvSpPr>
        <p:spPr>
          <a:xfrm>
            <a:off x="838200" y="339436"/>
            <a:ext cx="10924309" cy="369332"/>
          </a:xfrm>
          <a:prstGeom prst="rect">
            <a:avLst/>
          </a:prstGeom>
          <a:noFill/>
        </p:spPr>
        <p:txBody>
          <a:bodyPr wrap="square" rtlCol="0">
            <a:spAutoFit/>
          </a:bodyPr>
          <a:lstStyle/>
          <a:p>
            <a:r>
              <a:rPr lang="en-US" i="0" dirty="0">
                <a:solidFill>
                  <a:srgbClr val="FF0000"/>
                </a:solidFill>
                <a:effectLst/>
              </a:rPr>
              <a:t>4. Create a scatter plot of the Age and the Experience variable. What do you observe?</a:t>
            </a:r>
            <a:endParaRPr lang="en-IN" dirty="0">
              <a:solidFill>
                <a:srgbClr val="FF0000"/>
              </a:solidFill>
            </a:endParaRPr>
          </a:p>
        </p:txBody>
      </p:sp>
      <p:pic>
        <p:nvPicPr>
          <p:cNvPr id="4" name="Picture 3">
            <a:extLst>
              <a:ext uri="{FF2B5EF4-FFF2-40B4-BE49-F238E27FC236}">
                <a16:creationId xmlns:a16="http://schemas.microsoft.com/office/drawing/2014/main" id="{02E0F9CD-6554-B4D9-0A6C-3A09EE336307}"/>
              </a:ext>
            </a:extLst>
          </p:cNvPr>
          <p:cNvPicPr>
            <a:picLocks noChangeAspect="1"/>
          </p:cNvPicPr>
          <p:nvPr/>
        </p:nvPicPr>
        <p:blipFill>
          <a:blip r:embed="rId2"/>
          <a:stretch>
            <a:fillRect/>
          </a:stretch>
        </p:blipFill>
        <p:spPr>
          <a:xfrm>
            <a:off x="2688040" y="1021483"/>
            <a:ext cx="6815919" cy="3554276"/>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45477693-9941-A9C7-57D5-85DF76C0DD2B}"/>
              </a:ext>
            </a:extLst>
          </p:cNvPr>
          <p:cNvSpPr txBox="1"/>
          <p:nvPr/>
        </p:nvSpPr>
        <p:spPr>
          <a:xfrm>
            <a:off x="838200" y="5015346"/>
            <a:ext cx="10134600" cy="923330"/>
          </a:xfrm>
          <a:prstGeom prst="rect">
            <a:avLst/>
          </a:prstGeom>
          <a:noFill/>
        </p:spPr>
        <p:txBody>
          <a:bodyPr wrap="square" rtlCol="0">
            <a:spAutoFit/>
          </a:bodyPr>
          <a:lstStyle/>
          <a:p>
            <a:r>
              <a:rPr lang="en-US" dirty="0">
                <a:solidFill>
                  <a:srgbClr val="00B050"/>
                </a:solidFill>
              </a:rPr>
              <a:t>Observations</a:t>
            </a:r>
            <a:r>
              <a:rPr lang="en-US" dirty="0"/>
              <a:t>: We have Customers whose  Ages are from 23 to 67.</a:t>
            </a:r>
          </a:p>
          <a:p>
            <a:r>
              <a:rPr lang="en-US" dirty="0"/>
              <a:t>The observation of the plots is Linear.</a:t>
            </a:r>
          </a:p>
          <a:p>
            <a:r>
              <a:rPr lang="en-US" dirty="0"/>
              <a:t>With Increased Age the Experience Increases too. </a:t>
            </a:r>
            <a:endParaRPr lang="en-IN" dirty="0"/>
          </a:p>
        </p:txBody>
      </p:sp>
    </p:spTree>
    <p:extLst>
      <p:ext uri="{BB962C8B-B14F-4D97-AF65-F5344CB8AC3E}">
        <p14:creationId xmlns:p14="http://schemas.microsoft.com/office/powerpoint/2010/main" val="356241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185742-592C-87A8-0D99-5B4CAC48F3A8}"/>
              </a:ext>
            </a:extLst>
          </p:cNvPr>
          <p:cNvPicPr>
            <a:picLocks noChangeAspect="1"/>
          </p:cNvPicPr>
          <p:nvPr/>
        </p:nvPicPr>
        <p:blipFill>
          <a:blip r:embed="rId2"/>
          <a:stretch>
            <a:fillRect/>
          </a:stretch>
        </p:blipFill>
        <p:spPr>
          <a:xfrm>
            <a:off x="138546" y="1458488"/>
            <a:ext cx="4584589" cy="274953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409938D7-D77B-0892-74CB-B38886C84DF7}"/>
              </a:ext>
            </a:extLst>
          </p:cNvPr>
          <p:cNvSpPr txBox="1"/>
          <p:nvPr/>
        </p:nvSpPr>
        <p:spPr>
          <a:xfrm>
            <a:off x="353290" y="284019"/>
            <a:ext cx="10411691" cy="369332"/>
          </a:xfrm>
          <a:prstGeom prst="rect">
            <a:avLst/>
          </a:prstGeom>
          <a:noFill/>
        </p:spPr>
        <p:txBody>
          <a:bodyPr wrap="square" rtlCol="0">
            <a:spAutoFit/>
          </a:bodyPr>
          <a:lstStyle/>
          <a:p>
            <a:r>
              <a:rPr lang="en-US" i="0" dirty="0">
                <a:solidFill>
                  <a:srgbClr val="FF0000"/>
                </a:solidFill>
                <a:effectLst/>
              </a:rPr>
              <a:t>5. What are the top 3 areas (ZIP Codes) where the bank’s customers are located?</a:t>
            </a:r>
            <a:endParaRPr lang="en-IN" dirty="0">
              <a:solidFill>
                <a:srgbClr val="FF0000"/>
              </a:solidFill>
            </a:endParaRPr>
          </a:p>
        </p:txBody>
      </p:sp>
      <p:sp>
        <p:nvSpPr>
          <p:cNvPr id="6" name="TextBox 5">
            <a:extLst>
              <a:ext uri="{FF2B5EF4-FFF2-40B4-BE49-F238E27FC236}">
                <a16:creationId xmlns:a16="http://schemas.microsoft.com/office/drawing/2014/main" id="{3E8F2E80-2EA9-213C-3FEE-4A960AA542E3}"/>
              </a:ext>
            </a:extLst>
          </p:cNvPr>
          <p:cNvSpPr txBox="1"/>
          <p:nvPr/>
        </p:nvSpPr>
        <p:spPr>
          <a:xfrm>
            <a:off x="5437909" y="1632926"/>
            <a:ext cx="6442364" cy="1200329"/>
          </a:xfrm>
          <a:prstGeom prst="rect">
            <a:avLst/>
          </a:prstGeom>
          <a:noFill/>
        </p:spPr>
        <p:txBody>
          <a:bodyPr wrap="square" rtlCol="0">
            <a:spAutoFit/>
          </a:bodyPr>
          <a:lstStyle/>
          <a:p>
            <a:r>
              <a:rPr lang="en-US" dirty="0">
                <a:solidFill>
                  <a:srgbClr val="7030A0"/>
                </a:solidFill>
              </a:rPr>
              <a:t>Ans</a:t>
            </a:r>
            <a:r>
              <a:rPr lang="en-US" dirty="0"/>
              <a:t>: Top 3 ZIP codes where the customers are from are </a:t>
            </a:r>
          </a:p>
          <a:p>
            <a:pPr marL="342900" indent="-342900">
              <a:buFont typeface="+mj-lt"/>
              <a:buAutoNum type="arabicPeriod"/>
            </a:pPr>
            <a:r>
              <a:rPr lang="en-US" dirty="0"/>
              <a:t>ZIP- 94720 with 169 customers.</a:t>
            </a:r>
          </a:p>
          <a:p>
            <a:pPr marL="342900" indent="-342900">
              <a:buFont typeface="+mj-lt"/>
              <a:buAutoNum type="arabicPeriod"/>
            </a:pPr>
            <a:r>
              <a:rPr lang="en-US" dirty="0"/>
              <a:t>ZIP- 94305 with 127 customers.</a:t>
            </a:r>
          </a:p>
          <a:p>
            <a:pPr marL="342900" indent="-342900">
              <a:buFont typeface="+mj-lt"/>
              <a:buAutoNum type="arabicPeriod"/>
            </a:pPr>
            <a:r>
              <a:rPr lang="en-US" dirty="0"/>
              <a:t>ZIP- 95616 with 116 customers.</a:t>
            </a:r>
            <a:endParaRPr lang="en-IN" dirty="0"/>
          </a:p>
        </p:txBody>
      </p:sp>
      <p:sp>
        <p:nvSpPr>
          <p:cNvPr id="8" name="TextBox 7">
            <a:extLst>
              <a:ext uri="{FF2B5EF4-FFF2-40B4-BE49-F238E27FC236}">
                <a16:creationId xmlns:a16="http://schemas.microsoft.com/office/drawing/2014/main" id="{61112DE0-140F-70A7-84D3-DF4028725AFF}"/>
              </a:ext>
            </a:extLst>
          </p:cNvPr>
          <p:cNvSpPr txBox="1"/>
          <p:nvPr/>
        </p:nvSpPr>
        <p:spPr>
          <a:xfrm>
            <a:off x="533400" y="4724400"/>
            <a:ext cx="10889673" cy="1754326"/>
          </a:xfrm>
          <a:prstGeom prst="rect">
            <a:avLst/>
          </a:prstGeom>
          <a:noFill/>
        </p:spPr>
        <p:txBody>
          <a:bodyPr wrap="square" rtlCol="0">
            <a:spAutoFit/>
          </a:bodyPr>
          <a:lstStyle/>
          <a:p>
            <a:r>
              <a:rPr lang="en-US" dirty="0">
                <a:solidFill>
                  <a:srgbClr val="7030A0"/>
                </a:solidFill>
              </a:rPr>
              <a:t>Approach: </a:t>
            </a:r>
            <a:r>
              <a:rPr lang="en-US" dirty="0"/>
              <a:t>Insert a pivot table for the data add ZIP in rows filed and ID in values field as count. We have the count of customers for every ZIP codes.</a:t>
            </a:r>
          </a:p>
          <a:p>
            <a:pPr marL="285750" indent="-285750">
              <a:buFontTx/>
              <a:buChar char="-"/>
            </a:pPr>
            <a:r>
              <a:rPr lang="en-US" dirty="0"/>
              <a:t>Click on the filter option for the ZIP – values filters – Top 10 (we can adjust the top values in the option, I went with top 5).</a:t>
            </a:r>
          </a:p>
          <a:p>
            <a:pPr marL="285750" indent="-285750">
              <a:buFontTx/>
              <a:buChar char="-"/>
            </a:pPr>
            <a:r>
              <a:rPr lang="en-US" dirty="0"/>
              <a:t>Insert chart for the table and try different layouts.</a:t>
            </a:r>
          </a:p>
          <a:p>
            <a:endParaRPr lang="en-IN" dirty="0"/>
          </a:p>
        </p:txBody>
      </p:sp>
    </p:spTree>
    <p:extLst>
      <p:ext uri="{BB962C8B-B14F-4D97-AF65-F5344CB8AC3E}">
        <p14:creationId xmlns:p14="http://schemas.microsoft.com/office/powerpoint/2010/main" val="98210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35872-A349-B471-5FEA-CA05B8554922}"/>
              </a:ext>
            </a:extLst>
          </p:cNvPr>
          <p:cNvSpPr txBox="1"/>
          <p:nvPr/>
        </p:nvSpPr>
        <p:spPr>
          <a:xfrm>
            <a:off x="517968" y="381000"/>
            <a:ext cx="10768137" cy="369332"/>
          </a:xfrm>
          <a:prstGeom prst="rect">
            <a:avLst/>
          </a:prstGeom>
          <a:noFill/>
        </p:spPr>
        <p:txBody>
          <a:bodyPr wrap="square" rtlCol="0">
            <a:spAutoFit/>
          </a:bodyPr>
          <a:lstStyle/>
          <a:p>
            <a:r>
              <a:rPr lang="en-US" i="0" dirty="0">
                <a:solidFill>
                  <a:srgbClr val="FF0000"/>
                </a:solidFill>
                <a:effectLst/>
              </a:rPr>
              <a:t>6. How many customers have a combination of Fixed Deposits and Credit Cards but not Personal Loan?</a:t>
            </a:r>
            <a:endParaRPr lang="en-IN" dirty="0">
              <a:solidFill>
                <a:srgbClr val="FF0000"/>
              </a:solidFill>
            </a:endParaRPr>
          </a:p>
        </p:txBody>
      </p:sp>
      <p:sp>
        <p:nvSpPr>
          <p:cNvPr id="3" name="TextBox 2">
            <a:extLst>
              <a:ext uri="{FF2B5EF4-FFF2-40B4-BE49-F238E27FC236}">
                <a16:creationId xmlns:a16="http://schemas.microsoft.com/office/drawing/2014/main" id="{11E33108-25A6-FA27-0D91-999E163A67AD}"/>
              </a:ext>
            </a:extLst>
          </p:cNvPr>
          <p:cNvSpPr txBox="1"/>
          <p:nvPr/>
        </p:nvSpPr>
        <p:spPr>
          <a:xfrm>
            <a:off x="517968" y="750332"/>
            <a:ext cx="6823364" cy="369332"/>
          </a:xfrm>
          <a:prstGeom prst="rect">
            <a:avLst/>
          </a:prstGeom>
          <a:noFill/>
        </p:spPr>
        <p:txBody>
          <a:bodyPr wrap="square" rtlCol="0">
            <a:spAutoFit/>
          </a:bodyPr>
          <a:lstStyle/>
          <a:p>
            <a:r>
              <a:rPr lang="en-US" dirty="0">
                <a:solidFill>
                  <a:srgbClr val="7030A0"/>
                </a:solidFill>
              </a:rPr>
              <a:t>Ans</a:t>
            </a:r>
            <a:r>
              <a:rPr lang="en-US" dirty="0"/>
              <a:t>: 147 </a:t>
            </a:r>
            <a:endParaRPr lang="en-IN" dirty="0"/>
          </a:p>
        </p:txBody>
      </p:sp>
      <p:sp>
        <p:nvSpPr>
          <p:cNvPr id="4" name="TextBox 3">
            <a:extLst>
              <a:ext uri="{FF2B5EF4-FFF2-40B4-BE49-F238E27FC236}">
                <a16:creationId xmlns:a16="http://schemas.microsoft.com/office/drawing/2014/main" id="{3D56761A-67DF-CF83-81DD-9AAB0FF5BBA4}"/>
              </a:ext>
            </a:extLst>
          </p:cNvPr>
          <p:cNvSpPr txBox="1"/>
          <p:nvPr/>
        </p:nvSpPr>
        <p:spPr>
          <a:xfrm>
            <a:off x="796636" y="1655618"/>
            <a:ext cx="7633855" cy="3970318"/>
          </a:xfrm>
          <a:prstGeom prst="rect">
            <a:avLst/>
          </a:prstGeom>
          <a:noFill/>
        </p:spPr>
        <p:txBody>
          <a:bodyPr wrap="square" rtlCol="0">
            <a:spAutoFit/>
          </a:bodyPr>
          <a:lstStyle/>
          <a:p>
            <a:r>
              <a:rPr lang="en-US" dirty="0"/>
              <a:t>Now, there are two ways we can get the result.</a:t>
            </a:r>
          </a:p>
          <a:p>
            <a:r>
              <a:rPr lang="en-US" dirty="0">
                <a:solidFill>
                  <a:schemeClr val="accent2">
                    <a:lumMod val="75000"/>
                  </a:schemeClr>
                </a:solidFill>
              </a:rPr>
              <a:t>Process 1</a:t>
            </a:r>
          </a:p>
          <a:p>
            <a:pPr marL="342900" indent="-342900">
              <a:buFont typeface="+mj-lt"/>
              <a:buAutoNum type="arabicPeriod"/>
            </a:pPr>
            <a:r>
              <a:rPr lang="en-US" dirty="0"/>
              <a:t>Insert a pivot table for the Data.</a:t>
            </a:r>
          </a:p>
          <a:p>
            <a:pPr marL="342900" indent="-342900">
              <a:buFont typeface="+mj-lt"/>
              <a:buAutoNum type="arabicPeriod"/>
            </a:pPr>
            <a:r>
              <a:rPr lang="en-US" dirty="0"/>
              <a:t>Drag Fixed Deposits, Credit cards and Personal Loans into filter fields.</a:t>
            </a:r>
          </a:p>
          <a:p>
            <a:pPr marL="342900" indent="-342900">
              <a:buFont typeface="+mj-lt"/>
              <a:buAutoNum type="arabicPeriod"/>
            </a:pPr>
            <a:r>
              <a:rPr lang="en-US" dirty="0"/>
              <a:t>Drag ID into rows.</a:t>
            </a:r>
          </a:p>
          <a:p>
            <a:pPr marL="342900" indent="-342900">
              <a:buFont typeface="+mj-lt"/>
              <a:buAutoNum type="arabicPeriod"/>
            </a:pPr>
            <a:r>
              <a:rPr lang="en-US" dirty="0"/>
              <a:t>Filter Fixed Deposits and Credit cards as ‘Yes’ and Personal Loan as ‘No’.</a:t>
            </a:r>
          </a:p>
          <a:p>
            <a:pPr marL="342900" indent="-342900">
              <a:buFont typeface="+mj-lt"/>
              <a:buAutoNum type="arabicPeriod"/>
            </a:pPr>
            <a:r>
              <a:rPr lang="en-US" dirty="0"/>
              <a:t>We get the count of ID with above filter</a:t>
            </a:r>
          </a:p>
          <a:p>
            <a:endParaRPr lang="en-US" dirty="0"/>
          </a:p>
          <a:p>
            <a:r>
              <a:rPr lang="en-US" dirty="0">
                <a:solidFill>
                  <a:schemeClr val="accent2">
                    <a:lumMod val="75000"/>
                  </a:schemeClr>
                </a:solidFill>
              </a:rPr>
              <a:t>Process 2</a:t>
            </a:r>
          </a:p>
          <a:p>
            <a:pPr marL="342900" indent="-342900">
              <a:buFont typeface="+mj-lt"/>
              <a:buAutoNum type="arabicPeriod"/>
            </a:pPr>
            <a:r>
              <a:rPr lang="en-US" dirty="0"/>
              <a:t>We can create a column with IF condition and assign values to get the count.</a:t>
            </a:r>
          </a:p>
          <a:p>
            <a:pPr marL="342900" indent="-342900">
              <a:buFont typeface="+mj-lt"/>
              <a:buAutoNum type="arabicPeriod"/>
            </a:pPr>
            <a:r>
              <a:rPr lang="en-US" dirty="0"/>
              <a:t>created new column FC&amp;CC/PL						</a:t>
            </a:r>
          </a:p>
          <a:p>
            <a:pPr marL="342900" indent="-342900">
              <a:buFont typeface="+mj-lt"/>
              <a:buAutoNum type="arabicPeriod"/>
            </a:pPr>
            <a:r>
              <a:rPr lang="en-US" dirty="0"/>
              <a:t>ID's which have both FD and CC as Yes and PL as No gets FD else NIL.</a:t>
            </a:r>
          </a:p>
          <a:p>
            <a:endParaRPr lang="en-US" dirty="0"/>
          </a:p>
          <a:p>
            <a:r>
              <a:rPr lang="en-US" dirty="0"/>
              <a:t>Compared to values and both are same.</a:t>
            </a:r>
          </a:p>
        </p:txBody>
      </p:sp>
    </p:spTree>
    <p:extLst>
      <p:ext uri="{BB962C8B-B14F-4D97-AF65-F5344CB8AC3E}">
        <p14:creationId xmlns:p14="http://schemas.microsoft.com/office/powerpoint/2010/main" val="140151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CFCB8B-263F-E471-C5C9-82BC276C1347}"/>
              </a:ext>
            </a:extLst>
          </p:cNvPr>
          <p:cNvSpPr txBox="1"/>
          <p:nvPr/>
        </p:nvSpPr>
        <p:spPr>
          <a:xfrm>
            <a:off x="353291" y="367145"/>
            <a:ext cx="11485418" cy="646331"/>
          </a:xfrm>
          <a:prstGeom prst="rect">
            <a:avLst/>
          </a:prstGeom>
          <a:noFill/>
        </p:spPr>
        <p:txBody>
          <a:bodyPr wrap="square" rtlCol="0">
            <a:spAutoFit/>
          </a:bodyPr>
          <a:lstStyle/>
          <a:p>
            <a:r>
              <a:rPr lang="en-US" i="0" dirty="0">
                <a:solidFill>
                  <a:srgbClr val="FF0000"/>
                </a:solidFill>
                <a:effectLst/>
              </a:rPr>
              <a:t>7. What is the median income of the customers who have availed personal loans and compare it with the median income of those customers who have not availed personal loans? What do you infer?</a:t>
            </a:r>
            <a:endParaRPr lang="en-IN" dirty="0">
              <a:solidFill>
                <a:srgbClr val="FF0000"/>
              </a:solidFill>
            </a:endParaRPr>
          </a:p>
        </p:txBody>
      </p:sp>
      <p:sp>
        <p:nvSpPr>
          <p:cNvPr id="3" name="TextBox 2">
            <a:extLst>
              <a:ext uri="{FF2B5EF4-FFF2-40B4-BE49-F238E27FC236}">
                <a16:creationId xmlns:a16="http://schemas.microsoft.com/office/drawing/2014/main" id="{82C9682F-B0B3-A1BD-E885-836F6349EAB4}"/>
              </a:ext>
            </a:extLst>
          </p:cNvPr>
          <p:cNvSpPr txBox="1"/>
          <p:nvPr/>
        </p:nvSpPr>
        <p:spPr>
          <a:xfrm>
            <a:off x="540327" y="1371600"/>
            <a:ext cx="11139055" cy="2862322"/>
          </a:xfrm>
          <a:prstGeom prst="rect">
            <a:avLst/>
          </a:prstGeom>
          <a:noFill/>
        </p:spPr>
        <p:txBody>
          <a:bodyPr wrap="square" rtlCol="0">
            <a:spAutoFit/>
          </a:bodyPr>
          <a:lstStyle/>
          <a:p>
            <a:r>
              <a:rPr lang="en-US" dirty="0">
                <a:solidFill>
                  <a:srgbClr val="7030A0"/>
                </a:solidFill>
              </a:rPr>
              <a:t>Ans</a:t>
            </a:r>
            <a:r>
              <a:rPr lang="en-US" dirty="0"/>
              <a:t>: Used In-built function </a:t>
            </a:r>
          </a:p>
          <a:p>
            <a:r>
              <a:rPr lang="en-US" dirty="0"/>
              <a:t>=MEDIAN((Number1,…….Number N) =&gt; Gives middle most value in the Range.</a:t>
            </a:r>
          </a:p>
          <a:p>
            <a:endParaRPr lang="en-US" dirty="0"/>
          </a:p>
          <a:p>
            <a:r>
              <a:rPr lang="en-US" dirty="0"/>
              <a:t>Median income of the customers who have availed personal loans = 143</a:t>
            </a:r>
          </a:p>
          <a:p>
            <a:r>
              <a:rPr lang="en-US" dirty="0"/>
              <a:t>M</a:t>
            </a:r>
            <a:r>
              <a:rPr lang="en-US" i="0" dirty="0">
                <a:effectLst/>
              </a:rPr>
              <a:t>edian income of those customers who have not availed personal loans = 59</a:t>
            </a:r>
          </a:p>
          <a:p>
            <a:r>
              <a:rPr lang="en-US" dirty="0"/>
              <a:t>When compared we can observe that income of customers who availed personal loan is high irrespective of the few head count.</a:t>
            </a:r>
          </a:p>
          <a:p>
            <a:endParaRPr lang="en-US" dirty="0"/>
          </a:p>
          <a:p>
            <a:r>
              <a:rPr lang="en-US" dirty="0">
                <a:solidFill>
                  <a:schemeClr val="accent2">
                    <a:lumMod val="75000"/>
                  </a:schemeClr>
                </a:solidFill>
              </a:rPr>
              <a:t>Inference</a:t>
            </a:r>
            <a:r>
              <a:rPr lang="en-US" dirty="0"/>
              <a:t>: Having a High Income is helpful for purchasing a Personal loan.</a:t>
            </a:r>
          </a:p>
          <a:p>
            <a:endParaRPr lang="en-IN" dirty="0"/>
          </a:p>
        </p:txBody>
      </p:sp>
    </p:spTree>
    <p:extLst>
      <p:ext uri="{BB962C8B-B14F-4D97-AF65-F5344CB8AC3E}">
        <p14:creationId xmlns:p14="http://schemas.microsoft.com/office/powerpoint/2010/main" val="25674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E231FB-76DE-212D-50D6-925EA7D5D4F5}"/>
              </a:ext>
            </a:extLst>
          </p:cNvPr>
          <p:cNvSpPr txBox="1"/>
          <p:nvPr/>
        </p:nvSpPr>
        <p:spPr>
          <a:xfrm>
            <a:off x="311727" y="256309"/>
            <a:ext cx="11526982" cy="646331"/>
          </a:xfrm>
          <a:prstGeom prst="rect">
            <a:avLst/>
          </a:prstGeom>
          <a:noFill/>
        </p:spPr>
        <p:txBody>
          <a:bodyPr wrap="square" rtlCol="0">
            <a:spAutoFit/>
          </a:bodyPr>
          <a:lstStyle/>
          <a:p>
            <a:r>
              <a:rPr lang="en-US" i="0" dirty="0">
                <a:solidFill>
                  <a:srgbClr val="FF0000"/>
                </a:solidFill>
                <a:effectLst/>
              </a:rPr>
              <a:t>8. Create 4 separate Pivot Tables. </a:t>
            </a:r>
            <a:r>
              <a:rPr lang="en-US" i="0" dirty="0" err="1">
                <a:solidFill>
                  <a:srgbClr val="FF0000"/>
                </a:solidFill>
                <a:effectLst/>
              </a:rPr>
              <a:t>Summarise</a:t>
            </a:r>
            <a:r>
              <a:rPr lang="en-US" i="0" dirty="0">
                <a:solidFill>
                  <a:srgbClr val="FF0000"/>
                </a:solidFill>
                <a:effectLst/>
              </a:rPr>
              <a:t> your data by percentages. Education vs Personal Loan TD Account vs Personal Loan Online vs Personal Loan </a:t>
            </a:r>
            <a:r>
              <a:rPr lang="en-US" i="0" dirty="0" err="1">
                <a:solidFill>
                  <a:srgbClr val="FF0000"/>
                </a:solidFill>
                <a:effectLst/>
              </a:rPr>
              <a:t>Income_Category</a:t>
            </a:r>
            <a:r>
              <a:rPr lang="en-US" i="0" dirty="0">
                <a:solidFill>
                  <a:srgbClr val="FF0000"/>
                </a:solidFill>
                <a:effectLst/>
              </a:rPr>
              <a:t> vs Personal Loan.</a:t>
            </a:r>
            <a:endParaRPr lang="en-IN" dirty="0">
              <a:solidFill>
                <a:srgbClr val="FF0000"/>
              </a:solidFill>
            </a:endParaRPr>
          </a:p>
        </p:txBody>
      </p:sp>
      <p:pic>
        <p:nvPicPr>
          <p:cNvPr id="3" name="Picture 2">
            <a:extLst>
              <a:ext uri="{FF2B5EF4-FFF2-40B4-BE49-F238E27FC236}">
                <a16:creationId xmlns:a16="http://schemas.microsoft.com/office/drawing/2014/main" id="{BDCF090A-213E-055E-D4AA-0CD566763CFC}"/>
              </a:ext>
            </a:extLst>
          </p:cNvPr>
          <p:cNvPicPr>
            <a:picLocks noChangeAspect="1"/>
          </p:cNvPicPr>
          <p:nvPr/>
        </p:nvPicPr>
        <p:blipFill>
          <a:blip r:embed="rId2"/>
          <a:stretch>
            <a:fillRect/>
          </a:stretch>
        </p:blipFill>
        <p:spPr>
          <a:xfrm>
            <a:off x="311727" y="1130609"/>
            <a:ext cx="4895512" cy="2298391"/>
          </a:xfrm>
          <a:prstGeom prst="rect">
            <a:avLst/>
          </a:prstGeom>
        </p:spPr>
      </p:pic>
      <p:pic>
        <p:nvPicPr>
          <p:cNvPr id="4" name="Picture 3">
            <a:extLst>
              <a:ext uri="{FF2B5EF4-FFF2-40B4-BE49-F238E27FC236}">
                <a16:creationId xmlns:a16="http://schemas.microsoft.com/office/drawing/2014/main" id="{9D7852C9-D094-B284-B6BB-B979A0F7343D}"/>
              </a:ext>
            </a:extLst>
          </p:cNvPr>
          <p:cNvPicPr>
            <a:picLocks noChangeAspect="1"/>
          </p:cNvPicPr>
          <p:nvPr/>
        </p:nvPicPr>
        <p:blipFill>
          <a:blip r:embed="rId3"/>
          <a:stretch>
            <a:fillRect/>
          </a:stretch>
        </p:blipFill>
        <p:spPr>
          <a:xfrm>
            <a:off x="6433281" y="1130609"/>
            <a:ext cx="4895512" cy="2298391"/>
          </a:xfrm>
          <a:prstGeom prst="rect">
            <a:avLst/>
          </a:prstGeom>
        </p:spPr>
      </p:pic>
      <p:pic>
        <p:nvPicPr>
          <p:cNvPr id="5" name="Picture 4">
            <a:extLst>
              <a:ext uri="{FF2B5EF4-FFF2-40B4-BE49-F238E27FC236}">
                <a16:creationId xmlns:a16="http://schemas.microsoft.com/office/drawing/2014/main" id="{1045099A-F5DA-11A2-FA66-47BA43CDA0D2}"/>
              </a:ext>
            </a:extLst>
          </p:cNvPr>
          <p:cNvPicPr>
            <a:picLocks noChangeAspect="1"/>
          </p:cNvPicPr>
          <p:nvPr/>
        </p:nvPicPr>
        <p:blipFill>
          <a:blip r:embed="rId4"/>
          <a:stretch>
            <a:fillRect/>
          </a:stretch>
        </p:blipFill>
        <p:spPr>
          <a:xfrm>
            <a:off x="311728" y="3803782"/>
            <a:ext cx="4895512" cy="2298392"/>
          </a:xfrm>
          <a:prstGeom prst="rect">
            <a:avLst/>
          </a:prstGeom>
        </p:spPr>
      </p:pic>
      <p:pic>
        <p:nvPicPr>
          <p:cNvPr id="6" name="Picture 5">
            <a:extLst>
              <a:ext uri="{FF2B5EF4-FFF2-40B4-BE49-F238E27FC236}">
                <a16:creationId xmlns:a16="http://schemas.microsoft.com/office/drawing/2014/main" id="{E270F69E-D7E5-39A9-0DA4-87B40C07E600}"/>
              </a:ext>
            </a:extLst>
          </p:cNvPr>
          <p:cNvPicPr>
            <a:picLocks noChangeAspect="1"/>
          </p:cNvPicPr>
          <p:nvPr/>
        </p:nvPicPr>
        <p:blipFill>
          <a:blip r:embed="rId5"/>
          <a:stretch>
            <a:fillRect/>
          </a:stretch>
        </p:blipFill>
        <p:spPr>
          <a:xfrm>
            <a:off x="6426348" y="3803782"/>
            <a:ext cx="4895512" cy="2298391"/>
          </a:xfrm>
          <a:prstGeom prst="rect">
            <a:avLst/>
          </a:prstGeom>
        </p:spPr>
      </p:pic>
    </p:spTree>
    <p:extLst>
      <p:ext uri="{BB962C8B-B14F-4D97-AF65-F5344CB8AC3E}">
        <p14:creationId xmlns:p14="http://schemas.microsoft.com/office/powerpoint/2010/main" val="2549968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1331</TotalTime>
  <Words>1605</Words>
  <Application>Microsoft Office PowerPoint</Application>
  <PresentationFormat>Widescreen</PresentationFormat>
  <Paragraphs>158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lato</vt:lpstr>
      <vt:lpstr>Office Theme</vt:lpstr>
      <vt:lpstr>Business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Dandingi</dc:creator>
  <cp:lastModifiedBy>Vivek Dandingi</cp:lastModifiedBy>
  <cp:revision>2</cp:revision>
  <dcterms:created xsi:type="dcterms:W3CDTF">2023-07-06T09:30:46Z</dcterms:created>
  <dcterms:modified xsi:type="dcterms:W3CDTF">2023-07-17T14:16:26Z</dcterms:modified>
</cp:coreProperties>
</file>