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9"/>
  </p:notesMasterIdLst>
  <p:sldIdLst>
    <p:sldId id="256" r:id="rId2"/>
    <p:sldId id="273" r:id="rId3"/>
    <p:sldId id="304" r:id="rId4"/>
    <p:sldId id="306" r:id="rId5"/>
    <p:sldId id="284" r:id="rId6"/>
    <p:sldId id="283" r:id="rId7"/>
    <p:sldId id="259" r:id="rId8"/>
    <p:sldId id="289" r:id="rId9"/>
    <p:sldId id="290" r:id="rId10"/>
    <p:sldId id="303" r:id="rId11"/>
    <p:sldId id="294" r:id="rId12"/>
    <p:sldId id="301" r:id="rId13"/>
    <p:sldId id="287" r:id="rId14"/>
    <p:sldId id="291" r:id="rId15"/>
    <p:sldId id="282" r:id="rId16"/>
    <p:sldId id="288" r:id="rId17"/>
    <p:sldId id="29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riyamvada Sharm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E0E0E0"/>
    <a:srgbClr val="694199"/>
    <a:srgbClr val="603593"/>
    <a:srgbClr val="000000"/>
    <a:srgbClr val="4BAE4F"/>
    <a:srgbClr val="57298D"/>
    <a:srgbClr val="5A2F8F"/>
    <a:srgbClr val="FFFFFF"/>
    <a:srgbClr val="7AAA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0" autoAdjust="0"/>
    <p:restoredTop sz="84681"/>
  </p:normalViewPr>
  <p:slideViewPr>
    <p:cSldViewPr snapToGrid="0">
      <p:cViewPr varScale="1">
        <p:scale>
          <a:sx n="130" d="100"/>
          <a:sy n="130" d="100"/>
        </p:scale>
        <p:origin x="1672" y="17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lizziechapman:Desktop:CARD%20DATA%20RB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CREDIT CARD</c:v>
                </c:pt>
              </c:strCache>
            </c:strRef>
          </c:tx>
          <c:marker>
            <c:symbol val="none"/>
          </c:marker>
          <c:cat>
            <c:numRef>
              <c:f>Sheet1!$A$2:$A$19</c:f>
              <c:numCache>
                <c:formatCode>mmm\-yy</c:formatCode>
                <c:ptCount val="18"/>
                <c:pt idx="0">
                  <c:v>41061.0</c:v>
                </c:pt>
                <c:pt idx="1">
                  <c:v>41153.0</c:v>
                </c:pt>
                <c:pt idx="2">
                  <c:v>41244.0</c:v>
                </c:pt>
                <c:pt idx="3">
                  <c:v>41334.0</c:v>
                </c:pt>
                <c:pt idx="4">
                  <c:v>41061.0</c:v>
                </c:pt>
                <c:pt idx="5">
                  <c:v>41153.0</c:v>
                </c:pt>
                <c:pt idx="6">
                  <c:v>41244.0</c:v>
                </c:pt>
                <c:pt idx="7">
                  <c:v>41334.0</c:v>
                </c:pt>
                <c:pt idx="8">
                  <c:v>41426.0</c:v>
                </c:pt>
                <c:pt idx="9">
                  <c:v>41518.0</c:v>
                </c:pt>
                <c:pt idx="10">
                  <c:v>41609.0</c:v>
                </c:pt>
                <c:pt idx="11">
                  <c:v>41699.0</c:v>
                </c:pt>
                <c:pt idx="12">
                  <c:v>41791.0</c:v>
                </c:pt>
                <c:pt idx="13">
                  <c:v>41883.0</c:v>
                </c:pt>
                <c:pt idx="14">
                  <c:v>41974.0</c:v>
                </c:pt>
                <c:pt idx="15">
                  <c:v>42064.0</c:v>
                </c:pt>
                <c:pt idx="16">
                  <c:v>42156.0</c:v>
                </c:pt>
                <c:pt idx="17">
                  <c:v>42248.0</c:v>
                </c:pt>
              </c:numCache>
            </c:numRef>
          </c:cat>
          <c:val>
            <c:numRef>
              <c:f>Sheet1!$B$2:$B$19</c:f>
              <c:numCache>
                <c:formatCode>0</c:formatCode>
                <c:ptCount val="18"/>
                <c:pt idx="0">
                  <c:v>18.01000000000001</c:v>
                </c:pt>
                <c:pt idx="1">
                  <c:v>18.367</c:v>
                </c:pt>
                <c:pt idx="2">
                  <c:v>18.85</c:v>
                </c:pt>
                <c:pt idx="3">
                  <c:v>19.538</c:v>
                </c:pt>
                <c:pt idx="4">
                  <c:v>18.0</c:v>
                </c:pt>
                <c:pt idx="5">
                  <c:v>18.4</c:v>
                </c:pt>
                <c:pt idx="6">
                  <c:v>18.9</c:v>
                </c:pt>
                <c:pt idx="7">
                  <c:v>19.5</c:v>
                </c:pt>
                <c:pt idx="8">
                  <c:v>19.1</c:v>
                </c:pt>
                <c:pt idx="9">
                  <c:v>18.6</c:v>
                </c:pt>
                <c:pt idx="10">
                  <c:v>18.7</c:v>
                </c:pt>
                <c:pt idx="11">
                  <c:v>19.2</c:v>
                </c:pt>
                <c:pt idx="12">
                  <c:v>19.5</c:v>
                </c:pt>
                <c:pt idx="13">
                  <c:v>19.9</c:v>
                </c:pt>
                <c:pt idx="14">
                  <c:v>20.4</c:v>
                </c:pt>
                <c:pt idx="15">
                  <c:v>21.1</c:v>
                </c:pt>
                <c:pt idx="16">
                  <c:v>21.6</c:v>
                </c:pt>
                <c:pt idx="17">
                  <c:v>22.6</c:v>
                </c:pt>
              </c:numCache>
            </c:numRef>
          </c:val>
          <c:smooth val="0"/>
          <c:extLst xmlns:c16r2="http://schemas.microsoft.com/office/drawing/2015/06/chart">
            <c:ext xmlns:c16="http://schemas.microsoft.com/office/drawing/2014/chart" uri="{C3380CC4-5D6E-409C-BE32-E72D297353CC}">
              <c16:uniqueId val="{00000000-E1D7-42CC-9581-610CF7A73F43}"/>
            </c:ext>
          </c:extLst>
        </c:ser>
        <c:ser>
          <c:idx val="1"/>
          <c:order val="1"/>
          <c:tx>
            <c:strRef>
              <c:f>Sheet1!$C$1</c:f>
              <c:strCache>
                <c:ptCount val="1"/>
                <c:pt idx="0">
                  <c:v>DEBIT CARD</c:v>
                </c:pt>
              </c:strCache>
            </c:strRef>
          </c:tx>
          <c:marker>
            <c:symbol val="none"/>
          </c:marker>
          <c:cat>
            <c:numRef>
              <c:f>Sheet1!$A$2:$A$19</c:f>
              <c:numCache>
                <c:formatCode>mmm\-yy</c:formatCode>
                <c:ptCount val="18"/>
                <c:pt idx="0">
                  <c:v>41061.0</c:v>
                </c:pt>
                <c:pt idx="1">
                  <c:v>41153.0</c:v>
                </c:pt>
                <c:pt idx="2">
                  <c:v>41244.0</c:v>
                </c:pt>
                <c:pt idx="3">
                  <c:v>41334.0</c:v>
                </c:pt>
                <c:pt idx="4">
                  <c:v>41061.0</c:v>
                </c:pt>
                <c:pt idx="5">
                  <c:v>41153.0</c:v>
                </c:pt>
                <c:pt idx="6">
                  <c:v>41244.0</c:v>
                </c:pt>
                <c:pt idx="7">
                  <c:v>41334.0</c:v>
                </c:pt>
                <c:pt idx="8">
                  <c:v>41426.0</c:v>
                </c:pt>
                <c:pt idx="9">
                  <c:v>41518.0</c:v>
                </c:pt>
                <c:pt idx="10">
                  <c:v>41609.0</c:v>
                </c:pt>
                <c:pt idx="11">
                  <c:v>41699.0</c:v>
                </c:pt>
                <c:pt idx="12">
                  <c:v>41791.0</c:v>
                </c:pt>
                <c:pt idx="13">
                  <c:v>41883.0</c:v>
                </c:pt>
                <c:pt idx="14">
                  <c:v>41974.0</c:v>
                </c:pt>
                <c:pt idx="15">
                  <c:v>42064.0</c:v>
                </c:pt>
                <c:pt idx="16">
                  <c:v>42156.0</c:v>
                </c:pt>
                <c:pt idx="17">
                  <c:v>42248.0</c:v>
                </c:pt>
              </c:numCache>
            </c:numRef>
          </c:cat>
          <c:val>
            <c:numRef>
              <c:f>Sheet1!$C$2:$C$19</c:f>
              <c:numCache>
                <c:formatCode>0</c:formatCode>
                <c:ptCount val="18"/>
                <c:pt idx="0">
                  <c:v>290.67</c:v>
                </c:pt>
                <c:pt idx="1">
                  <c:v>302.48</c:v>
                </c:pt>
                <c:pt idx="2">
                  <c:v>314.3999999999999</c:v>
                </c:pt>
                <c:pt idx="3">
                  <c:v>331.19</c:v>
                </c:pt>
                <c:pt idx="4">
                  <c:v>290.67</c:v>
                </c:pt>
                <c:pt idx="5">
                  <c:v>302.48</c:v>
                </c:pt>
                <c:pt idx="6">
                  <c:v>314.3999999999999</c:v>
                </c:pt>
                <c:pt idx="7">
                  <c:v>331.19</c:v>
                </c:pt>
                <c:pt idx="8">
                  <c:v>348.5</c:v>
                </c:pt>
                <c:pt idx="9">
                  <c:v>367.8</c:v>
                </c:pt>
                <c:pt idx="10">
                  <c:v>372.5</c:v>
                </c:pt>
                <c:pt idx="11">
                  <c:v>394.4</c:v>
                </c:pt>
                <c:pt idx="12">
                  <c:v>409.0</c:v>
                </c:pt>
                <c:pt idx="13">
                  <c:v>432.8</c:v>
                </c:pt>
                <c:pt idx="14">
                  <c:v>500.0</c:v>
                </c:pt>
                <c:pt idx="15">
                  <c:v>553.4000000000001</c:v>
                </c:pt>
                <c:pt idx="16">
                  <c:v>586.8</c:v>
                </c:pt>
                <c:pt idx="17">
                  <c:v>603.5</c:v>
                </c:pt>
              </c:numCache>
            </c:numRef>
          </c:val>
          <c:smooth val="0"/>
          <c:extLst xmlns:c16r2="http://schemas.microsoft.com/office/drawing/2015/06/chart">
            <c:ext xmlns:c16="http://schemas.microsoft.com/office/drawing/2014/chart" uri="{C3380CC4-5D6E-409C-BE32-E72D297353CC}">
              <c16:uniqueId val="{00000001-E1D7-42CC-9581-610CF7A73F43}"/>
            </c:ext>
          </c:extLst>
        </c:ser>
        <c:dLbls>
          <c:showLegendKey val="0"/>
          <c:showVal val="0"/>
          <c:showCatName val="0"/>
          <c:showSerName val="0"/>
          <c:showPercent val="0"/>
          <c:showBubbleSize val="0"/>
        </c:dLbls>
        <c:smooth val="0"/>
        <c:axId val="-2071669456"/>
        <c:axId val="-2071654560"/>
      </c:lineChart>
      <c:dateAx>
        <c:axId val="-2071669456"/>
        <c:scaling>
          <c:orientation val="minMax"/>
        </c:scaling>
        <c:delete val="0"/>
        <c:axPos val="b"/>
        <c:numFmt formatCode="mmm\-yy" sourceLinked="1"/>
        <c:majorTickMark val="out"/>
        <c:minorTickMark val="none"/>
        <c:tickLblPos val="nextTo"/>
        <c:txPr>
          <a:bodyPr/>
          <a:lstStyle/>
          <a:p>
            <a:pPr>
              <a:defRPr sz="1400"/>
            </a:pPr>
            <a:endParaRPr lang="en-US"/>
          </a:p>
        </c:txPr>
        <c:crossAx val="-2071654560"/>
        <c:crosses val="autoZero"/>
        <c:auto val="1"/>
        <c:lblOffset val="100"/>
        <c:baseTimeUnit val="days"/>
      </c:dateAx>
      <c:valAx>
        <c:axId val="-2071654560"/>
        <c:scaling>
          <c:orientation val="minMax"/>
        </c:scaling>
        <c:delete val="0"/>
        <c:axPos val="l"/>
        <c:numFmt formatCode="0" sourceLinked="1"/>
        <c:majorTickMark val="out"/>
        <c:minorTickMark val="none"/>
        <c:tickLblPos val="nextTo"/>
        <c:txPr>
          <a:bodyPr/>
          <a:lstStyle/>
          <a:p>
            <a:pPr>
              <a:defRPr sz="1400"/>
            </a:pPr>
            <a:endParaRPr lang="en-US"/>
          </a:p>
        </c:txPr>
        <c:crossAx val="-2071669456"/>
        <c:crosses val="autoZero"/>
        <c:crossBetween val="between"/>
      </c:valAx>
    </c:plotArea>
    <c:legend>
      <c:legendPos val="r"/>
      <c:layout>
        <c:manualLayout>
          <c:xMode val="edge"/>
          <c:yMode val="edge"/>
          <c:x val="0.11358070567431"/>
          <c:y val="0.111569615562761"/>
          <c:w val="0.420561934689878"/>
          <c:h val="0.0945078276980083"/>
        </c:manualLayout>
      </c:layout>
      <c:overlay val="0"/>
      <c:txPr>
        <a:bodyPr/>
        <a:lstStyle/>
        <a:p>
          <a:pPr>
            <a:defRPr sz="1400"/>
          </a:pPr>
          <a:endParaRPr lang="en-US"/>
        </a:p>
      </c:txPr>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627091-D239-8C40-BA02-312A2E54971A}" type="doc">
      <dgm:prSet loTypeId="urn:microsoft.com/office/officeart/2005/8/layout/cycle1" loCatId="" qsTypeId="urn:microsoft.com/office/officeart/2005/8/quickstyle/simple4" qsCatId="simple" csTypeId="urn:microsoft.com/office/officeart/2005/8/colors/accent1_2" csCatId="accent1" phldr="1"/>
      <dgm:spPr/>
      <dgm:t>
        <a:bodyPr/>
        <a:lstStyle/>
        <a:p>
          <a:endParaRPr lang="en-US"/>
        </a:p>
      </dgm:t>
    </dgm:pt>
    <dgm:pt modelId="{FF107E18-5A57-2C40-91DB-AA2F79C5454C}">
      <dgm:prSet phldrT="[Text]" custT="1"/>
      <dgm:spPr/>
      <dgm:t>
        <a:bodyPr/>
        <a:lstStyle/>
        <a:p>
          <a:r>
            <a:rPr lang="en-US" sz="2000" dirty="0">
              <a:solidFill>
                <a:schemeClr val="tx1">
                  <a:lumMod val="75000"/>
                  <a:lumOff val="25000"/>
                </a:schemeClr>
              </a:solidFill>
            </a:rPr>
            <a:t>Boosts conversions</a:t>
          </a:r>
        </a:p>
        <a:p>
          <a:r>
            <a:rPr lang="en-US" sz="1400" dirty="0">
              <a:solidFill>
                <a:schemeClr val="bg2">
                  <a:lumMod val="25000"/>
                </a:schemeClr>
              </a:solidFill>
            </a:rPr>
            <a:t>Items become instantly affordable</a:t>
          </a:r>
        </a:p>
      </dgm:t>
    </dgm:pt>
    <dgm:pt modelId="{C8671198-07F9-8A49-8F7B-93269486748C}" type="parTrans" cxnId="{8C40F46B-1672-0044-B71D-356C959F349A}">
      <dgm:prSet/>
      <dgm:spPr/>
      <dgm:t>
        <a:bodyPr/>
        <a:lstStyle/>
        <a:p>
          <a:endParaRPr lang="en-US"/>
        </a:p>
      </dgm:t>
    </dgm:pt>
    <dgm:pt modelId="{C446094A-56D9-9E49-BFE8-EDEC77145940}" type="sibTrans" cxnId="{8C40F46B-1672-0044-B71D-356C959F349A}">
      <dgm:prSet/>
      <dgm:spPr/>
      <dgm:t>
        <a:bodyPr/>
        <a:lstStyle/>
        <a:p>
          <a:endParaRPr lang="en-US">
            <a:solidFill>
              <a:schemeClr val="accent2"/>
            </a:solidFill>
          </a:endParaRPr>
        </a:p>
      </dgm:t>
    </dgm:pt>
    <dgm:pt modelId="{AEDA35AE-865D-584F-B645-4B296F8E5C1E}">
      <dgm:prSet phldrT="[Text]" custT="1"/>
      <dgm:spPr/>
      <dgm:t>
        <a:bodyPr/>
        <a:lstStyle/>
        <a:p>
          <a:r>
            <a:rPr lang="en-US" sz="2000" dirty="0">
              <a:solidFill>
                <a:schemeClr val="tx1">
                  <a:lumMod val="75000"/>
                  <a:lumOff val="25000"/>
                </a:schemeClr>
              </a:solidFill>
            </a:rPr>
            <a:t>Increases average order value</a:t>
          </a:r>
        </a:p>
        <a:p>
          <a:r>
            <a:rPr lang="en-US" sz="1400" dirty="0">
              <a:solidFill>
                <a:schemeClr val="bg2">
                  <a:lumMod val="25000"/>
                </a:schemeClr>
              </a:solidFill>
            </a:rPr>
            <a:t>Higher value items affordable</a:t>
          </a:r>
        </a:p>
        <a:p>
          <a:r>
            <a:rPr lang="en-US" sz="1400" dirty="0">
              <a:solidFill>
                <a:schemeClr val="bg2">
                  <a:lumMod val="25000"/>
                </a:schemeClr>
              </a:solidFill>
            </a:rPr>
            <a:t>Shoppers “upsize” their purchase </a:t>
          </a:r>
        </a:p>
      </dgm:t>
    </dgm:pt>
    <dgm:pt modelId="{4C7AA57E-80F6-8347-8663-61D217BC724F}" type="parTrans" cxnId="{4CE1D22C-B624-4A43-9B7D-CC2AF9BE0CF0}">
      <dgm:prSet/>
      <dgm:spPr/>
      <dgm:t>
        <a:bodyPr/>
        <a:lstStyle/>
        <a:p>
          <a:endParaRPr lang="en-US"/>
        </a:p>
      </dgm:t>
    </dgm:pt>
    <dgm:pt modelId="{464E3329-B48D-D44F-81AA-244E553A0371}" type="sibTrans" cxnId="{4CE1D22C-B624-4A43-9B7D-CC2AF9BE0CF0}">
      <dgm:prSet/>
      <dgm:spPr/>
      <dgm:t>
        <a:bodyPr/>
        <a:lstStyle/>
        <a:p>
          <a:endParaRPr lang="en-US"/>
        </a:p>
      </dgm:t>
    </dgm:pt>
    <dgm:pt modelId="{73BB3A16-8DD3-644C-B6F6-3B6018C330B4}">
      <dgm:prSet phldrT="[Text]" custT="1"/>
      <dgm:spPr/>
      <dgm:t>
        <a:bodyPr/>
        <a:lstStyle/>
        <a:p>
          <a:r>
            <a:rPr lang="en-US" sz="2000" dirty="0">
              <a:solidFill>
                <a:schemeClr val="tx1">
                  <a:lumMod val="75000"/>
                  <a:lumOff val="25000"/>
                </a:schemeClr>
              </a:solidFill>
            </a:rPr>
            <a:t>Attract a new segment</a:t>
          </a:r>
        </a:p>
        <a:p>
          <a:r>
            <a:rPr lang="en-US" sz="1400" dirty="0">
              <a:solidFill>
                <a:schemeClr val="bg2">
                  <a:lumMod val="25000"/>
                </a:schemeClr>
              </a:solidFill>
            </a:rPr>
            <a:t>Customers who would previously go offline for deals can shop online </a:t>
          </a:r>
        </a:p>
        <a:p>
          <a:r>
            <a:rPr lang="en-US" sz="1400" dirty="0">
              <a:solidFill>
                <a:schemeClr val="bg2">
                  <a:lumMod val="25000"/>
                </a:schemeClr>
              </a:solidFill>
            </a:rPr>
            <a:t>EMI appeals to a younger crowd who don’t want a credit card or personal loan</a:t>
          </a:r>
        </a:p>
      </dgm:t>
    </dgm:pt>
    <dgm:pt modelId="{79E774CE-75CD-A745-9D4F-87E1A0AF1436}" type="parTrans" cxnId="{D0342092-2935-0441-886C-CDD6A0B9D092}">
      <dgm:prSet/>
      <dgm:spPr/>
      <dgm:t>
        <a:bodyPr/>
        <a:lstStyle/>
        <a:p>
          <a:endParaRPr lang="en-US"/>
        </a:p>
      </dgm:t>
    </dgm:pt>
    <dgm:pt modelId="{52DBF186-C46F-7F42-A1FD-7275F8435D01}" type="sibTrans" cxnId="{D0342092-2935-0441-886C-CDD6A0B9D092}">
      <dgm:prSet/>
      <dgm:spPr/>
      <dgm:t>
        <a:bodyPr/>
        <a:lstStyle/>
        <a:p>
          <a:endParaRPr lang="en-US"/>
        </a:p>
      </dgm:t>
    </dgm:pt>
    <dgm:pt modelId="{8CDDC45D-DFA7-6E47-808F-28A2919F0ACA}">
      <dgm:prSet phldrT="[Text]" custT="1"/>
      <dgm:spPr/>
      <dgm:t>
        <a:bodyPr/>
        <a:lstStyle/>
        <a:p>
          <a:r>
            <a:rPr lang="en-US" sz="2000" dirty="0">
              <a:solidFill>
                <a:schemeClr val="tx1">
                  <a:lumMod val="75000"/>
                  <a:lumOff val="25000"/>
                </a:schemeClr>
              </a:solidFill>
            </a:rPr>
            <a:t>Retention tool</a:t>
          </a:r>
        </a:p>
        <a:p>
          <a:r>
            <a:rPr lang="en-US" sz="1400" dirty="0">
              <a:solidFill>
                <a:schemeClr val="bg2">
                  <a:lumMod val="25000"/>
                </a:schemeClr>
              </a:solidFill>
            </a:rPr>
            <a:t>Solve a real pain point </a:t>
          </a:r>
        </a:p>
        <a:p>
          <a:r>
            <a:rPr lang="en-US" sz="1400" dirty="0">
              <a:solidFill>
                <a:schemeClr val="bg2">
                  <a:lumMod val="25000"/>
                </a:schemeClr>
              </a:solidFill>
            </a:rPr>
            <a:t>Customers naturally increase loyalty to merchants who provide credit</a:t>
          </a:r>
        </a:p>
      </dgm:t>
    </dgm:pt>
    <dgm:pt modelId="{B06C84C5-3843-B046-A2AC-015D0D424FCB}" type="parTrans" cxnId="{883B569E-3DC3-3E4E-AA45-7BA7290B0A54}">
      <dgm:prSet/>
      <dgm:spPr/>
      <dgm:t>
        <a:bodyPr/>
        <a:lstStyle/>
        <a:p>
          <a:endParaRPr lang="en-US"/>
        </a:p>
      </dgm:t>
    </dgm:pt>
    <dgm:pt modelId="{C158905B-8456-8E47-AB1F-B777E4AFE7E5}" type="sibTrans" cxnId="{883B569E-3DC3-3E4E-AA45-7BA7290B0A54}">
      <dgm:prSet/>
      <dgm:spPr/>
      <dgm:t>
        <a:bodyPr/>
        <a:lstStyle/>
        <a:p>
          <a:endParaRPr lang="en-US"/>
        </a:p>
      </dgm:t>
    </dgm:pt>
    <dgm:pt modelId="{0D582657-4047-684E-843D-A049ED171B4F}" type="pres">
      <dgm:prSet presAssocID="{F8627091-D239-8C40-BA02-312A2E54971A}" presName="cycle" presStyleCnt="0">
        <dgm:presLayoutVars>
          <dgm:dir/>
          <dgm:resizeHandles val="exact"/>
        </dgm:presLayoutVars>
      </dgm:prSet>
      <dgm:spPr/>
      <dgm:t>
        <a:bodyPr/>
        <a:lstStyle/>
        <a:p>
          <a:endParaRPr lang="en-US"/>
        </a:p>
      </dgm:t>
    </dgm:pt>
    <dgm:pt modelId="{B7D620E2-1475-A549-A73F-C70AB6186B1A}" type="pres">
      <dgm:prSet presAssocID="{FF107E18-5A57-2C40-91DB-AA2F79C5454C}" presName="dummy" presStyleCnt="0"/>
      <dgm:spPr/>
    </dgm:pt>
    <dgm:pt modelId="{1A634B55-E3F7-0040-8A8E-EE8CE60710C9}" type="pres">
      <dgm:prSet presAssocID="{FF107E18-5A57-2C40-91DB-AA2F79C5454C}" presName="node" presStyleLbl="revTx" presStyleIdx="0" presStyleCnt="4">
        <dgm:presLayoutVars>
          <dgm:bulletEnabled val="1"/>
        </dgm:presLayoutVars>
      </dgm:prSet>
      <dgm:spPr/>
      <dgm:t>
        <a:bodyPr/>
        <a:lstStyle/>
        <a:p>
          <a:endParaRPr lang="en-US"/>
        </a:p>
      </dgm:t>
    </dgm:pt>
    <dgm:pt modelId="{201E5410-F77A-AC4A-BE39-9FD18FEC2DD9}" type="pres">
      <dgm:prSet presAssocID="{C446094A-56D9-9E49-BFE8-EDEC77145940}" presName="sibTrans" presStyleLbl="node1" presStyleIdx="0" presStyleCnt="4"/>
      <dgm:spPr/>
      <dgm:t>
        <a:bodyPr/>
        <a:lstStyle/>
        <a:p>
          <a:endParaRPr lang="en-US"/>
        </a:p>
      </dgm:t>
    </dgm:pt>
    <dgm:pt modelId="{25308AE8-F3E8-A949-9003-085EF1F28664}" type="pres">
      <dgm:prSet presAssocID="{AEDA35AE-865D-584F-B645-4B296F8E5C1E}" presName="dummy" presStyleCnt="0"/>
      <dgm:spPr/>
    </dgm:pt>
    <dgm:pt modelId="{DAF7DC07-6ADE-E648-B94B-F4BC74CF183E}" type="pres">
      <dgm:prSet presAssocID="{AEDA35AE-865D-584F-B645-4B296F8E5C1E}" presName="node" presStyleLbl="revTx" presStyleIdx="1" presStyleCnt="4" custScaleX="120551">
        <dgm:presLayoutVars>
          <dgm:bulletEnabled val="1"/>
        </dgm:presLayoutVars>
      </dgm:prSet>
      <dgm:spPr/>
      <dgm:t>
        <a:bodyPr/>
        <a:lstStyle/>
        <a:p>
          <a:endParaRPr lang="en-US"/>
        </a:p>
      </dgm:t>
    </dgm:pt>
    <dgm:pt modelId="{86A7776F-D006-0747-9D67-4560290E2910}" type="pres">
      <dgm:prSet presAssocID="{464E3329-B48D-D44F-81AA-244E553A0371}" presName="sibTrans" presStyleLbl="node1" presStyleIdx="1" presStyleCnt="4"/>
      <dgm:spPr/>
      <dgm:t>
        <a:bodyPr/>
        <a:lstStyle/>
        <a:p>
          <a:endParaRPr lang="en-US"/>
        </a:p>
      </dgm:t>
    </dgm:pt>
    <dgm:pt modelId="{86A36E35-86AE-EA48-AB71-B53893AFA2C8}" type="pres">
      <dgm:prSet presAssocID="{73BB3A16-8DD3-644C-B6F6-3B6018C330B4}" presName="dummy" presStyleCnt="0"/>
      <dgm:spPr/>
    </dgm:pt>
    <dgm:pt modelId="{0E67DA5B-798F-154B-A169-F43FB8513FBF}" type="pres">
      <dgm:prSet presAssocID="{73BB3A16-8DD3-644C-B6F6-3B6018C330B4}" presName="node" presStyleLbl="revTx" presStyleIdx="2" presStyleCnt="4" custScaleX="131531">
        <dgm:presLayoutVars>
          <dgm:bulletEnabled val="1"/>
        </dgm:presLayoutVars>
      </dgm:prSet>
      <dgm:spPr/>
      <dgm:t>
        <a:bodyPr/>
        <a:lstStyle/>
        <a:p>
          <a:endParaRPr lang="en-US"/>
        </a:p>
      </dgm:t>
    </dgm:pt>
    <dgm:pt modelId="{B0861FC5-3B2B-E94C-8E43-D74B0A181017}" type="pres">
      <dgm:prSet presAssocID="{52DBF186-C46F-7F42-A1FD-7275F8435D01}" presName="sibTrans" presStyleLbl="node1" presStyleIdx="2" presStyleCnt="4"/>
      <dgm:spPr/>
      <dgm:t>
        <a:bodyPr/>
        <a:lstStyle/>
        <a:p>
          <a:endParaRPr lang="en-US"/>
        </a:p>
      </dgm:t>
    </dgm:pt>
    <dgm:pt modelId="{AF6B047E-5FEA-CA4A-BABF-57123204956B}" type="pres">
      <dgm:prSet presAssocID="{8CDDC45D-DFA7-6E47-808F-28A2919F0ACA}" presName="dummy" presStyleCnt="0"/>
      <dgm:spPr/>
    </dgm:pt>
    <dgm:pt modelId="{A044CECC-9BCD-4E43-803D-C6CD9023829D}" type="pres">
      <dgm:prSet presAssocID="{8CDDC45D-DFA7-6E47-808F-28A2919F0ACA}" presName="node" presStyleLbl="revTx" presStyleIdx="3" presStyleCnt="4" custScaleX="133447">
        <dgm:presLayoutVars>
          <dgm:bulletEnabled val="1"/>
        </dgm:presLayoutVars>
      </dgm:prSet>
      <dgm:spPr/>
      <dgm:t>
        <a:bodyPr/>
        <a:lstStyle/>
        <a:p>
          <a:endParaRPr lang="en-US"/>
        </a:p>
      </dgm:t>
    </dgm:pt>
    <dgm:pt modelId="{12BDB98F-1207-BB4C-B491-185D791893C0}" type="pres">
      <dgm:prSet presAssocID="{C158905B-8456-8E47-AB1F-B777E4AFE7E5}" presName="sibTrans" presStyleLbl="node1" presStyleIdx="3" presStyleCnt="4"/>
      <dgm:spPr/>
      <dgm:t>
        <a:bodyPr/>
        <a:lstStyle/>
        <a:p>
          <a:endParaRPr lang="en-US"/>
        </a:p>
      </dgm:t>
    </dgm:pt>
  </dgm:ptLst>
  <dgm:cxnLst>
    <dgm:cxn modelId="{5EEFC899-9361-DE4B-8DD8-03ED78A1BE1C}" type="presOf" srcId="{FF107E18-5A57-2C40-91DB-AA2F79C5454C}" destId="{1A634B55-E3F7-0040-8A8E-EE8CE60710C9}" srcOrd="0" destOrd="0" presId="urn:microsoft.com/office/officeart/2005/8/layout/cycle1"/>
    <dgm:cxn modelId="{8C40F46B-1672-0044-B71D-356C959F349A}" srcId="{F8627091-D239-8C40-BA02-312A2E54971A}" destId="{FF107E18-5A57-2C40-91DB-AA2F79C5454C}" srcOrd="0" destOrd="0" parTransId="{C8671198-07F9-8A49-8F7B-93269486748C}" sibTransId="{C446094A-56D9-9E49-BFE8-EDEC77145940}"/>
    <dgm:cxn modelId="{D0342092-2935-0441-886C-CDD6A0B9D092}" srcId="{F8627091-D239-8C40-BA02-312A2E54971A}" destId="{73BB3A16-8DD3-644C-B6F6-3B6018C330B4}" srcOrd="2" destOrd="0" parTransId="{79E774CE-75CD-A745-9D4F-87E1A0AF1436}" sibTransId="{52DBF186-C46F-7F42-A1FD-7275F8435D01}"/>
    <dgm:cxn modelId="{4CE1D22C-B624-4A43-9B7D-CC2AF9BE0CF0}" srcId="{F8627091-D239-8C40-BA02-312A2E54971A}" destId="{AEDA35AE-865D-584F-B645-4B296F8E5C1E}" srcOrd="1" destOrd="0" parTransId="{4C7AA57E-80F6-8347-8663-61D217BC724F}" sibTransId="{464E3329-B48D-D44F-81AA-244E553A0371}"/>
    <dgm:cxn modelId="{D1940414-E067-8D4B-8A05-9699E43A5042}" type="presOf" srcId="{C158905B-8456-8E47-AB1F-B777E4AFE7E5}" destId="{12BDB98F-1207-BB4C-B491-185D791893C0}" srcOrd="0" destOrd="0" presId="urn:microsoft.com/office/officeart/2005/8/layout/cycle1"/>
    <dgm:cxn modelId="{76095168-E600-CA43-BA0E-B9B53349D175}" type="presOf" srcId="{8CDDC45D-DFA7-6E47-808F-28A2919F0ACA}" destId="{A044CECC-9BCD-4E43-803D-C6CD9023829D}" srcOrd="0" destOrd="0" presId="urn:microsoft.com/office/officeart/2005/8/layout/cycle1"/>
    <dgm:cxn modelId="{B232D555-698D-9C45-ACCA-83DE4E6BE6E1}" type="presOf" srcId="{464E3329-B48D-D44F-81AA-244E553A0371}" destId="{86A7776F-D006-0747-9D67-4560290E2910}" srcOrd="0" destOrd="0" presId="urn:microsoft.com/office/officeart/2005/8/layout/cycle1"/>
    <dgm:cxn modelId="{24C702FD-8D3E-F141-8FCE-ACC663711925}" type="presOf" srcId="{AEDA35AE-865D-584F-B645-4B296F8E5C1E}" destId="{DAF7DC07-6ADE-E648-B94B-F4BC74CF183E}" srcOrd="0" destOrd="0" presId="urn:microsoft.com/office/officeart/2005/8/layout/cycle1"/>
    <dgm:cxn modelId="{0D6C152A-2E7C-EC40-AF18-EC9B5BC6ADC2}" type="presOf" srcId="{52DBF186-C46F-7F42-A1FD-7275F8435D01}" destId="{B0861FC5-3B2B-E94C-8E43-D74B0A181017}" srcOrd="0" destOrd="0" presId="urn:microsoft.com/office/officeart/2005/8/layout/cycle1"/>
    <dgm:cxn modelId="{54867812-3462-DF4C-A000-E75B9CA608A4}" type="presOf" srcId="{F8627091-D239-8C40-BA02-312A2E54971A}" destId="{0D582657-4047-684E-843D-A049ED171B4F}" srcOrd="0" destOrd="0" presId="urn:microsoft.com/office/officeart/2005/8/layout/cycle1"/>
    <dgm:cxn modelId="{79D45AA2-B092-C247-9F03-C9F60570BA34}" type="presOf" srcId="{C446094A-56D9-9E49-BFE8-EDEC77145940}" destId="{201E5410-F77A-AC4A-BE39-9FD18FEC2DD9}" srcOrd="0" destOrd="0" presId="urn:microsoft.com/office/officeart/2005/8/layout/cycle1"/>
    <dgm:cxn modelId="{9DAA7E2E-AE72-2847-BBDA-F0C44F980A44}" type="presOf" srcId="{73BB3A16-8DD3-644C-B6F6-3B6018C330B4}" destId="{0E67DA5B-798F-154B-A169-F43FB8513FBF}" srcOrd="0" destOrd="0" presId="urn:microsoft.com/office/officeart/2005/8/layout/cycle1"/>
    <dgm:cxn modelId="{883B569E-3DC3-3E4E-AA45-7BA7290B0A54}" srcId="{F8627091-D239-8C40-BA02-312A2E54971A}" destId="{8CDDC45D-DFA7-6E47-808F-28A2919F0ACA}" srcOrd="3" destOrd="0" parTransId="{B06C84C5-3843-B046-A2AC-015D0D424FCB}" sibTransId="{C158905B-8456-8E47-AB1F-B777E4AFE7E5}"/>
    <dgm:cxn modelId="{2988646A-3271-0942-8A47-7FEC4C8C6CDF}" type="presParOf" srcId="{0D582657-4047-684E-843D-A049ED171B4F}" destId="{B7D620E2-1475-A549-A73F-C70AB6186B1A}" srcOrd="0" destOrd="0" presId="urn:microsoft.com/office/officeart/2005/8/layout/cycle1"/>
    <dgm:cxn modelId="{7D29AB55-BDE2-EF4D-8A4C-F44DBAF65A2B}" type="presParOf" srcId="{0D582657-4047-684E-843D-A049ED171B4F}" destId="{1A634B55-E3F7-0040-8A8E-EE8CE60710C9}" srcOrd="1" destOrd="0" presId="urn:microsoft.com/office/officeart/2005/8/layout/cycle1"/>
    <dgm:cxn modelId="{873E0E87-135F-F745-8482-82B13FBE525F}" type="presParOf" srcId="{0D582657-4047-684E-843D-A049ED171B4F}" destId="{201E5410-F77A-AC4A-BE39-9FD18FEC2DD9}" srcOrd="2" destOrd="0" presId="urn:microsoft.com/office/officeart/2005/8/layout/cycle1"/>
    <dgm:cxn modelId="{B609001D-AAFF-AF4A-A75E-7697015D835E}" type="presParOf" srcId="{0D582657-4047-684E-843D-A049ED171B4F}" destId="{25308AE8-F3E8-A949-9003-085EF1F28664}" srcOrd="3" destOrd="0" presId="urn:microsoft.com/office/officeart/2005/8/layout/cycle1"/>
    <dgm:cxn modelId="{9298960D-43BB-3D43-8A35-6FF3CF65A211}" type="presParOf" srcId="{0D582657-4047-684E-843D-A049ED171B4F}" destId="{DAF7DC07-6ADE-E648-B94B-F4BC74CF183E}" srcOrd="4" destOrd="0" presId="urn:microsoft.com/office/officeart/2005/8/layout/cycle1"/>
    <dgm:cxn modelId="{4C5652FA-2B4E-E541-8FB7-6D6E39935C72}" type="presParOf" srcId="{0D582657-4047-684E-843D-A049ED171B4F}" destId="{86A7776F-D006-0747-9D67-4560290E2910}" srcOrd="5" destOrd="0" presId="urn:microsoft.com/office/officeart/2005/8/layout/cycle1"/>
    <dgm:cxn modelId="{A5216531-B9DA-8E4A-A962-779A904D5E73}" type="presParOf" srcId="{0D582657-4047-684E-843D-A049ED171B4F}" destId="{86A36E35-86AE-EA48-AB71-B53893AFA2C8}" srcOrd="6" destOrd="0" presId="urn:microsoft.com/office/officeart/2005/8/layout/cycle1"/>
    <dgm:cxn modelId="{27D3731E-8A2C-6B41-8BE5-F9285FA35CBD}" type="presParOf" srcId="{0D582657-4047-684E-843D-A049ED171B4F}" destId="{0E67DA5B-798F-154B-A169-F43FB8513FBF}" srcOrd="7" destOrd="0" presId="urn:microsoft.com/office/officeart/2005/8/layout/cycle1"/>
    <dgm:cxn modelId="{35E247C8-B9E7-5747-B13B-E6071AA24FC1}" type="presParOf" srcId="{0D582657-4047-684E-843D-A049ED171B4F}" destId="{B0861FC5-3B2B-E94C-8E43-D74B0A181017}" srcOrd="8" destOrd="0" presId="urn:microsoft.com/office/officeart/2005/8/layout/cycle1"/>
    <dgm:cxn modelId="{4302E579-8DBD-2845-B726-F97F7C0F968B}" type="presParOf" srcId="{0D582657-4047-684E-843D-A049ED171B4F}" destId="{AF6B047E-5FEA-CA4A-BABF-57123204956B}" srcOrd="9" destOrd="0" presId="urn:microsoft.com/office/officeart/2005/8/layout/cycle1"/>
    <dgm:cxn modelId="{A4E0F5E1-E9E5-8D4A-9B44-8614D52B7917}" type="presParOf" srcId="{0D582657-4047-684E-843D-A049ED171B4F}" destId="{A044CECC-9BCD-4E43-803D-C6CD9023829D}" srcOrd="10" destOrd="0" presId="urn:microsoft.com/office/officeart/2005/8/layout/cycle1"/>
    <dgm:cxn modelId="{6E35B190-58E5-574B-B83B-2DBC4DBC2098}" type="presParOf" srcId="{0D582657-4047-684E-843D-A049ED171B4F}" destId="{12BDB98F-1207-BB4C-B491-185D791893C0}" srcOrd="11" destOrd="0" presId="urn:microsoft.com/office/officeart/2005/8/layout/cycle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34B55-E3F7-0040-8A8E-EE8CE60710C9}">
      <dsp:nvSpPr>
        <dsp:cNvPr id="0" name=""/>
        <dsp:cNvSpPr/>
      </dsp:nvSpPr>
      <dsp:spPr>
        <a:xfrm>
          <a:off x="5068898" y="121964"/>
          <a:ext cx="1950387" cy="1950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tx1">
                  <a:lumMod val="75000"/>
                  <a:lumOff val="25000"/>
                </a:schemeClr>
              </a:solidFill>
            </a:rPr>
            <a:t>Boosts conversions</a:t>
          </a:r>
        </a:p>
        <a:p>
          <a:pPr lvl="0" algn="ctr" defTabSz="889000">
            <a:lnSpc>
              <a:spcPct val="90000"/>
            </a:lnSpc>
            <a:spcBef>
              <a:spcPct val="0"/>
            </a:spcBef>
            <a:spcAft>
              <a:spcPct val="35000"/>
            </a:spcAft>
          </a:pPr>
          <a:r>
            <a:rPr lang="en-US" sz="1400" kern="1200" dirty="0">
              <a:solidFill>
                <a:schemeClr val="bg2">
                  <a:lumMod val="25000"/>
                </a:schemeClr>
              </a:solidFill>
            </a:rPr>
            <a:t>Items become instantly affordable</a:t>
          </a:r>
        </a:p>
      </dsp:txBody>
      <dsp:txXfrm>
        <a:off x="5068898" y="121964"/>
        <a:ext cx="1950387" cy="1950387"/>
      </dsp:txXfrm>
    </dsp:sp>
    <dsp:sp modelId="{201E5410-F77A-AC4A-BE39-9FD18FEC2DD9}">
      <dsp:nvSpPr>
        <dsp:cNvPr id="0" name=""/>
        <dsp:cNvSpPr/>
      </dsp:nvSpPr>
      <dsp:spPr>
        <a:xfrm>
          <a:off x="1628641" y="-1741"/>
          <a:ext cx="5514349" cy="5514349"/>
        </a:xfrm>
        <a:prstGeom prst="circularArrow">
          <a:avLst>
            <a:gd name="adj1" fmla="val 6897"/>
            <a:gd name="adj2" fmla="val 464951"/>
            <a:gd name="adj3" fmla="val 551102"/>
            <a:gd name="adj4" fmla="val 20583947"/>
            <a:gd name="adj5" fmla="val 8047"/>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AF7DC07-6ADE-E648-B94B-F4BC74CF183E}">
      <dsp:nvSpPr>
        <dsp:cNvPr id="0" name=""/>
        <dsp:cNvSpPr/>
      </dsp:nvSpPr>
      <dsp:spPr>
        <a:xfrm>
          <a:off x="4868486" y="3438515"/>
          <a:ext cx="2351211" cy="1950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tx1">
                  <a:lumMod val="75000"/>
                  <a:lumOff val="25000"/>
                </a:schemeClr>
              </a:solidFill>
            </a:rPr>
            <a:t>Increases average order value</a:t>
          </a:r>
        </a:p>
        <a:p>
          <a:pPr lvl="0" algn="ctr" defTabSz="889000">
            <a:lnSpc>
              <a:spcPct val="90000"/>
            </a:lnSpc>
            <a:spcBef>
              <a:spcPct val="0"/>
            </a:spcBef>
            <a:spcAft>
              <a:spcPct val="35000"/>
            </a:spcAft>
          </a:pPr>
          <a:r>
            <a:rPr lang="en-US" sz="1400" kern="1200" dirty="0">
              <a:solidFill>
                <a:schemeClr val="bg2">
                  <a:lumMod val="25000"/>
                </a:schemeClr>
              </a:solidFill>
            </a:rPr>
            <a:t>Higher value items affordable</a:t>
          </a:r>
        </a:p>
        <a:p>
          <a:pPr lvl="0" algn="ctr" defTabSz="889000">
            <a:lnSpc>
              <a:spcPct val="90000"/>
            </a:lnSpc>
            <a:spcBef>
              <a:spcPct val="0"/>
            </a:spcBef>
            <a:spcAft>
              <a:spcPct val="35000"/>
            </a:spcAft>
          </a:pPr>
          <a:r>
            <a:rPr lang="en-US" sz="1400" kern="1200" dirty="0">
              <a:solidFill>
                <a:schemeClr val="bg2">
                  <a:lumMod val="25000"/>
                </a:schemeClr>
              </a:solidFill>
            </a:rPr>
            <a:t>Shoppers “upsize” their purchase </a:t>
          </a:r>
        </a:p>
      </dsp:txBody>
      <dsp:txXfrm>
        <a:off x="4868486" y="3438515"/>
        <a:ext cx="2351211" cy="1950387"/>
      </dsp:txXfrm>
    </dsp:sp>
    <dsp:sp modelId="{86A7776F-D006-0747-9D67-4560290E2910}">
      <dsp:nvSpPr>
        <dsp:cNvPr id="0" name=""/>
        <dsp:cNvSpPr/>
      </dsp:nvSpPr>
      <dsp:spPr>
        <a:xfrm>
          <a:off x="1628641" y="-1741"/>
          <a:ext cx="5514349" cy="5514349"/>
        </a:xfrm>
        <a:prstGeom prst="circularArrow">
          <a:avLst>
            <a:gd name="adj1" fmla="val 6897"/>
            <a:gd name="adj2" fmla="val 464951"/>
            <a:gd name="adj3" fmla="val 5488010"/>
            <a:gd name="adj4" fmla="val 4687365"/>
            <a:gd name="adj5" fmla="val 8047"/>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7DA5B-798F-154B-A169-F43FB8513FBF}">
      <dsp:nvSpPr>
        <dsp:cNvPr id="0" name=""/>
        <dsp:cNvSpPr/>
      </dsp:nvSpPr>
      <dsp:spPr>
        <a:xfrm>
          <a:off x="1444859" y="3438515"/>
          <a:ext cx="2565363" cy="1950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tx1">
                  <a:lumMod val="75000"/>
                  <a:lumOff val="25000"/>
                </a:schemeClr>
              </a:solidFill>
            </a:rPr>
            <a:t>Attract a new segment</a:t>
          </a:r>
        </a:p>
        <a:p>
          <a:pPr lvl="0" algn="ctr" defTabSz="889000">
            <a:lnSpc>
              <a:spcPct val="90000"/>
            </a:lnSpc>
            <a:spcBef>
              <a:spcPct val="0"/>
            </a:spcBef>
            <a:spcAft>
              <a:spcPct val="35000"/>
            </a:spcAft>
          </a:pPr>
          <a:r>
            <a:rPr lang="en-US" sz="1400" kern="1200" dirty="0">
              <a:solidFill>
                <a:schemeClr val="bg2">
                  <a:lumMod val="25000"/>
                </a:schemeClr>
              </a:solidFill>
            </a:rPr>
            <a:t>Customers who would previously go offline for deals can shop online </a:t>
          </a:r>
        </a:p>
        <a:p>
          <a:pPr lvl="0" algn="ctr" defTabSz="889000">
            <a:lnSpc>
              <a:spcPct val="90000"/>
            </a:lnSpc>
            <a:spcBef>
              <a:spcPct val="0"/>
            </a:spcBef>
            <a:spcAft>
              <a:spcPct val="35000"/>
            </a:spcAft>
          </a:pPr>
          <a:r>
            <a:rPr lang="en-US" sz="1400" kern="1200" dirty="0">
              <a:solidFill>
                <a:schemeClr val="bg2">
                  <a:lumMod val="25000"/>
                </a:schemeClr>
              </a:solidFill>
            </a:rPr>
            <a:t>EMI appeals to a younger crowd who don’t want a credit card or personal loan</a:t>
          </a:r>
        </a:p>
      </dsp:txBody>
      <dsp:txXfrm>
        <a:off x="1444859" y="3438515"/>
        <a:ext cx="2565363" cy="1950387"/>
      </dsp:txXfrm>
    </dsp:sp>
    <dsp:sp modelId="{B0861FC5-3B2B-E94C-8E43-D74B0A181017}">
      <dsp:nvSpPr>
        <dsp:cNvPr id="0" name=""/>
        <dsp:cNvSpPr/>
      </dsp:nvSpPr>
      <dsp:spPr>
        <a:xfrm>
          <a:off x="1628641" y="-1741"/>
          <a:ext cx="5514349" cy="5514349"/>
        </a:xfrm>
        <a:prstGeom prst="circularArrow">
          <a:avLst>
            <a:gd name="adj1" fmla="val 6897"/>
            <a:gd name="adj2" fmla="val 464951"/>
            <a:gd name="adj3" fmla="val 11351102"/>
            <a:gd name="adj4" fmla="val 9783947"/>
            <a:gd name="adj5" fmla="val 8047"/>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44CECC-9BCD-4E43-803D-C6CD9023829D}">
      <dsp:nvSpPr>
        <dsp:cNvPr id="0" name=""/>
        <dsp:cNvSpPr/>
      </dsp:nvSpPr>
      <dsp:spPr>
        <a:xfrm>
          <a:off x="1426174" y="121964"/>
          <a:ext cx="2602733" cy="1950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tx1">
                  <a:lumMod val="75000"/>
                  <a:lumOff val="25000"/>
                </a:schemeClr>
              </a:solidFill>
            </a:rPr>
            <a:t>Retention tool</a:t>
          </a:r>
        </a:p>
        <a:p>
          <a:pPr lvl="0" algn="ctr" defTabSz="889000">
            <a:lnSpc>
              <a:spcPct val="90000"/>
            </a:lnSpc>
            <a:spcBef>
              <a:spcPct val="0"/>
            </a:spcBef>
            <a:spcAft>
              <a:spcPct val="35000"/>
            </a:spcAft>
          </a:pPr>
          <a:r>
            <a:rPr lang="en-US" sz="1400" kern="1200" dirty="0">
              <a:solidFill>
                <a:schemeClr val="bg2">
                  <a:lumMod val="25000"/>
                </a:schemeClr>
              </a:solidFill>
            </a:rPr>
            <a:t>Solve a real pain point </a:t>
          </a:r>
        </a:p>
        <a:p>
          <a:pPr lvl="0" algn="ctr" defTabSz="889000">
            <a:lnSpc>
              <a:spcPct val="90000"/>
            </a:lnSpc>
            <a:spcBef>
              <a:spcPct val="0"/>
            </a:spcBef>
            <a:spcAft>
              <a:spcPct val="35000"/>
            </a:spcAft>
          </a:pPr>
          <a:r>
            <a:rPr lang="en-US" sz="1400" kern="1200" dirty="0">
              <a:solidFill>
                <a:schemeClr val="bg2">
                  <a:lumMod val="25000"/>
                </a:schemeClr>
              </a:solidFill>
            </a:rPr>
            <a:t>Customers naturally increase loyalty to merchants who provide credit</a:t>
          </a:r>
        </a:p>
      </dsp:txBody>
      <dsp:txXfrm>
        <a:off x="1426174" y="121964"/>
        <a:ext cx="2602733" cy="1950387"/>
      </dsp:txXfrm>
    </dsp:sp>
    <dsp:sp modelId="{12BDB98F-1207-BB4C-B491-185D791893C0}">
      <dsp:nvSpPr>
        <dsp:cNvPr id="0" name=""/>
        <dsp:cNvSpPr/>
      </dsp:nvSpPr>
      <dsp:spPr>
        <a:xfrm>
          <a:off x="1628641" y="-1741"/>
          <a:ext cx="5514349" cy="5514349"/>
        </a:xfrm>
        <a:prstGeom prst="circularArrow">
          <a:avLst>
            <a:gd name="adj1" fmla="val 6897"/>
            <a:gd name="adj2" fmla="val 464951"/>
            <a:gd name="adj3" fmla="val 16751102"/>
            <a:gd name="adj4" fmla="val 15674769"/>
            <a:gd name="adj5" fmla="val 8047"/>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F0DF8-F999-8044-AE6C-9DDEC594E6F8}" type="datetimeFigureOut">
              <a:rPr lang="en-US" smtClean="0"/>
              <a:t>6/14/16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9B03EF-D06B-CC46-960E-98896471678D}" type="slidenum">
              <a:rPr lang="en-US" smtClean="0"/>
              <a:t>‹#›</a:t>
            </a:fld>
            <a:endParaRPr lang="en-US"/>
          </a:p>
        </p:txBody>
      </p:sp>
    </p:spTree>
    <p:extLst>
      <p:ext uri="{BB962C8B-B14F-4D97-AF65-F5344CB8AC3E}">
        <p14:creationId xmlns:p14="http://schemas.microsoft.com/office/powerpoint/2010/main" val="34124850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p>
        </p:txBody>
      </p:sp>
      <p:sp>
        <p:nvSpPr>
          <p:cNvPr id="4" name="Slide Number Placeholder 3"/>
          <p:cNvSpPr>
            <a:spLocks noGrp="1"/>
          </p:cNvSpPr>
          <p:nvPr>
            <p:ph type="sldNum" sz="quarter" idx="5"/>
          </p:nvPr>
        </p:nvSpPr>
        <p:spPr/>
        <p:txBody>
          <a:bodyPr/>
          <a:lstStyle/>
          <a:p>
            <a:pPr>
              <a:defRPr/>
            </a:pPr>
            <a:fld id="{5F11E4F9-E1B4-487C-850C-D3BD074C662D}" type="slidenum">
              <a:rPr lang="en-GB">
                <a:solidFill>
                  <a:prstClr val="black"/>
                </a:solidFill>
              </a:rPr>
              <a:pPr>
                <a:defRPr/>
              </a:pPr>
              <a:t>14</a:t>
            </a:fld>
            <a:endParaRPr lang="en-GB" dirty="0">
              <a:solidFill>
                <a:prstClr val="black"/>
              </a:solidFill>
            </a:endParaRPr>
          </a:p>
        </p:txBody>
      </p:sp>
    </p:spTree>
    <p:extLst>
      <p:ext uri="{BB962C8B-B14F-4D97-AF65-F5344CB8AC3E}">
        <p14:creationId xmlns:p14="http://schemas.microsoft.com/office/powerpoint/2010/main" val="231597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GB"/>
          </a:p>
        </p:txBody>
      </p:sp>
      <p:sp>
        <p:nvSpPr>
          <p:cNvPr id="4" name="Slide Number Placeholder 3"/>
          <p:cNvSpPr>
            <a:spLocks noGrp="1"/>
          </p:cNvSpPr>
          <p:nvPr>
            <p:ph type="sldNum" sz="quarter" idx="5"/>
          </p:nvPr>
        </p:nvSpPr>
        <p:spPr/>
        <p:txBody>
          <a:bodyPr/>
          <a:lstStyle/>
          <a:p>
            <a:pPr>
              <a:defRPr/>
            </a:pPr>
            <a:fld id="{5F11E4F9-E1B4-487C-850C-D3BD074C662D}" type="slidenum">
              <a:rPr lang="en-GB">
                <a:solidFill>
                  <a:prstClr val="black"/>
                </a:solidFill>
              </a:rPr>
              <a:pPr>
                <a:defRPr/>
              </a:pPr>
              <a:t>15</a:t>
            </a:fld>
            <a:endParaRPr lang="en-GB" dirty="0">
              <a:solidFill>
                <a:prstClr val="black"/>
              </a:solidFill>
            </a:endParaRPr>
          </a:p>
        </p:txBody>
      </p:sp>
    </p:spTree>
    <p:extLst>
      <p:ext uri="{BB962C8B-B14F-4D97-AF65-F5344CB8AC3E}">
        <p14:creationId xmlns:p14="http://schemas.microsoft.com/office/powerpoint/2010/main" val="2315973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76416B0-C086-4B16-8542-BF7303987924}" type="datetimeFigureOut">
              <a:rPr lang="en-IN" smtClean="0"/>
              <a:t>14/06/16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7E8CC1-D04F-42B4-B48C-251BAF134A93}" type="slidenum">
              <a:rPr lang="en-IN" smtClean="0"/>
              <a:t>‹#›</a:t>
            </a:fld>
            <a:endParaRPr lang="en-IN"/>
          </a:p>
        </p:txBody>
      </p:sp>
    </p:spTree>
    <p:extLst>
      <p:ext uri="{BB962C8B-B14F-4D97-AF65-F5344CB8AC3E}">
        <p14:creationId xmlns:p14="http://schemas.microsoft.com/office/powerpoint/2010/main" val="375593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76416B0-C086-4B16-8542-BF7303987924}" type="datetimeFigureOut">
              <a:rPr lang="en-IN" smtClean="0"/>
              <a:t>14/06/16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7E8CC1-D04F-42B4-B48C-251BAF134A93}" type="slidenum">
              <a:rPr lang="en-IN" smtClean="0"/>
              <a:t>‹#›</a:t>
            </a:fld>
            <a:endParaRPr lang="en-IN"/>
          </a:p>
        </p:txBody>
      </p:sp>
    </p:spTree>
    <p:extLst>
      <p:ext uri="{BB962C8B-B14F-4D97-AF65-F5344CB8AC3E}">
        <p14:creationId xmlns:p14="http://schemas.microsoft.com/office/powerpoint/2010/main" val="65479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76416B0-C086-4B16-8542-BF7303987924}" type="datetimeFigureOut">
              <a:rPr lang="en-IN" smtClean="0"/>
              <a:t>14/06/16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7E8CC1-D04F-42B4-B48C-251BAF134A93}" type="slidenum">
              <a:rPr lang="en-IN" smtClean="0"/>
              <a:t>‹#›</a:t>
            </a:fld>
            <a:endParaRPr lang="en-IN"/>
          </a:p>
        </p:txBody>
      </p:sp>
    </p:spTree>
    <p:extLst>
      <p:ext uri="{BB962C8B-B14F-4D97-AF65-F5344CB8AC3E}">
        <p14:creationId xmlns:p14="http://schemas.microsoft.com/office/powerpoint/2010/main" val="1381011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11560" y="1268760"/>
            <a:ext cx="7848872" cy="4464496"/>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en-GB" noProof="0" dirty="0"/>
          </a:p>
        </p:txBody>
      </p:sp>
      <p:sp>
        <p:nvSpPr>
          <p:cNvPr id="9" name="Title 1"/>
          <p:cNvSpPr>
            <a:spLocks noGrp="1"/>
          </p:cNvSpPr>
          <p:nvPr>
            <p:ph type="title"/>
          </p:nvPr>
        </p:nvSpPr>
        <p:spPr>
          <a:xfrm>
            <a:off x="1907704" y="116632"/>
            <a:ext cx="6779096" cy="36004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22977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Vertical Text">
    <p:spTree>
      <p:nvGrpSpPr>
        <p:cNvPr id="1" name=""/>
        <p:cNvGrpSpPr/>
        <p:nvPr/>
      </p:nvGrpSpPr>
      <p:grpSpPr>
        <a:xfrm>
          <a:off x="0" y="0"/>
          <a:ext cx="0" cy="0"/>
          <a:chOff x="0" y="0"/>
          <a:chExt cx="0" cy="0"/>
        </a:xfrm>
      </p:grpSpPr>
      <p:sp>
        <p:nvSpPr>
          <p:cNvPr id="3" name="Slide Number Placeholder 4"/>
          <p:cNvSpPr txBox="1">
            <a:spLocks/>
          </p:cNvSpPr>
          <p:nvPr userDrawn="1"/>
        </p:nvSpPr>
        <p:spPr>
          <a:xfrm>
            <a:off x="6902450" y="6381750"/>
            <a:ext cx="2133600" cy="215900"/>
          </a:xfrm>
          <a:prstGeom prst="rect">
            <a:avLst/>
          </a:prstGeom>
        </p:spPr>
        <p:txBody>
          <a:bodyPr/>
          <a:lstStyle>
            <a:lvl1pPr eaLnBrk="0" hangingPunct="0">
              <a:defRPr>
                <a:solidFill>
                  <a:schemeClr val="tx1"/>
                </a:solidFill>
                <a:latin typeface="Droid Sans" charset="0"/>
                <a:ea typeface="MS PGothic" charset="0"/>
                <a:cs typeface="MS PGothic" charset="0"/>
              </a:defRPr>
            </a:lvl1pPr>
            <a:lvl2pPr marL="742950" indent="-285750" eaLnBrk="0" hangingPunct="0">
              <a:defRPr>
                <a:solidFill>
                  <a:schemeClr val="tx1"/>
                </a:solidFill>
                <a:latin typeface="Droid Sans" charset="0"/>
                <a:ea typeface="MS PGothic" charset="0"/>
                <a:cs typeface="MS PGothic" charset="0"/>
              </a:defRPr>
            </a:lvl2pPr>
            <a:lvl3pPr marL="1143000" indent="-228600" eaLnBrk="0" hangingPunct="0">
              <a:defRPr>
                <a:solidFill>
                  <a:schemeClr val="tx1"/>
                </a:solidFill>
                <a:latin typeface="Droid Sans" charset="0"/>
                <a:ea typeface="MS PGothic" charset="0"/>
                <a:cs typeface="MS PGothic" charset="0"/>
              </a:defRPr>
            </a:lvl3pPr>
            <a:lvl4pPr marL="1600200" indent="-228600" eaLnBrk="0" hangingPunct="0">
              <a:defRPr>
                <a:solidFill>
                  <a:schemeClr val="tx1"/>
                </a:solidFill>
                <a:latin typeface="Droid Sans" charset="0"/>
                <a:ea typeface="MS PGothic" charset="0"/>
                <a:cs typeface="MS PGothic" charset="0"/>
              </a:defRPr>
            </a:lvl4pPr>
            <a:lvl5pPr marL="2057400" indent="-228600" eaLnBrk="0" hangingPunct="0">
              <a:defRPr>
                <a:solidFill>
                  <a:schemeClr val="tx1"/>
                </a:solidFill>
                <a:latin typeface="Droid Sans"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Droid Sans"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Droid Sans"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Droid Sans"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Droid Sans" charset="0"/>
                <a:ea typeface="MS PGothic" charset="0"/>
                <a:cs typeface="MS PGothic" charset="0"/>
              </a:defRPr>
            </a:lvl9pPr>
          </a:lstStyle>
          <a:p>
            <a:pPr algn="r" eaLnBrk="1" hangingPunct="1"/>
            <a:fld id="{842FD018-F758-D147-AB5F-B8108BCF00D1}" type="slidenum">
              <a:rPr lang="en-GB" sz="1600">
                <a:solidFill>
                  <a:schemeClr val="bg2"/>
                </a:solidFill>
              </a:rPr>
              <a:pPr algn="r" eaLnBrk="1" hangingPunct="1"/>
              <a:t>‹#›</a:t>
            </a:fld>
            <a:endParaRPr lang="en-GB" sz="1600">
              <a:solidFill>
                <a:schemeClr val="bg2"/>
              </a:solidFill>
            </a:endParaRPr>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06082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76416B0-C086-4B16-8542-BF7303987924}" type="datetimeFigureOut">
              <a:rPr lang="en-IN" smtClean="0"/>
              <a:t>14/06/16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7E8CC1-D04F-42B4-B48C-251BAF134A93}" type="slidenum">
              <a:rPr lang="en-IN" smtClean="0"/>
              <a:t>‹#›</a:t>
            </a:fld>
            <a:endParaRPr lang="en-IN"/>
          </a:p>
        </p:txBody>
      </p:sp>
    </p:spTree>
    <p:extLst>
      <p:ext uri="{BB962C8B-B14F-4D97-AF65-F5344CB8AC3E}">
        <p14:creationId xmlns:p14="http://schemas.microsoft.com/office/powerpoint/2010/main" val="256419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416B0-C086-4B16-8542-BF7303987924}" type="datetimeFigureOut">
              <a:rPr lang="en-IN" smtClean="0"/>
              <a:t>14/06/16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7E8CC1-D04F-42B4-B48C-251BAF134A93}" type="slidenum">
              <a:rPr lang="en-IN" smtClean="0"/>
              <a:t>‹#›</a:t>
            </a:fld>
            <a:endParaRPr lang="en-IN"/>
          </a:p>
        </p:txBody>
      </p:sp>
    </p:spTree>
    <p:extLst>
      <p:ext uri="{BB962C8B-B14F-4D97-AF65-F5344CB8AC3E}">
        <p14:creationId xmlns:p14="http://schemas.microsoft.com/office/powerpoint/2010/main" val="2233536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76416B0-C086-4B16-8542-BF7303987924}" type="datetimeFigureOut">
              <a:rPr lang="en-IN" smtClean="0"/>
              <a:t>14/06/16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7E8CC1-D04F-42B4-B48C-251BAF134A93}" type="slidenum">
              <a:rPr lang="en-IN" smtClean="0"/>
              <a:t>‹#›</a:t>
            </a:fld>
            <a:endParaRPr lang="en-IN"/>
          </a:p>
        </p:txBody>
      </p:sp>
    </p:spTree>
    <p:extLst>
      <p:ext uri="{BB962C8B-B14F-4D97-AF65-F5344CB8AC3E}">
        <p14:creationId xmlns:p14="http://schemas.microsoft.com/office/powerpoint/2010/main" val="392952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76416B0-C086-4B16-8542-BF7303987924}" type="datetimeFigureOut">
              <a:rPr lang="en-IN" smtClean="0"/>
              <a:t>14/06/16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7E8CC1-D04F-42B4-B48C-251BAF134A93}" type="slidenum">
              <a:rPr lang="en-IN" smtClean="0"/>
              <a:t>‹#›</a:t>
            </a:fld>
            <a:endParaRPr lang="en-IN"/>
          </a:p>
        </p:txBody>
      </p:sp>
    </p:spTree>
    <p:extLst>
      <p:ext uri="{BB962C8B-B14F-4D97-AF65-F5344CB8AC3E}">
        <p14:creationId xmlns:p14="http://schemas.microsoft.com/office/powerpoint/2010/main" val="2561583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76416B0-C086-4B16-8542-BF7303987924}" type="datetimeFigureOut">
              <a:rPr lang="en-IN" smtClean="0"/>
              <a:t>14/06/16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7E8CC1-D04F-42B4-B48C-251BAF134A93}" type="slidenum">
              <a:rPr lang="en-IN" smtClean="0"/>
              <a:t>‹#›</a:t>
            </a:fld>
            <a:endParaRPr lang="en-IN"/>
          </a:p>
        </p:txBody>
      </p:sp>
    </p:spTree>
    <p:extLst>
      <p:ext uri="{BB962C8B-B14F-4D97-AF65-F5344CB8AC3E}">
        <p14:creationId xmlns:p14="http://schemas.microsoft.com/office/powerpoint/2010/main" val="99731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416B0-C086-4B16-8542-BF7303987924}" type="datetimeFigureOut">
              <a:rPr lang="en-IN" smtClean="0"/>
              <a:t>14/06/16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7E8CC1-D04F-42B4-B48C-251BAF134A93}" type="slidenum">
              <a:rPr lang="en-IN" smtClean="0"/>
              <a:t>‹#›</a:t>
            </a:fld>
            <a:endParaRPr lang="en-IN"/>
          </a:p>
        </p:txBody>
      </p:sp>
    </p:spTree>
    <p:extLst>
      <p:ext uri="{BB962C8B-B14F-4D97-AF65-F5344CB8AC3E}">
        <p14:creationId xmlns:p14="http://schemas.microsoft.com/office/powerpoint/2010/main" val="59320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76416B0-C086-4B16-8542-BF7303987924}" type="datetimeFigureOut">
              <a:rPr lang="en-IN" smtClean="0"/>
              <a:t>14/06/16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7E8CC1-D04F-42B4-B48C-251BAF134A93}" type="slidenum">
              <a:rPr lang="en-IN" smtClean="0"/>
              <a:t>‹#›</a:t>
            </a:fld>
            <a:endParaRPr lang="en-IN"/>
          </a:p>
        </p:txBody>
      </p:sp>
    </p:spTree>
    <p:extLst>
      <p:ext uri="{BB962C8B-B14F-4D97-AF65-F5344CB8AC3E}">
        <p14:creationId xmlns:p14="http://schemas.microsoft.com/office/powerpoint/2010/main" val="54080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76416B0-C086-4B16-8542-BF7303987924}" type="datetimeFigureOut">
              <a:rPr lang="en-IN" smtClean="0"/>
              <a:t>14/06/16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7E8CC1-D04F-42B4-B48C-251BAF134A93}" type="slidenum">
              <a:rPr lang="en-IN" smtClean="0"/>
              <a:t>‹#›</a:t>
            </a:fld>
            <a:endParaRPr lang="en-IN"/>
          </a:p>
        </p:txBody>
      </p:sp>
    </p:spTree>
    <p:extLst>
      <p:ext uri="{BB962C8B-B14F-4D97-AF65-F5344CB8AC3E}">
        <p14:creationId xmlns:p14="http://schemas.microsoft.com/office/powerpoint/2010/main" val="25825747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76416B0-C086-4B16-8542-BF7303987924}" type="datetimeFigureOut">
              <a:rPr lang="en-IN" smtClean="0"/>
              <a:t>14/06/16</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7E8CC1-D04F-42B4-B48C-251BAF134A93}" type="slidenum">
              <a:rPr lang="en-IN" smtClean="0"/>
              <a:t>‹#›</a:t>
            </a:fld>
            <a:endParaRPr lang="en-IN"/>
          </a:p>
        </p:txBody>
      </p:sp>
    </p:spTree>
    <p:extLst>
      <p:ext uri="{BB962C8B-B14F-4D97-AF65-F5344CB8AC3E}">
        <p14:creationId xmlns:p14="http://schemas.microsoft.com/office/powerpoint/2010/main" val="104119779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t>
            </a:r>
          </a:p>
        </p:txBody>
      </p:sp>
      <p:sp>
        <p:nvSpPr>
          <p:cNvPr id="3" name="Subtitle 2"/>
          <p:cNvSpPr>
            <a:spLocks noGrp="1"/>
          </p:cNvSpPr>
          <p:nvPr>
            <p:ph type="subTitle" idx="1"/>
          </p:nvPr>
        </p:nvSpPr>
        <p:spPr/>
        <p:txBody>
          <a:bodyPr/>
          <a:lstStyle/>
          <a:p>
            <a:r>
              <a:rPr lang="en-IN"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logo_update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1626" y="2197117"/>
            <a:ext cx="3327658" cy="2625691"/>
          </a:xfrm>
          <a:prstGeom prst="rect">
            <a:avLst/>
          </a:prstGeom>
        </p:spPr>
      </p:pic>
    </p:spTree>
    <p:extLst>
      <p:ext uri="{BB962C8B-B14F-4D97-AF65-F5344CB8AC3E}">
        <p14:creationId xmlns:p14="http://schemas.microsoft.com/office/powerpoint/2010/main" val="309683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8933"/>
            <a:ext cx="9144000" cy="981768"/>
          </a:xfrm>
          <a:prstGeom prst="rect">
            <a:avLst/>
          </a:prstGeom>
          <a:solidFill>
            <a:srgbClr val="4BA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6" name="TextBox 5"/>
          <p:cNvSpPr txBox="1"/>
          <p:nvPr/>
        </p:nvSpPr>
        <p:spPr>
          <a:xfrm>
            <a:off x="90553" y="108008"/>
            <a:ext cx="3424235" cy="707886"/>
          </a:xfrm>
          <a:prstGeom prst="rect">
            <a:avLst/>
          </a:prstGeom>
          <a:noFill/>
        </p:spPr>
        <p:txBody>
          <a:bodyPr wrap="none" rtlCol="0">
            <a:spAutoFit/>
          </a:bodyPr>
          <a:lstStyle/>
          <a:p>
            <a:r>
              <a:rPr lang="en-IN" sz="4000" b="1" dirty="0">
                <a:solidFill>
                  <a:schemeClr val="bg1"/>
                </a:solidFill>
                <a:latin typeface="Lato" panose="020F0502020204030203" pitchFamily="34" charset="0"/>
              </a:rPr>
              <a:t>How it Works</a:t>
            </a:r>
          </a:p>
        </p:txBody>
      </p:sp>
      <p:grpSp>
        <p:nvGrpSpPr>
          <p:cNvPr id="7" name="Group 6"/>
          <p:cNvGrpSpPr/>
          <p:nvPr/>
        </p:nvGrpSpPr>
        <p:grpSpPr>
          <a:xfrm>
            <a:off x="508868" y="1600059"/>
            <a:ext cx="8128259" cy="4349767"/>
            <a:chOff x="659691" y="3351599"/>
            <a:chExt cx="8128259" cy="3954336"/>
          </a:xfrm>
        </p:grpSpPr>
        <p:grpSp>
          <p:nvGrpSpPr>
            <p:cNvPr id="8" name="Group 7"/>
            <p:cNvGrpSpPr/>
            <p:nvPr/>
          </p:nvGrpSpPr>
          <p:grpSpPr>
            <a:xfrm>
              <a:off x="659691" y="3366106"/>
              <a:ext cx="1730853" cy="2411152"/>
              <a:chOff x="659691" y="3366105"/>
              <a:chExt cx="1730853" cy="2411151"/>
            </a:xfrm>
          </p:grpSpPr>
          <p:sp>
            <p:nvSpPr>
              <p:cNvPr id="18" name="TextBox 17"/>
              <p:cNvSpPr txBox="1"/>
              <p:nvPr/>
            </p:nvSpPr>
            <p:spPr>
              <a:xfrm>
                <a:off x="659691" y="4434229"/>
                <a:ext cx="1730853" cy="1343027"/>
              </a:xfrm>
              <a:prstGeom prst="rect">
                <a:avLst/>
              </a:prstGeom>
              <a:noFill/>
              <a:ln>
                <a:noFill/>
              </a:ln>
            </p:spPr>
            <p:txBody>
              <a:bodyPr wrap="square" rtlCol="0">
                <a:spAutoFit/>
              </a:bodyPr>
              <a:lstStyle/>
              <a:p>
                <a:r>
                  <a:rPr lang="en-US" dirty="0">
                    <a:solidFill>
                      <a:srgbClr val="603593"/>
                    </a:solidFill>
                  </a:rPr>
                  <a:t>Shop</a:t>
                </a:r>
              </a:p>
              <a:p>
                <a:r>
                  <a:rPr lang="en-US" sz="1200" dirty="0">
                    <a:solidFill>
                      <a:srgbClr val="000000"/>
                    </a:solidFill>
                    <a:cs typeface="Calibri"/>
                  </a:rPr>
                  <a:t>Dynamic EMI pricing widget integrated on relevant product pages, shows exact monthly EMI, prompting high conversion</a:t>
                </a:r>
                <a:r>
                  <a:rPr lang="en-US" sz="1200" dirty="0">
                    <a:solidFill>
                      <a:srgbClr val="000000"/>
                    </a:solidFill>
                  </a:rPr>
                  <a:t>.</a:t>
                </a: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379" y="3366105"/>
                <a:ext cx="783339" cy="1021233"/>
              </a:xfrm>
              <a:prstGeom prst="rect">
                <a:avLst/>
              </a:prstGeom>
            </p:spPr>
          </p:pic>
        </p:grpSp>
        <p:grpSp>
          <p:nvGrpSpPr>
            <p:cNvPr id="9" name="Group 8"/>
            <p:cNvGrpSpPr/>
            <p:nvPr/>
          </p:nvGrpSpPr>
          <p:grpSpPr>
            <a:xfrm>
              <a:off x="7486458" y="3487958"/>
              <a:ext cx="1301492" cy="2867108"/>
              <a:chOff x="7486458" y="3487957"/>
              <a:chExt cx="1301492" cy="2867106"/>
            </a:xfrm>
          </p:grpSpPr>
          <p:sp>
            <p:nvSpPr>
              <p:cNvPr id="16" name="TextBox 15"/>
              <p:cNvSpPr txBox="1"/>
              <p:nvPr/>
            </p:nvSpPr>
            <p:spPr>
              <a:xfrm>
                <a:off x="7486458" y="4424465"/>
                <a:ext cx="1301492" cy="1930598"/>
              </a:xfrm>
              <a:prstGeom prst="rect">
                <a:avLst/>
              </a:prstGeom>
              <a:noFill/>
              <a:ln>
                <a:noFill/>
              </a:ln>
            </p:spPr>
            <p:txBody>
              <a:bodyPr wrap="square" rtlCol="0">
                <a:spAutoFit/>
              </a:bodyPr>
              <a:lstStyle/>
              <a:p>
                <a:r>
                  <a:rPr lang="en-US" dirty="0">
                    <a:solidFill>
                      <a:srgbClr val="603593"/>
                    </a:solidFill>
                  </a:rPr>
                  <a:t>Monthly Repayment</a:t>
                </a:r>
                <a:endParaRPr lang="en-US" sz="1200" dirty="0">
                  <a:solidFill>
                    <a:srgbClr val="603593"/>
                  </a:solidFill>
                </a:endParaRPr>
              </a:p>
              <a:p>
                <a:r>
                  <a:rPr lang="en-US" sz="1200" dirty="0">
                    <a:solidFill>
                      <a:srgbClr val="000000"/>
                    </a:solidFill>
                    <a:cs typeface="Calibri"/>
                  </a:rPr>
                  <a:t>Zest services loan directly with the customer via ECS (NACH). </a:t>
                </a:r>
              </a:p>
              <a:p>
                <a:r>
                  <a:rPr lang="en-US" sz="1200" dirty="0">
                    <a:solidFill>
                      <a:srgbClr val="000000"/>
                    </a:solidFill>
                    <a:cs typeface="Calibri"/>
                  </a:rPr>
                  <a:t> </a:t>
                </a:r>
              </a:p>
              <a:p>
                <a:r>
                  <a:rPr lang="en-US" sz="1200" dirty="0">
                    <a:solidFill>
                      <a:srgbClr val="000000"/>
                    </a:solidFill>
                    <a:cs typeface="Calibri"/>
                  </a:rPr>
                  <a:t>Zest handles all collections, customer service </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4003" y="3487957"/>
                <a:ext cx="946402" cy="899384"/>
              </a:xfrm>
              <a:prstGeom prst="rect">
                <a:avLst/>
              </a:prstGeom>
            </p:spPr>
          </p:pic>
        </p:grpSp>
        <p:grpSp>
          <p:nvGrpSpPr>
            <p:cNvPr id="10" name="Group 9"/>
            <p:cNvGrpSpPr/>
            <p:nvPr/>
          </p:nvGrpSpPr>
          <p:grpSpPr>
            <a:xfrm>
              <a:off x="5069600" y="3351599"/>
              <a:ext cx="1905800" cy="2919528"/>
              <a:chOff x="4883419" y="3351599"/>
              <a:chExt cx="1905800" cy="2919528"/>
            </a:xfrm>
          </p:grpSpPr>
          <p:sp>
            <p:nvSpPr>
              <p:cNvPr id="14" name="TextBox 13"/>
              <p:cNvSpPr txBox="1"/>
              <p:nvPr/>
            </p:nvSpPr>
            <p:spPr>
              <a:xfrm>
                <a:off x="4883419" y="4424467"/>
                <a:ext cx="1905800" cy="1846660"/>
              </a:xfrm>
              <a:prstGeom prst="rect">
                <a:avLst/>
              </a:prstGeom>
              <a:noFill/>
              <a:ln>
                <a:noFill/>
              </a:ln>
            </p:spPr>
            <p:txBody>
              <a:bodyPr wrap="square" rtlCol="0">
                <a:spAutoFit/>
              </a:bodyPr>
              <a:lstStyle/>
              <a:p>
                <a:r>
                  <a:rPr lang="en-US" dirty="0">
                    <a:solidFill>
                      <a:srgbClr val="603593"/>
                    </a:solidFill>
                  </a:rPr>
                  <a:t>Product ships</a:t>
                </a:r>
              </a:p>
              <a:p>
                <a:r>
                  <a:rPr lang="en-US" sz="1200" dirty="0">
                    <a:solidFill>
                      <a:srgbClr val="000000"/>
                    </a:solidFill>
                    <a:cs typeface="Calibri"/>
                  </a:rPr>
                  <a:t>Pre-populated NACH mandate emailed to customer. </a:t>
                </a:r>
              </a:p>
              <a:p>
                <a:r>
                  <a:rPr lang="en-US" sz="1200" dirty="0">
                    <a:solidFill>
                      <a:srgbClr val="000000"/>
                    </a:solidFill>
                    <a:cs typeface="Calibri"/>
                  </a:rPr>
                  <a:t>Customer submits this, plus KYC documents</a:t>
                </a:r>
              </a:p>
              <a:p>
                <a:endParaRPr lang="en-US" sz="1200" dirty="0">
                  <a:solidFill>
                    <a:srgbClr val="000000"/>
                  </a:solidFill>
                  <a:cs typeface="Calibri"/>
                </a:endParaRPr>
              </a:p>
              <a:p>
                <a:r>
                  <a:rPr lang="en-US" sz="1200" dirty="0">
                    <a:solidFill>
                      <a:srgbClr val="000000"/>
                    </a:solidFill>
                    <a:cs typeface="Calibri"/>
                  </a:rPr>
                  <a:t>Zest authorizes settlement with merchant within 24 hours. </a:t>
                </a:r>
                <a:r>
                  <a:rPr lang="en-US" sz="1200" b="1" i="1" dirty="0">
                    <a:solidFill>
                      <a:srgbClr val="000000"/>
                    </a:solidFill>
                    <a:cs typeface="Calibri"/>
                  </a:rPr>
                  <a:t>Product dispatched. </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7891" y="3351599"/>
                <a:ext cx="930416" cy="1035742"/>
              </a:xfrm>
              <a:prstGeom prst="rect">
                <a:avLst/>
              </a:prstGeom>
            </p:spPr>
          </p:pic>
        </p:grpSp>
        <p:grpSp>
          <p:nvGrpSpPr>
            <p:cNvPr id="11" name="Group 10"/>
            <p:cNvGrpSpPr/>
            <p:nvPr/>
          </p:nvGrpSpPr>
          <p:grpSpPr>
            <a:xfrm>
              <a:off x="2747054" y="3392214"/>
              <a:ext cx="1811488" cy="3913721"/>
              <a:chOff x="2616520" y="3392215"/>
              <a:chExt cx="1811488" cy="3913719"/>
            </a:xfrm>
          </p:grpSpPr>
          <p:sp>
            <p:nvSpPr>
              <p:cNvPr id="12" name="TextBox 11"/>
              <p:cNvSpPr txBox="1"/>
              <p:nvPr/>
            </p:nvSpPr>
            <p:spPr>
              <a:xfrm>
                <a:off x="2616520" y="4452007"/>
                <a:ext cx="1811488" cy="2853927"/>
              </a:xfrm>
              <a:prstGeom prst="rect">
                <a:avLst/>
              </a:prstGeom>
              <a:noFill/>
              <a:ln>
                <a:noFill/>
              </a:ln>
            </p:spPr>
            <p:txBody>
              <a:bodyPr wrap="square" rtlCol="0">
                <a:spAutoFit/>
              </a:bodyPr>
              <a:lstStyle/>
              <a:p>
                <a:r>
                  <a:rPr lang="en-US" dirty="0">
                    <a:solidFill>
                      <a:srgbClr val="694199"/>
                    </a:solidFill>
                  </a:rPr>
                  <a:t>Create EMI</a:t>
                </a:r>
              </a:p>
              <a:p>
                <a:r>
                  <a:rPr lang="en-US" sz="1200" dirty="0">
                    <a:solidFill>
                      <a:srgbClr val="000000"/>
                    </a:solidFill>
                    <a:cs typeface="Calibri"/>
                  </a:rPr>
                  <a:t>Customer selects Zest at the checkout &amp; designs their EMI (2-12m) via an interactive dial.</a:t>
                </a:r>
              </a:p>
              <a:p>
                <a:endParaRPr lang="en-US" sz="1200" dirty="0">
                  <a:solidFill>
                    <a:srgbClr val="000000"/>
                  </a:solidFill>
                  <a:cs typeface="Calibri"/>
                </a:endParaRPr>
              </a:p>
              <a:p>
                <a:r>
                  <a:rPr lang="en-US" sz="1200" dirty="0">
                    <a:solidFill>
                      <a:srgbClr val="000000"/>
                    </a:solidFill>
                    <a:cs typeface="Calibri"/>
                  </a:rPr>
                  <a:t>New customer enrolment happens via a simple web form and pre-accept/decline decision is </a:t>
                </a:r>
                <a:r>
                  <a:rPr lang="en-US" sz="1200" b="1" i="1" dirty="0">
                    <a:solidFill>
                      <a:srgbClr val="000000"/>
                    </a:solidFill>
                    <a:cs typeface="Calibri"/>
                  </a:rPr>
                  <a:t>real time. </a:t>
                </a:r>
              </a:p>
              <a:p>
                <a:endParaRPr lang="en-US" sz="1200" dirty="0">
                  <a:solidFill>
                    <a:srgbClr val="000000"/>
                  </a:solidFill>
                  <a:cs typeface="Calibri"/>
                </a:endParaRPr>
              </a:p>
              <a:p>
                <a:r>
                  <a:rPr lang="en-US" sz="1200" dirty="0">
                    <a:solidFill>
                      <a:srgbClr val="000000"/>
                    </a:solidFill>
                    <a:cs typeface="Calibri"/>
                  </a:rPr>
                  <a:t>Pre-accepted customer makes down-payment and submits bank details</a:t>
                </a:r>
              </a:p>
              <a:p>
                <a:endParaRPr lang="en-US" sz="1200" dirty="0">
                  <a:solidFill>
                    <a:schemeClr val="bg2">
                      <a:lumMod val="25000"/>
                    </a:schemeClr>
                  </a:solidFill>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87228" y="3392215"/>
                <a:ext cx="892048" cy="995123"/>
              </a:xfrm>
              <a:prstGeom prst="rect">
                <a:avLst/>
              </a:prstGeom>
            </p:spPr>
          </p:pic>
        </p:grpSp>
      </p:grpSp>
    </p:spTree>
    <p:extLst>
      <p:ext uri="{BB962C8B-B14F-4D97-AF65-F5344CB8AC3E}">
        <p14:creationId xmlns:p14="http://schemas.microsoft.com/office/powerpoint/2010/main" val="85184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1865" y="669457"/>
            <a:ext cx="7313023" cy="6432384"/>
          </a:xfrm>
          <a:prstGeom prst="rect">
            <a:avLst/>
          </a:prstGeom>
        </p:spPr>
      </p:pic>
      <p:sp>
        <p:nvSpPr>
          <p:cNvPr id="13" name="Rectangle 12"/>
          <p:cNvSpPr/>
          <p:nvPr/>
        </p:nvSpPr>
        <p:spPr>
          <a:xfrm>
            <a:off x="0" y="792592"/>
            <a:ext cx="3477491" cy="6065408"/>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0" y="-28933"/>
            <a:ext cx="9144000" cy="981768"/>
          </a:xfrm>
          <a:prstGeom prst="rect">
            <a:avLst/>
          </a:prstGeom>
          <a:solidFill>
            <a:srgbClr val="4BA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1" name="TextBox 10"/>
          <p:cNvSpPr txBox="1"/>
          <p:nvPr/>
        </p:nvSpPr>
        <p:spPr>
          <a:xfrm>
            <a:off x="90553" y="84706"/>
            <a:ext cx="6513772" cy="707886"/>
          </a:xfrm>
          <a:prstGeom prst="rect">
            <a:avLst/>
          </a:prstGeom>
          <a:noFill/>
        </p:spPr>
        <p:txBody>
          <a:bodyPr wrap="none" rtlCol="0">
            <a:spAutoFit/>
          </a:bodyPr>
          <a:lstStyle/>
          <a:p>
            <a:r>
              <a:rPr lang="en-IN" sz="4000" b="1" dirty="0">
                <a:solidFill>
                  <a:schemeClr val="bg1"/>
                </a:solidFill>
                <a:latin typeface="Lato" panose="020F0502020204030203" pitchFamily="34" charset="0"/>
              </a:rPr>
              <a:t>Hassle-free for merchants </a:t>
            </a:r>
          </a:p>
        </p:txBody>
      </p:sp>
      <p:sp>
        <p:nvSpPr>
          <p:cNvPr id="4" name="Freeform 3"/>
          <p:cNvSpPr/>
          <p:nvPr/>
        </p:nvSpPr>
        <p:spPr>
          <a:xfrm>
            <a:off x="578941" y="1573084"/>
            <a:ext cx="3156457" cy="690475"/>
          </a:xfrm>
          <a:custGeom>
            <a:avLst/>
            <a:gdLst>
              <a:gd name="connsiteX0" fmla="*/ 0 w 3156457"/>
              <a:gd name="connsiteY0" fmla="*/ 115081 h 690475"/>
              <a:gd name="connsiteX1" fmla="*/ 115081 w 3156457"/>
              <a:gd name="connsiteY1" fmla="*/ 0 h 690475"/>
              <a:gd name="connsiteX2" fmla="*/ 3041376 w 3156457"/>
              <a:gd name="connsiteY2" fmla="*/ 0 h 690475"/>
              <a:gd name="connsiteX3" fmla="*/ 3156457 w 3156457"/>
              <a:gd name="connsiteY3" fmla="*/ 115081 h 690475"/>
              <a:gd name="connsiteX4" fmla="*/ 3156457 w 3156457"/>
              <a:gd name="connsiteY4" fmla="*/ 575394 h 690475"/>
              <a:gd name="connsiteX5" fmla="*/ 3041376 w 3156457"/>
              <a:gd name="connsiteY5" fmla="*/ 690475 h 690475"/>
              <a:gd name="connsiteX6" fmla="*/ 115081 w 3156457"/>
              <a:gd name="connsiteY6" fmla="*/ 690475 h 690475"/>
              <a:gd name="connsiteX7" fmla="*/ 0 w 3156457"/>
              <a:gd name="connsiteY7" fmla="*/ 575394 h 690475"/>
              <a:gd name="connsiteX8" fmla="*/ 0 w 3156457"/>
              <a:gd name="connsiteY8" fmla="*/ 115081 h 69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6457" h="690475">
                <a:moveTo>
                  <a:pt x="0" y="115081"/>
                </a:moveTo>
                <a:cubicBezTo>
                  <a:pt x="0" y="51524"/>
                  <a:pt x="51524" y="0"/>
                  <a:pt x="115081" y="0"/>
                </a:cubicBezTo>
                <a:lnTo>
                  <a:pt x="3041376" y="0"/>
                </a:lnTo>
                <a:cubicBezTo>
                  <a:pt x="3104933" y="0"/>
                  <a:pt x="3156457" y="51524"/>
                  <a:pt x="3156457" y="115081"/>
                </a:cubicBezTo>
                <a:lnTo>
                  <a:pt x="3156457" y="575394"/>
                </a:lnTo>
                <a:cubicBezTo>
                  <a:pt x="3156457" y="638951"/>
                  <a:pt x="3104933" y="690475"/>
                  <a:pt x="3041376" y="690475"/>
                </a:cubicBezTo>
                <a:lnTo>
                  <a:pt x="115081" y="690475"/>
                </a:lnTo>
                <a:cubicBezTo>
                  <a:pt x="51524" y="690475"/>
                  <a:pt x="0" y="638951"/>
                  <a:pt x="0" y="575394"/>
                </a:cubicBezTo>
                <a:lnTo>
                  <a:pt x="0" y="115081"/>
                </a:lnTo>
                <a:close/>
              </a:path>
            </a:pathLst>
          </a:custGeom>
          <a:solidFill>
            <a:srgbClr val="694199">
              <a:alpha val="90000"/>
            </a:srgbClr>
          </a:solidFill>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9906" tIns="109906" rIns="109906" bIns="109906" numCol="1" spcCol="1270" anchor="ctr" anchorCtr="0">
            <a:noAutofit/>
          </a:bodyPr>
          <a:lstStyle/>
          <a:p>
            <a:pPr lvl="0" algn="ctr" defTabSz="889000">
              <a:lnSpc>
                <a:spcPct val="90000"/>
              </a:lnSpc>
              <a:spcBef>
                <a:spcPct val="0"/>
              </a:spcBef>
              <a:spcAft>
                <a:spcPct val="35000"/>
              </a:spcAft>
            </a:pPr>
            <a:r>
              <a:rPr lang="en-US" sz="2000" kern="1200" dirty="0">
                <a:solidFill>
                  <a:schemeClr val="bg1"/>
                </a:solidFill>
              </a:rPr>
              <a:t>Upfront Settlement</a:t>
            </a:r>
            <a:endParaRPr lang="en-GB" sz="2000" kern="1200" dirty="0">
              <a:solidFill>
                <a:schemeClr val="bg1"/>
              </a:solidFill>
              <a:latin typeface="Calibri" pitchFamily="34" charset="0"/>
              <a:cs typeface="Calibri" pitchFamily="34" charset="0"/>
            </a:endParaRPr>
          </a:p>
        </p:txBody>
      </p:sp>
      <p:sp>
        <p:nvSpPr>
          <p:cNvPr id="5" name="Freeform 4"/>
          <p:cNvSpPr/>
          <p:nvPr/>
        </p:nvSpPr>
        <p:spPr>
          <a:xfrm>
            <a:off x="578941" y="2576472"/>
            <a:ext cx="3156457" cy="690475"/>
          </a:xfrm>
          <a:custGeom>
            <a:avLst/>
            <a:gdLst>
              <a:gd name="connsiteX0" fmla="*/ 0 w 3156457"/>
              <a:gd name="connsiteY0" fmla="*/ 115081 h 690475"/>
              <a:gd name="connsiteX1" fmla="*/ 115081 w 3156457"/>
              <a:gd name="connsiteY1" fmla="*/ 0 h 690475"/>
              <a:gd name="connsiteX2" fmla="*/ 3041376 w 3156457"/>
              <a:gd name="connsiteY2" fmla="*/ 0 h 690475"/>
              <a:gd name="connsiteX3" fmla="*/ 3156457 w 3156457"/>
              <a:gd name="connsiteY3" fmla="*/ 115081 h 690475"/>
              <a:gd name="connsiteX4" fmla="*/ 3156457 w 3156457"/>
              <a:gd name="connsiteY4" fmla="*/ 575394 h 690475"/>
              <a:gd name="connsiteX5" fmla="*/ 3041376 w 3156457"/>
              <a:gd name="connsiteY5" fmla="*/ 690475 h 690475"/>
              <a:gd name="connsiteX6" fmla="*/ 115081 w 3156457"/>
              <a:gd name="connsiteY6" fmla="*/ 690475 h 690475"/>
              <a:gd name="connsiteX7" fmla="*/ 0 w 3156457"/>
              <a:gd name="connsiteY7" fmla="*/ 575394 h 690475"/>
              <a:gd name="connsiteX8" fmla="*/ 0 w 3156457"/>
              <a:gd name="connsiteY8" fmla="*/ 115081 h 69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6457" h="690475">
                <a:moveTo>
                  <a:pt x="0" y="115081"/>
                </a:moveTo>
                <a:cubicBezTo>
                  <a:pt x="0" y="51524"/>
                  <a:pt x="51524" y="0"/>
                  <a:pt x="115081" y="0"/>
                </a:cubicBezTo>
                <a:lnTo>
                  <a:pt x="3041376" y="0"/>
                </a:lnTo>
                <a:cubicBezTo>
                  <a:pt x="3104933" y="0"/>
                  <a:pt x="3156457" y="51524"/>
                  <a:pt x="3156457" y="115081"/>
                </a:cubicBezTo>
                <a:lnTo>
                  <a:pt x="3156457" y="575394"/>
                </a:lnTo>
                <a:cubicBezTo>
                  <a:pt x="3156457" y="638951"/>
                  <a:pt x="3104933" y="690475"/>
                  <a:pt x="3041376" y="690475"/>
                </a:cubicBezTo>
                <a:lnTo>
                  <a:pt x="115081" y="690475"/>
                </a:lnTo>
                <a:cubicBezTo>
                  <a:pt x="51524" y="690475"/>
                  <a:pt x="0" y="638951"/>
                  <a:pt x="0" y="575394"/>
                </a:cubicBezTo>
                <a:lnTo>
                  <a:pt x="0" y="115081"/>
                </a:lnTo>
                <a:close/>
              </a:path>
            </a:pathLst>
          </a:custGeom>
          <a:solidFill>
            <a:srgbClr val="694199">
              <a:alpha val="90000"/>
            </a:srgbClr>
          </a:solidFill>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9906" tIns="109906" rIns="109906" bIns="109906" numCol="1" spcCol="1270" anchor="ctr" anchorCtr="0">
            <a:noAutofit/>
          </a:bodyPr>
          <a:lstStyle/>
          <a:p>
            <a:pPr lvl="0" algn="ctr" defTabSz="889000">
              <a:lnSpc>
                <a:spcPct val="90000"/>
              </a:lnSpc>
              <a:spcBef>
                <a:spcPct val="0"/>
              </a:spcBef>
              <a:spcAft>
                <a:spcPct val="35000"/>
              </a:spcAft>
            </a:pPr>
            <a:r>
              <a:rPr lang="en-US" sz="2000" kern="1200" dirty="0">
                <a:solidFill>
                  <a:schemeClr val="bg1"/>
                </a:solidFill>
              </a:rPr>
              <a:t>Zero customer credit risk</a:t>
            </a:r>
            <a:endParaRPr lang="en-GB" sz="2000" kern="1200" dirty="0">
              <a:solidFill>
                <a:schemeClr val="bg1"/>
              </a:solidFill>
              <a:latin typeface="Calibri" pitchFamily="34" charset="0"/>
              <a:cs typeface="Calibri" pitchFamily="34" charset="0"/>
            </a:endParaRPr>
          </a:p>
        </p:txBody>
      </p:sp>
      <p:sp>
        <p:nvSpPr>
          <p:cNvPr id="6" name="Freeform 5"/>
          <p:cNvSpPr/>
          <p:nvPr/>
        </p:nvSpPr>
        <p:spPr>
          <a:xfrm>
            <a:off x="578941" y="3579860"/>
            <a:ext cx="3156457" cy="690475"/>
          </a:xfrm>
          <a:custGeom>
            <a:avLst/>
            <a:gdLst>
              <a:gd name="connsiteX0" fmla="*/ 0 w 3156457"/>
              <a:gd name="connsiteY0" fmla="*/ 115081 h 690475"/>
              <a:gd name="connsiteX1" fmla="*/ 115081 w 3156457"/>
              <a:gd name="connsiteY1" fmla="*/ 0 h 690475"/>
              <a:gd name="connsiteX2" fmla="*/ 3041376 w 3156457"/>
              <a:gd name="connsiteY2" fmla="*/ 0 h 690475"/>
              <a:gd name="connsiteX3" fmla="*/ 3156457 w 3156457"/>
              <a:gd name="connsiteY3" fmla="*/ 115081 h 690475"/>
              <a:gd name="connsiteX4" fmla="*/ 3156457 w 3156457"/>
              <a:gd name="connsiteY4" fmla="*/ 575394 h 690475"/>
              <a:gd name="connsiteX5" fmla="*/ 3041376 w 3156457"/>
              <a:gd name="connsiteY5" fmla="*/ 690475 h 690475"/>
              <a:gd name="connsiteX6" fmla="*/ 115081 w 3156457"/>
              <a:gd name="connsiteY6" fmla="*/ 690475 h 690475"/>
              <a:gd name="connsiteX7" fmla="*/ 0 w 3156457"/>
              <a:gd name="connsiteY7" fmla="*/ 575394 h 690475"/>
              <a:gd name="connsiteX8" fmla="*/ 0 w 3156457"/>
              <a:gd name="connsiteY8" fmla="*/ 115081 h 69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6457" h="690475">
                <a:moveTo>
                  <a:pt x="0" y="115081"/>
                </a:moveTo>
                <a:cubicBezTo>
                  <a:pt x="0" y="51524"/>
                  <a:pt x="51524" y="0"/>
                  <a:pt x="115081" y="0"/>
                </a:cubicBezTo>
                <a:lnTo>
                  <a:pt x="3041376" y="0"/>
                </a:lnTo>
                <a:cubicBezTo>
                  <a:pt x="3104933" y="0"/>
                  <a:pt x="3156457" y="51524"/>
                  <a:pt x="3156457" y="115081"/>
                </a:cubicBezTo>
                <a:lnTo>
                  <a:pt x="3156457" y="575394"/>
                </a:lnTo>
                <a:cubicBezTo>
                  <a:pt x="3156457" y="638951"/>
                  <a:pt x="3104933" y="690475"/>
                  <a:pt x="3041376" y="690475"/>
                </a:cubicBezTo>
                <a:lnTo>
                  <a:pt x="115081" y="690475"/>
                </a:lnTo>
                <a:cubicBezTo>
                  <a:pt x="51524" y="690475"/>
                  <a:pt x="0" y="638951"/>
                  <a:pt x="0" y="575394"/>
                </a:cubicBezTo>
                <a:lnTo>
                  <a:pt x="0" y="115081"/>
                </a:lnTo>
                <a:close/>
              </a:path>
            </a:pathLst>
          </a:custGeom>
          <a:solidFill>
            <a:srgbClr val="694199">
              <a:alpha val="90000"/>
            </a:srgbClr>
          </a:solidFill>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9906" tIns="109906" rIns="109906" bIns="109906" numCol="1" spcCol="1270" anchor="ctr" anchorCtr="0">
            <a:noAutofit/>
          </a:bodyPr>
          <a:lstStyle/>
          <a:p>
            <a:pPr lvl="0" algn="ctr" defTabSz="889000">
              <a:lnSpc>
                <a:spcPct val="90000"/>
              </a:lnSpc>
              <a:spcBef>
                <a:spcPct val="0"/>
              </a:spcBef>
              <a:spcAft>
                <a:spcPct val="35000"/>
              </a:spcAft>
            </a:pPr>
            <a:r>
              <a:rPr lang="en-US" sz="2000" kern="1200" dirty="0">
                <a:solidFill>
                  <a:schemeClr val="bg1"/>
                </a:solidFill>
              </a:rPr>
              <a:t>We handle customer collections </a:t>
            </a:r>
            <a:endParaRPr lang="en-GB" sz="2000" kern="1200" dirty="0">
              <a:solidFill>
                <a:schemeClr val="bg1"/>
              </a:solidFill>
              <a:latin typeface="Calibri" pitchFamily="34" charset="0"/>
              <a:cs typeface="Calibri" pitchFamily="34" charset="0"/>
            </a:endParaRPr>
          </a:p>
        </p:txBody>
      </p:sp>
      <p:sp>
        <p:nvSpPr>
          <p:cNvPr id="7" name="Freeform 6"/>
          <p:cNvSpPr/>
          <p:nvPr/>
        </p:nvSpPr>
        <p:spPr>
          <a:xfrm>
            <a:off x="578941" y="4583248"/>
            <a:ext cx="3156457" cy="690475"/>
          </a:xfrm>
          <a:custGeom>
            <a:avLst/>
            <a:gdLst>
              <a:gd name="connsiteX0" fmla="*/ 0 w 3156457"/>
              <a:gd name="connsiteY0" fmla="*/ 115081 h 690475"/>
              <a:gd name="connsiteX1" fmla="*/ 115081 w 3156457"/>
              <a:gd name="connsiteY1" fmla="*/ 0 h 690475"/>
              <a:gd name="connsiteX2" fmla="*/ 3041376 w 3156457"/>
              <a:gd name="connsiteY2" fmla="*/ 0 h 690475"/>
              <a:gd name="connsiteX3" fmla="*/ 3156457 w 3156457"/>
              <a:gd name="connsiteY3" fmla="*/ 115081 h 690475"/>
              <a:gd name="connsiteX4" fmla="*/ 3156457 w 3156457"/>
              <a:gd name="connsiteY4" fmla="*/ 575394 h 690475"/>
              <a:gd name="connsiteX5" fmla="*/ 3041376 w 3156457"/>
              <a:gd name="connsiteY5" fmla="*/ 690475 h 690475"/>
              <a:gd name="connsiteX6" fmla="*/ 115081 w 3156457"/>
              <a:gd name="connsiteY6" fmla="*/ 690475 h 690475"/>
              <a:gd name="connsiteX7" fmla="*/ 0 w 3156457"/>
              <a:gd name="connsiteY7" fmla="*/ 575394 h 690475"/>
              <a:gd name="connsiteX8" fmla="*/ 0 w 3156457"/>
              <a:gd name="connsiteY8" fmla="*/ 115081 h 69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6457" h="690475">
                <a:moveTo>
                  <a:pt x="0" y="115081"/>
                </a:moveTo>
                <a:cubicBezTo>
                  <a:pt x="0" y="51524"/>
                  <a:pt x="51524" y="0"/>
                  <a:pt x="115081" y="0"/>
                </a:cubicBezTo>
                <a:lnTo>
                  <a:pt x="3041376" y="0"/>
                </a:lnTo>
                <a:cubicBezTo>
                  <a:pt x="3104933" y="0"/>
                  <a:pt x="3156457" y="51524"/>
                  <a:pt x="3156457" y="115081"/>
                </a:cubicBezTo>
                <a:lnTo>
                  <a:pt x="3156457" y="575394"/>
                </a:lnTo>
                <a:cubicBezTo>
                  <a:pt x="3156457" y="638951"/>
                  <a:pt x="3104933" y="690475"/>
                  <a:pt x="3041376" y="690475"/>
                </a:cubicBezTo>
                <a:lnTo>
                  <a:pt x="115081" y="690475"/>
                </a:lnTo>
                <a:cubicBezTo>
                  <a:pt x="51524" y="690475"/>
                  <a:pt x="0" y="638951"/>
                  <a:pt x="0" y="575394"/>
                </a:cubicBezTo>
                <a:lnTo>
                  <a:pt x="0" y="115081"/>
                </a:lnTo>
                <a:close/>
              </a:path>
            </a:pathLst>
          </a:custGeom>
          <a:solidFill>
            <a:srgbClr val="694199">
              <a:alpha val="90000"/>
            </a:srgbClr>
          </a:solidFill>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9906" tIns="109906" rIns="109906" bIns="109906" numCol="1" spcCol="1270" anchor="ctr" anchorCtr="0">
            <a:noAutofit/>
          </a:bodyPr>
          <a:lstStyle/>
          <a:p>
            <a:pPr lvl="0" algn="ctr" defTabSz="889000">
              <a:lnSpc>
                <a:spcPct val="90000"/>
              </a:lnSpc>
              <a:spcBef>
                <a:spcPct val="0"/>
              </a:spcBef>
              <a:spcAft>
                <a:spcPct val="35000"/>
              </a:spcAft>
            </a:pPr>
            <a:r>
              <a:rPr lang="en-IN" sz="2000" kern="1200" dirty="0">
                <a:solidFill>
                  <a:schemeClr val="bg1"/>
                </a:solidFill>
              </a:rPr>
              <a:t>Refunds &amp; returns?            No problem </a:t>
            </a:r>
          </a:p>
        </p:txBody>
      </p:sp>
      <p:sp>
        <p:nvSpPr>
          <p:cNvPr id="8" name="Freeform 7"/>
          <p:cNvSpPr/>
          <p:nvPr/>
        </p:nvSpPr>
        <p:spPr>
          <a:xfrm>
            <a:off x="578941" y="5586637"/>
            <a:ext cx="3156457" cy="690475"/>
          </a:xfrm>
          <a:custGeom>
            <a:avLst/>
            <a:gdLst>
              <a:gd name="connsiteX0" fmla="*/ 0 w 3156457"/>
              <a:gd name="connsiteY0" fmla="*/ 115081 h 690475"/>
              <a:gd name="connsiteX1" fmla="*/ 115081 w 3156457"/>
              <a:gd name="connsiteY1" fmla="*/ 0 h 690475"/>
              <a:gd name="connsiteX2" fmla="*/ 3041376 w 3156457"/>
              <a:gd name="connsiteY2" fmla="*/ 0 h 690475"/>
              <a:gd name="connsiteX3" fmla="*/ 3156457 w 3156457"/>
              <a:gd name="connsiteY3" fmla="*/ 115081 h 690475"/>
              <a:gd name="connsiteX4" fmla="*/ 3156457 w 3156457"/>
              <a:gd name="connsiteY4" fmla="*/ 575394 h 690475"/>
              <a:gd name="connsiteX5" fmla="*/ 3041376 w 3156457"/>
              <a:gd name="connsiteY5" fmla="*/ 690475 h 690475"/>
              <a:gd name="connsiteX6" fmla="*/ 115081 w 3156457"/>
              <a:gd name="connsiteY6" fmla="*/ 690475 h 690475"/>
              <a:gd name="connsiteX7" fmla="*/ 0 w 3156457"/>
              <a:gd name="connsiteY7" fmla="*/ 575394 h 690475"/>
              <a:gd name="connsiteX8" fmla="*/ 0 w 3156457"/>
              <a:gd name="connsiteY8" fmla="*/ 115081 h 69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6457" h="690475">
                <a:moveTo>
                  <a:pt x="0" y="115081"/>
                </a:moveTo>
                <a:cubicBezTo>
                  <a:pt x="0" y="51524"/>
                  <a:pt x="51524" y="0"/>
                  <a:pt x="115081" y="0"/>
                </a:cubicBezTo>
                <a:lnTo>
                  <a:pt x="3041376" y="0"/>
                </a:lnTo>
                <a:cubicBezTo>
                  <a:pt x="3104933" y="0"/>
                  <a:pt x="3156457" y="51524"/>
                  <a:pt x="3156457" y="115081"/>
                </a:cubicBezTo>
                <a:lnTo>
                  <a:pt x="3156457" y="575394"/>
                </a:lnTo>
                <a:cubicBezTo>
                  <a:pt x="3156457" y="638951"/>
                  <a:pt x="3104933" y="690475"/>
                  <a:pt x="3041376" y="690475"/>
                </a:cubicBezTo>
                <a:lnTo>
                  <a:pt x="115081" y="690475"/>
                </a:lnTo>
                <a:cubicBezTo>
                  <a:pt x="51524" y="690475"/>
                  <a:pt x="0" y="638951"/>
                  <a:pt x="0" y="575394"/>
                </a:cubicBezTo>
                <a:lnTo>
                  <a:pt x="0" y="115081"/>
                </a:lnTo>
                <a:close/>
              </a:path>
            </a:pathLst>
          </a:custGeom>
          <a:solidFill>
            <a:srgbClr val="694199">
              <a:alpha val="90000"/>
            </a:srgbClr>
          </a:solidFill>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9906" tIns="109906" rIns="109906" bIns="109906" numCol="1" spcCol="1270" anchor="ctr" anchorCtr="0">
            <a:noAutofit/>
          </a:bodyPr>
          <a:lstStyle/>
          <a:p>
            <a:pPr lvl="0" algn="ctr" defTabSz="889000">
              <a:lnSpc>
                <a:spcPct val="90000"/>
              </a:lnSpc>
              <a:spcBef>
                <a:spcPct val="0"/>
              </a:spcBef>
              <a:spcAft>
                <a:spcPct val="35000"/>
              </a:spcAft>
            </a:pPr>
            <a:r>
              <a:rPr lang="en-IN" sz="2000" kern="1200" dirty="0">
                <a:solidFill>
                  <a:schemeClr val="bg1"/>
                </a:solidFill>
              </a:rPr>
              <a:t>Full Customer Service</a:t>
            </a:r>
          </a:p>
        </p:txBody>
      </p:sp>
    </p:spTree>
    <p:extLst>
      <p:ext uri="{BB962C8B-B14F-4D97-AF65-F5344CB8AC3E}">
        <p14:creationId xmlns:p14="http://schemas.microsoft.com/office/powerpoint/2010/main" val="28441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8933"/>
            <a:ext cx="9144000" cy="981768"/>
          </a:xfrm>
          <a:prstGeom prst="rect">
            <a:avLst/>
          </a:prstGeom>
          <a:solidFill>
            <a:srgbClr val="4BA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27650" name="Title 24"/>
          <p:cNvSpPr>
            <a:spLocks noGrp="1"/>
          </p:cNvSpPr>
          <p:nvPr>
            <p:ph type="title"/>
          </p:nvPr>
        </p:nvSpPr>
        <p:spPr>
          <a:xfrm>
            <a:off x="161925" y="248253"/>
            <a:ext cx="9090932" cy="360363"/>
          </a:xfrm>
        </p:spPr>
        <p:txBody>
          <a:bodyPr>
            <a:noAutofit/>
          </a:bodyPr>
          <a:lstStyle/>
          <a:p>
            <a:pPr>
              <a:defRPr/>
            </a:pPr>
            <a:r>
              <a:rPr lang="en-US" sz="2800" b="1" dirty="0">
                <a:solidFill>
                  <a:srgbClr val="FFFFFF"/>
                </a:solidFill>
                <a:latin typeface="Lobo"/>
                <a:ea typeface="MS PGothic" pitchFamily="34" charset="-128"/>
                <a:cs typeface="Lobo"/>
              </a:rPr>
              <a:t>Zest product features; designed with customers and merchants in mind</a:t>
            </a:r>
            <a:endParaRPr lang="en-IN" sz="2800" b="1" dirty="0">
              <a:solidFill>
                <a:srgbClr val="FFFFFF"/>
              </a:solidFill>
              <a:latin typeface="Lobo"/>
              <a:ea typeface="MS PGothic" pitchFamily="34" charset="-128"/>
              <a:cs typeface="Lobo"/>
            </a:endParaRPr>
          </a:p>
        </p:txBody>
      </p:sp>
      <p:sp>
        <p:nvSpPr>
          <p:cNvPr id="36980" name="Slide Number Placeholder 4"/>
          <p:cNvSpPr txBox="1">
            <a:spLocks/>
          </p:cNvSpPr>
          <p:nvPr/>
        </p:nvSpPr>
        <p:spPr bwMode="auto">
          <a:xfrm>
            <a:off x="6902450" y="6381750"/>
            <a:ext cx="21336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Droid Sans" charset="0"/>
                <a:ea typeface="MS PGothic" charset="0"/>
                <a:cs typeface="MS PGothic" charset="0"/>
              </a:defRPr>
            </a:lvl1pPr>
            <a:lvl2pPr marL="742950" indent="-285750" eaLnBrk="0" hangingPunct="0">
              <a:defRPr>
                <a:solidFill>
                  <a:schemeClr val="tx1"/>
                </a:solidFill>
                <a:latin typeface="Droid Sans" charset="0"/>
                <a:ea typeface="MS PGothic" charset="0"/>
                <a:cs typeface="MS PGothic" charset="0"/>
              </a:defRPr>
            </a:lvl2pPr>
            <a:lvl3pPr marL="1143000" indent="-228600" eaLnBrk="0" hangingPunct="0">
              <a:defRPr>
                <a:solidFill>
                  <a:schemeClr val="tx1"/>
                </a:solidFill>
                <a:latin typeface="Droid Sans" charset="0"/>
                <a:ea typeface="MS PGothic" charset="0"/>
                <a:cs typeface="MS PGothic" charset="0"/>
              </a:defRPr>
            </a:lvl3pPr>
            <a:lvl4pPr marL="1600200" indent="-228600" eaLnBrk="0" hangingPunct="0">
              <a:defRPr>
                <a:solidFill>
                  <a:schemeClr val="tx1"/>
                </a:solidFill>
                <a:latin typeface="Droid Sans" charset="0"/>
                <a:ea typeface="MS PGothic" charset="0"/>
                <a:cs typeface="MS PGothic" charset="0"/>
              </a:defRPr>
            </a:lvl4pPr>
            <a:lvl5pPr marL="2057400" indent="-228600" eaLnBrk="0" hangingPunct="0">
              <a:defRPr>
                <a:solidFill>
                  <a:schemeClr val="tx1"/>
                </a:solidFill>
                <a:latin typeface="Droid Sans"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Droid Sans"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Droid Sans"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Droid Sans"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Droid Sans" charset="0"/>
                <a:ea typeface="MS PGothic" charset="0"/>
                <a:cs typeface="MS PGothic" charset="0"/>
              </a:defRPr>
            </a:lvl9pPr>
          </a:lstStyle>
          <a:p>
            <a:pPr algn="r" eaLnBrk="1" hangingPunct="1"/>
            <a:fld id="{FDF3B26E-5D4D-AD4F-9963-7685F77C6B54}" type="slidenum">
              <a:rPr lang="en-GB" sz="1600">
                <a:solidFill>
                  <a:schemeClr val="bg2"/>
                </a:solidFill>
              </a:rPr>
              <a:pPr algn="r" eaLnBrk="1" hangingPunct="1"/>
              <a:t>12</a:t>
            </a:fld>
            <a:endParaRPr lang="en-GB" sz="1600">
              <a:solidFill>
                <a:schemeClr val="bg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075813619"/>
              </p:ext>
            </p:extLst>
          </p:nvPr>
        </p:nvGraphicFramePr>
        <p:xfrm>
          <a:off x="12329" y="990645"/>
          <a:ext cx="9108371" cy="5867355"/>
        </p:xfrm>
        <a:graphic>
          <a:graphicData uri="http://schemas.openxmlformats.org/drawingml/2006/table">
            <a:tbl>
              <a:tblPr firstRow="1" bandRow="1">
                <a:tableStyleId>{5C22544A-7EE6-4342-B048-85BDC9FD1C3A}</a:tableStyleId>
              </a:tblPr>
              <a:tblGrid>
                <a:gridCol w="431540">
                  <a:extLst>
                    <a:ext uri="{9D8B030D-6E8A-4147-A177-3AD203B41FA5}">
                      <a16:colId xmlns="" xmlns:a16="http://schemas.microsoft.com/office/drawing/2014/main" val="20000"/>
                    </a:ext>
                  </a:extLst>
                </a:gridCol>
                <a:gridCol w="3879204">
                  <a:extLst>
                    <a:ext uri="{9D8B030D-6E8A-4147-A177-3AD203B41FA5}">
                      <a16:colId xmlns="" xmlns:a16="http://schemas.microsoft.com/office/drawing/2014/main" val="20001"/>
                    </a:ext>
                  </a:extLst>
                </a:gridCol>
                <a:gridCol w="1056903">
                  <a:extLst>
                    <a:ext uri="{9D8B030D-6E8A-4147-A177-3AD203B41FA5}">
                      <a16:colId xmlns="" xmlns:a16="http://schemas.microsoft.com/office/drawing/2014/main" val="20002"/>
                    </a:ext>
                  </a:extLst>
                </a:gridCol>
                <a:gridCol w="1140029">
                  <a:extLst>
                    <a:ext uri="{9D8B030D-6E8A-4147-A177-3AD203B41FA5}">
                      <a16:colId xmlns="" xmlns:a16="http://schemas.microsoft.com/office/drawing/2014/main" val="20003"/>
                    </a:ext>
                  </a:extLst>
                </a:gridCol>
                <a:gridCol w="1318159">
                  <a:extLst>
                    <a:ext uri="{9D8B030D-6E8A-4147-A177-3AD203B41FA5}">
                      <a16:colId xmlns="" xmlns:a16="http://schemas.microsoft.com/office/drawing/2014/main" val="20004"/>
                    </a:ext>
                  </a:extLst>
                </a:gridCol>
                <a:gridCol w="1282536">
                  <a:extLst>
                    <a:ext uri="{9D8B030D-6E8A-4147-A177-3AD203B41FA5}">
                      <a16:colId xmlns="" xmlns:a16="http://schemas.microsoft.com/office/drawing/2014/main" val="20005"/>
                    </a:ext>
                  </a:extLst>
                </a:gridCol>
              </a:tblGrid>
              <a:tr h="470307">
                <a:tc>
                  <a:txBody>
                    <a:bodyPr/>
                    <a:lstStyle/>
                    <a:p>
                      <a:pPr algn="l" fontAlgn="t"/>
                      <a:endParaRPr lang="en-US" sz="1300" b="0" i="0" u="none" strike="noStrike" dirty="0">
                        <a:solidFill>
                          <a:srgbClr val="000000"/>
                        </a:solidFill>
                        <a:effectLst/>
                        <a:latin typeface="Arial"/>
                      </a:endParaRPr>
                    </a:p>
                  </a:txBody>
                  <a:tcPr marL="12700" marR="12700" marT="12700" marB="0"/>
                </a:tc>
                <a:tc>
                  <a:txBody>
                    <a:bodyPr/>
                    <a:lstStyle/>
                    <a:p>
                      <a:pPr algn="l" fontAlgn="t"/>
                      <a:r>
                        <a:rPr lang="en-US" sz="1300" b="0" i="0" u="none" strike="noStrike" dirty="0">
                          <a:solidFill>
                            <a:srgbClr val="000000"/>
                          </a:solidFill>
                          <a:effectLst/>
                          <a:latin typeface="Arial"/>
                        </a:rPr>
                        <a:t> </a:t>
                      </a:r>
                    </a:p>
                  </a:txBody>
                  <a:tcPr marL="12700" marR="12700" marT="12700" marB="0"/>
                </a:tc>
                <a:tc>
                  <a:txBody>
                    <a:bodyPr/>
                    <a:lstStyle/>
                    <a:p>
                      <a:pPr algn="ctr"/>
                      <a:r>
                        <a:rPr lang="en-US" sz="1300" dirty="0"/>
                        <a:t>Zest </a:t>
                      </a:r>
                    </a:p>
                  </a:txBody>
                  <a:tcPr marL="12700" marR="12700" marT="12700" marB="0"/>
                </a:tc>
                <a:tc>
                  <a:txBody>
                    <a:bodyPr/>
                    <a:lstStyle/>
                    <a:p>
                      <a:pPr algn="ctr"/>
                      <a:r>
                        <a:rPr lang="en-US" sz="1300" dirty="0"/>
                        <a:t>NBFC EMI</a:t>
                      </a:r>
                    </a:p>
                  </a:txBody>
                  <a:tcPr marL="12700" marR="12700" marT="12700" marB="0"/>
                </a:tc>
                <a:tc>
                  <a:txBody>
                    <a:bodyPr/>
                    <a:lstStyle/>
                    <a:p>
                      <a:pPr algn="ctr"/>
                      <a:r>
                        <a:rPr lang="en-US" sz="1300" dirty="0"/>
                        <a:t>Bank Credit Card EMI</a:t>
                      </a:r>
                    </a:p>
                  </a:txBody>
                  <a:tcPr marL="12700" marR="12700" marT="12700" marB="0"/>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300" dirty="0"/>
                        <a:t>New Digital</a:t>
                      </a:r>
                      <a:r>
                        <a:rPr lang="en-US" sz="1300" baseline="0" dirty="0"/>
                        <a:t> players</a:t>
                      </a:r>
                      <a:endParaRPr lang="en-US" sz="1300" dirty="0"/>
                    </a:p>
                  </a:txBody>
                  <a:tcPr marL="12700" marR="12700" marT="12700" marB="0"/>
                </a:tc>
                <a:extLst>
                  <a:ext uri="{0D108BD9-81ED-4DB2-BD59-A6C34878D82A}">
                    <a16:rowId xmlns="" xmlns:a16="http://schemas.microsoft.com/office/drawing/2014/main" val="10000"/>
                  </a:ext>
                </a:extLst>
              </a:tr>
              <a:tr h="275745">
                <a:tc rowSpan="12">
                  <a:txBody>
                    <a:bodyPr/>
                    <a:lstStyle/>
                    <a:p>
                      <a:pPr algn="ctr" fontAlgn="ctr"/>
                      <a:r>
                        <a:rPr lang="en-US" sz="1300" b="1" i="0" u="none" strike="noStrike" dirty="0">
                          <a:solidFill>
                            <a:srgbClr val="000000"/>
                          </a:solidFill>
                          <a:effectLst/>
                          <a:latin typeface="Droid Sans"/>
                        </a:rPr>
                        <a:t>Merchant</a:t>
                      </a:r>
                      <a:r>
                        <a:rPr lang="en-US" sz="1300" b="1" i="0" u="none" strike="noStrike" baseline="0" dirty="0">
                          <a:solidFill>
                            <a:srgbClr val="000000"/>
                          </a:solidFill>
                          <a:effectLst/>
                          <a:latin typeface="Droid Sans"/>
                        </a:rPr>
                        <a:t> Focused</a:t>
                      </a:r>
                      <a:endParaRPr lang="en-US" sz="1300" b="1" i="0" u="none" strike="noStrike" dirty="0">
                        <a:solidFill>
                          <a:srgbClr val="000000"/>
                        </a:solidFill>
                        <a:effectLst/>
                        <a:latin typeface="Droid Sans"/>
                      </a:endParaRPr>
                    </a:p>
                  </a:txBody>
                  <a:tcPr marL="12700" marR="12700" marT="12700" marB="0" vert="vert270" anchor="ctr"/>
                </a:tc>
                <a:tc>
                  <a:txBody>
                    <a:bodyPr/>
                    <a:lstStyle/>
                    <a:p>
                      <a:pPr algn="l" fontAlgn="ctr"/>
                      <a:r>
                        <a:rPr lang="en-US" sz="1300" b="0" i="0" u="none" strike="noStrike" dirty="0">
                          <a:solidFill>
                            <a:srgbClr val="000000"/>
                          </a:solidFill>
                          <a:effectLst/>
                          <a:latin typeface="Droid Sans"/>
                        </a:rPr>
                        <a:t>Super-fast</a:t>
                      </a:r>
                      <a:r>
                        <a:rPr lang="en-US" sz="1300" b="0" i="0" u="none" strike="noStrike" baseline="0" dirty="0">
                          <a:solidFill>
                            <a:srgbClr val="000000"/>
                          </a:solidFill>
                          <a:effectLst/>
                          <a:latin typeface="Droid Sans"/>
                        </a:rPr>
                        <a:t> integration and merchant on-boarding</a:t>
                      </a:r>
                      <a:endParaRPr lang="en-US" sz="1300" b="0" i="0" u="none" strike="noStrike" dirty="0">
                        <a:solidFill>
                          <a:srgbClr val="000000"/>
                        </a:solidFill>
                        <a:effectLst/>
                        <a:latin typeface="Droid Sans"/>
                      </a:endParaRPr>
                    </a:p>
                  </a:txBody>
                  <a:tcPr marL="12700" marR="12700" marT="12700" marB="0"/>
                </a:tc>
                <a:tc>
                  <a:txBody>
                    <a:bodyPr/>
                    <a:lstStyle/>
                    <a:p>
                      <a:pPr algn="ctr" fontAlgn="ctr"/>
                      <a:r>
                        <a:rPr lang="en-US" sz="1300" b="0" i="0" u="none" strike="noStrike" dirty="0">
                          <a:solidFill>
                            <a:srgbClr val="000000"/>
                          </a:solidFill>
                          <a:effectLst/>
                          <a:latin typeface="Droid Sans"/>
                        </a:rPr>
                        <a:t>✓</a:t>
                      </a:r>
                    </a:p>
                  </a:txBody>
                  <a:tcPr marL="12700" marR="12700" marT="12700" marB="0" anchor="ctr"/>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extLst>
                  <a:ext uri="{0D108BD9-81ED-4DB2-BD59-A6C34878D82A}">
                    <a16:rowId xmlns="" xmlns:a16="http://schemas.microsoft.com/office/drawing/2014/main" val="10001"/>
                  </a:ext>
                </a:extLst>
              </a:tr>
              <a:tr h="275745">
                <a:tc vMerge="1">
                  <a:txBody>
                    <a:bodyPr/>
                    <a:lstStyle/>
                    <a:p>
                      <a:pPr algn="l" fontAlgn="ctr"/>
                      <a:endParaRPr lang="en-US" sz="1200" b="0" i="0" u="none" strike="noStrike" dirty="0">
                        <a:solidFill>
                          <a:srgbClr val="000000"/>
                        </a:solidFill>
                        <a:effectLst/>
                        <a:latin typeface="Droid Sans"/>
                      </a:endParaRPr>
                    </a:p>
                  </a:txBody>
                  <a:tcPr marL="12700" marR="12700" marT="12700" marB="0" anchor="ctr"/>
                </a:tc>
                <a:tc>
                  <a:txBody>
                    <a:bodyPr/>
                    <a:lstStyle/>
                    <a:p>
                      <a:pPr algn="l" fontAlgn="ctr"/>
                      <a:r>
                        <a:rPr lang="en-US" sz="1300" b="0" i="0" u="none" strike="noStrike" dirty="0">
                          <a:solidFill>
                            <a:srgbClr val="000000"/>
                          </a:solidFill>
                          <a:effectLst/>
                          <a:latin typeface="Droid Sans"/>
                        </a:rPr>
                        <a:t>Dynamic pricing widget on product</a:t>
                      </a:r>
                      <a:r>
                        <a:rPr lang="en-US" sz="1300" b="0" i="0" u="none" strike="noStrike" baseline="0" dirty="0">
                          <a:solidFill>
                            <a:srgbClr val="000000"/>
                          </a:solidFill>
                          <a:effectLst/>
                          <a:latin typeface="Droid Sans"/>
                        </a:rPr>
                        <a:t> page</a:t>
                      </a:r>
                      <a:endParaRPr lang="en-US" sz="1300" b="0" i="0" u="none" strike="noStrike" dirty="0">
                        <a:solidFill>
                          <a:srgbClr val="000000"/>
                        </a:solidFill>
                        <a:effectLst/>
                        <a:latin typeface="Droid Sans"/>
                      </a:endParaRPr>
                    </a:p>
                  </a:txBody>
                  <a:tcPr marL="12700" marR="12700" marT="12700" marB="0"/>
                </a:tc>
                <a:tc>
                  <a:txBody>
                    <a:bodyPr/>
                    <a:lstStyle/>
                    <a:p>
                      <a:pPr algn="ctr" fontAlgn="ctr"/>
                      <a:r>
                        <a:rPr lang="en-US" sz="1300" b="0" i="0" u="none" strike="noStrike" dirty="0">
                          <a:solidFill>
                            <a:srgbClr val="000000"/>
                          </a:solidFill>
                          <a:effectLst/>
                          <a:latin typeface="Droid Sans"/>
                        </a:rPr>
                        <a:t>✓</a:t>
                      </a:r>
                    </a:p>
                  </a:txBody>
                  <a:tcPr marL="12700" marR="12700" marT="12700" marB="0" anchor="ctr"/>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extLst>
                  <a:ext uri="{0D108BD9-81ED-4DB2-BD59-A6C34878D82A}">
                    <a16:rowId xmlns="" xmlns:a16="http://schemas.microsoft.com/office/drawing/2014/main" val="10002"/>
                  </a:ext>
                </a:extLst>
              </a:tr>
              <a:tr h="275745">
                <a:tc vMerge="1">
                  <a:txBody>
                    <a:bodyPr/>
                    <a:lstStyle/>
                    <a:p>
                      <a:endParaRPr lang="en-US"/>
                    </a:p>
                  </a:txBody>
                  <a:tcPr/>
                </a:tc>
                <a:tc>
                  <a:txBody>
                    <a:bodyPr/>
                    <a:lstStyle/>
                    <a:p>
                      <a:pPr algn="l" fontAlgn="ctr"/>
                      <a:r>
                        <a:rPr lang="en-US" sz="1300" b="0" i="0" u="none" strike="noStrike" dirty="0">
                          <a:solidFill>
                            <a:srgbClr val="000000"/>
                          </a:solidFill>
                          <a:effectLst/>
                          <a:latin typeface="Droid Sans"/>
                        </a:rPr>
                        <a:t>Checkout integration via simple API </a:t>
                      </a:r>
                    </a:p>
                  </a:txBody>
                  <a:tcPr marL="12700" marR="12700" marT="12700" marB="0"/>
                </a:tc>
                <a:tc>
                  <a:txBody>
                    <a:bodyPr/>
                    <a:lstStyle/>
                    <a:p>
                      <a:pPr algn="ctr" fontAlgn="ctr"/>
                      <a:r>
                        <a:rPr lang="en-US" sz="1300" b="0" i="0" u="none" strike="noStrike" dirty="0">
                          <a:solidFill>
                            <a:srgbClr val="000000"/>
                          </a:solidFill>
                          <a:effectLst/>
                          <a:latin typeface="Droid Sans"/>
                        </a:rPr>
                        <a:t>✓</a:t>
                      </a:r>
                    </a:p>
                  </a:txBody>
                  <a:tcPr marL="12700" marR="12700" marT="12700" marB="0" anchor="ctr"/>
                </a:tc>
                <a:tc>
                  <a:txBody>
                    <a:bodyPr/>
                    <a:lstStyle/>
                    <a:p>
                      <a:pPr algn="ctr" fontAlgn="ctr"/>
                      <a:r>
                        <a:rPr lang="en-US" sz="1300" b="0" i="0" u="none" strike="noStrike" dirty="0">
                          <a:solidFill>
                            <a:srgbClr val="000000"/>
                          </a:solidFill>
                          <a:effectLst/>
                          <a:latin typeface="Droid Sans"/>
                        </a:rPr>
                        <a:t>(✓)</a:t>
                      </a:r>
                    </a:p>
                  </a:txBody>
                  <a:tcPr marL="12700" marR="12700" marT="12700" marB="0" anchor="ctr"/>
                </a:tc>
                <a:tc>
                  <a:txBody>
                    <a:bodyPr/>
                    <a:lstStyle/>
                    <a:p>
                      <a:pPr algn="ctr" fontAlgn="ctr"/>
                      <a:r>
                        <a:rPr lang="en-US" sz="1300" b="0" i="0" u="none" strike="noStrike" dirty="0">
                          <a:solidFill>
                            <a:srgbClr val="000000"/>
                          </a:solidFill>
                          <a:effectLst/>
                          <a:latin typeface="Droid Sans"/>
                        </a:rPr>
                        <a:t>(✓)</a:t>
                      </a:r>
                    </a:p>
                  </a:txBody>
                  <a:tcPr marL="12700" marR="12700" marT="12700" marB="0" anchor="ctr"/>
                </a:tc>
                <a:tc>
                  <a:txBody>
                    <a:bodyPr/>
                    <a:lstStyle/>
                    <a:p>
                      <a:pPr algn="ctr" fontAlgn="ctr"/>
                      <a:r>
                        <a:rPr lang="en-US" sz="1300" b="0" i="0" u="none" strike="noStrike" dirty="0">
                          <a:solidFill>
                            <a:srgbClr val="000000"/>
                          </a:solidFill>
                          <a:effectLst/>
                          <a:latin typeface="Droid Sans"/>
                        </a:rPr>
                        <a:t>(✓)</a:t>
                      </a:r>
                    </a:p>
                  </a:txBody>
                  <a:tcPr marL="12700" marR="12700" marT="12700" marB="0" anchor="ctr"/>
                </a:tc>
                <a:extLst>
                  <a:ext uri="{0D108BD9-81ED-4DB2-BD59-A6C34878D82A}">
                    <a16:rowId xmlns="" xmlns:a16="http://schemas.microsoft.com/office/drawing/2014/main" val="10003"/>
                  </a:ext>
                </a:extLst>
              </a:tr>
              <a:tr h="275745">
                <a:tc vMerge="1">
                  <a:txBody>
                    <a:bodyPr/>
                    <a:lstStyle/>
                    <a:p>
                      <a:endParaRPr lang="en-US"/>
                    </a:p>
                  </a:txBody>
                  <a:tcPr/>
                </a:tc>
                <a:tc>
                  <a:txBody>
                    <a:bodyPr/>
                    <a:lstStyle/>
                    <a:p>
                      <a:pPr algn="l" fontAlgn="ctr"/>
                      <a:r>
                        <a:rPr lang="en-US" sz="1300" b="0" i="0" u="none" strike="noStrike" dirty="0">
                          <a:solidFill>
                            <a:srgbClr val="000000"/>
                          </a:solidFill>
                          <a:effectLst/>
                          <a:latin typeface="Droid Sans"/>
                        </a:rPr>
                        <a:t>Re-direct customer back</a:t>
                      </a:r>
                      <a:r>
                        <a:rPr lang="en-US" sz="1300" b="0" i="0" u="none" strike="noStrike" baseline="0" dirty="0">
                          <a:solidFill>
                            <a:srgbClr val="000000"/>
                          </a:solidFill>
                          <a:effectLst/>
                          <a:latin typeface="Droid Sans"/>
                        </a:rPr>
                        <a:t> to checkout if “Decline”</a:t>
                      </a:r>
                      <a:endParaRPr lang="en-US" sz="1300" b="0" i="0" u="none" strike="noStrike" dirty="0">
                        <a:solidFill>
                          <a:srgbClr val="000000"/>
                        </a:solidFill>
                        <a:effectLst/>
                        <a:latin typeface="Droid Sans"/>
                      </a:endParaRPr>
                    </a:p>
                  </a:txBody>
                  <a:tcPr marL="12700" marR="12700" marT="12700" marB="0"/>
                </a:tc>
                <a:tc>
                  <a:txBody>
                    <a:bodyPr/>
                    <a:lstStyle/>
                    <a:p>
                      <a:pPr marL="0" marR="0" indent="0" algn="ctr" defTabSz="685800" rtl="0" eaLnBrk="1" fontAlgn="ctr"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nchor="ctr"/>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marL="0" marR="0" indent="0" algn="ctr" defTabSz="685800" rtl="0" eaLnBrk="1" fontAlgn="ctr"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nchor="ctr"/>
                </a:tc>
                <a:tc>
                  <a:txBody>
                    <a:bodyPr/>
                    <a:lstStyle/>
                    <a:p>
                      <a:pPr algn="ctr" fontAlgn="b"/>
                      <a:endParaRPr lang="en-US" sz="1300" b="0" i="0" u="none" strike="noStrike" dirty="0">
                        <a:solidFill>
                          <a:srgbClr val="000000"/>
                        </a:solidFill>
                        <a:effectLst/>
                        <a:latin typeface="Calibri"/>
                      </a:endParaRPr>
                    </a:p>
                  </a:txBody>
                  <a:tcPr marL="12700" marR="12700" marT="12700" marB="0"/>
                </a:tc>
                <a:extLst>
                  <a:ext uri="{0D108BD9-81ED-4DB2-BD59-A6C34878D82A}">
                    <a16:rowId xmlns="" xmlns:a16="http://schemas.microsoft.com/office/drawing/2014/main" val="10004"/>
                  </a:ext>
                </a:extLst>
              </a:tr>
              <a:tr h="275745">
                <a:tc vMerge="1">
                  <a:txBody>
                    <a:bodyPr/>
                    <a:lstStyle/>
                    <a:p>
                      <a:endParaRPr lang="en-US"/>
                    </a:p>
                  </a:txBody>
                  <a:tcPr/>
                </a:tc>
                <a:tc>
                  <a:txBody>
                    <a:bodyPr/>
                    <a:lstStyle/>
                    <a:p>
                      <a:pPr algn="l" fontAlgn="ctr"/>
                      <a:r>
                        <a:rPr lang="en-US" sz="1300" b="0" i="0" u="none" strike="noStrike" dirty="0">
                          <a:solidFill>
                            <a:srgbClr val="000000"/>
                          </a:solidFill>
                          <a:effectLst/>
                          <a:latin typeface="Droid Sans"/>
                        </a:rPr>
                        <a:t>Same</a:t>
                      </a:r>
                      <a:r>
                        <a:rPr lang="en-US" sz="1300" b="0" i="0" u="none" strike="noStrike" baseline="0" dirty="0">
                          <a:solidFill>
                            <a:srgbClr val="000000"/>
                          </a:solidFill>
                          <a:effectLst/>
                          <a:latin typeface="Droid Sans"/>
                        </a:rPr>
                        <a:t> day refunds and top ups </a:t>
                      </a:r>
                      <a:endParaRPr lang="en-US" sz="1300" b="0" i="0" u="none" strike="noStrike" dirty="0">
                        <a:solidFill>
                          <a:srgbClr val="000000"/>
                        </a:solidFill>
                        <a:effectLst/>
                        <a:latin typeface="Droid Sans"/>
                      </a:endParaRPr>
                    </a:p>
                  </a:txBody>
                  <a:tcPr marL="12700" marR="12700" marT="12700" marB="0"/>
                </a:tc>
                <a:tc>
                  <a:txBody>
                    <a:bodyPr/>
                    <a:lstStyle/>
                    <a:p>
                      <a:pPr marL="0" marR="0" indent="0" algn="ctr" defTabSz="685800" rtl="0" eaLnBrk="1" fontAlgn="ctr"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nchor="ctr"/>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ctr"/>
                      <a:endParaRPr lang="en-US" sz="1300" b="0" i="0" u="none" strike="noStrike" dirty="0">
                        <a:solidFill>
                          <a:srgbClr val="000000"/>
                        </a:solidFill>
                        <a:effectLst/>
                        <a:latin typeface="Droid Sans"/>
                      </a:endParaRPr>
                    </a:p>
                  </a:txBody>
                  <a:tcPr marL="12700" marR="12700" marT="12700" marB="0" anchor="ctr"/>
                </a:tc>
                <a:tc>
                  <a:txBody>
                    <a:bodyPr/>
                    <a:lstStyle/>
                    <a:p>
                      <a:pPr algn="ctr" fontAlgn="b"/>
                      <a:endParaRPr lang="en-US" sz="1300" b="0" i="0" u="none" strike="noStrike" dirty="0">
                        <a:solidFill>
                          <a:srgbClr val="000000"/>
                        </a:solidFill>
                        <a:effectLst/>
                        <a:latin typeface="Calibri"/>
                      </a:endParaRPr>
                    </a:p>
                  </a:txBody>
                  <a:tcPr marL="12700" marR="12700" marT="12700" marB="0"/>
                </a:tc>
                <a:extLst>
                  <a:ext uri="{0D108BD9-81ED-4DB2-BD59-A6C34878D82A}">
                    <a16:rowId xmlns="" xmlns:a16="http://schemas.microsoft.com/office/drawing/2014/main" val="10005"/>
                  </a:ext>
                </a:extLst>
              </a:tr>
              <a:tr h="275745">
                <a:tc vMerge="1">
                  <a:txBody>
                    <a:bodyPr/>
                    <a:lstStyle/>
                    <a:p>
                      <a:pPr algn="l" fontAlgn="ctr"/>
                      <a:endParaRPr lang="en-US" sz="1200" b="0" i="0" u="none" strike="noStrike" dirty="0">
                        <a:solidFill>
                          <a:srgbClr val="000000"/>
                        </a:solidFill>
                        <a:effectLst/>
                        <a:latin typeface="Droid Sans"/>
                      </a:endParaRPr>
                    </a:p>
                  </a:txBody>
                  <a:tcPr marL="12700" marR="12700" marT="12700" marB="0" anchor="ctr"/>
                </a:tc>
                <a:tc>
                  <a:txBody>
                    <a:bodyPr/>
                    <a:lstStyle/>
                    <a:p>
                      <a:pPr algn="l" fontAlgn="ctr"/>
                      <a:r>
                        <a:rPr lang="en-US" sz="1300" b="0" i="0" u="none" strike="noStrike" dirty="0">
                          <a:solidFill>
                            <a:srgbClr val="000000"/>
                          </a:solidFill>
                          <a:effectLst/>
                          <a:latin typeface="Droid Sans"/>
                        </a:rPr>
                        <a:t>High velocity platform, low latency</a:t>
                      </a:r>
                    </a:p>
                  </a:txBody>
                  <a:tcPr marL="12700" marR="12700" marT="12700" marB="0"/>
                </a:tc>
                <a:tc>
                  <a:txBody>
                    <a:bodyPr/>
                    <a:lstStyle/>
                    <a:p>
                      <a:pPr algn="ctr" fontAlgn="ctr"/>
                      <a:r>
                        <a:rPr lang="en-US" sz="1300" b="0" i="0" u="none" strike="noStrike" dirty="0">
                          <a:solidFill>
                            <a:srgbClr val="000000"/>
                          </a:solidFill>
                          <a:effectLst/>
                          <a:latin typeface="Droid Sans"/>
                        </a:rPr>
                        <a:t>✓</a:t>
                      </a:r>
                    </a:p>
                  </a:txBody>
                  <a:tcPr marL="12700" marR="12700" marT="12700" marB="0" anchor="ctr"/>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ctr"/>
                      <a:r>
                        <a:rPr lang="en-US" sz="1300" b="0" i="0" u="none" strike="noStrike" dirty="0">
                          <a:solidFill>
                            <a:srgbClr val="000000"/>
                          </a:solidFill>
                          <a:effectLst/>
                          <a:latin typeface="Droid Sans"/>
                        </a:rPr>
                        <a:t>(✓)</a:t>
                      </a:r>
                    </a:p>
                  </a:txBody>
                  <a:tcPr marL="12700" marR="12700" marT="12700" marB="0" anchor="ctr"/>
                </a:tc>
                <a:tc>
                  <a:txBody>
                    <a:bodyPr/>
                    <a:lstStyle/>
                    <a:p>
                      <a:pPr algn="ctr" fontAlgn="b"/>
                      <a:endParaRPr lang="en-US" sz="1300" b="0" i="0" u="none" strike="noStrike" dirty="0">
                        <a:solidFill>
                          <a:srgbClr val="000000"/>
                        </a:solidFill>
                        <a:effectLst/>
                        <a:latin typeface="Calibri"/>
                      </a:endParaRPr>
                    </a:p>
                  </a:txBody>
                  <a:tcPr marL="12700" marR="12700" marT="12700" marB="0"/>
                </a:tc>
                <a:extLst>
                  <a:ext uri="{0D108BD9-81ED-4DB2-BD59-A6C34878D82A}">
                    <a16:rowId xmlns="" xmlns:a16="http://schemas.microsoft.com/office/drawing/2014/main" val="10006"/>
                  </a:ext>
                </a:extLst>
              </a:tr>
              <a:tr h="275745">
                <a:tc vMerge="1">
                  <a:txBody>
                    <a:bodyPr/>
                    <a:lstStyle/>
                    <a:p>
                      <a:pPr algn="l" fontAlgn="ctr"/>
                      <a:endParaRPr lang="en-US" sz="1200" b="0" i="0" u="none" strike="noStrike" dirty="0">
                        <a:solidFill>
                          <a:srgbClr val="000000"/>
                        </a:solidFill>
                        <a:effectLst/>
                        <a:latin typeface="Droid Sans"/>
                      </a:endParaRPr>
                    </a:p>
                  </a:txBody>
                  <a:tcPr marL="12700" marR="12700" marT="12700" marB="0" anchor="ctr"/>
                </a:tc>
                <a:tc>
                  <a:txBody>
                    <a:bodyPr/>
                    <a:lstStyle/>
                    <a:p>
                      <a:pPr algn="l" fontAlgn="ctr"/>
                      <a:r>
                        <a:rPr lang="en-US" sz="1300" b="0" i="0" u="none" strike="noStrike" dirty="0">
                          <a:solidFill>
                            <a:srgbClr val="000000"/>
                          </a:solidFill>
                          <a:effectLst/>
                          <a:latin typeface="Droid Sans"/>
                        </a:rPr>
                        <a:t>Configurable pricing,</a:t>
                      </a:r>
                      <a:r>
                        <a:rPr lang="en-US" sz="1300" b="0" i="0" u="none" strike="noStrike" baseline="0" dirty="0">
                          <a:solidFill>
                            <a:srgbClr val="000000"/>
                          </a:solidFill>
                          <a:effectLst/>
                          <a:latin typeface="Droid Sans"/>
                        </a:rPr>
                        <a:t> down payment, subvention</a:t>
                      </a:r>
                      <a:endParaRPr lang="en-US" sz="1300" b="0" i="0" u="none" strike="noStrike" dirty="0">
                        <a:solidFill>
                          <a:srgbClr val="000000"/>
                        </a:solidFill>
                        <a:effectLst/>
                        <a:latin typeface="Droid Sans"/>
                      </a:endParaRPr>
                    </a:p>
                  </a:txBody>
                  <a:tcPr marL="12700" marR="12700" marT="12700" marB="0"/>
                </a:tc>
                <a:tc>
                  <a:txBody>
                    <a:bodyPr/>
                    <a:lstStyle/>
                    <a:p>
                      <a:pPr algn="ctr" fontAlgn="ctr"/>
                      <a:r>
                        <a:rPr lang="en-US" sz="1300" b="0" i="0" u="none" strike="noStrike" dirty="0">
                          <a:solidFill>
                            <a:srgbClr val="000000"/>
                          </a:solidFill>
                          <a:effectLst/>
                          <a:latin typeface="Droid Sans"/>
                        </a:rPr>
                        <a:t>✓</a:t>
                      </a:r>
                    </a:p>
                  </a:txBody>
                  <a:tcPr marL="12700" marR="12700" marT="12700" marB="0" anchor="ct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extLst>
                  <a:ext uri="{0D108BD9-81ED-4DB2-BD59-A6C34878D82A}">
                    <a16:rowId xmlns="" xmlns:a16="http://schemas.microsoft.com/office/drawing/2014/main" val="10007"/>
                  </a:ext>
                </a:extLst>
              </a:tr>
              <a:tr h="275745">
                <a:tc vMerge="1">
                  <a:txBody>
                    <a:bodyPr/>
                    <a:lstStyle/>
                    <a:p>
                      <a:pPr algn="l" fontAlgn="ctr"/>
                      <a:endParaRPr lang="en-US" sz="1200" b="0" i="0" u="none" strike="noStrike" dirty="0">
                        <a:solidFill>
                          <a:srgbClr val="000000"/>
                        </a:solidFill>
                        <a:effectLst/>
                        <a:latin typeface="Droid Sans"/>
                      </a:endParaRPr>
                    </a:p>
                  </a:txBody>
                  <a:tcPr marL="12700" marR="12700" marT="12700" marB="0" anchor="ctr"/>
                </a:tc>
                <a:tc>
                  <a:txBody>
                    <a:bodyPr/>
                    <a:lstStyle/>
                    <a:p>
                      <a:pPr algn="l" fontAlgn="ctr"/>
                      <a:r>
                        <a:rPr lang="en-US" sz="1300" b="0" i="0" u="none" strike="noStrike" dirty="0">
                          <a:solidFill>
                            <a:srgbClr val="000000"/>
                          </a:solidFill>
                          <a:effectLst/>
                          <a:latin typeface="Droid Sans"/>
                        </a:rPr>
                        <a:t>Lending against basket (not individual product)</a:t>
                      </a: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extLst>
                  <a:ext uri="{0D108BD9-81ED-4DB2-BD59-A6C34878D82A}">
                    <a16:rowId xmlns="" xmlns:a16="http://schemas.microsoft.com/office/drawing/2014/main" val="10008"/>
                  </a:ext>
                </a:extLst>
              </a:tr>
              <a:tr h="275745">
                <a:tc vMerge="1">
                  <a:txBody>
                    <a:bodyPr/>
                    <a:lstStyle/>
                    <a:p>
                      <a:pPr algn="l" fontAlgn="ctr"/>
                      <a:endParaRPr lang="en-US" sz="1200" b="0" i="0" u="none" strike="noStrike" dirty="0">
                        <a:solidFill>
                          <a:srgbClr val="000000"/>
                        </a:solidFill>
                        <a:effectLst/>
                        <a:latin typeface="Droid Sans"/>
                      </a:endParaRPr>
                    </a:p>
                  </a:txBody>
                  <a:tcPr marL="12700" marR="12700" marT="12700" marB="0" anchor="ctr"/>
                </a:tc>
                <a:tc>
                  <a:txBody>
                    <a:bodyPr/>
                    <a:lstStyle/>
                    <a:p>
                      <a:pPr algn="l" fontAlgn="ctr"/>
                      <a:r>
                        <a:rPr lang="en-US" sz="1300" b="0" i="0" u="none" strike="noStrike" dirty="0">
                          <a:solidFill>
                            <a:srgbClr val="000000"/>
                          </a:solidFill>
                          <a:effectLst/>
                          <a:latin typeface="Droid Sans"/>
                        </a:rPr>
                        <a:t>Instant account opening at checkout</a:t>
                      </a: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extLst>
                  <a:ext uri="{0D108BD9-81ED-4DB2-BD59-A6C34878D82A}">
                    <a16:rowId xmlns="" xmlns:a16="http://schemas.microsoft.com/office/drawing/2014/main" val="10009"/>
                  </a:ext>
                </a:extLst>
              </a:tr>
              <a:tr h="275745">
                <a:tc vMerge="1">
                  <a:txBody>
                    <a:bodyPr/>
                    <a:lstStyle/>
                    <a:p>
                      <a:pPr algn="l" fontAlgn="ctr"/>
                      <a:endParaRPr lang="en-US" sz="1200" b="0" i="0" u="none" strike="noStrike" dirty="0">
                        <a:solidFill>
                          <a:srgbClr val="000000"/>
                        </a:solidFill>
                        <a:effectLst/>
                        <a:latin typeface="Droid Sans"/>
                      </a:endParaRPr>
                    </a:p>
                  </a:txBody>
                  <a:tcPr marL="12700" marR="12700" marT="12700" marB="0" anchor="ctr"/>
                </a:tc>
                <a:tc>
                  <a:txBody>
                    <a:bodyPr/>
                    <a:lstStyle/>
                    <a:p>
                      <a:pPr marL="0" marR="0" indent="0" algn="l" defTabSz="685800" rtl="0" eaLnBrk="1" fontAlgn="ctr"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50%+ approval rate </a:t>
                      </a: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extLst>
                  <a:ext uri="{0D108BD9-81ED-4DB2-BD59-A6C34878D82A}">
                    <a16:rowId xmlns="" xmlns:a16="http://schemas.microsoft.com/office/drawing/2014/main" val="10010"/>
                  </a:ext>
                </a:extLst>
              </a:tr>
              <a:tr h="275745">
                <a:tc vMerge="1">
                  <a:txBody>
                    <a:bodyPr/>
                    <a:lstStyle/>
                    <a:p>
                      <a:pPr algn="l" fontAlgn="ctr"/>
                      <a:endParaRPr lang="en-US" sz="1200" b="0" i="0" u="none" strike="noStrike" dirty="0">
                        <a:solidFill>
                          <a:srgbClr val="000000"/>
                        </a:solidFill>
                        <a:effectLst/>
                        <a:latin typeface="Droid Sans"/>
                      </a:endParaRPr>
                    </a:p>
                  </a:txBody>
                  <a:tcPr marL="12700" marR="12700" marT="12700" marB="0" anchor="ctr"/>
                </a:tc>
                <a:tc>
                  <a:txBody>
                    <a:bodyPr/>
                    <a:lstStyle/>
                    <a:p>
                      <a:pPr algn="l" fontAlgn="ctr"/>
                      <a:r>
                        <a:rPr lang="en-US" sz="1300" b="0" i="0" u="none" strike="noStrike" dirty="0">
                          <a:solidFill>
                            <a:srgbClr val="000000"/>
                          </a:solidFill>
                          <a:effectLst/>
                          <a:latin typeface="Droid Sans"/>
                        </a:rPr>
                        <a:t>Fully licensed / Regulatory approval</a:t>
                      </a: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extLst>
                  <a:ext uri="{0D108BD9-81ED-4DB2-BD59-A6C34878D82A}">
                    <a16:rowId xmlns="" xmlns:a16="http://schemas.microsoft.com/office/drawing/2014/main" val="10011"/>
                  </a:ext>
                </a:extLst>
              </a:tr>
              <a:tr h="275745">
                <a:tc vMerge="1">
                  <a:txBody>
                    <a:bodyPr/>
                    <a:lstStyle/>
                    <a:p>
                      <a:pPr algn="l" fontAlgn="ctr"/>
                      <a:endParaRPr lang="en-US" sz="1200" b="0" i="0" u="none" strike="noStrike" dirty="0">
                        <a:solidFill>
                          <a:srgbClr val="000000"/>
                        </a:solidFill>
                        <a:effectLst/>
                        <a:latin typeface="Droid Sans"/>
                      </a:endParaRPr>
                    </a:p>
                  </a:txBody>
                  <a:tcPr marL="12700" marR="12700" marT="12700" marB="0" anchor="ctr"/>
                </a:tc>
                <a:tc>
                  <a:txBody>
                    <a:bodyPr/>
                    <a:lstStyle/>
                    <a:p>
                      <a:pPr algn="l" fontAlgn="ctr"/>
                      <a:r>
                        <a:rPr lang="en-US" sz="1300" b="0" i="0" u="none" strike="noStrike" dirty="0">
                          <a:solidFill>
                            <a:srgbClr val="000000"/>
                          </a:solidFill>
                          <a:effectLst/>
                          <a:latin typeface="Droid Sans"/>
                        </a:rPr>
                        <a:t>24 / 7 Customer Service  and Merchant  Support</a:t>
                      </a: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extLst>
                  <a:ext uri="{0D108BD9-81ED-4DB2-BD59-A6C34878D82A}">
                    <a16:rowId xmlns="" xmlns:a16="http://schemas.microsoft.com/office/drawing/2014/main" val="10012"/>
                  </a:ext>
                </a:extLst>
              </a:tr>
              <a:tr h="275745">
                <a:tc rowSpan="7">
                  <a:txBody>
                    <a:bodyPr/>
                    <a:lstStyle/>
                    <a:p>
                      <a:pPr algn="ctr" fontAlgn="ctr"/>
                      <a:r>
                        <a:rPr lang="en-US" sz="1300" b="1" i="0" u="none" strike="noStrike" dirty="0">
                          <a:solidFill>
                            <a:srgbClr val="000000"/>
                          </a:solidFill>
                          <a:effectLst/>
                          <a:latin typeface="Droid Sans"/>
                        </a:rPr>
                        <a:t>Consumer focused</a:t>
                      </a:r>
                    </a:p>
                  </a:txBody>
                  <a:tcPr marL="12700" marR="12700" marT="12700" marB="0" vert="vert270" anchor="ctr"/>
                </a:tc>
                <a:tc>
                  <a:txBody>
                    <a:bodyPr/>
                    <a:lstStyle/>
                    <a:p>
                      <a:pPr algn="l" fontAlgn="ctr"/>
                      <a:r>
                        <a:rPr lang="en-US" sz="1300" b="0" i="0" u="none" strike="noStrike" dirty="0">
                          <a:solidFill>
                            <a:srgbClr val="000000"/>
                          </a:solidFill>
                          <a:effectLst/>
                          <a:latin typeface="Droid Sans"/>
                        </a:rPr>
                        <a:t>Ticket size</a:t>
                      </a:r>
                      <a:r>
                        <a:rPr lang="en-US" sz="1300" b="0" i="0" u="none" strike="noStrike" baseline="0" dirty="0">
                          <a:solidFill>
                            <a:srgbClr val="000000"/>
                          </a:solidFill>
                          <a:effectLst/>
                          <a:latin typeface="Droid Sans"/>
                        </a:rPr>
                        <a:t> as low as </a:t>
                      </a:r>
                      <a:r>
                        <a:rPr lang="en-US" sz="1300" b="0" i="0" u="none" strike="noStrike" baseline="0" dirty="0" err="1">
                          <a:solidFill>
                            <a:srgbClr val="000000"/>
                          </a:solidFill>
                          <a:effectLst/>
                          <a:latin typeface="Droid Sans"/>
                        </a:rPr>
                        <a:t>Rs</a:t>
                      </a:r>
                      <a:r>
                        <a:rPr lang="en-US" sz="1300" b="0" i="0" u="none" strike="noStrike" baseline="0" dirty="0">
                          <a:solidFill>
                            <a:srgbClr val="000000"/>
                          </a:solidFill>
                          <a:effectLst/>
                          <a:latin typeface="Droid Sans"/>
                        </a:rPr>
                        <a:t>. 5k</a:t>
                      </a:r>
                      <a:endParaRPr lang="en-US" sz="1300" b="0" i="0" u="none" strike="noStrike" dirty="0">
                        <a:solidFill>
                          <a:srgbClr val="000000"/>
                        </a:solidFill>
                        <a:effectLst/>
                        <a:latin typeface="Droid Sans"/>
                      </a:endParaRP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extLst>
                  <a:ext uri="{0D108BD9-81ED-4DB2-BD59-A6C34878D82A}">
                    <a16:rowId xmlns="" xmlns:a16="http://schemas.microsoft.com/office/drawing/2014/main" val="10013"/>
                  </a:ext>
                </a:extLst>
              </a:tr>
              <a:tr h="275745">
                <a:tc vMerge="1">
                  <a:txBody>
                    <a:bodyPr/>
                    <a:lstStyle/>
                    <a:p>
                      <a:pPr algn="ctr" fontAlgn="ctr"/>
                      <a:endParaRPr lang="en-US" sz="1300" b="1" i="0" u="none" strike="noStrike" dirty="0">
                        <a:solidFill>
                          <a:srgbClr val="000000"/>
                        </a:solidFill>
                        <a:effectLst/>
                        <a:latin typeface="Droid Sans"/>
                      </a:endParaRPr>
                    </a:p>
                  </a:txBody>
                  <a:tcPr marL="12700" marR="12700" marT="12700" marB="0" vert="vert270" anchor="ctr"/>
                </a:tc>
                <a:tc>
                  <a:txBody>
                    <a:bodyPr/>
                    <a:lstStyle/>
                    <a:p>
                      <a:pPr algn="l" fontAlgn="ctr"/>
                      <a:r>
                        <a:rPr lang="en-US" sz="1300" b="0" i="0" u="none" strike="noStrike" dirty="0">
                          <a:solidFill>
                            <a:srgbClr val="000000"/>
                          </a:solidFill>
                          <a:effectLst/>
                          <a:latin typeface="Droid Sans"/>
                        </a:rPr>
                        <a:t>Instant approval at checkout</a:t>
                      </a: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extLst>
                  <a:ext uri="{0D108BD9-81ED-4DB2-BD59-A6C34878D82A}">
                    <a16:rowId xmlns="" xmlns:a16="http://schemas.microsoft.com/office/drawing/2014/main" val="10014"/>
                  </a:ext>
                </a:extLst>
              </a:tr>
              <a:tr h="275745">
                <a:tc vMerge="1">
                  <a:txBody>
                    <a:bodyPr/>
                    <a:lstStyle/>
                    <a:p>
                      <a:endParaRPr lang="en-US"/>
                    </a:p>
                  </a:txBody>
                  <a:tcPr/>
                </a:tc>
                <a:tc>
                  <a:txBody>
                    <a:bodyPr/>
                    <a:lstStyle/>
                    <a:p>
                      <a:pPr algn="l" fontAlgn="ctr"/>
                      <a:r>
                        <a:rPr lang="en-US" sz="1300" b="0" i="0" u="none" strike="noStrike" dirty="0">
                          <a:solidFill>
                            <a:srgbClr val="000000"/>
                          </a:solidFill>
                          <a:effectLst/>
                          <a:latin typeface="Droid Sans"/>
                        </a:rPr>
                        <a:t>“My accounts” portal &amp; app to easily</a:t>
                      </a:r>
                      <a:r>
                        <a:rPr lang="en-US" sz="1300" b="0" i="0" u="none" strike="noStrike" baseline="0" dirty="0">
                          <a:solidFill>
                            <a:srgbClr val="000000"/>
                          </a:solidFill>
                          <a:effectLst/>
                          <a:latin typeface="Droid Sans"/>
                        </a:rPr>
                        <a:t> manage loan</a:t>
                      </a:r>
                      <a:endParaRPr lang="en-US" sz="1300" b="0" i="0" u="none" strike="noStrike" dirty="0">
                        <a:solidFill>
                          <a:srgbClr val="000000"/>
                        </a:solidFill>
                        <a:effectLst/>
                        <a:latin typeface="Droid Sans"/>
                      </a:endParaRP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extLst>
                  <a:ext uri="{0D108BD9-81ED-4DB2-BD59-A6C34878D82A}">
                    <a16:rowId xmlns="" xmlns:a16="http://schemas.microsoft.com/office/drawing/2014/main" val="10015"/>
                  </a:ext>
                </a:extLst>
              </a:tr>
              <a:tr h="275745">
                <a:tc vMerge="1">
                  <a:txBody>
                    <a:bodyPr/>
                    <a:lstStyle/>
                    <a:p>
                      <a:pPr algn="l" fontAlgn="ctr"/>
                      <a:endParaRPr lang="en-US" sz="1200" b="0" i="0" u="none" strike="noStrike" dirty="0">
                        <a:solidFill>
                          <a:srgbClr val="000000"/>
                        </a:solidFill>
                        <a:effectLst/>
                        <a:latin typeface="Droid Sans"/>
                      </a:endParaRPr>
                    </a:p>
                  </a:txBody>
                  <a:tcPr marL="12700" marR="12700" marT="12700" marB="0" anchor="ctr"/>
                </a:tc>
                <a:tc>
                  <a:txBody>
                    <a:bodyPr/>
                    <a:lstStyle/>
                    <a:p>
                      <a:pPr marL="0" marR="0" indent="0" algn="l" defTabSz="685800" rtl="0" eaLnBrk="1" fontAlgn="ctr"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Completely flexible tenure (2-12 months)</a:t>
                      </a: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extLst>
                  <a:ext uri="{0D108BD9-81ED-4DB2-BD59-A6C34878D82A}">
                    <a16:rowId xmlns="" xmlns:a16="http://schemas.microsoft.com/office/drawing/2014/main" val="10016"/>
                  </a:ext>
                </a:extLst>
              </a:tr>
              <a:tr h="275745">
                <a:tc vMerge="1">
                  <a:txBody>
                    <a:bodyPr/>
                    <a:lstStyle/>
                    <a:p>
                      <a:pPr algn="l" fontAlgn="ctr"/>
                      <a:endParaRPr lang="en-US" sz="1200" b="0" i="0" u="none" strike="noStrike" dirty="0">
                        <a:solidFill>
                          <a:srgbClr val="000000"/>
                        </a:solidFill>
                        <a:effectLst/>
                        <a:latin typeface="Droid Sans"/>
                      </a:endParaRPr>
                    </a:p>
                  </a:txBody>
                  <a:tcPr marL="12700" marR="12700" marT="12700" marB="0" anchor="ctr"/>
                </a:tc>
                <a:tc>
                  <a:txBody>
                    <a:bodyPr/>
                    <a:lstStyle/>
                    <a:p>
                      <a:pPr algn="l" fontAlgn="ctr"/>
                      <a:r>
                        <a:rPr lang="en-US" sz="1300" b="0" i="0" u="none" strike="noStrike" dirty="0">
                          <a:solidFill>
                            <a:srgbClr val="000000"/>
                          </a:solidFill>
                          <a:effectLst/>
                          <a:latin typeface="Droid Sans"/>
                        </a:rPr>
                        <a:t>Completely</a:t>
                      </a:r>
                      <a:r>
                        <a:rPr lang="en-US" sz="1300" b="0" i="0" u="none" strike="noStrike" baseline="0" dirty="0">
                          <a:solidFill>
                            <a:srgbClr val="000000"/>
                          </a:solidFill>
                          <a:effectLst/>
                          <a:latin typeface="Droid Sans"/>
                        </a:rPr>
                        <a:t> transparent pricing &amp; terms</a:t>
                      </a:r>
                      <a:endParaRPr lang="en-US" sz="1300" b="0" i="0" u="none" strike="noStrike" dirty="0">
                        <a:solidFill>
                          <a:srgbClr val="000000"/>
                        </a:solidFill>
                        <a:effectLst/>
                        <a:latin typeface="Droid Sans"/>
                      </a:endParaRP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extLst>
                  <a:ext uri="{0D108BD9-81ED-4DB2-BD59-A6C34878D82A}">
                    <a16:rowId xmlns="" xmlns:a16="http://schemas.microsoft.com/office/drawing/2014/main" val="10017"/>
                  </a:ext>
                </a:extLst>
              </a:tr>
              <a:tr h="275745">
                <a:tc vMerge="1">
                  <a:txBody>
                    <a:bodyPr/>
                    <a:lstStyle/>
                    <a:p>
                      <a:pPr algn="l" fontAlgn="ctr"/>
                      <a:endParaRPr lang="en-US" sz="1200" b="0" i="0" u="none" strike="noStrike" dirty="0">
                        <a:solidFill>
                          <a:srgbClr val="000000"/>
                        </a:solidFill>
                        <a:effectLst/>
                        <a:latin typeface="Droid Sans"/>
                      </a:endParaRPr>
                    </a:p>
                  </a:txBody>
                  <a:tcPr marL="12700" marR="12700" marT="12700" marB="0" anchor="ctr"/>
                </a:tc>
                <a:tc>
                  <a:txBody>
                    <a:bodyPr/>
                    <a:lstStyle/>
                    <a:p>
                      <a:pPr algn="l" fontAlgn="ctr"/>
                      <a:r>
                        <a:rPr lang="en-US" sz="1300" b="0" i="0" u="none" strike="noStrike" dirty="0">
                          <a:solidFill>
                            <a:srgbClr val="000000"/>
                          </a:solidFill>
                          <a:effectLst/>
                          <a:latin typeface="Droid Sans"/>
                        </a:rPr>
                        <a:t>Penalty-free early repayment at any time</a:t>
                      </a: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extLst>
                  <a:ext uri="{0D108BD9-81ED-4DB2-BD59-A6C34878D82A}">
                    <a16:rowId xmlns="" xmlns:a16="http://schemas.microsoft.com/office/drawing/2014/main" val="10018"/>
                  </a:ext>
                </a:extLst>
              </a:tr>
              <a:tr h="433638">
                <a:tc vMerge="1">
                  <a:txBody>
                    <a:bodyPr/>
                    <a:lstStyle/>
                    <a:p>
                      <a:pPr algn="l" fontAlgn="ctr"/>
                      <a:endParaRPr lang="en-US" sz="1200" b="0" i="0" u="none" strike="noStrike" dirty="0">
                        <a:solidFill>
                          <a:srgbClr val="000000"/>
                        </a:solidFill>
                        <a:effectLst/>
                        <a:latin typeface="Droid Sans"/>
                      </a:endParaRPr>
                    </a:p>
                  </a:txBody>
                  <a:tcPr marL="12700" marR="12700" marT="12700" marB="0" anchor="ctr"/>
                </a:tc>
                <a:tc>
                  <a:txBody>
                    <a:bodyPr/>
                    <a:lstStyle/>
                    <a:p>
                      <a:pPr algn="l" fontAlgn="ctr"/>
                      <a:r>
                        <a:rPr lang="en-US" sz="1300" b="0" i="0" u="none" strike="noStrike" dirty="0">
                          <a:solidFill>
                            <a:srgbClr val="000000"/>
                          </a:solidFill>
                          <a:effectLst/>
                          <a:latin typeface="Droid Sans"/>
                        </a:rPr>
                        <a:t>Multiple repayment options </a:t>
                      </a: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p>
                      <a:pPr algn="ctr" fontAlgn="b"/>
                      <a:endParaRPr lang="en-US" sz="1300" b="0" i="0" u="none" strike="noStrike" dirty="0">
                        <a:solidFill>
                          <a:srgbClr val="000000"/>
                        </a:solidFill>
                        <a:effectLst/>
                        <a:latin typeface="Calibri"/>
                      </a:endParaRPr>
                    </a:p>
                  </a:txBody>
                  <a:tcPr marL="12700" marR="12700" marT="12700" marB="0"/>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Droid Sans"/>
                        </a:rPr>
                        <a:t>(✓)</a:t>
                      </a: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tc>
                  <a:txBody>
                    <a:bodyPr/>
                    <a:lstStyle/>
                    <a:p>
                      <a:pPr algn="ctr" fontAlgn="b"/>
                      <a:endParaRPr lang="en-US" sz="1300" b="0" i="0" u="none" strike="noStrike" dirty="0">
                        <a:solidFill>
                          <a:srgbClr val="000000"/>
                        </a:solidFill>
                        <a:effectLst/>
                        <a:latin typeface="Calibri"/>
                      </a:endParaRPr>
                    </a:p>
                  </a:txBody>
                  <a:tcPr marL="12700" marR="12700" marT="12700" marB="0"/>
                </a:tc>
                <a:extLst>
                  <a:ext uri="{0D108BD9-81ED-4DB2-BD59-A6C34878D82A}">
                    <a16:rowId xmlns="" xmlns:a16="http://schemas.microsoft.com/office/drawing/2014/main" val="10019"/>
                  </a:ext>
                </a:extLst>
              </a:tr>
            </a:tbl>
          </a:graphicData>
        </a:graphic>
      </p:graphicFrame>
    </p:spTree>
    <p:extLst>
      <p:ext uri="{BB962C8B-B14F-4D97-AF65-F5344CB8AC3E}">
        <p14:creationId xmlns:p14="http://schemas.microsoft.com/office/powerpoint/2010/main" val="1510094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0284943" cy="6858000"/>
          </a:xfrm>
          <a:prstGeom prst="rect">
            <a:avLst/>
          </a:prstGeom>
        </p:spPr>
      </p:pic>
      <p:sp>
        <p:nvSpPr>
          <p:cNvPr id="3" name="Rectangle 2"/>
          <p:cNvSpPr/>
          <p:nvPr/>
        </p:nvSpPr>
        <p:spPr>
          <a:xfrm>
            <a:off x="0" y="0"/>
            <a:ext cx="9236860" cy="6858000"/>
          </a:xfrm>
          <a:prstGeom prst="rect">
            <a:avLst/>
          </a:prstGeom>
          <a:solidFill>
            <a:srgbClr val="000000">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17017" y="3101264"/>
            <a:ext cx="9002826" cy="1569660"/>
          </a:xfrm>
          <a:prstGeom prst="rect">
            <a:avLst/>
          </a:prstGeom>
          <a:noFill/>
        </p:spPr>
        <p:txBody>
          <a:bodyPr wrap="square" rtlCol="0">
            <a:spAutoFit/>
          </a:bodyPr>
          <a:lstStyle/>
          <a:p>
            <a:pPr algn="ctr"/>
            <a:r>
              <a:rPr lang="en-IN" sz="3200" b="1" dirty="0">
                <a:solidFill>
                  <a:schemeClr val="bg1"/>
                </a:solidFill>
                <a:latin typeface="Lato" panose="020F0502020204030203" pitchFamily="34" charset="0"/>
              </a:rPr>
              <a:t>Zest uses proprietary technology to create a faster sign up and under-writing process</a:t>
            </a:r>
          </a:p>
          <a:p>
            <a:pPr algn="ctr"/>
            <a:endParaRPr lang="en-IN" sz="3200" b="1" dirty="0">
              <a:solidFill>
                <a:schemeClr val="bg1"/>
              </a:solidFill>
              <a:latin typeface="Lato" panose="020F0502020204030203" pitchFamily="34" charset="0"/>
            </a:endParaRPr>
          </a:p>
        </p:txBody>
      </p:sp>
      <p:sp>
        <p:nvSpPr>
          <p:cNvPr id="9" name="TextBox 8"/>
          <p:cNvSpPr txBox="1"/>
          <p:nvPr/>
        </p:nvSpPr>
        <p:spPr>
          <a:xfrm>
            <a:off x="524040" y="4424575"/>
            <a:ext cx="8188780" cy="567583"/>
          </a:xfrm>
          <a:prstGeom prst="rect">
            <a:avLst/>
          </a:prstGeom>
          <a:noFill/>
        </p:spPr>
        <p:txBody>
          <a:bodyPr wrap="square" rtlCol="0">
            <a:spAutoFit/>
          </a:bodyPr>
          <a:lstStyle/>
          <a:p>
            <a:pPr algn="ctr"/>
            <a:r>
              <a:rPr lang="en-US" sz="2400" dirty="0">
                <a:solidFill>
                  <a:schemeClr val="bg1">
                    <a:lumMod val="85000"/>
                  </a:schemeClr>
                </a:solidFill>
                <a:latin typeface="Lato" panose="020F0502020204030203" pitchFamily="34" charset="0"/>
              </a:rPr>
              <a:t>We have a quantitative, data driven, novel approach to fraud and credit decision making</a:t>
            </a:r>
            <a:r>
              <a:rPr lang="en-US" sz="2400" b="1" dirty="0">
                <a:solidFill>
                  <a:schemeClr val="bg1">
                    <a:lumMod val="85000"/>
                  </a:schemeClr>
                </a:solidFill>
                <a:latin typeface="Lato" panose="020F0502020204030203" pitchFamily="34" charset="0"/>
              </a:rPr>
              <a:t>  </a:t>
            </a:r>
          </a:p>
        </p:txBody>
      </p:sp>
    </p:spTree>
    <p:extLst>
      <p:ext uri="{BB962C8B-B14F-4D97-AF65-F5344CB8AC3E}">
        <p14:creationId xmlns:p14="http://schemas.microsoft.com/office/powerpoint/2010/main" val="43214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90553" y="96357"/>
            <a:ext cx="5172510" cy="707886"/>
          </a:xfrm>
          <a:prstGeom prst="rect">
            <a:avLst/>
          </a:prstGeom>
          <a:noFill/>
        </p:spPr>
        <p:txBody>
          <a:bodyPr wrap="none" rtlCol="0">
            <a:spAutoFit/>
          </a:bodyPr>
          <a:lstStyle/>
          <a:p>
            <a:r>
              <a:rPr lang="en-IN" sz="4000" b="1" dirty="0">
                <a:solidFill>
                  <a:schemeClr val="bg1"/>
                </a:solidFill>
                <a:latin typeface="Lato" panose="020F0502020204030203" pitchFamily="34" charset="0"/>
              </a:rPr>
              <a:t>Pain-free integration </a:t>
            </a:r>
          </a:p>
        </p:txBody>
      </p:sp>
      <p:sp>
        <p:nvSpPr>
          <p:cNvPr id="14" name="Rectangle 13"/>
          <p:cNvSpPr/>
          <p:nvPr/>
        </p:nvSpPr>
        <p:spPr>
          <a:xfrm>
            <a:off x="0" y="-28933"/>
            <a:ext cx="9144000" cy="981768"/>
          </a:xfrm>
          <a:prstGeom prst="rect">
            <a:avLst/>
          </a:prstGeom>
          <a:solidFill>
            <a:srgbClr val="4BA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9" name="TextBox 18"/>
          <p:cNvSpPr txBox="1"/>
          <p:nvPr/>
        </p:nvSpPr>
        <p:spPr>
          <a:xfrm>
            <a:off x="153617" y="108008"/>
            <a:ext cx="6171131" cy="707886"/>
          </a:xfrm>
          <a:prstGeom prst="rect">
            <a:avLst/>
          </a:prstGeom>
          <a:noFill/>
        </p:spPr>
        <p:txBody>
          <a:bodyPr wrap="none" rtlCol="0">
            <a:spAutoFit/>
          </a:bodyPr>
          <a:lstStyle/>
          <a:p>
            <a:r>
              <a:rPr lang="en-IN" sz="4000" b="1" dirty="0">
                <a:solidFill>
                  <a:schemeClr val="bg1"/>
                </a:solidFill>
                <a:latin typeface="Lato" panose="020F0502020204030203" pitchFamily="34" charset="0"/>
              </a:rPr>
              <a:t>Proprietary risk platform</a:t>
            </a:r>
          </a:p>
        </p:txBody>
      </p:sp>
      <p:sp>
        <p:nvSpPr>
          <p:cNvPr id="20" name="TextBox 19"/>
          <p:cNvSpPr txBox="1"/>
          <p:nvPr/>
        </p:nvSpPr>
        <p:spPr>
          <a:xfrm>
            <a:off x="181432" y="1117778"/>
            <a:ext cx="8574967" cy="6017032"/>
          </a:xfrm>
          <a:prstGeom prst="rect">
            <a:avLst/>
          </a:prstGeom>
          <a:noFill/>
        </p:spPr>
        <p:txBody>
          <a:bodyPr wrap="square" rtlCol="0">
            <a:spAutoFit/>
          </a:bodyPr>
          <a:lstStyle/>
          <a:p>
            <a:pPr marL="342900" indent="-342900">
              <a:buFont typeface="Arial"/>
              <a:buChar char="•"/>
            </a:pPr>
            <a:r>
              <a:rPr lang="en-GB" sz="2000" dirty="0">
                <a:solidFill>
                  <a:schemeClr val="tx1">
                    <a:lumMod val="75000"/>
                    <a:lumOff val="25000"/>
                  </a:schemeClr>
                </a:solidFill>
              </a:rPr>
              <a:t>Zest has developed an innovative technology platform that automates the credit risk assessment process</a:t>
            </a:r>
          </a:p>
          <a:p>
            <a:pPr marL="342900" indent="-342900">
              <a:buFont typeface="Arial"/>
              <a:buChar char="•"/>
            </a:pPr>
            <a:r>
              <a:rPr lang="en-GB" sz="2000" dirty="0">
                <a:solidFill>
                  <a:schemeClr val="tx1">
                    <a:lumMod val="75000"/>
                    <a:lumOff val="25000"/>
                  </a:schemeClr>
                </a:solidFill>
              </a:rPr>
              <a:t>The technology platform incorporates a predictive and continuously learning algorithm that decides in real time, whether we will lend to a customer</a:t>
            </a:r>
          </a:p>
          <a:p>
            <a:pPr marL="342900" indent="-342900">
              <a:buFont typeface="Arial"/>
              <a:buChar char="•"/>
            </a:pPr>
            <a:r>
              <a:rPr lang="en-GB" sz="2000" dirty="0">
                <a:solidFill>
                  <a:schemeClr val="tx1">
                    <a:lumMod val="75000"/>
                    <a:lumOff val="25000"/>
                  </a:schemeClr>
                </a:solidFill>
              </a:rPr>
              <a:t>Unlike banks, who use traditional, non-digital data such as payslips to make credit decisions, we use a variety of digital data, and can make better decisions</a:t>
            </a:r>
          </a:p>
          <a:p>
            <a:pPr marL="342900" indent="-342900">
              <a:buFont typeface="Arial"/>
              <a:buChar char="•"/>
            </a:pPr>
            <a:endParaRPr lang="en-GB" sz="2000" dirty="0">
              <a:solidFill>
                <a:schemeClr val="tx1">
                  <a:lumMod val="75000"/>
                  <a:lumOff val="25000"/>
                </a:schemeClr>
              </a:solidFill>
            </a:endParaRPr>
          </a:p>
          <a:p>
            <a:pPr marL="342900" indent="-342900">
              <a:buFont typeface="Arial"/>
              <a:buChar char="•"/>
            </a:pPr>
            <a:endParaRPr lang="en-GB" sz="2000" dirty="0">
              <a:solidFill>
                <a:schemeClr val="tx1">
                  <a:lumMod val="75000"/>
                  <a:lumOff val="25000"/>
                </a:schemeClr>
              </a:solidFill>
            </a:endParaRPr>
          </a:p>
          <a:p>
            <a:pPr marL="342900" indent="-342900">
              <a:buFont typeface="Arial"/>
              <a:buChar char="•"/>
            </a:pPr>
            <a:endParaRPr lang="en-GB" sz="2000" dirty="0">
              <a:solidFill>
                <a:schemeClr val="tx1">
                  <a:lumMod val="75000"/>
                  <a:lumOff val="25000"/>
                </a:schemeClr>
              </a:solidFill>
            </a:endParaRP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pPr marL="342900" indent="-342900">
              <a:buFont typeface="Arial"/>
              <a:buChar char="•"/>
            </a:pPr>
            <a:r>
              <a:rPr lang="en-GB" sz="2000" dirty="0">
                <a:solidFill>
                  <a:schemeClr val="tx1">
                    <a:lumMod val="75000"/>
                    <a:lumOff val="25000"/>
                  </a:schemeClr>
                </a:solidFill>
              </a:rPr>
              <a:t>We use industry standard encryption to safeguard personal and  financial information </a:t>
            </a:r>
          </a:p>
          <a:p>
            <a:pPr marL="342900" indent="-342900">
              <a:buFont typeface="Arial"/>
              <a:buChar char="•"/>
            </a:pPr>
            <a:r>
              <a:rPr lang="en-GB" sz="2000" dirty="0">
                <a:solidFill>
                  <a:schemeClr val="tx1">
                    <a:lumMod val="75000"/>
                    <a:lumOff val="25000"/>
                  </a:schemeClr>
                </a:solidFill>
              </a:rPr>
              <a:t>All our servers are hosted in the cloud, providing us full control on elasticity, scalability and high availability</a:t>
            </a:r>
          </a:p>
          <a:p>
            <a:pPr marL="342900" indent="-342900">
              <a:buFont typeface="Arial"/>
              <a:buChar char="•"/>
            </a:pPr>
            <a:r>
              <a:rPr lang="en-US" sz="2000" dirty="0">
                <a:solidFill>
                  <a:schemeClr val="tx1">
                    <a:lumMod val="75000"/>
                    <a:lumOff val="25000"/>
                  </a:schemeClr>
                </a:solidFill>
              </a:rPr>
              <a:t>A fully regulated NBFC is responsible for the underlying loan </a:t>
            </a:r>
          </a:p>
          <a:p>
            <a:pPr marL="285750" indent="-285750">
              <a:spcBef>
                <a:spcPts val="300"/>
              </a:spcBef>
              <a:buFont typeface="Arial"/>
              <a:buChar char="•"/>
            </a:pPr>
            <a:r>
              <a:rPr lang="en-US" sz="2000" dirty="0">
                <a:solidFill>
                  <a:schemeClr val="tx1">
                    <a:lumMod val="75000"/>
                    <a:lumOff val="25000"/>
                  </a:schemeClr>
                </a:solidFill>
              </a:rPr>
              <a:t> We are backed by some of the best global financial technology investors</a:t>
            </a:r>
          </a:p>
          <a:p>
            <a:pPr marL="285750" indent="-285750">
              <a:spcBef>
                <a:spcPts val="300"/>
              </a:spcBef>
              <a:buFont typeface="Arial"/>
              <a:buChar char="•"/>
            </a:pPr>
            <a:endParaRPr lang="en-US" sz="2000" dirty="0">
              <a:solidFill>
                <a:schemeClr val="tx1">
                  <a:lumMod val="75000"/>
                  <a:lumOff val="25000"/>
                </a:schemeClr>
              </a:solidFill>
            </a:endParaRPr>
          </a:p>
        </p:txBody>
      </p:sp>
      <p:sp>
        <p:nvSpPr>
          <p:cNvPr id="25" name="Oval 24"/>
          <p:cNvSpPr/>
          <p:nvPr/>
        </p:nvSpPr>
        <p:spPr>
          <a:xfrm>
            <a:off x="4251795" y="3666963"/>
            <a:ext cx="1376175" cy="71376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Zest Money Score</a:t>
            </a:r>
          </a:p>
        </p:txBody>
      </p:sp>
      <p:sp>
        <p:nvSpPr>
          <p:cNvPr id="28" name="Right Arrow 27"/>
          <p:cNvSpPr/>
          <p:nvPr/>
        </p:nvSpPr>
        <p:spPr>
          <a:xfrm>
            <a:off x="5792153" y="3773923"/>
            <a:ext cx="942770" cy="432048"/>
          </a:xfrm>
          <a:prstGeom prst="rightArrow">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ight Arrow 30"/>
          <p:cNvSpPr/>
          <p:nvPr/>
        </p:nvSpPr>
        <p:spPr>
          <a:xfrm>
            <a:off x="2876444" y="3766221"/>
            <a:ext cx="1306664" cy="432048"/>
          </a:xfrm>
          <a:prstGeom prst="rightArrow">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422859" y="3364978"/>
            <a:ext cx="1083949" cy="468161"/>
          </a:xfrm>
          <a:prstGeom prst="ellipse">
            <a:avLst/>
          </a:prstGeom>
          <a:solidFill>
            <a:srgbClr val="60359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t>Customer Input Data</a:t>
            </a:r>
          </a:p>
        </p:txBody>
      </p:sp>
      <p:sp>
        <p:nvSpPr>
          <p:cNvPr id="33" name="Oval 32"/>
          <p:cNvSpPr/>
          <p:nvPr/>
        </p:nvSpPr>
        <p:spPr>
          <a:xfrm>
            <a:off x="1084263" y="3773696"/>
            <a:ext cx="1129637" cy="468161"/>
          </a:xfrm>
          <a:prstGeom prst="ellipse">
            <a:avLst/>
          </a:prstGeom>
          <a:solidFill>
            <a:srgbClr val="60359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t>Traditional Credit Data</a:t>
            </a:r>
          </a:p>
        </p:txBody>
      </p:sp>
      <p:sp>
        <p:nvSpPr>
          <p:cNvPr id="35" name="Oval 34"/>
          <p:cNvSpPr/>
          <p:nvPr/>
        </p:nvSpPr>
        <p:spPr>
          <a:xfrm>
            <a:off x="1819269" y="3355204"/>
            <a:ext cx="1083949" cy="468161"/>
          </a:xfrm>
          <a:prstGeom prst="ellipse">
            <a:avLst/>
          </a:prstGeom>
          <a:solidFill>
            <a:srgbClr val="60359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t>Merchant Data</a:t>
            </a:r>
          </a:p>
        </p:txBody>
      </p:sp>
      <p:sp>
        <p:nvSpPr>
          <p:cNvPr id="36" name="Oval 35"/>
          <p:cNvSpPr/>
          <p:nvPr/>
        </p:nvSpPr>
        <p:spPr>
          <a:xfrm>
            <a:off x="1819269" y="4195006"/>
            <a:ext cx="1083949" cy="468161"/>
          </a:xfrm>
          <a:prstGeom prst="ellipse">
            <a:avLst/>
          </a:prstGeom>
          <a:solidFill>
            <a:srgbClr val="60359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t>Social Data</a:t>
            </a:r>
          </a:p>
        </p:txBody>
      </p:sp>
      <p:sp>
        <p:nvSpPr>
          <p:cNvPr id="37" name="Oval 36"/>
          <p:cNvSpPr/>
          <p:nvPr/>
        </p:nvSpPr>
        <p:spPr>
          <a:xfrm>
            <a:off x="422859" y="4230897"/>
            <a:ext cx="1161826" cy="468161"/>
          </a:xfrm>
          <a:prstGeom prst="ellipse">
            <a:avLst/>
          </a:prstGeom>
          <a:solidFill>
            <a:srgbClr val="60359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t>Behavioral Data</a:t>
            </a:r>
          </a:p>
        </p:txBody>
      </p:sp>
      <p:sp>
        <p:nvSpPr>
          <p:cNvPr id="38" name="Oval 37"/>
          <p:cNvSpPr/>
          <p:nvPr/>
        </p:nvSpPr>
        <p:spPr>
          <a:xfrm>
            <a:off x="6795646" y="3255618"/>
            <a:ext cx="1221009" cy="605157"/>
          </a:xfrm>
          <a:prstGeom prst="ellipse">
            <a:avLst/>
          </a:prstGeom>
          <a:solidFill>
            <a:srgbClr val="4BAE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APPROVE</a:t>
            </a:r>
          </a:p>
        </p:txBody>
      </p:sp>
      <p:sp>
        <p:nvSpPr>
          <p:cNvPr id="39" name="Oval 38"/>
          <p:cNvSpPr/>
          <p:nvPr/>
        </p:nvSpPr>
        <p:spPr>
          <a:xfrm>
            <a:off x="6795646" y="4121708"/>
            <a:ext cx="1221009" cy="605157"/>
          </a:xfrm>
          <a:prstGeom prst="ellipse">
            <a:avLst/>
          </a:prstGeom>
          <a:solidFill>
            <a:srgbClr val="4BAE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t>DECLINE</a:t>
            </a:r>
          </a:p>
        </p:txBody>
      </p:sp>
      <p:sp>
        <p:nvSpPr>
          <p:cNvPr id="7" name="TextBox 6"/>
          <p:cNvSpPr txBox="1"/>
          <p:nvPr/>
        </p:nvSpPr>
        <p:spPr>
          <a:xfrm>
            <a:off x="7911790" y="3495262"/>
            <a:ext cx="943821" cy="830997"/>
          </a:xfrm>
          <a:prstGeom prst="rect">
            <a:avLst/>
          </a:prstGeom>
          <a:noFill/>
        </p:spPr>
        <p:txBody>
          <a:bodyPr wrap="square" rtlCol="0">
            <a:spAutoFit/>
          </a:bodyPr>
          <a:lstStyle/>
          <a:p>
            <a:pPr algn="ctr"/>
            <a:r>
              <a:rPr lang="en-US" sz="1600" dirty="0"/>
              <a:t>$ </a:t>
            </a:r>
          </a:p>
          <a:p>
            <a:pPr algn="ctr"/>
            <a:r>
              <a:rPr lang="en-US" sz="1600" dirty="0"/>
              <a:t>funded amount</a:t>
            </a:r>
          </a:p>
        </p:txBody>
      </p:sp>
    </p:spTree>
    <p:extLst>
      <p:ext uri="{BB962C8B-B14F-4D97-AF65-F5344CB8AC3E}">
        <p14:creationId xmlns:p14="http://schemas.microsoft.com/office/powerpoint/2010/main" val="224265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0008" y="2070897"/>
            <a:ext cx="8753554" cy="4188633"/>
            <a:chOff x="354558" y="2193679"/>
            <a:chExt cx="8753554" cy="4188633"/>
          </a:xfrm>
        </p:grpSpPr>
        <p:grpSp>
          <p:nvGrpSpPr>
            <p:cNvPr id="2" name="Group 1"/>
            <p:cNvGrpSpPr/>
            <p:nvPr/>
          </p:nvGrpSpPr>
          <p:grpSpPr>
            <a:xfrm>
              <a:off x="354558" y="2193679"/>
              <a:ext cx="8753554" cy="768956"/>
              <a:chOff x="354558" y="2365132"/>
              <a:chExt cx="8753554" cy="768956"/>
            </a:xfrm>
          </p:grpSpPr>
          <p:sp>
            <p:nvSpPr>
              <p:cNvPr id="13" name="Text Box 3"/>
              <p:cNvSpPr txBox="1">
                <a:spLocks noChangeArrowheads="1"/>
              </p:cNvSpPr>
              <p:nvPr/>
            </p:nvSpPr>
            <p:spPr bwMode="auto">
              <a:xfrm>
                <a:off x="2124606" y="2365132"/>
                <a:ext cx="6983506" cy="463525"/>
              </a:xfrm>
              <a:prstGeom prst="rect">
                <a:avLst/>
              </a:prstGeom>
              <a:noFill/>
              <a:ln>
                <a:noFill/>
              </a:ln>
              <a:effectLst/>
            </p:spPr>
            <p:txBody>
              <a:bodyPr/>
              <a:lstStyle>
                <a:defPPr>
                  <a:defRPr lang="en-US"/>
                </a:defPPr>
                <a:lvl1pPr algn="ctr">
                  <a:defRPr sz="1600">
                    <a:solidFill>
                      <a:schemeClr val="tx1">
                        <a:lumMod val="65000"/>
                        <a:lumOff val="35000"/>
                      </a:schemeClr>
                    </a:solidFill>
                    <a:latin typeface="+mn-lt"/>
                    <a:cs typeface="+mn-cs"/>
                  </a:defRPr>
                </a:lvl1pPr>
              </a:lstStyle>
              <a:p>
                <a:pPr marL="85725" indent="-85725" algn="l">
                  <a:buFont typeface="Arial" pitchFamily="34" charset="0"/>
                  <a:buChar char="•"/>
                  <a:defRPr/>
                </a:pPr>
                <a:r>
                  <a:rPr lang="en-GB" sz="1400" dirty="0">
                    <a:solidFill>
                      <a:schemeClr val="tx1"/>
                    </a:solidFill>
                    <a:cs typeface="Calibri" pitchFamily="34" charset="0"/>
                  </a:rPr>
                  <a:t>Fully responsive product display with dynamic pricing module</a:t>
                </a:r>
              </a:p>
              <a:p>
                <a:pPr marL="85725" indent="-85725" algn="l">
                  <a:buFont typeface="Arial" pitchFamily="34" charset="0"/>
                  <a:buChar char="•"/>
                  <a:defRPr/>
                </a:pPr>
                <a:r>
                  <a:rPr lang="en-GB" sz="1400" dirty="0">
                    <a:solidFill>
                      <a:schemeClr val="tx1"/>
                    </a:solidFill>
                    <a:cs typeface="Calibri" pitchFamily="34" charset="0"/>
                  </a:rPr>
                  <a:t>Sign in or sign up integrated with your checkout</a:t>
                </a:r>
              </a:p>
              <a:p>
                <a:pPr marL="85725" indent="-85725" algn="l">
                  <a:buFont typeface="Arial" pitchFamily="34" charset="0"/>
                  <a:buChar char="•"/>
                  <a:defRPr/>
                </a:pPr>
                <a:r>
                  <a:rPr lang="en-GB" sz="1400" dirty="0">
                    <a:solidFill>
                      <a:schemeClr val="tx1"/>
                    </a:solidFill>
                    <a:cs typeface="Calibri" pitchFamily="34" charset="0"/>
                  </a:rPr>
                  <a:t>Customer enrolment delivered via a re-direct to Zest hosted page </a:t>
                </a:r>
              </a:p>
              <a:p>
                <a:pPr marL="85725" indent="-85725" algn="l">
                  <a:buFont typeface="Arial" pitchFamily="34" charset="0"/>
                  <a:buChar char="•"/>
                  <a:defRPr/>
                </a:pPr>
                <a:r>
                  <a:rPr lang="en-GB" sz="1400" dirty="0">
                    <a:solidFill>
                      <a:schemeClr val="tx1"/>
                    </a:solidFill>
                    <a:cs typeface="Calibri" pitchFamily="34" charset="0"/>
                  </a:rPr>
                  <a:t>Bespoke front end integration possible </a:t>
                </a:r>
              </a:p>
            </p:txBody>
          </p:sp>
          <p:sp>
            <p:nvSpPr>
              <p:cNvPr id="26" name="Rounded Rectangle 25"/>
              <p:cNvSpPr/>
              <p:nvPr/>
            </p:nvSpPr>
            <p:spPr>
              <a:xfrm>
                <a:off x="354558" y="2365132"/>
                <a:ext cx="1629345" cy="768956"/>
              </a:xfrm>
              <a:prstGeom prst="roundRect">
                <a:avLst/>
              </a:prstGeom>
              <a:solidFill>
                <a:srgbClr val="694199"/>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solidFill>
                      <a:schemeClr val="bg1"/>
                    </a:solidFill>
                  </a:rPr>
                  <a:t>Front End</a:t>
                </a:r>
              </a:p>
            </p:txBody>
          </p:sp>
        </p:grpSp>
        <p:grpSp>
          <p:nvGrpSpPr>
            <p:cNvPr id="3" name="Group 2"/>
            <p:cNvGrpSpPr/>
            <p:nvPr/>
          </p:nvGrpSpPr>
          <p:grpSpPr>
            <a:xfrm>
              <a:off x="354558" y="3310527"/>
              <a:ext cx="8740375" cy="792000"/>
              <a:chOff x="354558" y="3367678"/>
              <a:chExt cx="8740375" cy="792000"/>
            </a:xfrm>
          </p:grpSpPr>
          <p:sp>
            <p:nvSpPr>
              <p:cNvPr id="15" name="Text Box 3"/>
              <p:cNvSpPr txBox="1">
                <a:spLocks noChangeArrowheads="1"/>
              </p:cNvSpPr>
              <p:nvPr/>
            </p:nvSpPr>
            <p:spPr bwMode="auto">
              <a:xfrm>
                <a:off x="2124606" y="3367678"/>
                <a:ext cx="6970327" cy="648073"/>
              </a:xfrm>
              <a:prstGeom prst="rect">
                <a:avLst/>
              </a:prstGeom>
              <a:noFill/>
              <a:ln>
                <a:noFill/>
              </a:ln>
              <a:effectLst/>
            </p:spPr>
            <p:txBody>
              <a:bodyPr/>
              <a:lstStyle>
                <a:defPPr>
                  <a:defRPr lang="en-US"/>
                </a:defPPr>
                <a:lvl1pPr algn="ctr">
                  <a:defRPr sz="1600">
                    <a:solidFill>
                      <a:schemeClr val="tx1">
                        <a:lumMod val="65000"/>
                        <a:lumOff val="35000"/>
                      </a:schemeClr>
                    </a:solidFill>
                    <a:latin typeface="+mn-lt"/>
                    <a:cs typeface="+mn-cs"/>
                  </a:defRPr>
                </a:lvl1pPr>
              </a:lstStyle>
              <a:p>
                <a:pPr marL="85725" indent="-85725" algn="l">
                  <a:buFont typeface="Arial" pitchFamily="34" charset="0"/>
                  <a:buChar char="•"/>
                  <a:defRPr/>
                </a:pPr>
                <a:r>
                  <a:rPr lang="en-GB" sz="1400" dirty="0">
                    <a:solidFill>
                      <a:schemeClr val="tx1"/>
                    </a:solidFill>
                    <a:cs typeface="Calibri" pitchFamily="34" charset="0"/>
                  </a:rPr>
                  <a:t>As part of the live transaction flow, when passing customer to transaction page: </a:t>
                </a:r>
              </a:p>
              <a:p>
                <a:pPr marL="542925" lvl="1" indent="-85725">
                  <a:buFont typeface="Arial" pitchFamily="34" charset="0"/>
                  <a:buChar char="•"/>
                  <a:defRPr/>
                </a:pPr>
                <a:r>
                  <a:rPr lang="en-GB" sz="1400" dirty="0">
                    <a:solidFill>
                      <a:schemeClr val="tx1"/>
                    </a:solidFill>
                    <a:cs typeface="Calibri" pitchFamily="34" charset="0"/>
                  </a:rPr>
                  <a:t>Zest customer account confirm </a:t>
                </a:r>
              </a:p>
              <a:p>
                <a:pPr marL="542925" lvl="1" indent="-85725">
                  <a:buFont typeface="Arial" pitchFamily="34" charset="0"/>
                  <a:buChar char="•"/>
                  <a:defRPr/>
                </a:pPr>
                <a:r>
                  <a:rPr lang="en-GB" sz="1400" dirty="0">
                    <a:solidFill>
                      <a:schemeClr val="tx1"/>
                    </a:solidFill>
                    <a:cs typeface="Calibri" pitchFamily="34" charset="0"/>
                  </a:rPr>
                  <a:t>Exchanging refunds messaging</a:t>
                </a:r>
              </a:p>
            </p:txBody>
          </p:sp>
          <p:sp>
            <p:nvSpPr>
              <p:cNvPr id="27" name="Rounded Rectangle 26"/>
              <p:cNvSpPr/>
              <p:nvPr/>
            </p:nvSpPr>
            <p:spPr>
              <a:xfrm>
                <a:off x="354558" y="3367678"/>
                <a:ext cx="1656000" cy="792000"/>
              </a:xfrm>
              <a:prstGeom prst="roundRect">
                <a:avLst/>
              </a:prstGeom>
              <a:solidFill>
                <a:srgbClr val="694199"/>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solidFill>
                      <a:schemeClr val="bg1"/>
                    </a:solidFill>
                  </a:rPr>
                  <a:t>API Integration Points</a:t>
                </a:r>
              </a:p>
            </p:txBody>
          </p:sp>
        </p:grpSp>
        <p:grpSp>
          <p:nvGrpSpPr>
            <p:cNvPr id="5" name="Group 4"/>
            <p:cNvGrpSpPr/>
            <p:nvPr/>
          </p:nvGrpSpPr>
          <p:grpSpPr>
            <a:xfrm>
              <a:off x="354558" y="5590312"/>
              <a:ext cx="8675833" cy="792000"/>
              <a:chOff x="354558" y="5418859"/>
              <a:chExt cx="8675833" cy="792000"/>
            </a:xfrm>
          </p:grpSpPr>
          <p:sp>
            <p:nvSpPr>
              <p:cNvPr id="18" name="Text Box 3"/>
              <p:cNvSpPr txBox="1">
                <a:spLocks noChangeArrowheads="1"/>
              </p:cNvSpPr>
              <p:nvPr/>
            </p:nvSpPr>
            <p:spPr bwMode="auto">
              <a:xfrm>
                <a:off x="2124606" y="5418859"/>
                <a:ext cx="6905785" cy="504056"/>
              </a:xfrm>
              <a:prstGeom prst="rect">
                <a:avLst/>
              </a:prstGeom>
              <a:noFill/>
              <a:ln>
                <a:noFill/>
              </a:ln>
              <a:effectLst/>
            </p:spPr>
            <p:txBody>
              <a:bodyPr/>
              <a:lstStyle>
                <a:defPPr>
                  <a:defRPr lang="en-US"/>
                </a:defPPr>
                <a:lvl1pPr algn="ctr">
                  <a:defRPr sz="1600">
                    <a:solidFill>
                      <a:schemeClr val="tx1">
                        <a:lumMod val="65000"/>
                        <a:lumOff val="35000"/>
                      </a:schemeClr>
                    </a:solidFill>
                    <a:latin typeface="+mn-lt"/>
                    <a:cs typeface="+mn-cs"/>
                  </a:defRPr>
                </a:lvl1pPr>
              </a:lstStyle>
              <a:p>
                <a:pPr marL="85725" indent="-85725" algn="l">
                  <a:buFont typeface="Arial" pitchFamily="34" charset="0"/>
                  <a:buChar char="•"/>
                  <a:defRPr/>
                </a:pPr>
                <a:r>
                  <a:rPr lang="en-GB" sz="1400" dirty="0">
                    <a:solidFill>
                      <a:schemeClr val="tx1"/>
                    </a:solidFill>
                    <a:cs typeface="Calibri" pitchFamily="34" charset="0"/>
                  </a:rPr>
                  <a:t>Protocol is JSON/HTTP</a:t>
                </a:r>
              </a:p>
              <a:p>
                <a:pPr marL="85725" indent="-85725" algn="l">
                  <a:buFont typeface="Arial" pitchFamily="34" charset="0"/>
                  <a:buChar char="•"/>
                  <a:defRPr/>
                </a:pPr>
                <a:r>
                  <a:rPr lang="en-GB" sz="1400" dirty="0">
                    <a:solidFill>
                      <a:schemeClr val="tx1"/>
                    </a:solidFill>
                    <a:cs typeface="Calibri" pitchFamily="34" charset="0"/>
                  </a:rPr>
                  <a:t>Connect via an Untrusted Client Gateway that authenticates partner via a token</a:t>
                </a:r>
              </a:p>
            </p:txBody>
          </p:sp>
          <p:sp>
            <p:nvSpPr>
              <p:cNvPr id="30" name="Rounded Rectangle 29"/>
              <p:cNvSpPr/>
              <p:nvPr/>
            </p:nvSpPr>
            <p:spPr>
              <a:xfrm>
                <a:off x="354558" y="5418859"/>
                <a:ext cx="1656000" cy="792000"/>
              </a:xfrm>
              <a:prstGeom prst="roundRect">
                <a:avLst/>
              </a:prstGeom>
              <a:solidFill>
                <a:srgbClr val="694199"/>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solidFill>
                      <a:schemeClr val="bg1"/>
                    </a:solidFill>
                  </a:rPr>
                  <a:t>API Protocols and Connections</a:t>
                </a:r>
              </a:p>
            </p:txBody>
          </p:sp>
        </p:grpSp>
        <p:grpSp>
          <p:nvGrpSpPr>
            <p:cNvPr id="4" name="Group 3"/>
            <p:cNvGrpSpPr/>
            <p:nvPr/>
          </p:nvGrpSpPr>
          <p:grpSpPr>
            <a:xfrm>
              <a:off x="354558" y="4450419"/>
              <a:ext cx="8133628" cy="792000"/>
              <a:chOff x="354558" y="4393268"/>
              <a:chExt cx="8133628" cy="792000"/>
            </a:xfrm>
          </p:grpSpPr>
          <p:sp>
            <p:nvSpPr>
              <p:cNvPr id="24" name="Rounded Rectangle 23"/>
              <p:cNvSpPr/>
              <p:nvPr/>
            </p:nvSpPr>
            <p:spPr>
              <a:xfrm>
                <a:off x="354558" y="4393268"/>
                <a:ext cx="1656000" cy="792000"/>
              </a:xfrm>
              <a:prstGeom prst="roundRect">
                <a:avLst/>
              </a:prstGeom>
              <a:solidFill>
                <a:srgbClr val="694199"/>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solidFill>
                      <a:schemeClr val="bg1"/>
                    </a:solidFill>
                  </a:rPr>
                  <a:t>Data Exchange</a:t>
                </a:r>
              </a:p>
            </p:txBody>
          </p:sp>
          <p:sp>
            <p:nvSpPr>
              <p:cNvPr id="34" name="Text Box 3"/>
              <p:cNvSpPr txBox="1">
                <a:spLocks noChangeArrowheads="1"/>
              </p:cNvSpPr>
              <p:nvPr/>
            </p:nvSpPr>
            <p:spPr bwMode="auto">
              <a:xfrm>
                <a:off x="2124606" y="4393268"/>
                <a:ext cx="6363580" cy="746215"/>
              </a:xfrm>
              <a:prstGeom prst="rect">
                <a:avLst/>
              </a:prstGeom>
              <a:noFill/>
              <a:ln>
                <a:noFill/>
              </a:ln>
              <a:effectLst/>
            </p:spPr>
            <p:txBody>
              <a:bodyPr/>
              <a:lstStyle>
                <a:defPPr>
                  <a:defRPr lang="en-US"/>
                </a:defPPr>
                <a:lvl1pPr algn="ctr">
                  <a:defRPr sz="1600">
                    <a:solidFill>
                      <a:schemeClr val="tx1">
                        <a:lumMod val="65000"/>
                        <a:lumOff val="35000"/>
                      </a:schemeClr>
                    </a:solidFill>
                    <a:latin typeface="+mn-lt"/>
                    <a:cs typeface="+mn-cs"/>
                  </a:defRPr>
                </a:lvl1pPr>
              </a:lstStyle>
              <a:p>
                <a:pPr marL="85725" indent="-85725" algn="l">
                  <a:buFont typeface="Arial" pitchFamily="34" charset="0"/>
                  <a:buChar char="•"/>
                  <a:defRPr/>
                </a:pPr>
                <a:r>
                  <a:rPr lang="en-GB" sz="1400" dirty="0">
                    <a:solidFill>
                      <a:schemeClr val="tx1"/>
                    </a:solidFill>
                    <a:cs typeface="Calibri" pitchFamily="34" charset="0"/>
                  </a:rPr>
                  <a:t>In live transaction flow; Unique transaction ID, Unique Merchant ID, Customer identifiers and Delivery info</a:t>
                </a:r>
              </a:p>
              <a:p>
                <a:pPr marL="85725" indent="-85725" algn="l">
                  <a:buFont typeface="Arial" pitchFamily="34" charset="0"/>
                  <a:buChar char="•"/>
                  <a:defRPr/>
                </a:pPr>
                <a:r>
                  <a:rPr lang="en-GB" sz="1400" dirty="0">
                    <a:solidFill>
                      <a:schemeClr val="tx1"/>
                    </a:solidFill>
                    <a:cs typeface="Calibri" pitchFamily="34" charset="0"/>
                  </a:rPr>
                  <a:t>Refund scenario; Unique transaction ID, Unique Merchant ID, Refund Amount, Event Code</a:t>
                </a:r>
              </a:p>
              <a:p>
                <a:pPr marL="85725" indent="-85725" algn="l">
                  <a:buFont typeface="Arial" pitchFamily="34" charset="0"/>
                  <a:buChar char="•"/>
                  <a:defRPr/>
                </a:pPr>
                <a:endParaRPr lang="en-GB" sz="1400" dirty="0">
                  <a:solidFill>
                    <a:schemeClr val="tx1"/>
                  </a:solidFill>
                  <a:cs typeface="Calibri" pitchFamily="34" charset="0"/>
                </a:endParaRPr>
              </a:p>
            </p:txBody>
          </p:sp>
        </p:grpSp>
      </p:grpSp>
      <p:sp>
        <p:nvSpPr>
          <p:cNvPr id="40" name="Title 3"/>
          <p:cNvSpPr txBox="1">
            <a:spLocks/>
          </p:cNvSpPr>
          <p:nvPr/>
        </p:nvSpPr>
        <p:spPr>
          <a:xfrm>
            <a:off x="342282" y="1112215"/>
            <a:ext cx="8688109" cy="479454"/>
          </a:xfrm>
          <a:prstGeom prst="rect">
            <a:avLst/>
          </a:prstGeom>
        </p:spPr>
        <p:txBody>
          <a:bodyPr vert="horz" lIns="91440" tIns="45720" rIns="91440" bIns="45720" rtlCol="0" anchor="t">
            <a:noAutofit/>
          </a:bodyPr>
          <a:lstStyle>
            <a:defPPr>
              <a:defRPr lang="en-US"/>
            </a:defPPr>
            <a:lvl1pPr algn="ctr">
              <a:spcBef>
                <a:spcPct val="0"/>
              </a:spcBef>
              <a:defRPr sz="1600" i="1">
                <a:solidFill>
                  <a:srgbClr val="0070C0"/>
                </a:solidFill>
                <a:cs typeface="Calibri" pitchFamily="34" charset="0"/>
              </a:defRPr>
            </a:lvl1pPr>
          </a:lstStyle>
          <a:p>
            <a:pPr marL="285750" indent="-285750" algn="l">
              <a:lnSpc>
                <a:spcPct val="130000"/>
              </a:lnSpc>
              <a:buFont typeface="Wingdings" charset="2"/>
              <a:buChar char="Ø"/>
            </a:pPr>
            <a:r>
              <a:rPr lang="en-US" sz="1800" i="0" dirty="0">
                <a:solidFill>
                  <a:schemeClr val="tx1">
                    <a:lumMod val="75000"/>
                    <a:lumOff val="25000"/>
                  </a:schemeClr>
                </a:solidFill>
              </a:rPr>
              <a:t>A straightforward </a:t>
            </a:r>
            <a:r>
              <a:rPr lang="en-US" sz="1800" b="1" i="0" dirty="0">
                <a:solidFill>
                  <a:schemeClr val="tx1">
                    <a:lumMod val="75000"/>
                    <a:lumOff val="25000"/>
                  </a:schemeClr>
                </a:solidFill>
              </a:rPr>
              <a:t>direct</a:t>
            </a:r>
            <a:r>
              <a:rPr lang="en-US" sz="1800" i="0" dirty="0">
                <a:solidFill>
                  <a:schemeClr val="tx1">
                    <a:lumMod val="75000"/>
                    <a:lumOff val="25000"/>
                  </a:schemeClr>
                </a:solidFill>
              </a:rPr>
              <a:t> integration, supported by Zest’s Technology &amp; Security team</a:t>
            </a:r>
          </a:p>
          <a:p>
            <a:pPr marL="285750" indent="-285750" algn="l">
              <a:lnSpc>
                <a:spcPct val="130000"/>
              </a:lnSpc>
              <a:buFont typeface="Wingdings" charset="2"/>
              <a:buChar char="Ø"/>
            </a:pPr>
            <a:r>
              <a:rPr lang="en-US" sz="1800" i="0" dirty="0">
                <a:solidFill>
                  <a:schemeClr val="tx1">
                    <a:lumMod val="75000"/>
                    <a:lumOff val="25000"/>
                  </a:schemeClr>
                </a:solidFill>
              </a:rPr>
              <a:t>Typically 2-4 days of integration work, depending on merchant resource allocation</a:t>
            </a:r>
          </a:p>
        </p:txBody>
      </p:sp>
      <p:sp>
        <p:nvSpPr>
          <p:cNvPr id="17" name="Slide Number Placeholder 1"/>
          <p:cNvSpPr txBox="1">
            <a:spLocks/>
          </p:cNvSpPr>
          <p:nvPr/>
        </p:nvSpPr>
        <p:spPr bwMode="auto">
          <a:xfrm>
            <a:off x="6804248" y="6356350"/>
            <a:ext cx="21336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3808C581-4A8A-4D1B-9D51-CDBD971E14AB}" type="slidenum">
              <a:rPr lang="en-GB" sz="1400">
                <a:solidFill>
                  <a:srgbClr val="898989"/>
                </a:solidFill>
              </a:rPr>
              <a:pPr algn="r" eaLnBrk="1" hangingPunct="1"/>
              <a:t>15</a:t>
            </a:fld>
            <a:endParaRPr lang="en-GB" sz="1400" dirty="0">
              <a:solidFill>
                <a:srgbClr val="898989"/>
              </a:solidFill>
            </a:endParaRPr>
          </a:p>
        </p:txBody>
      </p:sp>
      <p:sp>
        <p:nvSpPr>
          <p:cNvPr id="22" name="TextBox 21"/>
          <p:cNvSpPr txBox="1"/>
          <p:nvPr/>
        </p:nvSpPr>
        <p:spPr>
          <a:xfrm>
            <a:off x="90553" y="96357"/>
            <a:ext cx="5172510" cy="707886"/>
          </a:xfrm>
          <a:prstGeom prst="rect">
            <a:avLst/>
          </a:prstGeom>
          <a:noFill/>
        </p:spPr>
        <p:txBody>
          <a:bodyPr wrap="none" rtlCol="0">
            <a:spAutoFit/>
          </a:bodyPr>
          <a:lstStyle/>
          <a:p>
            <a:r>
              <a:rPr lang="en-IN" sz="4000" b="1" dirty="0">
                <a:solidFill>
                  <a:schemeClr val="bg1"/>
                </a:solidFill>
                <a:latin typeface="Lato" panose="020F0502020204030203" pitchFamily="34" charset="0"/>
              </a:rPr>
              <a:t>Pain-free integration </a:t>
            </a:r>
          </a:p>
        </p:txBody>
      </p:sp>
      <p:sp>
        <p:nvSpPr>
          <p:cNvPr id="14" name="Rectangle 13"/>
          <p:cNvSpPr/>
          <p:nvPr/>
        </p:nvSpPr>
        <p:spPr>
          <a:xfrm>
            <a:off x="0" y="-28933"/>
            <a:ext cx="9144000" cy="981768"/>
          </a:xfrm>
          <a:prstGeom prst="rect">
            <a:avLst/>
          </a:prstGeom>
          <a:solidFill>
            <a:srgbClr val="4BA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9" name="TextBox 18"/>
          <p:cNvSpPr txBox="1"/>
          <p:nvPr/>
        </p:nvSpPr>
        <p:spPr>
          <a:xfrm>
            <a:off x="153617" y="108008"/>
            <a:ext cx="4032123" cy="707886"/>
          </a:xfrm>
          <a:prstGeom prst="rect">
            <a:avLst/>
          </a:prstGeom>
          <a:noFill/>
        </p:spPr>
        <p:txBody>
          <a:bodyPr wrap="none" rtlCol="0">
            <a:spAutoFit/>
          </a:bodyPr>
          <a:lstStyle/>
          <a:p>
            <a:r>
              <a:rPr lang="en-IN" sz="4000" b="1" dirty="0">
                <a:solidFill>
                  <a:schemeClr val="bg1"/>
                </a:solidFill>
                <a:latin typeface="Lato" panose="020F0502020204030203" pitchFamily="34" charset="0"/>
              </a:rPr>
              <a:t>Zest integration</a:t>
            </a:r>
          </a:p>
        </p:txBody>
      </p:sp>
    </p:spTree>
    <p:extLst>
      <p:ext uri="{BB962C8B-B14F-4D97-AF65-F5344CB8AC3E}">
        <p14:creationId xmlns:p14="http://schemas.microsoft.com/office/powerpoint/2010/main" val="1807401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 </a:t>
            </a:r>
          </a:p>
        </p:txBody>
      </p:sp>
      <p:sp>
        <p:nvSpPr>
          <p:cNvPr id="3" name="Subtitle 2"/>
          <p:cNvSpPr>
            <a:spLocks noGrp="1"/>
          </p:cNvSpPr>
          <p:nvPr>
            <p:ph type="subTitle" idx="1"/>
          </p:nvPr>
        </p:nvSpPr>
        <p:spPr/>
        <p:txBody>
          <a:bodyPr/>
          <a:lstStyle/>
          <a:p>
            <a:r>
              <a:rPr lang="en-IN"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2652373" y="2967335"/>
            <a:ext cx="4026611" cy="923330"/>
          </a:xfrm>
          <a:prstGeom prst="rect">
            <a:avLst/>
          </a:prstGeom>
          <a:noFill/>
        </p:spPr>
        <p:txBody>
          <a:bodyPr wrap="square" rtlCol="0">
            <a:spAutoFit/>
          </a:bodyPr>
          <a:lstStyle/>
          <a:p>
            <a:r>
              <a:rPr lang="en-IN" sz="5400" dirty="0">
                <a:solidFill>
                  <a:schemeClr val="bg1"/>
                </a:solidFill>
                <a:latin typeface="Lato" panose="020F0502020204030203" pitchFamily="34" charset="0"/>
              </a:rPr>
              <a:t>Thank You!</a:t>
            </a:r>
          </a:p>
        </p:txBody>
      </p:sp>
    </p:spTree>
    <p:extLst>
      <p:ext uri="{BB962C8B-B14F-4D97-AF65-F5344CB8AC3E}">
        <p14:creationId xmlns:p14="http://schemas.microsoft.com/office/powerpoint/2010/main" val="2021719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427280" y="3026070"/>
            <a:ext cx="8289439" cy="3539430"/>
          </a:xfrm>
          <a:prstGeom prst="rect">
            <a:avLst/>
          </a:prstGeom>
          <a:noFill/>
        </p:spPr>
        <p:txBody>
          <a:bodyPr wrap="square" rtlCol="0">
            <a:spAutoFit/>
          </a:bodyPr>
          <a:lstStyle/>
          <a:p>
            <a:pPr algn="just"/>
            <a:endParaRPr lang="en-US" sz="1400" dirty="0">
              <a:solidFill>
                <a:srgbClr val="FFFFFF"/>
              </a:solidFill>
            </a:endParaRPr>
          </a:p>
          <a:p>
            <a:pPr algn="just"/>
            <a:r>
              <a:rPr lang="en-US" sz="1400" dirty="0">
                <a:solidFill>
                  <a:srgbClr val="FFFFFF"/>
                </a:solidFill>
              </a:rPr>
              <a:t>This document and the information contained herein is strictly confidential to Zest or Zest Money, operating names of Chalk Farm Ventures Private Limited (‘the Company’) and is subject to intellectual property protection, including copyright.</a:t>
            </a:r>
          </a:p>
          <a:p>
            <a:pPr algn="just"/>
            <a:endParaRPr lang="en-US" sz="1400" dirty="0">
              <a:solidFill>
                <a:srgbClr val="FFFFFF"/>
              </a:solidFill>
            </a:endParaRPr>
          </a:p>
          <a:p>
            <a:pPr algn="just"/>
            <a:r>
              <a:rPr lang="en-US" sz="1400" dirty="0">
                <a:solidFill>
                  <a:srgbClr val="FFFFFF"/>
                </a:solidFill>
              </a:rPr>
              <a:t>This document is to be used only for the purposes for which it has been supplied and information contained in it must not be disclosed or in any other way made available by the recipient, in whole or in part, to persons other than any employee, director, consultant or agent of the recipient who is required to see the information for the purposes for which it has been supplied and any other named firm, individual or company engaged in providing services directly to the recipient who has been previously approved in writing by the Company and who is under an equivalent obligation of confidentiality in respect of any information supplied to them by the recipient.</a:t>
            </a:r>
          </a:p>
          <a:p>
            <a:pPr algn="just"/>
            <a:r>
              <a:rPr lang="en-US" sz="1400" dirty="0">
                <a:solidFill>
                  <a:srgbClr val="FFFFFF"/>
                </a:solidFill>
              </a:rPr>
              <a:t>If this document has been received in error it should be permanently deleted from any computer and data storage system and the Company shall be notified of the same.</a:t>
            </a:r>
          </a:p>
          <a:p>
            <a:pPr algn="just"/>
            <a:endParaRPr lang="en-US" sz="1400" dirty="0">
              <a:solidFill>
                <a:srgbClr val="FFFFFF"/>
              </a:solidFill>
            </a:endParaRPr>
          </a:p>
          <a:p>
            <a:pPr algn="just"/>
            <a:r>
              <a:rPr lang="en-US" sz="1400" dirty="0">
                <a:solidFill>
                  <a:srgbClr val="FFFFFF"/>
                </a:solidFill>
              </a:rPr>
              <a:t>This document does not seek to override or vary any other Agreement that you have with Chalk Farm Ventures Private Limited. </a:t>
            </a:r>
          </a:p>
        </p:txBody>
      </p:sp>
    </p:spTree>
    <p:extLst>
      <p:ext uri="{BB962C8B-B14F-4D97-AF65-F5344CB8AC3E}">
        <p14:creationId xmlns:p14="http://schemas.microsoft.com/office/powerpoint/2010/main" val="6665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7"/>
          <p:cNvSpPr/>
          <p:nvPr/>
        </p:nvSpPr>
        <p:spPr>
          <a:xfrm>
            <a:off x="0" y="0"/>
            <a:ext cx="9144001" cy="6870700"/>
          </a:xfrm>
          <a:prstGeom prst="rect">
            <a:avLst/>
          </a:prstGeom>
          <a:solidFill>
            <a:srgbClr val="603593">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75551" y="2429839"/>
            <a:ext cx="8792895" cy="707886"/>
          </a:xfrm>
          <a:prstGeom prst="rect">
            <a:avLst/>
          </a:prstGeom>
          <a:noFill/>
        </p:spPr>
        <p:txBody>
          <a:bodyPr wrap="square" rtlCol="0">
            <a:spAutoFit/>
          </a:bodyPr>
          <a:lstStyle/>
          <a:p>
            <a:pPr algn="ctr"/>
            <a:r>
              <a:rPr lang="en-IN" sz="4000" b="1" dirty="0">
                <a:solidFill>
                  <a:schemeClr val="bg1"/>
                </a:solidFill>
                <a:latin typeface="Lato" panose="020F0502020204030203" pitchFamily="34" charset="0"/>
              </a:rPr>
              <a:t>The first digital EMI in India</a:t>
            </a:r>
            <a:endParaRPr lang="en-IN" sz="3200" dirty="0">
              <a:solidFill>
                <a:schemeClr val="bg1"/>
              </a:solidFill>
              <a:latin typeface="Lato" panose="020F0502020204030203" pitchFamily="34" charset="0"/>
            </a:endParaRPr>
          </a:p>
        </p:txBody>
      </p:sp>
      <p:sp>
        <p:nvSpPr>
          <p:cNvPr id="9" name="TextBox 8"/>
          <p:cNvSpPr txBox="1"/>
          <p:nvPr/>
        </p:nvSpPr>
        <p:spPr>
          <a:xfrm>
            <a:off x="302955" y="3386791"/>
            <a:ext cx="8622567" cy="1384995"/>
          </a:xfrm>
          <a:prstGeom prst="rect">
            <a:avLst/>
          </a:prstGeom>
          <a:noFill/>
        </p:spPr>
        <p:txBody>
          <a:bodyPr wrap="square" rtlCol="0">
            <a:spAutoFit/>
          </a:bodyPr>
          <a:lstStyle/>
          <a:p>
            <a:pPr algn="ctr"/>
            <a:r>
              <a:rPr lang="en-IN" sz="2800" dirty="0">
                <a:solidFill>
                  <a:schemeClr val="bg1">
                    <a:lumMod val="95000"/>
                  </a:schemeClr>
                </a:solidFill>
                <a:latin typeface="Lato" panose="020F0502020204030203" pitchFamily="34" charset="0"/>
              </a:rPr>
              <a:t>Enabling your customers to finance their online purchases anytime,  in a simple and transparent way. </a:t>
            </a:r>
          </a:p>
          <a:p>
            <a:pPr algn="ctr"/>
            <a:r>
              <a:rPr lang="en-IN" sz="2800" dirty="0">
                <a:solidFill>
                  <a:schemeClr val="bg1">
                    <a:lumMod val="95000"/>
                  </a:schemeClr>
                </a:solidFill>
                <a:latin typeface="Lato" panose="020F0502020204030203" pitchFamily="34" charset="0"/>
              </a:rPr>
              <a:t>Without the need for a credit card</a:t>
            </a:r>
          </a:p>
        </p:txBody>
      </p:sp>
    </p:spTree>
    <p:extLst>
      <p:ext uri="{BB962C8B-B14F-4D97-AF65-F5344CB8AC3E}">
        <p14:creationId xmlns:p14="http://schemas.microsoft.com/office/powerpoint/2010/main" val="1883114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36"/>
            <a:ext cx="9144000" cy="6857464"/>
          </a:xfrm>
          <a:prstGeom prst="rect">
            <a:avLst/>
          </a:prstGeom>
        </p:spPr>
      </p:pic>
    </p:spTree>
    <p:extLst>
      <p:ext uri="{BB962C8B-B14F-4D97-AF65-F5344CB8AC3E}">
        <p14:creationId xmlns:p14="http://schemas.microsoft.com/office/powerpoint/2010/main" val="336060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8933"/>
            <a:ext cx="9144000" cy="981768"/>
          </a:xfrm>
          <a:prstGeom prst="rect">
            <a:avLst/>
          </a:prstGeom>
          <a:solidFill>
            <a:srgbClr val="4BA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5" name="TextBox 4"/>
          <p:cNvSpPr txBox="1"/>
          <p:nvPr/>
        </p:nvSpPr>
        <p:spPr>
          <a:xfrm>
            <a:off x="185149" y="108008"/>
            <a:ext cx="7795173" cy="707886"/>
          </a:xfrm>
          <a:prstGeom prst="rect">
            <a:avLst/>
          </a:prstGeom>
          <a:noFill/>
        </p:spPr>
        <p:txBody>
          <a:bodyPr wrap="none" rtlCol="0">
            <a:spAutoFit/>
          </a:bodyPr>
          <a:lstStyle/>
          <a:p>
            <a:r>
              <a:rPr lang="en-IN" sz="4000" b="1" dirty="0">
                <a:solidFill>
                  <a:schemeClr val="bg1"/>
                </a:solidFill>
                <a:latin typeface="Lato" panose="020F0502020204030203" pitchFamily="34" charset="0"/>
              </a:rPr>
              <a:t>Minimal credit card penetration</a:t>
            </a:r>
          </a:p>
        </p:txBody>
      </p:sp>
      <p:sp>
        <p:nvSpPr>
          <p:cNvPr id="10" name="TextBox 5"/>
          <p:cNvSpPr txBox="1">
            <a:spLocks noChangeArrowheads="1"/>
          </p:cNvSpPr>
          <p:nvPr/>
        </p:nvSpPr>
        <p:spPr bwMode="auto">
          <a:xfrm>
            <a:off x="250825" y="1081632"/>
            <a:ext cx="3457575" cy="32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Droid Sans" charset="0"/>
                <a:ea typeface="MS PGothic" charset="0"/>
                <a:cs typeface="MS PGothic" charset="0"/>
              </a:defRPr>
            </a:lvl1pPr>
            <a:lvl2pPr marL="742950" indent="-285750" eaLnBrk="0" hangingPunct="0">
              <a:defRPr>
                <a:solidFill>
                  <a:schemeClr val="tx1"/>
                </a:solidFill>
                <a:latin typeface="Droid Sans" charset="0"/>
                <a:ea typeface="MS PGothic" charset="0"/>
                <a:cs typeface="MS PGothic" charset="0"/>
              </a:defRPr>
            </a:lvl2pPr>
            <a:lvl3pPr marL="1143000" indent="-228600" eaLnBrk="0" hangingPunct="0">
              <a:defRPr>
                <a:solidFill>
                  <a:schemeClr val="tx1"/>
                </a:solidFill>
                <a:latin typeface="Droid Sans" charset="0"/>
                <a:ea typeface="MS PGothic" charset="0"/>
                <a:cs typeface="MS PGothic" charset="0"/>
              </a:defRPr>
            </a:lvl3pPr>
            <a:lvl4pPr marL="1600200" indent="-228600" eaLnBrk="0" hangingPunct="0">
              <a:defRPr>
                <a:solidFill>
                  <a:schemeClr val="tx1"/>
                </a:solidFill>
                <a:latin typeface="Droid Sans" charset="0"/>
                <a:ea typeface="MS PGothic" charset="0"/>
                <a:cs typeface="MS PGothic" charset="0"/>
              </a:defRPr>
            </a:lvl4pPr>
            <a:lvl5pPr marL="2057400" indent="-228600" eaLnBrk="0" hangingPunct="0">
              <a:defRPr>
                <a:solidFill>
                  <a:schemeClr val="tx1"/>
                </a:solidFill>
                <a:latin typeface="Droid Sans"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Droid Sans"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Droid Sans"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Droid Sans"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Droid Sans" charset="0"/>
                <a:ea typeface="MS PGothic" charset="0"/>
                <a:cs typeface="MS PGothic" charset="0"/>
              </a:defRPr>
            </a:lvl9pPr>
          </a:lstStyle>
          <a:p>
            <a:pPr eaLnBrk="1" hangingPunct="1"/>
            <a:r>
              <a:rPr lang="en-US" sz="1500" i="1" dirty="0">
                <a:solidFill>
                  <a:srgbClr val="1F497D"/>
                </a:solidFill>
                <a:latin typeface="Calibri"/>
                <a:cs typeface="Calibri"/>
              </a:rPr>
              <a:t>Credit card vs. debit card issuance (m) </a:t>
            </a:r>
          </a:p>
        </p:txBody>
      </p:sp>
      <p:sp>
        <p:nvSpPr>
          <p:cNvPr id="11" name="Rounded Rectangle 10"/>
          <p:cNvSpPr/>
          <p:nvPr/>
        </p:nvSpPr>
        <p:spPr>
          <a:xfrm>
            <a:off x="135117" y="5836308"/>
            <a:ext cx="8809586" cy="666772"/>
          </a:xfrm>
          <a:prstGeom prst="roundRect">
            <a:avLst/>
          </a:prstGeom>
          <a:solidFill>
            <a:srgbClr val="694199"/>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b="1" dirty="0">
                <a:solidFill>
                  <a:schemeClr val="bg1"/>
                </a:solidFill>
              </a:rPr>
              <a:t>Alternative offline credit solutions such as consumer durables and gold lending have filled some of the latent demand, but the young, urban digital consumer is still largely under-served</a:t>
            </a:r>
          </a:p>
        </p:txBody>
      </p:sp>
      <p:sp>
        <p:nvSpPr>
          <p:cNvPr id="12" name="Rounded Rectangular Callout 11"/>
          <p:cNvSpPr/>
          <p:nvPr/>
        </p:nvSpPr>
        <p:spPr>
          <a:xfrm>
            <a:off x="7019925" y="3355975"/>
            <a:ext cx="1873250" cy="1223963"/>
          </a:xfrm>
          <a:prstGeom prst="wedgeRoundRect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dirty="0"/>
              <a:t>20m credit cards in issuance  in India, and less than 10m unique customers</a:t>
            </a:r>
          </a:p>
        </p:txBody>
      </p:sp>
      <p:sp>
        <p:nvSpPr>
          <p:cNvPr id="13" name="Rounded Rectangular Callout 12"/>
          <p:cNvSpPr/>
          <p:nvPr/>
        </p:nvSpPr>
        <p:spPr>
          <a:xfrm>
            <a:off x="6948488" y="1052513"/>
            <a:ext cx="1979612" cy="1079500"/>
          </a:xfrm>
          <a:prstGeom prst="wedgeRoundRect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dirty="0"/>
              <a:t>Debit card growth shows consumer comfortable with non-cash  methods</a:t>
            </a:r>
          </a:p>
        </p:txBody>
      </p:sp>
      <p:graphicFrame>
        <p:nvGraphicFramePr>
          <p:cNvPr id="14" name="Chart 13"/>
          <p:cNvGraphicFramePr>
            <a:graphicFrameLocks/>
          </p:cNvGraphicFramePr>
          <p:nvPr>
            <p:extLst/>
          </p:nvPr>
        </p:nvGraphicFramePr>
        <p:xfrm>
          <a:off x="323737" y="1407088"/>
          <a:ext cx="7981350" cy="43955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891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76417" y="4632242"/>
            <a:ext cx="3619500" cy="2120900"/>
          </a:xfrm>
          <a:prstGeom prst="rect">
            <a:avLst/>
          </a:prstGeom>
        </p:spPr>
      </p:pic>
      <p:sp>
        <p:nvSpPr>
          <p:cNvPr id="9" name="Rectangle 8"/>
          <p:cNvSpPr/>
          <p:nvPr/>
        </p:nvSpPr>
        <p:spPr>
          <a:xfrm>
            <a:off x="0" y="-28933"/>
            <a:ext cx="9144000" cy="981768"/>
          </a:xfrm>
          <a:prstGeom prst="rect">
            <a:avLst/>
          </a:prstGeom>
          <a:solidFill>
            <a:srgbClr val="4BA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4" name="TextBox 3"/>
          <p:cNvSpPr txBox="1"/>
          <p:nvPr/>
        </p:nvSpPr>
        <p:spPr>
          <a:xfrm>
            <a:off x="282567" y="1168967"/>
            <a:ext cx="8677912" cy="3088025"/>
          </a:xfrm>
          <a:prstGeom prst="rect">
            <a:avLst/>
          </a:prstGeom>
          <a:noFill/>
        </p:spPr>
        <p:txBody>
          <a:bodyPr wrap="square" rtlCol="0">
            <a:spAutoFit/>
          </a:bodyPr>
          <a:lstStyle/>
          <a:p>
            <a:pPr marL="285750" indent="-285750">
              <a:lnSpc>
                <a:spcPct val="140000"/>
              </a:lnSpc>
              <a:buFont typeface="Arial"/>
              <a:buChar char="•"/>
            </a:pPr>
            <a:r>
              <a:rPr lang="en-US" sz="2000" dirty="0">
                <a:solidFill>
                  <a:schemeClr val="tx1">
                    <a:lumMod val="65000"/>
                    <a:lumOff val="35000"/>
                  </a:schemeClr>
                </a:solidFill>
              </a:rPr>
              <a:t>Only 10m people have a credit card in India &amp; growing at less than 1% per annum </a:t>
            </a:r>
          </a:p>
          <a:p>
            <a:pPr marL="285750" indent="-285750">
              <a:lnSpc>
                <a:spcPct val="140000"/>
              </a:lnSpc>
              <a:buFont typeface="Arial"/>
              <a:buChar char="•"/>
            </a:pPr>
            <a:r>
              <a:rPr lang="en-US" sz="2000" dirty="0">
                <a:solidFill>
                  <a:schemeClr val="tx1">
                    <a:lumMod val="65000"/>
                    <a:lumOff val="35000"/>
                  </a:schemeClr>
                </a:solidFill>
              </a:rPr>
              <a:t>As consumer demand grows, affordability is and will continue to be a problem for the Indian shopper</a:t>
            </a:r>
          </a:p>
          <a:p>
            <a:pPr marL="285750" indent="-285750">
              <a:lnSpc>
                <a:spcPct val="140000"/>
              </a:lnSpc>
              <a:buFont typeface="Arial"/>
              <a:buChar char="•"/>
            </a:pPr>
            <a:r>
              <a:rPr lang="en-US" sz="2000" dirty="0">
                <a:solidFill>
                  <a:schemeClr val="tx1">
                    <a:lumMod val="65000"/>
                    <a:lumOff val="35000"/>
                  </a:schemeClr>
                </a:solidFill>
              </a:rPr>
              <a:t>Indian consumer mind-set is changing, EMI is acceptable way to finance life…in fact preferable to traditional credit card or personal loan</a:t>
            </a:r>
          </a:p>
          <a:p>
            <a:pPr marL="285750" indent="-285750">
              <a:lnSpc>
                <a:spcPct val="140000"/>
              </a:lnSpc>
              <a:buFont typeface="Arial"/>
              <a:buChar char="•"/>
            </a:pPr>
            <a:r>
              <a:rPr lang="en-US" sz="2000" dirty="0">
                <a:solidFill>
                  <a:schemeClr val="tx1">
                    <a:lumMod val="65000"/>
                    <a:lumOff val="35000"/>
                  </a:schemeClr>
                </a:solidFill>
              </a:rPr>
              <a:t>Average order sizes will only increase if financing offered</a:t>
            </a:r>
          </a:p>
        </p:txBody>
      </p:sp>
      <p:sp>
        <p:nvSpPr>
          <p:cNvPr id="5" name="TextBox 4"/>
          <p:cNvSpPr txBox="1"/>
          <p:nvPr/>
        </p:nvSpPr>
        <p:spPr>
          <a:xfrm>
            <a:off x="185149" y="108008"/>
            <a:ext cx="2778024" cy="707886"/>
          </a:xfrm>
          <a:prstGeom prst="rect">
            <a:avLst/>
          </a:prstGeom>
          <a:noFill/>
        </p:spPr>
        <p:txBody>
          <a:bodyPr wrap="none" rtlCol="0">
            <a:spAutoFit/>
          </a:bodyPr>
          <a:lstStyle/>
          <a:p>
            <a:r>
              <a:rPr lang="en-IN" sz="4000" b="1" dirty="0">
                <a:solidFill>
                  <a:schemeClr val="bg1"/>
                </a:solidFill>
                <a:latin typeface="Lato" panose="020F0502020204030203" pitchFamily="34" charset="0"/>
              </a:rPr>
              <a:t>Why Zest?</a:t>
            </a:r>
          </a:p>
        </p:txBody>
      </p:sp>
      <p:sp>
        <p:nvSpPr>
          <p:cNvPr id="7" name="Rectangle 14"/>
          <p:cNvSpPr>
            <a:spLocks noChangeArrowheads="1"/>
          </p:cNvSpPr>
          <p:nvPr/>
        </p:nvSpPr>
        <p:spPr bwMode="auto">
          <a:xfrm>
            <a:off x="2446945" y="4548875"/>
            <a:ext cx="3751982"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1600" i="1" dirty="0">
                <a:solidFill>
                  <a:srgbClr val="1F497D"/>
                </a:solidFill>
                <a:latin typeface="Calibri" charset="0"/>
              </a:rPr>
              <a:t>Indian online shopping - average order value ($) needs to double by 2016</a:t>
            </a:r>
          </a:p>
        </p:txBody>
      </p:sp>
      <p:sp>
        <p:nvSpPr>
          <p:cNvPr id="8" name="Cube 7"/>
          <p:cNvSpPr/>
          <p:nvPr/>
        </p:nvSpPr>
        <p:spPr>
          <a:xfrm>
            <a:off x="862256" y="5557470"/>
            <a:ext cx="2493554" cy="862165"/>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2015 US Average order value: $78 </a:t>
            </a:r>
          </a:p>
        </p:txBody>
      </p:sp>
    </p:spTree>
    <p:extLst>
      <p:ext uri="{BB962C8B-B14F-4D97-AF65-F5344CB8AC3E}">
        <p14:creationId xmlns:p14="http://schemas.microsoft.com/office/powerpoint/2010/main" val="297276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8933"/>
            <a:ext cx="9144000" cy="981768"/>
          </a:xfrm>
          <a:prstGeom prst="rect">
            <a:avLst/>
          </a:prstGeom>
          <a:solidFill>
            <a:srgbClr val="4BA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9" name="TextBox 8"/>
          <p:cNvSpPr txBox="1"/>
          <p:nvPr/>
        </p:nvSpPr>
        <p:spPr>
          <a:xfrm>
            <a:off x="153617" y="108008"/>
            <a:ext cx="4489480" cy="707886"/>
          </a:xfrm>
          <a:prstGeom prst="rect">
            <a:avLst/>
          </a:prstGeom>
          <a:noFill/>
        </p:spPr>
        <p:txBody>
          <a:bodyPr wrap="none" rtlCol="0">
            <a:spAutoFit/>
          </a:bodyPr>
          <a:lstStyle/>
          <a:p>
            <a:r>
              <a:rPr lang="en-IN" sz="4000" b="1" dirty="0">
                <a:solidFill>
                  <a:schemeClr val="bg1"/>
                </a:solidFill>
                <a:latin typeface="Lato" panose="020F0502020204030203" pitchFamily="34" charset="0"/>
              </a:rPr>
              <a:t>Zest boosts sales</a:t>
            </a:r>
          </a:p>
        </p:txBody>
      </p:sp>
      <p:graphicFrame>
        <p:nvGraphicFramePr>
          <p:cNvPr id="6" name="Diagram 5"/>
          <p:cNvGraphicFramePr/>
          <p:nvPr>
            <p:extLst>
              <p:ext uri="{D42A27DB-BD31-4B8C-83A1-F6EECF244321}">
                <p14:modId xmlns:p14="http://schemas.microsoft.com/office/powerpoint/2010/main" val="1008474406"/>
              </p:ext>
            </p:extLst>
          </p:nvPr>
        </p:nvGraphicFramePr>
        <p:xfrm>
          <a:off x="175461" y="1045188"/>
          <a:ext cx="8645872" cy="5510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29983" y="3117813"/>
            <a:ext cx="1250888" cy="1250888"/>
          </a:xfrm>
          <a:prstGeom prst="rect">
            <a:avLst/>
          </a:prstGeom>
        </p:spPr>
      </p:pic>
    </p:spTree>
    <p:extLst>
      <p:ext uri="{BB962C8B-B14F-4D97-AF65-F5344CB8AC3E}">
        <p14:creationId xmlns:p14="http://schemas.microsoft.com/office/powerpoint/2010/main" val="3093230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Rectangle 3"/>
          <p:cNvSpPr/>
          <p:nvPr/>
        </p:nvSpPr>
        <p:spPr>
          <a:xfrm>
            <a:off x="0" y="0"/>
            <a:ext cx="9144001" cy="6858000"/>
          </a:xfrm>
          <a:prstGeom prst="rect">
            <a:avLst/>
          </a:prstGeom>
          <a:solidFill>
            <a:srgbClr val="603593">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25339" y="1622396"/>
            <a:ext cx="7693322" cy="1877437"/>
          </a:xfrm>
          <a:prstGeom prst="rect">
            <a:avLst/>
          </a:prstGeom>
          <a:noFill/>
        </p:spPr>
        <p:txBody>
          <a:bodyPr wrap="square" rtlCol="0">
            <a:spAutoFit/>
          </a:bodyPr>
          <a:lstStyle/>
          <a:p>
            <a:pPr algn="ctr"/>
            <a:r>
              <a:rPr lang="en-IN" sz="3600" b="1" dirty="0">
                <a:solidFill>
                  <a:schemeClr val="bg1"/>
                </a:solidFill>
                <a:latin typeface="Lato" panose="020F0502020204030203" pitchFamily="34" charset="0"/>
              </a:rPr>
              <a:t>Zest </a:t>
            </a:r>
            <a:r>
              <a:rPr lang="en-IN" sz="4000" b="1" dirty="0">
                <a:solidFill>
                  <a:schemeClr val="bg1"/>
                </a:solidFill>
                <a:latin typeface="Lato" panose="020F0502020204030203" pitchFamily="34" charset="0"/>
              </a:rPr>
              <a:t>empowers customers, enabling them to spread the </a:t>
            </a:r>
            <a:r>
              <a:rPr lang="en-IN" sz="3600" b="1" dirty="0">
                <a:solidFill>
                  <a:schemeClr val="bg1"/>
                </a:solidFill>
                <a:latin typeface="Lato" panose="020F0502020204030203" pitchFamily="34" charset="0"/>
              </a:rPr>
              <a:t>cost of high ticket items</a:t>
            </a:r>
          </a:p>
        </p:txBody>
      </p:sp>
      <p:sp>
        <p:nvSpPr>
          <p:cNvPr id="13" name="TextBox 12"/>
          <p:cNvSpPr txBox="1"/>
          <p:nvPr/>
        </p:nvSpPr>
        <p:spPr>
          <a:xfrm>
            <a:off x="400049" y="3793921"/>
            <a:ext cx="8343901" cy="954107"/>
          </a:xfrm>
          <a:prstGeom prst="rect">
            <a:avLst/>
          </a:prstGeom>
          <a:noFill/>
        </p:spPr>
        <p:txBody>
          <a:bodyPr wrap="square" rtlCol="0">
            <a:spAutoFit/>
          </a:bodyPr>
          <a:lstStyle/>
          <a:p>
            <a:pPr algn="ctr"/>
            <a:r>
              <a:rPr lang="en-IN" sz="2800" dirty="0">
                <a:solidFill>
                  <a:schemeClr val="bg1">
                    <a:lumMod val="95000"/>
                  </a:schemeClr>
                </a:solidFill>
                <a:latin typeface="Lato" panose="020F0502020204030203" pitchFamily="34" charset="0"/>
              </a:rPr>
              <a:t>Zest helps customers with time sensitive purchases, such as travel, special offers and discounts</a:t>
            </a:r>
          </a:p>
        </p:txBody>
      </p:sp>
    </p:spTree>
    <p:extLst>
      <p:ext uri="{BB962C8B-B14F-4D97-AF65-F5344CB8AC3E}">
        <p14:creationId xmlns:p14="http://schemas.microsoft.com/office/powerpoint/2010/main" val="1994607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1" cy="6858000"/>
          </a:xfrm>
          <a:prstGeom prst="rect">
            <a:avLst/>
          </a:prstGeom>
          <a:solidFill>
            <a:srgbClr val="603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312" y="-302280"/>
            <a:ext cx="5129743" cy="7408197"/>
          </a:xfrm>
          <a:prstGeom prst="rect">
            <a:avLst/>
          </a:prstGeom>
        </p:spPr>
      </p:pic>
      <p:sp>
        <p:nvSpPr>
          <p:cNvPr id="2" name="TextBox 1"/>
          <p:cNvSpPr txBox="1"/>
          <p:nvPr/>
        </p:nvSpPr>
        <p:spPr>
          <a:xfrm>
            <a:off x="3783096" y="2005776"/>
            <a:ext cx="5154881" cy="1077218"/>
          </a:xfrm>
          <a:prstGeom prst="rect">
            <a:avLst/>
          </a:prstGeom>
          <a:noFill/>
        </p:spPr>
        <p:txBody>
          <a:bodyPr wrap="square" rtlCol="0">
            <a:spAutoFit/>
          </a:bodyPr>
          <a:lstStyle/>
          <a:p>
            <a:pPr algn="ctr"/>
            <a:r>
              <a:rPr lang="en-IN" sz="3200" b="1" dirty="0">
                <a:solidFill>
                  <a:schemeClr val="bg1"/>
                </a:solidFill>
                <a:latin typeface="Lato" panose="020F0502020204030203" pitchFamily="34" charset="0"/>
              </a:rPr>
              <a:t>Zest delivers an awesome customer experience!</a:t>
            </a:r>
          </a:p>
        </p:txBody>
      </p:sp>
      <p:sp>
        <p:nvSpPr>
          <p:cNvPr id="5" name="TextBox 4"/>
          <p:cNvSpPr txBox="1"/>
          <p:nvPr/>
        </p:nvSpPr>
        <p:spPr>
          <a:xfrm>
            <a:off x="3992212" y="3773376"/>
            <a:ext cx="5154881" cy="1569660"/>
          </a:xfrm>
          <a:prstGeom prst="rect">
            <a:avLst/>
          </a:prstGeom>
          <a:noFill/>
        </p:spPr>
        <p:txBody>
          <a:bodyPr wrap="square" rtlCol="0">
            <a:spAutoFit/>
          </a:bodyPr>
          <a:lstStyle/>
          <a:p>
            <a:pPr marL="457200" indent="-457200">
              <a:buFont typeface="Wingdings" charset="2"/>
              <a:buChar char="ü"/>
            </a:pPr>
            <a:r>
              <a:rPr lang="en-IN" sz="2400" b="1" dirty="0">
                <a:solidFill>
                  <a:schemeClr val="bg1"/>
                </a:solidFill>
                <a:latin typeface="Lato" panose="020F0502020204030203" pitchFamily="34" charset="0"/>
              </a:rPr>
              <a:t>Instant easy check out </a:t>
            </a:r>
          </a:p>
          <a:p>
            <a:pPr marL="457200" indent="-457200">
              <a:buFont typeface="Wingdings" charset="2"/>
              <a:buChar char="ü"/>
            </a:pPr>
            <a:r>
              <a:rPr lang="en-IN" sz="2400" b="1" dirty="0">
                <a:solidFill>
                  <a:schemeClr val="bg1"/>
                </a:solidFill>
                <a:latin typeface="Lato" panose="020F0502020204030203" pitchFamily="34" charset="0"/>
              </a:rPr>
              <a:t>Easy to manage monthly payments</a:t>
            </a:r>
          </a:p>
          <a:p>
            <a:endParaRPr lang="en-IN" sz="2400" b="1" dirty="0">
              <a:solidFill>
                <a:schemeClr val="bg1"/>
              </a:solidFill>
              <a:latin typeface="Lato" panose="020F0502020204030203" pitchFamily="34" charset="0"/>
            </a:endParaRPr>
          </a:p>
        </p:txBody>
      </p:sp>
    </p:spTree>
    <p:extLst>
      <p:ext uri="{BB962C8B-B14F-4D97-AF65-F5344CB8AC3E}">
        <p14:creationId xmlns:p14="http://schemas.microsoft.com/office/powerpoint/2010/main" val="53000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8933"/>
            <a:ext cx="9144000" cy="981768"/>
          </a:xfrm>
          <a:prstGeom prst="rect">
            <a:avLst/>
          </a:prstGeom>
          <a:solidFill>
            <a:srgbClr val="4BA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6" name="TextBox 5"/>
          <p:cNvSpPr txBox="1"/>
          <p:nvPr/>
        </p:nvSpPr>
        <p:spPr>
          <a:xfrm>
            <a:off x="90553" y="108008"/>
            <a:ext cx="4262705" cy="707886"/>
          </a:xfrm>
          <a:prstGeom prst="rect">
            <a:avLst/>
          </a:prstGeom>
          <a:noFill/>
        </p:spPr>
        <p:txBody>
          <a:bodyPr wrap="none" rtlCol="0">
            <a:spAutoFit/>
          </a:bodyPr>
          <a:lstStyle/>
          <a:p>
            <a:r>
              <a:rPr lang="en-IN" sz="4000" b="1" dirty="0">
                <a:solidFill>
                  <a:schemeClr val="bg1"/>
                </a:solidFill>
                <a:latin typeface="Lato" panose="020F0502020204030203" pitchFamily="34" charset="0"/>
              </a:rPr>
              <a:t>Simple user flow</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968" y="1089776"/>
            <a:ext cx="8571695" cy="5714463"/>
          </a:xfrm>
          <a:prstGeom prst="rect">
            <a:avLst/>
          </a:prstGeom>
        </p:spPr>
      </p:pic>
    </p:spTree>
    <p:extLst>
      <p:ext uri="{BB962C8B-B14F-4D97-AF65-F5344CB8AC3E}">
        <p14:creationId xmlns:p14="http://schemas.microsoft.com/office/powerpoint/2010/main" val="3267671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8056</TotalTime>
  <Words>1102</Words>
  <Application>Microsoft Macintosh PowerPoint</Application>
  <PresentationFormat>On-screen Show (4:3)</PresentationFormat>
  <Paragraphs>183</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Calibri</vt:lpstr>
      <vt:lpstr>Calibri Light</vt:lpstr>
      <vt:lpstr>Droid Sans</vt:lpstr>
      <vt:lpstr>Lato</vt:lpstr>
      <vt:lpstr>Lobo</vt:lpstr>
      <vt:lpstr>MS PGothic</vt:lpstr>
      <vt:lpstr>Wingdings</vt:lpstr>
      <vt:lpstr>Arial</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Zest product features; designed with customers and merchants in mind</vt:lpstr>
      <vt:lpstr>PowerPoint Presentation</vt:lpstr>
      <vt:lpstr>PowerPoint Presentation</vt:lpstr>
      <vt:lpstr>PowerPoint Presentation</vt:lpstr>
      <vt:lpst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Vivek Singh</dc:creator>
  <cp:lastModifiedBy>Vivek Singh</cp:lastModifiedBy>
  <cp:revision>163</cp:revision>
  <dcterms:created xsi:type="dcterms:W3CDTF">2015-07-11T14:48:30Z</dcterms:created>
  <dcterms:modified xsi:type="dcterms:W3CDTF">2016-06-14T11:45:19Z</dcterms:modified>
</cp:coreProperties>
</file>