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cxJk9yMejYUxssOXx0aXf+Tt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15BB23-0E7C-4072-9F9C-F6FEBCC11FEC}">
  <a:tblStyle styleId="{9C15BB23-0E7C-4072-9F9C-F6FEBCC11FEC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 rot="5400000">
            <a:off x="3711185" y="-766817"/>
            <a:ext cx="4351338" cy="9634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ctrTitle"/>
          </p:nvPr>
        </p:nvSpPr>
        <p:spPr>
          <a:xfrm>
            <a:off x="1709928" y="987552"/>
            <a:ext cx="8385048" cy="3081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subTitle"/>
          </p:nvPr>
        </p:nvSpPr>
        <p:spPr>
          <a:xfrm>
            <a:off x="2905506" y="4480561"/>
            <a:ext cx="5993892" cy="116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cap="none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1069848" y="1709738"/>
            <a:ext cx="94308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1069848" y="4589463"/>
            <a:ext cx="943081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1069848" y="1825625"/>
            <a:ext cx="46840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2" type="body"/>
          </p:nvPr>
        </p:nvSpPr>
        <p:spPr>
          <a:xfrm>
            <a:off x="6019802" y="1825625"/>
            <a:ext cx="46840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839788" y="365125"/>
            <a:ext cx="989993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839789" y="1681163"/>
            <a:ext cx="48721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839787" y="2510632"/>
            <a:ext cx="487213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b="1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b="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3" type="body"/>
          </p:nvPr>
        </p:nvSpPr>
        <p:spPr>
          <a:xfrm>
            <a:off x="5889809" y="1681163"/>
            <a:ext cx="484990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1"/>
          <p:cNvSpPr txBox="1"/>
          <p:nvPr>
            <p:ph idx="4" type="body"/>
          </p:nvPr>
        </p:nvSpPr>
        <p:spPr>
          <a:xfrm>
            <a:off x="5889810" y="2505075"/>
            <a:ext cx="487213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b="1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b="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5183188" y="457201"/>
            <a:ext cx="565215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venir"/>
              <a:buNone/>
              <a:defRPr b="1"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sz="24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5" name="Google Shape;115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7BDAC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2800"/>
              <a:buFont typeface="Avenir"/>
              <a:buNone/>
              <a:defRPr b="0" i="0" sz="2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11096450" y="13395"/>
            <a:ext cx="494219" cy="6814823"/>
            <a:chOff x="11096450" y="13395"/>
            <a:chExt cx="494219" cy="6814823"/>
          </a:xfrm>
        </p:grpSpPr>
        <p:sp>
          <p:nvSpPr>
            <p:cNvPr id="7" name="Google Shape;7;p5"/>
            <p:cNvSpPr/>
            <p:nvPr/>
          </p:nvSpPr>
          <p:spPr>
            <a:xfrm rot="5400000">
              <a:off x="11108009" y="671857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" name="Google Shape;8;p5"/>
            <p:cNvSpPr/>
            <p:nvPr/>
          </p:nvSpPr>
          <p:spPr>
            <a:xfrm rot="5400000">
              <a:off x="11475034" y="77813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5"/>
            <p:cNvSpPr/>
            <p:nvPr/>
          </p:nvSpPr>
          <p:spPr>
            <a:xfrm rot="5400000">
              <a:off x="11478964" y="592010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5"/>
            <p:cNvSpPr/>
            <p:nvPr/>
          </p:nvSpPr>
          <p:spPr>
            <a:xfrm rot="5400000">
              <a:off x="11482378" y="335267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5"/>
            <p:cNvSpPr/>
            <p:nvPr/>
          </p:nvSpPr>
          <p:spPr>
            <a:xfrm rot="5400000">
              <a:off x="11407714" y="2021691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 rot="5400000">
              <a:off x="11414629" y="227242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rot="5400000">
              <a:off x="11426398" y="1049544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 rot="5400000">
              <a:off x="11440085" y="8369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 rot="5400000">
              <a:off x="11427309" y="1320685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 rot="5400000">
              <a:off x="11407470" y="1778440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" name="Google Shape;17;p5"/>
            <p:cNvSpPr/>
            <p:nvPr/>
          </p:nvSpPr>
          <p:spPr>
            <a:xfrm rot="5400000">
              <a:off x="11404869" y="153519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5"/>
            <p:cNvSpPr/>
            <p:nvPr/>
          </p:nvSpPr>
          <p:spPr>
            <a:xfrm rot="5400000">
              <a:off x="11480119" y="1078297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5"/>
            <p:cNvSpPr/>
            <p:nvPr/>
          </p:nvSpPr>
          <p:spPr>
            <a:xfrm rot="5400000">
              <a:off x="11194111" y="860614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 rot="5400000">
              <a:off x="11167080" y="1015030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 rot="5400000">
              <a:off x="11164085" y="450599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 rot="5400000">
              <a:off x="11155166" y="1253803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 rot="5400000">
              <a:off x="11141013" y="614227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 rot="5400000">
              <a:off x="11155026" y="146340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 rot="5400000">
              <a:off x="11101585" y="2335317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 rot="5400000">
              <a:off x="11141175" y="1673149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 rot="5400000">
              <a:off x="11120625" y="25550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 rot="5400000">
              <a:off x="11115856" y="190294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5400000">
              <a:off x="11082153" y="2137303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 rot="5400000">
              <a:off x="11410824" y="281829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 rot="5400000">
              <a:off x="11391700" y="5088176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 rot="5400000">
              <a:off x="11371127" y="2531128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5400000">
              <a:off x="11401349" y="473588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5400000">
              <a:off x="11409487" y="4455410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5400000">
              <a:off x="11369848" y="4194178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5400000">
              <a:off x="11381624" y="369169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11417787" y="307505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5400000">
              <a:off x="11376729" y="3335597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5400000">
              <a:off x="11360464" y="3934729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400000">
              <a:off x="11395443" y="5347417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1343434" y="5658571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5400000">
              <a:off x="11324095" y="6423833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5400000">
              <a:off x="11324317" y="5897278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5400000">
              <a:off x="11356013" y="6183127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5400000">
              <a:off x="11104198" y="3296179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5400000">
              <a:off x="11134111" y="4387490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5400000">
              <a:off x="11138041" y="5384813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5400000">
              <a:off x="11133693" y="459571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5400000">
              <a:off x="11105830" y="60467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rot="5400000">
              <a:off x="11117596" y="3060239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5400000">
              <a:off x="11125265" y="490033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5400000">
              <a:off x="11117373" y="5141456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>
              <a:off x="11112337" y="259815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5400000">
              <a:off x="11105830" y="627871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5400000">
              <a:off x="11093998" y="5596726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5400000">
              <a:off x="11097788" y="4080854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5400000">
              <a:off x="11075637" y="583668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5400000">
              <a:off x="11124696" y="2830776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11082841" y="3849727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5400000">
              <a:off x="11078098" y="3616257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5400000">
              <a:off x="11076712" y="6507925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5400000">
              <a:off x="11141853" y="3490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5400000">
              <a:off x="11301184" y="6639670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7BDA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1800"/>
              <a:buFont typeface="Avenir"/>
              <a:buNone/>
              <a:defRPr b="0" i="0" sz="1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 b="1222" l="0" r="0" t="24274"/>
          <a:stretch/>
        </p:blipFill>
        <p:spPr>
          <a:xfrm>
            <a:off x="20" y="-1"/>
            <a:ext cx="1219198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"/>
          <p:cNvGrpSpPr/>
          <p:nvPr/>
        </p:nvGrpSpPr>
        <p:grpSpPr>
          <a:xfrm>
            <a:off x="17113" y="5634464"/>
            <a:ext cx="12157773" cy="494218"/>
            <a:chOff x="18956" y="5952517"/>
            <a:chExt cx="12157773" cy="494218"/>
          </a:xfrm>
        </p:grpSpPr>
        <p:sp>
          <p:nvSpPr>
            <p:cNvPr id="145" name="Google Shape;145;p1"/>
            <p:cNvSpPr/>
            <p:nvPr/>
          </p:nvSpPr>
          <p:spPr>
            <a:xfrm rot="10800000">
              <a:off x="6637219" y="6356157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 rot="10800000">
              <a:off x="6139192" y="6359421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rot="10800000">
              <a:off x="6384660" y="6368396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 rot="10800000">
              <a:off x="5653573" y="6308012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 rot="10800000">
              <a:off x="18956" y="595659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 rot="10800000">
              <a:off x="4709370" y="6291575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 rot="10800000">
              <a:off x="4452381" y="6295774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 rot="10800000">
              <a:off x="5883090" y="6322699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 rot="10800000">
              <a:off x="5404559" y="6308010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 rot="10800000">
              <a:off x="4937280" y="6282192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 rot="10800000">
              <a:off x="5194538" y="6290059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 rot="10800000">
              <a:off x="5742191" y="6338204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 rot="10800000">
              <a:off x="5902106" y="6043523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 rot="10800000">
              <a:off x="5710297" y="6035458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 rot="10800000">
              <a:off x="6277444" y="6038724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 rot="10800000">
              <a:off x="5471034" y="6035460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 rot="10800000">
              <a:off x="6094009" y="6011795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 rot="10800000">
              <a:off x="5264556" y="6041988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 rot="10800000">
              <a:off x="4392340" y="5985586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 rot="10800000">
              <a:off x="5037697" y="6020771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 rot="10800000">
              <a:off x="6473186" y="605207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 rot="10800000">
              <a:off x="4825017" y="6002818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 rot="10800000">
              <a:off x="4572460" y="5957121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 rot="10800000">
              <a:off x="3908414" y="6286792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 rot="10800000">
              <a:off x="1634353" y="6266141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 rot="10800000">
              <a:off x="4177783" y="6246129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 rot="10800000">
              <a:off x="1982245" y="624294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 rot="10800000">
              <a:off x="2268040" y="6282192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 rot="10800000">
              <a:off x="2510851" y="6246285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 rot="10800000">
              <a:off x="3028371" y="626423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 rot="10800000">
              <a:off x="3656011" y="6301648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 rot="10800000">
              <a:off x="3333279" y="6267101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 rot="10800000">
              <a:off x="2773156" y="6239757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 rot="10800000">
              <a:off x="1398709" y="6264239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 rot="10800000">
              <a:off x="1047787" y="6218542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 rot="10800000">
              <a:off x="290115" y="6200589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 rot="10800000">
              <a:off x="811181" y="6179372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 rot="10800000">
              <a:off x="543201" y="6241343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 rot="10800000">
              <a:off x="3406775" y="5979446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 rot="10800000">
              <a:off x="2327423" y="6028408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 rot="10800000">
              <a:off x="1334031" y="6019431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 rot="10800000">
              <a:off x="2124491" y="6012903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 rot="10800000">
              <a:off x="657884" y="598271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 rot="10800000">
              <a:off x="3649584" y="5970470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 rot="10800000">
              <a:off x="1829398" y="601045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 rot="10800000">
              <a:off x="1580384" y="5998215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 rot="10800000">
              <a:off x="4121911" y="5994951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 rot="10800000">
              <a:off x="438116" y="599495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 rot="10800000">
              <a:off x="1110716" y="5973734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 rot="10800000">
              <a:off x="2639354" y="5976998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 rot="10800000">
              <a:off x="867906" y="5952517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 rot="10800000">
              <a:off x="3895937" y="6000664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 rot="10800000">
              <a:off x="2865326" y="5973733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 rot="10800000">
              <a:off x="3115444" y="5992749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 rot="10800000">
              <a:off x="215687" y="5955781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 rot="10800000">
              <a:off x="6683670" y="6019431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 rot="10800000">
              <a:off x="19451" y="6204541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 rot="10800000">
              <a:off x="11397390" y="635196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 rot="10800000">
              <a:off x="11140401" y="6356159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 rot="10800000">
              <a:off x="12049121" y="6351959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 rot="10800000">
              <a:off x="11625300" y="6342577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 rot="10800000">
              <a:off x="11851300" y="6351959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 rot="10800000">
              <a:off x="11988188" y="6083917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 rot="10800000">
              <a:off x="11080360" y="6045971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 rot="10800000">
              <a:off x="11725717" y="6081156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 rot="10800000">
              <a:off x="11513037" y="606320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 rot="10800000">
              <a:off x="11260480" y="6017506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 rot="10800000">
              <a:off x="10596434" y="6347177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 rot="10800000">
              <a:off x="8310592" y="6345841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 rot="10800000">
              <a:off x="10865803" y="6306514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 rot="10800000">
              <a:off x="8670714" y="633931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 rot="10800000">
              <a:off x="8956060" y="6342577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 rot="10800000">
              <a:off x="9198871" y="6306670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 rot="10800000">
              <a:off x="9716391" y="6324623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 rot="10800000">
              <a:off x="10344031" y="6362033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 rot="10800000">
              <a:off x="10070859" y="6318096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 rot="10800000">
              <a:off x="9461176" y="6300142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 rot="10800000">
              <a:off x="8039205" y="6341355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 rot="10800000">
              <a:off x="7730057" y="6318096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 rot="10800000">
              <a:off x="6930591" y="6309120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 rot="10800000">
              <a:off x="7497041" y="6299934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 rot="10800000">
              <a:off x="7207517" y="6336989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 rot="10800000">
              <a:off x="10094795" y="6039831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 rot="10800000">
              <a:off x="9015443" y="6088793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 rot="10800000">
              <a:off x="8022051" y="6079816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 rot="10800000">
              <a:off x="8806684" y="6076799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 rot="10800000">
              <a:off x="7345904" y="6043095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 rot="10800000">
              <a:off x="10337604" y="6030855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 rot="10800000">
              <a:off x="8517418" y="6070840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 rot="10800000">
              <a:off x="8268404" y="6058600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 rot="10800000">
              <a:off x="10809931" y="6055336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 rot="10800000">
              <a:off x="7126136" y="6055335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 rot="10800000">
              <a:off x="7798736" y="6034119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 rot="10800000">
              <a:off x="9327374" y="6037383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 rot="10800000">
              <a:off x="7555926" y="60129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 rot="10800000">
              <a:off x="10583957" y="606104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 rot="10800000">
              <a:off x="9553346" y="6034118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 rot="10800000">
              <a:off x="9804575" y="6052072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 rot="10800000">
              <a:off x="6903707" y="6016166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4" name="Google Shape;244;p1"/>
          <p:cNvSpPr txBox="1"/>
          <p:nvPr/>
        </p:nvSpPr>
        <p:spPr>
          <a:xfrm>
            <a:off x="4552950" y="733425"/>
            <a:ext cx="75723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Management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Air Quality in Indian Cities</a:t>
            </a:r>
            <a:endParaRPr sz="1800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1"/>
          <p:cNvSpPr txBox="1"/>
          <p:nvPr/>
        </p:nvSpPr>
        <p:spPr>
          <a:xfrm>
            <a:off x="5857875" y="3581400"/>
            <a:ext cx="2743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2F3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no. - 7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5857875" y="3867150"/>
            <a:ext cx="633412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:   19BIT085- Nandini Bhuva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    19BIT087- Nidhay Pancholi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    19BIT088- Nidhi Zala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    19BIT115- Shambhavi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    19BIT131- Vivek Devre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"/>
          <p:cNvGrpSpPr/>
          <p:nvPr/>
        </p:nvGrpSpPr>
        <p:grpSpPr>
          <a:xfrm>
            <a:off x="11096450" y="13395"/>
            <a:ext cx="494219" cy="6814823"/>
            <a:chOff x="11096450" y="13395"/>
            <a:chExt cx="494219" cy="6814823"/>
          </a:xfrm>
        </p:grpSpPr>
        <p:sp>
          <p:nvSpPr>
            <p:cNvPr id="252" name="Google Shape;252;p3"/>
            <p:cNvSpPr/>
            <p:nvPr/>
          </p:nvSpPr>
          <p:spPr>
            <a:xfrm rot="5400000">
              <a:off x="11108009" y="671857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 rot="5400000">
              <a:off x="11475034" y="77813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 rot="5400000">
              <a:off x="11478964" y="592010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 rot="5400000">
              <a:off x="11482378" y="335267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 rot="5400000">
              <a:off x="11407714" y="2021691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 rot="5400000">
              <a:off x="11414629" y="227242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 rot="5400000">
              <a:off x="11426398" y="1049544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 rot="5400000">
              <a:off x="11440085" y="8369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 rot="5400000">
              <a:off x="11427309" y="1320685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 rot="5400000">
              <a:off x="11407470" y="1778440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 rot="5400000">
              <a:off x="11404869" y="153519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 rot="5400000">
              <a:off x="11480119" y="1078297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 rot="5400000">
              <a:off x="11194111" y="860614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 rot="5400000">
              <a:off x="11167080" y="1015030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 rot="5400000">
              <a:off x="11164085" y="450599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 rot="5400000">
              <a:off x="11155166" y="1253803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 rot="5400000">
              <a:off x="11141013" y="614227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 rot="5400000">
              <a:off x="11155026" y="146340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 rot="5400000">
              <a:off x="11101585" y="2335317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 rot="5400000">
              <a:off x="11141175" y="1673149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 rot="5400000">
              <a:off x="11120625" y="25550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 rot="5400000">
              <a:off x="11115856" y="190294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 rot="5400000">
              <a:off x="11082153" y="2137303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 rot="5400000">
              <a:off x="11410824" y="281829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 rot="5400000">
              <a:off x="11391700" y="5088176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 rot="5400000">
              <a:off x="11371127" y="2531128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 rot="5400000">
              <a:off x="11401349" y="473588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 rot="5400000">
              <a:off x="11409487" y="4455410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 rot="5400000">
              <a:off x="11369848" y="4194178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 rot="5400000">
              <a:off x="11381624" y="369169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 rot="5400000">
              <a:off x="11417787" y="307505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 rot="5400000">
              <a:off x="11376729" y="3335597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 rot="5400000">
              <a:off x="11360464" y="3934729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 rot="5400000">
              <a:off x="11395443" y="5347417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 rot="5400000">
              <a:off x="11343434" y="5658571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 rot="5400000">
              <a:off x="11324095" y="6423833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 rot="5400000">
              <a:off x="11324317" y="5897278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 rot="5400000">
              <a:off x="11356013" y="6183127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 rot="5400000">
              <a:off x="11104198" y="3296179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 rot="5400000">
              <a:off x="11134111" y="4387490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 rot="5400000">
              <a:off x="11138041" y="5384813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 rot="5400000">
              <a:off x="11133693" y="459571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 rot="5400000">
              <a:off x="11105830" y="60467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 rot="5400000">
              <a:off x="11117596" y="3060239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 rot="5400000">
              <a:off x="11125265" y="490033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 rot="5400000">
              <a:off x="11117373" y="5141456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 rot="5400000">
              <a:off x="11112337" y="259815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 rot="5400000">
              <a:off x="11105830" y="627871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 rot="5400000">
              <a:off x="11093998" y="5596726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 rot="5400000">
              <a:off x="11097788" y="4080854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 rot="5400000">
              <a:off x="11075637" y="583668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 rot="5400000">
              <a:off x="11124696" y="2830776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 rot="5400000">
              <a:off x="11082841" y="3849727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 rot="5400000">
              <a:off x="11078098" y="3616257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 rot="5400000">
              <a:off x="11076712" y="6507925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 rot="5400000">
              <a:off x="11141853" y="3490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 rot="5400000">
              <a:off x="11301184" y="6639670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09" name="Google Shape;3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3"/>
          <p:cNvSpPr/>
          <p:nvPr/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3"/>
          <p:cNvSpPr txBox="1"/>
          <p:nvPr/>
        </p:nvSpPr>
        <p:spPr>
          <a:xfrm>
            <a:off x="1233813" y="1517680"/>
            <a:ext cx="4539129" cy="3699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2" name="Google Shape;312;p3"/>
          <p:cNvPicPr preferRelativeResize="0"/>
          <p:nvPr/>
        </p:nvPicPr>
        <p:blipFill rotWithShape="1">
          <a:blip r:embed="rId3">
            <a:alphaModFix/>
          </a:blip>
          <a:srcRect b="0" l="12697" r="33386" t="0"/>
          <a:stretch/>
        </p:blipFill>
        <p:spPr>
          <a:xfrm>
            <a:off x="7349463" y="1"/>
            <a:ext cx="4842537" cy="6845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"/>
          <p:cNvGrpSpPr/>
          <p:nvPr/>
        </p:nvGrpSpPr>
        <p:grpSpPr>
          <a:xfrm>
            <a:off x="11445459" y="-31769"/>
            <a:ext cx="510537" cy="6804780"/>
            <a:chOff x="11445459" y="-31769"/>
            <a:chExt cx="510537" cy="6804780"/>
          </a:xfrm>
        </p:grpSpPr>
        <p:sp>
          <p:nvSpPr>
            <p:cNvPr id="314" name="Google Shape;314;p3"/>
            <p:cNvSpPr/>
            <p:nvPr/>
          </p:nvSpPr>
          <p:spPr>
            <a:xfrm rot="5400000">
              <a:off x="11747521" y="666336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 rot="5400000">
              <a:off x="11768634" y="742112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 rot="5400000">
              <a:off x="11806592" y="959823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 rot="5400000">
              <a:off x="11794678" y="1198596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 rot="5400000">
              <a:off x="11748560" y="447364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 rot="5400000">
              <a:off x="11794538" y="1408197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 rot="5400000">
              <a:off x="11794234" y="2238233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 rot="5400000">
              <a:off x="11780687" y="1617942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 rot="5400000">
              <a:off x="11760137" y="200295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 rot="5400000">
              <a:off x="11755368" y="1847736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rot="5400000">
              <a:off x="11734067" y="-12868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rot="5400000">
              <a:off x="11540903" y="665835"/>
              <a:ext cx="147990" cy="75075"/>
            </a:xfrm>
            <a:custGeom>
              <a:rect b="b" l="l" r="r" t="t"/>
              <a:pathLst>
                <a:path extrusionOk="0" h="25" w="4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rot="5400000">
              <a:off x="11553275" y="896880"/>
              <a:ext cx="124063" cy="69362"/>
            </a:xfrm>
            <a:custGeom>
              <a:rect b="b" l="l" r="r" t="t"/>
              <a:pathLst>
                <a:path extrusionOk="0" h="23" w="38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rot="5400000">
              <a:off x="11547934" y="1134675"/>
              <a:ext cx="124951" cy="66098"/>
            </a:xfrm>
            <a:custGeom>
              <a:rect b="b" l="l" r="r" t="t"/>
              <a:pathLst>
                <a:path extrusionOk="0" h="22" w="38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rot="5400000">
              <a:off x="11530984" y="2147729"/>
              <a:ext cx="140901" cy="90579"/>
            </a:xfrm>
            <a:custGeom>
              <a:rect b="b" l="l" r="r" t="t"/>
              <a:pathLst>
                <a:path extrusionOk="0" h="30" w="43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rot="5400000">
              <a:off x="11538820" y="1925276"/>
              <a:ext cx="128495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rot="5400000">
              <a:off x="11511377" y="1610488"/>
              <a:ext cx="131153" cy="157493"/>
            </a:xfrm>
            <a:custGeom>
              <a:rect b="b" l="l" r="r" t="t"/>
              <a:pathLst>
                <a:path extrusionOk="0" h="52" w="40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rot="5400000">
              <a:off x="11522393" y="46124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rot="5400000">
              <a:off x="11516789" y="39307"/>
              <a:ext cx="131153" cy="112612"/>
            </a:xfrm>
            <a:custGeom>
              <a:rect b="b" l="l" r="r" t="t"/>
              <a:pathLst>
                <a:path extrusionOk="0" h="37" w="40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rot="5400000">
              <a:off x="11487165" y="1398137"/>
              <a:ext cx="134697" cy="93027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rot="5400000">
              <a:off x="11565017" y="2021046"/>
              <a:ext cx="2659" cy="8977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rot="5400000">
              <a:off x="11839032" y="2023516"/>
              <a:ext cx="140901" cy="93027"/>
            </a:xfrm>
            <a:custGeom>
              <a:rect b="b" l="l" r="r" t="t"/>
              <a:pathLst>
                <a:path extrusionOk="0" h="31" w="43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rot="5400000">
              <a:off x="11553729" y="261247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rot="5400000">
              <a:off x="11743710" y="3240972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 rot="5400000">
              <a:off x="11773623" y="4332283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 rot="5400000">
              <a:off x="11777553" y="5329606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 rot="5400000">
              <a:off x="11773205" y="4540510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 rot="5400000">
              <a:off x="11745342" y="5991495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 rot="5400000">
              <a:off x="11757108" y="3005032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 rot="5400000">
              <a:off x="11764777" y="4845128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 rot="5400000">
              <a:off x="11756885" y="5086249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 rot="5400000">
              <a:off x="11751849" y="2542950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 rot="5400000">
              <a:off x="11745342" y="6223503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 rot="5400000">
              <a:off x="11733510" y="5541519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 rot="5400000">
              <a:off x="11737300" y="402564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 rot="5400000">
              <a:off x="11715149" y="5781473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 rot="5400000">
              <a:off x="11764208" y="277556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 rot="5400000">
              <a:off x="11722353" y="3794520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 rot="5400000">
              <a:off x="11717610" y="3561050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 rot="5400000">
              <a:off x="11508042" y="2895364"/>
              <a:ext cx="150648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 rot="5400000">
              <a:off x="11519400" y="4033977"/>
              <a:ext cx="121406" cy="124036"/>
            </a:xfrm>
            <a:custGeom>
              <a:rect b="b" l="l" r="r" t="t"/>
              <a:pathLst>
                <a:path extrusionOk="0" h="41" w="37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 rot="5400000">
              <a:off x="11487351" y="2627056"/>
              <a:ext cx="137356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 rot="5400000">
              <a:off x="11487982" y="3771071"/>
              <a:ext cx="121406" cy="79154"/>
            </a:xfrm>
            <a:custGeom>
              <a:rect b="b" l="l" r="r" t="t"/>
              <a:pathLst>
                <a:path extrusionOk="0" h="26" w="37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 rot="5400000">
              <a:off x="11475764" y="5317507"/>
              <a:ext cx="131153" cy="111796"/>
            </a:xfrm>
            <a:custGeom>
              <a:rect b="b" l="l" r="r" t="t"/>
              <a:pathLst>
                <a:path extrusionOk="0" h="37" w="40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 rot="5400000">
              <a:off x="11455944" y="4533529"/>
              <a:ext cx="157737" cy="118324"/>
            </a:xfrm>
            <a:custGeom>
              <a:rect b="b" l="l" r="r" t="t"/>
              <a:pathLst>
                <a:path extrusionOk="0" h="39" w="48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 rot="5400000">
              <a:off x="11483332" y="3190789"/>
              <a:ext cx="115202" cy="124036"/>
            </a:xfrm>
            <a:custGeom>
              <a:rect b="b" l="l" r="r" t="t"/>
              <a:pathLst>
                <a:path extrusionOk="0" h="41" w="35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 rot="5400000">
              <a:off x="11462589" y="5599752"/>
              <a:ext cx="144445" cy="111796"/>
            </a:xfrm>
            <a:custGeom>
              <a:rect b="b" l="l" r="r" t="t"/>
              <a:pathLst>
                <a:path extrusionOk="0" h="37" w="44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 rot="5400000">
              <a:off x="11426802" y="6191496"/>
              <a:ext cx="131153" cy="75890"/>
            </a:xfrm>
            <a:custGeom>
              <a:rect b="b" l="l" r="r" t="t"/>
              <a:pathLst>
                <a:path extrusionOk="0" h="25" w="40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 rot="5400000">
              <a:off x="11474132" y="5079102"/>
              <a:ext cx="131153" cy="90579"/>
            </a:xfrm>
            <a:custGeom>
              <a:rect b="b" l="l" r="r" t="t"/>
              <a:pathLst>
                <a:path extrusionOk="0" h="30" w="4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 rot="5400000">
              <a:off x="11470869" y="4852243"/>
              <a:ext cx="131153" cy="90579"/>
            </a:xfrm>
            <a:custGeom>
              <a:rect b="b" l="l" r="r" t="t"/>
              <a:pathLst>
                <a:path extrusionOk="0" h="30" w="4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 rot="5400000">
              <a:off x="11475742" y="4352608"/>
              <a:ext cx="121406" cy="84051"/>
            </a:xfrm>
            <a:custGeom>
              <a:rect b="b" l="l" r="r" t="t"/>
              <a:pathLst>
                <a:path extrusionOk="0" h="28" w="37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 rot="5400000">
              <a:off x="11443694" y="5932892"/>
              <a:ext cx="137356" cy="120771"/>
            </a:xfrm>
            <a:custGeom>
              <a:rect b="b" l="l" r="r" t="t"/>
              <a:pathLst>
                <a:path extrusionOk="0" h="40" w="42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 rot="5400000">
              <a:off x="11538703" y="2387288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 rot="5400000">
              <a:off x="11443949" y="3551571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 rot="5400000">
              <a:off x="11430208" y="6379390"/>
              <a:ext cx="127608" cy="97107"/>
            </a:xfrm>
            <a:custGeom>
              <a:rect b="b" l="l" r="r" t="t"/>
              <a:pathLst>
                <a:path extrusionOk="0" h="32" w="39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 rot="5400000">
              <a:off x="11454699" y="6633625"/>
              <a:ext cx="134697" cy="90579"/>
            </a:xfrm>
            <a:custGeom>
              <a:rect b="b" l="l" r="r" t="t"/>
              <a:pathLst>
                <a:path extrusionOk="0" h="30" w="41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 rot="5400000">
              <a:off x="11518248" y="5648840"/>
              <a:ext cx="6204" cy="6527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71" name="Google Shape;371;p3"/>
          <p:cNvSpPr txBox="1"/>
          <p:nvPr/>
        </p:nvSpPr>
        <p:spPr>
          <a:xfrm>
            <a:off x="7349463" y="131524"/>
            <a:ext cx="4512684" cy="549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 :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b="1" i="1"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represent how data is stored in relational databases. The relational database stores data in the form of relations(tables).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b="1" i="1"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 designing the conceptual model of Database using ER diagram, we need to convert the conceptual model in the relational model which can be implemented using any RDBMS languages.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2757"/>
            <a:ext cx="7348082" cy="679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8" name="Google Shape;378;p4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-1"/>
            <a:ext cx="1219198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4"/>
          <p:cNvGrpSpPr/>
          <p:nvPr/>
        </p:nvGrpSpPr>
        <p:grpSpPr>
          <a:xfrm>
            <a:off x="11096450" y="13395"/>
            <a:ext cx="494219" cy="6814823"/>
            <a:chOff x="11096450" y="13395"/>
            <a:chExt cx="494219" cy="6814823"/>
          </a:xfrm>
        </p:grpSpPr>
        <p:sp>
          <p:nvSpPr>
            <p:cNvPr id="380" name="Google Shape;380;p4"/>
            <p:cNvSpPr/>
            <p:nvPr/>
          </p:nvSpPr>
          <p:spPr>
            <a:xfrm rot="5400000">
              <a:off x="11475034" y="77813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 rot="5400000">
              <a:off x="11478964" y="592010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 rot="5400000">
              <a:off x="11482378" y="335267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 rot="5400000">
              <a:off x="11426398" y="1049544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 rot="5400000">
              <a:off x="11108009" y="671857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 rot="5400000">
              <a:off x="11407714" y="2021691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 rot="5400000">
              <a:off x="11414629" y="227242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 rot="5400000">
              <a:off x="11440085" y="8369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 rot="5400000">
              <a:off x="11427309" y="1320685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 rot="5400000">
              <a:off x="11407470" y="1778440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 rot="5400000">
              <a:off x="11404869" y="153519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 rot="5400000">
              <a:off x="11480119" y="1078297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 rot="5400000">
              <a:off x="11194111" y="860614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 rot="5400000">
              <a:off x="11167080" y="1015030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 rot="5400000">
              <a:off x="11164085" y="450599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 rot="5400000">
              <a:off x="11155166" y="1253803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 rot="5400000">
              <a:off x="11141013" y="614227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 rot="5400000">
              <a:off x="11155026" y="146340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 rot="5400000">
              <a:off x="11101585" y="2335317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 rot="5400000">
              <a:off x="11141175" y="1673149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 rot="5400000">
              <a:off x="11120625" y="25550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 rot="5400000">
              <a:off x="11115856" y="190294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 rot="5400000">
              <a:off x="11082153" y="2137303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 rot="5400000">
              <a:off x="11410824" y="281829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 rot="5400000">
              <a:off x="11391700" y="5088176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 rot="5400000">
              <a:off x="11371127" y="2531128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 rot="5400000">
              <a:off x="11401349" y="473588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 rot="5400000">
              <a:off x="11409487" y="4455410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 rot="5400000">
              <a:off x="11369848" y="4194178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 rot="5400000">
              <a:off x="11381624" y="369169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 rot="5400000">
              <a:off x="11417787" y="307505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 rot="5400000">
              <a:off x="11376729" y="3335597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 rot="5400000">
              <a:off x="11360464" y="3934729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 rot="5400000">
              <a:off x="11395443" y="5347417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 rot="5400000">
              <a:off x="11343434" y="5658571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 rot="5400000">
              <a:off x="11324095" y="6423833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 rot="5400000">
              <a:off x="11324317" y="5897278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 rot="5400000">
              <a:off x="11356013" y="6183127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 rot="5400000">
              <a:off x="11104198" y="3296179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 rot="5400000">
              <a:off x="11134111" y="4387490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 rot="5400000">
              <a:off x="11138041" y="5384813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 rot="5400000">
              <a:off x="11133693" y="459571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 rot="5400000">
              <a:off x="11105830" y="60467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 rot="5400000">
              <a:off x="11117596" y="3060239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 rot="5400000">
              <a:off x="11125265" y="490033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 rot="5400000">
              <a:off x="11117373" y="5141456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 rot="5400000">
              <a:off x="11112337" y="259815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 rot="5400000">
              <a:off x="11105830" y="627871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 rot="5400000">
              <a:off x="11093998" y="5596726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 rot="5400000">
              <a:off x="11097788" y="4080854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 rot="5400000">
              <a:off x="11075637" y="583668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 rot="5400000">
              <a:off x="11124696" y="2830776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 rot="5400000">
              <a:off x="11082841" y="3849727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 rot="5400000">
              <a:off x="11078098" y="3616257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 rot="5400000">
              <a:off x="11076712" y="6507925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 rot="5400000">
              <a:off x="11141853" y="3490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 rot="5400000">
              <a:off x="11301184" y="6639670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aphicFrame>
        <p:nvGraphicFramePr>
          <p:cNvPr id="437" name="Google Shape;437;p4"/>
          <p:cNvGraphicFramePr/>
          <p:nvPr/>
        </p:nvGraphicFramePr>
        <p:xfrm>
          <a:off x="609600" y="885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{9C15BB23-0E7C-4072-9F9C-F6FEBCC11FEC}</a:tableStyleId>
              </a:tblPr>
              <a:tblGrid>
                <a:gridCol w="4393725"/>
                <a:gridCol w="3010850"/>
                <a:gridCol w="2656625"/>
              </a:tblGrid>
              <a:tr h="67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/>
                        <a:t>OUR MODEL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EXISTING MODEL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123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Data from various fields like petroleum products and air pollutants combined together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Data of particulate matter has been collected using optical sensors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Dashboard representing analysis of all the states. Hence, easily readable.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Considered various particulate matter for better analysis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Consist data regarding renewable energy potential also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8" name="Google Shape;438;p4"/>
          <p:cNvSpPr txBox="1"/>
          <p:nvPr/>
        </p:nvSpPr>
        <p:spPr>
          <a:xfrm>
            <a:off x="611688" y="277660"/>
            <a:ext cx="274319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:</a:t>
            </a:r>
            <a:endParaRPr/>
          </a:p>
        </p:txBody>
      </p:sp>
      <p:sp>
        <p:nvSpPr>
          <p:cNvPr id="439" name="Google Shape;439;p4"/>
          <p:cNvSpPr/>
          <p:nvPr/>
        </p:nvSpPr>
        <p:spPr>
          <a:xfrm>
            <a:off x="9195757" y="2034016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0" name="Google Shape;440;p4"/>
          <p:cNvSpPr/>
          <p:nvPr/>
        </p:nvSpPr>
        <p:spPr>
          <a:xfrm>
            <a:off x="9195757" y="3040149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1" name="Google Shape;441;p4"/>
          <p:cNvSpPr/>
          <p:nvPr/>
        </p:nvSpPr>
        <p:spPr>
          <a:xfrm>
            <a:off x="9195757" y="3911503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2" name="Google Shape;442;p4"/>
          <p:cNvSpPr/>
          <p:nvPr/>
        </p:nvSpPr>
        <p:spPr>
          <a:xfrm>
            <a:off x="9195757" y="4788467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3" name="Google Shape;443;p4"/>
          <p:cNvSpPr/>
          <p:nvPr/>
        </p:nvSpPr>
        <p:spPr>
          <a:xfrm>
            <a:off x="9195757" y="5670539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heckmark" id="444" name="Google Shape;4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069" y="3040149"/>
            <a:ext cx="393791" cy="39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445" name="Google Shape;4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070" y="3866844"/>
            <a:ext cx="393791" cy="39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446" name="Google Shape;4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068" y="2110486"/>
            <a:ext cx="393791" cy="39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447" name="Google Shape;4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9102" y="4693539"/>
            <a:ext cx="393791" cy="39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448" name="Google Shape;4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070" y="5705701"/>
            <a:ext cx="393791" cy="393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hemianVTI">
  <a:themeElements>
    <a:clrScheme name="AnalogousFromRegularSeedLeftStep">
      <a:dk1>
        <a:srgbClr val="000000"/>
      </a:dk1>
      <a:lt1>
        <a:srgbClr val="FFFFFF"/>
      </a:lt1>
      <a:dk2>
        <a:srgbClr val="1B252F"/>
      </a:dk2>
      <a:lt2>
        <a:srgbClr val="F2F3F0"/>
      </a:lt2>
      <a:accent1>
        <a:srgbClr val="774DC3"/>
      </a:accent1>
      <a:accent2>
        <a:srgbClr val="3F46B3"/>
      </a:accent2>
      <a:accent3>
        <a:srgbClr val="4D85C3"/>
      </a:accent3>
      <a:accent4>
        <a:srgbClr val="3BA5B1"/>
      </a:accent4>
      <a:accent5>
        <a:srgbClr val="4CC19D"/>
      </a:accent5>
      <a:accent6>
        <a:srgbClr val="3BB15B"/>
      </a:accent6>
      <a:hlink>
        <a:srgbClr val="72953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2021-02-18T11:27:10Z</dcterms:created>
  <dc:creator>Shambhavi Kumar</dc:creator>
</cp:coreProperties>
</file>