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7" r:id="rId5"/>
    <p:sldId id="257" r:id="rId6"/>
    <p:sldId id="286" r:id="rId7"/>
    <p:sldId id="288" r:id="rId8"/>
    <p:sldId id="289" r:id="rId9"/>
    <p:sldId id="290" r:id="rId10"/>
    <p:sldId id="299" r:id="rId11"/>
    <p:sldId id="294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5646" autoAdjust="0"/>
  </p:normalViewPr>
  <p:slideViewPr>
    <p:cSldViewPr snapToGrid="0">
      <p:cViewPr varScale="1">
        <p:scale>
          <a:sx n="46" d="100"/>
          <a:sy n="46" d="100"/>
        </p:scale>
        <p:origin x="1080" y="48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6" r:id="rId9"/>
    <p:sldLayoutId id="2147483661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54" y="883920"/>
            <a:ext cx="9302386" cy="2481184"/>
          </a:xfrm>
        </p:spPr>
        <p:txBody>
          <a:bodyPr/>
          <a:lstStyle/>
          <a:p>
            <a:r>
              <a:rPr lang="en-US" sz="5400" b="1" dirty="0">
                <a:solidFill>
                  <a:schemeClr val="tx2">
                    <a:lumMod val="75000"/>
                  </a:schemeClr>
                </a:solidFill>
              </a:rPr>
              <a:t>Title:</a:t>
            </a:r>
            <a:r>
              <a:rPr lang="en-US" sz="5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5400" dirty="0"/>
              <a:t>Pizza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54" y="3346928"/>
            <a:ext cx="6924946" cy="912850"/>
          </a:xfrm>
        </p:spPr>
        <p:txBody>
          <a:bodyPr/>
          <a:lstStyle/>
          <a:p>
            <a:r>
              <a:rPr lang="en-US" sz="3200" dirty="0">
                <a:solidFill>
                  <a:srgbClr val="FFFF00"/>
                </a:solidFill>
              </a:rPr>
              <a:t> A Comprehensive SQL-Based Study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6A52B-CAF3-BDA0-1130-E1A0F40ECFBE}"/>
              </a:ext>
            </a:extLst>
          </p:cNvPr>
          <p:cNvSpPr txBox="1"/>
          <p:nvPr/>
        </p:nvSpPr>
        <p:spPr>
          <a:xfrm>
            <a:off x="451214" y="5974080"/>
            <a:ext cx="3008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+mj-lt"/>
              </a:rPr>
              <a:t>By : Vivek Kumar Dixit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4" y="2017467"/>
            <a:ext cx="10362575" cy="4124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 </a:t>
            </a:r>
            <a:r>
              <a:rPr lang="en-US" dirty="0">
                <a:solidFill>
                  <a:schemeClr val="accent1"/>
                </a:solidFill>
              </a:rPr>
              <a:t>Analyze pizza sales data to gain insights into customer behavior, popular pizza types, sales trends, and overall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Source :-</a:t>
            </a:r>
          </a:p>
          <a:p>
            <a:r>
              <a:rPr lang="en-US" dirty="0">
                <a:solidFill>
                  <a:schemeClr val="accent1"/>
                </a:solidFill>
              </a:rPr>
              <a:t>  `</a:t>
            </a:r>
            <a:r>
              <a:rPr lang="en-US" dirty="0" err="1">
                <a:solidFill>
                  <a:schemeClr val="accent1"/>
                </a:solidFill>
              </a:rPr>
              <a:t>Order_details</a:t>
            </a:r>
            <a:r>
              <a:rPr lang="en-US" dirty="0">
                <a:solidFill>
                  <a:schemeClr val="accent1"/>
                </a:solidFill>
              </a:rPr>
              <a:t>`</a:t>
            </a:r>
          </a:p>
          <a:p>
            <a:r>
              <a:rPr lang="en-US" dirty="0">
                <a:solidFill>
                  <a:schemeClr val="accent1"/>
                </a:solidFill>
              </a:rPr>
              <a:t>  `Orders`</a:t>
            </a:r>
          </a:p>
          <a:p>
            <a:r>
              <a:rPr lang="en-US" dirty="0">
                <a:solidFill>
                  <a:schemeClr val="accent1"/>
                </a:solidFill>
              </a:rPr>
              <a:t>  `</a:t>
            </a:r>
            <a:r>
              <a:rPr lang="en-US" dirty="0" err="1">
                <a:solidFill>
                  <a:schemeClr val="accent1"/>
                </a:solidFill>
              </a:rPr>
              <a:t>pizza_type</a:t>
            </a:r>
            <a:r>
              <a:rPr lang="en-US" dirty="0">
                <a:solidFill>
                  <a:schemeClr val="accent1"/>
                </a:solidFill>
              </a:rPr>
              <a:t>`</a:t>
            </a:r>
          </a:p>
          <a:p>
            <a:r>
              <a:rPr lang="en-US" dirty="0">
                <a:solidFill>
                  <a:schemeClr val="accent1"/>
                </a:solidFill>
              </a:rPr>
              <a:t>  `pizza`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772" y="633015"/>
            <a:ext cx="2993028" cy="97536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43831-8406-B942-84C2-409209BF0C79}"/>
              </a:ext>
            </a:extLst>
          </p:cNvPr>
          <p:cNvSpPr txBox="1"/>
          <p:nvPr/>
        </p:nvSpPr>
        <p:spPr>
          <a:xfrm>
            <a:off x="944881" y="2029556"/>
            <a:ext cx="65989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Aptos Display" panose="020B0004020202020204" pitchFamily="34" charset="0"/>
              </a:rPr>
              <a:t>order_details</a:t>
            </a:r>
            <a:r>
              <a:rPr lang="en-US" sz="2400" b="1" dirty="0">
                <a:latin typeface="Aptos Display" panose="020B0004020202020204" pitchFamily="34" charset="0"/>
              </a:rPr>
              <a:t>: </a:t>
            </a:r>
            <a:r>
              <a:rPr lang="en-US" sz="2400" dirty="0">
                <a:latin typeface="Aptos Display" panose="020B0004020202020204" pitchFamily="34" charset="0"/>
              </a:rPr>
              <a:t>Contains order details</a:t>
            </a:r>
          </a:p>
          <a:p>
            <a:r>
              <a:rPr lang="en-US" sz="2400" dirty="0">
                <a:latin typeface="Aptos Display" panose="020B0004020202020204" pitchFamily="34" charset="0"/>
              </a:rPr>
              <a:t>      </a:t>
            </a:r>
            <a:r>
              <a:rPr lang="en-US" sz="2400" dirty="0" err="1">
                <a:solidFill>
                  <a:schemeClr val="accent1"/>
                </a:solidFill>
                <a:latin typeface="Aptos Display" panose="020B0004020202020204" pitchFamily="34" charset="0"/>
              </a:rPr>
              <a:t>order_details_id</a:t>
            </a:r>
            <a:r>
              <a:rPr lang="en-US" sz="2400" dirty="0">
                <a:solidFill>
                  <a:schemeClr val="accent1"/>
                </a:solidFill>
                <a:latin typeface="Aptos Display" panose="020B0004020202020204" pitchFamily="34" charset="0"/>
              </a:rPr>
              <a:t>, </a:t>
            </a:r>
            <a:r>
              <a:rPr lang="en-US" sz="2400" dirty="0" err="1">
                <a:solidFill>
                  <a:schemeClr val="accent1"/>
                </a:solidFill>
                <a:latin typeface="Aptos Display" panose="020B0004020202020204" pitchFamily="34" charset="0"/>
              </a:rPr>
              <a:t>order_id</a:t>
            </a:r>
            <a:r>
              <a:rPr lang="en-US" sz="2400" dirty="0">
                <a:solidFill>
                  <a:schemeClr val="accent1"/>
                </a:solidFill>
                <a:latin typeface="Aptos Display" panose="020B0004020202020204" pitchFamily="34" charset="0"/>
              </a:rPr>
              <a:t>, </a:t>
            </a:r>
            <a:r>
              <a:rPr lang="en-US" sz="2400" dirty="0" err="1">
                <a:solidFill>
                  <a:schemeClr val="accent1"/>
                </a:solidFill>
                <a:latin typeface="Aptos Display" panose="020B0004020202020204" pitchFamily="34" charset="0"/>
              </a:rPr>
              <a:t>pizza_id</a:t>
            </a:r>
            <a:r>
              <a:rPr lang="en-US" sz="2400" dirty="0">
                <a:solidFill>
                  <a:schemeClr val="accent1"/>
                </a:solidFill>
                <a:latin typeface="Aptos Display" panose="020B0004020202020204" pitchFamily="34" charset="0"/>
              </a:rPr>
              <a:t>, quantity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ptos Display" panose="020B0004020202020204" pitchFamily="34" charset="0"/>
              </a:rPr>
              <a:t>orders: </a:t>
            </a:r>
            <a:r>
              <a:rPr lang="en-US" sz="2400" dirty="0">
                <a:latin typeface="Aptos Display" panose="020B0004020202020204" pitchFamily="34" charset="0"/>
              </a:rPr>
              <a:t>Contains order information.</a:t>
            </a:r>
          </a:p>
          <a:p>
            <a:r>
              <a:rPr lang="en-US" sz="2400" dirty="0">
                <a:latin typeface="Aptos Display" panose="020B0004020202020204" pitchFamily="34" charset="0"/>
              </a:rPr>
              <a:t>     </a:t>
            </a:r>
            <a:r>
              <a:rPr lang="en-US" sz="2400" dirty="0">
                <a:solidFill>
                  <a:schemeClr val="accent1"/>
                </a:solidFill>
                <a:latin typeface="Aptos Display" panose="020B000402020202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ptos Display" panose="020B0004020202020204" pitchFamily="34" charset="0"/>
              </a:rPr>
              <a:t>order_id</a:t>
            </a:r>
            <a:r>
              <a:rPr lang="en-US" sz="2400" dirty="0">
                <a:solidFill>
                  <a:schemeClr val="accent1"/>
                </a:solidFill>
                <a:latin typeface="Aptos Display" panose="020B0004020202020204" pitchFamily="34" charset="0"/>
              </a:rPr>
              <a:t>, date, time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Aptos Display" panose="020B0004020202020204" pitchFamily="34" charset="0"/>
              </a:rPr>
              <a:t>pizza_type</a:t>
            </a:r>
            <a:r>
              <a:rPr lang="en-US" sz="2400" b="1" dirty="0">
                <a:latin typeface="Aptos Display" panose="020B0004020202020204" pitchFamily="34" charset="0"/>
              </a:rPr>
              <a:t>: </a:t>
            </a:r>
            <a:r>
              <a:rPr lang="en-US" sz="2400" dirty="0">
                <a:latin typeface="Aptos Display" panose="020B0004020202020204" pitchFamily="34" charset="0"/>
              </a:rPr>
              <a:t>Contains information about pizza types.</a:t>
            </a:r>
          </a:p>
          <a:p>
            <a:r>
              <a:rPr lang="en-US" sz="2400" dirty="0">
                <a:latin typeface="Aptos Display" panose="020B0004020202020204" pitchFamily="34" charset="0"/>
              </a:rPr>
              <a:t>     </a:t>
            </a:r>
            <a:r>
              <a:rPr lang="en-US" sz="2400" dirty="0">
                <a:solidFill>
                  <a:schemeClr val="accent1"/>
                </a:solidFill>
                <a:latin typeface="Aptos Display" panose="020B000402020202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ptos Display" panose="020B0004020202020204" pitchFamily="34" charset="0"/>
              </a:rPr>
              <a:t>pizza_type_id</a:t>
            </a:r>
            <a:r>
              <a:rPr lang="en-US" sz="2400" dirty="0">
                <a:solidFill>
                  <a:schemeClr val="accent1"/>
                </a:solidFill>
                <a:latin typeface="Aptos Display" panose="020B0004020202020204" pitchFamily="34" charset="0"/>
              </a:rPr>
              <a:t>, name, category, ingredients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ptos Display" panose="020B0004020202020204" pitchFamily="34" charset="0"/>
              </a:rPr>
              <a:t>pizza: </a:t>
            </a:r>
            <a:r>
              <a:rPr lang="en-US" sz="2400" dirty="0">
                <a:latin typeface="Aptos Display" panose="020B0004020202020204" pitchFamily="34" charset="0"/>
              </a:rPr>
              <a:t>Contains specific pizza details.</a:t>
            </a:r>
          </a:p>
          <a:p>
            <a:r>
              <a:rPr lang="en-US" sz="2400" dirty="0">
                <a:solidFill>
                  <a:schemeClr val="accent1"/>
                </a:solidFill>
                <a:latin typeface="Aptos Display" panose="020B0004020202020204" pitchFamily="34" charset="0"/>
              </a:rPr>
              <a:t>      </a:t>
            </a:r>
            <a:r>
              <a:rPr lang="en-US" sz="2400" dirty="0" err="1">
                <a:solidFill>
                  <a:schemeClr val="accent1"/>
                </a:solidFill>
                <a:latin typeface="Aptos Display" panose="020B0004020202020204" pitchFamily="34" charset="0"/>
              </a:rPr>
              <a:t>pizza_id</a:t>
            </a:r>
            <a:r>
              <a:rPr lang="en-US" sz="2400" dirty="0">
                <a:solidFill>
                  <a:schemeClr val="accent1"/>
                </a:solidFill>
                <a:latin typeface="Aptos Display" panose="020B0004020202020204" pitchFamily="34" charset="0"/>
              </a:rPr>
              <a:t>, </a:t>
            </a:r>
            <a:r>
              <a:rPr lang="en-US" sz="2400" dirty="0" err="1">
                <a:solidFill>
                  <a:schemeClr val="accent1"/>
                </a:solidFill>
                <a:latin typeface="Aptos Display" panose="020B0004020202020204" pitchFamily="34" charset="0"/>
              </a:rPr>
              <a:t>pizza_type_id</a:t>
            </a:r>
            <a:r>
              <a:rPr lang="en-US" sz="2400" dirty="0">
                <a:solidFill>
                  <a:schemeClr val="accent1"/>
                </a:solidFill>
                <a:latin typeface="Aptos Display" panose="020B0004020202020204" pitchFamily="34" charset="0"/>
              </a:rPr>
              <a:t>, size, price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CD92B9C-C429-C828-0966-F7A3B05149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45" r="7332"/>
          <a:stretch/>
        </p:blipFill>
        <p:spPr>
          <a:xfrm>
            <a:off x="7088958" y="2029556"/>
            <a:ext cx="4970842" cy="347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106680"/>
            <a:ext cx="5120640" cy="1143000"/>
          </a:xfrm>
        </p:spPr>
        <p:txBody>
          <a:bodyPr/>
          <a:lstStyle/>
          <a:p>
            <a:r>
              <a:rPr lang="en-US" dirty="0"/>
              <a:t>Analysis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6880" y="1706880"/>
            <a:ext cx="8382000" cy="376428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1"/>
                </a:solidFill>
              </a:rPr>
              <a:t>Identify popular pizza types.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1"/>
                </a:solidFill>
              </a:rPr>
              <a:t>Analyze sales trends over time.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1"/>
                </a:solidFill>
              </a:rPr>
              <a:t>Understand customer ordering behavior.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1"/>
                </a:solidFill>
              </a:rPr>
              <a:t>Evaluate overall 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053" y="768350"/>
            <a:ext cx="5736228" cy="731520"/>
          </a:xfrm>
        </p:spPr>
        <p:txBody>
          <a:bodyPr/>
          <a:lstStyle/>
          <a:p>
            <a:r>
              <a:rPr lang="en-US" sz="4800" dirty="0"/>
              <a:t>Popular Pizza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99FDA-9991-66BF-CAAA-77FA4FACCEF6}"/>
              </a:ext>
            </a:extLst>
          </p:cNvPr>
          <p:cNvSpPr txBox="1"/>
          <p:nvPr/>
        </p:nvSpPr>
        <p:spPr>
          <a:xfrm>
            <a:off x="182880" y="2377440"/>
            <a:ext cx="109291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ptos Display" panose="020B0004020202020204" pitchFamily="34" charset="0"/>
              </a:rPr>
              <a:t>By analyzing the number of times each pizza type is ordered, we can identify the top-selling pizzas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Insights:-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The data shows that certain pizza types are ordered significantly more frequently than others.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Understanding popular pizza types can help in stocking ingredients, planning promotions, and menu design</a:t>
            </a:r>
            <a:r>
              <a:rPr lang="en-US" sz="2800" dirty="0"/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sz="5400" dirty="0"/>
              <a:t>Sales Trends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2023984"/>
            <a:ext cx="11125200" cy="3934856"/>
          </a:xfrm>
        </p:spPr>
        <p:txBody>
          <a:bodyPr>
            <a:normAutofit/>
          </a:bodyPr>
          <a:lstStyle/>
          <a:p>
            <a:r>
              <a:rPr lang="en-US" sz="2800" dirty="0"/>
              <a:t>Analyze how pizza sales vary over different months.</a:t>
            </a:r>
          </a:p>
          <a:p>
            <a:r>
              <a:rPr lang="en-US" sz="2800" dirty="0"/>
              <a:t>By examining the total sales figures month by month, we can identify trends and patterns.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Sales trends can reveal peak periods, such as specific months with higher sales, possibly due to holidays or special events.</a:t>
            </a:r>
            <a:endParaRPr lang="en-US" sz="28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Identifying off-peak months can help in planning promotions or discounts to boost sales.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15FD-D1E4-B709-C17D-BB10F4A2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EB6AF-7C96-7A11-27FC-8430F1DF2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84832"/>
            <a:ext cx="10475867" cy="398068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SELECT </a:t>
            </a:r>
            <a:r>
              <a:rPr lang="en-US" dirty="0"/>
              <a:t>EXTRACT(MONTH FROM </a:t>
            </a:r>
            <a:r>
              <a:rPr lang="en-US" dirty="0" err="1"/>
              <a:t>o.date</a:t>
            </a:r>
            <a:r>
              <a:rPr lang="en-US" dirty="0"/>
              <a:t>) </a:t>
            </a:r>
            <a:r>
              <a:rPr lang="en-US" dirty="0">
                <a:solidFill>
                  <a:schemeClr val="accent1"/>
                </a:solidFill>
              </a:rPr>
              <a:t>AS month</a:t>
            </a:r>
            <a:r>
              <a:rPr lang="en-US" dirty="0"/>
              <a:t>, SUM(</a:t>
            </a:r>
            <a:r>
              <a:rPr lang="en-US" dirty="0" err="1"/>
              <a:t>od.quantity</a:t>
            </a:r>
            <a:r>
              <a:rPr lang="en-US" dirty="0"/>
              <a:t> * </a:t>
            </a:r>
            <a:r>
              <a:rPr lang="en-US" dirty="0" err="1"/>
              <a:t>p.price</a:t>
            </a:r>
            <a:r>
              <a:rPr lang="en-US" dirty="0"/>
              <a:t>) </a:t>
            </a:r>
            <a:r>
              <a:rPr lang="en-US" dirty="0">
                <a:solidFill>
                  <a:schemeClr val="accent1"/>
                </a:solidFill>
              </a:rPr>
              <a:t>AS </a:t>
            </a:r>
            <a:r>
              <a:rPr lang="en-US" dirty="0" err="1"/>
              <a:t>total_sales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orders o</a:t>
            </a:r>
          </a:p>
          <a:p>
            <a:r>
              <a:rPr lang="en-US" dirty="0">
                <a:solidFill>
                  <a:schemeClr val="accent1"/>
                </a:solidFill>
              </a:rPr>
              <a:t>JOIN </a:t>
            </a:r>
            <a:r>
              <a:rPr lang="en-US" dirty="0" err="1"/>
              <a:t>order_details</a:t>
            </a:r>
            <a:r>
              <a:rPr lang="en-US" dirty="0"/>
              <a:t> od </a:t>
            </a:r>
            <a:r>
              <a:rPr lang="en-US" dirty="0">
                <a:solidFill>
                  <a:schemeClr val="accent1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o.order_id</a:t>
            </a:r>
            <a:r>
              <a:rPr lang="en-US" dirty="0"/>
              <a:t> = </a:t>
            </a:r>
            <a:r>
              <a:rPr lang="en-US" dirty="0" err="1"/>
              <a:t>od.order_id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JOIN</a:t>
            </a:r>
            <a:r>
              <a:rPr lang="en-US" dirty="0"/>
              <a:t> pizza p </a:t>
            </a:r>
            <a:r>
              <a:rPr lang="en-US" dirty="0">
                <a:solidFill>
                  <a:schemeClr val="accent1"/>
                </a:solidFill>
              </a:rPr>
              <a:t>ON </a:t>
            </a:r>
            <a:r>
              <a:rPr lang="en-US" dirty="0" err="1"/>
              <a:t>od.pizza_id</a:t>
            </a:r>
            <a:r>
              <a:rPr lang="en-US" dirty="0"/>
              <a:t> = </a:t>
            </a:r>
            <a:r>
              <a:rPr lang="en-US" dirty="0" err="1"/>
              <a:t>p.pizza_id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GROUP BY month</a:t>
            </a:r>
          </a:p>
          <a:p>
            <a:r>
              <a:rPr lang="en-US" dirty="0">
                <a:solidFill>
                  <a:schemeClr val="accent1"/>
                </a:solidFill>
              </a:rPr>
              <a:t>ORDER BY month;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776" y="1097282"/>
            <a:ext cx="5943599" cy="1920240"/>
          </a:xfrm>
        </p:spPr>
        <p:txBody>
          <a:bodyPr/>
          <a:lstStyle/>
          <a:p>
            <a:r>
              <a:rPr lang="en-US" b="1" dirty="0"/>
              <a:t>Insights &amp; Recommendations</a:t>
            </a:r>
            <a:br>
              <a:rPr lang="en-US" b="1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7FA6A4-52CB-E748-962A-3E15BC7FC548}"/>
              </a:ext>
            </a:extLst>
          </p:cNvPr>
          <p:cNvPicPr>
            <a:picLocks noGrp="1" noChangeAspect="1"/>
          </p:cNvPicPr>
          <p:nvPr>
            <p:ph idx="17"/>
          </p:nvPr>
        </p:nvPicPr>
        <p:blipFill>
          <a:blip r:embed="rId3"/>
          <a:stretch>
            <a:fillRect/>
          </a:stretch>
        </p:blipFill>
        <p:spPr>
          <a:xfrm>
            <a:off x="74942" y="1538452"/>
            <a:ext cx="5074919" cy="3383279"/>
          </a:xfr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224EFC5-02DE-1E84-9590-E6F9F7F3F4C7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223776" y="2377439"/>
            <a:ext cx="6968224" cy="3383279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Popular pizza types should be prioritized for promotions.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Seasonal trends can inform marketing strategies.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Insights on customer behavior can improve order management.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332" y="2111168"/>
            <a:ext cx="9779183" cy="1706563"/>
          </a:xfrm>
        </p:spPr>
        <p:txBody>
          <a:bodyPr/>
          <a:lstStyle/>
          <a:p>
            <a:r>
              <a:rPr lang="en-US" sz="8800" dirty="0"/>
              <a:t>Thankyou!</a:t>
            </a:r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C34D33B-CCD4-4642-BE71-A12DADD3AFFA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tf45331398_wac</Template>
  <TotalTime>0</TotalTime>
  <Words>401</Words>
  <Application>Microsoft Office PowerPoint</Application>
  <PresentationFormat>Widescreen</PresentationFormat>
  <Paragraphs>58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 Display</vt:lpstr>
      <vt:lpstr>Arial</vt:lpstr>
      <vt:lpstr>Calibri</vt:lpstr>
      <vt:lpstr>Tenorite</vt:lpstr>
      <vt:lpstr>Wingdings</vt:lpstr>
      <vt:lpstr>Custom</vt:lpstr>
      <vt:lpstr>Title: Pizza Sales Analysis</vt:lpstr>
      <vt:lpstr>Introduction</vt:lpstr>
      <vt:lpstr>Dataset</vt:lpstr>
      <vt:lpstr>Analysis Goals</vt:lpstr>
      <vt:lpstr>Popular Pizza Types</vt:lpstr>
      <vt:lpstr>Sales Trends Over Time</vt:lpstr>
      <vt:lpstr>SQL Code</vt:lpstr>
      <vt:lpstr>Insights &amp; Recommendations </vt:lpstr>
      <vt:lpstr>Thankyou!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2024-07-15T11:11:16Z</dcterms:created>
  <dcterms:modified xsi:type="dcterms:W3CDTF">2024-07-31T19:08:28Z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