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5"/>
  </p:notesMasterIdLst>
  <p:sldIdLst>
    <p:sldId id="258" r:id="rId2"/>
    <p:sldId id="265" r:id="rId3"/>
    <p:sldId id="538" r:id="rId4"/>
    <p:sldId id="537" r:id="rId5"/>
    <p:sldId id="539" r:id="rId6"/>
    <p:sldId id="540" r:id="rId7"/>
    <p:sldId id="544" r:id="rId8"/>
    <p:sldId id="546" r:id="rId9"/>
    <p:sldId id="547" r:id="rId10"/>
    <p:sldId id="545" r:id="rId11"/>
    <p:sldId id="541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9"/>
    <p:restoredTop sz="94674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22D8-9D0A-6848-95F4-B655627DE81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E6E0-7498-A949-ADCC-FA45895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911-8F2E-314F-B772-A584B00D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19DEC-72E0-654C-A0AD-E4A8B997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83B8-291A-C448-A469-6C83FC0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D3C8-D645-8041-B669-78776093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B13D-838A-B042-AA0D-800FEB67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0FC-5008-2F43-8C4A-B07233C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62E5-8863-8040-B4F1-59430DF7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4AA7-391F-044C-81BF-A6D2C6C1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EFB3-2B08-AE4D-A088-F19161BE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8061-DC06-9C46-B5DF-7FF91FBF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B8507-0AFA-654B-97CB-C1A8F1F0E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563A4-DBA6-D748-983F-67F3F917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3583-EEC5-964C-8D7A-E9433BEE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7038-B2BA-FB44-93E6-F3419543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E161-F904-7343-87B0-ADD468A1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07E55-FBDA-354E-9791-FF495C1C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2" y="2453959"/>
            <a:ext cx="6993467" cy="441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D4D16-A951-CA42-8791-A1F58F3CF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2" y="2453959"/>
            <a:ext cx="6993467" cy="44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6FD-CF91-CB4F-A96E-B95F979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5386-A3AE-8A4B-B96C-39C4A364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BBA2-33B0-9244-89A3-0F384764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121C-833D-954E-BC2A-B5E267EC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F475-4FDD-EA43-A5F1-8BAC061D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D1D-6293-7B4E-8F2D-035DD204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8AD-6051-BE43-AE52-68571A08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BFE7-FCD6-DD42-A1AC-1143749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5401-477E-B647-8662-D9FA274C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B74B-0A8D-7842-BC29-89631AC4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3CF-3EF9-0744-ABF3-3BFF3002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EDF-F859-0748-AE1A-D33A09C36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4607-75BF-8248-AEB6-69DB34560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2E856-79CC-5C48-B800-09CDA4F9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FDB6-F172-5D49-BD28-1FDE6D59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9DE70-78C1-A546-A838-A4AEED1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D744-0137-904A-949F-788F4C83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7864-D645-284E-B6C8-3F4D1EF1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4664-1A98-9445-958E-F92BECB9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E3EF1-2EAB-4A40-A5A2-B44A0AE8E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4B3A-FD96-5A4C-A223-9CDFA17F0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4E9D1-8D8F-AE4B-B4CC-F8BCBA8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1E4C3-5855-674D-AC15-4A4AC88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7E19-D1C7-1B47-BE0F-373CEE5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D31A-E229-A540-8B06-B6D8E7CB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F2FF2-668E-DF47-9F15-149D587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675DE-CADC-3040-B86E-19C10F9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AE74-AEBB-2A4B-A43A-CD8BC159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5319B-5166-1B4A-9F10-9188CBE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68A75-FD6E-7C43-8C45-8B4B0D3D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4DCE-8FFF-3346-B641-E7ADCBB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4FFE-B768-1D4D-81CB-72E0FD3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F5A4-CD23-2F46-8414-0A90DAB4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5E1C0-6283-D743-A424-528D69F6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E98B-5D9E-834C-B1A2-890B3161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1039-931E-4F4B-A227-30BE237C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6FB-522A-DE49-A223-FFD44508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35DD-22CD-0840-9D5E-4EFA5FCD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62B5-3476-D945-923B-B4378B79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1CE03-8F54-174A-9CE7-8AC0C726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523D-A761-C545-BCAA-4EA4A54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2A70-B170-C34F-8CE2-2F775A7C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2CC1-3FCA-7743-BA7A-93DE5DC4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E6209-F1F0-7847-BC01-EB312EC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25DD-0582-E04E-AF45-828275769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4B7E-99DC-1545-8591-111DF008E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C2EB-803E-2241-BA7E-F6F1CD1DED7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B22D-62A0-6F4F-A4B2-95F1389C9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27A9-4F66-8B43-B236-3F4960094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	Intent SDK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98D6E-0A7D-5441-A1B5-556551E9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25" y="1783959"/>
            <a:ext cx="4047843" cy="40478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6D86FC-DA1E-CF42-B894-3DFC1F9B57EB}"/>
              </a:ext>
            </a:extLst>
          </p:cNvPr>
          <p:cNvSpPr/>
          <p:nvPr/>
        </p:nvSpPr>
        <p:spPr>
          <a:xfrm>
            <a:off x="4342696" y="702600"/>
            <a:ext cx="3218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Intent SDK</a:t>
            </a:r>
          </a:p>
        </p:txBody>
      </p:sp>
    </p:spTree>
    <p:extLst>
      <p:ext uri="{BB962C8B-B14F-4D97-AF65-F5344CB8AC3E}">
        <p14:creationId xmlns:p14="http://schemas.microsoft.com/office/powerpoint/2010/main" val="206080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B35E4B-10C6-4A4B-8671-B003BA53BBFB}"/>
              </a:ext>
            </a:extLst>
          </p:cNvPr>
          <p:cNvSpPr/>
          <p:nvPr/>
        </p:nvSpPr>
        <p:spPr>
          <a:xfrm>
            <a:off x="1858222" y="2233688"/>
            <a:ext cx="51061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8673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Intent : Deploy PIM SG-State Sensor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Deploy two PE’s with interfaces.</a:t>
            </a:r>
          </a:p>
          <a:p>
            <a:r>
              <a:rPr lang="en-US" dirty="0"/>
              <a:t>Create PIM interfaces.</a:t>
            </a:r>
          </a:p>
          <a:p>
            <a:r>
              <a:rPr lang="en-US" dirty="0"/>
              <a:t>Register SG interest.</a:t>
            </a:r>
          </a:p>
          <a:p>
            <a:r>
              <a:rPr lang="en-US" dirty="0"/>
              <a:t>Deploy PIM SG-state sensor.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6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24" y="347305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Deploy C-(SG) sensor using façade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C1D-48C2-D847-8FFD-B2C4789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42" y="2150715"/>
            <a:ext cx="8580120" cy="4400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 ‘PE1’, ‘ASR9k’,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‘PE1’, Gig, UP)</a:t>
            </a:r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(‘PE2’, 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‘PE2’, Gig, UP)</a:t>
            </a:r>
          </a:p>
          <a:p>
            <a:pPr marL="0" indent="0">
              <a:buNone/>
            </a:pPr>
            <a:r>
              <a:rPr lang="en-US" dirty="0"/>
              <a:t>Pim1 = </a:t>
            </a:r>
            <a:r>
              <a:rPr lang="en-US" dirty="0" err="1"/>
              <a:t>CreatePimInterface</a:t>
            </a:r>
            <a:r>
              <a:rPr lang="en-US" dirty="0"/>
              <a:t>(‘ge-0/0’, ‘PE1’, v4)</a:t>
            </a:r>
          </a:p>
          <a:p>
            <a:pPr marL="0" indent="0">
              <a:buNone/>
            </a:pPr>
            <a:r>
              <a:rPr lang="en-US" dirty="0"/>
              <a:t>Pim2 = </a:t>
            </a:r>
            <a:r>
              <a:rPr lang="en-US" dirty="0" err="1"/>
              <a:t>CreatePimInterface</a:t>
            </a:r>
            <a:r>
              <a:rPr lang="en-US" dirty="0"/>
              <a:t>(‘ge-0/0’, ‘PE2’, v4)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SG-STATE, S, G, Pim1)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SG-STATE, S, G, Pim2)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A5BDA2-09FC-9143-9D0A-31B869D7910E}"/>
              </a:ext>
            </a:extLst>
          </p:cNvPr>
          <p:cNvSpPr txBox="1">
            <a:spLocks/>
          </p:cNvSpPr>
          <p:nvPr/>
        </p:nvSpPr>
        <p:spPr>
          <a:xfrm>
            <a:off x="579842" y="1346765"/>
            <a:ext cx="8618220" cy="74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Intents/sensors/</a:t>
            </a:r>
            <a:r>
              <a:rPr lang="en-US" dirty="0" err="1"/>
              <a:t>pim_sg.py</a:t>
            </a:r>
            <a:r>
              <a:rPr lang="en-US" dirty="0"/>
              <a:t>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67354F-93CE-A742-80EC-9B6EDA3E112C}"/>
              </a:ext>
            </a:extLst>
          </p:cNvPr>
          <p:cNvSpPr/>
          <p:nvPr/>
        </p:nvSpPr>
        <p:spPr>
          <a:xfrm>
            <a:off x="6431240" y="1673195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72201-60D5-DA4D-8924-D5E0BC997657}"/>
              </a:ext>
            </a:extLst>
          </p:cNvPr>
          <p:cNvSpPr/>
          <p:nvPr/>
        </p:nvSpPr>
        <p:spPr>
          <a:xfrm>
            <a:off x="8437840" y="1673195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C32897-67D4-7742-BD1B-9CF75A0206B6}"/>
              </a:ext>
            </a:extLst>
          </p:cNvPr>
          <p:cNvSpPr/>
          <p:nvPr/>
        </p:nvSpPr>
        <p:spPr>
          <a:xfrm>
            <a:off x="10629860" y="1642715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C51C60-54E1-AC4A-A9C8-F6464BD63EC0}"/>
              </a:ext>
            </a:extLst>
          </p:cNvPr>
          <p:cNvSpPr/>
          <p:nvPr/>
        </p:nvSpPr>
        <p:spPr>
          <a:xfrm>
            <a:off x="6431240" y="3207354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12BC6-F267-E84C-A4F2-293F244F90A3}"/>
              </a:ext>
            </a:extLst>
          </p:cNvPr>
          <p:cNvSpPr/>
          <p:nvPr/>
        </p:nvSpPr>
        <p:spPr>
          <a:xfrm>
            <a:off x="8437840" y="3207354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FD1CB9-7E84-014A-B7B7-B5C0AD69AF20}"/>
              </a:ext>
            </a:extLst>
          </p:cNvPr>
          <p:cNvSpPr/>
          <p:nvPr/>
        </p:nvSpPr>
        <p:spPr>
          <a:xfrm>
            <a:off x="10667960" y="3230294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42186C-2873-5E49-A478-8977F81DF294}"/>
              </a:ext>
            </a:extLst>
          </p:cNvPr>
          <p:cNvSpPr/>
          <p:nvPr/>
        </p:nvSpPr>
        <p:spPr>
          <a:xfrm>
            <a:off x="7254200" y="1886555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D4A094-E250-844F-8311-8DE8A1DC9712}"/>
              </a:ext>
            </a:extLst>
          </p:cNvPr>
          <p:cNvSpPr/>
          <p:nvPr/>
        </p:nvSpPr>
        <p:spPr>
          <a:xfrm>
            <a:off x="9433520" y="1856075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F069D77-6648-844D-8A33-D5D018A829AF}"/>
              </a:ext>
            </a:extLst>
          </p:cNvPr>
          <p:cNvSpPr/>
          <p:nvPr/>
        </p:nvSpPr>
        <p:spPr>
          <a:xfrm>
            <a:off x="9458920" y="3443654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3ECC4ED-6574-3F41-8607-0F45325AF200}"/>
              </a:ext>
            </a:extLst>
          </p:cNvPr>
          <p:cNvSpPr/>
          <p:nvPr/>
        </p:nvSpPr>
        <p:spPr>
          <a:xfrm>
            <a:off x="7241500" y="3443654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032295-1264-0C4F-8247-70DD39462906}"/>
              </a:ext>
            </a:extLst>
          </p:cNvPr>
          <p:cNvSpPr/>
          <p:nvPr/>
        </p:nvSpPr>
        <p:spPr>
          <a:xfrm>
            <a:off x="9198062" y="2436504"/>
            <a:ext cx="1259731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Sg_state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AD6E9D3-ECF0-ED49-B6CF-5366F1626286}"/>
              </a:ext>
            </a:extLst>
          </p:cNvPr>
          <p:cNvSpPr/>
          <p:nvPr/>
        </p:nvSpPr>
        <p:spPr>
          <a:xfrm rot="19811401">
            <a:off x="10317039" y="2317653"/>
            <a:ext cx="625642" cy="285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4CAC787-DA71-8E43-8998-04108B47F0A8}"/>
              </a:ext>
            </a:extLst>
          </p:cNvPr>
          <p:cNvSpPr/>
          <p:nvPr/>
        </p:nvSpPr>
        <p:spPr>
          <a:xfrm rot="1481399">
            <a:off x="10369597" y="2917590"/>
            <a:ext cx="737112" cy="285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85" y="362538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PIM adjacency Sensor using façade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C1D-48C2-D847-8FFD-B2C4789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63" y="2406332"/>
            <a:ext cx="6753860" cy="41078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 ‘PE1’, ‘ASR9k’,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‘PE1’, Gig, UP)</a:t>
            </a:r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(‘PE2’, 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‘PE2’, Gig, UP)</a:t>
            </a:r>
          </a:p>
          <a:p>
            <a:pPr marL="0" indent="0">
              <a:buNone/>
            </a:pPr>
            <a:r>
              <a:rPr lang="en-US" dirty="0"/>
              <a:t>Pim1 = </a:t>
            </a:r>
            <a:r>
              <a:rPr lang="en-US" dirty="0" err="1"/>
              <a:t>CreatePimInterface</a:t>
            </a:r>
            <a:r>
              <a:rPr lang="en-US" dirty="0"/>
              <a:t>(‘ge-0/0’, ‘PE1’, v4)</a:t>
            </a:r>
          </a:p>
          <a:p>
            <a:pPr marL="0" indent="0">
              <a:buNone/>
            </a:pPr>
            <a:r>
              <a:rPr lang="en-US" dirty="0"/>
              <a:t>Pim2 = </a:t>
            </a:r>
            <a:r>
              <a:rPr lang="en-US" dirty="0" err="1"/>
              <a:t>CreatePimInterface</a:t>
            </a:r>
            <a:r>
              <a:rPr lang="en-US" dirty="0"/>
              <a:t>(‘ge-0/0’, ‘PE2’, v4)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ADJACENCY, Pim1, Pim2)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A5BDA2-09FC-9143-9D0A-31B869D7910E}"/>
              </a:ext>
            </a:extLst>
          </p:cNvPr>
          <p:cNvSpPr txBox="1">
            <a:spLocks/>
          </p:cNvSpPr>
          <p:nvPr/>
        </p:nvSpPr>
        <p:spPr>
          <a:xfrm>
            <a:off x="397585" y="1355566"/>
            <a:ext cx="8618220" cy="74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Intents/sensors/</a:t>
            </a:r>
            <a:r>
              <a:rPr lang="en-US" dirty="0" err="1"/>
              <a:t>pim_adjacency.py</a:t>
            </a:r>
            <a:r>
              <a:rPr lang="en-US" dirty="0"/>
              <a:t>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7387EF-5526-4E49-B8B0-4DA8925E60F1}"/>
              </a:ext>
            </a:extLst>
          </p:cNvPr>
          <p:cNvSpPr/>
          <p:nvPr/>
        </p:nvSpPr>
        <p:spPr>
          <a:xfrm>
            <a:off x="6379285" y="1745932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622F3D-A0E5-9C47-95D7-12DA771B02DB}"/>
              </a:ext>
            </a:extLst>
          </p:cNvPr>
          <p:cNvSpPr/>
          <p:nvPr/>
        </p:nvSpPr>
        <p:spPr>
          <a:xfrm>
            <a:off x="8385885" y="1745932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431B33-0FA6-094F-AB7C-51C1268E065A}"/>
              </a:ext>
            </a:extLst>
          </p:cNvPr>
          <p:cNvSpPr/>
          <p:nvPr/>
        </p:nvSpPr>
        <p:spPr>
          <a:xfrm>
            <a:off x="10577905" y="1715452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26EE49-B5F1-9641-BAF5-9BE8D26770A9}"/>
              </a:ext>
            </a:extLst>
          </p:cNvPr>
          <p:cNvSpPr/>
          <p:nvPr/>
        </p:nvSpPr>
        <p:spPr>
          <a:xfrm>
            <a:off x="6379285" y="3280091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2050AD-0B39-794A-9828-B4709285C287}"/>
              </a:ext>
            </a:extLst>
          </p:cNvPr>
          <p:cNvSpPr/>
          <p:nvPr/>
        </p:nvSpPr>
        <p:spPr>
          <a:xfrm>
            <a:off x="8385885" y="3280091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7D77E-83B0-8F4E-B6C2-F7337F921D36}"/>
              </a:ext>
            </a:extLst>
          </p:cNvPr>
          <p:cNvSpPr/>
          <p:nvPr/>
        </p:nvSpPr>
        <p:spPr>
          <a:xfrm>
            <a:off x="10616005" y="3303031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C97B48-58D2-6A48-A35A-3BF9100BBDC0}"/>
              </a:ext>
            </a:extLst>
          </p:cNvPr>
          <p:cNvSpPr/>
          <p:nvPr/>
        </p:nvSpPr>
        <p:spPr>
          <a:xfrm>
            <a:off x="7202245" y="195929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31411A-ECC2-484D-B75A-301B4A46D075}"/>
              </a:ext>
            </a:extLst>
          </p:cNvPr>
          <p:cNvSpPr/>
          <p:nvPr/>
        </p:nvSpPr>
        <p:spPr>
          <a:xfrm>
            <a:off x="9381565" y="192881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3BC9EE3-CDC9-2046-A467-1E6ED9F13D98}"/>
              </a:ext>
            </a:extLst>
          </p:cNvPr>
          <p:cNvSpPr/>
          <p:nvPr/>
        </p:nvSpPr>
        <p:spPr>
          <a:xfrm>
            <a:off x="940696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5D5BAD0-74FC-544D-96B2-5567DB17C414}"/>
              </a:ext>
            </a:extLst>
          </p:cNvPr>
          <p:cNvSpPr/>
          <p:nvPr/>
        </p:nvSpPr>
        <p:spPr>
          <a:xfrm>
            <a:off x="718954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ABB4B-CB9D-9C4F-9862-E2A903078875}"/>
              </a:ext>
            </a:extLst>
          </p:cNvPr>
          <p:cNvSpPr/>
          <p:nvPr/>
        </p:nvSpPr>
        <p:spPr>
          <a:xfrm>
            <a:off x="9108877" y="2509241"/>
            <a:ext cx="1160525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Pim_adj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1F59A2D-BFF1-704A-8AA3-2E823872EF70}"/>
              </a:ext>
            </a:extLst>
          </p:cNvPr>
          <p:cNvSpPr/>
          <p:nvPr/>
        </p:nvSpPr>
        <p:spPr>
          <a:xfrm rot="19967166">
            <a:off x="10102071" y="2376366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C182CD0-62E7-294D-8E5C-40063F835823}"/>
              </a:ext>
            </a:extLst>
          </p:cNvPr>
          <p:cNvSpPr/>
          <p:nvPr/>
        </p:nvSpPr>
        <p:spPr>
          <a:xfrm rot="1951326">
            <a:off x="10182150" y="3072315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Operator’s Pain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C1D-48C2-D847-8FFD-B2C4789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88" y="520995"/>
            <a:ext cx="6666614" cy="6220047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Multiple vendor OS, show-and-tell , each with its own complexity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Designing Topology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Deploying topology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Triaging networks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Large Operational Cost – Man power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Intents all over and no where to model/code it.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Solution:	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we provide a SDK to operators to program/code/model Intents?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1E62E-283E-FA4A-8CFA-86203BCB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80" y="5416056"/>
            <a:ext cx="1209684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04A07A-563A-AD4C-96F8-9AAD8A7A7B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- Intent SDK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ECFB16-2625-774B-8F4E-8695E15DA9DE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Use Programmable SDK:</a:t>
            </a:r>
          </a:p>
          <a:p>
            <a:pPr lvl="1"/>
            <a:r>
              <a:rPr lang="en-US"/>
              <a:t>Design networks</a:t>
            </a:r>
          </a:p>
          <a:p>
            <a:pPr lvl="1"/>
            <a:r>
              <a:rPr lang="en-US"/>
              <a:t>Deploy networks</a:t>
            </a:r>
          </a:p>
          <a:p>
            <a:pPr lvl="1"/>
            <a:r>
              <a:rPr lang="en-US"/>
              <a:t>Build APIs to operate the network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Deploy intents in the networks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>
              <a:solidFill>
                <a:srgbClr val="00B050"/>
              </a:solidFill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C7CF3-1CAF-7345-A011-D15C985AE842}"/>
              </a:ext>
            </a:extLst>
          </p:cNvPr>
          <p:cNvSpPr/>
          <p:nvPr/>
        </p:nvSpPr>
        <p:spPr>
          <a:xfrm>
            <a:off x="605121" y="327383"/>
            <a:ext cx="592308" cy="55715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EA42438D-FD12-8842-94B0-38409D663D66}"/>
              </a:ext>
            </a:extLst>
          </p:cNvPr>
          <p:cNvSpPr txBox="1">
            <a:spLocks/>
          </p:cNvSpPr>
          <p:nvPr/>
        </p:nvSpPr>
        <p:spPr>
          <a:xfrm>
            <a:off x="605121" y="714231"/>
            <a:ext cx="11127317" cy="729540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3733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B8996D-9990-4642-B22E-FD693948B21C}"/>
              </a:ext>
            </a:extLst>
          </p:cNvPr>
          <p:cNvSpPr txBox="1">
            <a:spLocks/>
          </p:cNvSpPr>
          <p:nvPr/>
        </p:nvSpPr>
        <p:spPr>
          <a:xfrm>
            <a:off x="605121" y="256713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- Intent SDK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9F7C32-B6AC-6747-AADA-EEB354EDD8CC}"/>
              </a:ext>
            </a:extLst>
          </p:cNvPr>
          <p:cNvSpPr txBox="1">
            <a:spLocks/>
          </p:cNvSpPr>
          <p:nvPr/>
        </p:nvSpPr>
        <p:spPr>
          <a:xfrm>
            <a:off x="493361" y="1310813"/>
            <a:ext cx="9514840" cy="12814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Programmable SDK</a:t>
            </a:r>
          </a:p>
          <a:p>
            <a:r>
              <a:rPr lang="en-US"/>
              <a:t>Running as VM on the cloud</a:t>
            </a:r>
          </a:p>
          <a:p>
            <a:r>
              <a:rPr lang="en-US"/>
              <a:t>Deploy Intents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F5D4633-80B4-3346-B853-38E663EC29B7}"/>
              </a:ext>
            </a:extLst>
          </p:cNvPr>
          <p:cNvSpPr/>
          <p:nvPr/>
        </p:nvSpPr>
        <p:spPr>
          <a:xfrm>
            <a:off x="6208361" y="3115799"/>
            <a:ext cx="3393440" cy="2296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Cloud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A541C-38A7-1C45-9532-4FE85D61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21" y="2822429"/>
            <a:ext cx="2819400" cy="2882900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D219CA76-D567-1041-8714-16F1BB2880A3}"/>
              </a:ext>
            </a:extLst>
          </p:cNvPr>
          <p:cNvSpPr/>
          <p:nvPr/>
        </p:nvSpPr>
        <p:spPr>
          <a:xfrm flipV="1">
            <a:off x="4072221" y="4014959"/>
            <a:ext cx="2136140" cy="49784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90B40-AAC7-4648-A1A4-38B518DB7C9C}"/>
              </a:ext>
            </a:extLst>
          </p:cNvPr>
          <p:cNvSpPr/>
          <p:nvPr/>
        </p:nvSpPr>
        <p:spPr>
          <a:xfrm>
            <a:off x="7315801" y="3784770"/>
            <a:ext cx="894080" cy="680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</a:t>
            </a:r>
          </a:p>
          <a:p>
            <a:pPr algn="ctr"/>
            <a:r>
              <a:rPr lang="en-US" dirty="0"/>
              <a:t>VM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BBD27-F5C6-044B-97EB-0BB8F03C0535}"/>
              </a:ext>
            </a:extLst>
          </p:cNvPr>
          <p:cNvSpPr txBox="1"/>
          <p:nvPr/>
        </p:nvSpPr>
        <p:spPr>
          <a:xfrm>
            <a:off x="1455045" y="29311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Intents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7BBBB-227E-C646-BC92-2A91E651A998}"/>
              </a:ext>
            </a:extLst>
          </p:cNvPr>
          <p:cNvSpPr txBox="1"/>
          <p:nvPr/>
        </p:nvSpPr>
        <p:spPr>
          <a:xfrm>
            <a:off x="3157821" y="29479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2170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07546 L -1.04167E-6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43 0.11227 L -4.375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121B17-C836-0445-920D-4F659CBA2A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Intent Types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D30329-B5C0-4B4F-9CC4-EB7D4FEAF77A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Telemetry/Sensor Intents</a:t>
            </a:r>
          </a:p>
          <a:p>
            <a:pPr lvl="1"/>
            <a:r>
              <a:rPr lang="en-US" dirty="0"/>
              <a:t>Protocol/State-machine validator Intents</a:t>
            </a:r>
          </a:p>
          <a:p>
            <a:pPr lvl="1"/>
            <a:r>
              <a:rPr lang="en-US" dirty="0"/>
              <a:t>Event-Action Intents</a:t>
            </a:r>
          </a:p>
          <a:p>
            <a:pPr lvl="1"/>
            <a:r>
              <a:rPr lang="en-US" dirty="0"/>
              <a:t>SLA Intents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DEE0DE4-A010-8543-87CC-AEACF27FFA34}"/>
              </a:ext>
            </a:extLst>
          </p:cNvPr>
          <p:cNvSpPr/>
          <p:nvPr/>
        </p:nvSpPr>
        <p:spPr>
          <a:xfrm>
            <a:off x="4633965" y="3255666"/>
            <a:ext cx="321547" cy="29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0BC887-9DEF-A647-BA89-5C2A7AA70045}"/>
              </a:ext>
            </a:extLst>
          </p:cNvPr>
          <p:cNvSpPr/>
          <p:nvPr/>
        </p:nvSpPr>
        <p:spPr>
          <a:xfrm>
            <a:off x="5178251" y="2964264"/>
            <a:ext cx="321547" cy="29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F4C42-7EDC-7A42-B21A-FC77B2D6E275}"/>
              </a:ext>
            </a:extLst>
          </p:cNvPr>
          <p:cNvCxnSpPr/>
          <p:nvPr/>
        </p:nvCxnSpPr>
        <p:spPr>
          <a:xfrm>
            <a:off x="4240404" y="3409888"/>
            <a:ext cx="393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F3AF9-C4A9-C448-90F0-80124B62ABD0}"/>
              </a:ext>
            </a:extLst>
          </p:cNvPr>
          <p:cNvCxnSpPr>
            <a:cxnSpLocks/>
          </p:cNvCxnSpPr>
          <p:nvPr/>
        </p:nvCxnSpPr>
        <p:spPr>
          <a:xfrm flipV="1">
            <a:off x="4908423" y="3109965"/>
            <a:ext cx="279876" cy="145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892E4-296F-4343-BA4E-25190638B3A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908423" y="3504393"/>
            <a:ext cx="269828" cy="18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187BF-2D88-AC49-A5B0-D748A594A1E5}"/>
              </a:ext>
            </a:extLst>
          </p:cNvPr>
          <p:cNvGrpSpPr/>
          <p:nvPr/>
        </p:nvGrpSpPr>
        <p:grpSpPr>
          <a:xfrm>
            <a:off x="1201447" y="1165498"/>
            <a:ext cx="8434308" cy="4180335"/>
            <a:chOff x="1140487" y="1195537"/>
            <a:chExt cx="8434308" cy="41803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696A6D-69F3-004A-AFB9-6BADF0438E61}"/>
                </a:ext>
              </a:extLst>
            </p:cNvPr>
            <p:cNvSpPr/>
            <p:nvPr/>
          </p:nvSpPr>
          <p:spPr>
            <a:xfrm>
              <a:off x="3878664" y="3264187"/>
              <a:ext cx="321547" cy="2914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B7D20F-18B6-FE49-962B-15BD7A07DC1B}"/>
                </a:ext>
              </a:extLst>
            </p:cNvPr>
            <p:cNvSpPr/>
            <p:nvPr/>
          </p:nvSpPr>
          <p:spPr>
            <a:xfrm>
              <a:off x="5158154" y="3553767"/>
              <a:ext cx="321547" cy="2914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FE81B3AF-E948-2547-8589-8CAB90128188}"/>
                </a:ext>
              </a:extLst>
            </p:cNvPr>
            <p:cNvSpPr/>
            <p:nvPr/>
          </p:nvSpPr>
          <p:spPr>
            <a:xfrm>
              <a:off x="3516923" y="2622620"/>
              <a:ext cx="2612572" cy="187904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Intent Store          </a:t>
              </a: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D0C8B16F-A38A-BF4D-B2ED-3BB98C98EE67}"/>
                </a:ext>
              </a:extLst>
            </p:cNvPr>
            <p:cNvSpPr/>
            <p:nvPr/>
          </p:nvSpPr>
          <p:spPr>
            <a:xfrm>
              <a:off x="5964535" y="2072076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D1D42741-BDD3-F74F-809D-E9E86EE186DE}"/>
                </a:ext>
              </a:extLst>
            </p:cNvPr>
            <p:cNvSpPr/>
            <p:nvPr/>
          </p:nvSpPr>
          <p:spPr>
            <a:xfrm>
              <a:off x="1504741" y="3109965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 rendering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F2CC863C-32E6-184B-A6E7-923BDA63EE1C}"/>
                </a:ext>
              </a:extLst>
            </p:cNvPr>
            <p:cNvSpPr/>
            <p:nvPr/>
          </p:nvSpPr>
          <p:spPr>
            <a:xfrm>
              <a:off x="1504741" y="2222657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Semantic Validation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1EE3D5D5-57EF-804D-8927-3239F3D3CA6D}"/>
                </a:ext>
              </a:extLst>
            </p:cNvPr>
            <p:cNvSpPr/>
            <p:nvPr/>
          </p:nvSpPr>
          <p:spPr>
            <a:xfrm>
              <a:off x="1504741" y="4046434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Schema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70167689-65EB-A048-AD44-B0EB86697FC6}"/>
                </a:ext>
              </a:extLst>
            </p:cNvPr>
            <p:cNvSpPr/>
            <p:nvPr/>
          </p:nvSpPr>
          <p:spPr>
            <a:xfrm>
              <a:off x="6000542" y="3963163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Builder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D57EF2B2-D031-AF4E-8E4B-1007B48A2736}"/>
                </a:ext>
              </a:extLst>
            </p:cNvPr>
            <p:cNvSpPr/>
            <p:nvPr/>
          </p:nvSpPr>
          <p:spPr>
            <a:xfrm>
              <a:off x="5972909" y="3070975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Intent Management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8F87EA-3CEE-854D-B42D-3A96020EFFC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7" y="1870556"/>
              <a:ext cx="78779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1C144B-C240-0448-814E-846A602FA10D}"/>
                </a:ext>
              </a:extLst>
            </p:cNvPr>
            <p:cNvSpPr txBox="1"/>
            <p:nvPr/>
          </p:nvSpPr>
          <p:spPr>
            <a:xfrm rot="5400000">
              <a:off x="7548433" y="3349509"/>
              <a:ext cx="340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</a:t>
              </a:r>
              <a:r>
                <a:rPr lang="en-US" sz="3600" dirty="0"/>
                <a:t>Intent OS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CF1E02-FDEB-1B4B-A7E1-329CFD5A7597}"/>
                </a:ext>
              </a:extLst>
            </p:cNvPr>
            <p:cNvSpPr/>
            <p:nvPr/>
          </p:nvSpPr>
          <p:spPr>
            <a:xfrm>
              <a:off x="1198154" y="1195537"/>
              <a:ext cx="7787473" cy="552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FAÇADE APIs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C75A4FE-9930-724E-A64F-3C61407A844F}"/>
              </a:ext>
            </a:extLst>
          </p:cNvPr>
          <p:cNvSpPr txBox="1">
            <a:spLocks/>
          </p:cNvSpPr>
          <p:nvPr/>
        </p:nvSpPr>
        <p:spPr>
          <a:xfrm>
            <a:off x="776069" y="143005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Intent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310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E701729-D830-CB48-BE51-73C87A38F621}"/>
              </a:ext>
            </a:extLst>
          </p:cNvPr>
          <p:cNvSpPr txBox="1">
            <a:spLocks/>
          </p:cNvSpPr>
          <p:nvPr/>
        </p:nvSpPr>
        <p:spPr>
          <a:xfrm>
            <a:off x="397585" y="362538"/>
            <a:ext cx="10515600" cy="915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 PIM (S,G) Sensor using façade APIs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05E303-0AE3-A245-A3CC-EE0412D264EE}"/>
              </a:ext>
            </a:extLst>
          </p:cNvPr>
          <p:cNvSpPr txBox="1">
            <a:spLocks/>
          </p:cNvSpPr>
          <p:nvPr/>
        </p:nvSpPr>
        <p:spPr>
          <a:xfrm>
            <a:off x="267763" y="2406332"/>
            <a:ext cx="6753860" cy="41078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CreateSystem</a:t>
            </a:r>
            <a:r>
              <a:rPr lang="en-US" dirty="0"/>
              <a:t>( ‘PE1’, ‘ASR9k’,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‘PE1’, Gig, UP)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CreateSystem</a:t>
            </a:r>
            <a:r>
              <a:rPr lang="en-US" dirty="0"/>
              <a:t>(‘PE2’, 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‘PE2’, Gig, UP)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Pim1 = </a:t>
            </a:r>
            <a:r>
              <a:rPr lang="en-US" dirty="0" err="1"/>
              <a:t>CreatePimInterface</a:t>
            </a:r>
            <a:r>
              <a:rPr lang="en-US" dirty="0"/>
              <a:t>(‘ge-0/0’, ‘PE1’, v4)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Pim2 = </a:t>
            </a:r>
            <a:r>
              <a:rPr lang="en-US" dirty="0" err="1"/>
              <a:t>CreatePimInterface</a:t>
            </a:r>
            <a:r>
              <a:rPr lang="en-US" dirty="0"/>
              <a:t>(‘ge-0/0’, ‘PE2’, v4)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DeployIntent</a:t>
            </a:r>
            <a:r>
              <a:rPr lang="en-US" dirty="0"/>
              <a:t>(SENSOR, SG_STATE, S, G, Pim1)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SG_STATE, S, G, Pim2)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5B19FD4-3A84-EE40-974C-CD71E21EDDF8}"/>
              </a:ext>
            </a:extLst>
          </p:cNvPr>
          <p:cNvSpPr txBox="1">
            <a:spLocks/>
          </p:cNvSpPr>
          <p:nvPr/>
        </p:nvSpPr>
        <p:spPr>
          <a:xfrm>
            <a:off x="397585" y="1355566"/>
            <a:ext cx="8618220" cy="74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Intents/sensors/</a:t>
            </a:r>
            <a:r>
              <a:rPr lang="en-US" dirty="0" err="1"/>
              <a:t>pim_sg_state.py</a:t>
            </a:r>
            <a:r>
              <a:rPr lang="en-US" dirty="0"/>
              <a:t>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4B707-3841-8C47-B7F0-707D58045F94}"/>
              </a:ext>
            </a:extLst>
          </p:cNvPr>
          <p:cNvSpPr/>
          <p:nvPr/>
        </p:nvSpPr>
        <p:spPr>
          <a:xfrm>
            <a:off x="6379285" y="1745932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EE28DF-0993-1A46-8F7B-C1767CEDDE1C}"/>
              </a:ext>
            </a:extLst>
          </p:cNvPr>
          <p:cNvSpPr/>
          <p:nvPr/>
        </p:nvSpPr>
        <p:spPr>
          <a:xfrm>
            <a:off x="8385885" y="1745932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3BC492-7F98-5E41-8598-2ACC004113F0}"/>
              </a:ext>
            </a:extLst>
          </p:cNvPr>
          <p:cNvSpPr/>
          <p:nvPr/>
        </p:nvSpPr>
        <p:spPr>
          <a:xfrm>
            <a:off x="10577905" y="1715452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61DEE1-2E76-FE4C-9410-DC6E6FFAD67B}"/>
              </a:ext>
            </a:extLst>
          </p:cNvPr>
          <p:cNvSpPr/>
          <p:nvPr/>
        </p:nvSpPr>
        <p:spPr>
          <a:xfrm>
            <a:off x="6379285" y="3280091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E8A505-547F-174B-88EE-1522FF71D9EC}"/>
              </a:ext>
            </a:extLst>
          </p:cNvPr>
          <p:cNvSpPr/>
          <p:nvPr/>
        </p:nvSpPr>
        <p:spPr>
          <a:xfrm>
            <a:off x="8385885" y="3280091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8F64C6-03C1-A34F-832D-896AA7882B4F}"/>
              </a:ext>
            </a:extLst>
          </p:cNvPr>
          <p:cNvSpPr/>
          <p:nvPr/>
        </p:nvSpPr>
        <p:spPr>
          <a:xfrm>
            <a:off x="10616005" y="3303031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1E40AFA-72EC-6D41-A920-337303F90390}"/>
              </a:ext>
            </a:extLst>
          </p:cNvPr>
          <p:cNvSpPr/>
          <p:nvPr/>
        </p:nvSpPr>
        <p:spPr>
          <a:xfrm>
            <a:off x="7202245" y="195929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F966075-C4D0-4446-8FAF-F458B3B03216}"/>
              </a:ext>
            </a:extLst>
          </p:cNvPr>
          <p:cNvSpPr/>
          <p:nvPr/>
        </p:nvSpPr>
        <p:spPr>
          <a:xfrm>
            <a:off x="9381565" y="192881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16222C8-0790-0848-B98C-43E9D58F3919}"/>
              </a:ext>
            </a:extLst>
          </p:cNvPr>
          <p:cNvSpPr/>
          <p:nvPr/>
        </p:nvSpPr>
        <p:spPr>
          <a:xfrm>
            <a:off x="940696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CA09F68-668B-1D40-9AB6-39479B5551A0}"/>
              </a:ext>
            </a:extLst>
          </p:cNvPr>
          <p:cNvSpPr/>
          <p:nvPr/>
        </p:nvSpPr>
        <p:spPr>
          <a:xfrm>
            <a:off x="718954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1A85B3-A547-C34A-ABB6-A7512031A76E}"/>
              </a:ext>
            </a:extLst>
          </p:cNvPr>
          <p:cNvSpPr/>
          <p:nvPr/>
        </p:nvSpPr>
        <p:spPr>
          <a:xfrm>
            <a:off x="8920717" y="2509241"/>
            <a:ext cx="1348686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SG_STATE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53B7BDDB-D7CA-DE4F-83F2-4385A7932A80}"/>
              </a:ext>
            </a:extLst>
          </p:cNvPr>
          <p:cNvSpPr/>
          <p:nvPr/>
        </p:nvSpPr>
        <p:spPr>
          <a:xfrm rot="19967166">
            <a:off x="10102071" y="2376366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D158A94-D8DA-6C42-87E8-D78ED01F3E83}"/>
              </a:ext>
            </a:extLst>
          </p:cNvPr>
          <p:cNvSpPr/>
          <p:nvPr/>
        </p:nvSpPr>
        <p:spPr>
          <a:xfrm rot="1951326">
            <a:off x="10182150" y="3072315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5"/>
            <a:ext cx="10713720" cy="433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Deploy two PE’s with interfaces.</a:t>
            </a:r>
          </a:p>
          <a:p>
            <a:r>
              <a:rPr lang="en-US" dirty="0"/>
              <a:t>Create PIM interfaces.</a:t>
            </a:r>
          </a:p>
          <a:p>
            <a:r>
              <a:rPr lang="en-US" dirty="0"/>
              <a:t>Register SG interest.</a:t>
            </a:r>
          </a:p>
          <a:p>
            <a:r>
              <a:rPr lang="en-US" dirty="0"/>
              <a:t>Deploy PIM SG-state sensor.</a:t>
            </a:r>
          </a:p>
          <a:p>
            <a:r>
              <a:rPr lang="en-US" dirty="0"/>
              <a:t>Intent schema built.</a:t>
            </a:r>
          </a:p>
          <a:p>
            <a:r>
              <a:rPr lang="en-US" dirty="0"/>
              <a:t>De-register SG interest and check sensor stats.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D9AA6-92F8-CB46-B748-F5A1CAED9E96}"/>
              </a:ext>
            </a:extLst>
          </p:cNvPr>
          <p:cNvSpPr/>
          <p:nvPr/>
        </p:nvSpPr>
        <p:spPr>
          <a:xfrm>
            <a:off x="1329071" y="365125"/>
            <a:ext cx="66559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POC - Demo</a:t>
            </a:r>
          </a:p>
        </p:txBody>
      </p:sp>
    </p:spTree>
    <p:extLst>
      <p:ext uri="{BB962C8B-B14F-4D97-AF65-F5344CB8AC3E}">
        <p14:creationId xmlns:p14="http://schemas.microsoft.com/office/powerpoint/2010/main" val="16123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5"/>
            <a:ext cx="10713720" cy="433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D9AA6-92F8-CB46-B748-F5A1CAED9E96}"/>
              </a:ext>
            </a:extLst>
          </p:cNvPr>
          <p:cNvSpPr/>
          <p:nvPr/>
        </p:nvSpPr>
        <p:spPr>
          <a:xfrm>
            <a:off x="1329070" y="365125"/>
            <a:ext cx="78787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Proposed Investment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DDD60-947A-7D45-9361-F968CF0DDEA8}"/>
              </a:ext>
            </a:extLst>
          </p:cNvPr>
          <p:cNvSpPr txBox="1">
            <a:spLocks/>
          </p:cNvSpPr>
          <p:nvPr/>
        </p:nvSpPr>
        <p:spPr>
          <a:xfrm>
            <a:off x="418096" y="2828242"/>
            <a:ext cx="10713720" cy="2923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Build the infrastructure software:</a:t>
            </a:r>
          </a:p>
          <a:p>
            <a:pPr lvl="2"/>
            <a:r>
              <a:rPr lang="en-US" dirty="0"/>
              <a:t>Intent model</a:t>
            </a:r>
          </a:p>
          <a:p>
            <a:pPr lvl="2"/>
            <a:r>
              <a:rPr lang="en-US" dirty="0"/>
              <a:t>Front end team</a:t>
            </a:r>
          </a:p>
          <a:p>
            <a:pPr lvl="2"/>
            <a:r>
              <a:rPr lang="en-US" dirty="0"/>
              <a:t>Backend vendor team</a:t>
            </a:r>
          </a:p>
          <a:p>
            <a:pPr lvl="2"/>
            <a:r>
              <a:rPr lang="en-US" dirty="0"/>
              <a:t>Yang/</a:t>
            </a:r>
            <a:r>
              <a:rPr lang="en-US" dirty="0" err="1"/>
              <a:t>openConfig</a:t>
            </a:r>
            <a:endParaRPr lang="en-US" dirty="0"/>
          </a:p>
          <a:p>
            <a:pPr lvl="2"/>
            <a:r>
              <a:rPr lang="en-US" dirty="0"/>
              <a:t>Telemetry/Sensors</a:t>
            </a:r>
          </a:p>
          <a:p>
            <a:pPr lvl="1"/>
            <a:r>
              <a:rPr lang="en-US" dirty="0"/>
              <a:t>Socialize within the networking community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-h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hack" id="{C04EC0F1-DC8D-C34B-B90E-15E62F42B58A}" vid="{0A8CE52D-3A3C-C647-A2FA-04C5B91BD9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Theme-hack</Template>
  <TotalTime>2233</TotalTime>
  <Words>578</Words>
  <Application>Microsoft Macintosh PowerPoint</Application>
  <PresentationFormat>Widescreen</PresentationFormat>
  <Paragraphs>160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CiscoSans ExtraLight</vt:lpstr>
      <vt:lpstr>CiscoSansTT Thin</vt:lpstr>
      <vt:lpstr>Theme-hack</vt:lpstr>
      <vt:lpstr>    Intent SDK</vt:lpstr>
      <vt:lpstr>Network Operator’s Pain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 C-(SG) sensor using façade APIs</vt:lpstr>
      <vt:lpstr>Deploy PIM adjacency Sensor using façade APIs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Dua (vidua)</dc:creator>
  <cp:lastModifiedBy>Vivek Dua (vidua)</cp:lastModifiedBy>
  <cp:revision>109</cp:revision>
  <dcterms:created xsi:type="dcterms:W3CDTF">2019-05-15T17:34:21Z</dcterms:created>
  <dcterms:modified xsi:type="dcterms:W3CDTF">2019-05-17T19:34:36Z</dcterms:modified>
</cp:coreProperties>
</file>