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58" r:id="rId6"/>
    <p:sldId id="262" r:id="rId7"/>
    <p:sldId id="263" r:id="rId8"/>
    <p:sldId id="264" r:id="rId9"/>
    <p:sldId id="265" r:id="rId10"/>
    <p:sldId id="267" r:id="rId11"/>
    <p:sldId id="268" r:id="rId12"/>
    <p:sldId id="266" r:id="rId13"/>
    <p:sldId id="269" r:id="rId14"/>
    <p:sldId id="271" r:id="rId15"/>
    <p:sldId id="272" r:id="rId16"/>
    <p:sldId id="270" r:id="rId17"/>
    <p:sldId id="274" r:id="rId18"/>
    <p:sldId id="273" r:id="rId19"/>
    <p:sldId id="275" r:id="rId20"/>
    <p:sldId id="276" r:id="rId21"/>
    <p:sldId id="286" r:id="rId22"/>
    <p:sldId id="277" r:id="rId23"/>
    <p:sldId id="278" r:id="rId24"/>
    <p:sldId id="287" r:id="rId25"/>
    <p:sldId id="288" r:id="rId26"/>
    <p:sldId id="289" r:id="rId27"/>
    <p:sldId id="291" r:id="rId28"/>
    <p:sldId id="292" r:id="rId29"/>
    <p:sldId id="280" r:id="rId30"/>
    <p:sldId id="281" r:id="rId31"/>
    <p:sldId id="294" r:id="rId32"/>
    <p:sldId id="282" r:id="rId33"/>
    <p:sldId id="283" r:id="rId34"/>
    <p:sldId id="284" r:id="rId35"/>
    <p:sldId id="290" r:id="rId36"/>
    <p:sldId id="293" r:id="rId37"/>
    <p:sldId id="285" r:id="rId38"/>
    <p:sldId id="26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99" d="100"/>
          <a:sy n="99" d="100"/>
        </p:scale>
        <p:origin x="82" y="-3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Coding Lovers</a:t>
            </a:r>
          </a:p>
        </p:txBody>
      </p:sp>
      <p:pic>
        <p:nvPicPr>
          <p:cNvPr id="4" name="Picture 3">
            <a:extLst>
              <a:ext uri="{FF2B5EF4-FFF2-40B4-BE49-F238E27FC236}">
                <a16:creationId xmlns:a16="http://schemas.microsoft.com/office/drawing/2014/main" id="{45F40687-5772-4595-BC18-C1E1AF0D7BBC}"/>
              </a:ext>
            </a:extLst>
          </p:cNvPr>
          <p:cNvPicPr>
            <a:picLocks noChangeAspect="1"/>
          </p:cNvPicPr>
          <p:nvPr/>
        </p:nvPicPr>
        <p:blipFill>
          <a:blip r:embed="rId2"/>
          <a:stretch>
            <a:fillRect/>
          </a:stretch>
        </p:blipFill>
        <p:spPr>
          <a:xfrm>
            <a:off x="4152285" y="1949715"/>
            <a:ext cx="2476500" cy="1171575"/>
          </a:xfrm>
          <a:prstGeom prst="rect">
            <a:avLst/>
          </a:prstGeom>
        </p:spPr>
      </p:pic>
      <p:sp>
        <p:nvSpPr>
          <p:cNvPr id="3" name="Subtitle 2">
            <a:extLst>
              <a:ext uri="{FF2B5EF4-FFF2-40B4-BE49-F238E27FC236}">
                <a16:creationId xmlns:a16="http://schemas.microsoft.com/office/drawing/2014/main" id="{D2AF3992-3CDE-4E12-A73F-B8E89A7D0CAB}"/>
              </a:ext>
            </a:extLst>
          </p:cNvPr>
          <p:cNvSpPr>
            <a:spLocks noGrp="1"/>
          </p:cNvSpPr>
          <p:nvPr>
            <p:ph type="subTitle" idx="1"/>
          </p:nvPr>
        </p:nvSpPr>
        <p:spPr/>
        <p:txBody>
          <a:bodyPr>
            <a:normAutofit/>
          </a:bodyPr>
          <a:lstStyle/>
          <a:p>
            <a:r>
              <a:rPr lang="en-US" sz="2000" dirty="0">
                <a:solidFill>
                  <a:schemeClr val="accent1"/>
                </a:solidFill>
                <a:latin typeface="+mj-lt"/>
                <a:ea typeface="+mj-ea"/>
                <a:cs typeface="+mj-cs"/>
              </a:rPr>
              <a:t>Created By :Vivek</a:t>
            </a:r>
            <a:endParaRPr lang="en-IN" sz="2000" dirty="0">
              <a:solidFill>
                <a:schemeClr val="accent1"/>
              </a:solidFill>
              <a:latin typeface="+mj-lt"/>
              <a:ea typeface="+mj-ea"/>
              <a:cs typeface="+mj-cs"/>
            </a:endParaRPr>
          </a:p>
        </p:txBody>
      </p:sp>
    </p:spTree>
    <p:extLst>
      <p:ext uri="{BB962C8B-B14F-4D97-AF65-F5344CB8AC3E}">
        <p14:creationId xmlns:p14="http://schemas.microsoft.com/office/powerpoint/2010/main" val="405842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DA26-5B87-4631-B5E8-75689537100B}"/>
              </a:ext>
            </a:extLst>
          </p:cNvPr>
          <p:cNvSpPr>
            <a:spLocks noGrp="1"/>
          </p:cNvSpPr>
          <p:nvPr>
            <p:ph type="title"/>
          </p:nvPr>
        </p:nvSpPr>
        <p:spPr/>
        <p:txBody>
          <a:bodyPr/>
          <a:lstStyle/>
          <a:p>
            <a:r>
              <a:rPr lang="en-IN" dirty="0"/>
              <a:t>Solve the Problems</a:t>
            </a:r>
          </a:p>
        </p:txBody>
      </p:sp>
      <p:sp>
        <p:nvSpPr>
          <p:cNvPr id="3" name="Content Placeholder 2">
            <a:extLst>
              <a:ext uri="{FF2B5EF4-FFF2-40B4-BE49-F238E27FC236}">
                <a16:creationId xmlns:a16="http://schemas.microsoft.com/office/drawing/2014/main" id="{3BA3AB5A-055D-4439-BC67-9A24E55CD357}"/>
              </a:ext>
            </a:extLst>
          </p:cNvPr>
          <p:cNvSpPr>
            <a:spLocks noGrp="1"/>
          </p:cNvSpPr>
          <p:nvPr>
            <p:ph idx="1"/>
          </p:nvPr>
        </p:nvSpPr>
        <p:spPr/>
        <p:txBody>
          <a:bodyPr/>
          <a:lstStyle/>
          <a:p>
            <a:r>
              <a:rPr lang="en-IN" dirty="0"/>
              <a:t>We have completed stage 1 of learning go, now we are going to solve few problems using go</a:t>
            </a:r>
          </a:p>
          <a:p>
            <a:r>
              <a:rPr lang="en-IN" dirty="0"/>
              <a:t>Print current date time</a:t>
            </a:r>
          </a:p>
          <a:p>
            <a:r>
              <a:rPr lang="en-IN" dirty="0"/>
              <a:t>Print Square root of any number</a:t>
            </a:r>
          </a:p>
          <a:p>
            <a:r>
              <a:rPr lang="en-IN" dirty="0"/>
              <a:t>Print a random number</a:t>
            </a:r>
          </a:p>
          <a:p>
            <a:r>
              <a:rPr lang="en-IN" dirty="0"/>
              <a:t>Calculate area of circle</a:t>
            </a:r>
          </a:p>
        </p:txBody>
      </p:sp>
    </p:spTree>
    <p:extLst>
      <p:ext uri="{BB962C8B-B14F-4D97-AF65-F5344CB8AC3E}">
        <p14:creationId xmlns:p14="http://schemas.microsoft.com/office/powerpoint/2010/main" val="2527578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5DCB-EBC8-4792-80F7-25E7834FCFD6}"/>
              </a:ext>
            </a:extLst>
          </p:cNvPr>
          <p:cNvSpPr>
            <a:spLocks noGrp="1"/>
          </p:cNvSpPr>
          <p:nvPr>
            <p:ph type="title"/>
          </p:nvPr>
        </p:nvSpPr>
        <p:spPr/>
        <p:txBody>
          <a:bodyPr/>
          <a:lstStyle/>
          <a:p>
            <a:r>
              <a:rPr lang="en-IN" dirty="0"/>
              <a:t>How to solve the problems</a:t>
            </a:r>
          </a:p>
        </p:txBody>
      </p:sp>
      <p:sp>
        <p:nvSpPr>
          <p:cNvPr id="3" name="Content Placeholder 2">
            <a:extLst>
              <a:ext uri="{FF2B5EF4-FFF2-40B4-BE49-F238E27FC236}">
                <a16:creationId xmlns:a16="http://schemas.microsoft.com/office/drawing/2014/main" id="{2AFEE235-CFEC-4426-800D-1BA8424FE427}"/>
              </a:ext>
            </a:extLst>
          </p:cNvPr>
          <p:cNvSpPr>
            <a:spLocks noGrp="1"/>
          </p:cNvSpPr>
          <p:nvPr>
            <p:ph idx="1"/>
          </p:nvPr>
        </p:nvSpPr>
        <p:spPr/>
        <p:txBody>
          <a:bodyPr/>
          <a:lstStyle/>
          <a:p>
            <a:r>
              <a:rPr lang="en-IN" dirty="0"/>
              <a:t>Instead of writing the our own code, first we need to check if there is any inbuilt go package to solve our problem</a:t>
            </a:r>
          </a:p>
        </p:txBody>
      </p:sp>
    </p:spTree>
    <p:extLst>
      <p:ext uri="{BB962C8B-B14F-4D97-AF65-F5344CB8AC3E}">
        <p14:creationId xmlns:p14="http://schemas.microsoft.com/office/powerpoint/2010/main" val="60605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4182-EF4D-46F4-8577-0EC440CF765D}"/>
              </a:ext>
            </a:extLst>
          </p:cNvPr>
          <p:cNvSpPr>
            <a:spLocks noGrp="1"/>
          </p:cNvSpPr>
          <p:nvPr>
            <p:ph type="title"/>
          </p:nvPr>
        </p:nvSpPr>
        <p:spPr/>
        <p:txBody>
          <a:bodyPr/>
          <a:lstStyle/>
          <a:p>
            <a:r>
              <a:rPr lang="en-US" dirty="0"/>
              <a:t>Go Basic Data Types</a:t>
            </a:r>
            <a:endParaRPr lang="en-IN" dirty="0"/>
          </a:p>
        </p:txBody>
      </p:sp>
      <p:sp>
        <p:nvSpPr>
          <p:cNvPr id="3" name="Content Placeholder 2">
            <a:extLst>
              <a:ext uri="{FF2B5EF4-FFF2-40B4-BE49-F238E27FC236}">
                <a16:creationId xmlns:a16="http://schemas.microsoft.com/office/drawing/2014/main" id="{C909A8BD-2784-456F-958D-D0A600159738}"/>
              </a:ext>
            </a:extLst>
          </p:cNvPr>
          <p:cNvSpPr>
            <a:spLocks noGrp="1"/>
          </p:cNvSpPr>
          <p:nvPr>
            <p:ph idx="1"/>
          </p:nvPr>
        </p:nvSpPr>
        <p:spPr/>
        <p:txBody>
          <a:bodyPr/>
          <a:lstStyle/>
          <a:p>
            <a:r>
              <a:rPr lang="en-US" dirty="0"/>
              <a:t>For Boolean data type is bool(true , false)</a:t>
            </a:r>
          </a:p>
          <a:p>
            <a:r>
              <a:rPr lang="en-US" dirty="0"/>
              <a:t>For String data type is string</a:t>
            </a:r>
          </a:p>
          <a:p>
            <a:r>
              <a:rPr lang="en-US" dirty="0"/>
              <a:t>For Integer data type is int(size of int is 32 bits or 64 bits depends on the Operating System)</a:t>
            </a:r>
          </a:p>
          <a:p>
            <a:r>
              <a:rPr lang="en-US" dirty="0"/>
              <a:t>For Float data types are float32 and float64</a:t>
            </a:r>
          </a:p>
          <a:p>
            <a:r>
              <a:rPr lang="en-US" dirty="0"/>
              <a:t>Integer has many flavors like int8,int16,int32,int64</a:t>
            </a:r>
          </a:p>
          <a:p>
            <a:r>
              <a:rPr lang="en-US" dirty="0"/>
              <a:t>These are most commonly used data types </a:t>
            </a:r>
          </a:p>
          <a:p>
            <a:r>
              <a:rPr lang="en-US" dirty="0"/>
              <a:t>Generally we use int for Integer datatype, other flavors we use when we have any specific reason to use</a:t>
            </a:r>
          </a:p>
          <a:p>
            <a:endParaRPr lang="en-US" dirty="0"/>
          </a:p>
          <a:p>
            <a:endParaRPr lang="en-IN" dirty="0"/>
          </a:p>
        </p:txBody>
      </p:sp>
    </p:spTree>
    <p:extLst>
      <p:ext uri="{BB962C8B-B14F-4D97-AF65-F5344CB8AC3E}">
        <p14:creationId xmlns:p14="http://schemas.microsoft.com/office/powerpoint/2010/main" val="158479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CF7-2727-4578-A120-AE5EF7622B1C}"/>
              </a:ext>
            </a:extLst>
          </p:cNvPr>
          <p:cNvSpPr>
            <a:spLocks noGrp="1"/>
          </p:cNvSpPr>
          <p:nvPr>
            <p:ph type="title"/>
          </p:nvPr>
        </p:nvSpPr>
        <p:spPr/>
        <p:txBody>
          <a:bodyPr/>
          <a:lstStyle/>
          <a:p>
            <a:r>
              <a:rPr lang="en-US" dirty="0"/>
              <a:t>Go Variables</a:t>
            </a:r>
            <a:endParaRPr lang="en-IN" dirty="0"/>
          </a:p>
        </p:txBody>
      </p:sp>
      <p:sp>
        <p:nvSpPr>
          <p:cNvPr id="3" name="Content Placeholder 2">
            <a:extLst>
              <a:ext uri="{FF2B5EF4-FFF2-40B4-BE49-F238E27FC236}">
                <a16:creationId xmlns:a16="http://schemas.microsoft.com/office/drawing/2014/main" id="{9635FE66-4AAD-4B26-82CF-E3F76BC6F6E0}"/>
              </a:ext>
            </a:extLst>
          </p:cNvPr>
          <p:cNvSpPr>
            <a:spLocks noGrp="1"/>
          </p:cNvSpPr>
          <p:nvPr>
            <p:ph idx="1"/>
          </p:nvPr>
        </p:nvSpPr>
        <p:spPr/>
        <p:txBody>
          <a:bodyPr/>
          <a:lstStyle/>
          <a:p>
            <a:r>
              <a:rPr lang="en-IN" dirty="0"/>
              <a:t>We use var keyword for declaring the </a:t>
            </a:r>
            <a:r>
              <a:rPr lang="en-IN" b="1" dirty="0"/>
              <a:t>variable</a:t>
            </a:r>
          </a:p>
          <a:p>
            <a:r>
              <a:rPr lang="en-IN" dirty="0"/>
              <a:t>We can declare single or multiple </a:t>
            </a:r>
            <a:r>
              <a:rPr lang="en-IN" b="1" dirty="0"/>
              <a:t>variable</a:t>
            </a:r>
            <a:r>
              <a:rPr lang="en-IN" dirty="0"/>
              <a:t> using var keyword i.e. var </a:t>
            </a:r>
            <a:r>
              <a:rPr lang="en-IN" dirty="0" err="1"/>
              <a:t>x,y,z</a:t>
            </a:r>
            <a:r>
              <a:rPr lang="en-IN" dirty="0"/>
              <a:t> int</a:t>
            </a:r>
          </a:p>
          <a:p>
            <a:r>
              <a:rPr lang="en-IN" dirty="0"/>
              <a:t>If we initialize the variable with value ,we do not need to tell the type </a:t>
            </a:r>
            <a:r>
              <a:rPr lang="en-IN" b="1" dirty="0"/>
              <a:t>explicitly</a:t>
            </a:r>
          </a:p>
          <a:p>
            <a:r>
              <a:rPr lang="en-IN" dirty="0"/>
              <a:t>We can initialize multiple </a:t>
            </a:r>
            <a:r>
              <a:rPr lang="en-IN" b="1" dirty="0"/>
              <a:t>variable</a:t>
            </a:r>
            <a:r>
              <a:rPr lang="en-IN" dirty="0"/>
              <a:t> same time</a:t>
            </a:r>
          </a:p>
          <a:p>
            <a:r>
              <a:rPr lang="en-IN" dirty="0"/>
              <a:t>We can use := shorthand syntax for declaring and initializing the </a:t>
            </a:r>
            <a:r>
              <a:rPr lang="en-IN" b="1" dirty="0"/>
              <a:t>variable</a:t>
            </a:r>
          </a:p>
          <a:p>
            <a:pPr marL="0" indent="0">
              <a:buNone/>
            </a:pPr>
            <a:endParaRPr lang="en-IN" dirty="0"/>
          </a:p>
        </p:txBody>
      </p:sp>
    </p:spTree>
    <p:extLst>
      <p:ext uri="{BB962C8B-B14F-4D97-AF65-F5344CB8AC3E}">
        <p14:creationId xmlns:p14="http://schemas.microsoft.com/office/powerpoint/2010/main" val="3890699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CF7-2727-4578-A120-AE5EF7622B1C}"/>
              </a:ext>
            </a:extLst>
          </p:cNvPr>
          <p:cNvSpPr>
            <a:spLocks noGrp="1"/>
          </p:cNvSpPr>
          <p:nvPr>
            <p:ph type="title"/>
          </p:nvPr>
        </p:nvSpPr>
        <p:spPr/>
        <p:txBody>
          <a:bodyPr/>
          <a:lstStyle/>
          <a:p>
            <a:r>
              <a:rPr lang="en-US" dirty="0"/>
              <a:t>Go Constant</a:t>
            </a:r>
            <a:endParaRPr lang="en-IN" dirty="0"/>
          </a:p>
        </p:txBody>
      </p:sp>
      <p:sp>
        <p:nvSpPr>
          <p:cNvPr id="3" name="Content Placeholder 2">
            <a:extLst>
              <a:ext uri="{FF2B5EF4-FFF2-40B4-BE49-F238E27FC236}">
                <a16:creationId xmlns:a16="http://schemas.microsoft.com/office/drawing/2014/main" id="{9635FE66-4AAD-4B26-82CF-E3F76BC6F6E0}"/>
              </a:ext>
            </a:extLst>
          </p:cNvPr>
          <p:cNvSpPr>
            <a:spLocks noGrp="1"/>
          </p:cNvSpPr>
          <p:nvPr>
            <p:ph idx="1"/>
          </p:nvPr>
        </p:nvSpPr>
        <p:spPr/>
        <p:txBody>
          <a:bodyPr/>
          <a:lstStyle/>
          <a:p>
            <a:r>
              <a:rPr lang="en-IN" b="1" dirty="0"/>
              <a:t>Constant</a:t>
            </a:r>
            <a:r>
              <a:rPr lang="en-IN" dirty="0"/>
              <a:t> is similar to </a:t>
            </a:r>
            <a:r>
              <a:rPr lang="en-IN" b="1" dirty="0"/>
              <a:t>Variable</a:t>
            </a:r>
            <a:r>
              <a:rPr lang="en-IN" dirty="0"/>
              <a:t> but we use </a:t>
            </a:r>
            <a:r>
              <a:rPr lang="en-IN" b="1" dirty="0" err="1"/>
              <a:t>const</a:t>
            </a:r>
            <a:r>
              <a:rPr lang="en-IN" dirty="0"/>
              <a:t> keyword</a:t>
            </a:r>
          </a:p>
          <a:p>
            <a:r>
              <a:rPr lang="en-IN" dirty="0"/>
              <a:t>We can not initialize </a:t>
            </a:r>
            <a:r>
              <a:rPr lang="en-IN" b="1" dirty="0"/>
              <a:t>constant</a:t>
            </a:r>
            <a:r>
              <a:rPr lang="en-IN" dirty="0"/>
              <a:t> using shorthand :=</a:t>
            </a:r>
          </a:p>
          <a:p>
            <a:r>
              <a:rPr lang="en-IN" dirty="0"/>
              <a:t>In Go </a:t>
            </a:r>
            <a:r>
              <a:rPr lang="en-IN" b="1" dirty="0"/>
              <a:t>variable</a:t>
            </a:r>
            <a:r>
              <a:rPr lang="en-IN" dirty="0"/>
              <a:t> and </a:t>
            </a:r>
            <a:r>
              <a:rPr lang="en-IN" b="1" dirty="0"/>
              <a:t>constant</a:t>
            </a:r>
            <a:r>
              <a:rPr lang="en-IN" dirty="0"/>
              <a:t> may be local or global</a:t>
            </a:r>
          </a:p>
          <a:p>
            <a:endParaRPr lang="en-IN" dirty="0"/>
          </a:p>
        </p:txBody>
      </p:sp>
    </p:spTree>
    <p:extLst>
      <p:ext uri="{BB962C8B-B14F-4D97-AF65-F5344CB8AC3E}">
        <p14:creationId xmlns:p14="http://schemas.microsoft.com/office/powerpoint/2010/main" val="247352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Common Operators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Mostly Operators in go are similar to other programming languages</a:t>
            </a:r>
          </a:p>
          <a:p>
            <a:r>
              <a:rPr lang="en-IN" dirty="0"/>
              <a:t>Arithmetic Operator: +,-,*,/,%,++(post),--(post)</a:t>
            </a:r>
          </a:p>
          <a:p>
            <a:r>
              <a:rPr lang="en-IN" dirty="0"/>
              <a:t>Relational Operator:==,!=,&gt;,&lt;,&gt;=,&lt;=</a:t>
            </a:r>
          </a:p>
          <a:p>
            <a:r>
              <a:rPr lang="en-IN" dirty="0"/>
              <a:t>Logical Operator: &amp;&amp;,||,!</a:t>
            </a:r>
          </a:p>
          <a:p>
            <a:r>
              <a:rPr lang="en-IN" dirty="0"/>
              <a:t>Bitwise Operator: &amp;,|,^</a:t>
            </a:r>
          </a:p>
          <a:p>
            <a:r>
              <a:rPr lang="en-IN" dirty="0"/>
              <a:t>Assignment Operator: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88310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IF-ELSE</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GO If else is similar to other languages only small difference we normally do not use condition within the () means () is optional</a:t>
            </a:r>
          </a:p>
          <a:p>
            <a:r>
              <a:rPr lang="en-IN" dirty="0"/>
              <a:t>To understand if-else we will check if a number is even or not</a:t>
            </a:r>
          </a:p>
        </p:txBody>
      </p:sp>
    </p:spTree>
    <p:extLst>
      <p:ext uri="{BB962C8B-B14F-4D97-AF65-F5344CB8AC3E}">
        <p14:creationId xmlns:p14="http://schemas.microsoft.com/office/powerpoint/2010/main" val="38173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93F8-B7B6-4CDF-B536-45702CF91D01}"/>
              </a:ext>
            </a:extLst>
          </p:cNvPr>
          <p:cNvSpPr>
            <a:spLocks noGrp="1"/>
          </p:cNvSpPr>
          <p:nvPr>
            <p:ph type="title"/>
          </p:nvPr>
        </p:nvSpPr>
        <p:spPr/>
        <p:txBody>
          <a:bodyPr/>
          <a:lstStyle/>
          <a:p>
            <a:r>
              <a:rPr lang="en-IN"/>
              <a:t>Problem(IF-ELSE)</a:t>
            </a:r>
            <a:endParaRPr lang="en-IN" dirty="0"/>
          </a:p>
        </p:txBody>
      </p:sp>
      <p:sp>
        <p:nvSpPr>
          <p:cNvPr id="3" name="Content Placeholder 2">
            <a:extLst>
              <a:ext uri="{FF2B5EF4-FFF2-40B4-BE49-F238E27FC236}">
                <a16:creationId xmlns:a16="http://schemas.microsoft.com/office/drawing/2014/main" id="{38BD9224-6561-44E3-BF4C-843E0843F770}"/>
              </a:ext>
            </a:extLst>
          </p:cNvPr>
          <p:cNvSpPr>
            <a:spLocks noGrp="1"/>
          </p:cNvSpPr>
          <p:nvPr>
            <p:ph idx="1"/>
          </p:nvPr>
        </p:nvSpPr>
        <p:spPr/>
        <p:txBody>
          <a:bodyPr/>
          <a:lstStyle/>
          <a:p>
            <a:r>
              <a:rPr lang="en-IN" dirty="0"/>
              <a:t>If a student gets 75 or more marks print distinction(D) ,if less than 75 and greater than or equal to 60 print first(F) , if less than 60 and greater than or equal to 45 print second(S) , if less than 45 and greater than or equal to 33 print third(T), if less than 33 print fail(Fa).</a:t>
            </a:r>
          </a:p>
        </p:txBody>
      </p:sp>
    </p:spTree>
    <p:extLst>
      <p:ext uri="{BB962C8B-B14F-4D97-AF65-F5344CB8AC3E}">
        <p14:creationId xmlns:p14="http://schemas.microsoft.com/office/powerpoint/2010/main" val="2450050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Switch Case</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US" dirty="0"/>
              <a:t>Go switch case statements are similar to other programing languages like C,C++ and Java</a:t>
            </a:r>
          </a:p>
          <a:p>
            <a:r>
              <a:rPr lang="en-US" dirty="0"/>
              <a:t>Switch case statements are alternative way of writing if-else</a:t>
            </a:r>
          </a:p>
          <a:p>
            <a:r>
              <a:rPr lang="en-US" dirty="0"/>
              <a:t>You do not need to provide break statement after each case (Required in other programming Languages) </a:t>
            </a:r>
          </a:p>
          <a:p>
            <a:endParaRPr lang="en-IN" dirty="0"/>
          </a:p>
        </p:txBody>
      </p:sp>
    </p:spTree>
    <p:extLst>
      <p:ext uri="{BB962C8B-B14F-4D97-AF65-F5344CB8AC3E}">
        <p14:creationId xmlns:p14="http://schemas.microsoft.com/office/powerpoint/2010/main" val="2171711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Loops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US" dirty="0"/>
              <a:t>Go has only one type of loop </a:t>
            </a:r>
            <a:r>
              <a:rPr lang="en-US" dirty="0">
                <a:highlight>
                  <a:srgbClr val="FFFF00"/>
                </a:highlight>
              </a:rPr>
              <a:t>For</a:t>
            </a:r>
            <a:r>
              <a:rPr lang="en-US" dirty="0"/>
              <a:t> loop</a:t>
            </a:r>
          </a:p>
          <a:p>
            <a:r>
              <a:rPr lang="en-US" dirty="0"/>
              <a:t>For loop in go is similar to other programming languages like c, </a:t>
            </a:r>
            <a:r>
              <a:rPr lang="en-US" dirty="0" err="1"/>
              <a:t>c++</a:t>
            </a:r>
            <a:r>
              <a:rPr lang="en-US" dirty="0"/>
              <a:t> and java it contains three steps initialization, condition and increment/decrement </a:t>
            </a:r>
            <a:r>
              <a:rPr lang="nn-NO" dirty="0">
                <a:highlight>
                  <a:srgbClr val="FFFF00"/>
                </a:highlight>
              </a:rPr>
              <a:t>for i := 0; i &lt; 10; i++</a:t>
            </a:r>
            <a:endParaRPr lang="en-IN" dirty="0">
              <a:highlight>
                <a:srgbClr val="FFFF00"/>
              </a:highlight>
            </a:endParaRPr>
          </a:p>
          <a:p>
            <a:r>
              <a:rPr lang="en-IN" dirty="0"/>
              <a:t>Initialization and increment are optional</a:t>
            </a:r>
          </a:p>
          <a:p>
            <a:r>
              <a:rPr lang="en-IN" dirty="0"/>
              <a:t>We can write </a:t>
            </a:r>
            <a:r>
              <a:rPr lang="en-IN" dirty="0">
                <a:highlight>
                  <a:srgbClr val="FFFF00"/>
                </a:highlight>
              </a:rPr>
              <a:t>for</a:t>
            </a:r>
            <a:r>
              <a:rPr lang="en-IN" dirty="0"/>
              <a:t> loop equivalent to while loop in other languages i.e. </a:t>
            </a:r>
            <a:r>
              <a:rPr lang="en-IN" dirty="0">
                <a:highlight>
                  <a:srgbClr val="FFFF00"/>
                </a:highlight>
              </a:rPr>
              <a:t>for x &lt; 50</a:t>
            </a:r>
          </a:p>
          <a:p>
            <a:r>
              <a:rPr lang="en-IN" dirty="0"/>
              <a:t>If we will not give any condition in for loop, it will run infinitely</a:t>
            </a:r>
            <a:endParaRPr lang="nn-NO" dirty="0"/>
          </a:p>
        </p:txBody>
      </p:sp>
    </p:spTree>
    <p:extLst>
      <p:ext uri="{BB962C8B-B14F-4D97-AF65-F5344CB8AC3E}">
        <p14:creationId xmlns:p14="http://schemas.microsoft.com/office/powerpoint/2010/main" val="375291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Go Quickstart</a:t>
            </a:r>
          </a:p>
        </p:txBody>
      </p:sp>
      <p:sp>
        <p:nvSpPr>
          <p:cNvPr id="3" name="Subtitle 2">
            <a:extLst>
              <a:ext uri="{FF2B5EF4-FFF2-40B4-BE49-F238E27FC236}">
                <a16:creationId xmlns:a16="http://schemas.microsoft.com/office/drawing/2014/main" id="{D2AF3992-3CDE-4E12-A73F-B8E89A7D0CA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0220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String</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In go </a:t>
            </a:r>
            <a:r>
              <a:rPr lang="en-IN" dirty="0">
                <a:highlight>
                  <a:srgbClr val="FFFF00"/>
                </a:highlight>
              </a:rPr>
              <a:t>string</a:t>
            </a:r>
            <a:r>
              <a:rPr lang="en-IN" dirty="0"/>
              <a:t> is an immutable sequence of bytes(</a:t>
            </a:r>
            <a:r>
              <a:rPr lang="en-IN" dirty="0">
                <a:highlight>
                  <a:srgbClr val="FFFF00"/>
                </a:highlight>
              </a:rPr>
              <a:t>string</a:t>
            </a:r>
            <a:r>
              <a:rPr lang="en-IN" dirty="0"/>
              <a:t> is equal to immutable byte array)</a:t>
            </a:r>
          </a:p>
          <a:p>
            <a:r>
              <a:rPr lang="en-IN" dirty="0"/>
              <a:t>In go we write </a:t>
            </a:r>
            <a:r>
              <a:rPr lang="en-IN" dirty="0">
                <a:highlight>
                  <a:srgbClr val="FFFF00"/>
                </a:highlight>
              </a:rPr>
              <a:t>string</a:t>
            </a:r>
            <a:r>
              <a:rPr lang="en-IN" dirty="0"/>
              <a:t> in double quotes a:=“abc”</a:t>
            </a:r>
          </a:p>
          <a:p>
            <a:r>
              <a:rPr lang="en-IN" dirty="0"/>
              <a:t>In go </a:t>
            </a:r>
            <a:r>
              <a:rPr lang="en-IN" dirty="0">
                <a:highlight>
                  <a:srgbClr val="FFFF00"/>
                </a:highlight>
              </a:rPr>
              <a:t>string</a:t>
            </a:r>
            <a:r>
              <a:rPr lang="en-IN" dirty="0"/>
              <a:t> internal implementation is different from other programming languages but we can use it in similar way as in other programming languages</a:t>
            </a:r>
          </a:p>
          <a:p>
            <a:r>
              <a:rPr lang="en-IN" dirty="0"/>
              <a:t>For performing common operations on the </a:t>
            </a:r>
            <a:r>
              <a:rPr lang="en-IN" dirty="0">
                <a:highlight>
                  <a:srgbClr val="FFFF00"/>
                </a:highlight>
              </a:rPr>
              <a:t>string i.e. split, uppercase, lowercase</a:t>
            </a:r>
            <a:r>
              <a:rPr lang="en-IN" dirty="0"/>
              <a:t> go has a inbuilt helper class </a:t>
            </a:r>
            <a:r>
              <a:rPr lang="en-IN" dirty="0">
                <a:highlight>
                  <a:srgbClr val="FFFF00"/>
                </a:highlight>
              </a:rPr>
              <a:t>strings</a:t>
            </a:r>
            <a:endParaRPr lang="en-IN" dirty="0"/>
          </a:p>
        </p:txBody>
      </p:sp>
    </p:spTree>
    <p:extLst>
      <p:ext uri="{BB962C8B-B14F-4D97-AF65-F5344CB8AC3E}">
        <p14:creationId xmlns:p14="http://schemas.microsoft.com/office/powerpoint/2010/main" val="2928584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User Input</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Till now in the course, we have taken hard coded input in the program i.e. n:=2, which is not the real world scenario. We will learn how to take input from the user</a:t>
            </a:r>
          </a:p>
          <a:p>
            <a:r>
              <a:rPr lang="en-IN" dirty="0"/>
              <a:t>There are many inbuilt functions for reading the user input i.e. </a:t>
            </a:r>
            <a:r>
              <a:rPr lang="en-IN" dirty="0" err="1"/>
              <a:t>Scanf</a:t>
            </a:r>
            <a:r>
              <a:rPr lang="en-IN" dirty="0"/>
              <a:t> ,</a:t>
            </a:r>
            <a:r>
              <a:rPr lang="en-IN" dirty="0" err="1"/>
              <a:t>Scanln</a:t>
            </a:r>
            <a:endParaRPr lang="en-IN" dirty="0"/>
          </a:p>
          <a:p>
            <a:r>
              <a:rPr lang="en-IN" dirty="0"/>
              <a:t>We are taking 3 approaches to read the user input in this tutorial</a:t>
            </a:r>
          </a:p>
          <a:p>
            <a:r>
              <a:rPr lang="en-IN" dirty="0" err="1"/>
              <a:t>Scanf</a:t>
            </a:r>
            <a:r>
              <a:rPr lang="en-IN" dirty="0"/>
              <a:t> </a:t>
            </a:r>
          </a:p>
          <a:p>
            <a:r>
              <a:rPr lang="en-IN" dirty="0" err="1"/>
              <a:t>Scanln</a:t>
            </a:r>
            <a:r>
              <a:rPr lang="en-IN" dirty="0"/>
              <a:t> </a:t>
            </a:r>
          </a:p>
          <a:p>
            <a:r>
              <a:rPr lang="en-IN" dirty="0"/>
              <a:t>Scanner</a:t>
            </a:r>
          </a:p>
          <a:p>
            <a:endParaRPr lang="en-IN" dirty="0"/>
          </a:p>
          <a:p>
            <a:endParaRPr lang="en-IN" dirty="0"/>
          </a:p>
        </p:txBody>
      </p:sp>
    </p:spTree>
    <p:extLst>
      <p:ext uri="{BB962C8B-B14F-4D97-AF65-F5344CB8AC3E}">
        <p14:creationId xmlns:p14="http://schemas.microsoft.com/office/powerpoint/2010/main" val="1548482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Command Line Parameters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endParaRPr lang="en-US" dirty="0"/>
          </a:p>
          <a:p>
            <a:r>
              <a:rPr lang="en-US" dirty="0"/>
              <a:t>Command line parameter reading in go is different from other programming languages like c and  </a:t>
            </a:r>
            <a:r>
              <a:rPr lang="en-US" dirty="0" err="1"/>
              <a:t>c++</a:t>
            </a:r>
            <a:endParaRPr lang="en-US" dirty="0"/>
          </a:p>
          <a:p>
            <a:r>
              <a:rPr lang="en-US" dirty="0"/>
              <a:t>For reading command line parameter we use </a:t>
            </a:r>
            <a:r>
              <a:rPr lang="en-US" dirty="0" err="1"/>
              <a:t>os</a:t>
            </a:r>
            <a:r>
              <a:rPr lang="en-US" dirty="0"/>
              <a:t> package</a:t>
            </a:r>
          </a:p>
          <a:p>
            <a:r>
              <a:rPr lang="en-US" dirty="0" err="1"/>
              <a:t>os.Args</a:t>
            </a:r>
            <a:r>
              <a:rPr lang="en-US" dirty="0"/>
              <a:t> returns array of command line parameters</a:t>
            </a:r>
          </a:p>
          <a:p>
            <a:r>
              <a:rPr lang="en-US" dirty="0"/>
              <a:t>First parameter is path of program</a:t>
            </a:r>
          </a:p>
          <a:p>
            <a:r>
              <a:rPr lang="en-US" dirty="0"/>
              <a:t>From second parameter, all the parameter are our inputs</a:t>
            </a:r>
            <a:endParaRPr lang="en-IN" dirty="0"/>
          </a:p>
        </p:txBody>
      </p:sp>
    </p:spTree>
    <p:extLst>
      <p:ext uri="{BB962C8B-B14F-4D97-AF65-F5344CB8AC3E}">
        <p14:creationId xmlns:p14="http://schemas.microsoft.com/office/powerpoint/2010/main" val="3027010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Array</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Array in go is similar to other programming languages</a:t>
            </a:r>
          </a:p>
          <a:p>
            <a:r>
              <a:rPr lang="en-IN" dirty="0"/>
              <a:t>Array is way to represent group of data(same type) by a single variable</a:t>
            </a:r>
          </a:p>
          <a:p>
            <a:r>
              <a:rPr lang="en-IN" dirty="0"/>
              <a:t>We can declare array using 2 approaches </a:t>
            </a:r>
          </a:p>
          <a:p>
            <a:r>
              <a:rPr lang="en-IN" dirty="0"/>
              <a:t>First approach is var [3] int</a:t>
            </a:r>
          </a:p>
          <a:p>
            <a:r>
              <a:rPr lang="en-IN" dirty="0"/>
              <a:t>Using shorthand operator x:=[3]int{1,2,3}</a:t>
            </a:r>
          </a:p>
          <a:p>
            <a:r>
              <a:rPr lang="en-IN" dirty="0"/>
              <a:t>If we do not want to provide the size of array we can use ellipsis […] i.e. x:=[…]int{1,2,3,4}</a:t>
            </a:r>
          </a:p>
          <a:p>
            <a:r>
              <a:rPr lang="en-IN" dirty="0"/>
              <a:t>In go array is value type not reference type</a:t>
            </a:r>
          </a:p>
          <a:p>
            <a:r>
              <a:rPr lang="en-IN" dirty="0"/>
              <a:t>If two array contains similar type of value we can compare using == operator</a:t>
            </a:r>
          </a:p>
          <a:p>
            <a:r>
              <a:rPr lang="en-IN" dirty="0"/>
              <a:t>For iterating array we can use range form of for loop</a:t>
            </a:r>
          </a:p>
          <a:p>
            <a:pPr marL="0" indent="0">
              <a:buNone/>
            </a:pPr>
            <a:endParaRPr lang="en-IN" dirty="0"/>
          </a:p>
        </p:txBody>
      </p:sp>
    </p:spTree>
    <p:extLst>
      <p:ext uri="{BB962C8B-B14F-4D97-AF65-F5344CB8AC3E}">
        <p14:creationId xmlns:p14="http://schemas.microsoft.com/office/powerpoint/2010/main" val="522716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Slices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normAutofit fontScale="92500"/>
          </a:bodyPr>
          <a:lstStyle/>
          <a:p>
            <a:r>
              <a:rPr lang="en-IN" dirty="0"/>
              <a:t>Slices are dynamic array in Golang(means slices size increases dynamically)</a:t>
            </a:r>
          </a:p>
          <a:p>
            <a:r>
              <a:rPr lang="en-IN" dirty="0"/>
              <a:t>Slices keeps reference of Array means slices are reference type not value type</a:t>
            </a:r>
          </a:p>
          <a:p>
            <a:r>
              <a:rPr lang="en-IN" dirty="0"/>
              <a:t>Slices always point to an array ,so keep 3 things pointer of the first element, length and capacity</a:t>
            </a:r>
          </a:p>
          <a:p>
            <a:r>
              <a:rPr lang="en-IN" dirty="0"/>
              <a:t>We can create slices from array i.e. </a:t>
            </a:r>
            <a:r>
              <a:rPr lang="en-IN" dirty="0" err="1"/>
              <a:t>myslice</a:t>
            </a:r>
            <a:r>
              <a:rPr lang="en-IN" dirty="0"/>
              <a:t> := </a:t>
            </a:r>
            <a:r>
              <a:rPr lang="en-IN" dirty="0" err="1"/>
              <a:t>arr</a:t>
            </a:r>
            <a:r>
              <a:rPr lang="en-IN" dirty="0"/>
              <a:t>[1:6] This will create slices, array second element will be slices first element,1 is lower bound and 6 is upper bound</a:t>
            </a:r>
          </a:p>
          <a:p>
            <a:r>
              <a:rPr lang="en-IN" dirty="0" err="1"/>
              <a:t>len</a:t>
            </a:r>
            <a:r>
              <a:rPr lang="en-IN" dirty="0"/>
              <a:t> method for length and cap method for capacity of slices(will discuss in code)</a:t>
            </a:r>
          </a:p>
          <a:p>
            <a:r>
              <a:rPr lang="en-IN" dirty="0"/>
              <a:t>We can use make method to create slices</a:t>
            </a:r>
          </a:p>
          <a:p>
            <a:r>
              <a:rPr lang="en-IN" dirty="0"/>
              <a:t>We can use append method to append element in the slices</a:t>
            </a:r>
          </a:p>
          <a:p>
            <a:r>
              <a:rPr lang="en-IN" dirty="0"/>
              <a:t>Once capacity of slices is full then capacity will be increased by double</a:t>
            </a:r>
          </a:p>
          <a:p>
            <a:endParaRPr lang="en-IN" dirty="0"/>
          </a:p>
          <a:p>
            <a:endParaRPr lang="en-IN" dirty="0"/>
          </a:p>
        </p:txBody>
      </p:sp>
    </p:spTree>
    <p:extLst>
      <p:ext uri="{BB962C8B-B14F-4D97-AF65-F5344CB8AC3E}">
        <p14:creationId xmlns:p14="http://schemas.microsoft.com/office/powerpoint/2010/main" val="2291726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Map</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In Go Map is an unordered pairs of key and value</a:t>
            </a:r>
          </a:p>
          <a:p>
            <a:r>
              <a:rPr lang="en-IN" dirty="0"/>
              <a:t>We can declare map of int key and int value like </a:t>
            </a:r>
            <a:r>
              <a:rPr lang="sv-SE" dirty="0">
                <a:highlight>
                  <a:srgbClr val="FFFF00"/>
                </a:highlight>
              </a:rPr>
              <a:t>var mymap map[int]int</a:t>
            </a:r>
          </a:p>
          <a:p>
            <a:r>
              <a:rPr lang="sv-SE" dirty="0"/>
              <a:t>In map key should be comparable using == operator,we mostly use inbuilt data types of go for key i.e. int,float32,float64,string,array etc</a:t>
            </a:r>
          </a:p>
          <a:p>
            <a:r>
              <a:rPr lang="sv-SE" dirty="0"/>
              <a:t>Accessing key and vlaue is faster because it is hash table kind of data strucutre and use hasing for accessing and storing the keys</a:t>
            </a:r>
          </a:p>
          <a:p>
            <a:r>
              <a:rPr lang="sv-SE" dirty="0"/>
              <a:t>We can use make function or short hand := operator to create the map</a:t>
            </a:r>
          </a:p>
          <a:p>
            <a:r>
              <a:rPr lang="sv-SE" dirty="0"/>
              <a:t>For iterating we can use range form of for loop</a:t>
            </a:r>
          </a:p>
          <a:p>
            <a:endParaRPr lang="en-IN" dirty="0"/>
          </a:p>
          <a:p>
            <a:endParaRPr lang="en-IN" dirty="0"/>
          </a:p>
        </p:txBody>
      </p:sp>
    </p:spTree>
    <p:extLst>
      <p:ext uri="{BB962C8B-B14F-4D97-AF65-F5344CB8AC3E}">
        <p14:creationId xmlns:p14="http://schemas.microsoft.com/office/powerpoint/2010/main" val="651643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Function</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Function is core of functional programming so very important concept to learn</a:t>
            </a:r>
          </a:p>
          <a:p>
            <a:r>
              <a:rPr lang="en-IN" dirty="0"/>
              <a:t>Function is a group of statements for performing specific task</a:t>
            </a:r>
          </a:p>
          <a:p>
            <a:r>
              <a:rPr lang="en-IN" dirty="0"/>
              <a:t>In Go function can take 0 or more arguments and return 0 or more values</a:t>
            </a:r>
          </a:p>
          <a:p>
            <a:r>
              <a:rPr lang="en-IN" dirty="0"/>
              <a:t>In go function start with </a:t>
            </a:r>
            <a:r>
              <a:rPr lang="en-IN" dirty="0" err="1"/>
              <a:t>func</a:t>
            </a:r>
            <a:r>
              <a:rPr lang="en-IN" dirty="0"/>
              <a:t> keyword then identifier then argument then return type </a:t>
            </a:r>
            <a:r>
              <a:rPr lang="en-IN" dirty="0" err="1"/>
              <a:t>i.e</a:t>
            </a:r>
            <a:r>
              <a:rPr lang="en-IN" dirty="0"/>
              <a:t> </a:t>
            </a:r>
            <a:r>
              <a:rPr lang="en-IN" dirty="0" err="1"/>
              <a:t>func</a:t>
            </a:r>
            <a:r>
              <a:rPr lang="en-IN" dirty="0"/>
              <a:t> sum(</a:t>
            </a:r>
            <a:r>
              <a:rPr lang="en-IN" dirty="0" err="1"/>
              <a:t>x,y</a:t>
            </a:r>
            <a:r>
              <a:rPr lang="en-IN" dirty="0"/>
              <a:t> int) int{}</a:t>
            </a:r>
          </a:p>
          <a:p>
            <a:r>
              <a:rPr lang="en-IN" dirty="0"/>
              <a:t>In OOPS for solving the problem we break the problem into objects and establish interaction between objects, in functional programming we break the problem into task and generally for each task we define the function</a:t>
            </a:r>
          </a:p>
          <a:p>
            <a:r>
              <a:rPr lang="en-IN" dirty="0"/>
              <a:t>Function helps in reusability of code, removal of duplicate code and code maintenance</a:t>
            </a:r>
          </a:p>
          <a:p>
            <a:endParaRPr lang="en-IN" dirty="0"/>
          </a:p>
        </p:txBody>
      </p:sp>
    </p:spTree>
    <p:extLst>
      <p:ext uri="{BB962C8B-B14F-4D97-AF65-F5344CB8AC3E}">
        <p14:creationId xmlns:p14="http://schemas.microsoft.com/office/powerpoint/2010/main" val="2345641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Function</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Multiple returns from go function</a:t>
            </a:r>
          </a:p>
          <a:p>
            <a:r>
              <a:rPr lang="en-IN" dirty="0"/>
              <a:t>Named return from go function</a:t>
            </a:r>
          </a:p>
        </p:txBody>
      </p:sp>
    </p:spTree>
    <p:extLst>
      <p:ext uri="{BB962C8B-B14F-4D97-AF65-F5344CB8AC3E}">
        <p14:creationId xmlns:p14="http://schemas.microsoft.com/office/powerpoint/2010/main" val="1785658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Function What Should not do?</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normAutofit fontScale="92500" lnSpcReduction="10000"/>
          </a:bodyPr>
          <a:lstStyle/>
          <a:p>
            <a:r>
              <a:rPr lang="en-IN" dirty="0"/>
              <a:t>For better design we will follow the following What Should not do list </a:t>
            </a:r>
          </a:p>
          <a:p>
            <a:r>
              <a:rPr lang="en-IN" dirty="0"/>
              <a:t>Never ever </a:t>
            </a:r>
            <a:r>
              <a:rPr lang="en-IN" dirty="0" err="1"/>
              <a:t>ever</a:t>
            </a:r>
            <a:r>
              <a:rPr lang="en-IN" dirty="0"/>
              <a:t> </a:t>
            </a:r>
            <a:r>
              <a:rPr lang="en-IN" dirty="0" err="1"/>
              <a:t>ever</a:t>
            </a:r>
            <a:r>
              <a:rPr lang="en-IN" dirty="0"/>
              <a:t> write multiple tasks logic in main function or any single function until it is ad hoc script and you are going to run it one time</a:t>
            </a:r>
          </a:p>
          <a:p>
            <a:r>
              <a:rPr lang="en-IN" dirty="0"/>
              <a:t>If you will write multiple tasks logic in one function it is not reusable, it motivates to write duplicate code due to complexity ,it is not well testable code (break the principal of TDD) and after all it is not well maintainable code</a:t>
            </a:r>
          </a:p>
          <a:p>
            <a:r>
              <a:rPr lang="en-IN" dirty="0"/>
              <a:t>Do not try to write too long functions check the possibility of breaking long function into multiple smaller functions</a:t>
            </a:r>
          </a:p>
          <a:p>
            <a:r>
              <a:rPr lang="en-IN" dirty="0"/>
              <a:t>People may argue that there would be a single binary for all the code then what is benefit of this approach, I would say that no code is perfect in one time, requirements always change so we have to always modify the code frequently so we should write code as modular(Function is one approach) as possible so that anyone can make changes easily</a:t>
            </a:r>
          </a:p>
        </p:txBody>
      </p:sp>
    </p:spTree>
    <p:extLst>
      <p:ext uri="{BB962C8B-B14F-4D97-AF65-F5344CB8AC3E}">
        <p14:creationId xmlns:p14="http://schemas.microsoft.com/office/powerpoint/2010/main" val="1437220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D522-7D4B-4344-A029-C16103AD5135}"/>
              </a:ext>
            </a:extLst>
          </p:cNvPr>
          <p:cNvSpPr>
            <a:spLocks noGrp="1"/>
          </p:cNvSpPr>
          <p:nvPr>
            <p:ph type="title"/>
          </p:nvPr>
        </p:nvSpPr>
        <p:spPr/>
        <p:txBody>
          <a:bodyPr/>
          <a:lstStyle/>
          <a:p>
            <a:r>
              <a:rPr lang="en-US" dirty="0"/>
              <a:t>Go Pointer</a:t>
            </a:r>
            <a:endParaRPr lang="en-IN" dirty="0"/>
          </a:p>
        </p:txBody>
      </p:sp>
      <p:sp>
        <p:nvSpPr>
          <p:cNvPr id="3" name="Content Placeholder 2">
            <a:extLst>
              <a:ext uri="{FF2B5EF4-FFF2-40B4-BE49-F238E27FC236}">
                <a16:creationId xmlns:a16="http://schemas.microsoft.com/office/drawing/2014/main" id="{D12D1CEB-5F3E-42E6-8AA6-9D1F6CBABAAC}"/>
              </a:ext>
            </a:extLst>
          </p:cNvPr>
          <p:cNvSpPr>
            <a:spLocks noGrp="1"/>
          </p:cNvSpPr>
          <p:nvPr>
            <p:ph idx="1"/>
          </p:nvPr>
        </p:nvSpPr>
        <p:spPr>
          <a:xfrm>
            <a:off x="677334" y="1604075"/>
            <a:ext cx="8596668" cy="4437287"/>
          </a:xfrm>
        </p:spPr>
        <p:txBody>
          <a:bodyPr>
            <a:normAutofit fontScale="92500" lnSpcReduction="20000"/>
          </a:bodyPr>
          <a:lstStyle/>
          <a:p>
            <a:r>
              <a:rPr lang="en-US" dirty="0"/>
              <a:t>In Go pointer is a special variable which store address of other variable , but Go pointers are not as handy as C pointers because we can not perform pointer arithmetic in Go</a:t>
            </a:r>
          </a:p>
          <a:p>
            <a:r>
              <a:rPr lang="en-US" dirty="0"/>
              <a:t>Pointer is a powerful and tricky concept ,so few of the programming languages have removed the pointer concept due to crash of the application if pointer used inappropriately , need to write memory management logic i.e. java</a:t>
            </a:r>
          </a:p>
          <a:p>
            <a:r>
              <a:rPr lang="en-US" dirty="0"/>
              <a:t>In Go we declare pointer same way as variable but we use * </a:t>
            </a:r>
            <a:r>
              <a:rPr lang="en-IN" dirty="0"/>
              <a:t>dereferencing operator</a:t>
            </a:r>
          </a:p>
          <a:p>
            <a:r>
              <a:rPr lang="en-IN" dirty="0"/>
              <a:t>For assigning the value to a pointer we use &amp;(address operator)</a:t>
            </a:r>
          </a:p>
          <a:p>
            <a:r>
              <a:rPr lang="en-IN" dirty="0"/>
              <a:t>If we think a little bit deeper , we can understand pointer by understanding the variable ,</a:t>
            </a:r>
            <a:r>
              <a:rPr lang="en-US" dirty="0"/>
              <a:t> “Variable is a name for address of a value, in RAM every value store on a memory address and that memory address is in hexadecimal format(In go hexadecimal no start with 0X), so accessing value with hexadecimal address is very difficult so we access those address by a name called variable .The name represent an address in  memory that address is stored by pointer.”</a:t>
            </a:r>
          </a:p>
          <a:p>
            <a:r>
              <a:rPr lang="en-US" dirty="0"/>
              <a:t>With the help of pointer we can access address as well as value of a variable</a:t>
            </a:r>
          </a:p>
          <a:p>
            <a:endParaRPr lang="en-IN" dirty="0"/>
          </a:p>
        </p:txBody>
      </p:sp>
    </p:spTree>
    <p:extLst>
      <p:ext uri="{BB962C8B-B14F-4D97-AF65-F5344CB8AC3E}">
        <p14:creationId xmlns:p14="http://schemas.microsoft.com/office/powerpoint/2010/main" val="128023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Shape 8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7EF53E-17D1-446B-B43A-08FA6A24FFF2}"/>
              </a:ext>
            </a:extLst>
          </p:cNvPr>
          <p:cNvSpPr>
            <a:spLocks noGrp="1"/>
          </p:cNvSpPr>
          <p:nvPr>
            <p:ph type="title"/>
          </p:nvPr>
        </p:nvSpPr>
        <p:spPr>
          <a:xfrm>
            <a:off x="7181723" y="609600"/>
            <a:ext cx="4512989" cy="2227730"/>
          </a:xfrm>
        </p:spPr>
        <p:txBody>
          <a:bodyPr anchor="ctr">
            <a:normAutofit/>
          </a:bodyPr>
          <a:lstStyle/>
          <a:p>
            <a:r>
              <a:rPr lang="en-IN">
                <a:solidFill>
                  <a:srgbClr val="FFFFFF"/>
                </a:solidFill>
              </a:rPr>
              <a:t>About Go</a:t>
            </a:r>
          </a:p>
        </p:txBody>
      </p:sp>
      <p:pic>
        <p:nvPicPr>
          <p:cNvPr id="1026" name="Picture 2" descr="A close up of a logo&#10;&#10;Description automatically generated">
            <a:extLst>
              <a:ext uri="{FF2B5EF4-FFF2-40B4-BE49-F238E27FC236}">
                <a16:creationId xmlns:a16="http://schemas.microsoft.com/office/drawing/2014/main" id="{DF55A1A8-0400-4294-9C5E-B490814C18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545062"/>
            <a:ext cx="3856774" cy="385677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ED0FB5A-921E-4CF1-AC57-EF9A569A262A}"/>
              </a:ext>
            </a:extLst>
          </p:cNvPr>
          <p:cNvSpPr>
            <a:spLocks noGrp="1"/>
          </p:cNvSpPr>
          <p:nvPr>
            <p:ph idx="1"/>
          </p:nvPr>
        </p:nvSpPr>
        <p:spPr>
          <a:xfrm>
            <a:off x="7181725" y="2837329"/>
            <a:ext cx="4512988" cy="3317938"/>
          </a:xfrm>
        </p:spPr>
        <p:txBody>
          <a:bodyPr anchor="t">
            <a:normAutofit/>
          </a:bodyPr>
          <a:lstStyle/>
          <a:p>
            <a:pPr>
              <a:lnSpc>
                <a:spcPct val="90000"/>
              </a:lnSpc>
            </a:pPr>
            <a:endParaRPr lang="en-US" sz="1100" dirty="0">
              <a:solidFill>
                <a:srgbClr val="FFFFFF"/>
              </a:solidFill>
            </a:endParaRPr>
          </a:p>
          <a:p>
            <a:pPr>
              <a:lnSpc>
                <a:spcPct val="90000"/>
              </a:lnSpc>
            </a:pPr>
            <a:endParaRPr lang="en-US" sz="1100" dirty="0">
              <a:solidFill>
                <a:srgbClr val="FFFFFF"/>
              </a:solidFill>
            </a:endParaRPr>
          </a:p>
          <a:p>
            <a:pPr>
              <a:lnSpc>
                <a:spcPct val="90000"/>
              </a:lnSpc>
            </a:pPr>
            <a:endParaRPr lang="en-US" sz="1100" dirty="0">
              <a:solidFill>
                <a:srgbClr val="FFFFFF"/>
              </a:solidFill>
            </a:endParaRPr>
          </a:p>
          <a:p>
            <a:pPr>
              <a:lnSpc>
                <a:spcPct val="90000"/>
              </a:lnSpc>
            </a:pPr>
            <a:r>
              <a:rPr lang="en-US" sz="1100" dirty="0">
                <a:solidFill>
                  <a:srgbClr val="FFFFFF"/>
                </a:solidFill>
              </a:rPr>
              <a:t>Go is an open source programming language that makes it easy to build simple, reliable, and efficient software.</a:t>
            </a:r>
          </a:p>
          <a:p>
            <a:pPr>
              <a:lnSpc>
                <a:spcPct val="90000"/>
              </a:lnSpc>
            </a:pPr>
            <a:r>
              <a:rPr lang="en-US" sz="1100" dirty="0">
                <a:solidFill>
                  <a:srgbClr val="FFFFFF"/>
                </a:solidFill>
              </a:rPr>
              <a:t>Go is designed at Google by Robert </a:t>
            </a:r>
            <a:r>
              <a:rPr lang="en-US" sz="1100" dirty="0" err="1">
                <a:solidFill>
                  <a:srgbClr val="FFFFFF"/>
                </a:solidFill>
              </a:rPr>
              <a:t>Griesemer,Rob</a:t>
            </a:r>
            <a:r>
              <a:rPr lang="en-US" sz="1100" dirty="0">
                <a:solidFill>
                  <a:srgbClr val="FFFFFF"/>
                </a:solidFill>
              </a:rPr>
              <a:t> Pike and Ken </a:t>
            </a:r>
            <a:r>
              <a:rPr lang="en-US" sz="1100" dirty="0" err="1">
                <a:solidFill>
                  <a:srgbClr val="FFFFFF"/>
                </a:solidFill>
              </a:rPr>
              <a:t>Thompson,syntactically</a:t>
            </a:r>
            <a:r>
              <a:rPr lang="en-US" sz="1100" dirty="0">
                <a:solidFill>
                  <a:srgbClr val="FFFFFF"/>
                </a:solidFill>
              </a:rPr>
              <a:t> similar to C with extra features like memory safety, garbage collection and efficient concurrency for modern processors</a:t>
            </a:r>
          </a:p>
          <a:p>
            <a:pPr>
              <a:lnSpc>
                <a:spcPct val="90000"/>
              </a:lnSpc>
            </a:pPr>
            <a:r>
              <a:rPr lang="en-US" sz="1100" dirty="0">
                <a:solidFill>
                  <a:srgbClr val="FFFFFF"/>
                </a:solidFill>
              </a:rPr>
              <a:t>For me Go is an efficient and easy to learn language for software development. It hides the complexity of memory management and concurrency that programmer can more focus on the business logic</a:t>
            </a:r>
          </a:p>
        </p:txBody>
      </p:sp>
    </p:spTree>
    <p:extLst>
      <p:ext uri="{BB962C8B-B14F-4D97-AF65-F5344CB8AC3E}">
        <p14:creationId xmlns:p14="http://schemas.microsoft.com/office/powerpoint/2010/main" val="3810792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8421-B99F-42B4-9882-5CB1E50EADED}"/>
              </a:ext>
            </a:extLst>
          </p:cNvPr>
          <p:cNvSpPr>
            <a:spLocks noGrp="1"/>
          </p:cNvSpPr>
          <p:nvPr>
            <p:ph type="title"/>
          </p:nvPr>
        </p:nvSpPr>
        <p:spPr/>
        <p:txBody>
          <a:bodyPr/>
          <a:lstStyle/>
          <a:p>
            <a:r>
              <a:rPr lang="en-US" dirty="0"/>
              <a:t>Pointer Table</a:t>
            </a:r>
            <a:endParaRPr lang="en-IN" dirty="0"/>
          </a:p>
        </p:txBody>
      </p:sp>
      <p:graphicFrame>
        <p:nvGraphicFramePr>
          <p:cNvPr id="8" name="Table 8">
            <a:extLst>
              <a:ext uri="{FF2B5EF4-FFF2-40B4-BE49-F238E27FC236}">
                <a16:creationId xmlns:a16="http://schemas.microsoft.com/office/drawing/2014/main" id="{86DF97CB-5886-4169-94E1-023CCBC09FC0}"/>
              </a:ext>
            </a:extLst>
          </p:cNvPr>
          <p:cNvGraphicFramePr>
            <a:graphicFrameLocks noGrp="1"/>
          </p:cNvGraphicFramePr>
          <p:nvPr>
            <p:ph idx="1"/>
            <p:extLst>
              <p:ext uri="{D42A27DB-BD31-4B8C-83A1-F6EECF244321}">
                <p14:modId xmlns:p14="http://schemas.microsoft.com/office/powerpoint/2010/main" val="4141115128"/>
              </p:ext>
            </p:extLst>
          </p:nvPr>
        </p:nvGraphicFramePr>
        <p:xfrm>
          <a:off x="677863" y="2160588"/>
          <a:ext cx="7512367" cy="3657600"/>
        </p:xfrm>
        <a:graphic>
          <a:graphicData uri="http://schemas.openxmlformats.org/drawingml/2006/table">
            <a:tbl>
              <a:tblPr firstRow="1" bandRow="1">
                <a:tableStyleId>{5C22544A-7EE6-4342-B048-85BDC9FD1C3A}</a:tableStyleId>
              </a:tblPr>
              <a:tblGrid>
                <a:gridCol w="1781493">
                  <a:extLst>
                    <a:ext uri="{9D8B030D-6E8A-4147-A177-3AD203B41FA5}">
                      <a16:colId xmlns:a16="http://schemas.microsoft.com/office/drawing/2014/main" val="1442064254"/>
                    </a:ext>
                  </a:extLst>
                </a:gridCol>
                <a:gridCol w="2865437">
                  <a:extLst>
                    <a:ext uri="{9D8B030D-6E8A-4147-A177-3AD203B41FA5}">
                      <a16:colId xmlns:a16="http://schemas.microsoft.com/office/drawing/2014/main" val="1819135312"/>
                    </a:ext>
                  </a:extLst>
                </a:gridCol>
                <a:gridCol w="2865437">
                  <a:extLst>
                    <a:ext uri="{9D8B030D-6E8A-4147-A177-3AD203B41FA5}">
                      <a16:colId xmlns:a16="http://schemas.microsoft.com/office/drawing/2014/main" val="2431635172"/>
                    </a:ext>
                  </a:extLst>
                </a:gridCol>
              </a:tblGrid>
              <a:tr h="336367">
                <a:tc>
                  <a:txBody>
                    <a:bodyPr/>
                    <a:lstStyle/>
                    <a:p>
                      <a:r>
                        <a:rPr lang="en-US" dirty="0"/>
                        <a:t>Declaration</a:t>
                      </a:r>
                      <a:endParaRPr lang="en-IN" dirty="0"/>
                    </a:p>
                  </a:txBody>
                  <a:tcPr/>
                </a:tc>
                <a:tc>
                  <a:txBody>
                    <a:bodyPr/>
                    <a:lstStyle/>
                    <a:p>
                      <a:r>
                        <a:rPr lang="en-US" dirty="0"/>
                        <a:t>Memory Address(In Ram)</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1892599098"/>
                  </a:ext>
                </a:extLst>
              </a:tr>
              <a:tr h="341038">
                <a:tc>
                  <a:txBody>
                    <a:bodyPr/>
                    <a:lstStyle/>
                    <a:p>
                      <a:r>
                        <a:rPr lang="en-US" dirty="0"/>
                        <a:t>x:=100</a:t>
                      </a:r>
                      <a:endParaRPr lang="en-IN" dirty="0"/>
                    </a:p>
                  </a:txBody>
                  <a:tcPr/>
                </a:tc>
                <a:tc>
                  <a:txBody>
                    <a:bodyPr/>
                    <a:lstStyle/>
                    <a:p>
                      <a:r>
                        <a:rPr lang="en-US" dirty="0"/>
                        <a:t>0X0001</a:t>
                      </a:r>
                      <a:endParaRPr lang="en-IN" dirty="0"/>
                    </a:p>
                  </a:txBody>
                  <a:tcPr/>
                </a:tc>
                <a:tc>
                  <a:txBody>
                    <a:bodyPr/>
                    <a:lstStyle/>
                    <a:p>
                      <a:r>
                        <a:rPr lang="en-US" dirty="0"/>
                        <a:t>100</a:t>
                      </a:r>
                      <a:endParaRPr lang="en-IN" dirty="0"/>
                    </a:p>
                  </a:txBody>
                  <a:tcPr/>
                </a:tc>
                <a:extLst>
                  <a:ext uri="{0D108BD9-81ED-4DB2-BD59-A6C34878D82A}">
                    <a16:rowId xmlns:a16="http://schemas.microsoft.com/office/drawing/2014/main" val="3981277576"/>
                  </a:ext>
                </a:extLst>
              </a:tr>
              <a:tr h="341038">
                <a:tc>
                  <a:txBody>
                    <a:bodyPr/>
                    <a:lstStyle/>
                    <a:p>
                      <a:r>
                        <a:rPr lang="en-US" dirty="0"/>
                        <a:t>y:=20</a:t>
                      </a:r>
                      <a:endParaRPr lang="en-IN" dirty="0"/>
                    </a:p>
                  </a:txBody>
                  <a:tcPr/>
                </a:tc>
                <a:tc>
                  <a:txBody>
                    <a:bodyPr/>
                    <a:lstStyle/>
                    <a:p>
                      <a:r>
                        <a:rPr lang="en-US" dirty="0"/>
                        <a:t>0X0002</a:t>
                      </a:r>
                      <a:endParaRPr lang="en-IN" dirty="0"/>
                    </a:p>
                  </a:txBody>
                  <a:tcPr/>
                </a:tc>
                <a:tc>
                  <a:txBody>
                    <a:bodyPr/>
                    <a:lstStyle/>
                    <a:p>
                      <a:r>
                        <a:rPr lang="en-US" dirty="0"/>
                        <a:t>20</a:t>
                      </a:r>
                      <a:endParaRPr lang="en-IN" dirty="0"/>
                    </a:p>
                  </a:txBody>
                  <a:tcPr/>
                </a:tc>
                <a:extLst>
                  <a:ext uri="{0D108BD9-81ED-4DB2-BD59-A6C34878D82A}">
                    <a16:rowId xmlns:a16="http://schemas.microsoft.com/office/drawing/2014/main" val="1098924339"/>
                  </a:ext>
                </a:extLst>
              </a:tr>
              <a:tr h="341038">
                <a:tc>
                  <a:txBody>
                    <a:bodyPr/>
                    <a:lstStyle/>
                    <a:p>
                      <a:r>
                        <a:rPr lang="en-US" dirty="0"/>
                        <a:t>z:=30</a:t>
                      </a:r>
                      <a:endParaRPr lang="en-IN" dirty="0"/>
                    </a:p>
                  </a:txBody>
                  <a:tcPr/>
                </a:tc>
                <a:tc>
                  <a:txBody>
                    <a:bodyPr/>
                    <a:lstStyle/>
                    <a:p>
                      <a:r>
                        <a:rPr lang="en-US" dirty="0"/>
                        <a:t>0X0003</a:t>
                      </a:r>
                      <a:endParaRPr lang="en-IN" dirty="0"/>
                    </a:p>
                  </a:txBody>
                  <a:tcPr/>
                </a:tc>
                <a:tc>
                  <a:txBody>
                    <a:bodyPr/>
                    <a:lstStyle/>
                    <a:p>
                      <a:r>
                        <a:rPr lang="en-US" dirty="0"/>
                        <a:t>30</a:t>
                      </a:r>
                      <a:endParaRPr lang="en-IN" dirty="0"/>
                    </a:p>
                  </a:txBody>
                  <a:tcPr/>
                </a:tc>
                <a:extLst>
                  <a:ext uri="{0D108BD9-81ED-4DB2-BD59-A6C34878D82A}">
                    <a16:rowId xmlns:a16="http://schemas.microsoft.com/office/drawing/2014/main" val="1199844577"/>
                  </a:ext>
                </a:extLst>
              </a:tr>
              <a:tr h="341038">
                <a:tc>
                  <a:txBody>
                    <a:bodyPr/>
                    <a:lstStyle/>
                    <a:p>
                      <a:endParaRPr lang="en-IN" dirty="0"/>
                    </a:p>
                  </a:txBody>
                  <a:tcPr/>
                </a:tc>
                <a:tc>
                  <a:txBody>
                    <a:bodyPr/>
                    <a:lstStyle/>
                    <a:p>
                      <a:r>
                        <a:rPr lang="en-US" dirty="0"/>
                        <a:t>0X0004</a:t>
                      </a:r>
                      <a:endParaRPr lang="en-IN" dirty="0"/>
                    </a:p>
                  </a:txBody>
                  <a:tcPr/>
                </a:tc>
                <a:tc>
                  <a:txBody>
                    <a:bodyPr/>
                    <a:lstStyle/>
                    <a:p>
                      <a:endParaRPr lang="en-IN"/>
                    </a:p>
                  </a:txBody>
                  <a:tcPr/>
                </a:tc>
                <a:extLst>
                  <a:ext uri="{0D108BD9-81ED-4DB2-BD59-A6C34878D82A}">
                    <a16:rowId xmlns:a16="http://schemas.microsoft.com/office/drawing/2014/main" val="4060731856"/>
                  </a:ext>
                </a:extLst>
              </a:tr>
              <a:tr h="341038">
                <a:tc>
                  <a:txBody>
                    <a:bodyPr/>
                    <a:lstStyle/>
                    <a:p>
                      <a:endParaRPr lang="en-IN"/>
                    </a:p>
                  </a:txBody>
                  <a:tcPr/>
                </a:tc>
                <a:tc>
                  <a:txBody>
                    <a:bodyPr/>
                    <a:lstStyle/>
                    <a:p>
                      <a:r>
                        <a:rPr lang="en-US" dirty="0"/>
                        <a:t>0X0005</a:t>
                      </a:r>
                      <a:endParaRPr lang="en-IN" dirty="0"/>
                    </a:p>
                  </a:txBody>
                  <a:tcPr/>
                </a:tc>
                <a:tc>
                  <a:txBody>
                    <a:bodyPr/>
                    <a:lstStyle/>
                    <a:p>
                      <a:endParaRPr lang="en-IN"/>
                    </a:p>
                  </a:txBody>
                  <a:tcPr/>
                </a:tc>
                <a:extLst>
                  <a:ext uri="{0D108BD9-81ED-4DB2-BD59-A6C34878D82A}">
                    <a16:rowId xmlns:a16="http://schemas.microsoft.com/office/drawing/2014/main" val="2383290258"/>
                  </a:ext>
                </a:extLst>
              </a:tr>
              <a:tr h="341038">
                <a:tc>
                  <a:txBody>
                    <a:bodyPr/>
                    <a:lstStyle/>
                    <a:p>
                      <a:r>
                        <a:rPr lang="en-US" dirty="0"/>
                        <a:t>var a *int a=&amp;x</a:t>
                      </a:r>
                      <a:endParaRPr lang="en-IN" dirty="0"/>
                    </a:p>
                  </a:txBody>
                  <a:tcPr/>
                </a:tc>
                <a:tc>
                  <a:txBody>
                    <a:bodyPr/>
                    <a:lstStyle/>
                    <a:p>
                      <a:r>
                        <a:rPr lang="en-US" dirty="0"/>
                        <a:t>0X0006</a:t>
                      </a:r>
                      <a:endParaRPr lang="en-IN" dirty="0"/>
                    </a:p>
                  </a:txBody>
                  <a:tcPr/>
                </a:tc>
                <a:tc>
                  <a:txBody>
                    <a:bodyPr/>
                    <a:lstStyle/>
                    <a:p>
                      <a:r>
                        <a:rPr lang="en-US" dirty="0"/>
                        <a:t>0X0001</a:t>
                      </a:r>
                      <a:endParaRPr lang="en-IN" dirty="0"/>
                    </a:p>
                  </a:txBody>
                  <a:tcPr/>
                </a:tc>
                <a:extLst>
                  <a:ext uri="{0D108BD9-81ED-4DB2-BD59-A6C34878D82A}">
                    <a16:rowId xmlns:a16="http://schemas.microsoft.com/office/drawing/2014/main" val="369720777"/>
                  </a:ext>
                </a:extLst>
              </a:tr>
              <a:tr h="34103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var b *int b=&amp;y</a:t>
                      </a:r>
                      <a:endParaRPr lang="en-IN" dirty="0"/>
                    </a:p>
                  </a:txBody>
                  <a:tcPr/>
                </a:tc>
                <a:tc>
                  <a:txBody>
                    <a:bodyPr/>
                    <a:lstStyle/>
                    <a:p>
                      <a:r>
                        <a:rPr lang="en-US" dirty="0"/>
                        <a:t>0X0007</a:t>
                      </a:r>
                      <a:endParaRPr lang="en-IN" dirty="0"/>
                    </a:p>
                  </a:txBody>
                  <a:tcPr/>
                </a:tc>
                <a:tc>
                  <a:txBody>
                    <a:bodyPr/>
                    <a:lstStyle/>
                    <a:p>
                      <a:r>
                        <a:rPr lang="en-US" dirty="0"/>
                        <a:t>0X0002</a:t>
                      </a:r>
                      <a:endParaRPr lang="en-IN" dirty="0"/>
                    </a:p>
                  </a:txBody>
                  <a:tcPr/>
                </a:tc>
                <a:extLst>
                  <a:ext uri="{0D108BD9-81ED-4DB2-BD59-A6C34878D82A}">
                    <a16:rowId xmlns:a16="http://schemas.microsoft.com/office/drawing/2014/main" val="2574970145"/>
                  </a:ext>
                </a:extLst>
              </a:tr>
              <a:tr h="341038">
                <a:tc>
                  <a:txBody>
                    <a:bodyPr/>
                    <a:lstStyle/>
                    <a:p>
                      <a:endParaRPr lang="en-IN"/>
                    </a:p>
                  </a:txBody>
                  <a:tcPr/>
                </a:tc>
                <a:tc>
                  <a:txBody>
                    <a:bodyPr/>
                    <a:lstStyle/>
                    <a:p>
                      <a:r>
                        <a:rPr lang="en-US" dirty="0"/>
                        <a:t>0X0008</a:t>
                      </a:r>
                      <a:endParaRPr lang="en-IN" dirty="0"/>
                    </a:p>
                  </a:txBody>
                  <a:tcPr/>
                </a:tc>
                <a:tc>
                  <a:txBody>
                    <a:bodyPr/>
                    <a:lstStyle/>
                    <a:p>
                      <a:endParaRPr lang="en-IN"/>
                    </a:p>
                  </a:txBody>
                  <a:tcPr/>
                </a:tc>
                <a:extLst>
                  <a:ext uri="{0D108BD9-81ED-4DB2-BD59-A6C34878D82A}">
                    <a16:rowId xmlns:a16="http://schemas.microsoft.com/office/drawing/2014/main" val="4203190503"/>
                  </a:ext>
                </a:extLst>
              </a:tr>
              <a:tr h="341038">
                <a:tc>
                  <a:txBody>
                    <a:bodyPr/>
                    <a:lstStyle/>
                    <a:p>
                      <a:endParaRPr lang="en-IN"/>
                    </a:p>
                  </a:txBody>
                  <a:tcPr/>
                </a:tc>
                <a:tc>
                  <a:txBody>
                    <a:bodyPr/>
                    <a:lstStyle/>
                    <a:p>
                      <a:r>
                        <a:rPr lang="en-US" dirty="0"/>
                        <a:t>0X0009</a:t>
                      </a:r>
                      <a:endParaRPr lang="en-IN" dirty="0"/>
                    </a:p>
                  </a:txBody>
                  <a:tcPr/>
                </a:tc>
                <a:tc>
                  <a:txBody>
                    <a:bodyPr/>
                    <a:lstStyle/>
                    <a:p>
                      <a:endParaRPr lang="en-IN" dirty="0"/>
                    </a:p>
                  </a:txBody>
                  <a:tcPr/>
                </a:tc>
                <a:extLst>
                  <a:ext uri="{0D108BD9-81ED-4DB2-BD59-A6C34878D82A}">
                    <a16:rowId xmlns:a16="http://schemas.microsoft.com/office/drawing/2014/main" val="3187263742"/>
                  </a:ext>
                </a:extLst>
              </a:tr>
            </a:tbl>
          </a:graphicData>
        </a:graphic>
      </p:graphicFrame>
    </p:spTree>
    <p:extLst>
      <p:ext uri="{BB962C8B-B14F-4D97-AF65-F5344CB8AC3E}">
        <p14:creationId xmlns:p14="http://schemas.microsoft.com/office/powerpoint/2010/main" val="2349502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8421-B99F-42B4-9882-5CB1E50EADED}"/>
              </a:ext>
            </a:extLst>
          </p:cNvPr>
          <p:cNvSpPr>
            <a:spLocks noGrp="1"/>
          </p:cNvSpPr>
          <p:nvPr>
            <p:ph type="title"/>
          </p:nvPr>
        </p:nvSpPr>
        <p:spPr/>
        <p:txBody>
          <a:bodyPr/>
          <a:lstStyle/>
          <a:p>
            <a:r>
              <a:rPr lang="en-US" dirty="0"/>
              <a:t>Call by Value/Reference</a:t>
            </a:r>
            <a:endParaRPr lang="en-IN" dirty="0"/>
          </a:p>
        </p:txBody>
      </p:sp>
      <p:sp>
        <p:nvSpPr>
          <p:cNvPr id="3" name="Content Placeholder 2">
            <a:extLst>
              <a:ext uri="{FF2B5EF4-FFF2-40B4-BE49-F238E27FC236}">
                <a16:creationId xmlns:a16="http://schemas.microsoft.com/office/drawing/2014/main" id="{527CFAD9-C4BC-49E4-AFE9-F9D7AB718922}"/>
              </a:ext>
            </a:extLst>
          </p:cNvPr>
          <p:cNvSpPr>
            <a:spLocks noGrp="1"/>
          </p:cNvSpPr>
          <p:nvPr>
            <p:ph idx="1"/>
          </p:nvPr>
        </p:nvSpPr>
        <p:spPr/>
        <p:txBody>
          <a:bodyPr/>
          <a:lstStyle/>
          <a:p>
            <a:r>
              <a:rPr lang="en-US" dirty="0"/>
              <a:t>We will see swapping of two variable example with call by value and call by address</a:t>
            </a:r>
            <a:endParaRPr lang="en-IN" dirty="0"/>
          </a:p>
        </p:txBody>
      </p:sp>
    </p:spTree>
    <p:extLst>
      <p:ext uri="{BB962C8B-B14F-4D97-AF65-F5344CB8AC3E}">
        <p14:creationId xmlns:p14="http://schemas.microsoft.com/office/powerpoint/2010/main" val="2719620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3E9B-BAAE-4967-A5DA-A8C4BB1112BD}"/>
              </a:ext>
            </a:extLst>
          </p:cNvPr>
          <p:cNvSpPr>
            <a:spLocks noGrp="1"/>
          </p:cNvSpPr>
          <p:nvPr>
            <p:ph type="title"/>
          </p:nvPr>
        </p:nvSpPr>
        <p:spPr/>
        <p:txBody>
          <a:bodyPr/>
          <a:lstStyle/>
          <a:p>
            <a:r>
              <a:rPr lang="en-US" dirty="0"/>
              <a:t>Go Structure</a:t>
            </a:r>
            <a:endParaRPr lang="en-IN" dirty="0"/>
          </a:p>
        </p:txBody>
      </p:sp>
      <p:sp>
        <p:nvSpPr>
          <p:cNvPr id="3" name="Content Placeholder 2">
            <a:extLst>
              <a:ext uri="{FF2B5EF4-FFF2-40B4-BE49-F238E27FC236}">
                <a16:creationId xmlns:a16="http://schemas.microsoft.com/office/drawing/2014/main" id="{DE19A19F-D92D-41F1-8552-FC741913AAD6}"/>
              </a:ext>
            </a:extLst>
          </p:cNvPr>
          <p:cNvSpPr>
            <a:spLocks noGrp="1"/>
          </p:cNvSpPr>
          <p:nvPr>
            <p:ph idx="1"/>
          </p:nvPr>
        </p:nvSpPr>
        <p:spPr/>
        <p:txBody>
          <a:bodyPr>
            <a:normAutofit fontScale="92500" lnSpcReduction="10000"/>
          </a:bodyPr>
          <a:lstStyle/>
          <a:p>
            <a:r>
              <a:rPr lang="en-IN" dirty="0"/>
              <a:t>Struct or structure is way to store user defined data type which can contains multiple type of data as single unit</a:t>
            </a:r>
          </a:p>
          <a:p>
            <a:r>
              <a:rPr lang="en-IN" dirty="0"/>
              <a:t>We will understand struct by example suppose I want to store marks of 100 students in approach 1, I can declare 100 variables i1,i2….1100 and in approach 2 ,I can take array of 100 elements so as we know approach 1 is worst and approach 2 is best because a single variable (array variable) efficiently handle 100 data. But there is a problem with array it store only similar kind of data(Homogeneous) but when we will see many real world problems is not related to homogenous data, they require to store heterogeneous data i.e. if will take want to print marksheet of student we need to store name of student, year, marks of student so this kind of problem is solved by Struct. We can define heterogeneous kind of data structure. We can say Struct in functional programming is nearly equivalent to class in oops but does not support inheritance</a:t>
            </a:r>
          </a:p>
          <a:p>
            <a:r>
              <a:rPr lang="en-IN" dirty="0"/>
              <a:t>In Go we define structure by struct keyword type Student struct{}(will see in code)</a:t>
            </a:r>
          </a:p>
        </p:txBody>
      </p:sp>
    </p:spTree>
    <p:extLst>
      <p:ext uri="{BB962C8B-B14F-4D97-AF65-F5344CB8AC3E}">
        <p14:creationId xmlns:p14="http://schemas.microsoft.com/office/powerpoint/2010/main" val="2274431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B018-EC0C-472B-9502-E97443006755}"/>
              </a:ext>
            </a:extLst>
          </p:cNvPr>
          <p:cNvSpPr>
            <a:spLocks noGrp="1"/>
          </p:cNvSpPr>
          <p:nvPr>
            <p:ph type="title"/>
          </p:nvPr>
        </p:nvSpPr>
        <p:spPr/>
        <p:txBody>
          <a:bodyPr/>
          <a:lstStyle/>
          <a:p>
            <a:r>
              <a:rPr lang="en-US" dirty="0"/>
              <a:t>Go Interface</a:t>
            </a:r>
            <a:endParaRPr lang="en-IN" dirty="0"/>
          </a:p>
        </p:txBody>
      </p:sp>
      <p:sp>
        <p:nvSpPr>
          <p:cNvPr id="3" name="Content Placeholder 2">
            <a:extLst>
              <a:ext uri="{FF2B5EF4-FFF2-40B4-BE49-F238E27FC236}">
                <a16:creationId xmlns:a16="http://schemas.microsoft.com/office/drawing/2014/main" id="{22F1E75D-70BF-4B0B-9E07-2AF9045A5F0C}"/>
              </a:ext>
            </a:extLst>
          </p:cNvPr>
          <p:cNvSpPr>
            <a:spLocks noGrp="1"/>
          </p:cNvSpPr>
          <p:nvPr>
            <p:ph idx="1"/>
          </p:nvPr>
        </p:nvSpPr>
        <p:spPr/>
        <p:txBody>
          <a:bodyPr/>
          <a:lstStyle/>
          <a:p>
            <a:r>
              <a:rPr lang="en-IN" dirty="0"/>
              <a:t>Interface are similar to other programming languages</a:t>
            </a:r>
          </a:p>
          <a:p>
            <a:r>
              <a:rPr lang="en-IN" dirty="0"/>
              <a:t>Interface is collection of method signatures that can be implemented by any struct</a:t>
            </a:r>
          </a:p>
          <a:p>
            <a:r>
              <a:rPr lang="en-IN" dirty="0"/>
              <a:t>In go interface can be declared type </a:t>
            </a:r>
            <a:r>
              <a:rPr lang="en-IN" dirty="0" err="1"/>
              <a:t>myInf</a:t>
            </a:r>
            <a:r>
              <a:rPr lang="en-IN" dirty="0"/>
              <a:t> interface{}</a:t>
            </a:r>
          </a:p>
          <a:p>
            <a:r>
              <a:rPr lang="en-IN" dirty="0"/>
              <a:t>By interface go try to achieve run type polymorphism kind of thing</a:t>
            </a:r>
          </a:p>
        </p:txBody>
      </p:sp>
    </p:spTree>
    <p:extLst>
      <p:ext uri="{BB962C8B-B14F-4D97-AF65-F5344CB8AC3E}">
        <p14:creationId xmlns:p14="http://schemas.microsoft.com/office/powerpoint/2010/main" val="1185611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F54C-0ABA-4065-A7E8-84FECB14A9BF}"/>
              </a:ext>
            </a:extLst>
          </p:cNvPr>
          <p:cNvSpPr>
            <a:spLocks noGrp="1"/>
          </p:cNvSpPr>
          <p:nvPr>
            <p:ph type="title"/>
          </p:nvPr>
        </p:nvSpPr>
        <p:spPr/>
        <p:txBody>
          <a:bodyPr/>
          <a:lstStyle/>
          <a:p>
            <a:r>
              <a:rPr lang="en-US" dirty="0"/>
              <a:t>Go File Read/Write</a:t>
            </a:r>
            <a:endParaRPr lang="en-IN" dirty="0"/>
          </a:p>
        </p:txBody>
      </p:sp>
      <p:sp>
        <p:nvSpPr>
          <p:cNvPr id="3" name="Content Placeholder 2">
            <a:extLst>
              <a:ext uri="{FF2B5EF4-FFF2-40B4-BE49-F238E27FC236}">
                <a16:creationId xmlns:a16="http://schemas.microsoft.com/office/drawing/2014/main" id="{2A35382C-3D67-425D-A2E3-0816B15B357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41132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0017-161B-4BC1-B947-F0B1B5CFDA16}"/>
              </a:ext>
            </a:extLst>
          </p:cNvPr>
          <p:cNvSpPr>
            <a:spLocks noGrp="1"/>
          </p:cNvSpPr>
          <p:nvPr>
            <p:ph type="title"/>
          </p:nvPr>
        </p:nvSpPr>
        <p:spPr/>
        <p:txBody>
          <a:bodyPr/>
          <a:lstStyle/>
          <a:p>
            <a:r>
              <a:rPr lang="en-IN" dirty="0"/>
              <a:t>Go Modules</a:t>
            </a:r>
          </a:p>
        </p:txBody>
      </p:sp>
      <p:sp>
        <p:nvSpPr>
          <p:cNvPr id="3" name="Content Placeholder 2">
            <a:extLst>
              <a:ext uri="{FF2B5EF4-FFF2-40B4-BE49-F238E27FC236}">
                <a16:creationId xmlns:a16="http://schemas.microsoft.com/office/drawing/2014/main" id="{F61D0902-BB8B-4267-A7BC-CCAA1E18B30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05792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F54C-0ABA-4065-A7E8-84FECB14A9BF}"/>
              </a:ext>
            </a:extLst>
          </p:cNvPr>
          <p:cNvSpPr>
            <a:spLocks noGrp="1"/>
          </p:cNvSpPr>
          <p:nvPr>
            <p:ph type="title"/>
          </p:nvPr>
        </p:nvSpPr>
        <p:spPr/>
        <p:txBody>
          <a:bodyPr/>
          <a:lstStyle/>
          <a:p>
            <a:r>
              <a:rPr lang="en-US" dirty="0"/>
              <a:t>Go </a:t>
            </a:r>
            <a:r>
              <a:rPr lang="en-US" dirty="0" err="1"/>
              <a:t>MySql</a:t>
            </a:r>
            <a:endParaRPr lang="en-IN" dirty="0"/>
          </a:p>
        </p:txBody>
      </p:sp>
      <p:sp>
        <p:nvSpPr>
          <p:cNvPr id="3" name="Content Placeholder 2">
            <a:extLst>
              <a:ext uri="{FF2B5EF4-FFF2-40B4-BE49-F238E27FC236}">
                <a16:creationId xmlns:a16="http://schemas.microsoft.com/office/drawing/2014/main" id="{2A35382C-3D67-425D-A2E3-0816B15B357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1182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2449-97F8-4EC2-B083-DCAD15B7EB91}"/>
              </a:ext>
            </a:extLst>
          </p:cNvPr>
          <p:cNvSpPr>
            <a:spLocks noGrp="1"/>
          </p:cNvSpPr>
          <p:nvPr>
            <p:ph type="title"/>
          </p:nvPr>
        </p:nvSpPr>
        <p:spPr/>
        <p:txBody>
          <a:bodyPr/>
          <a:lstStyle/>
          <a:p>
            <a:r>
              <a:rPr lang="en-US" dirty="0"/>
              <a:t>Small GO Project</a:t>
            </a:r>
            <a:endParaRPr lang="en-IN" dirty="0"/>
          </a:p>
        </p:txBody>
      </p:sp>
      <p:sp>
        <p:nvSpPr>
          <p:cNvPr id="3" name="Content Placeholder 2">
            <a:extLst>
              <a:ext uri="{FF2B5EF4-FFF2-40B4-BE49-F238E27FC236}">
                <a16:creationId xmlns:a16="http://schemas.microsoft.com/office/drawing/2014/main" id="{1562E037-C99E-4490-A45D-58E091AF02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75482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Thanks for watching Coding Lovers</a:t>
            </a:r>
            <a:br>
              <a:rPr lang="en-IN" dirty="0"/>
            </a:br>
            <a:r>
              <a:rPr lang="en-IN" sz="2400" dirty="0"/>
              <a:t>Like and Subscribe</a:t>
            </a:r>
          </a:p>
        </p:txBody>
      </p:sp>
      <p:pic>
        <p:nvPicPr>
          <p:cNvPr id="4" name="Picture 3">
            <a:extLst>
              <a:ext uri="{FF2B5EF4-FFF2-40B4-BE49-F238E27FC236}">
                <a16:creationId xmlns:a16="http://schemas.microsoft.com/office/drawing/2014/main" id="{45F40687-5772-4595-BC18-C1E1AF0D7BBC}"/>
              </a:ext>
            </a:extLst>
          </p:cNvPr>
          <p:cNvPicPr>
            <a:picLocks noChangeAspect="1"/>
          </p:cNvPicPr>
          <p:nvPr/>
        </p:nvPicPr>
        <p:blipFill>
          <a:blip r:embed="rId2"/>
          <a:stretch>
            <a:fillRect/>
          </a:stretch>
        </p:blipFill>
        <p:spPr>
          <a:xfrm>
            <a:off x="3885955" y="857761"/>
            <a:ext cx="2476500" cy="1171575"/>
          </a:xfrm>
          <a:prstGeom prst="rect">
            <a:avLst/>
          </a:prstGeom>
        </p:spPr>
      </p:pic>
    </p:spTree>
    <p:extLst>
      <p:ext uri="{BB962C8B-B14F-4D97-AF65-F5344CB8AC3E}">
        <p14:creationId xmlns:p14="http://schemas.microsoft.com/office/powerpoint/2010/main" val="1121013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0AFD-4C94-4DB2-82BB-99899B05FC2A}"/>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C3CA58C7-CAA5-43C9-949B-9456400A3D45}"/>
              </a:ext>
            </a:extLst>
          </p:cNvPr>
          <p:cNvSpPr>
            <a:spLocks noGrp="1"/>
          </p:cNvSpPr>
          <p:nvPr>
            <p:ph idx="1"/>
          </p:nvPr>
        </p:nvSpPr>
        <p:spPr/>
        <p:txBody>
          <a:bodyPr/>
          <a:lstStyle/>
          <a:p>
            <a:r>
              <a:rPr lang="en-US" dirty="0"/>
              <a:t>Install GO setup on windows machine.</a:t>
            </a:r>
          </a:p>
          <a:p>
            <a:r>
              <a:rPr lang="en-US" dirty="0"/>
              <a:t>Install VS code(IDE) for GO</a:t>
            </a:r>
            <a:endParaRPr lang="en-IN" dirty="0"/>
          </a:p>
        </p:txBody>
      </p:sp>
    </p:spTree>
    <p:extLst>
      <p:ext uri="{BB962C8B-B14F-4D97-AF65-F5344CB8AC3E}">
        <p14:creationId xmlns:p14="http://schemas.microsoft.com/office/powerpoint/2010/main" val="136248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9E75-2D71-4EBA-B9DD-7DE01E85C04F}"/>
              </a:ext>
            </a:extLst>
          </p:cNvPr>
          <p:cNvSpPr>
            <a:spLocks noGrp="1"/>
          </p:cNvSpPr>
          <p:nvPr>
            <p:ph type="title"/>
          </p:nvPr>
        </p:nvSpPr>
        <p:spPr/>
        <p:txBody>
          <a:bodyPr/>
          <a:lstStyle/>
          <a:p>
            <a:r>
              <a:rPr lang="en-IN" dirty="0"/>
              <a:t>Resources</a:t>
            </a:r>
          </a:p>
        </p:txBody>
      </p:sp>
      <p:sp>
        <p:nvSpPr>
          <p:cNvPr id="3" name="Content Placeholder 2">
            <a:extLst>
              <a:ext uri="{FF2B5EF4-FFF2-40B4-BE49-F238E27FC236}">
                <a16:creationId xmlns:a16="http://schemas.microsoft.com/office/drawing/2014/main" id="{01FCEB36-9D71-4173-8375-5CB50EA0BBD7}"/>
              </a:ext>
            </a:extLst>
          </p:cNvPr>
          <p:cNvSpPr>
            <a:spLocks noGrp="1"/>
          </p:cNvSpPr>
          <p:nvPr>
            <p:ph idx="1"/>
          </p:nvPr>
        </p:nvSpPr>
        <p:spPr/>
        <p:txBody>
          <a:bodyPr/>
          <a:lstStyle/>
          <a:p>
            <a:r>
              <a:rPr lang="en-US" dirty="0"/>
              <a:t>Download go </a:t>
            </a:r>
            <a:r>
              <a:rPr lang="en-US" dirty="0" err="1"/>
              <a:t>sdk</a:t>
            </a:r>
            <a:r>
              <a:rPr lang="en-US" dirty="0"/>
              <a:t> from https://golang.org/dl/</a:t>
            </a:r>
          </a:p>
          <a:p>
            <a:r>
              <a:rPr lang="en-US" dirty="0"/>
              <a:t>Download VS code from </a:t>
            </a:r>
            <a:r>
              <a:rPr lang="en-US" dirty="0">
                <a:hlinkClick r:id="rId2"/>
              </a:rPr>
              <a:t>https://code.visualstudio.com/download</a:t>
            </a:r>
            <a:endParaRPr lang="en-US" dirty="0"/>
          </a:p>
          <a:p>
            <a:r>
              <a:rPr lang="en-US" dirty="0"/>
              <a:t>GIT HUB LINK https://github.com/vivekdubeydeveloper/goquickstart</a:t>
            </a:r>
          </a:p>
        </p:txBody>
      </p:sp>
    </p:spTree>
    <p:extLst>
      <p:ext uri="{BB962C8B-B14F-4D97-AF65-F5344CB8AC3E}">
        <p14:creationId xmlns:p14="http://schemas.microsoft.com/office/powerpoint/2010/main" val="161054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9185-2545-42AB-9055-7137E16E6C29}"/>
              </a:ext>
            </a:extLst>
          </p:cNvPr>
          <p:cNvSpPr>
            <a:spLocks noGrp="1"/>
          </p:cNvSpPr>
          <p:nvPr>
            <p:ph type="title"/>
          </p:nvPr>
        </p:nvSpPr>
        <p:spPr/>
        <p:txBody>
          <a:bodyPr/>
          <a:lstStyle/>
          <a:p>
            <a:r>
              <a:rPr lang="en-US" dirty="0"/>
              <a:t>First Go Program Without VS Code(IDE)</a:t>
            </a:r>
            <a:endParaRPr lang="en-IN" dirty="0"/>
          </a:p>
        </p:txBody>
      </p:sp>
      <p:sp>
        <p:nvSpPr>
          <p:cNvPr id="3" name="Content Placeholder 2">
            <a:extLst>
              <a:ext uri="{FF2B5EF4-FFF2-40B4-BE49-F238E27FC236}">
                <a16:creationId xmlns:a16="http://schemas.microsoft.com/office/drawing/2014/main" id="{2531CD67-CFD0-4692-BB63-80FA513F037A}"/>
              </a:ext>
            </a:extLst>
          </p:cNvPr>
          <p:cNvSpPr>
            <a:spLocks noGrp="1"/>
          </p:cNvSpPr>
          <p:nvPr>
            <p:ph idx="1"/>
          </p:nvPr>
        </p:nvSpPr>
        <p:spPr/>
        <p:txBody>
          <a:bodyPr>
            <a:normAutofit fontScale="92500" lnSpcReduction="20000"/>
          </a:bodyPr>
          <a:lstStyle/>
          <a:p>
            <a:r>
              <a:rPr lang="en-US" dirty="0"/>
              <a:t>We will try to understand some basic concepts of </a:t>
            </a:r>
            <a:r>
              <a:rPr lang="en-US" dirty="0" err="1"/>
              <a:t>golang</a:t>
            </a:r>
            <a:endParaRPr lang="en-US" dirty="0"/>
          </a:p>
          <a:p>
            <a:r>
              <a:rPr lang="en-US" dirty="0"/>
              <a:t>we will understand 2 go environment variables GOROOT and GOPATH</a:t>
            </a:r>
          </a:p>
          <a:p>
            <a:r>
              <a:rPr lang="en-US" dirty="0"/>
              <a:t>GOROOT is where go SDK is install</a:t>
            </a:r>
          </a:p>
          <a:p>
            <a:r>
              <a:rPr lang="en-US" dirty="0"/>
              <a:t>GOPATH is the path of your project</a:t>
            </a:r>
          </a:p>
          <a:p>
            <a:r>
              <a:rPr lang="en-US" dirty="0"/>
              <a:t>Type </a:t>
            </a:r>
            <a:r>
              <a:rPr lang="en-US" dirty="0">
                <a:highlight>
                  <a:srgbClr val="FFFF00"/>
                </a:highlight>
              </a:rPr>
              <a:t>go env</a:t>
            </a:r>
            <a:r>
              <a:rPr lang="en-US" dirty="0"/>
              <a:t> on command prompt, It will display the list of go environment variables</a:t>
            </a:r>
          </a:p>
          <a:p>
            <a:r>
              <a:rPr lang="en-US" dirty="0"/>
              <a:t>We need to verify that GOROOT and GOPATH are correct</a:t>
            </a:r>
          </a:p>
          <a:p>
            <a:r>
              <a:rPr lang="en-US" dirty="0"/>
              <a:t>For setting temporary GOPATH on windows set GOPATH=&lt;path&gt;</a:t>
            </a:r>
          </a:p>
          <a:p>
            <a:r>
              <a:rPr lang="en-US" dirty="0">
                <a:highlight>
                  <a:srgbClr val="00FF00"/>
                </a:highlight>
              </a:rPr>
              <a:t>For running go code type command go run &lt;filename&gt; from source code folder </a:t>
            </a:r>
          </a:p>
          <a:p>
            <a:r>
              <a:rPr lang="en-US" dirty="0">
                <a:highlight>
                  <a:srgbClr val="00FF00"/>
                </a:highlight>
              </a:rPr>
              <a:t>For building go code type command go build/go install from source code folder</a:t>
            </a:r>
          </a:p>
          <a:p>
            <a:r>
              <a:rPr lang="en-US" dirty="0">
                <a:highlight>
                  <a:srgbClr val="00FF00"/>
                </a:highlight>
              </a:rPr>
              <a:t>For building go code in different folder type command go build –o ../bin from source code folder</a:t>
            </a:r>
            <a:endParaRPr lang="en-IN" dirty="0">
              <a:highlight>
                <a:srgbClr val="00FF00"/>
              </a:highlight>
            </a:endParaRPr>
          </a:p>
        </p:txBody>
      </p:sp>
    </p:spTree>
    <p:extLst>
      <p:ext uri="{BB962C8B-B14F-4D97-AF65-F5344CB8AC3E}">
        <p14:creationId xmlns:p14="http://schemas.microsoft.com/office/powerpoint/2010/main" val="24698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0B3F-E80F-4A43-9301-BF1F9898CF08}"/>
              </a:ext>
            </a:extLst>
          </p:cNvPr>
          <p:cNvSpPr>
            <a:spLocks noGrp="1"/>
          </p:cNvSpPr>
          <p:nvPr>
            <p:ph type="title"/>
          </p:nvPr>
        </p:nvSpPr>
        <p:spPr/>
        <p:txBody>
          <a:bodyPr/>
          <a:lstStyle/>
          <a:p>
            <a:r>
              <a:rPr lang="en-US" dirty="0"/>
              <a:t>Explore First Go Program</a:t>
            </a:r>
            <a:endParaRPr lang="en-IN" dirty="0"/>
          </a:p>
        </p:txBody>
      </p:sp>
      <p:sp>
        <p:nvSpPr>
          <p:cNvPr id="3" name="Content Placeholder 2">
            <a:extLst>
              <a:ext uri="{FF2B5EF4-FFF2-40B4-BE49-F238E27FC236}">
                <a16:creationId xmlns:a16="http://schemas.microsoft.com/office/drawing/2014/main" id="{AD90AE18-4BD1-44AB-925A-0C4030B89C2E}"/>
              </a:ext>
            </a:extLst>
          </p:cNvPr>
          <p:cNvSpPr>
            <a:spLocks noGrp="1"/>
          </p:cNvSpPr>
          <p:nvPr>
            <p:ph idx="1"/>
          </p:nvPr>
        </p:nvSpPr>
        <p:spPr/>
        <p:txBody>
          <a:bodyPr/>
          <a:lstStyle/>
          <a:p>
            <a:r>
              <a:rPr lang="en-US" dirty="0"/>
              <a:t>The file which contains main method would be in package main</a:t>
            </a:r>
          </a:p>
          <a:p>
            <a:r>
              <a:rPr lang="en-US" dirty="0"/>
              <a:t>In case of main method </a:t>
            </a:r>
            <a:r>
              <a:rPr lang="en-US" dirty="0" err="1"/>
              <a:t>src</a:t>
            </a:r>
            <a:r>
              <a:rPr lang="en-US" dirty="0"/>
              <a:t> folder name would not be main file package name for example if main file is within </a:t>
            </a:r>
            <a:r>
              <a:rPr lang="en-US" dirty="0" err="1"/>
              <a:t>src</a:t>
            </a:r>
            <a:r>
              <a:rPr lang="en-US" dirty="0"/>
              <a:t>/hello package, package name would not be hello it would be main. It is different from some other programming languages like java</a:t>
            </a:r>
          </a:p>
          <a:p>
            <a:r>
              <a:rPr lang="en-IN" dirty="0"/>
              <a:t>Similar to other programming languages go has inbuilt packages which help us in performing most common activities for example </a:t>
            </a:r>
            <a:r>
              <a:rPr lang="en-IN" dirty="0" err="1"/>
              <a:t>fmt</a:t>
            </a:r>
            <a:r>
              <a:rPr lang="en-IN" dirty="0"/>
              <a:t> package help in printing the string on console syntax </a:t>
            </a:r>
            <a:r>
              <a:rPr lang="en-IN" dirty="0" err="1"/>
              <a:t>fmt.Println</a:t>
            </a:r>
            <a:r>
              <a:rPr lang="en-IN" dirty="0"/>
              <a:t>(“Hello”)</a:t>
            </a:r>
          </a:p>
        </p:txBody>
      </p:sp>
    </p:spTree>
    <p:extLst>
      <p:ext uri="{BB962C8B-B14F-4D97-AF65-F5344CB8AC3E}">
        <p14:creationId xmlns:p14="http://schemas.microsoft.com/office/powerpoint/2010/main" val="336372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40A77-9E22-4FB7-8729-E53C36B752AA}"/>
              </a:ext>
            </a:extLst>
          </p:cNvPr>
          <p:cNvSpPr>
            <a:spLocks noGrp="1"/>
          </p:cNvSpPr>
          <p:nvPr>
            <p:ph type="title"/>
          </p:nvPr>
        </p:nvSpPr>
        <p:spPr/>
        <p:txBody>
          <a:bodyPr/>
          <a:lstStyle/>
          <a:p>
            <a:r>
              <a:rPr lang="en-US" dirty="0"/>
              <a:t>Go Code Structure</a:t>
            </a:r>
            <a:endParaRPr lang="en-IN" dirty="0"/>
          </a:p>
        </p:txBody>
      </p:sp>
      <p:sp>
        <p:nvSpPr>
          <p:cNvPr id="3" name="Content Placeholder 2">
            <a:extLst>
              <a:ext uri="{FF2B5EF4-FFF2-40B4-BE49-F238E27FC236}">
                <a16:creationId xmlns:a16="http://schemas.microsoft.com/office/drawing/2014/main" id="{81C9A4C4-5745-4C6D-A9AA-B8D26F50539C}"/>
              </a:ext>
            </a:extLst>
          </p:cNvPr>
          <p:cNvSpPr>
            <a:spLocks noGrp="1"/>
          </p:cNvSpPr>
          <p:nvPr>
            <p:ph idx="1"/>
          </p:nvPr>
        </p:nvSpPr>
        <p:spPr/>
        <p:txBody>
          <a:bodyPr/>
          <a:lstStyle/>
          <a:p>
            <a:r>
              <a:rPr lang="en-US" dirty="0"/>
              <a:t>Package would be first statement of the go program</a:t>
            </a:r>
          </a:p>
          <a:p>
            <a:r>
              <a:rPr lang="en-US" dirty="0"/>
              <a:t>Import would be second statement if any package required</a:t>
            </a:r>
          </a:p>
          <a:p>
            <a:r>
              <a:rPr lang="en-US" dirty="0"/>
              <a:t>After import we can write the function generally main function</a:t>
            </a:r>
          </a:p>
          <a:p>
            <a:r>
              <a:rPr lang="en-US" dirty="0"/>
              <a:t>Go main function  is different from some other programming languages like C,C++,Java it does not take any command line arguments, but there exist a different way to read command line arguments which we will discuss later in this series</a:t>
            </a:r>
            <a:endParaRPr lang="en-IN" dirty="0"/>
          </a:p>
        </p:txBody>
      </p:sp>
    </p:spTree>
    <p:extLst>
      <p:ext uri="{BB962C8B-B14F-4D97-AF65-F5344CB8AC3E}">
        <p14:creationId xmlns:p14="http://schemas.microsoft.com/office/powerpoint/2010/main" val="3942659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164E-91E0-44E3-99CB-B1C6301745EB}"/>
              </a:ext>
            </a:extLst>
          </p:cNvPr>
          <p:cNvSpPr>
            <a:spLocks noGrp="1"/>
          </p:cNvSpPr>
          <p:nvPr>
            <p:ph type="title"/>
          </p:nvPr>
        </p:nvSpPr>
        <p:spPr/>
        <p:txBody>
          <a:bodyPr/>
          <a:lstStyle/>
          <a:p>
            <a:r>
              <a:rPr lang="en-IN" dirty="0"/>
              <a:t>First GO Program With VS Code</a:t>
            </a:r>
          </a:p>
        </p:txBody>
      </p:sp>
      <p:sp>
        <p:nvSpPr>
          <p:cNvPr id="3" name="Content Placeholder 2">
            <a:extLst>
              <a:ext uri="{FF2B5EF4-FFF2-40B4-BE49-F238E27FC236}">
                <a16:creationId xmlns:a16="http://schemas.microsoft.com/office/drawing/2014/main" id="{39550019-4A6B-4A37-91CF-B18816308C0E}"/>
              </a:ext>
            </a:extLst>
          </p:cNvPr>
          <p:cNvSpPr>
            <a:spLocks noGrp="1"/>
          </p:cNvSpPr>
          <p:nvPr>
            <p:ph idx="1"/>
          </p:nvPr>
        </p:nvSpPr>
        <p:spPr/>
        <p:txBody>
          <a:bodyPr/>
          <a:lstStyle/>
          <a:p>
            <a:r>
              <a:rPr lang="en-IN" dirty="0"/>
              <a:t>Create standard go folder structure</a:t>
            </a:r>
          </a:p>
          <a:p>
            <a:r>
              <a:rPr lang="en-IN" dirty="0"/>
              <a:t>Open Folder in VS code </a:t>
            </a:r>
          </a:p>
          <a:p>
            <a:r>
              <a:rPr lang="en-IN" dirty="0"/>
              <a:t>Type code</a:t>
            </a:r>
          </a:p>
          <a:p>
            <a:r>
              <a:rPr lang="en-IN" dirty="0"/>
              <a:t>Open Terminal</a:t>
            </a:r>
          </a:p>
          <a:p>
            <a:r>
              <a:rPr lang="en-IN" dirty="0"/>
              <a:t>Run the code</a:t>
            </a:r>
          </a:p>
        </p:txBody>
      </p:sp>
    </p:spTree>
    <p:extLst>
      <p:ext uri="{BB962C8B-B14F-4D97-AF65-F5344CB8AC3E}">
        <p14:creationId xmlns:p14="http://schemas.microsoft.com/office/powerpoint/2010/main" val="1646019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2721</TotalTime>
  <Words>2451</Words>
  <Application>Microsoft Office PowerPoint</Application>
  <PresentationFormat>Widescreen</PresentationFormat>
  <Paragraphs>198</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Trebuchet MS</vt:lpstr>
      <vt:lpstr>Wingdings 3</vt:lpstr>
      <vt:lpstr>Facet</vt:lpstr>
      <vt:lpstr>Coding Lovers</vt:lpstr>
      <vt:lpstr>Go Quickstart</vt:lpstr>
      <vt:lpstr>About Go</vt:lpstr>
      <vt:lpstr>Agenda</vt:lpstr>
      <vt:lpstr>Resources</vt:lpstr>
      <vt:lpstr>First Go Program Without VS Code(IDE)</vt:lpstr>
      <vt:lpstr>Explore First Go Program</vt:lpstr>
      <vt:lpstr>Go Code Structure</vt:lpstr>
      <vt:lpstr>First GO Program With VS Code</vt:lpstr>
      <vt:lpstr>Solve the Problems</vt:lpstr>
      <vt:lpstr>How to solve the problems</vt:lpstr>
      <vt:lpstr>Go Basic Data Types</vt:lpstr>
      <vt:lpstr>Go Variables</vt:lpstr>
      <vt:lpstr>Go Constant</vt:lpstr>
      <vt:lpstr>GO Common Operators</vt:lpstr>
      <vt:lpstr>GO IF-ELSE</vt:lpstr>
      <vt:lpstr>Problem(IF-ELSE)</vt:lpstr>
      <vt:lpstr>Switch Case</vt:lpstr>
      <vt:lpstr>GO Loops</vt:lpstr>
      <vt:lpstr>String</vt:lpstr>
      <vt:lpstr>User Input</vt:lpstr>
      <vt:lpstr>Command Line Parameters</vt:lpstr>
      <vt:lpstr>Array</vt:lpstr>
      <vt:lpstr>Slices</vt:lpstr>
      <vt:lpstr>Map</vt:lpstr>
      <vt:lpstr>Go Function</vt:lpstr>
      <vt:lpstr>Go Function</vt:lpstr>
      <vt:lpstr>Go Function What Should not do?</vt:lpstr>
      <vt:lpstr>Go Pointer</vt:lpstr>
      <vt:lpstr>Pointer Table</vt:lpstr>
      <vt:lpstr>Call by Value/Reference</vt:lpstr>
      <vt:lpstr>Go Structure</vt:lpstr>
      <vt:lpstr>Go Interface</vt:lpstr>
      <vt:lpstr>Go File Read/Write</vt:lpstr>
      <vt:lpstr>Go Modules</vt:lpstr>
      <vt:lpstr>Go MySql</vt:lpstr>
      <vt:lpstr>Small GO Project</vt:lpstr>
      <vt:lpstr>Thanks for watching Coding Lovers Like and Subscribe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Lovers</dc:title>
  <dc:creator>Vivek Dubey</dc:creator>
  <cp:lastModifiedBy>Vivek</cp:lastModifiedBy>
  <cp:revision>137</cp:revision>
  <dcterms:created xsi:type="dcterms:W3CDTF">2020-05-08T08:11:39Z</dcterms:created>
  <dcterms:modified xsi:type="dcterms:W3CDTF">2020-05-25T12:21:35Z</dcterms:modified>
</cp:coreProperties>
</file>