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4" r:id="rId9"/>
    <p:sldId id="265" r:id="rId10"/>
    <p:sldId id="267" r:id="rId11"/>
    <p:sldId id="268" r:id="rId12"/>
    <p:sldId id="266" r:id="rId13"/>
    <p:sldId id="269" r:id="rId14"/>
    <p:sldId id="271" r:id="rId15"/>
    <p:sldId id="272" r:id="rId16"/>
    <p:sldId id="270" r:id="rId17"/>
    <p:sldId id="274" r:id="rId18"/>
    <p:sldId id="273" r:id="rId19"/>
    <p:sldId id="275" r:id="rId20"/>
    <p:sldId id="276" r:id="rId21"/>
    <p:sldId id="286" r:id="rId22"/>
    <p:sldId id="277" r:id="rId23"/>
    <p:sldId id="278" r:id="rId24"/>
    <p:sldId id="279" r:id="rId25"/>
    <p:sldId id="280" r:id="rId26"/>
    <p:sldId id="281" r:id="rId27"/>
    <p:sldId id="282" r:id="rId28"/>
    <p:sldId id="283" r:id="rId29"/>
    <p:sldId id="284" r:id="rId30"/>
    <p:sldId id="285" r:id="rId31"/>
    <p:sldId id="26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86" d="100"/>
          <a:sy n="86"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Coding Lovers</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4152285" y="1949715"/>
            <a:ext cx="2476500" cy="1171575"/>
          </a:xfrm>
          <a:prstGeom prst="rect">
            <a:avLst/>
          </a:prstGeom>
        </p:spPr>
      </p:pic>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normAutofit/>
          </a:bodyPr>
          <a:lstStyle/>
          <a:p>
            <a:r>
              <a:rPr lang="en-US" sz="2000" dirty="0">
                <a:solidFill>
                  <a:schemeClr val="accent1"/>
                </a:solidFill>
                <a:latin typeface="+mj-lt"/>
                <a:ea typeface="+mj-ea"/>
                <a:cs typeface="+mj-cs"/>
              </a:rPr>
              <a:t>Created By :Vivek</a:t>
            </a:r>
            <a:endParaRPr lang="en-IN" sz="2000" dirty="0">
              <a:solidFill>
                <a:schemeClr val="accent1"/>
              </a:solidFill>
              <a:latin typeface="+mj-lt"/>
              <a:ea typeface="+mj-ea"/>
              <a:cs typeface="+mj-cs"/>
            </a:endParaRPr>
          </a:p>
        </p:txBody>
      </p:sp>
    </p:spTree>
    <p:extLst>
      <p:ext uri="{BB962C8B-B14F-4D97-AF65-F5344CB8AC3E}">
        <p14:creationId xmlns:p14="http://schemas.microsoft.com/office/powerpoint/2010/main" val="40584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DA26-5B87-4631-B5E8-75689537100B}"/>
              </a:ext>
            </a:extLst>
          </p:cNvPr>
          <p:cNvSpPr>
            <a:spLocks noGrp="1"/>
          </p:cNvSpPr>
          <p:nvPr>
            <p:ph type="title"/>
          </p:nvPr>
        </p:nvSpPr>
        <p:spPr/>
        <p:txBody>
          <a:bodyPr/>
          <a:lstStyle/>
          <a:p>
            <a:r>
              <a:rPr lang="en-IN" dirty="0"/>
              <a:t>Solve the Problems</a:t>
            </a:r>
          </a:p>
        </p:txBody>
      </p:sp>
      <p:sp>
        <p:nvSpPr>
          <p:cNvPr id="3" name="Content Placeholder 2">
            <a:extLst>
              <a:ext uri="{FF2B5EF4-FFF2-40B4-BE49-F238E27FC236}">
                <a16:creationId xmlns:a16="http://schemas.microsoft.com/office/drawing/2014/main" id="{3BA3AB5A-055D-4439-BC67-9A24E55CD357}"/>
              </a:ext>
            </a:extLst>
          </p:cNvPr>
          <p:cNvSpPr>
            <a:spLocks noGrp="1"/>
          </p:cNvSpPr>
          <p:nvPr>
            <p:ph idx="1"/>
          </p:nvPr>
        </p:nvSpPr>
        <p:spPr/>
        <p:txBody>
          <a:bodyPr/>
          <a:lstStyle/>
          <a:p>
            <a:r>
              <a:rPr lang="en-IN" dirty="0"/>
              <a:t>We have completed stage 1 of learning go, now we are going to solve few problems using go</a:t>
            </a:r>
          </a:p>
          <a:p>
            <a:r>
              <a:rPr lang="en-IN" dirty="0"/>
              <a:t>Print current date time</a:t>
            </a:r>
          </a:p>
          <a:p>
            <a:r>
              <a:rPr lang="en-IN" dirty="0"/>
              <a:t>Print Square root of any number</a:t>
            </a:r>
          </a:p>
          <a:p>
            <a:r>
              <a:rPr lang="en-IN" dirty="0"/>
              <a:t>Print a random number</a:t>
            </a:r>
          </a:p>
          <a:p>
            <a:r>
              <a:rPr lang="en-IN" dirty="0"/>
              <a:t>Calculate area of circle</a:t>
            </a:r>
          </a:p>
        </p:txBody>
      </p:sp>
    </p:spTree>
    <p:extLst>
      <p:ext uri="{BB962C8B-B14F-4D97-AF65-F5344CB8AC3E}">
        <p14:creationId xmlns:p14="http://schemas.microsoft.com/office/powerpoint/2010/main" val="252757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DCB-EBC8-4792-80F7-25E7834FCFD6}"/>
              </a:ext>
            </a:extLst>
          </p:cNvPr>
          <p:cNvSpPr>
            <a:spLocks noGrp="1"/>
          </p:cNvSpPr>
          <p:nvPr>
            <p:ph type="title"/>
          </p:nvPr>
        </p:nvSpPr>
        <p:spPr/>
        <p:txBody>
          <a:bodyPr/>
          <a:lstStyle/>
          <a:p>
            <a:r>
              <a:rPr lang="en-IN" dirty="0"/>
              <a:t>How to solve the problems</a:t>
            </a:r>
          </a:p>
        </p:txBody>
      </p:sp>
      <p:sp>
        <p:nvSpPr>
          <p:cNvPr id="3" name="Content Placeholder 2">
            <a:extLst>
              <a:ext uri="{FF2B5EF4-FFF2-40B4-BE49-F238E27FC236}">
                <a16:creationId xmlns:a16="http://schemas.microsoft.com/office/drawing/2014/main" id="{2AFEE235-CFEC-4426-800D-1BA8424FE427}"/>
              </a:ext>
            </a:extLst>
          </p:cNvPr>
          <p:cNvSpPr>
            <a:spLocks noGrp="1"/>
          </p:cNvSpPr>
          <p:nvPr>
            <p:ph idx="1"/>
          </p:nvPr>
        </p:nvSpPr>
        <p:spPr/>
        <p:txBody>
          <a:bodyPr/>
          <a:lstStyle/>
          <a:p>
            <a:r>
              <a:rPr lang="en-IN" dirty="0"/>
              <a:t>Instead of writing the our own code, first we need to check if there is any inbuilt go package to solve our problem</a:t>
            </a:r>
          </a:p>
        </p:txBody>
      </p:sp>
    </p:spTree>
    <p:extLst>
      <p:ext uri="{BB962C8B-B14F-4D97-AF65-F5344CB8AC3E}">
        <p14:creationId xmlns:p14="http://schemas.microsoft.com/office/powerpoint/2010/main" val="606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2-EF4D-46F4-8577-0EC440CF765D}"/>
              </a:ext>
            </a:extLst>
          </p:cNvPr>
          <p:cNvSpPr>
            <a:spLocks noGrp="1"/>
          </p:cNvSpPr>
          <p:nvPr>
            <p:ph type="title"/>
          </p:nvPr>
        </p:nvSpPr>
        <p:spPr/>
        <p:txBody>
          <a:bodyPr/>
          <a:lstStyle/>
          <a:p>
            <a:r>
              <a:rPr lang="en-US" dirty="0"/>
              <a:t>Go Basic Data Types</a:t>
            </a:r>
            <a:endParaRPr lang="en-IN" dirty="0"/>
          </a:p>
        </p:txBody>
      </p:sp>
      <p:sp>
        <p:nvSpPr>
          <p:cNvPr id="3" name="Content Placeholder 2">
            <a:extLst>
              <a:ext uri="{FF2B5EF4-FFF2-40B4-BE49-F238E27FC236}">
                <a16:creationId xmlns:a16="http://schemas.microsoft.com/office/drawing/2014/main" id="{C909A8BD-2784-456F-958D-D0A600159738}"/>
              </a:ext>
            </a:extLst>
          </p:cNvPr>
          <p:cNvSpPr>
            <a:spLocks noGrp="1"/>
          </p:cNvSpPr>
          <p:nvPr>
            <p:ph idx="1"/>
          </p:nvPr>
        </p:nvSpPr>
        <p:spPr/>
        <p:txBody>
          <a:bodyPr/>
          <a:lstStyle/>
          <a:p>
            <a:r>
              <a:rPr lang="en-US" dirty="0"/>
              <a:t>For Boolean data type is bool(true , false)</a:t>
            </a:r>
          </a:p>
          <a:p>
            <a:r>
              <a:rPr lang="en-US" dirty="0"/>
              <a:t>For String data type is string</a:t>
            </a:r>
          </a:p>
          <a:p>
            <a:r>
              <a:rPr lang="en-US" dirty="0"/>
              <a:t>For Integer data type is int(size of int is 32 bits or 64 bits depends on the Operating System)</a:t>
            </a:r>
          </a:p>
          <a:p>
            <a:r>
              <a:rPr lang="en-US" dirty="0"/>
              <a:t>For Float data types are float32 and float64</a:t>
            </a:r>
          </a:p>
          <a:p>
            <a:r>
              <a:rPr lang="en-US" dirty="0"/>
              <a:t>Integer has many flavors like int8,int16,int32,int64</a:t>
            </a:r>
          </a:p>
          <a:p>
            <a:r>
              <a:rPr lang="en-US" dirty="0"/>
              <a:t>These are most commonly used data types </a:t>
            </a:r>
          </a:p>
          <a:p>
            <a:r>
              <a:rPr lang="en-US" dirty="0"/>
              <a:t>Generally we use int for Integer datatype, other flavors we use when we have any specific reason to use</a:t>
            </a:r>
          </a:p>
          <a:p>
            <a:endParaRPr lang="en-US" dirty="0"/>
          </a:p>
          <a:p>
            <a:endParaRPr lang="en-IN" dirty="0"/>
          </a:p>
        </p:txBody>
      </p:sp>
    </p:spTree>
    <p:extLst>
      <p:ext uri="{BB962C8B-B14F-4D97-AF65-F5344CB8AC3E}">
        <p14:creationId xmlns:p14="http://schemas.microsoft.com/office/powerpoint/2010/main" val="158479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Variables</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dirty="0"/>
              <a:t>We use var keyword for declaring the </a:t>
            </a:r>
            <a:r>
              <a:rPr lang="en-IN" b="1" dirty="0"/>
              <a:t>variable</a:t>
            </a:r>
          </a:p>
          <a:p>
            <a:r>
              <a:rPr lang="en-IN" dirty="0"/>
              <a:t>We can declare single or multiple </a:t>
            </a:r>
            <a:r>
              <a:rPr lang="en-IN" b="1" dirty="0"/>
              <a:t>variable</a:t>
            </a:r>
            <a:r>
              <a:rPr lang="en-IN" dirty="0"/>
              <a:t> using var keyword i.e. var </a:t>
            </a:r>
            <a:r>
              <a:rPr lang="en-IN" dirty="0" err="1"/>
              <a:t>x,y,z</a:t>
            </a:r>
            <a:r>
              <a:rPr lang="en-IN" dirty="0"/>
              <a:t> int</a:t>
            </a:r>
          </a:p>
          <a:p>
            <a:r>
              <a:rPr lang="en-IN" dirty="0"/>
              <a:t>If we initialize the variable with value ,we do not need to tell the type </a:t>
            </a:r>
            <a:r>
              <a:rPr lang="en-IN" b="1" dirty="0"/>
              <a:t>explicitly</a:t>
            </a:r>
          </a:p>
          <a:p>
            <a:r>
              <a:rPr lang="en-IN" dirty="0"/>
              <a:t>We can initialize multiple </a:t>
            </a:r>
            <a:r>
              <a:rPr lang="en-IN" b="1" dirty="0"/>
              <a:t>variable</a:t>
            </a:r>
            <a:r>
              <a:rPr lang="en-IN" dirty="0"/>
              <a:t> same time</a:t>
            </a:r>
          </a:p>
          <a:p>
            <a:r>
              <a:rPr lang="en-IN" dirty="0"/>
              <a:t>We can use := shorthand syntax for declaring and initializing the </a:t>
            </a:r>
            <a:r>
              <a:rPr lang="en-IN" b="1" dirty="0"/>
              <a:t>variable</a:t>
            </a:r>
          </a:p>
          <a:p>
            <a:pPr marL="0" indent="0">
              <a:buNone/>
            </a:pPr>
            <a:endParaRPr lang="en-IN" dirty="0"/>
          </a:p>
        </p:txBody>
      </p:sp>
    </p:spTree>
    <p:extLst>
      <p:ext uri="{BB962C8B-B14F-4D97-AF65-F5344CB8AC3E}">
        <p14:creationId xmlns:p14="http://schemas.microsoft.com/office/powerpoint/2010/main" val="38906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Constant</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b="1" dirty="0"/>
              <a:t>Constant</a:t>
            </a:r>
            <a:r>
              <a:rPr lang="en-IN" dirty="0"/>
              <a:t> is similar to </a:t>
            </a:r>
            <a:r>
              <a:rPr lang="en-IN" b="1" dirty="0"/>
              <a:t>Variable</a:t>
            </a:r>
            <a:r>
              <a:rPr lang="en-IN" dirty="0"/>
              <a:t> but we use </a:t>
            </a:r>
            <a:r>
              <a:rPr lang="en-IN" b="1" dirty="0" err="1"/>
              <a:t>const</a:t>
            </a:r>
            <a:r>
              <a:rPr lang="en-IN" dirty="0"/>
              <a:t> keyword</a:t>
            </a:r>
          </a:p>
          <a:p>
            <a:r>
              <a:rPr lang="en-IN" dirty="0"/>
              <a:t>We can not initialize </a:t>
            </a:r>
            <a:r>
              <a:rPr lang="en-IN" b="1" dirty="0"/>
              <a:t>constant</a:t>
            </a:r>
            <a:r>
              <a:rPr lang="en-IN" dirty="0"/>
              <a:t> using shorthand :=</a:t>
            </a:r>
          </a:p>
          <a:p>
            <a:r>
              <a:rPr lang="en-IN" dirty="0"/>
              <a:t>In Go </a:t>
            </a:r>
            <a:r>
              <a:rPr lang="en-IN" b="1" dirty="0"/>
              <a:t>variable</a:t>
            </a:r>
            <a:r>
              <a:rPr lang="en-IN" dirty="0"/>
              <a:t> and </a:t>
            </a:r>
            <a:r>
              <a:rPr lang="en-IN" b="1" dirty="0"/>
              <a:t>constant</a:t>
            </a:r>
            <a:r>
              <a:rPr lang="en-IN" dirty="0"/>
              <a:t> may be local or global</a:t>
            </a:r>
          </a:p>
          <a:p>
            <a:endParaRPr lang="en-IN" dirty="0"/>
          </a:p>
        </p:txBody>
      </p:sp>
    </p:spTree>
    <p:extLst>
      <p:ext uri="{BB962C8B-B14F-4D97-AF65-F5344CB8AC3E}">
        <p14:creationId xmlns:p14="http://schemas.microsoft.com/office/powerpoint/2010/main" val="247352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Common Operators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Mostly Operators in go are similar to other programming languages</a:t>
            </a:r>
          </a:p>
          <a:p>
            <a:r>
              <a:rPr lang="en-IN" dirty="0"/>
              <a:t>Arithmetic Operator: +,-,*,/,%,++(post),--(post)</a:t>
            </a:r>
          </a:p>
          <a:p>
            <a:r>
              <a:rPr lang="en-IN" dirty="0"/>
              <a:t>Relational Operator:==,!=,&gt;,&lt;,&gt;=,&lt;=</a:t>
            </a:r>
          </a:p>
          <a:p>
            <a:r>
              <a:rPr lang="en-IN" dirty="0"/>
              <a:t>Logical Operator: &amp;&amp;,||,!</a:t>
            </a:r>
          </a:p>
          <a:p>
            <a:r>
              <a:rPr lang="en-IN" dirty="0"/>
              <a:t>Bitwise Operator: &amp;,|,^</a:t>
            </a:r>
          </a:p>
          <a:p>
            <a:r>
              <a:rPr lang="en-IN" dirty="0"/>
              <a:t>Assignment Operator: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3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IF-ELSE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GO If else is similar to other languages only small difference we normally do not use condition within the () means () is optional</a:t>
            </a:r>
          </a:p>
          <a:p>
            <a:r>
              <a:rPr lang="en-IN" dirty="0"/>
              <a:t>To understand if-else we will check if a number is even or not</a:t>
            </a:r>
          </a:p>
        </p:txBody>
      </p:sp>
    </p:spTree>
    <p:extLst>
      <p:ext uri="{BB962C8B-B14F-4D97-AF65-F5344CB8AC3E}">
        <p14:creationId xmlns:p14="http://schemas.microsoft.com/office/powerpoint/2010/main" val="38173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3F8-B7B6-4CDF-B536-45702CF91D01}"/>
              </a:ext>
            </a:extLst>
          </p:cNvPr>
          <p:cNvSpPr>
            <a:spLocks noGrp="1"/>
          </p:cNvSpPr>
          <p:nvPr>
            <p:ph type="title"/>
          </p:nvPr>
        </p:nvSpPr>
        <p:spPr/>
        <p:txBody>
          <a:bodyPr/>
          <a:lstStyle/>
          <a:p>
            <a:r>
              <a:rPr lang="en-IN"/>
              <a:t>Problem(IF-ELSE)</a:t>
            </a:r>
            <a:endParaRPr lang="en-IN" dirty="0"/>
          </a:p>
        </p:txBody>
      </p:sp>
      <p:sp>
        <p:nvSpPr>
          <p:cNvPr id="3" name="Content Placeholder 2">
            <a:extLst>
              <a:ext uri="{FF2B5EF4-FFF2-40B4-BE49-F238E27FC236}">
                <a16:creationId xmlns:a16="http://schemas.microsoft.com/office/drawing/2014/main" id="{38BD9224-6561-44E3-BF4C-843E0843F770}"/>
              </a:ext>
            </a:extLst>
          </p:cNvPr>
          <p:cNvSpPr>
            <a:spLocks noGrp="1"/>
          </p:cNvSpPr>
          <p:nvPr>
            <p:ph idx="1"/>
          </p:nvPr>
        </p:nvSpPr>
        <p:spPr/>
        <p:txBody>
          <a:bodyPr/>
          <a:lstStyle/>
          <a:p>
            <a:r>
              <a:rPr lang="en-IN" dirty="0"/>
              <a:t>If a student gets 75 or more marks print distinction(D) ,if less than 75 and greater than or equal to 60 print first(F) , if less than 60 and greater than or equal to 45 print second(S) , if less than 45 and greater than or equal to 33 print third(T), if less than 33 print fail(Fa).</a:t>
            </a:r>
          </a:p>
        </p:txBody>
      </p:sp>
    </p:spTree>
    <p:extLst>
      <p:ext uri="{BB962C8B-B14F-4D97-AF65-F5344CB8AC3E}">
        <p14:creationId xmlns:p14="http://schemas.microsoft.com/office/powerpoint/2010/main" val="24500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switch case statements are similar to other programing languages like C,C++ and Java</a:t>
            </a:r>
          </a:p>
          <a:p>
            <a:r>
              <a:rPr lang="en-US" dirty="0"/>
              <a:t>Switch case statements are alternative way of writing if-else</a:t>
            </a:r>
          </a:p>
          <a:p>
            <a:r>
              <a:rPr lang="en-US" dirty="0"/>
              <a:t>You do not need to provide break statement after each case (Required in other programming Languages) </a:t>
            </a:r>
          </a:p>
          <a:p>
            <a:endParaRPr lang="en-IN" dirty="0"/>
          </a:p>
        </p:txBody>
      </p:sp>
    </p:spTree>
    <p:extLst>
      <p:ext uri="{BB962C8B-B14F-4D97-AF65-F5344CB8AC3E}">
        <p14:creationId xmlns:p14="http://schemas.microsoft.com/office/powerpoint/2010/main" val="21717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Loops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has only one type of loop </a:t>
            </a:r>
            <a:r>
              <a:rPr lang="en-US" dirty="0">
                <a:highlight>
                  <a:srgbClr val="FFFF00"/>
                </a:highlight>
              </a:rPr>
              <a:t>For</a:t>
            </a:r>
            <a:r>
              <a:rPr lang="en-US" dirty="0"/>
              <a:t> loop</a:t>
            </a:r>
          </a:p>
          <a:p>
            <a:r>
              <a:rPr lang="en-US" dirty="0"/>
              <a:t>For loop in go is similar to other programming languages like c, </a:t>
            </a:r>
            <a:r>
              <a:rPr lang="en-US" dirty="0" err="1"/>
              <a:t>c++</a:t>
            </a:r>
            <a:r>
              <a:rPr lang="en-US" dirty="0"/>
              <a:t> and java it contains three steps initialization, condition and increment/decrement </a:t>
            </a:r>
            <a:r>
              <a:rPr lang="nn-NO" dirty="0">
                <a:highlight>
                  <a:srgbClr val="FFFF00"/>
                </a:highlight>
              </a:rPr>
              <a:t>for i := 0; i &lt; 10; i++</a:t>
            </a:r>
            <a:endParaRPr lang="en-IN" dirty="0">
              <a:highlight>
                <a:srgbClr val="FFFF00"/>
              </a:highlight>
            </a:endParaRPr>
          </a:p>
          <a:p>
            <a:r>
              <a:rPr lang="en-IN" dirty="0"/>
              <a:t>Initialization and increment are optional</a:t>
            </a:r>
          </a:p>
          <a:p>
            <a:r>
              <a:rPr lang="en-IN" dirty="0"/>
              <a:t>We can write </a:t>
            </a:r>
            <a:r>
              <a:rPr lang="en-IN" dirty="0">
                <a:highlight>
                  <a:srgbClr val="FFFF00"/>
                </a:highlight>
              </a:rPr>
              <a:t>for</a:t>
            </a:r>
            <a:r>
              <a:rPr lang="en-IN" dirty="0"/>
              <a:t> loop equivalent to while loop in other languages i.e. </a:t>
            </a:r>
            <a:r>
              <a:rPr lang="en-IN" dirty="0">
                <a:highlight>
                  <a:srgbClr val="FFFF00"/>
                </a:highlight>
              </a:rPr>
              <a:t>for x &lt; 50</a:t>
            </a:r>
          </a:p>
          <a:p>
            <a:r>
              <a:rPr lang="en-IN" dirty="0"/>
              <a:t>If we will not give any condition in for loop, it will run infinitely</a:t>
            </a:r>
            <a:endParaRPr lang="nn-NO" dirty="0"/>
          </a:p>
        </p:txBody>
      </p:sp>
    </p:spTree>
    <p:extLst>
      <p:ext uri="{BB962C8B-B14F-4D97-AF65-F5344CB8AC3E}">
        <p14:creationId xmlns:p14="http://schemas.microsoft.com/office/powerpoint/2010/main" val="37529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Go Quickstart</a:t>
            </a:r>
          </a:p>
        </p:txBody>
      </p:sp>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22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a:t>
            </a:r>
            <a:r>
              <a:rPr lang="en-IN" dirty="0">
                <a:highlight>
                  <a:srgbClr val="FFFF00"/>
                </a:highlight>
              </a:rPr>
              <a:t>string</a:t>
            </a:r>
            <a:r>
              <a:rPr lang="en-IN" dirty="0"/>
              <a:t> is an immutable sequence of bytes(</a:t>
            </a:r>
            <a:r>
              <a:rPr lang="en-IN" dirty="0">
                <a:highlight>
                  <a:srgbClr val="FFFF00"/>
                </a:highlight>
              </a:rPr>
              <a:t>string</a:t>
            </a:r>
            <a:r>
              <a:rPr lang="en-IN" dirty="0"/>
              <a:t> is equal to immutable byte array)</a:t>
            </a:r>
          </a:p>
          <a:p>
            <a:r>
              <a:rPr lang="en-IN" dirty="0"/>
              <a:t>In go we write </a:t>
            </a:r>
            <a:r>
              <a:rPr lang="en-IN" dirty="0">
                <a:highlight>
                  <a:srgbClr val="FFFF00"/>
                </a:highlight>
              </a:rPr>
              <a:t>string</a:t>
            </a:r>
            <a:r>
              <a:rPr lang="en-IN" dirty="0"/>
              <a:t> in double quotes a:=“abc”</a:t>
            </a:r>
          </a:p>
          <a:p>
            <a:r>
              <a:rPr lang="en-IN" dirty="0"/>
              <a:t>In go </a:t>
            </a:r>
            <a:r>
              <a:rPr lang="en-IN" dirty="0">
                <a:highlight>
                  <a:srgbClr val="FFFF00"/>
                </a:highlight>
              </a:rPr>
              <a:t>string</a:t>
            </a:r>
            <a:r>
              <a:rPr lang="en-IN" dirty="0"/>
              <a:t> internal implementation is different from other programming languages but we can use it in similar way as in other programming languages</a:t>
            </a:r>
          </a:p>
          <a:p>
            <a:r>
              <a:rPr lang="en-IN" dirty="0"/>
              <a:t>For performing common operations on the </a:t>
            </a:r>
            <a:r>
              <a:rPr lang="en-IN" dirty="0">
                <a:highlight>
                  <a:srgbClr val="FFFF00"/>
                </a:highlight>
              </a:rPr>
              <a:t>string i.e. split, uppercase, lowercase</a:t>
            </a:r>
            <a:r>
              <a:rPr lang="en-IN" dirty="0"/>
              <a:t> go has a inbuilt helper class </a:t>
            </a:r>
            <a:r>
              <a:rPr lang="en-IN" dirty="0">
                <a:highlight>
                  <a:srgbClr val="FFFF00"/>
                </a:highlight>
              </a:rPr>
              <a:t>strings</a:t>
            </a:r>
            <a:endParaRPr lang="en-IN" dirty="0"/>
          </a:p>
        </p:txBody>
      </p:sp>
    </p:spTree>
    <p:extLst>
      <p:ext uri="{BB962C8B-B14F-4D97-AF65-F5344CB8AC3E}">
        <p14:creationId xmlns:p14="http://schemas.microsoft.com/office/powerpoint/2010/main" val="29285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User Input</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484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Command Line Parameters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2701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Array/Slice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227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7542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522-7D4B-4344-A029-C16103AD5135}"/>
              </a:ext>
            </a:extLst>
          </p:cNvPr>
          <p:cNvSpPr>
            <a:spLocks noGrp="1"/>
          </p:cNvSpPr>
          <p:nvPr>
            <p:ph type="title"/>
          </p:nvPr>
        </p:nvSpPr>
        <p:spPr/>
        <p:txBody>
          <a:bodyPr/>
          <a:lstStyle/>
          <a:p>
            <a:r>
              <a:rPr lang="en-US" dirty="0"/>
              <a:t>Go Pointer</a:t>
            </a:r>
            <a:endParaRPr lang="en-IN" dirty="0"/>
          </a:p>
        </p:txBody>
      </p:sp>
      <p:sp>
        <p:nvSpPr>
          <p:cNvPr id="3" name="Content Placeholder 2">
            <a:extLst>
              <a:ext uri="{FF2B5EF4-FFF2-40B4-BE49-F238E27FC236}">
                <a16:creationId xmlns:a16="http://schemas.microsoft.com/office/drawing/2014/main" id="{D12D1CEB-5F3E-42E6-8AA6-9D1F6CBABA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8023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Call by Value/Reference</a:t>
            </a:r>
            <a:endParaRPr lang="en-IN" dirty="0"/>
          </a:p>
        </p:txBody>
      </p:sp>
      <p:sp>
        <p:nvSpPr>
          <p:cNvPr id="3" name="Content Placeholder 2">
            <a:extLst>
              <a:ext uri="{FF2B5EF4-FFF2-40B4-BE49-F238E27FC236}">
                <a16:creationId xmlns:a16="http://schemas.microsoft.com/office/drawing/2014/main" id="{527CFAD9-C4BC-49E4-AFE9-F9D7AB7189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950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3E9B-BAAE-4967-A5DA-A8C4BB1112BD}"/>
              </a:ext>
            </a:extLst>
          </p:cNvPr>
          <p:cNvSpPr>
            <a:spLocks noGrp="1"/>
          </p:cNvSpPr>
          <p:nvPr>
            <p:ph type="title"/>
          </p:nvPr>
        </p:nvSpPr>
        <p:spPr/>
        <p:txBody>
          <a:bodyPr/>
          <a:lstStyle/>
          <a:p>
            <a:r>
              <a:rPr lang="en-US" dirty="0"/>
              <a:t>Go Structure</a:t>
            </a:r>
            <a:endParaRPr lang="en-IN" dirty="0"/>
          </a:p>
        </p:txBody>
      </p:sp>
      <p:sp>
        <p:nvSpPr>
          <p:cNvPr id="3" name="Content Placeholder 2">
            <a:extLst>
              <a:ext uri="{FF2B5EF4-FFF2-40B4-BE49-F238E27FC236}">
                <a16:creationId xmlns:a16="http://schemas.microsoft.com/office/drawing/2014/main" id="{DE19A19F-D92D-41F1-8552-FC741913AA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7443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18-EC0C-472B-9502-E97443006755}"/>
              </a:ext>
            </a:extLst>
          </p:cNvPr>
          <p:cNvSpPr>
            <a:spLocks noGrp="1"/>
          </p:cNvSpPr>
          <p:nvPr>
            <p:ph type="title"/>
          </p:nvPr>
        </p:nvSpPr>
        <p:spPr/>
        <p:txBody>
          <a:bodyPr/>
          <a:lstStyle/>
          <a:p>
            <a:r>
              <a:rPr lang="en-US" dirty="0"/>
              <a:t>Go Interface</a:t>
            </a:r>
            <a:endParaRPr lang="en-IN" dirty="0"/>
          </a:p>
        </p:txBody>
      </p:sp>
      <p:sp>
        <p:nvSpPr>
          <p:cNvPr id="3" name="Content Placeholder 2">
            <a:extLst>
              <a:ext uri="{FF2B5EF4-FFF2-40B4-BE49-F238E27FC236}">
                <a16:creationId xmlns:a16="http://schemas.microsoft.com/office/drawing/2014/main" id="{22F1E75D-70BF-4B0B-9E07-2AF9045A5F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5611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File Read/Write</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113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F53E-17D1-446B-B43A-08FA6A24FFF2}"/>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About Go</a:t>
            </a:r>
          </a:p>
        </p:txBody>
      </p:sp>
      <p:pic>
        <p:nvPicPr>
          <p:cNvPr id="1026" name="Picture 2" descr="A close up of a logo&#10;&#10;Description automatically generated">
            <a:extLst>
              <a:ext uri="{FF2B5EF4-FFF2-40B4-BE49-F238E27FC236}">
                <a16:creationId xmlns:a16="http://schemas.microsoft.com/office/drawing/2014/main" id="{DF55A1A8-0400-4294-9C5E-B490814C1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D0FB5A-921E-4CF1-AC57-EF9A569A262A}"/>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r>
              <a:rPr lang="en-US" sz="1100" dirty="0">
                <a:solidFill>
                  <a:srgbClr val="FFFFFF"/>
                </a:solidFill>
              </a:rPr>
              <a:t>Go is an open source programming language that makes it easy to build simple, reliable, and efficient software.</a:t>
            </a:r>
          </a:p>
          <a:p>
            <a:pPr>
              <a:lnSpc>
                <a:spcPct val="90000"/>
              </a:lnSpc>
            </a:pPr>
            <a:r>
              <a:rPr lang="en-US" sz="1100" dirty="0">
                <a:solidFill>
                  <a:srgbClr val="FFFFFF"/>
                </a:solidFill>
              </a:rPr>
              <a:t>Go is designed at Google by Robert </a:t>
            </a:r>
            <a:r>
              <a:rPr lang="en-US" sz="1100" dirty="0" err="1">
                <a:solidFill>
                  <a:srgbClr val="FFFFFF"/>
                </a:solidFill>
              </a:rPr>
              <a:t>Griesemer,Rob</a:t>
            </a:r>
            <a:r>
              <a:rPr lang="en-US" sz="1100" dirty="0">
                <a:solidFill>
                  <a:srgbClr val="FFFFFF"/>
                </a:solidFill>
              </a:rPr>
              <a:t> Pike and Ken </a:t>
            </a:r>
            <a:r>
              <a:rPr lang="en-US" sz="1100" dirty="0" err="1">
                <a:solidFill>
                  <a:srgbClr val="FFFFFF"/>
                </a:solidFill>
              </a:rPr>
              <a:t>Thompson,syntactically</a:t>
            </a:r>
            <a:r>
              <a:rPr lang="en-US" sz="1100" dirty="0">
                <a:solidFill>
                  <a:srgbClr val="FFFFFF"/>
                </a:solidFill>
              </a:rPr>
              <a:t> similar to C with extra features like memory safety, garbage collection and efficient concurrency for modern processors</a:t>
            </a:r>
          </a:p>
          <a:p>
            <a:pPr>
              <a:lnSpc>
                <a:spcPct val="90000"/>
              </a:lnSpc>
            </a:pPr>
            <a:r>
              <a:rPr lang="en-US" sz="1100" dirty="0">
                <a:solidFill>
                  <a:srgbClr val="FFFFFF"/>
                </a:solidFill>
              </a:rPr>
              <a:t>For me Go is an efficient and easy to learn language for software development. It hides the complexity of memory management and concurrency that programmer can more focus on the business logic</a:t>
            </a:r>
          </a:p>
        </p:txBody>
      </p:sp>
    </p:spTree>
    <p:extLst>
      <p:ext uri="{BB962C8B-B14F-4D97-AF65-F5344CB8AC3E}">
        <p14:creationId xmlns:p14="http://schemas.microsoft.com/office/powerpoint/2010/main" val="3810792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449-97F8-4EC2-B083-DCAD15B7EB91}"/>
              </a:ext>
            </a:extLst>
          </p:cNvPr>
          <p:cNvSpPr>
            <a:spLocks noGrp="1"/>
          </p:cNvSpPr>
          <p:nvPr>
            <p:ph type="title"/>
          </p:nvPr>
        </p:nvSpPr>
        <p:spPr/>
        <p:txBody>
          <a:bodyPr/>
          <a:lstStyle/>
          <a:p>
            <a:r>
              <a:rPr lang="en-US" dirty="0"/>
              <a:t>Small GO Project</a:t>
            </a:r>
            <a:endParaRPr lang="en-IN" dirty="0"/>
          </a:p>
        </p:txBody>
      </p:sp>
      <p:sp>
        <p:nvSpPr>
          <p:cNvPr id="3" name="Content Placeholder 2">
            <a:extLst>
              <a:ext uri="{FF2B5EF4-FFF2-40B4-BE49-F238E27FC236}">
                <a16:creationId xmlns:a16="http://schemas.microsoft.com/office/drawing/2014/main" id="{1562E037-C99E-4490-A45D-58E091AF0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482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Thanks for watching Coding Lovers</a:t>
            </a:r>
            <a:br>
              <a:rPr lang="en-IN" dirty="0"/>
            </a:br>
            <a:r>
              <a:rPr lang="en-IN" sz="2400" dirty="0"/>
              <a:t>Like and Subscribe</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3885955" y="857761"/>
            <a:ext cx="2476500" cy="1171575"/>
          </a:xfrm>
          <a:prstGeom prst="rect">
            <a:avLst/>
          </a:prstGeom>
        </p:spPr>
      </p:pic>
    </p:spTree>
    <p:extLst>
      <p:ext uri="{BB962C8B-B14F-4D97-AF65-F5344CB8AC3E}">
        <p14:creationId xmlns:p14="http://schemas.microsoft.com/office/powerpoint/2010/main" val="11210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0AFD-4C94-4DB2-82BB-99899B05FC2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3CA58C7-CAA5-43C9-949B-9456400A3D45}"/>
              </a:ext>
            </a:extLst>
          </p:cNvPr>
          <p:cNvSpPr>
            <a:spLocks noGrp="1"/>
          </p:cNvSpPr>
          <p:nvPr>
            <p:ph idx="1"/>
          </p:nvPr>
        </p:nvSpPr>
        <p:spPr/>
        <p:txBody>
          <a:bodyPr/>
          <a:lstStyle/>
          <a:p>
            <a:r>
              <a:rPr lang="en-US" dirty="0"/>
              <a:t>Install GO setup on windows machine.</a:t>
            </a:r>
          </a:p>
          <a:p>
            <a:r>
              <a:rPr lang="en-US" dirty="0"/>
              <a:t>Install VS code(IDE) for GO</a:t>
            </a:r>
            <a:endParaRPr lang="en-IN" dirty="0"/>
          </a:p>
        </p:txBody>
      </p:sp>
    </p:spTree>
    <p:extLst>
      <p:ext uri="{BB962C8B-B14F-4D97-AF65-F5344CB8AC3E}">
        <p14:creationId xmlns:p14="http://schemas.microsoft.com/office/powerpoint/2010/main" val="13624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E75-2D71-4EBA-B9DD-7DE01E85C04F}"/>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1FCEB36-9D71-4173-8375-5CB50EA0BBD7}"/>
              </a:ext>
            </a:extLst>
          </p:cNvPr>
          <p:cNvSpPr>
            <a:spLocks noGrp="1"/>
          </p:cNvSpPr>
          <p:nvPr>
            <p:ph idx="1"/>
          </p:nvPr>
        </p:nvSpPr>
        <p:spPr/>
        <p:txBody>
          <a:bodyPr/>
          <a:lstStyle/>
          <a:p>
            <a:r>
              <a:rPr lang="en-US" dirty="0"/>
              <a:t>Download go </a:t>
            </a:r>
            <a:r>
              <a:rPr lang="en-US" dirty="0" err="1"/>
              <a:t>sdk</a:t>
            </a:r>
            <a:r>
              <a:rPr lang="en-US" dirty="0"/>
              <a:t> from https://golang.org/dl/</a:t>
            </a:r>
          </a:p>
          <a:p>
            <a:r>
              <a:rPr lang="en-US" dirty="0"/>
              <a:t>Download VS code from </a:t>
            </a:r>
            <a:r>
              <a:rPr lang="en-US" dirty="0">
                <a:hlinkClick r:id="rId2"/>
              </a:rPr>
              <a:t>https://code.visualstudio.com/download</a:t>
            </a:r>
            <a:endParaRPr lang="en-US" dirty="0"/>
          </a:p>
          <a:p>
            <a:r>
              <a:rPr lang="en-US" dirty="0"/>
              <a:t>GIT HUB LINK https://github.com/vivekdubeydeveloper/goquickstart</a:t>
            </a:r>
          </a:p>
        </p:txBody>
      </p:sp>
    </p:spTree>
    <p:extLst>
      <p:ext uri="{BB962C8B-B14F-4D97-AF65-F5344CB8AC3E}">
        <p14:creationId xmlns:p14="http://schemas.microsoft.com/office/powerpoint/2010/main" val="161054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185-2545-42AB-9055-7137E16E6C29}"/>
              </a:ext>
            </a:extLst>
          </p:cNvPr>
          <p:cNvSpPr>
            <a:spLocks noGrp="1"/>
          </p:cNvSpPr>
          <p:nvPr>
            <p:ph type="title"/>
          </p:nvPr>
        </p:nvSpPr>
        <p:spPr/>
        <p:txBody>
          <a:bodyPr/>
          <a:lstStyle/>
          <a:p>
            <a:r>
              <a:rPr lang="en-US" dirty="0"/>
              <a:t>First Go Program Without VS Code(IDE)</a:t>
            </a:r>
            <a:endParaRPr lang="en-IN" dirty="0"/>
          </a:p>
        </p:txBody>
      </p:sp>
      <p:sp>
        <p:nvSpPr>
          <p:cNvPr id="3" name="Content Placeholder 2">
            <a:extLst>
              <a:ext uri="{FF2B5EF4-FFF2-40B4-BE49-F238E27FC236}">
                <a16:creationId xmlns:a16="http://schemas.microsoft.com/office/drawing/2014/main" id="{2531CD67-CFD0-4692-BB63-80FA513F037A}"/>
              </a:ext>
            </a:extLst>
          </p:cNvPr>
          <p:cNvSpPr>
            <a:spLocks noGrp="1"/>
          </p:cNvSpPr>
          <p:nvPr>
            <p:ph idx="1"/>
          </p:nvPr>
        </p:nvSpPr>
        <p:spPr/>
        <p:txBody>
          <a:bodyPr>
            <a:normAutofit fontScale="92500" lnSpcReduction="20000"/>
          </a:bodyPr>
          <a:lstStyle/>
          <a:p>
            <a:r>
              <a:rPr lang="en-US" dirty="0"/>
              <a:t>We will try to understand some basic concepts of </a:t>
            </a:r>
            <a:r>
              <a:rPr lang="en-US" dirty="0" err="1"/>
              <a:t>golang</a:t>
            </a:r>
            <a:endParaRPr lang="en-US" dirty="0"/>
          </a:p>
          <a:p>
            <a:r>
              <a:rPr lang="en-US" dirty="0"/>
              <a:t>we will understand 2 go environment variables GOROOT and GOPATH</a:t>
            </a:r>
          </a:p>
          <a:p>
            <a:r>
              <a:rPr lang="en-US" dirty="0"/>
              <a:t>GOROOT is where go SDK is install</a:t>
            </a:r>
          </a:p>
          <a:p>
            <a:r>
              <a:rPr lang="en-US" dirty="0"/>
              <a:t>GOPATH is the path of your project</a:t>
            </a:r>
          </a:p>
          <a:p>
            <a:r>
              <a:rPr lang="en-US" dirty="0"/>
              <a:t>Type </a:t>
            </a:r>
            <a:r>
              <a:rPr lang="en-US" dirty="0">
                <a:highlight>
                  <a:srgbClr val="FFFF00"/>
                </a:highlight>
              </a:rPr>
              <a:t>go env</a:t>
            </a:r>
            <a:r>
              <a:rPr lang="en-US" dirty="0"/>
              <a:t> on command prompt, It will display the list of go environment variables</a:t>
            </a:r>
          </a:p>
          <a:p>
            <a:r>
              <a:rPr lang="en-US" dirty="0"/>
              <a:t>We need to verify that GOROOT and GOPATH are correct</a:t>
            </a:r>
          </a:p>
          <a:p>
            <a:r>
              <a:rPr lang="en-US" dirty="0"/>
              <a:t>For setting temporary GOPATH on windows set GOPATH=&lt;path&gt;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p:txBody>
      </p:sp>
    </p:spTree>
    <p:extLst>
      <p:ext uri="{BB962C8B-B14F-4D97-AF65-F5344CB8AC3E}">
        <p14:creationId xmlns:p14="http://schemas.microsoft.com/office/powerpoint/2010/main" val="2469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3F-E80F-4A43-9301-BF1F9898CF08}"/>
              </a:ext>
            </a:extLst>
          </p:cNvPr>
          <p:cNvSpPr>
            <a:spLocks noGrp="1"/>
          </p:cNvSpPr>
          <p:nvPr>
            <p:ph type="title"/>
          </p:nvPr>
        </p:nvSpPr>
        <p:spPr/>
        <p:txBody>
          <a:bodyPr/>
          <a:lstStyle/>
          <a:p>
            <a:r>
              <a:rPr lang="en-US" dirty="0"/>
              <a:t>Explore First Go Program</a:t>
            </a:r>
            <a:endParaRPr lang="en-IN" dirty="0"/>
          </a:p>
        </p:txBody>
      </p:sp>
      <p:sp>
        <p:nvSpPr>
          <p:cNvPr id="3" name="Content Placeholder 2">
            <a:extLst>
              <a:ext uri="{FF2B5EF4-FFF2-40B4-BE49-F238E27FC236}">
                <a16:creationId xmlns:a16="http://schemas.microsoft.com/office/drawing/2014/main" id="{AD90AE18-4BD1-44AB-925A-0C4030B89C2E}"/>
              </a:ext>
            </a:extLst>
          </p:cNvPr>
          <p:cNvSpPr>
            <a:spLocks noGrp="1"/>
          </p:cNvSpPr>
          <p:nvPr>
            <p:ph idx="1"/>
          </p:nvPr>
        </p:nvSpPr>
        <p:spPr/>
        <p:txBody>
          <a:bodyPr/>
          <a:lstStyle/>
          <a:p>
            <a:r>
              <a:rPr lang="en-US" dirty="0"/>
              <a:t>The file which contains main method would be in package main</a:t>
            </a:r>
          </a:p>
          <a:p>
            <a:r>
              <a:rPr lang="en-US" dirty="0"/>
              <a:t>In case of main method </a:t>
            </a:r>
            <a:r>
              <a:rPr lang="en-US" dirty="0" err="1"/>
              <a:t>src</a:t>
            </a:r>
            <a:r>
              <a:rPr lang="en-US" dirty="0"/>
              <a:t> folder name would not be main file package name for example if main file is within </a:t>
            </a:r>
            <a:r>
              <a:rPr lang="en-US" dirty="0" err="1"/>
              <a:t>src</a:t>
            </a:r>
            <a:r>
              <a:rPr lang="en-US" dirty="0"/>
              <a:t>/hello package, package name would not be hello it would be main. It is different from some other programming languages like java</a:t>
            </a:r>
          </a:p>
          <a:p>
            <a:r>
              <a:rPr lang="en-IN" dirty="0"/>
              <a:t>Similar to other programming languages go has inbuilt packages which help us in performing most common activities for example </a:t>
            </a:r>
            <a:r>
              <a:rPr lang="en-IN" dirty="0" err="1"/>
              <a:t>fmt</a:t>
            </a:r>
            <a:r>
              <a:rPr lang="en-IN" dirty="0"/>
              <a:t> package help in printing the string on console syntax </a:t>
            </a:r>
            <a:r>
              <a:rPr lang="en-IN" dirty="0" err="1"/>
              <a:t>fmt.Println</a:t>
            </a:r>
            <a:r>
              <a:rPr lang="en-IN" dirty="0"/>
              <a:t>(“Hello”)</a:t>
            </a:r>
          </a:p>
        </p:txBody>
      </p:sp>
    </p:spTree>
    <p:extLst>
      <p:ext uri="{BB962C8B-B14F-4D97-AF65-F5344CB8AC3E}">
        <p14:creationId xmlns:p14="http://schemas.microsoft.com/office/powerpoint/2010/main" val="33637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A77-9E22-4FB7-8729-E53C36B752AA}"/>
              </a:ext>
            </a:extLst>
          </p:cNvPr>
          <p:cNvSpPr>
            <a:spLocks noGrp="1"/>
          </p:cNvSpPr>
          <p:nvPr>
            <p:ph type="title"/>
          </p:nvPr>
        </p:nvSpPr>
        <p:spPr/>
        <p:txBody>
          <a:bodyPr/>
          <a:lstStyle/>
          <a:p>
            <a:r>
              <a:rPr lang="en-US" dirty="0"/>
              <a:t>Go Code Structure</a:t>
            </a:r>
            <a:endParaRPr lang="en-IN" dirty="0"/>
          </a:p>
        </p:txBody>
      </p:sp>
      <p:sp>
        <p:nvSpPr>
          <p:cNvPr id="3" name="Content Placeholder 2">
            <a:extLst>
              <a:ext uri="{FF2B5EF4-FFF2-40B4-BE49-F238E27FC236}">
                <a16:creationId xmlns:a16="http://schemas.microsoft.com/office/drawing/2014/main" id="{81C9A4C4-5745-4C6D-A9AA-B8D26F50539C}"/>
              </a:ext>
            </a:extLst>
          </p:cNvPr>
          <p:cNvSpPr>
            <a:spLocks noGrp="1"/>
          </p:cNvSpPr>
          <p:nvPr>
            <p:ph idx="1"/>
          </p:nvPr>
        </p:nvSpPr>
        <p:spPr/>
        <p:txBody>
          <a:bodyPr/>
          <a:lstStyle/>
          <a:p>
            <a:r>
              <a:rPr lang="en-US" dirty="0"/>
              <a:t>Package would be first statement of the go program</a:t>
            </a:r>
          </a:p>
          <a:p>
            <a:r>
              <a:rPr lang="en-US" dirty="0"/>
              <a:t>Import would be second statement if any package required</a:t>
            </a:r>
          </a:p>
          <a:p>
            <a:r>
              <a:rPr lang="en-US" dirty="0"/>
              <a:t>After import we can write the function generally main function</a:t>
            </a:r>
          </a:p>
          <a:p>
            <a:r>
              <a:rPr lang="en-US" dirty="0"/>
              <a:t>Go main function  is different from some other programming languages like C,C++,Java it does not take any command line arguments, but there exist a different way to read command line arguments which we will discuss later in this series</a:t>
            </a:r>
            <a:endParaRPr lang="en-IN" dirty="0"/>
          </a:p>
        </p:txBody>
      </p:sp>
    </p:spTree>
    <p:extLst>
      <p:ext uri="{BB962C8B-B14F-4D97-AF65-F5344CB8AC3E}">
        <p14:creationId xmlns:p14="http://schemas.microsoft.com/office/powerpoint/2010/main" val="39426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64E-91E0-44E3-99CB-B1C6301745EB}"/>
              </a:ext>
            </a:extLst>
          </p:cNvPr>
          <p:cNvSpPr>
            <a:spLocks noGrp="1"/>
          </p:cNvSpPr>
          <p:nvPr>
            <p:ph type="title"/>
          </p:nvPr>
        </p:nvSpPr>
        <p:spPr/>
        <p:txBody>
          <a:bodyPr/>
          <a:lstStyle/>
          <a:p>
            <a:r>
              <a:rPr lang="en-IN" dirty="0"/>
              <a:t>First GO Program With VS Code</a:t>
            </a:r>
          </a:p>
        </p:txBody>
      </p:sp>
      <p:sp>
        <p:nvSpPr>
          <p:cNvPr id="3" name="Content Placeholder 2">
            <a:extLst>
              <a:ext uri="{FF2B5EF4-FFF2-40B4-BE49-F238E27FC236}">
                <a16:creationId xmlns:a16="http://schemas.microsoft.com/office/drawing/2014/main" id="{39550019-4A6B-4A37-91CF-B18816308C0E}"/>
              </a:ext>
            </a:extLst>
          </p:cNvPr>
          <p:cNvSpPr>
            <a:spLocks noGrp="1"/>
          </p:cNvSpPr>
          <p:nvPr>
            <p:ph idx="1"/>
          </p:nvPr>
        </p:nvSpPr>
        <p:spPr/>
        <p:txBody>
          <a:bodyPr/>
          <a:lstStyle/>
          <a:p>
            <a:r>
              <a:rPr lang="en-IN" dirty="0"/>
              <a:t>Create standard go folder structure</a:t>
            </a:r>
          </a:p>
          <a:p>
            <a:r>
              <a:rPr lang="en-IN" dirty="0"/>
              <a:t>Open Folder in VS code </a:t>
            </a:r>
          </a:p>
          <a:p>
            <a:r>
              <a:rPr lang="en-IN" dirty="0"/>
              <a:t>Type code</a:t>
            </a:r>
          </a:p>
          <a:p>
            <a:r>
              <a:rPr lang="en-IN" dirty="0"/>
              <a:t>Open Terminal</a:t>
            </a:r>
          </a:p>
          <a:p>
            <a:r>
              <a:rPr lang="en-IN" dirty="0"/>
              <a:t>Run the code</a:t>
            </a:r>
          </a:p>
        </p:txBody>
      </p:sp>
    </p:spTree>
    <p:extLst>
      <p:ext uri="{BB962C8B-B14F-4D97-AF65-F5344CB8AC3E}">
        <p14:creationId xmlns:p14="http://schemas.microsoft.com/office/powerpoint/2010/main" val="1646019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337</TotalTime>
  <Words>1138</Words>
  <Application>Microsoft Office PowerPoint</Application>
  <PresentationFormat>Widescreen</PresentationFormat>
  <Paragraphs>107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Coding Lovers</vt:lpstr>
      <vt:lpstr>Go Quickstart</vt:lpstr>
      <vt:lpstr>About Go</vt:lpstr>
      <vt:lpstr>Agenda</vt:lpstr>
      <vt:lpstr>Resources</vt:lpstr>
      <vt:lpstr>First Go Program Without VS Code(IDE)</vt:lpstr>
      <vt:lpstr>Explore First Go Program</vt:lpstr>
      <vt:lpstr>Go Code Structure</vt:lpstr>
      <vt:lpstr>First GO Program With VS Code</vt:lpstr>
      <vt:lpstr>Solve the Problems</vt:lpstr>
      <vt:lpstr>How to solve the problems</vt:lpstr>
      <vt:lpstr>Go Basic Data Types</vt:lpstr>
      <vt:lpstr>Go Variables</vt:lpstr>
      <vt:lpstr>Go Constant</vt:lpstr>
      <vt:lpstr>GO Common Operators</vt:lpstr>
      <vt:lpstr>GO IF-ELSE</vt:lpstr>
      <vt:lpstr>Problem(IF-ELSE)</vt:lpstr>
      <vt:lpstr>Switch Case</vt:lpstr>
      <vt:lpstr>GO Loops</vt:lpstr>
      <vt:lpstr>String</vt:lpstr>
      <vt:lpstr>User Input</vt:lpstr>
      <vt:lpstr>Command Line Parameters</vt:lpstr>
      <vt:lpstr>Go Array/Slice</vt:lpstr>
      <vt:lpstr>Go Function</vt:lpstr>
      <vt:lpstr>Go Pointer</vt:lpstr>
      <vt:lpstr>Call by Value/Reference</vt:lpstr>
      <vt:lpstr>Go Structure</vt:lpstr>
      <vt:lpstr>Go Interface</vt:lpstr>
      <vt:lpstr>Go File Read/Write</vt:lpstr>
      <vt:lpstr>Small GO Project</vt:lpstr>
      <vt:lpstr>Thanks for watching Coding Lovers Like and 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Lovers</dc:title>
  <dc:creator>Vivek Dubey</dc:creator>
  <cp:lastModifiedBy>Vivek Dubey</cp:lastModifiedBy>
  <cp:revision>13</cp:revision>
  <dcterms:created xsi:type="dcterms:W3CDTF">2020-05-08T08:11:39Z</dcterms:created>
  <dcterms:modified xsi:type="dcterms:W3CDTF">2020-05-10T13:04:05Z</dcterms:modified>
</cp:coreProperties>
</file>