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1pPr>
    <a:lvl2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2pPr>
    <a:lvl3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3pPr>
    <a:lvl4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4pPr>
    <a:lvl5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5pPr>
    <a:lvl6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6pPr>
    <a:lvl7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7pPr>
    <a:lvl8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8pPr>
    <a:lvl9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F2E1"/>
          </a:solidFill>
        </a:fill>
      </a:tcStyle>
    </a:wholeTbl>
    <a:band2H>
      <a:tcTxStyle b="def" i="def"/>
      <a:tcStyle>
        <a:tcBdr/>
        <a:fill>
          <a:solidFill>
            <a:srgbClr val="FDF8F0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4C4C4C"/>
              </a:solidFill>
              <a:prstDash val="solid"/>
              <a:round/>
            </a:ln>
          </a:left>
          <a:right>
            <a:ln w="12700" cap="flat">
              <a:solidFill>
                <a:srgbClr val="4C4C4C"/>
              </a:solidFill>
              <a:prstDash val="solid"/>
              <a:round/>
            </a:ln>
          </a:right>
          <a:top>
            <a:ln w="12700" cap="flat">
              <a:solidFill>
                <a:srgbClr val="4C4C4C"/>
              </a:solidFill>
              <a:prstDash val="solid"/>
              <a:round/>
            </a:ln>
          </a:top>
          <a:bottom>
            <a:ln w="127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solidFill>
                <a:srgbClr val="4C4C4C"/>
              </a:solidFill>
              <a:prstDash val="solid"/>
              <a:round/>
            </a:ln>
          </a:insideH>
          <a:insideV>
            <a:ln w="12700" cap="flat">
              <a:solidFill>
                <a:srgbClr val="4C4C4C"/>
              </a:solidFill>
              <a:prstDash val="solid"/>
              <a:round/>
            </a:ln>
          </a:insideV>
        </a:tcBdr>
        <a:fill>
          <a:solidFill>
            <a:srgbClr val="4C4C4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4C4C4C"/>
              </a:solidFill>
              <a:prstDash val="solid"/>
              <a:round/>
            </a:ln>
          </a:left>
          <a:right>
            <a:ln w="12700" cap="flat">
              <a:solidFill>
                <a:srgbClr val="4C4C4C"/>
              </a:solidFill>
              <a:prstDash val="solid"/>
              <a:round/>
            </a:ln>
          </a:right>
          <a:top>
            <a:ln w="12700" cap="flat">
              <a:solidFill>
                <a:srgbClr val="4C4C4C"/>
              </a:solidFill>
              <a:prstDash val="solid"/>
              <a:round/>
            </a:ln>
          </a:top>
          <a:bottom>
            <a:ln w="127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solidFill>
                <a:srgbClr val="4C4C4C"/>
              </a:solidFill>
              <a:prstDash val="solid"/>
              <a:round/>
            </a:ln>
          </a:insideH>
          <a:insideV>
            <a:ln w="12700" cap="flat">
              <a:solidFill>
                <a:srgbClr val="4C4C4C"/>
              </a:solidFill>
              <a:prstDash val="solid"/>
              <a:round/>
            </a:ln>
          </a:insideV>
        </a:tcBdr>
        <a:fill>
          <a:solidFill>
            <a:srgbClr val="4C4C4C">
              <a:alpha val="20000"/>
            </a:srgbClr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4C4C4C"/>
              </a:solidFill>
              <a:prstDash val="solid"/>
              <a:round/>
            </a:ln>
          </a:left>
          <a:right>
            <a:ln w="12700" cap="flat">
              <a:solidFill>
                <a:srgbClr val="4C4C4C"/>
              </a:solidFill>
              <a:prstDash val="solid"/>
              <a:round/>
            </a:ln>
          </a:right>
          <a:top>
            <a:ln w="50800" cap="flat">
              <a:solidFill>
                <a:srgbClr val="4C4C4C"/>
              </a:solidFill>
              <a:prstDash val="solid"/>
              <a:round/>
            </a:ln>
          </a:top>
          <a:bottom>
            <a:ln w="127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solidFill>
                <a:srgbClr val="4C4C4C"/>
              </a:solidFill>
              <a:prstDash val="solid"/>
              <a:round/>
            </a:ln>
          </a:insideH>
          <a:insideV>
            <a:ln w="12700" cap="flat">
              <a:solidFill>
                <a:srgbClr val="4C4C4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4C4C4C"/>
              </a:solidFill>
              <a:prstDash val="solid"/>
              <a:round/>
            </a:ln>
          </a:left>
          <a:right>
            <a:ln w="12700" cap="flat">
              <a:solidFill>
                <a:srgbClr val="4C4C4C"/>
              </a:solidFill>
              <a:prstDash val="solid"/>
              <a:round/>
            </a:ln>
          </a:right>
          <a:top>
            <a:ln w="127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solidFill>
                <a:srgbClr val="4C4C4C"/>
              </a:solidFill>
              <a:prstDash val="solid"/>
              <a:round/>
            </a:ln>
          </a:insideH>
          <a:insideV>
            <a:ln w="12700" cap="flat">
              <a:solidFill>
                <a:srgbClr val="4C4C4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1"/>
            <a:ext cx="11241486" cy="3547073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5" y="840878"/>
            <a:ext cx="10504787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7" y="10090546"/>
            <a:ext cx="376044" cy="3885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5" cy="884039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2" y="840878"/>
            <a:ext cx="5729885" cy="4283772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2" y="5274716"/>
            <a:ext cx="5729885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mage"/>
          <p:cNvSpPr/>
          <p:nvPr>
            <p:ph type="pic" sz="half" idx="13"/>
          </p:nvPr>
        </p:nvSpPr>
        <p:spPr>
          <a:xfrm>
            <a:off x="7216923" y="2955477"/>
            <a:ext cx="5729885" cy="67530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1023192" y="2955477"/>
            <a:ext cx="5729885" cy="6753078"/>
          </a:xfrm>
          <a:prstGeom prst="rect">
            <a:avLst/>
          </a:prstGeom>
        </p:spPr>
        <p:txBody>
          <a:bodyPr/>
          <a:lstStyle>
            <a:lvl1pPr marL="146956" indent="-146956">
              <a:defRPr b="1" sz="1200"/>
            </a:lvl1pPr>
            <a:lvl2pPr marL="489857" indent="-146956">
              <a:defRPr b="1" sz="1200"/>
            </a:lvl2pPr>
            <a:lvl3pPr marL="832757" indent="-146957">
              <a:defRPr b="1" sz="1200"/>
            </a:lvl3pPr>
            <a:lvl4pPr marL="1175657" indent="-146957">
              <a:defRPr b="1" sz="1200"/>
            </a:lvl4pPr>
            <a:lvl5pPr marL="1518557" indent="-146957">
              <a:defRPr b="1"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idx="1"/>
          </p:nvPr>
        </p:nvSpPr>
        <p:spPr>
          <a:xfrm>
            <a:off x="1023192" y="1523007"/>
            <a:ext cx="11923616" cy="7748986"/>
          </a:xfrm>
          <a:prstGeom prst="rect">
            <a:avLst/>
          </a:prstGeom>
        </p:spPr>
        <p:txBody>
          <a:bodyPr/>
          <a:lstStyle>
            <a:lvl1pPr marL="148166" indent="-148166">
              <a:defRPr sz="1200"/>
            </a:lvl1pPr>
            <a:lvl2pPr marL="592666" indent="-148166">
              <a:defRPr sz="1200"/>
            </a:lvl2pPr>
            <a:lvl3pPr marL="1037165" indent="-148165">
              <a:defRPr sz="1200"/>
            </a:lvl3pPr>
            <a:lvl4pPr marL="1481665" indent="-148165">
              <a:defRPr sz="1200"/>
            </a:lvl4pPr>
            <a:lvl5pPr marL="1926165" indent="-148165"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mage"/>
          <p:cNvSpPr/>
          <p:nvPr>
            <p:ph type="pic" sz="half" idx="13"/>
          </p:nvPr>
        </p:nvSpPr>
        <p:spPr>
          <a:xfrm>
            <a:off x="1023192" y="1113729"/>
            <a:ext cx="5729885" cy="85675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5" name="Image"/>
          <p:cNvSpPr/>
          <p:nvPr>
            <p:ph type="pic" sz="quarter" idx="14"/>
          </p:nvPr>
        </p:nvSpPr>
        <p:spPr>
          <a:xfrm>
            <a:off x="7216923" y="5629423"/>
            <a:ext cx="5729885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Image"/>
          <p:cNvSpPr/>
          <p:nvPr>
            <p:ph type="pic" sz="quarter" idx="15"/>
          </p:nvPr>
        </p:nvSpPr>
        <p:spPr>
          <a:xfrm>
            <a:off x="7223603" y="1113729"/>
            <a:ext cx="5729885" cy="40518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364257" y="6993680"/>
            <a:ext cx="11241486" cy="508002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  <a:lvl2pPr marL="555624" indent="-111124" algn="r">
              <a:lnSpc>
                <a:spcPct val="90000"/>
              </a:lnSpc>
              <a:defRPr sz="900"/>
            </a:lvl2pPr>
            <a:lvl3pPr marL="1000124" indent="-111124" algn="r">
              <a:lnSpc>
                <a:spcPct val="90000"/>
              </a:lnSpc>
              <a:defRPr sz="900"/>
            </a:lvl3pPr>
            <a:lvl4pPr marL="1444624" indent="-111124" algn="r">
              <a:lnSpc>
                <a:spcPct val="90000"/>
              </a:lnSpc>
              <a:defRPr sz="900"/>
            </a:lvl4pPr>
            <a:lvl5pPr marL="1889124" indent="-111124" algn="r">
              <a:lnSpc>
                <a:spcPct val="90000"/>
              </a:lnSpc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“Type a quote here.”"/>
          <p:cNvSpPr/>
          <p:nvPr>
            <p:ph type="body" sz="quarter" idx="13"/>
          </p:nvPr>
        </p:nvSpPr>
        <p:spPr>
          <a:xfrm>
            <a:off x="1364257" y="4742655"/>
            <a:ext cx="11241486" cy="7367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200"/>
            </a:pP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2" y="636239"/>
            <a:ext cx="11923616" cy="231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2" y="2955477"/>
            <a:ext cx="11923616" cy="675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7" y="10097368"/>
            <a:ext cx="376044" cy="388541"/>
          </a:xfrm>
          <a:prstGeom prst="rect">
            <a:avLst/>
          </a:prstGeom>
          <a:ln w="12700">
            <a:miter lim="400000"/>
          </a:ln>
        </p:spPr>
        <p:txBody>
          <a:bodyPr wrap="none" lIns="54569" tIns="54569" rIns="54569" bIns="54569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014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459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7904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349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6794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keras.io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1.jpeg"/><Relationship Id="rId9" Type="http://schemas.openxmlformats.org/officeDocument/2006/relationships/hyperlink" Target="https://keras.rstudio.com/" TargetMode="External"/><Relationship Id="rId10" Type="http://schemas.openxmlformats.org/officeDocument/2006/relationships/hyperlink" Target="https://www.manning.com/books/deep-learning-with-r" TargetMode="External"/><Relationship Id="rId11" Type="http://schemas.openxmlformats.org/officeDocument/2006/relationships/image" Target="../media/image2.jpeg"/><Relationship Id="rId1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keras.io/" TargetMode="External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s://keras.rstudio.com/" TargetMode="External"/><Relationship Id="rId7" Type="http://schemas.openxmlformats.org/officeDocument/2006/relationships/hyperlink" Target="https://www.manning.com/books/deep-learning-with-r" TargetMode="External"/><Relationship Id="rId8" Type="http://schemas.openxmlformats.org/officeDocument/2006/relationships/image" Target="../media/image1.png"/><Relationship Id="rId9" Type="http://schemas.openxmlformats.org/officeDocument/2006/relationships/image" Target="../media/image1.jpeg"/><Relationship Id="rId10" Type="http://schemas.openxmlformats.org/officeDocument/2006/relationships/image" Target="../media/image2.jpeg"/><Relationship Id="rId11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www.image-net.org/" TargetMode="External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3.jpeg"/><Relationship Id="rId8" Type="http://schemas.openxmlformats.org/officeDocument/2006/relationships/image" Target="../media/image2.jpeg"/><Relationship Id="rId9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27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2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F7D41"/>
              </a:solidFill>
              <a:ln w="3175" cap="flat">
                <a:solidFill>
                  <a:srgbClr val="FF7D4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13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FA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14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F7D41">
                  <a:alpha val="5035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15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FAA79"/>
              </a:solidFill>
              <a:ln w="6350" cap="flat">
                <a:solidFill>
                  <a:srgbClr val="FFAA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16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F7D41"/>
              </a:solidFill>
              <a:ln w="6350" cap="flat">
                <a:solidFill>
                  <a:srgbClr val="FF7D4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17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F7D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18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FA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19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F7D41"/>
              </a:solidFill>
              <a:ln w="6350" cap="flat">
                <a:solidFill>
                  <a:srgbClr val="FF7D4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FA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21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FAA79"/>
              </a:solidFill>
              <a:ln w="6350" cap="flat">
                <a:solidFill>
                  <a:srgbClr val="FFAA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22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F7D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F7D41"/>
              </a:solidFill>
              <a:ln w="6350" cap="flat">
                <a:solidFill>
                  <a:srgbClr val="FF7D4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FA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25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FAA79"/>
              </a:solidFill>
              <a:ln w="6350" cap="flat">
                <a:solidFill>
                  <a:srgbClr val="FFAA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26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F7D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sp>
          <p:nvSpPr>
            <p:cNvPr id="128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0775" t="-663" r="49224" b="100663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129" name="Rectangle"/>
            <p:cNvSpPr/>
            <p:nvPr/>
          </p:nvSpPr>
          <p:spPr>
            <a:xfrm>
              <a:off x="79547" y="844531"/>
              <a:ext cx="3210241" cy="200669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350" t="9342" r="50649" b="90657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149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46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31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F7C00"/>
              </a:solidFill>
              <a:ln w="3175" cap="flat">
                <a:solidFill>
                  <a:srgbClr val="FF7C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32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FA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F7C00">
                  <a:alpha val="5035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34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FA900"/>
              </a:solidFill>
              <a:ln w="6350" cap="flat">
                <a:solidFill>
                  <a:srgbClr val="FFA9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F7C00"/>
              </a:solidFill>
              <a:ln w="6350" cap="flat">
                <a:solidFill>
                  <a:srgbClr val="FF7C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F7C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37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FA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38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F7C00"/>
              </a:solidFill>
              <a:ln w="6350" cap="flat">
                <a:solidFill>
                  <a:srgbClr val="FF7C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39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FA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40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FA900"/>
              </a:solidFill>
              <a:ln w="6350" cap="flat">
                <a:solidFill>
                  <a:srgbClr val="FFA9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41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F7C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42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F7C00"/>
              </a:solidFill>
              <a:ln w="6350" cap="flat">
                <a:solidFill>
                  <a:srgbClr val="FF7C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43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FA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44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FA900"/>
              </a:solidFill>
              <a:ln w="6350" cap="flat">
                <a:solidFill>
                  <a:srgbClr val="FFA9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45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F7C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sp>
          <p:nvSpPr>
            <p:cNvPr id="147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61" t="-10700" r="50338" b="11070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148" name="Rectangle"/>
            <p:cNvSpPr/>
            <p:nvPr/>
          </p:nvSpPr>
          <p:spPr>
            <a:xfrm>
              <a:off x="79547" y="844531"/>
              <a:ext cx="3210241" cy="200669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896" t="11803" r="50103" b="8819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sp>
        <p:nvSpPr>
          <p:cNvPr id="150" name="Rectangle"/>
          <p:cNvSpPr/>
          <p:nvPr/>
        </p:nvSpPr>
        <p:spPr>
          <a:xfrm>
            <a:off x="7097434" y="3772108"/>
            <a:ext cx="3023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1" name="Rectangle"/>
          <p:cNvSpPr/>
          <p:nvPr/>
        </p:nvSpPr>
        <p:spPr>
          <a:xfrm>
            <a:off x="289969" y="3772108"/>
            <a:ext cx="32009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2" name="Rectangle"/>
          <p:cNvSpPr/>
          <p:nvPr/>
        </p:nvSpPr>
        <p:spPr>
          <a:xfrm>
            <a:off x="3718605" y="3772108"/>
            <a:ext cx="3150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3" name="Rectangle"/>
          <p:cNvSpPr/>
          <p:nvPr/>
        </p:nvSpPr>
        <p:spPr>
          <a:xfrm>
            <a:off x="3718605" y="6247462"/>
            <a:ext cx="3150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4" name="Rectangle"/>
          <p:cNvSpPr/>
          <p:nvPr/>
        </p:nvSpPr>
        <p:spPr>
          <a:xfrm>
            <a:off x="238823" y="5394814"/>
            <a:ext cx="3200914" cy="62648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5" name="Rectangle"/>
          <p:cNvSpPr/>
          <p:nvPr/>
        </p:nvSpPr>
        <p:spPr>
          <a:xfrm>
            <a:off x="238823" y="6284860"/>
            <a:ext cx="32009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6" name="Rectangle"/>
          <p:cNvSpPr/>
          <p:nvPr/>
        </p:nvSpPr>
        <p:spPr>
          <a:xfrm>
            <a:off x="238823" y="8592425"/>
            <a:ext cx="32009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7" name="Rounded Rectangle"/>
          <p:cNvSpPr/>
          <p:nvPr/>
        </p:nvSpPr>
        <p:spPr>
          <a:xfrm>
            <a:off x="4973239" y="1538980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rgbClr val="F4A467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8" name="Rounded Rectangle"/>
          <p:cNvSpPr/>
          <p:nvPr/>
        </p:nvSpPr>
        <p:spPr>
          <a:xfrm>
            <a:off x="3553031" y="1516773"/>
            <a:ext cx="1043000" cy="1170279"/>
          </a:xfrm>
          <a:prstGeom prst="roundRect">
            <a:avLst>
              <a:gd name="adj" fmla="val 617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rgbClr val="F4A467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9" name="Line"/>
          <p:cNvSpPr/>
          <p:nvPr/>
        </p:nvSpPr>
        <p:spPr>
          <a:xfrm>
            <a:off x="2177142" y="10337513"/>
            <a:ext cx="11498359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Basics"/>
          <p:cNvSpPr txBox="1"/>
          <p:nvPr/>
        </p:nvSpPr>
        <p:spPr>
          <a:xfrm>
            <a:off x="282688" y="1219199"/>
            <a:ext cx="68167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Intro</a:t>
            </a:r>
          </a:p>
        </p:txBody>
      </p:sp>
      <p:sp>
        <p:nvSpPr>
          <p:cNvPr id="161" name="Line"/>
          <p:cNvSpPr/>
          <p:nvPr/>
        </p:nvSpPr>
        <p:spPr>
          <a:xfrm>
            <a:off x="344038" y="1217207"/>
            <a:ext cx="3037296" cy="3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" name="Four Column Layout : : CHEAT SHEET"/>
          <p:cNvSpPr txBox="1"/>
          <p:nvPr>
            <p:ph type="title"/>
          </p:nvPr>
        </p:nvSpPr>
        <p:spPr>
          <a:xfrm>
            <a:off x="275720" y="361177"/>
            <a:ext cx="10898131" cy="803347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Deep Learning with Keras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63" name="Line"/>
          <p:cNvSpPr/>
          <p:nvPr/>
        </p:nvSpPr>
        <p:spPr>
          <a:xfrm>
            <a:off x="291338" y="1219200"/>
            <a:ext cx="3079674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Thank you for making a new cheatsheet for R! These cheatsheets have an important job:"/>
          <p:cNvSpPr txBox="1"/>
          <p:nvPr/>
        </p:nvSpPr>
        <p:spPr>
          <a:xfrm>
            <a:off x="323328" y="1640516"/>
            <a:ext cx="3039558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u="sng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407AAA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Keras</a:t>
            </a:r>
            <a:r>
              <a:rPr u="none">
                <a:solidFill>
                  <a:srgbClr val="407AAA"/>
                </a:solidFill>
              </a:rPr>
              <a:t> </a:t>
            </a:r>
            <a:r>
              <a:rPr u="none"/>
              <a:t>is a high-level neural networks API developed with a focus on enabling fast experimentation. It supports multiple back-ends, including TensorFlow, CNTK and Theano.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TensorFlow is a lower level mathematical library for building deep neural network architectures. The </a:t>
            </a:r>
            <a:r>
              <a:rPr>
                <a:latin typeface="Menlo"/>
                <a:ea typeface="Menlo"/>
                <a:cs typeface="Menlo"/>
                <a:sym typeface="Menlo"/>
              </a:rPr>
              <a:t>keras</a:t>
            </a:r>
            <a:r>
              <a:t> R package makes it easy to use Keras and TensorFlow in R.</a:t>
            </a:r>
          </a:p>
        </p:txBody>
      </p:sp>
      <p:sp>
        <p:nvSpPr>
          <p:cNvPr id="165" name="Title"/>
          <p:cNvSpPr txBox="1"/>
          <p:nvPr/>
        </p:nvSpPr>
        <p:spPr>
          <a:xfrm>
            <a:off x="322152" y="3336343"/>
            <a:ext cx="36029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Working with keras models</a:t>
            </a:r>
          </a:p>
        </p:txBody>
      </p:sp>
      <p:sp>
        <p:nvSpPr>
          <p:cNvPr id="166" name="Line"/>
          <p:cNvSpPr/>
          <p:nvPr/>
        </p:nvSpPr>
        <p:spPr>
          <a:xfrm>
            <a:off x="275721" y="3348870"/>
            <a:ext cx="992021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7" name="Line"/>
          <p:cNvSpPr/>
          <p:nvPr/>
        </p:nvSpPr>
        <p:spPr>
          <a:xfrm>
            <a:off x="10366350" y="1214970"/>
            <a:ext cx="325421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RStudio® is a trademark of RStudio, Inc.  •  CC BY RStudio •  info@rstudio.com  •  844-448-1212 • rstudio.com •  Learn more at spark.rstudio.com  •  sparklyr  0.5  •  Updated: 2016-12"/>
          <p:cNvSpPr txBox="1"/>
          <p:nvPr/>
        </p:nvSpPr>
        <p:spPr>
          <a:xfrm>
            <a:off x="2353571" y="10340910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 </a:t>
            </a:r>
            <a:r>
              <a:t>RStudio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keras</a:t>
            </a:r>
            <a:r>
              <a:rPr b="1"/>
              <a:t>.rstudio.com</a:t>
            </a:r>
            <a:r>
              <a:t>  •  </a:t>
            </a:r>
            <a:r>
              <a:t>keras 2.1.2</a:t>
            </a:r>
            <a:r>
              <a:t>  •  Updated: 201</a:t>
            </a:r>
            <a:r>
              <a:t>7</a:t>
            </a:r>
            <a:r>
              <a:t>-12</a:t>
            </a:r>
          </a:p>
        </p:txBody>
      </p:sp>
      <p:sp>
        <p:nvSpPr>
          <p:cNvPr id="170" name="dplyr verb…"/>
          <p:cNvSpPr txBox="1"/>
          <p:nvPr/>
        </p:nvSpPr>
        <p:spPr>
          <a:xfrm>
            <a:off x="5036672" y="1937638"/>
            <a:ext cx="9190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Optimiser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Loss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Metrics</a:t>
            </a:r>
          </a:p>
        </p:txBody>
      </p:sp>
      <p:sp>
        <p:nvSpPr>
          <p:cNvPr id="171" name="Export an R DataFrame…"/>
          <p:cNvSpPr txBox="1"/>
          <p:nvPr/>
        </p:nvSpPr>
        <p:spPr>
          <a:xfrm>
            <a:off x="3603583" y="1772182"/>
            <a:ext cx="95131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Sequential model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Multi-GPU model</a:t>
            </a:r>
          </a:p>
        </p:txBody>
      </p:sp>
      <p:sp>
        <p:nvSpPr>
          <p:cNvPr id="172" name="Arrow"/>
          <p:cNvSpPr/>
          <p:nvPr/>
        </p:nvSpPr>
        <p:spPr>
          <a:xfrm>
            <a:off x="4600914" y="1978255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blipFill>
            <a:blip r:embed="rId7"/>
          </a:blip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73" name="Arrow"/>
          <p:cNvSpPr/>
          <p:nvPr/>
        </p:nvSpPr>
        <p:spPr>
          <a:xfrm>
            <a:off x="5993591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blipFill>
            <a:blip r:embed="rId7"/>
          </a:blip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74" name="Import"/>
          <p:cNvSpPr txBox="1"/>
          <p:nvPr/>
        </p:nvSpPr>
        <p:spPr>
          <a:xfrm>
            <a:off x="3603583" y="1550899"/>
            <a:ext cx="9128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F8A2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Define</a:t>
            </a:r>
          </a:p>
        </p:txBody>
      </p:sp>
      <p:sp>
        <p:nvSpPr>
          <p:cNvPr id="175" name="Tidy"/>
          <p:cNvSpPr txBox="1"/>
          <p:nvPr/>
        </p:nvSpPr>
        <p:spPr>
          <a:xfrm>
            <a:off x="5049699" y="1560253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F8A2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Compile</a:t>
            </a:r>
          </a:p>
        </p:txBody>
      </p:sp>
      <p:sp>
        <p:nvSpPr>
          <p:cNvPr id="176" name="Rounded Rectangle"/>
          <p:cNvSpPr/>
          <p:nvPr/>
        </p:nvSpPr>
        <p:spPr>
          <a:xfrm>
            <a:off x="6371994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rgbClr val="F4A467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77" name="dplyr verb…"/>
          <p:cNvSpPr txBox="1"/>
          <p:nvPr/>
        </p:nvSpPr>
        <p:spPr>
          <a:xfrm>
            <a:off x="6435426" y="1760079"/>
            <a:ext cx="91902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Batch size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Epochs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Validation split</a:t>
            </a:r>
          </a:p>
        </p:txBody>
      </p:sp>
      <p:sp>
        <p:nvSpPr>
          <p:cNvPr id="178" name="Tidy"/>
          <p:cNvSpPr txBox="1"/>
          <p:nvPr/>
        </p:nvSpPr>
        <p:spPr>
          <a:xfrm>
            <a:off x="6448452" y="1560496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F8A2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Fit</a:t>
            </a:r>
          </a:p>
        </p:txBody>
      </p:sp>
      <p:sp>
        <p:nvSpPr>
          <p:cNvPr id="179" name="Arrow"/>
          <p:cNvSpPr/>
          <p:nvPr/>
        </p:nvSpPr>
        <p:spPr>
          <a:xfrm>
            <a:off x="7403238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blipFill>
            <a:blip r:embed="rId7"/>
          </a:blip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80" name="Rounded Rectangle"/>
          <p:cNvSpPr/>
          <p:nvPr/>
        </p:nvSpPr>
        <p:spPr>
          <a:xfrm>
            <a:off x="7770748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rgbClr val="F4A467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81" name="dplyr verb…"/>
          <p:cNvSpPr txBox="1"/>
          <p:nvPr/>
        </p:nvSpPr>
        <p:spPr>
          <a:xfrm>
            <a:off x="7834179" y="1937879"/>
            <a:ext cx="9190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Plot</a:t>
            </a:r>
          </a:p>
        </p:txBody>
      </p:sp>
      <p:sp>
        <p:nvSpPr>
          <p:cNvPr id="182" name="Tidy"/>
          <p:cNvSpPr txBox="1"/>
          <p:nvPr/>
        </p:nvSpPr>
        <p:spPr>
          <a:xfrm>
            <a:off x="7847207" y="1560496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F8A2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Evaluate</a:t>
            </a:r>
          </a:p>
        </p:txBody>
      </p:sp>
      <p:sp>
        <p:nvSpPr>
          <p:cNvPr id="183" name="Arrow"/>
          <p:cNvSpPr/>
          <p:nvPr/>
        </p:nvSpPr>
        <p:spPr>
          <a:xfrm>
            <a:off x="8801992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blipFill>
            <a:blip r:embed="rId7"/>
          </a:blip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84" name="Rounded Rectangle"/>
          <p:cNvSpPr/>
          <p:nvPr/>
        </p:nvSpPr>
        <p:spPr>
          <a:xfrm>
            <a:off x="9182581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rgbClr val="F4A467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85" name="dplyr verb…"/>
          <p:cNvSpPr txBox="1"/>
          <p:nvPr/>
        </p:nvSpPr>
        <p:spPr>
          <a:xfrm>
            <a:off x="9246013" y="1937879"/>
            <a:ext cx="9190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classes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probability</a:t>
            </a:r>
          </a:p>
        </p:txBody>
      </p:sp>
      <p:sp>
        <p:nvSpPr>
          <p:cNvPr id="186" name="Tidy"/>
          <p:cNvSpPr txBox="1"/>
          <p:nvPr/>
        </p:nvSpPr>
        <p:spPr>
          <a:xfrm>
            <a:off x="9259040" y="1560496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F8A2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Predict</a:t>
            </a:r>
          </a:p>
        </p:txBody>
      </p:sp>
      <p:sp>
        <p:nvSpPr>
          <p:cNvPr id="187" name="Line"/>
          <p:cNvSpPr/>
          <p:nvPr/>
        </p:nvSpPr>
        <p:spPr>
          <a:xfrm>
            <a:off x="3597131" y="1219200"/>
            <a:ext cx="659298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8" name="Thank you for making a new cheatsheet for R! These cheatsheets have an important job:"/>
          <p:cNvSpPr txBox="1"/>
          <p:nvPr/>
        </p:nvSpPr>
        <p:spPr>
          <a:xfrm>
            <a:off x="10393646" y="1523157"/>
            <a:ext cx="3356008" cy="36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The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keras</a:t>
            </a:r>
            <a:r>
              <a:t> R package uses the Python keras library.  You can install all the prerequisites directly from R.</a:t>
            </a:r>
          </a:p>
        </p:txBody>
      </p:sp>
      <p:sp>
        <p:nvSpPr>
          <p:cNvPr id="189" name="ggplot(mpg, aes(hwy, cty)) +…"/>
          <p:cNvSpPr txBox="1"/>
          <p:nvPr/>
        </p:nvSpPr>
        <p:spPr>
          <a:xfrm>
            <a:off x="10408173" y="2141160"/>
            <a:ext cx="3181878" cy="4774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library(keras)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install_keras()</a:t>
            </a:r>
          </a:p>
        </p:txBody>
      </p:sp>
      <p:sp>
        <p:nvSpPr>
          <p:cNvPr id="190" name="Thank you for making a new cheatsheet for R! These cheatsheets have an important job:"/>
          <p:cNvSpPr txBox="1"/>
          <p:nvPr/>
        </p:nvSpPr>
        <p:spPr>
          <a:xfrm>
            <a:off x="10366350" y="2715917"/>
            <a:ext cx="33560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This installs the required libraries in an Anaconda environment or virtual environment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'r-tensorflow'</a:t>
            </a:r>
            <a:r>
              <a:t>.</a:t>
            </a:r>
          </a:p>
        </p:txBody>
      </p:sp>
      <p:sp>
        <p:nvSpPr>
          <p:cNvPr id="191" name="SUBTITLE"/>
          <p:cNvSpPr txBox="1"/>
          <p:nvPr/>
        </p:nvSpPr>
        <p:spPr>
          <a:xfrm>
            <a:off x="10366350" y="1275439"/>
            <a:ext cx="100233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INSTALLATION</a:t>
            </a:r>
          </a:p>
        </p:txBody>
      </p:sp>
      <p:sp>
        <p:nvSpPr>
          <p:cNvPr id="192" name="ggplot(mpg, aes(hwy, cty)) +…"/>
          <p:cNvSpPr txBox="1"/>
          <p:nvPr/>
        </p:nvSpPr>
        <p:spPr>
          <a:xfrm>
            <a:off x="10349975" y="3606362"/>
            <a:ext cx="3342320" cy="67004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spcBef>
                <a:spcPts val="0"/>
              </a:spcBef>
              <a:defRPr sz="1100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input layer: use MNIST images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mnist &lt;- dataset_mnist()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x_train &lt;- mnist$train$x;  y_train &lt;- mnist$train$y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x_test &lt;- mnist$test$x;  y_test &lt;- mnist$test$y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reshape and rescale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x_train &lt;- array_reshape(x_train, c(nrow(x_train), 784))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x_test &lt;- array_reshape(x_test, c(nrow(x_test), 784))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x_train &lt;- x_train / 255;  x_test &lt;- x_test / 255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y_train &lt;- to_categorical(y_train, 10)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y_test &lt;- to_categorical(y_test, 10)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defining the model and layers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&lt;- keras_model_sequential()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layer_dense(units = 256, activation = 'relu',</a:t>
            </a:r>
            <a:br/>
            <a:r>
              <a:t>                         input_shape = c(784)) %&gt;%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layer_dropout(rate = 0.4) %&gt;%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layer_dense(units = 128, activation = 'relu') %&gt;%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layer_dense(units = 10, activation = 'softmax’)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compile (define loss and optimizer)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compile(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loss = 'categorical_crossentropy',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optimizer = optimizer_rmsprop(),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metrics = c('accuracy’)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train (fit)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fit(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x_train, y_train,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epochs = 30, batch_size = 128,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validation_split = 0.2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evaluate(x_test, y_test)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predict_classes(x_test)</a:t>
            </a:r>
          </a:p>
        </p:txBody>
      </p:sp>
      <p:sp>
        <p:nvSpPr>
          <p:cNvPr id="193" name="SUBTITLE"/>
          <p:cNvSpPr txBox="1"/>
          <p:nvPr/>
        </p:nvSpPr>
        <p:spPr>
          <a:xfrm>
            <a:off x="318792" y="3786331"/>
            <a:ext cx="11568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DEFINE A MODEL</a:t>
            </a:r>
          </a:p>
        </p:txBody>
      </p:sp>
      <p:sp>
        <p:nvSpPr>
          <p:cNvPr id="194" name="every(.x, .p, …) Do all element pass a test?…"/>
          <p:cNvSpPr txBox="1"/>
          <p:nvPr/>
        </p:nvSpPr>
        <p:spPr>
          <a:xfrm>
            <a:off x="318792" y="4074974"/>
            <a:ext cx="3211059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keras_model() </a:t>
            </a:r>
            <a:r>
              <a:rPr b="0"/>
              <a:t>Keras Model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keras_model_sequential() </a:t>
            </a:r>
            <a:r>
              <a:rPr b="0"/>
              <a:t>Keras Model composed of a linear stack of layers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multi_gpu_model() </a:t>
            </a:r>
            <a:r>
              <a:rPr b="0"/>
              <a:t>Replicates a model on different GPUs</a:t>
            </a:r>
          </a:p>
        </p:txBody>
      </p:sp>
      <p:sp>
        <p:nvSpPr>
          <p:cNvPr id="195" name="every(.x, .p, …) Do all element pass a test?…"/>
          <p:cNvSpPr txBox="1"/>
          <p:nvPr/>
        </p:nvSpPr>
        <p:spPr>
          <a:xfrm>
            <a:off x="318792" y="5701762"/>
            <a:ext cx="321105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compile(</a:t>
            </a:r>
            <a:r>
              <a:rPr b="0"/>
              <a:t>object, optimizer, loss, metrics = NULL</a:t>
            </a:r>
            <a:r>
              <a:t>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Configure a Keras model for training</a:t>
            </a:r>
          </a:p>
        </p:txBody>
      </p:sp>
      <p:sp>
        <p:nvSpPr>
          <p:cNvPr id="196" name="SUBTITLE"/>
          <p:cNvSpPr txBox="1"/>
          <p:nvPr/>
        </p:nvSpPr>
        <p:spPr>
          <a:xfrm>
            <a:off x="318792" y="5422681"/>
            <a:ext cx="126857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COMPILE A MODEL</a:t>
            </a:r>
          </a:p>
        </p:txBody>
      </p:sp>
      <p:sp>
        <p:nvSpPr>
          <p:cNvPr id="197" name="every(.x, .p, …) Do all element pass a test?…"/>
          <p:cNvSpPr txBox="1"/>
          <p:nvPr/>
        </p:nvSpPr>
        <p:spPr>
          <a:xfrm>
            <a:off x="306106" y="6595950"/>
            <a:ext cx="3160259" cy="206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fit(</a:t>
            </a:r>
            <a:r>
              <a:rPr b="0"/>
              <a:t>object, x = NULL, y = NULL, batch_size = NULL, epochs = 10,   verbose = 1, callbacks = NULL, …</a:t>
            </a:r>
            <a:r>
              <a:t>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Train a Keras model for a fixed number of epochs (iterations)</a:t>
            </a:r>
            <a:endParaRPr b="1"/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fit_generator() </a:t>
            </a:r>
            <a:r>
              <a:rPr b="0"/>
              <a:t>Fits the model on data yielded batch-by-batch by a generator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train_on_batch() test_on_batch() </a:t>
            </a:r>
            <a:r>
              <a:rPr b="0"/>
              <a:t>Single gradient update or model evaluation over one batch of samples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98" name="SUBTITLE"/>
          <p:cNvSpPr txBox="1"/>
          <p:nvPr/>
        </p:nvSpPr>
        <p:spPr>
          <a:xfrm>
            <a:off x="306106" y="6303194"/>
            <a:ext cx="8764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 A MODEL</a:t>
            </a:r>
          </a:p>
        </p:txBody>
      </p:sp>
      <p:sp>
        <p:nvSpPr>
          <p:cNvPr id="199" name="every(.x, .p, …) Do all element pass a test?…"/>
          <p:cNvSpPr txBox="1"/>
          <p:nvPr/>
        </p:nvSpPr>
        <p:spPr>
          <a:xfrm>
            <a:off x="306106" y="9050965"/>
            <a:ext cx="3211059" cy="797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evaluate(</a:t>
            </a:r>
            <a:r>
              <a:rPr b="0"/>
              <a:t>object, x = NULL, y = NULL, batch_size = NULL</a:t>
            </a:r>
            <a:r>
              <a:t>) </a:t>
            </a:r>
            <a:r>
              <a:rPr b="0"/>
              <a:t>Evaluate a Keras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evaluate_generator() </a:t>
            </a:r>
            <a:r>
              <a:rPr b="0"/>
              <a:t>Evaluates the model on a data generator</a:t>
            </a:r>
          </a:p>
        </p:txBody>
      </p:sp>
      <p:sp>
        <p:nvSpPr>
          <p:cNvPr id="200" name="SUBTITLE"/>
          <p:cNvSpPr txBox="1"/>
          <p:nvPr/>
        </p:nvSpPr>
        <p:spPr>
          <a:xfrm>
            <a:off x="306106" y="8613219"/>
            <a:ext cx="13360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 A MODEL</a:t>
            </a:r>
          </a:p>
        </p:txBody>
      </p:sp>
      <p:sp>
        <p:nvSpPr>
          <p:cNvPr id="201" name="SUBTITLE"/>
          <p:cNvSpPr txBox="1"/>
          <p:nvPr/>
        </p:nvSpPr>
        <p:spPr>
          <a:xfrm>
            <a:off x="3829270" y="6303896"/>
            <a:ext cx="191094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OTHER MODEL OPERATIONS</a:t>
            </a:r>
          </a:p>
        </p:txBody>
      </p:sp>
      <p:sp>
        <p:nvSpPr>
          <p:cNvPr id="202" name="every(.x, .p, …) Do all element pass a test?…"/>
          <p:cNvSpPr txBox="1"/>
          <p:nvPr/>
        </p:nvSpPr>
        <p:spPr>
          <a:xfrm>
            <a:off x="3776157" y="6652786"/>
            <a:ext cx="3076230" cy="3144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summary() </a:t>
            </a:r>
            <a:r>
              <a:rPr b="0"/>
              <a:t>Print a summary of a Keras model</a:t>
            </a: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export_savedmodel() </a:t>
            </a:r>
            <a:r>
              <a:rPr b="0"/>
              <a:t>Export a saved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get_layer() </a:t>
            </a:r>
            <a:r>
              <a:rPr b="0"/>
              <a:t>Retrieves a layer based on either its name (unique) or index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pop_layer() </a:t>
            </a:r>
            <a:r>
              <a:rPr b="0"/>
              <a:t>Remove the last layer in a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save_model_hdf5(); load_model_hdf5() </a:t>
            </a:r>
            <a:r>
              <a:rPr b="0"/>
              <a:t>Save/Load models using HDF5 files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serialize_model(); unserialize_model()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Serialize a model to an R object</a:t>
            </a:r>
            <a:endParaRPr b="1"/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clone_model() </a:t>
            </a:r>
            <a:r>
              <a:rPr b="0"/>
              <a:t>Clone a model instance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freeze_weights(); unfreeze_weights()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Freeze and unfreeze weights</a:t>
            </a:r>
          </a:p>
        </p:txBody>
      </p:sp>
      <p:sp>
        <p:nvSpPr>
          <p:cNvPr id="203" name="SUBTITLE"/>
          <p:cNvSpPr txBox="1"/>
          <p:nvPr/>
        </p:nvSpPr>
        <p:spPr>
          <a:xfrm>
            <a:off x="3829270" y="3786331"/>
            <a:ext cx="62011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</a:t>
            </a:r>
          </a:p>
        </p:txBody>
      </p:sp>
      <p:sp>
        <p:nvSpPr>
          <p:cNvPr id="204" name="every(.x, .p, …) Do all element pass a test?…"/>
          <p:cNvSpPr txBox="1"/>
          <p:nvPr/>
        </p:nvSpPr>
        <p:spPr>
          <a:xfrm>
            <a:off x="3776434" y="4097797"/>
            <a:ext cx="309807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predict() </a:t>
            </a:r>
            <a:r>
              <a:rPr b="0"/>
              <a:t>Generate predictions from a Keras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predict_proba() </a:t>
            </a:r>
            <a:r>
              <a:rPr b="0"/>
              <a:t>and</a:t>
            </a:r>
            <a:r>
              <a:t> predict_classes()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Generates probability or class probability predictions for the input samples</a:t>
            </a:r>
            <a:endParaRPr b="1"/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predict_on_batch() </a:t>
            </a:r>
            <a:r>
              <a:rPr b="0"/>
              <a:t>Returns predictions for a single batch of samples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predict_generator() </a:t>
            </a:r>
            <a:r>
              <a:rPr b="0"/>
              <a:t>Generates predictions for the input samples from a data generator</a:t>
            </a:r>
          </a:p>
        </p:txBody>
      </p:sp>
      <p:sp>
        <p:nvSpPr>
          <p:cNvPr id="205" name="every(.x, .p, …) Do all element pass a test?…"/>
          <p:cNvSpPr txBox="1"/>
          <p:nvPr/>
        </p:nvSpPr>
        <p:spPr>
          <a:xfrm>
            <a:off x="7936021" y="4218647"/>
            <a:ext cx="2013506" cy="554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layer_input() </a:t>
            </a:r>
            <a:r>
              <a:rPr b="0"/>
              <a:t>Input layer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layer_dense() </a:t>
            </a:r>
            <a:r>
              <a:rPr b="0"/>
              <a:t>Add a densely-connected NN layer to an output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layer_activation() </a:t>
            </a:r>
            <a:r>
              <a:rPr b="0"/>
              <a:t>Apply an activation function to an output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layer_dropout() </a:t>
            </a:r>
            <a:r>
              <a:rPr b="0"/>
              <a:t>Applies Dropout to the input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layer_reshape() </a:t>
            </a:r>
            <a:r>
              <a:rPr b="0"/>
              <a:t>Reshapes an output to a certain shape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layer_permute() </a:t>
            </a:r>
            <a:r>
              <a:rPr b="0"/>
              <a:t>Permute the dimensions of an input according to a given pattern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layer_repeat_vector() </a:t>
            </a:r>
            <a:r>
              <a:rPr b="0"/>
              <a:t>Repeats the input n times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layer_lambda</a:t>
            </a:r>
            <a:r>
              <a:rPr b="0"/>
              <a:t>(object, f)</a:t>
            </a:r>
            <a:r>
              <a:t> </a:t>
            </a:r>
            <a:r>
              <a:rPr b="0"/>
              <a:t>Wraps arbitrary expression as a layer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layer_activity_regularization() </a:t>
            </a:r>
            <a:r>
              <a:rPr b="0"/>
              <a:t>Layer that applies an update to the cost function based input activity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layer_masking() </a:t>
            </a:r>
            <a:r>
              <a:rPr b="0"/>
              <a:t>Masks a sequence by using a mask value to skip timesteps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layer_flatten() </a:t>
            </a:r>
            <a:r>
              <a:rPr b="0"/>
              <a:t>Flattens an input</a:t>
            </a:r>
          </a:p>
        </p:txBody>
      </p:sp>
      <p:sp>
        <p:nvSpPr>
          <p:cNvPr id="206" name="Rectangle 87"/>
          <p:cNvSpPr/>
          <p:nvPr/>
        </p:nvSpPr>
        <p:spPr>
          <a:xfrm>
            <a:off x="7206401" y="407497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07" name="Rectangle 88"/>
          <p:cNvSpPr/>
          <p:nvPr/>
        </p:nvSpPr>
        <p:spPr>
          <a:xfrm>
            <a:off x="7206401" y="419562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08" name="Rectangle 89"/>
          <p:cNvSpPr/>
          <p:nvPr/>
        </p:nvSpPr>
        <p:spPr>
          <a:xfrm>
            <a:off x="7206401" y="431627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09" name="Rectangle 90"/>
          <p:cNvSpPr/>
          <p:nvPr/>
        </p:nvSpPr>
        <p:spPr>
          <a:xfrm>
            <a:off x="7428610" y="454100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10" name="Rectangle 91"/>
          <p:cNvSpPr/>
          <p:nvPr/>
        </p:nvSpPr>
        <p:spPr>
          <a:xfrm>
            <a:off x="7428610" y="466165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11" name="Rectangle 92"/>
          <p:cNvSpPr/>
          <p:nvPr/>
        </p:nvSpPr>
        <p:spPr>
          <a:xfrm>
            <a:off x="7428610" y="478230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12" name="Rectangle 93"/>
          <p:cNvSpPr/>
          <p:nvPr/>
        </p:nvSpPr>
        <p:spPr>
          <a:xfrm>
            <a:off x="7206401" y="4604565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13" name="Rectangle 94"/>
          <p:cNvSpPr/>
          <p:nvPr/>
        </p:nvSpPr>
        <p:spPr>
          <a:xfrm>
            <a:off x="7206401" y="4725215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cxnSp>
        <p:nvCxnSpPr>
          <p:cNvPr id="214" name="Straight Arrow Connector 95"/>
          <p:cNvCxnSpPr>
            <a:stCxn id="213" idx="0"/>
            <a:endCxn id="209" idx="0"/>
          </p:cNvCxnSpPr>
          <p:nvPr/>
        </p:nvCxnSpPr>
        <p:spPr>
          <a:xfrm flipV="1">
            <a:off x="7266726" y="4601331"/>
            <a:ext cx="222210" cy="18421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215" name="Straight Arrow Connector 96"/>
          <p:cNvCxnSpPr>
            <a:stCxn id="212" idx="0"/>
            <a:endCxn id="209" idx="0"/>
          </p:cNvCxnSpPr>
          <p:nvPr/>
        </p:nvCxnSpPr>
        <p:spPr>
          <a:xfrm flipV="1">
            <a:off x="7266726" y="4601331"/>
            <a:ext cx="222210" cy="6356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216" name="Straight Arrow Connector 97"/>
          <p:cNvCxnSpPr>
            <a:stCxn id="212" idx="0"/>
            <a:endCxn id="210" idx="0"/>
          </p:cNvCxnSpPr>
          <p:nvPr/>
        </p:nvCxnSpPr>
        <p:spPr>
          <a:xfrm>
            <a:off x="7266726" y="4664890"/>
            <a:ext cx="222210" cy="5709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217" name="Straight Arrow Connector 98"/>
          <p:cNvCxnSpPr>
            <a:stCxn id="212" idx="0"/>
            <a:endCxn id="211" idx="0"/>
          </p:cNvCxnSpPr>
          <p:nvPr/>
        </p:nvCxnSpPr>
        <p:spPr>
          <a:xfrm>
            <a:off x="7266726" y="4664890"/>
            <a:ext cx="222210" cy="17774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218" name="Straight Arrow Connector 99"/>
          <p:cNvCxnSpPr>
            <a:stCxn id="213" idx="0"/>
            <a:endCxn id="211" idx="0"/>
          </p:cNvCxnSpPr>
          <p:nvPr/>
        </p:nvCxnSpPr>
        <p:spPr>
          <a:xfrm>
            <a:off x="7266726" y="4785540"/>
            <a:ext cx="222210" cy="5709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219" name="Straight Arrow Connector 100"/>
          <p:cNvCxnSpPr>
            <a:stCxn id="213" idx="0"/>
            <a:endCxn id="210" idx="0"/>
          </p:cNvCxnSpPr>
          <p:nvPr/>
        </p:nvCxnSpPr>
        <p:spPr>
          <a:xfrm flipV="1">
            <a:off x="7266726" y="4721981"/>
            <a:ext cx="222210" cy="6356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sp>
        <p:nvSpPr>
          <p:cNvPr id="220" name="Rectangle 117"/>
          <p:cNvSpPr/>
          <p:nvPr/>
        </p:nvSpPr>
        <p:spPr>
          <a:xfrm>
            <a:off x="7599509" y="943305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1" name="Rectangle 118"/>
          <p:cNvSpPr/>
          <p:nvPr/>
        </p:nvSpPr>
        <p:spPr>
          <a:xfrm>
            <a:off x="7599509" y="955370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2" name="Rectangle 119"/>
          <p:cNvSpPr/>
          <p:nvPr/>
        </p:nvSpPr>
        <p:spPr>
          <a:xfrm>
            <a:off x="7599509" y="967435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3" name="Rectangle 120"/>
          <p:cNvSpPr/>
          <p:nvPr/>
        </p:nvSpPr>
        <p:spPr>
          <a:xfrm>
            <a:off x="7599509" y="979500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4" name="Rectangle 121"/>
          <p:cNvSpPr/>
          <p:nvPr/>
        </p:nvSpPr>
        <p:spPr>
          <a:xfrm>
            <a:off x="7403251" y="95537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5" name="Rectangle 122"/>
          <p:cNvSpPr/>
          <p:nvPr/>
        </p:nvSpPr>
        <p:spPr>
          <a:xfrm>
            <a:off x="7282601" y="95537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6" name="Rectangle 123"/>
          <p:cNvSpPr/>
          <p:nvPr/>
        </p:nvSpPr>
        <p:spPr>
          <a:xfrm>
            <a:off x="7282601" y="96743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7" name="Rectangle 124"/>
          <p:cNvSpPr/>
          <p:nvPr/>
        </p:nvSpPr>
        <p:spPr>
          <a:xfrm>
            <a:off x="7403251" y="96743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8" name="Rectangle 86"/>
          <p:cNvSpPr/>
          <p:nvPr/>
        </p:nvSpPr>
        <p:spPr>
          <a:xfrm>
            <a:off x="7206401" y="532551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9" name="Rectangle 101"/>
          <p:cNvSpPr/>
          <p:nvPr/>
        </p:nvSpPr>
        <p:spPr>
          <a:xfrm>
            <a:off x="7206401" y="544616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30" name="Rectangle 102"/>
          <p:cNvSpPr/>
          <p:nvPr/>
        </p:nvSpPr>
        <p:spPr>
          <a:xfrm>
            <a:off x="7206401" y="556681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31" name="Rectangle 103"/>
          <p:cNvSpPr/>
          <p:nvPr/>
        </p:nvSpPr>
        <p:spPr>
          <a:xfrm>
            <a:off x="7206401" y="568746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32" name="Rectangle 104"/>
          <p:cNvSpPr/>
          <p:nvPr/>
        </p:nvSpPr>
        <p:spPr>
          <a:xfrm>
            <a:off x="7428610" y="544616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33" name="Rectangle 105"/>
          <p:cNvSpPr/>
          <p:nvPr/>
        </p:nvSpPr>
        <p:spPr>
          <a:xfrm>
            <a:off x="7428610" y="556681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cxnSp>
        <p:nvCxnSpPr>
          <p:cNvPr id="234" name="Straight Arrow Connector 106"/>
          <p:cNvCxnSpPr>
            <a:stCxn id="230" idx="0"/>
            <a:endCxn id="233" idx="0"/>
          </p:cNvCxnSpPr>
          <p:nvPr/>
        </p:nvCxnSpPr>
        <p:spPr>
          <a:xfrm>
            <a:off x="7266726" y="5627141"/>
            <a:ext cx="222210" cy="1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235" name="Straight Arrow Connector 107"/>
          <p:cNvCxnSpPr>
            <a:stCxn id="228" idx="0"/>
            <a:endCxn id="232" idx="0"/>
          </p:cNvCxnSpPr>
          <p:nvPr/>
        </p:nvCxnSpPr>
        <p:spPr>
          <a:xfrm>
            <a:off x="7266726" y="5385841"/>
            <a:ext cx="222210" cy="120651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sp>
        <p:nvSpPr>
          <p:cNvPr id="236" name="Rectangle 109"/>
          <p:cNvSpPr/>
          <p:nvPr/>
        </p:nvSpPr>
        <p:spPr>
          <a:xfrm>
            <a:off x="7206401" y="601237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37" name="Rectangle 110"/>
          <p:cNvSpPr/>
          <p:nvPr/>
        </p:nvSpPr>
        <p:spPr>
          <a:xfrm>
            <a:off x="7206401" y="613302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38" name="Rectangle 111"/>
          <p:cNvSpPr/>
          <p:nvPr/>
        </p:nvSpPr>
        <p:spPr>
          <a:xfrm>
            <a:off x="7206401" y="625367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39" name="Rectangle 112"/>
          <p:cNvSpPr/>
          <p:nvPr/>
        </p:nvSpPr>
        <p:spPr>
          <a:xfrm>
            <a:off x="7206401" y="637432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0" name="Rectangle 113"/>
          <p:cNvSpPr/>
          <p:nvPr/>
        </p:nvSpPr>
        <p:spPr>
          <a:xfrm>
            <a:off x="7549260" y="613302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1" name="Rectangle 114"/>
          <p:cNvSpPr/>
          <p:nvPr/>
        </p:nvSpPr>
        <p:spPr>
          <a:xfrm>
            <a:off x="7428610" y="613302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2" name="Rectangle 115"/>
          <p:cNvSpPr/>
          <p:nvPr/>
        </p:nvSpPr>
        <p:spPr>
          <a:xfrm>
            <a:off x="7428610" y="625367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3" name="Rectangle 116"/>
          <p:cNvSpPr/>
          <p:nvPr/>
        </p:nvSpPr>
        <p:spPr>
          <a:xfrm>
            <a:off x="7549260" y="625367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4" name="Rectangle 140"/>
          <p:cNvSpPr/>
          <p:nvPr/>
        </p:nvSpPr>
        <p:spPr>
          <a:xfrm>
            <a:off x="7273080" y="664807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5" name="Rectangle 145"/>
          <p:cNvSpPr/>
          <p:nvPr/>
        </p:nvSpPr>
        <p:spPr>
          <a:xfrm>
            <a:off x="7152430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6" name="Rectangle 146"/>
          <p:cNvSpPr/>
          <p:nvPr/>
        </p:nvSpPr>
        <p:spPr>
          <a:xfrm>
            <a:off x="7152430" y="676872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7" name="Rectangle 147"/>
          <p:cNvSpPr/>
          <p:nvPr/>
        </p:nvSpPr>
        <p:spPr>
          <a:xfrm>
            <a:off x="7273080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8" name="Rectangle 148"/>
          <p:cNvSpPr/>
          <p:nvPr/>
        </p:nvSpPr>
        <p:spPr>
          <a:xfrm>
            <a:off x="7273080" y="689104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9" name="Rectangle 150"/>
          <p:cNvSpPr/>
          <p:nvPr/>
        </p:nvSpPr>
        <p:spPr>
          <a:xfrm>
            <a:off x="7152430" y="689104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50" name="Rectangle 151"/>
          <p:cNvSpPr/>
          <p:nvPr/>
        </p:nvSpPr>
        <p:spPr>
          <a:xfrm>
            <a:off x="7555613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51" name="Rectangle 152"/>
          <p:cNvSpPr/>
          <p:nvPr/>
        </p:nvSpPr>
        <p:spPr>
          <a:xfrm>
            <a:off x="7434963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52" name="Rectangle 153"/>
          <p:cNvSpPr/>
          <p:nvPr/>
        </p:nvSpPr>
        <p:spPr>
          <a:xfrm>
            <a:off x="7434963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53" name="Rectangle 154"/>
          <p:cNvSpPr/>
          <p:nvPr/>
        </p:nvSpPr>
        <p:spPr>
          <a:xfrm>
            <a:off x="7555613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54" name="Rectangle 155"/>
          <p:cNvSpPr/>
          <p:nvPr/>
        </p:nvSpPr>
        <p:spPr>
          <a:xfrm>
            <a:off x="7676263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55" name="Rectangle 156"/>
          <p:cNvSpPr/>
          <p:nvPr/>
        </p:nvSpPr>
        <p:spPr>
          <a:xfrm>
            <a:off x="7676263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grpSp>
        <p:nvGrpSpPr>
          <p:cNvPr id="258" name="Rectangle 165"/>
          <p:cNvGrpSpPr/>
          <p:nvPr/>
        </p:nvGrpSpPr>
        <p:grpSpPr>
          <a:xfrm>
            <a:off x="7174545" y="7174755"/>
            <a:ext cx="184363" cy="248841"/>
            <a:chOff x="0" y="0"/>
            <a:chExt cx="184362" cy="248839"/>
          </a:xfrm>
        </p:grpSpPr>
        <p:sp>
          <p:nvSpPr>
            <p:cNvPr id="256" name="Square"/>
            <p:cNvSpPr/>
            <p:nvPr/>
          </p:nvSpPr>
          <p:spPr>
            <a:xfrm>
              <a:off x="31856" y="64094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57" name="n"/>
            <p:cNvSpPr txBox="1"/>
            <p:nvPr/>
          </p:nvSpPr>
          <p:spPr>
            <a:xfrm>
              <a:off x="-1" y="0"/>
              <a:ext cx="184364" cy="24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9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259" name="Rectangle 167"/>
          <p:cNvSpPr/>
          <p:nvPr/>
        </p:nvSpPr>
        <p:spPr>
          <a:xfrm>
            <a:off x="7368285" y="7238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60" name="Rectangle 166"/>
          <p:cNvSpPr/>
          <p:nvPr/>
        </p:nvSpPr>
        <p:spPr>
          <a:xfrm>
            <a:off x="7488935" y="7238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61" name="Rectangle 168"/>
          <p:cNvSpPr/>
          <p:nvPr/>
        </p:nvSpPr>
        <p:spPr>
          <a:xfrm>
            <a:off x="7609585" y="7238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grpSp>
        <p:nvGrpSpPr>
          <p:cNvPr id="264" name="Rectangle 169"/>
          <p:cNvGrpSpPr/>
          <p:nvPr/>
        </p:nvGrpSpPr>
        <p:grpSpPr>
          <a:xfrm>
            <a:off x="7139723" y="7730385"/>
            <a:ext cx="254007" cy="274241"/>
            <a:chOff x="0" y="0"/>
            <a:chExt cx="254006" cy="274239"/>
          </a:xfrm>
        </p:grpSpPr>
        <p:sp>
          <p:nvSpPr>
            <p:cNvPr id="262" name="Square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63" name="x"/>
            <p:cNvSpPr txBox="1"/>
            <p:nvPr/>
          </p:nvSpPr>
          <p:spPr>
            <a:xfrm>
              <a:off x="37762" y="0"/>
              <a:ext cx="178482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67" name="Rectangle 170"/>
          <p:cNvGrpSpPr/>
          <p:nvPr/>
        </p:nvGrpSpPr>
        <p:grpSpPr>
          <a:xfrm>
            <a:off x="7465224" y="7730385"/>
            <a:ext cx="292529" cy="274241"/>
            <a:chOff x="0" y="0"/>
            <a:chExt cx="292528" cy="274239"/>
          </a:xfrm>
        </p:grpSpPr>
        <p:sp>
          <p:nvSpPr>
            <p:cNvPr id="265" name="Square"/>
            <p:cNvSpPr/>
            <p:nvPr/>
          </p:nvSpPr>
          <p:spPr>
            <a:xfrm>
              <a:off x="19260" y="10116"/>
              <a:ext cx="254008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66" name="f(x)"/>
            <p:cNvSpPr txBox="1"/>
            <p:nvPr/>
          </p:nvSpPr>
          <p:spPr>
            <a:xfrm>
              <a:off x="-1" y="0"/>
              <a:ext cx="292529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f(x)</a:t>
              </a:r>
            </a:p>
          </p:txBody>
        </p:sp>
      </p:grpSp>
      <p:grpSp>
        <p:nvGrpSpPr>
          <p:cNvPr id="270" name="Rectangle 173"/>
          <p:cNvGrpSpPr/>
          <p:nvPr/>
        </p:nvGrpSpPr>
        <p:grpSpPr>
          <a:xfrm>
            <a:off x="7484485" y="8176640"/>
            <a:ext cx="254007" cy="274241"/>
            <a:chOff x="0" y="0"/>
            <a:chExt cx="254006" cy="274239"/>
          </a:xfrm>
        </p:grpSpPr>
        <p:sp>
          <p:nvSpPr>
            <p:cNvPr id="268" name="Square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69" name="L2"/>
            <p:cNvSpPr txBox="1"/>
            <p:nvPr/>
          </p:nvSpPr>
          <p:spPr>
            <a:xfrm>
              <a:off x="3662" y="0"/>
              <a:ext cx="246682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L2</a:t>
              </a:r>
            </a:p>
          </p:txBody>
        </p:sp>
      </p:grpSp>
      <p:grpSp>
        <p:nvGrpSpPr>
          <p:cNvPr id="273" name="Rectangle 176"/>
          <p:cNvGrpSpPr/>
          <p:nvPr/>
        </p:nvGrpSpPr>
        <p:grpSpPr>
          <a:xfrm>
            <a:off x="7194264" y="8176640"/>
            <a:ext cx="254007" cy="274241"/>
            <a:chOff x="0" y="0"/>
            <a:chExt cx="254006" cy="274239"/>
          </a:xfrm>
        </p:grpSpPr>
        <p:sp>
          <p:nvSpPr>
            <p:cNvPr id="271" name="Square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72" name="L1"/>
            <p:cNvSpPr txBox="1"/>
            <p:nvPr/>
          </p:nvSpPr>
          <p:spPr>
            <a:xfrm>
              <a:off x="3662" y="0"/>
              <a:ext cx="246682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L1</a:t>
              </a:r>
            </a:p>
          </p:txBody>
        </p:sp>
      </p:grpSp>
      <p:sp>
        <p:nvSpPr>
          <p:cNvPr id="274" name="Rectangle 177"/>
          <p:cNvSpPr/>
          <p:nvPr/>
        </p:nvSpPr>
        <p:spPr>
          <a:xfrm>
            <a:off x="7368285" y="900349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75" name="Rectangle 178"/>
          <p:cNvSpPr/>
          <p:nvPr/>
        </p:nvSpPr>
        <p:spPr>
          <a:xfrm>
            <a:off x="7488935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76" name="Rectangle 179"/>
          <p:cNvSpPr/>
          <p:nvPr/>
        </p:nvSpPr>
        <p:spPr>
          <a:xfrm>
            <a:off x="7609585" y="900349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77" name="Rectangle 180"/>
          <p:cNvSpPr/>
          <p:nvPr/>
        </p:nvSpPr>
        <p:spPr>
          <a:xfrm>
            <a:off x="6943150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78" name="Rectangle 181"/>
          <p:cNvSpPr/>
          <p:nvPr/>
        </p:nvSpPr>
        <p:spPr>
          <a:xfrm>
            <a:off x="7063800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79" name="Rectangle 182"/>
          <p:cNvSpPr/>
          <p:nvPr/>
        </p:nvSpPr>
        <p:spPr>
          <a:xfrm>
            <a:off x="7184450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80" name="Rectangle 186"/>
          <p:cNvSpPr/>
          <p:nvPr/>
        </p:nvSpPr>
        <p:spPr>
          <a:xfrm>
            <a:off x="7484485" y="5011129"/>
            <a:ext cx="254007" cy="254007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81" name="Rectangle 190"/>
          <p:cNvSpPr/>
          <p:nvPr/>
        </p:nvSpPr>
        <p:spPr>
          <a:xfrm>
            <a:off x="7184450" y="5011129"/>
            <a:ext cx="254007" cy="254007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82" name="Freeform: Shape 8"/>
          <p:cNvSpPr/>
          <p:nvPr/>
        </p:nvSpPr>
        <p:spPr>
          <a:xfrm>
            <a:off x="7523901" y="5111250"/>
            <a:ext cx="180524" cy="67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2235" y="2160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283" name="Freeform: Shape 14"/>
          <p:cNvSpPr/>
          <p:nvPr/>
        </p:nvSpPr>
        <p:spPr>
          <a:xfrm>
            <a:off x="7222694" y="5086241"/>
            <a:ext cx="180558" cy="126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63" fill="norm" stroke="1" extrusionOk="0">
                <a:moveTo>
                  <a:pt x="0" y="21016"/>
                </a:moveTo>
                <a:cubicBezTo>
                  <a:pt x="7539" y="21600"/>
                  <a:pt x="7920" y="16715"/>
                  <a:pt x="11261" y="9107"/>
                </a:cubicBezTo>
                <a:cubicBezTo>
                  <a:pt x="14492" y="1751"/>
                  <a:pt x="16031" y="146"/>
                  <a:pt x="21600" y="0"/>
                </a:cubicBez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284" name="Rectangle 3"/>
          <p:cNvSpPr txBox="1"/>
          <p:nvPr/>
        </p:nvSpPr>
        <p:spPr>
          <a:xfrm>
            <a:off x="10404306" y="1857212"/>
            <a:ext cx="327477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https://keras.rstudio.com/reference/install_keras.html</a:t>
            </a:r>
          </a:p>
        </p:txBody>
      </p:sp>
      <p:sp>
        <p:nvSpPr>
          <p:cNvPr id="285" name="SUBTITLE"/>
          <p:cNvSpPr txBox="1"/>
          <p:nvPr/>
        </p:nvSpPr>
        <p:spPr>
          <a:xfrm>
            <a:off x="7152430" y="3786331"/>
            <a:ext cx="9349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CORE LAYERS</a:t>
            </a:r>
          </a:p>
        </p:txBody>
      </p:sp>
      <p:grpSp>
        <p:nvGrpSpPr>
          <p:cNvPr id="288" name="Speech Bubble: Rectangle with Corners Rounded 4"/>
          <p:cNvGrpSpPr/>
          <p:nvPr/>
        </p:nvGrpSpPr>
        <p:grpSpPr>
          <a:xfrm>
            <a:off x="11799099" y="2180472"/>
            <a:ext cx="1894218" cy="411673"/>
            <a:chOff x="101600" y="0"/>
            <a:chExt cx="1894217" cy="411672"/>
          </a:xfrm>
        </p:grpSpPr>
        <p:sp>
          <p:nvSpPr>
            <p:cNvPr id="286" name="Shape"/>
            <p:cNvSpPr/>
            <p:nvPr/>
          </p:nvSpPr>
          <p:spPr>
            <a:xfrm>
              <a:off x="101600" y="-1"/>
              <a:ext cx="1894218" cy="41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60" y="3600"/>
                  </a:moveTo>
                  <a:cubicBezTo>
                    <a:pt x="4660" y="1612"/>
                    <a:pt x="4935" y="0"/>
                    <a:pt x="5274" y="0"/>
                  </a:cubicBezTo>
                  <a:lnTo>
                    <a:pt x="7483" y="0"/>
                  </a:lnTo>
                  <a:lnTo>
                    <a:pt x="20986" y="0"/>
                  </a:lnTo>
                  <a:cubicBezTo>
                    <a:pt x="2132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25" y="21600"/>
                    <a:pt x="20986" y="21600"/>
                  </a:cubicBezTo>
                  <a:lnTo>
                    <a:pt x="5274" y="21600"/>
                  </a:lnTo>
                  <a:cubicBezTo>
                    <a:pt x="4935" y="21600"/>
                    <a:pt x="4660" y="19988"/>
                    <a:pt x="4660" y="18000"/>
                  </a:cubicBezTo>
                  <a:lnTo>
                    <a:pt x="4660" y="18000"/>
                  </a:lnTo>
                  <a:lnTo>
                    <a:pt x="0" y="15515"/>
                  </a:lnTo>
                  <a:lnTo>
                    <a:pt x="4660" y="12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87" name="See ?keras_install for GPU instructions"/>
            <p:cNvSpPr txBox="1"/>
            <p:nvPr/>
          </p:nvSpPr>
          <p:spPr>
            <a:xfrm>
              <a:off x="591430" y="34386"/>
              <a:ext cx="1322826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See ?keras_install for GPU instructions</a:t>
              </a:r>
            </a:p>
          </p:txBody>
        </p:sp>
      </p:grpSp>
      <p:sp>
        <p:nvSpPr>
          <p:cNvPr id="289" name="SUBTITLE"/>
          <p:cNvSpPr txBox="1"/>
          <p:nvPr/>
        </p:nvSpPr>
        <p:spPr>
          <a:xfrm>
            <a:off x="10353650" y="3309790"/>
            <a:ext cx="33349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TRAINING AN IMAGE RECOGNIZER ON MNIST DATA</a:t>
            </a:r>
          </a:p>
        </p:txBody>
      </p:sp>
      <p:pic>
        <p:nvPicPr>
          <p:cNvPr id="290" name="Picture 2" descr="Picture 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503788" y="3681669"/>
            <a:ext cx="1114089" cy="277285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Rectangle 133"/>
          <p:cNvSpPr txBox="1"/>
          <p:nvPr/>
        </p:nvSpPr>
        <p:spPr>
          <a:xfrm>
            <a:off x="3479748" y="2744810"/>
            <a:ext cx="185415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u="sng">
                <a:solidFill>
                  <a:srgbClr val="407AAA"/>
                </a:solidFill>
                <a:uFill>
                  <a:solidFill>
                    <a:srgbClr val="0000FF"/>
                  </a:solidFill>
                </a:uFill>
                <a:hlinkClick r:id="rId9" invalidUrl="" action="" tgtFrame="" tooltip="" history="1" highlightClick="0" endSnd="0"/>
              </a:rPr>
              <a:t>https://keras.rstudio.com</a:t>
            </a:r>
            <a:r>
              <a:t> </a:t>
            </a:r>
          </a:p>
        </p:txBody>
      </p:sp>
      <p:sp>
        <p:nvSpPr>
          <p:cNvPr id="292" name="Rectangle 135"/>
          <p:cNvSpPr txBox="1"/>
          <p:nvPr/>
        </p:nvSpPr>
        <p:spPr>
          <a:xfrm>
            <a:off x="3481397" y="2987150"/>
            <a:ext cx="386720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407A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u="sng">
                <a:uFill>
                  <a:solidFill>
                    <a:srgbClr val="0000FF"/>
                  </a:solidFill>
                </a:uFill>
                <a:hlinkClick r:id="rId10" invalidUrl="" action="" tgtFrame="" tooltip="" history="1" highlightClick="0" endSnd="0"/>
              </a:rPr>
              <a:t>https://www.manning.com/books/deep-learning-with-r</a:t>
            </a:r>
            <a:r>
              <a:t> </a:t>
            </a:r>
          </a:p>
        </p:txBody>
      </p:sp>
      <p:grpSp>
        <p:nvGrpSpPr>
          <p:cNvPr id="295" name="Speech Bubble: Rectangle with Corners Rounded 138"/>
          <p:cNvGrpSpPr/>
          <p:nvPr/>
        </p:nvGrpSpPr>
        <p:grpSpPr>
          <a:xfrm>
            <a:off x="8509153" y="2793167"/>
            <a:ext cx="2026075" cy="476314"/>
            <a:chOff x="302911" y="0"/>
            <a:chExt cx="2026074" cy="476313"/>
          </a:xfrm>
        </p:grpSpPr>
        <p:sp>
          <p:nvSpPr>
            <p:cNvPr id="293" name="Shape"/>
            <p:cNvSpPr/>
            <p:nvPr/>
          </p:nvSpPr>
          <p:spPr>
            <a:xfrm>
              <a:off x="302911" y="0"/>
              <a:ext cx="2026076" cy="47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111"/>
                  </a:moveTo>
                  <a:cubicBezTo>
                    <a:pt x="0" y="1393"/>
                    <a:pt x="285" y="0"/>
                    <a:pt x="636" y="0"/>
                  </a:cubicBezTo>
                  <a:lnTo>
                    <a:pt x="10237" y="0"/>
                  </a:lnTo>
                  <a:lnTo>
                    <a:pt x="16914" y="0"/>
                  </a:lnTo>
                  <a:cubicBezTo>
                    <a:pt x="17265" y="0"/>
                    <a:pt x="17550" y="1393"/>
                    <a:pt x="17550" y="3111"/>
                  </a:cubicBezTo>
                  <a:lnTo>
                    <a:pt x="17550" y="10890"/>
                  </a:lnTo>
                  <a:lnTo>
                    <a:pt x="21600" y="21600"/>
                  </a:lnTo>
                  <a:lnTo>
                    <a:pt x="17550" y="15557"/>
                  </a:lnTo>
                  <a:lnTo>
                    <a:pt x="17550" y="15557"/>
                  </a:lnTo>
                  <a:cubicBezTo>
                    <a:pt x="17550" y="17276"/>
                    <a:pt x="17265" y="18669"/>
                    <a:pt x="16914" y="18669"/>
                  </a:cubicBezTo>
                  <a:lnTo>
                    <a:pt x="636" y="18669"/>
                  </a:lnTo>
                  <a:cubicBezTo>
                    <a:pt x="285" y="18669"/>
                    <a:pt x="0" y="17276"/>
                    <a:pt x="0" y="15557"/>
                  </a:cubicBezTo>
                  <a:lnTo>
                    <a:pt x="0" y="15557"/>
                  </a:lnTo>
                  <a:lnTo>
                    <a:pt x="0" y="1089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94" name="The “Hello, World!” of deep learning"/>
            <p:cNvSpPr txBox="1"/>
            <p:nvPr/>
          </p:nvSpPr>
          <p:spPr>
            <a:xfrm>
              <a:off x="368843" y="33167"/>
              <a:ext cx="1460058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The “Hello, World!” of deep learning</a:t>
              </a:r>
            </a:p>
          </p:txBody>
        </p:sp>
      </p:grpSp>
      <p:grpSp>
        <p:nvGrpSpPr>
          <p:cNvPr id="302" name="Group 157"/>
          <p:cNvGrpSpPr/>
          <p:nvPr/>
        </p:nvGrpSpPr>
        <p:grpSpPr>
          <a:xfrm>
            <a:off x="12041158" y="292206"/>
            <a:ext cx="1643838" cy="942863"/>
            <a:chOff x="0" y="0"/>
            <a:chExt cx="1643837" cy="942862"/>
          </a:xfrm>
        </p:grpSpPr>
        <p:grpSp>
          <p:nvGrpSpPr>
            <p:cNvPr id="298" name="Group 158"/>
            <p:cNvGrpSpPr/>
            <p:nvPr/>
          </p:nvGrpSpPr>
          <p:grpSpPr>
            <a:xfrm>
              <a:off x="0" y="33627"/>
              <a:ext cx="660224" cy="909236"/>
              <a:chOff x="0" y="0"/>
              <a:chExt cx="660223" cy="909234"/>
            </a:xfrm>
          </p:grpSpPr>
          <p:pic>
            <p:nvPicPr>
              <p:cNvPr id="296" name="Picture 4" descr="Picture 4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0"/>
                <a:ext cx="660224" cy="6602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7" name="Rectangle 163"/>
              <p:cNvSpPr txBox="1"/>
              <p:nvPr/>
            </p:nvSpPr>
            <p:spPr>
              <a:xfrm>
                <a:off x="0" y="627294"/>
                <a:ext cx="660224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>
                    <a:solidFill>
                      <a:srgbClr val="D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Keras</a:t>
                </a:r>
              </a:p>
            </p:txBody>
          </p:sp>
        </p:grpSp>
        <p:grpSp>
          <p:nvGrpSpPr>
            <p:cNvPr id="301" name="Group 159"/>
            <p:cNvGrpSpPr/>
            <p:nvPr/>
          </p:nvGrpSpPr>
          <p:grpSpPr>
            <a:xfrm>
              <a:off x="706775" y="0"/>
              <a:ext cx="937063" cy="942863"/>
              <a:chOff x="0" y="0"/>
              <a:chExt cx="937061" cy="942862"/>
            </a:xfrm>
          </p:grpSpPr>
          <p:pic>
            <p:nvPicPr>
              <p:cNvPr id="299" name="Picture 2" descr="Picture 2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128586" y="0"/>
                <a:ext cx="679889" cy="727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00" name="Rectangle 161"/>
              <p:cNvSpPr txBox="1"/>
              <p:nvPr/>
            </p:nvSpPr>
            <p:spPr>
              <a:xfrm>
                <a:off x="0" y="660922"/>
                <a:ext cx="937062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b="1">
                    <a:solidFill>
                      <a:srgbClr val="F2642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Tensor</a:t>
                </a:r>
                <a:r>
                  <a:rPr>
                    <a:solidFill>
                      <a:srgbClr val="A4A5A7"/>
                    </a:solidFill>
                  </a:rPr>
                  <a:t>Flow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319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304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F9D40"/>
              </a:solidFill>
              <a:ln w="3175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06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F9D40">
                  <a:alpha val="5035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07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08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09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0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1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2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3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4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5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6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7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8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sp>
          <p:nvSpPr>
            <p:cNvPr id="320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61" t="-10700" r="50338" b="11070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21" name="Rectangle"/>
            <p:cNvSpPr/>
            <p:nvPr/>
          </p:nvSpPr>
          <p:spPr>
            <a:xfrm>
              <a:off x="79547" y="844531"/>
              <a:ext cx="3210241" cy="200669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896" t="11803" r="50103" b="8819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sp>
        <p:nvSpPr>
          <p:cNvPr id="323" name="Rounded Rectangle"/>
          <p:cNvSpPr/>
          <p:nvPr/>
        </p:nvSpPr>
        <p:spPr>
          <a:xfrm>
            <a:off x="4973239" y="1538980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9944"/>
                </a:srgbClr>
              </a:gs>
            </a:gsLst>
            <a:lin ang="16200000"/>
          </a:gradFill>
          <a:ln w="12700">
            <a:solidFill>
              <a:srgbClr val="D77A00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24" name="Rounded Rectangle"/>
          <p:cNvSpPr/>
          <p:nvPr/>
        </p:nvSpPr>
        <p:spPr>
          <a:xfrm>
            <a:off x="3553031" y="1516773"/>
            <a:ext cx="1043000" cy="1170279"/>
          </a:xfrm>
          <a:prstGeom prst="roundRect">
            <a:avLst>
              <a:gd name="adj" fmla="val 617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9944"/>
                </a:srgbClr>
              </a:gs>
            </a:gsLst>
            <a:lin ang="16200000"/>
          </a:gradFill>
          <a:ln w="12700">
            <a:solidFill>
              <a:srgbClr val="D77A00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25" name="Rounded Rectangle"/>
          <p:cNvSpPr/>
          <p:nvPr/>
        </p:nvSpPr>
        <p:spPr>
          <a:xfrm>
            <a:off x="6371994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9944"/>
                </a:srgbClr>
              </a:gs>
            </a:gsLst>
            <a:lin ang="16200000"/>
          </a:gradFill>
          <a:ln w="12700">
            <a:solidFill>
              <a:srgbClr val="D77A00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26" name="Rounded Rectangle"/>
          <p:cNvSpPr/>
          <p:nvPr/>
        </p:nvSpPr>
        <p:spPr>
          <a:xfrm>
            <a:off x="7770748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9944"/>
                </a:srgbClr>
              </a:gs>
            </a:gsLst>
            <a:lin ang="16200000"/>
          </a:gradFill>
          <a:ln w="12700">
            <a:solidFill>
              <a:srgbClr val="D77A00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27" name="Rounded Rectangle"/>
          <p:cNvSpPr/>
          <p:nvPr/>
        </p:nvSpPr>
        <p:spPr>
          <a:xfrm>
            <a:off x="9182581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9944"/>
                </a:srgbClr>
              </a:gs>
            </a:gsLst>
            <a:lin ang="16200000"/>
          </a:gradFill>
          <a:ln w="12700">
            <a:solidFill>
              <a:srgbClr val="D77A00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28" name="Rectangle"/>
          <p:cNvSpPr/>
          <p:nvPr/>
        </p:nvSpPr>
        <p:spPr>
          <a:xfrm>
            <a:off x="7097434" y="3772108"/>
            <a:ext cx="3023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29" name="Rectangle"/>
          <p:cNvSpPr/>
          <p:nvPr/>
        </p:nvSpPr>
        <p:spPr>
          <a:xfrm>
            <a:off x="289969" y="3772108"/>
            <a:ext cx="32009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30" name="Rectangle"/>
          <p:cNvSpPr/>
          <p:nvPr/>
        </p:nvSpPr>
        <p:spPr>
          <a:xfrm>
            <a:off x="3718605" y="3772108"/>
            <a:ext cx="3150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31" name="Rectangle"/>
          <p:cNvSpPr/>
          <p:nvPr/>
        </p:nvSpPr>
        <p:spPr>
          <a:xfrm>
            <a:off x="3718605" y="6247462"/>
            <a:ext cx="3150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32" name="Rectangle"/>
          <p:cNvSpPr/>
          <p:nvPr/>
        </p:nvSpPr>
        <p:spPr>
          <a:xfrm>
            <a:off x="238823" y="5394814"/>
            <a:ext cx="3200914" cy="62648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33" name="Rectangle"/>
          <p:cNvSpPr/>
          <p:nvPr/>
        </p:nvSpPr>
        <p:spPr>
          <a:xfrm>
            <a:off x="238823" y="6284860"/>
            <a:ext cx="32009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34" name="Rectangle"/>
          <p:cNvSpPr/>
          <p:nvPr/>
        </p:nvSpPr>
        <p:spPr>
          <a:xfrm>
            <a:off x="238823" y="8592425"/>
            <a:ext cx="32009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35" name="Line"/>
          <p:cNvSpPr/>
          <p:nvPr/>
        </p:nvSpPr>
        <p:spPr>
          <a:xfrm>
            <a:off x="2177142" y="10337513"/>
            <a:ext cx="11498359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6" name="Basics"/>
          <p:cNvSpPr txBox="1"/>
          <p:nvPr/>
        </p:nvSpPr>
        <p:spPr>
          <a:xfrm>
            <a:off x="282688" y="1219199"/>
            <a:ext cx="68167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Intro</a:t>
            </a:r>
          </a:p>
        </p:txBody>
      </p:sp>
      <p:sp>
        <p:nvSpPr>
          <p:cNvPr id="337" name="Line"/>
          <p:cNvSpPr/>
          <p:nvPr/>
        </p:nvSpPr>
        <p:spPr>
          <a:xfrm>
            <a:off x="344038" y="1217207"/>
            <a:ext cx="3037296" cy="3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8" name="Four Column Layout : : CHEAT SHEET"/>
          <p:cNvSpPr txBox="1"/>
          <p:nvPr>
            <p:ph type="title"/>
          </p:nvPr>
        </p:nvSpPr>
        <p:spPr>
          <a:xfrm>
            <a:off x="275720" y="361177"/>
            <a:ext cx="10898131" cy="803347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Deep Learning with Keras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339" name="Line"/>
          <p:cNvSpPr/>
          <p:nvPr/>
        </p:nvSpPr>
        <p:spPr>
          <a:xfrm>
            <a:off x="291338" y="1219200"/>
            <a:ext cx="3079674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0" name="Thank you for making a new cheatsheet for R! These cheatsheets have an important job:"/>
          <p:cNvSpPr txBox="1"/>
          <p:nvPr/>
        </p:nvSpPr>
        <p:spPr>
          <a:xfrm>
            <a:off x="323328" y="1640516"/>
            <a:ext cx="3039558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u="sng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D77A00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Keras</a:t>
            </a:r>
            <a:r>
              <a:rPr u="none">
                <a:solidFill>
                  <a:srgbClr val="D77A00"/>
                </a:solidFill>
              </a:rPr>
              <a:t> i</a:t>
            </a:r>
            <a:r>
              <a:rPr u="none"/>
              <a:t>s a high-level neural networks API developed with a focus on enabling fast experimentation. It supports multiple back-ends, including TensorFlow, CNTK and Theano.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TensorFlow is a lower level mathematical library for building deep neural network architectures. The </a:t>
            </a:r>
            <a:r>
              <a:rPr>
                <a:latin typeface="Menlo"/>
                <a:ea typeface="Menlo"/>
                <a:cs typeface="Menlo"/>
                <a:sym typeface="Menlo"/>
              </a:rPr>
              <a:t>keras</a:t>
            </a:r>
            <a:r>
              <a:t> R package makes it easy to use Keras and TensorFlow in R.</a:t>
            </a:r>
          </a:p>
        </p:txBody>
      </p:sp>
      <p:sp>
        <p:nvSpPr>
          <p:cNvPr id="341" name="Title"/>
          <p:cNvSpPr txBox="1"/>
          <p:nvPr/>
        </p:nvSpPr>
        <p:spPr>
          <a:xfrm>
            <a:off x="322152" y="3336343"/>
            <a:ext cx="36029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Working with keras models</a:t>
            </a:r>
          </a:p>
        </p:txBody>
      </p:sp>
      <p:sp>
        <p:nvSpPr>
          <p:cNvPr id="342" name="Line"/>
          <p:cNvSpPr/>
          <p:nvPr/>
        </p:nvSpPr>
        <p:spPr>
          <a:xfrm>
            <a:off x="275721" y="3348870"/>
            <a:ext cx="992021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3" name="Line"/>
          <p:cNvSpPr/>
          <p:nvPr/>
        </p:nvSpPr>
        <p:spPr>
          <a:xfrm>
            <a:off x="10366350" y="1214970"/>
            <a:ext cx="325421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4" name="RStudio® is a trademark of RStudio, Inc.  •  CC BY RStudio •  info@rstudio.com  •  844-448-1212 • rstudio.com •  Learn more at spark.rstudio.com  •  sparklyr  0.5  •  Updated: 2016-12"/>
          <p:cNvSpPr txBox="1"/>
          <p:nvPr/>
        </p:nvSpPr>
        <p:spPr>
          <a:xfrm>
            <a:off x="2353571" y="10340910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</a:t>
            </a:r>
            <a:r>
              <a:t>RStudio •  </a:t>
            </a:r>
            <a:r>
              <a:rPr u="sng">
                <a:solidFill>
                  <a:srgbClr val="D77A00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info@rstudio.com</a:t>
            </a:r>
            <a:r>
              <a:rPr>
                <a:solidFill>
                  <a:srgbClr val="D77A00"/>
                </a:solidFill>
              </a:rPr>
              <a:t>  </a:t>
            </a:r>
            <a:r>
              <a:t>•  844-448-1212 • </a:t>
            </a:r>
            <a:r>
              <a:rPr u="sng">
                <a:solidFill>
                  <a:srgbClr val="D77A00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rstudio.com</a:t>
            </a:r>
            <a:r>
              <a:rPr>
                <a:solidFill>
                  <a:srgbClr val="D77A00"/>
                </a:solidFill>
              </a:rPr>
              <a:t> </a:t>
            </a:r>
            <a:r>
              <a:t>•  Learn more at </a:t>
            </a:r>
            <a:r>
              <a:rPr b="1"/>
              <a:t>keras</a:t>
            </a:r>
            <a:r>
              <a:rPr b="1"/>
              <a:t>.rstudio.com</a:t>
            </a:r>
            <a:r>
              <a:t>  •  </a:t>
            </a:r>
            <a:r>
              <a:t>keras 2.1.2</a:t>
            </a:r>
            <a:r>
              <a:t>  •  Updated: 201</a:t>
            </a:r>
            <a:r>
              <a:t>7</a:t>
            </a:r>
            <a:r>
              <a:t>-12</a:t>
            </a:r>
          </a:p>
        </p:txBody>
      </p:sp>
      <p:sp>
        <p:nvSpPr>
          <p:cNvPr id="345" name="dplyr verb…"/>
          <p:cNvSpPr txBox="1"/>
          <p:nvPr/>
        </p:nvSpPr>
        <p:spPr>
          <a:xfrm>
            <a:off x="5036672" y="1937638"/>
            <a:ext cx="9190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Optimiser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Loss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Metrics</a:t>
            </a:r>
          </a:p>
        </p:txBody>
      </p:sp>
      <p:sp>
        <p:nvSpPr>
          <p:cNvPr id="346" name="Export an R DataFrame…"/>
          <p:cNvSpPr txBox="1"/>
          <p:nvPr/>
        </p:nvSpPr>
        <p:spPr>
          <a:xfrm>
            <a:off x="3603583" y="1772182"/>
            <a:ext cx="95131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Sequential model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Multi-GPU model</a:t>
            </a:r>
          </a:p>
        </p:txBody>
      </p:sp>
      <p:sp>
        <p:nvSpPr>
          <p:cNvPr id="347" name="Arrow"/>
          <p:cNvSpPr/>
          <p:nvPr/>
        </p:nvSpPr>
        <p:spPr>
          <a:xfrm>
            <a:off x="4600914" y="1978255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48" name="Arrow"/>
          <p:cNvSpPr/>
          <p:nvPr/>
        </p:nvSpPr>
        <p:spPr>
          <a:xfrm>
            <a:off x="5993591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49" name="Import"/>
          <p:cNvSpPr txBox="1"/>
          <p:nvPr/>
        </p:nvSpPr>
        <p:spPr>
          <a:xfrm>
            <a:off x="3603583" y="1550899"/>
            <a:ext cx="9128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Define</a:t>
            </a:r>
          </a:p>
        </p:txBody>
      </p:sp>
      <p:sp>
        <p:nvSpPr>
          <p:cNvPr id="350" name="Tidy"/>
          <p:cNvSpPr txBox="1"/>
          <p:nvPr/>
        </p:nvSpPr>
        <p:spPr>
          <a:xfrm>
            <a:off x="5049699" y="1560253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Compile</a:t>
            </a:r>
          </a:p>
        </p:txBody>
      </p:sp>
      <p:sp>
        <p:nvSpPr>
          <p:cNvPr id="351" name="dplyr verb…"/>
          <p:cNvSpPr txBox="1"/>
          <p:nvPr/>
        </p:nvSpPr>
        <p:spPr>
          <a:xfrm>
            <a:off x="6435426" y="1760079"/>
            <a:ext cx="91902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Batch size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Epochs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Validation split</a:t>
            </a:r>
          </a:p>
        </p:txBody>
      </p:sp>
      <p:sp>
        <p:nvSpPr>
          <p:cNvPr id="352" name="Tidy"/>
          <p:cNvSpPr txBox="1"/>
          <p:nvPr/>
        </p:nvSpPr>
        <p:spPr>
          <a:xfrm>
            <a:off x="6448452" y="1560496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Fit</a:t>
            </a:r>
          </a:p>
        </p:txBody>
      </p:sp>
      <p:sp>
        <p:nvSpPr>
          <p:cNvPr id="353" name="Arrow"/>
          <p:cNvSpPr/>
          <p:nvPr/>
        </p:nvSpPr>
        <p:spPr>
          <a:xfrm>
            <a:off x="7403238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54" name="dplyr verb…"/>
          <p:cNvSpPr txBox="1"/>
          <p:nvPr/>
        </p:nvSpPr>
        <p:spPr>
          <a:xfrm>
            <a:off x="7834179" y="1937879"/>
            <a:ext cx="9190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Plot</a:t>
            </a:r>
          </a:p>
        </p:txBody>
      </p:sp>
      <p:sp>
        <p:nvSpPr>
          <p:cNvPr id="355" name="Tidy"/>
          <p:cNvSpPr txBox="1"/>
          <p:nvPr/>
        </p:nvSpPr>
        <p:spPr>
          <a:xfrm>
            <a:off x="7847207" y="1560496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Evaluate</a:t>
            </a:r>
          </a:p>
        </p:txBody>
      </p:sp>
      <p:sp>
        <p:nvSpPr>
          <p:cNvPr id="356" name="Arrow"/>
          <p:cNvSpPr/>
          <p:nvPr/>
        </p:nvSpPr>
        <p:spPr>
          <a:xfrm>
            <a:off x="8801992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57" name="dplyr verb…"/>
          <p:cNvSpPr txBox="1"/>
          <p:nvPr/>
        </p:nvSpPr>
        <p:spPr>
          <a:xfrm>
            <a:off x="9246013" y="1937879"/>
            <a:ext cx="9190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classes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probability</a:t>
            </a:r>
          </a:p>
        </p:txBody>
      </p:sp>
      <p:sp>
        <p:nvSpPr>
          <p:cNvPr id="358" name="Tidy"/>
          <p:cNvSpPr txBox="1"/>
          <p:nvPr/>
        </p:nvSpPr>
        <p:spPr>
          <a:xfrm>
            <a:off x="9259040" y="1560496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Predict</a:t>
            </a:r>
          </a:p>
        </p:txBody>
      </p:sp>
      <p:sp>
        <p:nvSpPr>
          <p:cNvPr id="359" name="Line"/>
          <p:cNvSpPr/>
          <p:nvPr/>
        </p:nvSpPr>
        <p:spPr>
          <a:xfrm>
            <a:off x="3597131" y="1219200"/>
            <a:ext cx="659298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0" name="Thank you for making a new cheatsheet for R! These cheatsheets have an important job:"/>
          <p:cNvSpPr txBox="1"/>
          <p:nvPr/>
        </p:nvSpPr>
        <p:spPr>
          <a:xfrm>
            <a:off x="10393646" y="1523157"/>
            <a:ext cx="3356008" cy="36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The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keras</a:t>
            </a:r>
            <a:r>
              <a:t> R package uses the Python keras library.  You can install all the prerequisites directly from R.</a:t>
            </a:r>
          </a:p>
        </p:txBody>
      </p:sp>
      <p:sp>
        <p:nvSpPr>
          <p:cNvPr id="361" name="ggplot(mpg, aes(hwy, cty)) +…"/>
          <p:cNvSpPr txBox="1"/>
          <p:nvPr/>
        </p:nvSpPr>
        <p:spPr>
          <a:xfrm>
            <a:off x="10408173" y="2141160"/>
            <a:ext cx="3181878" cy="4774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library(keras)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install_keras()</a:t>
            </a:r>
          </a:p>
        </p:txBody>
      </p:sp>
      <p:sp>
        <p:nvSpPr>
          <p:cNvPr id="362" name="Thank you for making a new cheatsheet for R! These cheatsheets have an important job:"/>
          <p:cNvSpPr txBox="1"/>
          <p:nvPr/>
        </p:nvSpPr>
        <p:spPr>
          <a:xfrm>
            <a:off x="10366350" y="2715917"/>
            <a:ext cx="33560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This installs the required libraries in an Anaconda environment or virtual environment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'r-tensorflow'</a:t>
            </a:r>
            <a:r>
              <a:t>.</a:t>
            </a:r>
          </a:p>
        </p:txBody>
      </p:sp>
      <p:sp>
        <p:nvSpPr>
          <p:cNvPr id="363" name="SUBTITLE"/>
          <p:cNvSpPr txBox="1"/>
          <p:nvPr/>
        </p:nvSpPr>
        <p:spPr>
          <a:xfrm>
            <a:off x="10366350" y="1275439"/>
            <a:ext cx="100233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INSTALLATION</a:t>
            </a:r>
          </a:p>
        </p:txBody>
      </p:sp>
      <p:sp>
        <p:nvSpPr>
          <p:cNvPr id="364" name="ggplot(mpg, aes(hwy, cty)) +…"/>
          <p:cNvSpPr txBox="1"/>
          <p:nvPr/>
        </p:nvSpPr>
        <p:spPr>
          <a:xfrm>
            <a:off x="10349975" y="3606362"/>
            <a:ext cx="3342320" cy="67004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spcBef>
                <a:spcPts val="0"/>
              </a:spcBef>
              <a:defRPr sz="1100">
                <a:solidFill>
                  <a:srgbClr val="D77A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input layer: use MNIST images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mnist &lt;- dataset_mnist()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x_train &lt;- mnist$train$x;  y_train &lt;- mnist$train$y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x_test &lt;- mnist$test$x;  y_test &lt;- mnist$test$y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D77A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reshape and rescale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x_train &lt;- array_reshape(x_train, c(nrow(x_train), 784))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x_test &lt;- array_reshape(x_test, c(nrow(x_test), 784))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x_train &lt;- x_train / 255;  x_test &lt;- x_test / 255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y_train &lt;- to_categorical(y_train, 10)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y_test &lt;- to_categorical(y_test, 10)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D77A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defining the model and layers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&lt;- keras_model_sequential()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layer_dense(units = 256, activation = 'relu',</a:t>
            </a:r>
            <a:br/>
            <a:r>
              <a:t>                         input_shape = c(784)) %&gt;%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layer_dropout(rate = 0.4) %&gt;%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layer_dense(units = 128, activation = 'relu') %&gt;%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layer_dense(units = 10, activation = 'softmax’)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D77A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compile (define loss and optimizer)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compile(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loss = 'categorical_crossentropy',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optimizer = optimizer_rmsprop(),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metrics = c('accuracy’)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D77A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train (fit)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fit(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x_train, y_train,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epochs = 30, batch_size = 128,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validation_split = 0.2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evaluate(x_test, y_test)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predict_classes(x_test)</a:t>
            </a:r>
          </a:p>
        </p:txBody>
      </p:sp>
      <p:sp>
        <p:nvSpPr>
          <p:cNvPr id="365" name="SUBTITLE"/>
          <p:cNvSpPr txBox="1"/>
          <p:nvPr/>
        </p:nvSpPr>
        <p:spPr>
          <a:xfrm>
            <a:off x="318792" y="3786331"/>
            <a:ext cx="11568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DEFINE A MODEL</a:t>
            </a:r>
          </a:p>
        </p:txBody>
      </p:sp>
      <p:sp>
        <p:nvSpPr>
          <p:cNvPr id="366" name="every(.x, .p, …) Do all element pass a test?…"/>
          <p:cNvSpPr txBox="1"/>
          <p:nvPr/>
        </p:nvSpPr>
        <p:spPr>
          <a:xfrm>
            <a:off x="318792" y="4074974"/>
            <a:ext cx="3211059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keras_model() </a:t>
            </a:r>
            <a:r>
              <a:rPr b="0"/>
              <a:t>Keras Model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keras_model_sequential() </a:t>
            </a:r>
            <a:r>
              <a:rPr b="0"/>
              <a:t>Keras Model composed of a linear stack of layers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multi_gpu_model() </a:t>
            </a:r>
            <a:r>
              <a:rPr b="0"/>
              <a:t>Replicates a model on different GPUs</a:t>
            </a:r>
          </a:p>
        </p:txBody>
      </p:sp>
      <p:sp>
        <p:nvSpPr>
          <p:cNvPr id="367" name="every(.x, .p, …) Do all element pass a test?…"/>
          <p:cNvSpPr txBox="1"/>
          <p:nvPr/>
        </p:nvSpPr>
        <p:spPr>
          <a:xfrm>
            <a:off x="318792" y="5701762"/>
            <a:ext cx="321105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compile(</a:t>
            </a:r>
            <a:r>
              <a:rPr b="0"/>
              <a:t>object, optimizer, loss, metrics = NULL</a:t>
            </a:r>
            <a:r>
              <a:t>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Configure a Keras model for training</a:t>
            </a:r>
          </a:p>
        </p:txBody>
      </p:sp>
      <p:sp>
        <p:nvSpPr>
          <p:cNvPr id="368" name="SUBTITLE"/>
          <p:cNvSpPr txBox="1"/>
          <p:nvPr/>
        </p:nvSpPr>
        <p:spPr>
          <a:xfrm>
            <a:off x="318792" y="5422681"/>
            <a:ext cx="126857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COMPILE A MODEL</a:t>
            </a:r>
          </a:p>
        </p:txBody>
      </p:sp>
      <p:sp>
        <p:nvSpPr>
          <p:cNvPr id="369" name="every(.x, .p, …) Do all element pass a test?…"/>
          <p:cNvSpPr txBox="1"/>
          <p:nvPr/>
        </p:nvSpPr>
        <p:spPr>
          <a:xfrm>
            <a:off x="306106" y="6595950"/>
            <a:ext cx="3160259" cy="206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fit(</a:t>
            </a:r>
            <a:r>
              <a:rPr b="0"/>
              <a:t>object, x = NULL, y = NULL, batch_size = NULL, epochs = 10,   verbose = 1, callbacks = NULL, …</a:t>
            </a:r>
            <a:r>
              <a:t>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Train a Keras model for a fixed number of epochs (iterations)</a:t>
            </a:r>
            <a:endParaRPr b="1"/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fit_generator() </a:t>
            </a:r>
            <a:r>
              <a:rPr b="0"/>
              <a:t>Fits the model on data yielded batch-by-batch by a generator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train_on_batch() test_on_batch() </a:t>
            </a:r>
            <a:r>
              <a:rPr b="0"/>
              <a:t>Single gradient update or model evaluation over one batch of samples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70" name="SUBTITLE"/>
          <p:cNvSpPr txBox="1"/>
          <p:nvPr/>
        </p:nvSpPr>
        <p:spPr>
          <a:xfrm>
            <a:off x="306106" y="6303194"/>
            <a:ext cx="8764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 A MODEL</a:t>
            </a:r>
          </a:p>
        </p:txBody>
      </p:sp>
      <p:sp>
        <p:nvSpPr>
          <p:cNvPr id="371" name="every(.x, .p, …) Do all element pass a test?…"/>
          <p:cNvSpPr txBox="1"/>
          <p:nvPr/>
        </p:nvSpPr>
        <p:spPr>
          <a:xfrm>
            <a:off x="306106" y="9050965"/>
            <a:ext cx="3211059" cy="797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evaluate(</a:t>
            </a:r>
            <a:r>
              <a:rPr b="0"/>
              <a:t>object, x = NULL, y = NULL, batch_size = NULL</a:t>
            </a:r>
            <a:r>
              <a:t>) </a:t>
            </a:r>
            <a:r>
              <a:rPr b="0"/>
              <a:t>Evaluate a Keras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evaluate_generator() </a:t>
            </a:r>
            <a:r>
              <a:rPr b="0"/>
              <a:t>Evaluates the model on a data generator</a:t>
            </a:r>
          </a:p>
        </p:txBody>
      </p:sp>
      <p:sp>
        <p:nvSpPr>
          <p:cNvPr id="372" name="SUBTITLE"/>
          <p:cNvSpPr txBox="1"/>
          <p:nvPr/>
        </p:nvSpPr>
        <p:spPr>
          <a:xfrm>
            <a:off x="306106" y="8613219"/>
            <a:ext cx="13360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 A MODEL</a:t>
            </a:r>
          </a:p>
        </p:txBody>
      </p:sp>
      <p:sp>
        <p:nvSpPr>
          <p:cNvPr id="373" name="SUBTITLE"/>
          <p:cNvSpPr txBox="1"/>
          <p:nvPr/>
        </p:nvSpPr>
        <p:spPr>
          <a:xfrm>
            <a:off x="3829270" y="6303896"/>
            <a:ext cx="191094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OTHER MODEL OPERATIONS</a:t>
            </a:r>
          </a:p>
        </p:txBody>
      </p:sp>
      <p:sp>
        <p:nvSpPr>
          <p:cNvPr id="374" name="every(.x, .p, …) Do all element pass a test?…"/>
          <p:cNvSpPr txBox="1"/>
          <p:nvPr/>
        </p:nvSpPr>
        <p:spPr>
          <a:xfrm>
            <a:off x="3776157" y="6652786"/>
            <a:ext cx="3076230" cy="3144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summary() </a:t>
            </a:r>
            <a:r>
              <a:rPr b="0"/>
              <a:t>Print a summary of a Keras model</a:t>
            </a: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export_savedmodel() </a:t>
            </a:r>
            <a:r>
              <a:rPr b="0"/>
              <a:t>Export a saved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get_layer() </a:t>
            </a:r>
            <a:r>
              <a:rPr b="0"/>
              <a:t>Retrieves a layer based on either its name (unique) or index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pop_layer() </a:t>
            </a:r>
            <a:r>
              <a:rPr b="0"/>
              <a:t>Remove the last layer in a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save_model_hdf5(); load_model_hdf5() </a:t>
            </a:r>
            <a:r>
              <a:rPr b="0"/>
              <a:t>Save/Load models using HDF5 files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serialize_model(); unserialize_model()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Serialize a model to an R object</a:t>
            </a:r>
            <a:endParaRPr b="1"/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clone_model() </a:t>
            </a:r>
            <a:r>
              <a:rPr b="0"/>
              <a:t>Clone a model instance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freeze_weights(); unfreeze_weights()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Freeze and unfreeze weights</a:t>
            </a:r>
          </a:p>
        </p:txBody>
      </p:sp>
      <p:sp>
        <p:nvSpPr>
          <p:cNvPr id="375" name="SUBTITLE"/>
          <p:cNvSpPr txBox="1"/>
          <p:nvPr/>
        </p:nvSpPr>
        <p:spPr>
          <a:xfrm>
            <a:off x="3829270" y="3786331"/>
            <a:ext cx="62011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</a:t>
            </a:r>
          </a:p>
        </p:txBody>
      </p:sp>
      <p:sp>
        <p:nvSpPr>
          <p:cNvPr id="376" name="every(.x, .p, …) Do all element pass a test?…"/>
          <p:cNvSpPr txBox="1"/>
          <p:nvPr/>
        </p:nvSpPr>
        <p:spPr>
          <a:xfrm>
            <a:off x="3776434" y="4097797"/>
            <a:ext cx="309807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predict() </a:t>
            </a:r>
            <a:r>
              <a:rPr b="0"/>
              <a:t>Generate predictions from a Keras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predict_proba() </a:t>
            </a:r>
            <a:r>
              <a:rPr b="0"/>
              <a:t>and</a:t>
            </a:r>
            <a:r>
              <a:t> predict_classes()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Generates probability or class probability predictions for the input samples</a:t>
            </a:r>
            <a:endParaRPr b="1"/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predict_on_batch() </a:t>
            </a:r>
            <a:r>
              <a:rPr b="0"/>
              <a:t>Returns predictions for a single batch of samples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predict_generator() </a:t>
            </a:r>
            <a:r>
              <a:rPr b="0"/>
              <a:t>Generates predictions for the input samples from a data generator</a:t>
            </a:r>
          </a:p>
        </p:txBody>
      </p:sp>
      <p:sp>
        <p:nvSpPr>
          <p:cNvPr id="377" name="every(.x, .p, …) Do all element pass a test?…"/>
          <p:cNvSpPr txBox="1"/>
          <p:nvPr/>
        </p:nvSpPr>
        <p:spPr>
          <a:xfrm>
            <a:off x="7936021" y="4218647"/>
            <a:ext cx="2013506" cy="554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layer_input() </a:t>
            </a:r>
            <a:r>
              <a:rPr b="0"/>
              <a:t>Input layer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layer_dense() </a:t>
            </a:r>
            <a:r>
              <a:rPr b="0"/>
              <a:t>Add a densely-connected NN layer to an output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layer_activation() </a:t>
            </a:r>
            <a:r>
              <a:rPr b="0"/>
              <a:t>Apply an activation function to an output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layer_dropout() </a:t>
            </a:r>
            <a:r>
              <a:rPr b="0"/>
              <a:t>Applies Dropout to the input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layer_reshape() </a:t>
            </a:r>
            <a:r>
              <a:rPr b="0"/>
              <a:t>Reshapes an output to a certain shape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layer_permute() </a:t>
            </a:r>
            <a:r>
              <a:rPr b="0"/>
              <a:t>Permute the dimensions of an input according to a given pattern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layer_repeat_vector() </a:t>
            </a:r>
            <a:r>
              <a:rPr b="0"/>
              <a:t>Repeats the input n times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layer_lambda</a:t>
            </a:r>
            <a:r>
              <a:rPr b="0"/>
              <a:t>(object, f)</a:t>
            </a:r>
            <a:r>
              <a:t> </a:t>
            </a:r>
            <a:r>
              <a:rPr b="0"/>
              <a:t>Wraps arbitrary expression as a layer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layer_activity_regularization() </a:t>
            </a:r>
            <a:r>
              <a:rPr b="0"/>
              <a:t>Layer that applies an update to the cost function based input activity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layer_masking() </a:t>
            </a:r>
            <a:r>
              <a:rPr b="0"/>
              <a:t>Masks a sequence by using a mask value to skip timesteps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layer_flatten() </a:t>
            </a:r>
            <a:r>
              <a:rPr b="0"/>
              <a:t>Flattens an input</a:t>
            </a:r>
          </a:p>
        </p:txBody>
      </p:sp>
      <p:sp>
        <p:nvSpPr>
          <p:cNvPr id="378" name="Rectangle 87"/>
          <p:cNvSpPr/>
          <p:nvPr/>
        </p:nvSpPr>
        <p:spPr>
          <a:xfrm>
            <a:off x="7206401" y="407497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79" name="Rectangle 88"/>
          <p:cNvSpPr/>
          <p:nvPr/>
        </p:nvSpPr>
        <p:spPr>
          <a:xfrm>
            <a:off x="7206401" y="419562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80" name="Rectangle 89"/>
          <p:cNvSpPr/>
          <p:nvPr/>
        </p:nvSpPr>
        <p:spPr>
          <a:xfrm>
            <a:off x="7206401" y="431627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81" name="Rectangle 90"/>
          <p:cNvSpPr/>
          <p:nvPr/>
        </p:nvSpPr>
        <p:spPr>
          <a:xfrm>
            <a:off x="7428610" y="454100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82" name="Rectangle 91"/>
          <p:cNvSpPr/>
          <p:nvPr/>
        </p:nvSpPr>
        <p:spPr>
          <a:xfrm>
            <a:off x="7428610" y="466165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83" name="Rectangle 92"/>
          <p:cNvSpPr/>
          <p:nvPr/>
        </p:nvSpPr>
        <p:spPr>
          <a:xfrm>
            <a:off x="7428610" y="478230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84" name="Rectangle 93"/>
          <p:cNvSpPr/>
          <p:nvPr/>
        </p:nvSpPr>
        <p:spPr>
          <a:xfrm>
            <a:off x="7206401" y="4604565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85" name="Rectangle 94"/>
          <p:cNvSpPr/>
          <p:nvPr/>
        </p:nvSpPr>
        <p:spPr>
          <a:xfrm>
            <a:off x="7206401" y="4725215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cxnSp>
        <p:nvCxnSpPr>
          <p:cNvPr id="386" name="Straight Arrow Connector 95"/>
          <p:cNvCxnSpPr>
            <a:stCxn id="385" idx="0"/>
            <a:endCxn id="381" idx="0"/>
          </p:cNvCxnSpPr>
          <p:nvPr/>
        </p:nvCxnSpPr>
        <p:spPr>
          <a:xfrm flipV="1">
            <a:off x="7266726" y="4601331"/>
            <a:ext cx="222210" cy="18421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87" name="Straight Arrow Connector 96"/>
          <p:cNvCxnSpPr>
            <a:stCxn id="384" idx="0"/>
            <a:endCxn id="381" idx="0"/>
          </p:cNvCxnSpPr>
          <p:nvPr/>
        </p:nvCxnSpPr>
        <p:spPr>
          <a:xfrm flipV="1">
            <a:off x="7266726" y="4601331"/>
            <a:ext cx="222210" cy="6356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88" name="Straight Arrow Connector 97"/>
          <p:cNvCxnSpPr>
            <a:stCxn id="384" idx="0"/>
            <a:endCxn id="382" idx="0"/>
          </p:cNvCxnSpPr>
          <p:nvPr/>
        </p:nvCxnSpPr>
        <p:spPr>
          <a:xfrm>
            <a:off x="7266726" y="4664890"/>
            <a:ext cx="222210" cy="5709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89" name="Straight Arrow Connector 98"/>
          <p:cNvCxnSpPr>
            <a:stCxn id="384" idx="0"/>
            <a:endCxn id="383" idx="0"/>
          </p:cNvCxnSpPr>
          <p:nvPr/>
        </p:nvCxnSpPr>
        <p:spPr>
          <a:xfrm>
            <a:off x="7266726" y="4664890"/>
            <a:ext cx="222210" cy="17774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90" name="Straight Arrow Connector 99"/>
          <p:cNvCxnSpPr>
            <a:stCxn id="385" idx="0"/>
            <a:endCxn id="383" idx="0"/>
          </p:cNvCxnSpPr>
          <p:nvPr/>
        </p:nvCxnSpPr>
        <p:spPr>
          <a:xfrm>
            <a:off x="7266726" y="4785540"/>
            <a:ext cx="222210" cy="5709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91" name="Straight Arrow Connector 100"/>
          <p:cNvCxnSpPr>
            <a:stCxn id="385" idx="0"/>
            <a:endCxn id="382" idx="0"/>
          </p:cNvCxnSpPr>
          <p:nvPr/>
        </p:nvCxnSpPr>
        <p:spPr>
          <a:xfrm flipV="1">
            <a:off x="7266726" y="4721981"/>
            <a:ext cx="222210" cy="6356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sp>
        <p:nvSpPr>
          <p:cNvPr id="392" name="Rectangle 117"/>
          <p:cNvSpPr/>
          <p:nvPr/>
        </p:nvSpPr>
        <p:spPr>
          <a:xfrm>
            <a:off x="7599509" y="943305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93" name="Rectangle 118"/>
          <p:cNvSpPr/>
          <p:nvPr/>
        </p:nvSpPr>
        <p:spPr>
          <a:xfrm>
            <a:off x="7599509" y="955370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94" name="Rectangle 119"/>
          <p:cNvSpPr/>
          <p:nvPr/>
        </p:nvSpPr>
        <p:spPr>
          <a:xfrm>
            <a:off x="7599509" y="967435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95" name="Rectangle 120"/>
          <p:cNvSpPr/>
          <p:nvPr/>
        </p:nvSpPr>
        <p:spPr>
          <a:xfrm>
            <a:off x="7599509" y="979500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96" name="Rectangle 121"/>
          <p:cNvSpPr/>
          <p:nvPr/>
        </p:nvSpPr>
        <p:spPr>
          <a:xfrm>
            <a:off x="7403251" y="95537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97" name="Rectangle 122"/>
          <p:cNvSpPr/>
          <p:nvPr/>
        </p:nvSpPr>
        <p:spPr>
          <a:xfrm>
            <a:off x="7282601" y="95537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98" name="Rectangle 123"/>
          <p:cNvSpPr/>
          <p:nvPr/>
        </p:nvSpPr>
        <p:spPr>
          <a:xfrm>
            <a:off x="7282601" y="96743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99" name="Rectangle 124"/>
          <p:cNvSpPr/>
          <p:nvPr/>
        </p:nvSpPr>
        <p:spPr>
          <a:xfrm>
            <a:off x="7403251" y="96743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00" name="Rectangle 86"/>
          <p:cNvSpPr/>
          <p:nvPr/>
        </p:nvSpPr>
        <p:spPr>
          <a:xfrm>
            <a:off x="7206401" y="532551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01" name="Rectangle 101"/>
          <p:cNvSpPr/>
          <p:nvPr/>
        </p:nvSpPr>
        <p:spPr>
          <a:xfrm>
            <a:off x="7206401" y="544616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02" name="Rectangle 102"/>
          <p:cNvSpPr/>
          <p:nvPr/>
        </p:nvSpPr>
        <p:spPr>
          <a:xfrm>
            <a:off x="7206401" y="556681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03" name="Rectangle 103"/>
          <p:cNvSpPr/>
          <p:nvPr/>
        </p:nvSpPr>
        <p:spPr>
          <a:xfrm>
            <a:off x="7206401" y="568746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04" name="Rectangle 104"/>
          <p:cNvSpPr/>
          <p:nvPr/>
        </p:nvSpPr>
        <p:spPr>
          <a:xfrm>
            <a:off x="7428610" y="544616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05" name="Rectangle 105"/>
          <p:cNvSpPr/>
          <p:nvPr/>
        </p:nvSpPr>
        <p:spPr>
          <a:xfrm>
            <a:off x="7428610" y="556681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cxnSp>
        <p:nvCxnSpPr>
          <p:cNvPr id="406" name="Straight Arrow Connector 106"/>
          <p:cNvCxnSpPr>
            <a:stCxn id="402" idx="0"/>
            <a:endCxn id="405" idx="0"/>
          </p:cNvCxnSpPr>
          <p:nvPr/>
        </p:nvCxnSpPr>
        <p:spPr>
          <a:xfrm>
            <a:off x="7266726" y="5627141"/>
            <a:ext cx="222210" cy="1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407" name="Straight Arrow Connector 107"/>
          <p:cNvCxnSpPr>
            <a:stCxn id="400" idx="0"/>
            <a:endCxn id="404" idx="0"/>
          </p:cNvCxnSpPr>
          <p:nvPr/>
        </p:nvCxnSpPr>
        <p:spPr>
          <a:xfrm>
            <a:off x="7266726" y="5385841"/>
            <a:ext cx="222210" cy="120651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sp>
        <p:nvSpPr>
          <p:cNvPr id="408" name="Rectangle 109"/>
          <p:cNvSpPr/>
          <p:nvPr/>
        </p:nvSpPr>
        <p:spPr>
          <a:xfrm>
            <a:off x="7206401" y="601237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09" name="Rectangle 110"/>
          <p:cNvSpPr/>
          <p:nvPr/>
        </p:nvSpPr>
        <p:spPr>
          <a:xfrm>
            <a:off x="7206401" y="613302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0" name="Rectangle 111"/>
          <p:cNvSpPr/>
          <p:nvPr/>
        </p:nvSpPr>
        <p:spPr>
          <a:xfrm>
            <a:off x="7206401" y="625367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1" name="Rectangle 112"/>
          <p:cNvSpPr/>
          <p:nvPr/>
        </p:nvSpPr>
        <p:spPr>
          <a:xfrm>
            <a:off x="7206401" y="637432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2" name="Rectangle 113"/>
          <p:cNvSpPr/>
          <p:nvPr/>
        </p:nvSpPr>
        <p:spPr>
          <a:xfrm>
            <a:off x="7549260" y="613302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3" name="Rectangle 114"/>
          <p:cNvSpPr/>
          <p:nvPr/>
        </p:nvSpPr>
        <p:spPr>
          <a:xfrm>
            <a:off x="7428610" y="613302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4" name="Rectangle 115"/>
          <p:cNvSpPr/>
          <p:nvPr/>
        </p:nvSpPr>
        <p:spPr>
          <a:xfrm>
            <a:off x="7428610" y="625367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5" name="Rectangle 116"/>
          <p:cNvSpPr/>
          <p:nvPr/>
        </p:nvSpPr>
        <p:spPr>
          <a:xfrm>
            <a:off x="7549260" y="625367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6" name="Rectangle 140"/>
          <p:cNvSpPr/>
          <p:nvPr/>
        </p:nvSpPr>
        <p:spPr>
          <a:xfrm>
            <a:off x="7273080" y="664807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7" name="Rectangle 145"/>
          <p:cNvSpPr/>
          <p:nvPr/>
        </p:nvSpPr>
        <p:spPr>
          <a:xfrm>
            <a:off x="7152430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8" name="Rectangle 146"/>
          <p:cNvSpPr/>
          <p:nvPr/>
        </p:nvSpPr>
        <p:spPr>
          <a:xfrm>
            <a:off x="7152430" y="676872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9" name="Rectangle 147"/>
          <p:cNvSpPr/>
          <p:nvPr/>
        </p:nvSpPr>
        <p:spPr>
          <a:xfrm>
            <a:off x="7273080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0" name="Rectangle 148"/>
          <p:cNvSpPr/>
          <p:nvPr/>
        </p:nvSpPr>
        <p:spPr>
          <a:xfrm>
            <a:off x="7273080" y="689104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1" name="Rectangle 150"/>
          <p:cNvSpPr/>
          <p:nvPr/>
        </p:nvSpPr>
        <p:spPr>
          <a:xfrm>
            <a:off x="7152430" y="689104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2" name="Rectangle 151"/>
          <p:cNvSpPr/>
          <p:nvPr/>
        </p:nvSpPr>
        <p:spPr>
          <a:xfrm>
            <a:off x="7555613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3" name="Rectangle 152"/>
          <p:cNvSpPr/>
          <p:nvPr/>
        </p:nvSpPr>
        <p:spPr>
          <a:xfrm>
            <a:off x="7434963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4" name="Rectangle 153"/>
          <p:cNvSpPr/>
          <p:nvPr/>
        </p:nvSpPr>
        <p:spPr>
          <a:xfrm>
            <a:off x="7434963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5" name="Rectangle 154"/>
          <p:cNvSpPr/>
          <p:nvPr/>
        </p:nvSpPr>
        <p:spPr>
          <a:xfrm>
            <a:off x="7555613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6" name="Rectangle 155"/>
          <p:cNvSpPr/>
          <p:nvPr/>
        </p:nvSpPr>
        <p:spPr>
          <a:xfrm>
            <a:off x="7676263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7" name="Rectangle 156"/>
          <p:cNvSpPr/>
          <p:nvPr/>
        </p:nvSpPr>
        <p:spPr>
          <a:xfrm>
            <a:off x="7676263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grpSp>
        <p:nvGrpSpPr>
          <p:cNvPr id="430" name="Rectangle 165"/>
          <p:cNvGrpSpPr/>
          <p:nvPr/>
        </p:nvGrpSpPr>
        <p:grpSpPr>
          <a:xfrm>
            <a:off x="7174545" y="7174755"/>
            <a:ext cx="184363" cy="248841"/>
            <a:chOff x="0" y="0"/>
            <a:chExt cx="184362" cy="248839"/>
          </a:xfrm>
        </p:grpSpPr>
        <p:sp>
          <p:nvSpPr>
            <p:cNvPr id="428" name="Square"/>
            <p:cNvSpPr/>
            <p:nvPr/>
          </p:nvSpPr>
          <p:spPr>
            <a:xfrm>
              <a:off x="31856" y="64094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29" name="n"/>
            <p:cNvSpPr txBox="1"/>
            <p:nvPr/>
          </p:nvSpPr>
          <p:spPr>
            <a:xfrm>
              <a:off x="-1" y="0"/>
              <a:ext cx="184364" cy="24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9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431" name="Rectangle 167"/>
          <p:cNvSpPr/>
          <p:nvPr/>
        </p:nvSpPr>
        <p:spPr>
          <a:xfrm>
            <a:off x="7368285" y="7238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32" name="Rectangle 166"/>
          <p:cNvSpPr/>
          <p:nvPr/>
        </p:nvSpPr>
        <p:spPr>
          <a:xfrm>
            <a:off x="7488935" y="7238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33" name="Rectangle 168"/>
          <p:cNvSpPr/>
          <p:nvPr/>
        </p:nvSpPr>
        <p:spPr>
          <a:xfrm>
            <a:off x="7609585" y="7238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grpSp>
        <p:nvGrpSpPr>
          <p:cNvPr id="436" name="Rectangle 169"/>
          <p:cNvGrpSpPr/>
          <p:nvPr/>
        </p:nvGrpSpPr>
        <p:grpSpPr>
          <a:xfrm>
            <a:off x="7139723" y="7730385"/>
            <a:ext cx="254007" cy="274241"/>
            <a:chOff x="0" y="0"/>
            <a:chExt cx="254006" cy="274239"/>
          </a:xfrm>
        </p:grpSpPr>
        <p:sp>
          <p:nvSpPr>
            <p:cNvPr id="434" name="Square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35" name="x"/>
            <p:cNvSpPr txBox="1"/>
            <p:nvPr/>
          </p:nvSpPr>
          <p:spPr>
            <a:xfrm>
              <a:off x="37762" y="0"/>
              <a:ext cx="178482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439" name="Rectangle 170"/>
          <p:cNvGrpSpPr/>
          <p:nvPr/>
        </p:nvGrpSpPr>
        <p:grpSpPr>
          <a:xfrm>
            <a:off x="7465224" y="7730385"/>
            <a:ext cx="292529" cy="274241"/>
            <a:chOff x="0" y="0"/>
            <a:chExt cx="292528" cy="274239"/>
          </a:xfrm>
        </p:grpSpPr>
        <p:sp>
          <p:nvSpPr>
            <p:cNvPr id="437" name="Square"/>
            <p:cNvSpPr/>
            <p:nvPr/>
          </p:nvSpPr>
          <p:spPr>
            <a:xfrm>
              <a:off x="19260" y="10116"/>
              <a:ext cx="254008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38" name="f(x)"/>
            <p:cNvSpPr txBox="1"/>
            <p:nvPr/>
          </p:nvSpPr>
          <p:spPr>
            <a:xfrm>
              <a:off x="-1" y="0"/>
              <a:ext cx="292529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f(x)</a:t>
              </a:r>
            </a:p>
          </p:txBody>
        </p:sp>
      </p:grpSp>
      <p:grpSp>
        <p:nvGrpSpPr>
          <p:cNvPr id="442" name="Rectangle 173"/>
          <p:cNvGrpSpPr/>
          <p:nvPr/>
        </p:nvGrpSpPr>
        <p:grpSpPr>
          <a:xfrm>
            <a:off x="7484485" y="8176640"/>
            <a:ext cx="254007" cy="274241"/>
            <a:chOff x="0" y="0"/>
            <a:chExt cx="254006" cy="274239"/>
          </a:xfrm>
        </p:grpSpPr>
        <p:sp>
          <p:nvSpPr>
            <p:cNvPr id="440" name="Square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41" name="L2"/>
            <p:cNvSpPr txBox="1"/>
            <p:nvPr/>
          </p:nvSpPr>
          <p:spPr>
            <a:xfrm>
              <a:off x="3662" y="0"/>
              <a:ext cx="246682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L2</a:t>
              </a:r>
            </a:p>
          </p:txBody>
        </p:sp>
      </p:grpSp>
      <p:grpSp>
        <p:nvGrpSpPr>
          <p:cNvPr id="445" name="Rectangle 176"/>
          <p:cNvGrpSpPr/>
          <p:nvPr/>
        </p:nvGrpSpPr>
        <p:grpSpPr>
          <a:xfrm>
            <a:off x="7194264" y="8176640"/>
            <a:ext cx="254007" cy="274241"/>
            <a:chOff x="0" y="0"/>
            <a:chExt cx="254006" cy="274239"/>
          </a:xfrm>
        </p:grpSpPr>
        <p:sp>
          <p:nvSpPr>
            <p:cNvPr id="443" name="Square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44" name="L1"/>
            <p:cNvSpPr txBox="1"/>
            <p:nvPr/>
          </p:nvSpPr>
          <p:spPr>
            <a:xfrm>
              <a:off x="3662" y="0"/>
              <a:ext cx="246682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L1</a:t>
              </a:r>
            </a:p>
          </p:txBody>
        </p:sp>
      </p:grpSp>
      <p:sp>
        <p:nvSpPr>
          <p:cNvPr id="446" name="Rectangle 177"/>
          <p:cNvSpPr/>
          <p:nvPr/>
        </p:nvSpPr>
        <p:spPr>
          <a:xfrm>
            <a:off x="7368285" y="900349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47" name="Rectangle 178"/>
          <p:cNvSpPr/>
          <p:nvPr/>
        </p:nvSpPr>
        <p:spPr>
          <a:xfrm>
            <a:off x="7488935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48" name="Rectangle 179"/>
          <p:cNvSpPr/>
          <p:nvPr/>
        </p:nvSpPr>
        <p:spPr>
          <a:xfrm>
            <a:off x="7609585" y="900349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49" name="Rectangle 180"/>
          <p:cNvSpPr/>
          <p:nvPr/>
        </p:nvSpPr>
        <p:spPr>
          <a:xfrm>
            <a:off x="6943150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50" name="Rectangle 181"/>
          <p:cNvSpPr/>
          <p:nvPr/>
        </p:nvSpPr>
        <p:spPr>
          <a:xfrm>
            <a:off x="7063800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51" name="Rectangle 182"/>
          <p:cNvSpPr/>
          <p:nvPr/>
        </p:nvSpPr>
        <p:spPr>
          <a:xfrm>
            <a:off x="7184450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52" name="Rectangle 186"/>
          <p:cNvSpPr/>
          <p:nvPr/>
        </p:nvSpPr>
        <p:spPr>
          <a:xfrm>
            <a:off x="7484485" y="5011129"/>
            <a:ext cx="254007" cy="254007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53" name="Rectangle 190"/>
          <p:cNvSpPr/>
          <p:nvPr/>
        </p:nvSpPr>
        <p:spPr>
          <a:xfrm>
            <a:off x="7184450" y="5011129"/>
            <a:ext cx="254007" cy="254007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54" name="Freeform: Shape 8"/>
          <p:cNvSpPr/>
          <p:nvPr/>
        </p:nvSpPr>
        <p:spPr>
          <a:xfrm>
            <a:off x="7523901" y="5111250"/>
            <a:ext cx="180524" cy="67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2235" y="2160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455" name="Freeform: Shape 14"/>
          <p:cNvSpPr/>
          <p:nvPr/>
        </p:nvSpPr>
        <p:spPr>
          <a:xfrm>
            <a:off x="7222694" y="5086241"/>
            <a:ext cx="180558" cy="126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63" fill="norm" stroke="1" extrusionOk="0">
                <a:moveTo>
                  <a:pt x="0" y="21016"/>
                </a:moveTo>
                <a:cubicBezTo>
                  <a:pt x="7539" y="21600"/>
                  <a:pt x="7920" y="16715"/>
                  <a:pt x="11261" y="9107"/>
                </a:cubicBezTo>
                <a:cubicBezTo>
                  <a:pt x="14492" y="1751"/>
                  <a:pt x="16031" y="146"/>
                  <a:pt x="21600" y="0"/>
                </a:cubicBez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456" name="Rectangle 3"/>
          <p:cNvSpPr txBox="1"/>
          <p:nvPr/>
        </p:nvSpPr>
        <p:spPr>
          <a:xfrm>
            <a:off x="10404306" y="1857212"/>
            <a:ext cx="327477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https://keras.rstudio.com/reference/install_keras.html</a:t>
            </a:r>
          </a:p>
        </p:txBody>
      </p:sp>
      <p:sp>
        <p:nvSpPr>
          <p:cNvPr id="457" name="SUBTITLE"/>
          <p:cNvSpPr txBox="1"/>
          <p:nvPr/>
        </p:nvSpPr>
        <p:spPr>
          <a:xfrm>
            <a:off x="7152430" y="3786331"/>
            <a:ext cx="9349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CORE LAYERS</a:t>
            </a:r>
          </a:p>
        </p:txBody>
      </p:sp>
      <p:sp>
        <p:nvSpPr>
          <p:cNvPr id="458" name="Shape"/>
          <p:cNvSpPr/>
          <p:nvPr/>
        </p:nvSpPr>
        <p:spPr>
          <a:xfrm>
            <a:off x="11799099" y="2180472"/>
            <a:ext cx="1894218" cy="411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0" y="3600"/>
                </a:moveTo>
                <a:cubicBezTo>
                  <a:pt x="4660" y="1612"/>
                  <a:pt x="4935" y="0"/>
                  <a:pt x="5274" y="0"/>
                </a:cubicBezTo>
                <a:lnTo>
                  <a:pt x="7483" y="0"/>
                </a:lnTo>
                <a:lnTo>
                  <a:pt x="20986" y="0"/>
                </a:lnTo>
                <a:cubicBezTo>
                  <a:pt x="21325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1325" y="21600"/>
                  <a:pt x="20986" y="21600"/>
                </a:cubicBezTo>
                <a:lnTo>
                  <a:pt x="5274" y="21600"/>
                </a:lnTo>
                <a:cubicBezTo>
                  <a:pt x="4935" y="21600"/>
                  <a:pt x="4660" y="19988"/>
                  <a:pt x="4660" y="18000"/>
                </a:cubicBezTo>
                <a:lnTo>
                  <a:pt x="4660" y="18000"/>
                </a:lnTo>
                <a:lnTo>
                  <a:pt x="0" y="15515"/>
                </a:lnTo>
                <a:lnTo>
                  <a:pt x="4660" y="12600"/>
                </a:lnTo>
                <a:close/>
              </a:path>
            </a:pathLst>
          </a:cu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59" name="See ?install_keras for GPU instructions"/>
          <p:cNvSpPr txBox="1"/>
          <p:nvPr/>
        </p:nvSpPr>
        <p:spPr>
          <a:xfrm>
            <a:off x="12288928" y="2214858"/>
            <a:ext cx="132282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See ?install_keras for GPU instructions</a:t>
            </a:r>
          </a:p>
        </p:txBody>
      </p:sp>
      <p:sp>
        <p:nvSpPr>
          <p:cNvPr id="460" name="SUBTITLE"/>
          <p:cNvSpPr txBox="1"/>
          <p:nvPr/>
        </p:nvSpPr>
        <p:spPr>
          <a:xfrm>
            <a:off x="10353650" y="3309790"/>
            <a:ext cx="33349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TRAINING AN IMAGE RECOGNIZER ON MNIST DATA</a:t>
            </a:r>
          </a:p>
        </p:txBody>
      </p:sp>
      <p:sp>
        <p:nvSpPr>
          <p:cNvPr id="461" name="Rectangle 133"/>
          <p:cNvSpPr txBox="1"/>
          <p:nvPr/>
        </p:nvSpPr>
        <p:spPr>
          <a:xfrm>
            <a:off x="3479748" y="2744810"/>
            <a:ext cx="185415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u="sng"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https://keras.rstudio.com</a:t>
            </a:r>
            <a:r>
              <a:t> </a:t>
            </a:r>
          </a:p>
        </p:txBody>
      </p:sp>
      <p:sp>
        <p:nvSpPr>
          <p:cNvPr id="462" name="Rectangle 135"/>
          <p:cNvSpPr txBox="1"/>
          <p:nvPr/>
        </p:nvSpPr>
        <p:spPr>
          <a:xfrm>
            <a:off x="3481397" y="2987150"/>
            <a:ext cx="386720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u="sng"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https://www.manning.com/books/deep-learning-with-r</a:t>
            </a:r>
            <a:r>
              <a:t> </a:t>
            </a:r>
          </a:p>
        </p:txBody>
      </p:sp>
      <p:sp>
        <p:nvSpPr>
          <p:cNvPr id="463" name="Shape"/>
          <p:cNvSpPr/>
          <p:nvPr/>
        </p:nvSpPr>
        <p:spPr>
          <a:xfrm>
            <a:off x="8509153" y="2793167"/>
            <a:ext cx="2026075" cy="476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111"/>
                </a:moveTo>
                <a:cubicBezTo>
                  <a:pt x="0" y="1393"/>
                  <a:pt x="285" y="0"/>
                  <a:pt x="636" y="0"/>
                </a:cubicBezTo>
                <a:lnTo>
                  <a:pt x="10237" y="0"/>
                </a:lnTo>
                <a:lnTo>
                  <a:pt x="16914" y="0"/>
                </a:lnTo>
                <a:cubicBezTo>
                  <a:pt x="17265" y="0"/>
                  <a:pt x="17550" y="1393"/>
                  <a:pt x="17550" y="3111"/>
                </a:cubicBezTo>
                <a:lnTo>
                  <a:pt x="17550" y="10890"/>
                </a:lnTo>
                <a:lnTo>
                  <a:pt x="21600" y="21600"/>
                </a:lnTo>
                <a:lnTo>
                  <a:pt x="17550" y="15557"/>
                </a:lnTo>
                <a:lnTo>
                  <a:pt x="17550" y="15557"/>
                </a:lnTo>
                <a:cubicBezTo>
                  <a:pt x="17550" y="17276"/>
                  <a:pt x="17265" y="18669"/>
                  <a:pt x="16914" y="18669"/>
                </a:cubicBezTo>
                <a:lnTo>
                  <a:pt x="636" y="18669"/>
                </a:lnTo>
                <a:cubicBezTo>
                  <a:pt x="285" y="18669"/>
                  <a:pt x="0" y="17276"/>
                  <a:pt x="0" y="15557"/>
                </a:cubicBezTo>
                <a:lnTo>
                  <a:pt x="0" y="15557"/>
                </a:lnTo>
                <a:lnTo>
                  <a:pt x="0" y="10890"/>
                </a:lnTo>
                <a:close/>
              </a:path>
            </a:pathLst>
          </a:cu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64" name="The “Hello, World!” of deep learning"/>
          <p:cNvSpPr txBox="1"/>
          <p:nvPr/>
        </p:nvSpPr>
        <p:spPr>
          <a:xfrm>
            <a:off x="8575085" y="2826334"/>
            <a:ext cx="146005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The “Hello, World!” of deep learning</a:t>
            </a:r>
          </a:p>
        </p:txBody>
      </p:sp>
      <p:pic>
        <p:nvPicPr>
          <p:cNvPr id="465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6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503788" y="3681669"/>
            <a:ext cx="1114089" cy="2772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3" name="Group 157"/>
          <p:cNvGrpSpPr/>
          <p:nvPr/>
        </p:nvGrpSpPr>
        <p:grpSpPr>
          <a:xfrm>
            <a:off x="12041158" y="292206"/>
            <a:ext cx="1643838" cy="942863"/>
            <a:chOff x="0" y="0"/>
            <a:chExt cx="1643837" cy="942862"/>
          </a:xfrm>
        </p:grpSpPr>
        <p:grpSp>
          <p:nvGrpSpPr>
            <p:cNvPr id="469" name="Group 158"/>
            <p:cNvGrpSpPr/>
            <p:nvPr/>
          </p:nvGrpSpPr>
          <p:grpSpPr>
            <a:xfrm>
              <a:off x="0" y="33627"/>
              <a:ext cx="660224" cy="909236"/>
              <a:chOff x="0" y="0"/>
              <a:chExt cx="660223" cy="909234"/>
            </a:xfrm>
          </p:grpSpPr>
          <p:pic>
            <p:nvPicPr>
              <p:cNvPr id="467" name="Picture 4" descr="Picture 4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0" y="0"/>
                <a:ext cx="660224" cy="6602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68" name="Rectangle 163"/>
              <p:cNvSpPr txBox="1"/>
              <p:nvPr/>
            </p:nvSpPr>
            <p:spPr>
              <a:xfrm>
                <a:off x="0" y="627294"/>
                <a:ext cx="660224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>
                    <a:solidFill>
                      <a:srgbClr val="D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Keras</a:t>
                </a:r>
              </a:p>
            </p:txBody>
          </p:sp>
        </p:grpSp>
        <p:grpSp>
          <p:nvGrpSpPr>
            <p:cNvPr id="472" name="Group 159"/>
            <p:cNvGrpSpPr/>
            <p:nvPr/>
          </p:nvGrpSpPr>
          <p:grpSpPr>
            <a:xfrm>
              <a:off x="706775" y="0"/>
              <a:ext cx="937063" cy="942863"/>
              <a:chOff x="0" y="0"/>
              <a:chExt cx="937061" cy="942862"/>
            </a:xfrm>
          </p:grpSpPr>
          <p:pic>
            <p:nvPicPr>
              <p:cNvPr id="470" name="Picture 2" descr="Picture 2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128586" y="0"/>
                <a:ext cx="679889" cy="727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71" name="Rectangle 161"/>
              <p:cNvSpPr txBox="1"/>
              <p:nvPr/>
            </p:nvSpPr>
            <p:spPr>
              <a:xfrm>
                <a:off x="0" y="660922"/>
                <a:ext cx="937062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b="1">
                    <a:solidFill>
                      <a:srgbClr val="F2642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Tensor</a:t>
                </a:r>
                <a:r>
                  <a:rPr>
                    <a:solidFill>
                      <a:srgbClr val="A4A5A7"/>
                    </a:solidFill>
                  </a:rPr>
                  <a:t>Flow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490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475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F9D40"/>
              </a:solidFill>
              <a:ln w="3175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76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77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F9D40">
                  <a:alpha val="5035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78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79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0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1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2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3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4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5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6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7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8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9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sp>
          <p:nvSpPr>
            <p:cNvPr id="491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61" t="-10700" r="50338" b="11070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92" name="Rectangle"/>
            <p:cNvSpPr/>
            <p:nvPr/>
          </p:nvSpPr>
          <p:spPr>
            <a:xfrm>
              <a:off x="79547" y="844531"/>
              <a:ext cx="3210241" cy="200669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896" t="11803" r="50103" b="8819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sp>
        <p:nvSpPr>
          <p:cNvPr id="494" name="Line"/>
          <p:cNvSpPr/>
          <p:nvPr/>
        </p:nvSpPr>
        <p:spPr>
          <a:xfrm>
            <a:off x="2177142" y="10337513"/>
            <a:ext cx="11498359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5" name="Basics"/>
          <p:cNvSpPr txBox="1"/>
          <p:nvPr/>
        </p:nvSpPr>
        <p:spPr>
          <a:xfrm>
            <a:off x="282687" y="455406"/>
            <a:ext cx="155638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More layers</a:t>
            </a:r>
          </a:p>
        </p:txBody>
      </p:sp>
      <p:sp>
        <p:nvSpPr>
          <p:cNvPr id="496" name="Line"/>
          <p:cNvSpPr/>
          <p:nvPr/>
        </p:nvSpPr>
        <p:spPr>
          <a:xfrm>
            <a:off x="344038" y="453414"/>
            <a:ext cx="3037296" cy="3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7" name="Line"/>
          <p:cNvSpPr/>
          <p:nvPr/>
        </p:nvSpPr>
        <p:spPr>
          <a:xfrm>
            <a:off x="240539" y="455406"/>
            <a:ext cx="6539442" cy="1"/>
          </a:xfrm>
          <a:prstGeom prst="line">
            <a:avLst/>
          </a:prstGeom>
          <a:ln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8" name="Rectangle"/>
          <p:cNvSpPr/>
          <p:nvPr/>
        </p:nvSpPr>
        <p:spPr>
          <a:xfrm>
            <a:off x="226369" y="901444"/>
            <a:ext cx="30993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767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99" name="Rectangle"/>
          <p:cNvSpPr/>
          <p:nvPr/>
        </p:nvSpPr>
        <p:spPr>
          <a:xfrm>
            <a:off x="226369" y="6837984"/>
            <a:ext cx="30993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767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00" name="SUBTITLE"/>
          <p:cNvSpPr txBox="1"/>
          <p:nvPr/>
        </p:nvSpPr>
        <p:spPr>
          <a:xfrm>
            <a:off x="250699" y="906687"/>
            <a:ext cx="172394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CONVOLUTIONAL LAYERS</a:t>
            </a:r>
          </a:p>
        </p:txBody>
      </p:sp>
      <p:sp>
        <p:nvSpPr>
          <p:cNvPr id="501" name="SUBTITLE"/>
          <p:cNvSpPr txBox="1"/>
          <p:nvPr/>
        </p:nvSpPr>
        <p:spPr>
          <a:xfrm>
            <a:off x="255139" y="6860902"/>
            <a:ext cx="119344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POOLING LAYERS</a:t>
            </a:r>
          </a:p>
        </p:txBody>
      </p:sp>
      <p:sp>
        <p:nvSpPr>
          <p:cNvPr id="502" name="every(.x, .p, …) Do all element pass a test?…"/>
          <p:cNvSpPr txBox="1"/>
          <p:nvPr/>
        </p:nvSpPr>
        <p:spPr>
          <a:xfrm>
            <a:off x="1214652" y="1250626"/>
            <a:ext cx="2156361" cy="552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layer_conv_1d() </a:t>
            </a:r>
            <a:r>
              <a:rPr b="0"/>
              <a:t>1D, e.g. temporal convolution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layer_conv_2d_transpose() </a:t>
            </a:r>
            <a:r>
              <a:rPr b="0"/>
              <a:t>Transposed 2D (deconvolution)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layer_conv_2d()</a:t>
            </a:r>
            <a:r>
              <a:rPr b="0"/>
              <a:t> 2D, e.g. spatial convolution over images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layer_conv_3d_transpose() </a:t>
            </a:r>
            <a:r>
              <a:rPr b="0"/>
              <a:t>Transposed 3D (deconvolution)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layer_conv_3d() </a:t>
            </a:r>
            <a:r>
              <a:rPr b="0"/>
              <a:t>3D, e.g. spatial convolution over volumes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layer_conv_lstm_2d() </a:t>
            </a:r>
            <a:r>
              <a:rPr b="0"/>
              <a:t>Convolutional LSTM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layer_separable_conv_2d() </a:t>
            </a:r>
            <a:r>
              <a:rPr b="0"/>
              <a:t>Depthwise separable 2D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layer_upsampling_1d() layer_upsampling_2d() layer_upsampling_3d() </a:t>
            </a:r>
            <a:r>
              <a:rPr b="0"/>
              <a:t>Upsampling layer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layer_zero_padding_1d() layer_zero_padding_2d() layer_zero_padding_3d()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Zero-padding layer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layer_cropping_1d()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layer_cropping_2d() layer_cropping_3d()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Cropping layer</a:t>
            </a:r>
          </a:p>
        </p:txBody>
      </p:sp>
      <p:sp>
        <p:nvSpPr>
          <p:cNvPr id="503" name="Rectangle 30"/>
          <p:cNvSpPr/>
          <p:nvPr/>
        </p:nvSpPr>
        <p:spPr>
          <a:xfrm>
            <a:off x="460635" y="124110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04" name="Rectangle 31"/>
          <p:cNvSpPr/>
          <p:nvPr/>
        </p:nvSpPr>
        <p:spPr>
          <a:xfrm>
            <a:off x="581285" y="124110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05" name="Rectangle 32"/>
          <p:cNvSpPr/>
          <p:nvPr/>
        </p:nvSpPr>
        <p:spPr>
          <a:xfrm>
            <a:off x="701935" y="124110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06" name="Rectangle 33"/>
          <p:cNvSpPr/>
          <p:nvPr/>
        </p:nvSpPr>
        <p:spPr>
          <a:xfrm>
            <a:off x="822584" y="124110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07" name="Rectangle 39"/>
          <p:cNvSpPr/>
          <p:nvPr/>
        </p:nvSpPr>
        <p:spPr>
          <a:xfrm>
            <a:off x="943234" y="124110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08" name="Rectangle 40"/>
          <p:cNvSpPr/>
          <p:nvPr/>
        </p:nvSpPr>
        <p:spPr>
          <a:xfrm>
            <a:off x="581285" y="1499077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09" name="Rectangle 41"/>
          <p:cNvSpPr/>
          <p:nvPr/>
        </p:nvSpPr>
        <p:spPr>
          <a:xfrm>
            <a:off x="701935" y="1499077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10" name="Rectangle 42"/>
          <p:cNvSpPr/>
          <p:nvPr/>
        </p:nvSpPr>
        <p:spPr>
          <a:xfrm>
            <a:off x="822584" y="1499077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11" name="Isosceles Triangle 2"/>
          <p:cNvSpPr/>
          <p:nvPr/>
        </p:nvSpPr>
        <p:spPr>
          <a:xfrm rot="10800000">
            <a:off x="457532" y="1412880"/>
            <a:ext cx="606352" cy="45720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grpSp>
        <p:nvGrpSpPr>
          <p:cNvPr id="526" name="Group 7"/>
          <p:cNvGrpSpPr/>
          <p:nvPr/>
        </p:nvGrpSpPr>
        <p:grpSpPr>
          <a:xfrm>
            <a:off x="307473" y="2033647"/>
            <a:ext cx="767762" cy="361951"/>
            <a:chOff x="0" y="0"/>
            <a:chExt cx="767760" cy="361950"/>
          </a:xfrm>
        </p:grpSpPr>
        <p:sp>
          <p:nvSpPr>
            <p:cNvPr id="512" name="Rectangle 34"/>
            <p:cNvSpPr/>
            <p:nvPr/>
          </p:nvSpPr>
          <p:spPr>
            <a:xfrm>
              <a:off x="120649" y="-1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13" name="Rectangle 35"/>
            <p:cNvSpPr/>
            <p:nvPr/>
          </p:nvSpPr>
          <p:spPr>
            <a:xfrm>
              <a:off x="-1" y="-1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14" name="Rectangle 36"/>
            <p:cNvSpPr/>
            <p:nvPr/>
          </p:nvSpPr>
          <p:spPr>
            <a:xfrm>
              <a:off x="-1" y="120650"/>
              <a:ext cx="120651" cy="120650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15" name="Rectangle 37"/>
            <p:cNvSpPr/>
            <p:nvPr/>
          </p:nvSpPr>
          <p:spPr>
            <a:xfrm>
              <a:off x="120649" y="120650"/>
              <a:ext cx="120651" cy="120650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16" name="Rectangle 45"/>
            <p:cNvSpPr/>
            <p:nvPr/>
          </p:nvSpPr>
          <p:spPr>
            <a:xfrm>
              <a:off x="241300" y="-1"/>
              <a:ext cx="120650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17" name="Rectangle 46"/>
            <p:cNvSpPr/>
            <p:nvPr/>
          </p:nvSpPr>
          <p:spPr>
            <a:xfrm>
              <a:off x="241300" y="120650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18" name="Rectangle 47"/>
            <p:cNvSpPr/>
            <p:nvPr/>
          </p:nvSpPr>
          <p:spPr>
            <a:xfrm>
              <a:off x="-1" y="241300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19" name="Rectangle 48"/>
            <p:cNvSpPr/>
            <p:nvPr/>
          </p:nvSpPr>
          <p:spPr>
            <a:xfrm>
              <a:off x="120649" y="241300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0" name="Rectangle 49"/>
            <p:cNvSpPr/>
            <p:nvPr/>
          </p:nvSpPr>
          <p:spPr>
            <a:xfrm>
              <a:off x="241300" y="241300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1" name="Rectangle 50"/>
            <p:cNvSpPr/>
            <p:nvPr/>
          </p:nvSpPr>
          <p:spPr>
            <a:xfrm>
              <a:off x="526460" y="60325"/>
              <a:ext cx="120651" cy="120650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2" name="Rectangle 51"/>
            <p:cNvSpPr/>
            <p:nvPr/>
          </p:nvSpPr>
          <p:spPr>
            <a:xfrm>
              <a:off x="647110" y="60325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3" name="Rectangle 52"/>
            <p:cNvSpPr/>
            <p:nvPr/>
          </p:nvSpPr>
          <p:spPr>
            <a:xfrm>
              <a:off x="526460" y="180975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4" name="Rectangle 53"/>
            <p:cNvSpPr/>
            <p:nvPr/>
          </p:nvSpPr>
          <p:spPr>
            <a:xfrm>
              <a:off x="647110" y="180975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5" name="Isosceles Triangle 54"/>
            <p:cNvSpPr/>
            <p:nvPr/>
          </p:nvSpPr>
          <p:spPr>
            <a:xfrm rot="5400000">
              <a:off x="307469" y="162590"/>
              <a:ext cx="279535" cy="45722"/>
            </a:xfrm>
            <a:prstGeom prst="triangle">
              <a:avLst/>
            </a:prstGeom>
            <a:solidFill>
              <a:srgbClr val="DF8A2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sp>
        <p:nvSpPr>
          <p:cNvPr id="527" name="Isosceles Triangle 68"/>
          <p:cNvSpPr/>
          <p:nvPr/>
        </p:nvSpPr>
        <p:spPr>
          <a:xfrm rot="5400000">
            <a:off x="614944" y="3174859"/>
            <a:ext cx="279535" cy="45720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grpSp>
        <p:nvGrpSpPr>
          <p:cNvPr id="532" name="Cube 3"/>
          <p:cNvGrpSpPr/>
          <p:nvPr/>
        </p:nvGrpSpPr>
        <p:grpSpPr>
          <a:xfrm>
            <a:off x="202180" y="3186175"/>
            <a:ext cx="150059" cy="139624"/>
            <a:chOff x="0" y="0"/>
            <a:chExt cx="150058" cy="139622"/>
          </a:xfrm>
        </p:grpSpPr>
        <p:sp>
          <p:nvSpPr>
            <p:cNvPr id="528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9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30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31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37" name="Cube 70"/>
          <p:cNvGrpSpPr/>
          <p:nvPr/>
        </p:nvGrpSpPr>
        <p:grpSpPr>
          <a:xfrm>
            <a:off x="318026" y="3186175"/>
            <a:ext cx="150059" cy="139624"/>
            <a:chOff x="0" y="0"/>
            <a:chExt cx="150058" cy="139622"/>
          </a:xfrm>
        </p:grpSpPr>
        <p:sp>
          <p:nvSpPr>
            <p:cNvPr id="533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34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35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36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42" name="Cube 71"/>
          <p:cNvGrpSpPr/>
          <p:nvPr/>
        </p:nvGrpSpPr>
        <p:grpSpPr>
          <a:xfrm>
            <a:off x="432838" y="3186175"/>
            <a:ext cx="150059" cy="139624"/>
            <a:chOff x="0" y="0"/>
            <a:chExt cx="150058" cy="139622"/>
          </a:xfrm>
        </p:grpSpPr>
        <p:sp>
          <p:nvSpPr>
            <p:cNvPr id="538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39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40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41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47" name="Cube 72"/>
          <p:cNvGrpSpPr/>
          <p:nvPr/>
        </p:nvGrpSpPr>
        <p:grpSpPr>
          <a:xfrm>
            <a:off x="202180" y="3077354"/>
            <a:ext cx="150059" cy="139624"/>
            <a:chOff x="0" y="0"/>
            <a:chExt cx="150058" cy="139622"/>
          </a:xfrm>
        </p:grpSpPr>
        <p:sp>
          <p:nvSpPr>
            <p:cNvPr id="543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44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45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46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52" name="Cube 80"/>
          <p:cNvGrpSpPr/>
          <p:nvPr/>
        </p:nvGrpSpPr>
        <p:grpSpPr>
          <a:xfrm>
            <a:off x="318026" y="3077354"/>
            <a:ext cx="150059" cy="139624"/>
            <a:chOff x="0" y="0"/>
            <a:chExt cx="150058" cy="139622"/>
          </a:xfrm>
        </p:grpSpPr>
        <p:sp>
          <p:nvSpPr>
            <p:cNvPr id="548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49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50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51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57" name="Cube 81"/>
          <p:cNvGrpSpPr/>
          <p:nvPr/>
        </p:nvGrpSpPr>
        <p:grpSpPr>
          <a:xfrm>
            <a:off x="432838" y="3077354"/>
            <a:ext cx="150059" cy="139624"/>
            <a:chOff x="0" y="0"/>
            <a:chExt cx="150058" cy="139622"/>
          </a:xfrm>
        </p:grpSpPr>
        <p:sp>
          <p:nvSpPr>
            <p:cNvPr id="553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54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55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56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62" name="Cube 83"/>
          <p:cNvGrpSpPr/>
          <p:nvPr/>
        </p:nvGrpSpPr>
        <p:grpSpPr>
          <a:xfrm>
            <a:off x="202180" y="2970915"/>
            <a:ext cx="150059" cy="139624"/>
            <a:chOff x="0" y="0"/>
            <a:chExt cx="150058" cy="139622"/>
          </a:xfrm>
        </p:grpSpPr>
        <p:sp>
          <p:nvSpPr>
            <p:cNvPr id="558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59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60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61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67" name="Cube 84"/>
          <p:cNvGrpSpPr/>
          <p:nvPr/>
        </p:nvGrpSpPr>
        <p:grpSpPr>
          <a:xfrm>
            <a:off x="318026" y="2970915"/>
            <a:ext cx="150059" cy="139624"/>
            <a:chOff x="0" y="0"/>
            <a:chExt cx="150058" cy="139622"/>
          </a:xfrm>
        </p:grpSpPr>
        <p:sp>
          <p:nvSpPr>
            <p:cNvPr id="563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64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65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66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72" name="Cube 85"/>
          <p:cNvGrpSpPr/>
          <p:nvPr/>
        </p:nvGrpSpPr>
        <p:grpSpPr>
          <a:xfrm>
            <a:off x="432838" y="2970915"/>
            <a:ext cx="150059" cy="139624"/>
            <a:chOff x="0" y="0"/>
            <a:chExt cx="150058" cy="139622"/>
          </a:xfrm>
        </p:grpSpPr>
        <p:sp>
          <p:nvSpPr>
            <p:cNvPr id="568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69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70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71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77" name="Cube 88"/>
          <p:cNvGrpSpPr/>
          <p:nvPr/>
        </p:nvGrpSpPr>
        <p:grpSpPr>
          <a:xfrm>
            <a:off x="840469" y="3144526"/>
            <a:ext cx="150059" cy="139624"/>
            <a:chOff x="0" y="0"/>
            <a:chExt cx="150058" cy="139622"/>
          </a:xfrm>
        </p:grpSpPr>
        <p:sp>
          <p:nvSpPr>
            <p:cNvPr id="573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74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75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76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82" name="Cube 89"/>
          <p:cNvGrpSpPr/>
          <p:nvPr/>
        </p:nvGrpSpPr>
        <p:grpSpPr>
          <a:xfrm>
            <a:off x="956314" y="3144526"/>
            <a:ext cx="150059" cy="139624"/>
            <a:chOff x="0" y="0"/>
            <a:chExt cx="150058" cy="139622"/>
          </a:xfrm>
        </p:grpSpPr>
        <p:sp>
          <p:nvSpPr>
            <p:cNvPr id="578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79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80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81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87" name="Cube 90"/>
          <p:cNvGrpSpPr/>
          <p:nvPr/>
        </p:nvGrpSpPr>
        <p:grpSpPr>
          <a:xfrm>
            <a:off x="840469" y="3038087"/>
            <a:ext cx="150059" cy="139624"/>
            <a:chOff x="0" y="0"/>
            <a:chExt cx="150058" cy="139622"/>
          </a:xfrm>
        </p:grpSpPr>
        <p:sp>
          <p:nvSpPr>
            <p:cNvPr id="583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84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85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86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92" name="Cube 91"/>
          <p:cNvGrpSpPr/>
          <p:nvPr/>
        </p:nvGrpSpPr>
        <p:grpSpPr>
          <a:xfrm>
            <a:off x="956314" y="3038087"/>
            <a:ext cx="150059" cy="139624"/>
            <a:chOff x="0" y="0"/>
            <a:chExt cx="150058" cy="139622"/>
          </a:xfrm>
        </p:grpSpPr>
        <p:sp>
          <p:nvSpPr>
            <p:cNvPr id="588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89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90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91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sp>
        <p:nvSpPr>
          <p:cNvPr id="593" name="Rectangle 93"/>
          <p:cNvSpPr/>
          <p:nvPr/>
        </p:nvSpPr>
        <p:spPr>
          <a:xfrm>
            <a:off x="877618" y="4479734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94" name="Rectangle 94"/>
          <p:cNvSpPr/>
          <p:nvPr/>
        </p:nvSpPr>
        <p:spPr>
          <a:xfrm>
            <a:off x="756967" y="4479734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95" name="Rectangle 95"/>
          <p:cNvSpPr/>
          <p:nvPr/>
        </p:nvSpPr>
        <p:spPr>
          <a:xfrm>
            <a:off x="756967" y="4600384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96" name="Rectangle 96"/>
          <p:cNvSpPr/>
          <p:nvPr/>
        </p:nvSpPr>
        <p:spPr>
          <a:xfrm>
            <a:off x="877618" y="4600384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97" name="Rectangle 97"/>
          <p:cNvSpPr/>
          <p:nvPr/>
        </p:nvSpPr>
        <p:spPr>
          <a:xfrm>
            <a:off x="998268" y="447973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98" name="Rectangle 98"/>
          <p:cNvSpPr/>
          <p:nvPr/>
        </p:nvSpPr>
        <p:spPr>
          <a:xfrm>
            <a:off x="998268" y="460038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99" name="Rectangle 99"/>
          <p:cNvSpPr/>
          <p:nvPr/>
        </p:nvSpPr>
        <p:spPr>
          <a:xfrm>
            <a:off x="756967" y="472103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0" name="Rectangle 100"/>
          <p:cNvSpPr/>
          <p:nvPr/>
        </p:nvSpPr>
        <p:spPr>
          <a:xfrm>
            <a:off x="877618" y="472103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1" name="Rectangle 101"/>
          <p:cNvSpPr/>
          <p:nvPr/>
        </p:nvSpPr>
        <p:spPr>
          <a:xfrm>
            <a:off x="998268" y="472103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2" name="Rectangle 102"/>
          <p:cNvSpPr/>
          <p:nvPr/>
        </p:nvSpPr>
        <p:spPr>
          <a:xfrm>
            <a:off x="364367" y="45400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3" name="Rectangle 103"/>
          <p:cNvSpPr/>
          <p:nvPr/>
        </p:nvSpPr>
        <p:spPr>
          <a:xfrm>
            <a:off x="485018" y="45400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4" name="Rectangle 104"/>
          <p:cNvSpPr/>
          <p:nvPr/>
        </p:nvSpPr>
        <p:spPr>
          <a:xfrm>
            <a:off x="364367" y="46607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5" name="Rectangle 105"/>
          <p:cNvSpPr/>
          <p:nvPr/>
        </p:nvSpPr>
        <p:spPr>
          <a:xfrm>
            <a:off x="485018" y="46607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6" name="Isosceles Triangle 106"/>
          <p:cNvSpPr/>
          <p:nvPr/>
        </p:nvSpPr>
        <p:spPr>
          <a:xfrm rot="5400000">
            <a:off x="552258" y="4642325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7" name="Rectangle 123"/>
          <p:cNvSpPr/>
          <p:nvPr/>
        </p:nvSpPr>
        <p:spPr>
          <a:xfrm>
            <a:off x="428124" y="60468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8" name="Rectangle 124"/>
          <p:cNvSpPr/>
          <p:nvPr/>
        </p:nvSpPr>
        <p:spPr>
          <a:xfrm>
            <a:off x="307473" y="60468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9" name="Rectangle 125"/>
          <p:cNvSpPr/>
          <p:nvPr/>
        </p:nvSpPr>
        <p:spPr>
          <a:xfrm>
            <a:off x="307473" y="616752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0" name="Rectangle 126"/>
          <p:cNvSpPr/>
          <p:nvPr/>
        </p:nvSpPr>
        <p:spPr>
          <a:xfrm>
            <a:off x="428124" y="616752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1" name="Rectangle 128"/>
          <p:cNvSpPr/>
          <p:nvPr/>
        </p:nvSpPr>
        <p:spPr>
          <a:xfrm>
            <a:off x="548774" y="60468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2" name="Rectangle 129"/>
          <p:cNvSpPr/>
          <p:nvPr/>
        </p:nvSpPr>
        <p:spPr>
          <a:xfrm>
            <a:off x="548774" y="616752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3" name="Rectangle 132"/>
          <p:cNvSpPr/>
          <p:nvPr/>
        </p:nvSpPr>
        <p:spPr>
          <a:xfrm>
            <a:off x="307473" y="62881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4" name="Rectangle 133"/>
          <p:cNvSpPr/>
          <p:nvPr/>
        </p:nvSpPr>
        <p:spPr>
          <a:xfrm>
            <a:off x="428124" y="62881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5" name="Rectangle 135"/>
          <p:cNvSpPr/>
          <p:nvPr/>
        </p:nvSpPr>
        <p:spPr>
          <a:xfrm>
            <a:off x="548774" y="62881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6" name="Rectangle 136"/>
          <p:cNvSpPr/>
          <p:nvPr/>
        </p:nvSpPr>
        <p:spPr>
          <a:xfrm>
            <a:off x="833935" y="61071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7" name="Rectangle 137"/>
          <p:cNvSpPr/>
          <p:nvPr/>
        </p:nvSpPr>
        <p:spPr>
          <a:xfrm>
            <a:off x="954585" y="61071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8" name="Rectangle 138"/>
          <p:cNvSpPr/>
          <p:nvPr/>
        </p:nvSpPr>
        <p:spPr>
          <a:xfrm>
            <a:off x="833935" y="622784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9" name="Rectangle 139"/>
          <p:cNvSpPr/>
          <p:nvPr/>
        </p:nvSpPr>
        <p:spPr>
          <a:xfrm>
            <a:off x="954585" y="622784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0" name="Isosceles Triangle 140"/>
          <p:cNvSpPr/>
          <p:nvPr/>
        </p:nvSpPr>
        <p:spPr>
          <a:xfrm rot="5400000">
            <a:off x="614944" y="6209463"/>
            <a:ext cx="279535" cy="45720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1" name="Rectangle 141"/>
          <p:cNvSpPr/>
          <p:nvPr/>
        </p:nvSpPr>
        <p:spPr>
          <a:xfrm>
            <a:off x="877618" y="531843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2" name="Rectangle 142"/>
          <p:cNvSpPr/>
          <p:nvPr/>
        </p:nvSpPr>
        <p:spPr>
          <a:xfrm>
            <a:off x="756967" y="531843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3" name="Rectangle 143"/>
          <p:cNvSpPr/>
          <p:nvPr/>
        </p:nvSpPr>
        <p:spPr>
          <a:xfrm>
            <a:off x="756967" y="543908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4" name="Rectangle 144"/>
          <p:cNvSpPr/>
          <p:nvPr/>
        </p:nvSpPr>
        <p:spPr>
          <a:xfrm>
            <a:off x="877618" y="543908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5" name="Rectangle 145"/>
          <p:cNvSpPr/>
          <p:nvPr/>
        </p:nvSpPr>
        <p:spPr>
          <a:xfrm>
            <a:off x="998268" y="531843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6" name="Rectangle 146"/>
          <p:cNvSpPr/>
          <p:nvPr/>
        </p:nvSpPr>
        <p:spPr>
          <a:xfrm>
            <a:off x="998268" y="543908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7" name="Rectangle 147"/>
          <p:cNvSpPr/>
          <p:nvPr/>
        </p:nvSpPr>
        <p:spPr>
          <a:xfrm>
            <a:off x="756967" y="555973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8" name="Rectangle 148"/>
          <p:cNvSpPr/>
          <p:nvPr/>
        </p:nvSpPr>
        <p:spPr>
          <a:xfrm>
            <a:off x="877618" y="555973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9" name="Rectangle 149"/>
          <p:cNvSpPr/>
          <p:nvPr/>
        </p:nvSpPr>
        <p:spPr>
          <a:xfrm>
            <a:off x="998268" y="555973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0" name="Rectangle 150"/>
          <p:cNvSpPr/>
          <p:nvPr/>
        </p:nvSpPr>
        <p:spPr>
          <a:xfrm>
            <a:off x="364367" y="537875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1" name="Rectangle 151"/>
          <p:cNvSpPr/>
          <p:nvPr/>
        </p:nvSpPr>
        <p:spPr>
          <a:xfrm>
            <a:off x="485018" y="537875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2" name="Rectangle 152"/>
          <p:cNvSpPr/>
          <p:nvPr/>
        </p:nvSpPr>
        <p:spPr>
          <a:xfrm>
            <a:off x="364367" y="549940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3" name="Rectangle 153"/>
          <p:cNvSpPr/>
          <p:nvPr/>
        </p:nvSpPr>
        <p:spPr>
          <a:xfrm>
            <a:off x="485018" y="549940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4" name="Isosceles Triangle 154"/>
          <p:cNvSpPr/>
          <p:nvPr/>
        </p:nvSpPr>
        <p:spPr>
          <a:xfrm rot="5400000">
            <a:off x="552258" y="5481023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5" name="every(.x, .p, …) Do all element pass a test?…"/>
          <p:cNvSpPr txBox="1"/>
          <p:nvPr/>
        </p:nvSpPr>
        <p:spPr>
          <a:xfrm>
            <a:off x="973352" y="7155501"/>
            <a:ext cx="2468348" cy="293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layer_max_pooling_1d()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layer_max_pooling_2d()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layer_max_pooling_3d()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Maximum pooling for 1D to 3D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layer_average_pooling_1d() layer_average_pooling_2d() layer_average_pooling_3d()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Average pooling for 1D to 3D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layer_global_max_pooling_1d() layer_global_max_pooling_2d()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layer_global_max_pooling_3d()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Global maximum pooling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layer_global_average_pooling_1d()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layer_global_average_pooling_2d()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layer_global_average_pooling_3d()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Global average pooling</a:t>
            </a:r>
          </a:p>
        </p:txBody>
      </p:sp>
      <p:sp>
        <p:nvSpPr>
          <p:cNvPr id="636" name="Rectangle 158"/>
          <p:cNvSpPr/>
          <p:nvPr/>
        </p:nvSpPr>
        <p:spPr>
          <a:xfrm>
            <a:off x="754559" y="7268325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7" name="Rectangle 160"/>
          <p:cNvSpPr/>
          <p:nvPr/>
        </p:nvSpPr>
        <p:spPr>
          <a:xfrm>
            <a:off x="260609" y="7208000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8" name="Rectangle 161"/>
          <p:cNvSpPr/>
          <p:nvPr/>
        </p:nvSpPr>
        <p:spPr>
          <a:xfrm>
            <a:off x="381259" y="7208000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9" name="Rectangle 162"/>
          <p:cNvSpPr/>
          <p:nvPr/>
        </p:nvSpPr>
        <p:spPr>
          <a:xfrm>
            <a:off x="260609" y="7328650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0" name="Rectangle 163"/>
          <p:cNvSpPr/>
          <p:nvPr/>
        </p:nvSpPr>
        <p:spPr>
          <a:xfrm>
            <a:off x="381259" y="7328650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1" name="Isosceles Triangle 164"/>
          <p:cNvSpPr/>
          <p:nvPr/>
        </p:nvSpPr>
        <p:spPr>
          <a:xfrm rot="5400000">
            <a:off x="475244" y="7324907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2" name="Rectangle 165"/>
          <p:cNvSpPr/>
          <p:nvPr/>
        </p:nvSpPr>
        <p:spPr>
          <a:xfrm>
            <a:off x="754559" y="8056477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3" name="Rectangle 166"/>
          <p:cNvSpPr/>
          <p:nvPr/>
        </p:nvSpPr>
        <p:spPr>
          <a:xfrm>
            <a:off x="260609" y="7996152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4" name="Rectangle 167"/>
          <p:cNvSpPr/>
          <p:nvPr/>
        </p:nvSpPr>
        <p:spPr>
          <a:xfrm>
            <a:off x="381259" y="7996152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5" name="Rectangle 168"/>
          <p:cNvSpPr/>
          <p:nvPr/>
        </p:nvSpPr>
        <p:spPr>
          <a:xfrm>
            <a:off x="260609" y="8116802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6" name="Rectangle 169"/>
          <p:cNvSpPr/>
          <p:nvPr/>
        </p:nvSpPr>
        <p:spPr>
          <a:xfrm>
            <a:off x="381259" y="8116802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7" name="Isosceles Triangle 170"/>
          <p:cNvSpPr/>
          <p:nvPr/>
        </p:nvSpPr>
        <p:spPr>
          <a:xfrm rot="5400000">
            <a:off x="475244" y="8113059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8" name="Rectangle 171"/>
          <p:cNvSpPr/>
          <p:nvPr/>
        </p:nvSpPr>
        <p:spPr>
          <a:xfrm>
            <a:off x="754559" y="8667553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9" name="Rectangle 172"/>
          <p:cNvSpPr/>
          <p:nvPr/>
        </p:nvSpPr>
        <p:spPr>
          <a:xfrm>
            <a:off x="260609" y="8486578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0" name="Rectangle 173"/>
          <p:cNvSpPr/>
          <p:nvPr/>
        </p:nvSpPr>
        <p:spPr>
          <a:xfrm>
            <a:off x="381259" y="8486578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1" name="Rectangle 174"/>
          <p:cNvSpPr/>
          <p:nvPr/>
        </p:nvSpPr>
        <p:spPr>
          <a:xfrm>
            <a:off x="260609" y="8607228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2" name="Rectangle 175"/>
          <p:cNvSpPr/>
          <p:nvPr/>
        </p:nvSpPr>
        <p:spPr>
          <a:xfrm>
            <a:off x="381259" y="8607228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3" name="Isosceles Triangle 176"/>
          <p:cNvSpPr/>
          <p:nvPr/>
        </p:nvSpPr>
        <p:spPr>
          <a:xfrm rot="5400000">
            <a:off x="475244" y="8724135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4" name="Rectangle 177"/>
          <p:cNvSpPr/>
          <p:nvPr/>
        </p:nvSpPr>
        <p:spPr>
          <a:xfrm>
            <a:off x="260609" y="8777223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5" name="Rectangle 178"/>
          <p:cNvSpPr/>
          <p:nvPr/>
        </p:nvSpPr>
        <p:spPr>
          <a:xfrm>
            <a:off x="381259" y="8777223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6" name="Rectangle 179"/>
          <p:cNvSpPr/>
          <p:nvPr/>
        </p:nvSpPr>
        <p:spPr>
          <a:xfrm>
            <a:off x="260609" y="8897873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7" name="Rectangle 180"/>
          <p:cNvSpPr/>
          <p:nvPr/>
        </p:nvSpPr>
        <p:spPr>
          <a:xfrm>
            <a:off x="381259" y="8897873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8" name="Rectangle 181"/>
          <p:cNvSpPr/>
          <p:nvPr/>
        </p:nvSpPr>
        <p:spPr>
          <a:xfrm>
            <a:off x="754559" y="9478546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9" name="Rectangle 182"/>
          <p:cNvSpPr/>
          <p:nvPr/>
        </p:nvSpPr>
        <p:spPr>
          <a:xfrm>
            <a:off x="260609" y="9297571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0" name="Rectangle 183"/>
          <p:cNvSpPr/>
          <p:nvPr/>
        </p:nvSpPr>
        <p:spPr>
          <a:xfrm>
            <a:off x="381259" y="9297571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1" name="Rectangle 184"/>
          <p:cNvSpPr/>
          <p:nvPr/>
        </p:nvSpPr>
        <p:spPr>
          <a:xfrm>
            <a:off x="260609" y="9418221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2" name="Rectangle 185"/>
          <p:cNvSpPr/>
          <p:nvPr/>
        </p:nvSpPr>
        <p:spPr>
          <a:xfrm>
            <a:off x="381259" y="9418221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3" name="Isosceles Triangle 186"/>
          <p:cNvSpPr/>
          <p:nvPr/>
        </p:nvSpPr>
        <p:spPr>
          <a:xfrm rot="5400000">
            <a:off x="475244" y="9535128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4" name="Rectangle 188"/>
          <p:cNvSpPr/>
          <p:nvPr/>
        </p:nvSpPr>
        <p:spPr>
          <a:xfrm>
            <a:off x="260609" y="9588217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5" name="Rectangle 189"/>
          <p:cNvSpPr/>
          <p:nvPr/>
        </p:nvSpPr>
        <p:spPr>
          <a:xfrm>
            <a:off x="381259" y="9588217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6" name="Rectangle 190"/>
          <p:cNvSpPr/>
          <p:nvPr/>
        </p:nvSpPr>
        <p:spPr>
          <a:xfrm>
            <a:off x="260609" y="9708867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7" name="Rectangle 191"/>
          <p:cNvSpPr/>
          <p:nvPr/>
        </p:nvSpPr>
        <p:spPr>
          <a:xfrm>
            <a:off x="381259" y="9708867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8" name="Basics"/>
          <p:cNvSpPr txBox="1"/>
          <p:nvPr/>
        </p:nvSpPr>
        <p:spPr>
          <a:xfrm>
            <a:off x="7040394" y="455406"/>
            <a:ext cx="191103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Preprocessing</a:t>
            </a:r>
          </a:p>
        </p:txBody>
      </p:sp>
      <p:sp>
        <p:nvSpPr>
          <p:cNvPr id="669" name="Line"/>
          <p:cNvSpPr/>
          <p:nvPr/>
        </p:nvSpPr>
        <p:spPr>
          <a:xfrm>
            <a:off x="7012361" y="455406"/>
            <a:ext cx="3079673" cy="1"/>
          </a:xfrm>
          <a:prstGeom prst="line">
            <a:avLst/>
          </a:prstGeom>
          <a:ln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0" name="Rectangle"/>
          <p:cNvSpPr/>
          <p:nvPr/>
        </p:nvSpPr>
        <p:spPr>
          <a:xfrm>
            <a:off x="7035959" y="901444"/>
            <a:ext cx="3353230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83A9D2"/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71" name="Rectangle"/>
          <p:cNvSpPr/>
          <p:nvPr/>
        </p:nvSpPr>
        <p:spPr>
          <a:xfrm>
            <a:off x="7035959" y="3006031"/>
            <a:ext cx="3353230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83A9D2"/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72" name="SUBTITLE"/>
          <p:cNvSpPr txBox="1"/>
          <p:nvPr/>
        </p:nvSpPr>
        <p:spPr>
          <a:xfrm>
            <a:off x="7049819" y="906688"/>
            <a:ext cx="193913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SEQUENCE PREPROCESSING</a:t>
            </a:r>
          </a:p>
        </p:txBody>
      </p:sp>
      <p:sp>
        <p:nvSpPr>
          <p:cNvPr id="673" name="every(.x, .p, …) Do all element pass a test?…"/>
          <p:cNvSpPr txBox="1"/>
          <p:nvPr/>
        </p:nvSpPr>
        <p:spPr>
          <a:xfrm>
            <a:off x="7048468" y="1250626"/>
            <a:ext cx="3308601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pad_sequences()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Pads each sequence to the same length (length of the longest sequence)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skipgrams()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Generates skipgram word pairs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make_sampling_table()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Generates word rank-based probabilistic sampling table</a:t>
            </a:r>
            <a:endParaRPr b="1"/>
          </a:p>
        </p:txBody>
      </p:sp>
      <p:sp>
        <p:nvSpPr>
          <p:cNvPr id="674" name="SUBTITLE"/>
          <p:cNvSpPr txBox="1"/>
          <p:nvPr/>
        </p:nvSpPr>
        <p:spPr>
          <a:xfrm>
            <a:off x="7049819" y="3016193"/>
            <a:ext cx="15445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TEXT PREPROCESSING</a:t>
            </a:r>
          </a:p>
        </p:txBody>
      </p:sp>
      <p:sp>
        <p:nvSpPr>
          <p:cNvPr id="675" name="every(.x, .p, …) Do all element pass a test?…"/>
          <p:cNvSpPr txBox="1"/>
          <p:nvPr/>
        </p:nvSpPr>
        <p:spPr>
          <a:xfrm>
            <a:off x="7057197" y="3291892"/>
            <a:ext cx="3331594" cy="367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text_tokenizer() </a:t>
            </a:r>
            <a:r>
              <a:rPr b="0"/>
              <a:t>Text tokenization utility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fit_text_tokenizer() </a:t>
            </a:r>
            <a:r>
              <a:rPr b="0"/>
              <a:t>Update tokenizer internal vocabulary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save_text_tokenizer(); load_text_tokenizer()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Save a text tokenizer to an external file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texts_to_sequences(); texts_to_sequences_generator()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Transforms each text in texts to sequence of integers</a:t>
            </a:r>
            <a:endParaRPr b="1"/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texts_to_matrix(); sequences_to_matrix()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Convert a list of sequences into a matrix</a:t>
            </a:r>
            <a:endParaRPr b="1"/>
          </a:p>
          <a:p>
            <a:pPr>
              <a:lnSpc>
                <a:spcPct val="80000"/>
              </a:lnSpc>
              <a:spcBef>
                <a:spcPts val="120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text_one_hot() </a:t>
            </a:r>
            <a:r>
              <a:rPr b="0"/>
              <a:t>One-hot encode text to word indices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text_hashing_trick()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Converts a text to a sequence of indexes in a fixed-size hashing space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text_to_word_sequence() 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Convert text to a sequence of words (or tokens)</a:t>
            </a:r>
          </a:p>
        </p:txBody>
      </p:sp>
      <p:sp>
        <p:nvSpPr>
          <p:cNvPr id="676" name="Rectangle"/>
          <p:cNvSpPr/>
          <p:nvPr/>
        </p:nvSpPr>
        <p:spPr>
          <a:xfrm>
            <a:off x="7035959" y="7137288"/>
            <a:ext cx="3353230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83A9D2"/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77" name="SUBTITLE"/>
          <p:cNvSpPr txBox="1"/>
          <p:nvPr/>
        </p:nvSpPr>
        <p:spPr>
          <a:xfrm>
            <a:off x="7049819" y="7147449"/>
            <a:ext cx="163677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IMAGE PREPROCESSING</a:t>
            </a:r>
          </a:p>
        </p:txBody>
      </p:sp>
      <p:sp>
        <p:nvSpPr>
          <p:cNvPr id="678" name="every(.x, .p, …) Do all element pass a test?…"/>
          <p:cNvSpPr txBox="1"/>
          <p:nvPr/>
        </p:nvSpPr>
        <p:spPr>
          <a:xfrm>
            <a:off x="7053892" y="7423149"/>
            <a:ext cx="3344295" cy="288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image_load() </a:t>
            </a:r>
            <a:r>
              <a:rPr b="0"/>
              <a:t>Loads an image into PIL format.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flow_images_from_data()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flow_images_from_directory() </a:t>
            </a: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Generates batches of augmented/normalized data from images and labels, or a directory</a:t>
            </a:r>
            <a:endParaRPr b="1"/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image_data_generator() </a:t>
            </a:r>
            <a:r>
              <a:rPr b="0"/>
              <a:t>Generate minibatches of image data with real-time data augmentation.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fit_image_data_generator() </a:t>
            </a:r>
            <a:r>
              <a:rPr b="0"/>
              <a:t>Fit image data generator internal statistics to some sample data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generator_next() </a:t>
            </a:r>
            <a:r>
              <a:rPr b="0"/>
              <a:t>Retrieve the next item</a:t>
            </a: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image_to_array(); image_array_resize()</a:t>
            </a:r>
            <a:br/>
            <a:r>
              <a:t>image_array_save() </a:t>
            </a:r>
            <a:r>
              <a:rPr b="0"/>
              <a:t>3D array representation</a:t>
            </a:r>
          </a:p>
        </p:txBody>
      </p:sp>
      <p:sp>
        <p:nvSpPr>
          <p:cNvPr id="679" name="Rectangle"/>
          <p:cNvSpPr/>
          <p:nvPr/>
        </p:nvSpPr>
        <p:spPr>
          <a:xfrm>
            <a:off x="3559878" y="888744"/>
            <a:ext cx="32009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767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80" name="Rectangle"/>
          <p:cNvSpPr/>
          <p:nvPr/>
        </p:nvSpPr>
        <p:spPr>
          <a:xfrm>
            <a:off x="3559878" y="3832216"/>
            <a:ext cx="32009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767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81" name="Rectangle"/>
          <p:cNvSpPr/>
          <p:nvPr/>
        </p:nvSpPr>
        <p:spPr>
          <a:xfrm>
            <a:off x="3559878" y="8867244"/>
            <a:ext cx="32009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767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82" name="Rectangle"/>
          <p:cNvSpPr/>
          <p:nvPr/>
        </p:nvSpPr>
        <p:spPr>
          <a:xfrm>
            <a:off x="3559878" y="5609221"/>
            <a:ext cx="32009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767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83" name="SUBTITLE"/>
          <p:cNvSpPr txBox="1"/>
          <p:nvPr/>
        </p:nvSpPr>
        <p:spPr>
          <a:xfrm>
            <a:off x="3579691" y="906687"/>
            <a:ext cx="13684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ACTIVATION LAYERS</a:t>
            </a:r>
          </a:p>
        </p:txBody>
      </p:sp>
      <p:sp>
        <p:nvSpPr>
          <p:cNvPr id="684" name="every(.x, .p, …) Do all element pass a test?…"/>
          <p:cNvSpPr txBox="1"/>
          <p:nvPr/>
        </p:nvSpPr>
        <p:spPr>
          <a:xfrm>
            <a:off x="4160825" y="1250626"/>
            <a:ext cx="2619156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layer_activation(</a:t>
            </a:r>
            <a:r>
              <a:rPr b="0"/>
              <a:t>object, activation</a:t>
            </a: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Apply an activation function to an output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layer_activation_leaky_relu()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Leaky version of a rectified linear unit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layer_activation_parametric_relu() </a:t>
            </a:r>
            <a:r>
              <a:rPr b="0"/>
              <a:t>Parametric rectified linear unit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layer_activation_thresholded_relu() </a:t>
            </a:r>
            <a:r>
              <a:rPr b="0"/>
              <a:t>Thresholded rectified linear unit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layer_activation_elu()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Exponential linear unit</a:t>
            </a:r>
            <a:endParaRPr b="1"/>
          </a:p>
        </p:txBody>
      </p:sp>
      <p:sp>
        <p:nvSpPr>
          <p:cNvPr id="685" name="Rectangle 194"/>
          <p:cNvSpPr/>
          <p:nvPr/>
        </p:nvSpPr>
        <p:spPr>
          <a:xfrm>
            <a:off x="3657246" y="1699589"/>
            <a:ext cx="254007" cy="254007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86" name="Freeform: Shape 195"/>
          <p:cNvSpPr/>
          <p:nvPr/>
        </p:nvSpPr>
        <p:spPr>
          <a:xfrm>
            <a:off x="3701426" y="1799709"/>
            <a:ext cx="175761" cy="91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981" y="15995"/>
                </a:lnTo>
                <a:lnTo>
                  <a:pt x="21600" y="0"/>
                </a:ln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grpSp>
        <p:nvGrpSpPr>
          <p:cNvPr id="689" name="Rectangle 196"/>
          <p:cNvGrpSpPr/>
          <p:nvPr/>
        </p:nvGrpSpPr>
        <p:grpSpPr>
          <a:xfrm>
            <a:off x="3657246" y="2133444"/>
            <a:ext cx="254007" cy="254007"/>
            <a:chOff x="0" y="0"/>
            <a:chExt cx="254006" cy="254006"/>
          </a:xfrm>
        </p:grpSpPr>
        <p:sp>
          <p:nvSpPr>
            <p:cNvPr id="687" name="Square"/>
            <p:cNvSpPr/>
            <p:nvPr/>
          </p:nvSpPr>
          <p:spPr>
            <a:xfrm>
              <a:off x="-1" y="-1"/>
              <a:ext cx="254008" cy="254008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688" name="α"/>
            <p:cNvSpPr txBox="1"/>
            <p:nvPr/>
          </p:nvSpPr>
          <p:spPr>
            <a:xfrm>
              <a:off x="-1" y="-1"/>
              <a:ext cx="178737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α</a:t>
              </a:r>
            </a:p>
          </p:txBody>
        </p:sp>
      </p:grpSp>
      <p:sp>
        <p:nvSpPr>
          <p:cNvPr id="690" name="Freeform: Shape 199"/>
          <p:cNvSpPr/>
          <p:nvPr/>
        </p:nvSpPr>
        <p:spPr>
          <a:xfrm>
            <a:off x="3701426" y="2233565"/>
            <a:ext cx="175761" cy="91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981" y="15995"/>
                </a:lnTo>
                <a:lnTo>
                  <a:pt x="21600" y="0"/>
                </a:ln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691" name="Rectangle 200"/>
          <p:cNvSpPr/>
          <p:nvPr/>
        </p:nvSpPr>
        <p:spPr>
          <a:xfrm>
            <a:off x="3657246" y="2584737"/>
            <a:ext cx="254007" cy="254007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92" name="Freeform: Shape 201"/>
          <p:cNvSpPr/>
          <p:nvPr/>
        </p:nvSpPr>
        <p:spPr>
          <a:xfrm>
            <a:off x="3699043" y="2684858"/>
            <a:ext cx="178142" cy="67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2110" y="2160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693" name="Straight Connector 11"/>
          <p:cNvSpPr/>
          <p:nvPr/>
        </p:nvSpPr>
        <p:spPr>
          <a:xfrm>
            <a:off x="3750603" y="2661828"/>
            <a:ext cx="1" cy="140844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4" name="Straight Connector 202"/>
          <p:cNvSpPr/>
          <p:nvPr/>
        </p:nvSpPr>
        <p:spPr>
          <a:xfrm flipH="1">
            <a:off x="3694729" y="1865777"/>
            <a:ext cx="171002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5" name="Rectangle 203"/>
          <p:cNvSpPr/>
          <p:nvPr/>
        </p:nvSpPr>
        <p:spPr>
          <a:xfrm>
            <a:off x="3657246" y="1256548"/>
            <a:ext cx="254007" cy="254007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96" name="Straight Connector 18"/>
          <p:cNvSpPr/>
          <p:nvPr/>
        </p:nvSpPr>
        <p:spPr>
          <a:xfrm flipV="1">
            <a:off x="3723987" y="1310289"/>
            <a:ext cx="128252" cy="146525"/>
          </a:xfrm>
          <a:prstGeom prst="line">
            <a:avLst/>
          </a:prstGeom>
          <a:ln w="28575">
            <a:solidFill>
              <a:srgbClr val="DE670B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7" name="Rectangle 204"/>
          <p:cNvSpPr/>
          <p:nvPr/>
        </p:nvSpPr>
        <p:spPr>
          <a:xfrm>
            <a:off x="3657246" y="3017522"/>
            <a:ext cx="254007" cy="254007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98" name="Freeform: Shape 205"/>
          <p:cNvSpPr/>
          <p:nvPr/>
        </p:nvSpPr>
        <p:spPr>
          <a:xfrm>
            <a:off x="3701426" y="3064961"/>
            <a:ext cx="178141" cy="156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8271" y="20941"/>
                  <a:pt x="10820" y="19926"/>
                  <a:pt x="14419" y="16326"/>
                </a:cubicBezTo>
                <a:cubicBezTo>
                  <a:pt x="18019" y="12726"/>
                  <a:pt x="18052" y="12474"/>
                  <a:pt x="21600" y="0"/>
                </a:cubicBez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699" name="SUBTITLE"/>
          <p:cNvSpPr txBox="1"/>
          <p:nvPr/>
        </p:nvSpPr>
        <p:spPr>
          <a:xfrm>
            <a:off x="3579691" y="3853985"/>
            <a:ext cx="124632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DROPOUT LAYERS</a:t>
            </a:r>
          </a:p>
        </p:txBody>
      </p:sp>
      <p:sp>
        <p:nvSpPr>
          <p:cNvPr id="700" name="every(.x, .p, …) Do all element pass a test?…"/>
          <p:cNvSpPr txBox="1"/>
          <p:nvPr/>
        </p:nvSpPr>
        <p:spPr>
          <a:xfrm>
            <a:off x="4160825" y="4197924"/>
            <a:ext cx="2619156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layer_dropout()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Applies dropout to the input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layer_spatial_dropout_1d()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layer_spatial_dropout_2d()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layer_spatial_dropout_3d()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Spatial 1D to 3D version of dropout</a:t>
            </a:r>
            <a:endParaRPr b="1"/>
          </a:p>
        </p:txBody>
      </p:sp>
      <p:sp>
        <p:nvSpPr>
          <p:cNvPr id="701" name="SUBTITLE"/>
          <p:cNvSpPr txBox="1"/>
          <p:nvPr/>
        </p:nvSpPr>
        <p:spPr>
          <a:xfrm>
            <a:off x="3579691" y="8887892"/>
            <a:ext cx="200512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LOCALLY CONNECTED LAYERS</a:t>
            </a:r>
          </a:p>
        </p:txBody>
      </p:sp>
      <p:sp>
        <p:nvSpPr>
          <p:cNvPr id="702" name="every(.x, .p, …) Do all element pass a test?…"/>
          <p:cNvSpPr txBox="1"/>
          <p:nvPr/>
        </p:nvSpPr>
        <p:spPr>
          <a:xfrm>
            <a:off x="3574150" y="9289887"/>
            <a:ext cx="31931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layer_locally_connected_1d()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layer_locally_connected_2d()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Similar to convolution, but weights are not shared, i.e. different filters for each patch</a:t>
            </a:r>
          </a:p>
        </p:txBody>
      </p:sp>
      <p:sp>
        <p:nvSpPr>
          <p:cNvPr id="703" name="SUBTITLE"/>
          <p:cNvSpPr txBox="1"/>
          <p:nvPr/>
        </p:nvSpPr>
        <p:spPr>
          <a:xfrm>
            <a:off x="3579691" y="5608410"/>
            <a:ext cx="139141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RECURRENT LAYERS</a:t>
            </a:r>
          </a:p>
        </p:txBody>
      </p:sp>
      <p:sp>
        <p:nvSpPr>
          <p:cNvPr id="704" name="every(.x, .p, …) Do all element pass a test?…"/>
          <p:cNvSpPr txBox="1"/>
          <p:nvPr/>
        </p:nvSpPr>
        <p:spPr>
          <a:xfrm>
            <a:off x="4160825" y="5952349"/>
            <a:ext cx="2593756" cy="293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layer_simple_rnn()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Fully-connected RNN where the output is to be fed back to input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layer_gru()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Gated recurrent unit - Cho et al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layer_cudnn_gru()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Fast GRU implementation backed by CuDNN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layer_lstm()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Long-Short Term Memory unit - Hochreiter 1997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layer_cudnn_lstm()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Fast LSTM implementation backed by CuDNN</a:t>
            </a:r>
          </a:p>
        </p:txBody>
      </p:sp>
      <p:sp>
        <p:nvSpPr>
          <p:cNvPr id="705" name="Rectangle 227"/>
          <p:cNvSpPr/>
          <p:nvPr/>
        </p:nvSpPr>
        <p:spPr>
          <a:xfrm>
            <a:off x="3671046" y="411360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06" name="Rectangle 228"/>
          <p:cNvSpPr/>
          <p:nvPr/>
        </p:nvSpPr>
        <p:spPr>
          <a:xfrm>
            <a:off x="3671046" y="42342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07" name="Rectangle 229"/>
          <p:cNvSpPr/>
          <p:nvPr/>
        </p:nvSpPr>
        <p:spPr>
          <a:xfrm>
            <a:off x="3671046" y="43549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08" name="Rectangle 230"/>
          <p:cNvSpPr/>
          <p:nvPr/>
        </p:nvSpPr>
        <p:spPr>
          <a:xfrm>
            <a:off x="3671046" y="44755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09" name="Rectangle 231"/>
          <p:cNvSpPr/>
          <p:nvPr/>
        </p:nvSpPr>
        <p:spPr>
          <a:xfrm>
            <a:off x="3893253" y="423425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10" name="Rectangle 232"/>
          <p:cNvSpPr/>
          <p:nvPr/>
        </p:nvSpPr>
        <p:spPr>
          <a:xfrm>
            <a:off x="3893253" y="435490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cxnSp>
        <p:nvCxnSpPr>
          <p:cNvPr id="711" name="Straight Arrow Connector 233"/>
          <p:cNvCxnSpPr>
            <a:stCxn id="707" idx="0"/>
            <a:endCxn id="710" idx="0"/>
          </p:cNvCxnSpPr>
          <p:nvPr/>
        </p:nvCxnSpPr>
        <p:spPr>
          <a:xfrm>
            <a:off x="3731371" y="4415234"/>
            <a:ext cx="222208" cy="1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712" name="Straight Arrow Connector 234"/>
          <p:cNvCxnSpPr>
            <a:stCxn id="705" idx="0"/>
            <a:endCxn id="709" idx="0"/>
          </p:cNvCxnSpPr>
          <p:nvPr/>
        </p:nvCxnSpPr>
        <p:spPr>
          <a:xfrm>
            <a:off x="3731371" y="4173933"/>
            <a:ext cx="222208" cy="12065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grpSp>
        <p:nvGrpSpPr>
          <p:cNvPr id="717" name="Cube 235"/>
          <p:cNvGrpSpPr/>
          <p:nvPr/>
        </p:nvGrpSpPr>
        <p:grpSpPr>
          <a:xfrm>
            <a:off x="3614313" y="5135862"/>
            <a:ext cx="150059" cy="139624"/>
            <a:chOff x="0" y="0"/>
            <a:chExt cx="150058" cy="139622"/>
          </a:xfrm>
        </p:grpSpPr>
        <p:sp>
          <p:nvSpPr>
            <p:cNvPr id="713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14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15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16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722" name="Cube 236"/>
          <p:cNvGrpSpPr/>
          <p:nvPr/>
        </p:nvGrpSpPr>
        <p:grpSpPr>
          <a:xfrm>
            <a:off x="3614313" y="5027041"/>
            <a:ext cx="150059" cy="139624"/>
            <a:chOff x="0" y="0"/>
            <a:chExt cx="150058" cy="139622"/>
          </a:xfrm>
        </p:grpSpPr>
        <p:sp>
          <p:nvSpPr>
            <p:cNvPr id="718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19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20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21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727" name="Cube 237"/>
          <p:cNvGrpSpPr/>
          <p:nvPr/>
        </p:nvGrpSpPr>
        <p:grpSpPr>
          <a:xfrm>
            <a:off x="3614313" y="4920603"/>
            <a:ext cx="150059" cy="139624"/>
            <a:chOff x="0" y="0"/>
            <a:chExt cx="150058" cy="139622"/>
          </a:xfrm>
        </p:grpSpPr>
        <p:sp>
          <p:nvSpPr>
            <p:cNvPr id="723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24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25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26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732" name="Cube 238"/>
          <p:cNvGrpSpPr/>
          <p:nvPr/>
        </p:nvGrpSpPr>
        <p:grpSpPr>
          <a:xfrm>
            <a:off x="3881885" y="5027536"/>
            <a:ext cx="150059" cy="139624"/>
            <a:chOff x="0" y="0"/>
            <a:chExt cx="150058" cy="139622"/>
          </a:xfrm>
        </p:grpSpPr>
        <p:sp>
          <p:nvSpPr>
            <p:cNvPr id="728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29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30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31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737" name="Cube 239"/>
          <p:cNvGrpSpPr/>
          <p:nvPr/>
        </p:nvGrpSpPr>
        <p:grpSpPr>
          <a:xfrm>
            <a:off x="3881885" y="4921097"/>
            <a:ext cx="150059" cy="139624"/>
            <a:chOff x="0" y="0"/>
            <a:chExt cx="150058" cy="139622"/>
          </a:xfrm>
        </p:grpSpPr>
        <p:sp>
          <p:nvSpPr>
            <p:cNvPr id="733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34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35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36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742" name="Cube 240"/>
          <p:cNvGrpSpPr/>
          <p:nvPr/>
        </p:nvGrpSpPr>
        <p:grpSpPr>
          <a:xfrm>
            <a:off x="3614313" y="4817500"/>
            <a:ext cx="150059" cy="139624"/>
            <a:chOff x="0" y="0"/>
            <a:chExt cx="150058" cy="139622"/>
          </a:xfrm>
        </p:grpSpPr>
        <p:sp>
          <p:nvSpPr>
            <p:cNvPr id="738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39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40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41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sp>
        <p:nvSpPr>
          <p:cNvPr id="772" name="Straight Arrow Connector 241"/>
          <p:cNvSpPr/>
          <p:nvPr/>
        </p:nvSpPr>
        <p:spPr>
          <a:xfrm>
            <a:off x="3770681" y="5097003"/>
            <a:ext cx="104855" cy="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DE670B"/>
            </a:solidFill>
          </a:ln>
        </p:spPr>
        <p:txBody>
          <a:bodyPr/>
          <a:lstStyle/>
          <a:p>
            <a:pPr/>
          </a:p>
        </p:txBody>
      </p:sp>
      <p:sp>
        <p:nvSpPr>
          <p:cNvPr id="773" name="Straight Arrow Connector 242"/>
          <p:cNvSpPr/>
          <p:nvPr/>
        </p:nvSpPr>
        <p:spPr>
          <a:xfrm>
            <a:off x="3770681" y="4918804"/>
            <a:ext cx="104855" cy="40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DE670B"/>
            </a:solidFill>
          </a:ln>
        </p:spPr>
        <p:txBody>
          <a:bodyPr/>
          <a:lstStyle/>
          <a:p>
            <a:pPr/>
          </a:p>
        </p:txBody>
      </p:sp>
      <p:sp>
        <p:nvSpPr>
          <p:cNvPr id="745" name="Rectangle 243"/>
          <p:cNvSpPr/>
          <p:nvPr/>
        </p:nvSpPr>
        <p:spPr>
          <a:xfrm>
            <a:off x="3667066" y="6047482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46" name="Rectangle 244"/>
          <p:cNvSpPr/>
          <p:nvPr/>
        </p:nvSpPr>
        <p:spPr>
          <a:xfrm>
            <a:off x="3667066" y="6168132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47" name="Rectangle 245"/>
          <p:cNvSpPr/>
          <p:nvPr/>
        </p:nvSpPr>
        <p:spPr>
          <a:xfrm>
            <a:off x="3667066" y="6288782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48" name="Rectangle 246"/>
          <p:cNvSpPr/>
          <p:nvPr/>
        </p:nvSpPr>
        <p:spPr>
          <a:xfrm>
            <a:off x="3877185" y="6047482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49" name="Rectangle 247"/>
          <p:cNvSpPr/>
          <p:nvPr/>
        </p:nvSpPr>
        <p:spPr>
          <a:xfrm>
            <a:off x="3877185" y="6168132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50" name="Rectangle 248"/>
          <p:cNvSpPr/>
          <p:nvPr/>
        </p:nvSpPr>
        <p:spPr>
          <a:xfrm>
            <a:off x="3877185" y="6288782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grpSp>
        <p:nvGrpSpPr>
          <p:cNvPr id="754" name="Arrow: Curved Down 12"/>
          <p:cNvGrpSpPr/>
          <p:nvPr/>
        </p:nvGrpSpPr>
        <p:grpSpPr>
          <a:xfrm>
            <a:off x="3727111" y="5961222"/>
            <a:ext cx="210757" cy="45720"/>
            <a:chOff x="0" y="0"/>
            <a:chExt cx="210755" cy="45719"/>
          </a:xfrm>
        </p:grpSpPr>
        <p:sp>
          <p:nvSpPr>
            <p:cNvPr id="751" name="Shape"/>
            <p:cNvSpPr/>
            <p:nvPr/>
          </p:nvSpPr>
          <p:spPr>
            <a:xfrm flipH="1">
              <a:off x="0" y="0"/>
              <a:ext cx="210756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49" y="21600"/>
                  </a:moveTo>
                  <a:lnTo>
                    <a:pt x="19257" y="16200"/>
                  </a:lnTo>
                  <a:lnTo>
                    <a:pt x="19843" y="16200"/>
                  </a:lnTo>
                  <a:cubicBezTo>
                    <a:pt x="18694" y="6663"/>
                    <a:pt x="14679" y="0"/>
                    <a:pt x="10082" y="0"/>
                  </a:cubicBezTo>
                  <a:lnTo>
                    <a:pt x="11253" y="0"/>
                  </a:lnTo>
                  <a:cubicBezTo>
                    <a:pt x="15850" y="0"/>
                    <a:pt x="19865" y="6663"/>
                    <a:pt x="21014" y="16200"/>
                  </a:cubicBezTo>
                  <a:lnTo>
                    <a:pt x="21600" y="16200"/>
                  </a:lnTo>
                  <a:close/>
                  <a:moveTo>
                    <a:pt x="10667" y="36"/>
                  </a:moveTo>
                  <a:lnTo>
                    <a:pt x="10667" y="36"/>
                  </a:lnTo>
                  <a:cubicBezTo>
                    <a:pt x="5336" y="701"/>
                    <a:pt x="1171" y="10158"/>
                    <a:pt x="1171" y="21600"/>
                  </a:cubicBezTo>
                  <a:lnTo>
                    <a:pt x="0" y="21600"/>
                  </a:lnTo>
                  <a:cubicBezTo>
                    <a:pt x="0" y="9671"/>
                    <a:pt x="4514" y="0"/>
                    <a:pt x="10082" y="0"/>
                  </a:cubicBezTo>
                  <a:cubicBezTo>
                    <a:pt x="10277" y="0"/>
                    <a:pt x="10472" y="12"/>
                    <a:pt x="10667" y="37"/>
                  </a:cubicBez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52" name="Shape"/>
            <p:cNvSpPr/>
            <p:nvPr/>
          </p:nvSpPr>
          <p:spPr>
            <a:xfrm flipH="1">
              <a:off x="106672" y="0"/>
              <a:ext cx="104084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"/>
                  </a:moveTo>
                  <a:lnTo>
                    <a:pt x="21600" y="36"/>
                  </a:lnTo>
                  <a:cubicBezTo>
                    <a:pt x="10805" y="701"/>
                    <a:pt x="2372" y="10158"/>
                    <a:pt x="2372" y="21600"/>
                  </a:cubicBezTo>
                  <a:lnTo>
                    <a:pt x="0" y="21600"/>
                  </a:lnTo>
                  <a:cubicBezTo>
                    <a:pt x="0" y="9671"/>
                    <a:pt x="9140" y="0"/>
                    <a:pt x="20414" y="0"/>
                  </a:cubicBezTo>
                  <a:cubicBezTo>
                    <a:pt x="20810" y="0"/>
                    <a:pt x="21205" y="12"/>
                    <a:pt x="21600" y="36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53" name="Line"/>
            <p:cNvSpPr/>
            <p:nvPr/>
          </p:nvSpPr>
          <p:spPr>
            <a:xfrm flipH="1">
              <a:off x="0" y="0"/>
              <a:ext cx="210756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67" y="36"/>
                  </a:moveTo>
                  <a:lnTo>
                    <a:pt x="10667" y="36"/>
                  </a:lnTo>
                  <a:cubicBezTo>
                    <a:pt x="5336" y="701"/>
                    <a:pt x="1171" y="10158"/>
                    <a:pt x="1171" y="21600"/>
                  </a:cubicBezTo>
                  <a:lnTo>
                    <a:pt x="0" y="21600"/>
                  </a:lnTo>
                  <a:cubicBezTo>
                    <a:pt x="0" y="9671"/>
                    <a:pt x="4514" y="0"/>
                    <a:pt x="10082" y="0"/>
                  </a:cubicBezTo>
                  <a:lnTo>
                    <a:pt x="11253" y="0"/>
                  </a:lnTo>
                  <a:cubicBezTo>
                    <a:pt x="15850" y="0"/>
                    <a:pt x="19865" y="6663"/>
                    <a:pt x="21014" y="16200"/>
                  </a:cubicBezTo>
                  <a:lnTo>
                    <a:pt x="21600" y="16200"/>
                  </a:lnTo>
                  <a:lnTo>
                    <a:pt x="20749" y="21600"/>
                  </a:lnTo>
                  <a:lnTo>
                    <a:pt x="19257" y="16200"/>
                  </a:lnTo>
                  <a:lnTo>
                    <a:pt x="19843" y="16200"/>
                  </a:lnTo>
                  <a:cubicBezTo>
                    <a:pt x="18694" y="6663"/>
                    <a:pt x="14679" y="0"/>
                    <a:pt x="10082" y="0"/>
                  </a:cubicBezTo>
                </a:path>
              </a:pathLst>
            </a:custGeom>
            <a:noFill/>
            <a:ln w="19050" cap="flat">
              <a:solidFill>
                <a:srgbClr val="78AAD6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sp>
        <p:nvSpPr>
          <p:cNvPr id="755" name="Rectangle"/>
          <p:cNvSpPr/>
          <p:nvPr/>
        </p:nvSpPr>
        <p:spPr>
          <a:xfrm>
            <a:off x="10655189" y="1657726"/>
            <a:ext cx="3023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03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56" name="every(.x, .p, …) Do all element pass a test?…"/>
          <p:cNvSpPr txBox="1"/>
          <p:nvPr/>
        </p:nvSpPr>
        <p:spPr>
          <a:xfrm>
            <a:off x="10664356" y="2381460"/>
            <a:ext cx="3028721" cy="562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application_xception()</a:t>
            </a:r>
            <a:br/>
            <a:r>
              <a:t>xception_preprocess_input()</a:t>
            </a:r>
            <a:br/>
            <a:r>
              <a:rPr b="0"/>
              <a:t>Xception v1 model</a:t>
            </a:r>
            <a:br>
              <a:rPr b="0"/>
            </a:b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application_inception_v3()</a:t>
            </a:r>
            <a:br/>
            <a:r>
              <a:t>inception_v3_preprocess_input()</a:t>
            </a: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Inception v3 model, with weights pre-trained on ImageNet</a:t>
            </a:r>
            <a:endParaRPr b="1"/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application_inception_resnet_v2()</a:t>
            </a:r>
            <a:br/>
            <a:r>
              <a:t>inception_resnet_v2_preprocess_input()</a:t>
            </a: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Inception-ResNet v2 model, with weights trained on ImageNet</a:t>
            </a:r>
            <a:endParaRPr b="1"/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application_vgg16(); application_vgg19() </a:t>
            </a: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VGG16 and VGG19 models</a:t>
            </a:r>
            <a:endParaRPr b="1"/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application_resnet50() </a:t>
            </a:r>
            <a:r>
              <a:rPr b="0"/>
              <a:t>ResNet50 model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application_mobilenet()</a:t>
            </a:r>
            <a:br/>
            <a:r>
              <a:t>mobilenet_preprocess_input()</a:t>
            </a:r>
            <a:br/>
            <a:r>
              <a:t>mobilenet_decode_predictions()</a:t>
            </a:r>
            <a:br/>
            <a:r>
              <a:t>mobilenet_load_model_hdf5()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MobileNet model architecture</a:t>
            </a:r>
            <a:endParaRPr b="1"/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u="sng">
                <a:solidFill>
                  <a:srgbClr val="D77A00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ImageNet</a:t>
            </a:r>
            <a:r>
              <a:t> is a large database of images with labels, extensively used for deep learning</a:t>
            </a:r>
            <a:endParaRPr b="1"/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imagenet_preprocess_input()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imagenet_decode_predictions()</a:t>
            </a: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Preprocesses a tensor encoding a batch of images for ImageNet, and decodes predictions</a:t>
            </a:r>
          </a:p>
        </p:txBody>
      </p:sp>
      <p:sp>
        <p:nvSpPr>
          <p:cNvPr id="757" name="Thank you for making a new cheatsheet for R! These cheatsheets have an important job:"/>
          <p:cNvSpPr txBox="1"/>
          <p:nvPr/>
        </p:nvSpPr>
        <p:spPr>
          <a:xfrm>
            <a:off x="10683036" y="1640703"/>
            <a:ext cx="30862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Keras applications are deep learning models that are made available alongside pre-trained weights. These models can be used for prediction, feature extraction, and fine-tuning.</a:t>
            </a:r>
          </a:p>
        </p:txBody>
      </p:sp>
      <p:sp>
        <p:nvSpPr>
          <p:cNvPr id="758" name="Rectangle"/>
          <p:cNvSpPr/>
          <p:nvPr/>
        </p:nvSpPr>
        <p:spPr>
          <a:xfrm>
            <a:off x="10655189" y="8538987"/>
            <a:ext cx="3023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03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59" name="Thank you for making a new cheatsheet for R! These cheatsheets have an important job:"/>
          <p:cNvSpPr txBox="1"/>
          <p:nvPr/>
        </p:nvSpPr>
        <p:spPr>
          <a:xfrm>
            <a:off x="10683036" y="8544507"/>
            <a:ext cx="306084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 callback is a set of functions to be applied at given stages of the training procedure. You can use callbacks to get a view on internal states and statistics of the model during training.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callback_early_stopping() </a:t>
            </a:r>
            <a:r>
              <a:rPr b="0"/>
              <a:t>Stop training when a monitored quantity has stopped improving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callback_learning_rate_scheduler() </a:t>
            </a:r>
            <a:r>
              <a:rPr b="0"/>
              <a:t>Learning rate scheduler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callback_tensorboard() </a:t>
            </a:r>
            <a:r>
              <a:rPr b="0"/>
              <a:t>TensorBoard basic visualizations</a:t>
            </a:r>
          </a:p>
        </p:txBody>
      </p:sp>
      <p:sp>
        <p:nvSpPr>
          <p:cNvPr id="760" name="Basics"/>
          <p:cNvSpPr txBox="1"/>
          <p:nvPr/>
        </p:nvSpPr>
        <p:spPr>
          <a:xfrm>
            <a:off x="10664356" y="1205226"/>
            <a:ext cx="257778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Pre-trained models</a:t>
            </a:r>
          </a:p>
        </p:txBody>
      </p:sp>
      <p:sp>
        <p:nvSpPr>
          <p:cNvPr id="761" name="Basics"/>
          <p:cNvSpPr txBox="1"/>
          <p:nvPr/>
        </p:nvSpPr>
        <p:spPr>
          <a:xfrm>
            <a:off x="10664356" y="8065583"/>
            <a:ext cx="13074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Callbacks</a:t>
            </a:r>
          </a:p>
        </p:txBody>
      </p:sp>
      <p:sp>
        <p:nvSpPr>
          <p:cNvPr id="762" name="RStudio® is a trademark of RStudio, Inc.  •  CC BY RStudio •  info@rstudio.com  •  844-448-1212 • rstudio.com •  Learn more at spark.rstudio.com  •  sparklyr  0.5  •  Updated: 2016-12"/>
          <p:cNvSpPr txBox="1"/>
          <p:nvPr/>
        </p:nvSpPr>
        <p:spPr>
          <a:xfrm>
            <a:off x="2353571" y="10340910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</a:t>
            </a:r>
            <a:r>
              <a:t>RStudio •  </a:t>
            </a:r>
            <a:r>
              <a:rPr u="sng">
                <a:solidFill>
                  <a:srgbClr val="D77A00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info@rstudio.com</a:t>
            </a:r>
            <a:r>
              <a:rPr>
                <a:solidFill>
                  <a:srgbClr val="D77A00"/>
                </a:solidFill>
              </a:rPr>
              <a:t>  </a:t>
            </a:r>
            <a:r>
              <a:t>•  844-448-1212 • </a:t>
            </a:r>
            <a:r>
              <a:rPr u="sng">
                <a:solidFill>
                  <a:srgbClr val="D77A00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rstudio.com</a:t>
            </a:r>
            <a:r>
              <a:rPr>
                <a:solidFill>
                  <a:srgbClr val="D77A00"/>
                </a:solidFill>
              </a:rPr>
              <a:t> </a:t>
            </a:r>
            <a:r>
              <a:t>•  Learn more at </a:t>
            </a:r>
            <a:r>
              <a:rPr b="1"/>
              <a:t>keras</a:t>
            </a:r>
            <a:r>
              <a:rPr b="1"/>
              <a:t>.rstudio.com</a:t>
            </a:r>
            <a:r>
              <a:t>  •  </a:t>
            </a:r>
            <a:r>
              <a:t>keras 2.1.2</a:t>
            </a:r>
            <a:r>
              <a:t>  •  Updated: 201</a:t>
            </a:r>
            <a:r>
              <a:t>7</a:t>
            </a:r>
            <a:r>
              <a:t>-12</a:t>
            </a:r>
          </a:p>
        </p:txBody>
      </p:sp>
      <p:pic>
        <p:nvPicPr>
          <p:cNvPr id="763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764" name="Picture 2" descr="Picture 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683037" y="6629417"/>
            <a:ext cx="1184831" cy="1632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71" name="Group 265"/>
          <p:cNvGrpSpPr/>
          <p:nvPr/>
        </p:nvGrpSpPr>
        <p:grpSpPr>
          <a:xfrm>
            <a:off x="12041158" y="292206"/>
            <a:ext cx="1643838" cy="942863"/>
            <a:chOff x="0" y="0"/>
            <a:chExt cx="1643837" cy="942862"/>
          </a:xfrm>
        </p:grpSpPr>
        <p:grpSp>
          <p:nvGrpSpPr>
            <p:cNvPr id="767" name="Group 266"/>
            <p:cNvGrpSpPr/>
            <p:nvPr/>
          </p:nvGrpSpPr>
          <p:grpSpPr>
            <a:xfrm>
              <a:off x="0" y="33627"/>
              <a:ext cx="660224" cy="909236"/>
              <a:chOff x="0" y="0"/>
              <a:chExt cx="660223" cy="909234"/>
            </a:xfrm>
          </p:grpSpPr>
          <p:pic>
            <p:nvPicPr>
              <p:cNvPr id="765" name="Picture 4" descr="Picture 4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0" y="0"/>
                <a:ext cx="660224" cy="6602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66" name="Rectangle 271"/>
              <p:cNvSpPr txBox="1"/>
              <p:nvPr/>
            </p:nvSpPr>
            <p:spPr>
              <a:xfrm>
                <a:off x="0" y="627294"/>
                <a:ext cx="660224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>
                    <a:solidFill>
                      <a:srgbClr val="D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Keras</a:t>
                </a:r>
              </a:p>
            </p:txBody>
          </p:sp>
        </p:grpSp>
        <p:grpSp>
          <p:nvGrpSpPr>
            <p:cNvPr id="770" name="Group 267"/>
            <p:cNvGrpSpPr/>
            <p:nvPr/>
          </p:nvGrpSpPr>
          <p:grpSpPr>
            <a:xfrm>
              <a:off x="706775" y="0"/>
              <a:ext cx="937063" cy="942863"/>
              <a:chOff x="0" y="0"/>
              <a:chExt cx="937061" cy="942862"/>
            </a:xfrm>
          </p:grpSpPr>
          <p:pic>
            <p:nvPicPr>
              <p:cNvPr id="768" name="Picture 2" descr="Picture 2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28586" y="0"/>
                <a:ext cx="679889" cy="727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69" name="Rectangle 269"/>
              <p:cNvSpPr txBox="1"/>
              <p:nvPr/>
            </p:nvSpPr>
            <p:spPr>
              <a:xfrm>
                <a:off x="0" y="660922"/>
                <a:ext cx="937062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b="1">
                    <a:solidFill>
                      <a:srgbClr val="F2642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Tensor</a:t>
                </a:r>
                <a:r>
                  <a:rPr>
                    <a:solidFill>
                      <a:srgbClr val="A4A5A7"/>
                    </a:solidFill>
                  </a:rPr>
                  <a:t>Flow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Light"/>
            <a:ea typeface="Source Sans Pro Light"/>
            <a:cs typeface="Source Sans Pro Light"/>
            <a:sym typeface="Source Sans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Light"/>
            <a:ea typeface="Source Sans Pro Light"/>
            <a:cs typeface="Source Sans Pro Light"/>
            <a:sym typeface="Source Sans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Light"/>
            <a:ea typeface="Source Sans Pro Light"/>
            <a:cs typeface="Source Sans Pro Light"/>
            <a:sym typeface="Source Sans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Light"/>
            <a:ea typeface="Source Sans Pro Light"/>
            <a:cs typeface="Source Sans Pro Light"/>
            <a:sym typeface="Source Sans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