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hyperlink" Target="mailto:hadley@me.com" TargetMode="External"/><Relationship Id="rId4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hyperlink" Target="http://r-pkgs.had.co.nz" TargetMode="External"/><Relationship Id="rId8" Type="http://schemas.openxmlformats.org/officeDocument/2006/relationships/image" Target="../media/image4.png"/><Relationship Id="rId9" Type="http://schemas.openxmlformats.org/officeDocument/2006/relationships/image" Target="../media/image1.tif"/><Relationship Id="rId10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rmarkdown.rstudio.com" TargetMode="External"/><Relationship Id="rId7" Type="http://schemas.openxmlformats.org/officeDocument/2006/relationships/hyperlink" Target="http://r-pkgs.had.co.nz/release.html" TargetMode="External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Package: mypackage…"/>
          <p:cNvSpPr/>
          <p:nvPr/>
        </p:nvSpPr>
        <p:spPr>
          <a:xfrm>
            <a:off x="9537889" y="1899237"/>
            <a:ext cx="4027542" cy="2077541"/>
          </a:xfrm>
          <a:prstGeom prst="rect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Package: mypackage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Title: Title of Package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Version: 0.1.0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Authors@R: person("Hadley", "Wickham", email = 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"</a:t>
            </a:r>
            <a:r>
              <a:rPr u="sng">
                <a:hlinkClick r:id="rId3" invalidUrl="" action="" tgtFrame="" tooltip="" history="1" highlightClick="0" endSnd="0"/>
              </a:rPr>
              <a:t>hadley@me.com</a:t>
            </a:r>
            <a:r>
              <a:t>", role = c("aut", "cre"))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Description: What the package does (one paragraph)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Depends: R (&gt;= 3.1.0)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License: GPL-2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LazyData: true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Imports: 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dplyr (&gt;= 0.4.0),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ggvis (&gt;= 0.2)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Suggests: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knitr (&gt;= 0.1.0)</a:t>
            </a:r>
          </a:p>
        </p:txBody>
      </p:sp>
      <p:sp>
        <p:nvSpPr>
          <p:cNvPr id="130" name="Rounded Rectangle"/>
          <p:cNvSpPr/>
          <p:nvPr/>
        </p:nvSpPr>
        <p:spPr>
          <a:xfrm>
            <a:off x="11429834" y="3426118"/>
            <a:ext cx="2098600" cy="515542"/>
          </a:xfrm>
          <a:prstGeom prst="roundRect">
            <a:avLst>
              <a:gd name="adj" fmla="val 6231"/>
            </a:avLst>
          </a:prstGeom>
          <a:solidFill>
            <a:srgbClr val="DCDEE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31" name="Suggest packages that are not very essential to yours. Users can install them manually, or not, as they like."/>
          <p:cNvSpPr txBox="1"/>
          <p:nvPr/>
        </p:nvSpPr>
        <p:spPr>
          <a:xfrm>
            <a:off x="11392977" y="3346368"/>
            <a:ext cx="2136408" cy="62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Suggest</a:t>
            </a:r>
            <a:r>
              <a:t> packages that are not very essential to yours. Users can install them manually, or not, as they like.</a:t>
            </a:r>
          </a:p>
        </p:txBody>
      </p:sp>
      <p:sp>
        <p:nvSpPr>
          <p:cNvPr id="132" name="Rectangle"/>
          <p:cNvSpPr/>
          <p:nvPr/>
        </p:nvSpPr>
        <p:spPr>
          <a:xfrm>
            <a:off x="4822590" y="8404679"/>
            <a:ext cx="4350220" cy="595627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A6AAA9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3" name="Rectangle"/>
          <p:cNvSpPr/>
          <p:nvPr/>
        </p:nvSpPr>
        <p:spPr>
          <a:xfrm>
            <a:off x="4822590" y="3299279"/>
            <a:ext cx="4350220" cy="595627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A6AAA9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4" name="Rectangle"/>
          <p:cNvSpPr/>
          <p:nvPr/>
        </p:nvSpPr>
        <p:spPr>
          <a:xfrm>
            <a:off x="9422107" y="4987184"/>
            <a:ext cx="4259109" cy="1412168"/>
          </a:xfrm>
          <a:prstGeom prst="rect">
            <a:avLst/>
          </a:prstGeom>
          <a:solidFill>
            <a:srgbClr val="A6AAA9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35" name="Rectangle"/>
          <p:cNvSpPr/>
          <p:nvPr/>
        </p:nvSpPr>
        <p:spPr>
          <a:xfrm>
            <a:off x="4820641" y="2322610"/>
            <a:ext cx="4346832" cy="941479"/>
          </a:xfrm>
          <a:prstGeom prst="rect">
            <a:avLst/>
          </a:prstGeom>
          <a:solidFill>
            <a:srgbClr val="A6AAA9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36" name="Rectangle"/>
          <p:cNvSpPr/>
          <p:nvPr/>
        </p:nvSpPr>
        <p:spPr>
          <a:xfrm>
            <a:off x="4820641" y="4987184"/>
            <a:ext cx="4346832" cy="1134720"/>
          </a:xfrm>
          <a:prstGeom prst="rect">
            <a:avLst/>
          </a:prstGeom>
          <a:solidFill>
            <a:srgbClr val="A6AAA9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37" name=""/>
          <p:cNvSpPr txBox="1"/>
          <p:nvPr/>
        </p:nvSpPr>
        <p:spPr>
          <a:xfrm>
            <a:off x="9437227" y="5012410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138" name="Use  tests/ to store tests that will alert you if your code breaks."/>
          <p:cNvSpPr txBox="1"/>
          <p:nvPr/>
        </p:nvSpPr>
        <p:spPr>
          <a:xfrm>
            <a:off x="9430821" y="4475673"/>
            <a:ext cx="424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tests/ to store tests that will alert you if your code breaks.</a:t>
            </a:r>
          </a:p>
        </p:txBody>
      </p:sp>
      <p:sp>
        <p:nvSpPr>
          <p:cNvPr id="139" name="Add a tests/ directory…"/>
          <p:cNvSpPr txBox="1"/>
          <p:nvPr/>
        </p:nvSpPr>
        <p:spPr>
          <a:xfrm>
            <a:off x="9946877" y="5019264"/>
            <a:ext cx="3717980" cy="1391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Add a </a:t>
            </a:r>
            <a:r>
              <a:rPr b="1"/>
              <a:t>tests/</a:t>
            </a:r>
            <a:r>
              <a:t> directory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Import</a:t>
            </a:r>
            <a:r>
              <a:rPr b="1"/>
              <a:t> testthat</a:t>
            </a:r>
            <a:r>
              <a:t> with </a:t>
            </a:r>
            <a:r>
              <a:rPr>
                <a:solidFill>
                  <a:srgbClr val="797979"/>
                </a:solidFill>
              </a:rPr>
              <a:t>devtools::</a:t>
            </a:r>
            <a:r>
              <a:rPr b="1"/>
              <a:t>use_testthat()</a:t>
            </a:r>
            <a:r>
              <a:t>, which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sets up package to use automated tests with testthat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Write tests with </a:t>
            </a:r>
            <a:r>
              <a:rPr b="1"/>
              <a:t>context()</a:t>
            </a:r>
            <a:r>
              <a:t>, </a:t>
            </a:r>
            <a:r>
              <a:rPr b="1"/>
              <a:t>test()</a:t>
            </a:r>
            <a:r>
              <a:t>, and expect statements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t>Save your tests as .R files in </a:t>
            </a:r>
            <a:r>
              <a:rPr b="1"/>
              <a:t>tests/testthat/</a:t>
            </a:r>
          </a:p>
        </p:txBody>
      </p:sp>
      <p:sp>
        <p:nvSpPr>
          <p:cNvPr id="140" name="1. Modify your code or tests.…"/>
          <p:cNvSpPr txBox="1"/>
          <p:nvPr/>
        </p:nvSpPr>
        <p:spPr>
          <a:xfrm>
            <a:off x="9429079" y="6673333"/>
            <a:ext cx="2467961" cy="1567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1. </a:t>
            </a:r>
            <a:r>
              <a:t>Modify your code or tests.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2. </a:t>
            </a:r>
            <a:r>
              <a:t>Test your code with one of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devtools::</a:t>
            </a:r>
            <a:r>
              <a:rPr b="1"/>
              <a:t>test()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Runs all tests in</a:t>
            </a:r>
            <a:r>
              <a:t>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tests/</a:t>
            </a:r>
            <a:r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Ctrl/Cmd + Shift + T 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797979"/>
                </a:solidFill>
              </a:defRPr>
            </a:pPr>
            <a:r>
              <a:t>(keyboard shortcut)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3. </a:t>
            </a:r>
            <a:r>
              <a:t>Repeat until all tests pass</a:t>
            </a:r>
          </a:p>
        </p:txBody>
      </p:sp>
      <p:sp>
        <p:nvSpPr>
          <p:cNvPr id="141" name=""/>
          <p:cNvSpPr txBox="1"/>
          <p:nvPr/>
        </p:nvSpPr>
        <p:spPr>
          <a:xfrm>
            <a:off x="9437227" y="5742831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142" name=""/>
          <p:cNvSpPr txBox="1"/>
          <p:nvPr/>
        </p:nvSpPr>
        <p:spPr>
          <a:xfrm>
            <a:off x="9437227" y="6026996"/>
            <a:ext cx="404870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143" name="context(&quot;Arithmetic&quot;)…"/>
          <p:cNvSpPr/>
          <p:nvPr/>
        </p:nvSpPr>
        <p:spPr>
          <a:xfrm>
            <a:off x="11572123" y="7030317"/>
            <a:ext cx="2084514" cy="1149753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context("Arithmetic")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test_that("Math works", {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expect_equal(1 + 1, 2)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expect_equal(1 + 2, 3)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expect_equal(1 + 3, 4)</a:t>
            </a:r>
          </a:p>
          <a:p>
            <a:pPr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})</a:t>
            </a:r>
          </a:p>
        </p:txBody>
      </p:sp>
      <p:sp>
        <p:nvSpPr>
          <p:cNvPr id="144" name="Square"/>
          <p:cNvSpPr/>
          <p:nvPr/>
        </p:nvSpPr>
        <p:spPr>
          <a:xfrm>
            <a:off x="1249195" y="6672956"/>
            <a:ext cx="355601" cy="35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5" name="Rectangle"/>
          <p:cNvSpPr/>
          <p:nvPr/>
        </p:nvSpPr>
        <p:spPr>
          <a:xfrm>
            <a:off x="1249195" y="6284527"/>
            <a:ext cx="355601" cy="342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6" name="Package Structure"/>
          <p:cNvSpPr txBox="1"/>
          <p:nvPr/>
        </p:nvSpPr>
        <p:spPr>
          <a:xfrm>
            <a:off x="306210" y="1513461"/>
            <a:ext cx="24377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797979"/>
                </a:solidFill>
              </a:defRPr>
            </a:pPr>
            <a:r>
              <a:t>Package Structure</a:t>
            </a:r>
          </a:p>
        </p:txBody>
      </p:sp>
      <p:sp>
        <p:nvSpPr>
          <p:cNvPr id="147" name="Line"/>
          <p:cNvSpPr/>
          <p:nvPr/>
        </p:nvSpPr>
        <p:spPr>
          <a:xfrm>
            <a:off x="323328" y="1534139"/>
            <a:ext cx="4216591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8" name="Package Development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defRPr>
                <a:solidFill>
                  <a:srgbClr val="424242"/>
                </a:solidFill>
              </a:defRPr>
            </a:pPr>
            <a:r>
              <a:t>Package Development: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49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0" name="Setup ( DESCRIPTION)"/>
          <p:cNvSpPr txBox="1"/>
          <p:nvPr/>
        </p:nvSpPr>
        <p:spPr>
          <a:xfrm>
            <a:off x="4791188" y="1492021"/>
            <a:ext cx="321709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797979"/>
                </a:solidFill>
              </a:defRPr>
            </a:pPr>
            <a:r>
              <a:t>Setup (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 </a:t>
            </a:r>
            <a:r>
              <a:t>DESCRIPTION)</a:t>
            </a:r>
          </a:p>
        </p:txBody>
      </p:sp>
      <p:sp>
        <p:nvSpPr>
          <p:cNvPr id="151" name="RStudio® is a trademark of RStudio, Inc.  •  CC BY SA  RStudio •  info@rstudio.com  •  844-448-1212 • rstudio.com •  Learn more at http://r-pkgs.had.co.nz/  •  devtools 1.5.1  •  Updated: 2015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at</a:t>
            </a:r>
            <a:r>
              <a:rPr b="1"/>
              <a:t> http://r-pkgs.had.co.nz/ </a:t>
            </a:r>
            <a:r>
              <a:t> •  devtools 1.5.1  •  Updated: 2015-01</a:t>
            </a:r>
          </a:p>
        </p:txBody>
      </p:sp>
      <p:sp>
        <p:nvSpPr>
          <p:cNvPr id="15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3" name="The contents of a package can be stored on disk as a:…"/>
          <p:cNvSpPr txBox="1"/>
          <p:nvPr/>
        </p:nvSpPr>
        <p:spPr>
          <a:xfrm>
            <a:off x="260578" y="4248324"/>
            <a:ext cx="4251841" cy="187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The contents of a package can be stored on disk as a:</a:t>
            </a:r>
          </a:p>
          <a:p>
            <a:pPr marL="342900" indent="-1651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source</a:t>
            </a:r>
            <a:r>
              <a:rPr b="0"/>
              <a:t> - a directory with sub-directories (as above)</a:t>
            </a:r>
            <a:endParaRPr b="0"/>
          </a:p>
          <a:p>
            <a:pPr marL="342900" indent="-1651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bundle </a:t>
            </a:r>
            <a:r>
              <a:rPr b="0"/>
              <a:t>- a single compressed file (</a:t>
            </a:r>
            <a:r>
              <a:rPr b="0" i="1"/>
              <a:t>.tar.gz</a:t>
            </a:r>
            <a:r>
              <a:rPr b="0"/>
              <a:t>)</a:t>
            </a:r>
            <a:endParaRPr b="0"/>
          </a:p>
          <a:p>
            <a:pPr marL="342900" indent="-165100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binary</a:t>
            </a:r>
            <a:r>
              <a:rPr b="0"/>
              <a:t> - a single compressed file optimized for a specific OS</a:t>
            </a:r>
            <a:endParaRPr b="0"/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 b="0"/>
              <a:t>Or installed into an R library (loaded into memory during an R session) or archived online in a repository. Use the functions below to move between these states.</a:t>
            </a:r>
          </a:p>
        </p:txBody>
      </p:sp>
      <p:grpSp>
        <p:nvGrpSpPr>
          <p:cNvPr id="181" name="Group"/>
          <p:cNvGrpSpPr/>
          <p:nvPr/>
        </p:nvGrpSpPr>
        <p:grpSpPr>
          <a:xfrm>
            <a:off x="357854" y="5952170"/>
            <a:ext cx="4171578" cy="3290493"/>
            <a:chOff x="25399" y="-4045"/>
            <a:chExt cx="4171577" cy="3290492"/>
          </a:xfrm>
        </p:grpSpPr>
        <p:grpSp>
          <p:nvGrpSpPr>
            <p:cNvPr id="174" name="Group"/>
            <p:cNvGrpSpPr/>
            <p:nvPr/>
          </p:nvGrpSpPr>
          <p:grpSpPr>
            <a:xfrm>
              <a:off x="25399" y="25400"/>
              <a:ext cx="4171579" cy="3261047"/>
              <a:chOff x="45883" y="-436017"/>
              <a:chExt cx="4171577" cy="3261046"/>
            </a:xfrm>
          </p:grpSpPr>
          <p:graphicFrame>
            <p:nvGraphicFramePr>
              <p:cNvPr id="154" name="Table"/>
              <p:cNvGraphicFramePr/>
              <p:nvPr/>
            </p:nvGraphicFramePr>
            <p:xfrm>
              <a:off x="45883" y="-436018"/>
              <a:ext cx="4171579" cy="3261048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{2708684C-4D16-4618-839F-0558EEFCDFE6}</a:tableStyleId>
                  </a:tblPr>
                  <a:tblGrid>
                    <a:gridCol w="1663834"/>
                    <a:gridCol w="507865"/>
                    <a:gridCol w="374575"/>
                    <a:gridCol w="374575"/>
                    <a:gridCol w="374575"/>
                    <a:gridCol w="399975"/>
                    <a:gridCol w="463475"/>
                  </a:tblGrid>
                  <a:tr h="726875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="1" sz="1200"/>
                            <a:t>install.packages()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rPr>
                            <a:t>CRAN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chemeClr val="accent1">
                                  <a:satOff val="-3355"/>
                                  <a:lumOff val="26614"/>
                                </a:schemeClr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b="1" sz="900"/>
                          </a:pPr>
                          <a:r>
                            <a:t>install.packages(</a:t>
                          </a:r>
                          <a:r>
                            <a:rPr b="0" i="1"/>
                            <a:t>type = "source"</a:t>
                          </a:r>
                          <a:r>
                            <a:t>)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rPr>
                            <a:t>CRAN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="1" sz="1200"/>
                            <a:t>R CMD install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  <a:r>
                            <a:rPr>
                              <a:solidFill>
                                <a:srgbClr val="797979"/>
                              </a:solidFill>
                            </a:rPr>
                            <a:t>devtools::</a:t>
                          </a:r>
                          <a:r>
                            <a:rPr b="1"/>
                            <a:t>install()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  <a:r>
                            <a:rPr>
                              <a:solidFill>
                                <a:srgbClr val="797979"/>
                              </a:solidFill>
                            </a:rPr>
                            <a:t>devtools::</a:t>
                          </a:r>
                          <a:r>
                            <a:rPr b="1"/>
                            <a:t>build()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  <a:r>
                            <a:rPr>
                              <a:solidFill>
                                <a:srgbClr val="797979"/>
                              </a:solidFill>
                            </a:rPr>
                            <a:t>devtools::</a:t>
                          </a:r>
                          <a:r>
                            <a:rPr b="1" sz="1100"/>
                            <a:t>install_github()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rPr>
                            <a:t>github</a:t>
                          </a:r>
                        </a:p>
                      </a:txBody>
                      <a:tcPr marL="38100" marR="38100" marT="38100" marB="381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</a:pPr>
                          <a:r>
                            <a:rPr>
                              <a:solidFill>
                                <a:srgbClr val="797979"/>
                              </a:solidFill>
                            </a:rPr>
                            <a:t>devtools::</a:t>
                          </a:r>
                          <a:r>
                            <a:rPr b="1"/>
                            <a:t>load_all()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200"/>
                            <a:t>Build &amp; Reload (RStudio)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37827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="1" sz="1200"/>
                            <a:t>library()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159727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b="1"/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12700">
                          <a:solidFill>
                            <a:srgbClr val="A6AAA9"/>
                          </a:solidFill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000"/>
                            <a:t>Internet</a:t>
                          </a:r>
                        </a:p>
                      </a:txBody>
                      <a:tcPr marL="0" marR="0" marT="0" marB="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000">
                              <a:solidFill>
                                <a:srgbClr val="53585F"/>
                              </a:solidFill>
                            </a:rPr>
                            <a:t>On disk</a:t>
                          </a:r>
                        </a:p>
                      </a:txBody>
                      <a:tcPr marL="0" marR="0" marT="0" marB="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12700">
                          <a:solidFill>
                            <a:srgbClr val="A6AAA9"/>
                          </a:solidFill>
                          <a:miter lim="400000"/>
                        </a:lnB>
                        <a:solidFill>
                          <a:srgbClr val="A9A9A9"/>
                        </a:solidFill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1000">
                              <a:solidFill>
                                <a:srgbClr val="53585F"/>
                              </a:solidFill>
                            </a:rPr>
                            <a:t>libraryy</a:t>
                          </a:r>
                        </a:p>
                      </a:txBody>
                      <a:tcPr marL="0" marR="0" marT="0" marB="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12700">
                          <a:solidFill>
                            <a:srgbClr val="A6AAA9"/>
                          </a:solidFill>
                          <a:miter lim="400000"/>
                        </a:lnB>
                        <a:solidFill>
                          <a:srgbClr val="C0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900">
                              <a:solidFill>
                                <a:srgbClr val="53585F"/>
                              </a:solidFill>
                            </a:rPr>
                            <a:t>memory</a:t>
                          </a:r>
                        </a:p>
                      </a:txBody>
                      <a:tcPr marL="0" marR="0" marT="0" marB="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12700">
                          <a:solidFill>
                            <a:srgbClr val="A6AAA9"/>
                          </a:solidFill>
                          <a:miter lim="400000"/>
                        </a:lnB>
                        <a:solidFill>
                          <a:srgbClr val="DCDEE0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55" name="Triangle"/>
              <p:cNvSpPr/>
              <p:nvPr/>
            </p:nvSpPr>
            <p:spPr>
              <a:xfrm rot="5400000">
                <a:off x="3380947" y="1230607"/>
                <a:ext cx="76201" cy="76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" name="Line"/>
              <p:cNvSpPr/>
              <p:nvPr/>
            </p:nvSpPr>
            <p:spPr>
              <a:xfrm>
                <a:off x="2100160" y="424450"/>
                <a:ext cx="9651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7" name="Line"/>
              <p:cNvSpPr/>
              <p:nvPr/>
            </p:nvSpPr>
            <p:spPr>
              <a:xfrm>
                <a:off x="2105967" y="619912"/>
                <a:ext cx="5841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8" name="Line"/>
              <p:cNvSpPr/>
              <p:nvPr/>
            </p:nvSpPr>
            <p:spPr>
              <a:xfrm>
                <a:off x="3209546" y="845769"/>
                <a:ext cx="2539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9" name="Line"/>
              <p:cNvSpPr/>
              <p:nvPr/>
            </p:nvSpPr>
            <p:spPr>
              <a:xfrm>
                <a:off x="2841653" y="1052389"/>
                <a:ext cx="6222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0" name="Line"/>
              <p:cNvSpPr/>
              <p:nvPr/>
            </p:nvSpPr>
            <p:spPr>
              <a:xfrm>
                <a:off x="2462560" y="1699566"/>
                <a:ext cx="2412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1" name="Line"/>
              <p:cNvSpPr/>
              <p:nvPr/>
            </p:nvSpPr>
            <p:spPr>
              <a:xfrm>
                <a:off x="2167547" y="1904599"/>
                <a:ext cx="1396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2" name="Line"/>
              <p:cNvSpPr/>
              <p:nvPr/>
            </p:nvSpPr>
            <p:spPr>
              <a:xfrm flipV="1">
                <a:off x="2472995" y="2122726"/>
                <a:ext cx="14223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3" name="Line"/>
              <p:cNvSpPr/>
              <p:nvPr/>
            </p:nvSpPr>
            <p:spPr>
              <a:xfrm flipV="1">
                <a:off x="3609394" y="2324725"/>
                <a:ext cx="2920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4" name="Line"/>
              <p:cNvSpPr/>
              <p:nvPr/>
            </p:nvSpPr>
            <p:spPr>
              <a:xfrm>
                <a:off x="2470627" y="2326821"/>
                <a:ext cx="9905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5" name="Line"/>
              <p:cNvSpPr/>
              <p:nvPr/>
            </p:nvSpPr>
            <p:spPr>
              <a:xfrm>
                <a:off x="3605160" y="2541521"/>
                <a:ext cx="2920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6" name="Line"/>
              <p:cNvSpPr/>
              <p:nvPr/>
            </p:nvSpPr>
            <p:spPr>
              <a:xfrm>
                <a:off x="2780011" y="695031"/>
                <a:ext cx="1" cy="292003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7" name="Line"/>
              <p:cNvSpPr/>
              <p:nvPr/>
            </p:nvSpPr>
            <p:spPr>
              <a:xfrm>
                <a:off x="3150028" y="480261"/>
                <a:ext cx="1" cy="292003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8" name="Line"/>
              <p:cNvSpPr/>
              <p:nvPr/>
            </p:nvSpPr>
            <p:spPr>
              <a:xfrm flipV="1">
                <a:off x="2784244" y="1120942"/>
                <a:ext cx="1" cy="507903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69" name="Line"/>
              <p:cNvSpPr/>
              <p:nvPr/>
            </p:nvSpPr>
            <p:spPr>
              <a:xfrm>
                <a:off x="2474849" y="1235339"/>
                <a:ext cx="918568" cy="413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76" fill="norm" stroke="1" extrusionOk="0">
                    <a:moveTo>
                      <a:pt x="0" y="20876"/>
                    </a:moveTo>
                    <a:lnTo>
                      <a:pt x="5723" y="20179"/>
                    </a:lnTo>
                    <a:cubicBezTo>
                      <a:pt x="6023" y="7189"/>
                      <a:pt x="6654" y="-724"/>
                      <a:pt x="7328" y="52"/>
                    </a:cubicBezTo>
                    <a:cubicBezTo>
                      <a:pt x="7928" y="743"/>
                      <a:pt x="8464" y="8293"/>
                      <a:pt x="8733" y="19830"/>
                    </a:cubicBezTo>
                    <a:lnTo>
                      <a:pt x="21600" y="19481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70" name="Line"/>
              <p:cNvSpPr/>
              <p:nvPr/>
            </p:nvSpPr>
            <p:spPr>
              <a:xfrm flipV="1">
                <a:off x="2409743" y="1370803"/>
                <a:ext cx="1" cy="50703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71" name="Triangle"/>
              <p:cNvSpPr/>
              <p:nvPr/>
            </p:nvSpPr>
            <p:spPr>
              <a:xfrm>
                <a:off x="2364348" y="1350235"/>
                <a:ext cx="88901" cy="38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2" name="Line"/>
              <p:cNvSpPr/>
              <p:nvPr/>
            </p:nvSpPr>
            <p:spPr>
              <a:xfrm flipV="1">
                <a:off x="2413056" y="1791711"/>
                <a:ext cx="1" cy="50703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73" name="Triangle"/>
              <p:cNvSpPr/>
              <p:nvPr/>
            </p:nvSpPr>
            <p:spPr>
              <a:xfrm>
                <a:off x="2367661" y="1771143"/>
                <a:ext cx="88901" cy="38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5" name="Repository"/>
            <p:cNvSpPr txBox="1"/>
            <p:nvPr/>
          </p:nvSpPr>
          <p:spPr>
            <a:xfrm rot="16200000">
              <a:off x="1600416" y="174382"/>
              <a:ext cx="821599" cy="464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Repository</a:t>
              </a:r>
            </a:p>
          </p:txBody>
        </p:sp>
        <p:sp>
          <p:nvSpPr>
            <p:cNvPr id="176" name="Source"/>
            <p:cNvSpPr txBox="1"/>
            <p:nvPr/>
          </p:nvSpPr>
          <p:spPr>
            <a:xfrm rot="16200000">
              <a:off x="2096903" y="397743"/>
              <a:ext cx="544294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Source</a:t>
              </a:r>
            </a:p>
          </p:txBody>
        </p:sp>
        <p:sp>
          <p:nvSpPr>
            <p:cNvPr id="177" name="Bundle"/>
            <p:cNvSpPr txBox="1"/>
            <p:nvPr/>
          </p:nvSpPr>
          <p:spPr>
            <a:xfrm rot="16200000">
              <a:off x="2459245" y="390968"/>
              <a:ext cx="557985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Bundle</a:t>
              </a:r>
            </a:p>
          </p:txBody>
        </p:sp>
        <p:sp>
          <p:nvSpPr>
            <p:cNvPr id="178" name="Binary"/>
            <p:cNvSpPr txBox="1"/>
            <p:nvPr/>
          </p:nvSpPr>
          <p:spPr>
            <a:xfrm rot="16200000">
              <a:off x="2856221" y="407243"/>
              <a:ext cx="52781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Binary</a:t>
              </a:r>
            </a:p>
          </p:txBody>
        </p:sp>
        <p:sp>
          <p:nvSpPr>
            <p:cNvPr id="179" name="Installed"/>
            <p:cNvSpPr txBox="1"/>
            <p:nvPr/>
          </p:nvSpPr>
          <p:spPr>
            <a:xfrm rot="16200000">
              <a:off x="3184940" y="342073"/>
              <a:ext cx="65954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Installed</a:t>
              </a:r>
            </a:p>
          </p:txBody>
        </p:sp>
        <p:sp>
          <p:nvSpPr>
            <p:cNvPr id="180" name="In memory"/>
            <p:cNvSpPr txBox="1"/>
            <p:nvPr/>
          </p:nvSpPr>
          <p:spPr>
            <a:xfrm rot="16200000">
              <a:off x="3526779" y="278230"/>
              <a:ext cx="790446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tabLst>
                  <a:tab pos="1181100" algn="l"/>
                </a:tabLst>
                <a:defRPr sz="11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In memory</a:t>
              </a:r>
            </a:p>
          </p:txBody>
        </p:sp>
      </p:grpSp>
      <p:sp>
        <p:nvSpPr>
          <p:cNvPr id="182" name="A package is a convention for organizing files into directories.…"/>
          <p:cNvSpPr txBox="1"/>
          <p:nvPr/>
        </p:nvSpPr>
        <p:spPr>
          <a:xfrm>
            <a:off x="239896" y="1859950"/>
            <a:ext cx="4278493" cy="876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 package is a convention for organizing files into directories. </a:t>
            </a:r>
          </a:p>
          <a:p>
            <a:pPr>
              <a:lnSpc>
                <a:spcPct val="3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This sheet shows how to work with the 7 most common parts of an R package:</a:t>
            </a:r>
          </a:p>
        </p:txBody>
      </p:sp>
      <p:sp>
        <p:nvSpPr>
          <p:cNvPr id="183" name=" Package…"/>
          <p:cNvSpPr txBox="1"/>
          <p:nvPr/>
        </p:nvSpPr>
        <p:spPr>
          <a:xfrm>
            <a:off x="991867" y="2633343"/>
            <a:ext cx="1658301" cy="192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4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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 </a:t>
            </a:r>
            <a:r>
              <a:t>Package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  </a:t>
            </a:r>
            <a:r>
              <a:t>DESCRIPTION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 </a:t>
            </a:r>
            <a:r>
              <a:t>R/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 </a:t>
            </a:r>
            <a:r>
              <a:t>tests/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 </a:t>
            </a:r>
            <a:r>
              <a:t>man/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 </a:t>
            </a:r>
            <a:r>
              <a:t>vignettes/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 </a:t>
            </a:r>
            <a:r>
              <a:t>data/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  </a:t>
            </a:r>
            <a:r>
              <a:t>NAMESPACE</a:t>
            </a:r>
          </a:p>
        </p:txBody>
      </p:sp>
      <p:sp>
        <p:nvSpPr>
          <p:cNvPr id="184" name="Rectangle"/>
          <p:cNvSpPr/>
          <p:nvPr/>
        </p:nvSpPr>
        <p:spPr>
          <a:xfrm>
            <a:off x="2747706" y="3155793"/>
            <a:ext cx="914401" cy="157253"/>
          </a:xfrm>
          <a:prstGeom prst="roundRect">
            <a:avLst>
              <a:gd name="adj" fmla="val 0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</a:defRPr>
            </a:pPr>
          </a:p>
        </p:txBody>
      </p:sp>
      <p:sp>
        <p:nvSpPr>
          <p:cNvPr id="185" name="Rectangle"/>
          <p:cNvSpPr/>
          <p:nvPr/>
        </p:nvSpPr>
        <p:spPr>
          <a:xfrm>
            <a:off x="2747706" y="2961333"/>
            <a:ext cx="914401" cy="157253"/>
          </a:xfrm>
          <a:prstGeom prst="roundRect">
            <a:avLst>
              <a:gd name="adj" fmla="val 0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797979"/>
                </a:solidFill>
              </a:defRPr>
            </a:pPr>
          </a:p>
        </p:txBody>
      </p:sp>
      <p:sp>
        <p:nvSpPr>
          <p:cNvPr id="186" name="Rectangle"/>
          <p:cNvSpPr/>
          <p:nvPr/>
        </p:nvSpPr>
        <p:spPr>
          <a:xfrm>
            <a:off x="2747706" y="3350253"/>
            <a:ext cx="914401" cy="157253"/>
          </a:xfrm>
          <a:prstGeom prst="roundRect">
            <a:avLst>
              <a:gd name="adj" fmla="val 0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797979"/>
                </a:solidFill>
              </a:defRPr>
            </a:pPr>
          </a:p>
        </p:txBody>
      </p:sp>
      <p:sp>
        <p:nvSpPr>
          <p:cNvPr id="187" name="Rectangle"/>
          <p:cNvSpPr/>
          <p:nvPr/>
        </p:nvSpPr>
        <p:spPr>
          <a:xfrm>
            <a:off x="2747706" y="3544713"/>
            <a:ext cx="914401" cy="157253"/>
          </a:xfrm>
          <a:prstGeom prst="roundRect">
            <a:avLst>
              <a:gd name="adj" fmla="val 0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797979"/>
                </a:solidFill>
              </a:defRPr>
            </a:pPr>
          </a:p>
        </p:txBody>
      </p:sp>
      <p:sp>
        <p:nvSpPr>
          <p:cNvPr id="188" name="Rectangle"/>
          <p:cNvSpPr/>
          <p:nvPr/>
        </p:nvSpPr>
        <p:spPr>
          <a:xfrm>
            <a:off x="2747706" y="3739174"/>
            <a:ext cx="914401" cy="157253"/>
          </a:xfrm>
          <a:prstGeom prst="roundRect">
            <a:avLst>
              <a:gd name="adj" fmla="val 0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797979"/>
                </a:solidFill>
              </a:defRPr>
            </a:pPr>
          </a:p>
        </p:txBody>
      </p:sp>
      <p:sp>
        <p:nvSpPr>
          <p:cNvPr id="189" name="Rectangle"/>
          <p:cNvSpPr/>
          <p:nvPr/>
        </p:nvSpPr>
        <p:spPr>
          <a:xfrm>
            <a:off x="2747706" y="3933634"/>
            <a:ext cx="914401" cy="157253"/>
          </a:xfrm>
          <a:prstGeom prst="roundRect">
            <a:avLst>
              <a:gd name="adj" fmla="val 0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797979"/>
                </a:solidFill>
              </a:defRPr>
            </a:pPr>
          </a:p>
        </p:txBody>
      </p:sp>
      <p:sp>
        <p:nvSpPr>
          <p:cNvPr id="190" name="Rectangle"/>
          <p:cNvSpPr/>
          <p:nvPr/>
        </p:nvSpPr>
        <p:spPr>
          <a:xfrm>
            <a:off x="2747706" y="4128094"/>
            <a:ext cx="914401" cy="157253"/>
          </a:xfrm>
          <a:prstGeom prst="roundRect">
            <a:avLst>
              <a:gd name="adj" fmla="val 0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797979"/>
                </a:solidFill>
              </a:defRPr>
            </a:pPr>
          </a:p>
        </p:txBody>
      </p:sp>
      <p:sp>
        <p:nvSpPr>
          <p:cNvPr id="191" name="devtools::use_build_ignore(&quot;file&quot;)…"/>
          <p:cNvSpPr txBox="1"/>
          <p:nvPr/>
        </p:nvSpPr>
        <p:spPr>
          <a:xfrm>
            <a:off x="219417" y="9277439"/>
            <a:ext cx="4546601" cy="712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devtools::</a:t>
            </a:r>
            <a:r>
              <a:rPr b="1"/>
              <a:t>use_build_ignore(</a:t>
            </a:r>
            <a:r>
              <a:rPr i="1"/>
              <a:t>"file"</a:t>
            </a:r>
            <a:r>
              <a:rPr b="1"/>
              <a:t>)</a:t>
            </a:r>
            <a:endParaRPr b="1"/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Adds file to .Rbuildignore, a list of files that will not be included when package is built.</a:t>
            </a:r>
          </a:p>
        </p:txBody>
      </p:sp>
      <p:sp>
        <p:nvSpPr>
          <p:cNvPr id="192" name="SETUP"/>
          <p:cNvSpPr txBox="1"/>
          <p:nvPr/>
        </p:nvSpPr>
        <p:spPr>
          <a:xfrm>
            <a:off x="2963276" y="2929953"/>
            <a:ext cx="48326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SETUP</a:t>
            </a:r>
          </a:p>
        </p:txBody>
      </p:sp>
      <p:sp>
        <p:nvSpPr>
          <p:cNvPr id="193" name="WRITE CODE"/>
          <p:cNvSpPr txBox="1"/>
          <p:nvPr/>
        </p:nvSpPr>
        <p:spPr>
          <a:xfrm>
            <a:off x="2771099" y="3125098"/>
            <a:ext cx="86761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WRITE CODE</a:t>
            </a:r>
          </a:p>
        </p:txBody>
      </p:sp>
      <p:sp>
        <p:nvSpPr>
          <p:cNvPr id="194" name="TEST"/>
          <p:cNvSpPr txBox="1"/>
          <p:nvPr/>
        </p:nvSpPr>
        <p:spPr>
          <a:xfrm>
            <a:off x="3018521" y="3320244"/>
            <a:ext cx="37277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TEST</a:t>
            </a:r>
          </a:p>
        </p:txBody>
      </p:sp>
      <p:sp>
        <p:nvSpPr>
          <p:cNvPr id="195" name="DOCUMENT"/>
          <p:cNvSpPr txBox="1"/>
          <p:nvPr/>
        </p:nvSpPr>
        <p:spPr>
          <a:xfrm>
            <a:off x="2798836" y="3515390"/>
            <a:ext cx="8121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DOCUMENT</a:t>
            </a:r>
          </a:p>
        </p:txBody>
      </p:sp>
      <p:sp>
        <p:nvSpPr>
          <p:cNvPr id="196" name="TEACH"/>
          <p:cNvSpPr txBox="1"/>
          <p:nvPr/>
        </p:nvSpPr>
        <p:spPr>
          <a:xfrm>
            <a:off x="2963123" y="3710535"/>
            <a:ext cx="48356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TEACH</a:t>
            </a:r>
          </a:p>
        </p:txBody>
      </p:sp>
      <p:sp>
        <p:nvSpPr>
          <p:cNvPr id="197" name="ADD DATA"/>
          <p:cNvSpPr txBox="1"/>
          <p:nvPr/>
        </p:nvSpPr>
        <p:spPr>
          <a:xfrm>
            <a:off x="2861473" y="3905680"/>
            <a:ext cx="68686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ADD DATA</a:t>
            </a:r>
          </a:p>
        </p:txBody>
      </p:sp>
      <p:sp>
        <p:nvSpPr>
          <p:cNvPr id="198" name="ORGANIZE"/>
          <p:cNvSpPr txBox="1"/>
          <p:nvPr/>
        </p:nvSpPr>
        <p:spPr>
          <a:xfrm>
            <a:off x="2838765" y="4100826"/>
            <a:ext cx="7322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FFFFFF"/>
                </a:solidFill>
              </a:defRPr>
            </a:pPr>
            <a:r>
              <a:t>ORGANIZE</a:t>
            </a:r>
          </a:p>
        </p:txBody>
      </p:sp>
      <p:sp>
        <p:nvSpPr>
          <p:cNvPr id="199" name="You must have a DESCRIPTION file…"/>
          <p:cNvSpPr txBox="1"/>
          <p:nvPr/>
        </p:nvSpPr>
        <p:spPr>
          <a:xfrm>
            <a:off x="5448803" y="2120211"/>
            <a:ext cx="3449193" cy="1346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You must have a DESCRIPTION file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Add the packages that yours relies on with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devtools::</a:t>
            </a:r>
            <a:r>
              <a:rPr b="1"/>
              <a:t>use_package()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Adds a package to the Imports or Suggests field</a:t>
            </a:r>
          </a:p>
        </p:txBody>
      </p:sp>
      <p:sp>
        <p:nvSpPr>
          <p:cNvPr id="200" name=""/>
          <p:cNvSpPr txBox="1"/>
          <p:nvPr/>
        </p:nvSpPr>
        <p:spPr>
          <a:xfrm>
            <a:off x="5060544" y="2305761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01" name=""/>
          <p:cNvSpPr txBox="1"/>
          <p:nvPr/>
        </p:nvSpPr>
        <p:spPr>
          <a:xfrm>
            <a:off x="5060544" y="2574654"/>
            <a:ext cx="404871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02" name="MIT license applies to your code if re-shared."/>
          <p:cNvSpPr txBox="1"/>
          <p:nvPr/>
        </p:nvSpPr>
        <p:spPr>
          <a:xfrm>
            <a:off x="6066873" y="3363783"/>
            <a:ext cx="1423192" cy="62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MIT license applies to your code if re-shared.</a:t>
            </a:r>
          </a:p>
        </p:txBody>
      </p:sp>
      <p:sp>
        <p:nvSpPr>
          <p:cNvPr id="203" name="MIT"/>
          <p:cNvSpPr txBox="1"/>
          <p:nvPr/>
        </p:nvSpPr>
        <p:spPr>
          <a:xfrm>
            <a:off x="6522059" y="3282338"/>
            <a:ext cx="487420" cy="314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algn="ctr" defTabSz="572516">
              <a:lnSpc>
                <a:spcPct val="90000"/>
              </a:lnSpc>
              <a:defRPr sz="1274">
                <a:solidFill>
                  <a:srgbClr val="000000"/>
                </a:solidFill>
              </a:defRPr>
            </a:lvl1pPr>
          </a:lstStyle>
          <a:p>
            <a:pPr/>
            <a:r>
              <a:t>MIT</a:t>
            </a:r>
          </a:p>
        </p:txBody>
      </p:sp>
      <p:sp>
        <p:nvSpPr>
          <p:cNvPr id="204" name="Visit r-pkgs.had.co.nz to learn much more about writing and publishing packages for R"/>
          <p:cNvSpPr/>
          <p:nvPr/>
        </p:nvSpPr>
        <p:spPr>
          <a:xfrm>
            <a:off x="6638654" y="9192621"/>
            <a:ext cx="1570318" cy="80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Visit</a:t>
            </a:r>
            <a:r>
              <a:t> </a:t>
            </a:r>
            <a:r>
              <a:rPr>
                <a:hlinkClick r:id="rId7" invalidUrl="" action="" tgtFrame="" tooltip="" history="1" highlightClick="0" endSnd="0"/>
              </a:rPr>
              <a:t>r-pkgs.had.co.nz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learn much more about writing and publishing packages for R</a:t>
            </a:r>
          </a:p>
        </p:txBody>
      </p:sp>
      <p:sp>
        <p:nvSpPr>
          <p:cNvPr id="205" name="All of the R code in your package goes in  R/. A package with just an R/ directory is still a very useful package."/>
          <p:cNvSpPr txBox="1"/>
          <p:nvPr/>
        </p:nvSpPr>
        <p:spPr>
          <a:xfrm>
            <a:off x="4813175" y="4426651"/>
            <a:ext cx="4354805" cy="63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All of the R code in your package goes in 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R/. A package with just an R/ directory is still a very useful package.</a:t>
            </a:r>
          </a:p>
        </p:txBody>
      </p:sp>
      <p:sp>
        <p:nvSpPr>
          <p:cNvPr id="206" name="Create a new package project with…"/>
          <p:cNvSpPr txBox="1"/>
          <p:nvPr/>
        </p:nvSpPr>
        <p:spPr>
          <a:xfrm>
            <a:off x="5448803" y="4901405"/>
            <a:ext cx="3229601" cy="1253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Create a new package project with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devtools::</a:t>
            </a:r>
            <a:r>
              <a:rPr b="1"/>
              <a:t>create(</a:t>
            </a:r>
            <a:r>
              <a:t>"path/to/name"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Create a template to develop into a package.</a:t>
            </a:r>
          </a:p>
          <a:p>
            <a:pPr>
              <a:lnSpc>
                <a:spcPct val="1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Save your code in</a:t>
            </a:r>
            <a:r>
              <a:t> 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R/ as scripts (extension .R)</a:t>
            </a:r>
          </a:p>
        </p:txBody>
      </p:sp>
      <p:sp>
        <p:nvSpPr>
          <p:cNvPr id="207" name="1. Edit your code.…"/>
          <p:cNvSpPr txBox="1"/>
          <p:nvPr/>
        </p:nvSpPr>
        <p:spPr>
          <a:xfrm>
            <a:off x="5026246" y="6432738"/>
            <a:ext cx="3947715" cy="1907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1. </a:t>
            </a:r>
            <a:r>
              <a:t>Ed</a:t>
            </a:r>
            <a:r>
              <a:t>it your code.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2. </a:t>
            </a:r>
            <a:r>
              <a:t>L</a:t>
            </a:r>
            <a:r>
              <a:t>oad your code with one of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devtools::</a:t>
            </a:r>
            <a:r>
              <a:rPr b="1"/>
              <a:t>load_all()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Re-loads all </a:t>
            </a:r>
            <a:r>
              <a:rPr i="1"/>
              <a:t>saved</a:t>
            </a:r>
            <a:r>
              <a:t> files in 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</a:t>
            </a:r>
            <a:r>
              <a:rPr>
                <a:solidFill>
                  <a:srgbClr val="53585F"/>
                </a:solidFill>
              </a:rPr>
              <a:t> </a:t>
            </a:r>
            <a:r>
              <a:t>R/ into memory.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Ctrl/Cmd + Shift + L </a:t>
            </a:r>
            <a:r>
              <a:rPr>
                <a:solidFill>
                  <a:srgbClr val="797979"/>
                </a:solidFill>
              </a:rPr>
              <a:t>(keyboard shortcut)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Saves all open files then calls load_all().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3. </a:t>
            </a:r>
            <a:r>
              <a:t>E</a:t>
            </a:r>
            <a:r>
              <a:t>xperiment in the console.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4. </a:t>
            </a:r>
            <a:r>
              <a:t>Repeat.</a:t>
            </a:r>
          </a:p>
        </p:txBody>
      </p:sp>
      <p:sp>
        <p:nvSpPr>
          <p:cNvPr id="208" name=""/>
          <p:cNvSpPr txBox="1"/>
          <p:nvPr/>
        </p:nvSpPr>
        <p:spPr>
          <a:xfrm>
            <a:off x="5060544" y="4998056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09" name=""/>
          <p:cNvSpPr txBox="1"/>
          <p:nvPr/>
        </p:nvSpPr>
        <p:spPr>
          <a:xfrm>
            <a:off x="5060544" y="5660648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10" name="Use consistent style with r-pkgs.had.co.nz/r.html#style…"/>
          <p:cNvSpPr txBox="1"/>
          <p:nvPr/>
        </p:nvSpPr>
        <p:spPr>
          <a:xfrm>
            <a:off x="4849398" y="8265064"/>
            <a:ext cx="4040242" cy="877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65099" indent="-165099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b="0"/>
              <a:t>Use consistent style with</a:t>
            </a:r>
            <a:r>
              <a:t> r-pkgs.had.co.nz/r.html#style</a:t>
            </a:r>
            <a:endParaRPr b="0"/>
          </a:p>
          <a:p>
            <a:pPr marL="165099" indent="-165099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b="0"/>
              <a:t>Click on a function and press </a:t>
            </a:r>
            <a:r>
              <a:t>F2</a:t>
            </a:r>
            <a:r>
              <a:rPr b="0"/>
              <a:t> to open its definition</a:t>
            </a:r>
            <a:endParaRPr b="0"/>
          </a:p>
          <a:p>
            <a:pPr marL="165099" indent="-165099">
              <a:lnSpc>
                <a:spcPct val="80000"/>
              </a:lnSpc>
              <a:spcBef>
                <a:spcPts val="8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b="0"/>
              <a:t>Search for a function with </a:t>
            </a:r>
            <a:r>
              <a:t>Ctrl + .</a:t>
            </a:r>
          </a:p>
        </p:txBody>
      </p:sp>
      <p:sp>
        <p:nvSpPr>
          <p:cNvPr id="211" name="Rounded Rectangle"/>
          <p:cNvSpPr/>
          <p:nvPr/>
        </p:nvSpPr>
        <p:spPr>
          <a:xfrm>
            <a:off x="11429834" y="2855359"/>
            <a:ext cx="2098600" cy="515542"/>
          </a:xfrm>
          <a:prstGeom prst="roundRect">
            <a:avLst>
              <a:gd name="adj" fmla="val 6231"/>
            </a:avLst>
          </a:prstGeom>
          <a:solidFill>
            <a:srgbClr val="DCDEE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12" name="Import packages that your package must have to work. R will install them when it installs your package."/>
          <p:cNvSpPr txBox="1"/>
          <p:nvPr/>
        </p:nvSpPr>
        <p:spPr>
          <a:xfrm>
            <a:off x="11388995" y="2780027"/>
            <a:ext cx="2136408" cy="62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Import</a:t>
            </a:r>
            <a:r>
              <a:t> packages that your package </a:t>
            </a:r>
            <a:r>
              <a:rPr i="1"/>
              <a:t>must have</a:t>
            </a:r>
            <a:r>
              <a:t> to work. R will install them when it installs your package.</a:t>
            </a:r>
          </a:p>
        </p:txBody>
      </p:sp>
      <p:sp>
        <p:nvSpPr>
          <p:cNvPr id="213" name="GPL-2 license applies to your code, and all code anyone bundles with it, if re-shared."/>
          <p:cNvSpPr txBox="1"/>
          <p:nvPr/>
        </p:nvSpPr>
        <p:spPr>
          <a:xfrm>
            <a:off x="7471976" y="3427308"/>
            <a:ext cx="1658301" cy="62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defTabSz="572516">
              <a:lnSpc>
                <a:spcPct val="90000"/>
              </a:lnSpc>
              <a:defRPr b="0" sz="980">
                <a:solidFill>
                  <a:srgbClr val="000000"/>
                </a:solidFill>
              </a:defRPr>
            </a:pPr>
            <a:r>
              <a:t>GPL-2 license applies to your code, </a:t>
            </a:r>
            <a:r>
              <a:rPr i="1"/>
              <a:t>and all code anyone bundles with it</a:t>
            </a:r>
            <a:r>
              <a:t>, if re-shared.</a:t>
            </a:r>
          </a:p>
        </p:txBody>
      </p:sp>
      <p:sp>
        <p:nvSpPr>
          <p:cNvPr id="214" name="GPL-2"/>
          <p:cNvSpPr txBox="1"/>
          <p:nvPr/>
        </p:nvSpPr>
        <p:spPr>
          <a:xfrm>
            <a:off x="7906119" y="3282338"/>
            <a:ext cx="764615" cy="314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algn="ctr" defTabSz="572516">
              <a:lnSpc>
                <a:spcPct val="90000"/>
              </a:lnSpc>
              <a:defRPr sz="1274">
                <a:solidFill>
                  <a:srgbClr val="000000"/>
                </a:solidFill>
              </a:defRPr>
            </a:lvl1pPr>
          </a:lstStyle>
          <a:p>
            <a:pPr/>
            <a:r>
              <a:t>GPL-2</a:t>
            </a:r>
          </a:p>
        </p:txBody>
      </p:sp>
      <p:sp>
        <p:nvSpPr>
          <p:cNvPr id="215" name="No strings attached."/>
          <p:cNvSpPr txBox="1"/>
          <p:nvPr/>
        </p:nvSpPr>
        <p:spPr>
          <a:xfrm>
            <a:off x="4790962" y="3446494"/>
            <a:ext cx="1285299" cy="314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No strings attached.</a:t>
            </a:r>
          </a:p>
        </p:txBody>
      </p:sp>
      <p:sp>
        <p:nvSpPr>
          <p:cNvPr id="216" name="CC0"/>
          <p:cNvSpPr txBox="1"/>
          <p:nvPr/>
        </p:nvSpPr>
        <p:spPr>
          <a:xfrm>
            <a:off x="5189901" y="3282338"/>
            <a:ext cx="487421" cy="314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algn="ctr" defTabSz="572516">
              <a:lnSpc>
                <a:spcPct val="90000"/>
              </a:lnSpc>
              <a:defRPr sz="1274">
                <a:solidFill>
                  <a:srgbClr val="000000"/>
                </a:solidFill>
              </a:defRPr>
            </a:lvl1pPr>
          </a:lstStyle>
          <a:p>
            <a:pPr/>
            <a:r>
              <a:t>CC0</a:t>
            </a:r>
          </a:p>
        </p:txBody>
      </p:sp>
      <p:sp>
        <p:nvSpPr>
          <p:cNvPr id="217" name="Line"/>
          <p:cNvSpPr/>
          <p:nvPr/>
        </p:nvSpPr>
        <p:spPr>
          <a:xfrm>
            <a:off x="4803828" y="6204256"/>
            <a:ext cx="43746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18" name="WORKFLOW"/>
          <p:cNvSpPr txBox="1"/>
          <p:nvPr/>
        </p:nvSpPr>
        <p:spPr>
          <a:xfrm>
            <a:off x="4803378" y="6207262"/>
            <a:ext cx="83469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WORKFLOW</a:t>
            </a:r>
          </a:p>
        </p:txBody>
      </p:sp>
      <p:sp>
        <p:nvSpPr>
          <p:cNvPr id="219" name="Write Code (  R/)"/>
          <p:cNvSpPr txBox="1"/>
          <p:nvPr/>
        </p:nvSpPr>
        <p:spPr>
          <a:xfrm>
            <a:off x="4803549" y="4089380"/>
            <a:ext cx="24423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797979"/>
                </a:solidFill>
              </a:defRPr>
            </a:pPr>
            <a:r>
              <a:t>Write Code ( 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R/)</a:t>
            </a:r>
          </a:p>
        </p:txBody>
      </p:sp>
      <p:sp>
        <p:nvSpPr>
          <p:cNvPr id="220" name="Line"/>
          <p:cNvSpPr/>
          <p:nvPr/>
        </p:nvSpPr>
        <p:spPr>
          <a:xfrm>
            <a:off x="4820667" y="4110058"/>
            <a:ext cx="4358873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221" name="Table"/>
          <p:cNvGraphicFramePr/>
          <p:nvPr/>
        </p:nvGraphicFramePr>
        <p:xfrm>
          <a:off x="9921109" y="8293136"/>
          <a:ext cx="19120965" cy="221575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158331"/>
                <a:gridCol w="2184689"/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 statement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Tests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expect_equal()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is equal within small numerical tolerance?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expect_identical()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is exactly equal?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expect_match()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matches specified string or regular expression?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expect_output()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prints specified output?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expect_message()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displays specified message?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expect_warning()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displays specified warning?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expect_error()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throws specified error?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expect_is()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output inherits from certain class?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expect_false()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returns FALSE?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expect_true()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returns TRUE?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2" name="Example Test"/>
          <p:cNvSpPr txBox="1"/>
          <p:nvPr/>
        </p:nvSpPr>
        <p:spPr>
          <a:xfrm>
            <a:off x="12099876" y="6812560"/>
            <a:ext cx="9177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defRPr>
                <a:solidFill>
                  <a:srgbClr val="797979"/>
                </a:solidFill>
              </a:defRPr>
            </a:pPr>
            <a:r>
              <a:t>Example Test</a:t>
            </a:r>
          </a:p>
        </p:txBody>
      </p:sp>
      <p:sp>
        <p:nvSpPr>
          <p:cNvPr id="223" name="Line"/>
          <p:cNvSpPr/>
          <p:nvPr/>
        </p:nvSpPr>
        <p:spPr>
          <a:xfrm>
            <a:off x="9439801" y="6460448"/>
            <a:ext cx="422371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4" name="WORKFLOW"/>
          <p:cNvSpPr txBox="1"/>
          <p:nvPr/>
        </p:nvSpPr>
        <p:spPr>
          <a:xfrm>
            <a:off x="9439350" y="6463455"/>
            <a:ext cx="834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WORKFLOW</a:t>
            </a:r>
          </a:p>
        </p:txBody>
      </p:sp>
      <p:sp>
        <p:nvSpPr>
          <p:cNvPr id="225" name=""/>
          <p:cNvSpPr txBox="1"/>
          <p:nvPr/>
        </p:nvSpPr>
        <p:spPr>
          <a:xfrm>
            <a:off x="9437227" y="5305383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26" name="Test (  tests/)"/>
          <p:cNvSpPr txBox="1"/>
          <p:nvPr/>
        </p:nvSpPr>
        <p:spPr>
          <a:xfrm>
            <a:off x="9422106" y="4093405"/>
            <a:ext cx="20326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797979"/>
                </a:solidFill>
              </a:defRPr>
            </a:pPr>
            <a:r>
              <a:t>Test ( 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 tests</a:t>
            </a:r>
            <a:r>
              <a:t>/)</a:t>
            </a:r>
          </a:p>
        </p:txBody>
      </p:sp>
      <p:sp>
        <p:nvSpPr>
          <p:cNvPr id="227" name="Line"/>
          <p:cNvSpPr/>
          <p:nvPr/>
        </p:nvSpPr>
        <p:spPr>
          <a:xfrm>
            <a:off x="9439224" y="4114083"/>
            <a:ext cx="4241680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8" name="The   DESCRIPTION file describes your work,  sets up how your package will work with other packages, and applies a copyright."/>
          <p:cNvSpPr txBox="1"/>
          <p:nvPr/>
        </p:nvSpPr>
        <p:spPr>
          <a:xfrm>
            <a:off x="4730273" y="1811921"/>
            <a:ext cx="4509454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The  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 </a:t>
            </a:r>
            <a:r>
              <a:t>DESCRIPTION file describes your work,  sets up how your package will work with other packages, and applies a copyright.</a:t>
            </a:r>
          </a:p>
        </p:txBody>
      </p:sp>
      <p:pic>
        <p:nvPicPr>
          <p:cNvPr id="229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61028" y="9192621"/>
            <a:ext cx="750266" cy="9843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devtools.png" descr="devtools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302192" y="196937"/>
            <a:ext cx="1384301" cy="16043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Line"/>
          <p:cNvSpPr/>
          <p:nvPr/>
        </p:nvSpPr>
        <p:spPr>
          <a:xfrm>
            <a:off x="4870893" y="1215445"/>
            <a:ext cx="429850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5" name="Rectangle"/>
          <p:cNvSpPr/>
          <p:nvPr/>
        </p:nvSpPr>
        <p:spPr>
          <a:xfrm>
            <a:off x="9430210" y="9771046"/>
            <a:ext cx="424284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A6AAA9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6" name="Rectangle"/>
          <p:cNvSpPr/>
          <p:nvPr/>
        </p:nvSpPr>
        <p:spPr>
          <a:xfrm>
            <a:off x="9435831" y="6804054"/>
            <a:ext cx="4218899" cy="1346258"/>
          </a:xfrm>
          <a:prstGeom prst="rect">
            <a:avLst/>
          </a:prstGeom>
          <a:solidFill>
            <a:srgbClr val="A6AAA9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237" name="Rectangle"/>
          <p:cNvSpPr/>
          <p:nvPr/>
        </p:nvSpPr>
        <p:spPr>
          <a:xfrm>
            <a:off x="326895" y="1556467"/>
            <a:ext cx="4206199" cy="1048255"/>
          </a:xfrm>
          <a:prstGeom prst="rect">
            <a:avLst/>
          </a:prstGeom>
          <a:solidFill>
            <a:srgbClr val="A6AAA9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238" name="Rectangle"/>
          <p:cNvSpPr/>
          <p:nvPr/>
        </p:nvSpPr>
        <p:spPr>
          <a:xfrm>
            <a:off x="326895" y="8594791"/>
            <a:ext cx="4484125" cy="1323258"/>
          </a:xfrm>
          <a:prstGeom prst="rect">
            <a:avLst/>
          </a:prstGeom>
          <a:solidFill>
            <a:srgbClr val="A6AAA9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239" name="Line"/>
          <p:cNvSpPr/>
          <p:nvPr/>
        </p:nvSpPr>
        <p:spPr>
          <a:xfrm>
            <a:off x="9428543" y="730478"/>
            <a:ext cx="2495496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0" name=".Rd FORMATTING TAGS"/>
          <p:cNvSpPr txBox="1"/>
          <p:nvPr/>
        </p:nvSpPr>
        <p:spPr>
          <a:xfrm>
            <a:off x="327057" y="5088402"/>
            <a:ext cx="15526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.Rd FORMATTING TAGS</a:t>
            </a:r>
          </a:p>
        </p:txBody>
      </p:sp>
      <p:sp>
        <p:nvSpPr>
          <p:cNvPr id="241" name="Add Data ( data/)"/>
          <p:cNvSpPr txBox="1"/>
          <p:nvPr/>
        </p:nvSpPr>
        <p:spPr>
          <a:xfrm>
            <a:off x="9405293" y="692149"/>
            <a:ext cx="254199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797979"/>
                </a:solidFill>
              </a:defRPr>
            </a:pPr>
            <a:r>
              <a:t>Add Data (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data/)</a:t>
            </a:r>
          </a:p>
        </p:txBody>
      </p:sp>
      <p:sp>
        <p:nvSpPr>
          <p:cNvPr id="242" name="RStudio® is a trademark of RStudio, Inc.  •  CC BY SA RStudio •  info@rstudio.com  •  844-448-1212 • rstudio.com •  Learn more at http://r-pkgs.had.co.nz/  •  devtools 1.5.1  •  Updated: 2015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</a:t>
            </a:r>
            <a:r>
              <a:rPr b="1"/>
              <a:t> http://r-pkgs.had.co.nz/ </a:t>
            </a:r>
            <a:r>
              <a:t> •  devtools 1.5.1  •  Updated: 2015-01</a:t>
            </a:r>
          </a:p>
        </p:txBody>
      </p:sp>
      <p:sp>
        <p:nvSpPr>
          <p:cNvPr id="243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4" name="Document ( man/)"/>
          <p:cNvSpPr txBox="1"/>
          <p:nvPr/>
        </p:nvSpPr>
        <p:spPr>
          <a:xfrm>
            <a:off x="295719" y="681616"/>
            <a:ext cx="273281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797979"/>
                </a:solidFill>
              </a:defRPr>
            </a:pPr>
            <a:r>
              <a:t>Document (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man/)</a:t>
            </a:r>
          </a:p>
        </p:txBody>
      </p:sp>
      <p:sp>
        <p:nvSpPr>
          <p:cNvPr id="245" name="Line"/>
          <p:cNvSpPr/>
          <p:nvPr/>
        </p:nvSpPr>
        <p:spPr>
          <a:xfrm>
            <a:off x="312837" y="719945"/>
            <a:ext cx="8852468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6" name="Line"/>
          <p:cNvSpPr/>
          <p:nvPr/>
        </p:nvSpPr>
        <p:spPr>
          <a:xfrm>
            <a:off x="9440169" y="5586238"/>
            <a:ext cx="4246175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7" name="Organize ( NAMESPACE)"/>
          <p:cNvSpPr txBox="1"/>
          <p:nvPr/>
        </p:nvSpPr>
        <p:spPr>
          <a:xfrm>
            <a:off x="9416919" y="5547909"/>
            <a:ext cx="341902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797979"/>
                </a:solidFill>
              </a:defRPr>
            </a:pPr>
            <a:r>
              <a:t>Organize (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 </a:t>
            </a:r>
            <a:r>
              <a:t>NAMESPACE)</a:t>
            </a:r>
          </a:p>
        </p:txBody>
      </p:sp>
      <p:sp>
        <p:nvSpPr>
          <p:cNvPr id="248" name="Teach ( vignettes/)"/>
          <p:cNvSpPr txBox="1"/>
          <p:nvPr/>
        </p:nvSpPr>
        <p:spPr>
          <a:xfrm>
            <a:off x="306210" y="7892529"/>
            <a:ext cx="27378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797979"/>
                </a:solidFill>
              </a:defRPr>
            </a:pPr>
            <a:r>
              <a:t>Teach (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vignettes/)</a:t>
            </a:r>
          </a:p>
        </p:txBody>
      </p:sp>
      <p:sp>
        <p:nvSpPr>
          <p:cNvPr id="249" name="Line"/>
          <p:cNvSpPr/>
          <p:nvPr/>
        </p:nvSpPr>
        <p:spPr>
          <a:xfrm>
            <a:off x="323328" y="7930858"/>
            <a:ext cx="8852468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50" name="---…"/>
          <p:cNvSpPr/>
          <p:nvPr/>
        </p:nvSpPr>
        <p:spPr>
          <a:xfrm>
            <a:off x="4971229" y="8601141"/>
            <a:ext cx="4027542" cy="1646146"/>
          </a:xfrm>
          <a:prstGeom prst="rect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---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title: "Vignette Title"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author: "Vignette Author"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date: "`r Sys.Date()`"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output: rmarkdown::html_vignette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vignette: &gt;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%\VignetteIndexEntry{Vignette Title}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%\VignetteEngine{knitr::rmarkdown}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\usepackage[utf8]{inputenc}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---</a:t>
            </a:r>
          </a:p>
        </p:txBody>
      </p:sp>
      <p:sp>
        <p:nvSpPr>
          <p:cNvPr id="251" name=" vignettes/ holds documents that teach your users how to solve real problems with your tools."/>
          <p:cNvSpPr txBox="1"/>
          <p:nvPr/>
        </p:nvSpPr>
        <p:spPr>
          <a:xfrm>
            <a:off x="205439" y="8116258"/>
            <a:ext cx="8367284" cy="63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vignettes/ holds documents that teach your users how to solve real problems with your tools.</a:t>
            </a:r>
          </a:p>
        </p:txBody>
      </p:sp>
      <p:sp>
        <p:nvSpPr>
          <p:cNvPr id="252" name="Create a  vignettes/  directory and a template vignette with…"/>
          <p:cNvSpPr txBox="1"/>
          <p:nvPr/>
        </p:nvSpPr>
        <p:spPr>
          <a:xfrm>
            <a:off x="851468" y="8472927"/>
            <a:ext cx="4040242" cy="1614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Create a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vignettes/  directory and a template vignette with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devtools::</a:t>
            </a:r>
            <a:r>
              <a:rPr b="1"/>
              <a:t>use_vignette()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Adds template vignette as vignettes/my-vignette.Rmd.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Append YAML headers to your vignettes (like right)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Write the body of your vignettes in R Markdown </a:t>
            </a:r>
            <a:r>
              <a:rPr>
                <a:solidFill>
                  <a:srgbClr val="797979"/>
                </a:solidFill>
              </a:rPr>
              <a:t>(</a:t>
            </a:r>
            <a:r>
              <a:rPr u="sng">
                <a:solidFill>
                  <a:srgbClr val="797979"/>
                </a:solidFill>
                <a:hlinkClick r:id="rId6" invalidUrl="" action="" tgtFrame="" tooltip="" history="1" highlightClick="0" endSnd="0"/>
              </a:rPr>
              <a:t>rmarkdown.rstudio.com</a:t>
            </a:r>
            <a:r>
              <a:rPr>
                <a:solidFill>
                  <a:srgbClr val="797979"/>
                </a:solidFill>
              </a:rPr>
              <a:t>)</a:t>
            </a:r>
          </a:p>
        </p:txBody>
      </p:sp>
      <p:sp>
        <p:nvSpPr>
          <p:cNvPr id="253" name=""/>
          <p:cNvSpPr txBox="1"/>
          <p:nvPr/>
        </p:nvSpPr>
        <p:spPr>
          <a:xfrm>
            <a:off x="433254" y="8587074"/>
            <a:ext cx="404871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54" name=""/>
          <p:cNvSpPr txBox="1"/>
          <p:nvPr/>
        </p:nvSpPr>
        <p:spPr>
          <a:xfrm>
            <a:off x="433254" y="9217243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55" name=""/>
          <p:cNvSpPr txBox="1"/>
          <p:nvPr/>
        </p:nvSpPr>
        <p:spPr>
          <a:xfrm>
            <a:off x="433254" y="9466413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56" name="\email{name@@foo.com}…"/>
          <p:cNvSpPr txBox="1"/>
          <p:nvPr/>
        </p:nvSpPr>
        <p:spPr>
          <a:xfrm>
            <a:off x="2335919" y="5385108"/>
            <a:ext cx="2218234" cy="2551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\email{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name@@foo.com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\href{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url</a:t>
            </a:r>
            <a:r>
              <a:t>}{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display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\url{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url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\link[=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dest</a:t>
            </a:r>
            <a:r>
              <a:t>]{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display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\linkS4class{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class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\code{\link{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function</a:t>
            </a:r>
            <a:r>
              <a:t>}}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\code{\link[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package</a:t>
            </a:r>
            <a:r>
              <a:t>]{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function</a:t>
            </a:r>
            <a:r>
              <a:t>}}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\tabular{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lcr</a:t>
            </a:r>
            <a:r>
              <a:t>}{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   </a:t>
            </a:r>
            <a:r>
              <a:rPr>
                <a:solidFill>
                  <a:srgbClr val="797979"/>
                </a:solidFill>
              </a:rPr>
              <a:t> 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left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\tab 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centered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\tab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right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\cr</a:t>
            </a:r>
            <a:endParaRPr>
              <a:solidFill>
                <a:schemeClr val="accent1"/>
              </a:solidFill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chemeClr val="accent1"/>
                </a:solidFill>
              </a:rPr>
              <a:t>    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cell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t>\tab 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cell</a:t>
            </a:r>
            <a:r>
              <a:rPr>
                <a:solidFill>
                  <a:srgbClr val="797979"/>
                </a:solidFill>
              </a:rPr>
              <a:t> </a:t>
            </a:r>
            <a:r>
              <a:rPr>
                <a:solidFill>
                  <a:schemeClr val="accent1"/>
                </a:solidFill>
              </a:rPr>
              <a:t>           </a:t>
            </a:r>
            <a:r>
              <a:t>\tab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cell</a:t>
            </a:r>
            <a:r>
              <a:rPr>
                <a:solidFill>
                  <a:schemeClr val="accent1">
                    <a:hueOff val="195744"/>
                    <a:satOff val="-47052"/>
                    <a:lumOff val="2489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>
                <a:solidFill>
                  <a:schemeClr val="accent1"/>
                </a:solidFill>
              </a:rPr>
              <a:t>  </a:t>
            </a:r>
            <a:r>
              <a:t>\cr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}</a:t>
            </a:r>
          </a:p>
        </p:txBody>
      </p:sp>
      <p:sp>
        <p:nvSpPr>
          <p:cNvPr id="257" name="\emph{italic text}…"/>
          <p:cNvSpPr txBox="1"/>
          <p:nvPr/>
        </p:nvSpPr>
        <p:spPr>
          <a:xfrm>
            <a:off x="437974" y="5385108"/>
            <a:ext cx="1514308" cy="221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\emph{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italic text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\strong{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bold text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\code{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function(args)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\pkg{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package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\dontrun{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code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\dontshow{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code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\donttest{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code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\deqn{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 + b (block)</a:t>
            </a:r>
            <a:r>
              <a:t>}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\eqn{</a:t>
            </a:r>
            <a:r>
              <a:rPr>
                <a:solidFill>
                  <a:srgbClr val="79797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 + b (inline)</a:t>
            </a:r>
            <a:r>
              <a:t>}</a:t>
            </a:r>
          </a:p>
        </p:txBody>
      </p:sp>
      <p:sp>
        <p:nvSpPr>
          <p:cNvPr id="258" name=" man/ contains the documentation for your functions, the help…"/>
          <p:cNvSpPr txBox="1"/>
          <p:nvPr/>
        </p:nvSpPr>
        <p:spPr>
          <a:xfrm>
            <a:off x="319746" y="1088232"/>
            <a:ext cx="4242842" cy="493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t>man/ contains the documentation for your functions, the help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pages in your package.</a:t>
            </a:r>
          </a:p>
        </p:txBody>
      </p:sp>
      <p:sp>
        <p:nvSpPr>
          <p:cNvPr id="259" name="1. Add roxygen comments in your .R files…"/>
          <p:cNvSpPr txBox="1"/>
          <p:nvPr/>
        </p:nvSpPr>
        <p:spPr>
          <a:xfrm>
            <a:off x="329181" y="2986124"/>
            <a:ext cx="4170380" cy="1996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1.</a:t>
            </a:r>
            <a:r>
              <a:rPr>
                <a:solidFill>
                  <a:srgbClr val="A6AAA9"/>
                </a:solidFill>
              </a:rPr>
              <a:t> </a:t>
            </a:r>
            <a:r>
              <a:t>Add roxygen comments in your .R files</a:t>
            </a:r>
          </a:p>
          <a:p>
            <a:pPr marL="279400" indent="-2794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2. </a:t>
            </a:r>
            <a:r>
              <a:t>Convert roxygen comments into documentation with one of: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devtools::</a:t>
            </a:r>
            <a:r>
              <a:rPr b="1"/>
              <a:t>document()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Converts roxygen comments to .Rd files and places them in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man/. Builds NAMESPACE.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Ctrl/Cmd + Shift + D </a:t>
            </a:r>
            <a:r>
              <a:rPr>
                <a:solidFill>
                  <a:srgbClr val="797979"/>
                </a:solidFill>
              </a:rPr>
              <a:t>(Keyboard Shortcut)</a:t>
            </a:r>
          </a:p>
          <a:p>
            <a:pPr marL="279400" indent="-279400">
              <a:lnSpc>
                <a:spcPct val="90000"/>
              </a:lnSpc>
              <a:spcBef>
                <a:spcPts val="4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3. </a:t>
            </a:r>
            <a:r>
              <a:t>Open help pages with </a:t>
            </a:r>
            <a:r>
              <a:rPr b="1"/>
              <a:t>? </a:t>
            </a:r>
            <a:r>
              <a:t>to preview documentation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4. </a:t>
            </a:r>
            <a:r>
              <a:t>Repeat</a:t>
            </a:r>
          </a:p>
        </p:txBody>
      </p:sp>
      <p:sp>
        <p:nvSpPr>
          <p:cNvPr id="260" name="Use roxygen comments to document each function beside its definition…"/>
          <p:cNvSpPr txBox="1"/>
          <p:nvPr/>
        </p:nvSpPr>
        <p:spPr>
          <a:xfrm>
            <a:off x="851468" y="1459278"/>
            <a:ext cx="3693377" cy="1170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Use roxygen comments to document each function beside its definition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Document the name of each exported data set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Include helpful examples for each function</a:t>
            </a:r>
          </a:p>
        </p:txBody>
      </p:sp>
      <p:sp>
        <p:nvSpPr>
          <p:cNvPr id="261" name=""/>
          <p:cNvSpPr txBox="1"/>
          <p:nvPr/>
        </p:nvSpPr>
        <p:spPr>
          <a:xfrm>
            <a:off x="433254" y="1581867"/>
            <a:ext cx="404871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62" name=""/>
          <p:cNvSpPr txBox="1"/>
          <p:nvPr/>
        </p:nvSpPr>
        <p:spPr>
          <a:xfrm>
            <a:off x="433254" y="1935957"/>
            <a:ext cx="404871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63" name=""/>
          <p:cNvSpPr txBox="1"/>
          <p:nvPr/>
        </p:nvSpPr>
        <p:spPr>
          <a:xfrm>
            <a:off x="433254" y="2239248"/>
            <a:ext cx="404871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64" name="Line"/>
          <p:cNvSpPr/>
          <p:nvPr/>
        </p:nvSpPr>
        <p:spPr>
          <a:xfrm>
            <a:off x="300264" y="5070816"/>
            <a:ext cx="4228214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5" name="WORKFLOW"/>
          <p:cNvSpPr txBox="1"/>
          <p:nvPr/>
        </p:nvSpPr>
        <p:spPr>
          <a:xfrm>
            <a:off x="342681" y="2776445"/>
            <a:ext cx="834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WORKFLOW</a:t>
            </a:r>
          </a:p>
        </p:txBody>
      </p:sp>
      <p:sp>
        <p:nvSpPr>
          <p:cNvPr id="266" name="Line"/>
          <p:cNvSpPr/>
          <p:nvPr/>
        </p:nvSpPr>
        <p:spPr>
          <a:xfrm>
            <a:off x="315888" y="2720759"/>
            <a:ext cx="4228214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7" name="The roxygen2 package lets you write…"/>
          <p:cNvSpPr txBox="1"/>
          <p:nvPr/>
        </p:nvSpPr>
        <p:spPr>
          <a:xfrm>
            <a:off x="4867388" y="1425726"/>
            <a:ext cx="4242841" cy="2613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 </a:t>
            </a:r>
            <a:r>
              <a:rPr b="1"/>
              <a:t>roxygen2 </a:t>
            </a:r>
            <a:r>
              <a:t>package</a:t>
            </a:r>
            <a:r>
              <a:rPr b="1"/>
              <a:t> </a:t>
            </a:r>
            <a:r>
              <a:t>lets you write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documentation inline in your .R files with a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shorthand syntax. devtools implements 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roxygen2 to make documentation.</a:t>
            </a:r>
          </a:p>
          <a:p>
            <a:pPr marL="266700" indent="-1397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Add roxygen documentation as comment lines </a:t>
            </a:r>
          </a:p>
          <a:p>
            <a:pPr indent="1270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that begin with </a:t>
            </a:r>
            <a:r>
              <a:rPr b="1"/>
              <a:t>#’</a:t>
            </a:r>
            <a:r>
              <a:t>. </a:t>
            </a:r>
          </a:p>
          <a:p>
            <a:pPr marL="266700" indent="-1397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Place comment lines directly above the code that defines the object documented. </a:t>
            </a:r>
          </a:p>
          <a:p>
            <a:pPr marL="266700" indent="-1397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Place a roxygen </a:t>
            </a:r>
            <a:r>
              <a:rPr b="1"/>
              <a:t>@ </a:t>
            </a:r>
            <a:r>
              <a:t>tag (right) after </a:t>
            </a:r>
            <a:r>
              <a:rPr b="1"/>
              <a:t>#’</a:t>
            </a:r>
            <a:r>
              <a:t> to supply a specific section of documentation. </a:t>
            </a:r>
          </a:p>
          <a:p>
            <a:pPr marL="266700" indent="-1397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Untagged lines will be used to generate a title, description, and details section (in that order)</a:t>
            </a:r>
          </a:p>
        </p:txBody>
      </p:sp>
      <p:sp>
        <p:nvSpPr>
          <p:cNvPr id="268" name="#' Add together two numbers.…"/>
          <p:cNvSpPr/>
          <p:nvPr/>
        </p:nvSpPr>
        <p:spPr>
          <a:xfrm>
            <a:off x="4978005" y="3968243"/>
            <a:ext cx="4027542" cy="1983830"/>
          </a:xfrm>
          <a:prstGeom prst="rect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79797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Add together two numbers.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79797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79797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@param x A number.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79797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@param y A number.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79797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@return The sum of \code{x} and \code{y}.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79797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@examples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79797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add(1, 1)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79797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#' @export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add &lt;- function(x, y) {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x + y</a:t>
            </a:r>
          </a:p>
          <a:p>
            <a:pPr>
              <a:lnSpc>
                <a:spcPct val="110000"/>
              </a:lnSpc>
              <a:spcBef>
                <a:spcPts val="0"/>
              </a:spcBef>
              <a:defRPr b="0" sz="9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269" name="Rectangle"/>
          <p:cNvSpPr/>
          <p:nvPr/>
        </p:nvSpPr>
        <p:spPr>
          <a:xfrm>
            <a:off x="7386803" y="6651105"/>
            <a:ext cx="1446480" cy="40124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0" name="Rectangle"/>
          <p:cNvSpPr/>
          <p:nvPr/>
        </p:nvSpPr>
        <p:spPr>
          <a:xfrm>
            <a:off x="7386803" y="7083814"/>
            <a:ext cx="1446480" cy="43180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1" name="Rectangle"/>
          <p:cNvSpPr/>
          <p:nvPr/>
        </p:nvSpPr>
        <p:spPr>
          <a:xfrm>
            <a:off x="7386803" y="7553610"/>
            <a:ext cx="1446480" cy="20222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2" name="data"/>
          <p:cNvSpPr txBox="1"/>
          <p:nvPr/>
        </p:nvSpPr>
        <p:spPr>
          <a:xfrm>
            <a:off x="8402996" y="6822555"/>
            <a:ext cx="406220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rgbClr val="797979"/>
                </a:solidFill>
              </a:defRPr>
            </a:pPr>
            <a:r>
              <a:t>data</a:t>
            </a:r>
          </a:p>
        </p:txBody>
      </p:sp>
      <p:sp>
        <p:nvSpPr>
          <p:cNvPr id="273" name="S4"/>
          <p:cNvSpPr txBox="1"/>
          <p:nvPr/>
        </p:nvSpPr>
        <p:spPr>
          <a:xfrm>
            <a:off x="8504723" y="7257932"/>
            <a:ext cx="278966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rgbClr val="797979"/>
                </a:solidFill>
              </a:defRPr>
            </a:pPr>
            <a:r>
              <a:t>S4</a:t>
            </a:r>
          </a:p>
        </p:txBody>
      </p:sp>
      <p:sp>
        <p:nvSpPr>
          <p:cNvPr id="274" name="RC"/>
          <p:cNvSpPr txBox="1"/>
          <p:nvPr/>
        </p:nvSpPr>
        <p:spPr>
          <a:xfrm>
            <a:off x="8495277" y="7517601"/>
            <a:ext cx="295578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rgbClr val="797979"/>
                </a:solidFill>
              </a:defRPr>
            </a:pPr>
            <a:r>
              <a:t>RC</a:t>
            </a:r>
          </a:p>
        </p:txBody>
      </p:sp>
      <p:sp>
        <p:nvSpPr>
          <p:cNvPr id="275" name="@aliases…"/>
          <p:cNvSpPr txBox="1"/>
          <p:nvPr/>
        </p:nvSpPr>
        <p:spPr>
          <a:xfrm>
            <a:off x="5054892" y="6356232"/>
            <a:ext cx="948611" cy="1442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@aliases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@concepts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@describeIn</a:t>
            </a:r>
          </a:p>
          <a:p>
            <a:pPr>
              <a:lnSpc>
                <a:spcPct val="12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@examples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@export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@family</a:t>
            </a:r>
          </a:p>
        </p:txBody>
      </p:sp>
      <p:sp>
        <p:nvSpPr>
          <p:cNvPr id="276" name="@inheritParams…"/>
          <p:cNvSpPr txBox="1"/>
          <p:nvPr/>
        </p:nvSpPr>
        <p:spPr>
          <a:xfrm>
            <a:off x="6103709" y="6356232"/>
            <a:ext cx="1175383" cy="1442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@inheritParams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@keywords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@param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@rdname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</a:t>
            </a:r>
            <a:r>
              <a:rPr b="1"/>
              <a:t>return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@section</a:t>
            </a:r>
          </a:p>
        </p:txBody>
      </p:sp>
      <p:sp>
        <p:nvSpPr>
          <p:cNvPr id="277" name="@seealso…"/>
          <p:cNvSpPr txBox="1"/>
          <p:nvPr/>
        </p:nvSpPr>
        <p:spPr>
          <a:xfrm>
            <a:off x="7379298" y="6356232"/>
            <a:ext cx="789658" cy="1442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@seealso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@format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@source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@include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@slot</a:t>
            </a:r>
          </a:p>
          <a:p>
            <a:pPr>
              <a:lnSpc>
                <a:spcPct val="12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@field</a:t>
            </a:r>
          </a:p>
        </p:txBody>
      </p:sp>
      <p:sp>
        <p:nvSpPr>
          <p:cNvPr id="278" name="COMMON ROXYGEN TAGS"/>
          <p:cNvSpPr txBox="1"/>
          <p:nvPr/>
        </p:nvSpPr>
        <p:spPr>
          <a:xfrm>
            <a:off x="4834447" y="6103008"/>
            <a:ext cx="171008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COMMON ROXYGEN TAGS</a:t>
            </a:r>
          </a:p>
        </p:txBody>
      </p:sp>
      <p:sp>
        <p:nvSpPr>
          <p:cNvPr id="279" name="Line"/>
          <p:cNvSpPr/>
          <p:nvPr/>
        </p:nvSpPr>
        <p:spPr>
          <a:xfrm>
            <a:off x="4807653" y="6085422"/>
            <a:ext cx="436791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0" name="devtools::use_data()…"/>
          <p:cNvSpPr txBox="1"/>
          <p:nvPr/>
        </p:nvSpPr>
        <p:spPr>
          <a:xfrm>
            <a:off x="9502794" y="2552217"/>
            <a:ext cx="4040242" cy="1480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devtools::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use_data()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Adds a data object to data/ </a:t>
            </a:r>
          </a:p>
          <a:p>
            <a:pPr>
              <a:lnSpc>
                <a:spcPct val="80000"/>
              </a:lnSpc>
              <a:spcBef>
                <a:spcPts val="9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(R/Sysdata.rda if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internal = TRUE</a:t>
            </a:r>
            <a:r>
              <a:t>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devtools::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use_data_raw()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Adds an R Script used to clean a data set to data-raw/. Includes data-raw/ on .Rbuildignore.</a:t>
            </a:r>
          </a:p>
        </p:txBody>
      </p:sp>
      <p:sp>
        <p:nvSpPr>
          <p:cNvPr id="281" name="Rectangle"/>
          <p:cNvSpPr/>
          <p:nvPr/>
        </p:nvSpPr>
        <p:spPr>
          <a:xfrm>
            <a:off x="9435831" y="1570201"/>
            <a:ext cx="4218899" cy="953400"/>
          </a:xfrm>
          <a:prstGeom prst="rect">
            <a:avLst/>
          </a:prstGeom>
          <a:solidFill>
            <a:srgbClr val="A6AAA9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282" name="Save data as .Rdata files (suggested)…"/>
          <p:cNvSpPr txBox="1"/>
          <p:nvPr/>
        </p:nvSpPr>
        <p:spPr>
          <a:xfrm>
            <a:off x="9945560" y="1556467"/>
            <a:ext cx="3630164" cy="92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Save data as .Rdata files (suggested)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Store data in one of </a:t>
            </a:r>
            <a:r>
              <a:rPr b="1"/>
              <a:t>data/</a:t>
            </a:r>
            <a:r>
              <a:t>, </a:t>
            </a:r>
            <a:r>
              <a:rPr b="1"/>
              <a:t>R/Sysdata.rda</a:t>
            </a:r>
            <a:r>
              <a:t>, </a:t>
            </a:r>
            <a:r>
              <a:rPr b="1"/>
              <a:t>inst/extdata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Always use </a:t>
            </a:r>
            <a:r>
              <a:rPr b="1"/>
              <a:t>LazyData: true</a:t>
            </a:r>
            <a:r>
              <a:t> in your DESCRIPTION file.</a:t>
            </a:r>
          </a:p>
        </p:txBody>
      </p:sp>
      <p:sp>
        <p:nvSpPr>
          <p:cNvPr id="283" name=""/>
          <p:cNvSpPr txBox="1"/>
          <p:nvPr/>
        </p:nvSpPr>
        <p:spPr>
          <a:xfrm>
            <a:off x="9527538" y="1586953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84" name=""/>
          <p:cNvSpPr txBox="1"/>
          <p:nvPr/>
        </p:nvSpPr>
        <p:spPr>
          <a:xfrm>
            <a:off x="9527538" y="1867873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85" name=""/>
          <p:cNvSpPr txBox="1"/>
          <p:nvPr/>
        </p:nvSpPr>
        <p:spPr>
          <a:xfrm>
            <a:off x="9527538" y="2148793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86" name="Store data in…"/>
          <p:cNvSpPr txBox="1"/>
          <p:nvPr/>
        </p:nvSpPr>
        <p:spPr>
          <a:xfrm>
            <a:off x="9504031" y="3912332"/>
            <a:ext cx="4251841" cy="1323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Store data in </a:t>
            </a:r>
          </a:p>
          <a:p>
            <a:pPr marL="381000" indent="-1651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data/</a:t>
            </a:r>
            <a:r>
              <a:rPr b="0"/>
              <a:t> to make data available to package users</a:t>
            </a:r>
            <a:endParaRPr b="0"/>
          </a:p>
          <a:p>
            <a:pPr marL="381000" indent="-1651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R/sysdata.rda </a:t>
            </a:r>
            <a:r>
              <a:rPr b="0"/>
              <a:t>to keep data internal for use by your functions.</a:t>
            </a:r>
            <a:endParaRPr b="0"/>
          </a:p>
          <a:p>
            <a:pPr marL="381000" indent="-165100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inst/extdata </a:t>
            </a:r>
            <a:r>
              <a:rPr b="0"/>
              <a:t>to make raw data available for loading and parsing examples. Access this data with </a:t>
            </a:r>
            <a:r>
              <a:t>system.file()</a:t>
            </a:r>
          </a:p>
        </p:txBody>
      </p:sp>
      <p:sp>
        <p:nvSpPr>
          <p:cNvPr id="287" name="The  data/ directory allows you to…"/>
          <p:cNvSpPr txBox="1"/>
          <p:nvPr/>
        </p:nvSpPr>
        <p:spPr>
          <a:xfrm>
            <a:off x="9428609" y="980496"/>
            <a:ext cx="4246044" cy="63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data</a:t>
            </a:r>
            <a:r>
              <a:t>/ directory allows you to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include data with your package.</a:t>
            </a:r>
          </a:p>
        </p:txBody>
      </p:sp>
      <p:sp>
        <p:nvSpPr>
          <p:cNvPr id="288" name="Line"/>
          <p:cNvSpPr/>
          <p:nvPr/>
        </p:nvSpPr>
        <p:spPr>
          <a:xfrm>
            <a:off x="9434136" y="3896778"/>
            <a:ext cx="420093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9" name="The   NAMESPACE file helps you make your package self-contained: it won’t interfere with other packages, and other packages won’t interfere with it."/>
          <p:cNvSpPr txBox="1"/>
          <p:nvPr/>
        </p:nvSpPr>
        <p:spPr>
          <a:xfrm>
            <a:off x="9453374" y="5976156"/>
            <a:ext cx="4278492" cy="757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The  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 </a:t>
            </a:r>
            <a:r>
              <a:t>NAMESPACE file helps you make your package self-contained: it won’t interfere with other packages, and other packages won’t interfere with it.</a:t>
            </a:r>
          </a:p>
        </p:txBody>
      </p:sp>
      <p:sp>
        <p:nvSpPr>
          <p:cNvPr id="290" name="Export functions for users by placing @export in their roxygen comments…"/>
          <p:cNvSpPr txBox="1"/>
          <p:nvPr/>
        </p:nvSpPr>
        <p:spPr>
          <a:xfrm>
            <a:off x="9945560" y="6779065"/>
            <a:ext cx="3693376" cy="1359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t>Export functions for users by placing </a:t>
            </a:r>
            <a:r>
              <a:rPr b="1"/>
              <a:t>@export </a:t>
            </a:r>
            <a:r>
              <a:t>in their roxygen comments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Import objects from other packages with </a:t>
            </a:r>
            <a:r>
              <a:rPr b="1"/>
              <a:t>package::object</a:t>
            </a:r>
            <a:r>
              <a:t> (recommended) or  </a:t>
            </a:r>
            <a:r>
              <a:rPr b="1"/>
              <a:t>@import</a:t>
            </a:r>
            <a:r>
              <a:t>, </a:t>
            </a:r>
            <a:r>
              <a:rPr b="1"/>
              <a:t>@importFrom</a:t>
            </a:r>
            <a:r>
              <a:t>, </a:t>
            </a:r>
            <a:r>
              <a:rPr b="1"/>
              <a:t>@importClassesFrom</a:t>
            </a:r>
            <a:r>
              <a:t>, </a:t>
            </a:r>
            <a:r>
              <a:rPr b="1"/>
              <a:t>@importMethodsFrom</a:t>
            </a:r>
            <a:r>
              <a:t> (not always recommended)</a:t>
            </a:r>
          </a:p>
        </p:txBody>
      </p:sp>
      <p:sp>
        <p:nvSpPr>
          <p:cNvPr id="291" name="1. Modify your code or tests.…"/>
          <p:cNvSpPr txBox="1"/>
          <p:nvPr/>
        </p:nvSpPr>
        <p:spPr>
          <a:xfrm>
            <a:off x="9622797" y="8726260"/>
            <a:ext cx="3939645" cy="956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1. </a:t>
            </a:r>
            <a:r>
              <a:t>Modify your code or tests.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2. </a:t>
            </a:r>
            <a:r>
              <a:t>Document your package (</a:t>
            </a:r>
            <a:r>
              <a:rPr>
                <a:solidFill>
                  <a:srgbClr val="797979"/>
                </a:solidFill>
              </a:rPr>
              <a:t>devtools::</a:t>
            </a:r>
            <a:r>
              <a:rPr b="1"/>
              <a:t>document()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3. </a:t>
            </a:r>
            <a:r>
              <a:t>Check NAMESPACE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4. </a:t>
            </a:r>
            <a:r>
              <a:t>Repeat until NAMESPACE is correct</a:t>
            </a:r>
          </a:p>
        </p:txBody>
      </p:sp>
      <p:sp>
        <p:nvSpPr>
          <p:cNvPr id="292" name=""/>
          <p:cNvSpPr txBox="1"/>
          <p:nvPr/>
        </p:nvSpPr>
        <p:spPr>
          <a:xfrm>
            <a:off x="9527538" y="6850853"/>
            <a:ext cx="404870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93" name=""/>
          <p:cNvSpPr txBox="1"/>
          <p:nvPr/>
        </p:nvSpPr>
        <p:spPr>
          <a:xfrm>
            <a:off x="9527538" y="7386446"/>
            <a:ext cx="404870" cy="4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2400">
                <a:solidFill>
                  <a:srgbClr val="79797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94" name="WORKFLOW"/>
          <p:cNvSpPr txBox="1"/>
          <p:nvPr/>
        </p:nvSpPr>
        <p:spPr>
          <a:xfrm>
            <a:off x="9435601" y="8446570"/>
            <a:ext cx="834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WORKFLOW</a:t>
            </a:r>
          </a:p>
        </p:txBody>
      </p:sp>
      <p:sp>
        <p:nvSpPr>
          <p:cNvPr id="295" name="Line"/>
          <p:cNvSpPr/>
          <p:nvPr/>
        </p:nvSpPr>
        <p:spPr>
          <a:xfrm>
            <a:off x="9408807" y="8390884"/>
            <a:ext cx="4228214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6" name="SUBMIT YOUR PACKAGE…"/>
          <p:cNvSpPr txBox="1"/>
          <p:nvPr/>
        </p:nvSpPr>
        <p:spPr>
          <a:xfrm>
            <a:off x="9430821" y="9794544"/>
            <a:ext cx="2016021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>
              <a:lnSpc>
                <a:spcPct val="9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t>SUBMIT YOUR PACKAGE</a:t>
            </a:r>
          </a:p>
          <a:p>
            <a:pPr lvl="1" indent="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u="sng">
                <a:hlinkClick r:id="rId7" invalidUrl="" action="" tgtFrame="" tooltip="" history="1" highlightClick="0" endSnd="0"/>
              </a:rPr>
              <a:t>r-pkgs.had.co.nz/release.html</a:t>
            </a:r>
          </a:p>
        </p:txBody>
      </p:sp>
      <p:sp>
        <p:nvSpPr>
          <p:cNvPr id="297" name="ROXYGEN2"/>
          <p:cNvSpPr txBox="1"/>
          <p:nvPr/>
        </p:nvSpPr>
        <p:spPr>
          <a:xfrm>
            <a:off x="4872287" y="1271131"/>
            <a:ext cx="75803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ROXYGEN2</a:t>
            </a:r>
          </a:p>
        </p:txBody>
      </p:sp>
      <p:pic>
        <p:nvPicPr>
          <p:cNvPr id="298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devtools.png" descr="devtools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302192" y="196937"/>
            <a:ext cx="1384301" cy="16043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roxygen2.png" descr="roxygen2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63285" y="1328553"/>
            <a:ext cx="948611" cy="10996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