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purrr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purrr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purrr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purrr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9D2"/>
              </a:solidFill>
              <a:ln w="3175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9D2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JOIN (TO) LISTS"/>
          <p:cNvSpPr txBox="1"/>
          <p:nvPr/>
        </p:nvSpPr>
        <p:spPr>
          <a:xfrm>
            <a:off x="7839020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138" name="append(x, values, after = length(x)) Add to end of list. append(x, list(d = 1))…"/>
          <p:cNvSpPr txBox="1"/>
          <p:nvPr/>
        </p:nvSpPr>
        <p:spPr>
          <a:xfrm>
            <a:off x="8753321" y="6078454"/>
            <a:ext cx="1767222" cy="161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7861300" y="6094524"/>
            <a:ext cx="777247" cy="448747"/>
            <a:chOff x="0" y="0"/>
            <a:chExt cx="777246" cy="448746"/>
          </a:xfrm>
        </p:grpSpPr>
        <p:grpSp>
          <p:nvGrpSpPr>
            <p:cNvPr id="142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3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46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43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52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47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3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54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7861300" y="6660779"/>
            <a:ext cx="777247" cy="448747"/>
            <a:chOff x="0" y="0"/>
            <a:chExt cx="777246" cy="448746"/>
          </a:xfrm>
        </p:grpSpPr>
        <p:grpSp>
          <p:nvGrpSpPr>
            <p:cNvPr id="159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56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63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60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69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64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0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71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7861300" y="7217746"/>
            <a:ext cx="777247" cy="524947"/>
            <a:chOff x="0" y="0"/>
            <a:chExt cx="777246" cy="524946"/>
          </a:xfrm>
        </p:grpSpPr>
        <p:grpSp>
          <p:nvGrpSpPr>
            <p:cNvPr id="176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173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80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1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188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182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9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91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93" name="WORK WITH LISTS"/>
          <p:cNvSpPr txBox="1"/>
          <p:nvPr/>
        </p:nvSpPr>
        <p:spPr>
          <a:xfrm>
            <a:off x="10903822" y="5282427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194" name="array_tree(array, margin = NULL) Turn array into list. Also array_branch. array_tree(x, margin = 3)…"/>
          <p:cNvSpPr txBox="1"/>
          <p:nvPr/>
        </p:nvSpPr>
        <p:spPr>
          <a:xfrm>
            <a:off x="11832256" y="5513986"/>
            <a:ext cx="1676401" cy="217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 directly or with a function.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set_names(x, tolower)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10862840" y="5558756"/>
            <a:ext cx="827431" cy="810262"/>
            <a:chOff x="25400" y="0"/>
            <a:chExt cx="827430" cy="810260"/>
          </a:xfrm>
        </p:grpSpPr>
        <p:grpSp>
          <p:nvGrpSpPr>
            <p:cNvPr id="205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195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6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7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8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9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0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1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2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3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4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09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20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07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08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10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10927732" y="6962530"/>
            <a:ext cx="1254459" cy="901820"/>
            <a:chOff x="0" y="0"/>
            <a:chExt cx="1254457" cy="901819"/>
          </a:xfrm>
        </p:grpSpPr>
        <p:grpSp>
          <p:nvGrpSpPr>
            <p:cNvPr id="222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212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1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4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218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7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221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0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233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223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2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2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5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29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2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32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3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3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34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10862840" y="6252868"/>
            <a:ext cx="883029" cy="647701"/>
            <a:chOff x="25400" y="0"/>
            <a:chExt cx="883027" cy="647700"/>
          </a:xfrm>
        </p:grpSpPr>
        <p:sp>
          <p:nvSpPr>
            <p:cNvPr id="236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50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237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9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0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7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8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51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252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3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276" name="Group"/>
          <p:cNvGrpSpPr/>
          <p:nvPr/>
        </p:nvGrpSpPr>
        <p:grpSpPr>
          <a:xfrm>
            <a:off x="10919642" y="2232208"/>
            <a:ext cx="1262549" cy="1028582"/>
            <a:chOff x="0" y="0"/>
            <a:chExt cx="1262547" cy="1028581"/>
          </a:xfrm>
        </p:grpSpPr>
        <p:grpSp>
          <p:nvGrpSpPr>
            <p:cNvPr id="264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55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56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57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58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9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0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1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2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3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6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75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6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67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68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69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70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1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2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3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74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298" name="Group"/>
          <p:cNvGrpSpPr/>
          <p:nvPr/>
        </p:nvGrpSpPr>
        <p:grpSpPr>
          <a:xfrm>
            <a:off x="10919642" y="3784783"/>
            <a:ext cx="1262549" cy="1028583"/>
            <a:chOff x="0" y="0"/>
            <a:chExt cx="1262547" cy="1028581"/>
          </a:xfrm>
        </p:grpSpPr>
        <p:grpSp>
          <p:nvGrpSpPr>
            <p:cNvPr id="286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77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7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9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0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1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2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3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4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85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87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97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88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9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91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92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3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320" name="Group"/>
          <p:cNvGrpSpPr/>
          <p:nvPr/>
        </p:nvGrpSpPr>
        <p:grpSpPr>
          <a:xfrm>
            <a:off x="10919642" y="3079172"/>
            <a:ext cx="1262549" cy="1028583"/>
            <a:chOff x="0" y="0"/>
            <a:chExt cx="1262547" cy="1028581"/>
          </a:xfrm>
        </p:grpSpPr>
        <p:grpSp>
          <p:nvGrpSpPr>
            <p:cNvPr id="308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9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00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1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02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03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4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5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30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19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1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1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2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13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4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15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16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17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8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21" name="TRANSFORM LISTS"/>
          <p:cNvSpPr txBox="1"/>
          <p:nvPr/>
        </p:nvSpPr>
        <p:spPr>
          <a:xfrm>
            <a:off x="10906942" y="1923843"/>
            <a:ext cx="12832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TRANSFORM LISTS</a:t>
            </a:r>
          </a:p>
        </p:txBody>
      </p:sp>
      <p:sp>
        <p:nvSpPr>
          <p:cNvPr id="322" name="modify(.x, .f, ...) Apply function to each element. Also map, map_chr, map_dbl, map_dfc, map_dfr, map_int, map_lgl. modify(x, ~.+ 2)…"/>
          <p:cNvSpPr txBox="1"/>
          <p:nvPr/>
        </p:nvSpPr>
        <p:spPr>
          <a:xfrm>
            <a:off x="11835905" y="2178833"/>
            <a:ext cx="1855212" cy="288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</a:t>
            </a:r>
            <a:r>
              <a:t>(.x, .f, ...) Apply function to each element. Also </a:t>
            </a:r>
            <a:r>
              <a:rPr b="1"/>
              <a:t>map</a:t>
            </a:r>
            <a:r>
              <a:t>, </a:t>
            </a:r>
            <a:r>
              <a:rPr b="1"/>
              <a:t>map_chr</a:t>
            </a:r>
            <a:r>
              <a:t>, </a:t>
            </a:r>
            <a:r>
              <a:rPr b="1"/>
              <a:t>map_dbl</a:t>
            </a:r>
            <a:r>
              <a:t>, </a:t>
            </a:r>
            <a:r>
              <a:rPr b="1"/>
              <a:t>map_dfc</a:t>
            </a:r>
            <a:r>
              <a:t>, </a:t>
            </a:r>
            <a:r>
              <a:rPr b="1"/>
              <a:t>map_dfr</a:t>
            </a:r>
            <a:r>
              <a:t>, </a:t>
            </a:r>
            <a:r>
              <a:rPr b="1"/>
              <a:t>map_int</a:t>
            </a:r>
            <a:r>
              <a:t>, </a:t>
            </a:r>
            <a:r>
              <a:rPr b="1"/>
              <a:t>map_lgl</a:t>
            </a:r>
            <a:r>
              <a:t>. </a:t>
            </a:r>
            <a:r>
              <a:rPr i="1"/>
              <a:t>modify(x, ~.+ 2)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modify_at</a:t>
            </a:r>
            <a:r>
              <a:t>(.x, .at, .f, ...) Apply function to elements by name or index. Also </a:t>
            </a:r>
            <a:r>
              <a:rPr b="1"/>
              <a:t>map_at</a:t>
            </a:r>
            <a:r>
              <a:t>. </a:t>
            </a:r>
            <a:r>
              <a:rPr i="1"/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modify_if</a:t>
            </a:r>
            <a:r>
              <a:t>(.x, .p, .f, ...) Apply function to elements that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pass a test. Also </a:t>
            </a:r>
            <a:r>
              <a:rPr b="1"/>
              <a:t>map_if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modify_if(x, is.numeric,~.+2)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modify_depth</a:t>
            </a:r>
            <a:r>
              <a:t>(.x,.depth,.f,...) Apply function to each element at a given level of a list. </a:t>
            </a:r>
            <a:r>
              <a:rPr i="1"/>
              <a:t>modify_depth(x, 1, ~.+ 2)</a:t>
            </a:r>
          </a:p>
        </p:txBody>
      </p:sp>
      <p:sp>
        <p:nvSpPr>
          <p:cNvPr id="323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324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sp>
        <p:nvSpPr>
          <p:cNvPr id="32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6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Reduce Lists</a:t>
            </a:r>
          </a:p>
        </p:txBody>
      </p:sp>
      <p:sp>
        <p:nvSpPr>
          <p:cNvPr id="327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 with Lists</a:t>
            </a:r>
          </a:p>
        </p:txBody>
      </p:sp>
      <p:sp>
        <p:nvSpPr>
          <p:cNvPr id="328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9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0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1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Modify function behavior</a:t>
            </a:r>
          </a:p>
        </p:txBody>
      </p:sp>
      <p:sp>
        <p:nvSpPr>
          <p:cNvPr id="332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47" name="Group"/>
          <p:cNvGrpSpPr/>
          <p:nvPr/>
        </p:nvGrpSpPr>
        <p:grpSpPr>
          <a:xfrm>
            <a:off x="4796404" y="2218393"/>
            <a:ext cx="1256990" cy="1028583"/>
            <a:chOff x="0" y="0"/>
            <a:chExt cx="1256989" cy="1028581"/>
          </a:xfrm>
        </p:grpSpPr>
        <p:grpSp>
          <p:nvGrpSpPr>
            <p:cNvPr id="342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33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34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5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36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7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38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9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40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4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343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46" name="Group"/>
            <p:cNvGrpSpPr/>
            <p:nvPr/>
          </p:nvGrpSpPr>
          <p:grpSpPr>
            <a:xfrm>
              <a:off x="485400" y="21549"/>
              <a:ext cx="771590" cy="622301"/>
              <a:chOff x="0" y="12700"/>
              <a:chExt cx="771588" cy="622299"/>
            </a:xfrm>
          </p:grpSpPr>
          <p:graphicFrame>
            <p:nvGraphicFramePr>
              <p:cNvPr id="34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45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368" name="Group"/>
          <p:cNvGrpSpPr/>
          <p:nvPr/>
        </p:nvGrpSpPr>
        <p:grpSpPr>
          <a:xfrm>
            <a:off x="4796404" y="3085613"/>
            <a:ext cx="1254459" cy="898408"/>
            <a:chOff x="0" y="0"/>
            <a:chExt cx="1254457" cy="898406"/>
          </a:xfrm>
        </p:grpSpPr>
        <p:grpSp>
          <p:nvGrpSpPr>
            <p:cNvPr id="358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348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5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0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54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5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3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57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5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6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5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67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360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6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6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62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66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6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6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387" name="Group"/>
          <p:cNvGrpSpPr/>
          <p:nvPr/>
        </p:nvGrpSpPr>
        <p:grpSpPr>
          <a:xfrm>
            <a:off x="4796404" y="4778399"/>
            <a:ext cx="1254459" cy="1028583"/>
            <a:chOff x="0" y="0"/>
            <a:chExt cx="1254457" cy="1028581"/>
          </a:xfrm>
        </p:grpSpPr>
        <p:sp>
          <p:nvSpPr>
            <p:cNvPr id="36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0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73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37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2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76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37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5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386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77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78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80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82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84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5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88" name="FILTER LISTS"/>
          <p:cNvSpPr txBox="1"/>
          <p:nvPr/>
        </p:nvSpPr>
        <p:spPr>
          <a:xfrm>
            <a:off x="47735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sp>
        <p:nvSpPr>
          <p:cNvPr id="389" name="pluck(.x, ..., .default=NULL) Select an element by name or index, pluck(x,&quot;b&quot;) ,or its attribute with attr_getter.…"/>
          <p:cNvSpPr txBox="1"/>
          <p:nvPr/>
        </p:nvSpPr>
        <p:spPr>
          <a:xfrm>
            <a:off x="5775638" y="2185816"/>
            <a:ext cx="1677671" cy="3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pluck</a:t>
            </a:r>
            <a:r>
              <a:t>(.x, ..., .default=NULL) Select an element by name or index, </a:t>
            </a:r>
            <a:r>
              <a:rPr i="1"/>
              <a:t>pluck(x,"b") ,</a:t>
            </a:r>
            <a:r>
              <a:t>or its attribute with </a:t>
            </a:r>
            <a:r>
              <a:rPr b="1"/>
              <a:t>attr_getter</a:t>
            </a:r>
            <a:r>
              <a:t>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pluck(x,"b",attr_getter("n"))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that pass a logical test. </a:t>
            </a:r>
            <a:r>
              <a:rPr i="1"/>
              <a:t>keep(x,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discard</a:t>
            </a:r>
            <a:r>
              <a:t>(.x, .p, …) Select elements that do not pass a logical test. </a:t>
            </a:r>
            <a:r>
              <a:rPr i="1"/>
              <a:t>discard(x,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407" name="Group"/>
          <p:cNvGrpSpPr/>
          <p:nvPr/>
        </p:nvGrpSpPr>
        <p:grpSpPr>
          <a:xfrm>
            <a:off x="4796404" y="4229124"/>
            <a:ext cx="1254459" cy="770651"/>
            <a:chOff x="0" y="0"/>
            <a:chExt cx="1254457" cy="770650"/>
          </a:xfrm>
        </p:grpSpPr>
        <p:grpSp>
          <p:nvGrpSpPr>
            <p:cNvPr id="400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390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93" name="Group"/>
              <p:cNvGrpSpPr/>
              <p:nvPr/>
            </p:nvGrpSpPr>
            <p:grpSpPr>
              <a:xfrm>
                <a:off x="269" y="20593"/>
                <a:ext cx="241301" cy="139701"/>
                <a:chOff x="0" y="12700"/>
                <a:chExt cx="241300" cy="139700"/>
              </a:xfrm>
            </p:grpSpPr>
            <p:sp>
              <p:nvSpPr>
                <p:cNvPr id="391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92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96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9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95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99" name="Group"/>
              <p:cNvGrpSpPr/>
              <p:nvPr/>
            </p:nvGrpSpPr>
            <p:grpSpPr>
              <a:xfrm>
                <a:off x="269" y="276106"/>
                <a:ext cx="241301" cy="139701"/>
                <a:chOff x="0" y="12700"/>
                <a:chExt cx="241300" cy="139700"/>
              </a:xfrm>
            </p:grpSpPr>
            <p:sp>
              <p:nvSpPr>
                <p:cNvPr id="397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98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40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06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402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0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40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404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408" name="RESHAPE LISTS"/>
          <p:cNvSpPr txBox="1"/>
          <p:nvPr/>
        </p:nvSpPr>
        <p:spPr>
          <a:xfrm>
            <a:off x="4783704" y="5811218"/>
            <a:ext cx="10668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409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5775638" y="6080098"/>
            <a:ext cx="1704996" cy="1611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4796404" y="7118227"/>
            <a:ext cx="852516" cy="545227"/>
            <a:chOff x="0" y="0"/>
            <a:chExt cx="852515" cy="545225"/>
          </a:xfrm>
        </p:grpSpPr>
        <p:sp>
          <p:nvSpPr>
            <p:cNvPr id="410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1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12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13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414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5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17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8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9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0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21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422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3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4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39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426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7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8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9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30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1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32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33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4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5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6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7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8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62" name="Group"/>
          <p:cNvGrpSpPr/>
          <p:nvPr/>
        </p:nvGrpSpPr>
        <p:grpSpPr>
          <a:xfrm>
            <a:off x="4796404" y="6118197"/>
            <a:ext cx="749084" cy="639248"/>
            <a:chOff x="0" y="0"/>
            <a:chExt cx="749082" cy="639246"/>
          </a:xfrm>
        </p:grpSpPr>
        <p:sp>
          <p:nvSpPr>
            <p:cNvPr id="441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2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43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44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45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48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446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7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49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53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450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54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61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455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84" name="Group"/>
          <p:cNvGrpSpPr/>
          <p:nvPr/>
        </p:nvGrpSpPr>
        <p:grpSpPr>
          <a:xfrm>
            <a:off x="7861300" y="5084179"/>
            <a:ext cx="729696" cy="532527"/>
            <a:chOff x="0" y="0"/>
            <a:chExt cx="729695" cy="532525"/>
          </a:xfrm>
        </p:grpSpPr>
        <p:grpSp>
          <p:nvGrpSpPr>
            <p:cNvPr id="481" name="Group"/>
            <p:cNvGrpSpPr/>
            <p:nvPr/>
          </p:nvGrpSpPr>
          <p:grpSpPr>
            <a:xfrm>
              <a:off x="0" y="0"/>
              <a:ext cx="445039" cy="532526"/>
              <a:chOff x="0" y="0"/>
              <a:chExt cx="445038" cy="532525"/>
            </a:xfrm>
          </p:grpSpPr>
          <p:sp>
            <p:nvSpPr>
              <p:cNvPr id="463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5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66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469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467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8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70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74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471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2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3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75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76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77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478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9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0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82" name="Line"/>
            <p:cNvSpPr/>
            <p:nvPr/>
          </p:nvSpPr>
          <p:spPr>
            <a:xfrm>
              <a:off x="4813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3" name="2"/>
            <p:cNvSpPr txBox="1"/>
            <p:nvPr/>
          </p:nvSpPr>
          <p:spPr>
            <a:xfrm>
              <a:off x="602695" y="3664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97" name="Group"/>
          <p:cNvGrpSpPr/>
          <p:nvPr/>
        </p:nvGrpSpPr>
        <p:grpSpPr>
          <a:xfrm>
            <a:off x="7861300" y="2238158"/>
            <a:ext cx="802441" cy="898408"/>
            <a:chOff x="0" y="0"/>
            <a:chExt cx="802440" cy="898406"/>
          </a:xfrm>
        </p:grpSpPr>
        <p:sp>
          <p:nvSpPr>
            <p:cNvPr id="485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88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8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7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91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48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0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94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49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3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9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6" name="FALS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510" name="Group"/>
          <p:cNvGrpSpPr/>
          <p:nvPr/>
        </p:nvGrpSpPr>
        <p:grpSpPr>
          <a:xfrm>
            <a:off x="7861300" y="3374557"/>
            <a:ext cx="802441" cy="898408"/>
            <a:chOff x="0" y="0"/>
            <a:chExt cx="802440" cy="898406"/>
          </a:xfrm>
        </p:grpSpPr>
        <p:sp>
          <p:nvSpPr>
            <p:cNvPr id="498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01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9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0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04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0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3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07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05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6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0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9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523" name="Group"/>
          <p:cNvGrpSpPr/>
          <p:nvPr/>
        </p:nvGrpSpPr>
        <p:grpSpPr>
          <a:xfrm>
            <a:off x="7861300" y="2808117"/>
            <a:ext cx="802441" cy="898408"/>
            <a:chOff x="0" y="0"/>
            <a:chExt cx="802440" cy="898406"/>
          </a:xfrm>
        </p:grpSpPr>
        <p:sp>
          <p:nvSpPr>
            <p:cNvPr id="511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14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1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13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17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15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16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20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18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19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2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22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524" name="SUMMARISE LISTS"/>
          <p:cNvSpPr txBox="1"/>
          <p:nvPr/>
        </p:nvSpPr>
        <p:spPr>
          <a:xfrm>
            <a:off x="7834423" y="1936543"/>
            <a:ext cx="12539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SUMMARISE LISTS</a:t>
            </a:r>
          </a:p>
        </p:txBody>
      </p:sp>
      <p:grpSp>
        <p:nvGrpSpPr>
          <p:cNvPr id="542" name="Group"/>
          <p:cNvGrpSpPr/>
          <p:nvPr/>
        </p:nvGrpSpPr>
        <p:grpSpPr>
          <a:xfrm>
            <a:off x="7861300" y="3946919"/>
            <a:ext cx="1254458" cy="898408"/>
            <a:chOff x="0" y="0"/>
            <a:chExt cx="1254457" cy="898406"/>
          </a:xfrm>
        </p:grpSpPr>
        <p:grpSp>
          <p:nvGrpSpPr>
            <p:cNvPr id="535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52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2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2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3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2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3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3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3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3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53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41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537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4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3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39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555" name="Group"/>
          <p:cNvGrpSpPr/>
          <p:nvPr/>
        </p:nvGrpSpPr>
        <p:grpSpPr>
          <a:xfrm>
            <a:off x="7861300" y="4524769"/>
            <a:ext cx="771858" cy="898407"/>
            <a:chOff x="0" y="0"/>
            <a:chExt cx="771857" cy="898406"/>
          </a:xfrm>
        </p:grpSpPr>
        <p:sp>
          <p:nvSpPr>
            <p:cNvPr id="543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46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4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45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49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4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48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52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50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51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5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54" name="3"/>
            <p:cNvSpPr txBox="1"/>
            <p:nvPr/>
          </p:nvSpPr>
          <p:spPr>
            <a:xfrm>
              <a:off x="4955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56" name="every(.x, .p, …) Do all elements pass a test?…"/>
          <p:cNvSpPr txBox="1"/>
          <p:nvPr/>
        </p:nvSpPr>
        <p:spPr>
          <a:xfrm>
            <a:off x="8753321" y="2179292"/>
            <a:ext cx="1767222" cy="349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every</a:t>
            </a:r>
            <a:r>
              <a:t>(.x, .p, …) Do all elements pass a test?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every(x, is.character)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some</a:t>
            </a:r>
            <a:r>
              <a:t>(.x, .p, …) Do some elements pass a test? </a:t>
            </a:r>
            <a:br/>
            <a:r>
              <a:rPr i="1"/>
              <a:t>some(x,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has_element</a:t>
            </a:r>
            <a:r>
              <a:t>(.x, .y) Does a list contain an element? </a:t>
            </a:r>
            <a:r>
              <a:rPr i="1"/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</a:t>
            </a:r>
            <a:r>
              <a:t>(.x, .f, ..., .right=FALSE, .p) Find first element to pass. </a:t>
            </a:r>
            <a:r>
              <a:rPr i="1"/>
              <a:t>detect(x,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detect_index</a:t>
            </a:r>
            <a:r>
              <a:t>(.x, .f, ..., .right = FALSE, .p) Find index of first element to pass. </a:t>
            </a:r>
            <a:r>
              <a:rPr i="1"/>
              <a:t>detect_index(x,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vec_</a:t>
            </a:r>
            <a:r>
              <a:rPr b="1"/>
              <a:t>depth</a:t>
            </a:r>
            <a:r>
              <a:t>(x) Return depth (number of levels of indexes). </a:t>
            </a:r>
            <a:r>
              <a:rPr i="1"/>
              <a:t>vec_</a:t>
            </a:r>
            <a:r>
              <a:rPr i="1"/>
              <a:t>depth(x)</a:t>
            </a:r>
          </a:p>
        </p:txBody>
      </p:sp>
      <p:sp>
        <p:nvSpPr>
          <p:cNvPr id="557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Apply Functions</a:t>
            </a:r>
          </a:p>
        </p:txBody>
      </p:sp>
      <p:sp>
        <p:nvSpPr>
          <p:cNvPr id="558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9" name="map(.x, .f, …) Apply a function to each element of a list or vector. map(x, is.logical)"/>
          <p:cNvSpPr txBox="1"/>
          <p:nvPr/>
        </p:nvSpPr>
        <p:spPr>
          <a:xfrm>
            <a:off x="2977222" y="22390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a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560" name="map2(.x, ,y, .f, …) Apply a function to pairs of elements from two lists, vectors. map2(x, y, sum)"/>
          <p:cNvSpPr txBox="1"/>
          <p:nvPr/>
        </p:nvSpPr>
        <p:spPr>
          <a:xfrm>
            <a:off x="2977222" y="30508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a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561" name="pmap(.l, .f, …) Apply a function to groups of elements from list of lists, vectors. pmap(list(x, y, z), sum, na.rm = TRUE)"/>
          <p:cNvSpPr txBox="1"/>
          <p:nvPr/>
        </p:nvSpPr>
        <p:spPr>
          <a:xfrm>
            <a:off x="2977222" y="38660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a function to groups of elements from list of lists, vectors. </a:t>
            </a:r>
            <a:r>
              <a:rPr i="1"/>
              <a:t>pmap(list(x, y, z), sum, na.rm = TRUE)</a:t>
            </a:r>
          </a:p>
        </p:txBody>
      </p:sp>
      <p:sp>
        <p:nvSpPr>
          <p:cNvPr id="562" name="invoke_map(.f, .x = list(NULL), …, .env=NULL) Run each function in a list. Also invoke. l &lt;-  list(var, sd); invoke_map(l, x = 1:9)"/>
          <p:cNvSpPr txBox="1"/>
          <p:nvPr/>
        </p:nvSpPr>
        <p:spPr>
          <a:xfrm>
            <a:off x="2977222" y="4815449"/>
            <a:ext cx="1549401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</a:t>
            </a:r>
            <a:r>
              <a:rPr sz="1100"/>
              <a:t> </a:t>
            </a:r>
            <a:r>
              <a:rPr i="1"/>
              <a:t>l &lt;-  list(var, sd); invoke_map(l, x = 1:9)</a:t>
            </a:r>
          </a:p>
        </p:txBody>
      </p:sp>
      <p:sp>
        <p:nvSpPr>
          <p:cNvPr id="563" name="lmap(.x, .f, ...) Apply function to each list-element of a list or vector.…"/>
          <p:cNvSpPr txBox="1"/>
          <p:nvPr/>
        </p:nvSpPr>
        <p:spPr>
          <a:xfrm>
            <a:off x="352788" y="56974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564" name="reduce(.x, .f, ..., .init) Apply function recursively to each element of a list or vector. Also reduce_right, reduce2, reduce2_right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.init) Apply function recursively to each element of a list or vector. Also </a:t>
            </a:r>
            <a:r>
              <a:rPr b="1"/>
              <a:t>reduce_right</a:t>
            </a:r>
            <a:r>
              <a:t>, </a:t>
            </a:r>
            <a:r>
              <a:rPr b="1"/>
              <a:t>reduce2</a:t>
            </a:r>
            <a:r>
              <a:t>,</a:t>
            </a:r>
            <a:r>
              <a:rPr b="1"/>
              <a:t> reduce2_right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565" name="accumulate(.x, .f, ..., .init) Reduce, but also return intermediate results. Also accumulate_right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accumulate_right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566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type of input a function takes.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567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Create a version of a function that has some args preset to values.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568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569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70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603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571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72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75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77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79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81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92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583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4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5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6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7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88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9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0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1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93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594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96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604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643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605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06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09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11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13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15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26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617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8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9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0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1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2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23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24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5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27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628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9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7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9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1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62" name="Group"/>
          <p:cNvGrpSpPr/>
          <p:nvPr/>
        </p:nvGrpSpPr>
        <p:grpSpPr>
          <a:xfrm>
            <a:off x="253398" y="2180898"/>
            <a:ext cx="3100216" cy="1022889"/>
            <a:chOff x="0" y="0"/>
            <a:chExt cx="3100214" cy="1022888"/>
          </a:xfrm>
        </p:grpSpPr>
        <p:grpSp>
          <p:nvGrpSpPr>
            <p:cNvPr id="648" name="Group"/>
            <p:cNvGrpSpPr/>
            <p:nvPr/>
          </p:nvGrpSpPr>
          <p:grpSpPr>
            <a:xfrm>
              <a:off x="1456722" y="0"/>
              <a:ext cx="988253" cy="1022889"/>
              <a:chOff x="-25400" y="0"/>
              <a:chExt cx="988251" cy="1022888"/>
            </a:xfrm>
          </p:grpSpPr>
          <p:sp>
            <p:nvSpPr>
              <p:cNvPr id="644" name="fun(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645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6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7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49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654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65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59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655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6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7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8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60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90" name="Group"/>
          <p:cNvGrpSpPr/>
          <p:nvPr/>
        </p:nvGrpSpPr>
        <p:grpSpPr>
          <a:xfrm>
            <a:off x="252303" y="2999013"/>
            <a:ext cx="3101311" cy="1022890"/>
            <a:chOff x="0" y="0"/>
            <a:chExt cx="3101309" cy="1022888"/>
          </a:xfrm>
        </p:grpSpPr>
        <p:grpSp>
          <p:nvGrpSpPr>
            <p:cNvPr id="670" name="Group"/>
            <p:cNvGrpSpPr/>
            <p:nvPr/>
          </p:nvGrpSpPr>
          <p:grpSpPr>
            <a:xfrm>
              <a:off x="1457817" y="0"/>
              <a:ext cx="1101980" cy="1022889"/>
              <a:chOff x="-25400" y="0"/>
              <a:chExt cx="1101979" cy="1022888"/>
            </a:xfrm>
          </p:grpSpPr>
          <p:sp>
            <p:nvSpPr>
              <p:cNvPr id="663" name="fun(     , 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664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5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6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7" name="Table"/>
              <p:cNvGraphicFramePr/>
              <p:nvPr/>
            </p:nvGraphicFramePr>
            <p:xfrm>
              <a:off x="4256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8" name="Table"/>
              <p:cNvGraphicFramePr/>
              <p:nvPr/>
            </p:nvGraphicFramePr>
            <p:xfrm>
              <a:off x="4256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9" name="Table"/>
              <p:cNvGraphicFramePr/>
              <p:nvPr/>
            </p:nvGraphicFramePr>
            <p:xfrm>
              <a:off x="4256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75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671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72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3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4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87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676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681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677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78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79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80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86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682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83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84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85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688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27" name="Group"/>
          <p:cNvGrpSpPr/>
          <p:nvPr/>
        </p:nvGrpSpPr>
        <p:grpSpPr>
          <a:xfrm>
            <a:off x="253398" y="3824273"/>
            <a:ext cx="3100216" cy="1022889"/>
            <a:chOff x="0" y="0"/>
            <a:chExt cx="3100214" cy="1022888"/>
          </a:xfrm>
        </p:grpSpPr>
        <p:grpSp>
          <p:nvGrpSpPr>
            <p:cNvPr id="701" name="Group"/>
            <p:cNvGrpSpPr/>
            <p:nvPr/>
          </p:nvGrpSpPr>
          <p:grpSpPr>
            <a:xfrm>
              <a:off x="1456722" y="0"/>
              <a:ext cx="1216281" cy="1022889"/>
              <a:chOff x="-25400" y="0"/>
              <a:chExt cx="1216279" cy="1022888"/>
            </a:xfrm>
          </p:grpSpPr>
          <p:graphicFrame>
            <p:nvGraphicFramePr>
              <p:cNvPr id="691" name="Table"/>
              <p:cNvGraphicFramePr/>
              <p:nvPr/>
            </p:nvGraphicFramePr>
            <p:xfrm>
              <a:off x="2605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2" name="Table"/>
              <p:cNvGraphicFramePr/>
              <p:nvPr/>
            </p:nvGraphicFramePr>
            <p:xfrm>
              <a:off x="2605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3" name="Table"/>
              <p:cNvGraphicFramePr/>
              <p:nvPr/>
            </p:nvGraphicFramePr>
            <p:xfrm>
              <a:off x="2605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4" name="Table"/>
              <p:cNvGraphicFramePr/>
              <p:nvPr/>
            </p:nvGraphicFramePr>
            <p:xfrm>
              <a:off x="400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5" name="Table"/>
              <p:cNvGraphicFramePr/>
              <p:nvPr/>
            </p:nvGraphicFramePr>
            <p:xfrm>
              <a:off x="400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6" name="Table"/>
              <p:cNvGraphicFramePr/>
              <p:nvPr/>
            </p:nvGraphicFramePr>
            <p:xfrm>
              <a:off x="400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7" name="Table"/>
              <p:cNvGraphicFramePr/>
              <p:nvPr/>
            </p:nvGraphicFramePr>
            <p:xfrm>
              <a:off x="5399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8" name="Table"/>
              <p:cNvGraphicFramePr/>
              <p:nvPr/>
            </p:nvGraphicFramePr>
            <p:xfrm>
              <a:off x="5399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9" name="Table"/>
              <p:cNvGraphicFramePr/>
              <p:nvPr/>
            </p:nvGraphicFramePr>
            <p:xfrm>
              <a:off x="5399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00" name="fun(    ,     ,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702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719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707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703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04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5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6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708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13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709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10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11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12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18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714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15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16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17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724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72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72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725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39" name="Group"/>
          <p:cNvGrpSpPr/>
          <p:nvPr/>
        </p:nvGrpSpPr>
        <p:grpSpPr>
          <a:xfrm>
            <a:off x="1882586" y="4750158"/>
            <a:ext cx="942763" cy="1024011"/>
            <a:chOff x="0" y="0"/>
            <a:chExt cx="942762" cy="1024009"/>
          </a:xfrm>
        </p:grpSpPr>
        <p:graphicFrame>
          <p:nvGraphicFramePr>
            <p:cNvPr id="728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29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0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31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32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33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738" name="Group"/>
            <p:cNvGrpSpPr/>
            <p:nvPr/>
          </p:nvGrpSpPr>
          <p:grpSpPr>
            <a:xfrm>
              <a:off x="196382" y="0"/>
              <a:ext cx="746381" cy="1022889"/>
              <a:chOff x="-25400" y="0"/>
              <a:chExt cx="746379" cy="1022888"/>
            </a:xfrm>
          </p:grpSpPr>
          <p:graphicFrame>
            <p:nvGraphicFramePr>
              <p:cNvPr id="734" name="Table"/>
              <p:cNvGraphicFramePr/>
              <p:nvPr/>
            </p:nvGraphicFramePr>
            <p:xfrm>
              <a:off x="700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35" name="Table"/>
              <p:cNvGraphicFramePr/>
              <p:nvPr/>
            </p:nvGraphicFramePr>
            <p:xfrm>
              <a:off x="700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36" name="Table"/>
              <p:cNvGraphicFramePr/>
              <p:nvPr/>
            </p:nvGraphicFramePr>
            <p:xfrm>
              <a:off x="700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37" name="(     ,…)…"/>
              <p:cNvSpPr txBox="1"/>
              <p:nvPr/>
            </p:nvSpPr>
            <p:spPr>
              <a:xfrm>
                <a:off x="-2540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</p:grpSp>
      </p:grpSp>
      <p:grpSp>
        <p:nvGrpSpPr>
          <p:cNvPr id="744" name="Group"/>
          <p:cNvGrpSpPr/>
          <p:nvPr/>
        </p:nvGrpSpPr>
        <p:grpSpPr>
          <a:xfrm>
            <a:off x="2683902" y="4852154"/>
            <a:ext cx="670259" cy="911108"/>
            <a:chOff x="6080" y="0"/>
            <a:chExt cx="670257" cy="911106"/>
          </a:xfrm>
        </p:grpSpPr>
        <p:sp>
          <p:nvSpPr>
            <p:cNvPr id="740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41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2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3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45" name="invoke_map(              ,        ,…)"/>
          <p:cNvSpPr txBox="1"/>
          <p:nvPr/>
        </p:nvSpPr>
        <p:spPr>
          <a:xfrm>
            <a:off x="252851" y="49284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750" name="Group"/>
          <p:cNvGrpSpPr/>
          <p:nvPr/>
        </p:nvGrpSpPr>
        <p:grpSpPr>
          <a:xfrm>
            <a:off x="1365182" y="4852154"/>
            <a:ext cx="670259" cy="911108"/>
            <a:chOff x="6080" y="0"/>
            <a:chExt cx="670257" cy="911106"/>
          </a:xfrm>
        </p:grpSpPr>
        <p:sp>
          <p:nvSpPr>
            <p:cNvPr id="746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47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8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9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51" name="Line"/>
          <p:cNvSpPr/>
          <p:nvPr/>
        </p:nvSpPr>
        <p:spPr>
          <a:xfrm>
            <a:off x="1742275" y="50848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52" name="Line"/>
          <p:cNvSpPr/>
          <p:nvPr/>
        </p:nvSpPr>
        <p:spPr>
          <a:xfrm>
            <a:off x="2492637" y="50848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760" name="Group"/>
          <p:cNvGrpSpPr/>
          <p:nvPr/>
        </p:nvGrpSpPr>
        <p:grpSpPr>
          <a:xfrm>
            <a:off x="1010677" y="4812302"/>
            <a:ext cx="682959" cy="948346"/>
            <a:chOff x="0" y="0"/>
            <a:chExt cx="682957" cy="948345"/>
          </a:xfrm>
        </p:grpSpPr>
        <p:graphicFrame>
          <p:nvGraphicFramePr>
            <p:cNvPr id="753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54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55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56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57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58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59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61" name="~ .x becomes function(x) x, e.g. map(l, ~ 2 +.x) becomes map(l, function(x) 2 + x )"/>
          <p:cNvSpPr txBox="1"/>
          <p:nvPr/>
        </p:nvSpPr>
        <p:spPr>
          <a:xfrm>
            <a:off x="336637" y="9441272"/>
            <a:ext cx="17018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</a:t>
            </a:r>
            <a:r>
              <a:t>becomes </a:t>
            </a:r>
            <a:r>
              <a:rPr b="1"/>
              <a:t>function(x) x</a:t>
            </a:r>
            <a:r>
              <a:t>, e.g. </a:t>
            </a:r>
            <a:r>
              <a:rPr i="1"/>
              <a:t>map(l, ~ 2 +.x)</a:t>
            </a:r>
            <a:r>
              <a:t> becomes </a:t>
            </a:r>
            <a:r>
              <a:rPr i="1"/>
              <a:t>map(l, function(x) 2 + x )</a:t>
            </a:r>
          </a:p>
        </p:txBody>
      </p:sp>
      <p:sp>
        <p:nvSpPr>
          <p:cNvPr id="762" name="&quot;name&quot; becomes…"/>
          <p:cNvSpPr txBox="1"/>
          <p:nvPr/>
        </p:nvSpPr>
        <p:spPr>
          <a:xfrm>
            <a:off x="336637" y="8727693"/>
            <a:ext cx="1816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function(x) x[["name"]]</a:t>
            </a:r>
            <a:r>
              <a:t>, e.g. </a:t>
            </a:r>
            <a:r>
              <a:rPr i="1"/>
              <a:t>map(l, "a")</a:t>
            </a:r>
            <a:r>
              <a:t> extracts </a:t>
            </a:r>
            <a:r>
              <a:rPr i="1"/>
              <a:t>a </a:t>
            </a:r>
            <a:r>
              <a:t>from each element of </a:t>
            </a:r>
            <a:r>
              <a:rPr i="1"/>
              <a:t>l</a:t>
            </a:r>
          </a:p>
        </p:txBody>
      </p:sp>
      <p:sp>
        <p:nvSpPr>
          <p:cNvPr id="763" name="map(), map2(), pmap(), imap and invoke_map each return a list. Use a suffixed version to return the results as a specific type of flat vector, e.g. map2_chr, pmap_lgl, etc.…"/>
          <p:cNvSpPr txBox="1"/>
          <p:nvPr/>
        </p:nvSpPr>
        <p:spPr>
          <a:xfrm>
            <a:off x="336637" y="6395837"/>
            <a:ext cx="150996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map(), map2(), pmap()</a:t>
            </a:r>
            <a:r>
              <a:t>, </a:t>
            </a:r>
            <a:r>
              <a:rPr b="1"/>
              <a:t>imap </a:t>
            </a:r>
            <a:r>
              <a:t>and </a:t>
            </a:r>
            <a:r>
              <a:rPr b="1"/>
              <a:t>invoke_map</a:t>
            </a:r>
            <a:r>
              <a:t> each return a list. Use a suffixed version to return the results as a specific type of flat vector, e.g. </a:t>
            </a:r>
            <a:r>
              <a:rPr b="1"/>
              <a:t>map2_chr</a:t>
            </a:r>
            <a:r>
              <a:t>, </a:t>
            </a:r>
            <a:r>
              <a:rPr b="1"/>
              <a:t>pmap_lgl</a:t>
            </a:r>
            <a:r>
              <a:t>, etc.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walk</a:t>
            </a:r>
            <a:r>
              <a:t>, </a:t>
            </a:r>
            <a:r>
              <a:rPr b="1"/>
              <a:t>walk2</a:t>
            </a:r>
            <a:r>
              <a:t>, and </a:t>
            </a:r>
            <a:r>
              <a:rPr b="1"/>
              <a:t>pwalk</a:t>
            </a:r>
            <a:r>
              <a:t> to trigger side effects. Each return its input invisibly.</a:t>
            </a:r>
          </a:p>
        </p:txBody>
      </p:sp>
      <p:sp>
        <p:nvSpPr>
          <p:cNvPr id="764" name="Line"/>
          <p:cNvSpPr/>
          <p:nvPr/>
        </p:nvSpPr>
        <p:spPr>
          <a:xfrm>
            <a:off x="320135" y="615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5" name="OUTPUT"/>
          <p:cNvSpPr txBox="1"/>
          <p:nvPr/>
        </p:nvSpPr>
        <p:spPr>
          <a:xfrm>
            <a:off x="317723" y="6159459"/>
            <a:ext cx="60533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OUTPUT</a:t>
            </a:r>
          </a:p>
        </p:txBody>
      </p:sp>
      <p:sp>
        <p:nvSpPr>
          <p:cNvPr id="766" name="Line"/>
          <p:cNvSpPr/>
          <p:nvPr/>
        </p:nvSpPr>
        <p:spPr>
          <a:xfrm>
            <a:off x="324562" y="84531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7" name="SHORTCUTS - within a purrr function:"/>
          <p:cNvSpPr txBox="1"/>
          <p:nvPr/>
        </p:nvSpPr>
        <p:spPr>
          <a:xfrm>
            <a:off x="322150" y="84624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768" name="~ .x .y becomes…"/>
          <p:cNvSpPr txBox="1"/>
          <p:nvPr/>
        </p:nvSpPr>
        <p:spPr>
          <a:xfrm>
            <a:off x="2396684" y="8727693"/>
            <a:ext cx="176722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.y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function(.x, .y) .x .y</a:t>
            </a:r>
            <a:r>
              <a:t>, e.g.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~ .x +.y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function(l, p) l + p )</a:t>
            </a:r>
          </a:p>
        </p:txBody>
      </p:sp>
      <p:sp>
        <p:nvSpPr>
          <p:cNvPr id="769" name="~ ..1 ..2 etc becomes…"/>
          <p:cNvSpPr txBox="1"/>
          <p:nvPr/>
        </p:nvSpPr>
        <p:spPr>
          <a:xfrm>
            <a:off x="2426062" y="9441272"/>
            <a:ext cx="2107818" cy="885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..1 ..2 </a:t>
            </a:r>
            <a:r>
              <a:t>etc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function(..1, ..2, </a:t>
            </a:r>
            <a:r>
              <a:t>etc</a:t>
            </a:r>
            <a:r>
              <a:rPr b="1"/>
              <a:t>) ..1 ..2 </a:t>
            </a:r>
            <a:r>
              <a:t>etc,</a:t>
            </a:r>
            <a:r>
              <a:rPr b="1"/>
              <a:t> </a:t>
            </a:r>
            <a:r>
              <a:t>e.g. </a:t>
            </a:r>
            <a:r>
              <a:rPr i="1"/>
              <a:t>pmap(list(a, b, c), ~ ..3 + ..1 - ..2)</a:t>
            </a:r>
            <a:r>
              <a:t> becomes </a:t>
            </a:r>
            <a:r>
              <a:rPr i="1"/>
              <a:t>pmap(list(a, b, c), function(a, b, c) c + a - b)</a:t>
            </a:r>
          </a:p>
        </p:txBody>
      </p:sp>
      <p:graphicFrame>
        <p:nvGraphicFramePr>
          <p:cNvPr id="770" name="Table"/>
          <p:cNvGraphicFramePr/>
          <p:nvPr/>
        </p:nvGraphicFramePr>
        <p:xfrm>
          <a:off x="2043161" y="6370437"/>
          <a:ext cx="3349371" cy="8096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698500"/>
                <a:gridCol w="1805993"/>
              </a:tblGrid>
              <a:tr h="2032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returns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list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map_chr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character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map_dbl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double (numeric)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(column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(row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integer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map_lgl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logical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walk
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triggers side effects, returns
the input invisibly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88" name="Group"/>
          <p:cNvGrpSpPr/>
          <p:nvPr/>
        </p:nvGrpSpPr>
        <p:grpSpPr>
          <a:xfrm>
            <a:off x="4796404" y="3644413"/>
            <a:ext cx="1254459" cy="898408"/>
            <a:chOff x="0" y="0"/>
            <a:chExt cx="1254457" cy="898406"/>
          </a:xfrm>
        </p:grpSpPr>
        <p:grpSp>
          <p:nvGrpSpPr>
            <p:cNvPr id="781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771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74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7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3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777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7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6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780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7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9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78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87" name="Group"/>
            <p:cNvGrpSpPr/>
            <p:nvPr/>
          </p:nvGrpSpPr>
          <p:grpSpPr>
            <a:xfrm>
              <a:off x="482600" y="5803"/>
              <a:ext cx="771858" cy="642894"/>
              <a:chOff x="0" y="0"/>
              <a:chExt cx="771857" cy="642893"/>
            </a:xfrm>
          </p:grpSpPr>
          <p:sp>
            <p:nvSpPr>
              <p:cNvPr id="783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8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8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85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pic>
        <p:nvPicPr>
          <p:cNvPr id="78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0" name="purrr.png" descr="purr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80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79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9D2"/>
              </a:solidFill>
              <a:ln w="3175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9D2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D0D1D2"/>
              </a:solidFill>
              <a:ln w="6350" cap="flat">
                <a:solidFill>
                  <a:srgbClr val="D0D1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D0D1D2"/>
              </a:solidFill>
              <a:ln w="6350" cap="flat">
                <a:solidFill>
                  <a:srgbClr val="D0D1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D0D1D2"/>
              </a:solidFill>
              <a:ln w="6350" cap="flat">
                <a:solidFill>
                  <a:srgbClr val="D0D1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80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82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81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9D2"/>
              </a:solidFill>
              <a:ln w="3175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9D2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826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28" name="purrr::map_lgl(.x, .f, ...)…"/>
          <p:cNvSpPr txBox="1"/>
          <p:nvPr/>
        </p:nvSpPr>
        <p:spPr>
          <a:xfrm>
            <a:off x="7348652" y="9077870"/>
            <a:ext cx="3193016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map_lgl(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 logical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map_int(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an integer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829" name="Line"/>
          <p:cNvSpPr/>
          <p:nvPr/>
        </p:nvSpPr>
        <p:spPr>
          <a:xfrm>
            <a:off x="320135" y="8557721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30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sp>
        <p:nvSpPr>
          <p:cNvPr id="83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32" name="A nested data frame stores individual tables within the cells of a larger, organizing table."/>
          <p:cNvSpPr txBox="1"/>
          <p:nvPr/>
        </p:nvSpPr>
        <p:spPr>
          <a:xfrm>
            <a:off x="350173" y="10192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within the cells of a larger, organizing table. </a:t>
            </a:r>
          </a:p>
        </p:txBody>
      </p:sp>
      <p:sp>
        <p:nvSpPr>
          <p:cNvPr id="833" name="Use a nested data frame to:…"/>
          <p:cNvSpPr txBox="1"/>
          <p:nvPr/>
        </p:nvSpPr>
        <p:spPr>
          <a:xfrm>
            <a:off x="342016" y="35659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preserve relationships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between observations and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subsets of data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manipulate many sub-tables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at once with the </a:t>
            </a:r>
            <a:r>
              <a:rPr b="1"/>
              <a:t>purrr</a:t>
            </a:r>
            <a:r>
              <a:t> functions  </a:t>
            </a:r>
            <a:r>
              <a:rPr b="1"/>
              <a:t>map()</a:t>
            </a:r>
            <a:r>
              <a:t>, </a:t>
            </a:r>
            <a:r>
              <a:rPr b="1"/>
              <a:t>map2()</a:t>
            </a:r>
            <a:r>
              <a:t>, or </a:t>
            </a:r>
            <a:r>
              <a:rPr b="1"/>
              <a:t>pmap()</a:t>
            </a:r>
            <a:r>
              <a:t>.</a:t>
            </a:r>
          </a:p>
        </p:txBody>
      </p:sp>
      <p:sp>
        <p:nvSpPr>
          <p:cNvPr id="834" name="Use a two step process to create a nested data frame:…"/>
          <p:cNvSpPr txBox="1"/>
          <p:nvPr/>
        </p:nvSpPr>
        <p:spPr>
          <a:xfrm>
            <a:off x="324773" y="5016086"/>
            <a:ext cx="4035059" cy="7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two step process to create a nested data frame: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Group the data frame into groups with </a:t>
            </a:r>
            <a:r>
              <a:rPr b="1"/>
              <a:t>dplyr::group_by()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nest()</a:t>
            </a:r>
            <a:r>
              <a:t> to create a nested data frame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with one row per group</a:t>
            </a:r>
          </a:p>
        </p:txBody>
      </p:sp>
      <p:grpSp>
        <p:nvGrpSpPr>
          <p:cNvPr id="846" name="Group"/>
          <p:cNvGrpSpPr/>
          <p:nvPr/>
        </p:nvGrpSpPr>
        <p:grpSpPr>
          <a:xfrm>
            <a:off x="469270" y="5592517"/>
            <a:ext cx="6488073" cy="2455771"/>
            <a:chOff x="25400" y="25400"/>
            <a:chExt cx="6488071" cy="2455769"/>
          </a:xfrm>
        </p:grpSpPr>
        <p:sp>
          <p:nvSpPr>
            <p:cNvPr id="835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36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37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39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40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41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42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43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44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47" name="n_iris &lt;- iris %&gt;% group_by(Species) %&gt;% nest()"/>
          <p:cNvSpPr txBox="1"/>
          <p:nvPr/>
        </p:nvSpPr>
        <p:spPr>
          <a:xfrm>
            <a:off x="265278" y="76259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848" name="tidyr::nest(data, ..., .key = data)…"/>
          <p:cNvSpPr txBox="1"/>
          <p:nvPr/>
        </p:nvSpPr>
        <p:spPr>
          <a:xfrm>
            <a:off x="265278" y="8008569"/>
            <a:ext cx="376161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nest(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data, ..., .key = data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For grouped data, moves groups into cells as data frames.</a:t>
            </a:r>
          </a:p>
        </p:txBody>
      </p:sp>
      <p:sp>
        <p:nvSpPr>
          <p:cNvPr id="849" name="Unnest a nested data frame with unnest():"/>
          <p:cNvSpPr txBox="1"/>
          <p:nvPr/>
        </p:nvSpPr>
        <p:spPr>
          <a:xfrm>
            <a:off x="324773" y="86779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Unnest a nested data frame with </a:t>
            </a:r>
            <a:r>
              <a:rPr b="1"/>
              <a:t>unnest()</a:t>
            </a:r>
            <a:r>
              <a:t>:</a:t>
            </a:r>
          </a:p>
        </p:txBody>
      </p:sp>
      <p:grpSp>
        <p:nvGrpSpPr>
          <p:cNvPr id="853" name="Group"/>
          <p:cNvGrpSpPr/>
          <p:nvPr/>
        </p:nvGrpSpPr>
        <p:grpSpPr>
          <a:xfrm>
            <a:off x="2299470" y="8703361"/>
            <a:ext cx="4327673" cy="1524794"/>
            <a:chOff x="25400" y="25400"/>
            <a:chExt cx="4327671" cy="1524793"/>
          </a:xfrm>
        </p:grpSpPr>
        <p:graphicFrame>
          <p:nvGraphicFramePr>
            <p:cNvPr id="850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51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852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854" name="n_iris %&gt;% unnest()"/>
          <p:cNvSpPr txBox="1"/>
          <p:nvPr/>
        </p:nvSpPr>
        <p:spPr>
          <a:xfrm>
            <a:off x="265278" y="89477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855" name="tidyr::unnest(data, ..., .drop = NA, .id=NULL, .sep=NULL)…"/>
          <p:cNvSpPr txBox="1"/>
          <p:nvPr/>
        </p:nvSpPr>
        <p:spPr>
          <a:xfrm>
            <a:off x="265278" y="93400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unnest(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data, ..., .drop = NA, .id=NULL, .sep=NULL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Unnests a nested data frame.</a:t>
            </a:r>
          </a:p>
        </p:txBody>
      </p:sp>
      <p:sp>
        <p:nvSpPr>
          <p:cNvPr id="856" name="Rounded Rectangle"/>
          <p:cNvSpPr/>
          <p:nvPr/>
        </p:nvSpPr>
        <p:spPr>
          <a:xfrm>
            <a:off x="4977827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57" name="1"/>
          <p:cNvSpPr txBox="1"/>
          <p:nvPr/>
        </p:nvSpPr>
        <p:spPr>
          <a:xfrm>
            <a:off x="4991905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58" name="Make a list column"/>
          <p:cNvSpPr txBox="1"/>
          <p:nvPr/>
        </p:nvSpPr>
        <p:spPr>
          <a:xfrm>
            <a:off x="5416774" y="1120908"/>
            <a:ext cx="903142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Make</a:t>
            </a:r>
            <a:r>
              <a:t> a list column</a:t>
            </a:r>
          </a:p>
        </p:txBody>
      </p:sp>
      <p:sp>
        <p:nvSpPr>
          <p:cNvPr id="859" name="Rounded Rectangle"/>
          <p:cNvSpPr/>
          <p:nvPr/>
        </p:nvSpPr>
        <p:spPr>
          <a:xfrm>
            <a:off x="11181125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60" name="3"/>
          <p:cNvSpPr txBox="1"/>
          <p:nvPr/>
        </p:nvSpPr>
        <p:spPr>
          <a:xfrm>
            <a:off x="11195203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61" name="Simplify the list column"/>
          <p:cNvSpPr txBox="1"/>
          <p:nvPr/>
        </p:nvSpPr>
        <p:spPr>
          <a:xfrm>
            <a:off x="11620072" y="1120907"/>
            <a:ext cx="76705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Simplify</a:t>
            </a:r>
            <a:r>
              <a:t> the list column</a:t>
            </a:r>
          </a:p>
        </p:txBody>
      </p:sp>
      <p:sp>
        <p:nvSpPr>
          <p:cNvPr id="862" name="Rounded Rectangle"/>
          <p:cNvSpPr/>
          <p:nvPr/>
        </p:nvSpPr>
        <p:spPr>
          <a:xfrm>
            <a:off x="8277134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63" name="2"/>
          <p:cNvSpPr txBox="1"/>
          <p:nvPr/>
        </p:nvSpPr>
        <p:spPr>
          <a:xfrm>
            <a:off x="8291212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64" name="Work with…"/>
          <p:cNvSpPr txBox="1"/>
          <p:nvPr/>
        </p:nvSpPr>
        <p:spPr>
          <a:xfrm>
            <a:off x="8716081" y="1120907"/>
            <a:ext cx="98774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Work with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list columns</a:t>
            </a:r>
          </a:p>
        </p:txBody>
      </p:sp>
      <p:grpSp>
        <p:nvGrpSpPr>
          <p:cNvPr id="874" name="Group"/>
          <p:cNvGrpSpPr/>
          <p:nvPr/>
        </p:nvGrpSpPr>
        <p:grpSpPr>
          <a:xfrm>
            <a:off x="4977826" y="1506263"/>
            <a:ext cx="5340099" cy="2176371"/>
            <a:chOff x="1173374" y="304800"/>
            <a:chExt cx="5340097" cy="2176369"/>
          </a:xfrm>
        </p:grpSpPr>
        <p:sp>
          <p:nvSpPr>
            <p:cNvPr id="865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66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67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69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70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71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72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73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75" name="Line"/>
          <p:cNvSpPr/>
          <p:nvPr/>
        </p:nvSpPr>
        <p:spPr>
          <a:xfrm>
            <a:off x="7961554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889" name="Group"/>
          <p:cNvGrpSpPr/>
          <p:nvPr/>
        </p:nvGrpSpPr>
        <p:grpSpPr>
          <a:xfrm>
            <a:off x="657556" y="820541"/>
            <a:ext cx="5042487" cy="3757502"/>
            <a:chOff x="25400" y="0"/>
            <a:chExt cx="5042485" cy="3757501"/>
          </a:xfrm>
        </p:grpSpPr>
        <p:graphicFrame>
          <p:nvGraphicFramePr>
            <p:cNvPr id="876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77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hueOff val="70551"/>
                <a:satOff val="43858"/>
                <a:lumOff val="-27151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78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79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2">
                <a:alpha val="252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80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hueOff val="-34927"/>
                <a:satOff val="-6987"/>
                <a:lumOff val="-19438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81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82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83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884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885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3156" indent="-113156" algn="ctr" defTabSz="578358">
                <a:lnSpc>
                  <a:spcPct val="90000"/>
                </a:lnSpc>
                <a:spcBef>
                  <a:spcPts val="0"/>
                </a:spcBef>
                <a:defRPr b="0" sz="1188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886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887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888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901" name="Group"/>
          <p:cNvGrpSpPr/>
          <p:nvPr/>
        </p:nvGrpSpPr>
        <p:grpSpPr>
          <a:xfrm>
            <a:off x="8443380" y="1512398"/>
            <a:ext cx="2418014" cy="2220242"/>
            <a:chOff x="25400" y="0"/>
            <a:chExt cx="2418012" cy="2220241"/>
          </a:xfrm>
        </p:grpSpPr>
        <p:graphicFrame>
          <p:nvGraphicFramePr>
            <p:cNvPr id="890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900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891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92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93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4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95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6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7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898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899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0.6    0.3 0.9   -0.1  </a:t>
                </a:r>
              </a:p>
            </p:txBody>
          </p:sp>
        </p:grpSp>
      </p:grpSp>
      <p:graphicFrame>
        <p:nvGraphicFramePr>
          <p:cNvPr id="902" name="Table"/>
          <p:cNvGraphicFramePr/>
          <p:nvPr/>
        </p:nvGraphicFramePr>
        <p:xfrm>
          <a:off x="11494248" y="22086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3" name="Line"/>
          <p:cNvSpPr/>
          <p:nvPr/>
        </p:nvSpPr>
        <p:spPr>
          <a:xfrm>
            <a:off x="10857420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04" name="n_iris &lt;- iris %&gt;%…"/>
          <p:cNvSpPr txBox="1"/>
          <p:nvPr/>
        </p:nvSpPr>
        <p:spPr>
          <a:xfrm>
            <a:off x="5575126" y="33201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n_iris &lt;- 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905" name="mod_fun &lt;- function(df)…"/>
          <p:cNvSpPr txBox="1"/>
          <p:nvPr/>
        </p:nvSpPr>
        <p:spPr>
          <a:xfrm>
            <a:off x="8277134" y="33201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mod_fun &lt;- function(df) </a:t>
            </a:r>
          </a:p>
          <a:p>
            <a:pPr marL="113156" indent="-113156" defTabSz="578358">
              <a:lnSpc>
                <a:spcPct val="90000"/>
              </a:lnSpc>
              <a:spcBef>
                <a:spcPts val="900"/>
              </a:spcBef>
              <a:defRPr b="0" sz="1188">
                <a:solidFill>
                  <a:srgbClr val="6B8CB2"/>
                </a:solidFill>
              </a:defRPr>
            </a:pPr>
            <a:r>
              <a:t>    lm(Sepal.Length ~ ., data = df)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m_iris &lt;- n_iris %&gt;%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906" name="b_fun &lt;- function(mod)…"/>
          <p:cNvSpPr txBox="1"/>
          <p:nvPr/>
        </p:nvSpPr>
        <p:spPr>
          <a:xfrm>
            <a:off x="11282419" y="33201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b_fun &lt;- function(mod) </a:t>
            </a:r>
          </a:p>
          <a:p>
            <a:pPr marL="109727" indent="-109727" defTabSz="560831">
              <a:lnSpc>
                <a:spcPct val="90000"/>
              </a:lnSpc>
              <a:spcBef>
                <a:spcPts val="900"/>
              </a:spcBef>
              <a:defRPr b="0" sz="1152">
                <a:solidFill>
                  <a:srgbClr val="6B8CB2"/>
                </a:solidFill>
              </a:defRPr>
            </a:pPr>
            <a:r>
              <a:t>    coefficients(mod)[[1]]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907" name="tibble::tibble(…)…"/>
          <p:cNvSpPr txBox="1"/>
          <p:nvPr/>
        </p:nvSpPr>
        <p:spPr>
          <a:xfrm>
            <a:off x="7348652" y="46506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Saves list input as list columns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tibble(max = c(3, 4, 5), seq = list(1:3, 1:4, 1:5))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enframe(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x, name="name", value="value"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Converts multi-level list to tibble with list cols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enframe(list('3'=1:3, '4'=1:4, '5'=1:5), 'max', 'seq')</a:t>
            </a:r>
          </a:p>
        </p:txBody>
      </p:sp>
      <p:sp>
        <p:nvSpPr>
          <p:cNvPr id="908" name="tibble::tribble(…)…"/>
          <p:cNvSpPr txBox="1"/>
          <p:nvPr/>
        </p:nvSpPr>
        <p:spPr>
          <a:xfrm>
            <a:off x="4921783" y="4650661"/>
            <a:ext cx="2280062" cy="134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tribble(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Makes list column when needed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tribble( ~max, ~seq,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3,    1:3,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4,    1:4,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5,    1:5)</a:t>
            </a:r>
          </a:p>
        </p:txBody>
      </p:sp>
      <p:graphicFrame>
        <p:nvGraphicFramePr>
          <p:cNvPr id="909" name="Table"/>
          <p:cNvGraphicFramePr/>
          <p:nvPr/>
        </p:nvGraphicFramePr>
        <p:xfrm>
          <a:off x="6239521" y="51323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910" name="dplyr::mutate(.data, …) Also transmute()…"/>
          <p:cNvSpPr txBox="1"/>
          <p:nvPr/>
        </p:nvSpPr>
        <p:spPr>
          <a:xfrm>
            <a:off x="10584190" y="4650661"/>
            <a:ext cx="3072971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mutate(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Also </a:t>
            </a:r>
            <a:r>
              <a:rPr b="1"/>
              <a:t>transmute()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returns list.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summarise(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mtcars %&gt;%  group_by(cyl) %&gt;%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924" name="Group"/>
          <p:cNvGrpSpPr/>
          <p:nvPr/>
        </p:nvGrpSpPr>
        <p:grpSpPr>
          <a:xfrm>
            <a:off x="7928433" y="8075162"/>
            <a:ext cx="6564046" cy="1630439"/>
            <a:chOff x="0" y="0"/>
            <a:chExt cx="6564044" cy="1630437"/>
          </a:xfrm>
        </p:grpSpPr>
        <p:grpSp>
          <p:nvGrpSpPr>
            <p:cNvPr id="915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911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12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13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914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920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916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917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18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19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921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22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936" name="Group"/>
          <p:cNvGrpSpPr/>
          <p:nvPr/>
        </p:nvGrpSpPr>
        <p:grpSpPr>
          <a:xfrm>
            <a:off x="8170364" y="7412720"/>
            <a:ext cx="6322115" cy="1625779"/>
            <a:chOff x="0" y="0"/>
            <a:chExt cx="6322113" cy="1625778"/>
          </a:xfrm>
        </p:grpSpPr>
        <p:graphicFrame>
          <p:nvGraphicFramePr>
            <p:cNvPr id="925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929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926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927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28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933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930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931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32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934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946" name="Group"/>
          <p:cNvGrpSpPr/>
          <p:nvPr/>
        </p:nvGrpSpPr>
        <p:grpSpPr>
          <a:xfrm>
            <a:off x="8224765" y="6781807"/>
            <a:ext cx="6267714" cy="1625383"/>
            <a:chOff x="0" y="0"/>
            <a:chExt cx="6267712" cy="1625381"/>
          </a:xfrm>
        </p:grpSpPr>
        <p:grpSp>
          <p:nvGrpSpPr>
            <p:cNvPr id="939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937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938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942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940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941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943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44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947" name="purrr::map(.x, .f, ...)…"/>
          <p:cNvSpPr txBox="1"/>
          <p:nvPr/>
        </p:nvSpPr>
        <p:spPr>
          <a:xfrm>
            <a:off x="4921783" y="65207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as .f(.x)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map2(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.y,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and .y as .f(.x, .y)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pmap(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.l,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vectors saved in .l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948" name="Use the purrr functions map_lgl(), map_int(), map_dbl(), map_chr(), as well as tidyr’s unnest() to reduce a list column into a regular column."/>
          <p:cNvSpPr txBox="1"/>
          <p:nvPr/>
        </p:nvSpPr>
        <p:spPr>
          <a:xfrm>
            <a:off x="4921783" y="9115970"/>
            <a:ext cx="2451872" cy="12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purrr functions </a:t>
            </a:r>
            <a:r>
              <a:rPr b="1"/>
              <a:t>map_lgl()</a:t>
            </a:r>
            <a:r>
              <a:t>, </a:t>
            </a:r>
            <a:r>
              <a:rPr b="1"/>
              <a:t>map_int()</a:t>
            </a:r>
            <a:r>
              <a:t>, </a:t>
            </a:r>
            <a:r>
              <a:rPr b="1"/>
              <a:t>map_dbl()</a:t>
            </a:r>
            <a:r>
              <a:t>, </a:t>
            </a:r>
            <a:r>
              <a:rPr b="1"/>
              <a:t>map_chr()</a:t>
            </a:r>
            <a:r>
              <a:t>, as well as tidyr’s </a:t>
            </a:r>
            <a:r>
              <a:rPr b="1"/>
              <a:t>unnest() </a:t>
            </a:r>
            <a:r>
              <a:t>to reduce a list column into a regular column.</a:t>
            </a:r>
          </a:p>
        </p:txBody>
      </p:sp>
      <p:sp>
        <p:nvSpPr>
          <p:cNvPr id="949" name="purrr::map_dbl(.x, .f, ...)…"/>
          <p:cNvSpPr txBox="1"/>
          <p:nvPr/>
        </p:nvSpPr>
        <p:spPr>
          <a:xfrm>
            <a:off x="10584190" y="9077870"/>
            <a:ext cx="3072971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map_dbl(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  <a:endParaRPr b="1"/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double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map_dbl</a:t>
            </a:r>
            <a:r>
              <a:t>(data, nrow))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map_chr(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character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950" name="Nested Data"/>
          <p:cNvSpPr txBox="1"/>
          <p:nvPr/>
        </p:nvSpPr>
        <p:spPr>
          <a:xfrm>
            <a:off x="306210" y="599061"/>
            <a:ext cx="1639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Nested Data</a:t>
            </a:r>
          </a:p>
        </p:txBody>
      </p:sp>
      <p:sp>
        <p:nvSpPr>
          <p:cNvPr id="951" name="Line"/>
          <p:cNvSpPr/>
          <p:nvPr/>
        </p:nvSpPr>
        <p:spPr>
          <a:xfrm>
            <a:off x="323328" y="619739"/>
            <a:ext cx="41403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2" name="List Column Workflow"/>
          <p:cNvSpPr txBox="1"/>
          <p:nvPr/>
        </p:nvSpPr>
        <p:spPr>
          <a:xfrm>
            <a:off x="4794051" y="599061"/>
            <a:ext cx="29368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List Column Workflow</a:t>
            </a:r>
          </a:p>
        </p:txBody>
      </p:sp>
      <p:sp>
        <p:nvSpPr>
          <p:cNvPr id="953" name="Line"/>
          <p:cNvSpPr/>
          <p:nvPr/>
        </p:nvSpPr>
        <p:spPr>
          <a:xfrm>
            <a:off x="4811169" y="619739"/>
            <a:ext cx="74031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4" name="Line"/>
          <p:cNvSpPr/>
          <p:nvPr/>
        </p:nvSpPr>
        <p:spPr>
          <a:xfrm>
            <a:off x="320135" y="488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5" name="Nested data frames use a list column, a list that is stored as a column vector of a data frame. A typical workflow for list columns:"/>
          <p:cNvSpPr txBox="1"/>
          <p:nvPr/>
        </p:nvSpPr>
        <p:spPr>
          <a:xfrm>
            <a:off x="7922772" y="632144"/>
            <a:ext cx="4334065" cy="39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Nested data frames use a </a:t>
            </a:r>
            <a:r>
              <a:rPr b="1"/>
              <a:t>list column</a:t>
            </a:r>
            <a:r>
              <a:t>, a list that is stored as a column vector of a data frame. A typical </a:t>
            </a:r>
            <a:r>
              <a:rPr b="1"/>
              <a:t>workflow</a:t>
            </a:r>
            <a:r>
              <a:t> for list columns:</a:t>
            </a:r>
          </a:p>
        </p:txBody>
      </p:sp>
      <p:sp>
        <p:nvSpPr>
          <p:cNvPr id="956" name="3. SIMPLIFY THE LIST COLUMN (into a regular column)"/>
          <p:cNvSpPr txBox="1"/>
          <p:nvPr/>
        </p:nvSpPr>
        <p:spPr>
          <a:xfrm>
            <a:off x="4807056" y="8893937"/>
            <a:ext cx="35259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957" name="Line"/>
          <p:cNvSpPr/>
          <p:nvPr/>
        </p:nvSpPr>
        <p:spPr>
          <a:xfrm>
            <a:off x="4804907" y="8880936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8" name="2. WORK WITH LIST COLUMNS - Use the purrr functions map(), map2(), and pmap() to apply a function that returns a result element-wise…"/>
          <p:cNvSpPr txBox="1"/>
          <p:nvPr/>
        </p:nvSpPr>
        <p:spPr>
          <a:xfrm>
            <a:off x="4815888" y="6328154"/>
            <a:ext cx="88561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spcBef>
                <a:spcPts val="0"/>
              </a:spcBef>
            </a:pPr>
            <a:r>
              <a:t>2. WORK WITH LIST COLUMNS </a:t>
            </a:r>
            <a:r>
              <a:rPr b="0"/>
              <a:t>- Use the purrr functions </a:t>
            </a:r>
            <a:r>
              <a:t>map()</a:t>
            </a:r>
            <a:r>
              <a:rPr b="0"/>
              <a:t>, </a:t>
            </a:r>
            <a:r>
              <a:t>map2()</a:t>
            </a:r>
            <a:r>
              <a:rPr b="0"/>
              <a:t>, and </a:t>
            </a:r>
            <a:r>
              <a:t>pmap()</a:t>
            </a:r>
            <a:r>
              <a:rPr b="0"/>
              <a:t> to apply a function that returns a result element-wise </a:t>
            </a:r>
            <a:endParaRPr b="0"/>
          </a:p>
          <a:p>
            <a:pPr lvl="1" indent="0"/>
            <a:r>
              <a:rPr b="0"/>
              <a:t>to the cells of a list column. </a:t>
            </a:r>
            <a:r>
              <a:t>walk()</a:t>
            </a:r>
            <a:r>
              <a:rPr b="0"/>
              <a:t>, </a:t>
            </a:r>
            <a:r>
              <a:t>walk2()</a:t>
            </a:r>
            <a:r>
              <a:rPr b="0"/>
              <a:t>, and </a:t>
            </a:r>
            <a:r>
              <a:t>pwalk()</a:t>
            </a:r>
            <a:r>
              <a:rPr b="0"/>
              <a:t> work the same way, but return a side effect.</a:t>
            </a:r>
          </a:p>
        </p:txBody>
      </p:sp>
      <p:sp>
        <p:nvSpPr>
          <p:cNvPr id="959" name="Line"/>
          <p:cNvSpPr/>
          <p:nvPr/>
        </p:nvSpPr>
        <p:spPr>
          <a:xfrm>
            <a:off x="4806497" y="6315944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60" name="1. MAKE A LIST COLUMN - You can create list columns with functions in the tibble and dplyr packages, as well as tidyr’s nest()"/>
          <p:cNvSpPr txBox="1"/>
          <p:nvPr/>
        </p:nvSpPr>
        <p:spPr>
          <a:xfrm>
            <a:off x="4808646" y="4382192"/>
            <a:ext cx="80092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1. MAKE A LIST COLUMN </a:t>
            </a:r>
            <a:r>
              <a:rPr b="0"/>
              <a:t>- You can create list columns with functions in the </a:t>
            </a:r>
            <a:r>
              <a:t>tibble</a:t>
            </a:r>
            <a:r>
              <a:rPr b="0"/>
              <a:t> and </a:t>
            </a:r>
            <a:r>
              <a:t>dplyr</a:t>
            </a:r>
            <a:r>
              <a:rPr b="0"/>
              <a:t> packages, as well as </a:t>
            </a:r>
            <a:r>
              <a:t>tidyr</a:t>
            </a:r>
            <a:r>
              <a:rPr b="0"/>
              <a:t>’s nest()</a:t>
            </a:r>
          </a:p>
        </p:txBody>
      </p:sp>
      <p:sp>
        <p:nvSpPr>
          <p:cNvPr id="961" name="Line"/>
          <p:cNvSpPr/>
          <p:nvPr/>
        </p:nvSpPr>
        <p:spPr>
          <a:xfrm>
            <a:off x="4806497" y="4369191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96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63" name="purrr.png" descr="purr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roup"/>
          <p:cNvGrpSpPr/>
          <p:nvPr/>
        </p:nvGrpSpPr>
        <p:grpSpPr>
          <a:xfrm>
            <a:off x="8383487" y="-1013162"/>
            <a:ext cx="6157893" cy="3553963"/>
            <a:chOff x="0" y="51032"/>
            <a:chExt cx="6157891" cy="3553961"/>
          </a:xfrm>
        </p:grpSpPr>
        <p:grpSp>
          <p:nvGrpSpPr>
            <p:cNvPr id="980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965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6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7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8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9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0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1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2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3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4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5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6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7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8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9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981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83" name="JOIN (TO) LISTS"/>
          <p:cNvSpPr txBox="1"/>
          <p:nvPr/>
        </p:nvSpPr>
        <p:spPr>
          <a:xfrm>
            <a:off x="7839020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984" name="append(x, values, after = length(x)) Add to end of list. append(x, list(d = 1))…"/>
          <p:cNvSpPr txBox="1"/>
          <p:nvPr/>
        </p:nvSpPr>
        <p:spPr>
          <a:xfrm>
            <a:off x="8753321" y="6078454"/>
            <a:ext cx="1767222" cy="161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1001" name="Group"/>
          <p:cNvGrpSpPr/>
          <p:nvPr/>
        </p:nvGrpSpPr>
        <p:grpSpPr>
          <a:xfrm>
            <a:off x="7861300" y="6094524"/>
            <a:ext cx="777247" cy="448747"/>
            <a:chOff x="0" y="0"/>
            <a:chExt cx="777246" cy="448746"/>
          </a:xfrm>
        </p:grpSpPr>
        <p:grpSp>
          <p:nvGrpSpPr>
            <p:cNvPr id="988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98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992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98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998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993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4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5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999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000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7861300" y="6660779"/>
            <a:ext cx="777247" cy="448747"/>
            <a:chOff x="0" y="0"/>
            <a:chExt cx="777246" cy="448746"/>
          </a:xfrm>
        </p:grpSpPr>
        <p:grpSp>
          <p:nvGrpSpPr>
            <p:cNvPr id="1005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002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3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4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09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006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7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8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15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010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1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2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3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4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16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017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7861300" y="7217746"/>
            <a:ext cx="777247" cy="524947"/>
            <a:chOff x="0" y="0"/>
            <a:chExt cx="777246" cy="524946"/>
          </a:xfrm>
        </p:grpSpPr>
        <p:grpSp>
          <p:nvGrpSpPr>
            <p:cNvPr id="1022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101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26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1023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4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5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27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1034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1028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9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0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1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35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6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037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039" name="WORK WITH LISTS"/>
          <p:cNvSpPr txBox="1"/>
          <p:nvPr/>
        </p:nvSpPr>
        <p:spPr>
          <a:xfrm>
            <a:off x="10903822" y="5282427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1040" name="array_tree(array, margin = NULL) Turn array into list. Also array_branch. array_tree(x, margin = 3)…"/>
          <p:cNvSpPr txBox="1"/>
          <p:nvPr/>
        </p:nvSpPr>
        <p:spPr>
          <a:xfrm>
            <a:off x="11832256" y="5513986"/>
            <a:ext cx="1676401" cy="217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 directly or with a function.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set_names(x, tolower)</a:t>
            </a:r>
          </a:p>
        </p:txBody>
      </p:sp>
      <p:grpSp>
        <p:nvGrpSpPr>
          <p:cNvPr id="1057" name="Group"/>
          <p:cNvGrpSpPr/>
          <p:nvPr/>
        </p:nvGrpSpPr>
        <p:grpSpPr>
          <a:xfrm>
            <a:off x="10862840" y="5558756"/>
            <a:ext cx="827431" cy="810262"/>
            <a:chOff x="25400" y="0"/>
            <a:chExt cx="827430" cy="810260"/>
          </a:xfrm>
        </p:grpSpPr>
        <p:grpSp>
          <p:nvGrpSpPr>
            <p:cNvPr id="1051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1041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2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3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4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5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6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7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8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9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0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55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105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053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054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056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10927732" y="6962530"/>
            <a:ext cx="1254459" cy="901820"/>
            <a:chOff x="0" y="0"/>
            <a:chExt cx="1254457" cy="901819"/>
          </a:xfrm>
        </p:grpSpPr>
        <p:grpSp>
          <p:nvGrpSpPr>
            <p:cNvPr id="1068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1058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06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05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060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1064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06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063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1067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06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066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1079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1069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07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07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071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075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07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074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1078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07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077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1080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100" name="Group"/>
          <p:cNvGrpSpPr/>
          <p:nvPr/>
        </p:nvGrpSpPr>
        <p:grpSpPr>
          <a:xfrm>
            <a:off x="10862840" y="6252868"/>
            <a:ext cx="883029" cy="647701"/>
            <a:chOff x="25400" y="0"/>
            <a:chExt cx="883027" cy="647700"/>
          </a:xfrm>
        </p:grpSpPr>
        <p:sp>
          <p:nvSpPr>
            <p:cNvPr id="1082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096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1083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4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5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6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7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8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9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0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1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2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3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4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5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97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1098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099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1122" name="Group"/>
          <p:cNvGrpSpPr/>
          <p:nvPr/>
        </p:nvGrpSpPr>
        <p:grpSpPr>
          <a:xfrm>
            <a:off x="10919642" y="2232208"/>
            <a:ext cx="1262549" cy="1028582"/>
            <a:chOff x="0" y="0"/>
            <a:chExt cx="1262547" cy="1028581"/>
          </a:xfrm>
        </p:grpSpPr>
        <p:grpSp>
          <p:nvGrpSpPr>
            <p:cNvPr id="1110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110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10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10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10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10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06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07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08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09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11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121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1112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11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11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11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116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1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18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19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2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1144" name="Group"/>
          <p:cNvGrpSpPr/>
          <p:nvPr/>
        </p:nvGrpSpPr>
        <p:grpSpPr>
          <a:xfrm>
            <a:off x="10919642" y="3784783"/>
            <a:ext cx="1262549" cy="1028583"/>
            <a:chOff x="0" y="0"/>
            <a:chExt cx="1262547" cy="1028581"/>
          </a:xfrm>
        </p:grpSpPr>
        <p:grpSp>
          <p:nvGrpSpPr>
            <p:cNvPr id="1132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1123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124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12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126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127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28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2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30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3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13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143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1134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135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136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137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138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39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40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41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42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1166" name="Group"/>
          <p:cNvGrpSpPr/>
          <p:nvPr/>
        </p:nvGrpSpPr>
        <p:grpSpPr>
          <a:xfrm>
            <a:off x="10919642" y="3079172"/>
            <a:ext cx="1262549" cy="1028583"/>
            <a:chOff x="0" y="0"/>
            <a:chExt cx="1262547" cy="1028581"/>
          </a:xfrm>
        </p:grpSpPr>
        <p:grpSp>
          <p:nvGrpSpPr>
            <p:cNvPr id="1154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1145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146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147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148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149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50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51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52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53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15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165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115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157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158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159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160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61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62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163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64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1167" name="TRANSFORM LISTS"/>
          <p:cNvSpPr txBox="1"/>
          <p:nvPr/>
        </p:nvSpPr>
        <p:spPr>
          <a:xfrm>
            <a:off x="10906942" y="1923843"/>
            <a:ext cx="12832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TRANSFORM LISTS</a:t>
            </a:r>
          </a:p>
        </p:txBody>
      </p:sp>
      <p:sp>
        <p:nvSpPr>
          <p:cNvPr id="1168" name="modify(.x, .f, ...) Apply function to each element. Also map, map_chr, map_dbl, map_dfc, map_dfr, map_int, map_lgl. modify(x, ~.+ 2)…"/>
          <p:cNvSpPr txBox="1"/>
          <p:nvPr/>
        </p:nvSpPr>
        <p:spPr>
          <a:xfrm>
            <a:off x="11835905" y="2178833"/>
            <a:ext cx="1855212" cy="288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</a:t>
            </a:r>
            <a:r>
              <a:t>(.x, .f, ...) Apply function to each element. Also </a:t>
            </a:r>
            <a:r>
              <a:rPr b="1"/>
              <a:t>map</a:t>
            </a:r>
            <a:r>
              <a:t>, </a:t>
            </a:r>
            <a:r>
              <a:rPr b="1"/>
              <a:t>map_chr</a:t>
            </a:r>
            <a:r>
              <a:t>, </a:t>
            </a:r>
            <a:r>
              <a:rPr b="1"/>
              <a:t>map_dbl</a:t>
            </a:r>
            <a:r>
              <a:t>, </a:t>
            </a:r>
            <a:r>
              <a:rPr b="1"/>
              <a:t>map_dfc</a:t>
            </a:r>
            <a:r>
              <a:t>, </a:t>
            </a:r>
            <a:r>
              <a:rPr b="1"/>
              <a:t>map_dfr</a:t>
            </a:r>
            <a:r>
              <a:t>, </a:t>
            </a:r>
            <a:r>
              <a:rPr b="1"/>
              <a:t>map_int</a:t>
            </a:r>
            <a:r>
              <a:t>, </a:t>
            </a:r>
            <a:r>
              <a:rPr b="1"/>
              <a:t>map_lgl</a:t>
            </a:r>
            <a:r>
              <a:t>. </a:t>
            </a:r>
            <a:r>
              <a:rPr i="1"/>
              <a:t>modify(x, ~.+ 2)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modify_at</a:t>
            </a:r>
            <a:r>
              <a:t>(.x, .at, .f, ...) Apply function to elements by name or index. Also </a:t>
            </a:r>
            <a:r>
              <a:rPr b="1"/>
              <a:t>map_at</a:t>
            </a:r>
            <a:r>
              <a:t>. </a:t>
            </a:r>
            <a:r>
              <a:rPr i="1"/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modify_if</a:t>
            </a:r>
            <a:r>
              <a:t>(.x, .p, .f, ...) Apply function to elements that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pass a test. Also </a:t>
            </a:r>
            <a:r>
              <a:rPr b="1"/>
              <a:t>map_if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modify_if(x, is.numeric,~.+2)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modify_depth</a:t>
            </a:r>
            <a:r>
              <a:t>(.x,.depth,.f,...) Apply function to each element at a given level of a list. </a:t>
            </a:r>
            <a:r>
              <a:rPr i="1"/>
              <a:t>modify_depth(x, 1, ~.+ 2)</a:t>
            </a:r>
          </a:p>
        </p:txBody>
      </p:sp>
      <p:sp>
        <p:nvSpPr>
          <p:cNvPr id="1169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1170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sp>
        <p:nvSpPr>
          <p:cNvPr id="117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2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Reduce Lists</a:t>
            </a:r>
          </a:p>
        </p:txBody>
      </p:sp>
      <p:sp>
        <p:nvSpPr>
          <p:cNvPr id="1173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Work with Lists</a:t>
            </a:r>
          </a:p>
        </p:txBody>
      </p:sp>
      <p:sp>
        <p:nvSpPr>
          <p:cNvPr id="1174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5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6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177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Modify function behavior</a:t>
            </a:r>
          </a:p>
        </p:txBody>
      </p:sp>
      <p:sp>
        <p:nvSpPr>
          <p:cNvPr id="1178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193" name="Group"/>
          <p:cNvGrpSpPr/>
          <p:nvPr/>
        </p:nvGrpSpPr>
        <p:grpSpPr>
          <a:xfrm>
            <a:off x="4796404" y="2218393"/>
            <a:ext cx="1256990" cy="1028583"/>
            <a:chOff x="0" y="0"/>
            <a:chExt cx="1256989" cy="1028581"/>
          </a:xfrm>
        </p:grpSpPr>
        <p:grpSp>
          <p:nvGrpSpPr>
            <p:cNvPr id="1188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1179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180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8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182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8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18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8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118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8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189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192" name="Group"/>
            <p:cNvGrpSpPr/>
            <p:nvPr/>
          </p:nvGrpSpPr>
          <p:grpSpPr>
            <a:xfrm>
              <a:off x="485400" y="21549"/>
              <a:ext cx="771590" cy="622301"/>
              <a:chOff x="0" y="12700"/>
              <a:chExt cx="771588" cy="622299"/>
            </a:xfrm>
          </p:grpSpPr>
          <p:graphicFrame>
            <p:nvGraphicFramePr>
              <p:cNvPr id="1190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91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1214" name="Group"/>
          <p:cNvGrpSpPr/>
          <p:nvPr/>
        </p:nvGrpSpPr>
        <p:grpSpPr>
          <a:xfrm>
            <a:off x="4796404" y="3085613"/>
            <a:ext cx="1254459" cy="898408"/>
            <a:chOff x="0" y="0"/>
            <a:chExt cx="1254457" cy="898406"/>
          </a:xfrm>
        </p:grpSpPr>
        <p:grpSp>
          <p:nvGrpSpPr>
            <p:cNvPr id="1204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1194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19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19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196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200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19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199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1203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0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02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120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213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1206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209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0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08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212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1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1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1233" name="Group"/>
          <p:cNvGrpSpPr/>
          <p:nvPr/>
        </p:nvGrpSpPr>
        <p:grpSpPr>
          <a:xfrm>
            <a:off x="4796404" y="4778399"/>
            <a:ext cx="1254459" cy="1028583"/>
            <a:chOff x="0" y="0"/>
            <a:chExt cx="1254457" cy="1028581"/>
          </a:xfrm>
        </p:grpSpPr>
        <p:sp>
          <p:nvSpPr>
            <p:cNvPr id="121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16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219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121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218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222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1220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221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232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1223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224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225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226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227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228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229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1230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23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1234" name="FILTER LISTS"/>
          <p:cNvSpPr txBox="1"/>
          <p:nvPr/>
        </p:nvSpPr>
        <p:spPr>
          <a:xfrm>
            <a:off x="47735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sp>
        <p:nvSpPr>
          <p:cNvPr id="1235" name="pluck(.x, ..., .default=NULL) Select an element by name or index, pluck(x,&quot;b&quot;) ,or its attribute with attr_getter.…"/>
          <p:cNvSpPr txBox="1"/>
          <p:nvPr/>
        </p:nvSpPr>
        <p:spPr>
          <a:xfrm>
            <a:off x="5775638" y="2185816"/>
            <a:ext cx="1677671" cy="3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pluck</a:t>
            </a:r>
            <a:r>
              <a:t>(.x, ..., .default=NULL) Select an element by name or index, </a:t>
            </a:r>
            <a:r>
              <a:rPr i="1"/>
              <a:t>pluck(x,"b") ,</a:t>
            </a:r>
            <a:r>
              <a:t>or its attribute with </a:t>
            </a:r>
            <a:r>
              <a:rPr b="1"/>
              <a:t>attr_getter</a:t>
            </a:r>
            <a:r>
              <a:t>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pluck(x,"b",attr_getter("n"))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that pass a logical test. </a:t>
            </a:r>
            <a:r>
              <a:rPr i="1"/>
              <a:t>keep(x,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discard</a:t>
            </a:r>
            <a:r>
              <a:t>(.x, .p, …) Select elements that do not pass a logical test. </a:t>
            </a:r>
            <a:r>
              <a:rPr i="1"/>
              <a:t>discard(x,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1253" name="Group"/>
          <p:cNvGrpSpPr/>
          <p:nvPr/>
        </p:nvGrpSpPr>
        <p:grpSpPr>
          <a:xfrm>
            <a:off x="4796404" y="4229124"/>
            <a:ext cx="1254459" cy="770651"/>
            <a:chOff x="0" y="0"/>
            <a:chExt cx="1254457" cy="770650"/>
          </a:xfrm>
        </p:grpSpPr>
        <p:grpSp>
          <p:nvGrpSpPr>
            <p:cNvPr id="1246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1236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239" name="Group"/>
              <p:cNvGrpSpPr/>
              <p:nvPr/>
            </p:nvGrpSpPr>
            <p:grpSpPr>
              <a:xfrm>
                <a:off x="269" y="20593"/>
                <a:ext cx="241301" cy="139701"/>
                <a:chOff x="0" y="12700"/>
                <a:chExt cx="241300" cy="139700"/>
              </a:xfrm>
            </p:grpSpPr>
            <p:sp>
              <p:nvSpPr>
                <p:cNvPr id="1237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1238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242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4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4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1245" name="Group"/>
              <p:cNvGrpSpPr/>
              <p:nvPr/>
            </p:nvGrpSpPr>
            <p:grpSpPr>
              <a:xfrm>
                <a:off x="269" y="276106"/>
                <a:ext cx="241301" cy="139701"/>
                <a:chOff x="0" y="12700"/>
                <a:chExt cx="241300" cy="139700"/>
              </a:xfrm>
            </p:grpSpPr>
            <p:sp>
              <p:nvSpPr>
                <p:cNvPr id="1243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1244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1247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252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1248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25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4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5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1254" name="RESHAPE LISTS"/>
          <p:cNvSpPr txBox="1"/>
          <p:nvPr/>
        </p:nvSpPr>
        <p:spPr>
          <a:xfrm>
            <a:off x="4783704" y="5811218"/>
            <a:ext cx="10668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1255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5775638" y="6080098"/>
            <a:ext cx="1704996" cy="1611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1286" name="Group"/>
          <p:cNvGrpSpPr/>
          <p:nvPr/>
        </p:nvGrpSpPr>
        <p:grpSpPr>
          <a:xfrm>
            <a:off x="4796404" y="7118227"/>
            <a:ext cx="852516" cy="545227"/>
            <a:chOff x="0" y="0"/>
            <a:chExt cx="852515" cy="545225"/>
          </a:xfrm>
        </p:grpSpPr>
        <p:sp>
          <p:nvSpPr>
            <p:cNvPr id="1256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7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58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59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1262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1260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1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263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4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5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6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67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1268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9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0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285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1272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3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4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275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276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277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1278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1279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0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1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2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3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4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08" name="Group"/>
          <p:cNvGrpSpPr/>
          <p:nvPr/>
        </p:nvGrpSpPr>
        <p:grpSpPr>
          <a:xfrm>
            <a:off x="4796404" y="6118197"/>
            <a:ext cx="749084" cy="639248"/>
            <a:chOff x="0" y="0"/>
            <a:chExt cx="749082" cy="639246"/>
          </a:xfrm>
        </p:grpSpPr>
        <p:sp>
          <p:nvSpPr>
            <p:cNvPr id="1287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8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89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90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91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294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1292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3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295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299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1296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7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8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00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307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1301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2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3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4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5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6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30" name="Group"/>
          <p:cNvGrpSpPr/>
          <p:nvPr/>
        </p:nvGrpSpPr>
        <p:grpSpPr>
          <a:xfrm>
            <a:off x="7861300" y="5084179"/>
            <a:ext cx="729696" cy="532527"/>
            <a:chOff x="0" y="0"/>
            <a:chExt cx="729695" cy="532525"/>
          </a:xfrm>
        </p:grpSpPr>
        <p:grpSp>
          <p:nvGrpSpPr>
            <p:cNvPr id="1327" name="Group"/>
            <p:cNvGrpSpPr/>
            <p:nvPr/>
          </p:nvGrpSpPr>
          <p:grpSpPr>
            <a:xfrm>
              <a:off x="0" y="0"/>
              <a:ext cx="445039" cy="532526"/>
              <a:chOff x="0" y="0"/>
              <a:chExt cx="445038" cy="532525"/>
            </a:xfrm>
          </p:grpSpPr>
          <p:sp>
            <p:nvSpPr>
              <p:cNvPr id="1309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0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311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312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1315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1313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14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316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320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1317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18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19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321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1322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1323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1324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5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6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28" name="Line"/>
            <p:cNvSpPr/>
            <p:nvPr/>
          </p:nvSpPr>
          <p:spPr>
            <a:xfrm>
              <a:off x="4813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9" name="2"/>
            <p:cNvSpPr txBox="1"/>
            <p:nvPr/>
          </p:nvSpPr>
          <p:spPr>
            <a:xfrm>
              <a:off x="602695" y="3664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43" name="Group"/>
          <p:cNvGrpSpPr/>
          <p:nvPr/>
        </p:nvGrpSpPr>
        <p:grpSpPr>
          <a:xfrm>
            <a:off x="7861300" y="2238158"/>
            <a:ext cx="802441" cy="898408"/>
            <a:chOff x="0" y="0"/>
            <a:chExt cx="802440" cy="898406"/>
          </a:xfrm>
        </p:grpSpPr>
        <p:sp>
          <p:nvSpPr>
            <p:cNvPr id="1331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334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133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333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337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1335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336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340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1338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339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34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42" name="FALS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1356" name="Group"/>
          <p:cNvGrpSpPr/>
          <p:nvPr/>
        </p:nvGrpSpPr>
        <p:grpSpPr>
          <a:xfrm>
            <a:off x="7861300" y="3374557"/>
            <a:ext cx="802441" cy="898408"/>
            <a:chOff x="0" y="0"/>
            <a:chExt cx="802440" cy="898406"/>
          </a:xfrm>
        </p:grpSpPr>
        <p:sp>
          <p:nvSpPr>
            <p:cNvPr id="1344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347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1345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346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350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1348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349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353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135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352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354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55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1369" name="Group"/>
          <p:cNvGrpSpPr/>
          <p:nvPr/>
        </p:nvGrpSpPr>
        <p:grpSpPr>
          <a:xfrm>
            <a:off x="7861300" y="2808117"/>
            <a:ext cx="802441" cy="898408"/>
            <a:chOff x="0" y="0"/>
            <a:chExt cx="802440" cy="898406"/>
          </a:xfrm>
        </p:grpSpPr>
        <p:sp>
          <p:nvSpPr>
            <p:cNvPr id="1357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360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1358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359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363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136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362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366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136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365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367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68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1370" name="SUMMARISE LISTS"/>
          <p:cNvSpPr txBox="1"/>
          <p:nvPr/>
        </p:nvSpPr>
        <p:spPr>
          <a:xfrm>
            <a:off x="7834423" y="1936543"/>
            <a:ext cx="12539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SUMMARISE LISTS</a:t>
            </a:r>
          </a:p>
        </p:txBody>
      </p:sp>
      <p:grpSp>
        <p:nvGrpSpPr>
          <p:cNvPr id="1388" name="Group"/>
          <p:cNvGrpSpPr/>
          <p:nvPr/>
        </p:nvGrpSpPr>
        <p:grpSpPr>
          <a:xfrm>
            <a:off x="7861300" y="3946919"/>
            <a:ext cx="1254458" cy="898408"/>
            <a:chOff x="0" y="0"/>
            <a:chExt cx="1254457" cy="898406"/>
          </a:xfrm>
        </p:grpSpPr>
        <p:grpSp>
          <p:nvGrpSpPr>
            <p:cNvPr id="1381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1371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374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37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373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377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37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376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1380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37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379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138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387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1383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38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38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38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1401" name="Group"/>
          <p:cNvGrpSpPr/>
          <p:nvPr/>
        </p:nvGrpSpPr>
        <p:grpSpPr>
          <a:xfrm>
            <a:off x="7861300" y="4524769"/>
            <a:ext cx="771858" cy="898407"/>
            <a:chOff x="0" y="0"/>
            <a:chExt cx="771857" cy="898406"/>
          </a:xfrm>
        </p:grpSpPr>
        <p:sp>
          <p:nvSpPr>
            <p:cNvPr id="1389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392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1390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391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395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1393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394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398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139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397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39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00" name="3"/>
            <p:cNvSpPr txBox="1"/>
            <p:nvPr/>
          </p:nvSpPr>
          <p:spPr>
            <a:xfrm>
              <a:off x="4955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02" name="every(.x, .p, …) Do all elements pass a test?…"/>
          <p:cNvSpPr txBox="1"/>
          <p:nvPr/>
        </p:nvSpPr>
        <p:spPr>
          <a:xfrm>
            <a:off x="8753321" y="2179292"/>
            <a:ext cx="1767222" cy="349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every</a:t>
            </a:r>
            <a:r>
              <a:t>(.x, .p, …) Do all elements pass a test?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every(x, is.character)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some</a:t>
            </a:r>
            <a:r>
              <a:t>(.x, .p, …) Do some elements pass a test? </a:t>
            </a:r>
            <a:br/>
            <a:r>
              <a:rPr i="1"/>
              <a:t>some(x,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has_element</a:t>
            </a:r>
            <a:r>
              <a:t>(.x, .y) Does a list contain an element? </a:t>
            </a:r>
            <a:r>
              <a:rPr i="1"/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</a:t>
            </a:r>
            <a:r>
              <a:t>(.x, .f, ..., .right=FALSE, .p) Find first element to pass. </a:t>
            </a:r>
            <a:r>
              <a:rPr i="1"/>
              <a:t>detect(x,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detect_index</a:t>
            </a:r>
            <a:r>
              <a:t>(.x, .f, ..., .right = FALSE, .p) Find index of first element to pass. </a:t>
            </a:r>
            <a:r>
              <a:rPr i="1"/>
              <a:t>detect_index(x,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vec_</a:t>
            </a:r>
            <a:r>
              <a:rPr b="1"/>
              <a:t>depth</a:t>
            </a:r>
            <a:r>
              <a:t>(x) Return depth (number of levels of indexes). </a:t>
            </a:r>
            <a:r>
              <a:rPr i="1"/>
              <a:t>vec_</a:t>
            </a:r>
            <a:r>
              <a:rPr i="1"/>
              <a:t>depth(x)</a:t>
            </a:r>
          </a:p>
        </p:txBody>
      </p:sp>
      <p:sp>
        <p:nvSpPr>
          <p:cNvPr id="1403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Apply Functions</a:t>
            </a:r>
          </a:p>
        </p:txBody>
      </p:sp>
      <p:sp>
        <p:nvSpPr>
          <p:cNvPr id="1404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5" name="map(.x, .f, …) Apply a function to each element of a list or vector. map(x, is.logical)"/>
          <p:cNvSpPr txBox="1"/>
          <p:nvPr/>
        </p:nvSpPr>
        <p:spPr>
          <a:xfrm>
            <a:off x="2977222" y="22390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a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1406" name="map2(.x, ,y, .f, …) Apply a function to pairs of elements from two lists, vectors. map2(x, y, sum)"/>
          <p:cNvSpPr txBox="1"/>
          <p:nvPr/>
        </p:nvSpPr>
        <p:spPr>
          <a:xfrm>
            <a:off x="2977222" y="30508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a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1407" name="pmap(.l, .f, …) Apply a function to groups of elements from list of lists, vectors. pmap(list(x, y, z), sum, na.rm = TRUE)"/>
          <p:cNvSpPr txBox="1"/>
          <p:nvPr/>
        </p:nvSpPr>
        <p:spPr>
          <a:xfrm>
            <a:off x="2977222" y="38660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a function to groups of elements from list of lists, vectors. </a:t>
            </a:r>
            <a:r>
              <a:rPr i="1"/>
              <a:t>pmap(list(x, y, z), sum, na.rm = TRUE)</a:t>
            </a:r>
          </a:p>
        </p:txBody>
      </p:sp>
      <p:sp>
        <p:nvSpPr>
          <p:cNvPr id="1408" name="invoke_map(.f, .x = list(NULL), …, .env=NULL) Run each function in a list. Also invoke. l &lt;-  list(var, sd); invoke_map(l, x = 1:9)"/>
          <p:cNvSpPr txBox="1"/>
          <p:nvPr/>
        </p:nvSpPr>
        <p:spPr>
          <a:xfrm>
            <a:off x="2977222" y="4815449"/>
            <a:ext cx="1549401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</a:t>
            </a:r>
            <a:r>
              <a:rPr sz="1100"/>
              <a:t> </a:t>
            </a:r>
            <a:r>
              <a:rPr i="1"/>
              <a:t>l &lt;-  list(var, sd); invoke_map(l, x = 1:9)</a:t>
            </a:r>
          </a:p>
        </p:txBody>
      </p:sp>
      <p:sp>
        <p:nvSpPr>
          <p:cNvPr id="1409" name="lmap(.x, .f, ...) Apply function to each list-element of a list or vector.…"/>
          <p:cNvSpPr txBox="1"/>
          <p:nvPr/>
        </p:nvSpPr>
        <p:spPr>
          <a:xfrm>
            <a:off x="352788" y="56974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1410" name="reduce(.x, .f, ..., .init) Apply function recursively to each element of a list or vector. Also reduce_right, reduce2, reduce2_right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.init) Apply function recursively to each element of a list or vector. Also </a:t>
            </a:r>
            <a:r>
              <a:rPr b="1"/>
              <a:t>reduce_right</a:t>
            </a:r>
            <a:r>
              <a:t>, </a:t>
            </a:r>
            <a:r>
              <a:rPr b="1"/>
              <a:t>reduce2</a:t>
            </a:r>
            <a:r>
              <a:t>,</a:t>
            </a:r>
            <a:r>
              <a:rPr b="1"/>
              <a:t> reduce2_right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1411" name="accumulate(.x, .f, ..., .init) Reduce, but also return intermediate results. Also accumulate_right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accumulate_right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1412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type of input a function takes.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1413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Create a version of a function that has some args preset to values.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1414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1415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16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1449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1417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418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9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0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421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2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23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4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425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6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27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8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438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1429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0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1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2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3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434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435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436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437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39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1440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42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450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489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1451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452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3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4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455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6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57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8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459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0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61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2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472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1463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4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5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6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7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468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469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470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471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73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1474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75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3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5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7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8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08" name="Group"/>
          <p:cNvGrpSpPr/>
          <p:nvPr/>
        </p:nvGrpSpPr>
        <p:grpSpPr>
          <a:xfrm>
            <a:off x="253398" y="2180898"/>
            <a:ext cx="3100216" cy="1022889"/>
            <a:chOff x="0" y="0"/>
            <a:chExt cx="3100214" cy="1022888"/>
          </a:xfrm>
        </p:grpSpPr>
        <p:grpSp>
          <p:nvGrpSpPr>
            <p:cNvPr id="1494" name="Group"/>
            <p:cNvGrpSpPr/>
            <p:nvPr/>
          </p:nvGrpSpPr>
          <p:grpSpPr>
            <a:xfrm>
              <a:off x="1456722" y="0"/>
              <a:ext cx="988253" cy="1022889"/>
              <a:chOff x="-25400" y="0"/>
              <a:chExt cx="988251" cy="1022888"/>
            </a:xfrm>
          </p:grpSpPr>
          <p:sp>
            <p:nvSpPr>
              <p:cNvPr id="1490" name="fun(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1491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92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93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495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1500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1496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497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98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99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505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1501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502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03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04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506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536" name="Group"/>
          <p:cNvGrpSpPr/>
          <p:nvPr/>
        </p:nvGrpSpPr>
        <p:grpSpPr>
          <a:xfrm>
            <a:off x="252303" y="2999013"/>
            <a:ext cx="3101311" cy="1022890"/>
            <a:chOff x="0" y="0"/>
            <a:chExt cx="3101309" cy="1022888"/>
          </a:xfrm>
        </p:grpSpPr>
        <p:grpSp>
          <p:nvGrpSpPr>
            <p:cNvPr id="1516" name="Group"/>
            <p:cNvGrpSpPr/>
            <p:nvPr/>
          </p:nvGrpSpPr>
          <p:grpSpPr>
            <a:xfrm>
              <a:off x="1457817" y="0"/>
              <a:ext cx="1101980" cy="1022889"/>
              <a:chOff x="-25400" y="0"/>
              <a:chExt cx="1101979" cy="1022888"/>
            </a:xfrm>
          </p:grpSpPr>
          <p:sp>
            <p:nvSpPr>
              <p:cNvPr id="1509" name="fun(     , 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1510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11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12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13" name="Table"/>
              <p:cNvGraphicFramePr/>
              <p:nvPr/>
            </p:nvGraphicFramePr>
            <p:xfrm>
              <a:off x="4256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14" name="Table"/>
              <p:cNvGraphicFramePr/>
              <p:nvPr/>
            </p:nvGraphicFramePr>
            <p:xfrm>
              <a:off x="4256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15" name="Table"/>
              <p:cNvGraphicFramePr/>
              <p:nvPr/>
            </p:nvGraphicFramePr>
            <p:xfrm>
              <a:off x="4256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521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1517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518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19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20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533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1522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1527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1523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524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525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526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1532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1528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529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530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531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1534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573" name="Group"/>
          <p:cNvGrpSpPr/>
          <p:nvPr/>
        </p:nvGrpSpPr>
        <p:grpSpPr>
          <a:xfrm>
            <a:off x="253398" y="3824273"/>
            <a:ext cx="3100216" cy="1022889"/>
            <a:chOff x="0" y="0"/>
            <a:chExt cx="3100214" cy="1022888"/>
          </a:xfrm>
        </p:grpSpPr>
        <p:grpSp>
          <p:nvGrpSpPr>
            <p:cNvPr id="1547" name="Group"/>
            <p:cNvGrpSpPr/>
            <p:nvPr/>
          </p:nvGrpSpPr>
          <p:grpSpPr>
            <a:xfrm>
              <a:off x="1456722" y="0"/>
              <a:ext cx="1216281" cy="1022889"/>
              <a:chOff x="-25400" y="0"/>
              <a:chExt cx="1216279" cy="1022888"/>
            </a:xfrm>
          </p:grpSpPr>
          <p:graphicFrame>
            <p:nvGraphicFramePr>
              <p:cNvPr id="1537" name="Table"/>
              <p:cNvGraphicFramePr/>
              <p:nvPr/>
            </p:nvGraphicFramePr>
            <p:xfrm>
              <a:off x="2605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38" name="Table"/>
              <p:cNvGraphicFramePr/>
              <p:nvPr/>
            </p:nvGraphicFramePr>
            <p:xfrm>
              <a:off x="2605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39" name="Table"/>
              <p:cNvGraphicFramePr/>
              <p:nvPr/>
            </p:nvGraphicFramePr>
            <p:xfrm>
              <a:off x="2605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40" name="Table"/>
              <p:cNvGraphicFramePr/>
              <p:nvPr/>
            </p:nvGraphicFramePr>
            <p:xfrm>
              <a:off x="400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41" name="Table"/>
              <p:cNvGraphicFramePr/>
              <p:nvPr/>
            </p:nvGraphicFramePr>
            <p:xfrm>
              <a:off x="400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42" name="Table"/>
              <p:cNvGraphicFramePr/>
              <p:nvPr/>
            </p:nvGraphicFramePr>
            <p:xfrm>
              <a:off x="400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43" name="Table"/>
              <p:cNvGraphicFramePr/>
              <p:nvPr/>
            </p:nvGraphicFramePr>
            <p:xfrm>
              <a:off x="5399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44" name="Table"/>
              <p:cNvGraphicFramePr/>
              <p:nvPr/>
            </p:nvGraphicFramePr>
            <p:xfrm>
              <a:off x="5399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45" name="Table"/>
              <p:cNvGraphicFramePr/>
              <p:nvPr/>
            </p:nvGraphicFramePr>
            <p:xfrm>
              <a:off x="5399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46" name="fun(    ,     ,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1548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1565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1553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1549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550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551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552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1554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559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1555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556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557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558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1564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1560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561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562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563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1570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1566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567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68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69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571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585" name="Group"/>
          <p:cNvGrpSpPr/>
          <p:nvPr/>
        </p:nvGrpSpPr>
        <p:grpSpPr>
          <a:xfrm>
            <a:off x="1882586" y="4750158"/>
            <a:ext cx="942763" cy="1024011"/>
            <a:chOff x="0" y="0"/>
            <a:chExt cx="942762" cy="1024009"/>
          </a:xfrm>
        </p:grpSpPr>
        <p:graphicFrame>
          <p:nvGraphicFramePr>
            <p:cNvPr id="1574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575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576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77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1578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1579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1584" name="Group"/>
            <p:cNvGrpSpPr/>
            <p:nvPr/>
          </p:nvGrpSpPr>
          <p:grpSpPr>
            <a:xfrm>
              <a:off x="196382" y="0"/>
              <a:ext cx="746381" cy="1022889"/>
              <a:chOff x="-25400" y="0"/>
              <a:chExt cx="746379" cy="1022888"/>
            </a:xfrm>
          </p:grpSpPr>
          <p:graphicFrame>
            <p:nvGraphicFramePr>
              <p:cNvPr id="1580" name="Table"/>
              <p:cNvGraphicFramePr/>
              <p:nvPr/>
            </p:nvGraphicFramePr>
            <p:xfrm>
              <a:off x="700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81" name="Table"/>
              <p:cNvGraphicFramePr/>
              <p:nvPr/>
            </p:nvGraphicFramePr>
            <p:xfrm>
              <a:off x="700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82" name="Table"/>
              <p:cNvGraphicFramePr/>
              <p:nvPr/>
            </p:nvGraphicFramePr>
            <p:xfrm>
              <a:off x="700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83" name="(     ,…)…"/>
              <p:cNvSpPr txBox="1"/>
              <p:nvPr/>
            </p:nvSpPr>
            <p:spPr>
              <a:xfrm>
                <a:off x="-2540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</p:grpSp>
      </p:grpSp>
      <p:grpSp>
        <p:nvGrpSpPr>
          <p:cNvPr id="1590" name="Group"/>
          <p:cNvGrpSpPr/>
          <p:nvPr/>
        </p:nvGrpSpPr>
        <p:grpSpPr>
          <a:xfrm>
            <a:off x="2683902" y="4852154"/>
            <a:ext cx="670259" cy="911108"/>
            <a:chOff x="6080" y="0"/>
            <a:chExt cx="670257" cy="911106"/>
          </a:xfrm>
        </p:grpSpPr>
        <p:sp>
          <p:nvSpPr>
            <p:cNvPr id="1586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87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588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589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1591" name="invoke_map(              ,        ,…)"/>
          <p:cNvSpPr txBox="1"/>
          <p:nvPr/>
        </p:nvSpPr>
        <p:spPr>
          <a:xfrm>
            <a:off x="252851" y="49284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1596" name="Group"/>
          <p:cNvGrpSpPr/>
          <p:nvPr/>
        </p:nvGrpSpPr>
        <p:grpSpPr>
          <a:xfrm>
            <a:off x="1365182" y="4852154"/>
            <a:ext cx="670259" cy="911108"/>
            <a:chOff x="6080" y="0"/>
            <a:chExt cx="670257" cy="911106"/>
          </a:xfrm>
        </p:grpSpPr>
        <p:sp>
          <p:nvSpPr>
            <p:cNvPr id="1592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93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594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595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1597" name="Line"/>
          <p:cNvSpPr/>
          <p:nvPr/>
        </p:nvSpPr>
        <p:spPr>
          <a:xfrm>
            <a:off x="1742275" y="50848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98" name="Line"/>
          <p:cNvSpPr/>
          <p:nvPr/>
        </p:nvSpPr>
        <p:spPr>
          <a:xfrm>
            <a:off x="2492637" y="50848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606" name="Group"/>
          <p:cNvGrpSpPr/>
          <p:nvPr/>
        </p:nvGrpSpPr>
        <p:grpSpPr>
          <a:xfrm>
            <a:off x="1010677" y="4812302"/>
            <a:ext cx="682959" cy="948346"/>
            <a:chOff x="0" y="0"/>
            <a:chExt cx="682957" cy="948345"/>
          </a:xfrm>
        </p:grpSpPr>
        <p:graphicFrame>
          <p:nvGraphicFramePr>
            <p:cNvPr id="1599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00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01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602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1603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1604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1605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07" name="~ .x becomes function(x) x, e.g. map(l, ~ 2 +.x) becomes map(l, function(x) 2 + x )"/>
          <p:cNvSpPr txBox="1"/>
          <p:nvPr/>
        </p:nvSpPr>
        <p:spPr>
          <a:xfrm>
            <a:off x="336637" y="9441272"/>
            <a:ext cx="17018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</a:t>
            </a:r>
            <a:r>
              <a:t>becomes </a:t>
            </a:r>
            <a:r>
              <a:rPr b="1"/>
              <a:t>function(x) x</a:t>
            </a:r>
            <a:r>
              <a:t>, e.g. </a:t>
            </a:r>
            <a:r>
              <a:rPr i="1"/>
              <a:t>map(l, ~ 2 +.x)</a:t>
            </a:r>
            <a:r>
              <a:t> becomes </a:t>
            </a:r>
            <a:r>
              <a:rPr i="1"/>
              <a:t>map(l, function(x) 2 + x )</a:t>
            </a:r>
          </a:p>
        </p:txBody>
      </p:sp>
      <p:sp>
        <p:nvSpPr>
          <p:cNvPr id="1608" name="&quot;name&quot; becomes…"/>
          <p:cNvSpPr txBox="1"/>
          <p:nvPr/>
        </p:nvSpPr>
        <p:spPr>
          <a:xfrm>
            <a:off x="336637" y="8727693"/>
            <a:ext cx="1816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function(x) x[["name"]]</a:t>
            </a:r>
            <a:r>
              <a:t>, e.g. </a:t>
            </a:r>
            <a:r>
              <a:rPr i="1"/>
              <a:t>map(l, "a")</a:t>
            </a:r>
            <a:r>
              <a:t> extracts </a:t>
            </a:r>
            <a:r>
              <a:rPr i="1"/>
              <a:t>a </a:t>
            </a:r>
            <a:r>
              <a:t>from each element of </a:t>
            </a:r>
            <a:r>
              <a:rPr i="1"/>
              <a:t>l</a:t>
            </a:r>
          </a:p>
        </p:txBody>
      </p:sp>
      <p:sp>
        <p:nvSpPr>
          <p:cNvPr id="1609" name="map(), map2(), pmap(), imap and invoke_map each return a list. Use a suffixed version to return the results as a specific type of flat vector, e.g. map2_chr, pmap_lgl, etc.…"/>
          <p:cNvSpPr txBox="1"/>
          <p:nvPr/>
        </p:nvSpPr>
        <p:spPr>
          <a:xfrm>
            <a:off x="336637" y="6395837"/>
            <a:ext cx="150996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map(), map2(), pmap()</a:t>
            </a:r>
            <a:r>
              <a:t>, </a:t>
            </a:r>
            <a:r>
              <a:rPr b="1"/>
              <a:t>imap </a:t>
            </a:r>
            <a:r>
              <a:t>and </a:t>
            </a:r>
            <a:r>
              <a:rPr b="1"/>
              <a:t>invoke_map</a:t>
            </a:r>
            <a:r>
              <a:t> each return a list. Use a suffixed version to return the results as a specific type of flat vector, e.g. </a:t>
            </a:r>
            <a:r>
              <a:rPr b="1"/>
              <a:t>map2_chr</a:t>
            </a:r>
            <a:r>
              <a:t>, </a:t>
            </a:r>
            <a:r>
              <a:rPr b="1"/>
              <a:t>pmap_lgl</a:t>
            </a:r>
            <a:r>
              <a:t>, etc.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walk</a:t>
            </a:r>
            <a:r>
              <a:t>, </a:t>
            </a:r>
            <a:r>
              <a:rPr b="1"/>
              <a:t>walk2</a:t>
            </a:r>
            <a:r>
              <a:t>, and </a:t>
            </a:r>
            <a:r>
              <a:rPr b="1"/>
              <a:t>pwalk</a:t>
            </a:r>
            <a:r>
              <a:t> to trigger side effects. Each return its input invisibly.</a:t>
            </a:r>
          </a:p>
        </p:txBody>
      </p:sp>
      <p:sp>
        <p:nvSpPr>
          <p:cNvPr id="1610" name="Line"/>
          <p:cNvSpPr/>
          <p:nvPr/>
        </p:nvSpPr>
        <p:spPr>
          <a:xfrm>
            <a:off x="320135" y="615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11" name="OUTPUT"/>
          <p:cNvSpPr txBox="1"/>
          <p:nvPr/>
        </p:nvSpPr>
        <p:spPr>
          <a:xfrm>
            <a:off x="317723" y="6159459"/>
            <a:ext cx="60533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OUTPUT</a:t>
            </a:r>
          </a:p>
        </p:txBody>
      </p:sp>
      <p:sp>
        <p:nvSpPr>
          <p:cNvPr id="1612" name="Line"/>
          <p:cNvSpPr/>
          <p:nvPr/>
        </p:nvSpPr>
        <p:spPr>
          <a:xfrm>
            <a:off x="324562" y="84531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13" name="SHORTCUTS - within a purrr function:"/>
          <p:cNvSpPr txBox="1"/>
          <p:nvPr/>
        </p:nvSpPr>
        <p:spPr>
          <a:xfrm>
            <a:off x="322150" y="84624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1614" name="~ .x .y becomes…"/>
          <p:cNvSpPr txBox="1"/>
          <p:nvPr/>
        </p:nvSpPr>
        <p:spPr>
          <a:xfrm>
            <a:off x="2396684" y="8727693"/>
            <a:ext cx="176722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.y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function(.x, .y) .x .y</a:t>
            </a:r>
            <a:r>
              <a:t>, e.g.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~ .x +.y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function(l, p) l + p )</a:t>
            </a:r>
          </a:p>
        </p:txBody>
      </p:sp>
      <p:sp>
        <p:nvSpPr>
          <p:cNvPr id="1615" name="~ ..1 ..2 etc becomes…"/>
          <p:cNvSpPr txBox="1"/>
          <p:nvPr/>
        </p:nvSpPr>
        <p:spPr>
          <a:xfrm>
            <a:off x="2426062" y="9441272"/>
            <a:ext cx="2107818" cy="885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..1 ..2 </a:t>
            </a:r>
            <a:r>
              <a:t>etc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function(..1, ..2, </a:t>
            </a:r>
            <a:r>
              <a:t>etc</a:t>
            </a:r>
            <a:r>
              <a:rPr b="1"/>
              <a:t>) ..1 ..2 </a:t>
            </a:r>
            <a:r>
              <a:t>etc,</a:t>
            </a:r>
            <a:r>
              <a:rPr b="1"/>
              <a:t> </a:t>
            </a:r>
            <a:r>
              <a:t>e.g. </a:t>
            </a:r>
            <a:r>
              <a:rPr i="1"/>
              <a:t>pmap(list(a, b, c), ~ ..3 + ..1 - ..2)</a:t>
            </a:r>
            <a:r>
              <a:t> becomes </a:t>
            </a:r>
            <a:r>
              <a:rPr i="1"/>
              <a:t>pmap(list(a, b, c), function(a, b, c) c + a - b)</a:t>
            </a:r>
          </a:p>
        </p:txBody>
      </p:sp>
      <p:graphicFrame>
        <p:nvGraphicFramePr>
          <p:cNvPr id="1616" name="Table"/>
          <p:cNvGraphicFramePr/>
          <p:nvPr/>
        </p:nvGraphicFramePr>
        <p:xfrm>
          <a:off x="2043161" y="6370437"/>
          <a:ext cx="3349371" cy="8096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698500"/>
                <a:gridCol w="1805993"/>
              </a:tblGrid>
              <a:tr h="2032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returns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list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map_chr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character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map_dbl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double (numeric)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(column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(row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integer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map_lgl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logical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walk
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triggers side effects, returns
the input invisibly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634" name="Group"/>
          <p:cNvGrpSpPr/>
          <p:nvPr/>
        </p:nvGrpSpPr>
        <p:grpSpPr>
          <a:xfrm>
            <a:off x="4796404" y="3644413"/>
            <a:ext cx="1254459" cy="898408"/>
            <a:chOff x="0" y="0"/>
            <a:chExt cx="1254457" cy="898406"/>
          </a:xfrm>
        </p:grpSpPr>
        <p:grpSp>
          <p:nvGrpSpPr>
            <p:cNvPr id="1627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1617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62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61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1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62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62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2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1626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62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2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162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633" name="Group"/>
            <p:cNvGrpSpPr/>
            <p:nvPr/>
          </p:nvGrpSpPr>
          <p:grpSpPr>
            <a:xfrm>
              <a:off x="482600" y="5803"/>
              <a:ext cx="771858" cy="642894"/>
              <a:chOff x="0" y="0"/>
              <a:chExt cx="771857" cy="642893"/>
            </a:xfrm>
          </p:grpSpPr>
          <p:sp>
            <p:nvSpPr>
              <p:cNvPr id="1629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63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63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3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pic>
        <p:nvPicPr>
          <p:cNvPr id="163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6" name="purrr.png" descr="purr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65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63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3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5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56" name="purrr::map_lgl(.x, .f, ...)…"/>
          <p:cNvSpPr txBox="1"/>
          <p:nvPr/>
        </p:nvSpPr>
        <p:spPr>
          <a:xfrm>
            <a:off x="7348652" y="9077870"/>
            <a:ext cx="3193016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map_lgl(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 logical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797979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map_int(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an integer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797979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1657" name="Line"/>
          <p:cNvSpPr/>
          <p:nvPr/>
        </p:nvSpPr>
        <p:spPr>
          <a:xfrm>
            <a:off x="320135" y="8557721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58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sp>
        <p:nvSpPr>
          <p:cNvPr id="165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60" name="A nested data frame stores individual tables within the cells of a larger, organizing table."/>
          <p:cNvSpPr txBox="1"/>
          <p:nvPr/>
        </p:nvSpPr>
        <p:spPr>
          <a:xfrm>
            <a:off x="350173" y="10192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within the cells of a larger, organizing table. </a:t>
            </a:r>
          </a:p>
        </p:txBody>
      </p:sp>
      <p:sp>
        <p:nvSpPr>
          <p:cNvPr id="1661" name="Use a nested data frame to:…"/>
          <p:cNvSpPr txBox="1"/>
          <p:nvPr/>
        </p:nvSpPr>
        <p:spPr>
          <a:xfrm>
            <a:off x="342016" y="35659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preserve relationships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between observations and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subsets of data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manipulate many sub-tables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at once with the </a:t>
            </a:r>
            <a:r>
              <a:rPr b="1"/>
              <a:t>purrr</a:t>
            </a:r>
            <a:r>
              <a:t> functions  </a:t>
            </a:r>
            <a:r>
              <a:rPr b="1"/>
              <a:t>map()</a:t>
            </a:r>
            <a:r>
              <a:t>, </a:t>
            </a:r>
            <a:r>
              <a:rPr b="1"/>
              <a:t>map2()</a:t>
            </a:r>
            <a:r>
              <a:t>, or </a:t>
            </a:r>
            <a:r>
              <a:rPr b="1"/>
              <a:t>pmap()</a:t>
            </a:r>
            <a:r>
              <a:t>.</a:t>
            </a:r>
          </a:p>
        </p:txBody>
      </p:sp>
      <p:sp>
        <p:nvSpPr>
          <p:cNvPr id="1662" name="Use a two step process to create a nested data frame:…"/>
          <p:cNvSpPr txBox="1"/>
          <p:nvPr/>
        </p:nvSpPr>
        <p:spPr>
          <a:xfrm>
            <a:off x="324773" y="5016086"/>
            <a:ext cx="4035059" cy="7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two step process to create a nested data frame: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Group the data frame into groups with </a:t>
            </a:r>
            <a:r>
              <a:rPr b="1"/>
              <a:t>dplyr::group_by()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nest()</a:t>
            </a:r>
            <a:r>
              <a:t> to create a nested data frame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with one row per group</a:t>
            </a:r>
          </a:p>
        </p:txBody>
      </p:sp>
      <p:grpSp>
        <p:nvGrpSpPr>
          <p:cNvPr id="1674" name="Group"/>
          <p:cNvGrpSpPr/>
          <p:nvPr/>
        </p:nvGrpSpPr>
        <p:grpSpPr>
          <a:xfrm>
            <a:off x="469270" y="5592517"/>
            <a:ext cx="6488073" cy="2455771"/>
            <a:chOff x="25400" y="25400"/>
            <a:chExt cx="6488071" cy="2455769"/>
          </a:xfrm>
        </p:grpSpPr>
        <p:sp>
          <p:nvSpPr>
            <p:cNvPr id="1663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1664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665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1667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68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69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70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71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672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675" name="n_iris &lt;- iris %&gt;% group_by(Species) %&gt;% nest()"/>
          <p:cNvSpPr txBox="1"/>
          <p:nvPr/>
        </p:nvSpPr>
        <p:spPr>
          <a:xfrm>
            <a:off x="265278" y="76259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797979"/>
                </a:solidFill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1676" name="tidyr::nest(data, ..., .key = data)…"/>
          <p:cNvSpPr txBox="1"/>
          <p:nvPr/>
        </p:nvSpPr>
        <p:spPr>
          <a:xfrm>
            <a:off x="265278" y="8008569"/>
            <a:ext cx="376161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tidyr::</a:t>
            </a:r>
            <a:r>
              <a:rPr b="1"/>
              <a:t>nest(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data, ..., .key = data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For grouped data, moves groups into cells as data frames.</a:t>
            </a:r>
          </a:p>
        </p:txBody>
      </p:sp>
      <p:sp>
        <p:nvSpPr>
          <p:cNvPr id="1677" name="Unnest a nested data frame with unnest():"/>
          <p:cNvSpPr txBox="1"/>
          <p:nvPr/>
        </p:nvSpPr>
        <p:spPr>
          <a:xfrm>
            <a:off x="324773" y="86779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Unnest a nested data frame with </a:t>
            </a:r>
            <a:r>
              <a:rPr b="1"/>
              <a:t>unnest()</a:t>
            </a:r>
            <a:r>
              <a:t>:</a:t>
            </a:r>
          </a:p>
        </p:txBody>
      </p:sp>
      <p:grpSp>
        <p:nvGrpSpPr>
          <p:cNvPr id="1681" name="Group"/>
          <p:cNvGrpSpPr/>
          <p:nvPr/>
        </p:nvGrpSpPr>
        <p:grpSpPr>
          <a:xfrm>
            <a:off x="2299470" y="8703361"/>
            <a:ext cx="4327673" cy="1524794"/>
            <a:chOff x="25400" y="25400"/>
            <a:chExt cx="4327671" cy="1524793"/>
          </a:xfrm>
        </p:grpSpPr>
        <p:graphicFrame>
          <p:nvGraphicFramePr>
            <p:cNvPr id="1678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679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1680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1682" name="n_iris %&gt;% unnest()"/>
          <p:cNvSpPr txBox="1"/>
          <p:nvPr/>
        </p:nvSpPr>
        <p:spPr>
          <a:xfrm>
            <a:off x="265278" y="89477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797979"/>
                </a:solidFill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1683" name="tidyr::unnest(data, ..., .drop = NA, .id=NULL, .sep=NULL)…"/>
          <p:cNvSpPr txBox="1"/>
          <p:nvPr/>
        </p:nvSpPr>
        <p:spPr>
          <a:xfrm>
            <a:off x="265278" y="93400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tidyr::</a:t>
            </a:r>
            <a:r>
              <a:rPr b="1"/>
              <a:t>unnest(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data, ..., .drop = NA, .id=NULL, .sep=NULL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Unnests a nested data frame.</a:t>
            </a:r>
          </a:p>
        </p:txBody>
      </p:sp>
      <p:sp>
        <p:nvSpPr>
          <p:cNvPr id="1684" name="Rounded Rectangle"/>
          <p:cNvSpPr/>
          <p:nvPr/>
        </p:nvSpPr>
        <p:spPr>
          <a:xfrm>
            <a:off x="4977827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1685" name="1"/>
          <p:cNvSpPr txBox="1"/>
          <p:nvPr/>
        </p:nvSpPr>
        <p:spPr>
          <a:xfrm>
            <a:off x="4991905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86" name="Make a list column"/>
          <p:cNvSpPr txBox="1"/>
          <p:nvPr/>
        </p:nvSpPr>
        <p:spPr>
          <a:xfrm>
            <a:off x="5416774" y="1120908"/>
            <a:ext cx="903142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Make</a:t>
            </a:r>
            <a:r>
              <a:t> a list column</a:t>
            </a:r>
          </a:p>
        </p:txBody>
      </p:sp>
      <p:sp>
        <p:nvSpPr>
          <p:cNvPr id="1687" name="Rounded Rectangle"/>
          <p:cNvSpPr/>
          <p:nvPr/>
        </p:nvSpPr>
        <p:spPr>
          <a:xfrm>
            <a:off x="11181125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1688" name="3"/>
          <p:cNvSpPr txBox="1"/>
          <p:nvPr/>
        </p:nvSpPr>
        <p:spPr>
          <a:xfrm>
            <a:off x="11195203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89" name="Simplify the list column"/>
          <p:cNvSpPr txBox="1"/>
          <p:nvPr/>
        </p:nvSpPr>
        <p:spPr>
          <a:xfrm>
            <a:off x="11620072" y="1120907"/>
            <a:ext cx="76705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Simplify</a:t>
            </a:r>
            <a:r>
              <a:t> the list column</a:t>
            </a:r>
          </a:p>
        </p:txBody>
      </p:sp>
      <p:sp>
        <p:nvSpPr>
          <p:cNvPr id="1690" name="Rounded Rectangle"/>
          <p:cNvSpPr/>
          <p:nvPr/>
        </p:nvSpPr>
        <p:spPr>
          <a:xfrm>
            <a:off x="8277134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1691" name="2"/>
          <p:cNvSpPr txBox="1"/>
          <p:nvPr/>
        </p:nvSpPr>
        <p:spPr>
          <a:xfrm>
            <a:off x="8291212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92" name="Work with…"/>
          <p:cNvSpPr txBox="1"/>
          <p:nvPr/>
        </p:nvSpPr>
        <p:spPr>
          <a:xfrm>
            <a:off x="8716081" y="1120907"/>
            <a:ext cx="98774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Work with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list columns</a:t>
            </a:r>
          </a:p>
        </p:txBody>
      </p:sp>
      <p:grpSp>
        <p:nvGrpSpPr>
          <p:cNvPr id="1702" name="Group"/>
          <p:cNvGrpSpPr/>
          <p:nvPr/>
        </p:nvGrpSpPr>
        <p:grpSpPr>
          <a:xfrm>
            <a:off x="4977826" y="1506263"/>
            <a:ext cx="5340099" cy="2176371"/>
            <a:chOff x="1173374" y="304800"/>
            <a:chExt cx="5340097" cy="2176369"/>
          </a:xfrm>
        </p:grpSpPr>
        <p:sp>
          <p:nvSpPr>
            <p:cNvPr id="1693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1694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695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1697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98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99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00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01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703" name="Line"/>
          <p:cNvSpPr/>
          <p:nvPr/>
        </p:nvSpPr>
        <p:spPr>
          <a:xfrm>
            <a:off x="7961554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717" name="Group"/>
          <p:cNvGrpSpPr/>
          <p:nvPr/>
        </p:nvGrpSpPr>
        <p:grpSpPr>
          <a:xfrm>
            <a:off x="657556" y="820541"/>
            <a:ext cx="5042487" cy="3757502"/>
            <a:chOff x="25400" y="0"/>
            <a:chExt cx="5042485" cy="3757501"/>
          </a:xfrm>
        </p:grpSpPr>
        <p:graphicFrame>
          <p:nvGraphicFramePr>
            <p:cNvPr id="1704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05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hueOff val="70551"/>
                <a:satOff val="43858"/>
                <a:lumOff val="-27151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1706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07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2">
                <a:alpha val="252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8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hueOff val="-34927"/>
                <a:satOff val="-6987"/>
                <a:lumOff val="-19438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1709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10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11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1712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1713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3156" indent="-113156" algn="ctr" defTabSz="578358">
                <a:lnSpc>
                  <a:spcPct val="90000"/>
                </a:lnSpc>
                <a:spcBef>
                  <a:spcPts val="0"/>
                </a:spcBef>
                <a:defRPr b="0" sz="1188">
                  <a:solidFill>
                    <a:srgbClr val="797979"/>
                  </a:solidFill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1714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797979"/>
                  </a:solidFill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1715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797979"/>
                  </a:solidFill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1716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797979"/>
                  </a:solidFill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1729" name="Group"/>
          <p:cNvGrpSpPr/>
          <p:nvPr/>
        </p:nvGrpSpPr>
        <p:grpSpPr>
          <a:xfrm>
            <a:off x="8443380" y="1512398"/>
            <a:ext cx="2418014" cy="2220242"/>
            <a:chOff x="25400" y="0"/>
            <a:chExt cx="2418012" cy="2220241"/>
          </a:xfrm>
        </p:grpSpPr>
        <p:graphicFrame>
          <p:nvGraphicFramePr>
            <p:cNvPr id="1718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1728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1719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20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21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2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23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4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5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1726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1727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0.6    0.3 0.9   -0.1  </a:t>
                </a:r>
              </a:p>
            </p:txBody>
          </p:sp>
        </p:grpSp>
      </p:grpSp>
      <p:graphicFrame>
        <p:nvGraphicFramePr>
          <p:cNvPr id="1730" name="Table"/>
          <p:cNvGraphicFramePr/>
          <p:nvPr/>
        </p:nvGraphicFramePr>
        <p:xfrm>
          <a:off x="11494248" y="22086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31" name="Line"/>
          <p:cNvSpPr/>
          <p:nvPr/>
        </p:nvSpPr>
        <p:spPr>
          <a:xfrm>
            <a:off x="10857420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32" name="n_iris &lt;- iris %&gt;%…"/>
          <p:cNvSpPr txBox="1"/>
          <p:nvPr/>
        </p:nvSpPr>
        <p:spPr>
          <a:xfrm>
            <a:off x="5575126" y="33201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n_iris &lt;- 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1733" name="mod_fun &lt;- function(df)…"/>
          <p:cNvSpPr txBox="1"/>
          <p:nvPr/>
        </p:nvSpPr>
        <p:spPr>
          <a:xfrm>
            <a:off x="8277134" y="33201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797979"/>
                </a:solidFill>
              </a:defRPr>
            </a:pPr>
            <a:r>
              <a:t>mod_fun &lt;- function(df) </a:t>
            </a:r>
          </a:p>
          <a:p>
            <a:pPr marL="113156" indent="-113156" defTabSz="578358">
              <a:lnSpc>
                <a:spcPct val="90000"/>
              </a:lnSpc>
              <a:spcBef>
                <a:spcPts val="900"/>
              </a:spcBef>
              <a:defRPr b="0" sz="1188">
                <a:solidFill>
                  <a:srgbClr val="797979"/>
                </a:solidFill>
              </a:defRPr>
            </a:pPr>
            <a:r>
              <a:t>    lm(Sepal.Length ~ ., data = df)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797979"/>
                </a:solidFill>
              </a:defRPr>
            </a:pPr>
            <a:r>
              <a:t>m_iris &lt;- n_iris %&gt;%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797979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1734" name="b_fun &lt;- function(mod)…"/>
          <p:cNvSpPr txBox="1"/>
          <p:nvPr/>
        </p:nvSpPr>
        <p:spPr>
          <a:xfrm>
            <a:off x="11282419" y="33201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797979"/>
                </a:solidFill>
              </a:defRPr>
            </a:pPr>
            <a:r>
              <a:t>b_fun &lt;- function(mod) </a:t>
            </a:r>
          </a:p>
          <a:p>
            <a:pPr marL="109727" indent="-109727" defTabSz="560831">
              <a:lnSpc>
                <a:spcPct val="90000"/>
              </a:lnSpc>
              <a:spcBef>
                <a:spcPts val="900"/>
              </a:spcBef>
              <a:defRPr b="0" sz="1152">
                <a:solidFill>
                  <a:srgbClr val="797979"/>
                </a:solidFill>
              </a:defRPr>
            </a:pPr>
            <a:r>
              <a:t>    coefficients(mod)[[1]]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797979"/>
                </a:solidFill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797979"/>
                </a:solidFill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1735" name="tibble::tibble(…)…"/>
          <p:cNvSpPr txBox="1"/>
          <p:nvPr/>
        </p:nvSpPr>
        <p:spPr>
          <a:xfrm>
            <a:off x="7348652" y="46506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 b="1"/>
              <a:t>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Saves list input as list columns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797979"/>
                </a:solidFill>
              </a:defRPr>
            </a:pPr>
            <a:r>
              <a:t>tibble(max = c(3, 4, 5), seq = list(1:3, 1:4, 1:5))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 b="1"/>
              <a:t>enframe(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x, name="name", value="value"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Converts multi-level list to tibble with list cols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797979"/>
                </a:solidFill>
              </a:defRPr>
            </a:pPr>
            <a:r>
              <a:t>enframe(list('3'=1:3, '4'=1:4, '5'=1:5), 'max', 'seq')</a:t>
            </a:r>
          </a:p>
        </p:txBody>
      </p:sp>
      <p:sp>
        <p:nvSpPr>
          <p:cNvPr id="1736" name="tibble::tribble(…)…"/>
          <p:cNvSpPr txBox="1"/>
          <p:nvPr/>
        </p:nvSpPr>
        <p:spPr>
          <a:xfrm>
            <a:off x="4921783" y="4650661"/>
            <a:ext cx="2280062" cy="134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 b="1"/>
              <a:t>tribble(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Makes list column when needed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797979"/>
                </a:solidFill>
              </a:defRPr>
            </a:pPr>
            <a:r>
              <a:t>tribble( ~max, ~seq,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797979"/>
                </a:solidFill>
              </a:defRPr>
            </a:pPr>
            <a:r>
              <a:t>                          3,    1:3,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797979"/>
                </a:solidFill>
              </a:defRPr>
            </a:pPr>
            <a:r>
              <a:t>                          4,    1:4,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 sz="1100">
                <a:solidFill>
                  <a:srgbClr val="797979"/>
                </a:solidFill>
              </a:defRPr>
            </a:pPr>
            <a:r>
              <a:t>                          5,    1:5)</a:t>
            </a:r>
          </a:p>
        </p:txBody>
      </p:sp>
      <p:graphicFrame>
        <p:nvGraphicFramePr>
          <p:cNvPr id="1737" name="Table"/>
          <p:cNvGraphicFramePr/>
          <p:nvPr/>
        </p:nvGraphicFramePr>
        <p:xfrm>
          <a:off x="6239521" y="51323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738" name="dplyr::mutate(.data, …) Also transmute()…"/>
          <p:cNvSpPr txBox="1"/>
          <p:nvPr/>
        </p:nvSpPr>
        <p:spPr>
          <a:xfrm>
            <a:off x="10584190" y="4650661"/>
            <a:ext cx="3072971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dplyr::</a:t>
            </a:r>
            <a:r>
              <a:rPr b="1"/>
              <a:t>mutate(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Also </a:t>
            </a:r>
            <a:r>
              <a:rPr b="1"/>
              <a:t>transmute()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returns list.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797979"/>
                </a:solidFill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dplyr::</a:t>
            </a:r>
            <a:r>
              <a:rPr b="1"/>
              <a:t>summarise(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797979"/>
                </a:solidFill>
              </a:defRPr>
            </a:pPr>
            <a:r>
              <a:t>mtcars %&gt;%  group_by(cyl) %&gt;%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797979"/>
                </a:solidFill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1752" name="Group"/>
          <p:cNvGrpSpPr/>
          <p:nvPr/>
        </p:nvGrpSpPr>
        <p:grpSpPr>
          <a:xfrm>
            <a:off x="7928433" y="8075162"/>
            <a:ext cx="6564046" cy="1630439"/>
            <a:chOff x="0" y="0"/>
            <a:chExt cx="6564044" cy="1630437"/>
          </a:xfrm>
        </p:grpSpPr>
        <p:grpSp>
          <p:nvGrpSpPr>
            <p:cNvPr id="1743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1739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740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741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1742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748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1744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1745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746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747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1749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50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764" name="Group"/>
          <p:cNvGrpSpPr/>
          <p:nvPr/>
        </p:nvGrpSpPr>
        <p:grpSpPr>
          <a:xfrm>
            <a:off x="8170364" y="7412720"/>
            <a:ext cx="6322115" cy="1625779"/>
            <a:chOff x="0" y="0"/>
            <a:chExt cx="6322113" cy="1625778"/>
          </a:xfrm>
        </p:grpSpPr>
        <p:graphicFrame>
          <p:nvGraphicFramePr>
            <p:cNvPr id="1753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1757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1754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1755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756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761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1758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1759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760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762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774" name="Group"/>
          <p:cNvGrpSpPr/>
          <p:nvPr/>
        </p:nvGrpSpPr>
        <p:grpSpPr>
          <a:xfrm>
            <a:off x="8224765" y="6781807"/>
            <a:ext cx="6267714" cy="1625383"/>
            <a:chOff x="0" y="0"/>
            <a:chExt cx="6267712" cy="1625381"/>
          </a:xfrm>
        </p:grpSpPr>
        <p:grpSp>
          <p:nvGrpSpPr>
            <p:cNvPr id="1767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1765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1766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770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1768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1769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1771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72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775" name="purrr::map(.x, .f, ...)…"/>
          <p:cNvSpPr txBox="1"/>
          <p:nvPr/>
        </p:nvSpPr>
        <p:spPr>
          <a:xfrm>
            <a:off x="4921783" y="65207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as .f(.x)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797979"/>
                </a:solidFill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map2(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.y,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and .y as .f(.x, .y)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797979"/>
                </a:solidFill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pmap(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.l,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vectors saved in .l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797979"/>
                </a:solidFill>
              </a:defRPr>
            </a:pPr>
            <a:r>
              <a:t>m_iris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797979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1776" name="Use the purrr functions map_lgl(), map_int(), map_dbl(), map_chr(), as well as tidyr’s unnest() to reduce a list column into a regular column."/>
          <p:cNvSpPr txBox="1"/>
          <p:nvPr/>
        </p:nvSpPr>
        <p:spPr>
          <a:xfrm>
            <a:off x="4921783" y="9115970"/>
            <a:ext cx="2451872" cy="12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purrr functions </a:t>
            </a:r>
            <a:r>
              <a:rPr b="1"/>
              <a:t>map_lgl()</a:t>
            </a:r>
            <a:r>
              <a:t>, </a:t>
            </a:r>
            <a:r>
              <a:rPr b="1"/>
              <a:t>map_int()</a:t>
            </a:r>
            <a:r>
              <a:t>, </a:t>
            </a:r>
            <a:r>
              <a:rPr b="1"/>
              <a:t>map_dbl()</a:t>
            </a:r>
            <a:r>
              <a:t>, </a:t>
            </a:r>
            <a:r>
              <a:rPr b="1"/>
              <a:t>map_chr()</a:t>
            </a:r>
            <a:r>
              <a:t>, as well as tidyr’s </a:t>
            </a:r>
            <a:r>
              <a:rPr b="1"/>
              <a:t>unnest() </a:t>
            </a:r>
            <a:r>
              <a:t>to reduce a list column into a regular column.</a:t>
            </a:r>
          </a:p>
        </p:txBody>
      </p:sp>
      <p:sp>
        <p:nvSpPr>
          <p:cNvPr id="1777" name="purrr::map_dbl(.x, .f, ...)…"/>
          <p:cNvSpPr txBox="1"/>
          <p:nvPr/>
        </p:nvSpPr>
        <p:spPr>
          <a:xfrm>
            <a:off x="10584190" y="9077870"/>
            <a:ext cx="3072971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map_dbl(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  <a:endParaRPr b="1"/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double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797979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map_dbl</a:t>
            </a:r>
            <a:r>
              <a:t>(data, nrow))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map_chr(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character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797979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1778" name="Nested Data"/>
          <p:cNvSpPr txBox="1"/>
          <p:nvPr/>
        </p:nvSpPr>
        <p:spPr>
          <a:xfrm>
            <a:off x="306210" y="599061"/>
            <a:ext cx="1639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Nested Data</a:t>
            </a:r>
          </a:p>
        </p:txBody>
      </p:sp>
      <p:sp>
        <p:nvSpPr>
          <p:cNvPr id="1779" name="Line"/>
          <p:cNvSpPr/>
          <p:nvPr/>
        </p:nvSpPr>
        <p:spPr>
          <a:xfrm>
            <a:off x="323328" y="619739"/>
            <a:ext cx="41403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80" name="List Column Workflow"/>
          <p:cNvSpPr txBox="1"/>
          <p:nvPr/>
        </p:nvSpPr>
        <p:spPr>
          <a:xfrm>
            <a:off x="4794051" y="599061"/>
            <a:ext cx="29368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List Column Workflow</a:t>
            </a:r>
          </a:p>
        </p:txBody>
      </p:sp>
      <p:sp>
        <p:nvSpPr>
          <p:cNvPr id="1781" name="Line"/>
          <p:cNvSpPr/>
          <p:nvPr/>
        </p:nvSpPr>
        <p:spPr>
          <a:xfrm>
            <a:off x="4811169" y="619739"/>
            <a:ext cx="74031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82" name="Line"/>
          <p:cNvSpPr/>
          <p:nvPr/>
        </p:nvSpPr>
        <p:spPr>
          <a:xfrm>
            <a:off x="320135" y="488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83" name="Nested data frames use a list column, a list that is stored as a column vector of a data frame. A typical workflow for list columns:"/>
          <p:cNvSpPr txBox="1"/>
          <p:nvPr/>
        </p:nvSpPr>
        <p:spPr>
          <a:xfrm>
            <a:off x="7922772" y="632144"/>
            <a:ext cx="4334065" cy="39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Nested data frames use a </a:t>
            </a:r>
            <a:r>
              <a:rPr b="1"/>
              <a:t>list column</a:t>
            </a:r>
            <a:r>
              <a:t>, a list that is stored as a column vector of a data frame. A typical </a:t>
            </a:r>
            <a:r>
              <a:rPr b="1"/>
              <a:t>workflow</a:t>
            </a:r>
            <a:r>
              <a:t> for list columns:</a:t>
            </a:r>
          </a:p>
        </p:txBody>
      </p:sp>
      <p:sp>
        <p:nvSpPr>
          <p:cNvPr id="1784" name="3. SIMPLIFY THE LIST COLUMN (into a regular column)"/>
          <p:cNvSpPr txBox="1"/>
          <p:nvPr/>
        </p:nvSpPr>
        <p:spPr>
          <a:xfrm>
            <a:off x="4807056" y="8893937"/>
            <a:ext cx="35259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1785" name="Line"/>
          <p:cNvSpPr/>
          <p:nvPr/>
        </p:nvSpPr>
        <p:spPr>
          <a:xfrm>
            <a:off x="4804907" y="8880936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86" name="2. WORK WITH LIST COLUMNS - Use the purrr functions map(), map2(), and pmap() to apply a function that returns a result element-wise…"/>
          <p:cNvSpPr txBox="1"/>
          <p:nvPr/>
        </p:nvSpPr>
        <p:spPr>
          <a:xfrm>
            <a:off x="4815888" y="6328154"/>
            <a:ext cx="88561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spcBef>
                <a:spcPts val="0"/>
              </a:spcBef>
            </a:pPr>
            <a:r>
              <a:t>2. WORK WITH LIST COLUMNS </a:t>
            </a:r>
            <a:r>
              <a:rPr b="0"/>
              <a:t>- Use the purrr functions </a:t>
            </a:r>
            <a:r>
              <a:t>map()</a:t>
            </a:r>
            <a:r>
              <a:rPr b="0"/>
              <a:t>, </a:t>
            </a:r>
            <a:r>
              <a:t>map2()</a:t>
            </a:r>
            <a:r>
              <a:rPr b="0"/>
              <a:t>, and </a:t>
            </a:r>
            <a:r>
              <a:t>pmap()</a:t>
            </a:r>
            <a:r>
              <a:rPr b="0"/>
              <a:t> to apply a function that returns a result element-wise </a:t>
            </a:r>
            <a:endParaRPr b="0"/>
          </a:p>
          <a:p>
            <a:pPr lvl="1" indent="0"/>
            <a:r>
              <a:rPr b="0"/>
              <a:t>to the cells of a list column. </a:t>
            </a:r>
            <a:r>
              <a:t>walk()</a:t>
            </a:r>
            <a:r>
              <a:rPr b="0"/>
              <a:t>, </a:t>
            </a:r>
            <a:r>
              <a:t>walk2()</a:t>
            </a:r>
            <a:r>
              <a:rPr b="0"/>
              <a:t>, and </a:t>
            </a:r>
            <a:r>
              <a:t>pwalk()</a:t>
            </a:r>
            <a:r>
              <a:rPr b="0"/>
              <a:t> work the same way, but return a side effect.</a:t>
            </a:r>
          </a:p>
        </p:txBody>
      </p:sp>
      <p:sp>
        <p:nvSpPr>
          <p:cNvPr id="1787" name="Line"/>
          <p:cNvSpPr/>
          <p:nvPr/>
        </p:nvSpPr>
        <p:spPr>
          <a:xfrm>
            <a:off x="4806497" y="6315944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88" name="1. MAKE A LIST COLUMN - You can create list columns with functions in the tibble and dplyr packages, as well as tidyr’s nest()"/>
          <p:cNvSpPr txBox="1"/>
          <p:nvPr/>
        </p:nvSpPr>
        <p:spPr>
          <a:xfrm>
            <a:off x="4808646" y="4382192"/>
            <a:ext cx="80092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1. MAKE A LIST COLUMN </a:t>
            </a:r>
            <a:r>
              <a:rPr b="0"/>
              <a:t>- You can create list columns with functions in the </a:t>
            </a:r>
            <a:r>
              <a:t>tibble</a:t>
            </a:r>
            <a:r>
              <a:rPr b="0"/>
              <a:t> and </a:t>
            </a:r>
            <a:r>
              <a:t>dplyr</a:t>
            </a:r>
            <a:r>
              <a:rPr b="0"/>
              <a:t> packages, as well as </a:t>
            </a:r>
            <a:r>
              <a:t>tidyr</a:t>
            </a:r>
            <a:r>
              <a:rPr b="0"/>
              <a:t>’s nest()</a:t>
            </a:r>
          </a:p>
        </p:txBody>
      </p:sp>
      <p:sp>
        <p:nvSpPr>
          <p:cNvPr id="1789" name="Line"/>
          <p:cNvSpPr/>
          <p:nvPr/>
        </p:nvSpPr>
        <p:spPr>
          <a:xfrm>
            <a:off x="4806497" y="4369191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79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1" name="purrr.png" descr="purr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