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6858000" cy="9144000"/>
  <p:defaultTextStyle>
    <a:lvl1pPr algn="ctr" defTabSz="584151">
      <a:defRPr sz="3799">
        <a:latin typeface="+mn-lt"/>
        <a:ea typeface="+mn-ea"/>
        <a:cs typeface="+mn-cs"/>
        <a:sym typeface="Helvetica Light"/>
      </a:defRPr>
    </a:lvl1pPr>
    <a:lvl2pPr indent="228580" algn="ctr" defTabSz="584151">
      <a:defRPr sz="3799">
        <a:latin typeface="+mn-lt"/>
        <a:ea typeface="+mn-ea"/>
        <a:cs typeface="+mn-cs"/>
        <a:sym typeface="Helvetica Light"/>
      </a:defRPr>
    </a:lvl2pPr>
    <a:lvl3pPr indent="457162" algn="ctr" defTabSz="584151">
      <a:defRPr sz="3799">
        <a:latin typeface="+mn-lt"/>
        <a:ea typeface="+mn-ea"/>
        <a:cs typeface="+mn-cs"/>
        <a:sym typeface="Helvetica Light"/>
      </a:defRPr>
    </a:lvl3pPr>
    <a:lvl4pPr indent="685743" algn="ctr" defTabSz="584151">
      <a:defRPr sz="3799">
        <a:latin typeface="+mn-lt"/>
        <a:ea typeface="+mn-ea"/>
        <a:cs typeface="+mn-cs"/>
        <a:sym typeface="Helvetica Light"/>
      </a:defRPr>
    </a:lvl4pPr>
    <a:lvl5pPr indent="914323" algn="ctr" defTabSz="584151">
      <a:defRPr sz="3799">
        <a:latin typeface="+mn-lt"/>
        <a:ea typeface="+mn-ea"/>
        <a:cs typeface="+mn-cs"/>
        <a:sym typeface="Helvetica Light"/>
      </a:defRPr>
    </a:lvl5pPr>
    <a:lvl6pPr indent="1142905" algn="ctr" defTabSz="584151">
      <a:defRPr sz="3799">
        <a:latin typeface="+mn-lt"/>
        <a:ea typeface="+mn-ea"/>
        <a:cs typeface="+mn-cs"/>
        <a:sym typeface="Helvetica Light"/>
      </a:defRPr>
    </a:lvl6pPr>
    <a:lvl7pPr indent="1371486" algn="ctr" defTabSz="584151">
      <a:defRPr sz="3799">
        <a:latin typeface="+mn-lt"/>
        <a:ea typeface="+mn-ea"/>
        <a:cs typeface="+mn-cs"/>
        <a:sym typeface="Helvetica Light"/>
      </a:defRPr>
    </a:lvl7pPr>
    <a:lvl8pPr indent="1600066" algn="ctr" defTabSz="584151">
      <a:defRPr sz="3799">
        <a:latin typeface="+mn-lt"/>
        <a:ea typeface="+mn-ea"/>
        <a:cs typeface="+mn-cs"/>
        <a:sym typeface="Helvetica Light"/>
      </a:defRPr>
    </a:lvl8pPr>
    <a:lvl9pPr indent="1828648" algn="ctr" defTabSz="584151">
      <a:defRPr sz="3799">
        <a:latin typeface="+mn-lt"/>
        <a:ea typeface="+mn-ea"/>
        <a:cs typeface="+mn-cs"/>
        <a:sym typeface="Helvetica Light"/>
      </a:defRPr>
    </a:lvl9pPr>
  </p:defaultTextStyle>
  <p:extLst>
    <p:ext uri="{521415D9-36F7-43E2-AB2F-B90AF26B5E84}">
      <p14:sectionLst xmlns:p14="http://schemas.microsoft.com/office/powerpoint/2010/main">
        <p14:section name="Untitled Section" id="{9A494832-45BE-8343-8436-5FD64E120D26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Benoit,KR" initials="B [7]" lastIdx="1" clrIdx="6">
    <p:extLst/>
  </p:cmAuthor>
  <p:cmAuthor id="1" name="Benoit,KR" initials="B" lastIdx="1" clrIdx="0">
    <p:extLst/>
  </p:cmAuthor>
  <p:cmAuthor id="8" name="Benoit,KR" initials="B [8]" lastIdx="1" clrIdx="7">
    <p:extLst/>
  </p:cmAuthor>
  <p:cmAuthor id="2" name="Benoit,KR" initials="B [2]" lastIdx="1" clrIdx="1">
    <p:extLst/>
  </p:cmAuthor>
  <p:cmAuthor id="9" name="Benoit,KR" initials="B [9]" lastIdx="1" clrIdx="8">
    <p:extLst/>
  </p:cmAuthor>
  <p:cmAuthor id="3" name="Benoit,KR" initials="B [3]" lastIdx="1" clrIdx="2">
    <p:extLst/>
  </p:cmAuthor>
  <p:cmAuthor id="10" name="Benoit,KR" initials="B [10]" lastIdx="1" clrIdx="9">
    <p:extLst/>
  </p:cmAuthor>
  <p:cmAuthor id="4" name="Benoit,KR" initials="B [4]" lastIdx="1" clrIdx="3">
    <p:extLst/>
  </p:cmAuthor>
  <p:cmAuthor id="5" name="Benoit,KR" initials="B [5]" lastIdx="1" clrIdx="4">
    <p:extLst/>
  </p:cmAuthor>
  <p:cmAuthor id="6" name="Benoit,KR" initials="B [6]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C7"/>
    <a:srgbClr val="DAF7FF"/>
    <a:srgbClr val="BC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481"/>
    <p:restoredTop sz="94613"/>
  </p:normalViewPr>
  <p:slideViewPr>
    <p:cSldViewPr snapToGrid="0" snapToObjects="1">
      <p:cViewPr>
        <p:scale>
          <a:sx n="111" d="100"/>
          <a:sy n="111" d="100"/>
        </p:scale>
        <p:origin x="912" y="-2128"/>
      </p:cViewPr>
      <p:guideLst/>
    </p:cSldViewPr>
  </p:slideViewPr>
  <p:notesTextViewPr>
    <p:cViewPr>
      <p:scale>
        <a:sx n="300" d="100"/>
        <a:sy n="3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1pPr>
    <a:lvl2pPr indent="228580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2pPr>
    <a:lvl3pPr indent="457162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3pPr>
    <a:lvl4pPr indent="685743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4pPr>
    <a:lvl5pPr indent="914323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5pPr>
    <a:lvl6pPr indent="1142905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6pPr>
    <a:lvl7pPr indent="1371486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7pPr>
    <a:lvl8pPr indent="1600066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8pPr>
    <a:lvl9pPr indent="1828648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541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421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364257" y="1918643"/>
            <a:ext cx="11241487" cy="354707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364257" y="5561212"/>
            <a:ext cx="11241487" cy="121419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364257" y="7375674"/>
            <a:ext cx="11241487" cy="1527969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364257" y="8958213"/>
            <a:ext cx="11241487" cy="121419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364257" y="3623964"/>
            <a:ext cx="11241487" cy="354707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1023194" y="840879"/>
            <a:ext cx="5729884" cy="4283772"/>
          </a:xfrm>
          <a:prstGeom prst="rect">
            <a:avLst/>
          </a:prstGeom>
        </p:spPr>
        <p:txBody>
          <a:bodyPr anchor="b"/>
          <a:lstStyle>
            <a:lvl1pPr>
              <a:defRPr sz="6600"/>
            </a:lvl1pPr>
          </a:lstStyle>
          <a:p>
            <a:pPr lvl="0">
              <a:defRPr sz="1800"/>
            </a:pPr>
            <a:r>
              <a:rPr sz="6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1023194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1023194" y="2955478"/>
            <a:ext cx="5729884" cy="6753077"/>
          </a:xfrm>
          <a:prstGeom prst="rect">
            <a:avLst/>
          </a:prstGeom>
        </p:spPr>
        <p:txBody>
          <a:bodyPr/>
          <a:lstStyle>
            <a:lvl1pPr marL="367392" indent="-367392">
              <a:spcBef>
                <a:spcPts val="3200"/>
              </a:spcBef>
              <a:defRPr sz="3000"/>
            </a:lvl1pPr>
            <a:lvl2pPr marL="710292" indent="-367392">
              <a:spcBef>
                <a:spcPts val="3200"/>
              </a:spcBef>
              <a:defRPr sz="3000"/>
            </a:lvl2pPr>
            <a:lvl3pPr marL="1053192" indent="-367392">
              <a:spcBef>
                <a:spcPts val="3200"/>
              </a:spcBef>
              <a:defRPr sz="3000"/>
            </a:lvl3pPr>
            <a:lvl4pPr marL="1396092" indent="-367392">
              <a:spcBef>
                <a:spcPts val="3200"/>
              </a:spcBef>
              <a:defRPr sz="3000"/>
            </a:lvl4pPr>
            <a:lvl5pPr marL="1738992" indent="-367392">
              <a:spcBef>
                <a:spcPts val="3200"/>
              </a:spcBef>
              <a:defRPr sz="3000"/>
            </a:lvl5pPr>
          </a:lstStyle>
          <a:p>
            <a:pPr lvl="0">
              <a:defRPr sz="1800"/>
            </a:pPr>
            <a:r>
              <a:rPr sz="3000"/>
              <a:t>Body Level One</a:t>
            </a:r>
          </a:p>
          <a:p>
            <a:pPr lvl="1">
              <a:defRPr sz="1800"/>
            </a:pPr>
            <a:r>
              <a:rPr sz="3000"/>
              <a:t>Body Level Two</a:t>
            </a:r>
          </a:p>
          <a:p>
            <a:pPr lvl="2">
              <a:defRPr sz="1800"/>
            </a:pPr>
            <a:r>
              <a:rPr sz="3000"/>
              <a:t>Body Level Three</a:t>
            </a:r>
          </a:p>
          <a:p>
            <a:pPr lvl="3">
              <a:defRPr sz="1800"/>
            </a:pPr>
            <a:r>
              <a:rPr sz="3000"/>
              <a:t>Body Level Four</a:t>
            </a:r>
          </a:p>
          <a:p>
            <a:pPr lvl="4">
              <a:defRPr sz="1800"/>
            </a:pPr>
            <a:r>
              <a:rPr sz="30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1023193" y="1523009"/>
            <a:ext cx="11923614" cy="774898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023193" y="636242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88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8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8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8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8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8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8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8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800">
          <a:latin typeface="+mn-lt"/>
          <a:ea typeface="+mn-ea"/>
          <a:cs typeface="+mn-cs"/>
          <a:sym typeface="Helvetica Light"/>
        </a:defRPr>
      </a:lvl9pPr>
    </p:titleStyle>
    <p:bodyStyle>
      <a:lvl1pPr marL="469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1pPr>
      <a:lvl2pPr marL="913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2pPr>
      <a:lvl3pPr marL="1358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3pPr>
      <a:lvl4pPr marL="1802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4pPr>
      <a:lvl5pPr marL="2247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5pPr>
      <a:lvl6pPr marL="2691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6pPr>
      <a:lvl7pPr marL="3136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7pPr>
      <a:lvl8pPr marL="3580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8pPr>
      <a:lvl9pPr marL="4025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234138" y="1216444"/>
            <a:ext cx="3531950" cy="2724140"/>
          </a:xfrm>
          <a:prstGeom prst="rect">
            <a:avLst/>
          </a:prstGeom>
          <a:solidFill>
            <a:srgbClr val="DAF7FF"/>
          </a:solidFill>
          <a:ln w="762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928502" y="1212238"/>
            <a:ext cx="2966163" cy="2728346"/>
          </a:xfrm>
          <a:prstGeom prst="rect">
            <a:avLst/>
          </a:prstGeom>
          <a:solidFill>
            <a:srgbClr val="DAF7FF"/>
          </a:solidFill>
          <a:ln w="762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62622" y="4351975"/>
            <a:ext cx="6588000" cy="6233192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37053" y="8064987"/>
            <a:ext cx="6696000" cy="2305932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262621" y="1712046"/>
            <a:ext cx="3503467" cy="2257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171450" indent="-171450" algn="l">
              <a:buFont typeface="Arial" charset="0"/>
              <a:buChar char="•"/>
            </a:pP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corpus_*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 manage text collections/metadata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tokens_*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 create/modify tokenized texts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_*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 create/modify doc-feature matrices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</a:rPr>
              <a:t>fcm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_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* work with co-occurrence matrices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</a:rPr>
              <a:t>textstat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_*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 calculate text-based statistics</a:t>
            </a:r>
            <a:endParaRPr lang="en-US" sz="14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</a:rPr>
              <a:t>textmodel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_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* fit (un-</a:t>
            </a:r>
            <a:r>
              <a:rPr lang="en-US" sz="1400">
                <a:latin typeface="Source Sans Pro" charset="0"/>
                <a:ea typeface="Source Sans Pro" charset="0"/>
                <a:cs typeface="Source Sans Pro" charset="0"/>
              </a:rPr>
              <a:t>)supervised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models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textplot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_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*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create text-based visualizations</a:t>
            </a:r>
            <a:endParaRPr lang="en-US" sz="1400" b="1" dirty="0">
              <a:latin typeface="Source Sans Pro" charset="0"/>
              <a:ea typeface="Source Sans Pro" charset="0"/>
              <a:cs typeface="Source Sans Pro" charset="0"/>
              <a:sym typeface="Source Sans Pro Light"/>
            </a:endParaRPr>
          </a:p>
          <a:p>
            <a:pPr algn="l">
              <a:spcBef>
                <a:spcPts val="800"/>
              </a:spcBef>
            </a:pP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Consistent grammar: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object()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constructor for the object type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object_verb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()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inputs &amp; returns object type </a:t>
            </a:r>
          </a:p>
        </p:txBody>
      </p:sp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3625144" y="154129"/>
            <a:ext cx="3511910" cy="5368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5000" dirty="0">
                <a:latin typeface="Source Sans Pro" charset="0"/>
                <a:ea typeface="Source Sans Pro" charset="0"/>
                <a:cs typeface="Source Sans Pro" charset="0"/>
              </a:rPr>
              <a:t>Cheat Sheet</a:t>
            </a:r>
            <a:endParaRPr lang="en-US" sz="5000" dirty="0">
              <a:solidFill>
                <a:srgbClr val="53585F"/>
              </a:solidFill>
              <a:latin typeface="Source Sans Pro" charset="0"/>
              <a:ea typeface="Source Sans Pro" charset="0"/>
              <a:cs typeface="Source Sans Pro" charset="0"/>
              <a:sym typeface="Source Sans Pro Light"/>
            </a:endParaRPr>
          </a:p>
        </p:txBody>
      </p:sp>
      <p:sp>
        <p:nvSpPr>
          <p:cNvPr id="38" name="Shape 38"/>
          <p:cNvSpPr/>
          <p:nvPr/>
        </p:nvSpPr>
        <p:spPr>
          <a:xfrm>
            <a:off x="234138" y="1052562"/>
            <a:ext cx="3531950" cy="465035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spcBef>
                <a:spcPts val="800"/>
              </a:spcBef>
              <a:defRPr sz="1800"/>
            </a:pPr>
            <a:r>
              <a:rPr lang="en-US"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General syntax</a:t>
            </a:r>
          </a:p>
        </p:txBody>
      </p:sp>
      <p:sp>
        <p:nvSpPr>
          <p:cNvPr id="303" name="Shape 35"/>
          <p:cNvSpPr/>
          <p:nvPr/>
        </p:nvSpPr>
        <p:spPr>
          <a:xfrm>
            <a:off x="520861" y="4738679"/>
            <a:ext cx="6216624" cy="5996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Read texts (txt, pdf, csv, doc, </a:t>
            </a:r>
            <a:r>
              <a:rPr lang="en-US" sz="1500" b="1" dirty="0" err="1">
                <a:latin typeface="Source Sans Pro" charset="0"/>
                <a:ea typeface="Source Sans Pro" charset="0"/>
                <a:cs typeface="Source Sans Pro" charset="0"/>
              </a:rPr>
              <a:t>docx</a:t>
            </a: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, </a:t>
            </a:r>
            <a:r>
              <a:rPr lang="en-US" sz="1500" b="1" dirty="0" err="1">
                <a:latin typeface="Source Sans Pro" charset="0"/>
                <a:ea typeface="Source Sans Pro" charset="0"/>
                <a:cs typeface="Source Sans Pro" charset="0"/>
              </a:rPr>
              <a:t>json</a:t>
            </a: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, xml)</a:t>
            </a:r>
          </a:p>
          <a:p>
            <a:pPr algn="l"/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my_texts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readtext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::</a:t>
            </a:r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readtext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("~/link/to/path/*") 	</a:t>
            </a:r>
            <a:endParaRPr lang="en-US" sz="1500" i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Construct a corpus from a character vector</a:t>
            </a:r>
          </a:p>
          <a:p>
            <a:pPr algn="l"/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x &lt;- </a:t>
            </a:r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(data_char_ukimmig2010, 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text_field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= "text")</a:t>
            </a:r>
            <a:endParaRPr lang="en-US" sz="1300" i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Explore a corpus</a:t>
            </a:r>
          </a:p>
          <a:p>
            <a:pPr algn="l"/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summary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, n = 2)</a:t>
            </a:r>
            <a:endParaRPr lang="en-US" sz="1300" b="1" dirty="0">
              <a:solidFill>
                <a:srgbClr val="006AC7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# Corpus consisting of 58 documents, showing 2 documents:</a:t>
            </a:r>
          </a:p>
          <a:p>
            <a:pPr algn="l"/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#            Text Types Tokens Sentences Year  President </a:t>
            </a:r>
            <a:r>
              <a:rPr lang="en-US" sz="1000" dirty="0" err="1">
                <a:latin typeface="Monaco" charset="0"/>
                <a:ea typeface="Monaco" charset="0"/>
                <a:cs typeface="Monaco" charset="0"/>
              </a:rPr>
              <a:t>FirstName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 </a:t>
            </a:r>
          </a:p>
          <a:p>
            <a:pPr algn="l"/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# 1789-Washington   625   1538        23 1789 Washington    George </a:t>
            </a:r>
          </a:p>
          <a:p>
            <a:pPr algn="l"/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# 1793-Washington    96    147         4 1793 Washington    George</a:t>
            </a:r>
          </a:p>
          <a:p>
            <a:pPr algn="l"/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#</a:t>
            </a:r>
          </a:p>
          <a:p>
            <a:pPr algn="l"/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# Source:  Gerhard Peters and John T. Woolley. The American Presidency Project.</a:t>
            </a:r>
          </a:p>
          <a:p>
            <a:pPr algn="l"/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# Created: Tue Jun 13 14:51:47 2017</a:t>
            </a:r>
          </a:p>
          <a:p>
            <a:pPr algn="l"/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# Notes:   http://</a:t>
            </a:r>
            <a:r>
              <a:rPr lang="en-US" sz="1000" dirty="0" err="1">
                <a:latin typeface="Monaco" charset="0"/>
                <a:ea typeface="Monaco" charset="0"/>
                <a:cs typeface="Monaco" charset="0"/>
              </a:rPr>
              <a:t>www.presidency.ucsb.edu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000" dirty="0" err="1">
                <a:latin typeface="Monaco" charset="0"/>
                <a:ea typeface="Monaco" charset="0"/>
                <a:cs typeface="Monaco" charset="0"/>
              </a:rPr>
              <a:t>inaugurals.php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 </a:t>
            </a:r>
            <a:endParaRPr lang="en-US" sz="10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Extract or add document-level variables</a:t>
            </a:r>
            <a:b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</a:br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party &lt;- </a:t>
            </a:r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docvars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, "Party")</a:t>
            </a:r>
            <a:br>
              <a:rPr lang="en-US" sz="1300" dirty="0">
                <a:latin typeface="Monaco" charset="0"/>
                <a:ea typeface="Monaco" charset="0"/>
                <a:cs typeface="Monaco" charset="0"/>
              </a:rPr>
            </a:br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docvars</a:t>
            </a:r>
            <a:r>
              <a:rPr lang="en-US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(x, "</a:t>
            </a:r>
            <a:r>
              <a:rPr lang="en-US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serial_number</a:t>
            </a:r>
            <a:r>
              <a:rPr lang="en-US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") &lt;- 1:ndoc(x)</a:t>
            </a:r>
            <a:endParaRPr lang="en-US" sz="13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Bind or subset corpora</a:t>
            </a:r>
          </a:p>
          <a:p>
            <a:pPr algn="l"/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(x[1:5]) + </a:t>
            </a:r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(x[7:9])</a:t>
            </a:r>
          </a:p>
          <a:p>
            <a:pPr algn="l"/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corpus_subset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(x</a:t>
            </a:r>
            <a:r>
              <a:rPr lang="en-US" sz="1300" i="1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Year &gt; 1990</a:t>
            </a:r>
            <a:r>
              <a:rPr lang="en-US" sz="1300" i="1" dirty="0">
                <a:latin typeface="Monaco" charset="0"/>
                <a:ea typeface="Monaco" charset="0"/>
                <a:cs typeface="Monaco" charset="0"/>
              </a:rPr>
              <a:t>)</a:t>
            </a:r>
            <a:endParaRPr lang="en-US" sz="15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Change units of a corpus</a:t>
            </a:r>
          </a:p>
          <a:p>
            <a:pPr algn="l"/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corpus_reshape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(x, to = c("sentences", "paragraphs"))</a:t>
            </a:r>
          </a:p>
          <a:p>
            <a:pPr algn="l">
              <a:spcBef>
                <a:spcPts val="8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Segment texts on a pattern match</a:t>
            </a:r>
          </a:p>
          <a:p>
            <a:pPr algn="l"/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corpus_segment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(x, pattern, 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valuetype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extract_pattern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= TRUE)</a:t>
            </a:r>
          </a:p>
          <a:p>
            <a:pPr algn="l">
              <a:spcBef>
                <a:spcPts val="8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Take a random sample of corpus texts</a:t>
            </a:r>
          </a:p>
          <a:p>
            <a:pPr algn="l"/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corpus_sample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(x, size = 10, replace = FALSE)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66" y="34885"/>
            <a:ext cx="3268239" cy="9360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02" name="Shape 38"/>
          <p:cNvSpPr/>
          <p:nvPr/>
        </p:nvSpPr>
        <p:spPr>
          <a:xfrm>
            <a:off x="229085" y="4049688"/>
            <a:ext cx="6655475" cy="486431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Create a corpus from texts (</a:t>
            </a:r>
            <a:r>
              <a:rPr lang="en-US" sz="2000" dirty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corpus_*</a:t>
            </a:r>
            <a:r>
              <a:rPr lang="en-US" sz="2400" dirty="0">
                <a:solidFill>
                  <a:srgbClr val="FFFFFF"/>
                </a:solidFill>
                <a:latin typeface="Source Sans Pro" charset="0"/>
                <a:ea typeface="Source Sans Pro" charset="0"/>
                <a:cs typeface="Source Sans Pro" charset="0"/>
                <a:sym typeface="Source Sans Pro"/>
              </a:rPr>
              <a:t>)</a:t>
            </a:r>
            <a:endParaRPr lang="en-US" sz="2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" name="Shape 35"/>
          <p:cNvSpPr/>
          <p:nvPr/>
        </p:nvSpPr>
        <p:spPr>
          <a:xfrm>
            <a:off x="7352820" y="639097"/>
            <a:ext cx="6645071" cy="7083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Create a document-feature matrix (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) from a corpus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x &lt;-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, 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	   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tolower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= TRUE, stem = FALSE, 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remove_punct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= TRUE, 	   	   remove = </a:t>
            </a:r>
            <a:r>
              <a:rPr lang="en-GB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stopwords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("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english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"))</a:t>
            </a:r>
          </a:p>
          <a:p>
            <a:pPr algn="l"/>
            <a:endParaRPr lang="en-GB" sz="13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lvl="0" algn="l"/>
            <a:r>
              <a:rPr lang="de-DE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head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(x, </a:t>
            </a:r>
            <a:r>
              <a:rPr lang="de-DE" sz="1300" dirty="0" err="1">
                <a:latin typeface="Monaco" charset="0"/>
                <a:ea typeface="Monaco" charset="0"/>
                <a:cs typeface="Monaco" charset="0"/>
              </a:rPr>
              <a:t>n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 = 2, </a:t>
            </a:r>
            <a:r>
              <a:rPr lang="de-DE" sz="1300" dirty="0" err="1">
                <a:latin typeface="Monaco" charset="0"/>
                <a:ea typeface="Monaco" charset="0"/>
                <a:cs typeface="Monaco" charset="0"/>
              </a:rPr>
              <a:t>nf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 = 4)</a:t>
            </a:r>
          </a:p>
          <a:p>
            <a:pPr lvl="0" algn="l"/>
            <a:r>
              <a:rPr lang="mr-IN" sz="1000" dirty="0">
                <a:latin typeface="Monaco" charset="0"/>
                <a:ea typeface="Monaco" charset="0"/>
                <a:cs typeface="Monaco" charset="0"/>
              </a:rPr>
              <a:t>## </a:t>
            </a:r>
            <a:r>
              <a:rPr lang="mr-IN" sz="1000" dirty="0" err="1">
                <a:latin typeface="Monaco" charset="0"/>
                <a:ea typeface="Monaco" charset="0"/>
                <a:cs typeface="Monaco" charset="0"/>
              </a:rPr>
              <a:t>Document-feature</a:t>
            </a:r>
            <a:r>
              <a:rPr lang="mr-IN" sz="10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1000" dirty="0" err="1">
                <a:latin typeface="Monaco" charset="0"/>
                <a:ea typeface="Monaco" charset="0"/>
                <a:cs typeface="Monaco" charset="0"/>
              </a:rPr>
              <a:t>matrix</a:t>
            </a:r>
            <a:r>
              <a:rPr lang="mr-IN" sz="1000" dirty="0">
                <a:latin typeface="Monaco" charset="0"/>
                <a:ea typeface="Monaco" charset="0"/>
                <a:cs typeface="Monaco" charset="0"/>
              </a:rPr>
              <a:t> of: </a:t>
            </a:r>
            <a:r>
              <a:rPr lang="de-DE" sz="1000" dirty="0">
                <a:latin typeface="Monaco" charset="0"/>
                <a:ea typeface="Monaco" charset="0"/>
                <a:cs typeface="Monaco" charset="0"/>
              </a:rPr>
              <a:t>2</a:t>
            </a:r>
            <a:r>
              <a:rPr lang="mr-IN" sz="10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1000" dirty="0" err="1">
                <a:latin typeface="Monaco" charset="0"/>
                <a:ea typeface="Monaco" charset="0"/>
                <a:cs typeface="Monaco" charset="0"/>
              </a:rPr>
              <a:t>documents</a:t>
            </a:r>
            <a:r>
              <a:rPr lang="mr-IN" sz="1000" dirty="0">
                <a:latin typeface="Monaco" charset="0"/>
                <a:ea typeface="Monaco" charset="0"/>
                <a:cs typeface="Monaco" charset="0"/>
              </a:rPr>
              <a:t>, 4 </a:t>
            </a:r>
            <a:r>
              <a:rPr lang="mr-IN" sz="1000" dirty="0" err="1">
                <a:latin typeface="Monaco" charset="0"/>
                <a:ea typeface="Monaco" charset="0"/>
                <a:cs typeface="Monaco" charset="0"/>
              </a:rPr>
              <a:t>features</a:t>
            </a:r>
            <a:r>
              <a:rPr lang="mr-IN" sz="1000" dirty="0">
                <a:latin typeface="Monaco" charset="0"/>
                <a:ea typeface="Monaco" charset="0"/>
                <a:cs typeface="Monaco" charset="0"/>
              </a:rPr>
              <a:t> (41.7% </a:t>
            </a:r>
            <a:r>
              <a:rPr lang="mr-IN" sz="1000" dirty="0" err="1">
                <a:latin typeface="Monaco" charset="0"/>
                <a:ea typeface="Monaco" charset="0"/>
                <a:cs typeface="Monaco" charset="0"/>
              </a:rPr>
              <a:t>sparse</a:t>
            </a:r>
            <a:r>
              <a:rPr lang="mr-IN" sz="1000" dirty="0">
                <a:latin typeface="Monaco" charset="0"/>
                <a:ea typeface="Monaco" charset="0"/>
                <a:cs typeface="Monaco" charset="0"/>
              </a:rPr>
              <a:t>).</a:t>
            </a:r>
            <a:endParaRPr lang="en-GB" sz="1000" dirty="0">
              <a:latin typeface="Monaco" charset="0"/>
              <a:ea typeface="Monaco" charset="0"/>
              <a:cs typeface="Monaco" charset="0"/>
            </a:endParaRPr>
          </a:p>
          <a:p>
            <a:pPr lvl="0" algn="l"/>
            <a:r>
              <a:rPr lang="mr-IN" sz="1000" dirty="0">
                <a:latin typeface="Monaco" charset="0"/>
                <a:ea typeface="Monaco" charset="0"/>
                <a:cs typeface="Monaco" charset="0"/>
              </a:rPr>
              <a:t>##                  </a:t>
            </a:r>
            <a:r>
              <a:rPr lang="mr-IN" sz="1000" dirty="0" err="1">
                <a:latin typeface="Monaco" charset="0"/>
                <a:ea typeface="Monaco" charset="0"/>
                <a:cs typeface="Monaco" charset="0"/>
              </a:rPr>
              <a:t>features</a:t>
            </a:r>
            <a:endParaRPr lang="en-GB" sz="1000" dirty="0">
              <a:latin typeface="Monaco" charset="0"/>
              <a:ea typeface="Monaco" charset="0"/>
              <a:cs typeface="Monaco" charset="0"/>
            </a:endParaRPr>
          </a:p>
          <a:p>
            <a:pPr lvl="0" algn="l"/>
            <a:r>
              <a:rPr lang="mr-IN" sz="1000" dirty="0">
                <a:latin typeface="Monaco" charset="0"/>
                <a:ea typeface="Monaco" charset="0"/>
                <a:cs typeface="Monaco" charset="0"/>
              </a:rPr>
              <a:t>## </a:t>
            </a:r>
            <a:r>
              <a:rPr lang="mr-IN" sz="1000" dirty="0" err="1">
                <a:latin typeface="Monaco" charset="0"/>
                <a:ea typeface="Monaco" charset="0"/>
                <a:cs typeface="Monaco" charset="0"/>
              </a:rPr>
              <a:t>docs</a:t>
            </a:r>
            <a:r>
              <a:rPr lang="mr-IN" sz="1000" dirty="0">
                <a:latin typeface="Monaco" charset="0"/>
                <a:ea typeface="Monaco" charset="0"/>
                <a:cs typeface="Monaco" charset="0"/>
              </a:rPr>
              <a:t>              </a:t>
            </a:r>
            <a:r>
              <a:rPr lang="mr-IN" sz="1000" dirty="0" err="1">
                <a:latin typeface="Monaco" charset="0"/>
                <a:ea typeface="Monaco" charset="0"/>
                <a:cs typeface="Monaco" charset="0"/>
              </a:rPr>
              <a:t>fellow-citizens</a:t>
            </a:r>
            <a:r>
              <a:rPr lang="mr-IN" sz="10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1000" dirty="0" err="1">
                <a:latin typeface="Monaco" charset="0"/>
                <a:ea typeface="Monaco" charset="0"/>
                <a:cs typeface="Monaco" charset="0"/>
              </a:rPr>
              <a:t>senate</a:t>
            </a:r>
            <a:r>
              <a:rPr lang="mr-IN" sz="10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1000" dirty="0" err="1">
                <a:latin typeface="Monaco" charset="0"/>
                <a:ea typeface="Monaco" charset="0"/>
                <a:cs typeface="Monaco" charset="0"/>
              </a:rPr>
              <a:t>house</a:t>
            </a:r>
            <a:r>
              <a:rPr lang="mr-IN" sz="10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1000" dirty="0" err="1">
                <a:latin typeface="Monaco" charset="0"/>
                <a:ea typeface="Monaco" charset="0"/>
                <a:cs typeface="Monaco" charset="0"/>
              </a:rPr>
              <a:t>representatives</a:t>
            </a:r>
            <a:endParaRPr lang="en-GB" sz="1000" dirty="0">
              <a:latin typeface="Monaco" charset="0"/>
              <a:ea typeface="Monaco" charset="0"/>
              <a:cs typeface="Monaco" charset="0"/>
            </a:endParaRPr>
          </a:p>
          <a:p>
            <a:pPr lvl="0" algn="l"/>
            <a:r>
              <a:rPr lang="mr-IN" sz="1000" dirty="0">
                <a:latin typeface="Monaco" charset="0"/>
                <a:ea typeface="Monaco" charset="0"/>
                <a:cs typeface="Monaco" charset="0"/>
              </a:rPr>
              <a:t>##   1789-Washington               1      1     2               2</a:t>
            </a:r>
            <a:endParaRPr lang="en-GB" sz="1000" dirty="0">
              <a:latin typeface="Monaco" charset="0"/>
              <a:ea typeface="Monaco" charset="0"/>
              <a:cs typeface="Monaco" charset="0"/>
            </a:endParaRPr>
          </a:p>
          <a:p>
            <a:pPr lvl="0" algn="l"/>
            <a:r>
              <a:rPr lang="mr-IN" sz="1000" dirty="0">
                <a:latin typeface="Monaco" charset="0"/>
                <a:ea typeface="Monaco" charset="0"/>
                <a:cs typeface="Monaco" charset="0"/>
              </a:rPr>
              <a:t>##   1793-Washington               0      0     0               0</a:t>
            </a:r>
            <a:endParaRPr lang="en-GB" sz="1000" dirty="0"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Create a dictionary</a:t>
            </a:r>
            <a:endParaRPr lang="en-GB" sz="15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dictionary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(list(negative = c("bad", "awful", "sad"),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	          positive = c("good", "wonderful", "happy")))</a:t>
            </a:r>
          </a:p>
          <a:p>
            <a:pPr algn="l">
              <a:spcBef>
                <a:spcPts val="800"/>
              </a:spcBef>
            </a:pPr>
            <a:r>
              <a:rPr lang="en-GB" sz="1400" b="1" dirty="0">
                <a:latin typeface="Source Sans Pro" charset="0"/>
                <a:ea typeface="Source Sans Pro" charset="0"/>
                <a:cs typeface="Source Sans Pro" charset="0"/>
              </a:rPr>
              <a:t>Apply a dictionary</a:t>
            </a:r>
            <a:endParaRPr lang="en-GB" sz="13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dfm_lookup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dictionary = data_dictionary_LSD2015)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Select features</a:t>
            </a:r>
            <a:br>
              <a:rPr lang="en-GB" sz="1300" dirty="0">
                <a:solidFill>
                  <a:srgbClr val="006AC7"/>
                </a:solidFill>
                <a:latin typeface="Source Sans Pro" charset="0"/>
                <a:ea typeface="Source Sans Pro" charset="0"/>
                <a:cs typeface="Source Sans Pro" charset="0"/>
              </a:rPr>
            </a:b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dfm_select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dictionary = data_dictionary_LSD2015)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Randomly sample documents or features 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dfm_sample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what = c("documents", "features"))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Weight or smooth the feature frequencies</a:t>
            </a:r>
            <a:endParaRPr lang="en-GB" sz="15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dfm_weight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type = "prop") |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dfm_smooth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smoothing = 0.5)</a:t>
            </a:r>
            <a:endParaRPr lang="en-GB" sz="13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Sort or group a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endParaRPr lang="en-GB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dfm_sort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margin = c("features", "documents", "both"))</a:t>
            </a:r>
            <a:br>
              <a:rPr lang="en-GB" sz="1300" dirty="0">
                <a:latin typeface="Monaco" charset="0"/>
                <a:ea typeface="Monaco" charset="0"/>
                <a:cs typeface="Monaco" charset="0"/>
              </a:rPr>
            </a:b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dfm_group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groups = "President")</a:t>
            </a:r>
            <a:endParaRPr lang="en-GB" sz="13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Combine identical dimension elements of a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b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</a:b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dfm_compress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margin = c("both", "documents", "features")) </a:t>
            </a:r>
            <a:endParaRPr lang="en-GB" sz="13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Create a feature co-occurrence matrix (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fcm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)</a:t>
            </a:r>
          </a:p>
          <a:p>
            <a:pPr algn="l"/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x &lt;- </a:t>
            </a:r>
            <a:r>
              <a:rPr lang="de-DE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fcm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de-DE" sz="1300" dirty="0" err="1"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de-DE" sz="1300" dirty="0" err="1">
                <a:latin typeface="Monaco" charset="0"/>
                <a:ea typeface="Monaco" charset="0"/>
                <a:cs typeface="Monaco" charset="0"/>
              </a:rPr>
              <a:t>context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 = "</a:t>
            </a:r>
            <a:r>
              <a:rPr lang="de-DE" sz="1300" dirty="0" err="1">
                <a:latin typeface="Monaco" charset="0"/>
                <a:ea typeface="Monaco" charset="0"/>
                <a:cs typeface="Monaco" charset="0"/>
              </a:rPr>
              <a:t>window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", </a:t>
            </a:r>
            <a:r>
              <a:rPr lang="de-DE" sz="1300" dirty="0" err="1">
                <a:latin typeface="Monaco" charset="0"/>
                <a:ea typeface="Monaco" charset="0"/>
                <a:cs typeface="Monaco" charset="0"/>
              </a:rPr>
              <a:t>size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 = 5)</a:t>
            </a:r>
          </a:p>
          <a:p>
            <a:pPr algn="l"/>
            <a:r>
              <a:rPr lang="de-DE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f</a:t>
            </a:r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cm_compress</a:t>
            </a:r>
            <a:r>
              <a:rPr lang="en-US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remove</a:t>
            </a:r>
            <a:r>
              <a:rPr lang="en-US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select</a:t>
            </a:r>
            <a:r>
              <a:rPr lang="en-US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toupper</a:t>
            </a:r>
            <a:r>
              <a:rPr lang="en-US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tolower</a:t>
            </a:r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are also available</a:t>
            </a:r>
          </a:p>
          <a:p>
            <a:pPr algn="l"/>
            <a:endParaRPr lang="de-DE" sz="13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9" name="Shape 35"/>
          <p:cNvSpPr/>
          <p:nvPr/>
        </p:nvSpPr>
        <p:spPr>
          <a:xfrm>
            <a:off x="4023836" y="1697976"/>
            <a:ext cx="3053316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</a:rPr>
              <a:t>quanteda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works well with these companion packages: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</a:rPr>
              <a:t>readtext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: an easy way to read text data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</a:rPr>
              <a:t>spacyr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: NLP using the </a:t>
            </a:r>
            <a:r>
              <a:rPr lang="en-US" sz="1400" dirty="0" err="1">
                <a:latin typeface="Source Sans Pro" charset="0"/>
                <a:ea typeface="Source Sans Pro" charset="0"/>
                <a:cs typeface="Source Sans Pro" charset="0"/>
              </a:rPr>
              <a:t>spaCy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 library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</a:rPr>
              <a:t>quanteda.corpora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: additional text corpora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</a:rPr>
              <a:t>stopwords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: multilingual </a:t>
            </a:r>
            <a:r>
              <a:rPr lang="en-US" sz="1400" dirty="0" err="1">
                <a:latin typeface="Source Sans Pro" charset="0"/>
                <a:ea typeface="Source Sans Pro" charset="0"/>
                <a:cs typeface="Source Sans Pro" charset="0"/>
              </a:rPr>
              <a:t>stopword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 lists in R</a:t>
            </a:r>
            <a:endParaRPr lang="en-US" sz="1400" b="1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0" name="Shape 38"/>
          <p:cNvSpPr/>
          <p:nvPr/>
        </p:nvSpPr>
        <p:spPr>
          <a:xfrm>
            <a:off x="3928502" y="1052562"/>
            <a:ext cx="2966164" cy="460830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Extensions</a:t>
            </a:r>
          </a:p>
        </p:txBody>
      </p:sp>
      <p:sp>
        <p:nvSpPr>
          <p:cNvPr id="25" name="Shape 38"/>
          <p:cNvSpPr/>
          <p:nvPr/>
        </p:nvSpPr>
        <p:spPr>
          <a:xfrm>
            <a:off x="7103808" y="7804223"/>
            <a:ext cx="6762683" cy="478998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Useful additional functions</a:t>
            </a:r>
          </a:p>
        </p:txBody>
      </p:sp>
      <p:sp>
        <p:nvSpPr>
          <p:cNvPr id="27" name="Shape 35"/>
          <p:cNvSpPr/>
          <p:nvPr/>
        </p:nvSpPr>
        <p:spPr>
          <a:xfrm>
            <a:off x="10555295" y="9585423"/>
            <a:ext cx="3000271" cy="200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endParaRPr lang="en-US" sz="13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149245" y="141938"/>
            <a:ext cx="6696000" cy="7444880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5" name="Shape 38"/>
          <p:cNvSpPr/>
          <p:nvPr/>
        </p:nvSpPr>
        <p:spPr>
          <a:xfrm>
            <a:off x="7110219" y="42189"/>
            <a:ext cx="6771600" cy="491636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Extract features (</a:t>
            </a:r>
            <a:r>
              <a:rPr lang="en-US" sz="2000" dirty="0" err="1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dfm</a:t>
            </a:r>
            <a:r>
              <a:rPr lang="en-US" sz="2000" dirty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_*; </a:t>
            </a:r>
            <a:r>
              <a:rPr lang="en-US" sz="2000" dirty="0" err="1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fcm</a:t>
            </a:r>
            <a:r>
              <a:rPr lang="en-US" sz="2000" dirty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_*</a:t>
            </a: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</p:txBody>
      </p:sp>
      <p:sp>
        <p:nvSpPr>
          <p:cNvPr id="24" name="Shape 35"/>
          <p:cNvSpPr/>
          <p:nvPr/>
        </p:nvSpPr>
        <p:spPr>
          <a:xfrm>
            <a:off x="7340628" y="8337479"/>
            <a:ext cx="5565144" cy="1926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spcBef>
                <a:spcPts val="800"/>
              </a:spcBef>
            </a:pPr>
            <a:r>
              <a:rPr lang="en-GB" sz="1500" b="1" dirty="0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Locate keywords-in-context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kwic</a:t>
            </a:r>
            <a:r>
              <a:rPr lang="en-GB" sz="13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00" dirty="0" err="1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US" sz="13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, "</a:t>
            </a:r>
            <a:r>
              <a:rPr lang="en-US" sz="1300" dirty="0" err="1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america</a:t>
            </a:r>
            <a:r>
              <a:rPr lang="en-US" sz="13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*"</a:t>
            </a:r>
            <a:r>
              <a:rPr lang="en-GB" sz="13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algn="l">
              <a:spcBef>
                <a:spcPts val="5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Utility functions</a:t>
            </a:r>
          </a:p>
          <a:p>
            <a:pPr algn="l"/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(corpus)			</a:t>
            </a:r>
            <a:r>
              <a:rPr lang="en-US" sz="1300" i="1" dirty="0">
                <a:latin typeface="Source Sans Pro" charset="0"/>
                <a:ea typeface="Source Sans Pro" charset="0"/>
                <a:cs typeface="Source Sans Pro" charset="0"/>
              </a:rPr>
              <a:t>Show texts of a corpus</a:t>
            </a:r>
          </a:p>
          <a:p>
            <a:pPr algn="l"/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ndoc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(corpus/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/tokens)		</a:t>
            </a:r>
            <a:r>
              <a:rPr lang="en-US" sz="1300" i="1" dirty="0">
                <a:latin typeface="Source Sans Pro" charset="0"/>
                <a:ea typeface="Source Sans Pro" charset="0"/>
                <a:cs typeface="Source Sans Pro" charset="0"/>
              </a:rPr>
              <a:t>Count documents/features</a:t>
            </a:r>
          </a:p>
          <a:p>
            <a:pPr algn="l"/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nfeat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(corpus/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/tokens)	</a:t>
            </a:r>
            <a:r>
              <a:rPr lang="en-US" sz="1300" i="1" dirty="0">
                <a:latin typeface="Source Sans Pro" charset="0"/>
                <a:ea typeface="Source Sans Pro" charset="0"/>
                <a:cs typeface="Source Sans Pro" charset="0"/>
              </a:rPr>
              <a:t>Count features</a:t>
            </a:r>
          </a:p>
          <a:p>
            <a:pPr algn="l"/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summary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(corpus/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)		</a:t>
            </a:r>
            <a:r>
              <a:rPr lang="en-US" sz="1300" i="1" dirty="0">
                <a:latin typeface="Source Sans Pro" charset="0"/>
                <a:ea typeface="Source Sans Pro" charset="0"/>
                <a:cs typeface="Source Sans Pro" charset="0"/>
              </a:rPr>
              <a:t>Print summary</a:t>
            </a:r>
          </a:p>
          <a:p>
            <a:pPr algn="l"/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head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(corpus/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)			</a:t>
            </a:r>
            <a:r>
              <a:rPr lang="en-US" sz="1300" i="1" dirty="0">
                <a:latin typeface="Source Sans Pro" charset="0"/>
                <a:ea typeface="Source Sans Pro" charset="0"/>
                <a:cs typeface="Source Sans Pro" charset="0"/>
              </a:rPr>
              <a:t>Return first part</a:t>
            </a:r>
          </a:p>
          <a:p>
            <a:pPr algn="l"/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tail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(corpus/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)			</a:t>
            </a:r>
            <a:r>
              <a:rPr lang="en-US" sz="1300" i="1" dirty="0">
                <a:latin typeface="Source Sans Pro" charset="0"/>
                <a:ea typeface="Source Sans Pro" charset="0"/>
                <a:cs typeface="Source Sans Pro" charset="0"/>
              </a:rPr>
              <a:t>Return last part</a:t>
            </a:r>
            <a:endParaRPr lang="en-US" sz="1500" b="1" i="1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485053" y="10386648"/>
            <a:ext cx="3340068" cy="272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90000"/>
              </a:lnSpc>
              <a:defRPr sz="1800"/>
            </a:pPr>
            <a:r>
              <a:rPr lang="en-US" sz="1300" i="1" dirty="0">
                <a:solidFill>
                  <a:srgbClr val="000000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https://</a:t>
            </a:r>
            <a:r>
              <a:rPr lang="en-US" sz="1300" i="1" dirty="0" err="1">
                <a:solidFill>
                  <a:srgbClr val="000000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creativecommons.org</a:t>
            </a:r>
            <a:r>
              <a:rPr lang="en-US" sz="1300" i="1" dirty="0">
                <a:solidFill>
                  <a:srgbClr val="000000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/licenses/by/4.0/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67426" y="441367"/>
            <a:ext cx="6363268" cy="4396107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68514" y="5210934"/>
            <a:ext cx="6362365" cy="4396107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684461" y="441367"/>
            <a:ext cx="7178303" cy="3120579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676472" y="3916352"/>
            <a:ext cx="7178303" cy="5688180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Shape 35"/>
          <p:cNvSpPr/>
          <p:nvPr/>
        </p:nvSpPr>
        <p:spPr>
          <a:xfrm>
            <a:off x="6799471" y="823634"/>
            <a:ext cx="7107106" cy="2564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Correspondence Analysis (CA)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textmodel_ca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threads = 2, sparse = TRUE, 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residual_floor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= 0.1)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Naïve Bayes classifier for texts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textmodel_nb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(x, y = </a:t>
            </a:r>
            <a:r>
              <a:rPr lang="en-GB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training_labels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, distribution = "multinomial")</a:t>
            </a:r>
          </a:p>
          <a:p>
            <a:pPr algn="l">
              <a:spcBef>
                <a:spcPts val="800"/>
              </a:spcBef>
            </a:pPr>
            <a:r>
              <a:rPr lang="en-GB" sz="1500" b="1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Wordscores</a:t>
            </a:r>
            <a:r>
              <a:rPr lang="en-GB" sz="1500" b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text model</a:t>
            </a:r>
          </a:p>
          <a:p>
            <a:pPr algn="l"/>
            <a:r>
              <a:rPr lang="en-GB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refscores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mr-IN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c</a:t>
            </a:r>
            <a:r>
              <a:rPr lang="mr-IN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seq</a:t>
            </a:r>
            <a:r>
              <a:rPr lang="mr-IN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(-1.5, 1.5, .75), NA))</a:t>
            </a:r>
            <a:endParaRPr lang="en-GB" sz="1300" dirty="0">
              <a:solidFill>
                <a:schemeClr val="tx1"/>
              </a:solidFill>
              <a:latin typeface="Monaco" charset="0"/>
              <a:ea typeface="Monaco" charset="0"/>
              <a:cs typeface="Monaco" charset="0"/>
            </a:endParaRP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textmodel_wordscores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data_dfm_lbgexample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GB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refscores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endParaRPr lang="en-GB" sz="13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Wordfish</a:t>
            </a:r>
            <a:r>
              <a:rPr lang="en-GB" sz="1500" b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Poisson scaling model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textmodel_wordfish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(data_corpus_irishbudget2010), </a:t>
            </a:r>
            <a:r>
              <a:rPr lang="en-GB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dir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= c(6,5))</a:t>
            </a:r>
          </a:p>
          <a:p>
            <a:pPr algn="l">
              <a:spcBef>
                <a:spcPts val="800"/>
              </a:spcBef>
            </a:pPr>
            <a:r>
              <a:rPr lang="en-GB" sz="1500" b="1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Textmodel</a:t>
            </a:r>
            <a:r>
              <a:rPr lang="en-GB" sz="1500" b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methods: </a:t>
            </a:r>
            <a:r>
              <a:rPr lang="en-GB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predict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(),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coef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(), </a:t>
            </a:r>
            <a:r>
              <a:rPr lang="en-GB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summary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(), </a:t>
            </a:r>
            <a:r>
              <a:rPr lang="en-GB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print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()</a:t>
            </a:r>
          </a:p>
        </p:txBody>
      </p:sp>
      <p:sp>
        <p:nvSpPr>
          <p:cNvPr id="25" name="Shape 35"/>
          <p:cNvSpPr/>
          <p:nvPr/>
        </p:nvSpPr>
        <p:spPr>
          <a:xfrm>
            <a:off x="6799156" y="4249220"/>
            <a:ext cx="6948911" cy="5355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Plot features as a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wordcloud</a:t>
            </a:r>
            <a:endParaRPr lang="en-GB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%&gt;%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corpus_subset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(President == "Obama") %&gt;%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(remove = </a:t>
            </a:r>
            <a:r>
              <a:rPr lang="en-GB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stopwords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("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english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")) %&gt;%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textplot_wordcloud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() </a:t>
            </a:r>
          </a:p>
          <a:p>
            <a:pPr algn="l"/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	</a:t>
            </a:r>
          </a:p>
          <a:p>
            <a:pPr algn="l"/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Plot the dispersion of key word(s)</a:t>
            </a:r>
            <a:endParaRPr lang="en-GB" sz="15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%&gt;%   </a:t>
            </a:r>
          </a:p>
          <a:p>
            <a:pPr algn="l"/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corpus_subset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(Year &gt; 1945) %&gt;%   </a:t>
            </a:r>
          </a:p>
          <a:p>
            <a:pPr algn="l"/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kwic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("</a:t>
            </a:r>
            <a:r>
              <a:rPr lang="en-GB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american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") %&gt;%   </a:t>
            </a:r>
          </a:p>
          <a:p>
            <a:pPr algn="l"/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textplot_xray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()</a:t>
            </a:r>
            <a:endParaRPr lang="en-GB" sz="13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endParaRPr lang="en-GB" sz="13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Plot word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keyness</a:t>
            </a:r>
            <a:endParaRPr lang="en-GB" sz="15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%&gt;%   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corpus_subset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(President %in% 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 		    c("Obama", "Trump")) %&gt;%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(groups = "President", 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	remove = </a:t>
            </a:r>
            <a:r>
              <a:rPr lang="en-GB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stopwords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("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english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")) %&gt;%   </a:t>
            </a:r>
          </a:p>
          <a:p>
            <a:pPr algn="l"/>
            <a:r>
              <a:rPr lang="en-GB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textstat_keyness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(target = "Trump") %&gt;%   </a:t>
            </a:r>
          </a:p>
          <a:p>
            <a:pPr algn="l"/>
            <a:r>
              <a:rPr lang="en-GB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textplot_keyness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pPr algn="l"/>
            <a:endParaRPr lang="en-GB" sz="13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Plot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Wordfish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,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Wordscores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 or CA models</a:t>
            </a:r>
          </a:p>
          <a:p>
            <a:pPr algn="l"/>
            <a:r>
              <a:rPr lang="en-GB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textplot_scale1d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300" i="1" dirty="0" err="1">
                <a:latin typeface="Monaco" charset="0"/>
                <a:ea typeface="Monaco" charset="0"/>
                <a:cs typeface="Monaco" charset="0"/>
              </a:rPr>
              <a:t>scaling_model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, 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 groups = party, 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 margin = "documents")</a:t>
            </a:r>
            <a:r>
              <a:rPr lang="en-GB" sz="1300" dirty="0">
                <a:latin typeface="Source Sans Pro" charset="0"/>
                <a:ea typeface="Source Sans Pro" charset="0"/>
                <a:cs typeface="Source Sans Pro" charset="0"/>
              </a:rPr>
              <a:t>	</a:t>
            </a:r>
          </a:p>
          <a:p>
            <a:pPr algn="l"/>
            <a:endParaRPr lang="en-GB" sz="13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28" name="Shape 35"/>
          <p:cNvSpPr/>
          <p:nvPr/>
        </p:nvSpPr>
        <p:spPr>
          <a:xfrm>
            <a:off x="288186" y="5691758"/>
            <a:ext cx="6265777" cy="3698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de-DE" sz="1500" b="1" dirty="0" err="1">
                <a:latin typeface="Source Sans Pro" charset="0"/>
                <a:ea typeface="Source Sans Pro" charset="0"/>
                <a:cs typeface="Source Sans Pro" charset="0"/>
              </a:rPr>
              <a:t>Tabulate</a:t>
            </a:r>
            <a:r>
              <a:rPr lang="de-DE" sz="1500" b="1" dirty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1500" b="1" dirty="0" err="1">
                <a:latin typeface="Source Sans Pro" charset="0"/>
                <a:ea typeface="Source Sans Pro" charset="0"/>
                <a:cs typeface="Source Sans Pro" charset="0"/>
              </a:rPr>
              <a:t>feature</a:t>
            </a:r>
            <a:r>
              <a:rPr lang="de-DE" sz="1500" b="1" dirty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1500" b="1" dirty="0" err="1">
                <a:latin typeface="Source Sans Pro" charset="0"/>
                <a:ea typeface="Source Sans Pro" charset="0"/>
                <a:cs typeface="Source Sans Pro" charset="0"/>
              </a:rPr>
              <a:t>frequencies</a:t>
            </a:r>
            <a:r>
              <a:rPr lang="de-DE" sz="1500" b="1" dirty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1500" b="1" dirty="0" err="1">
                <a:latin typeface="Source Sans Pro" charset="0"/>
                <a:ea typeface="Source Sans Pro" charset="0"/>
                <a:cs typeface="Source Sans Pro" charset="0"/>
              </a:rPr>
              <a:t>from</a:t>
            </a:r>
            <a:r>
              <a:rPr lang="de-DE" sz="1500" b="1" dirty="0">
                <a:latin typeface="Source Sans Pro" charset="0"/>
                <a:ea typeface="Source Sans Pro" charset="0"/>
                <a:cs typeface="Source Sans Pro" charset="0"/>
              </a:rPr>
              <a:t> a </a:t>
            </a:r>
            <a:r>
              <a:rPr lang="de-DE" sz="1500" b="1" dirty="0" err="1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endParaRPr lang="en-GB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textstat_frequency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(x) </a:t>
            </a:r>
            <a:r>
              <a:rPr lang="en-GB" sz="1300" i="1" dirty="0">
                <a:latin typeface="Source Sans Pro" charset="0"/>
                <a:ea typeface="Source Sans Pro" charset="0"/>
                <a:cs typeface="Source Sans Pro" charset="0"/>
              </a:rPr>
              <a:t>|</a:t>
            </a:r>
            <a:r>
              <a:rPr lang="en-GB" sz="1300" i="1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topfeatures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(x)</a:t>
            </a:r>
          </a:p>
          <a:p>
            <a:pPr algn="l">
              <a:spcBef>
                <a:spcPts val="8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Identify and score collocations from a tokenized text</a:t>
            </a:r>
          </a:p>
          <a:p>
            <a:pPr algn="l"/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toks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tokens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(c("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quanteda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is a 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pkg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for quant text analysis",</a:t>
            </a:r>
            <a:br>
              <a:rPr lang="en-US" sz="1300" dirty="0">
                <a:latin typeface="Monaco" charset="0"/>
                <a:ea typeface="Monaco" charset="0"/>
                <a:cs typeface="Monaco" charset="0"/>
              </a:rPr>
            </a:b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                "quant text analysis is a growing field"))</a:t>
            </a:r>
          </a:p>
          <a:p>
            <a:pPr algn="l"/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textstat_collocations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toks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, size = 3, 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min_count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= 2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Calculate readability of a corpus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textstat_readability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, measure = "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Flesch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") 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Calculate lexical diversity of a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endParaRPr lang="en-GB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textstat_lexdiv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measure = "TTR")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Measure distance or similarity from a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endParaRPr lang="en-GB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textstat_simil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"2017-Trump", method = "cosine")</a:t>
            </a:r>
            <a:endParaRPr lang="en-GB" sz="1300" i="1" dirty="0">
              <a:solidFill>
                <a:srgbClr val="006AC7"/>
              </a:solidFill>
              <a:latin typeface="Monaco" charset="0"/>
              <a:ea typeface="Monaco" charset="0"/>
              <a:cs typeface="Monaco" charset="0"/>
            </a:endParaRP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textstat_dist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"2017-Trump", margin = "features")</a:t>
            </a:r>
            <a:endParaRPr lang="en-GB" sz="1300" i="1" dirty="0">
              <a:solidFill>
                <a:srgbClr val="006AC7"/>
              </a:solidFill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Calculate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keyness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 statistics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textstat_keyness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target = "2017-Trump")</a:t>
            </a:r>
          </a:p>
        </p:txBody>
      </p:sp>
      <p:sp>
        <p:nvSpPr>
          <p:cNvPr id="42" name="Shape 35"/>
          <p:cNvSpPr/>
          <p:nvPr/>
        </p:nvSpPr>
        <p:spPr>
          <a:xfrm>
            <a:off x="247836" y="5630971"/>
            <a:ext cx="608429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endParaRPr lang="en-GB" sz="1200" b="1" i="1">
              <a:solidFill>
                <a:srgbClr val="006AC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4" name="Shape 38"/>
          <p:cNvSpPr/>
          <p:nvPr/>
        </p:nvSpPr>
        <p:spPr>
          <a:xfrm>
            <a:off x="131672" y="5023173"/>
            <a:ext cx="6436800" cy="482886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Calculate text statistics (</a:t>
            </a:r>
            <a:r>
              <a:rPr lang="en-US" sz="2000" dirty="0" err="1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textstat</a:t>
            </a:r>
            <a:r>
              <a:rPr lang="en-US" sz="2000" dirty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_*</a:t>
            </a: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</p:txBody>
      </p:sp>
      <p:sp>
        <p:nvSpPr>
          <p:cNvPr id="49" name="Shape 38"/>
          <p:cNvSpPr/>
          <p:nvPr/>
        </p:nvSpPr>
        <p:spPr>
          <a:xfrm>
            <a:off x="6647804" y="196471"/>
            <a:ext cx="7253999" cy="482886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Fit text models based on a </a:t>
            </a:r>
            <a:r>
              <a:rPr lang="en-US" sz="2400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dfm</a:t>
            </a: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(</a:t>
            </a:r>
            <a:r>
              <a:rPr lang="en-US" sz="2000" dirty="0" err="1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textmodel</a:t>
            </a:r>
            <a:r>
              <a:rPr lang="en-US" sz="2000" dirty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_*</a:t>
            </a: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</p:txBody>
      </p:sp>
      <p:sp>
        <p:nvSpPr>
          <p:cNvPr id="53" name="Shape 35"/>
          <p:cNvSpPr/>
          <p:nvPr/>
        </p:nvSpPr>
        <p:spPr>
          <a:xfrm>
            <a:off x="6809909" y="5417535"/>
            <a:ext cx="6836713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endParaRPr lang="en-GB" sz="1200" b="1" i="1">
              <a:solidFill>
                <a:srgbClr val="006AC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5" name="Shape 38"/>
          <p:cNvSpPr/>
          <p:nvPr/>
        </p:nvSpPr>
        <p:spPr>
          <a:xfrm>
            <a:off x="6640309" y="3664140"/>
            <a:ext cx="7253999" cy="482886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Plot features or models (</a:t>
            </a:r>
            <a:r>
              <a:rPr lang="en-US" sz="2000" dirty="0" err="1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textplot</a:t>
            </a:r>
            <a:r>
              <a:rPr lang="en-US" sz="2000" dirty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_*</a:t>
            </a: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4893" y="5436429"/>
            <a:ext cx="1809004" cy="1356753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38" t="26147" r="25661" b="24848"/>
          <a:stretch/>
        </p:blipFill>
        <p:spPr>
          <a:xfrm>
            <a:off x="11963411" y="4138055"/>
            <a:ext cx="1328655" cy="1323367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6173" y="6962611"/>
            <a:ext cx="1902384" cy="118899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4893" y="8204846"/>
            <a:ext cx="1800336" cy="1287657"/>
          </a:xfrm>
          <a:prstGeom prst="rect">
            <a:avLst/>
          </a:prstGeom>
        </p:spPr>
      </p:pic>
      <p:sp>
        <p:nvSpPr>
          <p:cNvPr id="24" name="Shape 39"/>
          <p:cNvSpPr/>
          <p:nvPr/>
        </p:nvSpPr>
        <p:spPr>
          <a:xfrm>
            <a:off x="273762" y="9936056"/>
            <a:ext cx="6199029" cy="6780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lvl="0" algn="r">
              <a:lnSpc>
                <a:spcPct val="90000"/>
              </a:lnSpc>
              <a:defRPr sz="1800"/>
            </a:pP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by 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Stefan Müller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and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 Kenneth Benoit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• </a:t>
            </a:r>
            <a:r>
              <a:rPr lang="en-US" sz="1400" i="1" dirty="0" err="1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mullers@tcd.ie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, </a:t>
            </a:r>
            <a:r>
              <a:rPr lang="en-US" sz="1400" i="1" dirty="0" err="1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kbenoit@lse.ac.uk</a:t>
            </a:r>
            <a:endParaRPr lang="en-US" sz="1400" i="1" dirty="0">
              <a:latin typeface="Source Sans Pro" charset="0"/>
              <a:ea typeface="Source Sans Pro" charset="0"/>
              <a:cs typeface="Source Sans Pro" charset="0"/>
              <a:sym typeface="Source Sans Pro Light"/>
            </a:endParaRPr>
          </a:p>
          <a:p>
            <a:pPr lvl="0" algn="r">
              <a:lnSpc>
                <a:spcPct val="90000"/>
              </a:lnSpc>
              <a:defRPr sz="1800"/>
            </a:pPr>
            <a:r>
              <a:rPr lang="en-US" sz="1300" i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https://</a:t>
            </a:r>
            <a:r>
              <a:rPr lang="en-US" sz="1300" i="1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creativecommons.org</a:t>
            </a:r>
            <a:r>
              <a:rPr lang="en-US" sz="1300" i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/licenses/by/4.0/</a:t>
            </a:r>
          </a:p>
          <a:p>
            <a:pPr algn="r">
              <a:lnSpc>
                <a:spcPct val="90000"/>
              </a:lnSpc>
              <a:defRPr sz="1800"/>
            </a:pPr>
            <a:r>
              <a:rPr lang="en-US" sz="1400" i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Learn more at: </a:t>
            </a:r>
            <a:r>
              <a:rPr lang="en-US" sz="1400" i="1" dirty="0">
                <a:solidFill>
                  <a:srgbClr val="006AC7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http://</a:t>
            </a:r>
            <a:r>
              <a:rPr lang="en-US" sz="1400" i="1" dirty="0" err="1">
                <a:solidFill>
                  <a:srgbClr val="006AC7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quanteda.io</a:t>
            </a:r>
            <a:r>
              <a:rPr lang="en-US" sz="1400" i="1" dirty="0">
                <a:solidFill>
                  <a:srgbClr val="006AC7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 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•  updated</a:t>
            </a:r>
            <a:r>
              <a:rPr lang="en-US" sz="140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: 11/18</a:t>
            </a:r>
            <a:endParaRPr lang="en-US" sz="1400" dirty="0">
              <a:solidFill>
                <a:srgbClr val="006AC7"/>
              </a:solidFill>
              <a:latin typeface="Source Sans Pro" charset="0"/>
              <a:ea typeface="Source Sans Pro" charset="0"/>
              <a:cs typeface="Source Sans Pro" charset="0"/>
              <a:sym typeface="Source Sans Pro Light"/>
            </a:endParaRPr>
          </a:p>
        </p:txBody>
      </p:sp>
      <p:sp>
        <p:nvSpPr>
          <p:cNvPr id="32" name="Shape 35"/>
          <p:cNvSpPr/>
          <p:nvPr/>
        </p:nvSpPr>
        <p:spPr>
          <a:xfrm>
            <a:off x="288186" y="817605"/>
            <a:ext cx="6190725" cy="3760004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spcBef>
                <a:spcPts val="800"/>
              </a:spcBef>
            </a:pPr>
            <a:r>
              <a:rPr lang="en-GB" sz="1500" b="1" dirty="0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Tokenize texts from a character vector or corpus</a:t>
            </a:r>
          </a:p>
          <a:p>
            <a:pPr algn="l"/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x &lt;- </a:t>
            </a:r>
            <a:r>
              <a:rPr lang="en-GB" sz="1300" dirty="0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("Powerful tool for text analysis.", </a:t>
            </a:r>
          </a:p>
          <a:p>
            <a:pPr algn="l"/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             </a:t>
            </a:r>
            <a:r>
              <a:rPr lang="en-GB" sz="1300" dirty="0" err="1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remove_punct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 = TRUE, stem = TRUE)</a:t>
            </a:r>
            <a:endParaRPr lang="en-GB" sz="1300" dirty="0">
              <a:solidFill>
                <a:srgbClr val="006AC7"/>
              </a:solidFill>
              <a:uFill>
                <a:solidFill>
                  <a:schemeClr val="bg1"/>
                </a:solidFill>
              </a:uFill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Convert sequences into compound tokens</a:t>
            </a:r>
          </a:p>
          <a:p>
            <a:pPr algn="l"/>
            <a:r>
              <a:rPr lang="en-GB" sz="1300" dirty="0" err="1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myseqs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en-GB" sz="1300" dirty="0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phrase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(c(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powerful",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tool",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text analysis"))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tokens_compound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(x, </a:t>
            </a:r>
            <a:r>
              <a:rPr lang="en-GB" sz="1300" dirty="0" err="1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myseqs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Select tokens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tokens_select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c("powerful", "text"), selection = "keep") 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Create </a:t>
            </a:r>
            <a:r>
              <a:rPr lang="en-GB" sz="1500" b="1" dirty="0" err="1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ngrams</a:t>
            </a:r>
            <a:r>
              <a:rPr lang="en-GB" sz="1500" b="1" dirty="0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 and </a:t>
            </a:r>
            <a:r>
              <a:rPr lang="en-GB" sz="1500" b="1" dirty="0" err="1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skipgrams</a:t>
            </a:r>
            <a:r>
              <a:rPr lang="en-GB" sz="1500" b="1" dirty="0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 from tokens </a:t>
            </a:r>
          </a:p>
          <a:p>
            <a:pPr algn="l"/>
            <a:r>
              <a:rPr lang="en-GB" sz="1400" dirty="0" err="1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tokens_ngrams</a:t>
            </a:r>
            <a:r>
              <a:rPr lang="en-GB" sz="14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(x, n = 1:3) </a:t>
            </a:r>
          </a:p>
          <a:p>
            <a:pPr algn="l"/>
            <a:r>
              <a:rPr lang="en-GB" sz="1400" dirty="0" err="1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tokens_skipgrams</a:t>
            </a:r>
            <a:r>
              <a:rPr lang="en-GB" sz="14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400" dirty="0" err="1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toks</a:t>
            </a:r>
            <a:r>
              <a:rPr lang="en-GB" sz="14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, n = 2, skip = 0:1) 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Convert case of tokens</a:t>
            </a:r>
          </a:p>
          <a:p>
            <a:pPr algn="l"/>
            <a:r>
              <a:rPr lang="en-GB" sz="1400" dirty="0" err="1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tokens_tolower</a:t>
            </a:r>
            <a:r>
              <a:rPr lang="en-GB" sz="14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(x) | </a:t>
            </a:r>
            <a:r>
              <a:rPr lang="en-GB" sz="1400" dirty="0" err="1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tokens_topupper</a:t>
            </a:r>
            <a:r>
              <a:rPr lang="en-GB" sz="14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(x)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Stem the terms in an object</a:t>
            </a:r>
          </a:p>
          <a:p>
            <a:pPr algn="l"/>
            <a:r>
              <a:rPr lang="en-GB" sz="1400" dirty="0" err="1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tokens_wordstem</a:t>
            </a:r>
            <a:r>
              <a:rPr lang="en-GB" sz="14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(x)</a:t>
            </a:r>
          </a:p>
        </p:txBody>
      </p:sp>
      <p:sp>
        <p:nvSpPr>
          <p:cNvPr id="33" name="Shape 35"/>
          <p:cNvSpPr/>
          <p:nvPr/>
        </p:nvSpPr>
        <p:spPr>
          <a:xfrm>
            <a:off x="288186" y="811863"/>
            <a:ext cx="608429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endParaRPr lang="en-GB" sz="1200" b="1" i="1">
              <a:solidFill>
                <a:srgbClr val="006AC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0" name="Shape 38"/>
          <p:cNvSpPr/>
          <p:nvPr/>
        </p:nvSpPr>
        <p:spPr>
          <a:xfrm>
            <a:off x="129877" y="204065"/>
            <a:ext cx="6436800" cy="482886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Tokenize a set of texts (</a:t>
            </a:r>
            <a:r>
              <a:rPr lang="en-US" sz="2000" dirty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tokens_*</a:t>
            </a: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676471" y="9899220"/>
            <a:ext cx="7178303" cy="835234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1" name="Shape 35"/>
          <p:cNvSpPr/>
          <p:nvPr/>
        </p:nvSpPr>
        <p:spPr>
          <a:xfrm>
            <a:off x="6799156" y="10214000"/>
            <a:ext cx="6265777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spcBef>
                <a:spcPts val="800"/>
              </a:spcBef>
            </a:pPr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convert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(x, to = c("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lda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", "tm", "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stm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", "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austin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", "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topicmodels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", 	  		"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lsa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", "matrix", "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data.frame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))</a:t>
            </a:r>
            <a:endParaRPr lang="en-GB" sz="13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34" name="Shape 38"/>
          <p:cNvSpPr/>
          <p:nvPr/>
        </p:nvSpPr>
        <p:spPr>
          <a:xfrm>
            <a:off x="6640003" y="9677869"/>
            <a:ext cx="7253999" cy="482886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Convert </a:t>
            </a:r>
            <a:r>
              <a:rPr lang="en-US" sz="2400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dfm</a:t>
            </a: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to a non-</a:t>
            </a:r>
            <a:r>
              <a:rPr lang="en-US" sz="2400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quanteda</a:t>
            </a: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format</a:t>
            </a:r>
          </a:p>
        </p:txBody>
      </p:sp>
    </p:spTree>
    <p:extLst>
      <p:ext uri="{BB962C8B-B14F-4D97-AF65-F5344CB8AC3E}">
        <p14:creationId xmlns:p14="http://schemas.microsoft.com/office/powerpoint/2010/main" val="163696529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Custom 2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69D9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</TotalTime>
  <Words>635</Words>
  <Application>Microsoft Macintosh PowerPoint</Application>
  <PresentationFormat>Custom</PresentationFormat>
  <Paragraphs>154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Avenir Book</vt:lpstr>
      <vt:lpstr>Helvetica Light</vt:lpstr>
      <vt:lpstr>Monaco</vt:lpstr>
      <vt:lpstr>Source Sans Pro</vt:lpstr>
      <vt:lpstr>Source Sans Pro Light</vt:lpstr>
      <vt:lpstr>White</vt:lpstr>
      <vt:lpstr>Cheat Sheet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Quantitative  Text Analysis  with    </dc:title>
  <cp:lastModifiedBy>Stefan Müller</cp:lastModifiedBy>
  <cp:revision>1047</cp:revision>
  <cp:lastPrinted>2018-11-15T23:29:04Z</cp:lastPrinted>
  <dcterms:modified xsi:type="dcterms:W3CDTF">2018-11-15T23:29:29Z</dcterms:modified>
</cp:coreProperties>
</file>