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www.rstudio.com/products/shiny-server/" TargetMode="External"/><Relationship Id="rId8" Type="http://schemas.openxmlformats.org/officeDocument/2006/relationships/hyperlink" Target="http://shinyapps.io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24" Type="http://schemas.openxmlformats.org/officeDocument/2006/relationships/image" Target="../media/image20.png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29" Type="http://schemas.openxmlformats.org/officeDocument/2006/relationships/image" Target="../media/image25.png"/><Relationship Id="rId30" Type="http://schemas.openxmlformats.org/officeDocument/2006/relationships/image" Target="../media/image26.png"/><Relationship Id="rId31" Type="http://schemas.openxmlformats.org/officeDocument/2006/relationships/image" Target="../media/image27.png"/><Relationship Id="rId32" Type="http://schemas.openxmlformats.org/officeDocument/2006/relationships/image" Target="../media/image28.png"/><Relationship Id="rId33" Type="http://schemas.openxmlformats.org/officeDocument/2006/relationships/image" Target="../media/image29.png"/><Relationship Id="rId34" Type="http://schemas.openxmlformats.org/officeDocument/2006/relationships/image" Target="../media/image30.png"/><Relationship Id="rId35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2.png"/><Relationship Id="rId7" Type="http://schemas.openxmlformats.org/officeDocument/2006/relationships/image" Target="../media/image8.png"/><Relationship Id="rId8" Type="http://schemas.openxmlformats.org/officeDocument/2006/relationships/image" Target="../media/image33.png"/><Relationship Id="rId9" Type="http://schemas.openxmlformats.org/officeDocument/2006/relationships/image" Target="../media/image11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4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Shiny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Shiny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8" name="Rectangle"/>
          <p:cNvSpPr/>
          <p:nvPr/>
        </p:nvSpPr>
        <p:spPr>
          <a:xfrm>
            <a:off x="3654648" y="1110314"/>
            <a:ext cx="6648897" cy="568265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39" name="Screen Shot 2015-06-08 at 11.50.27 AM.png" descr="Screen Shot 2015-06-08 at 11.50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7035" y="1537721"/>
            <a:ext cx="1199738" cy="1795972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</p:pic>
      <p:sp>
        <p:nvSpPr>
          <p:cNvPr id="140" name="Complete the template by adding arguments to fluidPage() and a body to the server function."/>
          <p:cNvSpPr txBox="1"/>
          <p:nvPr/>
        </p:nvSpPr>
        <p:spPr>
          <a:xfrm>
            <a:off x="5890097" y="1120179"/>
            <a:ext cx="4351304" cy="452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rPr sz="1200"/>
              <a:t>Complete the template by adding arguments to fluidPage() and a body to the server function.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667218" y="1521846"/>
            <a:ext cx="6672774" cy="5267535"/>
            <a:chOff x="0" y="0"/>
            <a:chExt cx="6672773" cy="5267534"/>
          </a:xfrm>
        </p:grpSpPr>
        <p:grpSp>
          <p:nvGrpSpPr>
            <p:cNvPr id="158" name="Group"/>
            <p:cNvGrpSpPr/>
            <p:nvPr/>
          </p:nvGrpSpPr>
          <p:grpSpPr>
            <a:xfrm>
              <a:off x="99915" y="3850733"/>
              <a:ext cx="1936585" cy="1416802"/>
              <a:chOff x="0" y="7337"/>
              <a:chExt cx="1936584" cy="1416801"/>
            </a:xfrm>
          </p:grpSpPr>
          <p:sp>
            <p:nvSpPr>
              <p:cNvPr id="141" name="Rounded Rectangle"/>
              <p:cNvSpPr/>
              <p:nvPr/>
            </p:nvSpPr>
            <p:spPr>
              <a:xfrm>
                <a:off x="0" y="110548"/>
                <a:ext cx="1936585" cy="1265246"/>
              </a:xfrm>
              <a:prstGeom prst="roundRect">
                <a:avLst>
                  <a:gd name="adj" fmla="val 3082"/>
                </a:avLst>
              </a:prstGeom>
              <a:solidFill>
                <a:schemeClr val="accent1">
                  <a:satOff val="22051"/>
                  <a:lumOff val="1594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Rectangle"/>
              <p:cNvSpPr/>
              <p:nvPr/>
            </p:nvSpPr>
            <p:spPr>
              <a:xfrm>
                <a:off x="39455" y="283792"/>
                <a:ext cx="1862602" cy="1949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app-name"/>
              <p:cNvSpPr txBox="1"/>
              <p:nvPr/>
            </p:nvSpPr>
            <p:spPr>
              <a:xfrm>
                <a:off x="393964" y="7337"/>
                <a:ext cx="1148657" cy="339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spcBef>
                    <a:spcPts val="0"/>
                  </a:spcBef>
                  <a:defRPr b="0">
                    <a:solidFill>
                      <a:srgbClr val="FFFFFF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app-name</a:t>
                </a:r>
              </a:p>
            </p:txBody>
          </p:sp>
          <p:sp>
            <p:nvSpPr>
              <p:cNvPr id="144" name="Circle"/>
              <p:cNvSpPr/>
              <p:nvPr/>
            </p:nvSpPr>
            <p:spPr>
              <a:xfrm>
                <a:off x="58935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Circle"/>
              <p:cNvSpPr/>
              <p:nvPr/>
            </p:nvSpPr>
            <p:spPr>
              <a:xfrm>
                <a:off x="178660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" name="Circle"/>
              <p:cNvSpPr/>
              <p:nvPr/>
            </p:nvSpPr>
            <p:spPr>
              <a:xfrm>
                <a:off x="305279" y="163332"/>
                <a:ext cx="88901" cy="889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Rounded Rectangle"/>
              <p:cNvSpPr/>
              <p:nvPr/>
            </p:nvSpPr>
            <p:spPr>
              <a:xfrm>
                <a:off x="38100" y="379464"/>
                <a:ext cx="1867430" cy="962278"/>
              </a:xfrm>
              <a:prstGeom prst="roundRect">
                <a:avLst>
                  <a:gd name="adj" fmla="val 320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app.R"/>
              <p:cNvSpPr txBox="1"/>
              <p:nvPr/>
            </p:nvSpPr>
            <p:spPr>
              <a:xfrm>
                <a:off x="428200" y="192693"/>
                <a:ext cx="684648" cy="32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spcBef>
                    <a:spcPts val="0"/>
                  </a:spcBef>
                  <a:defRPr sz="1100">
                    <a:solidFill>
                      <a:schemeClr val="accent1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app.R</a:t>
                </a:r>
              </a:p>
            </p:txBody>
          </p:sp>
          <p:grpSp>
            <p:nvGrpSpPr>
              <p:cNvPr id="157" name="Group"/>
              <p:cNvGrpSpPr/>
              <p:nvPr/>
            </p:nvGrpSpPr>
            <p:grpSpPr>
              <a:xfrm>
                <a:off x="86896" y="554988"/>
                <a:ext cx="1608142" cy="869151"/>
                <a:chOff x="0" y="0"/>
                <a:chExt cx="1608140" cy="869149"/>
              </a:xfrm>
            </p:grpSpPr>
            <p:sp>
              <p:nvSpPr>
                <p:cNvPr id="149" name=""/>
                <p:cNvSpPr txBox="1"/>
                <p:nvPr/>
              </p:nvSpPr>
              <p:spPr>
                <a:xfrm>
                  <a:off x="0" y="544109"/>
                  <a:ext cx="310527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</a:t>
                  </a:r>
                </a:p>
              </p:txBody>
            </p:sp>
            <p:sp>
              <p:nvSpPr>
                <p:cNvPr id="150" name="DESCRIPTION"/>
                <p:cNvSpPr txBox="1"/>
                <p:nvPr/>
              </p:nvSpPr>
              <p:spPr>
                <a:xfrm>
                  <a:off x="341303" y="0"/>
                  <a:ext cx="1265214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DESCRIPTION</a:t>
                  </a:r>
                </a:p>
              </p:txBody>
            </p:sp>
            <p:sp>
              <p:nvSpPr>
                <p:cNvPr id="151" name="README"/>
                <p:cNvSpPr txBox="1"/>
                <p:nvPr/>
              </p:nvSpPr>
              <p:spPr>
                <a:xfrm>
                  <a:off x="341303" y="183804"/>
                  <a:ext cx="83599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README</a:t>
                  </a:r>
                </a:p>
              </p:txBody>
            </p:sp>
            <p:sp>
              <p:nvSpPr>
                <p:cNvPr id="152" name="&lt;other files&gt;"/>
                <p:cNvSpPr txBox="1"/>
                <p:nvPr/>
              </p:nvSpPr>
              <p:spPr>
                <a:xfrm>
                  <a:off x="341303" y="350285"/>
                  <a:ext cx="1266838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&lt;other files&gt;</a:t>
                  </a:r>
                </a:p>
              </p:txBody>
            </p:sp>
            <p:sp>
              <p:nvSpPr>
                <p:cNvPr id="153" name="www"/>
                <p:cNvSpPr txBox="1"/>
                <p:nvPr/>
              </p:nvSpPr>
              <p:spPr>
                <a:xfrm>
                  <a:off x="341303" y="518709"/>
                  <a:ext cx="532830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>
                    <a:spcBef>
                      <a:spcPts val="0"/>
                    </a:spcBef>
                    <a:defRPr b="0" sz="11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Lucida Grande"/>
                      <a:ea typeface="Lucida Grande"/>
                      <a:cs typeface="Lucida Grande"/>
                      <a:sym typeface="Lucida Grande"/>
                    </a:defRPr>
                  </a:lvl1pPr>
                </a:lstStyle>
                <a:p>
                  <a:pPr/>
                  <a:r>
                    <a:t>www</a:t>
                  </a:r>
                </a:p>
              </p:txBody>
            </p:sp>
            <p:sp>
              <p:nvSpPr>
                <p:cNvPr id="154" name=""/>
                <p:cNvSpPr txBox="1"/>
                <p:nvPr/>
              </p:nvSpPr>
              <p:spPr>
                <a:xfrm>
                  <a:off x="7257" y="1905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55" name=""/>
                <p:cNvSpPr txBox="1"/>
                <p:nvPr/>
              </p:nvSpPr>
              <p:spPr>
                <a:xfrm>
                  <a:off x="7257" y="199810"/>
                  <a:ext cx="296013" cy="325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  <p:sp>
              <p:nvSpPr>
                <p:cNvPr id="156" name=""/>
                <p:cNvSpPr txBox="1"/>
                <p:nvPr/>
              </p:nvSpPr>
              <p:spPr>
                <a:xfrm>
                  <a:off x="7257" y="374251"/>
                  <a:ext cx="296013" cy="3250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spcBef>
                      <a:spcPts val="0"/>
                    </a:spcBef>
                    <a:defRPr b="0" sz="1300">
                      <a:solidFill>
                        <a:schemeClr val="accent1">
                          <a:satOff val="22051"/>
                          <a:lumOff val="15940"/>
                        </a:schemeClr>
                      </a:solidFill>
                      <a:latin typeface="FontAwesome"/>
                      <a:ea typeface="FontAwesome"/>
                      <a:cs typeface="FontAwesome"/>
                      <a:sym typeface="FontAwesome"/>
                    </a:defRPr>
                  </a:lvl1pPr>
                </a:lstStyle>
                <a:p>
                  <a:pPr/>
                  <a:r>
                    <a:t></a:t>
                  </a:r>
                </a:p>
              </p:txBody>
            </p:sp>
          </p:grpSp>
        </p:grpSp>
        <p:sp>
          <p:nvSpPr>
            <p:cNvPr id="159" name=""/>
            <p:cNvSpPr txBox="1"/>
            <p:nvPr/>
          </p:nvSpPr>
          <p:spPr>
            <a:xfrm>
              <a:off x="194069" y="4061568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60" name=".r"/>
            <p:cNvSpPr txBox="1"/>
            <p:nvPr/>
          </p:nvSpPr>
          <p:spPr>
            <a:xfrm>
              <a:off x="212348" y="4086198"/>
              <a:ext cx="223206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.r</a:t>
              </a:r>
            </a:p>
          </p:txBody>
        </p:sp>
        <p:sp>
          <p:nvSpPr>
            <p:cNvPr id="161" name="Line"/>
            <p:cNvSpPr/>
            <p:nvPr/>
          </p:nvSpPr>
          <p:spPr>
            <a:xfrm flipH="1">
              <a:off x="6174517" y="195069"/>
              <a:ext cx="1" cy="115196"/>
            </a:xfrm>
            <a:prstGeom prst="line">
              <a:avLst/>
            </a:prstGeom>
            <a:noFill/>
            <a:ln w="9525" cap="flat">
              <a:solidFill>
                <a:srgbClr val="79ABDB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64" name="Group"/>
            <p:cNvGrpSpPr/>
            <p:nvPr/>
          </p:nvGrpSpPr>
          <p:grpSpPr>
            <a:xfrm>
              <a:off x="2805279" y="0"/>
              <a:ext cx="2670398" cy="1811846"/>
              <a:chOff x="355600" y="0"/>
              <a:chExt cx="2670396" cy="1811845"/>
            </a:xfrm>
          </p:grpSpPr>
          <p:sp>
            <p:nvSpPr>
              <p:cNvPr id="162" name="library(shiny)…"/>
              <p:cNvSpPr/>
              <p:nvPr/>
            </p:nvSpPr>
            <p:spPr>
              <a:xfrm>
                <a:off x="355600" y="0"/>
                <a:ext cx="2474855" cy="181184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library(shiny)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ui &lt;- fluidPage(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numericInput(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inputId = 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"n"</a:t>
                </a:r>
                <a:r>
                  <a:t>,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"Sample size", value = 25),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plotOutput(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outputId = "hist"</a:t>
                </a: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server &lt;- function(input, output) 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</a:t>
                </a:r>
                <a:r>
                  <a:rPr b="1">
                    <a:solidFill>
                      <a:srgbClr val="007DD6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output$hist</a:t>
                </a:r>
                <a:r>
                  <a:t> &lt;- </a:t>
                </a:r>
                <a:r>
                  <a:rPr b="1">
                    <a:solidFill>
                      <a:schemeClr val="accent1">
                        <a:hueOff val="-180877"/>
                        <a:satOff val="65749"/>
                        <a:lumOff val="1766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renderPlot</a:t>
                </a:r>
                <a:r>
                  <a:t>({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  hist(rnorm(</a:t>
                </a:r>
                <a:r>
                  <a:rPr b="1">
                    <a:solidFill>
                      <a:schemeClr val="accent1">
                        <a:hueOff val="-158953"/>
                        <a:satOff val="43350"/>
                        <a:lumOff val="-16494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input$n</a:t>
                </a:r>
                <a:r>
                  <a:t>))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 })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}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shinyApp(ui = ui, server = server)</a:t>
                </a:r>
              </a:p>
            </p:txBody>
          </p:sp>
          <p:sp>
            <p:nvSpPr>
              <p:cNvPr id="163" name="Arrow"/>
              <p:cNvSpPr/>
              <p:nvPr/>
            </p:nvSpPr>
            <p:spPr>
              <a:xfrm>
                <a:off x="2738794" y="634826"/>
                <a:ext cx="287203" cy="276334"/>
              </a:xfrm>
              <a:prstGeom prst="rightArrow">
                <a:avLst>
                  <a:gd name="adj1" fmla="val 54581"/>
                  <a:gd name="adj2" fmla="val 60580"/>
                </a:avLst>
              </a:prstGeom>
              <a:solidFill>
                <a:schemeClr val="accent1">
                  <a:hueOff val="-158953"/>
                  <a:satOff val="43350"/>
                  <a:lumOff val="-1649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5" name="Add inputs to the UI with *Input() functions…"/>
            <p:cNvSpPr txBox="1"/>
            <p:nvPr/>
          </p:nvSpPr>
          <p:spPr>
            <a:xfrm>
              <a:off x="0" y="19502"/>
              <a:ext cx="2802297" cy="177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inputs to the UI with *Input() functions</a:t>
              </a:r>
            </a:p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Add outputs with *Output() functions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Tell server how to render outputs with R in 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server function. To do this: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outputs with </a:t>
              </a:r>
              <a:r>
                <a:rPr b="1">
                  <a:solidFill>
                    <a:srgbClr val="007DD6"/>
                  </a:solidFill>
                </a:rPr>
                <a:t>output$&lt;id&gt;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Refer to inputs with</a:t>
              </a:r>
              <a:r>
                <a:rPr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 </a:t>
              </a:r>
              <a:r>
                <a:rPr b="1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</a:rPr>
                <a:t>input$&lt;id&gt;</a:t>
              </a:r>
            </a:p>
            <a:p>
              <a:pPr marL="152400" indent="-152400">
                <a:spcBef>
                  <a:spcPts val="300"/>
                </a:spcBef>
                <a:buClr>
                  <a:srgbClr val="007DD6"/>
                </a:buClr>
                <a:buSzPct val="100000"/>
                <a:buAutoNum type="arabicPeriod" startAt="1"/>
                <a:defRPr b="0" sz="1100">
                  <a:solidFill>
                    <a:srgbClr val="000000"/>
                  </a:solidFill>
                </a:defRPr>
              </a:pPr>
              <a:r>
                <a:t>Wrap code in a </a:t>
              </a:r>
              <a:r>
                <a:rPr b="1"/>
                <a:t>render*()</a:t>
              </a:r>
              <a:r>
                <a:t> function before saving to output</a:t>
              </a:r>
            </a:p>
          </p:txBody>
        </p:sp>
        <p:sp>
          <p:nvSpPr>
            <p:cNvPr id="166" name="Line"/>
            <p:cNvSpPr/>
            <p:nvPr/>
          </p:nvSpPr>
          <p:spPr>
            <a:xfrm>
              <a:off x="2556813" y="182073"/>
              <a:ext cx="232014" cy="23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3" y="5435"/>
                    <a:pt x="3788" y="10433"/>
                    <a:pt x="7844" y="14330"/>
                  </a:cubicBezTo>
                  <a:cubicBezTo>
                    <a:pt x="11625" y="17964"/>
                    <a:pt x="16396" y="20485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2236575" y="434224"/>
              <a:ext cx="552253" cy="20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88" y="4444"/>
                    <a:pt x="5307" y="8292"/>
                    <a:pt x="8130" y="11504"/>
                  </a:cubicBezTo>
                  <a:cubicBezTo>
                    <a:pt x="12444" y="16413"/>
                    <a:pt x="16971" y="19806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207293" y="1059791"/>
              <a:ext cx="580074" cy="8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5" fill="norm" stroke="1" extrusionOk="0">
                  <a:moveTo>
                    <a:pt x="0" y="0"/>
                  </a:moveTo>
                  <a:cubicBezTo>
                    <a:pt x="3172" y="7939"/>
                    <a:pt x="6455" y="13630"/>
                    <a:pt x="9796" y="16981"/>
                  </a:cubicBezTo>
                  <a:cubicBezTo>
                    <a:pt x="13704" y="20903"/>
                    <a:pt x="17667" y="21600"/>
                    <a:pt x="21600" y="1905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2056005" y="1254736"/>
              <a:ext cx="735331" cy="2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7" fill="norm" stroke="1" extrusionOk="0">
                  <a:moveTo>
                    <a:pt x="0" y="0"/>
                  </a:moveTo>
                  <a:cubicBezTo>
                    <a:pt x="3160" y="11230"/>
                    <a:pt x="6346" y="17721"/>
                    <a:pt x="9539" y="19435"/>
                  </a:cubicBezTo>
                  <a:cubicBezTo>
                    <a:pt x="13571" y="21600"/>
                    <a:pt x="17603" y="16147"/>
                    <a:pt x="21600" y="3127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2559679" y="1232587"/>
              <a:ext cx="2035906" cy="34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9" fill="norm" stroke="1" extrusionOk="0">
                  <a:moveTo>
                    <a:pt x="0" y="17653"/>
                  </a:moveTo>
                  <a:cubicBezTo>
                    <a:pt x="3780" y="16960"/>
                    <a:pt x="7559" y="17555"/>
                    <a:pt x="11331" y="19113"/>
                  </a:cubicBezTo>
                  <a:cubicBezTo>
                    <a:pt x="14702" y="20505"/>
                    <a:pt x="18355" y="21600"/>
                    <a:pt x="20649" y="8053"/>
                  </a:cubicBezTo>
                  <a:cubicBezTo>
                    <a:pt x="21050" y="5689"/>
                    <a:pt x="21372" y="2966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1" name="Save your template as app.R. Alternatively, split your template into two files named ui.R and server.R."/>
            <p:cNvSpPr txBox="1"/>
            <p:nvPr/>
          </p:nvSpPr>
          <p:spPr>
            <a:xfrm>
              <a:off x="6751" y="1769315"/>
              <a:ext cx="653766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your template as </a:t>
              </a:r>
              <a:r>
                <a:rPr b="1"/>
                <a:t>app.R</a:t>
              </a:r>
              <a:r>
                <a:t>. Alternatively, split your template into two files named </a:t>
              </a:r>
              <a:r>
                <a:rPr b="1"/>
                <a:t>ui.R</a:t>
              </a:r>
              <a:r>
                <a:t> and </a:t>
              </a:r>
              <a:r>
                <a:rPr b="1"/>
                <a:t>server.R</a:t>
              </a:r>
              <a:r>
                <a:t>.</a:t>
              </a:r>
            </a:p>
          </p:txBody>
        </p:sp>
        <p:sp>
          <p:nvSpPr>
            <p:cNvPr id="172" name="library(shiny)…"/>
            <p:cNvSpPr/>
            <p:nvPr/>
          </p:nvSpPr>
          <p:spPr>
            <a:xfrm>
              <a:off x="79277" y="2045222"/>
              <a:ext cx="2474856" cy="17102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ui &lt;- </a:t>
              </a:r>
              <a:r>
                <a:rPr>
                  <a:solidFill>
                    <a:srgbClr val="000000"/>
                  </a:solidFill>
                </a:rPr>
                <a:t>fluidPage(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000000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server &lt;-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function(input, output) 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&lt;-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({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  hist(rnorm(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))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  })</a:t>
              </a:r>
              <a:endParaRPr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</a:endParaRPr>
            </a:p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 = ui, server = server)</a:t>
              </a:r>
            </a:p>
          </p:txBody>
        </p:sp>
        <p:sp>
          <p:nvSpPr>
            <p:cNvPr id="173" name="# ui.R…"/>
            <p:cNvSpPr/>
            <p:nvPr/>
          </p:nvSpPr>
          <p:spPr>
            <a:xfrm>
              <a:off x="2657642" y="2045743"/>
              <a:ext cx="2208155" cy="8411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ui.R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fluidPage(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numericInput(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inputId =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"n"</a:t>
              </a:r>
              <a:r>
                <a:t>,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"Sample size", value = 25),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plotOutput(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outputId = "hist"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</p:txBody>
        </p:sp>
        <p:sp>
          <p:nvSpPr>
            <p:cNvPr id="174" name="# server.R…"/>
            <p:cNvSpPr/>
            <p:nvPr/>
          </p:nvSpPr>
          <p:spPr>
            <a:xfrm>
              <a:off x="2656888" y="2968992"/>
              <a:ext cx="2209801" cy="79917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 sz="9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# server.R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function(input, output) 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output$hist</a:t>
              </a:r>
              <a:r>
                <a:t> &lt;-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renderPlot</a:t>
              </a:r>
              <a:r>
                <a:t>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hist(rnorm(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input$n</a:t>
              </a:r>
              <a:r>
                <a:t>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</p:txBody>
        </p:sp>
        <p:sp>
          <p:nvSpPr>
            <p:cNvPr id="175" name="ui.R contains everything…"/>
            <p:cNvSpPr txBox="1"/>
            <p:nvPr/>
          </p:nvSpPr>
          <p:spPr>
            <a:xfrm>
              <a:off x="4863520" y="2076494"/>
              <a:ext cx="1809254" cy="1678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 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contains everything </a:t>
              </a:r>
              <a:endParaRPr>
                <a:latin typeface="+mn-lt"/>
                <a:ea typeface="+mn-ea"/>
                <a:cs typeface="+mn-cs"/>
                <a:sym typeface="Source Sans Pro"/>
              </a:endParaRP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you would save to ui.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server.R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 </a:t>
              </a:r>
              <a:r>
                <a:rPr b="0"/>
                <a:t>ends with the function you would save </a:t>
              </a:r>
              <a:endParaRPr b="0"/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to server.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endParaRPr b="0">
                <a:latin typeface="+mj-lt"/>
                <a:ea typeface="+mj-ea"/>
                <a:cs typeface="+mj-cs"/>
                <a:sym typeface="Source Sans Pro Light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No need to call </a:t>
              </a:r>
            </a:p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t>shinyApp()</a:t>
              </a:r>
              <a:r>
                <a:rPr b="0">
                  <a:latin typeface="+mj-lt"/>
                  <a:ea typeface="+mj-ea"/>
                  <a:cs typeface="+mj-cs"/>
                  <a:sym typeface="Source Sans Pro Light"/>
                </a:rPr>
                <a:t>. </a:t>
              </a:r>
            </a:p>
          </p:txBody>
        </p:sp>
        <p:sp>
          <p:nvSpPr>
            <p:cNvPr id="176" name="Arrow"/>
            <p:cNvSpPr/>
            <p:nvPr/>
          </p:nvSpPr>
          <p:spPr>
            <a:xfrm>
              <a:off x="2476224" y="241055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Arrow"/>
            <p:cNvSpPr/>
            <p:nvPr/>
          </p:nvSpPr>
          <p:spPr>
            <a:xfrm>
              <a:off x="2476224" y="3245822"/>
              <a:ext cx="287203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Save each app as a directory that holds an app.R file (or a server.R file and a ui.R file) plus optional extra files."/>
            <p:cNvSpPr txBox="1"/>
            <p:nvPr/>
          </p:nvSpPr>
          <p:spPr>
            <a:xfrm>
              <a:off x="51567" y="3710440"/>
              <a:ext cx="6537666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Save each app as a directory that holds an</a:t>
              </a:r>
              <a:r>
                <a:rPr b="1"/>
                <a:t> app.R f</a:t>
              </a:r>
              <a:r>
                <a:t>ile (or a </a:t>
              </a:r>
              <a:r>
                <a:rPr b="1"/>
                <a:t>server.R</a:t>
              </a:r>
              <a:r>
                <a:t> file and a </a:t>
              </a:r>
              <a:r>
                <a:rPr b="1"/>
                <a:t>ui.R </a:t>
              </a:r>
              <a:r>
                <a:t>file) plus optional extra files.</a:t>
              </a:r>
            </a:p>
          </p:txBody>
        </p:sp>
        <p:sp>
          <p:nvSpPr>
            <p:cNvPr id="179" name="The directory name is the name of the app…"/>
            <p:cNvSpPr txBox="1"/>
            <p:nvPr/>
          </p:nvSpPr>
          <p:spPr>
            <a:xfrm>
              <a:off x="2245769" y="3922006"/>
              <a:ext cx="3484447" cy="133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The directory name is the name of the app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defines objects available to both 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ui.R and server.R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used in showcase mode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data, scripts, etc.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</a:defRPr>
              </a:pPr>
              <a:r>
                <a:t>(optional) directory of files to share with web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1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 browsers (images, CSS, .js, etc.) Must be named "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www</a:t>
              </a:r>
              <a:r>
                <a:rPr>
                  <a:latin typeface="+mn-lt"/>
                  <a:ea typeface="+mn-ea"/>
                  <a:cs typeface="+mn-cs"/>
                  <a:sym typeface="Source Sans Pro"/>
                </a:rPr>
                <a:t>"</a:t>
              </a:r>
            </a:p>
          </p:txBody>
        </p:sp>
        <p:sp>
          <p:nvSpPr>
            <p:cNvPr id="180" name="Line"/>
            <p:cNvSpPr/>
            <p:nvPr/>
          </p:nvSpPr>
          <p:spPr>
            <a:xfrm>
              <a:off x="2082835" y="4041823"/>
              <a:ext cx="193636" cy="2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00" y="19096"/>
                    <a:pt x="17398" y="16708"/>
                    <a:pt x="15294" y="14437"/>
                  </a:cubicBezTo>
                  <a:cubicBezTo>
                    <a:pt x="10206" y="8944"/>
                    <a:pt x="5108" y="4132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537000" y="4572768"/>
              <a:ext cx="739472" cy="6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9" fill="norm" stroke="1" extrusionOk="0">
                  <a:moveTo>
                    <a:pt x="21600" y="15542"/>
                  </a:moveTo>
                  <a:cubicBezTo>
                    <a:pt x="18014" y="20428"/>
                    <a:pt x="14395" y="21600"/>
                    <a:pt x="10790" y="19043"/>
                  </a:cubicBezTo>
                  <a:cubicBezTo>
                    <a:pt x="7149" y="16461"/>
                    <a:pt x="3537" y="10086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1524531" y="4813363"/>
              <a:ext cx="751940" cy="109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21600" y="0"/>
                  </a:moveTo>
                  <a:cubicBezTo>
                    <a:pt x="17955" y="8267"/>
                    <a:pt x="14196" y="14137"/>
                    <a:pt x="10378" y="17525"/>
                  </a:cubicBezTo>
                  <a:cubicBezTo>
                    <a:pt x="6939" y="20576"/>
                    <a:pt x="3466" y="21600"/>
                    <a:pt x="0" y="2058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1012959" y="4951462"/>
              <a:ext cx="1263513" cy="1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8" fill="norm" stroke="1" extrusionOk="0">
                  <a:moveTo>
                    <a:pt x="21600" y="0"/>
                  </a:moveTo>
                  <a:cubicBezTo>
                    <a:pt x="18706" y="6682"/>
                    <a:pt x="15757" y="11758"/>
                    <a:pt x="12774" y="15190"/>
                  </a:cubicBezTo>
                  <a:cubicBezTo>
                    <a:pt x="8546" y="20055"/>
                    <a:pt x="4267" y="21600"/>
                    <a:pt x="0" y="19802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259551" y="4619966"/>
              <a:ext cx="1016921" cy="14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fill="norm" stroke="1" extrusionOk="0">
                  <a:moveTo>
                    <a:pt x="21600" y="0"/>
                  </a:moveTo>
                  <a:cubicBezTo>
                    <a:pt x="17866" y="9912"/>
                    <a:pt x="13950" y="16382"/>
                    <a:pt x="9960" y="19233"/>
                  </a:cubicBezTo>
                  <a:cubicBezTo>
                    <a:pt x="6648" y="21600"/>
                    <a:pt x="3307" y="21456"/>
                    <a:pt x="0" y="18803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" name="Launch apps with runApp(&lt;path to directory&gt;)"/>
            <p:cNvSpPr txBox="1"/>
            <p:nvPr/>
          </p:nvSpPr>
          <p:spPr>
            <a:xfrm>
              <a:off x="5090397" y="4207428"/>
              <a:ext cx="1359284" cy="55491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000000"/>
                  </a:solidFill>
                </a:defRPr>
              </a:pPr>
              <a:r>
                <a:rPr b="0"/>
                <a:t>Launch apps with </a:t>
              </a:r>
              <a:r>
                <a:rPr b="0" sz="1000"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runApp(&lt;path to directory&gt;)</a:t>
              </a:r>
            </a:p>
          </p:txBody>
        </p:sp>
        <p:sp>
          <p:nvSpPr>
            <p:cNvPr id="186" name="global.R"/>
            <p:cNvSpPr txBox="1"/>
            <p:nvPr/>
          </p:nvSpPr>
          <p:spPr>
            <a:xfrm>
              <a:off x="528115" y="4220585"/>
              <a:ext cx="1265214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spcBef>
                  <a:spcPts val="0"/>
                </a:spcBef>
                <a:defRPr b="0" sz="11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global.R</a:t>
              </a:r>
            </a:p>
          </p:txBody>
        </p:sp>
        <p:sp>
          <p:nvSpPr>
            <p:cNvPr id="187" name=""/>
            <p:cNvSpPr txBox="1"/>
            <p:nvPr/>
          </p:nvSpPr>
          <p:spPr>
            <a:xfrm>
              <a:off x="194069" y="4239635"/>
              <a:ext cx="296013" cy="3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spcBef>
                  <a:spcPts val="0"/>
                </a:spcBef>
                <a:defRPr b="0" sz="1300">
                  <a:solidFill>
                    <a:schemeClr val="accent1">
                      <a:satOff val="22051"/>
                      <a:lumOff val="15940"/>
                    </a:schemeClr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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1512427" y="4261780"/>
              <a:ext cx="764044" cy="12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21600" y="0"/>
                  </a:moveTo>
                  <a:cubicBezTo>
                    <a:pt x="19224" y="5123"/>
                    <a:pt x="16792" y="9333"/>
                    <a:pt x="14320" y="12603"/>
                  </a:cubicBezTo>
                  <a:cubicBezTo>
                    <a:pt x="9625" y="18813"/>
                    <a:pt x="4814" y="21600"/>
                    <a:pt x="0" y="20898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90" name="shiny.png" descr="shin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Line"/>
          <p:cNvSpPr/>
          <p:nvPr/>
        </p:nvSpPr>
        <p:spPr>
          <a:xfrm>
            <a:off x="3657600" y="1102908"/>
            <a:ext cx="66548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3" name="Basics"/>
          <p:cNvSpPr txBox="1"/>
          <p:nvPr/>
        </p:nvSpPr>
        <p:spPr>
          <a:xfrm>
            <a:off x="306210" y="1092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Basics</a:t>
            </a:r>
          </a:p>
        </p:txBody>
      </p:sp>
      <p:sp>
        <p:nvSpPr>
          <p:cNvPr id="194" name="Building an App"/>
          <p:cNvSpPr txBox="1"/>
          <p:nvPr/>
        </p:nvSpPr>
        <p:spPr>
          <a:xfrm>
            <a:off x="3724265" y="10921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Building an App </a:t>
            </a:r>
          </a:p>
        </p:txBody>
      </p:sp>
      <p:sp>
        <p:nvSpPr>
          <p:cNvPr id="195" name="Outputs - render*()  and *Output() functions work together to add R output to the UI"/>
          <p:cNvSpPr txBox="1"/>
          <p:nvPr/>
        </p:nvSpPr>
        <p:spPr>
          <a:xfrm>
            <a:off x="3724265" y="6855819"/>
            <a:ext cx="601384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Outputs - </a:t>
            </a:r>
            <a:r>
              <a:rPr sz="1200"/>
              <a:t>render*()  and *Output() functions work together to add R output to the UI</a:t>
            </a:r>
          </a:p>
        </p:txBody>
      </p:sp>
      <p:sp>
        <p:nvSpPr>
          <p:cNvPr id="196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702055" y="6873614"/>
            <a:ext cx="655800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8" name="Inputs"/>
          <p:cNvSpPr txBox="1"/>
          <p:nvPr/>
        </p:nvSpPr>
        <p:spPr>
          <a:xfrm>
            <a:off x="10581929" y="1092199"/>
            <a:ext cx="8813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t>Inputs</a:t>
            </a:r>
          </a:p>
        </p:txBody>
      </p:sp>
      <p:sp>
        <p:nvSpPr>
          <p:cNvPr id="199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0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01" name="Build or purchase your own Shiny Server…"/>
          <p:cNvSpPr txBox="1"/>
          <p:nvPr/>
        </p:nvSpPr>
        <p:spPr>
          <a:xfrm>
            <a:off x="397463" y="9457707"/>
            <a:ext cx="2835556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chemeClr val="accent1">
                    <a:satOff val="22051"/>
                    <a:lumOff val="15940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Build or purchase your own Shiny Server</a:t>
            </a:r>
            <a:r>
              <a:t> </a:t>
            </a:r>
          </a:p>
          <a:p>
            <a: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at </a:t>
            </a:r>
            <a:r>
              <a:rPr u="sng">
                <a:hlinkClick r:id="rId7" invalidUrl="" action="" tgtFrame="" tooltip="" history="1" highlightClick="0" endSnd="0"/>
              </a:rPr>
              <a:t>www.rstudio.com/products/shiny-server/</a:t>
            </a:r>
          </a:p>
        </p:txBody>
      </p:sp>
      <p:sp>
        <p:nvSpPr>
          <p:cNvPr id="202" name="A Shiny app is a web page (UI) connected to a computer running a live R session (Server)"/>
          <p:cNvSpPr txBox="1"/>
          <p:nvPr/>
        </p:nvSpPr>
        <p:spPr>
          <a:xfrm>
            <a:off x="310542" y="1467479"/>
            <a:ext cx="3135956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Shiny</a:t>
            </a:r>
            <a:r>
              <a:t> app is a web page (</a:t>
            </a:r>
            <a:r>
              <a:rPr b="1"/>
              <a:t>UI</a:t>
            </a:r>
            <a:r>
              <a:t>) connected to a computer running a live R session (</a:t>
            </a:r>
            <a:r>
              <a:rPr b="1"/>
              <a:t>Server</a:t>
            </a:r>
            <a:r>
              <a:t>)</a:t>
            </a:r>
          </a:p>
        </p:txBody>
      </p:sp>
      <p:sp>
        <p:nvSpPr>
          <p:cNvPr id="203" name="Users can manipulate the UI, which will cause the server to update the UI’s displays (by running R code)."/>
          <p:cNvSpPr txBox="1"/>
          <p:nvPr/>
        </p:nvSpPr>
        <p:spPr>
          <a:xfrm>
            <a:off x="321263" y="2740958"/>
            <a:ext cx="3138555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Users can manipulate the UI, which will cause the server to update the UI’s displays (by running R code).</a:t>
            </a:r>
          </a:p>
        </p:txBody>
      </p:sp>
      <p:sp>
        <p:nvSpPr>
          <p:cNvPr id="204" name="library(shiny)…"/>
          <p:cNvSpPr/>
          <p:nvPr/>
        </p:nvSpPr>
        <p:spPr>
          <a:xfrm>
            <a:off x="871889" y="4448338"/>
            <a:ext cx="2459926" cy="906903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 output){}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 = ui, server = server)</a:t>
            </a:r>
          </a:p>
        </p:txBody>
      </p:sp>
      <p:sp>
        <p:nvSpPr>
          <p:cNvPr id="205" name="Begin writing a new app with this template. Preview the app by running the code at the R command line."/>
          <p:cNvSpPr txBox="1"/>
          <p:nvPr/>
        </p:nvSpPr>
        <p:spPr>
          <a:xfrm>
            <a:off x="326737" y="3721584"/>
            <a:ext cx="313595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Begin writing a new app with this template. Preview the app by running the code at the R command line.</a:t>
            </a:r>
          </a:p>
        </p:txBody>
      </p:sp>
      <p:sp>
        <p:nvSpPr>
          <p:cNvPr id="206" name="The easiest way to share your app is to host it on shinyapps.io, a cloud based service from RStudio"/>
          <p:cNvSpPr txBox="1"/>
          <p:nvPr/>
        </p:nvSpPr>
        <p:spPr>
          <a:xfrm>
            <a:off x="1174331" y="7464042"/>
            <a:ext cx="224744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The easiest way to share your app is to host it on shinyapps.io, a cloud based service from RStudio</a:t>
            </a:r>
          </a:p>
        </p:txBody>
      </p:sp>
      <p:sp>
        <p:nvSpPr>
          <p:cNvPr id="207" name="1. Create a free or professional account at…"/>
          <p:cNvSpPr txBox="1"/>
          <p:nvPr/>
        </p:nvSpPr>
        <p:spPr>
          <a:xfrm>
            <a:off x="311398" y="8225925"/>
            <a:ext cx="3337933" cy="12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Create a free or professional account at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rPr b="1" u="sng">
                <a:latin typeface="+mn-lt"/>
                <a:ea typeface="+mn-ea"/>
                <a:cs typeface="+mn-cs"/>
                <a:sym typeface="Source Sans Pro"/>
                <a:hlinkClick r:id="rId8" invalidUrl="" action="" tgtFrame="" tooltip="" history="1" highlightClick="0" endSnd="0"/>
              </a:rPr>
              <a:t>http://shinyapps.io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Click the </a:t>
            </a:r>
            <a:r>
              <a:rPr b="1"/>
              <a:t>Publish</a:t>
            </a:r>
            <a:r>
              <a:t> icon in the RStudio IDE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t>or run:</a:t>
            </a:r>
          </a:p>
          <a:p>
            <a:pPr>
              <a:spcBef>
                <a:spcPts val="300"/>
              </a:spcBef>
              <a:buClr>
                <a:srgbClr val="000000"/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rsconnect::deployApp(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"&lt;path to directory&gt;"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pic>
        <p:nvPicPr>
          <p:cNvPr id="208" name="Shiny-cheatsheet-2.pdf" descr="Shiny-cheatsheet-2.pdf"/>
          <p:cNvPicPr>
            <a:picLocks noChangeAspect="1"/>
          </p:cNvPicPr>
          <p:nvPr/>
        </p:nvPicPr>
        <p:blipFill>
          <a:blip r:embed="rId9">
            <a:extLst/>
          </a:blip>
          <a:srcRect l="0" t="58642" r="0" b="0"/>
          <a:stretch>
            <a:fillRect/>
          </a:stretch>
        </p:blipFill>
        <p:spPr>
          <a:xfrm>
            <a:off x="481829" y="4927256"/>
            <a:ext cx="259026" cy="18809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ui - nested R functions that assemble an HTML user interface for your app…"/>
          <p:cNvSpPr txBox="1"/>
          <p:nvPr/>
        </p:nvSpPr>
        <p:spPr>
          <a:xfrm>
            <a:off x="359505" y="5397223"/>
            <a:ext cx="3135956" cy="171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39700" indent="-139700">
              <a:lnSpc>
                <a:spcPct val="8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ui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nested R functions that assemble an HTML user interface for your app</a:t>
            </a:r>
          </a:p>
          <a:p>
            <a:pPr marL="139700" indent="-139700">
              <a:lnSpc>
                <a:spcPct val="90000"/>
              </a:lnSpc>
              <a:spcBef>
                <a:spcPts val="10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server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- a function with instructions on how  to build and rebuild the R objects displayed in the UI</a:t>
            </a:r>
            <a:endParaRPr>
              <a:latin typeface="+mn-lt"/>
              <a:ea typeface="+mn-ea"/>
              <a:cs typeface="+mn-cs"/>
              <a:sym typeface="Source Sans Pro"/>
            </a:endParaRPr>
          </a:p>
          <a:p>
            <a:pPr marL="139700" indent="-139700">
              <a:lnSpc>
                <a:spcPct val="90000"/>
              </a:lnSpc>
              <a:spcBef>
                <a:spcPts val="300"/>
              </a:spcBef>
              <a:buSzPct val="173000"/>
              <a:buChar char="•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shinyApp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- combines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ui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and</a:t>
            </a:r>
            <a:r>
              <a:t>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server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into an app. Wrap with</a:t>
            </a: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runApp()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if calling from a sourced script or inside a function.</a:t>
            </a:r>
          </a:p>
        </p:txBody>
      </p:sp>
      <p:pic>
        <p:nvPicPr>
          <p:cNvPr id="210" name="Shiny-cheatsheet-2.pdf" descr="Shiny-cheatsheet-2.pdf"/>
          <p:cNvPicPr>
            <a:picLocks noChangeAspect="1"/>
          </p:cNvPicPr>
          <p:nvPr/>
        </p:nvPicPr>
        <p:blipFill>
          <a:blip r:embed="rId9">
            <a:extLst/>
          </a:blip>
          <a:srcRect l="0" t="58276" r="0" b="0"/>
          <a:stretch>
            <a:fillRect/>
          </a:stretch>
        </p:blipFill>
        <p:spPr>
          <a:xfrm>
            <a:off x="344110" y="7478034"/>
            <a:ext cx="884268" cy="64779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APP TEMPLATE"/>
          <p:cNvSpPr txBox="1"/>
          <p:nvPr/>
        </p:nvSpPr>
        <p:spPr>
          <a:xfrm>
            <a:off x="404019" y="3543656"/>
            <a:ext cx="10352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APP TEMPLATE</a:t>
            </a:r>
          </a:p>
        </p:txBody>
      </p:sp>
      <p:sp>
        <p:nvSpPr>
          <p:cNvPr id="212" name="Line"/>
          <p:cNvSpPr/>
          <p:nvPr/>
        </p:nvSpPr>
        <p:spPr>
          <a:xfrm>
            <a:off x="362778" y="3497533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3" name="SHARE YOUR APP"/>
          <p:cNvSpPr txBox="1"/>
          <p:nvPr/>
        </p:nvSpPr>
        <p:spPr>
          <a:xfrm>
            <a:off x="382259" y="7217901"/>
            <a:ext cx="11960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SHARE YOUR APP</a:t>
            </a:r>
          </a:p>
        </p:txBody>
      </p:sp>
      <p:sp>
        <p:nvSpPr>
          <p:cNvPr id="214" name="Line"/>
          <p:cNvSpPr/>
          <p:nvPr/>
        </p:nvSpPr>
        <p:spPr>
          <a:xfrm>
            <a:off x="341017" y="71717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5" name="DT::renderDataTable(expr, options,   callback,  escape, env, quoted)…"/>
          <p:cNvSpPr txBox="1"/>
          <p:nvPr/>
        </p:nvSpPr>
        <p:spPr>
          <a:xfrm>
            <a:off x="4687740" y="7101054"/>
            <a:ext cx="2645722" cy="3079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241300" indent="-241300">
              <a:lnSpc>
                <a:spcPct val="8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DT::</a:t>
            </a:r>
            <a:r>
              <a:rPr b="1"/>
              <a:t>renderDataTable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t>expr, </a:t>
            </a:r>
            <a:r>
              <a:rPr>
                <a:solidFill>
                  <a:srgbClr val="53585F"/>
                </a:solidFill>
              </a:rPr>
              <a:t>options,   callback,  escape, </a:t>
            </a:r>
            <a:r>
              <a:rPr>
                <a:solidFill>
                  <a:srgbClr val="53585F"/>
                </a:solidFill>
              </a:rPr>
              <a:t>env, quoted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renderImage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deleteFile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renderPlot</a:t>
            </a:r>
            <a:r>
              <a:t>(expr</a:t>
            </a:r>
            <a:r>
              <a:rPr>
                <a:solidFill>
                  <a:srgbClr val="A6AAA9"/>
                </a:solidFill>
              </a:rPr>
              <a:t>, </a:t>
            </a:r>
            <a:r>
              <a:rPr>
                <a:solidFill>
                  <a:srgbClr val="53585F"/>
                </a:solidFill>
              </a:rPr>
              <a:t>width, height, res, …, env, quoted, func</a:t>
            </a:r>
            <a: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renderPrint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func, </a:t>
            </a:r>
            <a:endParaRPr>
              <a:solidFill>
                <a:srgbClr val="53585F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53585F"/>
                </a:solidFill>
              </a:rPr>
              <a:t>width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renderTable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,…,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1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renderText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renderUI</a:t>
            </a:r>
            <a:r>
              <a:t>(expr</a:t>
            </a:r>
            <a:r>
              <a:rPr>
                <a:solidFill>
                  <a:srgbClr val="53585F"/>
                </a:solidFill>
              </a:rPr>
              <a:t>, env, quoted, func</a:t>
            </a:r>
            <a:r>
              <a:t>)</a:t>
            </a:r>
          </a:p>
        </p:txBody>
      </p:sp>
      <p:sp>
        <p:nvSpPr>
          <p:cNvPr id="216" name="dataTableOutput(outputId, icon, …)…"/>
          <p:cNvSpPr txBox="1"/>
          <p:nvPr/>
        </p:nvSpPr>
        <p:spPr>
          <a:xfrm>
            <a:off x="7480928" y="7182296"/>
            <a:ext cx="2802297" cy="309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spcBef>
                <a:spcPts val="17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dataTableOutput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imageOutput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plotOutput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width, height, click, dblclick, hover, hoverDelay, inline, hoverDelayType, brush, clickId, hoverId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6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verbatimTextOutput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tableOutput</a:t>
            </a:r>
            <a:r>
              <a:t>(outputId)</a:t>
            </a:r>
          </a:p>
          <a:p>
            <a:pPr marL="114300" indent="-114300"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textOutput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container, inline</a:t>
            </a:r>
            <a:r>
              <a:t>)</a:t>
            </a:r>
            <a:endParaRPr>
              <a:solidFill>
                <a:srgbClr val="A6AAA9"/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uiOutput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2051"/>
                    <a:lumOff val="15940"/>
                  </a:schemeClr>
                </a:solidFill>
              </a:rPr>
              <a:t>htmlOutput</a:t>
            </a:r>
            <a:r>
              <a:t>(outputId</a:t>
            </a:r>
            <a:r>
              <a:rPr>
                <a:solidFill>
                  <a:srgbClr val="53585F"/>
                </a:solidFill>
              </a:rPr>
              <a:t>, inline, container, …</a:t>
            </a:r>
            <a:r>
              <a:t>)</a:t>
            </a:r>
          </a:p>
        </p:txBody>
      </p:sp>
      <p:sp>
        <p:nvSpPr>
          <p:cNvPr id="217" name="Double Arrow"/>
          <p:cNvSpPr/>
          <p:nvPr/>
        </p:nvSpPr>
        <p:spPr>
          <a:xfrm>
            <a:off x="6818886" y="7207797"/>
            <a:ext cx="759923" cy="429216"/>
          </a:xfrm>
          <a:prstGeom prst="leftRightArrow">
            <a:avLst>
              <a:gd name="adj1" fmla="val 61369"/>
              <a:gd name="adj2" fmla="val 56462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&amp;"/>
          <p:cNvSpPr txBox="1"/>
          <p:nvPr/>
        </p:nvSpPr>
        <p:spPr>
          <a:xfrm>
            <a:off x="7206224" y="9930959"/>
            <a:ext cx="264081" cy="3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1600">
                <a:solidFill>
                  <a:srgbClr val="D6D6D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219" name="works…"/>
          <p:cNvSpPr txBox="1"/>
          <p:nvPr/>
        </p:nvSpPr>
        <p:spPr>
          <a:xfrm>
            <a:off x="6958144" y="7223053"/>
            <a:ext cx="479601" cy="37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works</a:t>
            </a:r>
          </a:p>
          <a:p>
            <a:pPr algn="ctr">
              <a:lnSpc>
                <a:spcPct val="6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with</a:t>
            </a:r>
          </a:p>
        </p:txBody>
      </p:sp>
      <p:sp>
        <p:nvSpPr>
          <p:cNvPr id="220" name="collect values from the user"/>
          <p:cNvSpPr txBox="1"/>
          <p:nvPr/>
        </p:nvSpPr>
        <p:spPr>
          <a:xfrm>
            <a:off x="10581929" y="1509350"/>
            <a:ext cx="19519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589C5"/>
                </a:solidFill>
              </a:defRPr>
            </a:pPr>
            <a:r>
              <a:rPr sz="1200"/>
              <a:t>collect values from the user</a:t>
            </a:r>
          </a:p>
        </p:txBody>
      </p:sp>
      <p:sp>
        <p:nvSpPr>
          <p:cNvPr id="221" name="actionButton(inputId, label, icon, …)…"/>
          <p:cNvSpPr txBox="1"/>
          <p:nvPr/>
        </p:nvSpPr>
        <p:spPr>
          <a:xfrm>
            <a:off x="11327263" y="2087318"/>
            <a:ext cx="2348589" cy="815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actionButton</a:t>
            </a:r>
            <a:r>
              <a:t>(inputId, label,</a:t>
            </a:r>
            <a:r>
              <a:rPr>
                <a:solidFill>
                  <a:srgbClr val="53585F"/>
                </a:solidFill>
              </a:rPr>
              <a:t> 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actionLink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icon, …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checkboxGroupInput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checkboxInput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value, min, max, format, startview, weekstart, language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dateRangeInput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start, end, min, max, format, startview, weekstart, language, separator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fileInput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multiple, accept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numericInput</a:t>
            </a:r>
            <a:r>
              <a:t>(inputId, label, value, </a:t>
            </a:r>
            <a:r>
              <a:rPr>
                <a:solidFill>
                  <a:srgbClr val="53585F"/>
                </a:solidFill>
              </a:rPr>
              <a:t>min, max, step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passwordInput</a:t>
            </a:r>
            <a:r>
              <a:t>(inputId, label</a:t>
            </a:r>
            <a:r>
              <a:rPr>
                <a:solidFill>
                  <a:srgbClr val="53585F"/>
                </a:solidFill>
              </a:rPr>
              <a:t>, value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radioButtons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inline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selectInput</a:t>
            </a:r>
            <a:r>
              <a:t>(inputId, label, choices, </a:t>
            </a:r>
            <a:r>
              <a:rPr>
                <a:solidFill>
                  <a:srgbClr val="53585F"/>
                </a:solidFill>
              </a:rPr>
              <a:t>selected, multiple, selectize, width, size</a:t>
            </a:r>
            <a:r>
              <a:t>) </a:t>
            </a: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(also selectizeInput())</a:t>
            </a:r>
            <a:endParaRPr>
              <a:solidFill>
                <a:schemeClr val="accent1">
                  <a:satOff val="22051"/>
                  <a:lumOff val="15940"/>
                </a:schemeClr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sliderInput</a:t>
            </a:r>
            <a:r>
              <a:t>(inputId, label, min, max, value, </a:t>
            </a:r>
            <a:r>
              <a:rPr>
                <a:solidFill>
                  <a:srgbClr val="53585F"/>
                </a:solidFill>
              </a:rPr>
              <a:t>step, round, format, locale, ticks, animate, width, sep, pre, post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submitButton</a:t>
            </a:r>
            <a:r>
              <a:t>(</a:t>
            </a:r>
            <a:r>
              <a:rPr>
                <a:solidFill>
                  <a:srgbClr val="53585F"/>
                </a:solidFill>
              </a:rPr>
              <a:t>text, icon</a:t>
            </a:r>
            <a:r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 sz="1100">
                <a:solidFill>
                  <a:schemeClr val="accent1">
                    <a:satOff val="22051"/>
                    <a:lumOff val="15940"/>
                  </a:schemeClr>
                </a:solidFill>
              </a:defRPr>
            </a:pPr>
            <a:r>
              <a:t>(Prevents reactions across entire app)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textInput</a:t>
            </a:r>
            <a:r>
              <a:t>(inputId, label, </a:t>
            </a:r>
            <a:r>
              <a:rPr>
                <a:solidFill>
                  <a:srgbClr val="53585F"/>
                </a:solidFill>
              </a:rPr>
              <a:t>value</a:t>
            </a:r>
            <a:r>
              <a:t>)</a:t>
            </a:r>
          </a:p>
        </p:txBody>
      </p:sp>
      <p:sp>
        <p:nvSpPr>
          <p:cNvPr id="222" name="Access the current value of an input object with input$&lt;inputId&gt;. Input values are reactive."/>
          <p:cNvSpPr txBox="1"/>
          <p:nvPr/>
        </p:nvSpPr>
        <p:spPr>
          <a:xfrm>
            <a:off x="10581929" y="1759744"/>
            <a:ext cx="3135956" cy="38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Access the current value of an input object with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input$&lt;inputId&gt;</a:t>
            </a:r>
            <a:r>
              <a:t>.</a:t>
            </a:r>
            <a:r>
              <a:rPr>
                <a:latin typeface="+mn-lt"/>
                <a:ea typeface="+mn-ea"/>
                <a:cs typeface="+mn-cs"/>
                <a:sym typeface="Source Sans Pro"/>
              </a:rPr>
              <a:t> Input values are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reactive</a:t>
            </a:r>
            <a:r>
              <a:t>.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" name="Group"/>
          <p:cNvGrpSpPr/>
          <p:nvPr/>
        </p:nvGrpSpPr>
        <p:grpSpPr>
          <a:xfrm>
            <a:off x="586146" y="1973750"/>
            <a:ext cx="2458189" cy="741885"/>
            <a:chOff x="0" y="0"/>
            <a:chExt cx="2458188" cy="741883"/>
          </a:xfrm>
        </p:grpSpPr>
        <p:pic>
          <p:nvPicPr>
            <p:cNvPr id="224" name="Screen Shot 2015-05-18 at 6.40.05 PM.png" descr="Screen Shot 2015-05-18 at 6.40.05 PM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089348" cy="741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Shiny-cheatsheet-2.pdf" descr="Shiny-cheatsheet-2.pd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58276" r="0" b="0"/>
            <a:stretch>
              <a:fillRect/>
            </a:stretch>
          </p:blipFill>
          <p:spPr>
            <a:xfrm>
              <a:off x="1573922" y="64639"/>
              <a:ext cx="884267" cy="64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Double Arrow"/>
            <p:cNvSpPr/>
            <p:nvPr/>
          </p:nvSpPr>
          <p:spPr>
            <a:xfrm>
              <a:off x="1121930" y="246521"/>
              <a:ext cx="478484" cy="248842"/>
            </a:xfrm>
            <a:prstGeom prst="leftRightArrow">
              <a:avLst>
                <a:gd name="adj1" fmla="val 46270"/>
                <a:gd name="adj2" fmla="val 5392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28" name="Group" descr="Group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38985" y="4684405"/>
            <a:ext cx="344849" cy="210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hinyapps.pdf" descr="shinyapps.pdf"/>
          <p:cNvPicPr>
            <a:picLocks noChangeAspect="1"/>
          </p:cNvPicPr>
          <p:nvPr/>
        </p:nvPicPr>
        <p:blipFill>
          <a:blip r:embed="rId13">
            <a:extLst/>
          </a:blip>
          <a:srcRect l="17885" t="5894" r="14963" b="24080"/>
          <a:stretch>
            <a:fillRect/>
          </a:stretch>
        </p:blipFill>
        <p:spPr>
          <a:xfrm>
            <a:off x="479257" y="7535962"/>
            <a:ext cx="627063" cy="446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hiny.png" descr="shin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15-06-08 at 7.34.57 PM.png" descr="Screen Shot 2015-06-08 at 7.34.57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791520" y="7399783"/>
            <a:ext cx="793521" cy="412329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32" name="RStudio-Logo-Black-Letters.png" descr="RStudio-Logo-Black-Letters.png"/>
          <p:cNvPicPr>
            <a:picLocks noChangeAspect="1"/>
          </p:cNvPicPr>
          <p:nvPr/>
        </p:nvPicPr>
        <p:blipFill>
          <a:blip r:embed="rId15">
            <a:extLst/>
          </a:blip>
          <a:srcRect l="0" t="0" r="63329" b="0"/>
          <a:stretch>
            <a:fillRect/>
          </a:stretch>
        </p:blipFill>
        <p:spPr>
          <a:xfrm>
            <a:off x="4004607" y="7872686"/>
            <a:ext cx="390080" cy="373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15-06-08 at 7.30.35 PM.png" descr="Screen Shot 2015-06-08 at 7.30.35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895262" y="8453451"/>
            <a:ext cx="574834" cy="42604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34" name="Screen Shot 2015-06-08 at 7.31.04 PM.png" descr="Screen Shot 2015-06-08 at 7.31.04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816372" y="9073301"/>
            <a:ext cx="759537" cy="18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15-06-02 at 3.22.54 PM.png" descr="Screen Shot 2015-06-02 at 3.22.54 PM.png"/>
          <p:cNvPicPr>
            <a:picLocks noChangeAspect="1"/>
          </p:cNvPicPr>
          <p:nvPr/>
        </p:nvPicPr>
        <p:blipFill>
          <a:blip r:embed="rId18">
            <a:extLst/>
          </a:blip>
          <a:srcRect l="11544" t="9515" r="11544" b="62886"/>
          <a:stretch>
            <a:fillRect/>
          </a:stretch>
        </p:blipFill>
        <p:spPr>
          <a:xfrm>
            <a:off x="3801679" y="9916000"/>
            <a:ext cx="762001" cy="378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creen Shot 2015-06-08 at 7.35.38 PM.png" descr="Screen Shot 2015-06-08 at 7.35.38 PM.png"/>
          <p:cNvPicPr>
            <a:picLocks noChangeAspect="1"/>
          </p:cNvPicPr>
          <p:nvPr/>
        </p:nvPicPr>
        <p:blipFill>
          <a:blip r:embed="rId19">
            <a:extLst/>
          </a:blip>
          <a:srcRect l="0" t="0" r="0" b="36091"/>
          <a:stretch>
            <a:fillRect/>
          </a:stretch>
        </p:blipFill>
        <p:spPr>
          <a:xfrm>
            <a:off x="3808272" y="9328822"/>
            <a:ext cx="759924" cy="356765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37" name="Screen Shot 2015-06-08 at 6.15.38 PM.png" descr="Screen Shot 2015-06-08 at 6.15.38 PM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544385" y="2202817"/>
            <a:ext cx="540386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5-06-08 at 6.15.50 PM.png" descr="Screen Shot 2015-06-08 at 6.15.50 PM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611711" y="2758957"/>
            <a:ext cx="380333" cy="185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5-06-08 at 6.37.47 PM.png" descr="Screen Shot 2015-06-08 at 6.37.47 PM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503652" y="3097088"/>
            <a:ext cx="635001" cy="52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15-06-08 at 6.38.04 PM.png" descr="Screen Shot 2015-06-08 at 6.38.04 PM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427017" y="6334188"/>
            <a:ext cx="762001" cy="28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5-06-08 at 6.38.19 PM.png" descr="Screen Shot 2015-06-08 at 6.38.19 PM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0427017" y="5775402"/>
            <a:ext cx="762001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 Shot 2015-06-08 at 6.38.31 PM.png" descr="Screen Shot 2015-06-08 at 6.38.31 PM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0424861" y="6888679"/>
            <a:ext cx="762001" cy="263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15-06-08 at 6.38.39 PM.png" descr="Screen Shot 2015-06-08 at 6.38.39 PM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475661" y="7357345"/>
            <a:ext cx="635001" cy="515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5-06-08 at 6.47.00 PM.png" descr="Screen Shot 2015-06-08 at 6.47.00 PM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0424861" y="10032425"/>
            <a:ext cx="762001" cy="268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15-06-08 at 6.49.56 PM.png" descr="Screen Shot 2015-06-08 at 6.49.56 PM.png"/>
          <p:cNvPicPr>
            <a:picLocks noChangeAspect="1"/>
          </p:cNvPicPr>
          <p:nvPr/>
        </p:nvPicPr>
        <p:blipFill>
          <a:blip r:embed="rId28">
            <a:extLst/>
          </a:blip>
          <a:srcRect l="0" t="12405" r="0" b="0"/>
          <a:stretch>
            <a:fillRect/>
          </a:stretch>
        </p:blipFill>
        <p:spPr>
          <a:xfrm>
            <a:off x="10393111" y="7900359"/>
            <a:ext cx="825501" cy="82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 Shot 2015-06-08 at 6.52.55 PM.png" descr="Screen Shot 2015-06-08 at 6.52.55 PM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0541752" y="4109584"/>
            <a:ext cx="558801" cy="7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Screen Shot 2015-06-08 at 6.53.35 PM.png" descr="Screen Shot 2015-06-08 at 6.53.35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0551861" y="4903605"/>
            <a:ext cx="563983" cy="74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creen Shot 2015-06-08 at 6.16.03 PM.png" descr="Screen Shot 2015-06-08 at 6.16.03 PM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15902" y="3700834"/>
            <a:ext cx="635001" cy="14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 Shot 2015-06-08 at 6.21.32 PM.png" descr="Screen Shot 2015-06-08 at 6.21.32 PM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424861" y="9550847"/>
            <a:ext cx="762001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 Shot 2018-07-29 at 10.42.23 AM.png" descr="Screen Shot 2018-07-29 at 10.42.23 AM.png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442737" y="8755960"/>
            <a:ext cx="718282" cy="269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Screen Shot 2018-07-29 at 10.42.10 AM.png" descr="Screen Shot 2018-07-29 at 10.42.10 AM.png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442737" y="9001994"/>
            <a:ext cx="700849" cy="273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Screen Shot 2015-06-08 at 7.31.32 PM.png" descr="Screen Shot 2015-06-08 at 7.31.32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999011" y="9655813"/>
            <a:ext cx="367337" cy="248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7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2" name="wellPanel(dateInput(&quot;a&quot;, &quot;&quot;),…"/>
          <p:cNvSpPr/>
          <p:nvPr/>
        </p:nvSpPr>
        <p:spPr>
          <a:xfrm>
            <a:off x="10654792" y="1525432"/>
            <a:ext cx="1866748" cy="38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wellPanel(</a:t>
            </a:r>
            <a:r>
              <a:rPr>
                <a:solidFill>
                  <a:srgbClr val="53585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dateInput("a", ""),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spcBef>
                <a:spcPts val="0"/>
              </a:spcBef>
              <a:defRPr b="0" sz="800">
                <a:solidFill>
                  <a:srgbClr val="5E5E5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      submitButton()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</p:txBody>
      </p:sp>
      <p:sp>
        <p:nvSpPr>
          <p:cNvPr id="273" name="Reactivity"/>
          <p:cNvSpPr txBox="1"/>
          <p:nvPr/>
        </p:nvSpPr>
        <p:spPr>
          <a:xfrm>
            <a:off x="320788" y="374129"/>
            <a:ext cx="13376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Reactivity</a:t>
            </a:r>
          </a:p>
        </p:txBody>
      </p:sp>
      <p:sp>
        <p:nvSpPr>
          <p:cNvPr id="274" name="Line"/>
          <p:cNvSpPr/>
          <p:nvPr/>
        </p:nvSpPr>
        <p:spPr>
          <a:xfrm>
            <a:off x="331905" y="412458"/>
            <a:ext cx="650047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5" name="Line"/>
          <p:cNvSpPr/>
          <p:nvPr/>
        </p:nvSpPr>
        <p:spPr>
          <a:xfrm>
            <a:off x="7132695" y="412458"/>
            <a:ext cx="3113139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7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78" name="Reactive values work together with reactive functions. Call a reactive value from within the arguments of one of these functions to avoid the error Operation not allowed without an active reactive context."/>
          <p:cNvSpPr txBox="1"/>
          <p:nvPr/>
        </p:nvSpPr>
        <p:spPr>
          <a:xfrm>
            <a:off x="330912" y="788766"/>
            <a:ext cx="6438964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"/>
              </a:rPr>
              <a:t>Reactive values work together with reactive functions. Call a reactive value from within the arguments of one of these functions to avoid the error</a:t>
            </a:r>
            <a:r>
              <a:t> </a:t>
            </a:r>
            <a:r>
              <a:rPr sz="900">
                <a:solidFill>
                  <a:schemeClr val="accent4">
                    <a:satOff val="1488"/>
                    <a:lumOff val="-7242"/>
                  </a:schemeClr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Operation not allowed without an active reactive context.</a:t>
            </a:r>
          </a:p>
        </p:txBody>
      </p:sp>
      <p:sp>
        <p:nvSpPr>
          <p:cNvPr id="279" name="# example snippets…"/>
          <p:cNvSpPr/>
          <p:nvPr/>
        </p:nvSpPr>
        <p:spPr>
          <a:xfrm>
            <a:off x="374058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example snippets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textInput("a","","A")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929292"/>
                </a:solidFill>
              </a:rPr>
              <a:t> </a:t>
            </a:r>
            <a:r>
              <a:rPr>
                <a:solidFill>
                  <a:srgbClr val="92929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</a:t>
            </a:r>
            <a:r>
              <a:rPr>
                <a:solidFill>
                  <a:srgbClr val="929292"/>
                </a:solidFill>
              </a:rPr>
              <a:t> &lt;-</a:t>
            </a:r>
            <a:r>
              <a:t> </a:t>
            </a:r>
            <a:r>
              <a:rPr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reactiveValues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rv$number &lt;- 5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</p:txBody>
      </p:sp>
      <p:sp>
        <p:nvSpPr>
          <p:cNvPr id="280" name="library(shiny)…"/>
          <p:cNvSpPr/>
          <p:nvPr/>
        </p:nvSpPr>
        <p:spPr>
          <a:xfrm>
            <a:off x="374058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isolate({input$a})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1" name="library(shiny)…"/>
          <p:cNvSpPr/>
          <p:nvPr/>
        </p:nvSpPr>
        <p:spPr>
          <a:xfrm>
            <a:off x="3668027" y="4159784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input$a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2" name="library(shiny)…"/>
          <p:cNvSpPr/>
          <p:nvPr/>
        </p:nvSpPr>
        <p:spPr>
          <a:xfrm>
            <a:off x="3668027" y="6303795"/>
            <a:ext cx="1513929" cy="1710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observeEvent(input$go,{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 print(input$a)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8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3" name="library(shiny)…"/>
          <p:cNvSpPr/>
          <p:nvPr/>
        </p:nvSpPr>
        <p:spPr>
          <a:xfrm>
            <a:off x="3668027" y="8447806"/>
            <a:ext cx="1511197" cy="1710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50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actionButton("go","Go"),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797979"/>
                </a:solidFill>
              </a:rPr>
              <a:t>server &lt;- function(input,output){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eventReactive(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input$go,{input$a})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>
                <a:solidFill>
                  <a:srgbClr val="A6AAA9"/>
                </a:solidFill>
              </a:rPr>
              <a:t>   </a:t>
            </a:r>
            <a:r>
              <a:rPr b="1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  <a:endParaRPr>
              <a:solidFill>
                <a:srgbClr val="A6AAA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4" name="ui &lt;- fluidPage(…"/>
          <p:cNvSpPr/>
          <p:nvPr/>
        </p:nvSpPr>
        <p:spPr>
          <a:xfrm>
            <a:off x="374058" y="8422406"/>
            <a:ext cx="1513929" cy="147375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textInput("a","","A"),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textInput("z","","Z"),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textOutput("b"))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function(input,output){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</a:t>
            </a:r>
            <a:r>
              <a:rPr>
                <a:solidFill>
                  <a:srgbClr val="007DD6"/>
                </a:solidFill>
              </a:rPr>
              <a:t>re &lt;-</a:t>
            </a:r>
            <a:r>
              <a:t> reactive({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A6AAA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paste(input$a,input$z)})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output$b</a:t>
            </a:r>
            <a:r>
              <a:t> &lt;- renderText({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re()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75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shinyApp(ui, server)</a:t>
            </a:r>
          </a:p>
        </p:txBody>
      </p:sp>
      <p:sp>
        <p:nvSpPr>
          <p:cNvPr id="285" name="render*() functions…"/>
          <p:cNvSpPr txBox="1"/>
          <p:nvPr/>
        </p:nvSpPr>
        <p:spPr>
          <a:xfrm>
            <a:off x="5264360" y="4155022"/>
            <a:ext cx="1523454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render*() functions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</p:txBody>
      </p:sp>
      <p:sp>
        <p:nvSpPr>
          <p:cNvPr id="286" name="observeEvent(eventExpr, handlerExpr, event.env, event.quoted, handler.env, handler.quoted, labe, suspended, priority, domain, autoDestroy, ignoreNULL)"/>
          <p:cNvSpPr txBox="1"/>
          <p:nvPr/>
        </p:nvSpPr>
        <p:spPr>
          <a:xfrm>
            <a:off x="5216064" y="6297284"/>
            <a:ext cx="1622551" cy="99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observeEvent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rPr sz="1000"/>
              <a:t> </a:t>
            </a:r>
            <a:r>
              <a:rPr sz="1100"/>
              <a:t>handlerExpr</a:t>
            </a:r>
            <a:r>
              <a:rPr sz="1100"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 sz="1100"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 sz="11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</a:t>
            </a:r>
            <a:r>
              <a: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event.quoted, handler.env, handler.quoted, labe, suspended, priority, domain, autoDestroy, ignoreNULL</a:t>
            </a:r>
            <a:r>
              <a:rPr sz="10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7" name="eventReactive(eventExpr, valueExpr, event.env, event.quoted, value.env, value.quoted, label, domain, ignoreNULL)"/>
          <p:cNvSpPr txBox="1"/>
          <p:nvPr/>
        </p:nvSpPr>
        <p:spPr>
          <a:xfrm>
            <a:off x="5200860" y="8443043"/>
            <a:ext cx="1668996" cy="867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275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eventReactive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</a:t>
            </a:r>
            <a:r>
              <a:rPr sz="1100"/>
              <a:t>eventExpr,</a:t>
            </a:r>
            <a:r>
              <a:t> valueExpr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,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event.env, event.quoted, value.env, value.quoted, label, domain, ignoreNULL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8" name="*Input() functions…"/>
          <p:cNvSpPr txBox="1"/>
          <p:nvPr/>
        </p:nvSpPr>
        <p:spPr>
          <a:xfrm>
            <a:off x="1966445" y="4129622"/>
            <a:ext cx="1523454" cy="68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*Input() functions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(see front page)</a:t>
            </a:r>
          </a:p>
          <a:p>
            <a:pPr marL="114300" indent="-114300"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reactiveValues(</a:t>
            </a:r>
            <a:r>
              <a:rPr>
                <a:solidFill>
                  <a:srgbClr val="A6AAA9"/>
                </a:solidFill>
                <a:latin typeface="+mj-lt"/>
                <a:ea typeface="+mj-ea"/>
                <a:cs typeface="+mj-cs"/>
                <a:sym typeface="Source Sans Pro Light"/>
              </a:rPr>
              <a:t>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89" name="isolate(expr)"/>
          <p:cNvSpPr txBox="1"/>
          <p:nvPr/>
        </p:nvSpPr>
        <p:spPr>
          <a:xfrm>
            <a:off x="1966445" y="6299032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isolate(</a:t>
            </a:r>
            <a:r>
              <a:t>expr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90" name="reactive(x, env, quoted, label, domain)"/>
          <p:cNvSpPr txBox="1"/>
          <p:nvPr/>
        </p:nvSpPr>
        <p:spPr>
          <a:xfrm>
            <a:off x="1966445" y="8443043"/>
            <a:ext cx="152345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reactive(</a:t>
            </a:r>
            <a:r>
              <a:t>x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,</a:t>
            </a:r>
            <a:r>
              <a:rPr>
                <a:solidFill>
                  <a:srgbClr val="007DD6"/>
                </a:solidFill>
                <a:latin typeface="+mj-lt"/>
                <a:ea typeface="+mj-ea"/>
                <a:cs typeface="+mj-cs"/>
                <a:sym typeface="Source Sans Pro Light"/>
              </a:rPr>
              <a:t> 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rPr>
              <a:t>env, quoted, label, domain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91" name="Each input function creates a reactive value stored as input$&lt;inputId&gt;…"/>
          <p:cNvSpPr txBox="1"/>
          <p:nvPr/>
        </p:nvSpPr>
        <p:spPr>
          <a:xfrm>
            <a:off x="1910838" y="4830507"/>
            <a:ext cx="1678730" cy="1112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Each input function creates a reactive value stored as</a:t>
            </a:r>
            <a:r>
              <a:rPr b="1"/>
              <a:t> input$&lt;inputId&gt;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rPr b="1"/>
              <a:t>reactiveValues()</a:t>
            </a:r>
            <a:r>
              <a:t> creates a list of reactive values whose values you can set.</a:t>
            </a:r>
          </a:p>
        </p:txBody>
      </p:sp>
      <p:sp>
        <p:nvSpPr>
          <p:cNvPr id="292" name="Builds an object to display. Will rerun code in body to rebuild the object whenever a reactive value in the code changes.…"/>
          <p:cNvSpPr txBox="1"/>
          <p:nvPr/>
        </p:nvSpPr>
        <p:spPr>
          <a:xfrm>
            <a:off x="5214812" y="4625213"/>
            <a:ext cx="1622551" cy="125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Builds an object to display. Will rerun code in body to rebuild the object whenever a reactive value in the code changes.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Save the results to </a:t>
            </a:r>
          </a:p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chemeClr val="accent1"/>
                </a:solidFill>
              </a:defRPr>
            </a:pPr>
            <a:r>
              <a:t>output$&lt;outputId&gt;</a:t>
            </a:r>
          </a:p>
        </p:txBody>
      </p:sp>
      <p:sp>
        <p:nvSpPr>
          <p:cNvPr id="293" name="Runs a code block. Returns a non-reactive copy  of the results."/>
          <p:cNvSpPr txBox="1"/>
          <p:nvPr/>
        </p:nvSpPr>
        <p:spPr>
          <a:xfrm>
            <a:off x="1916897" y="6483453"/>
            <a:ext cx="1622551" cy="57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a code block. Returns a </a:t>
            </a:r>
            <a:r>
              <a:rPr b="1"/>
              <a:t>non-reactive</a:t>
            </a:r>
            <a:r>
              <a:t> copy  of the results.</a:t>
            </a:r>
          </a:p>
        </p:txBody>
      </p:sp>
      <p:sp>
        <p:nvSpPr>
          <p:cNvPr id="294" name="Runs code in 2nd argument when reactive values in 1st argument change. See observe() for alternative."/>
          <p:cNvSpPr txBox="1"/>
          <p:nvPr/>
        </p:nvSpPr>
        <p:spPr>
          <a:xfrm>
            <a:off x="5226165" y="7233996"/>
            <a:ext cx="1622551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pPr>
            <a:r>
              <a:t>Runs code in 2nd argument when reactive values in 1st argument change. See </a:t>
            </a:r>
            <a:r>
              <a:rPr b="1"/>
              <a:t>observe()</a:t>
            </a:r>
            <a:r>
              <a:t> for alternative.</a:t>
            </a:r>
          </a:p>
        </p:txBody>
      </p:sp>
      <p:sp>
        <p:nvSpPr>
          <p:cNvPr id="295" name="Creates a reactive expression that…"/>
          <p:cNvSpPr txBox="1"/>
          <p:nvPr/>
        </p:nvSpPr>
        <p:spPr>
          <a:xfrm>
            <a:off x="1887406" y="8727095"/>
            <a:ext cx="1732333" cy="148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Creates a </a:t>
            </a:r>
            <a:r>
              <a:rPr b="1"/>
              <a:t>reactive expression</a:t>
            </a:r>
            <a:r>
              <a:t> that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rPr b="1"/>
              <a:t>caches</a:t>
            </a:r>
            <a:r>
              <a:t> its value to reduce computation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can be called by other code</a:t>
            </a:r>
          </a:p>
          <a:p>
            <a:pPr marL="63500" indent="-635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 sz="1000">
                <a:solidFill>
                  <a:schemeClr val="accent1"/>
                </a:solidFill>
              </a:defRPr>
            </a:pPr>
            <a:r>
              <a:t>notifies its dependencies when it ha been invalidated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/>
                </a:solidFill>
              </a:defRPr>
            </a:pPr>
            <a:r>
              <a:t>Call the expression with function syntax, e.g. </a:t>
            </a:r>
            <a:r>
              <a:rPr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re()</a:t>
            </a:r>
          </a:p>
        </p:txBody>
      </p:sp>
      <p:sp>
        <p:nvSpPr>
          <p:cNvPr id="296" name="Creates reactive expression with code in 2nd argument that only invalidates when reactive values in 1st argument change."/>
          <p:cNvSpPr txBox="1"/>
          <p:nvPr/>
        </p:nvSpPr>
        <p:spPr>
          <a:xfrm>
            <a:off x="5227512" y="9232355"/>
            <a:ext cx="1622551" cy="9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9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chemeClr val="accent1"/>
                </a:solidFill>
              </a:defRPr>
            </a:lvl1pPr>
          </a:lstStyle>
          <a:p>
            <a:pPr/>
            <a:r>
              <a:t>Creates reactive expression with code in 2nd argument that only invalidates when reactive values in 1st argument change.</a:t>
            </a:r>
          </a:p>
        </p:txBody>
      </p:sp>
      <p:sp>
        <p:nvSpPr>
          <p:cNvPr id="297" name="CREATE YOUR OWN REACTIVE VALUES"/>
          <p:cNvSpPr txBox="1"/>
          <p:nvPr/>
        </p:nvSpPr>
        <p:spPr>
          <a:xfrm>
            <a:off x="344159" y="3889741"/>
            <a:ext cx="253654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CREATE YOUR OWN REACTIVE VALUES</a:t>
            </a:r>
          </a:p>
        </p:txBody>
      </p:sp>
      <p:sp>
        <p:nvSpPr>
          <p:cNvPr id="298" name="PREVENT REACTIONS"/>
          <p:cNvSpPr txBox="1"/>
          <p:nvPr/>
        </p:nvSpPr>
        <p:spPr>
          <a:xfrm>
            <a:off x="347341" y="6024432"/>
            <a:ext cx="146121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PREVENT REACTIONS</a:t>
            </a:r>
          </a:p>
        </p:txBody>
      </p:sp>
      <p:sp>
        <p:nvSpPr>
          <p:cNvPr id="299" name="MODULARIZE REACTIONS"/>
          <p:cNvSpPr txBox="1"/>
          <p:nvPr/>
        </p:nvSpPr>
        <p:spPr>
          <a:xfrm>
            <a:off x="347341" y="8159123"/>
            <a:ext cx="17282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MODULARIZE REACTIONS</a:t>
            </a:r>
          </a:p>
        </p:txBody>
      </p:sp>
      <p:sp>
        <p:nvSpPr>
          <p:cNvPr id="300" name="RENDER REACTIVE OUTPUT"/>
          <p:cNvSpPr txBox="1"/>
          <p:nvPr/>
        </p:nvSpPr>
        <p:spPr>
          <a:xfrm>
            <a:off x="3646240" y="3889741"/>
            <a:ext cx="18667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RENDER REACTIVE OUTPUT</a:t>
            </a:r>
          </a:p>
        </p:txBody>
      </p:sp>
      <p:sp>
        <p:nvSpPr>
          <p:cNvPr id="301" name="TRIGGER ARBITRARY CODE"/>
          <p:cNvSpPr txBox="1"/>
          <p:nvPr/>
        </p:nvSpPr>
        <p:spPr>
          <a:xfrm>
            <a:off x="3646240" y="6030009"/>
            <a:ext cx="18163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TRIGGER ARBITRARY CODE</a:t>
            </a:r>
          </a:p>
        </p:txBody>
      </p:sp>
      <p:sp>
        <p:nvSpPr>
          <p:cNvPr id="302" name="DELAY REACTIONS"/>
          <p:cNvSpPr txBox="1"/>
          <p:nvPr/>
        </p:nvSpPr>
        <p:spPr>
          <a:xfrm>
            <a:off x="3643715" y="8159123"/>
            <a:ext cx="12620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DELAY REACTIONS</a:t>
            </a:r>
          </a:p>
        </p:txBody>
      </p:sp>
      <p:sp>
        <p:nvSpPr>
          <p:cNvPr id="303" name="UI - An app’s UI is an HTML document."/>
          <p:cNvSpPr txBox="1"/>
          <p:nvPr/>
        </p:nvSpPr>
        <p:spPr>
          <a:xfrm>
            <a:off x="7132695" y="374129"/>
            <a:ext cx="26119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UI</a:t>
            </a:r>
            <a:r>
              <a:rPr sz="1200"/>
              <a:t> - An app’s UI is an HTML document. </a:t>
            </a:r>
          </a:p>
        </p:txBody>
      </p:sp>
      <p:sp>
        <p:nvSpPr>
          <p:cNvPr id="304" name="Layouts"/>
          <p:cNvSpPr txBox="1"/>
          <p:nvPr/>
        </p:nvSpPr>
        <p:spPr>
          <a:xfrm>
            <a:off x="10556529" y="399529"/>
            <a:ext cx="10814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Layouts</a:t>
            </a:r>
          </a:p>
        </p:txBody>
      </p:sp>
      <p:sp>
        <p:nvSpPr>
          <p:cNvPr id="305" name="Line"/>
          <p:cNvSpPr/>
          <p:nvPr/>
        </p:nvSpPr>
        <p:spPr>
          <a:xfrm>
            <a:off x="10496508" y="412229"/>
            <a:ext cx="166658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6" name="Add static HTML elements with tags, a list of functions that parallel common HTML tags, e.g. tags$a(). Unnamed arguments will be passed into the tag; named arguments will become tag attributes."/>
          <p:cNvSpPr txBox="1"/>
          <p:nvPr/>
        </p:nvSpPr>
        <p:spPr>
          <a:xfrm>
            <a:off x="7646979" y="2351161"/>
            <a:ext cx="2624430" cy="85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467359">
              <a:lnSpc>
                <a:spcPct val="90000"/>
              </a:lnSpc>
              <a:spcBef>
                <a:spcPts val="900"/>
              </a:spcBef>
              <a:defRPr b="0" sz="960">
                <a:solidFill>
                  <a:srgbClr val="000000"/>
                </a:solidFill>
              </a:defRPr>
            </a:pPr>
            <a:r>
              <a:t>Add static HTML elements with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</a:t>
            </a:r>
            <a:r>
              <a:t>, a list of functions that parallel common HTML tags, e.g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.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tags$a()</a:t>
            </a:r>
            <a:r>
              <a:t>.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t>Unnamed arguments will be passed into the tag; named arguments will become tag attributes.</a:t>
            </a:r>
          </a:p>
        </p:txBody>
      </p:sp>
      <p:sp>
        <p:nvSpPr>
          <p:cNvPr id="307" name="Use Shiny’s functions to assemble this HTML with R."/>
          <p:cNvSpPr txBox="1"/>
          <p:nvPr/>
        </p:nvSpPr>
        <p:spPr>
          <a:xfrm>
            <a:off x="7118329" y="719288"/>
            <a:ext cx="32434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Shiny’s functions to assemble this HTML with R.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7093866" y="3194661"/>
            <a:ext cx="3291255" cy="2730501"/>
            <a:chOff x="0" y="0"/>
            <a:chExt cx="3291253" cy="2730500"/>
          </a:xfrm>
        </p:grpSpPr>
        <p:sp>
          <p:nvSpPr>
            <p:cNvPr id="308" name="tags$a…"/>
            <p:cNvSpPr txBox="1"/>
            <p:nvPr/>
          </p:nvSpPr>
          <p:spPr>
            <a:xfrm>
              <a:off x="0" y="0"/>
              <a:ext cx="688617" cy="254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abbr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address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area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article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aside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audio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base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bdo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blockquote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body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button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canvas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caption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cite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code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colgroup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command</a:t>
              </a:r>
              <a:r>
                <a:t>  </a:t>
              </a:r>
            </a:p>
          </p:txBody>
        </p:sp>
        <p:sp>
          <p:nvSpPr>
            <p:cNvPr id="309" name="tags$data…"/>
            <p:cNvSpPr txBox="1"/>
            <p:nvPr/>
          </p:nvSpPr>
          <p:spPr>
            <a:xfrm>
              <a:off x="693366" y="0"/>
              <a:ext cx="749301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datalist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dd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del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details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dfn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div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dt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embed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eventsource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fieldset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figcaption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figure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footer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form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h1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h2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h3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h4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h5</a:t>
              </a:r>
              <a:r>
                <a:t>   </a:t>
              </a:r>
            </a:p>
          </p:txBody>
        </p:sp>
        <p:sp>
          <p:nvSpPr>
            <p:cNvPr id="310" name="tags$h6…"/>
            <p:cNvSpPr txBox="1"/>
            <p:nvPr/>
          </p:nvSpPr>
          <p:spPr>
            <a:xfrm>
              <a:off x="1419453" y="0"/>
              <a:ext cx="688617" cy="262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h6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header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hgroup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HTML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iframe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img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input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ins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kbd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keygen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label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legend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link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mark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map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menu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meta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meter</a:t>
              </a:r>
              <a:r>
                <a:t>      </a:t>
              </a:r>
            </a:p>
          </p:txBody>
        </p:sp>
        <p:sp>
          <p:nvSpPr>
            <p:cNvPr id="311" name="tags$nav…"/>
            <p:cNvSpPr txBox="1"/>
            <p:nvPr/>
          </p:nvSpPr>
          <p:spPr>
            <a:xfrm>
              <a:off x="1983907" y="0"/>
              <a:ext cx="685801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nav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noscript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object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ol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optgroup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option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output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param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pre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progress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q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ruby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rp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rt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samp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script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section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select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small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source</a:t>
              </a:r>
              <a:r>
                <a:t>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     </a:t>
              </a:r>
            </a:p>
          </p:txBody>
        </p:sp>
        <p:sp>
          <p:nvSpPr>
            <p:cNvPr id="312" name="tags$span…"/>
            <p:cNvSpPr txBox="1"/>
            <p:nvPr/>
          </p:nvSpPr>
          <p:spPr>
            <a:xfrm>
              <a:off x="2605453" y="0"/>
              <a:ext cx="685801" cy="2730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span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strong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style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sub</a:t>
              </a:r>
              <a:r>
                <a:t> 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  <a:defRPr b="0" sz="75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summary</a:t>
              </a:r>
              <a:r>
                <a:t>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sup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table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tbody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td</a:t>
              </a:r>
              <a:r>
                <a:t>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textarea</a:t>
              </a:r>
              <a:r>
                <a:t>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tfoot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thead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time</a:t>
              </a:r>
              <a:r>
                <a:t>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title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track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</a:t>
              </a:r>
              <a:r>
                <a:t> 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ul</a:t>
              </a:r>
              <a:r>
                <a:t> 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var</a:t>
              </a:r>
              <a:r>
                <a:t>  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video</a:t>
              </a:r>
              <a:r>
                <a:t>     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defRPr b="0" sz="8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tags$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"/>
                </a:rPr>
                <a:t>wbr</a:t>
              </a:r>
            </a:p>
          </p:txBody>
        </p:sp>
      </p:grpSp>
      <p:sp>
        <p:nvSpPr>
          <p:cNvPr id="314" name="fluidPage(…"/>
          <p:cNvSpPr/>
          <p:nvPr/>
        </p:nvSpPr>
        <p:spPr>
          <a:xfrm>
            <a:off x="7119619" y="1009648"/>
            <a:ext cx="3147028" cy="1341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fluidPage(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textInput("a","")</a:t>
            </a:r>
          </a:p>
          <a:p>
            <a:pPr>
              <a:spcBef>
                <a:spcPts val="0"/>
              </a:spcBef>
              <a:defRPr b="0"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&lt;div class="container-fluid"&gt;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&lt;div class="</a:t>
            </a:r>
            <a:r>
              <a:rPr sz="780"/>
              <a:t>form-group shiny-input-container</a:t>
            </a:r>
            <a:r>
              <a:t>"&gt;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&lt;label for="a"&gt;&lt;/label&gt;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&lt;input id="a" type="text" 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   class="form-control" value=""/&gt;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&lt;/div&gt;</a:t>
            </a:r>
          </a:p>
          <a:p>
            <a:pPr>
              <a:spcBef>
                <a:spcPts val="0"/>
              </a:spcBef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&lt;/div&gt; </a:t>
            </a:r>
          </a:p>
        </p:txBody>
      </p:sp>
      <p:sp>
        <p:nvSpPr>
          <p:cNvPr id="315" name="Line"/>
          <p:cNvSpPr/>
          <p:nvPr/>
        </p:nvSpPr>
        <p:spPr>
          <a:xfrm>
            <a:off x="8463971" y="1167318"/>
            <a:ext cx="1080307" cy="33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0" y="0"/>
                </a:moveTo>
                <a:cubicBezTo>
                  <a:pt x="3119" y="-5"/>
                  <a:pt x="6237" y="132"/>
                  <a:pt x="9354" y="412"/>
                </a:cubicBezTo>
                <a:cubicBezTo>
                  <a:pt x="12588" y="701"/>
                  <a:pt x="15960" y="1312"/>
                  <a:pt x="18576" y="7484"/>
                </a:cubicBezTo>
                <a:cubicBezTo>
                  <a:pt x="20051" y="10965"/>
                  <a:pt x="21117" y="15937"/>
                  <a:pt x="21600" y="21595"/>
                </a:cubicBezTo>
              </a:path>
            </a:pathLst>
          </a:cu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6" name="Returns…"/>
          <p:cNvSpPr txBox="1"/>
          <p:nvPr/>
        </p:nvSpPr>
        <p:spPr>
          <a:xfrm>
            <a:off x="9453755" y="1051623"/>
            <a:ext cx="575485" cy="3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Returns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HTML</a:t>
            </a:r>
          </a:p>
        </p:txBody>
      </p:sp>
      <p:sp>
        <p:nvSpPr>
          <p:cNvPr id="317" name="The most common tags have wrapper functions. You do not need to prefix their names with tags$"/>
          <p:cNvSpPr txBox="1"/>
          <p:nvPr/>
        </p:nvSpPr>
        <p:spPr>
          <a:xfrm>
            <a:off x="7118530" y="5715696"/>
            <a:ext cx="3243472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The most common tags have wrapper functions. You do not need to prefix their names with </a:t>
            </a:r>
            <a:r>
              <a:rPr b="1"/>
              <a:t>tags$</a:t>
            </a:r>
          </a:p>
        </p:txBody>
      </p:sp>
      <p:sp>
        <p:nvSpPr>
          <p:cNvPr id="318" name="To include a CSS file, use includeCSS(), or…"/>
          <p:cNvSpPr txBox="1"/>
          <p:nvPr/>
        </p:nvSpPr>
        <p:spPr>
          <a:xfrm>
            <a:off x="7620869" y="7635894"/>
            <a:ext cx="2665287" cy="584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 CSS file, use </a:t>
            </a:r>
            <a:r>
              <a:rPr b="1"/>
              <a:t>includeCSS()</a:t>
            </a:r>
            <a:r>
              <a:t>, or</a:t>
            </a:r>
          </a:p>
          <a:p>
            <a:pPr marL="1397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397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sp>
        <p:nvSpPr>
          <p:cNvPr id="319" name="To include JavaScript, use includeScript() or…"/>
          <p:cNvSpPr txBox="1"/>
          <p:nvPr/>
        </p:nvSpPr>
        <p:spPr>
          <a:xfrm>
            <a:off x="7608863" y="8753807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JavaScript, use </a:t>
            </a:r>
            <a:r>
              <a:rPr b="1"/>
              <a:t>includeScript()</a:t>
            </a:r>
            <a:r>
              <a:t> or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</a:t>
            </a:r>
          </a:p>
        </p:txBody>
      </p:sp>
      <p:sp>
        <p:nvSpPr>
          <p:cNvPr id="320" name="tags$head(tags$link(rel = &quot;stylesheet&quot;,…"/>
          <p:cNvSpPr txBox="1"/>
          <p:nvPr/>
        </p:nvSpPr>
        <p:spPr>
          <a:xfrm>
            <a:off x="7067199" y="8190867"/>
            <a:ext cx="3295157" cy="3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tags$head(tags$link(rel = "stylesheet",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type = "text/css", href = "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&lt;file name&gt;</a:t>
            </a:r>
            <a:r>
              <a:t>"))</a:t>
            </a:r>
          </a:p>
        </p:txBody>
      </p:sp>
      <p:sp>
        <p:nvSpPr>
          <p:cNvPr id="321" name="tags$head(tags$script(src = &quot;&lt;file name&gt;&quot;))"/>
          <p:cNvSpPr txBox="1"/>
          <p:nvPr/>
        </p:nvSpPr>
        <p:spPr>
          <a:xfrm>
            <a:off x="7084233" y="9340547"/>
            <a:ext cx="329515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</a:lstStyle>
          <a:p>
            <a:pPr/>
            <a:r>
              <a:t>tags$head(tags$script(src = "&lt;file name&gt;"))</a:t>
            </a:r>
          </a:p>
        </p:txBody>
      </p:sp>
      <p:sp>
        <p:nvSpPr>
          <p:cNvPr id="322" name="To include an image…"/>
          <p:cNvSpPr txBox="1"/>
          <p:nvPr/>
        </p:nvSpPr>
        <p:spPr>
          <a:xfrm>
            <a:off x="7627552" y="9694635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pPr>
            <a:r>
              <a:t>To include an image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Place the file in the </a:t>
            </a:r>
            <a:r>
              <a:rPr b="1"/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Link to it with  </a:t>
            </a:r>
            <a:r>
              <a:rPr sz="95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img(src="&lt;file name&gt;")</a:t>
            </a:r>
          </a:p>
        </p:txBody>
      </p:sp>
      <p:sp>
        <p:nvSpPr>
          <p:cNvPr id="323" name="Combine multiple elements into a &quot;single element&quot; that has its own properties with a panel function, e.g."/>
          <p:cNvSpPr txBox="1"/>
          <p:nvPr/>
        </p:nvSpPr>
        <p:spPr>
          <a:xfrm>
            <a:off x="10527068" y="779611"/>
            <a:ext cx="1732332" cy="71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Combine multiple elements into a "single element" that has its own properties with a panel function, e.g.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10542373" y="3077834"/>
            <a:ext cx="1270001" cy="972765"/>
            <a:chOff x="0" y="0"/>
            <a:chExt cx="1270000" cy="972763"/>
          </a:xfrm>
        </p:grpSpPr>
        <p:sp>
          <p:nvSpPr>
            <p:cNvPr id="324" name="fluidRow()"/>
            <p:cNvSpPr txBox="1"/>
            <p:nvPr/>
          </p:nvSpPr>
          <p:spPr>
            <a:xfrm>
              <a:off x="214220" y="-1"/>
              <a:ext cx="831721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fluidRow()</a:t>
              </a:r>
            </a:p>
          </p:txBody>
        </p:sp>
        <p:grpSp>
          <p:nvGrpSpPr>
            <p:cNvPr id="331" name="Group"/>
            <p:cNvGrpSpPr/>
            <p:nvPr/>
          </p:nvGrpSpPr>
          <p:grpSpPr>
            <a:xfrm>
              <a:off x="0" y="251149"/>
              <a:ext cx="1270000" cy="721615"/>
              <a:chOff x="0" y="0"/>
              <a:chExt cx="1270000" cy="721614"/>
            </a:xfrm>
          </p:grpSpPr>
          <p:sp>
            <p:nvSpPr>
              <p:cNvPr id="325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Rounded Rectangle"/>
              <p:cNvSpPr/>
              <p:nvPr/>
            </p:nvSpPr>
            <p:spPr>
              <a:xfrm>
                <a:off x="36057" y="392871"/>
                <a:ext cx="1199810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ow"/>
              <p:cNvSpPr/>
              <p:nvPr/>
            </p:nvSpPr>
            <p:spPr>
              <a:xfrm>
                <a:off x="32040" y="55782"/>
                <a:ext cx="1207845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row</a:t>
                </a:r>
              </a:p>
            </p:txBody>
          </p:sp>
          <p:sp>
            <p:nvSpPr>
              <p:cNvPr id="328" name="column"/>
              <p:cNvSpPr/>
              <p:nvPr/>
            </p:nvSpPr>
            <p:spPr>
              <a:xfrm>
                <a:off x="36056" y="440701"/>
                <a:ext cx="1191777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29" name="column"/>
              <p:cNvSpPr/>
              <p:nvPr/>
            </p:nvSpPr>
            <p:spPr>
              <a:xfrm>
                <a:off x="48107" y="101858"/>
                <a:ext cx="396889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330" name="col"/>
              <p:cNvSpPr/>
              <p:nvPr/>
            </p:nvSpPr>
            <p:spPr>
              <a:xfrm>
                <a:off x="775596" y="100103"/>
                <a:ext cx="194837" cy="196496"/>
              </a:xfrm>
              <a:prstGeom prst="roundRect">
                <a:avLst>
                  <a:gd name="adj" fmla="val 141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col</a:t>
                </a:r>
              </a:p>
            </p:txBody>
          </p:sp>
        </p:grpSp>
      </p:grpSp>
      <p:grpSp>
        <p:nvGrpSpPr>
          <p:cNvPr id="342" name="Group"/>
          <p:cNvGrpSpPr/>
          <p:nvPr/>
        </p:nvGrpSpPr>
        <p:grpSpPr>
          <a:xfrm>
            <a:off x="10559952" y="4070752"/>
            <a:ext cx="1270001" cy="990231"/>
            <a:chOff x="0" y="0"/>
            <a:chExt cx="1270000" cy="990230"/>
          </a:xfrm>
        </p:grpSpPr>
        <p:sp>
          <p:nvSpPr>
            <p:cNvPr id="333" name="flowLayout()"/>
            <p:cNvSpPr txBox="1"/>
            <p:nvPr/>
          </p:nvSpPr>
          <p:spPr>
            <a:xfrm>
              <a:off x="113318" y="-1"/>
              <a:ext cx="990826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flowLayout()</a:t>
              </a:r>
            </a:p>
          </p:txBody>
        </p:sp>
        <p:grpSp>
          <p:nvGrpSpPr>
            <p:cNvPr id="341" name="Group"/>
            <p:cNvGrpSpPr/>
            <p:nvPr/>
          </p:nvGrpSpPr>
          <p:grpSpPr>
            <a:xfrm>
              <a:off x="0" y="267988"/>
              <a:ext cx="1270000" cy="722243"/>
              <a:chOff x="0" y="0"/>
              <a:chExt cx="1270000" cy="722241"/>
            </a:xfrm>
          </p:grpSpPr>
          <p:sp>
            <p:nvSpPr>
              <p:cNvPr id="334" name="Rounded Rectangle"/>
              <p:cNvSpPr/>
              <p:nvPr/>
            </p:nvSpPr>
            <p:spPr>
              <a:xfrm>
                <a:off x="0" y="626"/>
                <a:ext cx="1270000" cy="72161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Rounded Rectangle"/>
              <p:cNvSpPr/>
              <p:nvPr/>
            </p:nvSpPr>
            <p:spPr>
              <a:xfrm>
                <a:off x="232" y="0"/>
                <a:ext cx="1024266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object 1"/>
              <p:cNvSpPr/>
              <p:nvPr/>
            </p:nvSpPr>
            <p:spPr>
              <a:xfrm>
                <a:off x="107970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37" name="object 2"/>
              <p:cNvSpPr/>
              <p:nvPr/>
            </p:nvSpPr>
            <p:spPr>
              <a:xfrm>
                <a:off x="476361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  <p:sp>
            <p:nvSpPr>
              <p:cNvPr id="338" name="object 3"/>
              <p:cNvSpPr/>
              <p:nvPr/>
            </p:nvSpPr>
            <p:spPr>
              <a:xfrm>
                <a:off x="842337" y="67593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FFFFFF"/>
              </a:solidFill>
              <a:ln w="12700" cap="flat">
                <a:solidFill>
                  <a:srgbClr val="A6AAA9"/>
                </a:solidFill>
                <a:custDash>
                  <a:ds d="600000" sp="600000"/>
                </a:custDash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sp>
            <p:nvSpPr>
              <p:cNvPr id="339" name="object 3"/>
              <p:cNvSpPr/>
              <p:nvPr/>
            </p:nvSpPr>
            <p:spPr>
              <a:xfrm>
                <a:off x="107970" y="392564"/>
                <a:ext cx="339160" cy="278020"/>
              </a:xfrm>
              <a:prstGeom prst="roundRect">
                <a:avLst>
                  <a:gd name="adj" fmla="val 23923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3</a:t>
                </a:r>
              </a:p>
            </p:txBody>
          </p:sp>
          <p:cxnSp>
            <p:nvCxnSpPr>
              <p:cNvPr id="340" name="Connection Line"/>
              <p:cNvCxnSpPr>
                <a:stCxn id="339" idx="0"/>
                <a:endCxn id="338" idx="0"/>
              </p:cNvCxnSpPr>
              <p:nvPr/>
            </p:nvCxnSpPr>
            <p:spPr>
              <a:xfrm flipV="1">
                <a:off x="277549" y="206602"/>
                <a:ext cx="734368" cy="324973"/>
              </a:xfrm>
              <a:prstGeom prst="straightConnector1">
                <a:avLst/>
              </a:prstGeom>
              <a:ln w="25400" cap="flat">
                <a:solidFill>
                  <a:srgbClr val="DCDEE0"/>
                </a:solidFill>
                <a:prstDash val="sysDot"/>
                <a:miter lim="400000"/>
                <a:headEnd type="triangle" w="med" len="med"/>
                <a:tailEnd type="triangle" w="med" len="med"/>
              </a:ln>
              <a:effectLst/>
            </p:spPr>
          </p:cxnSp>
        </p:grpSp>
      </p:grpSp>
      <p:grpSp>
        <p:nvGrpSpPr>
          <p:cNvPr id="348" name="Group"/>
          <p:cNvGrpSpPr/>
          <p:nvPr/>
        </p:nvGrpSpPr>
        <p:grpSpPr>
          <a:xfrm>
            <a:off x="10538385" y="6076817"/>
            <a:ext cx="1270001" cy="984705"/>
            <a:chOff x="0" y="0"/>
            <a:chExt cx="1270000" cy="984704"/>
          </a:xfrm>
        </p:grpSpPr>
        <p:sp>
          <p:nvSpPr>
            <p:cNvPr id="343" name="splitLayout()"/>
            <p:cNvSpPr txBox="1"/>
            <p:nvPr/>
          </p:nvSpPr>
          <p:spPr>
            <a:xfrm>
              <a:off x="172210" y="-1"/>
              <a:ext cx="992503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splitLayout()</a:t>
              </a:r>
            </a:p>
          </p:txBody>
        </p:sp>
        <p:grpSp>
          <p:nvGrpSpPr>
            <p:cNvPr id="347" name="Group"/>
            <p:cNvGrpSpPr/>
            <p:nvPr/>
          </p:nvGrpSpPr>
          <p:grpSpPr>
            <a:xfrm>
              <a:off x="0" y="263089"/>
              <a:ext cx="1270000" cy="721616"/>
              <a:chOff x="0" y="0"/>
              <a:chExt cx="1270000" cy="721614"/>
            </a:xfrm>
          </p:grpSpPr>
          <p:sp>
            <p:nvSpPr>
              <p:cNvPr id="344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object 1"/>
              <p:cNvSpPr/>
              <p:nvPr/>
            </p:nvSpPr>
            <p:spPr>
              <a:xfrm>
                <a:off x="60574" y="60437"/>
                <a:ext cx="562861" cy="602113"/>
              </a:xfrm>
              <a:prstGeom prst="roundRect">
                <a:avLst>
                  <a:gd name="adj" fmla="val 1181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1</a:t>
                </a:r>
              </a:p>
            </p:txBody>
          </p:sp>
          <p:sp>
            <p:nvSpPr>
              <p:cNvPr id="346" name="object 2"/>
              <p:cNvSpPr/>
              <p:nvPr/>
            </p:nvSpPr>
            <p:spPr>
              <a:xfrm>
                <a:off x="656334" y="66159"/>
                <a:ext cx="562860" cy="602114"/>
              </a:xfrm>
              <a:prstGeom prst="roundRect">
                <a:avLst>
                  <a:gd name="adj" fmla="val 11817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b="0" sz="13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object 2</a:t>
                </a:r>
              </a:p>
            </p:txBody>
          </p:sp>
        </p:grpSp>
      </p:grpSp>
      <p:sp>
        <p:nvSpPr>
          <p:cNvPr id="349" name="Organize panels and elements into a layout with a layout function. Add elements as arguments of the…"/>
          <p:cNvSpPr txBox="1"/>
          <p:nvPr/>
        </p:nvSpPr>
        <p:spPr>
          <a:xfrm>
            <a:off x="10513415" y="2756344"/>
            <a:ext cx="3243472" cy="54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rPr sz="1100"/>
              <a:t>Organize panels and elements into a layout with a </a:t>
            </a:r>
            <a:r>
              <a:t>layout function. Add elements as arguments of the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50">
                <a:solidFill>
                  <a:srgbClr val="000000"/>
                </a:solidFill>
              </a:defRPr>
            </a:pPr>
            <a:r>
              <a:t>layout functions. </a:t>
            </a:r>
          </a:p>
        </p:txBody>
      </p:sp>
      <p:sp>
        <p:nvSpPr>
          <p:cNvPr id="350" name="Layer tabPanels on top of each other, and navigate between them, with:"/>
          <p:cNvSpPr txBox="1"/>
          <p:nvPr/>
        </p:nvSpPr>
        <p:spPr>
          <a:xfrm>
            <a:off x="10521034" y="8054782"/>
            <a:ext cx="2414847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Layer tabPanels on top of each other, and navigate between them, with:</a:t>
            </a:r>
          </a:p>
        </p:txBody>
      </p:sp>
      <p:sp>
        <p:nvSpPr>
          <p:cNvPr id="351" name="Arrow"/>
          <p:cNvSpPr/>
          <p:nvPr/>
        </p:nvSpPr>
        <p:spPr>
          <a:xfrm rot="5400000">
            <a:off x="11083201" y="1787513"/>
            <a:ext cx="175626" cy="212833"/>
          </a:xfrm>
          <a:prstGeom prst="rightArrow">
            <a:avLst>
              <a:gd name="adj1" fmla="val 54581"/>
              <a:gd name="adj2" fmla="val 65978"/>
            </a:avLst>
          </a:prstGeom>
          <a:solidFill>
            <a:schemeClr val="accent1">
              <a:hueOff val="-158953"/>
              <a:satOff val="43350"/>
              <a:lumOff val="-1649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57" name="Group"/>
          <p:cNvGrpSpPr/>
          <p:nvPr/>
        </p:nvGrpSpPr>
        <p:grpSpPr>
          <a:xfrm>
            <a:off x="10546686" y="5073284"/>
            <a:ext cx="1269598" cy="988470"/>
            <a:chOff x="0" y="0"/>
            <a:chExt cx="1269597" cy="988469"/>
          </a:xfrm>
        </p:grpSpPr>
        <p:grpSp>
          <p:nvGrpSpPr>
            <p:cNvPr id="355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352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  <p:sp>
            <p:nvSpPr>
              <p:cNvPr id="354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400">
                    <a:solidFill>
                      <a:srgbClr val="000000"/>
                    </a:solidFill>
                  </a:defRPr>
                </a:pPr>
                <a:r>
                  <a:t>panel</a:t>
                </a:r>
              </a:p>
            </p:txBody>
          </p:sp>
        </p:grpSp>
        <p:sp>
          <p:nvSpPr>
            <p:cNvPr id="356" name="sidebarLayout()"/>
            <p:cNvSpPr txBox="1"/>
            <p:nvPr/>
          </p:nvSpPr>
          <p:spPr>
            <a:xfrm>
              <a:off x="36744" y="-1"/>
              <a:ext cx="1196109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sidebarLayout()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10542373" y="7084439"/>
            <a:ext cx="1270001" cy="972765"/>
            <a:chOff x="0" y="0"/>
            <a:chExt cx="1270000" cy="972763"/>
          </a:xfrm>
        </p:grpSpPr>
        <p:sp>
          <p:nvSpPr>
            <p:cNvPr id="358" name="verticalLayout()"/>
            <p:cNvSpPr txBox="1"/>
            <p:nvPr/>
          </p:nvSpPr>
          <p:spPr>
            <a:xfrm>
              <a:off x="27226" y="-1"/>
              <a:ext cx="1205710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defRPr>
              </a:lvl1pPr>
            </a:lstStyle>
            <a:p>
              <a:pPr/>
              <a:r>
                <a:t>verticalLayout()</a:t>
              </a:r>
            </a:p>
          </p:txBody>
        </p:sp>
        <p:sp>
          <p:nvSpPr>
            <p:cNvPr id="359" name="Rounded Rectangle"/>
            <p:cNvSpPr/>
            <p:nvPr/>
          </p:nvSpPr>
          <p:spPr>
            <a:xfrm>
              <a:off x="0" y="251149"/>
              <a:ext cx="1270000" cy="72161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0" name="object 1"/>
            <p:cNvSpPr/>
            <p:nvPr/>
          </p:nvSpPr>
          <p:spPr>
            <a:xfrm>
              <a:off x="48107" y="302207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1</a:t>
              </a:r>
            </a:p>
          </p:txBody>
        </p:sp>
        <p:sp>
          <p:nvSpPr>
            <p:cNvPr id="361" name="object 2"/>
            <p:cNvSpPr/>
            <p:nvPr/>
          </p:nvSpPr>
          <p:spPr>
            <a:xfrm>
              <a:off x="45872" y="521714"/>
              <a:ext cx="396889" cy="196496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2</a:t>
              </a:r>
            </a:p>
          </p:txBody>
        </p:sp>
        <p:sp>
          <p:nvSpPr>
            <p:cNvPr id="362" name="object 3"/>
            <p:cNvSpPr/>
            <p:nvPr/>
          </p:nvSpPr>
          <p:spPr>
            <a:xfrm>
              <a:off x="48107" y="740381"/>
              <a:ext cx="396889" cy="196497"/>
            </a:xfrm>
            <a:prstGeom prst="roundRect">
              <a:avLst>
                <a:gd name="adj" fmla="val 1403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object 3</a:t>
              </a:r>
            </a:p>
          </p:txBody>
        </p:sp>
      </p:grpSp>
      <p:sp>
        <p:nvSpPr>
          <p:cNvPr id="364" name="ui &lt;- fluidPage(…"/>
          <p:cNvSpPr txBox="1"/>
          <p:nvPr/>
        </p:nvSpPr>
        <p:spPr>
          <a:xfrm>
            <a:off x="11980516" y="3348839"/>
            <a:ext cx="1834000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4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),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     column(</a:t>
            </a:r>
            <a:r>
              <a:t>width = 2,  offset = 3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  <a:r>
              <a:t>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fluidRow(column(</a:t>
            </a:r>
            <a:r>
              <a:t>width = 12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5" name="ui &lt;- fluidPage(…"/>
          <p:cNvSpPr txBox="1"/>
          <p:nvPr/>
        </p:nvSpPr>
        <p:spPr>
          <a:xfrm>
            <a:off x="11978267" y="4286060"/>
            <a:ext cx="173233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flowLayout(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6" name="ui &lt;- fluidPage(…"/>
          <p:cNvSpPr txBox="1"/>
          <p:nvPr/>
        </p:nvSpPr>
        <p:spPr>
          <a:xfrm>
            <a:off x="11965600" y="5195044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sidebarLayout(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sidebarPanel(),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   mainPanel()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  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7" name="ui &lt;- fluidPage(…"/>
          <p:cNvSpPr txBox="1"/>
          <p:nvPr/>
        </p:nvSpPr>
        <p:spPr>
          <a:xfrm>
            <a:off x="11993798" y="6340162"/>
            <a:ext cx="1732332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splitLayout( </a:t>
            </a:r>
            <a:r>
              <a:t>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# object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sp>
        <p:nvSpPr>
          <p:cNvPr id="368" name="ui &lt;- fluidPage(…"/>
          <p:cNvSpPr txBox="1"/>
          <p:nvPr/>
        </p:nvSpPr>
        <p:spPr>
          <a:xfrm>
            <a:off x="11999895" y="7155532"/>
            <a:ext cx="173233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verticalLayout(</a:t>
            </a:r>
            <a:r>
              <a:t> # object 1,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2,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                               # object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grpSp>
        <p:nvGrpSpPr>
          <p:cNvPr id="373" name="Group"/>
          <p:cNvGrpSpPr/>
          <p:nvPr/>
        </p:nvGrpSpPr>
        <p:grpSpPr>
          <a:xfrm>
            <a:off x="12862964" y="7965490"/>
            <a:ext cx="409110" cy="446962"/>
            <a:chOff x="0" y="112739"/>
            <a:chExt cx="409108" cy="446960"/>
          </a:xfrm>
        </p:grpSpPr>
        <p:sp>
          <p:nvSpPr>
            <p:cNvPr id="369" name="Shape"/>
            <p:cNvSpPr/>
            <p:nvPr/>
          </p:nvSpPr>
          <p:spPr>
            <a:xfrm>
              <a:off x="0" y="112739"/>
              <a:ext cx="282876" cy="4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" y="21600"/>
                  </a:lnTo>
                  <a:lnTo>
                    <a:pt x="21564" y="18593"/>
                  </a:lnTo>
                  <a:lnTo>
                    <a:pt x="21600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0" name="Shape"/>
            <p:cNvSpPr/>
            <p:nvPr/>
          </p:nvSpPr>
          <p:spPr>
            <a:xfrm>
              <a:off x="56062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517"/>
                  </a:lnTo>
                  <a:lnTo>
                    <a:pt x="2160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1" name="Shape"/>
            <p:cNvSpPr/>
            <p:nvPr/>
          </p:nvSpPr>
          <p:spPr>
            <a:xfrm>
              <a:off x="126085" y="22524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237"/>
                  </a:lnTo>
                  <a:lnTo>
                    <a:pt x="21600" y="1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2" name="Shape"/>
            <p:cNvSpPr/>
            <p:nvPr/>
          </p:nvSpPr>
          <p:spPr>
            <a:xfrm>
              <a:off x="197439" y="225248"/>
              <a:ext cx="211670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032"/>
                  </a:lnTo>
                  <a:lnTo>
                    <a:pt x="21600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74" name="ui &lt;- fluidPage( tabsetPanel(…"/>
          <p:cNvSpPr txBox="1"/>
          <p:nvPr/>
        </p:nvSpPr>
        <p:spPr>
          <a:xfrm>
            <a:off x="10590486" y="8475097"/>
            <a:ext cx="183400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tabsetPanel(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75" name="ui &lt;- fluidPage( navlistPanel(…"/>
          <p:cNvSpPr txBox="1"/>
          <p:nvPr/>
        </p:nvSpPr>
        <p:spPr>
          <a:xfrm>
            <a:off x="10590486" y="9104474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navlistPanel(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  <a:r>
              <a:t>)</a:t>
            </a:r>
          </a:p>
        </p:txBody>
      </p:sp>
      <p:sp>
        <p:nvSpPr>
          <p:cNvPr id="376" name="ui &lt;- navbarPage(title = &quot;Page&quot;,…"/>
          <p:cNvSpPr txBox="1"/>
          <p:nvPr/>
        </p:nvSpPr>
        <p:spPr>
          <a:xfrm>
            <a:off x="10590486" y="9733852"/>
            <a:ext cx="1732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navbarPage(</a:t>
            </a:r>
            <a:r>
              <a:t>title = "Page",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    </a:t>
            </a:r>
            <a:r>
              <a:t> 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)</a:t>
            </a:r>
          </a:p>
        </p:txBody>
      </p:sp>
      <p:sp>
        <p:nvSpPr>
          <p:cNvPr id="377" name="absolutePanel()…"/>
          <p:cNvSpPr txBox="1"/>
          <p:nvPr/>
        </p:nvSpPr>
        <p:spPr>
          <a:xfrm>
            <a:off x="12010493" y="2001125"/>
            <a:ext cx="1754521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87726"/>
          <a:lstStyle/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absolutePanel()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conditionalPanel()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fixedPanel()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headerPanel()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inputPanel()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mainPanel()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navlistPanel()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sidebarPanel()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tabsetPanel()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titlePanel()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b="0" sz="8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"/>
              </a:rPr>
              <a:t>wellPanel()</a:t>
            </a:r>
          </a:p>
        </p:txBody>
      </p:sp>
      <p:pic>
        <p:nvPicPr>
          <p:cNvPr id="37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shiny-flow.png" descr="shiny-flow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4859" y="1204714"/>
            <a:ext cx="5590933" cy="2559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0" r="54302" b="0"/>
          <a:stretch>
            <a:fillRect/>
          </a:stretch>
        </p:blipFill>
        <p:spPr>
          <a:xfrm>
            <a:off x="7106566" y="2470196"/>
            <a:ext cx="478187" cy="639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53401" t="0" r="0" b="0"/>
          <a:stretch>
            <a:fillRect/>
          </a:stretch>
        </p:blipFill>
        <p:spPr>
          <a:xfrm>
            <a:off x="7135639" y="7564774"/>
            <a:ext cx="487609" cy="63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33707" t="0" r="33707" b="24546"/>
          <a:stretch>
            <a:fillRect/>
          </a:stretch>
        </p:blipFill>
        <p:spPr>
          <a:xfrm>
            <a:off x="7122333" y="8679199"/>
            <a:ext cx="475992" cy="6458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5" name="Group"/>
          <p:cNvGrpSpPr/>
          <p:nvPr/>
        </p:nvGrpSpPr>
        <p:grpSpPr>
          <a:xfrm>
            <a:off x="7122333" y="9676855"/>
            <a:ext cx="512367" cy="620559"/>
            <a:chOff x="0" y="0"/>
            <a:chExt cx="512365" cy="620558"/>
          </a:xfrm>
        </p:grpSpPr>
        <p:pic>
          <p:nvPicPr>
            <p:cNvPr id="383" name="RStudio-Logo-Black-Letters.png" descr="RStudio-Logo-Black-Letters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63329" b="0"/>
            <a:stretch>
              <a:fillRect/>
            </a:stretch>
          </p:blipFill>
          <p:spPr>
            <a:xfrm>
              <a:off x="62121" y="247189"/>
              <a:ext cx="390081" cy="373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4" name="IMAGES"/>
            <p:cNvSpPr txBox="1"/>
            <p:nvPr/>
          </p:nvSpPr>
          <p:spPr>
            <a:xfrm>
              <a:off x="0" y="-1"/>
              <a:ext cx="512366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>
                  <a:solidFill>
                    <a:srgbClr val="000000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pPr/>
              <a:r>
                <a:t>IMAGES</a:t>
              </a:r>
            </a:p>
          </p:txBody>
        </p:sp>
      </p:grpSp>
      <p:grpSp>
        <p:nvGrpSpPr>
          <p:cNvPr id="389" name="Group"/>
          <p:cNvGrpSpPr/>
          <p:nvPr/>
        </p:nvGrpSpPr>
        <p:grpSpPr>
          <a:xfrm>
            <a:off x="7298918" y="6141339"/>
            <a:ext cx="2788756" cy="1366895"/>
            <a:chOff x="0" y="0"/>
            <a:chExt cx="2788755" cy="1366893"/>
          </a:xfrm>
        </p:grpSpPr>
        <p:sp>
          <p:nvSpPr>
            <p:cNvPr id="386" name="ui &lt;- fluidPage(…"/>
            <p:cNvSpPr/>
            <p:nvPr/>
          </p:nvSpPr>
          <p:spPr>
            <a:xfrm>
              <a:off x="0" y="0"/>
              <a:ext cx="1650358" cy="136226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spcBef>
                  <a:spcPts val="0"/>
                </a:spcBef>
                <a:defRPr b="0" sz="800">
                  <a:solidFill>
                    <a:srgbClr val="79797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ui &lt;- fluidPage(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h1("Header 1")</a:t>
              </a:r>
              <a:r>
                <a:rPr>
                  <a:solidFill>
                    <a:srgbClr val="797979"/>
                  </a:solidFill>
                </a:rPr>
                <a:t>,</a:t>
              </a:r>
              <a:r>
                <a:t> 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hr()</a:t>
              </a:r>
              <a:r>
                <a:rPr>
                  <a:solidFill>
                    <a:srgbClr val="797979"/>
                  </a:solidFill>
                </a:rPr>
                <a:t>,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</a:rPr>
                <a:t>br()</a:t>
              </a:r>
              <a:r>
                <a:rPr>
                  <a:solidFill>
                    <a:srgbClr val="797979"/>
                  </a:solidFill>
                </a:rPr>
                <a:t>,</a:t>
              </a:r>
              <a:endParaRPr>
                <a:solidFill>
                  <a:srgbClr val="A6AAA9"/>
                </a:solidFill>
              </a:endParaRPr>
            </a:p>
            <a:p>
              <a:pPr>
                <a:spcBef>
                  <a:spcPts val="0"/>
                </a:spcBef>
                <a:defRPr b="0"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strong("bold")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em("italic")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code("code")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a(href="", "link"),</a:t>
              </a:r>
            </a:p>
            <a:p>
              <a:pPr>
                <a:spcBef>
                  <a:spcPts val="0"/>
                </a:spcBef>
                <a:defRPr b="0"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002452"/>
                  </a:solidFill>
                </a:rPr>
                <a:t>HTML("&lt;p&gt;Raw html&lt;/p&gt;")</a:t>
              </a:r>
            </a:p>
            <a:p>
              <a:pPr>
                <a:spcBef>
                  <a:spcPts val="0"/>
                </a:spcBef>
                <a:defRPr b="0" sz="800">
                  <a:solidFill>
                    <a:srgbClr val="A6AAA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)</a:t>
              </a:r>
            </a:p>
          </p:txBody>
        </p:sp>
        <p:pic>
          <p:nvPicPr>
            <p:cNvPr id="387" name="Screen Shot 2015-06-10 at 9.31.46 AM.png" descr="Screen Shot 2015-06-10 at 9.31.46 AM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790259" y="10982"/>
              <a:ext cx="998497" cy="1355912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88" name="Arrow"/>
            <p:cNvSpPr/>
            <p:nvPr/>
          </p:nvSpPr>
          <p:spPr>
            <a:xfrm>
              <a:off x="1350903" y="291241"/>
              <a:ext cx="511018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390" name="Screen Shot 2015-06-10 at 4.17.52 PM.png" descr="Screen Shot 2015-06-10 at 4.17.52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650410" y="1972316"/>
            <a:ext cx="1089084" cy="769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shiny.png" descr="shiny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309267" y="198551"/>
            <a:ext cx="1369859" cy="1587622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Rectangle"/>
          <p:cNvSpPr/>
          <p:nvPr/>
        </p:nvSpPr>
        <p:spPr>
          <a:xfrm>
            <a:off x="12617434" y="9102944"/>
            <a:ext cx="88900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93" name="Screen Shot 2015-06-10 at 5.27.03 PM.png" descr="Screen Shot 2015-06-10 at 5.27.03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619893" y="8475097"/>
            <a:ext cx="884084" cy="55402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94" name="Screen Shot 2015-06-10 at 5.27.26 PM.png" descr="Screen Shot 2015-06-10 at 5.27.26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619077" y="9102944"/>
            <a:ext cx="38495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623662" y="9733853"/>
            <a:ext cx="884166" cy="55745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96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5">
            <a:extLst/>
          </a:blip>
          <a:srcRect l="0" t="36393" r="70026" b="0"/>
          <a:stretch>
            <a:fillRect/>
          </a:stretch>
        </p:blipFill>
        <p:spPr>
          <a:xfrm>
            <a:off x="13023712" y="9130280"/>
            <a:ext cx="265017" cy="354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