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206347"/>
              <a:satOff val="69104"/>
              <a:lumOff val="-8949"/>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364257" y="1918642"/>
            <a:ext cx="11241486" cy="3547071"/>
          </a:xfrm>
          <a:prstGeom prst="rect">
            <a:avLst/>
          </a:prstGeom>
        </p:spPr>
        <p:txBody>
          <a:bodyPr anchor="b"/>
          <a:lstStyle/>
          <a:p>
            <a:pPr/>
            <a:r>
              <a:t>Title Text</a:t>
            </a:r>
          </a:p>
        </p:txBody>
      </p:sp>
      <p:sp>
        <p:nvSpPr>
          <p:cNvPr id="12" name="Body Level One…"/>
          <p:cNvSpPr txBox="1"/>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pPr/>
            <a:r>
              <a:t>–Johnny Appleseed</a:t>
            </a:r>
          </a:p>
        </p:txBody>
      </p:sp>
      <p:sp>
        <p:nvSpPr>
          <p:cNvPr id="94" name="“Type a quote here.”"/>
          <p:cNvSpPr/>
          <p:nvPr>
            <p:ph type="body" sz="quarter" idx="14"/>
          </p:nvPr>
        </p:nvSpPr>
        <p:spPr>
          <a:xfrm>
            <a:off x="1364257" y="4742656"/>
            <a:ext cx="11241486" cy="736700"/>
          </a:xfrm>
          <a:prstGeom prst="rect">
            <a:avLst/>
          </a:prstGeom>
        </p:spPr>
        <p:txBody>
          <a:bodyPr>
            <a:spAutoFit/>
          </a:bodyPr>
          <a:lstStyle>
            <a:lvl1pPr marL="0" indent="0">
              <a:buSzTx/>
              <a:buNone/>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158750"/>
            <a:ext cx="13964218" cy="104775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725786" y="840878"/>
            <a:ext cx="10504786" cy="6357443"/>
          </a:xfrm>
          <a:prstGeom prst="rect">
            <a:avLst/>
          </a:prstGeom>
        </p:spPr>
        <p:txBody>
          <a:bodyPr lIns="91439" tIns="45719" rIns="91439" bIns="45719" anchor="t">
            <a:noAutofit/>
          </a:bodyPr>
          <a:lstStyle/>
          <a:p>
            <a:pPr/>
          </a:p>
        </p:txBody>
      </p:sp>
      <p:sp>
        <p:nvSpPr>
          <p:cNvPr id="21" name="Title Text"/>
          <p:cNvSpPr txBox="1"/>
          <p:nvPr>
            <p:ph type="title"/>
          </p:nvPr>
        </p:nvSpPr>
        <p:spPr>
          <a:xfrm>
            <a:off x="1364257" y="7375673"/>
            <a:ext cx="11241486" cy="1527970"/>
          </a:xfrm>
          <a:prstGeom prst="rect">
            <a:avLst/>
          </a:prstGeom>
        </p:spPr>
        <p:txBody>
          <a:bodyPr anchor="b"/>
          <a:lstStyle/>
          <a:p>
            <a:pPr/>
            <a:r>
              <a:t>Title Text</a:t>
            </a:r>
          </a:p>
        </p:txBody>
      </p:sp>
      <p:sp>
        <p:nvSpPr>
          <p:cNvPr id="22" name="Body Level One…"/>
          <p:cNvSpPr txBox="1"/>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790156" y="10090546"/>
            <a:ext cx="376045" cy="388542"/>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364257" y="3623964"/>
            <a:ext cx="11241486" cy="3547072"/>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7216923" y="840878"/>
            <a:ext cx="5729884" cy="8840392"/>
          </a:xfrm>
          <a:prstGeom prst="rect">
            <a:avLst/>
          </a:prstGeom>
        </p:spPr>
        <p:txBody>
          <a:bodyPr lIns="91439" tIns="45719" rIns="91439" bIns="45719" anchor="t">
            <a:noAutofit/>
          </a:bodyPr>
          <a:lstStyle/>
          <a:p>
            <a:pPr/>
          </a:p>
        </p:txBody>
      </p:sp>
      <p:sp>
        <p:nvSpPr>
          <p:cNvPr id="39" name="Title Text"/>
          <p:cNvSpPr txBox="1"/>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pPr/>
            <a:r>
              <a:t>Title Text</a:t>
            </a:r>
          </a:p>
        </p:txBody>
      </p:sp>
      <p:sp>
        <p:nvSpPr>
          <p:cNvPr id="40" name="Body Level One…"/>
          <p:cNvSpPr txBox="1"/>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7216923" y="2955478"/>
            <a:ext cx="5729884" cy="6753077"/>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023193" y="1523007"/>
            <a:ext cx="11923614" cy="774898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half" idx="13"/>
          </p:nvPr>
        </p:nvSpPr>
        <p:spPr>
          <a:xfrm>
            <a:off x="1023193" y="1113730"/>
            <a:ext cx="5729884" cy="8567540"/>
          </a:xfrm>
          <a:prstGeom prst="rect">
            <a:avLst/>
          </a:prstGeom>
        </p:spPr>
        <p:txBody>
          <a:bodyPr lIns="91439" tIns="45719" rIns="91439" bIns="45719" anchor="t">
            <a:noAutofit/>
          </a:bodyPr>
          <a:lstStyle/>
          <a:p>
            <a:pPr/>
          </a:p>
        </p:txBody>
      </p:sp>
      <p:sp>
        <p:nvSpPr>
          <p:cNvPr id="84" name="Image"/>
          <p:cNvSpPr/>
          <p:nvPr>
            <p:ph type="pic" sz="quarter" idx="14"/>
          </p:nvPr>
        </p:nvSpPr>
        <p:spPr>
          <a:xfrm>
            <a:off x="7216923" y="5629423"/>
            <a:ext cx="5729884" cy="4051847"/>
          </a:xfrm>
          <a:prstGeom prst="rect">
            <a:avLst/>
          </a:prstGeom>
        </p:spPr>
        <p:txBody>
          <a:bodyPr lIns="91439" tIns="45719" rIns="91439" bIns="45719" anchor="t">
            <a:noAutofit/>
          </a:bodyPr>
          <a:lstStyle/>
          <a:p>
            <a:pPr/>
          </a:p>
        </p:txBody>
      </p:sp>
      <p:sp>
        <p:nvSpPr>
          <p:cNvPr id="85" name="Image"/>
          <p:cNvSpPr/>
          <p:nvPr>
            <p:ph type="pic" sz="quarter" idx="15"/>
          </p:nvPr>
        </p:nvSpPr>
        <p:spPr>
          <a:xfrm>
            <a:off x="7223603" y="1113730"/>
            <a:ext cx="5729884" cy="405184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Title Text</a:t>
            </a:r>
          </a:p>
        </p:txBody>
      </p:sp>
      <p:sp>
        <p:nvSpPr>
          <p:cNvPr id="3" name="Body Level One…"/>
          <p:cNvSpPr txBox="1"/>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b="0" sz="1800">
                <a:solidFill>
                  <a:srgbClr val="000000"/>
                </a:solidFill>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1pPr>
      <a:lvl2pPr marL="0" marR="0" indent="228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2pPr>
      <a:lvl3pPr marL="0" marR="0" indent="457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3pPr>
      <a:lvl4pPr marL="0" marR="0" indent="685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4pPr>
      <a:lvl5pPr marL="0" marR="0" indent="9144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5pPr>
      <a:lvl6pPr marL="0" marR="0" indent="11430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6pPr>
      <a:lvl7pPr marL="0" marR="0" indent="13716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7pPr>
      <a:lvl8pPr marL="0" marR="0" indent="16002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8pPr>
      <a:lvl9pPr marL="0" marR="0" indent="1828800" algn="l" defTabSz="584200" rtl="0" latinLnBrk="0">
        <a:lnSpc>
          <a:spcPct val="80000"/>
        </a:lnSpc>
        <a:spcBef>
          <a:spcPts val="0"/>
        </a:spcBef>
        <a:spcAft>
          <a:spcPts val="0"/>
        </a:spcAft>
        <a:buClrTx/>
        <a:buSzTx/>
        <a:buFontTx/>
        <a:buNone/>
        <a:tabLst/>
        <a:defRPr b="0" baseline="0" cap="none" i="0" spc="0" strike="noStrike" sz="4800" u="none">
          <a:ln>
            <a:noFill/>
          </a:ln>
          <a:solidFill>
            <a:srgbClr val="585858"/>
          </a:solidFill>
          <a:uFillTx/>
          <a:latin typeface="+mj-lt"/>
          <a:ea typeface="+mj-ea"/>
          <a:cs typeface="+mj-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1pPr>
      <a:lvl2pPr marL="592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b="0" baseline="0" cap="none" i="0" spc="0" strike="noStrike" sz="1200" u="none">
          <a:ln>
            <a:noFill/>
          </a:ln>
          <a:solidFill>
            <a:srgbClr val="000000"/>
          </a:solidFill>
          <a:uFillTx/>
          <a:latin typeface="+mn-lt"/>
          <a:ea typeface="+mn-ea"/>
          <a:cs typeface="+mn-cs"/>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hyperlink" Target="https://creativecommons.org/licenses/by-sa/4.0/" TargetMode="External"/><Relationship Id="rId6" Type="http://schemas.openxmlformats.org/officeDocument/2006/relationships/hyperlink" Target="mailto:info@rstudio.com" TargetMode="External"/><Relationship Id="rId7" Type="http://schemas.openxmlformats.org/officeDocument/2006/relationships/hyperlink" Target="http://rstudio.com" TargetMode="External"/><Relationship Id="rId8" Type="http://schemas.openxmlformats.org/officeDocument/2006/relationships/hyperlink" Target="http://r4ds.had.co.nz/explore-intro.html" TargetMode="External"/><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14.png"/><Relationship Id="rId18" Type="http://schemas.openxmlformats.org/officeDocument/2006/relationships/image" Target="../media/image1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6.png"/><Relationship Id="rId10" Type="http://schemas.openxmlformats.org/officeDocument/2006/relationships/image" Target="../media/image16.png"/><Relationship Id="rId11" Type="http://schemas.openxmlformats.org/officeDocument/2006/relationships/hyperlink" Target="https://creativecommons.org/licenses/by-sa/4.0/" TargetMode="External"/><Relationship Id="rId12" Type="http://schemas.openxmlformats.org/officeDocument/2006/relationships/hyperlink" Target="mailto:info@rstudio.com" TargetMode="External"/><Relationship Id="rId13" Type="http://schemas.openxmlformats.org/officeDocument/2006/relationships/hyperlink" Target="http://rstudio.com" TargetMode="External"/><Relationship Id="rId14" Type="http://schemas.openxmlformats.org/officeDocument/2006/relationships/hyperlink" Target="http://r4ds.had.co.nz/explore-intro.html" TargetMode="External"/><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4.png"/><Relationship Id="rId18"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creativecommons.org/licenses/by-sa/4.0/" TargetMode="External"/><Relationship Id="rId3" Type="http://schemas.openxmlformats.org/officeDocument/2006/relationships/hyperlink" Target="mailto:info@rstudio.com" TargetMode="External"/><Relationship Id="rId4" Type="http://schemas.openxmlformats.org/officeDocument/2006/relationships/hyperlink" Target="http://rstudio.com"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0.png"/><Relationship Id="rId9" Type="http://schemas.openxmlformats.org/officeDocument/2006/relationships/image" Target="../media/image9.png"/><Relationship Id="rId10"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grpSp>
        <p:nvGrpSpPr>
          <p:cNvPr id="137" name="Group"/>
          <p:cNvGrpSpPr/>
          <p:nvPr/>
        </p:nvGrpSpPr>
        <p:grpSpPr>
          <a:xfrm>
            <a:off x="8383487" y="-1013161"/>
            <a:ext cx="6157893" cy="3553962"/>
            <a:chOff x="0" y="51032"/>
            <a:chExt cx="6157891" cy="3553961"/>
          </a:xfrm>
        </p:grpSpPr>
        <p:grpSp>
          <p:nvGrpSpPr>
            <p:cNvPr id="134" name="Group"/>
            <p:cNvGrpSpPr/>
            <p:nvPr/>
          </p:nvGrpSpPr>
          <p:grpSpPr>
            <a:xfrm>
              <a:off x="23293" y="51032"/>
              <a:ext cx="6134599" cy="2980091"/>
              <a:chOff x="0" y="51032"/>
              <a:chExt cx="6134598" cy="2980090"/>
            </a:xfrm>
          </p:grpSpPr>
          <p:sp>
            <p:nvSpPr>
              <p:cNvPr id="119" name="Triangle"/>
              <p:cNvSpPr/>
              <p:nvPr/>
            </p:nvSpPr>
            <p:spPr>
              <a:xfrm rot="1800000">
                <a:off x="1177377" y="304285"/>
                <a:ext cx="1319509" cy="1143860"/>
              </a:xfrm>
              <a:prstGeom prst="triangle">
                <a:avLst/>
              </a:prstGeom>
              <a:solidFill>
                <a:srgbClr val="F6B56C"/>
              </a:solidFill>
              <a:ln w="3175" cap="flat">
                <a:solidFill>
                  <a:srgbClr val="ECB77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0" name="Circle"/>
              <p:cNvSpPr/>
              <p:nvPr/>
            </p:nvSpPr>
            <p:spPr>
              <a:xfrm flipH="1">
                <a:off x="1550782" y="838357"/>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1" name="Circle"/>
              <p:cNvSpPr/>
              <p:nvPr/>
            </p:nvSpPr>
            <p:spPr>
              <a:xfrm flipH="1">
                <a:off x="0" y="819778"/>
                <a:ext cx="422089" cy="422090"/>
              </a:xfrm>
              <a:prstGeom prst="ellipse">
                <a:avLst/>
              </a:prstGeom>
              <a:solidFill>
                <a:srgbClr val="F6B56C">
                  <a:alpha val="50359"/>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2" name="Triangle"/>
              <p:cNvSpPr/>
              <p:nvPr/>
            </p:nvSpPr>
            <p:spPr>
              <a:xfrm rot="19800000">
                <a:off x="2896973" y="973389"/>
                <a:ext cx="1319509"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3" name="Triangle"/>
              <p:cNvSpPr/>
              <p:nvPr/>
            </p:nvSpPr>
            <p:spPr>
              <a:xfrm rot="1800000">
                <a:off x="3470359" y="1634009"/>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4" name="Circle"/>
              <p:cNvSpPr/>
              <p:nvPr/>
            </p:nvSpPr>
            <p:spPr>
              <a:xfrm flipH="1">
                <a:off x="3461021" y="150746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5" name="Circle"/>
              <p:cNvSpPr/>
              <p:nvPr/>
            </p:nvSpPr>
            <p:spPr>
              <a:xfrm flipH="1">
                <a:off x="3843763" y="2168082"/>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6" name="Triangle"/>
              <p:cNvSpPr/>
              <p:nvPr/>
            </p:nvSpPr>
            <p:spPr>
              <a:xfrm rot="1800000">
                <a:off x="3470359" y="312963"/>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7" name="Circle"/>
              <p:cNvSpPr/>
              <p:nvPr/>
            </p:nvSpPr>
            <p:spPr>
              <a:xfrm flipH="1">
                <a:off x="3843763" y="847036"/>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8" name="Triangle"/>
              <p:cNvSpPr/>
              <p:nvPr/>
            </p:nvSpPr>
            <p:spPr>
              <a:xfrm rot="19800000">
                <a:off x="4044130" y="318647"/>
                <a:ext cx="1319509" cy="1143861"/>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29" name="Circle"/>
              <p:cNvSpPr/>
              <p:nvPr/>
            </p:nvSpPr>
            <p:spPr>
              <a:xfrm flipH="1">
                <a:off x="4608178" y="852720"/>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0" name="Triangle"/>
              <p:cNvSpPr/>
              <p:nvPr/>
            </p:nvSpPr>
            <p:spPr>
              <a:xfrm rot="1800000">
                <a:off x="4617515" y="979268"/>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1" name="Circle"/>
              <p:cNvSpPr/>
              <p:nvPr/>
            </p:nvSpPr>
            <p:spPr>
              <a:xfrm flipH="1">
                <a:off x="4990920" y="1513341"/>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2" name="Triangle"/>
              <p:cNvSpPr/>
              <p:nvPr/>
            </p:nvSpPr>
            <p:spPr>
              <a:xfrm rot="19800000">
                <a:off x="1751148" y="309969"/>
                <a:ext cx="1319510"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3" name="Circle"/>
              <p:cNvSpPr/>
              <p:nvPr/>
            </p:nvSpPr>
            <p:spPr>
              <a:xfrm flipH="1">
                <a:off x="2315196" y="84404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35"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775" t="-663" r="49224" b="100663"/>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136" name="Rectangle"/>
            <p:cNvSpPr/>
            <p:nvPr/>
          </p:nvSpPr>
          <p:spPr>
            <a:xfrm>
              <a:off x="79547" y="844531"/>
              <a:ext cx="3210240" cy="200669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350" t="9342" r="50649" b="90657"/>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138" name="spark.yarn.am.cores…"/>
          <p:cNvSpPr txBox="1"/>
          <p:nvPr/>
        </p:nvSpPr>
        <p:spPr>
          <a:xfrm>
            <a:off x="6188477" y="93670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sp>
        <p:nvSpPr>
          <p:cNvPr id="139"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140"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141"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142"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143"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144"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145"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146" name="A brief example of a data analysis using Apache Spark, R and sparklyr in local mode"/>
          <p:cNvSpPr txBox="1"/>
          <p:nvPr/>
        </p:nvSpPr>
        <p:spPr>
          <a:xfrm>
            <a:off x="10529335" y="1876061"/>
            <a:ext cx="2960278"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0"/>
              </a:spcBef>
              <a:defRPr b="0">
                <a:solidFill>
                  <a:srgbClr val="000000"/>
                </a:solidFill>
              </a:defRPr>
            </a:lvl1pPr>
          </a:lstStyle>
          <a:p>
            <a:pPr/>
            <a:r>
              <a:t>A brief example of a data analysis using Apache Spark, R and sparklyr in local mode</a:t>
            </a:r>
          </a:p>
        </p:txBody>
      </p:sp>
      <p:sp>
        <p:nvSpPr>
          <p:cNvPr id="147"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148"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149"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150"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151"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152"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53"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154"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55"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56"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157"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158"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59"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160"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161"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162" name="Arrow"/>
          <p:cNvSpPr/>
          <p:nvPr/>
        </p:nvSpPr>
        <p:spPr>
          <a:xfrm>
            <a:off x="4653753" y="2206805"/>
            <a:ext cx="356401" cy="274241"/>
          </a:xfrm>
          <a:prstGeom prst="rightArrow">
            <a:avLst>
              <a:gd name="adj1" fmla="val 19444"/>
              <a:gd name="adj2" fmla="val 90550"/>
            </a:avLst>
          </a:prstGeom>
          <a:blipFill>
            <a:blip r:embed="rId2">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pic>
        <p:nvPicPr>
          <p:cNvPr id="163" name="sparklyr.png" descr="sparklyr.png"/>
          <p:cNvPicPr>
            <a:picLocks noChangeAspect="1"/>
          </p:cNvPicPr>
          <p:nvPr/>
        </p:nvPicPr>
        <p:blipFill>
          <a:blip r:embed="rId3">
            <a:extLst/>
          </a:blip>
          <a:stretch>
            <a:fillRect/>
          </a:stretch>
        </p:blipFill>
        <p:spPr>
          <a:xfrm>
            <a:off x="12295695" y="182823"/>
            <a:ext cx="1397001" cy="1619078"/>
          </a:xfrm>
          <a:prstGeom prst="rect">
            <a:avLst/>
          </a:prstGeom>
          <a:ln w="12700">
            <a:miter lim="400000"/>
          </a:ln>
        </p:spPr>
      </p:pic>
      <p:sp>
        <p:nvSpPr>
          <p:cNvPr id="164" name="Data Science in Spark with Sparklyr : : CHEAT SHEET"/>
          <p:cNvSpPr txBox="1"/>
          <p:nvPr>
            <p:ph type="title"/>
          </p:nvPr>
        </p:nvSpPr>
        <p:spPr>
          <a:xfrm>
            <a:off x="275721" y="361177"/>
            <a:ext cx="11904852" cy="803346"/>
          </a:xfrm>
          <a:prstGeom prst="rect">
            <a:avLst/>
          </a:prstGeom>
        </p:spPr>
        <p:txBody>
          <a:bodyPr lIns="0" tIns="0" rIns="0" bIns="0" anchor="t"/>
          <a:lstStyle/>
          <a:p>
            <a:pPr defTabSz="566674">
              <a:defRPr sz="4656">
                <a:solidFill>
                  <a:srgbClr val="D77A00"/>
                </a:solidFill>
              </a:defRPr>
            </a:pPr>
            <a:r>
              <a:rPr>
                <a:latin typeface="Source Sans Pro Semibold"/>
                <a:ea typeface="Source Sans Pro Semibold"/>
                <a:cs typeface="Source Sans Pro Semibold"/>
                <a:sym typeface="Source Sans Pro Semibold"/>
              </a:rPr>
              <a:t>Data Science in Spark with Sparklyr </a:t>
            </a:r>
            <a:r>
              <a:t>: : </a:t>
            </a:r>
            <a:r>
              <a:rPr sz="3201"/>
              <a:t>CHEAT SHEET</a:t>
            </a:r>
            <a:r>
              <a:t> </a:t>
            </a:r>
          </a:p>
        </p:txBody>
      </p:sp>
      <p:sp>
        <p:nvSpPr>
          <p:cNvPr id="165"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pic>
        <p:nvPicPr>
          <p:cNvPr id="166" name="Image" descr="Image"/>
          <p:cNvPicPr>
            <a:picLocks noChangeAspect="1"/>
          </p:cNvPicPr>
          <p:nvPr/>
        </p:nvPicPr>
        <p:blipFill>
          <a:blip r:embed="rId4">
            <a:extLst/>
          </a:blip>
          <a:stretch>
            <a:fillRect/>
          </a:stretch>
        </p:blipFill>
        <p:spPr>
          <a:xfrm>
            <a:off x="238823" y="9978474"/>
            <a:ext cx="1754521" cy="616478"/>
          </a:xfrm>
          <a:prstGeom prst="rect">
            <a:avLst/>
          </a:prstGeom>
          <a:ln w="12700">
            <a:miter lim="400000"/>
          </a:ln>
        </p:spPr>
      </p:pic>
      <p:sp>
        <p:nvSpPr>
          <p:cNvPr id="167"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Intro</a:t>
            </a:r>
          </a:p>
        </p:txBody>
      </p:sp>
      <p:sp>
        <p:nvSpPr>
          <p:cNvPr id="168"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69"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Using </a:t>
            </a:r>
          </a:p>
          <a:p>
            <a:pPr lvl="1" indent="0">
              <a:lnSpc>
                <a:spcPct val="80000"/>
              </a:lnSpc>
              <a:spcBef>
                <a:spcPts val="0"/>
              </a:spcBef>
              <a:defRPr b="0" sz="2500">
                <a:solidFill>
                  <a:srgbClr val="D28D44"/>
                </a:solidFill>
              </a:defRPr>
            </a:pPr>
            <a:r>
              <a:t>sparklyr</a:t>
            </a:r>
          </a:p>
        </p:txBody>
      </p:sp>
      <p:sp>
        <p:nvSpPr>
          <p:cNvPr id="170"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71" name="RStudio® is a trademark of RStudio, Inc.  •  CC BY SA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5" invalidUrl="" action="" tgtFrame="" tooltip="" history="1" highlightClick="0" endSnd="0"/>
              </a:rPr>
              <a:t>CC BY SA</a:t>
            </a:r>
            <a:r>
              <a:t>  RStudio •  </a:t>
            </a:r>
            <a:r>
              <a:rPr>
                <a:hlinkClick r:id="rId6" invalidUrl="" action="" tgtFrame="" tooltip="" history="1" highlightClick="0" endSnd="0"/>
              </a:rPr>
              <a:t>info@rstudio.com</a:t>
            </a:r>
            <a:r>
              <a:t>  •  844-448-1212 • </a:t>
            </a:r>
            <a:r>
              <a:rPr>
                <a:hlinkClick r:id="rId7" invalidUrl="" action="" tgtFrame="" tooltip="" history="1" highlightClick="0" endSnd="0"/>
              </a:rPr>
              <a:t>rstudio.com</a:t>
            </a:r>
            <a:r>
              <a:t> •  Learn more at </a:t>
            </a:r>
            <a:r>
              <a:rPr b="1"/>
              <a:t>spark.rstudio.com</a:t>
            </a:r>
            <a:r>
              <a:t>  •  sparklyr  0.5  •  Updated: 2016-12</a:t>
            </a:r>
          </a:p>
        </p:txBody>
      </p:sp>
      <p:sp>
        <p:nvSpPr>
          <p:cNvPr id="172"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173"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174"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175"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176"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177"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178"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179"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8" invalidUrl="" action="" tgtFrame="" tooltip="" history="1" highlightClick="0" endSnd="0"/>
              </a:defRPr>
            </a:lvl1pPr>
          </a:lstStyle>
          <a:p>
            <a:pPr>
              <a:defRPr u="none"/>
            </a:pPr>
            <a:r>
              <a:rPr u="sng">
                <a:hlinkClick r:id="rId8" invalidUrl="" action="" tgtFrame="" tooltip="" history="1" highlightClick="0" endSnd="0"/>
              </a:rPr>
              <a:t>R for Data Science, Grolemund &amp; Wickham</a:t>
            </a:r>
          </a:p>
        </p:txBody>
      </p:sp>
      <p:pic>
        <p:nvPicPr>
          <p:cNvPr id="180" name="spark_tab.png" descr="spark_tab.png"/>
          <p:cNvPicPr>
            <a:picLocks noChangeAspect="1"/>
          </p:cNvPicPr>
          <p:nvPr/>
        </p:nvPicPr>
        <p:blipFill>
          <a:blip r:embed="rId9">
            <a:extLst/>
          </a:blip>
          <a:stretch>
            <a:fillRect/>
          </a:stretch>
        </p:blipFill>
        <p:spPr>
          <a:xfrm>
            <a:off x="426076" y="4377566"/>
            <a:ext cx="2727426" cy="1396744"/>
          </a:xfrm>
          <a:prstGeom prst="rect">
            <a:avLst/>
          </a:prstGeom>
          <a:ln w="12700">
            <a:miter lim="400000"/>
          </a:ln>
        </p:spPr>
      </p:pic>
      <p:sp>
        <p:nvSpPr>
          <p:cNvPr id="181"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182"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183"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184"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185"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186"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rgbClr val="D28D44"/>
                </a:solidFill>
              </a:defRPr>
            </a:lvl1pPr>
          </a:lstStyle>
          <a:p>
            <a:pPr/>
            <a:r>
              <a:t>RStudio Integrates with sparklyr</a:t>
            </a:r>
          </a:p>
        </p:txBody>
      </p:sp>
      <p:sp>
        <p:nvSpPr>
          <p:cNvPr id="187"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188" name="config &lt;- spark_config()…"/>
          <p:cNvSpPr txBox="1"/>
          <p:nvPr/>
        </p:nvSpPr>
        <p:spPr>
          <a:xfrm>
            <a:off x="3568905" y="93670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189"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190" name="Arrow"/>
          <p:cNvSpPr/>
          <p:nvPr/>
        </p:nvSpPr>
        <p:spPr>
          <a:xfrm>
            <a:off x="6121601" y="2206805"/>
            <a:ext cx="356401" cy="274241"/>
          </a:xfrm>
          <a:prstGeom prst="rightArrow">
            <a:avLst>
              <a:gd name="adj1" fmla="val 19444"/>
              <a:gd name="adj2" fmla="val 90550"/>
            </a:avLst>
          </a:prstGeom>
          <a:blipFill>
            <a:blip r:embed="rId10">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91" name="Arrow"/>
          <p:cNvSpPr/>
          <p:nvPr/>
        </p:nvSpPr>
        <p:spPr>
          <a:xfrm>
            <a:off x="8789965" y="2261758"/>
            <a:ext cx="356401" cy="274242"/>
          </a:xfrm>
          <a:prstGeom prst="rightArrow">
            <a:avLst>
              <a:gd name="adj1" fmla="val 19444"/>
              <a:gd name="adj2" fmla="val 90550"/>
            </a:avLst>
          </a:prstGeom>
          <a:blipFill>
            <a:blip r:embed="rId11">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192"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193"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Cluster Deployment</a:t>
            </a:r>
          </a:p>
        </p:txBody>
      </p:sp>
      <p:sp>
        <p:nvSpPr>
          <p:cNvPr id="194"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195"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grpSp>
        <p:nvGrpSpPr>
          <p:cNvPr id="222" name="Group"/>
          <p:cNvGrpSpPr/>
          <p:nvPr/>
        </p:nvGrpSpPr>
        <p:grpSpPr>
          <a:xfrm>
            <a:off x="398808" y="6713785"/>
            <a:ext cx="2855818" cy="1735942"/>
            <a:chOff x="0" y="0"/>
            <a:chExt cx="2855817" cy="1735940"/>
          </a:xfrm>
        </p:grpSpPr>
        <p:sp>
          <p:nvSpPr>
            <p:cNvPr id="196" name="Driver Node"/>
            <p:cNvSpPr txBox="1"/>
            <p:nvPr/>
          </p:nvSpPr>
          <p:spPr>
            <a:xfrm>
              <a:off x="0" y="276013"/>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rgbClr val="D28D44"/>
                  </a:solidFill>
                </a:defRPr>
              </a:lvl1pPr>
            </a:lstStyle>
            <a:p>
              <a:pPr/>
              <a:r>
                <a:t>Driver Node</a:t>
              </a:r>
            </a:p>
          </p:txBody>
        </p:sp>
        <p:sp>
          <p:nvSpPr>
            <p:cNvPr id="197"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198" name="RStudio-Ball.png" descr="RStudio-Ball.png"/>
            <p:cNvPicPr>
              <a:picLocks noChangeAspect="1"/>
            </p:cNvPicPr>
            <p:nvPr/>
          </p:nvPicPr>
          <p:blipFill>
            <a:blip r:embed="rId12">
              <a:extLst/>
            </a:blip>
            <a:stretch>
              <a:fillRect/>
            </a:stretch>
          </p:blipFill>
          <p:spPr>
            <a:xfrm>
              <a:off x="245576" y="607865"/>
              <a:ext cx="289732" cy="289733"/>
            </a:xfrm>
            <a:prstGeom prst="rect">
              <a:avLst/>
            </a:prstGeom>
            <a:ln w="12700" cap="flat">
              <a:noFill/>
              <a:miter lim="400000"/>
            </a:ln>
            <a:effectLst/>
          </p:spPr>
        </p:pic>
        <p:pic>
          <p:nvPicPr>
            <p:cNvPr id="199" name="spark-logo-trademark.png" descr="spark-logo-trademark.png"/>
            <p:cNvPicPr>
              <a:picLocks noChangeAspect="1"/>
            </p:cNvPicPr>
            <p:nvPr/>
          </p:nvPicPr>
          <p:blipFill>
            <a:blip r:embed="rId13">
              <a:extLst/>
            </a:blip>
            <a:stretch>
              <a:fillRect/>
            </a:stretch>
          </p:blipFill>
          <p:spPr>
            <a:xfrm>
              <a:off x="168976" y="922135"/>
              <a:ext cx="463252" cy="246411"/>
            </a:xfrm>
            <a:prstGeom prst="rect">
              <a:avLst/>
            </a:prstGeom>
            <a:ln w="12700" cap="flat">
              <a:noFill/>
              <a:miter lim="400000"/>
            </a:ln>
            <a:effectLst/>
          </p:spPr>
        </p:pic>
        <p:sp>
          <p:nvSpPr>
            <p:cNvPr id="200" name="Worker Nodes"/>
            <p:cNvSpPr txBox="1"/>
            <p:nvPr/>
          </p:nvSpPr>
          <p:spPr>
            <a:xfrm>
              <a:off x="1866122"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rgbClr val="D28D44"/>
                  </a:solidFill>
                </a:defRPr>
              </a:lvl1pPr>
            </a:lstStyle>
            <a:p>
              <a:pPr/>
              <a:r>
                <a:t>Worker Nodes</a:t>
              </a:r>
            </a:p>
          </p:txBody>
        </p:sp>
        <p:pic>
          <p:nvPicPr>
            <p:cNvPr id="201" name="hive.png" descr="hive.png"/>
            <p:cNvPicPr>
              <a:picLocks noChangeAspect="1"/>
            </p:cNvPicPr>
            <p:nvPr/>
          </p:nvPicPr>
          <p:blipFill>
            <a:blip r:embed="rId14">
              <a:extLst/>
            </a:blip>
            <a:stretch>
              <a:fillRect/>
            </a:stretch>
          </p:blipFill>
          <p:spPr>
            <a:xfrm>
              <a:off x="194541" y="1201175"/>
              <a:ext cx="343628" cy="309266"/>
            </a:xfrm>
            <a:prstGeom prst="rect">
              <a:avLst/>
            </a:prstGeom>
            <a:ln w="12700" cap="flat">
              <a:noFill/>
              <a:miter lim="400000"/>
            </a:ln>
            <a:effectLst/>
          </p:spPr>
        </p:pic>
        <p:sp>
          <p:nvSpPr>
            <p:cNvPr id="202"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203"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204"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205"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206" name="hadoop.png" descr="hadoop.png"/>
            <p:cNvPicPr>
              <a:picLocks noChangeAspect="1"/>
            </p:cNvPicPr>
            <p:nvPr/>
          </p:nvPicPr>
          <p:blipFill>
            <a:blip r:embed="rId15">
              <a:extLst/>
            </a:blip>
            <a:stretch>
              <a:fillRect/>
            </a:stretch>
          </p:blipFill>
          <p:spPr>
            <a:xfrm>
              <a:off x="994294" y="358422"/>
              <a:ext cx="748278" cy="523794"/>
            </a:xfrm>
            <a:prstGeom prst="rect">
              <a:avLst/>
            </a:prstGeom>
            <a:ln w="12700" cap="flat">
              <a:noFill/>
              <a:miter lim="400000"/>
            </a:ln>
            <a:effectLst/>
          </p:spPr>
        </p:pic>
        <p:pic>
          <p:nvPicPr>
            <p:cNvPr id="207" name="mesos-logo.png" descr="mesos-logo.png"/>
            <p:cNvPicPr>
              <a:picLocks noChangeAspect="1"/>
            </p:cNvPicPr>
            <p:nvPr/>
          </p:nvPicPr>
          <p:blipFill>
            <a:blip r:embed="rId16">
              <a:extLst/>
            </a:blip>
            <a:stretch>
              <a:fillRect/>
            </a:stretch>
          </p:blipFill>
          <p:spPr>
            <a:xfrm>
              <a:off x="1219379" y="1301392"/>
              <a:ext cx="308973" cy="288834"/>
            </a:xfrm>
            <a:prstGeom prst="rect">
              <a:avLst/>
            </a:prstGeom>
            <a:ln w="12700" cap="flat">
              <a:noFill/>
              <a:miter lim="400000"/>
            </a:ln>
            <a:effectLst/>
          </p:spPr>
        </p:pic>
        <p:grpSp>
          <p:nvGrpSpPr>
            <p:cNvPr id="212" name="Group"/>
            <p:cNvGrpSpPr/>
            <p:nvPr/>
          </p:nvGrpSpPr>
          <p:grpSpPr>
            <a:xfrm>
              <a:off x="2072476" y="1057512"/>
              <a:ext cx="551588" cy="678429"/>
              <a:chOff x="0" y="0"/>
              <a:chExt cx="551587" cy="678427"/>
            </a:xfrm>
          </p:grpSpPr>
          <p:sp>
            <p:nvSpPr>
              <p:cNvPr id="208"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09" name="spark-logo-trademark.png" descr="spark-logo-trademark.png"/>
              <p:cNvPicPr>
                <a:picLocks noChangeAspect="1"/>
              </p:cNvPicPr>
              <p:nvPr/>
            </p:nvPicPr>
            <p:blipFill>
              <a:blip r:embed="rId13">
                <a:extLst/>
              </a:blip>
              <a:stretch>
                <a:fillRect/>
              </a:stretch>
            </p:blipFill>
            <p:spPr>
              <a:xfrm>
                <a:off x="16816" y="33443"/>
                <a:ext cx="516572" cy="274773"/>
              </a:xfrm>
              <a:prstGeom prst="rect">
                <a:avLst/>
              </a:prstGeom>
              <a:ln w="12700" cap="flat">
                <a:noFill/>
                <a:miter lim="400000"/>
              </a:ln>
              <a:effectLst/>
            </p:spPr>
          </p:pic>
          <p:pic>
            <p:nvPicPr>
              <p:cNvPr id="210" name="Image" descr="Image"/>
              <p:cNvPicPr>
                <a:picLocks noChangeAspect="1"/>
              </p:cNvPicPr>
              <p:nvPr/>
            </p:nvPicPr>
            <p:blipFill>
              <a:blip r:embed="rId17">
                <a:extLst/>
              </a:blip>
              <a:stretch>
                <a:fillRect/>
              </a:stretch>
            </p:blipFill>
            <p:spPr>
              <a:xfrm>
                <a:off x="41314" y="329827"/>
                <a:ext cx="274416" cy="274416"/>
              </a:xfrm>
              <a:prstGeom prst="rect">
                <a:avLst/>
              </a:prstGeom>
              <a:ln w="12700" cap="flat">
                <a:noFill/>
                <a:miter lim="400000"/>
              </a:ln>
              <a:effectLst/>
            </p:spPr>
          </p:pic>
          <p:pic>
            <p:nvPicPr>
              <p:cNvPr id="211" name="Image" descr="Image"/>
              <p:cNvPicPr>
                <a:picLocks noChangeAspect="1"/>
              </p:cNvPicPr>
              <p:nvPr/>
            </p:nvPicPr>
            <p:blipFill>
              <a:blip r:embed="rId18">
                <a:extLst/>
              </a:blip>
              <a:stretch>
                <a:fillRect/>
              </a:stretch>
            </p:blipFill>
            <p:spPr>
              <a:xfrm>
                <a:off x="325011" y="319101"/>
                <a:ext cx="226577" cy="286836"/>
              </a:xfrm>
              <a:prstGeom prst="rect">
                <a:avLst/>
              </a:prstGeom>
              <a:ln w="12700" cap="flat">
                <a:noFill/>
                <a:miter lim="400000"/>
              </a:ln>
              <a:effectLst/>
            </p:spPr>
          </p:pic>
        </p:grpSp>
        <p:grpSp>
          <p:nvGrpSpPr>
            <p:cNvPr id="217" name="Group"/>
            <p:cNvGrpSpPr/>
            <p:nvPr/>
          </p:nvGrpSpPr>
          <p:grpSpPr>
            <a:xfrm>
              <a:off x="2085176" y="260746"/>
              <a:ext cx="551588" cy="678429"/>
              <a:chOff x="0" y="0"/>
              <a:chExt cx="551587" cy="678427"/>
            </a:xfrm>
          </p:grpSpPr>
          <p:sp>
            <p:nvSpPr>
              <p:cNvPr id="213"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14" name="spark-logo-trademark.png" descr="spark-logo-trademark.png"/>
              <p:cNvPicPr>
                <a:picLocks noChangeAspect="1"/>
              </p:cNvPicPr>
              <p:nvPr/>
            </p:nvPicPr>
            <p:blipFill>
              <a:blip r:embed="rId13">
                <a:extLst/>
              </a:blip>
              <a:stretch>
                <a:fillRect/>
              </a:stretch>
            </p:blipFill>
            <p:spPr>
              <a:xfrm>
                <a:off x="16816" y="33443"/>
                <a:ext cx="516572" cy="274773"/>
              </a:xfrm>
              <a:prstGeom prst="rect">
                <a:avLst/>
              </a:prstGeom>
              <a:ln w="12700" cap="flat">
                <a:noFill/>
                <a:miter lim="400000"/>
              </a:ln>
              <a:effectLst/>
            </p:spPr>
          </p:pic>
          <p:pic>
            <p:nvPicPr>
              <p:cNvPr id="215" name="Image" descr="Image"/>
              <p:cNvPicPr>
                <a:picLocks noChangeAspect="1"/>
              </p:cNvPicPr>
              <p:nvPr/>
            </p:nvPicPr>
            <p:blipFill>
              <a:blip r:embed="rId17">
                <a:extLst/>
              </a:blip>
              <a:stretch>
                <a:fillRect/>
              </a:stretch>
            </p:blipFill>
            <p:spPr>
              <a:xfrm>
                <a:off x="41314" y="329827"/>
                <a:ext cx="274416" cy="274416"/>
              </a:xfrm>
              <a:prstGeom prst="rect">
                <a:avLst/>
              </a:prstGeom>
              <a:ln w="12700" cap="flat">
                <a:noFill/>
                <a:miter lim="400000"/>
              </a:ln>
              <a:effectLst/>
            </p:spPr>
          </p:pic>
          <p:pic>
            <p:nvPicPr>
              <p:cNvPr id="216" name="Image" descr="Image"/>
              <p:cNvPicPr>
                <a:picLocks noChangeAspect="1"/>
              </p:cNvPicPr>
              <p:nvPr/>
            </p:nvPicPr>
            <p:blipFill>
              <a:blip r:embed="rId18">
                <a:extLst/>
              </a:blip>
              <a:stretch>
                <a:fillRect/>
              </a:stretch>
            </p:blipFill>
            <p:spPr>
              <a:xfrm>
                <a:off x="325011" y="319101"/>
                <a:ext cx="226577" cy="286836"/>
              </a:xfrm>
              <a:prstGeom prst="rect">
                <a:avLst/>
              </a:prstGeom>
              <a:ln w="12700" cap="flat">
                <a:noFill/>
                <a:miter lim="400000"/>
              </a:ln>
              <a:effectLst/>
            </p:spPr>
          </p:pic>
        </p:grpSp>
        <p:sp>
          <p:nvSpPr>
            <p:cNvPr id="218" name="Cluster Manager"/>
            <p:cNvSpPr txBox="1"/>
            <p:nvPr/>
          </p:nvSpPr>
          <p:spPr>
            <a:xfrm>
              <a:off x="864668" y="159655"/>
              <a:ext cx="1007529" cy="2020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rgbClr val="D28D44"/>
                  </a:solidFill>
                </a:defRPr>
              </a:lvl1pPr>
            </a:lstStyle>
            <a:p>
              <a:pPr/>
              <a:r>
                <a:t>Cluster Manager</a:t>
              </a:r>
            </a:p>
          </p:txBody>
        </p:sp>
        <p:sp>
          <p:nvSpPr>
            <p:cNvPr id="219"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0"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21"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23"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grpSp>
        <p:nvGrpSpPr>
          <p:cNvPr id="241" name="Group"/>
          <p:cNvGrpSpPr/>
          <p:nvPr/>
        </p:nvGrpSpPr>
        <p:grpSpPr>
          <a:xfrm>
            <a:off x="784878" y="8610060"/>
            <a:ext cx="2194562" cy="1691668"/>
            <a:chOff x="0" y="0"/>
            <a:chExt cx="2194560" cy="1691667"/>
          </a:xfrm>
        </p:grpSpPr>
        <p:sp>
          <p:nvSpPr>
            <p:cNvPr id="224" name="Driver Node"/>
            <p:cNvSpPr txBox="1"/>
            <p:nvPr/>
          </p:nvSpPr>
          <p:spPr>
            <a:xfrm>
              <a:off x="0" y="293876"/>
              <a:ext cx="806285" cy="203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rgbClr val="D28D44"/>
                  </a:solidFill>
                </a:defRPr>
              </a:lvl1pPr>
            </a:lstStyle>
            <a:p>
              <a:pPr/>
              <a:r>
                <a:t>Driver Node</a:t>
              </a:r>
            </a:p>
          </p:txBody>
        </p:sp>
        <p:sp>
          <p:nvSpPr>
            <p:cNvPr id="225"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26" name="RStudio-Ball.png" descr="RStudio-Ball.png"/>
            <p:cNvPicPr>
              <a:picLocks noChangeAspect="1"/>
            </p:cNvPicPr>
            <p:nvPr/>
          </p:nvPicPr>
          <p:blipFill>
            <a:blip r:embed="rId12">
              <a:extLst/>
            </a:blip>
            <a:stretch>
              <a:fillRect/>
            </a:stretch>
          </p:blipFill>
          <p:spPr>
            <a:xfrm>
              <a:off x="245576" y="613029"/>
              <a:ext cx="289732" cy="289732"/>
            </a:xfrm>
            <a:prstGeom prst="rect">
              <a:avLst/>
            </a:prstGeom>
            <a:ln w="12700" cap="flat">
              <a:noFill/>
              <a:miter lim="400000"/>
            </a:ln>
            <a:effectLst/>
          </p:spPr>
        </p:pic>
        <p:pic>
          <p:nvPicPr>
            <p:cNvPr id="227" name="spark-logo-trademark.png" descr="spark-logo-trademark.png"/>
            <p:cNvPicPr>
              <a:picLocks noChangeAspect="1"/>
            </p:cNvPicPr>
            <p:nvPr/>
          </p:nvPicPr>
          <p:blipFill>
            <a:blip r:embed="rId13">
              <a:extLst/>
            </a:blip>
            <a:stretch>
              <a:fillRect/>
            </a:stretch>
          </p:blipFill>
          <p:spPr>
            <a:xfrm>
              <a:off x="168976" y="901898"/>
              <a:ext cx="463252" cy="246411"/>
            </a:xfrm>
            <a:prstGeom prst="rect">
              <a:avLst/>
            </a:prstGeom>
            <a:ln w="12700" cap="flat">
              <a:noFill/>
              <a:miter lim="400000"/>
            </a:ln>
            <a:effectLst/>
          </p:spPr>
        </p:pic>
        <p:grpSp>
          <p:nvGrpSpPr>
            <p:cNvPr id="232" name="Group"/>
            <p:cNvGrpSpPr/>
            <p:nvPr/>
          </p:nvGrpSpPr>
          <p:grpSpPr>
            <a:xfrm>
              <a:off x="1407559" y="1013239"/>
              <a:ext cx="551588" cy="678429"/>
              <a:chOff x="0" y="0"/>
              <a:chExt cx="551587" cy="678427"/>
            </a:xfrm>
          </p:grpSpPr>
          <p:sp>
            <p:nvSpPr>
              <p:cNvPr id="228"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29" name="spark-logo-trademark.png" descr="spark-logo-trademark.png"/>
              <p:cNvPicPr>
                <a:picLocks noChangeAspect="1"/>
              </p:cNvPicPr>
              <p:nvPr/>
            </p:nvPicPr>
            <p:blipFill>
              <a:blip r:embed="rId13">
                <a:extLst/>
              </a:blip>
              <a:stretch>
                <a:fillRect/>
              </a:stretch>
            </p:blipFill>
            <p:spPr>
              <a:xfrm>
                <a:off x="16816" y="33443"/>
                <a:ext cx="516572" cy="274773"/>
              </a:xfrm>
              <a:prstGeom prst="rect">
                <a:avLst/>
              </a:prstGeom>
              <a:ln w="12700" cap="flat">
                <a:noFill/>
                <a:miter lim="400000"/>
              </a:ln>
              <a:effectLst/>
            </p:spPr>
          </p:pic>
          <p:pic>
            <p:nvPicPr>
              <p:cNvPr id="230" name="Image" descr="Image"/>
              <p:cNvPicPr>
                <a:picLocks noChangeAspect="1"/>
              </p:cNvPicPr>
              <p:nvPr/>
            </p:nvPicPr>
            <p:blipFill>
              <a:blip r:embed="rId17">
                <a:extLst/>
              </a:blip>
              <a:stretch>
                <a:fillRect/>
              </a:stretch>
            </p:blipFill>
            <p:spPr>
              <a:xfrm>
                <a:off x="41314" y="329827"/>
                <a:ext cx="274416" cy="274416"/>
              </a:xfrm>
              <a:prstGeom prst="rect">
                <a:avLst/>
              </a:prstGeom>
              <a:ln w="12700" cap="flat">
                <a:noFill/>
                <a:miter lim="400000"/>
              </a:ln>
              <a:effectLst/>
            </p:spPr>
          </p:pic>
          <p:pic>
            <p:nvPicPr>
              <p:cNvPr id="231" name="Image" descr="Image"/>
              <p:cNvPicPr>
                <a:picLocks noChangeAspect="1"/>
              </p:cNvPicPr>
              <p:nvPr/>
            </p:nvPicPr>
            <p:blipFill>
              <a:blip r:embed="rId18">
                <a:extLst/>
              </a:blip>
              <a:stretch>
                <a:fillRect/>
              </a:stretch>
            </p:blipFill>
            <p:spPr>
              <a:xfrm>
                <a:off x="325011" y="319101"/>
                <a:ext cx="226577" cy="286836"/>
              </a:xfrm>
              <a:prstGeom prst="rect">
                <a:avLst/>
              </a:prstGeom>
              <a:ln w="12700" cap="flat">
                <a:noFill/>
                <a:miter lim="400000"/>
              </a:ln>
              <a:effectLst/>
            </p:spPr>
          </p:pic>
        </p:grpSp>
        <p:grpSp>
          <p:nvGrpSpPr>
            <p:cNvPr id="237" name="Group"/>
            <p:cNvGrpSpPr/>
            <p:nvPr/>
          </p:nvGrpSpPr>
          <p:grpSpPr>
            <a:xfrm>
              <a:off x="1423919" y="227258"/>
              <a:ext cx="551588" cy="678428"/>
              <a:chOff x="0" y="0"/>
              <a:chExt cx="551587" cy="678427"/>
            </a:xfrm>
          </p:grpSpPr>
          <p:sp>
            <p:nvSpPr>
              <p:cNvPr id="233"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34" name="spark-logo-trademark.png" descr="spark-logo-trademark.png"/>
              <p:cNvPicPr>
                <a:picLocks noChangeAspect="1"/>
              </p:cNvPicPr>
              <p:nvPr/>
            </p:nvPicPr>
            <p:blipFill>
              <a:blip r:embed="rId13">
                <a:extLst/>
              </a:blip>
              <a:stretch>
                <a:fillRect/>
              </a:stretch>
            </p:blipFill>
            <p:spPr>
              <a:xfrm>
                <a:off x="16816" y="33443"/>
                <a:ext cx="516572" cy="274773"/>
              </a:xfrm>
              <a:prstGeom prst="rect">
                <a:avLst/>
              </a:prstGeom>
              <a:ln w="12700" cap="flat">
                <a:noFill/>
                <a:miter lim="400000"/>
              </a:ln>
              <a:effectLst/>
            </p:spPr>
          </p:pic>
          <p:pic>
            <p:nvPicPr>
              <p:cNvPr id="235" name="Image" descr="Image"/>
              <p:cNvPicPr>
                <a:picLocks noChangeAspect="1"/>
              </p:cNvPicPr>
              <p:nvPr/>
            </p:nvPicPr>
            <p:blipFill>
              <a:blip r:embed="rId17">
                <a:extLst/>
              </a:blip>
              <a:stretch>
                <a:fillRect/>
              </a:stretch>
            </p:blipFill>
            <p:spPr>
              <a:xfrm>
                <a:off x="41314" y="329827"/>
                <a:ext cx="274416" cy="274416"/>
              </a:xfrm>
              <a:prstGeom prst="rect">
                <a:avLst/>
              </a:prstGeom>
              <a:ln w="12700" cap="flat">
                <a:noFill/>
                <a:miter lim="400000"/>
              </a:ln>
              <a:effectLst/>
            </p:spPr>
          </p:pic>
          <p:pic>
            <p:nvPicPr>
              <p:cNvPr id="236" name="Image" descr="Image"/>
              <p:cNvPicPr>
                <a:picLocks noChangeAspect="1"/>
              </p:cNvPicPr>
              <p:nvPr/>
            </p:nvPicPr>
            <p:blipFill>
              <a:blip r:embed="rId18">
                <a:extLst/>
              </a:blip>
              <a:stretch>
                <a:fillRect/>
              </a:stretch>
            </p:blipFill>
            <p:spPr>
              <a:xfrm>
                <a:off x="325011" y="319101"/>
                <a:ext cx="226577" cy="286836"/>
              </a:xfrm>
              <a:prstGeom prst="rect">
                <a:avLst/>
              </a:prstGeom>
              <a:ln w="12700" cap="flat">
                <a:noFill/>
                <a:miter lim="400000"/>
              </a:ln>
              <a:effectLst/>
            </p:spPr>
          </p:pic>
        </p:grpSp>
        <p:sp>
          <p:nvSpPr>
            <p:cNvPr id="238" name="Worker Nodes"/>
            <p:cNvSpPr txBox="1"/>
            <p:nvPr/>
          </p:nvSpPr>
          <p:spPr>
            <a:xfrm>
              <a:off x="1204865" y="0"/>
              <a:ext cx="989696" cy="2032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sz="1100">
                  <a:solidFill>
                    <a:srgbClr val="D28D44"/>
                  </a:solidFill>
                </a:defRPr>
              </a:lvl1pPr>
            </a:lstStyle>
            <a:p>
              <a:pPr/>
              <a:r>
                <a:t>Worker Nodes</a:t>
              </a:r>
            </a:p>
          </p:txBody>
        </p:sp>
        <p:sp>
          <p:nvSpPr>
            <p:cNvPr id="239"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40"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sp>
        <p:nvSpPr>
          <p:cNvPr id="242"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Tuning Spark</a:t>
            </a:r>
          </a:p>
        </p:txBody>
      </p:sp>
      <p:sp>
        <p:nvSpPr>
          <p:cNvPr id="243"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44"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245"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246" name="spark.executor.instances…"/>
          <p:cNvSpPr txBox="1"/>
          <p:nvPr/>
        </p:nvSpPr>
        <p:spPr>
          <a:xfrm>
            <a:off x="8015833" y="93670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247"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Getting Started</a:t>
            </a:r>
          </a:p>
        </p:txBody>
      </p:sp>
      <p:sp>
        <p:nvSpPr>
          <p:cNvPr id="248"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249"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Data Science Toolchain with Spark + sparklyr</a:t>
            </a:r>
          </a:p>
        </p:txBody>
      </p:sp>
      <p:sp>
        <p:nvSpPr>
          <p:cNvPr id="250"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253" name="Group"/>
          <p:cNvGrpSpPr/>
          <p:nvPr/>
        </p:nvGrpSpPr>
        <p:grpSpPr>
          <a:xfrm>
            <a:off x="3587727" y="3744218"/>
            <a:ext cx="2948439" cy="1173317"/>
            <a:chOff x="0" y="0"/>
            <a:chExt cx="2948438" cy="1173315"/>
          </a:xfrm>
        </p:grpSpPr>
        <p:sp>
          <p:nvSpPr>
            <p:cNvPr id="251" name="Install a local version of Spark:…"/>
            <p:cNvSpPr txBox="1"/>
            <p:nvPr/>
          </p:nvSpPr>
          <p:spPr>
            <a:xfrm>
              <a:off x="61382" y="239660"/>
              <a:ext cx="2887057" cy="933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2"/>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sc &lt;- spark_connect (master = "local")</a:t>
              </a:r>
              <a:r>
                <a:t> </a:t>
              </a:r>
            </a:p>
          </p:txBody>
        </p:sp>
        <p:sp>
          <p:nvSpPr>
            <p:cNvPr id="252" name="LOCAL MODE (No cluster required)"/>
            <p:cNvSpPr txBox="1"/>
            <p:nvPr/>
          </p:nvSpPr>
          <p:spPr>
            <a:xfrm>
              <a:off x="0" y="-1"/>
              <a:ext cx="224028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LOCAL MODE </a:t>
              </a:r>
              <a:r>
                <a:rPr b="0"/>
                <a:t>(No cluster required)</a:t>
              </a:r>
            </a:p>
          </p:txBody>
        </p:sp>
      </p:grpSp>
      <p:grpSp>
        <p:nvGrpSpPr>
          <p:cNvPr id="256" name="Group"/>
          <p:cNvGrpSpPr/>
          <p:nvPr/>
        </p:nvGrpSpPr>
        <p:grpSpPr>
          <a:xfrm>
            <a:off x="3587727" y="5117872"/>
            <a:ext cx="2935739" cy="1701698"/>
            <a:chOff x="0" y="0"/>
            <a:chExt cx="2935738" cy="1701696"/>
          </a:xfrm>
        </p:grpSpPr>
        <p:sp>
          <p:nvSpPr>
            <p:cNvPr id="254" name="Install RStudio Server or Pro on one  of the existing nodes…"/>
            <p:cNvSpPr txBox="1"/>
            <p:nvPr/>
          </p:nvSpPr>
          <p:spPr>
            <a:xfrm>
              <a:off x="48682" y="228193"/>
              <a:ext cx="2887057" cy="14735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Pro on one  of the existing nodes</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directory</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spark_connect(master=“[mesos URL]”,     version = “1.6.2”,  spark_home = [Cluster’s Spark path])</a:t>
              </a:r>
            </a:p>
          </p:txBody>
        </p:sp>
        <p:sp>
          <p:nvSpPr>
            <p:cNvPr id="255" name="ON A MESOS MANAGED CLUSTER"/>
            <p:cNvSpPr txBox="1"/>
            <p:nvPr/>
          </p:nvSpPr>
          <p:spPr>
            <a:xfrm>
              <a:off x="0" y="-1"/>
              <a:ext cx="219959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MESOS MANAGED CLUSTER</a:t>
              </a:r>
            </a:p>
          </p:txBody>
        </p:sp>
      </p:grpSp>
      <p:grpSp>
        <p:nvGrpSpPr>
          <p:cNvPr id="259" name="Group"/>
          <p:cNvGrpSpPr/>
          <p:nvPr/>
        </p:nvGrpSpPr>
        <p:grpSpPr>
          <a:xfrm>
            <a:off x="3588964" y="7075597"/>
            <a:ext cx="2934502" cy="1322758"/>
            <a:chOff x="0" y="0"/>
            <a:chExt cx="2934501" cy="1322757"/>
          </a:xfrm>
        </p:grpSpPr>
        <p:sp>
          <p:nvSpPr>
            <p:cNvPr id="257" name="The Livy REST application should be running on the cluster…"/>
            <p:cNvSpPr txBox="1"/>
            <p:nvPr/>
          </p:nvSpPr>
          <p:spPr>
            <a:xfrm>
              <a:off x="47445" y="233924"/>
              <a:ext cx="2887057" cy="1088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SzPct val="100000"/>
                <a:buAutoNum type="arabicPeriod" startAt="1"/>
                <a:defRPr b="0">
                  <a:solidFill>
                    <a:srgbClr val="000000"/>
                  </a:solidFill>
                  <a:latin typeface="+mj-lt"/>
                  <a:ea typeface="+mj-ea"/>
                  <a:cs typeface="+mj-cs"/>
                  <a:sym typeface="Source Sans Pro Light"/>
                </a:defRPr>
              </a:pPr>
              <a:r>
                <a:t>The Livy REST application should be running on the cluster</a:t>
              </a:r>
            </a:p>
            <a:p>
              <a:pPr marL="165100" indent="-165100">
                <a:lnSpc>
                  <a:spcPct val="90000"/>
                </a:lnSpc>
                <a:spcBef>
                  <a:spcPts val="0"/>
                </a:spcBef>
                <a:buSzPct val="100000"/>
                <a:buAutoNum type="arabicPeriod" startAt="1"/>
                <a:defRPr b="0">
                  <a:solidFill>
                    <a:srgbClr val="000000"/>
                  </a:solidFill>
                  <a:latin typeface="+mj-lt"/>
                  <a:ea typeface="+mj-ea"/>
                  <a:cs typeface="+mj-cs"/>
                  <a:sym typeface="Source Sans Pro Light"/>
                </a:defRPr>
              </a:pPr>
              <a:r>
                <a:t>Connect to the cluster</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sc &lt;- spark_connect(method = "livy",</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master = "http://host:port")</a:t>
              </a:r>
            </a:p>
          </p:txBody>
        </p:sp>
        <p:sp>
          <p:nvSpPr>
            <p:cNvPr id="258" name="USING LIVY (Experimental)"/>
            <p:cNvSpPr txBox="1"/>
            <p:nvPr/>
          </p:nvSpPr>
          <p:spPr>
            <a:xfrm>
              <a:off x="0" y="-1"/>
              <a:ext cx="175336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USING LIVY </a:t>
              </a:r>
              <a:r>
                <a:rPr b="0"/>
                <a:t>(Experimental)</a:t>
              </a:r>
            </a:p>
          </p:txBody>
        </p:sp>
      </p:grpSp>
      <p:grpSp>
        <p:nvGrpSpPr>
          <p:cNvPr id="262" name="Group"/>
          <p:cNvGrpSpPr/>
          <p:nvPr/>
        </p:nvGrpSpPr>
        <p:grpSpPr>
          <a:xfrm>
            <a:off x="6976350" y="3752795"/>
            <a:ext cx="2956154" cy="2082466"/>
            <a:chOff x="0" y="0"/>
            <a:chExt cx="2956152" cy="2082465"/>
          </a:xfrm>
        </p:grpSpPr>
        <p:sp>
          <p:nvSpPr>
            <p:cNvPr id="260" name="Install RStudio Server or RStudio Pro on one of the existing nodes, preferably an edge node…"/>
            <p:cNvSpPr txBox="1"/>
            <p:nvPr/>
          </p:nvSpPr>
          <p:spPr>
            <a:xfrm>
              <a:off x="69096" y="230839"/>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preferably an edge node</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Home Directory, it normally is “/usr/lib/spark”</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spark_connect(master=“yarn-client”, version = “1.6.2”,  spark_home = [Cluster’s Spark path])</a:t>
              </a:r>
            </a:p>
          </p:txBody>
        </p:sp>
        <p:sp>
          <p:nvSpPr>
            <p:cNvPr id="261" name="ON A YARN MANAGED CLUSTER"/>
            <p:cNvSpPr txBox="1"/>
            <p:nvPr/>
          </p:nvSpPr>
          <p:spPr>
            <a:xfrm>
              <a:off x="0" y="-1"/>
              <a:ext cx="208559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YARN MANAGED CLUSTER</a:t>
              </a:r>
            </a:p>
          </p:txBody>
        </p:sp>
      </p:grpSp>
      <p:grpSp>
        <p:nvGrpSpPr>
          <p:cNvPr id="265" name="Group"/>
          <p:cNvGrpSpPr/>
          <p:nvPr/>
        </p:nvGrpSpPr>
        <p:grpSpPr>
          <a:xfrm>
            <a:off x="6979639" y="6320073"/>
            <a:ext cx="3049996" cy="2078282"/>
            <a:chOff x="0" y="0"/>
            <a:chExt cx="3049995" cy="2078281"/>
          </a:xfrm>
        </p:grpSpPr>
        <p:sp>
          <p:nvSpPr>
            <p:cNvPr id="263" name="Install RStudio Server or RStudio Pro on one of the existing nodes or a server in  the same LAN…"/>
            <p:cNvSpPr txBox="1"/>
            <p:nvPr/>
          </p:nvSpPr>
          <p:spPr>
            <a:xfrm>
              <a:off x="162939" y="226655"/>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or a server in  the same LAN</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        </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(version =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3"/>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spark_connect(master=“spark://host:port“,  version = "2.0.1",  spark_home = spark_home_dir())</a:t>
              </a:r>
            </a:p>
          </p:txBody>
        </p:sp>
        <p:sp>
          <p:nvSpPr>
            <p:cNvPr id="264" name="ON A SPARK STANDALONE CLUSTER"/>
            <p:cNvSpPr txBox="1"/>
            <p:nvPr/>
          </p:nvSpPr>
          <p:spPr>
            <a:xfrm>
              <a:off x="0" y="-1"/>
              <a:ext cx="239450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SPARK STANDALONE CLUSTER</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90" name="Group"/>
          <p:cNvGrpSpPr/>
          <p:nvPr/>
        </p:nvGrpSpPr>
        <p:grpSpPr>
          <a:xfrm>
            <a:off x="554666" y="6974532"/>
            <a:ext cx="2480906" cy="1475195"/>
            <a:chOff x="155858" y="260746"/>
            <a:chExt cx="2480905" cy="1475193"/>
          </a:xfrm>
        </p:grpSpPr>
        <p:sp>
          <p:nvSpPr>
            <p:cNvPr id="267" name="fd"/>
            <p:cNvSpPr/>
            <p:nvPr/>
          </p:nvSpPr>
          <p:spPr>
            <a:xfrm>
              <a:off x="155858" y="525698"/>
              <a:ext cx="516571" cy="1061621"/>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68" name="RStudio-Ball.png" descr="RStudio-Ball.png"/>
            <p:cNvPicPr>
              <a:picLocks noChangeAspect="1"/>
            </p:cNvPicPr>
            <p:nvPr/>
          </p:nvPicPr>
          <p:blipFill>
            <a:blip r:embed="rId2">
              <a:extLst/>
            </a:blip>
            <a:stretch>
              <a:fillRect/>
            </a:stretch>
          </p:blipFill>
          <p:spPr>
            <a:xfrm>
              <a:off x="245576" y="607865"/>
              <a:ext cx="289732" cy="289733"/>
            </a:xfrm>
            <a:prstGeom prst="rect">
              <a:avLst/>
            </a:prstGeom>
            <a:ln w="12700" cap="flat">
              <a:noFill/>
              <a:miter lim="400000"/>
            </a:ln>
            <a:effectLst/>
          </p:spPr>
        </p:pic>
        <p:pic>
          <p:nvPicPr>
            <p:cNvPr id="269" name="spark-logo-trademark.png" descr="spark-logo-trademark.png"/>
            <p:cNvPicPr>
              <a:picLocks noChangeAspect="1"/>
            </p:cNvPicPr>
            <p:nvPr/>
          </p:nvPicPr>
          <p:blipFill>
            <a:blip r:embed="rId3">
              <a:extLst/>
            </a:blip>
            <a:stretch>
              <a:fillRect/>
            </a:stretch>
          </p:blipFill>
          <p:spPr>
            <a:xfrm>
              <a:off x="168976" y="922135"/>
              <a:ext cx="463252" cy="246411"/>
            </a:xfrm>
            <a:prstGeom prst="rect">
              <a:avLst/>
            </a:prstGeom>
            <a:ln w="12700" cap="flat">
              <a:noFill/>
              <a:miter lim="400000"/>
            </a:ln>
            <a:effectLst/>
          </p:spPr>
        </p:pic>
        <p:pic>
          <p:nvPicPr>
            <p:cNvPr id="270" name="hive.png" descr="hive.png"/>
            <p:cNvPicPr>
              <a:picLocks noChangeAspect="1"/>
            </p:cNvPicPr>
            <p:nvPr/>
          </p:nvPicPr>
          <p:blipFill>
            <a:blip r:embed="rId4">
              <a:extLst/>
            </a:blip>
            <a:stretch>
              <a:fillRect/>
            </a:stretch>
          </p:blipFill>
          <p:spPr>
            <a:xfrm>
              <a:off x="194541" y="1201175"/>
              <a:ext cx="343628" cy="309266"/>
            </a:xfrm>
            <a:prstGeom prst="rect">
              <a:avLst/>
            </a:prstGeom>
            <a:ln w="12700" cap="flat">
              <a:noFill/>
              <a:miter lim="400000"/>
            </a:ln>
            <a:effectLst/>
          </p:spPr>
        </p:pic>
        <p:sp>
          <p:nvSpPr>
            <p:cNvPr id="271" name="Rounded Rectangle"/>
            <p:cNvSpPr/>
            <p:nvPr/>
          </p:nvSpPr>
          <p:spPr>
            <a:xfrm>
              <a:off x="1130353" y="387088"/>
              <a:ext cx="463253" cy="1272973"/>
            </a:xfrm>
            <a:prstGeom prst="roundRect">
              <a:avLst>
                <a:gd name="adj" fmla="val 30502"/>
              </a:avLst>
            </a:prstGeom>
            <a:solidFill>
              <a:srgbClr val="DE943D">
                <a:alpha val="15220"/>
              </a:srgbClr>
            </a:solidFill>
            <a:ln w="12700" cap="flat">
              <a:noFill/>
              <a:miter lim="400000"/>
            </a:ln>
            <a:effec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p>
          </p:txBody>
        </p:sp>
        <p:sp>
          <p:nvSpPr>
            <p:cNvPr id="272" name="YARN"/>
            <p:cNvSpPr txBox="1"/>
            <p:nvPr/>
          </p:nvSpPr>
          <p:spPr>
            <a:xfrm>
              <a:off x="1157642" y="746091"/>
              <a:ext cx="396182" cy="301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YARN</a:t>
              </a:r>
            </a:p>
          </p:txBody>
        </p:sp>
        <p:sp>
          <p:nvSpPr>
            <p:cNvPr id="273" name="Mesos"/>
            <p:cNvSpPr txBox="1"/>
            <p:nvPr/>
          </p:nvSpPr>
          <p:spPr>
            <a:xfrm>
              <a:off x="1055136" y="1002365"/>
              <a:ext cx="594229" cy="3010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noAutofit/>
            </a:bodyPr>
            <a:lstStyle>
              <a:lvl1pPr algn="ctr">
                <a:spcBef>
                  <a:spcPts val="0"/>
                </a:spcBef>
                <a:defRPr b="0">
                  <a:solidFill>
                    <a:schemeClr val="accent1">
                      <a:hueOff val="-206347"/>
                      <a:satOff val="69104"/>
                      <a:lumOff val="-8949"/>
                    </a:schemeClr>
                  </a:solidFill>
                  <a:latin typeface="Source Sans Pro Semibold"/>
                  <a:ea typeface="Source Sans Pro Semibold"/>
                  <a:cs typeface="Source Sans Pro Semibold"/>
                  <a:sym typeface="Source Sans Pro Semibold"/>
                </a:defRPr>
              </a:lvl1pPr>
            </a:lstStyle>
            <a:p>
              <a:pPr/>
              <a:r>
                <a:t>Mesos</a:t>
              </a:r>
            </a:p>
          </p:txBody>
        </p:sp>
        <p:sp>
          <p:nvSpPr>
            <p:cNvPr id="274" name="or"/>
            <p:cNvSpPr txBox="1"/>
            <p:nvPr/>
          </p:nvSpPr>
          <p:spPr>
            <a:xfrm>
              <a:off x="1071417" y="943548"/>
              <a:ext cx="577320"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700" tIns="12700" rIns="12700" bIns="12700" numCol="1" anchor="ctr">
              <a:spAutoFit/>
            </a:bodyPr>
            <a:lstStyle>
              <a:lvl1pPr algn="ctr">
                <a:spcBef>
                  <a:spcPts val="0"/>
                </a:spcBef>
                <a:defRPr b="0" sz="1000">
                  <a:solidFill>
                    <a:srgbClr val="000000"/>
                  </a:solidFill>
                  <a:latin typeface="Source Sans Pro Semibold"/>
                  <a:ea typeface="Source Sans Pro Semibold"/>
                  <a:cs typeface="Source Sans Pro Semibold"/>
                  <a:sym typeface="Source Sans Pro Semibold"/>
                </a:defRPr>
              </a:lvl1pPr>
            </a:lstStyle>
            <a:p>
              <a:pPr/>
              <a:r>
                <a:t>or </a:t>
              </a:r>
            </a:p>
          </p:txBody>
        </p:sp>
        <p:pic>
          <p:nvPicPr>
            <p:cNvPr id="275" name="hadoop.png" descr="hadoop.png"/>
            <p:cNvPicPr>
              <a:picLocks noChangeAspect="1"/>
            </p:cNvPicPr>
            <p:nvPr/>
          </p:nvPicPr>
          <p:blipFill>
            <a:blip r:embed="rId5">
              <a:extLst/>
            </a:blip>
            <a:stretch>
              <a:fillRect/>
            </a:stretch>
          </p:blipFill>
          <p:spPr>
            <a:xfrm>
              <a:off x="994294" y="358422"/>
              <a:ext cx="748278" cy="523794"/>
            </a:xfrm>
            <a:prstGeom prst="rect">
              <a:avLst/>
            </a:prstGeom>
            <a:ln w="12700" cap="flat">
              <a:noFill/>
              <a:miter lim="400000"/>
            </a:ln>
            <a:effectLst/>
          </p:spPr>
        </p:pic>
        <p:pic>
          <p:nvPicPr>
            <p:cNvPr id="276" name="mesos-logo.png" descr="mesos-logo.png"/>
            <p:cNvPicPr>
              <a:picLocks noChangeAspect="1"/>
            </p:cNvPicPr>
            <p:nvPr/>
          </p:nvPicPr>
          <p:blipFill>
            <a:blip r:embed="rId6">
              <a:extLst/>
            </a:blip>
            <a:stretch>
              <a:fillRect/>
            </a:stretch>
          </p:blipFill>
          <p:spPr>
            <a:xfrm>
              <a:off x="1219379" y="1301392"/>
              <a:ext cx="308973" cy="288834"/>
            </a:xfrm>
            <a:prstGeom prst="rect">
              <a:avLst/>
            </a:prstGeom>
            <a:ln w="12700" cap="flat">
              <a:noFill/>
              <a:miter lim="400000"/>
            </a:ln>
            <a:effectLst/>
          </p:spPr>
        </p:pic>
        <p:grpSp>
          <p:nvGrpSpPr>
            <p:cNvPr id="281" name="Group"/>
            <p:cNvGrpSpPr/>
            <p:nvPr/>
          </p:nvGrpSpPr>
          <p:grpSpPr>
            <a:xfrm>
              <a:off x="2072476" y="1057512"/>
              <a:ext cx="551588" cy="678429"/>
              <a:chOff x="0" y="0"/>
              <a:chExt cx="551587" cy="678427"/>
            </a:xfrm>
          </p:grpSpPr>
          <p:sp>
            <p:nvSpPr>
              <p:cNvPr id="277"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78" name="spark-logo-trademark.png" descr="spark-logo-trademark.png"/>
              <p:cNvPicPr>
                <a:picLocks noChangeAspect="1"/>
              </p:cNvPicPr>
              <p:nvPr/>
            </p:nvPicPr>
            <p:blipFill>
              <a:blip r:embed="rId3">
                <a:extLst/>
              </a:blip>
              <a:stretch>
                <a:fillRect/>
              </a:stretch>
            </p:blipFill>
            <p:spPr>
              <a:xfrm>
                <a:off x="16816" y="33443"/>
                <a:ext cx="516572" cy="274773"/>
              </a:xfrm>
              <a:prstGeom prst="rect">
                <a:avLst/>
              </a:prstGeom>
              <a:ln w="12700" cap="flat">
                <a:noFill/>
                <a:miter lim="400000"/>
              </a:ln>
              <a:effectLst/>
            </p:spPr>
          </p:pic>
          <p:pic>
            <p:nvPicPr>
              <p:cNvPr id="279" name="Image" descr="Image"/>
              <p:cNvPicPr>
                <a:picLocks noChangeAspect="1"/>
              </p:cNvPicPr>
              <p:nvPr/>
            </p:nvPicPr>
            <p:blipFill>
              <a:blip r:embed="rId7">
                <a:extLst/>
              </a:blip>
              <a:stretch>
                <a:fillRect/>
              </a:stretch>
            </p:blipFill>
            <p:spPr>
              <a:xfrm>
                <a:off x="41314" y="329827"/>
                <a:ext cx="274416" cy="274416"/>
              </a:xfrm>
              <a:prstGeom prst="rect">
                <a:avLst/>
              </a:prstGeom>
              <a:ln w="12700" cap="flat">
                <a:noFill/>
                <a:miter lim="400000"/>
              </a:ln>
              <a:effectLst/>
            </p:spPr>
          </p:pic>
          <p:pic>
            <p:nvPicPr>
              <p:cNvPr id="280" name="Image" descr="Image"/>
              <p:cNvPicPr>
                <a:picLocks noChangeAspect="1"/>
              </p:cNvPicPr>
              <p:nvPr/>
            </p:nvPicPr>
            <p:blipFill>
              <a:blip r:embed="rId8">
                <a:extLst/>
              </a:blip>
              <a:stretch>
                <a:fillRect/>
              </a:stretch>
            </p:blipFill>
            <p:spPr>
              <a:xfrm>
                <a:off x="325011" y="319101"/>
                <a:ext cx="226577" cy="286836"/>
              </a:xfrm>
              <a:prstGeom prst="rect">
                <a:avLst/>
              </a:prstGeom>
              <a:ln w="12700" cap="flat">
                <a:noFill/>
                <a:miter lim="400000"/>
              </a:ln>
              <a:effectLst/>
            </p:spPr>
          </p:pic>
        </p:grpSp>
        <p:grpSp>
          <p:nvGrpSpPr>
            <p:cNvPr id="286" name="Group"/>
            <p:cNvGrpSpPr/>
            <p:nvPr/>
          </p:nvGrpSpPr>
          <p:grpSpPr>
            <a:xfrm>
              <a:off x="2085176" y="260746"/>
              <a:ext cx="551588" cy="678429"/>
              <a:chOff x="0" y="0"/>
              <a:chExt cx="551587" cy="678427"/>
            </a:xfrm>
          </p:grpSpPr>
          <p:sp>
            <p:nvSpPr>
              <p:cNvPr id="282"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83" name="spark-logo-trademark.png" descr="spark-logo-trademark.png"/>
              <p:cNvPicPr>
                <a:picLocks noChangeAspect="1"/>
              </p:cNvPicPr>
              <p:nvPr/>
            </p:nvPicPr>
            <p:blipFill>
              <a:blip r:embed="rId3">
                <a:extLst/>
              </a:blip>
              <a:stretch>
                <a:fillRect/>
              </a:stretch>
            </p:blipFill>
            <p:spPr>
              <a:xfrm>
                <a:off x="16816" y="33443"/>
                <a:ext cx="516572" cy="274773"/>
              </a:xfrm>
              <a:prstGeom prst="rect">
                <a:avLst/>
              </a:prstGeom>
              <a:ln w="12700" cap="flat">
                <a:noFill/>
                <a:miter lim="400000"/>
              </a:ln>
              <a:effectLst/>
            </p:spPr>
          </p:pic>
          <p:pic>
            <p:nvPicPr>
              <p:cNvPr id="284" name="Image" descr="Image"/>
              <p:cNvPicPr>
                <a:picLocks noChangeAspect="1"/>
              </p:cNvPicPr>
              <p:nvPr/>
            </p:nvPicPr>
            <p:blipFill>
              <a:blip r:embed="rId7">
                <a:extLst/>
              </a:blip>
              <a:stretch>
                <a:fillRect/>
              </a:stretch>
            </p:blipFill>
            <p:spPr>
              <a:xfrm>
                <a:off x="41314" y="329827"/>
                <a:ext cx="274416" cy="274416"/>
              </a:xfrm>
              <a:prstGeom prst="rect">
                <a:avLst/>
              </a:prstGeom>
              <a:ln w="12700" cap="flat">
                <a:noFill/>
                <a:miter lim="400000"/>
              </a:ln>
              <a:effectLst/>
            </p:spPr>
          </p:pic>
          <p:pic>
            <p:nvPicPr>
              <p:cNvPr id="285" name="Image" descr="Image"/>
              <p:cNvPicPr>
                <a:picLocks noChangeAspect="1"/>
              </p:cNvPicPr>
              <p:nvPr/>
            </p:nvPicPr>
            <p:blipFill>
              <a:blip r:embed="rId8">
                <a:extLst/>
              </a:blip>
              <a:stretch>
                <a:fillRect/>
              </a:stretch>
            </p:blipFill>
            <p:spPr>
              <a:xfrm>
                <a:off x="325011" y="319101"/>
                <a:ext cx="226577" cy="286836"/>
              </a:xfrm>
              <a:prstGeom prst="rect">
                <a:avLst/>
              </a:prstGeom>
              <a:ln w="12700" cap="flat">
                <a:noFill/>
                <a:miter lim="400000"/>
              </a:ln>
              <a:effectLst/>
            </p:spPr>
          </p:pic>
        </p:grpSp>
        <p:sp>
          <p:nvSpPr>
            <p:cNvPr id="287" name="Line"/>
            <p:cNvSpPr/>
            <p:nvPr/>
          </p:nvSpPr>
          <p:spPr>
            <a:xfrm>
              <a:off x="661126" y="1009241"/>
              <a:ext cx="463253" cy="1"/>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88" name="Line"/>
            <p:cNvSpPr/>
            <p:nvPr/>
          </p:nvSpPr>
          <p:spPr>
            <a:xfrm flipV="1">
              <a:off x="1590944" y="661236"/>
              <a:ext cx="482511" cy="305689"/>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289" name="Line"/>
            <p:cNvSpPr/>
            <p:nvPr/>
          </p:nvSpPr>
          <p:spPr>
            <a:xfrm>
              <a:off x="1588323" y="1156775"/>
              <a:ext cx="487983" cy="29570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grpSp>
        <p:nvGrpSpPr>
          <p:cNvPr id="306" name="Group"/>
          <p:cNvGrpSpPr/>
          <p:nvPr/>
        </p:nvGrpSpPr>
        <p:grpSpPr>
          <a:xfrm>
            <a:off x="940737" y="8837318"/>
            <a:ext cx="1819649" cy="1464410"/>
            <a:chOff x="155858" y="227258"/>
            <a:chExt cx="1819648" cy="1464409"/>
          </a:xfrm>
        </p:grpSpPr>
        <p:sp>
          <p:nvSpPr>
            <p:cNvPr id="291" name="fd"/>
            <p:cNvSpPr/>
            <p:nvPr/>
          </p:nvSpPr>
          <p:spPr>
            <a:xfrm>
              <a:off x="155858" y="530861"/>
              <a:ext cx="516571" cy="745799"/>
            </a:xfrm>
            <a:prstGeom prst="roundRect">
              <a:avLst>
                <a:gd name="adj" fmla="val 867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92" name="RStudio-Ball.png" descr="RStudio-Ball.png"/>
            <p:cNvPicPr>
              <a:picLocks noChangeAspect="1"/>
            </p:cNvPicPr>
            <p:nvPr/>
          </p:nvPicPr>
          <p:blipFill>
            <a:blip r:embed="rId2">
              <a:extLst/>
            </a:blip>
            <a:stretch>
              <a:fillRect/>
            </a:stretch>
          </p:blipFill>
          <p:spPr>
            <a:xfrm>
              <a:off x="245576" y="613029"/>
              <a:ext cx="289732" cy="289732"/>
            </a:xfrm>
            <a:prstGeom prst="rect">
              <a:avLst/>
            </a:prstGeom>
            <a:ln w="12700" cap="flat">
              <a:noFill/>
              <a:miter lim="400000"/>
            </a:ln>
            <a:effectLst/>
          </p:spPr>
        </p:pic>
        <p:pic>
          <p:nvPicPr>
            <p:cNvPr id="293" name="spark-logo-trademark.png" descr="spark-logo-trademark.png"/>
            <p:cNvPicPr>
              <a:picLocks noChangeAspect="1"/>
            </p:cNvPicPr>
            <p:nvPr/>
          </p:nvPicPr>
          <p:blipFill>
            <a:blip r:embed="rId3">
              <a:extLst/>
            </a:blip>
            <a:stretch>
              <a:fillRect/>
            </a:stretch>
          </p:blipFill>
          <p:spPr>
            <a:xfrm>
              <a:off x="168976" y="901898"/>
              <a:ext cx="463252" cy="246411"/>
            </a:xfrm>
            <a:prstGeom prst="rect">
              <a:avLst/>
            </a:prstGeom>
            <a:ln w="12700" cap="flat">
              <a:noFill/>
              <a:miter lim="400000"/>
            </a:ln>
            <a:effectLst/>
          </p:spPr>
        </p:pic>
        <p:grpSp>
          <p:nvGrpSpPr>
            <p:cNvPr id="298" name="Group"/>
            <p:cNvGrpSpPr/>
            <p:nvPr/>
          </p:nvGrpSpPr>
          <p:grpSpPr>
            <a:xfrm>
              <a:off x="1407559" y="1013239"/>
              <a:ext cx="551588" cy="678429"/>
              <a:chOff x="0" y="0"/>
              <a:chExt cx="551587" cy="678427"/>
            </a:xfrm>
          </p:grpSpPr>
          <p:sp>
            <p:nvSpPr>
              <p:cNvPr id="294"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295" name="spark-logo-trademark.png" descr="spark-logo-trademark.png"/>
              <p:cNvPicPr>
                <a:picLocks noChangeAspect="1"/>
              </p:cNvPicPr>
              <p:nvPr/>
            </p:nvPicPr>
            <p:blipFill>
              <a:blip r:embed="rId3">
                <a:extLst/>
              </a:blip>
              <a:stretch>
                <a:fillRect/>
              </a:stretch>
            </p:blipFill>
            <p:spPr>
              <a:xfrm>
                <a:off x="16816" y="33443"/>
                <a:ext cx="516572" cy="274773"/>
              </a:xfrm>
              <a:prstGeom prst="rect">
                <a:avLst/>
              </a:prstGeom>
              <a:ln w="12700" cap="flat">
                <a:noFill/>
                <a:miter lim="400000"/>
              </a:ln>
              <a:effectLst/>
            </p:spPr>
          </p:pic>
          <p:pic>
            <p:nvPicPr>
              <p:cNvPr id="296" name="Image" descr="Image"/>
              <p:cNvPicPr>
                <a:picLocks noChangeAspect="1"/>
              </p:cNvPicPr>
              <p:nvPr/>
            </p:nvPicPr>
            <p:blipFill>
              <a:blip r:embed="rId7">
                <a:extLst/>
              </a:blip>
              <a:stretch>
                <a:fillRect/>
              </a:stretch>
            </p:blipFill>
            <p:spPr>
              <a:xfrm>
                <a:off x="41314" y="329827"/>
                <a:ext cx="274416" cy="274416"/>
              </a:xfrm>
              <a:prstGeom prst="rect">
                <a:avLst/>
              </a:prstGeom>
              <a:ln w="12700" cap="flat">
                <a:noFill/>
                <a:miter lim="400000"/>
              </a:ln>
              <a:effectLst/>
            </p:spPr>
          </p:pic>
          <p:pic>
            <p:nvPicPr>
              <p:cNvPr id="297" name="Image" descr="Image"/>
              <p:cNvPicPr>
                <a:picLocks noChangeAspect="1"/>
              </p:cNvPicPr>
              <p:nvPr/>
            </p:nvPicPr>
            <p:blipFill>
              <a:blip r:embed="rId8">
                <a:extLst/>
              </a:blip>
              <a:stretch>
                <a:fillRect/>
              </a:stretch>
            </p:blipFill>
            <p:spPr>
              <a:xfrm>
                <a:off x="325011" y="319101"/>
                <a:ext cx="226577" cy="286836"/>
              </a:xfrm>
              <a:prstGeom prst="rect">
                <a:avLst/>
              </a:prstGeom>
              <a:ln w="12700" cap="flat">
                <a:noFill/>
                <a:miter lim="400000"/>
              </a:ln>
              <a:effectLst/>
            </p:spPr>
          </p:pic>
        </p:grpSp>
        <p:grpSp>
          <p:nvGrpSpPr>
            <p:cNvPr id="303" name="Group"/>
            <p:cNvGrpSpPr/>
            <p:nvPr/>
          </p:nvGrpSpPr>
          <p:grpSpPr>
            <a:xfrm>
              <a:off x="1423919" y="227258"/>
              <a:ext cx="551588" cy="678428"/>
              <a:chOff x="0" y="0"/>
              <a:chExt cx="551587" cy="678427"/>
            </a:xfrm>
          </p:grpSpPr>
          <p:sp>
            <p:nvSpPr>
              <p:cNvPr id="299" name="fd"/>
              <p:cNvSpPr/>
              <p:nvPr/>
            </p:nvSpPr>
            <p:spPr>
              <a:xfrm>
                <a:off x="0" y="0"/>
                <a:ext cx="551588" cy="678428"/>
              </a:xfrm>
              <a:prstGeom prst="roundRect">
                <a:avLst>
                  <a:gd name="adj" fmla="val 8124"/>
                </a:avLst>
              </a:prstGeom>
              <a:solidFill>
                <a:srgbClr val="DE943D">
                  <a:alpha val="15000"/>
                </a:srgbClr>
              </a:solid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lvl="1" indent="0" algn="ctr">
                  <a:spcBef>
                    <a:spcPts val="0"/>
                  </a:spcBef>
                  <a:defRPr b="0" sz="2000">
                    <a:solidFill>
                      <a:schemeClr val="accent3">
                        <a:hueOff val="-333990"/>
                        <a:satOff val="3917"/>
                        <a:lumOff val="-6666"/>
                      </a:schemeClr>
                    </a:solidFill>
                  </a:defRPr>
                </a:pPr>
                <a:r>
                  <a:t>fd</a:t>
                </a:r>
              </a:p>
            </p:txBody>
          </p:sp>
          <p:pic>
            <p:nvPicPr>
              <p:cNvPr id="300" name="spark-logo-trademark.png" descr="spark-logo-trademark.png"/>
              <p:cNvPicPr>
                <a:picLocks noChangeAspect="1"/>
              </p:cNvPicPr>
              <p:nvPr/>
            </p:nvPicPr>
            <p:blipFill>
              <a:blip r:embed="rId3">
                <a:extLst/>
              </a:blip>
              <a:stretch>
                <a:fillRect/>
              </a:stretch>
            </p:blipFill>
            <p:spPr>
              <a:xfrm>
                <a:off x="16816" y="33443"/>
                <a:ext cx="516572" cy="274773"/>
              </a:xfrm>
              <a:prstGeom prst="rect">
                <a:avLst/>
              </a:prstGeom>
              <a:ln w="12700" cap="flat">
                <a:noFill/>
                <a:miter lim="400000"/>
              </a:ln>
              <a:effectLst/>
            </p:spPr>
          </p:pic>
          <p:pic>
            <p:nvPicPr>
              <p:cNvPr id="301" name="Image" descr="Image"/>
              <p:cNvPicPr>
                <a:picLocks noChangeAspect="1"/>
              </p:cNvPicPr>
              <p:nvPr/>
            </p:nvPicPr>
            <p:blipFill>
              <a:blip r:embed="rId7">
                <a:extLst/>
              </a:blip>
              <a:stretch>
                <a:fillRect/>
              </a:stretch>
            </p:blipFill>
            <p:spPr>
              <a:xfrm>
                <a:off x="41314" y="329827"/>
                <a:ext cx="274416" cy="274416"/>
              </a:xfrm>
              <a:prstGeom prst="rect">
                <a:avLst/>
              </a:prstGeom>
              <a:ln w="12700" cap="flat">
                <a:noFill/>
                <a:miter lim="400000"/>
              </a:ln>
              <a:effectLst/>
            </p:spPr>
          </p:pic>
          <p:pic>
            <p:nvPicPr>
              <p:cNvPr id="302" name="Image" descr="Image"/>
              <p:cNvPicPr>
                <a:picLocks noChangeAspect="1"/>
              </p:cNvPicPr>
              <p:nvPr/>
            </p:nvPicPr>
            <p:blipFill>
              <a:blip r:embed="rId8">
                <a:extLst/>
              </a:blip>
              <a:stretch>
                <a:fillRect/>
              </a:stretch>
            </p:blipFill>
            <p:spPr>
              <a:xfrm>
                <a:off x="325011" y="319101"/>
                <a:ext cx="226577" cy="286836"/>
              </a:xfrm>
              <a:prstGeom prst="rect">
                <a:avLst/>
              </a:prstGeom>
              <a:ln w="12700" cap="flat">
                <a:noFill/>
                <a:miter lim="400000"/>
              </a:ln>
              <a:effectLst/>
            </p:spPr>
          </p:pic>
        </p:grpSp>
        <p:sp>
          <p:nvSpPr>
            <p:cNvPr id="304" name="Line"/>
            <p:cNvSpPr/>
            <p:nvPr/>
          </p:nvSpPr>
          <p:spPr>
            <a:xfrm flipV="1">
              <a:off x="679255" y="537378"/>
              <a:ext cx="743655" cy="324072"/>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305" name="Line"/>
            <p:cNvSpPr/>
            <p:nvPr/>
          </p:nvSpPr>
          <p:spPr>
            <a:xfrm>
              <a:off x="672039" y="968976"/>
              <a:ext cx="749451" cy="310433"/>
            </a:xfrm>
            <a:prstGeom prst="line">
              <a:avLst/>
            </a:prstGeom>
            <a:noFill/>
            <a:ln w="12700" cap="flat">
              <a:solidFill>
                <a:schemeClr val="accent1"/>
              </a:solidFill>
              <a:prstDash val="solid"/>
              <a:miter lim="400000"/>
            </a:ln>
            <a:effectLst/>
          </p:spPr>
          <p:txBody>
            <a:bodyPr wrap="square" lIns="54570" tIns="54570" rIns="54570" bIns="54570" numCol="1" anchor="ctr">
              <a:noAutofit/>
            </a:bodyPr>
            <a:lstStyle/>
            <a:p>
              <a:pPr algn="ctr">
                <a:spcBef>
                  <a:spcPts val="0"/>
                </a:spcBef>
                <a:defRPr b="0" sz="2600">
                  <a:solidFill>
                    <a:srgbClr val="000000"/>
                  </a:solidFill>
                  <a:latin typeface="Helvetica Light"/>
                  <a:ea typeface="Helvetica Light"/>
                  <a:cs typeface="Helvetica Light"/>
                  <a:sym typeface="Helvetica Light"/>
                </a:defRPr>
              </a:pPr>
            </a:p>
          </p:txBody>
        </p:sp>
      </p:grpSp>
      <p:pic>
        <p:nvPicPr>
          <p:cNvPr id="307" name="spark_tab.png" descr="spark_tab.png"/>
          <p:cNvPicPr>
            <a:picLocks noChangeAspect="1"/>
          </p:cNvPicPr>
          <p:nvPr/>
        </p:nvPicPr>
        <p:blipFill>
          <a:blip r:embed="rId9">
            <a:extLst/>
          </a:blip>
          <a:stretch>
            <a:fillRect/>
          </a:stretch>
        </p:blipFill>
        <p:spPr>
          <a:xfrm>
            <a:off x="426076" y="4377566"/>
            <a:ext cx="2727426" cy="1396744"/>
          </a:xfrm>
          <a:prstGeom prst="rect">
            <a:avLst/>
          </a:prstGeom>
          <a:ln w="12700">
            <a:miter lim="400000"/>
          </a:ln>
        </p:spPr>
      </p:pic>
      <p:grpSp>
        <p:nvGrpSpPr>
          <p:cNvPr id="326" name="Group"/>
          <p:cNvGrpSpPr/>
          <p:nvPr/>
        </p:nvGrpSpPr>
        <p:grpSpPr>
          <a:xfrm>
            <a:off x="8383487" y="-1013161"/>
            <a:ext cx="6157893" cy="3553962"/>
            <a:chOff x="0" y="51032"/>
            <a:chExt cx="6157891" cy="3553961"/>
          </a:xfrm>
        </p:grpSpPr>
        <p:grpSp>
          <p:nvGrpSpPr>
            <p:cNvPr id="323" name="Group"/>
            <p:cNvGrpSpPr/>
            <p:nvPr/>
          </p:nvGrpSpPr>
          <p:grpSpPr>
            <a:xfrm>
              <a:off x="23293" y="51032"/>
              <a:ext cx="6134599" cy="2980091"/>
              <a:chOff x="0" y="51032"/>
              <a:chExt cx="6134598" cy="2980090"/>
            </a:xfrm>
          </p:grpSpPr>
          <p:sp>
            <p:nvSpPr>
              <p:cNvPr id="308" name="Triangle"/>
              <p:cNvSpPr/>
              <p:nvPr/>
            </p:nvSpPr>
            <p:spPr>
              <a:xfrm rot="1800000">
                <a:off x="1177377" y="304285"/>
                <a:ext cx="1319509" cy="1143860"/>
              </a:xfrm>
              <a:prstGeom prst="triangle">
                <a:avLst/>
              </a:prstGeom>
              <a:solidFill>
                <a:srgbClr val="F6B56C"/>
              </a:solidFill>
              <a:ln w="3175" cap="flat">
                <a:solidFill>
                  <a:srgbClr val="ECB77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09" name="Circle"/>
              <p:cNvSpPr/>
              <p:nvPr/>
            </p:nvSpPr>
            <p:spPr>
              <a:xfrm flipH="1">
                <a:off x="1550782" y="838357"/>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0" name="Circle"/>
              <p:cNvSpPr/>
              <p:nvPr/>
            </p:nvSpPr>
            <p:spPr>
              <a:xfrm flipH="1">
                <a:off x="0" y="819778"/>
                <a:ext cx="422089" cy="422090"/>
              </a:xfrm>
              <a:prstGeom prst="ellipse">
                <a:avLst/>
              </a:prstGeom>
              <a:solidFill>
                <a:srgbClr val="F6B56C">
                  <a:alpha val="50359"/>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1" name="Triangle"/>
              <p:cNvSpPr/>
              <p:nvPr/>
            </p:nvSpPr>
            <p:spPr>
              <a:xfrm rot="19800000">
                <a:off x="2896973" y="973389"/>
                <a:ext cx="1319509"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2" name="Triangle"/>
              <p:cNvSpPr/>
              <p:nvPr/>
            </p:nvSpPr>
            <p:spPr>
              <a:xfrm rot="1800000">
                <a:off x="3470359" y="1634009"/>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3" name="Circle"/>
              <p:cNvSpPr/>
              <p:nvPr/>
            </p:nvSpPr>
            <p:spPr>
              <a:xfrm flipH="1">
                <a:off x="3461021" y="150746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4" name="Circle"/>
              <p:cNvSpPr/>
              <p:nvPr/>
            </p:nvSpPr>
            <p:spPr>
              <a:xfrm flipH="1">
                <a:off x="3843763" y="2168082"/>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5" name="Triangle"/>
              <p:cNvSpPr/>
              <p:nvPr/>
            </p:nvSpPr>
            <p:spPr>
              <a:xfrm rot="1800000">
                <a:off x="3470359" y="312963"/>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6" name="Circle"/>
              <p:cNvSpPr/>
              <p:nvPr/>
            </p:nvSpPr>
            <p:spPr>
              <a:xfrm flipH="1">
                <a:off x="3843763" y="847036"/>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7" name="Triangle"/>
              <p:cNvSpPr/>
              <p:nvPr/>
            </p:nvSpPr>
            <p:spPr>
              <a:xfrm rot="19800000">
                <a:off x="4044130" y="318647"/>
                <a:ext cx="1319509" cy="1143861"/>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8" name="Circle"/>
              <p:cNvSpPr/>
              <p:nvPr/>
            </p:nvSpPr>
            <p:spPr>
              <a:xfrm flipH="1">
                <a:off x="4608178" y="852720"/>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19" name="Triangle"/>
              <p:cNvSpPr/>
              <p:nvPr/>
            </p:nvSpPr>
            <p:spPr>
              <a:xfrm rot="1800000">
                <a:off x="4617515" y="979268"/>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0" name="Circle"/>
              <p:cNvSpPr/>
              <p:nvPr/>
            </p:nvSpPr>
            <p:spPr>
              <a:xfrm flipH="1">
                <a:off x="4990920" y="1513341"/>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1" name="Triangle"/>
              <p:cNvSpPr/>
              <p:nvPr/>
            </p:nvSpPr>
            <p:spPr>
              <a:xfrm rot="19800000">
                <a:off x="1751148" y="309969"/>
                <a:ext cx="1319510"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2" name="Circle"/>
              <p:cNvSpPr/>
              <p:nvPr/>
            </p:nvSpPr>
            <p:spPr>
              <a:xfrm flipH="1">
                <a:off x="2315196" y="84404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324"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775" t="-663" r="49224" b="100663"/>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325" name="Rectangle"/>
            <p:cNvSpPr/>
            <p:nvPr/>
          </p:nvSpPr>
          <p:spPr>
            <a:xfrm>
              <a:off x="79547" y="844531"/>
              <a:ext cx="3210240" cy="200669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350" t="9342" r="50649" b="90657"/>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327" name="spark.yarn.am.cores…"/>
          <p:cNvSpPr txBox="1"/>
          <p:nvPr/>
        </p:nvSpPr>
        <p:spPr>
          <a:xfrm>
            <a:off x="6188477" y="9367052"/>
            <a:ext cx="2193926"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spark.yarn.am.cores</a:t>
            </a:r>
          </a:p>
          <a:p>
            <a:pPr marL="76200" indent="-76200">
              <a:spcBef>
                <a:spcPts val="0"/>
              </a:spcBef>
              <a:buSzPct val="89000"/>
              <a:buChar char="•"/>
              <a:defRPr b="0" sz="1150">
                <a:solidFill>
                  <a:srgbClr val="000000"/>
                </a:solidFill>
                <a:latin typeface="+mj-lt"/>
                <a:ea typeface="+mj-ea"/>
                <a:cs typeface="+mj-cs"/>
                <a:sym typeface="Source Sans Pro Light"/>
              </a:defRPr>
            </a:pPr>
            <a:r>
              <a:t>spark.yarn.am.memory </a:t>
            </a:r>
            <a:r>
              <a:rPr b="1" i="1" sz="1100">
                <a:solidFill>
                  <a:schemeClr val="accent4">
                    <a:hueOff val="268077"/>
                    <a:satOff val="-24594"/>
                    <a:lumOff val="7972"/>
                  </a:schemeClr>
                </a:solidFill>
                <a:latin typeface="+mn-lt"/>
                <a:ea typeface="+mn-ea"/>
                <a:cs typeface="+mn-cs"/>
                <a:sym typeface="Source Sans Pro"/>
              </a:rPr>
              <a:t>512m</a:t>
            </a:r>
          </a:p>
          <a:p>
            <a:pPr marL="76200" indent="-76200">
              <a:spcBef>
                <a:spcPts val="0"/>
              </a:spcBef>
              <a:buSzPct val="89000"/>
              <a:buChar char="•"/>
              <a:defRPr b="0" sz="1150">
                <a:solidFill>
                  <a:srgbClr val="000000"/>
                </a:solidFill>
                <a:latin typeface="+mj-lt"/>
                <a:ea typeface="+mj-ea"/>
                <a:cs typeface="+mj-cs"/>
                <a:sym typeface="Source Sans Pro Light"/>
              </a:defRPr>
            </a:pPr>
            <a:r>
              <a:t>spark.network.timeout </a:t>
            </a:r>
            <a:r>
              <a:rPr b="1" i="1" sz="1100">
                <a:solidFill>
                  <a:schemeClr val="accent4">
                    <a:hueOff val="268077"/>
                    <a:satOff val="-24594"/>
                    <a:lumOff val="7972"/>
                  </a:schemeClr>
                </a:solidFill>
                <a:latin typeface="+mn-lt"/>
                <a:ea typeface="+mn-ea"/>
                <a:cs typeface="+mn-cs"/>
                <a:sym typeface="Source Sans Pro"/>
              </a:rPr>
              <a:t>120s</a:t>
            </a:r>
          </a:p>
          <a:p>
            <a:pPr marL="76200" indent="-76200">
              <a:spcBef>
                <a:spcPts val="0"/>
              </a:spcBef>
              <a:buSzPct val="89000"/>
              <a:buChar char="•"/>
              <a:defRPr b="0" sz="1150">
                <a:solidFill>
                  <a:srgbClr val="000000"/>
                </a:solidFill>
                <a:latin typeface="+mj-lt"/>
                <a:ea typeface="+mj-ea"/>
                <a:cs typeface="+mj-cs"/>
                <a:sym typeface="Source Sans Pro Light"/>
              </a:defRPr>
            </a:pPr>
            <a:r>
              <a:t>spark.executor.memory </a:t>
            </a:r>
            <a:r>
              <a:rPr b="1" i="1" sz="1100">
                <a:solidFill>
                  <a:schemeClr val="accent4">
                    <a:hueOff val="268077"/>
                    <a:satOff val="-24594"/>
                    <a:lumOff val="7972"/>
                  </a:schemeClr>
                </a:solidFill>
                <a:latin typeface="+mn-lt"/>
                <a:ea typeface="+mn-ea"/>
                <a:cs typeface="+mn-cs"/>
                <a:sym typeface="Source Sans Pro"/>
              </a:rPr>
              <a:t>1g</a:t>
            </a:r>
          </a:p>
          <a:p>
            <a:pPr marL="76200" indent="-76200">
              <a:spcBef>
                <a:spcPts val="0"/>
              </a:spcBef>
              <a:buSzPct val="89000"/>
              <a:buChar char="•"/>
              <a:defRPr b="0" sz="1150">
                <a:solidFill>
                  <a:srgbClr val="000000"/>
                </a:solidFill>
                <a:latin typeface="+mj-lt"/>
                <a:ea typeface="+mj-ea"/>
                <a:cs typeface="+mj-cs"/>
                <a:sym typeface="Source Sans Pro Light"/>
              </a:defRPr>
            </a:pPr>
            <a:r>
              <a:t>spark.executor.cores  </a:t>
            </a:r>
            <a:r>
              <a:rPr b="1" i="1" sz="1100">
                <a:solidFill>
                  <a:schemeClr val="accent4">
                    <a:hueOff val="268077"/>
                    <a:satOff val="-24594"/>
                    <a:lumOff val="7972"/>
                  </a:schemeClr>
                </a:solidFill>
                <a:latin typeface="+mn-lt"/>
                <a:ea typeface="+mn-ea"/>
                <a:cs typeface="+mn-cs"/>
                <a:sym typeface="Source Sans Pro"/>
              </a:rPr>
              <a:t>1</a:t>
            </a:r>
          </a:p>
        </p:txBody>
      </p:sp>
      <p:sp>
        <p:nvSpPr>
          <p:cNvPr id="328" name="library(sparklyr); library(dplyr); library(ggplot2); library(tidyr);…"/>
          <p:cNvSpPr txBox="1"/>
          <p:nvPr/>
        </p:nvSpPr>
        <p:spPr>
          <a:xfrm>
            <a:off x="10469508" y="2427889"/>
            <a:ext cx="3230125" cy="786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spAutoFit/>
          </a:bodyPr>
          <a:lstStyle/>
          <a:p>
            <a:pPr>
              <a:spcBef>
                <a:spcPts val="0"/>
              </a:spcBef>
              <a:defRPr b="0">
                <a:solidFill>
                  <a:srgbClr val="000000"/>
                </a:solidFill>
                <a:latin typeface="+mj-lt"/>
                <a:ea typeface="+mj-ea"/>
                <a:cs typeface="+mj-cs"/>
                <a:sym typeface="Source Sans Pro Light"/>
              </a:defRPr>
            </a:pPr>
            <a:r>
              <a:t>library(sparklyr); library(dplyr); library(ggplot2); library(tidyr); </a:t>
            </a:r>
          </a:p>
          <a:p>
            <a:pPr>
              <a:spcBef>
                <a:spcPts val="0"/>
              </a:spcBef>
              <a:defRPr b="0">
                <a:solidFill>
                  <a:srgbClr val="000000"/>
                </a:solidFill>
                <a:latin typeface="+mj-lt"/>
                <a:ea typeface="+mj-ea"/>
                <a:cs typeface="+mj-cs"/>
                <a:sym typeface="Source Sans Pro Light"/>
              </a:defRPr>
            </a:pPr>
            <a:r>
              <a:t>set.seed(100)</a:t>
            </a:r>
          </a:p>
          <a:p>
            <a:pPr>
              <a:spcBef>
                <a:spcPts val="0"/>
              </a:spcBef>
              <a:defRPr b="0" sz="90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a:t>
            </a:r>
            <a:r>
              <a:t>("2.0.1")</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sc &lt;- </a:t>
            </a:r>
            <a:r>
              <a:rPr>
                <a:latin typeface="Source Sans Pro Semibold"/>
                <a:ea typeface="Source Sans Pro Semibold"/>
                <a:cs typeface="Source Sans Pro Semibold"/>
                <a:sym typeface="Source Sans Pro Semibold"/>
              </a:rPr>
              <a:t>spark_connect</a:t>
            </a:r>
            <a:r>
              <a:t>(master = "local")</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import_iris &lt;- </a:t>
            </a:r>
            <a:r>
              <a:rPr>
                <a:latin typeface="Source Sans Pro Semibold"/>
                <a:ea typeface="Source Sans Pro Semibold"/>
                <a:cs typeface="Source Sans Pro Semibold"/>
                <a:sym typeface="Source Sans Pro Semibold"/>
              </a:rPr>
              <a:t>copy_to</a:t>
            </a:r>
            <a:r>
              <a:t>(sc, iris, "spark_iris", </a:t>
            </a:r>
          </a:p>
          <a:p>
            <a:pPr>
              <a:spcBef>
                <a:spcPts val="0"/>
              </a:spcBef>
              <a:defRPr b="0">
                <a:solidFill>
                  <a:srgbClr val="000000"/>
                </a:solidFill>
                <a:latin typeface="+mj-lt"/>
                <a:ea typeface="+mj-ea"/>
                <a:cs typeface="+mj-cs"/>
                <a:sym typeface="Source Sans Pro Light"/>
              </a:defRPr>
            </a:pPr>
            <a:r>
              <a:t>   overwrite = TRUE)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partition_iris &lt;- </a:t>
            </a:r>
            <a:r>
              <a:rPr>
                <a:latin typeface="Source Sans Pro Semibold"/>
                <a:ea typeface="Source Sans Pro Semibold"/>
                <a:cs typeface="Source Sans Pro Semibold"/>
                <a:sym typeface="Source Sans Pro Semibold"/>
              </a:rPr>
              <a:t>sdf_partition</a:t>
            </a:r>
            <a:r>
              <a:t>(</a:t>
            </a:r>
          </a:p>
          <a:p>
            <a:pPr>
              <a:spcBef>
                <a:spcPts val="0"/>
              </a:spcBef>
              <a:defRPr b="0">
                <a:solidFill>
                  <a:srgbClr val="000000"/>
                </a:solidFill>
                <a:latin typeface="+mj-lt"/>
                <a:ea typeface="+mj-ea"/>
                <a:cs typeface="+mj-cs"/>
                <a:sym typeface="Source Sans Pro Light"/>
              </a:defRPr>
            </a:pPr>
            <a:r>
              <a:t>   import_iris,training=0.5, testing=0.5)</a:t>
            </a:r>
          </a:p>
          <a:p>
            <a:pPr>
              <a:spcBef>
                <a:spcPts val="0"/>
              </a:spcBef>
              <a:defRPr b="0">
                <a:solidFill>
                  <a:srgbClr val="000000"/>
                </a:solidFill>
                <a:latin typeface="+mj-lt"/>
                <a:ea typeface="+mj-ea"/>
                <a:cs typeface="+mj-cs"/>
                <a:sym typeface="Source Sans Pro Light"/>
              </a:defRPr>
            </a:pPr>
            <a:r>
              <a:t>  </a:t>
            </a: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(partition_iris, c("spark_iris_training","spark_iris_test"))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tidy_iris &lt;- </a:t>
            </a:r>
            <a:r>
              <a:rPr>
                <a:latin typeface="Source Sans Pro Semibold"/>
                <a:ea typeface="Source Sans Pro Semibold"/>
                <a:cs typeface="Source Sans Pro Semibold"/>
                <a:sym typeface="Source Sans Pro Semibold"/>
              </a:rPr>
              <a:t>tbl</a:t>
            </a:r>
            <a:r>
              <a:t>(sc,"spark_iris_training") %&gt;%</a:t>
            </a:r>
          </a:p>
          <a:p>
            <a:pPr>
              <a:spcBef>
                <a:spcPts val="0"/>
              </a:spcBef>
              <a:defRPr b="0">
                <a:solidFill>
                  <a:srgbClr val="000000"/>
                </a:solidFill>
                <a:latin typeface="+mj-lt"/>
                <a:ea typeface="+mj-ea"/>
                <a:cs typeface="+mj-cs"/>
                <a:sym typeface="Source Sans Pro Light"/>
              </a:defRPr>
            </a:pPr>
            <a:r>
              <a:t>  select(Species, Petal_Length, Petal_Width)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model_iris &lt;- tidy_iris %&gt;%</a:t>
            </a:r>
          </a:p>
          <a:p>
            <a:pPr>
              <a:spcBef>
                <a:spcPts val="0"/>
              </a:spcBef>
              <a:defRPr b="0">
                <a:solidFill>
                  <a:srgbClr val="000000"/>
                </a:solidFill>
                <a:latin typeface="+mj-lt"/>
                <a:ea typeface="+mj-ea"/>
                <a:cs typeface="+mj-cs"/>
                <a:sym typeface="Source Sans Pro Light"/>
              </a:defRPr>
            </a:pPr>
            <a:r>
              <a:t>  </a:t>
            </a:r>
            <a:r>
              <a:rPr>
                <a:latin typeface="Source Sans Pro Semibold"/>
                <a:ea typeface="Source Sans Pro Semibold"/>
                <a:cs typeface="Source Sans Pro Semibold"/>
                <a:sym typeface="Source Sans Pro Semibold"/>
              </a:rPr>
              <a:t>ml_decision_tree</a:t>
            </a:r>
            <a:r>
              <a:t>(response="Species", </a:t>
            </a:r>
          </a:p>
          <a:p>
            <a:pPr>
              <a:spcBef>
                <a:spcPts val="0"/>
              </a:spcBef>
              <a:defRPr b="0">
                <a:solidFill>
                  <a:srgbClr val="000000"/>
                </a:solidFill>
                <a:latin typeface="+mj-lt"/>
                <a:ea typeface="+mj-ea"/>
                <a:cs typeface="+mj-cs"/>
                <a:sym typeface="Source Sans Pro Light"/>
              </a:defRPr>
            </a:pPr>
            <a:r>
              <a:t>  features=c("Petal_Length","Petal_Width"))</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test_iris &lt;- </a:t>
            </a:r>
            <a:r>
              <a:rPr>
                <a:latin typeface="Source Sans Pro Semibold"/>
                <a:ea typeface="Source Sans Pro Semibold"/>
                <a:cs typeface="Source Sans Pro Semibold"/>
                <a:sym typeface="Source Sans Pro Semibold"/>
              </a:rPr>
              <a:t>tbl</a:t>
            </a:r>
            <a:r>
              <a:t>(sc,"spark_iris_test") </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&lt;- </a:t>
            </a:r>
            <a:r>
              <a:rPr b="1">
                <a:latin typeface="+mn-lt"/>
                <a:ea typeface="+mn-ea"/>
                <a:cs typeface="+mn-cs"/>
                <a:sym typeface="Source Sans Pro"/>
              </a:rPr>
              <a:t>sdf_predict</a:t>
            </a:r>
            <a:r>
              <a:t>(</a:t>
            </a:r>
          </a:p>
          <a:p>
            <a:pPr>
              <a:spcBef>
                <a:spcPts val="0"/>
              </a:spcBef>
              <a:defRPr b="0">
                <a:solidFill>
                  <a:srgbClr val="000000"/>
                </a:solidFill>
                <a:latin typeface="+mj-lt"/>
                <a:ea typeface="+mj-ea"/>
                <a:cs typeface="+mj-cs"/>
                <a:sym typeface="Source Sans Pro Light"/>
              </a:defRPr>
            </a:pPr>
            <a:r>
              <a:t>  model_iris,  test_iris) %&gt;% </a:t>
            </a:r>
          </a:p>
          <a:p>
            <a:pPr>
              <a:spcBef>
                <a:spcPts val="0"/>
              </a:spcBef>
              <a:defRPr b="0">
                <a:solidFill>
                  <a:srgbClr val="000000"/>
                </a:solidFill>
                <a:latin typeface="+mj-lt"/>
                <a:ea typeface="+mj-ea"/>
                <a:cs typeface="+mj-cs"/>
                <a:sym typeface="Source Sans Pro Light"/>
              </a:defRPr>
            </a:pPr>
            <a:r>
              <a:t>  collect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t>pred_iris %&gt;%</a:t>
            </a:r>
          </a:p>
          <a:p>
            <a:pPr>
              <a:spcBef>
                <a:spcPts val="0"/>
              </a:spcBef>
              <a:defRPr b="0">
                <a:solidFill>
                  <a:srgbClr val="000000"/>
                </a:solidFill>
                <a:latin typeface="+mj-lt"/>
                <a:ea typeface="+mj-ea"/>
                <a:cs typeface="+mj-cs"/>
                <a:sym typeface="Source Sans Pro Light"/>
              </a:defRPr>
            </a:pPr>
            <a:r>
              <a:t>  inner_join(data.frame(prediction=0:2,</a:t>
            </a:r>
          </a:p>
          <a:p>
            <a:pPr>
              <a:spcBef>
                <a:spcPts val="0"/>
              </a:spcBef>
              <a:defRPr b="0">
                <a:solidFill>
                  <a:srgbClr val="000000"/>
                </a:solidFill>
                <a:latin typeface="+mj-lt"/>
                <a:ea typeface="+mj-ea"/>
                <a:cs typeface="+mj-cs"/>
                <a:sym typeface="Source Sans Pro Light"/>
              </a:defRPr>
            </a:pPr>
            <a:r>
              <a:t>  lab=model_iris$model.parameters$labels)) %&gt;%</a:t>
            </a:r>
          </a:p>
          <a:p>
            <a:pPr>
              <a:spcBef>
                <a:spcPts val="0"/>
              </a:spcBef>
              <a:defRPr b="0">
                <a:solidFill>
                  <a:srgbClr val="000000"/>
                </a:solidFill>
                <a:latin typeface="+mj-lt"/>
                <a:ea typeface="+mj-ea"/>
                <a:cs typeface="+mj-cs"/>
                <a:sym typeface="Source Sans Pro Light"/>
              </a:defRPr>
            </a:pPr>
            <a:r>
              <a:t>  ggplot(aes(Petal_Length, Petal_Width, col=lab)) +</a:t>
            </a:r>
          </a:p>
          <a:p>
            <a:pPr>
              <a:spcBef>
                <a:spcPts val="0"/>
              </a:spcBef>
              <a:defRPr b="0">
                <a:solidFill>
                  <a:srgbClr val="000000"/>
                </a:solidFill>
                <a:latin typeface="+mj-lt"/>
                <a:ea typeface="+mj-ea"/>
                <a:cs typeface="+mj-cs"/>
                <a:sym typeface="Source Sans Pro Light"/>
              </a:defRPr>
            </a:pPr>
            <a:r>
              <a:t>  geom_point()</a:t>
            </a:r>
          </a:p>
          <a:p>
            <a:pPr>
              <a:spcBef>
                <a:spcPts val="0"/>
              </a:spcBef>
              <a:defRPr b="0">
                <a:solidFill>
                  <a:srgbClr val="000000"/>
                </a:solidFill>
                <a:latin typeface="+mj-lt"/>
                <a:ea typeface="+mj-ea"/>
                <a:cs typeface="+mj-cs"/>
                <a:sym typeface="Source Sans Pro Light"/>
              </a:defRPr>
            </a:p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spark_disconnect</a:t>
            </a:r>
            <a:r>
              <a:t>(sc)</a:t>
            </a:r>
          </a:p>
        </p:txBody>
      </p:sp>
      <p:sp>
        <p:nvSpPr>
          <p:cNvPr id="329" name="Partition data"/>
          <p:cNvSpPr/>
          <p:nvPr/>
        </p:nvSpPr>
        <p:spPr>
          <a:xfrm>
            <a:off x="12454886" y="4724401"/>
            <a:ext cx="1167607" cy="461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33" y="0"/>
                </a:moveTo>
                <a:cubicBezTo>
                  <a:pt x="9592" y="0"/>
                  <a:pt x="8913" y="1717"/>
                  <a:pt x="8913" y="3845"/>
                </a:cubicBezTo>
                <a:lnTo>
                  <a:pt x="8913" y="5980"/>
                </a:lnTo>
                <a:lnTo>
                  <a:pt x="0" y="5405"/>
                </a:lnTo>
                <a:lnTo>
                  <a:pt x="8913" y="11218"/>
                </a:lnTo>
                <a:lnTo>
                  <a:pt x="8913" y="17737"/>
                </a:lnTo>
                <a:cubicBezTo>
                  <a:pt x="8913" y="19865"/>
                  <a:pt x="9592" y="21600"/>
                  <a:pt x="10433" y="21600"/>
                </a:cubicBezTo>
                <a:lnTo>
                  <a:pt x="20080" y="21600"/>
                </a:lnTo>
                <a:cubicBezTo>
                  <a:pt x="20921" y="21600"/>
                  <a:pt x="21600" y="19865"/>
                  <a:pt x="21600" y="17737"/>
                </a:cubicBezTo>
                <a:lnTo>
                  <a:pt x="21600" y="3845"/>
                </a:lnTo>
                <a:cubicBezTo>
                  <a:pt x="21600" y="1717"/>
                  <a:pt x="20921" y="0"/>
                  <a:pt x="20080" y="0"/>
                </a:cubicBezTo>
                <a:lnTo>
                  <a:pt x="1043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Partition data</a:t>
            </a:r>
          </a:p>
        </p:txBody>
      </p:sp>
      <p:sp>
        <p:nvSpPr>
          <p:cNvPr id="330" name="Install Spark locally"/>
          <p:cNvSpPr/>
          <p:nvPr/>
        </p:nvSpPr>
        <p:spPr>
          <a:xfrm>
            <a:off x="11286256" y="2698617"/>
            <a:ext cx="1749426" cy="49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45" y="0"/>
                </a:moveTo>
                <a:cubicBezTo>
                  <a:pt x="2384" y="0"/>
                  <a:pt x="1931" y="1586"/>
                  <a:pt x="1931" y="3551"/>
                </a:cubicBezTo>
                <a:lnTo>
                  <a:pt x="1931" y="10208"/>
                </a:lnTo>
                <a:cubicBezTo>
                  <a:pt x="1931" y="12173"/>
                  <a:pt x="2384" y="13759"/>
                  <a:pt x="2945" y="13759"/>
                </a:cubicBezTo>
                <a:lnTo>
                  <a:pt x="4685" y="13759"/>
                </a:lnTo>
                <a:lnTo>
                  <a:pt x="0" y="21600"/>
                </a:lnTo>
                <a:lnTo>
                  <a:pt x="9124" y="13759"/>
                </a:lnTo>
                <a:lnTo>
                  <a:pt x="20581" y="13759"/>
                </a:lnTo>
                <a:cubicBezTo>
                  <a:pt x="21142" y="13759"/>
                  <a:pt x="21600" y="12174"/>
                  <a:pt x="21600" y="10208"/>
                </a:cubicBezTo>
                <a:lnTo>
                  <a:pt x="21600" y="3551"/>
                </a:lnTo>
                <a:cubicBezTo>
                  <a:pt x="21600" y="1586"/>
                  <a:pt x="21142" y="0"/>
                  <a:pt x="20581" y="0"/>
                </a:cubicBezTo>
                <a:lnTo>
                  <a:pt x="294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Install Spark locally</a:t>
            </a:r>
          </a:p>
        </p:txBody>
      </p:sp>
      <p:sp>
        <p:nvSpPr>
          <p:cNvPr id="331" name="Connect to  local version"/>
          <p:cNvSpPr/>
          <p:nvPr/>
        </p:nvSpPr>
        <p:spPr>
          <a:xfrm>
            <a:off x="11851198" y="3115718"/>
            <a:ext cx="1805385" cy="441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48" y="0"/>
                </a:moveTo>
                <a:cubicBezTo>
                  <a:pt x="1104" y="0"/>
                  <a:pt x="665" y="1796"/>
                  <a:pt x="665" y="4021"/>
                </a:cubicBezTo>
                <a:lnTo>
                  <a:pt x="665" y="10256"/>
                </a:lnTo>
                <a:cubicBezTo>
                  <a:pt x="665" y="12481"/>
                  <a:pt x="1104" y="14277"/>
                  <a:pt x="1648" y="14277"/>
                </a:cubicBezTo>
                <a:lnTo>
                  <a:pt x="4022" y="14277"/>
                </a:lnTo>
                <a:lnTo>
                  <a:pt x="0" y="21600"/>
                </a:lnTo>
                <a:lnTo>
                  <a:pt x="9017" y="14277"/>
                </a:lnTo>
                <a:lnTo>
                  <a:pt x="20612" y="14277"/>
                </a:lnTo>
                <a:cubicBezTo>
                  <a:pt x="21156" y="14277"/>
                  <a:pt x="21600" y="12481"/>
                  <a:pt x="21600" y="10256"/>
                </a:cubicBezTo>
                <a:lnTo>
                  <a:pt x="21600" y="4021"/>
                </a:lnTo>
                <a:cubicBezTo>
                  <a:pt x="21600" y="1796"/>
                  <a:pt x="21156" y="0"/>
                  <a:pt x="20612" y="0"/>
                </a:cubicBezTo>
                <a:lnTo>
                  <a:pt x="1648"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Connect to  local version</a:t>
            </a:r>
          </a:p>
        </p:txBody>
      </p:sp>
      <p:sp>
        <p:nvSpPr>
          <p:cNvPr id="332" name="Copy data to Spark memory"/>
          <p:cNvSpPr/>
          <p:nvPr/>
        </p:nvSpPr>
        <p:spPr>
          <a:xfrm>
            <a:off x="11640101" y="4151081"/>
            <a:ext cx="2018905" cy="4945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74" y="0"/>
                </a:moveTo>
                <a:lnTo>
                  <a:pt x="5902" y="7350"/>
                </a:lnTo>
                <a:lnTo>
                  <a:pt x="879" y="7350"/>
                </a:lnTo>
                <a:cubicBezTo>
                  <a:pt x="393" y="7350"/>
                  <a:pt x="0" y="8953"/>
                  <a:pt x="0" y="10939"/>
                </a:cubicBezTo>
                <a:lnTo>
                  <a:pt x="0" y="17994"/>
                </a:lnTo>
                <a:cubicBezTo>
                  <a:pt x="0" y="19980"/>
                  <a:pt x="393" y="21600"/>
                  <a:pt x="879" y="21600"/>
                </a:cubicBezTo>
                <a:lnTo>
                  <a:pt x="20721" y="21600"/>
                </a:lnTo>
                <a:cubicBezTo>
                  <a:pt x="21207" y="21600"/>
                  <a:pt x="21600" y="19980"/>
                  <a:pt x="21600" y="17994"/>
                </a:cubicBezTo>
                <a:lnTo>
                  <a:pt x="21600" y="10939"/>
                </a:lnTo>
                <a:cubicBezTo>
                  <a:pt x="21600" y="8953"/>
                  <a:pt x="21207" y="7350"/>
                  <a:pt x="20721" y="7350"/>
                </a:cubicBezTo>
                <a:lnTo>
                  <a:pt x="9023" y="7350"/>
                </a:lnTo>
                <a:lnTo>
                  <a:pt x="3074"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Copy data to Spark memory</a:t>
            </a:r>
          </a:p>
        </p:txBody>
      </p:sp>
      <p:sp>
        <p:nvSpPr>
          <p:cNvPr id="333" name="Create a hive metadata for each partition"/>
          <p:cNvSpPr/>
          <p:nvPr/>
        </p:nvSpPr>
        <p:spPr>
          <a:xfrm>
            <a:off x="10664792" y="5672217"/>
            <a:ext cx="2976960" cy="4829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482" y="0"/>
                </a:moveTo>
                <a:lnTo>
                  <a:pt x="10116" y="8111"/>
                </a:lnTo>
                <a:lnTo>
                  <a:pt x="596" y="8111"/>
                </a:lnTo>
                <a:cubicBezTo>
                  <a:pt x="266" y="8111"/>
                  <a:pt x="0" y="9752"/>
                  <a:pt x="0" y="11785"/>
                </a:cubicBezTo>
                <a:lnTo>
                  <a:pt x="0" y="17908"/>
                </a:lnTo>
                <a:cubicBezTo>
                  <a:pt x="0" y="19942"/>
                  <a:pt x="266" y="21600"/>
                  <a:pt x="596" y="21600"/>
                </a:cubicBezTo>
                <a:lnTo>
                  <a:pt x="21004" y="21600"/>
                </a:lnTo>
                <a:cubicBezTo>
                  <a:pt x="21334" y="21600"/>
                  <a:pt x="21600" y="19942"/>
                  <a:pt x="21600" y="17908"/>
                </a:cubicBezTo>
                <a:lnTo>
                  <a:pt x="21600" y="11785"/>
                </a:lnTo>
                <a:cubicBezTo>
                  <a:pt x="21600" y="9752"/>
                  <a:pt x="21334" y="8111"/>
                  <a:pt x="21004" y="8111"/>
                </a:cubicBezTo>
                <a:lnTo>
                  <a:pt x="11259" y="8111"/>
                </a:lnTo>
                <a:lnTo>
                  <a:pt x="10482"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a hive metadata for each partition</a:t>
            </a:r>
          </a:p>
        </p:txBody>
      </p:sp>
      <p:sp>
        <p:nvSpPr>
          <p:cNvPr id="334" name="Bring data back into R memory for plotting"/>
          <p:cNvSpPr/>
          <p:nvPr/>
        </p:nvSpPr>
        <p:spPr>
          <a:xfrm>
            <a:off x="11105550" y="8388836"/>
            <a:ext cx="2416970" cy="697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683" y="0"/>
                </a:moveTo>
                <a:cubicBezTo>
                  <a:pt x="11277" y="0"/>
                  <a:pt x="10949" y="1136"/>
                  <a:pt x="10949" y="2545"/>
                </a:cubicBezTo>
                <a:lnTo>
                  <a:pt x="10949" y="8015"/>
                </a:lnTo>
                <a:lnTo>
                  <a:pt x="0" y="7499"/>
                </a:lnTo>
                <a:lnTo>
                  <a:pt x="10949" y="11445"/>
                </a:lnTo>
                <a:lnTo>
                  <a:pt x="10949" y="19055"/>
                </a:lnTo>
                <a:cubicBezTo>
                  <a:pt x="10949" y="20464"/>
                  <a:pt x="11277" y="21600"/>
                  <a:pt x="11683" y="21600"/>
                </a:cubicBezTo>
                <a:lnTo>
                  <a:pt x="20862" y="21600"/>
                </a:lnTo>
                <a:cubicBezTo>
                  <a:pt x="21269" y="21600"/>
                  <a:pt x="21600" y="20464"/>
                  <a:pt x="21600" y="19055"/>
                </a:cubicBezTo>
                <a:lnTo>
                  <a:pt x="21600" y="2545"/>
                </a:lnTo>
                <a:cubicBezTo>
                  <a:pt x="21600" y="1136"/>
                  <a:pt x="21269" y="0"/>
                  <a:pt x="20862" y="0"/>
                </a:cubicBezTo>
                <a:lnTo>
                  <a:pt x="11683"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Bring data back into R memory for plotting</a:t>
            </a:r>
          </a:p>
        </p:txBody>
      </p:sp>
      <p:sp>
        <p:nvSpPr>
          <p:cNvPr id="335" name="A brief example of a data analysis using Apache Spark, R and sparklyr in local mode"/>
          <p:cNvSpPr txBox="1"/>
          <p:nvPr/>
        </p:nvSpPr>
        <p:spPr>
          <a:xfrm>
            <a:off x="10529335" y="1876061"/>
            <a:ext cx="2960278" cy="571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0"/>
              </a:spcBef>
              <a:defRPr b="0">
                <a:solidFill>
                  <a:srgbClr val="000000"/>
                </a:solidFill>
              </a:defRPr>
            </a:lvl1pPr>
          </a:lstStyle>
          <a:p>
            <a:pPr/>
            <a:r>
              <a:t>A brief example of a data analysis using Apache Spark, R and sparklyr in local mode</a:t>
            </a:r>
          </a:p>
        </p:txBody>
      </p:sp>
      <p:sp>
        <p:nvSpPr>
          <p:cNvPr id="336" name="Spark ML Decision Tree Model"/>
          <p:cNvSpPr/>
          <p:nvPr/>
        </p:nvSpPr>
        <p:spPr>
          <a:xfrm>
            <a:off x="12236406" y="6642100"/>
            <a:ext cx="1370807" cy="5334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029" y="0"/>
                </a:moveTo>
                <a:cubicBezTo>
                  <a:pt x="6313" y="0"/>
                  <a:pt x="5735" y="1486"/>
                  <a:pt x="5735" y="3327"/>
                </a:cubicBezTo>
                <a:lnTo>
                  <a:pt x="5735" y="13837"/>
                </a:lnTo>
                <a:lnTo>
                  <a:pt x="0" y="20186"/>
                </a:lnTo>
                <a:lnTo>
                  <a:pt x="5753" y="18466"/>
                </a:lnTo>
                <a:cubicBezTo>
                  <a:pt x="5798" y="20204"/>
                  <a:pt x="6342" y="21600"/>
                  <a:pt x="7029" y="21600"/>
                </a:cubicBezTo>
                <a:lnTo>
                  <a:pt x="20305" y="21600"/>
                </a:lnTo>
                <a:cubicBezTo>
                  <a:pt x="21022" y="21600"/>
                  <a:pt x="21600" y="20098"/>
                  <a:pt x="21600" y="18257"/>
                </a:cubicBezTo>
                <a:lnTo>
                  <a:pt x="21600" y="3327"/>
                </a:lnTo>
                <a:cubicBezTo>
                  <a:pt x="21600" y="1486"/>
                  <a:pt x="21022" y="0"/>
                  <a:pt x="20305" y="0"/>
                </a:cubicBezTo>
                <a:lnTo>
                  <a:pt x="7029"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Spark ML Decision Tree Model</a:t>
            </a:r>
          </a:p>
        </p:txBody>
      </p:sp>
      <p:sp>
        <p:nvSpPr>
          <p:cNvPr id="337" name="Create reference to Spark table"/>
          <p:cNvSpPr/>
          <p:nvPr/>
        </p:nvSpPr>
        <p:spPr>
          <a:xfrm>
            <a:off x="12587722" y="7639296"/>
            <a:ext cx="1066801" cy="697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356" y="0"/>
                </a:moveTo>
                <a:cubicBezTo>
                  <a:pt x="5436" y="0"/>
                  <a:pt x="4693" y="1136"/>
                  <a:pt x="4693" y="2545"/>
                </a:cubicBezTo>
                <a:lnTo>
                  <a:pt x="4693" y="7118"/>
                </a:lnTo>
                <a:lnTo>
                  <a:pt x="0" y="7684"/>
                </a:lnTo>
                <a:lnTo>
                  <a:pt x="4693" y="10597"/>
                </a:lnTo>
                <a:lnTo>
                  <a:pt x="4693" y="19043"/>
                </a:lnTo>
                <a:cubicBezTo>
                  <a:pt x="4693" y="20451"/>
                  <a:pt x="5436" y="21600"/>
                  <a:pt x="6356" y="21600"/>
                </a:cubicBezTo>
                <a:lnTo>
                  <a:pt x="19929" y="21600"/>
                </a:lnTo>
                <a:cubicBezTo>
                  <a:pt x="20849" y="21600"/>
                  <a:pt x="21600" y="20451"/>
                  <a:pt x="21600" y="19043"/>
                </a:cubicBezTo>
                <a:lnTo>
                  <a:pt x="21600" y="2545"/>
                </a:lnTo>
                <a:cubicBezTo>
                  <a:pt x="21600" y="1136"/>
                  <a:pt x="20849" y="0"/>
                  <a:pt x="19929" y="0"/>
                </a:cubicBezTo>
                <a:lnTo>
                  <a:pt x="6356"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Create reference to Spark table</a:t>
            </a:r>
          </a:p>
        </p:txBody>
      </p:sp>
      <p:sp>
        <p:nvSpPr>
          <p:cNvPr id="338" name="Disconnect"/>
          <p:cNvSpPr/>
          <p:nvPr/>
        </p:nvSpPr>
        <p:spPr>
          <a:xfrm>
            <a:off x="11977931" y="9978564"/>
            <a:ext cx="1531939" cy="3206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55" y="0"/>
                </a:moveTo>
                <a:cubicBezTo>
                  <a:pt x="7858" y="0"/>
                  <a:pt x="7384" y="2175"/>
                  <a:pt x="7319" y="4946"/>
                </a:cubicBezTo>
                <a:lnTo>
                  <a:pt x="0" y="12377"/>
                </a:lnTo>
                <a:lnTo>
                  <a:pt x="7387" y="18205"/>
                </a:lnTo>
                <a:cubicBezTo>
                  <a:pt x="7562" y="20208"/>
                  <a:pt x="7973" y="21600"/>
                  <a:pt x="8455" y="21600"/>
                </a:cubicBezTo>
                <a:lnTo>
                  <a:pt x="20442" y="21600"/>
                </a:lnTo>
                <a:cubicBezTo>
                  <a:pt x="21083" y="21600"/>
                  <a:pt x="21600" y="19129"/>
                  <a:pt x="21600" y="16066"/>
                </a:cubicBezTo>
                <a:lnTo>
                  <a:pt x="21600" y="5534"/>
                </a:lnTo>
                <a:cubicBezTo>
                  <a:pt x="21600" y="2471"/>
                  <a:pt x="21083" y="0"/>
                  <a:pt x="20442" y="0"/>
                </a:cubicBezTo>
                <a:lnTo>
                  <a:pt x="8455" y="0"/>
                </a:lnTo>
                <a:close/>
              </a:path>
            </a:pathLst>
          </a:custGeom>
          <a:solidFill>
            <a:srgbClr val="E17437">
              <a:alpha val="60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pPr/>
            <a:r>
              <a:t>Disconnect</a:t>
            </a:r>
          </a:p>
        </p:txBody>
      </p:sp>
      <p:sp>
        <p:nvSpPr>
          <p:cNvPr id="339" name="Rounded Rectangle"/>
          <p:cNvSpPr/>
          <p:nvPr/>
        </p:nvSpPr>
        <p:spPr>
          <a:xfrm>
            <a:off x="9213991" y="1720858"/>
            <a:ext cx="1015540" cy="1247223"/>
          </a:xfrm>
          <a:prstGeom prst="roundRect">
            <a:avLst>
              <a:gd name="adj" fmla="val 6499"/>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340" name="Collect data into R…"/>
          <p:cNvSpPr txBox="1"/>
          <p:nvPr/>
        </p:nvSpPr>
        <p:spPr>
          <a:xfrm>
            <a:off x="9248458" y="1958065"/>
            <a:ext cx="908106" cy="91123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Collect data into R</a:t>
            </a:r>
          </a:p>
          <a:p>
            <a:pPr marL="135819" indent="-135819" defTabSz="825500">
              <a:spcBef>
                <a:spcPts val="0"/>
              </a:spcBef>
              <a:buSzPct val="75000"/>
              <a:buChar char="•"/>
              <a:defRPr b="0" sz="1100">
                <a:solidFill>
                  <a:srgbClr val="000000"/>
                </a:solidFill>
              </a:defRPr>
            </a:pPr>
            <a:r>
              <a:t>Share plots, documents, and apps</a:t>
            </a:r>
          </a:p>
        </p:txBody>
      </p:sp>
      <p:sp>
        <p:nvSpPr>
          <p:cNvPr id="341" name="Rounded Rectangle"/>
          <p:cNvSpPr/>
          <p:nvPr/>
        </p:nvSpPr>
        <p:spPr>
          <a:xfrm>
            <a:off x="7113578" y="2437181"/>
            <a:ext cx="1081297" cy="645314"/>
          </a:xfrm>
          <a:prstGeom prst="roundRect">
            <a:avLst>
              <a:gd name="adj" fmla="val 9978"/>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342" name="Spark MLlib…"/>
          <p:cNvSpPr txBox="1"/>
          <p:nvPr/>
        </p:nvSpPr>
        <p:spPr>
          <a:xfrm>
            <a:off x="7156149" y="2688110"/>
            <a:ext cx="1018094"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Spark MLlib</a:t>
            </a:r>
          </a:p>
          <a:p>
            <a:pPr marL="135819" indent="-135819" defTabSz="825500">
              <a:spcBef>
                <a:spcPts val="0"/>
              </a:spcBef>
              <a:buSzPct val="75000"/>
              <a:buChar char="•"/>
              <a:defRPr b="0" sz="1100">
                <a:solidFill>
                  <a:srgbClr val="000000"/>
                </a:solidFill>
              </a:defRPr>
            </a:pPr>
            <a:r>
              <a:t>H2O Extension</a:t>
            </a:r>
          </a:p>
        </p:txBody>
      </p:sp>
      <p:sp>
        <p:nvSpPr>
          <p:cNvPr id="343" name="Rounded Rectangle"/>
          <p:cNvSpPr/>
          <p:nvPr/>
        </p:nvSpPr>
        <p:spPr>
          <a:xfrm>
            <a:off x="7610161" y="1748710"/>
            <a:ext cx="1096702" cy="644780"/>
          </a:xfrm>
          <a:prstGeom prst="roundRect">
            <a:avLst>
              <a:gd name="adj" fmla="val 9903"/>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344" name="Rounded Rectangle"/>
          <p:cNvSpPr/>
          <p:nvPr/>
        </p:nvSpPr>
        <p:spPr>
          <a:xfrm>
            <a:off x="6552775" y="1749830"/>
            <a:ext cx="974810" cy="642541"/>
          </a:xfrm>
          <a:prstGeom prst="roundRect">
            <a:avLst>
              <a:gd name="adj" fmla="val 10021"/>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345" name="Collect data into R for plotting"/>
          <p:cNvSpPr txBox="1"/>
          <p:nvPr/>
        </p:nvSpPr>
        <p:spPr>
          <a:xfrm>
            <a:off x="7690336" y="1997027"/>
            <a:ext cx="965000" cy="35261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defTabSz="825500">
              <a:spcBef>
                <a:spcPts val="0"/>
              </a:spcBef>
              <a:defRPr b="0" sz="1100">
                <a:solidFill>
                  <a:srgbClr val="000000"/>
                </a:solidFill>
              </a:defRPr>
            </a:lvl1pPr>
          </a:lstStyle>
          <a:p>
            <a:pPr/>
            <a:r>
              <a:t>Collect data into R for plotting</a:t>
            </a:r>
          </a:p>
        </p:txBody>
      </p:sp>
      <p:sp>
        <p:nvSpPr>
          <p:cNvPr id="346" name="Transformer function"/>
          <p:cNvSpPr txBox="1"/>
          <p:nvPr/>
        </p:nvSpPr>
        <p:spPr>
          <a:xfrm>
            <a:off x="6632033" y="1995028"/>
            <a:ext cx="816322"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825500">
              <a:spcBef>
                <a:spcPts val="0"/>
              </a:spcBef>
              <a:defRPr b="0" sz="1100">
                <a:solidFill>
                  <a:srgbClr val="000000"/>
                </a:solidFill>
              </a:defRPr>
            </a:lvl1pPr>
          </a:lstStyle>
          <a:p>
            <a:pPr/>
            <a:r>
              <a:t>Transformer function</a:t>
            </a:r>
          </a:p>
        </p:txBody>
      </p:sp>
      <p:sp>
        <p:nvSpPr>
          <p:cNvPr id="347" name="Rounded Rectangle"/>
          <p:cNvSpPr/>
          <p:nvPr/>
        </p:nvSpPr>
        <p:spPr>
          <a:xfrm>
            <a:off x="5069511" y="1754371"/>
            <a:ext cx="1007529" cy="1152306"/>
          </a:xfrm>
          <a:prstGeom prst="roundRect">
            <a:avLst>
              <a:gd name="adj" fmla="val 643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348" name="dplyr verb…"/>
          <p:cNvSpPr txBox="1"/>
          <p:nvPr/>
        </p:nvSpPr>
        <p:spPr>
          <a:xfrm>
            <a:off x="5132943" y="1972210"/>
            <a:ext cx="919024" cy="89503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marL="135819" indent="-135819" defTabSz="825500">
              <a:spcBef>
                <a:spcPts val="0"/>
              </a:spcBef>
              <a:buSzPct val="75000"/>
              <a:buChar char="•"/>
              <a:defRPr b="0" sz="1100">
                <a:solidFill>
                  <a:srgbClr val="000000"/>
                </a:solidFill>
              </a:defRPr>
            </a:pPr>
            <a:r>
              <a:t>dplyr verb</a:t>
            </a:r>
          </a:p>
          <a:p>
            <a:pPr marL="135819" indent="-135819" defTabSz="825500">
              <a:spcBef>
                <a:spcPts val="0"/>
              </a:spcBef>
              <a:buSzPct val="75000"/>
              <a:buChar char="•"/>
              <a:defRPr b="0" sz="1100">
                <a:solidFill>
                  <a:srgbClr val="000000"/>
                </a:solidFill>
              </a:defRPr>
            </a:pPr>
            <a:r>
              <a:t>Direct Spark SQL (DBI)</a:t>
            </a:r>
          </a:p>
          <a:p>
            <a:pPr marL="135819" indent="-135819" defTabSz="825500">
              <a:spcBef>
                <a:spcPts val="0"/>
              </a:spcBef>
              <a:buSzPct val="75000"/>
              <a:buChar char="•"/>
              <a:defRPr b="0" sz="1100">
                <a:solidFill>
                  <a:srgbClr val="000000"/>
                </a:solidFill>
              </a:defRPr>
            </a:pPr>
            <a:r>
              <a:t>SDF function (Scala API)</a:t>
            </a:r>
          </a:p>
        </p:txBody>
      </p:sp>
      <p:sp>
        <p:nvSpPr>
          <p:cNvPr id="349" name="Rounded Rectangle"/>
          <p:cNvSpPr/>
          <p:nvPr/>
        </p:nvSpPr>
        <p:spPr>
          <a:xfrm>
            <a:off x="3548026" y="1731921"/>
            <a:ext cx="1042999" cy="1170279"/>
          </a:xfrm>
          <a:prstGeom prst="roundRect">
            <a:avLst>
              <a:gd name="adj" fmla="val 6174"/>
            </a:avLst>
          </a:prstGeom>
          <a:solidFill>
            <a:schemeClr val="accent4">
              <a:hueOff val="268077"/>
              <a:satOff val="-24594"/>
              <a:lumOff val="7972"/>
              <a:alpha val="20000"/>
            </a:schemeClr>
          </a:solidFill>
          <a:ln w="12700">
            <a:miter lim="400000"/>
          </a:ln>
        </p:spPr>
        <p:txBody>
          <a:bodyPr lIns="0" tIns="0" rIns="0" bIns="0" anchor="ctr"/>
          <a:lstStyle/>
          <a:p>
            <a:pPr lvl="1" indent="0" algn="ctr">
              <a:spcBef>
                <a:spcPts val="0"/>
              </a:spcBef>
              <a:defRPr b="0" sz="2000">
                <a:solidFill>
                  <a:srgbClr val="FFFFFF"/>
                </a:solidFill>
              </a:defRPr>
            </a:pPr>
          </a:p>
        </p:txBody>
      </p:sp>
      <p:sp>
        <p:nvSpPr>
          <p:cNvPr id="350" name="Export an R DataFrame…"/>
          <p:cNvSpPr txBox="1"/>
          <p:nvPr/>
        </p:nvSpPr>
        <p:spPr>
          <a:xfrm>
            <a:off x="3598578" y="1987329"/>
            <a:ext cx="951312" cy="889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L="135819" indent="-135819" defTabSz="825500">
              <a:spcBef>
                <a:spcPts val="0"/>
              </a:spcBef>
              <a:buSzPct val="75000"/>
              <a:buChar char="•"/>
              <a:defRPr b="0" sz="1100">
                <a:solidFill>
                  <a:srgbClr val="000000"/>
                </a:solidFill>
              </a:defRPr>
            </a:pPr>
            <a:r>
              <a:t>Export an R DataFrame</a:t>
            </a:r>
          </a:p>
          <a:p>
            <a:pPr marL="135819" indent="-135819" defTabSz="825500">
              <a:spcBef>
                <a:spcPts val="0"/>
              </a:spcBef>
              <a:buSzPct val="75000"/>
              <a:buChar char="•"/>
              <a:defRPr b="0" sz="1100">
                <a:solidFill>
                  <a:srgbClr val="000000"/>
                </a:solidFill>
              </a:defRPr>
            </a:pPr>
            <a:r>
              <a:t>Read a file</a:t>
            </a:r>
          </a:p>
          <a:p>
            <a:pPr marL="135819" indent="-135819" defTabSz="825500">
              <a:spcBef>
                <a:spcPts val="0"/>
              </a:spcBef>
              <a:buSzPct val="75000"/>
              <a:buChar char="•"/>
              <a:defRPr b="0" sz="1100">
                <a:solidFill>
                  <a:srgbClr val="000000"/>
                </a:solidFill>
              </a:defRPr>
            </a:pPr>
            <a:r>
              <a:t>Read existing Hive table</a:t>
            </a:r>
          </a:p>
        </p:txBody>
      </p:sp>
      <p:sp>
        <p:nvSpPr>
          <p:cNvPr id="351" name="Arrow"/>
          <p:cNvSpPr/>
          <p:nvPr/>
        </p:nvSpPr>
        <p:spPr>
          <a:xfrm>
            <a:off x="4653753" y="2206805"/>
            <a:ext cx="356401" cy="274241"/>
          </a:xfrm>
          <a:prstGeom prst="rightArrow">
            <a:avLst>
              <a:gd name="adj1" fmla="val 19444"/>
              <a:gd name="adj2" fmla="val 90550"/>
            </a:avLst>
          </a:prstGeom>
          <a:blipFill>
            <a:blip r:embed="rId10">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352" name="Data Science in Spark with Sparklyr : : CHEAT SHEET"/>
          <p:cNvSpPr txBox="1"/>
          <p:nvPr>
            <p:ph type="title"/>
          </p:nvPr>
        </p:nvSpPr>
        <p:spPr>
          <a:xfrm>
            <a:off x="275721" y="361177"/>
            <a:ext cx="11904852" cy="803346"/>
          </a:xfrm>
          <a:prstGeom prst="rect">
            <a:avLst/>
          </a:prstGeom>
        </p:spPr>
        <p:txBody>
          <a:bodyPr lIns="0" tIns="0" rIns="0" bIns="0" anchor="t"/>
          <a:lstStyle/>
          <a:p>
            <a:pPr>
              <a:defRPr>
                <a:solidFill>
                  <a:srgbClr val="424242"/>
                </a:solidFill>
              </a:defRPr>
            </a:pPr>
            <a:r>
              <a:t>Data Science in Spark with Sparklyr : : </a:t>
            </a:r>
            <a:r>
              <a:rPr sz="3300">
                <a:latin typeface="Source Sans Pro Semibold"/>
                <a:ea typeface="Source Sans Pro Semibold"/>
                <a:cs typeface="Source Sans Pro Semibold"/>
                <a:sym typeface="Source Sans Pro Semibold"/>
              </a:rPr>
              <a:t>CHEAT SHEET</a:t>
            </a:r>
            <a:r>
              <a:t> </a:t>
            </a:r>
          </a:p>
        </p:txBody>
      </p:sp>
      <p:sp>
        <p:nvSpPr>
          <p:cNvPr id="353"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54" name="Intro"/>
          <p:cNvSpPr txBox="1"/>
          <p:nvPr/>
        </p:nvSpPr>
        <p:spPr>
          <a:xfrm>
            <a:off x="306210" y="1092199"/>
            <a:ext cx="681673"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Intro</a:t>
            </a:r>
          </a:p>
        </p:txBody>
      </p:sp>
      <p:sp>
        <p:nvSpPr>
          <p:cNvPr id="355" name="Line"/>
          <p:cNvSpPr/>
          <p:nvPr/>
        </p:nvSpPr>
        <p:spPr>
          <a:xfrm flipV="1">
            <a:off x="319232" y="1104899"/>
            <a:ext cx="2935355" cy="2"/>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56" name="Using…"/>
          <p:cNvSpPr txBox="1"/>
          <p:nvPr/>
        </p:nvSpPr>
        <p:spPr>
          <a:xfrm>
            <a:off x="10581929" y="1107439"/>
            <a:ext cx="1109663" cy="75692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Using </a:t>
            </a:r>
          </a:p>
          <a:p>
            <a:pPr lvl="1" indent="0">
              <a:lnSpc>
                <a:spcPct val="80000"/>
              </a:lnSpc>
              <a:spcBef>
                <a:spcPts val="0"/>
              </a:spcBef>
              <a:defRPr b="0" sz="2500">
                <a:solidFill>
                  <a:srgbClr val="D28D44"/>
                </a:solidFill>
              </a:defRPr>
            </a:pPr>
            <a:r>
              <a:t>sparklyr</a:t>
            </a:r>
          </a:p>
        </p:txBody>
      </p:sp>
      <p:sp>
        <p:nvSpPr>
          <p:cNvPr id="357" name="Line"/>
          <p:cNvSpPr/>
          <p:nvPr/>
        </p:nvSpPr>
        <p:spPr>
          <a:xfrm>
            <a:off x="10521908" y="1104900"/>
            <a:ext cx="1666585" cy="0"/>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58" name="RStudio® is a trademark of RStudio, Inc.  •  CC BY SA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11" invalidUrl="" action="" tgtFrame="" tooltip="" history="1" highlightClick="0" endSnd="0"/>
              </a:rPr>
              <a:t>CC BY SA</a:t>
            </a:r>
            <a:r>
              <a:t>  RStudio •  </a:t>
            </a:r>
            <a:r>
              <a:rPr>
                <a:hlinkClick r:id="rId12" invalidUrl="" action="" tgtFrame="" tooltip="" history="1" highlightClick="0" endSnd="0"/>
              </a:rPr>
              <a:t>info@rstudio.com</a:t>
            </a:r>
            <a:r>
              <a:t>  •  844-448-1212 • </a:t>
            </a:r>
            <a:r>
              <a:rPr>
                <a:hlinkClick r:id="rId13" invalidUrl="" action="" tgtFrame="" tooltip="" history="1" highlightClick="0" endSnd="0"/>
              </a:rPr>
              <a:t>rstudio.com</a:t>
            </a:r>
            <a:r>
              <a:t> •  Learn more at </a:t>
            </a:r>
            <a:r>
              <a:rPr b="1"/>
              <a:t>spark.rstudio.com</a:t>
            </a:r>
            <a:r>
              <a:t>  •  sparklyr  0.5  •  Updated: 2016-12</a:t>
            </a:r>
          </a:p>
        </p:txBody>
      </p:sp>
      <p:sp>
        <p:nvSpPr>
          <p:cNvPr id="359" name="sparklyr is an R interface for Apache Spark™, it provides a complete dplyr backend and the option to query directly using Spark SQL statement. With sparklyr, you can orchestrate distributed machine learning using either Spark’s MLlib or H2O Sparkling Water."/>
          <p:cNvSpPr txBox="1"/>
          <p:nvPr/>
        </p:nvSpPr>
        <p:spPr>
          <a:xfrm>
            <a:off x="335111" y="1494706"/>
            <a:ext cx="3016588" cy="1206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rPr i="1" sz="1600">
                <a:latin typeface="Source Sans Pro Semibold"/>
                <a:ea typeface="Source Sans Pro Semibold"/>
                <a:cs typeface="Source Sans Pro Semibold"/>
                <a:sym typeface="Source Sans Pro Semibold"/>
              </a:rPr>
              <a:t>sparklyr</a:t>
            </a:r>
            <a:r>
              <a:t> is an R interface for </a:t>
            </a:r>
            <a:r>
              <a:rPr>
                <a:latin typeface="+mn-lt"/>
                <a:ea typeface="+mn-ea"/>
                <a:cs typeface="+mn-cs"/>
                <a:sym typeface="Source Sans Pro"/>
              </a:rPr>
              <a:t>Apache Spark™,</a:t>
            </a:r>
            <a:r>
              <a:t> it provides a complete </a:t>
            </a:r>
            <a:r>
              <a:rPr>
                <a:latin typeface="Source Sans Pro Semibold"/>
                <a:ea typeface="Source Sans Pro Semibold"/>
                <a:cs typeface="Source Sans Pro Semibold"/>
                <a:sym typeface="Source Sans Pro Semibold"/>
              </a:rPr>
              <a:t>dplyr</a:t>
            </a:r>
            <a:r>
              <a:t> backend and the option to query directly using</a:t>
            </a:r>
            <a:r>
              <a:rPr>
                <a:latin typeface="Source Sans Pro Semibold"/>
                <a:ea typeface="Source Sans Pro Semibold"/>
                <a:cs typeface="Source Sans Pro Semibold"/>
                <a:sym typeface="Source Sans Pro Semibold"/>
              </a:rPr>
              <a:t> Spark SQL</a:t>
            </a:r>
            <a:r>
              <a:t> statement. With sparklyr, you can orchestrate distributed machine learning using either </a:t>
            </a:r>
            <a:r>
              <a:rPr>
                <a:latin typeface="Source Sans Pro Semibold"/>
                <a:ea typeface="Source Sans Pro Semibold"/>
                <a:cs typeface="Source Sans Pro Semibold"/>
                <a:sym typeface="Source Sans Pro Semibold"/>
              </a:rPr>
              <a:t>Spark’s MLlib</a:t>
            </a:r>
            <a:r>
              <a:t> or </a:t>
            </a:r>
            <a:r>
              <a:rPr>
                <a:latin typeface="Source Sans Pro Semibold"/>
                <a:ea typeface="Source Sans Pro Semibold"/>
                <a:cs typeface="Source Sans Pro Semibold"/>
                <a:sym typeface="Source Sans Pro Semibold"/>
              </a:rPr>
              <a:t>H2O</a:t>
            </a:r>
            <a:r>
              <a:t> Sparkling Water.</a:t>
            </a:r>
          </a:p>
        </p:txBody>
      </p:sp>
      <p:sp>
        <p:nvSpPr>
          <p:cNvPr id="360" name="Import"/>
          <p:cNvSpPr txBox="1"/>
          <p:nvPr/>
        </p:nvSpPr>
        <p:spPr>
          <a:xfrm>
            <a:off x="3598578" y="1766047"/>
            <a:ext cx="9128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Import</a:t>
            </a:r>
          </a:p>
        </p:txBody>
      </p:sp>
      <p:sp>
        <p:nvSpPr>
          <p:cNvPr id="361" name="Tidy"/>
          <p:cNvSpPr txBox="1"/>
          <p:nvPr/>
        </p:nvSpPr>
        <p:spPr>
          <a:xfrm>
            <a:off x="5145970" y="1774997"/>
            <a:ext cx="873394" cy="191794"/>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Tidy</a:t>
            </a:r>
          </a:p>
        </p:txBody>
      </p:sp>
      <p:sp>
        <p:nvSpPr>
          <p:cNvPr id="362" name="Transform"/>
          <p:cNvSpPr txBox="1"/>
          <p:nvPr/>
        </p:nvSpPr>
        <p:spPr>
          <a:xfrm>
            <a:off x="6582646" y="1792177"/>
            <a:ext cx="93442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Transform</a:t>
            </a:r>
          </a:p>
        </p:txBody>
      </p:sp>
      <p:sp>
        <p:nvSpPr>
          <p:cNvPr id="363" name="Model"/>
          <p:cNvSpPr txBox="1"/>
          <p:nvPr/>
        </p:nvSpPr>
        <p:spPr>
          <a:xfrm>
            <a:off x="7145179" y="2478744"/>
            <a:ext cx="10180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Model</a:t>
            </a:r>
          </a:p>
        </p:txBody>
      </p:sp>
      <p:sp>
        <p:nvSpPr>
          <p:cNvPr id="364" name="Visualize"/>
          <p:cNvSpPr txBox="1"/>
          <p:nvPr/>
        </p:nvSpPr>
        <p:spPr>
          <a:xfrm>
            <a:off x="7648650" y="1790047"/>
            <a:ext cx="1034236" cy="188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Visualize</a:t>
            </a:r>
          </a:p>
        </p:txBody>
      </p:sp>
      <p:sp>
        <p:nvSpPr>
          <p:cNvPr id="365" name="Communicate"/>
          <p:cNvSpPr txBox="1"/>
          <p:nvPr/>
        </p:nvSpPr>
        <p:spPr>
          <a:xfrm>
            <a:off x="9216054" y="1758073"/>
            <a:ext cx="1014468" cy="1952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a:solidFill>
                  <a:srgbClr val="DF8A2F"/>
                </a:solidFill>
              </a:defRPr>
            </a:lvl1pPr>
          </a:lstStyle>
          <a:p>
            <a:pPr/>
            <a:r>
              <a:t>Communicate</a:t>
            </a:r>
          </a:p>
        </p:txBody>
      </p:sp>
      <p:sp>
        <p:nvSpPr>
          <p:cNvPr id="366" name="R for Data Science, Grolemund &amp; Wickham"/>
          <p:cNvSpPr txBox="1"/>
          <p:nvPr/>
        </p:nvSpPr>
        <p:spPr>
          <a:xfrm>
            <a:off x="3457575" y="2874558"/>
            <a:ext cx="2342278" cy="274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r" defTabSz="825500">
              <a:spcBef>
                <a:spcPts val="0"/>
              </a:spcBef>
              <a:defRPr b="0" sz="1000" u="sng">
                <a:solidFill>
                  <a:srgbClr val="DF8A2F"/>
                </a:solidFill>
                <a:latin typeface="+mj-lt"/>
                <a:ea typeface="+mj-ea"/>
                <a:cs typeface="+mj-cs"/>
                <a:sym typeface="Source Sans Pro Light"/>
                <a:hlinkClick r:id="rId14" invalidUrl="" action="" tgtFrame="" tooltip="" history="1" highlightClick="0" endSnd="0"/>
              </a:defRPr>
            </a:lvl1pPr>
          </a:lstStyle>
          <a:p>
            <a:pPr>
              <a:defRPr u="none"/>
            </a:pPr>
            <a:r>
              <a:rPr u="sng">
                <a:hlinkClick r:id="rId14" invalidUrl="" action="" tgtFrame="" tooltip="" history="1" highlightClick="0" endSnd="0"/>
              </a:rPr>
              <a:t>R for Data Science, Grolemund &amp; Wickham</a:t>
            </a:r>
          </a:p>
        </p:txBody>
      </p:sp>
      <p:sp>
        <p:nvSpPr>
          <p:cNvPr id="367" name="Disconnect"/>
          <p:cNvSpPr/>
          <p:nvPr/>
        </p:nvSpPr>
        <p:spPr>
          <a:xfrm>
            <a:off x="2149083" y="4115454"/>
            <a:ext cx="906860" cy="550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24" y="0"/>
                </a:moveTo>
                <a:cubicBezTo>
                  <a:pt x="814" y="0"/>
                  <a:pt x="0" y="1342"/>
                  <a:pt x="0" y="3006"/>
                </a:cubicBezTo>
                <a:lnTo>
                  <a:pt x="0" y="5762"/>
                </a:lnTo>
                <a:cubicBezTo>
                  <a:pt x="0" y="7426"/>
                  <a:pt x="814" y="8783"/>
                  <a:pt x="1824" y="8783"/>
                </a:cubicBezTo>
                <a:lnTo>
                  <a:pt x="7676" y="8783"/>
                </a:lnTo>
                <a:lnTo>
                  <a:pt x="3866" y="21600"/>
                </a:lnTo>
                <a:lnTo>
                  <a:pt x="10644" y="8783"/>
                </a:lnTo>
                <a:lnTo>
                  <a:pt x="19766" y="8783"/>
                </a:lnTo>
                <a:cubicBezTo>
                  <a:pt x="20776" y="8783"/>
                  <a:pt x="21600" y="7426"/>
                  <a:pt x="21600" y="5762"/>
                </a:cubicBezTo>
                <a:lnTo>
                  <a:pt x="21600" y="3006"/>
                </a:lnTo>
                <a:cubicBezTo>
                  <a:pt x="21600" y="1342"/>
                  <a:pt x="20776" y="0"/>
                  <a:pt x="19766" y="0"/>
                </a:cubicBezTo>
                <a:lnTo>
                  <a:pt x="1824"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Disconnect</a:t>
            </a:r>
          </a:p>
        </p:txBody>
      </p:sp>
      <p:sp>
        <p:nvSpPr>
          <p:cNvPr id="368" name="Open the Spark UI"/>
          <p:cNvSpPr/>
          <p:nvPr/>
        </p:nvSpPr>
        <p:spPr>
          <a:xfrm>
            <a:off x="1398381" y="4838496"/>
            <a:ext cx="829470" cy="5703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4723" y="8553"/>
                </a:lnTo>
                <a:lnTo>
                  <a:pt x="2305" y="8553"/>
                </a:lnTo>
                <a:cubicBezTo>
                  <a:pt x="1306" y="8553"/>
                  <a:pt x="496" y="9731"/>
                  <a:pt x="496" y="11183"/>
                </a:cubicBezTo>
                <a:lnTo>
                  <a:pt x="496" y="18970"/>
                </a:lnTo>
                <a:cubicBezTo>
                  <a:pt x="496" y="20422"/>
                  <a:pt x="1306" y="21600"/>
                  <a:pt x="2305" y="21600"/>
                </a:cubicBezTo>
                <a:lnTo>
                  <a:pt x="19791" y="21600"/>
                </a:lnTo>
                <a:cubicBezTo>
                  <a:pt x="20790" y="21600"/>
                  <a:pt x="21600" y="20422"/>
                  <a:pt x="21600" y="18970"/>
                </a:cubicBezTo>
                <a:lnTo>
                  <a:pt x="21600" y="11183"/>
                </a:lnTo>
                <a:cubicBezTo>
                  <a:pt x="21600" y="9731"/>
                  <a:pt x="20790" y="8553"/>
                  <a:pt x="19791" y="8553"/>
                </a:cubicBezTo>
                <a:lnTo>
                  <a:pt x="8361" y="8553"/>
                </a:lnTo>
                <a:lnTo>
                  <a:pt x="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the Spark UI</a:t>
            </a:r>
          </a:p>
        </p:txBody>
      </p:sp>
      <p:sp>
        <p:nvSpPr>
          <p:cNvPr id="369" name="Spark &amp; Hive Tables"/>
          <p:cNvSpPr/>
          <p:nvPr/>
        </p:nvSpPr>
        <p:spPr>
          <a:xfrm>
            <a:off x="407288" y="5601410"/>
            <a:ext cx="1454548" cy="366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502" y="0"/>
                </a:moveTo>
                <a:lnTo>
                  <a:pt x="9966" y="6085"/>
                </a:lnTo>
                <a:lnTo>
                  <a:pt x="1031" y="6085"/>
                </a:lnTo>
                <a:cubicBezTo>
                  <a:pt x="462" y="6085"/>
                  <a:pt x="0" y="7919"/>
                  <a:pt x="0" y="10180"/>
                </a:cubicBezTo>
                <a:lnTo>
                  <a:pt x="0" y="17505"/>
                </a:lnTo>
                <a:cubicBezTo>
                  <a:pt x="0" y="19766"/>
                  <a:pt x="462" y="21600"/>
                  <a:pt x="1031" y="21600"/>
                </a:cubicBezTo>
                <a:lnTo>
                  <a:pt x="20569" y="21600"/>
                </a:lnTo>
                <a:cubicBezTo>
                  <a:pt x="21138" y="21600"/>
                  <a:pt x="21600" y="19766"/>
                  <a:pt x="21600" y="17505"/>
                </a:cubicBezTo>
                <a:lnTo>
                  <a:pt x="21600" y="10180"/>
                </a:lnTo>
                <a:cubicBezTo>
                  <a:pt x="21600" y="7919"/>
                  <a:pt x="21138" y="6085"/>
                  <a:pt x="20569" y="6085"/>
                </a:cubicBezTo>
                <a:lnTo>
                  <a:pt x="11351" y="6085"/>
                </a:lnTo>
                <a:lnTo>
                  <a:pt x="10502"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Spark &amp; Hive Tables</a:t>
            </a:r>
          </a:p>
        </p:txBody>
      </p:sp>
      <p:sp>
        <p:nvSpPr>
          <p:cNvPr id="370" name="Open connection log"/>
          <p:cNvSpPr/>
          <p:nvPr/>
        </p:nvSpPr>
        <p:spPr>
          <a:xfrm>
            <a:off x="407288" y="4131808"/>
            <a:ext cx="1454548" cy="533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 y="0"/>
                </a:moveTo>
                <a:cubicBezTo>
                  <a:pt x="462" y="0"/>
                  <a:pt x="0" y="1260"/>
                  <a:pt x="0" y="2813"/>
                </a:cubicBezTo>
                <a:lnTo>
                  <a:pt x="0" y="6461"/>
                </a:lnTo>
                <a:cubicBezTo>
                  <a:pt x="0" y="8014"/>
                  <a:pt x="462" y="9273"/>
                  <a:pt x="1031" y="9273"/>
                </a:cubicBezTo>
                <a:lnTo>
                  <a:pt x="11280" y="9273"/>
                </a:lnTo>
                <a:lnTo>
                  <a:pt x="18129" y="21600"/>
                </a:lnTo>
                <a:lnTo>
                  <a:pt x="13944" y="9273"/>
                </a:lnTo>
                <a:lnTo>
                  <a:pt x="20569" y="9273"/>
                </a:lnTo>
                <a:cubicBezTo>
                  <a:pt x="21138" y="9273"/>
                  <a:pt x="21600" y="8014"/>
                  <a:pt x="21600" y="6461"/>
                </a:cubicBezTo>
                <a:lnTo>
                  <a:pt x="21600" y="2813"/>
                </a:lnTo>
                <a:cubicBezTo>
                  <a:pt x="21600" y="1260"/>
                  <a:pt x="21138" y="0"/>
                  <a:pt x="20569" y="0"/>
                </a:cubicBezTo>
                <a:lnTo>
                  <a:pt x="1031"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Open connection log</a:t>
            </a:r>
          </a:p>
        </p:txBody>
      </p:sp>
      <p:sp>
        <p:nvSpPr>
          <p:cNvPr id="371" name="Preview 1K rows"/>
          <p:cNvSpPr/>
          <p:nvPr/>
        </p:nvSpPr>
        <p:spPr>
          <a:xfrm>
            <a:off x="2024993" y="5333412"/>
            <a:ext cx="682229" cy="5627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3458" y="7738"/>
                </a:lnTo>
                <a:lnTo>
                  <a:pt x="2199" y="7738"/>
                </a:lnTo>
                <a:cubicBezTo>
                  <a:pt x="985" y="7738"/>
                  <a:pt x="0" y="8932"/>
                  <a:pt x="0" y="10404"/>
                </a:cubicBezTo>
                <a:lnTo>
                  <a:pt x="0" y="18934"/>
                </a:lnTo>
                <a:cubicBezTo>
                  <a:pt x="0" y="20406"/>
                  <a:pt x="985" y="21600"/>
                  <a:pt x="2199" y="21600"/>
                </a:cubicBezTo>
                <a:lnTo>
                  <a:pt x="19049" y="21600"/>
                </a:lnTo>
                <a:cubicBezTo>
                  <a:pt x="20263" y="21600"/>
                  <a:pt x="21236" y="20406"/>
                  <a:pt x="21236" y="18934"/>
                </a:cubicBezTo>
                <a:lnTo>
                  <a:pt x="21236" y="10404"/>
                </a:lnTo>
                <a:cubicBezTo>
                  <a:pt x="21236" y="8932"/>
                  <a:pt x="20263" y="7738"/>
                  <a:pt x="19049" y="7738"/>
                </a:cubicBezTo>
                <a:lnTo>
                  <a:pt x="17529" y="7738"/>
                </a:lnTo>
                <a:lnTo>
                  <a:pt x="21600" y="0"/>
                </a:lnTo>
                <a:close/>
              </a:path>
            </a:pathLst>
          </a:custGeom>
          <a:solidFill>
            <a:srgbClr val="E17437">
              <a:alpha val="60843"/>
            </a:srgbClr>
          </a:solidFill>
          <a:ln w="12700">
            <a:miter lim="400000"/>
          </a:ln>
          <a:extLst>
            <a:ext uri="{C572A759-6A51-4108-AA02-DFA0A04FC94B}">
              <ma14:wrappingTextBoxFlag xmlns:ma14="http://schemas.microsoft.com/office/mac/drawingml/2011/main" val="1"/>
            </a:ext>
          </a:extLst>
        </p:spPr>
        <p:txBody>
          <a:bodyPr lIns="0" tIns="0" rIns="0" bIns="0" anchor="ctr"/>
          <a:lstStyle>
            <a:lvl1pPr algn="ctr">
              <a:lnSpc>
                <a:spcPct val="80000"/>
              </a:lnSpc>
              <a:spcBef>
                <a:spcPts val="300"/>
              </a:spcBef>
              <a:buClr>
                <a:schemeClr val="accent4">
                  <a:hueOff val="384618"/>
                  <a:satOff val="3869"/>
                  <a:lumOff val="5802"/>
                </a:schemeClr>
              </a:buClr>
              <a:defRPr sz="1100">
                <a:solidFill>
                  <a:srgbClr val="FFFFFF"/>
                </a:solidFill>
              </a:defRPr>
            </a:lvl1pPr>
          </a:lstStyle>
          <a:p>
            <a:pPr/>
            <a:r>
              <a:t>Preview 1K rows</a:t>
            </a:r>
          </a:p>
        </p:txBody>
      </p:sp>
      <p:sp>
        <p:nvSpPr>
          <p:cNvPr id="372" name="RStudio Integrates with sparklyr"/>
          <p:cNvSpPr txBox="1"/>
          <p:nvPr/>
        </p:nvSpPr>
        <p:spPr>
          <a:xfrm>
            <a:off x="346578" y="3835315"/>
            <a:ext cx="2960278" cy="20205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defTabSz="825500">
              <a:spcBef>
                <a:spcPts val="0"/>
              </a:spcBef>
              <a:defRPr sz="1300">
                <a:solidFill>
                  <a:srgbClr val="D28D44"/>
                </a:solidFill>
              </a:defRPr>
            </a:lvl1pPr>
          </a:lstStyle>
          <a:p>
            <a:pPr/>
            <a:r>
              <a:t>RStudio Integrates with sparklyr</a:t>
            </a:r>
          </a:p>
        </p:txBody>
      </p:sp>
      <p:sp>
        <p:nvSpPr>
          <p:cNvPr id="373" name="Starting with version 1.044, RStudio Desktop, Server and Pro include integrated support for the sparklyr package.  You can create and manage connections to Spark clusters and local Spark instances from inside the IDE."/>
          <p:cNvSpPr txBox="1"/>
          <p:nvPr/>
        </p:nvSpPr>
        <p:spPr>
          <a:xfrm>
            <a:off x="306957" y="2831522"/>
            <a:ext cx="3099604" cy="952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latin typeface="+mj-lt"/>
                <a:ea typeface="+mj-ea"/>
                <a:cs typeface="+mj-cs"/>
                <a:sym typeface="Source Sans Pro Light"/>
              </a:defRPr>
            </a:pPr>
            <a:r>
              <a:t>Starting with </a:t>
            </a:r>
            <a:r>
              <a:rPr>
                <a:latin typeface="Source Sans Pro Semibold"/>
                <a:ea typeface="Source Sans Pro Semibold"/>
                <a:cs typeface="Source Sans Pro Semibold"/>
                <a:sym typeface="Source Sans Pro Semibold"/>
              </a:rPr>
              <a:t>version 1.044, RStudio Desktop, Server and Pro include integrated support for the sparklyr package</a:t>
            </a:r>
            <a:r>
              <a:t>.  You can create and manage connections to Spark clusters and local Spark instances from inside the IDE.  </a:t>
            </a:r>
          </a:p>
        </p:txBody>
      </p:sp>
      <p:sp>
        <p:nvSpPr>
          <p:cNvPr id="374" name="config &lt;- spark_config()…"/>
          <p:cNvSpPr txBox="1"/>
          <p:nvPr/>
        </p:nvSpPr>
        <p:spPr>
          <a:xfrm>
            <a:off x="3568905" y="9367052"/>
            <a:ext cx="2477434"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spcBef>
                <a:spcPts val="0"/>
              </a:spcBef>
              <a:defRPr b="0" sz="1150">
                <a:solidFill>
                  <a:srgbClr val="000000"/>
                </a:solidFill>
                <a:latin typeface="+mj-lt"/>
                <a:ea typeface="+mj-ea"/>
                <a:cs typeface="+mj-cs"/>
                <a:sym typeface="Source Sans Pro Light"/>
              </a:defRPr>
            </a:pPr>
            <a:r>
              <a:t>config &lt;- </a:t>
            </a:r>
            <a:r>
              <a:rPr>
                <a:latin typeface="Source Sans Pro Semibold"/>
                <a:ea typeface="Source Sans Pro Semibold"/>
                <a:cs typeface="Source Sans Pro Semibold"/>
                <a:sym typeface="Source Sans Pro Semibold"/>
              </a:rPr>
              <a:t>spark_config()</a:t>
            </a:r>
            <a:endParaRPr>
              <a:latin typeface="Source Sans Pro Semibold"/>
              <a:ea typeface="Source Sans Pro Semibold"/>
              <a:cs typeface="Source Sans Pro Semibold"/>
              <a:sym typeface="Source Sans Pro Semibold"/>
            </a:endParaRP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spark.executor.cores</a:t>
            </a:r>
            <a:r>
              <a:t> &lt;- </a:t>
            </a:r>
            <a:r>
              <a:rPr>
                <a:latin typeface="Source Sans Pro Semibold"/>
                <a:ea typeface="Source Sans Pro Semibold"/>
                <a:cs typeface="Source Sans Pro Semibold"/>
                <a:sym typeface="Source Sans Pro Semibold"/>
              </a:rPr>
              <a:t>2</a:t>
            </a:r>
          </a:p>
          <a:p>
            <a:pPr>
              <a:spcBef>
                <a:spcPts val="0"/>
              </a:spcBef>
              <a:defRPr b="0" sz="1150">
                <a:solidFill>
                  <a:srgbClr val="000000"/>
                </a:solidFill>
                <a:latin typeface="+mj-lt"/>
                <a:ea typeface="+mj-ea"/>
                <a:cs typeface="+mj-cs"/>
                <a:sym typeface="Source Sans Pro Light"/>
              </a:defRPr>
            </a:pPr>
            <a:r>
              <a:t>config$</a:t>
            </a:r>
            <a:r>
              <a:rPr>
                <a:latin typeface="Source Sans Pro Semibold"/>
                <a:ea typeface="Source Sans Pro Semibold"/>
                <a:cs typeface="Source Sans Pro Semibold"/>
                <a:sym typeface="Source Sans Pro Semibold"/>
              </a:rPr>
              <a:t>spark.executor.memory</a:t>
            </a:r>
            <a:r>
              <a:t> &lt;- </a:t>
            </a:r>
            <a:r>
              <a:rPr>
                <a:latin typeface="Source Sans Pro Semibold"/>
                <a:ea typeface="Source Sans Pro Semibold"/>
                <a:cs typeface="Source Sans Pro Semibold"/>
                <a:sym typeface="Source Sans Pro Semibold"/>
              </a:rPr>
              <a:t>"4G"</a:t>
            </a:r>
          </a:p>
          <a:p>
            <a:pPr>
              <a:spcBef>
                <a:spcPts val="0"/>
              </a:spcBef>
              <a:defRPr b="0" sz="1150">
                <a:solidFill>
                  <a:srgbClr val="000000"/>
                </a:solidFill>
                <a:latin typeface="+mj-lt"/>
                <a:ea typeface="+mj-ea"/>
                <a:cs typeface="+mj-cs"/>
                <a:sym typeface="Source Sans Pro Light"/>
              </a:defRPr>
            </a:pPr>
            <a:r>
              <a:t>sc &lt;- spark_connect (master="yarn-client",  </a:t>
            </a:r>
            <a:r>
              <a:rPr>
                <a:latin typeface="Source Sans Pro Semibold"/>
                <a:ea typeface="Source Sans Pro Semibold"/>
                <a:cs typeface="Source Sans Pro Semibold"/>
                <a:sym typeface="Source Sans Pro Semibold"/>
              </a:rPr>
              <a:t>config = config</a:t>
            </a:r>
            <a:r>
              <a:t>, version = "2.0.1")</a:t>
            </a:r>
          </a:p>
        </p:txBody>
      </p:sp>
      <p:sp>
        <p:nvSpPr>
          <p:cNvPr id="375" name="Understand"/>
          <p:cNvSpPr txBox="1"/>
          <p:nvPr/>
        </p:nvSpPr>
        <p:spPr>
          <a:xfrm>
            <a:off x="7145179" y="1552927"/>
            <a:ext cx="101809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Understand</a:t>
            </a:r>
          </a:p>
        </p:txBody>
      </p:sp>
      <p:sp>
        <p:nvSpPr>
          <p:cNvPr id="376" name="Arrow"/>
          <p:cNvSpPr/>
          <p:nvPr/>
        </p:nvSpPr>
        <p:spPr>
          <a:xfrm>
            <a:off x="6121601" y="2206805"/>
            <a:ext cx="356401" cy="274241"/>
          </a:xfrm>
          <a:prstGeom prst="rightArrow">
            <a:avLst>
              <a:gd name="adj1" fmla="val 19444"/>
              <a:gd name="adj2" fmla="val 90550"/>
            </a:avLst>
          </a:prstGeom>
          <a:blipFill>
            <a:blip r:embed="rId15">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377" name="Arrow"/>
          <p:cNvSpPr/>
          <p:nvPr/>
        </p:nvSpPr>
        <p:spPr>
          <a:xfrm>
            <a:off x="8789965" y="2261758"/>
            <a:ext cx="356401" cy="274242"/>
          </a:xfrm>
          <a:prstGeom prst="rightArrow">
            <a:avLst>
              <a:gd name="adj1" fmla="val 19444"/>
              <a:gd name="adj2" fmla="val 90550"/>
            </a:avLst>
          </a:prstGeom>
          <a:blipFill>
            <a:blip r:embed="rId16">
              <a:alphaModFix amt="43011"/>
            </a:blip>
          </a:blip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378" name="Wrangle"/>
          <p:cNvSpPr txBox="1"/>
          <p:nvPr/>
        </p:nvSpPr>
        <p:spPr>
          <a:xfrm>
            <a:off x="6075892" y="2529360"/>
            <a:ext cx="96263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25500">
              <a:spcBef>
                <a:spcPts val="0"/>
              </a:spcBef>
              <a:defRPr>
                <a:solidFill>
                  <a:srgbClr val="DF8A2F"/>
                </a:solidFill>
              </a:defRPr>
            </a:lvl1pPr>
          </a:lstStyle>
          <a:p>
            <a:pPr/>
            <a:r>
              <a:t>Wrangle</a:t>
            </a:r>
          </a:p>
        </p:txBody>
      </p:sp>
      <p:sp>
        <p:nvSpPr>
          <p:cNvPr id="379" name="Cluster Deployment"/>
          <p:cNvSpPr txBox="1"/>
          <p:nvPr/>
        </p:nvSpPr>
        <p:spPr>
          <a:xfrm>
            <a:off x="323888" y="6119825"/>
            <a:ext cx="266446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Cluster Deployment</a:t>
            </a:r>
          </a:p>
        </p:txBody>
      </p:sp>
      <p:sp>
        <p:nvSpPr>
          <p:cNvPr id="380" name="Line"/>
          <p:cNvSpPr/>
          <p:nvPr/>
        </p:nvSpPr>
        <p:spPr>
          <a:xfrm flipV="1">
            <a:off x="336910" y="6132525"/>
            <a:ext cx="2909955"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81" name="MANAGED CLUSTER"/>
          <p:cNvSpPr txBox="1"/>
          <p:nvPr/>
        </p:nvSpPr>
        <p:spPr>
          <a:xfrm>
            <a:off x="375205" y="6595988"/>
            <a:ext cx="134188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MANAGED CLUSTER</a:t>
            </a:r>
          </a:p>
        </p:txBody>
      </p:sp>
      <p:sp>
        <p:nvSpPr>
          <p:cNvPr id="382" name="Driver Node"/>
          <p:cNvSpPr txBox="1"/>
          <p:nvPr/>
        </p:nvSpPr>
        <p:spPr>
          <a:xfrm>
            <a:off x="398808" y="6989798"/>
            <a:ext cx="806285"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lgn="ctr">
              <a:spcBef>
                <a:spcPts val="0"/>
              </a:spcBef>
              <a:defRPr b="0" sz="1100">
                <a:solidFill>
                  <a:srgbClr val="D28D44"/>
                </a:solidFill>
              </a:defRPr>
            </a:lvl1pPr>
          </a:lstStyle>
          <a:p>
            <a:pPr/>
            <a:r>
              <a:t>Driver Node</a:t>
            </a:r>
          </a:p>
        </p:txBody>
      </p:sp>
      <p:sp>
        <p:nvSpPr>
          <p:cNvPr id="383" name="Worker Nodes"/>
          <p:cNvSpPr txBox="1"/>
          <p:nvPr/>
        </p:nvSpPr>
        <p:spPr>
          <a:xfrm>
            <a:off x="2264930" y="6713785"/>
            <a:ext cx="989696"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lgn="ctr">
              <a:spcBef>
                <a:spcPts val="0"/>
              </a:spcBef>
              <a:defRPr b="0" sz="1100">
                <a:solidFill>
                  <a:srgbClr val="D28D44"/>
                </a:solidFill>
              </a:defRPr>
            </a:lvl1pPr>
          </a:lstStyle>
          <a:p>
            <a:pPr/>
            <a:r>
              <a:t>Worker Nodes</a:t>
            </a:r>
          </a:p>
        </p:txBody>
      </p:sp>
      <p:sp>
        <p:nvSpPr>
          <p:cNvPr id="384" name="Cluster Manager"/>
          <p:cNvSpPr txBox="1"/>
          <p:nvPr/>
        </p:nvSpPr>
        <p:spPr>
          <a:xfrm>
            <a:off x="1263477" y="6873440"/>
            <a:ext cx="1007528" cy="202055"/>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lgn="ctr">
              <a:spcBef>
                <a:spcPts val="0"/>
              </a:spcBef>
              <a:defRPr b="0" sz="1100">
                <a:solidFill>
                  <a:srgbClr val="D28D44"/>
                </a:solidFill>
              </a:defRPr>
            </a:lvl1pPr>
          </a:lstStyle>
          <a:p>
            <a:pPr/>
            <a:r>
              <a:t>Cluster Manager</a:t>
            </a:r>
          </a:p>
        </p:txBody>
      </p:sp>
      <p:sp>
        <p:nvSpPr>
          <p:cNvPr id="385" name="STAND ALONE CLUSTER"/>
          <p:cNvSpPr txBox="1"/>
          <p:nvPr/>
        </p:nvSpPr>
        <p:spPr>
          <a:xfrm>
            <a:off x="374387" y="8539371"/>
            <a:ext cx="159989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STAND ALONE CLUSTER</a:t>
            </a:r>
          </a:p>
        </p:txBody>
      </p:sp>
      <p:sp>
        <p:nvSpPr>
          <p:cNvPr id="386" name="Driver Node"/>
          <p:cNvSpPr txBox="1"/>
          <p:nvPr/>
        </p:nvSpPr>
        <p:spPr>
          <a:xfrm>
            <a:off x="784878" y="8903937"/>
            <a:ext cx="806286"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lgn="ctr">
              <a:spcBef>
                <a:spcPts val="0"/>
              </a:spcBef>
              <a:defRPr b="0" sz="1100">
                <a:solidFill>
                  <a:srgbClr val="D28D44"/>
                </a:solidFill>
              </a:defRPr>
            </a:lvl1pPr>
          </a:lstStyle>
          <a:p>
            <a:pPr/>
            <a:r>
              <a:t>Driver Node</a:t>
            </a:r>
          </a:p>
        </p:txBody>
      </p:sp>
      <p:sp>
        <p:nvSpPr>
          <p:cNvPr id="387" name="Worker Nodes"/>
          <p:cNvSpPr txBox="1"/>
          <p:nvPr/>
        </p:nvSpPr>
        <p:spPr>
          <a:xfrm>
            <a:off x="1989744" y="8610060"/>
            <a:ext cx="989696" cy="203201"/>
          </a:xfrm>
          <a:prstGeom prst="rect">
            <a:avLst/>
          </a:prstGeom>
          <a:ln w="12700">
            <a:miter lim="400000"/>
          </a:ln>
          <a:extLst>
            <a:ext uri="{C572A759-6A51-4108-AA02-DFA0A04FC94B}">
              <ma14:wrappingTextBoxFlag xmlns:ma14="http://schemas.microsoft.com/office/mac/drawingml/2011/main" val="1"/>
            </a:ext>
          </a:extLst>
        </p:spPr>
        <p:txBody>
          <a:bodyPr lIns="12700" tIns="12700" rIns="12700" bIns="12700" anchor="ctr"/>
          <a:lstStyle>
            <a:lvl1pPr algn="ctr">
              <a:spcBef>
                <a:spcPts val="0"/>
              </a:spcBef>
              <a:defRPr b="0" sz="1100">
                <a:solidFill>
                  <a:srgbClr val="D28D44"/>
                </a:solidFill>
              </a:defRPr>
            </a:lvl1pPr>
          </a:lstStyle>
          <a:p>
            <a:pPr/>
            <a:r>
              <a:t>Worker Nodes</a:t>
            </a:r>
          </a:p>
        </p:txBody>
      </p:sp>
      <p:sp>
        <p:nvSpPr>
          <p:cNvPr id="388" name="Tuning Spark"/>
          <p:cNvSpPr txBox="1"/>
          <p:nvPr/>
        </p:nvSpPr>
        <p:spPr>
          <a:xfrm>
            <a:off x="3550997" y="8499594"/>
            <a:ext cx="178403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Tuning Spark</a:t>
            </a:r>
          </a:p>
        </p:txBody>
      </p:sp>
      <p:sp>
        <p:nvSpPr>
          <p:cNvPr id="389" name="Line"/>
          <p:cNvSpPr/>
          <p:nvPr/>
        </p:nvSpPr>
        <p:spPr>
          <a:xfrm>
            <a:off x="3564019" y="8512294"/>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90" name="EXAMPLE CONFIGURATION"/>
          <p:cNvSpPr txBox="1"/>
          <p:nvPr/>
        </p:nvSpPr>
        <p:spPr>
          <a:xfrm>
            <a:off x="3563598" y="9031464"/>
            <a:ext cx="18118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EXAMPLE CONFIGURATION</a:t>
            </a:r>
          </a:p>
        </p:txBody>
      </p:sp>
      <p:sp>
        <p:nvSpPr>
          <p:cNvPr id="391" name="IMPORTANT TUNING PARAMETERS with defaults"/>
          <p:cNvSpPr txBox="1"/>
          <p:nvPr/>
        </p:nvSpPr>
        <p:spPr>
          <a:xfrm>
            <a:off x="6217898" y="9029179"/>
            <a:ext cx="318104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IMPORTANT TUNING PARAMETERS </a:t>
            </a:r>
            <a:r>
              <a:rPr b="0"/>
              <a:t>with defaults</a:t>
            </a:r>
          </a:p>
        </p:txBody>
      </p:sp>
      <p:sp>
        <p:nvSpPr>
          <p:cNvPr id="392" name="spark.executor.instances…"/>
          <p:cNvSpPr txBox="1"/>
          <p:nvPr/>
        </p:nvSpPr>
        <p:spPr>
          <a:xfrm>
            <a:off x="8015833" y="9367052"/>
            <a:ext cx="2342278" cy="107816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76200" indent="-76200">
              <a:spcBef>
                <a:spcPts val="0"/>
              </a:spcBef>
              <a:buSzPct val="89000"/>
              <a:buChar char="•"/>
              <a:defRPr b="0" sz="1150">
                <a:solidFill>
                  <a:srgbClr val="000000"/>
                </a:solidFill>
                <a:latin typeface="+mj-lt"/>
                <a:ea typeface="+mj-ea"/>
                <a:cs typeface="+mj-cs"/>
                <a:sym typeface="Source Sans Pro Light"/>
              </a:defRPr>
            </a:pPr>
            <a:r>
              <a:t>spark.executor.instances</a:t>
            </a:r>
          </a:p>
          <a:p>
            <a:pPr marL="76200" indent="-76200">
              <a:spcBef>
                <a:spcPts val="0"/>
              </a:spcBef>
              <a:buSzPct val="89000"/>
              <a:buChar char="•"/>
              <a:defRPr b="0" sz="1150">
                <a:solidFill>
                  <a:srgbClr val="000000"/>
                </a:solidFill>
                <a:latin typeface="+mj-lt"/>
                <a:ea typeface="+mj-ea"/>
                <a:cs typeface="+mj-cs"/>
                <a:sym typeface="Source Sans Pro Light"/>
              </a:defRPr>
            </a:pPr>
            <a:r>
              <a:t>spark.executor.extraJavaOptions</a:t>
            </a:r>
          </a:p>
          <a:p>
            <a:pPr marL="76200" indent="-76200">
              <a:spcBef>
                <a:spcPts val="0"/>
              </a:spcBef>
              <a:buSzPct val="89000"/>
              <a:buChar char="•"/>
              <a:defRPr b="0" sz="1150">
                <a:solidFill>
                  <a:srgbClr val="000000"/>
                </a:solidFill>
                <a:latin typeface="+mj-lt"/>
                <a:ea typeface="+mj-ea"/>
                <a:cs typeface="+mj-cs"/>
                <a:sym typeface="Source Sans Pro Light"/>
              </a:defRPr>
            </a:pPr>
            <a:r>
              <a:t>spark.executor.heartbeatInterval </a:t>
            </a:r>
            <a:r>
              <a:rPr b="1" i="1" sz="1100">
                <a:solidFill>
                  <a:schemeClr val="accent4">
                    <a:hueOff val="268077"/>
                    <a:satOff val="-24594"/>
                    <a:lumOff val="7972"/>
                  </a:schemeClr>
                </a:solidFill>
                <a:latin typeface="+mn-lt"/>
                <a:ea typeface="+mn-ea"/>
                <a:cs typeface="+mn-cs"/>
                <a:sym typeface="Source Sans Pro"/>
              </a:rPr>
              <a:t>10s</a:t>
            </a:r>
          </a:p>
          <a:p>
            <a:pPr marL="76200" indent="-76200">
              <a:spcBef>
                <a:spcPts val="0"/>
              </a:spcBef>
              <a:buSzPct val="89000"/>
              <a:buChar char="•"/>
              <a:defRPr b="0" sz="1150">
                <a:solidFill>
                  <a:srgbClr val="000000"/>
                </a:solidFill>
                <a:latin typeface="+mj-lt"/>
                <a:ea typeface="+mj-ea"/>
                <a:cs typeface="+mj-cs"/>
                <a:sym typeface="Source Sans Pro Light"/>
              </a:defRPr>
            </a:pPr>
            <a:r>
              <a:t>sparklyr.shell.executor-memory </a:t>
            </a:r>
          </a:p>
          <a:p>
            <a:pPr marL="76200" indent="-76200">
              <a:spcBef>
                <a:spcPts val="0"/>
              </a:spcBef>
              <a:buSzPct val="89000"/>
              <a:buChar char="•"/>
              <a:defRPr b="0" sz="1150">
                <a:solidFill>
                  <a:srgbClr val="000000"/>
                </a:solidFill>
                <a:latin typeface="+mj-lt"/>
                <a:ea typeface="+mj-ea"/>
                <a:cs typeface="+mj-cs"/>
                <a:sym typeface="Source Sans Pro Light"/>
              </a:defRPr>
            </a:pPr>
            <a:r>
              <a:t>sparklyr.shell.driver-memory</a:t>
            </a:r>
          </a:p>
        </p:txBody>
      </p:sp>
      <p:sp>
        <p:nvSpPr>
          <p:cNvPr id="393" name="Getting Started"/>
          <p:cNvSpPr txBox="1"/>
          <p:nvPr/>
        </p:nvSpPr>
        <p:spPr>
          <a:xfrm>
            <a:off x="3558626" y="3244383"/>
            <a:ext cx="2041208"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Getting Started</a:t>
            </a:r>
          </a:p>
        </p:txBody>
      </p:sp>
      <p:sp>
        <p:nvSpPr>
          <p:cNvPr id="394" name="Line"/>
          <p:cNvSpPr/>
          <p:nvPr/>
        </p:nvSpPr>
        <p:spPr>
          <a:xfrm>
            <a:off x="3571648" y="3257083"/>
            <a:ext cx="6676861"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395" name="Data Science Toolchain with Spark + sparklyr"/>
          <p:cNvSpPr txBox="1"/>
          <p:nvPr/>
        </p:nvSpPr>
        <p:spPr>
          <a:xfrm>
            <a:off x="3555402" y="1095928"/>
            <a:ext cx="593756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28D44"/>
                </a:solidFill>
              </a:defRPr>
            </a:pPr>
            <a:r>
              <a:t>Data Science Toolchain with Spark + sparklyr</a:t>
            </a:r>
          </a:p>
        </p:txBody>
      </p:sp>
      <p:sp>
        <p:nvSpPr>
          <p:cNvPr id="396" name="Line"/>
          <p:cNvSpPr/>
          <p:nvPr/>
        </p:nvSpPr>
        <p:spPr>
          <a:xfrm>
            <a:off x="3568424" y="1108628"/>
            <a:ext cx="6676862" cy="1"/>
          </a:xfrm>
          <a:prstGeom prst="line">
            <a:avLst/>
          </a:prstGeom>
          <a:ln w="6350">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p>
        </p:txBody>
      </p:sp>
      <p:grpSp>
        <p:nvGrpSpPr>
          <p:cNvPr id="399" name="Group"/>
          <p:cNvGrpSpPr/>
          <p:nvPr/>
        </p:nvGrpSpPr>
        <p:grpSpPr>
          <a:xfrm>
            <a:off x="3587727" y="3744218"/>
            <a:ext cx="2948439" cy="1173317"/>
            <a:chOff x="0" y="0"/>
            <a:chExt cx="2948438" cy="1173315"/>
          </a:xfrm>
        </p:grpSpPr>
        <p:sp>
          <p:nvSpPr>
            <p:cNvPr id="397" name="Install a local version of Spark:…"/>
            <p:cNvSpPr txBox="1"/>
            <p:nvPr/>
          </p:nvSpPr>
          <p:spPr>
            <a:xfrm>
              <a:off x="61382" y="239660"/>
              <a:ext cx="2887057" cy="9336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2"/>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sc &lt;- spark_connect (master = "local")</a:t>
              </a:r>
              <a:r>
                <a:t> </a:t>
              </a:r>
            </a:p>
          </p:txBody>
        </p:sp>
        <p:sp>
          <p:nvSpPr>
            <p:cNvPr id="398" name="LOCAL MODE (No cluster required)"/>
            <p:cNvSpPr txBox="1"/>
            <p:nvPr/>
          </p:nvSpPr>
          <p:spPr>
            <a:xfrm>
              <a:off x="0" y="-1"/>
              <a:ext cx="224028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LOCAL MODE </a:t>
              </a:r>
              <a:r>
                <a:rPr b="0"/>
                <a:t>(No cluster required)</a:t>
              </a:r>
            </a:p>
          </p:txBody>
        </p:sp>
      </p:grpSp>
      <p:grpSp>
        <p:nvGrpSpPr>
          <p:cNvPr id="402" name="Group"/>
          <p:cNvGrpSpPr/>
          <p:nvPr/>
        </p:nvGrpSpPr>
        <p:grpSpPr>
          <a:xfrm>
            <a:off x="3587727" y="5117872"/>
            <a:ext cx="2935739" cy="1701698"/>
            <a:chOff x="0" y="0"/>
            <a:chExt cx="2935738" cy="1701696"/>
          </a:xfrm>
        </p:grpSpPr>
        <p:sp>
          <p:nvSpPr>
            <p:cNvPr id="400" name="Install RStudio Server or Pro on one  of the existing nodes…"/>
            <p:cNvSpPr txBox="1"/>
            <p:nvPr/>
          </p:nvSpPr>
          <p:spPr>
            <a:xfrm>
              <a:off x="48682" y="228193"/>
              <a:ext cx="2887057" cy="14735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Pro on one  of the existing nodes</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directory</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spark_connect(master=“[mesos URL]”,     version = “1.6.2”,  spark_home = [Cluster’s Spark path])</a:t>
              </a:r>
            </a:p>
          </p:txBody>
        </p:sp>
        <p:sp>
          <p:nvSpPr>
            <p:cNvPr id="401" name="ON A MESOS MANAGED CLUSTER"/>
            <p:cNvSpPr txBox="1"/>
            <p:nvPr/>
          </p:nvSpPr>
          <p:spPr>
            <a:xfrm>
              <a:off x="0" y="-1"/>
              <a:ext cx="219959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MESOS MANAGED CLUSTER</a:t>
              </a:r>
            </a:p>
          </p:txBody>
        </p:sp>
      </p:grpSp>
      <p:grpSp>
        <p:nvGrpSpPr>
          <p:cNvPr id="405" name="Group"/>
          <p:cNvGrpSpPr/>
          <p:nvPr/>
        </p:nvGrpSpPr>
        <p:grpSpPr>
          <a:xfrm>
            <a:off x="3588964" y="7075597"/>
            <a:ext cx="2934502" cy="1322758"/>
            <a:chOff x="0" y="0"/>
            <a:chExt cx="2934501" cy="1322757"/>
          </a:xfrm>
        </p:grpSpPr>
        <p:sp>
          <p:nvSpPr>
            <p:cNvPr id="403" name="The Livy REST application should be running on the cluster…"/>
            <p:cNvSpPr txBox="1"/>
            <p:nvPr/>
          </p:nvSpPr>
          <p:spPr>
            <a:xfrm>
              <a:off x="47445" y="233924"/>
              <a:ext cx="2887057" cy="10888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SzPct val="100000"/>
                <a:buAutoNum type="arabicPeriod" startAt="1"/>
                <a:defRPr b="0">
                  <a:solidFill>
                    <a:srgbClr val="000000"/>
                  </a:solidFill>
                  <a:latin typeface="+mj-lt"/>
                  <a:ea typeface="+mj-ea"/>
                  <a:cs typeface="+mj-cs"/>
                  <a:sym typeface="Source Sans Pro Light"/>
                </a:defRPr>
              </a:pPr>
              <a:r>
                <a:t>The Livy REST application should be running on the cluster</a:t>
              </a:r>
            </a:p>
            <a:p>
              <a:pPr marL="165100" indent="-165100">
                <a:lnSpc>
                  <a:spcPct val="90000"/>
                </a:lnSpc>
                <a:spcBef>
                  <a:spcPts val="0"/>
                </a:spcBef>
                <a:buSzPct val="100000"/>
                <a:buAutoNum type="arabicPeriod" startAt="1"/>
                <a:defRPr b="0">
                  <a:solidFill>
                    <a:srgbClr val="000000"/>
                  </a:solidFill>
                  <a:latin typeface="+mj-lt"/>
                  <a:ea typeface="+mj-ea"/>
                  <a:cs typeface="+mj-cs"/>
                  <a:sym typeface="Source Sans Pro Light"/>
                </a:defRPr>
              </a:pPr>
              <a:r>
                <a:t>Connect to the cluster</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sc &lt;- spark_connect(method = "livy",</a:t>
              </a:r>
            </a:p>
            <a:p>
              <a:pPr>
                <a:lnSpc>
                  <a:spcPct val="90000"/>
                </a:lnSpc>
                <a:spcBef>
                  <a:spcPts val="300"/>
                </a:spcBef>
                <a:buClr>
                  <a:schemeClr val="accent4">
                    <a:hueOff val="384618"/>
                    <a:satOff val="3869"/>
                    <a:lumOff val="5802"/>
                  </a:schemeClr>
                </a:buClr>
                <a:defRPr b="0" sz="1100">
                  <a:solidFill>
                    <a:srgbClr val="000000"/>
                  </a:solidFill>
                  <a:latin typeface="Source Sans Pro Semibold"/>
                  <a:ea typeface="Source Sans Pro Semibold"/>
                  <a:cs typeface="Source Sans Pro Semibold"/>
                  <a:sym typeface="Source Sans Pro Semibold"/>
                </a:defRPr>
              </a:pPr>
              <a:r>
                <a:t>master = "http://host:port")</a:t>
              </a:r>
            </a:p>
          </p:txBody>
        </p:sp>
        <p:sp>
          <p:nvSpPr>
            <p:cNvPr id="404" name="USING LIVY (Experimental)"/>
            <p:cNvSpPr txBox="1"/>
            <p:nvPr/>
          </p:nvSpPr>
          <p:spPr>
            <a:xfrm>
              <a:off x="0" y="-1"/>
              <a:ext cx="175336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USING LIVY </a:t>
              </a:r>
              <a:r>
                <a:rPr b="0"/>
                <a:t>(Experimental)</a:t>
              </a:r>
            </a:p>
          </p:txBody>
        </p:sp>
      </p:grpSp>
      <p:grpSp>
        <p:nvGrpSpPr>
          <p:cNvPr id="408" name="Group"/>
          <p:cNvGrpSpPr/>
          <p:nvPr/>
        </p:nvGrpSpPr>
        <p:grpSpPr>
          <a:xfrm>
            <a:off x="6976350" y="3752795"/>
            <a:ext cx="2956154" cy="2082466"/>
            <a:chOff x="0" y="0"/>
            <a:chExt cx="2956152" cy="2082465"/>
          </a:xfrm>
        </p:grpSpPr>
        <p:sp>
          <p:nvSpPr>
            <p:cNvPr id="406" name="Install RStudio Server or RStudio Pro on one of the existing nodes, preferably an edge node…"/>
            <p:cNvSpPr txBox="1"/>
            <p:nvPr/>
          </p:nvSpPr>
          <p:spPr>
            <a:xfrm>
              <a:off x="69096" y="230839"/>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preferably an edge node</a:t>
              </a:r>
            </a:p>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Locate path to the cluster’s Spark Home Directory, it normally is “/usr/lib/spark”</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spark_connect(master=“yarn-client”, version = “1.6.2”,  spark_home = [Cluster’s Spark path])</a:t>
              </a:r>
            </a:p>
          </p:txBody>
        </p:sp>
        <p:sp>
          <p:nvSpPr>
            <p:cNvPr id="407" name="ON A YARN MANAGED CLUSTER"/>
            <p:cNvSpPr txBox="1"/>
            <p:nvPr/>
          </p:nvSpPr>
          <p:spPr>
            <a:xfrm>
              <a:off x="0" y="-1"/>
              <a:ext cx="2085594"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YARN MANAGED CLUSTER</a:t>
              </a:r>
            </a:p>
          </p:txBody>
        </p:sp>
      </p:grpSp>
      <p:grpSp>
        <p:nvGrpSpPr>
          <p:cNvPr id="411" name="Group"/>
          <p:cNvGrpSpPr/>
          <p:nvPr/>
        </p:nvGrpSpPr>
        <p:grpSpPr>
          <a:xfrm>
            <a:off x="6979639" y="6320073"/>
            <a:ext cx="3049996" cy="2078282"/>
            <a:chOff x="0" y="0"/>
            <a:chExt cx="3049995" cy="2078281"/>
          </a:xfrm>
        </p:grpSpPr>
        <p:sp>
          <p:nvSpPr>
            <p:cNvPr id="409" name="Install RStudio Server or RStudio Pro on one of the existing nodes or a server in  the same LAN…"/>
            <p:cNvSpPr txBox="1"/>
            <p:nvPr/>
          </p:nvSpPr>
          <p:spPr>
            <a:xfrm>
              <a:off x="162939" y="226655"/>
              <a:ext cx="2887057" cy="18516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normAutofit fontScale="100000" lnSpcReduction="0"/>
            </a:bodyPr>
            <a:lstStyle/>
            <a:p>
              <a:pPr marL="165100" indent="-165100">
                <a:lnSpc>
                  <a:spcPct val="90000"/>
                </a:lnSpc>
                <a:spcBef>
                  <a:spcPts val="500"/>
                </a:spcBef>
                <a:buClr>
                  <a:srgbClr val="000000"/>
                </a:buClr>
                <a:buSzPct val="100000"/>
                <a:buAutoNum type="arabicPeriod" startAt="1"/>
                <a:defRPr b="0">
                  <a:solidFill>
                    <a:srgbClr val="000000"/>
                  </a:solidFill>
                  <a:latin typeface="+mj-lt"/>
                  <a:ea typeface="+mj-ea"/>
                  <a:cs typeface="+mj-cs"/>
                  <a:sym typeface="Source Sans Pro Light"/>
                </a:defRPr>
              </a:pPr>
              <a:r>
                <a:t>Install RStudio Server or RStudio Pro on one of the existing nodes or a server in  the same LAN</a:t>
              </a:r>
            </a:p>
            <a:p>
              <a:pPr marL="165100" indent="-165100">
                <a:lnSpc>
                  <a:spcPct val="90000"/>
                </a:lnSpc>
                <a:spcBef>
                  <a:spcPts val="0"/>
                </a:spcBef>
                <a:buClr>
                  <a:srgbClr val="000000"/>
                </a:buClr>
                <a:buSzPct val="100000"/>
                <a:buAutoNum type="arabicPeriod" startAt="1"/>
                <a:defRPr b="0">
                  <a:solidFill>
                    <a:srgbClr val="000000"/>
                  </a:solidFill>
                  <a:latin typeface="+mj-lt"/>
                  <a:ea typeface="+mj-ea"/>
                  <a:cs typeface="+mj-cs"/>
                  <a:sym typeface="Source Sans Pro Light"/>
                </a:defRPr>
              </a:pPr>
              <a:r>
                <a:t>Install a local version of Spark:        </a:t>
              </a:r>
            </a:p>
            <a:p>
              <a:pPr>
                <a:lnSpc>
                  <a:spcPct val="90000"/>
                </a:lnSpc>
                <a:spcBef>
                  <a:spcPts val="500"/>
                </a:spcBef>
                <a:buClr>
                  <a:schemeClr val="accent4">
                    <a:hueOff val="384618"/>
                    <a:satOff val="3869"/>
                    <a:lumOff val="5802"/>
                  </a:schemeClr>
                </a:buClr>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spark_install (version = “2.0.1")</a:t>
              </a:r>
              <a:endParaRPr>
                <a:latin typeface="Source Sans Pro Semibold"/>
                <a:ea typeface="Source Sans Pro Semibold"/>
                <a:cs typeface="Source Sans Pro Semibold"/>
                <a:sym typeface="Source Sans Pro Semibold"/>
              </a:endParaRPr>
            </a:p>
            <a:p>
              <a:pPr marL="165100" indent="-165100">
                <a:lnSpc>
                  <a:spcPct val="90000"/>
                </a:lnSpc>
                <a:spcBef>
                  <a:spcPts val="0"/>
                </a:spcBef>
                <a:buClr>
                  <a:srgbClr val="000000"/>
                </a:buClr>
                <a:buSzPct val="100000"/>
                <a:buAutoNum type="arabicPeriod" startAt="3"/>
                <a:defRPr b="0">
                  <a:solidFill>
                    <a:srgbClr val="000000"/>
                  </a:solidFill>
                  <a:latin typeface="+mj-lt"/>
                  <a:ea typeface="+mj-ea"/>
                  <a:cs typeface="+mj-cs"/>
                  <a:sym typeface="Source Sans Pro Light"/>
                </a:defRPr>
              </a:pPr>
              <a:r>
                <a:t>Open a connection</a:t>
              </a:r>
            </a:p>
            <a:p>
              <a:pPr>
                <a:lnSpc>
                  <a:spcPct val="90000"/>
                </a:lnSpc>
                <a:spcBef>
                  <a:spcPts val="300"/>
                </a:spcBef>
                <a:buClr>
                  <a:schemeClr val="accent4">
                    <a:hueOff val="384618"/>
                    <a:satOff val="3869"/>
                    <a:lumOff val="5802"/>
                  </a:schemeClr>
                </a:buClr>
                <a:defRPr b="0">
                  <a:solidFill>
                    <a:srgbClr val="000000"/>
                  </a:solidFill>
                  <a:latin typeface="Source Sans Pro Semibold"/>
                  <a:ea typeface="Source Sans Pro Semibold"/>
                  <a:cs typeface="Source Sans Pro Semibold"/>
                  <a:sym typeface="Source Sans Pro Semibold"/>
                </a:defRPr>
              </a:pPr>
              <a:r>
                <a:t>spark_connect(master=“spark://host:port“,  version = "2.0.1",  spark_home = spark_home_dir())</a:t>
              </a:r>
            </a:p>
          </p:txBody>
        </p:sp>
        <p:sp>
          <p:nvSpPr>
            <p:cNvPr id="410" name="ON A SPARK STANDALONE CLUSTER"/>
            <p:cNvSpPr txBox="1"/>
            <p:nvPr/>
          </p:nvSpPr>
          <p:spPr>
            <a:xfrm>
              <a:off x="0" y="-1"/>
              <a:ext cx="2394509"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12700" tIns="12700" rIns="12700" bIns="12700" numCol="1" anchor="ctr">
              <a:spAutoFit/>
            </a:bodyPr>
            <a:lstStyle/>
            <a:p>
              <a:pPr lvl="1" indent="0"/>
              <a:r>
                <a:t>ON A SPARK STANDALONE CLUSTER</a:t>
              </a:r>
            </a:p>
          </p:txBody>
        </p:sp>
      </p:grpSp>
      <p:pic>
        <p:nvPicPr>
          <p:cNvPr id="412" name="sparklyr.png" descr="sparklyr.png"/>
          <p:cNvPicPr>
            <a:picLocks noChangeAspect="1"/>
          </p:cNvPicPr>
          <p:nvPr/>
        </p:nvPicPr>
        <p:blipFill>
          <a:blip r:embed="rId17">
            <a:extLst/>
          </a:blip>
          <a:stretch>
            <a:fillRect/>
          </a:stretch>
        </p:blipFill>
        <p:spPr>
          <a:xfrm>
            <a:off x="12295695" y="182823"/>
            <a:ext cx="1397001" cy="1619078"/>
          </a:xfrm>
          <a:prstGeom prst="rect">
            <a:avLst/>
          </a:prstGeom>
          <a:ln w="12700">
            <a:miter lim="400000"/>
          </a:ln>
        </p:spPr>
      </p:pic>
      <p:pic>
        <p:nvPicPr>
          <p:cNvPr id="413" name="Image" descr="Image"/>
          <p:cNvPicPr>
            <a:picLocks noChangeAspect="1"/>
          </p:cNvPicPr>
          <p:nvPr/>
        </p:nvPicPr>
        <p:blipFill>
          <a:blip r:embed="rId18">
            <a:extLst/>
          </a:blip>
          <a:stretch>
            <a:fillRect/>
          </a:stretch>
        </p:blipFill>
        <p:spPr>
          <a:xfrm>
            <a:off x="238823" y="9978474"/>
            <a:ext cx="1754521" cy="616478"/>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3" name="Group"/>
          <p:cNvGrpSpPr/>
          <p:nvPr/>
        </p:nvGrpSpPr>
        <p:grpSpPr>
          <a:xfrm>
            <a:off x="8383487" y="-1013161"/>
            <a:ext cx="6157893" cy="3553962"/>
            <a:chOff x="0" y="51032"/>
            <a:chExt cx="6157891" cy="3553961"/>
          </a:xfrm>
        </p:grpSpPr>
        <p:grpSp>
          <p:nvGrpSpPr>
            <p:cNvPr id="430" name="Group"/>
            <p:cNvGrpSpPr/>
            <p:nvPr/>
          </p:nvGrpSpPr>
          <p:grpSpPr>
            <a:xfrm>
              <a:off x="23293" y="51032"/>
              <a:ext cx="6134599" cy="2980091"/>
              <a:chOff x="0" y="51032"/>
              <a:chExt cx="6134598" cy="2980090"/>
            </a:xfrm>
          </p:grpSpPr>
          <p:sp>
            <p:nvSpPr>
              <p:cNvPr id="415" name="Triangle"/>
              <p:cNvSpPr/>
              <p:nvPr/>
            </p:nvSpPr>
            <p:spPr>
              <a:xfrm rot="1800000">
                <a:off x="1177377" y="304285"/>
                <a:ext cx="1319509" cy="1143860"/>
              </a:xfrm>
              <a:prstGeom prst="triangle">
                <a:avLst/>
              </a:prstGeom>
              <a:solidFill>
                <a:srgbClr val="F6B56C"/>
              </a:solidFill>
              <a:ln w="3175" cap="flat">
                <a:solidFill>
                  <a:srgbClr val="ECB776"/>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6" name="Circle"/>
              <p:cNvSpPr/>
              <p:nvPr/>
            </p:nvSpPr>
            <p:spPr>
              <a:xfrm flipH="1">
                <a:off x="1550782" y="838357"/>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7" name="Circle"/>
              <p:cNvSpPr/>
              <p:nvPr/>
            </p:nvSpPr>
            <p:spPr>
              <a:xfrm flipH="1">
                <a:off x="0" y="819778"/>
                <a:ext cx="422089" cy="422090"/>
              </a:xfrm>
              <a:prstGeom prst="ellipse">
                <a:avLst/>
              </a:prstGeom>
              <a:solidFill>
                <a:srgbClr val="F6B56C">
                  <a:alpha val="50359"/>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8" name="Triangle"/>
              <p:cNvSpPr/>
              <p:nvPr/>
            </p:nvSpPr>
            <p:spPr>
              <a:xfrm rot="19800000">
                <a:off x="2896973" y="973389"/>
                <a:ext cx="1319509"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19" name="Triangle"/>
              <p:cNvSpPr/>
              <p:nvPr/>
            </p:nvSpPr>
            <p:spPr>
              <a:xfrm rot="1800000">
                <a:off x="3470359" y="1634009"/>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0" name="Circle"/>
              <p:cNvSpPr/>
              <p:nvPr/>
            </p:nvSpPr>
            <p:spPr>
              <a:xfrm flipH="1">
                <a:off x="3461021" y="150746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1" name="Circle"/>
              <p:cNvSpPr/>
              <p:nvPr/>
            </p:nvSpPr>
            <p:spPr>
              <a:xfrm flipH="1">
                <a:off x="3843763" y="2168082"/>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2" name="Triangle"/>
              <p:cNvSpPr/>
              <p:nvPr/>
            </p:nvSpPr>
            <p:spPr>
              <a:xfrm rot="1800000">
                <a:off x="3470359" y="312963"/>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3" name="Circle"/>
              <p:cNvSpPr/>
              <p:nvPr/>
            </p:nvSpPr>
            <p:spPr>
              <a:xfrm flipH="1">
                <a:off x="3843763" y="847036"/>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4" name="Triangle"/>
              <p:cNvSpPr/>
              <p:nvPr/>
            </p:nvSpPr>
            <p:spPr>
              <a:xfrm rot="19800000">
                <a:off x="4044130" y="318647"/>
                <a:ext cx="1319509" cy="1143861"/>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5" name="Circle"/>
              <p:cNvSpPr/>
              <p:nvPr/>
            </p:nvSpPr>
            <p:spPr>
              <a:xfrm flipH="1">
                <a:off x="4608178" y="852720"/>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6" name="Triangle"/>
              <p:cNvSpPr/>
              <p:nvPr/>
            </p:nvSpPr>
            <p:spPr>
              <a:xfrm rot="1800000">
                <a:off x="4617515" y="979268"/>
                <a:ext cx="1319509" cy="1143861"/>
              </a:xfrm>
              <a:prstGeom prst="triangle">
                <a:avLst/>
              </a:prstGeom>
              <a:solidFill>
                <a:srgbClr val="F6B56C"/>
              </a:solidFill>
              <a:ln w="6350" cap="flat">
                <a:solidFill>
                  <a:srgbClr val="ECB777"/>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7" name="Circle"/>
              <p:cNvSpPr/>
              <p:nvPr/>
            </p:nvSpPr>
            <p:spPr>
              <a:xfrm flipH="1">
                <a:off x="4990920" y="1513341"/>
                <a:ext cx="422090" cy="422090"/>
              </a:xfrm>
              <a:prstGeom prst="ellipse">
                <a:avLst/>
              </a:prstGeom>
              <a:solidFill>
                <a:srgbClr val="ECD4B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8" name="Triangle"/>
              <p:cNvSpPr/>
              <p:nvPr/>
            </p:nvSpPr>
            <p:spPr>
              <a:xfrm rot="19800000">
                <a:off x="1751148" y="309969"/>
                <a:ext cx="1319510" cy="1143860"/>
              </a:xfrm>
              <a:prstGeom prst="triangle">
                <a:avLst/>
              </a:prstGeom>
              <a:solidFill>
                <a:srgbClr val="ECD4B5"/>
              </a:solidFill>
              <a:ln w="6350" cap="flat">
                <a:solidFill>
                  <a:srgbClr val="EDD3B5"/>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29" name="Circle"/>
              <p:cNvSpPr/>
              <p:nvPr/>
            </p:nvSpPr>
            <p:spPr>
              <a:xfrm flipH="1">
                <a:off x="2315196" y="844041"/>
                <a:ext cx="422090" cy="422090"/>
              </a:xfrm>
              <a:prstGeom prst="ellipse">
                <a:avLst/>
              </a:prstGeom>
              <a:solidFill>
                <a:srgbClr val="F6B56C"/>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431" name="Rectangle"/>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50775" t="-663" r="49224" b="100663"/>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sp>
          <p:nvSpPr>
            <p:cNvPr id="432" name="Rectangle"/>
            <p:cNvSpPr/>
            <p:nvPr/>
          </p:nvSpPr>
          <p:spPr>
            <a:xfrm>
              <a:off x="79547" y="844531"/>
              <a:ext cx="3210240" cy="200669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350" t="9342" r="50649" b="90657"/>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p>
          </p:txBody>
        </p:sp>
      </p:grpSp>
      <p:sp>
        <p:nvSpPr>
          <p:cNvPr id="434" name="ft_binarizer(my_table,input.col=“Petal_Length”,  output.col=&quot;petal_large&quot;, threshold=1.2)…"/>
          <p:cNvSpPr txBox="1"/>
          <p:nvPr/>
        </p:nvSpPr>
        <p:spPr>
          <a:xfrm>
            <a:off x="3344037" y="4637039"/>
            <a:ext cx="2463716" cy="6677272"/>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spcBef>
                <a:spcPts val="400"/>
              </a:spcBef>
              <a:defRPr b="0" sz="1100">
                <a:solidFill>
                  <a:srgbClr val="C0813E"/>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(my_table,input.col=“Petal_Length”,  output.col="petal_large", threshold=1.2)</a:t>
            </a:r>
          </a:p>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700"/>
              </a:spcBef>
              <a:defRPr sz="1100">
                <a:solidFill>
                  <a:srgbClr val="C0813E"/>
                </a:solidFill>
              </a:defRPr>
            </a:pPr>
            <a:r>
              <a:t>x, input.col = NULL, output.col =  NULL</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ft_binarizer(</a:t>
            </a:r>
            <a:r>
              <a:t>threshold = 0.5</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rgbClr val="C0813E"/>
                </a:solidFill>
              </a:defRPr>
            </a:pPr>
            <a:r>
              <a:t>Assigned values based on threshold</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ft_bucketizer(</a:t>
            </a:r>
            <a:r>
              <a:t>splits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rgbClr val="C0813E"/>
                </a:solidFill>
              </a:defRPr>
            </a:pPr>
            <a:r>
              <a:t>Numeric column to discretized column</a:t>
            </a: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ft_discrete_cosine_transform(</a:t>
            </a:r>
            <a:r>
              <a:t>inverse = FALSE</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rgbClr val="C0813E"/>
                </a:solidFill>
              </a:defRPr>
            </a:pPr>
            <a:r>
              <a:t>Time domain to frequency domain</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ft_elementwise_product(</a:t>
            </a:r>
            <a:r>
              <a:t>scaling.col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rgbClr val="C0813E"/>
                </a:solidFill>
              </a:defRPr>
            </a:pPr>
            <a:r>
              <a:t>Element-wise product between 2 cols</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Source Sans Pro Semibold"/>
                <a:ea typeface="Source Sans Pro Semibold"/>
                <a:cs typeface="Source Sans Pro Semibold"/>
                <a:sym typeface="Source Sans Pro Semibold"/>
              </a:defRPr>
            </a:pPr>
            <a:r>
              <a:t>ft_index_to_string()</a:t>
            </a:r>
          </a:p>
          <a:p>
            <a:pPr>
              <a:spcBef>
                <a:spcPts val="400"/>
              </a:spcBef>
              <a:defRPr b="0" sz="1100">
                <a:solidFill>
                  <a:srgbClr val="C0813E"/>
                </a:solidFill>
              </a:defRPr>
            </a:pPr>
            <a:r>
              <a:t>Index labels back to label as strings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ft_one_hot_encoder()</a:t>
            </a:r>
            <a:endParaRPr>
              <a:latin typeface="Source Sans Pro Semibold"/>
              <a:ea typeface="Source Sans Pro Semibold"/>
              <a:cs typeface="Source Sans Pro Semibold"/>
              <a:sym typeface="Source Sans Pro Semibold"/>
            </a:endParaRPr>
          </a:p>
          <a:p>
            <a:pPr>
              <a:spcBef>
                <a:spcPts val="400"/>
              </a:spcBef>
              <a:defRPr b="0" sz="1100">
                <a:solidFill>
                  <a:srgbClr val="D28D44"/>
                </a:solidFill>
              </a:defRPr>
            </a:pPr>
            <a:r>
              <a:t>Continuous to binary  vectors</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ft_quantile_discretizer(</a:t>
            </a:r>
            <a:r>
              <a:t>n.buckets=5L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500"/>
              </a:spcBef>
              <a:defRPr b="0" sz="1100">
                <a:solidFill>
                  <a:srgbClr val="C0813E"/>
                </a:solidFill>
              </a:defRPr>
            </a:pPr>
            <a:r>
              <a:t>Continuous to binned categorical values</a:t>
            </a:r>
            <a:endParaRPr>
              <a:latin typeface="Source Sans Pro Semibold"/>
              <a:ea typeface="Source Sans Pro Semibold"/>
              <a:cs typeface="Source Sans Pro Semibold"/>
              <a:sym typeface="Source Sans Pro Semibold"/>
            </a:endParaRPr>
          </a:p>
          <a:p>
            <a:pPr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ft_sql_transformer(</a:t>
            </a:r>
            <a:r>
              <a:t>sql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ft_string_indexer(</a:t>
            </a:r>
            <a:r>
              <a:t> params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spcBef>
                <a:spcPts val="400"/>
              </a:spcBef>
              <a:defRPr b="0" sz="1100">
                <a:solidFill>
                  <a:srgbClr val="C0813E"/>
                </a:solidFill>
              </a:defRPr>
            </a:pPr>
            <a:r>
              <a:t>Column of labels into a column of label indices. </a:t>
            </a:r>
            <a:endParaRPr>
              <a:latin typeface="Source Sans Pro Semibold"/>
              <a:ea typeface="Source Sans Pro Semibold"/>
              <a:cs typeface="Source Sans Pro Semibold"/>
              <a:sym typeface="Source Sans Pro Semibold"/>
            </a:endParaRPr>
          </a:p>
          <a:p>
            <a:pPr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ft_vector_assembler()</a:t>
            </a:r>
            <a:endParaRPr>
              <a:latin typeface="Source Sans Pro Semibold"/>
              <a:ea typeface="Source Sans Pro Semibold"/>
              <a:cs typeface="Source Sans Pro Semibold"/>
              <a:sym typeface="Source Sans Pro Semibold"/>
            </a:endParaRPr>
          </a:p>
          <a:p>
            <a:pPr>
              <a:spcBef>
                <a:spcPts val="0"/>
              </a:spcBef>
              <a:defRPr b="0" sz="1100">
                <a:solidFill>
                  <a:srgbClr val="C0813E"/>
                </a:solidFill>
              </a:defRPr>
            </a:pPr>
            <a:r>
              <a:t>Combine vectors into single row-vector</a:t>
            </a:r>
          </a:p>
        </p:txBody>
      </p:sp>
      <p:sp>
        <p:nvSpPr>
          <p:cNvPr id="435" name="invoke()"/>
          <p:cNvSpPr txBox="1"/>
          <p:nvPr/>
        </p:nvSpPr>
        <p:spPr>
          <a:xfrm>
            <a:off x="6158753" y="8458464"/>
            <a:ext cx="255722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a:t>
            </a:r>
          </a:p>
        </p:txBody>
      </p:sp>
      <p:sp>
        <p:nvSpPr>
          <p:cNvPr id="436" name="Call a method on a Java object"/>
          <p:cNvSpPr txBox="1"/>
          <p:nvPr/>
        </p:nvSpPr>
        <p:spPr>
          <a:xfrm>
            <a:off x="6253465" y="8466256"/>
            <a:ext cx="239300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Call a method on a Java object</a:t>
            </a:r>
          </a:p>
        </p:txBody>
      </p:sp>
      <p:sp>
        <p:nvSpPr>
          <p:cNvPr id="437" name="invoke_new()"/>
          <p:cNvSpPr txBox="1"/>
          <p:nvPr/>
        </p:nvSpPr>
        <p:spPr>
          <a:xfrm>
            <a:off x="6152245" y="86604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invoke_new()</a:t>
            </a:r>
          </a:p>
        </p:txBody>
      </p:sp>
      <p:sp>
        <p:nvSpPr>
          <p:cNvPr id="438" name="Create a new object by invoking a constructor"/>
          <p:cNvSpPr txBox="1"/>
          <p:nvPr/>
        </p:nvSpPr>
        <p:spPr>
          <a:xfrm>
            <a:off x="6216072" y="8663595"/>
            <a:ext cx="3095767"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Create a new object by invoking a constructor</a:t>
            </a:r>
          </a:p>
        </p:txBody>
      </p:sp>
      <p:sp>
        <p:nvSpPr>
          <p:cNvPr id="439" name="COPY A DATA FRAME INTO SPARK"/>
          <p:cNvSpPr txBox="1"/>
          <p:nvPr/>
        </p:nvSpPr>
        <p:spPr>
          <a:xfrm>
            <a:off x="344159" y="778241"/>
            <a:ext cx="2205076"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COPY A DATA FRAME INTO SPARK</a:t>
            </a:r>
          </a:p>
        </p:txBody>
      </p:sp>
      <p:sp>
        <p:nvSpPr>
          <p:cNvPr id="440" name="Rectangle"/>
          <p:cNvSpPr/>
          <p:nvPr/>
        </p:nvSpPr>
        <p:spPr>
          <a:xfrm>
            <a:off x="9609286" y="8800769"/>
            <a:ext cx="4033244" cy="1209041"/>
          </a:xfrm>
          <a:prstGeom prst="rect">
            <a:avLst/>
          </a:prstGeom>
          <a:gradFill>
            <a:gsLst>
              <a:gs pos="0">
                <a:srgbClr val="FFFFFF">
                  <a:alpha val="32629"/>
                </a:srgbClr>
              </a:gs>
              <a:gs pos="100000">
                <a:srgbClr val="FABF53">
                  <a:alpha val="32629"/>
                </a:srgbClr>
              </a:gs>
            </a:gsLst>
            <a:lin ang="16200000"/>
          </a:gradFill>
          <a:ln w="12700">
            <a:miter lim="400000"/>
          </a:ln>
        </p:spPr>
        <p:txBody>
          <a:bodyPr lIns="54570" tIns="54570" rIns="54570" bIns="54570" anchor="ctr"/>
          <a:lstStyle/>
          <a:p>
            <a:pPr>
              <a:lnSpc>
                <a:spcPct val="80000"/>
              </a:lnSpc>
              <a:spcBef>
                <a:spcPts val="0"/>
              </a:spcBef>
              <a:defRPr b="0">
                <a:solidFill>
                  <a:srgbClr val="000000"/>
                </a:solidFill>
              </a:defRPr>
            </a:pPr>
          </a:p>
        </p:txBody>
      </p:sp>
      <p:sp>
        <p:nvSpPr>
          <p:cNvPr id="441" name="Reactivity"/>
          <p:cNvSpPr txBox="1"/>
          <p:nvPr/>
        </p:nvSpPr>
        <p:spPr>
          <a:xfrm>
            <a:off x="320788" y="374129"/>
            <a:ext cx="1337629"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77A00"/>
                </a:solidFill>
              </a:defRPr>
            </a:pPr>
            <a:r>
              <a:t>Reactivity</a:t>
            </a:r>
          </a:p>
        </p:txBody>
      </p:sp>
      <p:sp>
        <p:nvSpPr>
          <p:cNvPr id="442" name="Line"/>
          <p:cNvSpPr/>
          <p:nvPr/>
        </p:nvSpPr>
        <p:spPr>
          <a:xfrm>
            <a:off x="306505" y="412458"/>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43" name="Line"/>
          <p:cNvSpPr/>
          <p:nvPr/>
        </p:nvSpPr>
        <p:spPr>
          <a:xfrm>
            <a:off x="6116695" y="4124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44" name="Visualize &amp; Communicate"/>
          <p:cNvSpPr txBox="1"/>
          <p:nvPr/>
        </p:nvSpPr>
        <p:spPr>
          <a:xfrm>
            <a:off x="6116695" y="380479"/>
            <a:ext cx="3242464" cy="4191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400">
                <a:solidFill>
                  <a:srgbClr val="D77A00"/>
                </a:solidFill>
              </a:defRPr>
            </a:pPr>
            <a:r>
              <a:t>Visualize &amp; Communicate</a:t>
            </a:r>
          </a:p>
        </p:txBody>
      </p:sp>
      <p:sp>
        <p:nvSpPr>
          <p:cNvPr id="445" name="Model (MLlib)"/>
          <p:cNvSpPr txBox="1"/>
          <p:nvPr/>
        </p:nvSpPr>
        <p:spPr>
          <a:xfrm>
            <a:off x="9591329" y="399529"/>
            <a:ext cx="1831341"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77A00"/>
                </a:solidFill>
              </a:defRPr>
            </a:pPr>
            <a:r>
              <a:t>Model (MLlib)</a:t>
            </a:r>
          </a:p>
        </p:txBody>
      </p:sp>
      <p:sp>
        <p:nvSpPr>
          <p:cNvPr id="446" name="Line"/>
          <p:cNvSpPr/>
          <p:nvPr/>
        </p:nvSpPr>
        <p:spPr>
          <a:xfrm>
            <a:off x="9620208" y="412229"/>
            <a:ext cx="25463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47" name="Line"/>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448" name="RStudio® is a trademark of RStudio, Inc.  •  CC BY SA  RStudio •  info@rstudio.com  •  844-448-1212 • rstudio.com •  Learn more at spark.rstudio.com  •  sparklyr  0.5  •  Updated: 2016-12"/>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r">
              <a:lnSpc>
                <a:spcPct val="90000"/>
              </a:lnSpc>
              <a:spcBef>
                <a:spcPts val="0"/>
              </a:spcBef>
              <a:defRPr b="0" sz="900">
                <a:solidFill>
                  <a:srgbClr val="000000"/>
                </a:solidFill>
              </a:defRPr>
            </a:pPr>
            <a:r>
              <a:t>RStudio® is a trademark of RStudio, Inc.  •  </a:t>
            </a:r>
            <a:r>
              <a:rPr>
                <a:hlinkClick r:id="rId2" invalidUrl="" action="" tgtFrame="" tooltip="" history="1" highlightClick="0" endSnd="0"/>
              </a:rPr>
              <a:t>CC BY SA</a:t>
            </a:r>
            <a:r>
              <a:t>  RStudio •  </a:t>
            </a:r>
            <a:r>
              <a:rPr>
                <a:hlinkClick r:id="rId3" invalidUrl="" action="" tgtFrame="" tooltip="" history="1" highlightClick="0" endSnd="0"/>
              </a:rPr>
              <a:t>info@rstudio.com</a:t>
            </a:r>
            <a:r>
              <a:t>  •  844-448-1212 • </a:t>
            </a:r>
            <a:r>
              <a:rPr>
                <a:hlinkClick r:id="rId4" invalidUrl="" action="" tgtFrame="" tooltip="" history="1" highlightClick="0" endSnd="0"/>
              </a:rPr>
              <a:t>rstudio.com</a:t>
            </a:r>
            <a:r>
              <a:t> •  Learn more at </a:t>
            </a:r>
            <a:r>
              <a:rPr b="1"/>
              <a:t>spark.rstudio.com</a:t>
            </a:r>
            <a:r>
              <a:t>  •  sparklyr  0.5  •  Updated: 2016-12</a:t>
            </a:r>
          </a:p>
        </p:txBody>
      </p:sp>
      <p:sp>
        <p:nvSpPr>
          <p:cNvPr id="449" name="dplyr::collect(x)"/>
          <p:cNvSpPr txBox="1"/>
          <p:nvPr/>
        </p:nvSpPr>
        <p:spPr>
          <a:xfrm>
            <a:off x="6206792" y="1282603"/>
            <a:ext cx="2649802" cy="21495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a:spcBef>
                <a:spcPts val="0"/>
              </a:spcBef>
              <a:defRPr b="0" sz="13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r>
              <a:t>x</a:t>
            </a:r>
            <a:r>
              <a:rPr>
                <a:latin typeface="Source Sans Pro Semibold"/>
                <a:ea typeface="Source Sans Pro Semibold"/>
                <a:cs typeface="Source Sans Pro Semibold"/>
                <a:sym typeface="Source Sans Pro Semibold"/>
              </a:rPr>
              <a:t>)</a:t>
            </a:r>
          </a:p>
        </p:txBody>
      </p:sp>
      <p:sp>
        <p:nvSpPr>
          <p:cNvPr id="450" name="r_table &lt;- collect(my_table)…"/>
          <p:cNvSpPr txBox="1"/>
          <p:nvPr/>
        </p:nvSpPr>
        <p:spPr>
          <a:xfrm>
            <a:off x="6463824" y="872122"/>
            <a:ext cx="2996006" cy="54163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rgbClr val="C0813E"/>
                </a:solidFill>
                <a:latin typeface="+mj-lt"/>
                <a:ea typeface="+mj-ea"/>
                <a:cs typeface="+mj-cs"/>
                <a:sym typeface="Source Sans Pro Light"/>
              </a:defRPr>
            </a:pPr>
            <a:r>
              <a:t>r_table &lt;- </a:t>
            </a:r>
            <a:r>
              <a:rPr>
                <a:latin typeface="Source Sans Pro Semibold"/>
                <a:ea typeface="Source Sans Pro Semibold"/>
                <a:cs typeface="Source Sans Pro Semibold"/>
                <a:sym typeface="Source Sans Pro Semibold"/>
              </a:rPr>
              <a:t>collect</a:t>
            </a:r>
            <a:r>
              <a:t>(my_table)</a:t>
            </a:r>
          </a:p>
          <a:p>
            <a:pPr>
              <a:spcBef>
                <a:spcPts val="0"/>
              </a:spcBef>
              <a:defRPr b="0" sz="1100">
                <a:solidFill>
                  <a:srgbClr val="C0813E"/>
                </a:solidFill>
                <a:latin typeface="+mj-lt"/>
                <a:ea typeface="+mj-ea"/>
                <a:cs typeface="+mj-cs"/>
                <a:sym typeface="Source Sans Pro Light"/>
              </a:defRPr>
            </a:pPr>
            <a:r>
              <a:t>plot(Petal_Width~Petal_Length, data=r_table)</a:t>
            </a:r>
          </a:p>
        </p:txBody>
      </p:sp>
      <p:sp>
        <p:nvSpPr>
          <p:cNvPr id="451" name="sdf_read_column(x, column)"/>
          <p:cNvSpPr txBox="1"/>
          <p:nvPr/>
        </p:nvSpPr>
        <p:spPr>
          <a:xfrm>
            <a:off x="6206371" y="1671235"/>
            <a:ext cx="1964974" cy="179127"/>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lgn="just"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r>
              <a:t>x, column</a:t>
            </a:r>
            <a:r>
              <a:rPr>
                <a:latin typeface="Source Sans Pro Semibold"/>
                <a:ea typeface="Source Sans Pro Semibold"/>
                <a:cs typeface="Source Sans Pro Semibold"/>
                <a:sym typeface="Source Sans Pro Semibold"/>
              </a:rPr>
              <a:t>)</a:t>
            </a:r>
          </a:p>
        </p:txBody>
      </p:sp>
      <p:sp>
        <p:nvSpPr>
          <p:cNvPr id="452" name="Returns contents of a single column to R"/>
          <p:cNvSpPr txBox="1"/>
          <p:nvPr/>
        </p:nvSpPr>
        <p:spPr>
          <a:xfrm>
            <a:off x="6351051" y="1865291"/>
            <a:ext cx="2762966"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rgbClr val="C0813E"/>
                </a:solidFill>
              </a:defRPr>
            </a:lvl1pPr>
          </a:lstStyle>
          <a:p>
            <a:pPr/>
            <a:r>
              <a:t>Returns contents of a single column to R</a:t>
            </a:r>
          </a:p>
        </p:txBody>
      </p:sp>
      <p:sp>
        <p:nvSpPr>
          <p:cNvPr id="453" name="my_var &lt;- tbl_cache(sc, name= &quot;hive_iris&quot;)"/>
          <p:cNvSpPr txBox="1"/>
          <p:nvPr/>
        </p:nvSpPr>
        <p:spPr>
          <a:xfrm>
            <a:off x="3600134" y="2051475"/>
            <a:ext cx="2149395"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rgbClr val="C0813E"/>
                </a:solidFill>
              </a:defRPr>
            </a:pPr>
            <a:r>
              <a:t>my_var &lt;- </a:t>
            </a:r>
            <a:r>
              <a:rPr>
                <a:latin typeface="Source Sans Pro Semibold"/>
                <a:ea typeface="Source Sans Pro Semibold"/>
                <a:cs typeface="Source Sans Pro Semibold"/>
                <a:sym typeface="Source Sans Pro Semibold"/>
              </a:rPr>
              <a:t>tbl_cache</a:t>
            </a:r>
            <a:r>
              <a:t>(sc, name= "hive_iris")</a:t>
            </a:r>
          </a:p>
        </p:txBody>
      </p:sp>
      <p:sp>
        <p:nvSpPr>
          <p:cNvPr id="454" name="tbl_cache(sc, name, force = TRUE)"/>
          <p:cNvSpPr txBox="1"/>
          <p:nvPr/>
        </p:nvSpPr>
        <p:spPr>
          <a:xfrm>
            <a:off x="3616628" y="2374142"/>
            <a:ext cx="2274484" cy="2996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r>
              <a:t>sc, name, force = TRUE</a:t>
            </a:r>
            <a:r>
              <a:rPr>
                <a:latin typeface="Source Sans Pro Semibold"/>
                <a:ea typeface="Source Sans Pro Semibold"/>
                <a:cs typeface="Source Sans Pro Semibold"/>
                <a:sym typeface="Source Sans Pro Semibold"/>
              </a:rPr>
              <a:t>)</a:t>
            </a:r>
          </a:p>
        </p:txBody>
      </p:sp>
      <p:sp>
        <p:nvSpPr>
          <p:cNvPr id="455" name="Loads the table into memory"/>
          <p:cNvSpPr txBox="1"/>
          <p:nvPr/>
        </p:nvSpPr>
        <p:spPr>
          <a:xfrm>
            <a:off x="4076300" y="2606665"/>
            <a:ext cx="170146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just">
              <a:spcBef>
                <a:spcPts val="0"/>
              </a:spcBef>
              <a:defRPr b="0" sz="1100">
                <a:solidFill>
                  <a:srgbClr val="C0813E"/>
                </a:solidFill>
              </a:defRPr>
            </a:lvl1pPr>
          </a:lstStyle>
          <a:p>
            <a:pPr/>
            <a:r>
              <a:t>Loads the table into memory</a:t>
            </a:r>
          </a:p>
        </p:txBody>
      </p:sp>
      <p:sp>
        <p:nvSpPr>
          <p:cNvPr id="456" name="my_var &lt;- dplyr::tbl(sc, name= &quot;hive_iris&quot;)"/>
          <p:cNvSpPr txBox="1"/>
          <p:nvPr/>
        </p:nvSpPr>
        <p:spPr>
          <a:xfrm>
            <a:off x="3900647" y="2840708"/>
            <a:ext cx="1623336"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rgbClr val="C0813E"/>
                </a:solidFill>
              </a:defRPr>
            </a:pPr>
            <a:r>
              <a:t>my_var &lt;- </a:t>
            </a:r>
            <a:r>
              <a:rPr>
                <a:latin typeface="Source Sans Pro Semibold"/>
                <a:ea typeface="Source Sans Pro Semibold"/>
                <a:cs typeface="Source Sans Pro Semibold"/>
                <a:sym typeface="Source Sans Pro Semibold"/>
              </a:rPr>
              <a:t>dplyr::tbl</a:t>
            </a:r>
            <a:r>
              <a:t>(sc, name= "hive_iris")</a:t>
            </a:r>
          </a:p>
        </p:txBody>
      </p:sp>
      <p:sp>
        <p:nvSpPr>
          <p:cNvPr id="457" name="dplyr::tbl(scr, …)"/>
          <p:cNvSpPr txBox="1"/>
          <p:nvPr/>
        </p:nvSpPr>
        <p:spPr>
          <a:xfrm>
            <a:off x="3676429" y="3258121"/>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r>
              <a:t>scr, …</a:t>
            </a:r>
            <a:r>
              <a:rPr>
                <a:latin typeface="Source Sans Pro Semibold"/>
                <a:ea typeface="Source Sans Pro Semibold"/>
                <a:cs typeface="Source Sans Pro Semibold"/>
                <a:sym typeface="Source Sans Pro Semibold"/>
              </a:rPr>
              <a:t>)</a:t>
            </a:r>
          </a:p>
        </p:txBody>
      </p:sp>
      <p:sp>
        <p:nvSpPr>
          <p:cNvPr id="458" name="Creates a reference to the table without loading it into memory"/>
          <p:cNvSpPr txBox="1"/>
          <p:nvPr/>
        </p:nvSpPr>
        <p:spPr>
          <a:xfrm>
            <a:off x="3748983" y="3417961"/>
            <a:ext cx="2023164" cy="4647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lvl1pPr algn="just">
              <a:spcBef>
                <a:spcPts val="0"/>
              </a:spcBef>
              <a:defRPr b="0" sz="1100">
                <a:solidFill>
                  <a:srgbClr val="C0813E"/>
                </a:solidFill>
              </a:defRPr>
            </a:lvl1pPr>
          </a:lstStyle>
          <a:p>
            <a:pPr/>
            <a:r>
              <a:t>Creates a reference to the table without loading it into memory</a:t>
            </a:r>
          </a:p>
        </p:txBody>
      </p:sp>
      <p:sp>
        <p:nvSpPr>
          <p:cNvPr id="459" name="sdf_copy_to(sc, x, name, memory, repartition, overwrite)"/>
          <p:cNvSpPr txBox="1"/>
          <p:nvPr/>
        </p:nvSpPr>
        <p:spPr>
          <a:xfrm>
            <a:off x="498656" y="1243931"/>
            <a:ext cx="3036913"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defTabSz="12700">
              <a:spcBef>
                <a:spcPts val="0"/>
              </a:spcBef>
              <a:defRPr b="0">
                <a:solidFill>
                  <a:srgbClr val="000000"/>
                </a:solidFill>
              </a:defRPr>
            </a:pPr>
            <a:r>
              <a:rPr>
                <a:latin typeface="Source Sans Pro Semibold"/>
                <a:ea typeface="Source Sans Pro Semibold"/>
                <a:cs typeface="Source Sans Pro Semibold"/>
                <a:sym typeface="Source Sans Pro Semibold"/>
              </a:rPr>
              <a:t>sdf_copy_to(</a:t>
            </a:r>
            <a:r>
              <a:rPr>
                <a:latin typeface="+mj-lt"/>
                <a:ea typeface="+mj-ea"/>
                <a:cs typeface="+mj-cs"/>
                <a:sym typeface="Source Sans Pro Light"/>
              </a:rPr>
              <a:t>sc, x, name, memory, repartition, overwrite</a:t>
            </a:r>
            <a:r>
              <a:rPr>
                <a:latin typeface="Source Sans Pro Semibold"/>
                <a:ea typeface="Source Sans Pro Semibold"/>
                <a:cs typeface="Source Sans Pro Semibold"/>
                <a:sym typeface="Source Sans Pro Semibold"/>
              </a:rPr>
              <a:t>)</a:t>
            </a:r>
          </a:p>
        </p:txBody>
      </p:sp>
      <p:sp>
        <p:nvSpPr>
          <p:cNvPr id="460" name="sdf_copy_to(sc, iris, &quot;spark_iris&quot;)"/>
          <p:cNvSpPr txBox="1"/>
          <p:nvPr/>
        </p:nvSpPr>
        <p:spPr>
          <a:xfrm>
            <a:off x="818583" y="940991"/>
            <a:ext cx="2463715"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spcBef>
                <a:spcPts val="0"/>
              </a:spcBef>
              <a:defRPr b="0" sz="1100">
                <a:solidFill>
                  <a:srgbClr val="C0813E"/>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sdf_copy_to</a:t>
            </a:r>
            <a:r>
              <a:t>(sc, iris, "spark_iris")</a:t>
            </a:r>
          </a:p>
        </p:txBody>
      </p:sp>
      <p:sp>
        <p:nvSpPr>
          <p:cNvPr id="461" name="DBI::dbWriteTable(sc, &quot;spark_iris&quot;, iris)"/>
          <p:cNvSpPr txBox="1"/>
          <p:nvPr/>
        </p:nvSpPr>
        <p:spPr>
          <a:xfrm>
            <a:off x="3560095" y="1049089"/>
            <a:ext cx="226634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sz="1100">
                <a:solidFill>
                  <a:srgbClr val="C0813E"/>
                </a:solidFill>
              </a:defRPr>
            </a:pPr>
            <a:r>
              <a:t>DBI::</a:t>
            </a:r>
            <a:r>
              <a:rPr>
                <a:latin typeface="Source Sans Pro Semibold"/>
                <a:ea typeface="Source Sans Pro Semibold"/>
                <a:cs typeface="Source Sans Pro Semibold"/>
                <a:sym typeface="Source Sans Pro Semibold"/>
              </a:rPr>
              <a:t>dbWriteTable</a:t>
            </a:r>
            <a:r>
              <a:t>(sc, "spark_iris", iris)</a:t>
            </a:r>
          </a:p>
        </p:txBody>
      </p:sp>
      <p:sp>
        <p:nvSpPr>
          <p:cNvPr id="462" name="DBI::dbWriteTable(conn, name, value)"/>
          <p:cNvSpPr txBox="1"/>
          <p:nvPr/>
        </p:nvSpPr>
        <p:spPr>
          <a:xfrm>
            <a:off x="3573908" y="1281606"/>
            <a:ext cx="216112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r>
              <a:t>conn, name, value</a:t>
            </a:r>
            <a:r>
              <a:rPr>
                <a:latin typeface="Source Sans Pro Semibold"/>
                <a:ea typeface="Source Sans Pro Semibold"/>
                <a:cs typeface="Source Sans Pro Semibold"/>
                <a:sym typeface="Source Sans Pro Semibold"/>
              </a:rPr>
              <a:t>)</a:t>
            </a:r>
          </a:p>
        </p:txBody>
      </p:sp>
      <p:sp>
        <p:nvSpPr>
          <p:cNvPr id="463" name="Translates into Spark SQL statements"/>
          <p:cNvSpPr txBox="1"/>
          <p:nvPr/>
        </p:nvSpPr>
        <p:spPr>
          <a:xfrm>
            <a:off x="337276" y="4571120"/>
            <a:ext cx="2842879"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0"/>
              </a:spcBef>
              <a:defRPr b="0" sz="1100">
                <a:solidFill>
                  <a:srgbClr val="000000"/>
                </a:solidFill>
              </a:defRPr>
            </a:lvl1pPr>
          </a:lstStyle>
          <a:p>
            <a:pPr/>
            <a:r>
              <a:t>Translates into Spark SQL statements</a:t>
            </a:r>
          </a:p>
        </p:txBody>
      </p:sp>
      <p:sp>
        <p:nvSpPr>
          <p:cNvPr id="464" name="my_table &lt;- my_var %&gt;%…"/>
          <p:cNvSpPr txBox="1"/>
          <p:nvPr/>
        </p:nvSpPr>
        <p:spPr>
          <a:xfrm>
            <a:off x="622269" y="4815782"/>
            <a:ext cx="2235297" cy="7636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a:solidFill>
                  <a:srgbClr val="C0813E"/>
                </a:solidFill>
                <a:latin typeface="Source Sans Pro Semibold"/>
                <a:ea typeface="Source Sans Pro Semibold"/>
                <a:cs typeface="Source Sans Pro Semibold"/>
                <a:sym typeface="Source Sans Pro Semibold"/>
              </a:defRPr>
            </a:pPr>
            <a:r>
              <a:t>my_table &lt;- my_var %&gt;%</a:t>
            </a:r>
          </a:p>
          <a:p>
            <a:pPr>
              <a:spcBef>
                <a:spcPts val="0"/>
              </a:spcBef>
              <a:defRPr b="0">
                <a:solidFill>
                  <a:srgbClr val="C0813E"/>
                </a:solidFill>
                <a:latin typeface="Source Sans Pro Semibold"/>
                <a:ea typeface="Source Sans Pro Semibold"/>
                <a:cs typeface="Source Sans Pro Semibold"/>
                <a:sym typeface="Source Sans Pro Semibold"/>
              </a:defRPr>
            </a:pPr>
            <a:r>
              <a:t>      filter(Species=="setosa") %&gt;%</a:t>
            </a:r>
          </a:p>
          <a:p>
            <a:pPr>
              <a:spcBef>
                <a:spcPts val="0"/>
              </a:spcBef>
              <a:defRPr b="0">
                <a:solidFill>
                  <a:srgbClr val="C0813E"/>
                </a:solidFill>
                <a:latin typeface="Source Sans Pro Semibold"/>
                <a:ea typeface="Source Sans Pro Semibold"/>
                <a:cs typeface="Source Sans Pro Semibold"/>
                <a:sym typeface="Source Sans Pro Semibold"/>
              </a:defRPr>
            </a:pPr>
            <a:r>
              <a:t>      sample_n(10)</a:t>
            </a:r>
          </a:p>
        </p:txBody>
      </p:sp>
      <p:sp>
        <p:nvSpPr>
          <p:cNvPr id="465" name="my_table &lt;- DBI::dbGetQuery( sc , ”SELECT * FROM iris LIMIT 10&quot;)"/>
          <p:cNvSpPr txBox="1"/>
          <p:nvPr/>
        </p:nvSpPr>
        <p:spPr>
          <a:xfrm>
            <a:off x="427213" y="5928759"/>
            <a:ext cx="2631483" cy="355566"/>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0"/>
              </a:spcBef>
              <a:defRPr b="0" sz="1100">
                <a:solidFill>
                  <a:srgbClr val="C0813E"/>
                </a:solidFill>
                <a:latin typeface="+mj-lt"/>
                <a:ea typeface="+mj-ea"/>
                <a:cs typeface="+mj-cs"/>
                <a:sym typeface="Source Sans Pro Light"/>
              </a:defRPr>
            </a:pPr>
            <a:r>
              <a:t>my_table &lt;- DBI::</a:t>
            </a:r>
            <a:r>
              <a:rPr>
                <a:latin typeface="Source Sans Pro Semibold"/>
                <a:ea typeface="Source Sans Pro Semibold"/>
                <a:cs typeface="Source Sans Pro Semibold"/>
                <a:sym typeface="Source Sans Pro Semibold"/>
              </a:rPr>
              <a:t>dbGetQuery</a:t>
            </a:r>
            <a:r>
              <a:t>( sc , ”SELECT * FROM iris LIMIT 10")</a:t>
            </a:r>
          </a:p>
        </p:txBody>
      </p:sp>
      <p:sp>
        <p:nvSpPr>
          <p:cNvPr id="466" name="DBI::dbGetQuery(conn, statement)"/>
          <p:cNvSpPr txBox="1"/>
          <p:nvPr/>
        </p:nvSpPr>
        <p:spPr>
          <a:xfrm>
            <a:off x="470511" y="6285324"/>
            <a:ext cx="2330038" cy="29961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lstStyle/>
          <a:p>
            <a:pPr algn="just">
              <a:spcBef>
                <a:spcPts val="0"/>
              </a:spcBef>
              <a:defRPr b="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dbGetQuery(</a:t>
            </a:r>
            <a:r>
              <a:t>conn, statement</a:t>
            </a:r>
            <a:r>
              <a:rPr>
                <a:latin typeface="Source Sans Pro Semibold"/>
                <a:ea typeface="Source Sans Pro Semibold"/>
                <a:cs typeface="Source Sans Pro Semibold"/>
                <a:sym typeface="Source Sans Pro Semibold"/>
              </a:rPr>
              <a:t>)</a:t>
            </a:r>
          </a:p>
        </p:txBody>
      </p:sp>
      <p:sp>
        <p:nvSpPr>
          <p:cNvPr id="467" name="Line"/>
          <p:cNvSpPr/>
          <p:nvPr/>
        </p:nvSpPr>
        <p:spPr>
          <a:xfrm>
            <a:off x="6679393" y="5157706"/>
            <a:ext cx="765100" cy="1"/>
          </a:xfrm>
          <a:prstGeom prst="line">
            <a:avLst/>
          </a:prstGeom>
          <a:ln w="38100">
            <a:solidFill>
              <a:srgbClr val="DF8A2F"/>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468" name="Line"/>
          <p:cNvSpPr/>
          <p:nvPr/>
        </p:nvSpPr>
        <p:spPr>
          <a:xfrm>
            <a:off x="6655838" y="5428891"/>
            <a:ext cx="748041" cy="1"/>
          </a:xfrm>
          <a:prstGeom prst="line">
            <a:avLst/>
          </a:prstGeom>
          <a:ln w="38100">
            <a:solidFill>
              <a:srgbClr val="DF8A2F">
                <a:alpha val="61985"/>
              </a:srgbClr>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469" name="Rounded Rectangle"/>
          <p:cNvSpPr/>
          <p:nvPr/>
        </p:nvSpPr>
        <p:spPr>
          <a:xfrm>
            <a:off x="7499199" y="4431787"/>
            <a:ext cx="622545" cy="1706028"/>
          </a:xfrm>
          <a:prstGeom prst="roundRect">
            <a:avLst>
              <a:gd name="adj" fmla="val 22697"/>
            </a:avLst>
          </a:prstGeom>
          <a:solidFill>
            <a:srgbClr val="DE943D">
              <a:alpha val="15220"/>
            </a:srgbClr>
          </a:solidFill>
          <a:ln w="12700">
            <a:miter lim="400000"/>
          </a:ln>
        </p:spPr>
        <p:txBody>
          <a:bodyPr lIns="0" tIns="0" rIns="0" bIns="0" anchor="ctr"/>
          <a:lstStyle/>
          <a:p>
            <a:pPr lvl="1" indent="0" algn="ctr">
              <a:spcBef>
                <a:spcPts val="0"/>
              </a:spcBef>
              <a:defRPr b="0" sz="2000">
                <a:solidFill>
                  <a:schemeClr val="accent3">
                    <a:hueOff val="-333990"/>
                    <a:satOff val="3917"/>
                    <a:lumOff val="-6666"/>
                  </a:schemeClr>
                </a:solidFill>
              </a:defRPr>
            </a:pPr>
          </a:p>
        </p:txBody>
      </p:sp>
      <p:sp>
        <p:nvSpPr>
          <p:cNvPr id="470" name="spark_read_&lt;fmt&gt;"/>
          <p:cNvSpPr txBox="1"/>
          <p:nvPr/>
        </p:nvSpPr>
        <p:spPr>
          <a:xfrm>
            <a:off x="8119157" y="5328354"/>
            <a:ext cx="122253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spark_read_&lt;fmt&gt;</a:t>
            </a:r>
          </a:p>
        </p:txBody>
      </p:sp>
      <p:sp>
        <p:nvSpPr>
          <p:cNvPr id="471" name="sdf_copy_to"/>
          <p:cNvSpPr txBox="1"/>
          <p:nvPr/>
        </p:nvSpPr>
        <p:spPr>
          <a:xfrm>
            <a:off x="6696900" y="4509892"/>
            <a:ext cx="806285"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n-lt"/>
                <a:ea typeface="+mn-ea"/>
                <a:cs typeface="+mn-cs"/>
                <a:sym typeface="Source Sans Pro"/>
              </a:defRPr>
            </a:pPr>
            <a:r>
              <a:rPr>
                <a:latin typeface="Source Sans Pro Semibold"/>
                <a:ea typeface="Source Sans Pro Semibold"/>
                <a:cs typeface="Source Sans Pro Semibold"/>
                <a:sym typeface="Source Sans Pro Semibold"/>
              </a:rPr>
              <a:t>sdf_copy_to</a:t>
            </a:r>
          </a:p>
        </p:txBody>
      </p:sp>
      <p:sp>
        <p:nvSpPr>
          <p:cNvPr id="472" name="DBI::dbWriteTable"/>
          <p:cNvSpPr txBox="1"/>
          <p:nvPr/>
        </p:nvSpPr>
        <p:spPr>
          <a:xfrm>
            <a:off x="6210223" y="4870646"/>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DBI::</a:t>
            </a:r>
            <a:r>
              <a:rPr>
                <a:latin typeface="Source Sans Pro Semibold"/>
                <a:ea typeface="Source Sans Pro Semibold"/>
                <a:cs typeface="Source Sans Pro Semibold"/>
                <a:sym typeface="Source Sans Pro Semibold"/>
              </a:rPr>
              <a:t>dbWriteTable</a:t>
            </a:r>
          </a:p>
        </p:txBody>
      </p:sp>
      <p:sp>
        <p:nvSpPr>
          <p:cNvPr id="473" name="dplyr::collect"/>
          <p:cNvSpPr txBox="1"/>
          <p:nvPr/>
        </p:nvSpPr>
        <p:spPr>
          <a:xfrm>
            <a:off x="6189003" y="5678515"/>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collect</a:t>
            </a:r>
          </a:p>
        </p:txBody>
      </p:sp>
      <p:sp>
        <p:nvSpPr>
          <p:cNvPr id="474" name="sdf_read_column"/>
          <p:cNvSpPr txBox="1"/>
          <p:nvPr/>
        </p:nvSpPr>
        <p:spPr>
          <a:xfrm>
            <a:off x="6196470" y="5858464"/>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defTabSz="12700">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sdf_read_column</a:t>
            </a:r>
          </a:p>
        </p:txBody>
      </p:sp>
      <p:sp>
        <p:nvSpPr>
          <p:cNvPr id="475" name="Line"/>
          <p:cNvSpPr/>
          <p:nvPr/>
        </p:nvSpPr>
        <p:spPr>
          <a:xfrm>
            <a:off x="8140813" y="4905603"/>
            <a:ext cx="727583"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476" name="Line"/>
          <p:cNvSpPr/>
          <p:nvPr/>
        </p:nvSpPr>
        <p:spPr>
          <a:xfrm>
            <a:off x="8134754" y="5726992"/>
            <a:ext cx="662075" cy="1"/>
          </a:xfrm>
          <a:prstGeom prst="line">
            <a:avLst/>
          </a:prstGeom>
          <a:ln w="38100">
            <a:solidFill>
              <a:srgbClr val="DF8A2F"/>
            </a:solidFill>
            <a:miter lim="400000"/>
            <a:head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477" name="Line"/>
          <p:cNvSpPr/>
          <p:nvPr/>
        </p:nvSpPr>
        <p:spPr>
          <a:xfrm>
            <a:off x="8179919" y="5897172"/>
            <a:ext cx="674770" cy="1"/>
          </a:xfrm>
          <a:prstGeom prst="line">
            <a:avLst/>
          </a:prstGeom>
          <a:ln w="38100">
            <a:solidFill>
              <a:srgbClr val="DF8A2F">
                <a:alpha val="61985"/>
              </a:srgbClr>
            </a:solidFill>
            <a:miter lim="400000"/>
            <a:tailEnd type="triangle"/>
          </a:ln>
        </p:spPr>
        <p:txBody>
          <a:bodyPr lIns="54570" tIns="54570" rIns="54570" bIns="54570" anchor="ctr"/>
          <a:lstStyle/>
          <a:p>
            <a:pPr algn="ctr">
              <a:spcBef>
                <a:spcPts val="0"/>
              </a:spcBef>
              <a:defRPr b="0" sz="2600">
                <a:solidFill>
                  <a:srgbClr val="000000"/>
                </a:solidFill>
                <a:latin typeface="Helvetica Light"/>
                <a:ea typeface="Helvetica Light"/>
                <a:cs typeface="Helvetica Light"/>
                <a:sym typeface="Helvetica Light"/>
              </a:defRPr>
            </a:pPr>
          </a:p>
        </p:txBody>
      </p:sp>
      <p:sp>
        <p:nvSpPr>
          <p:cNvPr id="478" name="spark_write_&lt;fmt&gt;"/>
          <p:cNvSpPr txBox="1"/>
          <p:nvPr/>
        </p:nvSpPr>
        <p:spPr>
          <a:xfrm>
            <a:off x="8108670" y="5974178"/>
            <a:ext cx="1264028" cy="286942"/>
          </a:xfrm>
          <a:prstGeom prst="rect">
            <a:avLst/>
          </a:prstGeom>
          <a:ln w="12700">
            <a:miter lim="400000"/>
          </a:ln>
          <a:extLst>
            <a:ext uri="{C572A759-6A51-4108-AA02-DFA0A04FC94B}">
              <ma14:wrappingTextBoxFlag xmlns:ma14="http://schemas.microsoft.com/office/mac/drawingml/2011/main" val="1"/>
            </a:ext>
          </a:extLst>
        </p:spPr>
        <p:txBody>
          <a:bodyPr wrap="none" lIns="54570" tIns="54570" rIns="54570" bIns="54570" anchor="ctr">
            <a:spAutoFit/>
          </a:bodyPr>
          <a:lstStyle>
            <a:lvl1pP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spark_write_&lt;fmt&gt;</a:t>
            </a:r>
          </a:p>
        </p:txBody>
      </p:sp>
      <p:sp>
        <p:nvSpPr>
          <p:cNvPr id="479" name="tbl_cache"/>
          <p:cNvSpPr txBox="1"/>
          <p:nvPr/>
        </p:nvSpPr>
        <p:spPr>
          <a:xfrm>
            <a:off x="8104802" y="4418751"/>
            <a:ext cx="806286"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tbl_cache</a:t>
            </a:r>
          </a:p>
        </p:txBody>
      </p:sp>
      <p:sp>
        <p:nvSpPr>
          <p:cNvPr id="480" name="dplyr::tbl"/>
          <p:cNvSpPr txBox="1"/>
          <p:nvPr/>
        </p:nvSpPr>
        <p:spPr>
          <a:xfrm>
            <a:off x="8228462" y="4623889"/>
            <a:ext cx="629782"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just">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tbl</a:t>
            </a:r>
          </a:p>
        </p:txBody>
      </p:sp>
      <p:sp>
        <p:nvSpPr>
          <p:cNvPr id="481" name="File System"/>
          <p:cNvSpPr txBox="1"/>
          <p:nvPr/>
        </p:nvSpPr>
        <p:spPr>
          <a:xfrm>
            <a:off x="8869152" y="5579672"/>
            <a:ext cx="56600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300">
                <a:solidFill>
                  <a:srgbClr val="000000"/>
                </a:solidFill>
                <a:latin typeface="Source Sans Pro Semibold"/>
                <a:ea typeface="Source Sans Pro Semibold"/>
                <a:cs typeface="Source Sans Pro Semibold"/>
                <a:sym typeface="Source Sans Pro Semibold"/>
              </a:defRPr>
            </a:lvl1pPr>
          </a:lstStyle>
          <a:p>
            <a:pPr/>
            <a:r>
              <a:t>File System </a:t>
            </a:r>
          </a:p>
        </p:txBody>
      </p:sp>
      <p:sp>
        <p:nvSpPr>
          <p:cNvPr id="482" name="Download a Spark DataFrame to an R DataFrame"/>
          <p:cNvSpPr txBox="1"/>
          <p:nvPr/>
        </p:nvSpPr>
        <p:spPr>
          <a:xfrm>
            <a:off x="6339427" y="1491641"/>
            <a:ext cx="3043824" cy="1671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just">
              <a:spcBef>
                <a:spcPts val="0"/>
              </a:spcBef>
              <a:defRPr b="0" sz="1100">
                <a:solidFill>
                  <a:srgbClr val="C0813E"/>
                </a:solidFill>
              </a:defRPr>
            </a:lvl1pPr>
          </a:lstStyle>
          <a:p>
            <a:pPr/>
            <a:r>
              <a:t>Download a Spark DataFrame to an R DataFrame</a:t>
            </a:r>
          </a:p>
        </p:txBody>
      </p:sp>
      <p:sp>
        <p:nvSpPr>
          <p:cNvPr id="483" name="Create an R package that calls the full Spark API &amp;…"/>
          <p:cNvSpPr txBox="1"/>
          <p:nvPr/>
        </p:nvSpPr>
        <p:spPr>
          <a:xfrm>
            <a:off x="6122463" y="6621722"/>
            <a:ext cx="3303556" cy="4064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spAutoFit/>
          </a:bodyPr>
          <a:lstStyle/>
          <a:p>
            <a:pPr defTabSz="12700">
              <a:spcBef>
                <a:spcPts val="0"/>
              </a:spcBef>
              <a:defRPr b="0" sz="1100">
                <a:solidFill>
                  <a:srgbClr val="D77A00"/>
                </a:solidFill>
                <a:latin typeface="Source Sans Pro Semibold"/>
                <a:ea typeface="Source Sans Pro Semibold"/>
                <a:cs typeface="Source Sans Pro Semibold"/>
                <a:sym typeface="Source Sans Pro Semibold"/>
              </a:defRPr>
            </a:pPr>
            <a:r>
              <a:t>Create an R package that calls the full Spark API &amp;</a:t>
            </a:r>
          </a:p>
          <a:p>
            <a:pPr defTabSz="12700">
              <a:spcBef>
                <a:spcPts val="0"/>
              </a:spcBef>
              <a:defRPr b="0" sz="1100">
                <a:solidFill>
                  <a:srgbClr val="D77A00"/>
                </a:solidFill>
                <a:latin typeface="Source Sans Pro Semibold"/>
                <a:ea typeface="Source Sans Pro Semibold"/>
                <a:cs typeface="Source Sans Pro Semibold"/>
                <a:sym typeface="Source Sans Pro Semibold"/>
              </a:defRPr>
            </a:pPr>
            <a:r>
              <a:t>provide interfaces to Spark packages.</a:t>
            </a:r>
          </a:p>
        </p:txBody>
      </p:sp>
      <p:sp>
        <p:nvSpPr>
          <p:cNvPr id="484" name="spark_connection()"/>
          <p:cNvSpPr txBox="1"/>
          <p:nvPr/>
        </p:nvSpPr>
        <p:spPr>
          <a:xfrm>
            <a:off x="6165246" y="7241871"/>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spark_connection()</a:t>
            </a:r>
          </a:p>
        </p:txBody>
      </p:sp>
      <p:sp>
        <p:nvSpPr>
          <p:cNvPr id="485" name="Connection between R and the Spark shell process"/>
          <p:cNvSpPr txBox="1"/>
          <p:nvPr/>
        </p:nvSpPr>
        <p:spPr>
          <a:xfrm>
            <a:off x="6258533" y="7246386"/>
            <a:ext cx="3177131"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Connection between R and the Spark shell process</a:t>
            </a:r>
          </a:p>
        </p:txBody>
      </p:sp>
      <p:sp>
        <p:nvSpPr>
          <p:cNvPr id="486" name="Instance of a remote Spark object"/>
          <p:cNvSpPr txBox="1"/>
          <p:nvPr/>
        </p:nvSpPr>
        <p:spPr>
          <a:xfrm>
            <a:off x="6265305" y="7595193"/>
            <a:ext cx="2943878"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Instance of a remote Spark object</a:t>
            </a:r>
          </a:p>
        </p:txBody>
      </p:sp>
      <p:sp>
        <p:nvSpPr>
          <p:cNvPr id="487" name="Instance of a remote Spark DataFrame object"/>
          <p:cNvSpPr txBox="1"/>
          <p:nvPr/>
        </p:nvSpPr>
        <p:spPr>
          <a:xfrm>
            <a:off x="6234739" y="7797875"/>
            <a:ext cx="3078118" cy="355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Instance of a remote Spark DataFrame object</a:t>
            </a:r>
          </a:p>
        </p:txBody>
      </p:sp>
      <p:sp>
        <p:nvSpPr>
          <p:cNvPr id="488" name="invoke_static()"/>
          <p:cNvSpPr txBox="1"/>
          <p:nvPr/>
        </p:nvSpPr>
        <p:spPr>
          <a:xfrm>
            <a:off x="6152245" y="9014338"/>
            <a:ext cx="170742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invoke_static()</a:t>
            </a:r>
          </a:p>
        </p:txBody>
      </p:sp>
      <p:sp>
        <p:nvSpPr>
          <p:cNvPr id="489" name="Call a static method on an object"/>
          <p:cNvSpPr txBox="1"/>
          <p:nvPr/>
        </p:nvSpPr>
        <p:spPr>
          <a:xfrm>
            <a:off x="6262519" y="9028624"/>
            <a:ext cx="3107604"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sz="1100">
                <a:solidFill>
                  <a:srgbClr val="C0813E"/>
                </a:solidFill>
              </a:defRPr>
            </a:lvl1pPr>
          </a:lstStyle>
          <a:p>
            <a:pPr/>
            <a:r>
              <a:t>                                 Call a static method on an object</a:t>
            </a:r>
          </a:p>
        </p:txBody>
      </p:sp>
      <p:sp>
        <p:nvSpPr>
          <p:cNvPr id="490" name="spark_jobj()"/>
          <p:cNvSpPr txBox="1"/>
          <p:nvPr/>
        </p:nvSpPr>
        <p:spPr>
          <a:xfrm>
            <a:off x="6161783" y="7583696"/>
            <a:ext cx="1475891"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spark_jobj()</a:t>
            </a:r>
          </a:p>
        </p:txBody>
      </p:sp>
      <p:sp>
        <p:nvSpPr>
          <p:cNvPr id="491" name="spark_read_csv( header = TRUE, delimiter = &quot;,&quot;, quote = &quot;\&quot;&quot;, escape = &quot;\\&quot;, charset = &quot;UTF-8&quot;, null_value = NULL)"/>
          <p:cNvSpPr txBox="1"/>
          <p:nvPr/>
        </p:nvSpPr>
        <p:spPr>
          <a:xfrm>
            <a:off x="6985450" y="2621450"/>
            <a:ext cx="2330037"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492" name="spark_read_json(mode = NULL)"/>
          <p:cNvSpPr txBox="1"/>
          <p:nvPr/>
        </p:nvSpPr>
        <p:spPr>
          <a:xfrm>
            <a:off x="6992011" y="3214320"/>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r>
              <a:rPr sz="1100"/>
              <a:t>mode = NULL</a:t>
            </a:r>
            <a:r>
              <a:rPr>
                <a:latin typeface="Source Sans Pro Semibold"/>
                <a:ea typeface="Source Sans Pro Semibold"/>
                <a:cs typeface="Source Sans Pro Semibold"/>
                <a:sym typeface="Source Sans Pro Semibold"/>
              </a:rPr>
              <a:t>)</a:t>
            </a:r>
          </a:p>
        </p:txBody>
      </p:sp>
      <p:sp>
        <p:nvSpPr>
          <p:cNvPr id="493" name="spark_read_parquet(mode = NULL)"/>
          <p:cNvSpPr txBox="1"/>
          <p:nvPr/>
        </p:nvSpPr>
        <p:spPr>
          <a:xfrm>
            <a:off x="6985450" y="3465335"/>
            <a:ext cx="226695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r>
              <a:rPr sz="1100"/>
              <a:t>mode = NULL</a:t>
            </a:r>
            <a:r>
              <a:rPr>
                <a:latin typeface="Source Sans Pro Semibold"/>
                <a:ea typeface="Source Sans Pro Semibold"/>
                <a:cs typeface="Source Sans Pro Semibold"/>
                <a:sym typeface="Source Sans Pro Semibold"/>
              </a:rPr>
              <a:t>)</a:t>
            </a:r>
          </a:p>
        </p:txBody>
      </p:sp>
      <p:sp>
        <p:nvSpPr>
          <p:cNvPr id="494" name="Arguments that apply to all  functions: x, path"/>
          <p:cNvSpPr txBox="1"/>
          <p:nvPr/>
        </p:nvSpPr>
        <p:spPr>
          <a:xfrm>
            <a:off x="6170574" y="2362955"/>
            <a:ext cx="3100670" cy="2869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r>
              <a:rPr>
                <a:solidFill>
                  <a:srgbClr val="DF8A2F"/>
                </a:solidFill>
              </a:rPr>
              <a:t>x, path</a:t>
            </a:r>
          </a:p>
        </p:txBody>
      </p:sp>
      <p:sp>
        <p:nvSpPr>
          <p:cNvPr id="495" name="CSV"/>
          <p:cNvSpPr txBox="1"/>
          <p:nvPr/>
        </p:nvSpPr>
        <p:spPr>
          <a:xfrm>
            <a:off x="6205997" y="2657208"/>
            <a:ext cx="67874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496" name="JSON"/>
          <p:cNvSpPr txBox="1"/>
          <p:nvPr/>
        </p:nvSpPr>
        <p:spPr>
          <a:xfrm>
            <a:off x="6217780" y="3201842"/>
            <a:ext cx="629781"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497" name="PARQUET"/>
          <p:cNvSpPr txBox="1"/>
          <p:nvPr/>
        </p:nvSpPr>
        <p:spPr>
          <a:xfrm>
            <a:off x="6221968" y="3460088"/>
            <a:ext cx="80628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498" name="spark_read_csv( header = TRUE, columns = NULL, infer_schema = TRUE, delimiter = &quot;,&quot;, quote = &quot;\&quot;&quot;, escape = &quot;\\&quot;, charset = &quot;UTF-8&quot;, null_value = NULL)"/>
          <p:cNvSpPr txBox="1"/>
          <p:nvPr/>
        </p:nvSpPr>
        <p:spPr>
          <a:xfrm>
            <a:off x="1204096" y="2564033"/>
            <a:ext cx="2430686"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lvl="1" indent="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spark_read_csv(</a:t>
            </a:r>
            <a:r>
              <a:t> </a:t>
            </a:r>
            <a:r>
              <a:rPr sz="1100"/>
              <a:t>header = TRUE, columns = NULL, infer_schema = TRUE, delimiter = ",", quote = "\"", escape = "\\", charset = "UTF-8", null_value = NULL</a:t>
            </a:r>
            <a:r>
              <a:rPr>
                <a:latin typeface="Source Sans Pro Semibold"/>
                <a:ea typeface="Source Sans Pro Semibold"/>
                <a:cs typeface="Source Sans Pro Semibold"/>
                <a:sym typeface="Source Sans Pro Semibold"/>
              </a:rPr>
              <a:t>)</a:t>
            </a:r>
          </a:p>
        </p:txBody>
      </p:sp>
      <p:sp>
        <p:nvSpPr>
          <p:cNvPr id="499" name="spark_read_json()"/>
          <p:cNvSpPr txBox="1"/>
          <p:nvPr/>
        </p:nvSpPr>
        <p:spPr>
          <a:xfrm>
            <a:off x="1210657" y="3360103"/>
            <a:ext cx="1454662"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spark_read_json()</a:t>
            </a:r>
          </a:p>
        </p:txBody>
      </p:sp>
      <p:sp>
        <p:nvSpPr>
          <p:cNvPr id="500" name="spark_read_parquet()"/>
          <p:cNvSpPr txBox="1"/>
          <p:nvPr/>
        </p:nvSpPr>
        <p:spPr>
          <a:xfrm>
            <a:off x="1205445" y="3597273"/>
            <a:ext cx="162333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spark_read_parquet()</a:t>
            </a:r>
          </a:p>
        </p:txBody>
      </p:sp>
      <p:sp>
        <p:nvSpPr>
          <p:cNvPr id="501" name="Arguments that apply to all  functions:…"/>
          <p:cNvSpPr txBox="1"/>
          <p:nvPr/>
        </p:nvSpPr>
        <p:spPr>
          <a:xfrm>
            <a:off x="389220" y="1949939"/>
            <a:ext cx="3104777" cy="642541"/>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sz="1100">
                <a:solidFill>
                  <a:srgbClr val="000000"/>
                </a:solidFill>
                <a:latin typeface="Source Sans Pro Semibold"/>
                <a:ea typeface="Source Sans Pro Semibold"/>
                <a:cs typeface="Source Sans Pro Semibold"/>
                <a:sym typeface="Source Sans Pro Semibold"/>
              </a:defRPr>
            </a:pPr>
            <a:r>
              <a:t>Arguments that apply to all  functions: </a:t>
            </a:r>
          </a:p>
          <a:p>
            <a:pPr algn="ctr" defTabSz="12700">
              <a:spcBef>
                <a:spcPts val="0"/>
              </a:spcBef>
              <a:defRPr b="0" sz="1100">
                <a:solidFill>
                  <a:srgbClr val="DF8A2F"/>
                </a:solidFill>
                <a:latin typeface="Source Sans Pro Semibold"/>
                <a:ea typeface="Source Sans Pro Semibold"/>
                <a:cs typeface="Source Sans Pro Semibold"/>
                <a:sym typeface="Source Sans Pro Semibold"/>
              </a:defRPr>
            </a:pPr>
            <a:r>
              <a:t>sc, name, path, options = list(),  repartition =  0,  memory = TRUE, overwrite = TRUE</a:t>
            </a:r>
          </a:p>
        </p:txBody>
      </p:sp>
      <p:sp>
        <p:nvSpPr>
          <p:cNvPr id="502" name="CSV"/>
          <p:cNvSpPr txBox="1"/>
          <p:nvPr/>
        </p:nvSpPr>
        <p:spPr>
          <a:xfrm>
            <a:off x="437342" y="2561691"/>
            <a:ext cx="67874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CSV</a:t>
            </a:r>
          </a:p>
        </p:txBody>
      </p:sp>
      <p:sp>
        <p:nvSpPr>
          <p:cNvPr id="503" name="JSON"/>
          <p:cNvSpPr txBox="1"/>
          <p:nvPr/>
        </p:nvSpPr>
        <p:spPr>
          <a:xfrm>
            <a:off x="449125" y="3334925"/>
            <a:ext cx="629782"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JSON</a:t>
            </a:r>
          </a:p>
        </p:txBody>
      </p:sp>
      <p:sp>
        <p:nvSpPr>
          <p:cNvPr id="504" name="PARQUET"/>
          <p:cNvSpPr txBox="1"/>
          <p:nvPr/>
        </p:nvSpPr>
        <p:spPr>
          <a:xfrm>
            <a:off x="453313" y="3593171"/>
            <a:ext cx="80628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spcBef>
                <a:spcPts val="0"/>
              </a:spcBef>
              <a:defRPr sz="1300">
                <a:solidFill>
                  <a:srgbClr val="DF8A2F"/>
                </a:solidFill>
              </a:defRPr>
            </a:lvl1pPr>
          </a:lstStyle>
          <a:p>
            <a:pPr/>
            <a:r>
              <a:t>PARQUET</a:t>
            </a:r>
          </a:p>
        </p:txBody>
      </p:sp>
      <p:sp>
        <p:nvSpPr>
          <p:cNvPr id="505" name="sdf_collect"/>
          <p:cNvSpPr txBox="1"/>
          <p:nvPr/>
        </p:nvSpPr>
        <p:spPr>
          <a:xfrm>
            <a:off x="6160466" y="5482351"/>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r">
              <a:spcBef>
                <a:spcPts val="0"/>
              </a:spcBef>
              <a:defRPr b="0" sz="110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sdf_collect</a:t>
            </a:r>
          </a:p>
        </p:txBody>
      </p:sp>
      <p:sp>
        <p:nvSpPr>
          <p:cNvPr id="506" name="dplyr::copy_to"/>
          <p:cNvSpPr txBox="1"/>
          <p:nvPr/>
        </p:nvSpPr>
        <p:spPr>
          <a:xfrm>
            <a:off x="6149244" y="4687389"/>
            <a:ext cx="1270001"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r">
              <a:spcBef>
                <a:spcPts val="0"/>
              </a:spcBef>
              <a:defRPr b="0" sz="1100">
                <a:solidFill>
                  <a:srgbClr val="000000"/>
                </a:solidFill>
                <a:latin typeface="+mj-lt"/>
                <a:ea typeface="+mj-ea"/>
                <a:cs typeface="+mj-cs"/>
                <a:sym typeface="Source Sans Pro Light"/>
              </a:defRPr>
            </a:pPr>
            <a:r>
              <a:t>dplyr::</a:t>
            </a:r>
            <a:r>
              <a:rPr>
                <a:latin typeface="Source Sans Pro Semibold"/>
                <a:ea typeface="Source Sans Pro Semibold"/>
                <a:cs typeface="Source Sans Pro Semibold"/>
                <a:sym typeface="Source Sans Pro Semibold"/>
              </a:rPr>
              <a:t>copy_to</a:t>
            </a:r>
          </a:p>
        </p:txBody>
      </p:sp>
      <p:sp>
        <p:nvSpPr>
          <p:cNvPr id="507" name="spark_dataframe()"/>
          <p:cNvSpPr txBox="1"/>
          <p:nvPr/>
        </p:nvSpPr>
        <p:spPr>
          <a:xfrm>
            <a:off x="6149335" y="7798309"/>
            <a:ext cx="12254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spark_dataframe()</a:t>
            </a:r>
          </a:p>
        </p:txBody>
      </p:sp>
      <p:sp>
        <p:nvSpPr>
          <p:cNvPr id="508" name="sparklyr is an R interface for"/>
          <p:cNvSpPr txBox="1"/>
          <p:nvPr/>
        </p:nvSpPr>
        <p:spPr>
          <a:xfrm>
            <a:off x="9743804" y="8935099"/>
            <a:ext cx="931694" cy="1290242"/>
          </a:xfrm>
          <a:prstGeom prst="rect">
            <a:avLst/>
          </a:prstGeom>
          <a:ln w="12700">
            <a:miter lim="400000"/>
          </a:ln>
          <a:extLst>
            <a:ext uri="{C572A759-6A51-4108-AA02-DFA0A04FC94B}">
              <ma14:wrappingTextBoxFlag xmlns:ma14="http://schemas.microsoft.com/office/mac/drawingml/2011/main" val="1"/>
            </a:ext>
          </a:extLst>
        </p:spPr>
        <p:txBody>
          <a:bodyPr lIns="54570" tIns="54570" rIns="54570" bIns="54570" anchor="ctr">
            <a:spAutoFit/>
          </a:bodyPr>
          <a:lstStyle/>
          <a:p>
            <a:pPr algn="ctr" defTabSz="12700">
              <a:spcBef>
                <a:spcPts val="0"/>
              </a:spcBef>
              <a:defRPr b="0">
                <a:solidFill>
                  <a:srgbClr val="000000"/>
                </a:solidFill>
                <a:latin typeface="+mj-lt"/>
                <a:ea typeface="+mj-ea"/>
                <a:cs typeface="+mj-cs"/>
                <a:sym typeface="Source Sans Pro Light"/>
              </a:defRPr>
            </a:pPr>
            <a:r>
              <a:rPr i="1" sz="1700">
                <a:latin typeface="Source Sans Pro Semibold"/>
                <a:ea typeface="Source Sans Pro Semibold"/>
                <a:cs typeface="Source Sans Pro Semibold"/>
                <a:sym typeface="Source Sans Pro Semibold"/>
              </a:rPr>
              <a:t>sparklyr</a:t>
            </a:r>
            <a:r>
              <a:t> </a:t>
            </a:r>
            <a:r>
              <a:rPr sz="1400"/>
              <a:t>is an R interface for</a:t>
            </a:r>
            <a:endParaRPr sz="1300"/>
          </a:p>
        </p:txBody>
      </p:sp>
      <p:sp>
        <p:nvSpPr>
          <p:cNvPr id="509" name="ml_create_dummy_variables()"/>
          <p:cNvSpPr txBox="1"/>
          <p:nvPr/>
        </p:nvSpPr>
        <p:spPr>
          <a:xfrm>
            <a:off x="6202820" y="9646724"/>
            <a:ext cx="2172249"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ml_create_dummy_variables()</a:t>
            </a:r>
          </a:p>
        </p:txBody>
      </p:sp>
      <p:sp>
        <p:nvSpPr>
          <p:cNvPr id="510" name="ml_model()"/>
          <p:cNvSpPr txBox="1"/>
          <p:nvPr/>
        </p:nvSpPr>
        <p:spPr>
          <a:xfrm>
            <a:off x="8412762" y="9799787"/>
            <a:ext cx="863526"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ml_model()</a:t>
            </a:r>
          </a:p>
        </p:txBody>
      </p:sp>
      <p:sp>
        <p:nvSpPr>
          <p:cNvPr id="511" name="ml_prepare_dataframe()"/>
          <p:cNvSpPr txBox="1"/>
          <p:nvPr/>
        </p:nvSpPr>
        <p:spPr>
          <a:xfrm>
            <a:off x="6214403" y="9872264"/>
            <a:ext cx="1884905"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ml_prepare_dataframe()</a:t>
            </a:r>
          </a:p>
        </p:txBody>
      </p:sp>
      <p:sp>
        <p:nvSpPr>
          <p:cNvPr id="512" name="ml_prepare_response_features_intercept()"/>
          <p:cNvSpPr txBox="1"/>
          <p:nvPr/>
        </p:nvSpPr>
        <p:spPr>
          <a:xfrm>
            <a:off x="6222495" y="10110136"/>
            <a:ext cx="2943878"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ml_prepare_response_features_intercept()</a:t>
            </a:r>
          </a:p>
        </p:txBody>
      </p:sp>
      <p:sp>
        <p:nvSpPr>
          <p:cNvPr id="513" name="ml_options()"/>
          <p:cNvSpPr txBox="1"/>
          <p:nvPr/>
        </p:nvSpPr>
        <p:spPr>
          <a:xfrm>
            <a:off x="8391378" y="9576021"/>
            <a:ext cx="931694" cy="1905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defTabSz="12700">
              <a:spcBef>
                <a:spcPts val="0"/>
              </a:spcBef>
              <a:defRPr b="0">
                <a:solidFill>
                  <a:srgbClr val="000000"/>
                </a:solidFill>
                <a:latin typeface="Source Sans Pro Semibold"/>
                <a:ea typeface="Source Sans Pro Semibold"/>
                <a:cs typeface="Source Sans Pro Semibold"/>
                <a:sym typeface="Source Sans Pro Semibold"/>
              </a:defRPr>
            </a:lvl1pPr>
          </a:lstStyle>
          <a:p>
            <a:pPr>
              <a:defRPr>
                <a:latin typeface="+mj-lt"/>
                <a:ea typeface="+mj-ea"/>
                <a:cs typeface="+mj-cs"/>
                <a:sym typeface="Source Sans Pro Light"/>
              </a:defRPr>
            </a:pPr>
            <a:r>
              <a:rPr>
                <a:latin typeface="Source Sans Pro Semibold"/>
                <a:ea typeface="Source Sans Pro Semibold"/>
                <a:cs typeface="Source Sans Pro Semibold"/>
                <a:sym typeface="Source Sans Pro Semibold"/>
              </a:rPr>
              <a:t>ml_options()</a:t>
            </a:r>
          </a:p>
        </p:txBody>
      </p:sp>
      <p:sp>
        <p:nvSpPr>
          <p:cNvPr id="514" name="ml_decision_tree(my_table,…"/>
          <p:cNvSpPr txBox="1"/>
          <p:nvPr/>
        </p:nvSpPr>
        <p:spPr>
          <a:xfrm>
            <a:off x="9627755" y="810484"/>
            <a:ext cx="3996306" cy="8044124"/>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marL="127000" indent="-127000">
              <a:spcBef>
                <a:spcPts val="0"/>
              </a:spcBef>
              <a:defRPr b="0" sz="1100">
                <a:solidFill>
                  <a:srgbClr val="C0813E"/>
                </a:solidFill>
                <a:latin typeface="+mj-lt"/>
                <a:ea typeface="+mj-ea"/>
                <a:cs typeface="+mj-cs"/>
                <a:sym typeface="Source Sans Pro Light"/>
              </a:defRPr>
            </a:pPr>
            <a:r>
              <a:rPr sz="1200">
                <a:latin typeface="Source Sans Pro Semibold"/>
                <a:ea typeface="Source Sans Pro Semibold"/>
                <a:cs typeface="Source Sans Pro Semibold"/>
                <a:sym typeface="Source Sans Pro Semibold"/>
              </a:rPr>
              <a:t>ml_decision_tree</a:t>
            </a:r>
            <a:r>
              <a:rPr sz="1200"/>
              <a:t>(</a:t>
            </a:r>
            <a:r>
              <a:t>my_table, </a:t>
            </a:r>
          </a:p>
          <a:p>
            <a:pPr marL="127000">
              <a:spcBef>
                <a:spcPts val="0"/>
              </a:spcBef>
              <a:defRPr b="0" sz="1100">
                <a:solidFill>
                  <a:srgbClr val="C0813E"/>
                </a:solidFill>
                <a:latin typeface="+mj-lt"/>
                <a:ea typeface="+mj-ea"/>
                <a:cs typeface="+mj-cs"/>
                <a:sym typeface="Source Sans Pro Light"/>
              </a:defRPr>
            </a:pPr>
            <a:r>
              <a:t>response = “Species",  features = </a:t>
            </a:r>
          </a:p>
          <a:p>
            <a:pPr marL="127000">
              <a:spcBef>
                <a:spcPts val="400"/>
              </a:spcBef>
              <a:defRPr b="0" sz="1100">
                <a:solidFill>
                  <a:srgbClr val="C0813E"/>
                </a:solidFill>
                <a:latin typeface="+mj-lt"/>
                <a:ea typeface="+mj-ea"/>
                <a:cs typeface="+mj-cs"/>
                <a:sym typeface="Source Sans Pro Light"/>
              </a:defRPr>
            </a:pPr>
            <a:r>
              <a:t>c(“Petal_Length" , "Petal_Width")</a:t>
            </a:r>
            <a:r>
              <a:rPr sz="1200"/>
              <a:t>)</a:t>
            </a:r>
          </a:p>
          <a:p>
            <a:pPr marL="127000" indent="-127000" defTabSz="12700">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ml_als_factorization(</a:t>
            </a:r>
            <a:r>
              <a:rPr sz="1100"/>
              <a:t>x, user.column = "user",</a:t>
            </a:r>
            <a:endParaRPr sz="1100"/>
          </a:p>
          <a:p>
            <a:pPr marL="127000" defTabSz="12700">
              <a:spcBef>
                <a:spcPts val="0"/>
              </a:spcBef>
              <a:defRPr b="0">
                <a:solidFill>
                  <a:srgbClr val="000000"/>
                </a:solidFill>
                <a:latin typeface="+mj-lt"/>
                <a:ea typeface="+mj-ea"/>
                <a:cs typeface="+mj-cs"/>
                <a:sym typeface="Source Sans Pro Light"/>
              </a:defRPr>
            </a:pPr>
            <a:r>
              <a:rPr sz="1100"/>
              <a:t>rating.column = "rating",  item.column = "item",</a:t>
            </a:r>
            <a:endParaRPr sz="1100"/>
          </a:p>
          <a:p>
            <a:pPr marL="127000" defTabSz="12700">
              <a:spcBef>
                <a:spcPts val="400"/>
              </a:spcBef>
              <a:defRPr b="0">
                <a:solidFill>
                  <a:srgbClr val="000000"/>
                </a:solidFill>
                <a:latin typeface="+mj-lt"/>
                <a:ea typeface="+mj-ea"/>
                <a:cs typeface="+mj-cs"/>
                <a:sym typeface="Source Sans Pro Light"/>
              </a:defRPr>
            </a:pPr>
            <a:r>
              <a:rPr sz="1100"/>
              <a:t>rank = 10L, regularization.parameter = 0.1,  iter.max = 10L,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ml_decision_tree(</a:t>
            </a:r>
            <a:r>
              <a:rPr sz="1100"/>
              <a:t>x, response, features, max.bins = 32L, max.depth = 5L,  type = c("auto", "regression", "classification"),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 </a:t>
            </a:r>
            <a:r>
              <a:rPr>
                <a:latin typeface="Source Sans Pro Semibold"/>
                <a:ea typeface="Source Sans Pro Semibold"/>
                <a:cs typeface="Source Sans Pro Semibold"/>
                <a:sym typeface="Source Sans Pro Semibold"/>
              </a:rPr>
              <a:t>ml_gradient_boosted_trees</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ml_generalized_linear_regression(</a:t>
            </a:r>
            <a:r>
              <a:rPr sz="1100"/>
              <a:t>x, response, features, intercept = TRUE,  family = gaussian(link = "identity"),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ml_kmeans(</a:t>
            </a:r>
            <a:r>
              <a:rPr sz="1100"/>
              <a:t>x, centers, iter.max = 100, features = dplyr::tbl_vars(x), compute.cost = TRUE, tolerance = 1e-04, ml.options = ml_options()</a:t>
            </a:r>
            <a:r>
              <a:rPr sz="1100">
                <a:latin typeface="Source Sans Pro Semibold"/>
                <a:ea typeface="Source Sans Pro Semibold"/>
                <a:cs typeface="Source Sans Pro Semibold"/>
                <a:sym typeface="Source Sans Pro Semibold"/>
              </a:rPr>
              <a:t>)</a:t>
            </a:r>
            <a:endParaRPr sz="1100">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ml_lda(</a:t>
            </a:r>
            <a:r>
              <a:rPr sz="1100"/>
              <a:t>x, features = dplyr::tbl_vars(x), k = length(features),  alpha = (50/k) + 1, beta = 0.1 + 1,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ml_linear_regression(</a:t>
            </a:r>
            <a:r>
              <a:rPr sz="1100"/>
              <a:t>x, response, features, intercept = TRUE, alpha = 0, lambda = 0, iter.max = 100L, ml.options = ml_options()</a:t>
            </a:r>
            <a:r>
              <a:rPr>
                <a:latin typeface="Source Sans Pro Semibold"/>
                <a:ea typeface="Source Sans Pro Semibold"/>
                <a:cs typeface="Source Sans Pro Semibold"/>
                <a:sym typeface="Source Sans Pro Semibold"/>
              </a:rPr>
              <a:t>) </a:t>
            </a:r>
            <a:r>
              <a:rPr>
                <a:latin typeface="+mn-lt"/>
                <a:ea typeface="+mn-ea"/>
                <a:cs typeface="+mn-cs"/>
                <a:sym typeface="Source Sans Pro"/>
              </a:rPr>
              <a:t>Same options for:</a:t>
            </a:r>
            <a:r>
              <a:t> </a:t>
            </a:r>
            <a:r>
              <a:rPr>
                <a:latin typeface="Source Sans Pro Semibold"/>
                <a:ea typeface="Source Sans Pro Semibold"/>
                <a:cs typeface="Source Sans Pro Semibold"/>
                <a:sym typeface="Source Sans Pro Semibold"/>
              </a:rPr>
              <a:t>ml_logistic_regression</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ml_multilayer_perceptron(</a:t>
            </a:r>
            <a:r>
              <a:rPr sz="1100"/>
              <a:t>x, response, features, layers, iter.max = 100, seed = sample(.Machine$integer.max, 1),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ml_naive_bayes(</a:t>
            </a:r>
            <a:r>
              <a:rPr sz="1100"/>
              <a:t>x, response, features, lambda = 0,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ml_one_vs_rest(</a:t>
            </a:r>
            <a:r>
              <a:rPr sz="1100"/>
              <a:t>x, classifier, response, features,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ml_pca(</a:t>
            </a:r>
            <a:r>
              <a:rPr sz="1100"/>
              <a:t>x, features = dplyr::tbl_vars(x),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ml_random_forest(</a:t>
            </a:r>
            <a:r>
              <a:rPr sz="1100"/>
              <a:t>x, response, features, max.bins = 32L, max.depth = 5L,  num.trees = 20L, type = c("auto", "regression", "classification"),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ml_survival_regression(</a:t>
            </a:r>
            <a:r>
              <a:rPr sz="1100"/>
              <a:t>x, response, features, intercept = TRUE,censor = "censor", iter.max = 100L, ml.options =  ml_options()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ml_binary_classification_eval(</a:t>
            </a:r>
            <a:r>
              <a:rPr sz="1100"/>
              <a:t>predicted_tbl_spark, label, score,  metric = "areaUnderROC"</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ml_classification_eval(</a:t>
            </a:r>
            <a:r>
              <a:rPr sz="1100"/>
              <a:t>predicted_tbl_spark, label, predicted_lbl, metric = "f1"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marL="127000" indent="-127000" defTabSz="12700">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ml_tree_feature_importance(</a:t>
            </a:r>
            <a:r>
              <a:rPr sz="1100"/>
              <a:t>sc, model</a:t>
            </a:r>
            <a:r>
              <a:rPr>
                <a:latin typeface="Source Sans Pro Semibold"/>
                <a:ea typeface="Source Sans Pro Semibold"/>
                <a:cs typeface="Source Sans Pro Semibold"/>
                <a:sym typeface="Source Sans Pro Semibold"/>
              </a:rPr>
              <a:t>)</a:t>
            </a:r>
          </a:p>
        </p:txBody>
      </p:sp>
      <p:sp>
        <p:nvSpPr>
          <p:cNvPr id="515" name="IMPORT INTO SPARK FROM A FILE"/>
          <p:cNvSpPr txBox="1"/>
          <p:nvPr/>
        </p:nvSpPr>
        <p:spPr>
          <a:xfrm>
            <a:off x="344159" y="1784743"/>
            <a:ext cx="226634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IMPORT INTO SPARK FROM A FILE</a:t>
            </a:r>
          </a:p>
        </p:txBody>
      </p:sp>
      <p:sp>
        <p:nvSpPr>
          <p:cNvPr id="516" name="SPARK SQL COMMANDS"/>
          <p:cNvSpPr txBox="1"/>
          <p:nvPr/>
        </p:nvSpPr>
        <p:spPr>
          <a:xfrm>
            <a:off x="3561990" y="778241"/>
            <a:ext cx="159898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COMMANDS</a:t>
            </a:r>
          </a:p>
        </p:txBody>
      </p:sp>
      <p:sp>
        <p:nvSpPr>
          <p:cNvPr id="517" name="FROM A TABLE IN HIVE"/>
          <p:cNvSpPr txBox="1"/>
          <p:nvPr/>
        </p:nvSpPr>
        <p:spPr>
          <a:xfrm>
            <a:off x="3561990" y="1797443"/>
            <a:ext cx="152567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FROM A TABLE IN HIVE</a:t>
            </a:r>
          </a:p>
        </p:txBody>
      </p:sp>
      <p:sp>
        <p:nvSpPr>
          <p:cNvPr id="518" name="Wrangle"/>
          <p:cNvSpPr txBox="1"/>
          <p:nvPr/>
        </p:nvSpPr>
        <p:spPr>
          <a:xfrm>
            <a:off x="320788" y="3943936"/>
            <a:ext cx="1122364"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77A00"/>
                </a:solidFill>
              </a:defRPr>
            </a:pPr>
            <a:r>
              <a:t>Wrangle</a:t>
            </a:r>
          </a:p>
        </p:txBody>
      </p:sp>
      <p:sp>
        <p:nvSpPr>
          <p:cNvPr id="519" name="Line"/>
          <p:cNvSpPr/>
          <p:nvPr/>
        </p:nvSpPr>
        <p:spPr>
          <a:xfrm>
            <a:off x="306505" y="3982264"/>
            <a:ext cx="5535277"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20" name="SPARK SQL VIA DPLYR VERBS"/>
          <p:cNvSpPr txBox="1"/>
          <p:nvPr/>
        </p:nvSpPr>
        <p:spPr>
          <a:xfrm>
            <a:off x="344159" y="4413643"/>
            <a:ext cx="195087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SPARK SQL VIA DPLYR VERBS</a:t>
            </a:r>
          </a:p>
        </p:txBody>
      </p:sp>
      <p:sp>
        <p:nvSpPr>
          <p:cNvPr id="521" name="DIRECT SPARK SQL COMMANDS"/>
          <p:cNvSpPr txBox="1"/>
          <p:nvPr/>
        </p:nvSpPr>
        <p:spPr>
          <a:xfrm>
            <a:off x="344159" y="5670943"/>
            <a:ext cx="2120647"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DIRECT SPARK SQL COMMANDS</a:t>
            </a:r>
          </a:p>
        </p:txBody>
      </p:sp>
      <p:sp>
        <p:nvSpPr>
          <p:cNvPr id="522" name="SCALA API VIA SDF FUNCTIONS"/>
          <p:cNvSpPr txBox="1"/>
          <p:nvPr/>
        </p:nvSpPr>
        <p:spPr>
          <a:xfrm>
            <a:off x="344159" y="6750443"/>
            <a:ext cx="2079803"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SCALA API VIA SDF FUNCTIONS</a:t>
            </a:r>
          </a:p>
        </p:txBody>
      </p:sp>
      <p:sp>
        <p:nvSpPr>
          <p:cNvPr id="523" name="ML TRANSFORMERS"/>
          <p:cNvSpPr txBox="1"/>
          <p:nvPr/>
        </p:nvSpPr>
        <p:spPr>
          <a:xfrm>
            <a:off x="3253236" y="4413643"/>
            <a:ext cx="136565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ML TRANSFORMERS</a:t>
            </a:r>
          </a:p>
        </p:txBody>
      </p:sp>
      <p:sp>
        <p:nvSpPr>
          <p:cNvPr id="524" name="DOWNLOAD DATA TO R MEMORY"/>
          <p:cNvSpPr txBox="1"/>
          <p:nvPr/>
        </p:nvSpPr>
        <p:spPr>
          <a:xfrm>
            <a:off x="6126513" y="770368"/>
            <a:ext cx="2153261"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DOWNLOAD DATA TO R MEMORY</a:t>
            </a:r>
          </a:p>
        </p:txBody>
      </p:sp>
      <p:sp>
        <p:nvSpPr>
          <p:cNvPr id="525" name="SAVE FROM SPARK TO FILE SYSTEM"/>
          <p:cNvSpPr txBox="1"/>
          <p:nvPr/>
        </p:nvSpPr>
        <p:spPr>
          <a:xfrm>
            <a:off x="6126513" y="2167368"/>
            <a:ext cx="2362049"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SAVE FROM SPARK TO FILE SYSTEM</a:t>
            </a:r>
          </a:p>
        </p:txBody>
      </p:sp>
      <p:sp>
        <p:nvSpPr>
          <p:cNvPr id="526" name="Line"/>
          <p:cNvSpPr/>
          <p:nvPr/>
        </p:nvSpPr>
        <p:spPr>
          <a:xfrm>
            <a:off x="6116695" y="3993858"/>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27" name="Reading &amp; Writing from Apache Spark"/>
          <p:cNvSpPr txBox="1"/>
          <p:nvPr/>
        </p:nvSpPr>
        <p:spPr>
          <a:xfrm>
            <a:off x="6116695" y="3987279"/>
            <a:ext cx="3263800" cy="3683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1650">
                <a:solidFill>
                  <a:srgbClr val="D77A00"/>
                </a:solidFill>
              </a:defRPr>
            </a:pPr>
            <a:r>
              <a:rPr sz="2100"/>
              <a:t>Reading &amp; Writing</a:t>
            </a:r>
            <a:r>
              <a:t> </a:t>
            </a:r>
            <a:r>
              <a:rPr sz="1200"/>
              <a:t>from Apache Spark</a:t>
            </a:r>
          </a:p>
        </p:txBody>
      </p:sp>
      <p:sp>
        <p:nvSpPr>
          <p:cNvPr id="528" name="Line"/>
          <p:cNvSpPr/>
          <p:nvPr/>
        </p:nvSpPr>
        <p:spPr>
          <a:xfrm>
            <a:off x="6117366" y="6306365"/>
            <a:ext cx="3278239" cy="1"/>
          </a:xfrm>
          <a:prstGeom prst="line">
            <a:avLst/>
          </a:prstGeom>
          <a:ln w="6350">
            <a:solidFill>
              <a:srgbClr val="797979"/>
            </a:solidFill>
            <a:miter lim="400000"/>
          </a:ln>
        </p:spPr>
        <p:txBody>
          <a:bodyPr lIns="54570" tIns="54570" rIns="54570" bIns="54570" anchor="ctr"/>
          <a:lstStyle/>
          <a:p>
            <a:pPr>
              <a:lnSpc>
                <a:spcPct val="80000"/>
              </a:lnSpc>
              <a:spcBef>
                <a:spcPts val="600"/>
              </a:spcBef>
              <a:defRPr b="0">
                <a:solidFill>
                  <a:srgbClr val="000000"/>
                </a:solidFill>
              </a:defRPr>
            </a:pPr>
          </a:p>
        </p:txBody>
      </p:sp>
      <p:sp>
        <p:nvSpPr>
          <p:cNvPr id="529" name="Extensions"/>
          <p:cNvSpPr txBox="1"/>
          <p:nvPr/>
        </p:nvSpPr>
        <p:spPr>
          <a:xfrm>
            <a:off x="6117366" y="6268036"/>
            <a:ext cx="1453516" cy="4318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lnSpc>
                <a:spcPct val="80000"/>
              </a:lnSpc>
              <a:spcBef>
                <a:spcPts val="0"/>
              </a:spcBef>
              <a:defRPr b="0" sz="2500">
                <a:solidFill>
                  <a:srgbClr val="D77A00"/>
                </a:solidFill>
              </a:defRPr>
            </a:pPr>
            <a:r>
              <a:t>Extensions</a:t>
            </a:r>
          </a:p>
        </p:txBody>
      </p:sp>
      <p:sp>
        <p:nvSpPr>
          <p:cNvPr id="530" name="CORE TYPES"/>
          <p:cNvSpPr txBox="1"/>
          <p:nvPr/>
        </p:nvSpPr>
        <p:spPr>
          <a:xfrm>
            <a:off x="6126513" y="7051137"/>
            <a:ext cx="853898"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CORE TYPES</a:t>
            </a:r>
          </a:p>
        </p:txBody>
      </p:sp>
      <p:sp>
        <p:nvSpPr>
          <p:cNvPr id="531" name="CALL SPARK FROM R"/>
          <p:cNvSpPr txBox="1"/>
          <p:nvPr/>
        </p:nvSpPr>
        <p:spPr>
          <a:xfrm>
            <a:off x="6126513" y="8250734"/>
            <a:ext cx="1392785"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CALL SPARK FROM R</a:t>
            </a:r>
          </a:p>
        </p:txBody>
      </p:sp>
      <p:sp>
        <p:nvSpPr>
          <p:cNvPr id="532" name="MACHINE LEARNING EXTENSIONS"/>
          <p:cNvSpPr txBox="1"/>
          <p:nvPr/>
        </p:nvSpPr>
        <p:spPr>
          <a:xfrm>
            <a:off x="6129457" y="9367365"/>
            <a:ext cx="2269542" cy="215901"/>
          </a:xfrm>
          <a:prstGeom prst="rect">
            <a:avLst/>
          </a:prstGeom>
          <a:ln w="12700">
            <a:miter lim="400000"/>
          </a:ln>
          <a:extLst>
            <a:ext uri="{C572A759-6A51-4108-AA02-DFA0A04FC94B}">
              <ma14:wrappingTextBoxFlag xmlns:ma14="http://schemas.microsoft.com/office/mac/drawingml/2011/main" val="1"/>
            </a:ext>
          </a:extLst>
        </p:spPr>
        <p:txBody>
          <a:bodyPr wrap="none" lIns="12700" tIns="12700" rIns="12700" bIns="12700" anchor="ctr">
            <a:spAutoFit/>
          </a:bodyPr>
          <a:lstStyle/>
          <a:p>
            <a:pPr lvl="1" indent="0"/>
            <a:r>
              <a:t>MACHINE LEARNING EXTENSIONS</a:t>
            </a:r>
          </a:p>
        </p:txBody>
      </p:sp>
      <p:sp>
        <p:nvSpPr>
          <p:cNvPr id="533" name="sdf_mutate(.data)…"/>
          <p:cNvSpPr txBox="1"/>
          <p:nvPr/>
        </p:nvSpPr>
        <p:spPr>
          <a:xfrm>
            <a:off x="411676" y="6973379"/>
            <a:ext cx="2662468" cy="3160670"/>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ormAutofit fontScale="100000" lnSpcReduction="0"/>
          </a:bodyPr>
          <a:lstStyle/>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sdf_mutate</a:t>
            </a:r>
            <a:r>
              <a:t>(.data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rgbClr val="C0813E"/>
                </a:solidFill>
              </a:defRPr>
            </a:pPr>
            <a:r>
              <a:t>Works like dplyr mutate function</a:t>
            </a:r>
            <a:endParaRPr>
              <a:latin typeface="Source Sans Pro Semibold"/>
              <a:ea typeface="Source Sans Pro Semibold"/>
              <a:cs typeface="Source Sans Pro Semibold"/>
              <a:sym typeface="Source Sans Pro Semibold"/>
            </a:endParaRPr>
          </a:p>
          <a:p>
            <a:pPr>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sdf_partition(</a:t>
            </a:r>
            <a:r>
              <a:t>x, ..., weights = NULL, seed = sample (.Machine$integer.max,  1)</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i="1" sz="1100">
                <a:solidFill>
                  <a:srgbClr val="C0813E"/>
                </a:solidFill>
                <a:latin typeface="+mj-lt"/>
                <a:ea typeface="+mj-ea"/>
                <a:cs typeface="+mj-cs"/>
                <a:sym typeface="Source Sans Pro Light"/>
              </a:defRPr>
            </a:pPr>
            <a:r>
              <a:rPr i="0">
                <a:latin typeface="Source Sans Pro Semibold"/>
                <a:ea typeface="Source Sans Pro Semibold"/>
                <a:cs typeface="Source Sans Pro Semibold"/>
                <a:sym typeface="Source Sans Pro Semibold"/>
              </a:rPr>
              <a:t>sdf_partition</a:t>
            </a:r>
            <a:r>
              <a:t>(x, training = 0.5, test = 0.5)</a:t>
            </a: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sdf_register(</a:t>
            </a:r>
            <a:r>
              <a:t>x, name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rgbClr val="C0813E"/>
                </a:solidFill>
              </a:defRPr>
            </a:pPr>
            <a:r>
              <a:t>Gives a Spark DataFrame a table name </a:t>
            </a:r>
            <a:endParaRPr>
              <a:latin typeface="Source Sans Pro Semibold"/>
              <a:ea typeface="Source Sans Pro Semibold"/>
              <a:cs typeface="Source Sans Pro Semibold"/>
              <a:sym typeface="Source Sans Pro Semibold"/>
            </a:endParaRPr>
          </a:p>
          <a:p>
            <a:pPr>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sdf_sample(</a:t>
            </a:r>
            <a:r>
              <a:t>x, fraction = 1, replacement = TRUE, seed = NULL</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sdf_sort(</a:t>
            </a:r>
            <a:r>
              <a:t>x, columns</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400"/>
              </a:spcBef>
              <a:defRPr b="0" sz="1100">
                <a:solidFill>
                  <a:srgbClr val="C0813E"/>
                </a:solidFill>
              </a:defRPr>
            </a:pPr>
            <a:r>
              <a:t>Sorts by &gt;=1 columns in ascending order</a:t>
            </a:r>
            <a:endParaRPr>
              <a:latin typeface="Source Sans Pro Semibold"/>
              <a:ea typeface="Source Sans Pro Semibold"/>
              <a:cs typeface="Source Sans Pro Semibold"/>
              <a:sym typeface="Source Sans Pro Semibold"/>
            </a:endParaRPr>
          </a:p>
          <a:p>
            <a:pPr algn="just">
              <a:spcBef>
                <a:spcPts val="40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sdf_with_unique_id(</a:t>
            </a:r>
            <a:r>
              <a:t>x, id = "id"</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a:solidFill>
                  <a:srgbClr val="000000"/>
                </a:solidFill>
                <a:latin typeface="+mj-lt"/>
                <a:ea typeface="+mj-ea"/>
                <a:cs typeface="+mj-cs"/>
                <a:sym typeface="Source Sans Pro Light"/>
              </a:defRPr>
            </a:pPr>
            <a:r>
              <a:rPr>
                <a:latin typeface="Source Sans Pro Semibold"/>
                <a:ea typeface="Source Sans Pro Semibold"/>
                <a:cs typeface="Source Sans Pro Semibold"/>
                <a:sym typeface="Source Sans Pro Semibold"/>
              </a:rPr>
              <a:t>sdf_predict(</a:t>
            </a:r>
            <a:r>
              <a:rPr sz="1100"/>
              <a:t>object, newdata</a:t>
            </a:r>
            <a:r>
              <a:rPr>
                <a:latin typeface="Source Sans Pro Semibold"/>
                <a:ea typeface="Source Sans Pro Semibold"/>
                <a:cs typeface="Source Sans Pro Semibold"/>
                <a:sym typeface="Source Sans Pro Semibold"/>
              </a:rPr>
              <a:t>)</a:t>
            </a:r>
            <a:endParaRPr>
              <a:latin typeface="Source Sans Pro Semibold"/>
              <a:ea typeface="Source Sans Pro Semibold"/>
              <a:cs typeface="Source Sans Pro Semibold"/>
              <a:sym typeface="Source Sans Pro Semibold"/>
            </a:endParaRPr>
          </a:p>
          <a:p>
            <a:pPr algn="just">
              <a:spcBef>
                <a:spcPts val="0"/>
              </a:spcBef>
              <a:defRPr b="0" sz="1100">
                <a:solidFill>
                  <a:srgbClr val="C0813E"/>
                </a:solidFill>
              </a:defRPr>
            </a:pPr>
            <a:r>
              <a:t>Spark DataFrame with predicted values</a:t>
            </a:r>
          </a:p>
        </p:txBody>
      </p:sp>
      <p:pic>
        <p:nvPicPr>
          <p:cNvPr id="534" name="sparklyr.png" descr="sparklyr.png"/>
          <p:cNvPicPr>
            <a:picLocks noChangeAspect="1"/>
          </p:cNvPicPr>
          <p:nvPr/>
        </p:nvPicPr>
        <p:blipFill>
          <a:blip r:embed="rId5">
            <a:extLst/>
          </a:blip>
          <a:stretch>
            <a:fillRect/>
          </a:stretch>
        </p:blipFill>
        <p:spPr>
          <a:xfrm>
            <a:off x="12295695" y="182823"/>
            <a:ext cx="1397001" cy="1619078"/>
          </a:xfrm>
          <a:prstGeom prst="rect">
            <a:avLst/>
          </a:prstGeom>
          <a:ln w="12700">
            <a:miter lim="400000"/>
          </a:ln>
        </p:spPr>
      </p:pic>
      <p:pic>
        <p:nvPicPr>
          <p:cNvPr id="535" name="Image" descr="Image"/>
          <p:cNvPicPr>
            <a:picLocks noChangeAspect="1"/>
          </p:cNvPicPr>
          <p:nvPr/>
        </p:nvPicPr>
        <p:blipFill>
          <a:blip r:embed="rId6">
            <a:extLst/>
          </a:blip>
          <a:stretch>
            <a:fillRect/>
          </a:stretch>
        </p:blipFill>
        <p:spPr>
          <a:xfrm>
            <a:off x="238823" y="9978474"/>
            <a:ext cx="1754521" cy="616478"/>
          </a:xfrm>
          <a:prstGeom prst="rect">
            <a:avLst/>
          </a:prstGeom>
          <a:ln w="12700">
            <a:miter lim="400000"/>
          </a:ln>
        </p:spPr>
      </p:pic>
      <p:pic>
        <p:nvPicPr>
          <p:cNvPr id="536" name="hive.png" descr="hive.png"/>
          <p:cNvPicPr>
            <a:picLocks noChangeAspect="1"/>
          </p:cNvPicPr>
          <p:nvPr/>
        </p:nvPicPr>
        <p:blipFill>
          <a:blip r:embed="rId7">
            <a:extLst/>
          </a:blip>
          <a:stretch>
            <a:fillRect/>
          </a:stretch>
        </p:blipFill>
        <p:spPr>
          <a:xfrm>
            <a:off x="8795045" y="4648779"/>
            <a:ext cx="510303" cy="459273"/>
          </a:xfrm>
          <a:prstGeom prst="rect">
            <a:avLst/>
          </a:prstGeom>
          <a:ln w="12700">
            <a:miter lim="400000"/>
          </a:ln>
        </p:spPr>
      </p:pic>
      <p:pic>
        <p:nvPicPr>
          <p:cNvPr id="537" name="spark-logo-trademark.png" descr="spark-logo-trademark.png"/>
          <p:cNvPicPr>
            <a:picLocks noChangeAspect="1"/>
          </p:cNvPicPr>
          <p:nvPr/>
        </p:nvPicPr>
        <p:blipFill>
          <a:blip r:embed="rId8">
            <a:extLst/>
          </a:blip>
          <a:stretch>
            <a:fillRect/>
          </a:stretch>
        </p:blipFill>
        <p:spPr>
          <a:xfrm>
            <a:off x="7532659" y="5128039"/>
            <a:ext cx="555601" cy="295533"/>
          </a:xfrm>
          <a:prstGeom prst="rect">
            <a:avLst/>
          </a:prstGeom>
          <a:ln w="12700">
            <a:miter lim="400000"/>
          </a:ln>
        </p:spPr>
      </p:pic>
      <p:pic>
        <p:nvPicPr>
          <p:cNvPr id="538" name="RStudio-Ball.png" descr="RStudio-Ball.png"/>
          <p:cNvPicPr>
            <a:picLocks noChangeAspect="1"/>
          </p:cNvPicPr>
          <p:nvPr/>
        </p:nvPicPr>
        <p:blipFill>
          <a:blip r:embed="rId9">
            <a:extLst/>
          </a:blip>
          <a:stretch>
            <a:fillRect/>
          </a:stretch>
        </p:blipFill>
        <p:spPr>
          <a:xfrm>
            <a:off x="6129388" y="5081707"/>
            <a:ext cx="510303" cy="510304"/>
          </a:xfrm>
          <a:prstGeom prst="rect">
            <a:avLst/>
          </a:prstGeom>
          <a:ln w="12700">
            <a:miter lim="400000"/>
          </a:ln>
        </p:spPr>
      </p:pic>
      <p:pic>
        <p:nvPicPr>
          <p:cNvPr id="539" name="Image" descr="Image"/>
          <p:cNvPicPr>
            <a:picLocks noChangeAspect="1"/>
          </p:cNvPicPr>
          <p:nvPr/>
        </p:nvPicPr>
        <p:blipFill>
          <a:blip r:embed="rId10">
            <a:extLst/>
          </a:blip>
          <a:stretch>
            <a:fillRect/>
          </a:stretch>
        </p:blipFill>
        <p:spPr>
          <a:xfrm>
            <a:off x="10815589" y="8945751"/>
            <a:ext cx="2483291" cy="1343980"/>
          </a:xfrm>
          <a:prstGeom prst="rect">
            <a:avLst/>
          </a:prstGeom>
          <a:ln w="12700">
            <a:miter lim="400000"/>
          </a:ln>
        </p:spPr>
      </p:pic>
      <p:pic>
        <p:nvPicPr>
          <p:cNvPr id="540" name="spark-logo-trademark.png" descr="spark-logo-trademark.png"/>
          <p:cNvPicPr>
            <a:picLocks noChangeAspect="1"/>
          </p:cNvPicPr>
          <p:nvPr/>
        </p:nvPicPr>
        <p:blipFill>
          <a:blip r:embed="rId8">
            <a:extLst/>
          </a:blip>
          <a:stretch>
            <a:fillRect/>
          </a:stretch>
        </p:blipFill>
        <p:spPr>
          <a:xfrm>
            <a:off x="9892418" y="9934105"/>
            <a:ext cx="674770" cy="358920"/>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4C4C4C"/>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57769A"/>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a:ea typeface="Source Sans Pro"/>
        <a:cs typeface="Source Sans Pro"/>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8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upright="0">
        <a:spAutoFit/>
      </a:bodyPr>
      <a:lstStyle>
        <a:defPPr marL="0" marR="0" indent="0" algn="l" defTabSz="584200" rtl="0" fontAlgn="auto" latinLnBrk="0" hangingPunct="0">
          <a:lnSpc>
            <a:spcPct val="100000"/>
          </a:lnSpc>
          <a:spcBef>
            <a:spcPts val="200"/>
          </a:spcBef>
          <a:spcAft>
            <a:spcPts val="0"/>
          </a:spcAft>
          <a:buClrTx/>
          <a:buSzTx/>
          <a:buFontTx/>
          <a:buNone/>
          <a:tabLst/>
          <a:defRPr b="1" baseline="0" cap="none" i="0" spc="0" strike="noStrike" sz="1200" u="none" kumimoji="0" normalizeH="0">
            <a:ln>
              <a:noFill/>
            </a:ln>
            <a:solidFill>
              <a:srgbClr val="4C4C4C"/>
            </a:solidFill>
            <a:effectLst/>
            <a:uFillTx/>
            <a:latin typeface="+mn-lt"/>
            <a:ea typeface="+mn-ea"/>
            <a:cs typeface="+mn-cs"/>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