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Source Sans Pro"/>
        <a:ea typeface="Source Sans Pro"/>
        <a:cs typeface="Source Sans Pro"/>
        <a:sym typeface="Source Sans Pr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70551"/>
              <a:satOff val="43858"/>
              <a:lumOff val="-27151"/>
            </a:schemeClr>
          </a:solidFill>
        </a:fill>
      </a:tcStyle>
    </a:firstRow>
  </a:tblStyle>
  <a:tblStyle styleId="{C7B018BB-80A7-4F77-B60F-C8B233D01FF8}" styleName="">
    <a:tblBg/>
    <a:wholeTbl>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hueOff val="3022873"/>
              <a:satOff val="49793"/>
              <a:lumOff val="-38364"/>
            </a:schemeClr>
          </a:solidFill>
        </a:fill>
      </a:tcStyle>
    </a:firstRow>
  </a:tblStyle>
  <a:tblStyle styleId="{EEE7283C-3CF3-47DC-8721-378D4A62B228}" styleName="">
    <a:tblBg/>
    <a:wholeTbl>
      <a:tcTxStyle b="off" i="off">
        <a:font>
          <a:latin typeface="Source Sans Pro"/>
          <a:ea typeface="Source Sans Pro"/>
          <a:cs typeface="Source Sans Pro"/>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Source Sans Pro"/>
          <a:ea typeface="Source Sans Pro"/>
          <a:cs typeface="Source Sans Pro"/>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Source Sans Pro"/>
          <a:ea typeface="Source Sans Pro"/>
          <a:cs typeface="Source Sans Pro"/>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Source Sans Pro"/>
          <a:ea typeface="Source Sans Pro"/>
          <a:cs typeface="Source Sans Pro"/>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Avenir Roman"/>
        <a:ea typeface="Avenir Roman"/>
        <a:cs typeface="Avenir Roman"/>
        <a:sym typeface="Avenir Roman"/>
      </a:defRPr>
    </a:lvl1pPr>
    <a:lvl2pPr indent="228600" defTabSz="457200" latinLnBrk="0">
      <a:lnSpc>
        <a:spcPct val="125000"/>
      </a:lnSpc>
      <a:defRPr sz="2600">
        <a:latin typeface="Avenir Roman"/>
        <a:ea typeface="Avenir Roman"/>
        <a:cs typeface="Avenir Roman"/>
        <a:sym typeface="Avenir Roman"/>
      </a:defRPr>
    </a:lvl2pPr>
    <a:lvl3pPr indent="457200" defTabSz="457200" latinLnBrk="0">
      <a:lnSpc>
        <a:spcPct val="125000"/>
      </a:lnSpc>
      <a:defRPr sz="2600">
        <a:latin typeface="Avenir Roman"/>
        <a:ea typeface="Avenir Roman"/>
        <a:cs typeface="Avenir Roman"/>
        <a:sym typeface="Avenir Roman"/>
      </a:defRPr>
    </a:lvl3pPr>
    <a:lvl4pPr indent="685800" defTabSz="457200" latinLnBrk="0">
      <a:lnSpc>
        <a:spcPct val="125000"/>
      </a:lnSpc>
      <a:defRPr sz="2600">
        <a:latin typeface="Avenir Roman"/>
        <a:ea typeface="Avenir Roman"/>
        <a:cs typeface="Avenir Roman"/>
        <a:sym typeface="Avenir Roman"/>
      </a:defRPr>
    </a:lvl4pPr>
    <a:lvl5pPr indent="914400" defTabSz="457200" latinLnBrk="0">
      <a:lnSpc>
        <a:spcPct val="125000"/>
      </a:lnSpc>
      <a:defRPr sz="2600">
        <a:latin typeface="Avenir Roman"/>
        <a:ea typeface="Avenir Roman"/>
        <a:cs typeface="Avenir Roman"/>
        <a:sym typeface="Avenir Roman"/>
      </a:defRPr>
    </a:lvl5pPr>
    <a:lvl6pPr indent="1143000" defTabSz="457200" latinLnBrk="0">
      <a:lnSpc>
        <a:spcPct val="125000"/>
      </a:lnSpc>
      <a:defRPr sz="2600">
        <a:latin typeface="Avenir Roman"/>
        <a:ea typeface="Avenir Roman"/>
        <a:cs typeface="Avenir Roman"/>
        <a:sym typeface="Avenir Roman"/>
      </a:defRPr>
    </a:lvl6pPr>
    <a:lvl7pPr indent="1371600" defTabSz="457200" latinLnBrk="0">
      <a:lnSpc>
        <a:spcPct val="125000"/>
      </a:lnSpc>
      <a:defRPr sz="2600">
        <a:latin typeface="Avenir Roman"/>
        <a:ea typeface="Avenir Roman"/>
        <a:cs typeface="Avenir Roman"/>
        <a:sym typeface="Avenir Roman"/>
      </a:defRPr>
    </a:lvl7pPr>
    <a:lvl8pPr indent="1600200" defTabSz="457200" latinLnBrk="0">
      <a:lnSpc>
        <a:spcPct val="125000"/>
      </a:lnSpc>
      <a:defRPr sz="2600">
        <a:latin typeface="Avenir Roman"/>
        <a:ea typeface="Avenir Roman"/>
        <a:cs typeface="Avenir Roman"/>
        <a:sym typeface="Avenir Roman"/>
      </a:defRPr>
    </a:lvl8pPr>
    <a:lvl9pPr indent="1828800" defTabSz="457200" latinLnBrk="0">
      <a:lnSpc>
        <a:spcPct val="125000"/>
      </a:lnSpc>
      <a:defRPr sz="2600">
        <a:latin typeface="Avenir Roman"/>
        <a:ea typeface="Avenir Roman"/>
        <a:cs typeface="Avenir Roman"/>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364257" y="1918642"/>
            <a:ext cx="11241486" cy="3547071"/>
          </a:xfrm>
          <a:prstGeom prst="rect">
            <a:avLst/>
          </a:prstGeom>
        </p:spPr>
        <p:txBody>
          <a:bodyPr anchor="b"/>
          <a:lstStyle/>
          <a:p>
            <a:pPr/>
            <a:r>
              <a:t>Title Text</a:t>
            </a:r>
          </a:p>
        </p:txBody>
      </p:sp>
      <p:sp>
        <p:nvSpPr>
          <p:cNvPr id="12" name="Body Level One…"/>
          <p:cNvSpPr txBox="1"/>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p:nvPr>
            <p:ph type="body" sz="quarter" idx="13"/>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pPr/>
            <a:r>
              <a:t>–Johnny Appleseed</a:t>
            </a:r>
          </a:p>
        </p:txBody>
      </p:sp>
      <p:sp>
        <p:nvSpPr>
          <p:cNvPr id="94" name="“Type a quote here.”"/>
          <p:cNvSpPr/>
          <p:nvPr>
            <p:ph type="body" sz="quarter" idx="14"/>
          </p:nvPr>
        </p:nvSpPr>
        <p:spPr>
          <a:xfrm>
            <a:off x="1364257" y="4742656"/>
            <a:ext cx="11241486" cy="736700"/>
          </a:xfrm>
          <a:prstGeom prst="rect">
            <a:avLst/>
          </a:prstGeom>
        </p:spPr>
        <p:txBody>
          <a:bodyPr>
            <a:spAutoFit/>
          </a:bodyPr>
          <a:lstStyle>
            <a:lvl1pPr marL="0" indent="0">
              <a:buSzTx/>
              <a:buNone/>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158750"/>
            <a:ext cx="13964218" cy="104775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17" name="Title Text"/>
          <p:cNvSpPr txBox="1"/>
          <p:nvPr>
            <p:ph type="title"/>
          </p:nvPr>
        </p:nvSpPr>
        <p:spPr>
          <a:prstGeom prst="rect">
            <a:avLst/>
          </a:prstGeom>
        </p:spPr>
        <p:txBody>
          <a:bodyPr/>
          <a:lstStyle/>
          <a:p>
            <a:pPr/>
            <a:r>
              <a:t>Title Text</a:t>
            </a:r>
          </a:p>
        </p:txBody>
      </p:sp>
      <p:sp>
        <p:nvSpPr>
          <p:cNvPr id="118" name="Body Level One…"/>
          <p:cNvSpPr txBox="1"/>
          <p:nvPr>
            <p:ph type="body" idx="1"/>
          </p:nvPr>
        </p:nvSpPr>
        <p:spPr>
          <a:prstGeom prst="rect">
            <a:avLst/>
          </a:prstGeom>
        </p:spPr>
        <p:txBody>
          <a:bodyPr/>
          <a:lstStyle>
            <a:lvl1pPr marL="123472" indent="-123472">
              <a:defRPr sz="1000"/>
            </a:lvl1pPr>
            <a:lvl2pPr marL="567972" indent="-123472">
              <a:defRPr sz="1000"/>
            </a:lvl2pPr>
            <a:lvl3pPr marL="1012472" indent="-123472">
              <a:defRPr sz="1000"/>
            </a:lvl3pPr>
            <a:lvl4pPr marL="1456972" indent="-123472">
              <a:defRPr sz="1000"/>
            </a:lvl4pPr>
            <a:lvl5pPr marL="1901472" indent="-123472">
              <a:defRPr sz="1000"/>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725786" y="840878"/>
            <a:ext cx="10504786" cy="6357443"/>
          </a:xfrm>
          <a:prstGeom prst="rect">
            <a:avLst/>
          </a:prstGeom>
        </p:spPr>
        <p:txBody>
          <a:bodyPr lIns="91439" tIns="45719" rIns="91439" bIns="45719" anchor="t">
            <a:noAutofit/>
          </a:bodyPr>
          <a:lstStyle/>
          <a:p>
            <a:pPr/>
          </a:p>
        </p:txBody>
      </p:sp>
      <p:sp>
        <p:nvSpPr>
          <p:cNvPr id="21" name="Title Text"/>
          <p:cNvSpPr txBox="1"/>
          <p:nvPr>
            <p:ph type="title"/>
          </p:nvPr>
        </p:nvSpPr>
        <p:spPr>
          <a:xfrm>
            <a:off x="1364257" y="7375673"/>
            <a:ext cx="11241486" cy="1527970"/>
          </a:xfrm>
          <a:prstGeom prst="rect">
            <a:avLst/>
          </a:prstGeom>
        </p:spPr>
        <p:txBody>
          <a:bodyPr anchor="b"/>
          <a:lstStyle/>
          <a:p>
            <a:pPr/>
            <a:r>
              <a:t>Title Text</a:t>
            </a:r>
          </a:p>
        </p:txBody>
      </p:sp>
      <p:sp>
        <p:nvSpPr>
          <p:cNvPr id="22" name="Body Level One…"/>
          <p:cNvSpPr txBox="1"/>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6790156" y="10090546"/>
            <a:ext cx="376045" cy="388542"/>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364257" y="3623964"/>
            <a:ext cx="11241486" cy="3547072"/>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7216923" y="840878"/>
            <a:ext cx="5729884" cy="8840392"/>
          </a:xfrm>
          <a:prstGeom prst="rect">
            <a:avLst/>
          </a:prstGeom>
        </p:spPr>
        <p:txBody>
          <a:bodyPr lIns="91439" tIns="45719" rIns="91439" bIns="45719" anchor="t">
            <a:noAutofit/>
          </a:bodyPr>
          <a:lstStyle/>
          <a:p>
            <a:pPr/>
          </a:p>
        </p:txBody>
      </p:sp>
      <p:sp>
        <p:nvSpPr>
          <p:cNvPr id="39" name="Title Text"/>
          <p:cNvSpPr txBox="1"/>
          <p:nvPr>
            <p:ph type="title"/>
          </p:nvPr>
        </p:nvSpPr>
        <p:spPr>
          <a:xfrm>
            <a:off x="1023193" y="840878"/>
            <a:ext cx="5729884" cy="4283771"/>
          </a:xfrm>
          <a:prstGeom prst="rect">
            <a:avLst/>
          </a:prstGeom>
        </p:spPr>
        <p:txBody>
          <a:bodyPr anchor="b"/>
          <a:lstStyle>
            <a:lvl1pPr>
              <a:defRPr sz="3300">
                <a:latin typeface="Source Sans Pro Semibold"/>
                <a:ea typeface="Source Sans Pro Semibold"/>
                <a:cs typeface="Source Sans Pro Semibold"/>
                <a:sym typeface="Source Sans Pro Semibold"/>
              </a:defRPr>
            </a:lvl1pPr>
          </a:lstStyle>
          <a:p>
            <a:pPr/>
            <a:r>
              <a:t>Title Text</a:t>
            </a:r>
          </a:p>
        </p:txBody>
      </p:sp>
      <p:sp>
        <p:nvSpPr>
          <p:cNvPr id="40" name="Body Level One…"/>
          <p:cNvSpPr txBox="1"/>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7216923" y="2955478"/>
            <a:ext cx="5729884" cy="6753077"/>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023193" y="2955478"/>
            <a:ext cx="5729884" cy="6753077"/>
          </a:xfrm>
          <a:prstGeom prst="rect">
            <a:avLst/>
          </a:prstGeom>
        </p:spPr>
        <p:txBody>
          <a:bodyPr/>
          <a:lstStyle>
            <a:lvl1pPr marL="146957" indent="-146957">
              <a:defRPr b="1"/>
            </a:lvl1pPr>
            <a:lvl2pPr marL="489857" indent="-146957">
              <a:defRPr b="1"/>
            </a:lvl2pPr>
            <a:lvl3pPr marL="832757" indent="-146957">
              <a:defRPr b="1"/>
            </a:lvl3pPr>
            <a:lvl4pPr marL="1175657" indent="-146957">
              <a:defRPr b="1"/>
            </a:lvl4pPr>
            <a:lvl5pPr marL="1518557" indent="-146957">
              <a:defRPr b="1"/>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023193" y="1523007"/>
            <a:ext cx="11923614" cy="774898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half" idx="13"/>
          </p:nvPr>
        </p:nvSpPr>
        <p:spPr>
          <a:xfrm>
            <a:off x="1023193" y="1113730"/>
            <a:ext cx="5729884" cy="8567540"/>
          </a:xfrm>
          <a:prstGeom prst="rect">
            <a:avLst/>
          </a:prstGeom>
        </p:spPr>
        <p:txBody>
          <a:bodyPr lIns="91439" tIns="45719" rIns="91439" bIns="45719" anchor="t">
            <a:noAutofit/>
          </a:bodyPr>
          <a:lstStyle/>
          <a:p>
            <a:pPr/>
          </a:p>
        </p:txBody>
      </p:sp>
      <p:sp>
        <p:nvSpPr>
          <p:cNvPr id="84" name="Image"/>
          <p:cNvSpPr/>
          <p:nvPr>
            <p:ph type="pic" sz="quarter" idx="14"/>
          </p:nvPr>
        </p:nvSpPr>
        <p:spPr>
          <a:xfrm>
            <a:off x="7216923" y="5629423"/>
            <a:ext cx="5729884" cy="4051847"/>
          </a:xfrm>
          <a:prstGeom prst="rect">
            <a:avLst/>
          </a:prstGeom>
        </p:spPr>
        <p:txBody>
          <a:bodyPr lIns="91439" tIns="45719" rIns="91439" bIns="45719" anchor="t">
            <a:noAutofit/>
          </a:bodyPr>
          <a:lstStyle/>
          <a:p>
            <a:pPr/>
          </a:p>
        </p:txBody>
      </p:sp>
      <p:sp>
        <p:nvSpPr>
          <p:cNvPr id="85" name="Image"/>
          <p:cNvSpPr/>
          <p:nvPr>
            <p:ph type="pic" sz="quarter" idx="15"/>
          </p:nvPr>
        </p:nvSpPr>
        <p:spPr>
          <a:xfrm>
            <a:off x="7223603" y="1113730"/>
            <a:ext cx="5729884" cy="4051847"/>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023193" y="636240"/>
            <a:ext cx="11923614" cy="2319239"/>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normAutofit fontScale="100000" lnSpcReduction="0"/>
          </a:bodyPr>
          <a:lstStyle/>
          <a:p>
            <a:pPr/>
            <a:r>
              <a:t>Title Text</a:t>
            </a:r>
          </a:p>
        </p:txBody>
      </p:sp>
      <p:sp>
        <p:nvSpPr>
          <p:cNvPr id="3" name="Body Level One…"/>
          <p:cNvSpPr txBox="1"/>
          <p:nvPr>
            <p:ph type="body" idx="1"/>
          </p:nvPr>
        </p:nvSpPr>
        <p:spPr>
          <a:xfrm>
            <a:off x="1023193" y="2955478"/>
            <a:ext cx="11923614" cy="6753077"/>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b="0" sz="1800">
                <a:solidFill>
                  <a:srgbClr val="000000"/>
                </a:solidFill>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n-lt"/>
          <a:ea typeface="+mn-ea"/>
          <a:cs typeface="+mn-cs"/>
          <a:sym typeface="Source Sans Pro Light"/>
        </a:defRPr>
      </a:lvl1pPr>
      <a:lvl2pPr marL="0" marR="0" indent="2286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n-lt"/>
          <a:ea typeface="+mn-ea"/>
          <a:cs typeface="+mn-cs"/>
          <a:sym typeface="Source Sans Pro Light"/>
        </a:defRPr>
      </a:lvl2pPr>
      <a:lvl3pPr marL="0" marR="0" indent="4572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n-lt"/>
          <a:ea typeface="+mn-ea"/>
          <a:cs typeface="+mn-cs"/>
          <a:sym typeface="Source Sans Pro Light"/>
        </a:defRPr>
      </a:lvl3pPr>
      <a:lvl4pPr marL="0" marR="0" indent="6858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n-lt"/>
          <a:ea typeface="+mn-ea"/>
          <a:cs typeface="+mn-cs"/>
          <a:sym typeface="Source Sans Pro Light"/>
        </a:defRPr>
      </a:lvl4pPr>
      <a:lvl5pPr marL="0" marR="0" indent="9144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n-lt"/>
          <a:ea typeface="+mn-ea"/>
          <a:cs typeface="+mn-cs"/>
          <a:sym typeface="Source Sans Pro Light"/>
        </a:defRPr>
      </a:lvl5pPr>
      <a:lvl6pPr marL="0" marR="0" indent="11430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n-lt"/>
          <a:ea typeface="+mn-ea"/>
          <a:cs typeface="+mn-cs"/>
          <a:sym typeface="Source Sans Pro Light"/>
        </a:defRPr>
      </a:lvl6pPr>
      <a:lvl7pPr marL="0" marR="0" indent="13716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n-lt"/>
          <a:ea typeface="+mn-ea"/>
          <a:cs typeface="+mn-cs"/>
          <a:sym typeface="Source Sans Pro Light"/>
        </a:defRPr>
      </a:lvl7pPr>
      <a:lvl8pPr marL="0" marR="0" indent="16002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n-lt"/>
          <a:ea typeface="+mn-ea"/>
          <a:cs typeface="+mn-cs"/>
          <a:sym typeface="Source Sans Pro Light"/>
        </a:defRPr>
      </a:lvl8pPr>
      <a:lvl9pPr marL="0" marR="0" indent="18288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n-lt"/>
          <a:ea typeface="+mn-ea"/>
          <a:cs typeface="+mn-cs"/>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b="0" baseline="0" cap="none" i="0" spc="0" strike="noStrike" sz="1200" u="none">
          <a:ln>
            <a:noFill/>
          </a:ln>
          <a:solidFill>
            <a:srgbClr val="000000"/>
          </a:solidFill>
          <a:uFillTx/>
          <a:latin typeface="Source Sans Pro"/>
          <a:ea typeface="Source Sans Pro"/>
          <a:cs typeface="Source Sans Pro"/>
          <a:sym typeface="Source Sans Pro"/>
        </a:defRPr>
      </a:lvl1pPr>
      <a:lvl2pPr marL="592666" marR="0" indent="-148166" algn="l" defTabSz="584200" rtl="0" latinLnBrk="0">
        <a:lnSpc>
          <a:spcPct val="80000"/>
        </a:lnSpc>
        <a:spcBef>
          <a:spcPts val="0"/>
        </a:spcBef>
        <a:spcAft>
          <a:spcPts val="0"/>
        </a:spcAft>
        <a:buClrTx/>
        <a:buSzPct val="75000"/>
        <a:buFontTx/>
        <a:buChar char="•"/>
        <a:tabLst/>
        <a:defRPr b="0" baseline="0" cap="none" i="0" spc="0" strike="noStrike" sz="1200" u="none">
          <a:ln>
            <a:noFill/>
          </a:ln>
          <a:solidFill>
            <a:srgbClr val="000000"/>
          </a:solidFill>
          <a:uFillTx/>
          <a:latin typeface="Source Sans Pro"/>
          <a:ea typeface="Source Sans Pro"/>
          <a:cs typeface="Source Sans Pro"/>
          <a:sym typeface="Source Sans Pro"/>
        </a:defRPr>
      </a:lvl2pPr>
      <a:lvl3pPr marL="1037166" marR="0" indent="-148166" algn="l" defTabSz="584200" rtl="0" latinLnBrk="0">
        <a:lnSpc>
          <a:spcPct val="80000"/>
        </a:lnSpc>
        <a:spcBef>
          <a:spcPts val="0"/>
        </a:spcBef>
        <a:spcAft>
          <a:spcPts val="0"/>
        </a:spcAft>
        <a:buClrTx/>
        <a:buSzPct val="75000"/>
        <a:buFontTx/>
        <a:buChar char="•"/>
        <a:tabLst/>
        <a:defRPr b="0" baseline="0" cap="none" i="0" spc="0" strike="noStrike" sz="1200" u="none">
          <a:ln>
            <a:noFill/>
          </a:ln>
          <a:solidFill>
            <a:srgbClr val="000000"/>
          </a:solidFill>
          <a:uFillTx/>
          <a:latin typeface="Source Sans Pro"/>
          <a:ea typeface="Source Sans Pro"/>
          <a:cs typeface="Source Sans Pro"/>
          <a:sym typeface="Source Sans Pro"/>
        </a:defRPr>
      </a:lvl3pPr>
      <a:lvl4pPr marL="1481666" marR="0" indent="-148166" algn="l" defTabSz="584200" rtl="0" latinLnBrk="0">
        <a:lnSpc>
          <a:spcPct val="80000"/>
        </a:lnSpc>
        <a:spcBef>
          <a:spcPts val="0"/>
        </a:spcBef>
        <a:spcAft>
          <a:spcPts val="0"/>
        </a:spcAft>
        <a:buClrTx/>
        <a:buSzPct val="75000"/>
        <a:buFontTx/>
        <a:buChar char="•"/>
        <a:tabLst/>
        <a:defRPr b="0" baseline="0" cap="none" i="0" spc="0" strike="noStrike" sz="1200" u="none">
          <a:ln>
            <a:noFill/>
          </a:ln>
          <a:solidFill>
            <a:srgbClr val="000000"/>
          </a:solidFill>
          <a:uFillTx/>
          <a:latin typeface="Source Sans Pro"/>
          <a:ea typeface="Source Sans Pro"/>
          <a:cs typeface="Source Sans Pro"/>
          <a:sym typeface="Source Sans Pro"/>
        </a:defRPr>
      </a:lvl4pPr>
      <a:lvl5pPr marL="1926166" marR="0" indent="-148166" algn="l" defTabSz="584200" rtl="0" latinLnBrk="0">
        <a:lnSpc>
          <a:spcPct val="80000"/>
        </a:lnSpc>
        <a:spcBef>
          <a:spcPts val="0"/>
        </a:spcBef>
        <a:spcAft>
          <a:spcPts val="0"/>
        </a:spcAft>
        <a:buClrTx/>
        <a:buSzPct val="75000"/>
        <a:buFontTx/>
        <a:buChar char="•"/>
        <a:tabLst/>
        <a:defRPr b="0" baseline="0" cap="none" i="0" spc="0" strike="noStrike" sz="1200" u="none">
          <a:ln>
            <a:noFill/>
          </a:ln>
          <a:solidFill>
            <a:srgbClr val="000000"/>
          </a:solidFill>
          <a:uFillTx/>
          <a:latin typeface="Source Sans Pro"/>
          <a:ea typeface="Source Sans Pro"/>
          <a:cs typeface="Source Sans Pro"/>
          <a:sym typeface="Source Sans Pro"/>
        </a:defRPr>
      </a:lvl5pPr>
      <a:lvl6pPr marL="2370666" marR="0" indent="-148166" algn="l" defTabSz="584200" rtl="0" latinLnBrk="0">
        <a:lnSpc>
          <a:spcPct val="80000"/>
        </a:lnSpc>
        <a:spcBef>
          <a:spcPts val="0"/>
        </a:spcBef>
        <a:spcAft>
          <a:spcPts val="0"/>
        </a:spcAft>
        <a:buClrTx/>
        <a:buSzPct val="75000"/>
        <a:buFontTx/>
        <a:buChar char="•"/>
        <a:tabLst/>
        <a:defRPr b="0" baseline="0" cap="none" i="0" spc="0" strike="noStrike" sz="1200" u="none">
          <a:ln>
            <a:noFill/>
          </a:ln>
          <a:solidFill>
            <a:srgbClr val="000000"/>
          </a:solidFill>
          <a:uFillTx/>
          <a:latin typeface="Source Sans Pro"/>
          <a:ea typeface="Source Sans Pro"/>
          <a:cs typeface="Source Sans Pro"/>
          <a:sym typeface="Source Sans Pro"/>
        </a:defRPr>
      </a:lvl6pPr>
      <a:lvl7pPr marL="2815166" marR="0" indent="-148166" algn="l" defTabSz="584200" rtl="0" latinLnBrk="0">
        <a:lnSpc>
          <a:spcPct val="80000"/>
        </a:lnSpc>
        <a:spcBef>
          <a:spcPts val="0"/>
        </a:spcBef>
        <a:spcAft>
          <a:spcPts val="0"/>
        </a:spcAft>
        <a:buClrTx/>
        <a:buSzPct val="75000"/>
        <a:buFontTx/>
        <a:buChar char="•"/>
        <a:tabLst/>
        <a:defRPr b="0" baseline="0" cap="none" i="0" spc="0" strike="noStrike" sz="1200" u="none">
          <a:ln>
            <a:noFill/>
          </a:ln>
          <a:solidFill>
            <a:srgbClr val="000000"/>
          </a:solidFill>
          <a:uFillTx/>
          <a:latin typeface="Source Sans Pro"/>
          <a:ea typeface="Source Sans Pro"/>
          <a:cs typeface="Source Sans Pro"/>
          <a:sym typeface="Source Sans Pro"/>
        </a:defRPr>
      </a:lvl7pPr>
      <a:lvl8pPr marL="3259666" marR="0" indent="-148166" algn="l" defTabSz="584200" rtl="0" latinLnBrk="0">
        <a:lnSpc>
          <a:spcPct val="80000"/>
        </a:lnSpc>
        <a:spcBef>
          <a:spcPts val="0"/>
        </a:spcBef>
        <a:spcAft>
          <a:spcPts val="0"/>
        </a:spcAft>
        <a:buClrTx/>
        <a:buSzPct val="75000"/>
        <a:buFontTx/>
        <a:buChar char="•"/>
        <a:tabLst/>
        <a:defRPr b="0" baseline="0" cap="none" i="0" spc="0" strike="noStrike" sz="1200" u="none">
          <a:ln>
            <a:noFill/>
          </a:ln>
          <a:solidFill>
            <a:srgbClr val="000000"/>
          </a:solidFill>
          <a:uFillTx/>
          <a:latin typeface="Source Sans Pro"/>
          <a:ea typeface="Source Sans Pro"/>
          <a:cs typeface="Source Sans Pro"/>
          <a:sym typeface="Source Sans Pro"/>
        </a:defRPr>
      </a:lvl8pPr>
      <a:lvl9pPr marL="3704166" marR="0" indent="-148166" algn="l" defTabSz="584200" rtl="0" latinLnBrk="0">
        <a:lnSpc>
          <a:spcPct val="80000"/>
        </a:lnSpc>
        <a:spcBef>
          <a:spcPts val="0"/>
        </a:spcBef>
        <a:spcAft>
          <a:spcPts val="0"/>
        </a:spcAft>
        <a:buClrTx/>
        <a:buSzPct val="75000"/>
        <a:buFontTx/>
        <a:buChar char="•"/>
        <a:tabLst/>
        <a:defRPr b="0" baseline="0" cap="none" i="0" spc="0" strike="noStrike" sz="1200" u="none">
          <a:ln>
            <a:noFill/>
          </a:ln>
          <a:solidFill>
            <a:srgbClr val="000000"/>
          </a:solidFill>
          <a:uFillTx/>
          <a:latin typeface="Source Sans Pro"/>
          <a:ea typeface="Source Sans Pro"/>
          <a:cs typeface="Source Sans Pro"/>
          <a:sym typeface="Source Sans Pro"/>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hyperlink" Target="https://creativecommons.org/licenses/by-sa/4.0/" TargetMode="External"/><Relationship Id="rId4" Type="http://schemas.openxmlformats.org/officeDocument/2006/relationships/hyperlink" Target="mailto:info@rstudio.com" TargetMode="External"/><Relationship Id="rId5" Type="http://schemas.openxmlformats.org/officeDocument/2006/relationships/hyperlink" Target="http://rstudio.com" TargetMode="External"/><Relationship Id="rId6" Type="http://schemas.openxmlformats.org/officeDocument/2006/relationships/hyperlink" Target="https://tidyeval.tidyverse.org" TargetMode="External"/><Relationship Id="rId7" Type="http://schemas.openxmlformats.org/officeDocument/2006/relationships/image" Target="../media/image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hyperlink" Target="https://creativecommons.org/licenses/by-sa/4.0/" TargetMode="External"/><Relationship Id="rId4" Type="http://schemas.openxmlformats.org/officeDocument/2006/relationships/hyperlink" Target="mailto:info@rstudio.com" TargetMode="External"/><Relationship Id="rId5" Type="http://schemas.openxmlformats.org/officeDocument/2006/relationships/hyperlink" Target="http://rstudio.com" TargetMode="External"/><Relationship Id="rId6" Type="http://schemas.openxmlformats.org/officeDocument/2006/relationships/hyperlink" Target="https://tidyeval.tidyverse.org" TargetMode="External"/><Relationship Id="rId7" Type="http://schemas.openxmlformats.org/officeDocument/2006/relationships/image" Target="../media/image4.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hyperlink" Target="https://creativecommons.org/licenses/by-sa/4.0/" TargetMode="External"/><Relationship Id="rId4" Type="http://schemas.openxmlformats.org/officeDocument/2006/relationships/hyperlink" Target="mailto:info@rstudio.com" TargetMode="External"/><Relationship Id="rId5" Type="http://schemas.openxmlformats.org/officeDocument/2006/relationships/hyperlink" Target="http://rstudio.com" TargetMode="External"/><Relationship Id="rId6" Type="http://schemas.openxmlformats.org/officeDocument/2006/relationships/hyperlink" Target="https://tidyeval.tidyverse.org" TargetMode="External"/><Relationship Id="rId7" Type="http://schemas.openxmlformats.org/officeDocument/2006/relationships/image" Target="../media/image4.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hyperlink" Target="https://creativecommons.org/licenses/by-sa/4.0/" TargetMode="External"/><Relationship Id="rId4" Type="http://schemas.openxmlformats.org/officeDocument/2006/relationships/hyperlink" Target="mailto:info@rstudio.com" TargetMode="External"/><Relationship Id="rId5" Type="http://schemas.openxmlformats.org/officeDocument/2006/relationships/hyperlink" Target="http://rstudio.com" TargetMode="External"/><Relationship Id="rId6" Type="http://schemas.openxmlformats.org/officeDocument/2006/relationships/hyperlink" Target="https://tidyeval.tidyverse.org" TargetMode="External"/><Relationship Id="rId7"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hyperlink" Target="https://creativecommons.org/licenses/by-sa/4.0/" TargetMode="External"/><Relationship Id="rId4" Type="http://schemas.openxmlformats.org/officeDocument/2006/relationships/hyperlink" Target="mailto:info@rstudio.com" TargetMode="External"/><Relationship Id="rId5" Type="http://schemas.openxmlformats.org/officeDocument/2006/relationships/hyperlink" Target="http://rstudio.com" TargetMode="External"/><Relationship Id="rId6" Type="http://schemas.openxmlformats.org/officeDocument/2006/relationships/hyperlink" Target="https://tidyeval.tidyverse.org" TargetMode="External"/><Relationship Id="rId7"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hyperlink" Target="https://creativecommons.org/licenses/by-sa/4.0/" TargetMode="External"/><Relationship Id="rId4" Type="http://schemas.openxmlformats.org/officeDocument/2006/relationships/hyperlink" Target="mailto:info@rstudio.com" TargetMode="External"/><Relationship Id="rId5" Type="http://schemas.openxmlformats.org/officeDocument/2006/relationships/hyperlink" Target="http://rstudio.com" TargetMode="External"/><Relationship Id="rId6" Type="http://schemas.openxmlformats.org/officeDocument/2006/relationships/hyperlink" Target="https://tidyeval.tidyverse.org" TargetMode="External"/><Relationship Id="rId7"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hyperlink" Target="https://creativecommons.org/licenses/by-sa/4.0/" TargetMode="External"/><Relationship Id="rId4" Type="http://schemas.openxmlformats.org/officeDocument/2006/relationships/hyperlink" Target="mailto:info@rstudio.com" TargetMode="External"/><Relationship Id="rId5" Type="http://schemas.openxmlformats.org/officeDocument/2006/relationships/hyperlink" Target="http://rstudio.com" TargetMode="External"/><Relationship Id="rId6" Type="http://schemas.openxmlformats.org/officeDocument/2006/relationships/hyperlink" Target="https://tidyeval.tidyverse.org" TargetMode="External"/><Relationship Id="rId7"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grpSp>
        <p:nvGrpSpPr>
          <p:cNvPr id="143" name="Group"/>
          <p:cNvGrpSpPr/>
          <p:nvPr/>
        </p:nvGrpSpPr>
        <p:grpSpPr>
          <a:xfrm>
            <a:off x="8406780" y="-1013162"/>
            <a:ext cx="6134600" cy="2980092"/>
            <a:chOff x="0" y="51032"/>
            <a:chExt cx="6134598" cy="2980090"/>
          </a:xfrm>
        </p:grpSpPr>
        <p:sp>
          <p:nvSpPr>
            <p:cNvPr id="128" name="Triangle"/>
            <p:cNvSpPr/>
            <p:nvPr/>
          </p:nvSpPr>
          <p:spPr>
            <a:xfrm rot="1800000">
              <a:off x="1177377" y="304285"/>
              <a:ext cx="1319509" cy="1143860"/>
            </a:xfrm>
            <a:prstGeom prst="triangle">
              <a:avLst/>
            </a:prstGeom>
            <a:solidFill>
              <a:srgbClr val="474747"/>
            </a:solidFill>
            <a:ln w="3175"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29" name="Circle"/>
            <p:cNvSpPr/>
            <p:nvPr/>
          </p:nvSpPr>
          <p:spPr>
            <a:xfrm flipH="1">
              <a:off x="1550782" y="838357"/>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30" name="Circle"/>
            <p:cNvSpPr/>
            <p:nvPr/>
          </p:nvSpPr>
          <p:spPr>
            <a:xfrm flipH="1">
              <a:off x="0" y="819778"/>
              <a:ext cx="422089" cy="422090"/>
            </a:xfrm>
            <a:prstGeom prst="ellipse">
              <a:avLst/>
            </a:prstGeom>
            <a:solidFill>
              <a:srgbClr val="797979">
                <a:alpha val="49754"/>
              </a:srgb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31" name="Triangle"/>
            <p:cNvSpPr/>
            <p:nvPr/>
          </p:nvSpPr>
          <p:spPr>
            <a:xfrm rot="19800000">
              <a:off x="2896973" y="973389"/>
              <a:ext cx="1319509" cy="1143860"/>
            </a:xfrm>
            <a:prstGeom prst="triangle">
              <a:avLst/>
            </a:prstGeom>
            <a:solidFill>
              <a:srgbClr val="757575"/>
            </a:solidFill>
            <a:ln w="6350" cap="flat">
              <a:solidFill>
                <a:srgbClr val="75757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32" name="Triangle"/>
            <p:cNvSpPr/>
            <p:nvPr/>
          </p:nvSpPr>
          <p:spPr>
            <a:xfrm rot="1800000">
              <a:off x="3470359" y="1634009"/>
              <a:ext cx="1319509" cy="1143861"/>
            </a:xfrm>
            <a:prstGeom prst="triangle">
              <a:avLst/>
            </a:prstGeom>
            <a:solidFill>
              <a:srgbClr val="474747"/>
            </a:solidFill>
            <a:ln w="6350"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33" name="Circle"/>
            <p:cNvSpPr/>
            <p:nvPr/>
          </p:nvSpPr>
          <p:spPr>
            <a:xfrm flipH="1">
              <a:off x="3461021" y="1507461"/>
              <a:ext cx="422090" cy="422090"/>
            </a:xfrm>
            <a:prstGeom prst="ellipse">
              <a:avLst/>
            </a:prstGeom>
            <a:solidFill>
              <a:srgbClr val="474747"/>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34" name="Circle"/>
            <p:cNvSpPr/>
            <p:nvPr/>
          </p:nvSpPr>
          <p:spPr>
            <a:xfrm flipH="1">
              <a:off x="3843763" y="2168082"/>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35" name="Triangle"/>
            <p:cNvSpPr/>
            <p:nvPr/>
          </p:nvSpPr>
          <p:spPr>
            <a:xfrm rot="1800000">
              <a:off x="3470359" y="312963"/>
              <a:ext cx="1319509" cy="1143861"/>
            </a:xfrm>
            <a:prstGeom prst="triangle">
              <a:avLst/>
            </a:prstGeom>
            <a:solidFill>
              <a:srgbClr val="474747"/>
            </a:solidFill>
            <a:ln w="6350"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36" name="Circle"/>
            <p:cNvSpPr/>
            <p:nvPr/>
          </p:nvSpPr>
          <p:spPr>
            <a:xfrm flipH="1">
              <a:off x="3843763" y="847036"/>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37" name="Triangle"/>
            <p:cNvSpPr/>
            <p:nvPr/>
          </p:nvSpPr>
          <p:spPr>
            <a:xfrm rot="19800000">
              <a:off x="4044130" y="318647"/>
              <a:ext cx="1319509" cy="1143861"/>
            </a:xfrm>
            <a:prstGeom prst="triangle">
              <a:avLst/>
            </a:prstGeom>
            <a:solidFill>
              <a:srgbClr val="757575"/>
            </a:solidFill>
            <a:ln w="6350" cap="flat">
              <a:solidFill>
                <a:srgbClr val="75757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38" name="Circle"/>
            <p:cNvSpPr/>
            <p:nvPr/>
          </p:nvSpPr>
          <p:spPr>
            <a:xfrm flipH="1">
              <a:off x="4608178" y="852720"/>
              <a:ext cx="422090" cy="422090"/>
            </a:xfrm>
            <a:prstGeom prst="ellipse">
              <a:avLst/>
            </a:prstGeom>
            <a:solidFill>
              <a:srgbClr val="474747"/>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39" name="Triangle"/>
            <p:cNvSpPr/>
            <p:nvPr/>
          </p:nvSpPr>
          <p:spPr>
            <a:xfrm rot="1800000">
              <a:off x="4617515" y="979268"/>
              <a:ext cx="1319509" cy="1143861"/>
            </a:xfrm>
            <a:prstGeom prst="triangle">
              <a:avLst/>
            </a:prstGeom>
            <a:solidFill>
              <a:srgbClr val="474747"/>
            </a:solidFill>
            <a:ln w="6350"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40" name="Circle"/>
            <p:cNvSpPr/>
            <p:nvPr/>
          </p:nvSpPr>
          <p:spPr>
            <a:xfrm flipH="1">
              <a:off x="4990920" y="1513341"/>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41" name="Triangle"/>
            <p:cNvSpPr/>
            <p:nvPr/>
          </p:nvSpPr>
          <p:spPr>
            <a:xfrm rot="19800000">
              <a:off x="1751148" y="309969"/>
              <a:ext cx="1319510" cy="1143860"/>
            </a:xfrm>
            <a:prstGeom prst="triangle">
              <a:avLst/>
            </a:prstGeom>
            <a:solidFill>
              <a:srgbClr val="757575"/>
            </a:solidFill>
            <a:ln w="6350" cap="flat">
              <a:solidFill>
                <a:srgbClr val="75757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42" name="Circle"/>
            <p:cNvSpPr/>
            <p:nvPr/>
          </p:nvSpPr>
          <p:spPr>
            <a:xfrm flipH="1">
              <a:off x="2315196" y="844041"/>
              <a:ext cx="422090" cy="422090"/>
            </a:xfrm>
            <a:prstGeom prst="ellipse">
              <a:avLst/>
            </a:prstGeom>
            <a:solidFill>
              <a:srgbClr val="474747"/>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sp>
        <p:nvSpPr>
          <p:cNvPr id="144" name="Rectangle"/>
          <p:cNvSpPr/>
          <p:nvPr/>
        </p:nvSpPr>
        <p:spPr>
          <a:xfrm>
            <a:off x="8383487" y="-26122"/>
            <a:ext cx="5593304" cy="2566923"/>
          </a:xfrm>
          <a:prstGeom prst="rect">
            <a:avLst/>
          </a:prstGeom>
          <a:gradFill>
            <a:gsLst>
              <a:gs pos="0">
                <a:srgbClr val="FFFFFF">
                  <a:alpha val="0"/>
                </a:srgbClr>
              </a:gs>
              <a:gs pos="20382">
                <a:srgbClr val="FFFFFF">
                  <a:alpha val="30265"/>
                </a:srgbClr>
              </a:gs>
              <a:gs pos="35803">
                <a:srgbClr val="FFFFFF">
                  <a:alpha val="65132"/>
                </a:srgbClr>
              </a:gs>
              <a:gs pos="55434">
                <a:srgbClr val="FFFFFF"/>
              </a:gs>
            </a:gsLst>
            <a:path>
              <a:fillToRect l="49659" t="-26178" r="50340" b="126178"/>
            </a:path>
          </a:gradFill>
          <a:ln w="12700">
            <a:miter lim="400000"/>
          </a:ln>
        </p:spPr>
        <p:txBody>
          <a:bodyPr lIns="54570" tIns="54570" rIns="54570" bIns="54570" anchor="ctr"/>
          <a:lstStyle/>
          <a:p>
            <a:pPr>
              <a:lnSpc>
                <a:spcPct val="80000"/>
              </a:lnSpc>
              <a:spcBef>
                <a:spcPts val="0"/>
              </a:spcBef>
              <a:defRPr b="0">
                <a:solidFill>
                  <a:srgbClr val="000000"/>
                </a:solidFill>
              </a:defRPr>
            </a:pPr>
          </a:p>
        </p:txBody>
      </p:sp>
      <p:pic>
        <p:nvPicPr>
          <p:cNvPr id="145" name="rlang.png" descr="rlang.png"/>
          <p:cNvPicPr>
            <a:picLocks noChangeAspect="1"/>
          </p:cNvPicPr>
          <p:nvPr/>
        </p:nvPicPr>
        <p:blipFill>
          <a:blip r:embed="rId2">
            <a:extLst/>
          </a:blip>
          <a:stretch>
            <a:fillRect/>
          </a:stretch>
        </p:blipFill>
        <p:spPr>
          <a:xfrm>
            <a:off x="12313158" y="220625"/>
            <a:ext cx="1358901" cy="1568718"/>
          </a:xfrm>
          <a:prstGeom prst="rect">
            <a:avLst/>
          </a:prstGeom>
          <a:ln w="12700">
            <a:miter lim="400000"/>
          </a:ln>
        </p:spPr>
      </p:pic>
      <p:sp>
        <p:nvSpPr>
          <p:cNvPr id="146" name="RStudio® is a trademark of RStudio, Inc.  •  CC BY SA RStudio •  info@rstudio.com  •  844-448-1212 • rstudio.com •  Learn more at tidyeval.tidyverse.org •  rlang 0.3.0 •   Updated: 2018-10"/>
          <p:cNvSpPr txBox="1"/>
          <p:nvPr/>
        </p:nvSpPr>
        <p:spPr>
          <a:xfrm>
            <a:off x="2353572" y="10340910"/>
            <a:ext cx="11322666"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r">
              <a:lnSpc>
                <a:spcPct val="90000"/>
              </a:lnSpc>
              <a:spcBef>
                <a:spcPts val="0"/>
              </a:spcBef>
              <a:defRPr b="0" sz="900">
                <a:solidFill>
                  <a:srgbClr val="000000"/>
                </a:solidFill>
              </a:defRPr>
            </a:pPr>
            <a:r>
              <a:t>RStudio® is a trademark of RStudio, Inc.  •  </a:t>
            </a:r>
            <a:r>
              <a:rPr>
                <a:hlinkClick r:id="rId3" invalidUrl="" action="" tgtFrame="" tooltip="" history="1" highlightClick="0" endSnd="0"/>
              </a:rPr>
              <a:t>CC BY SA</a:t>
            </a:r>
            <a:r>
              <a:t> RStudio •  </a:t>
            </a:r>
            <a:r>
              <a:rPr>
                <a:hlinkClick r:id="rId4" invalidUrl="" action="" tgtFrame="" tooltip="" history="1" highlightClick="0" endSnd="0"/>
              </a:rPr>
              <a:t>info@rstudio.com</a:t>
            </a:r>
            <a:r>
              <a:t>  •  844-448-1212 • </a:t>
            </a:r>
            <a:r>
              <a:rPr>
                <a:hlinkClick r:id="rId5" invalidUrl="" action="" tgtFrame="" tooltip="" history="1" highlightClick="0" endSnd="0"/>
              </a:rPr>
              <a:t>rstudio.com</a:t>
            </a:r>
            <a:r>
              <a:t> •  Learn more at </a:t>
            </a:r>
            <a:r>
              <a:rPr b="1" u="sng">
                <a:hlinkClick r:id="rId6" invalidUrl="" action="" tgtFrame="" tooltip="" history="1" highlightClick="0" endSnd="0"/>
              </a:rPr>
              <a:t>tidyeval.tidyverse.org</a:t>
            </a:r>
            <a:r>
              <a:t> •  rlang 0.3.0 •   Updated: 2018-10</a:t>
            </a:r>
          </a:p>
        </p:txBody>
      </p:sp>
      <p:sp>
        <p:nvSpPr>
          <p:cNvPr id="147" name="Line"/>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148" name="Tidy eval with R and rlang : : CHEAT SHEET"/>
          <p:cNvSpPr txBox="1"/>
          <p:nvPr>
            <p:ph type="title"/>
          </p:nvPr>
        </p:nvSpPr>
        <p:spPr>
          <a:xfrm>
            <a:off x="275721" y="361177"/>
            <a:ext cx="11077967" cy="803346"/>
          </a:xfrm>
          <a:prstGeom prst="rect">
            <a:avLst/>
          </a:prstGeom>
        </p:spPr>
        <p:txBody>
          <a:bodyPr lIns="0" tIns="0" rIns="0" bIns="0" anchor="t"/>
          <a:lstStyle/>
          <a:p>
            <a:pPr>
              <a:defRPr>
                <a:solidFill>
                  <a:srgbClr val="424242"/>
                </a:solidFill>
              </a:defRPr>
            </a:pPr>
            <a:r>
              <a:t>Tidy eval with R and rlang : : </a:t>
            </a:r>
            <a:r>
              <a:rPr sz="3300">
                <a:latin typeface="Source Sans Pro Semibold"/>
                <a:ea typeface="Source Sans Pro Semibold"/>
                <a:cs typeface="Source Sans Pro Semibold"/>
                <a:sym typeface="Source Sans Pro Semibold"/>
              </a:rPr>
              <a:t>CHEAT SHEET</a:t>
            </a:r>
            <a:r>
              <a:rPr>
                <a:latin typeface="Source Sans Pro Semibold"/>
                <a:ea typeface="Source Sans Pro Semibold"/>
                <a:cs typeface="Source Sans Pro Semibold"/>
                <a:sym typeface="Source Sans Pro Semibold"/>
              </a:rPr>
              <a:t> </a:t>
            </a:r>
          </a:p>
        </p:txBody>
      </p:sp>
      <p:sp>
        <p:nvSpPr>
          <p:cNvPr id="149" name="Line"/>
          <p:cNvSpPr/>
          <p:nvPr/>
        </p:nvSpPr>
        <p:spPr>
          <a:xfrm>
            <a:off x="323328" y="1536700"/>
            <a:ext cx="8668273" cy="0"/>
          </a:xfrm>
          <a:prstGeom prst="line">
            <a:avLst/>
          </a:prstGeom>
          <a:ln w="6350">
            <a:solidFill>
              <a:srgbClr val="000000"/>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150" name="Line"/>
          <p:cNvSpPr/>
          <p:nvPr/>
        </p:nvSpPr>
        <p:spPr>
          <a:xfrm>
            <a:off x="9429375" y="1536700"/>
            <a:ext cx="2788026" cy="0"/>
          </a:xfrm>
          <a:prstGeom prst="line">
            <a:avLst/>
          </a:prstGeom>
          <a:ln w="6350">
            <a:solidFill>
              <a:srgbClr val="000000"/>
            </a:solidFill>
            <a:miter lim="400000"/>
          </a:ln>
        </p:spPr>
        <p:txBody>
          <a:bodyPr lIns="54570" tIns="54570" rIns="54570" bIns="54570" anchor="ctr"/>
          <a:lstStyle/>
          <a:p>
            <a:pPr>
              <a:lnSpc>
                <a:spcPct val="80000"/>
              </a:lnSpc>
              <a:spcBef>
                <a:spcPts val="600"/>
              </a:spcBef>
              <a:defRPr b="0">
                <a:solidFill>
                  <a:srgbClr val="000000"/>
                </a:solidFill>
              </a:defRPr>
            </a:pPr>
          </a:p>
        </p:txBody>
      </p:sp>
      <p:pic>
        <p:nvPicPr>
          <p:cNvPr id="151" name="Image" descr="Image"/>
          <p:cNvPicPr>
            <a:picLocks noChangeAspect="1"/>
          </p:cNvPicPr>
          <p:nvPr/>
        </p:nvPicPr>
        <p:blipFill>
          <a:blip r:embed="rId7">
            <a:extLst/>
          </a:blip>
          <a:stretch>
            <a:fillRect/>
          </a:stretch>
        </p:blipFill>
        <p:spPr>
          <a:xfrm>
            <a:off x="238823" y="9978474"/>
            <a:ext cx="1754521" cy="616478"/>
          </a:xfrm>
          <a:prstGeom prst="rect">
            <a:avLst/>
          </a:prstGeom>
          <a:ln w="12700">
            <a:miter lim="400000"/>
          </a:ln>
        </p:spPr>
      </p:pic>
      <p:sp>
        <p:nvSpPr>
          <p:cNvPr id="152" name="Tidy evaluation (tidy eval) is a framework for non-standard evaluation in R, built on a syntax for quasiquotation that only works in tidyverse functions or other functions built around eval_tidy()."/>
          <p:cNvSpPr txBox="1"/>
          <p:nvPr/>
        </p:nvSpPr>
        <p:spPr>
          <a:xfrm>
            <a:off x="315709" y="1694685"/>
            <a:ext cx="4210572" cy="55418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600"/>
              </a:spcBef>
              <a:defRPr b="0" sz="1100">
                <a:solidFill>
                  <a:srgbClr val="000000"/>
                </a:solidFill>
              </a:defRPr>
            </a:pPr>
            <a:r>
              <a:rPr b="1"/>
              <a:t>Tidy evaluation</a:t>
            </a:r>
            <a:r>
              <a:t> (tidy eval) is a framework for non-standard evaluation in R, built on a syntax for </a:t>
            </a:r>
            <a:r>
              <a:rPr b="1"/>
              <a:t>quasiquotation</a:t>
            </a:r>
            <a:r>
              <a:t> that only works in tidyverse functions or other functions built around eval_tidy().</a:t>
            </a:r>
          </a:p>
        </p:txBody>
      </p:sp>
      <p:sp>
        <p:nvSpPr>
          <p:cNvPr id="153" name="What you should know"/>
          <p:cNvSpPr txBox="1"/>
          <p:nvPr/>
        </p:nvSpPr>
        <p:spPr>
          <a:xfrm>
            <a:off x="9400675" y="1543240"/>
            <a:ext cx="3042921"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chemeClr val="accent3">
                    <a:hueOff val="-145836"/>
                    <a:satOff val="-20311"/>
                    <a:lumOff val="-24375"/>
                  </a:schemeClr>
                </a:solidFill>
              </a:defRPr>
            </a:pPr>
            <a:r>
              <a:t>What you should know</a:t>
            </a:r>
          </a:p>
        </p:txBody>
      </p:sp>
      <p:sp>
        <p:nvSpPr>
          <p:cNvPr id="154" name="An expression is a piece of runnable code"/>
          <p:cNvSpPr txBox="1"/>
          <p:nvPr/>
        </p:nvSpPr>
        <p:spPr>
          <a:xfrm>
            <a:off x="9412989" y="2138381"/>
            <a:ext cx="4210572" cy="24884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600"/>
              </a:spcBef>
              <a:defRPr b="0" sz="1100">
                <a:solidFill>
                  <a:srgbClr val="000000"/>
                </a:solidFill>
              </a:defRPr>
            </a:pPr>
            <a:r>
              <a:t>An </a:t>
            </a:r>
            <a:r>
              <a:rPr b="1"/>
              <a:t>expression</a:t>
            </a:r>
            <a:r>
              <a:t> is a piece of runnable code</a:t>
            </a:r>
          </a:p>
        </p:txBody>
      </p:sp>
      <p:sp>
        <p:nvSpPr>
          <p:cNvPr id="155" name="You can do two things with an R expression:…"/>
          <p:cNvSpPr txBox="1"/>
          <p:nvPr/>
        </p:nvSpPr>
        <p:spPr>
          <a:xfrm>
            <a:off x="9412989" y="2353757"/>
            <a:ext cx="4210572" cy="90042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600"/>
              </a:spcBef>
              <a:defRPr b="0" sz="1100">
                <a:solidFill>
                  <a:srgbClr val="000000"/>
                </a:solidFill>
              </a:defRPr>
            </a:pPr>
            <a:r>
              <a:t>You can do two things with an R expression:</a:t>
            </a:r>
          </a:p>
          <a:p>
            <a:pPr marL="194027" indent="-194027">
              <a:lnSpc>
                <a:spcPct val="80000"/>
              </a:lnSpc>
              <a:spcBef>
                <a:spcPts val="600"/>
              </a:spcBef>
              <a:buSzPct val="100000"/>
              <a:buAutoNum type="arabicPeriod" startAt="1"/>
              <a:defRPr b="0" sz="1100">
                <a:solidFill>
                  <a:srgbClr val="000000"/>
                </a:solidFill>
              </a:defRPr>
            </a:pPr>
            <a:r>
              <a:rPr b="1"/>
              <a:t>Evaluate</a:t>
            </a:r>
            <a:r>
              <a:t> it                        (Standard evaluation)</a:t>
            </a:r>
          </a:p>
          <a:p>
            <a:pPr marL="194027" indent="-194027">
              <a:lnSpc>
                <a:spcPct val="80000"/>
              </a:lnSpc>
              <a:spcBef>
                <a:spcPts val="600"/>
              </a:spcBef>
              <a:buSzPct val="100000"/>
              <a:buAutoNum type="arabicPeriod" startAt="1"/>
              <a:defRPr b="0" sz="1100">
                <a:solidFill>
                  <a:srgbClr val="000000"/>
                </a:solidFill>
              </a:defRPr>
            </a:pPr>
            <a:r>
              <a:rPr b="1"/>
              <a:t>Quote</a:t>
            </a:r>
            <a:r>
              <a:t> it to use later     (Non-standard evaluation (NSE))</a:t>
            </a:r>
          </a:p>
        </p:txBody>
      </p:sp>
      <p:sp>
        <p:nvSpPr>
          <p:cNvPr id="156" name="Standard Evaluation"/>
          <p:cNvSpPr txBox="1"/>
          <p:nvPr/>
        </p:nvSpPr>
        <p:spPr>
          <a:xfrm>
            <a:off x="9461471" y="3203257"/>
            <a:ext cx="2723833"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chemeClr val="accent3">
                    <a:hueOff val="-145836"/>
                    <a:satOff val="-20311"/>
                    <a:lumOff val="-24375"/>
                  </a:schemeClr>
                </a:solidFill>
              </a:defRPr>
            </a:pPr>
            <a:r>
              <a:t>Standard Evaluation</a:t>
            </a:r>
          </a:p>
        </p:txBody>
      </p:sp>
      <p:sp>
        <p:nvSpPr>
          <p:cNvPr id="157" name="The R language is a collection of names each associated with a value. The value can be a piece of data, a code routine to run (i.e. a function), or another name or expression."/>
          <p:cNvSpPr txBox="1"/>
          <p:nvPr/>
        </p:nvSpPr>
        <p:spPr>
          <a:xfrm>
            <a:off x="9412989" y="3713067"/>
            <a:ext cx="4210572" cy="55418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600"/>
              </a:spcBef>
              <a:defRPr b="0" sz="1100">
                <a:solidFill>
                  <a:srgbClr val="000000"/>
                </a:solidFill>
              </a:defRPr>
            </a:pPr>
            <a:r>
              <a:t>The </a:t>
            </a:r>
            <a:r>
              <a:rPr b="1"/>
              <a:t>R language</a:t>
            </a:r>
            <a:r>
              <a:t> is a collection of </a:t>
            </a:r>
            <a:r>
              <a:rPr b="1"/>
              <a:t>names</a:t>
            </a:r>
            <a:r>
              <a:t> each associated with a </a:t>
            </a:r>
            <a:r>
              <a:rPr b="1"/>
              <a:t>value</a:t>
            </a:r>
            <a:r>
              <a:t>. The value can be a piece of data, a code routine to run (i.e. a function), or another name or expression.</a:t>
            </a:r>
          </a:p>
        </p:txBody>
      </p:sp>
      <p:sp>
        <p:nvSpPr>
          <p:cNvPr id="158" name="R stops searching when it finds the name in an environment (R will not discover if a name also exists in other environments later in the search path or outside of the search path). If R gets to the empty environment before it finds the name, R will return the familiar error message: Error: object not found."/>
          <p:cNvSpPr txBox="1"/>
          <p:nvPr/>
        </p:nvSpPr>
        <p:spPr>
          <a:xfrm>
            <a:off x="9412989" y="8626761"/>
            <a:ext cx="4210572" cy="80334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600"/>
              </a:spcBef>
              <a:defRPr b="0" sz="1100">
                <a:solidFill>
                  <a:srgbClr val="000000"/>
                </a:solidFill>
              </a:defRPr>
            </a:pPr>
            <a:r>
              <a:t>R stops searching when it finds the name in an environment (R will not discover if a name also exists in other environments later in the search path or outside of the search path). If R gets to the empty environment before it finds the name, R will return the familiar error message: </a:t>
            </a:r>
            <a:r>
              <a:rPr b="1"/>
              <a:t>Error: object not found.</a:t>
            </a:r>
          </a:p>
        </p:txBody>
      </p:sp>
      <p:sp>
        <p:nvSpPr>
          <p:cNvPr id="159" name="R always begins looking in whichever environment is active when an expression is called. If R cannot find a name in the active environment, R then looks in the parent of the active environment, and then the parent of the parent, and so on."/>
          <p:cNvSpPr txBox="1"/>
          <p:nvPr/>
        </p:nvSpPr>
        <p:spPr>
          <a:xfrm>
            <a:off x="9412989" y="6795416"/>
            <a:ext cx="4210572" cy="61647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600"/>
              </a:spcBef>
              <a:defRPr b="0" sz="1100">
                <a:solidFill>
                  <a:srgbClr val="000000"/>
                </a:solidFill>
              </a:defRPr>
            </a:pPr>
            <a:r>
              <a:t>R always begins looking in whichever environment is active when an expression is called. If R cannot find a name in the </a:t>
            </a:r>
            <a:r>
              <a:rPr b="1"/>
              <a:t>active environment</a:t>
            </a:r>
            <a:r>
              <a:t>, R then looks in the parent of the active environment, and then the parent of the parent, and so on.</a:t>
            </a:r>
          </a:p>
        </p:txBody>
      </p:sp>
      <p:sp>
        <p:nvSpPr>
          <p:cNvPr id="160" name="An expression is a collection of one or more names. When R evaluates an expression, R looks up the values associated with each name and runs any functions contained in the values."/>
          <p:cNvSpPr txBox="1"/>
          <p:nvPr/>
        </p:nvSpPr>
        <p:spPr>
          <a:xfrm>
            <a:off x="9412989" y="6070960"/>
            <a:ext cx="4210572" cy="55418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600"/>
              </a:spcBef>
              <a:defRPr b="0" sz="1100">
                <a:solidFill>
                  <a:srgbClr val="000000"/>
                </a:solidFill>
              </a:defRPr>
            </a:pPr>
            <a:r>
              <a:t>An </a:t>
            </a:r>
            <a:r>
              <a:rPr b="1"/>
              <a:t>expression</a:t>
            </a:r>
            <a:r>
              <a:t> is a collection of one or more names. When R </a:t>
            </a:r>
            <a:r>
              <a:rPr b="1"/>
              <a:t>evaluates</a:t>
            </a:r>
            <a:r>
              <a:t> an expression, R looks up the values associated with each name and runs any functions contained in the values.</a:t>
            </a:r>
          </a:p>
        </p:txBody>
      </p:sp>
      <p:sp>
        <p:nvSpPr>
          <p:cNvPr id="161" name="These values are stored in environments. An environment is a collection of name-value pairs that contains a link to a second environment (i.e. a parent environment). Note that the same name can appear in different environments with different values."/>
          <p:cNvSpPr txBox="1"/>
          <p:nvPr/>
        </p:nvSpPr>
        <p:spPr>
          <a:xfrm>
            <a:off x="9412989" y="4297515"/>
            <a:ext cx="4210572" cy="80334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600"/>
              </a:spcBef>
              <a:defRPr b="0" sz="1100">
                <a:solidFill>
                  <a:srgbClr val="000000"/>
                </a:solidFill>
              </a:defRPr>
            </a:pPr>
            <a:r>
              <a:t>These values are stored in environments. An </a:t>
            </a:r>
            <a:r>
              <a:rPr b="1"/>
              <a:t>environment</a:t>
            </a:r>
            <a:r>
              <a:t> is a collection of name-value pairs that contains a link to a second environment (i.e. a </a:t>
            </a:r>
            <a:r>
              <a:rPr b="1"/>
              <a:t>parent environment)</a:t>
            </a:r>
            <a:r>
              <a:t>. Note that the same name can appear in different environments with different values.</a:t>
            </a:r>
          </a:p>
        </p:txBody>
      </p:sp>
      <p:sp>
        <p:nvSpPr>
          <p:cNvPr id="162" name="R is always communicating closely with one active environment at a time. R will store any objects that it creates here. R will look for any names that are evaluated here. Which environment is active changes based on what R is doing. The global environment is the environment that is active when you work from the command line."/>
          <p:cNvSpPr txBox="1"/>
          <p:nvPr/>
        </p:nvSpPr>
        <p:spPr>
          <a:xfrm>
            <a:off x="9412989" y="5085790"/>
            <a:ext cx="4210572" cy="80334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600"/>
              </a:spcBef>
              <a:defRPr b="0" sz="1100">
                <a:solidFill>
                  <a:srgbClr val="000000"/>
                </a:solidFill>
              </a:defRPr>
            </a:pPr>
            <a:r>
              <a:t>R is always communicating closely with one </a:t>
            </a:r>
            <a:r>
              <a:rPr b="1"/>
              <a:t>active environment</a:t>
            </a:r>
            <a:r>
              <a:t> at a time. R will store any objects that it creates here. R will look for any names that are evaluated here. Which environment is active changes based on what R is doing. The </a:t>
            </a:r>
            <a:r>
              <a:rPr b="1"/>
              <a:t>global environment</a:t>
            </a:r>
            <a:r>
              <a:t> is the environment that is active when you work from the command line.</a:t>
            </a:r>
          </a:p>
        </p:txBody>
      </p:sp>
      <p:sp>
        <p:nvSpPr>
          <p:cNvPr id="163" name="Together the links between environments create a search path that begins in the active environment and ends with the empty environment, which is the only R environment that does not have a parent. Which environments are in the search path will depend on which packages are loaded, and which environment is active at the start of the search."/>
          <p:cNvSpPr txBox="1"/>
          <p:nvPr/>
        </p:nvSpPr>
        <p:spPr>
          <a:xfrm>
            <a:off x="9412989" y="7582163"/>
            <a:ext cx="4210572" cy="95504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600"/>
              </a:spcBef>
              <a:defRPr b="0" sz="1100">
                <a:solidFill>
                  <a:srgbClr val="000000"/>
                </a:solidFill>
              </a:defRPr>
            </a:pPr>
            <a:r>
              <a:t>Together the links between environments create a search path that begins in the active environment and ends with the </a:t>
            </a:r>
            <a:r>
              <a:rPr b="1"/>
              <a:t>empty environment</a:t>
            </a:r>
            <a:r>
              <a:t>, which is the only R environment that does not have a parent. Which environments are in the search path will depend on which packages are loaded, and which environment is active at the start of the search.</a:t>
            </a:r>
          </a:p>
        </p:txBody>
      </p:sp>
      <p:sp>
        <p:nvSpPr>
          <p:cNvPr id="164" name="Function Evaluation"/>
          <p:cNvSpPr txBox="1"/>
          <p:nvPr/>
        </p:nvSpPr>
        <p:spPr>
          <a:xfrm>
            <a:off x="364191" y="2162047"/>
            <a:ext cx="2679066"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chemeClr val="accent3">
                    <a:hueOff val="-145836"/>
                    <a:satOff val="-20311"/>
                    <a:lumOff val="-24375"/>
                  </a:schemeClr>
                </a:solidFill>
              </a:defRPr>
            </a:pPr>
            <a:r>
              <a:t>Function Evaluation</a:t>
            </a:r>
          </a:p>
        </p:txBody>
      </p:sp>
      <p:sp>
        <p:nvSpPr>
          <p:cNvPr id="165" name="R evaluates functions in a special way."/>
          <p:cNvSpPr txBox="1"/>
          <p:nvPr/>
        </p:nvSpPr>
        <p:spPr>
          <a:xfrm>
            <a:off x="315709" y="5211857"/>
            <a:ext cx="4210572" cy="24244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600"/>
              </a:spcBef>
              <a:defRPr b="0" sz="1100">
                <a:solidFill>
                  <a:srgbClr val="000000"/>
                </a:solidFill>
              </a:defRPr>
            </a:lvl1pPr>
          </a:lstStyle>
          <a:p>
            <a:pPr/>
            <a:r>
              <a:t>R evaluates functions in a special way.</a:t>
            </a:r>
          </a:p>
        </p:txBody>
      </p:sp>
      <p:sp>
        <p:nvSpPr>
          <p:cNvPr id="166" name="R quotes each of the function arguments to evaluate as needed in the context of the calling environment, i.e. the environment that was active when the function is called. Arguments are the only part of a function to use the call stack as their search path. Default argument values are an exception: they are evaluated in the context of the execution environment."/>
          <p:cNvSpPr txBox="1"/>
          <p:nvPr/>
        </p:nvSpPr>
        <p:spPr>
          <a:xfrm>
            <a:off x="315709" y="6982841"/>
            <a:ext cx="4210572" cy="95503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600"/>
              </a:spcBef>
              <a:defRPr b="0" sz="1100">
                <a:solidFill>
                  <a:srgbClr val="000000"/>
                </a:solidFill>
              </a:defRPr>
            </a:pPr>
            <a:r>
              <a:t>R quotes each of the function arguments to evaluate as needed in the context of the </a:t>
            </a:r>
            <a:r>
              <a:rPr b="1"/>
              <a:t>calling environment</a:t>
            </a:r>
            <a:r>
              <a:t>, i.e. the environment that was active when the function is called. Arguments are the only part of a function to use the </a:t>
            </a:r>
            <a:r>
              <a:rPr b="1"/>
              <a:t>call stack</a:t>
            </a:r>
            <a:r>
              <a:t> as their search path. Default argument values are an exception: they are evaluated in the context of the execution environment.</a:t>
            </a:r>
          </a:p>
        </p:txBody>
      </p:sp>
      <p:sp>
        <p:nvSpPr>
          <p:cNvPr id="167" name="R creates a new environment to run the function's code in. R makes this  execution environment the active environment while the function runs.."/>
          <p:cNvSpPr txBox="1"/>
          <p:nvPr/>
        </p:nvSpPr>
        <p:spPr>
          <a:xfrm>
            <a:off x="315709" y="5532307"/>
            <a:ext cx="4210572" cy="55418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600"/>
              </a:spcBef>
              <a:defRPr b="0" sz="1100">
                <a:solidFill>
                  <a:srgbClr val="000000"/>
                </a:solidFill>
              </a:defRPr>
            </a:pPr>
            <a:r>
              <a:t>R creates a new environment to run the function's code in. R makes this  </a:t>
            </a:r>
            <a:r>
              <a:rPr b="1"/>
              <a:t>execution environment</a:t>
            </a:r>
            <a:r>
              <a:t> the active environment while the function runs..</a:t>
            </a:r>
          </a:p>
        </p:txBody>
      </p:sp>
      <p:sp>
        <p:nvSpPr>
          <p:cNvPr id="168" name="R looks up the function's enclosing environment, which is the environment stored or enclosed with the function. The enclosing environment is where the function was first defined. R makes the enclosing environment the parent of the execution environment, so the function will always use the same search path that the author used when he or she wrote the function."/>
          <p:cNvSpPr txBox="1"/>
          <p:nvPr/>
        </p:nvSpPr>
        <p:spPr>
          <a:xfrm>
            <a:off x="315709" y="6158101"/>
            <a:ext cx="4210572" cy="75482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554990">
              <a:lnSpc>
                <a:spcPct val="80000"/>
              </a:lnSpc>
              <a:spcBef>
                <a:spcPts val="500"/>
              </a:spcBef>
              <a:defRPr b="0" sz="1045">
                <a:solidFill>
                  <a:srgbClr val="000000"/>
                </a:solidFill>
              </a:defRPr>
            </a:pPr>
            <a:r>
              <a:t>R looks up the function's </a:t>
            </a:r>
            <a:r>
              <a:rPr b="1"/>
              <a:t>enclosing environment</a:t>
            </a:r>
            <a:r>
              <a:t>, which is the environment stored or enclosed with the function. The enclosing environment is where the function was first defined. R makes the enclosing environment the parent of the execution environment, so the function will always use the same search path that the author used when he or she wrote the function.</a:t>
            </a:r>
          </a:p>
        </p:txBody>
      </p:sp>
      <p:sp>
        <p:nvSpPr>
          <p:cNvPr id="169" name="When R finishes executing the function, R switches the active environment back to the calling environment and returns the function's result."/>
          <p:cNvSpPr txBox="1"/>
          <p:nvPr/>
        </p:nvSpPr>
        <p:spPr>
          <a:xfrm>
            <a:off x="315709" y="9317490"/>
            <a:ext cx="4210572" cy="61647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80000"/>
              </a:lnSpc>
              <a:spcBef>
                <a:spcPts val="600"/>
              </a:spcBef>
              <a:defRPr b="0" sz="1100">
                <a:solidFill>
                  <a:srgbClr val="000000"/>
                </a:solidFill>
              </a:defRPr>
            </a:lvl1pPr>
          </a:lstStyle>
          <a:p>
            <a:pPr/>
            <a:r>
              <a:t>When R finishes executing the function, R switches the active environment back to the calling environment and returns the function's result.</a:t>
            </a:r>
          </a:p>
        </p:txBody>
      </p:sp>
      <p:sp>
        <p:nvSpPr>
          <p:cNvPr id="170" name="Non-Standard Evaluation (NSE)"/>
          <p:cNvSpPr txBox="1"/>
          <p:nvPr/>
        </p:nvSpPr>
        <p:spPr>
          <a:xfrm>
            <a:off x="4912831" y="1552447"/>
            <a:ext cx="4166554"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chemeClr val="accent3">
                    <a:hueOff val="-145836"/>
                    <a:satOff val="-20311"/>
                    <a:lumOff val="-24375"/>
                  </a:schemeClr>
                </a:solidFill>
              </a:defRPr>
            </a:pPr>
            <a:r>
              <a:t>Non-Standard Evaluation (NSE)</a:t>
            </a:r>
          </a:p>
        </p:txBody>
      </p:sp>
      <p:sp>
        <p:nvSpPr>
          <p:cNvPr id="171" name="Non-Standard evaluation occurs when you quote an expression instead of evaluating it."/>
          <p:cNvSpPr txBox="1"/>
          <p:nvPr/>
        </p:nvSpPr>
        <p:spPr>
          <a:xfrm>
            <a:off x="4864349" y="2062257"/>
            <a:ext cx="4210572" cy="4318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600"/>
              </a:spcBef>
              <a:defRPr b="0" sz="1100">
                <a:solidFill>
                  <a:srgbClr val="000000"/>
                </a:solidFill>
              </a:defRPr>
            </a:pPr>
            <a:r>
              <a:rPr b="1"/>
              <a:t>Non-Standard evaluation</a:t>
            </a:r>
            <a:r>
              <a:t> occurs when you </a:t>
            </a:r>
            <a:r>
              <a:rPr b="1"/>
              <a:t>quote</a:t>
            </a:r>
            <a:r>
              <a:t> an expression instead of evaluating it.</a:t>
            </a:r>
          </a:p>
        </p:txBody>
      </p:sp>
      <p:sp>
        <p:nvSpPr>
          <p:cNvPr id="172" name="Quoting creates an object whose value is an expression. You can evaluate the expression later with eval or eval_tidy."/>
          <p:cNvSpPr txBox="1"/>
          <p:nvPr/>
        </p:nvSpPr>
        <p:spPr>
          <a:xfrm>
            <a:off x="4864349" y="2572067"/>
            <a:ext cx="4210572" cy="4318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600"/>
              </a:spcBef>
              <a:defRPr b="0" sz="1100">
                <a:solidFill>
                  <a:srgbClr val="000000"/>
                </a:solidFill>
              </a:defRPr>
            </a:pPr>
            <a:r>
              <a:t>Quoting creates an object whose value is an expression. You can evaluate the expression later with </a:t>
            </a:r>
            <a:r>
              <a:rPr b="1"/>
              <a:t>eval</a:t>
            </a:r>
            <a:r>
              <a:t> or </a:t>
            </a:r>
            <a:r>
              <a:rPr b="1"/>
              <a:t>eval_tidy</a:t>
            </a:r>
            <a:r>
              <a:t>.</a:t>
            </a:r>
          </a:p>
        </p:txBody>
      </p:sp>
      <p:sp>
        <p:nvSpPr>
          <p:cNvPr id="173" name="Non-Standard evaluation poses two challenges:…"/>
          <p:cNvSpPr txBox="1"/>
          <p:nvPr/>
        </p:nvSpPr>
        <p:spPr>
          <a:xfrm>
            <a:off x="4864349" y="3060888"/>
            <a:ext cx="4210572" cy="95504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600"/>
              </a:spcBef>
              <a:defRPr b="0" sz="1100">
                <a:solidFill>
                  <a:srgbClr val="000000"/>
                </a:solidFill>
              </a:defRPr>
            </a:pPr>
            <a:r>
              <a:t>Non-Standard evaluation poses two challenges:</a:t>
            </a:r>
          </a:p>
          <a:p>
            <a:pPr marL="194027" indent="-194027">
              <a:lnSpc>
                <a:spcPct val="80000"/>
              </a:lnSpc>
              <a:spcBef>
                <a:spcPts val="600"/>
              </a:spcBef>
              <a:buSzPct val="100000"/>
              <a:buAutoNum type="arabicPeriod" startAt="1"/>
              <a:defRPr b="0" sz="1100">
                <a:solidFill>
                  <a:srgbClr val="000000"/>
                </a:solidFill>
              </a:defRPr>
            </a:pPr>
            <a:r>
              <a:t>How can you quote the correct expression?</a:t>
            </a:r>
          </a:p>
          <a:p>
            <a:pPr marL="194027" indent="-194027">
              <a:lnSpc>
                <a:spcPct val="80000"/>
              </a:lnSpc>
              <a:spcBef>
                <a:spcPts val="600"/>
              </a:spcBef>
              <a:buSzPct val="100000"/>
              <a:buAutoNum type="arabicPeriod" startAt="1"/>
              <a:defRPr b="0" sz="1100">
                <a:solidFill>
                  <a:srgbClr val="000000"/>
                </a:solidFill>
              </a:defRPr>
            </a:pPr>
            <a:r>
              <a:t>How can you safely evaluate a quoted expression? Expressions may return different results when evaluated in a new environment because R will use a different search path with the new environment.</a:t>
            </a:r>
          </a:p>
        </p:txBody>
      </p:sp>
      <p:sp>
        <p:nvSpPr>
          <p:cNvPr id="174" name="Tidy Evaluation (Tidy eval)"/>
          <p:cNvSpPr txBox="1"/>
          <p:nvPr/>
        </p:nvSpPr>
        <p:spPr>
          <a:xfrm>
            <a:off x="4912831" y="4160180"/>
            <a:ext cx="3515044"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chemeClr val="accent3">
                    <a:hueOff val="-145836"/>
                    <a:satOff val="-20311"/>
                    <a:lumOff val="-24375"/>
                  </a:schemeClr>
                </a:solidFill>
              </a:defRPr>
            </a:pPr>
            <a:r>
              <a:t>Tidy Evaluation (Tidy eval)</a:t>
            </a:r>
          </a:p>
        </p:txBody>
      </p:sp>
      <p:sp>
        <p:nvSpPr>
          <p:cNvPr id="175" name="Tidy evaluation (tidy eval) is a framework for doing non-standard evaluation safely. Tidy eval contains:…"/>
          <p:cNvSpPr txBox="1"/>
          <p:nvPr/>
        </p:nvSpPr>
        <p:spPr>
          <a:xfrm>
            <a:off x="4864349" y="4669990"/>
            <a:ext cx="4210572" cy="113876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600"/>
              </a:spcBef>
              <a:defRPr b="0" sz="1100">
                <a:solidFill>
                  <a:srgbClr val="000000"/>
                </a:solidFill>
              </a:defRPr>
            </a:pPr>
            <a:r>
              <a:rPr b="1"/>
              <a:t>Tidy evaluation (tidy eval)</a:t>
            </a:r>
            <a:r>
              <a:t> is a framework for doing non-standard evaluation safely. Tidy eval contains:</a:t>
            </a:r>
          </a:p>
          <a:p>
            <a:pPr marL="194027" indent="-194027">
              <a:lnSpc>
                <a:spcPct val="80000"/>
              </a:lnSpc>
              <a:spcBef>
                <a:spcPts val="600"/>
              </a:spcBef>
              <a:buSzPct val="100000"/>
              <a:buAutoNum type="arabicPeriod" startAt="1"/>
              <a:defRPr b="0" sz="1100">
                <a:solidFill>
                  <a:srgbClr val="000000"/>
                </a:solidFill>
              </a:defRPr>
            </a:pPr>
            <a:r>
              <a:t>A toolkit of </a:t>
            </a:r>
            <a:r>
              <a:rPr b="1"/>
              <a:t>functions</a:t>
            </a:r>
            <a:r>
              <a:t> that can be used anywhere, provided by the </a:t>
            </a:r>
            <a:r>
              <a:rPr b="1"/>
              <a:t>rlang</a:t>
            </a:r>
            <a:r>
              <a:t> package</a:t>
            </a:r>
          </a:p>
          <a:p>
            <a:pPr marL="194027" indent="-194027">
              <a:lnSpc>
                <a:spcPct val="80000"/>
              </a:lnSpc>
              <a:spcBef>
                <a:spcPts val="600"/>
              </a:spcBef>
              <a:buSzPct val="100000"/>
              <a:buAutoNum type="arabicPeriod" startAt="1"/>
              <a:defRPr b="0" sz="1100">
                <a:solidFill>
                  <a:srgbClr val="000000"/>
                </a:solidFill>
              </a:defRPr>
            </a:pPr>
            <a:r>
              <a:t>A </a:t>
            </a:r>
            <a:r>
              <a:rPr b="1"/>
              <a:t>syntax</a:t>
            </a:r>
            <a:r>
              <a:t> for quasiquotation that can only be used within tidyverse functions or eval_tidy</a:t>
            </a:r>
          </a:p>
        </p:txBody>
      </p:sp>
      <p:sp>
        <p:nvSpPr>
          <p:cNvPr id="176" name="formals(fun = sys.function(sys.parent())) List or modify fun's argument names and their default values. formals(lm)…"/>
          <p:cNvSpPr txBox="1"/>
          <p:nvPr/>
        </p:nvSpPr>
        <p:spPr>
          <a:xfrm>
            <a:off x="1801931" y="3819368"/>
            <a:ext cx="2723834" cy="156871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rPr b="1"/>
              <a:t>formals</a:t>
            </a:r>
            <a:r>
              <a:t>(fun = sys.function(sys.parent())) List or modify fun's argument names and their default values. </a:t>
            </a:r>
            <a:r>
              <a:rPr i="1"/>
              <a:t>formals(lm)</a:t>
            </a:r>
          </a:p>
          <a:p>
            <a:pPr>
              <a:lnSpc>
                <a:spcPct val="80000"/>
              </a:lnSpc>
              <a:spcBef>
                <a:spcPts val="0"/>
              </a:spcBef>
              <a:defRPr b="0" sz="1100">
                <a:solidFill>
                  <a:srgbClr val="000000"/>
                </a:solidFill>
              </a:defRPr>
            </a:pPr>
          </a:p>
          <a:p>
            <a:pPr>
              <a:lnSpc>
                <a:spcPct val="80000"/>
              </a:lnSpc>
              <a:spcBef>
                <a:spcPts val="0"/>
              </a:spcBef>
              <a:defRPr b="0" sz="1100">
                <a:solidFill>
                  <a:srgbClr val="000000"/>
                </a:solidFill>
              </a:defRPr>
            </a:pPr>
            <a:r>
              <a:rPr b="1"/>
              <a:t>body</a:t>
            </a:r>
            <a:r>
              <a:t>(fun = sys.function(sys.parent())) Show or modify the code body of fun. </a:t>
            </a:r>
            <a:r>
              <a:rPr i="1"/>
              <a:t>body(lm)</a:t>
            </a:r>
            <a:endParaRPr i="1"/>
          </a:p>
          <a:p>
            <a:pPr>
              <a:lnSpc>
                <a:spcPct val="80000"/>
              </a:lnSpc>
              <a:spcBef>
                <a:spcPts val="0"/>
              </a:spcBef>
              <a:defRPr b="0" sz="1100">
                <a:solidFill>
                  <a:srgbClr val="000000"/>
                </a:solidFill>
              </a:defRPr>
            </a:pPr>
            <a:endParaRPr i="1"/>
          </a:p>
          <a:p>
            <a:pPr>
              <a:lnSpc>
                <a:spcPct val="80000"/>
              </a:lnSpc>
              <a:spcBef>
                <a:spcPts val="0"/>
              </a:spcBef>
              <a:defRPr b="0" sz="1100">
                <a:solidFill>
                  <a:srgbClr val="000000"/>
                </a:solidFill>
              </a:defRPr>
            </a:pPr>
            <a:r>
              <a:rPr b="1"/>
              <a:t>environment</a:t>
            </a:r>
            <a:r>
              <a:t>(fun = NULL) Show or modify the environment enclosed by fun. </a:t>
            </a:r>
            <a:r>
              <a:rPr i="1"/>
              <a:t>environment(lm)</a:t>
            </a:r>
            <a:endParaRPr i="1"/>
          </a:p>
        </p:txBody>
      </p:sp>
      <p:sp>
        <p:nvSpPr>
          <p:cNvPr id="177" name="An R function is a unit of executable code that contains…"/>
          <p:cNvSpPr txBox="1"/>
          <p:nvPr/>
        </p:nvSpPr>
        <p:spPr>
          <a:xfrm>
            <a:off x="315709" y="2720941"/>
            <a:ext cx="4210572" cy="98701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600"/>
              </a:spcBef>
              <a:defRPr b="0" sz="1100">
                <a:solidFill>
                  <a:srgbClr val="000000"/>
                </a:solidFill>
              </a:defRPr>
            </a:pPr>
            <a:r>
              <a:t>An R </a:t>
            </a:r>
            <a:r>
              <a:rPr b="1"/>
              <a:t>function</a:t>
            </a:r>
            <a:r>
              <a:t> is a unit of executable code that contains </a:t>
            </a:r>
          </a:p>
          <a:p>
            <a:pPr marL="194027" indent="-194027">
              <a:lnSpc>
                <a:spcPct val="80000"/>
              </a:lnSpc>
              <a:spcBef>
                <a:spcPts val="600"/>
              </a:spcBef>
              <a:buSzPct val="100000"/>
              <a:buAutoNum type="arabicPeriod" startAt="1"/>
              <a:defRPr b="0" sz="1100">
                <a:solidFill>
                  <a:srgbClr val="000000"/>
                </a:solidFill>
              </a:defRPr>
            </a:pPr>
            <a:r>
              <a:t>A list of </a:t>
            </a:r>
            <a:r>
              <a:rPr b="1"/>
              <a:t>formal</a:t>
            </a:r>
            <a:r>
              <a:t> arguments</a:t>
            </a:r>
          </a:p>
          <a:p>
            <a:pPr marL="194027" indent="-194027">
              <a:lnSpc>
                <a:spcPct val="80000"/>
              </a:lnSpc>
              <a:spcBef>
                <a:spcPts val="600"/>
              </a:spcBef>
              <a:buSzPct val="100000"/>
              <a:buAutoNum type="arabicPeriod" startAt="1"/>
              <a:defRPr b="0" sz="1100">
                <a:solidFill>
                  <a:srgbClr val="000000"/>
                </a:solidFill>
              </a:defRPr>
            </a:pPr>
            <a:r>
              <a:t>A </a:t>
            </a:r>
            <a:r>
              <a:rPr b="1"/>
              <a:t>body</a:t>
            </a:r>
            <a:r>
              <a:t> of code to execute</a:t>
            </a:r>
          </a:p>
          <a:p>
            <a:pPr marL="194027" indent="-194027">
              <a:lnSpc>
                <a:spcPct val="80000"/>
              </a:lnSpc>
              <a:spcBef>
                <a:spcPts val="600"/>
              </a:spcBef>
              <a:buSzPct val="100000"/>
              <a:buAutoNum type="arabicPeriod" startAt="1"/>
              <a:defRPr b="0" sz="1100">
                <a:solidFill>
                  <a:srgbClr val="000000"/>
                </a:solidFill>
              </a:defRPr>
            </a:pPr>
            <a:r>
              <a:t>An </a:t>
            </a:r>
            <a:r>
              <a:rPr b="1"/>
              <a:t>enclosing environment</a:t>
            </a:r>
            <a:r>
              <a:t> that points to the location of the function's variables</a:t>
            </a:r>
          </a:p>
        </p:txBody>
      </p:sp>
      <p:sp>
        <p:nvSpPr>
          <p:cNvPr id="178" name="substitute(expr, env) Returns the expression in a promise, when called on a function argument from within a function. f &lt;- function(x) substitute(x); f(mean(1:5)…"/>
          <p:cNvSpPr txBox="1"/>
          <p:nvPr/>
        </p:nvSpPr>
        <p:spPr>
          <a:xfrm>
            <a:off x="1801931" y="7959194"/>
            <a:ext cx="2723834" cy="147986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rPr b="1"/>
              <a:t>substitute</a:t>
            </a:r>
            <a:r>
              <a:t>(expr, env) Returns the expression in a promise, when called on a function argument from within a function. </a:t>
            </a:r>
            <a:r>
              <a:rPr i="1"/>
              <a:t>f &lt;- function(x) substitute(x); f(mean(1:5)</a:t>
            </a:r>
          </a:p>
          <a:p>
            <a:pPr>
              <a:lnSpc>
                <a:spcPct val="80000"/>
              </a:lnSpc>
              <a:spcBef>
                <a:spcPts val="0"/>
              </a:spcBef>
              <a:defRPr b="0" sz="1100">
                <a:solidFill>
                  <a:srgbClr val="000000"/>
                </a:solidFill>
              </a:defRPr>
            </a:pPr>
          </a:p>
          <a:p>
            <a:pPr>
              <a:lnSpc>
                <a:spcPct val="80000"/>
              </a:lnSpc>
              <a:spcBef>
                <a:spcPts val="0"/>
              </a:spcBef>
              <a:defRPr b="0" sz="1100">
                <a:solidFill>
                  <a:srgbClr val="000000"/>
                </a:solidFill>
              </a:defRPr>
            </a:pPr>
            <a:r>
              <a:rPr>
                <a:solidFill>
                  <a:schemeClr val="accent3">
                    <a:hueOff val="-145836"/>
                    <a:satOff val="-20311"/>
                    <a:lumOff val="-24375"/>
                  </a:schemeClr>
                </a:solidFill>
              </a:rPr>
              <a:t>pryr::</a:t>
            </a:r>
            <a:r>
              <a:rPr b="1"/>
              <a:t>promise_info</a:t>
            </a:r>
            <a:r>
              <a:t>(x) Show or modify the code body of fun. </a:t>
            </a:r>
            <a:r>
              <a:rPr i="1"/>
              <a:t>f &lt;- function(x) promise_info(x); f(mean(1:5)</a:t>
            </a:r>
            <a:endParaRPr i="1"/>
          </a:p>
        </p:txBody>
      </p:sp>
      <p:sp>
        <p:nvSpPr>
          <p:cNvPr id="179" name="globalenv() Returns the global environment, which is active when you work at the command line. globalenv()…"/>
          <p:cNvSpPr txBox="1"/>
          <p:nvPr/>
        </p:nvSpPr>
        <p:spPr>
          <a:xfrm>
            <a:off x="5442598" y="5912293"/>
            <a:ext cx="2723833" cy="363353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496570">
              <a:lnSpc>
                <a:spcPct val="80000"/>
              </a:lnSpc>
              <a:spcBef>
                <a:spcPts val="0"/>
              </a:spcBef>
              <a:defRPr b="0" sz="935">
                <a:solidFill>
                  <a:srgbClr val="000000"/>
                </a:solidFill>
              </a:defRPr>
            </a:pPr>
            <a:r>
              <a:rPr b="1"/>
              <a:t>globalenv</a:t>
            </a:r>
            <a:r>
              <a:t>() Returns the global environment, which is active when you work at the command line. </a:t>
            </a:r>
            <a:r>
              <a:rPr i="1"/>
              <a:t>globalenv()</a:t>
            </a:r>
          </a:p>
          <a:p>
            <a:pPr defTabSz="496570">
              <a:lnSpc>
                <a:spcPct val="80000"/>
              </a:lnSpc>
              <a:spcBef>
                <a:spcPts val="0"/>
              </a:spcBef>
              <a:defRPr b="0" sz="935">
                <a:solidFill>
                  <a:srgbClr val="000000"/>
                </a:solidFill>
              </a:defRPr>
            </a:pPr>
          </a:p>
          <a:p>
            <a:pPr defTabSz="496570">
              <a:lnSpc>
                <a:spcPct val="80000"/>
              </a:lnSpc>
              <a:spcBef>
                <a:spcPts val="0"/>
              </a:spcBef>
              <a:defRPr b="0" sz="935">
                <a:solidFill>
                  <a:srgbClr val="000000"/>
                </a:solidFill>
              </a:defRPr>
            </a:pPr>
            <a:r>
              <a:rPr b="1"/>
              <a:t>baseenv</a:t>
            </a:r>
            <a:r>
              <a:t>() Returns the base R environment. </a:t>
            </a:r>
            <a:r>
              <a:rPr i="1"/>
              <a:t>baseenv()</a:t>
            </a:r>
            <a:endParaRPr i="1"/>
          </a:p>
          <a:p>
            <a:pPr defTabSz="496570">
              <a:lnSpc>
                <a:spcPct val="80000"/>
              </a:lnSpc>
              <a:spcBef>
                <a:spcPts val="0"/>
              </a:spcBef>
              <a:defRPr b="0" sz="935">
                <a:solidFill>
                  <a:srgbClr val="000000"/>
                </a:solidFill>
              </a:defRPr>
            </a:pPr>
            <a:endParaRPr i="1"/>
          </a:p>
          <a:p>
            <a:pPr defTabSz="496570">
              <a:lnSpc>
                <a:spcPct val="80000"/>
              </a:lnSpc>
              <a:spcBef>
                <a:spcPts val="0"/>
              </a:spcBef>
              <a:defRPr b="0" sz="935">
                <a:solidFill>
                  <a:srgbClr val="000000"/>
                </a:solidFill>
              </a:defRPr>
            </a:pPr>
            <a:r>
              <a:rPr b="1"/>
              <a:t>emptyenv</a:t>
            </a:r>
            <a:r>
              <a:t>() Returns the empty environment, which is empty, has no parent and is the ancestor of all environments. </a:t>
            </a:r>
            <a:r>
              <a:rPr i="1"/>
              <a:t>emptyenv()</a:t>
            </a:r>
            <a:endParaRPr i="1"/>
          </a:p>
          <a:p>
            <a:pPr defTabSz="496570">
              <a:lnSpc>
                <a:spcPct val="80000"/>
              </a:lnSpc>
              <a:spcBef>
                <a:spcPts val="0"/>
              </a:spcBef>
              <a:defRPr b="0" sz="935">
                <a:solidFill>
                  <a:srgbClr val="000000"/>
                </a:solidFill>
              </a:defRPr>
            </a:pPr>
            <a:endParaRPr i="1"/>
          </a:p>
          <a:p>
            <a:pPr defTabSz="496570">
              <a:lnSpc>
                <a:spcPct val="80000"/>
              </a:lnSpc>
              <a:spcBef>
                <a:spcPts val="0"/>
              </a:spcBef>
              <a:defRPr b="0" sz="935">
                <a:solidFill>
                  <a:srgbClr val="000000"/>
                </a:solidFill>
              </a:defRPr>
            </a:pPr>
            <a:r>
              <a:rPr b="1"/>
              <a:t>environment</a:t>
            </a:r>
            <a:r>
              <a:t>() Returns whichever environment is currently active. </a:t>
            </a:r>
            <a:r>
              <a:rPr i="1"/>
              <a:t>environment()</a:t>
            </a:r>
            <a:endParaRPr i="1"/>
          </a:p>
          <a:p>
            <a:pPr defTabSz="496570">
              <a:lnSpc>
                <a:spcPct val="80000"/>
              </a:lnSpc>
              <a:spcBef>
                <a:spcPts val="0"/>
              </a:spcBef>
              <a:defRPr b="0" sz="935">
                <a:solidFill>
                  <a:srgbClr val="000000"/>
                </a:solidFill>
              </a:defRPr>
            </a:pPr>
            <a:endParaRPr i="1"/>
          </a:p>
          <a:p>
            <a:pPr defTabSz="496570">
              <a:lnSpc>
                <a:spcPct val="80000"/>
              </a:lnSpc>
              <a:spcBef>
                <a:spcPts val="0"/>
              </a:spcBef>
              <a:defRPr b="0" sz="935">
                <a:solidFill>
                  <a:srgbClr val="000000"/>
                </a:solidFill>
              </a:defRPr>
            </a:pPr>
            <a:r>
              <a:rPr b="1"/>
              <a:t>parent.env</a:t>
            </a:r>
            <a:r>
              <a:t>() Returns whichever environment is currently active. </a:t>
            </a:r>
            <a:r>
              <a:rPr i="1"/>
              <a:t>environment()</a:t>
            </a:r>
            <a:endParaRPr i="1"/>
          </a:p>
          <a:p>
            <a:pPr defTabSz="496570">
              <a:lnSpc>
                <a:spcPct val="80000"/>
              </a:lnSpc>
              <a:spcBef>
                <a:spcPts val="0"/>
              </a:spcBef>
              <a:defRPr b="0" sz="935">
                <a:solidFill>
                  <a:srgbClr val="000000"/>
                </a:solidFill>
              </a:defRPr>
            </a:pPr>
            <a:endParaRPr i="1"/>
          </a:p>
          <a:p>
            <a:pPr defTabSz="496570">
              <a:lnSpc>
                <a:spcPct val="80000"/>
              </a:lnSpc>
              <a:spcBef>
                <a:spcPts val="0"/>
              </a:spcBef>
              <a:defRPr b="0" sz="935">
                <a:solidFill>
                  <a:srgbClr val="000000"/>
                </a:solidFill>
              </a:defRPr>
            </a:pPr>
            <a:r>
              <a:rPr>
                <a:solidFill>
                  <a:schemeClr val="accent3">
                    <a:hueOff val="-145836"/>
                    <a:satOff val="-20311"/>
                    <a:lumOff val="-24375"/>
                  </a:schemeClr>
                </a:solidFill>
              </a:rPr>
              <a:t>pryr::</a:t>
            </a:r>
            <a:r>
              <a:rPr b="1"/>
              <a:t>parenvs</a:t>
            </a:r>
            <a:r>
              <a:t>(all = TRUE) Show or modify the code body of fun. </a:t>
            </a:r>
            <a:r>
              <a:rPr i="1"/>
              <a:t>f &lt;- function(x)</a:t>
            </a:r>
            <a:endParaRPr i="1"/>
          </a:p>
          <a:p>
            <a:pPr defTabSz="496570">
              <a:lnSpc>
                <a:spcPct val="80000"/>
              </a:lnSpc>
              <a:spcBef>
                <a:spcPts val="0"/>
              </a:spcBef>
              <a:defRPr b="0" sz="935">
                <a:solidFill>
                  <a:srgbClr val="000000"/>
                </a:solidFill>
              </a:defRPr>
            </a:pPr>
            <a:endParaRPr i="1"/>
          </a:p>
          <a:p>
            <a:pPr defTabSz="496570">
              <a:lnSpc>
                <a:spcPct val="80000"/>
              </a:lnSpc>
              <a:spcBef>
                <a:spcPts val="0"/>
              </a:spcBef>
              <a:defRPr b="0" sz="935">
                <a:solidFill>
                  <a:srgbClr val="000000"/>
                </a:solidFill>
              </a:defRPr>
            </a:pPr>
            <a:r>
              <a:rPr b="1"/>
              <a:t>ls.str</a:t>
            </a:r>
            <a:r>
              <a:t>() Returns whichever environment is currently active. </a:t>
            </a:r>
            <a:r>
              <a:rPr i="1"/>
              <a:t>environment()</a:t>
            </a:r>
            <a:endParaRPr i="1"/>
          </a:p>
          <a:p>
            <a:pPr defTabSz="496570">
              <a:lnSpc>
                <a:spcPct val="80000"/>
              </a:lnSpc>
              <a:spcBef>
                <a:spcPts val="0"/>
              </a:spcBef>
              <a:defRPr b="0" sz="935">
                <a:solidFill>
                  <a:srgbClr val="000000"/>
                </a:solidFill>
              </a:defRPr>
            </a:pPr>
            <a:endParaRPr i="1"/>
          </a:p>
          <a:p>
            <a:pPr defTabSz="496570">
              <a:lnSpc>
                <a:spcPct val="80000"/>
              </a:lnSpc>
              <a:spcBef>
                <a:spcPts val="0"/>
              </a:spcBef>
              <a:defRPr b="0" sz="935">
                <a:solidFill>
                  <a:srgbClr val="000000"/>
                </a:solidFill>
              </a:defRPr>
            </a:pPr>
            <a:r>
              <a:rPr b="1"/>
              <a:t>where</a:t>
            </a:r>
            <a:r>
              <a:t>() Returns whichever environment is currently active. </a:t>
            </a:r>
            <a:r>
              <a:rPr i="1"/>
              <a:t>environment()</a:t>
            </a:r>
            <a:endParaRPr i="1"/>
          </a:p>
          <a:p>
            <a:pPr defTabSz="496570">
              <a:lnSpc>
                <a:spcPct val="80000"/>
              </a:lnSpc>
              <a:spcBef>
                <a:spcPts val="0"/>
              </a:spcBef>
              <a:defRPr b="0" sz="935">
                <a:solidFill>
                  <a:srgbClr val="000000"/>
                </a:solidFill>
              </a:defRPr>
            </a:pPr>
            <a:endParaRPr i="1"/>
          </a:p>
          <a:p>
            <a:pPr defTabSz="496570">
              <a:lnSpc>
                <a:spcPct val="80000"/>
              </a:lnSpc>
              <a:spcBef>
                <a:spcPts val="0"/>
              </a:spcBef>
              <a:defRPr b="0" sz="935">
                <a:solidFill>
                  <a:srgbClr val="000000"/>
                </a:solidFill>
              </a:defRPr>
            </a:pPr>
            <a:r>
              <a:rPr b="1"/>
              <a:t>new.env</a:t>
            </a:r>
            <a:r>
              <a:t>(x) Show or modify the code body of fun. </a:t>
            </a:r>
            <a:r>
              <a:rPr i="1"/>
              <a:t>f &lt;- function(x) promise_info(x); f(mean(1:5)</a:t>
            </a:r>
            <a:endParaRPr i="1"/>
          </a:p>
          <a:p>
            <a:pPr defTabSz="496570">
              <a:lnSpc>
                <a:spcPct val="80000"/>
              </a:lnSpc>
              <a:spcBef>
                <a:spcPts val="0"/>
              </a:spcBef>
              <a:defRPr b="0" sz="935">
                <a:solidFill>
                  <a:srgbClr val="000000"/>
                </a:solidFill>
              </a:defRPr>
            </a:pPr>
            <a:endParaRPr i="1"/>
          </a:p>
          <a:p>
            <a:pPr defTabSz="496570">
              <a:lnSpc>
                <a:spcPct val="80000"/>
              </a:lnSpc>
              <a:spcBef>
                <a:spcPts val="0"/>
              </a:spcBef>
              <a:defRPr b="0" sz="935">
                <a:solidFill>
                  <a:srgbClr val="000000"/>
                </a:solidFill>
              </a:defRPr>
            </a:pPr>
            <a:r>
              <a:rPr b="1"/>
              <a:t>list2env</a:t>
            </a:r>
            <a:r>
              <a:t>(x) Show or modify the code body of fun. </a:t>
            </a:r>
            <a:r>
              <a:rPr i="1"/>
              <a:t>f &lt;- function(x) promise_info(x); f(mean(1:5)</a:t>
            </a:r>
          </a:p>
        </p:txBody>
      </p:sp>
      <p:sp>
        <p:nvSpPr>
          <p:cNvPr id="180" name="parent.frame() Returns the global environment, which is active when you work at the command line. globalenv()"/>
          <p:cNvSpPr txBox="1"/>
          <p:nvPr/>
        </p:nvSpPr>
        <p:spPr>
          <a:xfrm>
            <a:off x="1992309" y="9709386"/>
            <a:ext cx="2723833" cy="71446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rPr b="1"/>
              <a:t>parent.frame</a:t>
            </a:r>
            <a:r>
              <a:t>() Returns the global environment, which is active when you work at the command line. </a:t>
            </a:r>
            <a:r>
              <a:rPr i="1"/>
              <a:t>globalenv()</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182" name="Rectangle"/>
          <p:cNvSpPr/>
          <p:nvPr/>
        </p:nvSpPr>
        <p:spPr>
          <a:xfrm>
            <a:off x="312409" y="1533141"/>
            <a:ext cx="4044516" cy="8414517"/>
          </a:xfrm>
          <a:prstGeom prst="rect">
            <a:avLst/>
          </a:prstGeom>
          <a:gradFill>
            <a:gsLst>
              <a:gs pos="0">
                <a:srgbClr val="FFFFFF">
                  <a:alpha val="25385"/>
                </a:srgbClr>
              </a:gs>
              <a:gs pos="19244">
                <a:srgbClr val="FFD300">
                  <a:alpha val="25385"/>
                </a:srgbClr>
              </a:gs>
            </a:gsLst>
            <a:lin ang="16224155"/>
          </a:gra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183" name="Expression - a piece of R code that will return…"/>
          <p:cNvSpPr txBox="1"/>
          <p:nvPr/>
        </p:nvSpPr>
        <p:spPr>
          <a:xfrm>
            <a:off x="1685063" y="1985353"/>
            <a:ext cx="3204893" cy="813605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rPr b="1"/>
              <a:t>Expression</a:t>
            </a:r>
            <a:r>
              <a:t> - a piece of R code that will return </a:t>
            </a:r>
          </a:p>
          <a:p>
            <a:pPr>
              <a:lnSpc>
                <a:spcPct val="80000"/>
              </a:lnSpc>
              <a:spcBef>
                <a:spcPts val="500"/>
              </a:spcBef>
              <a:defRPr b="0" sz="1100">
                <a:solidFill>
                  <a:srgbClr val="000000"/>
                </a:solidFill>
              </a:defRPr>
            </a:pPr>
            <a:r>
              <a:t>a result if evaluated. An expression can be:</a:t>
            </a:r>
          </a:p>
          <a:p>
            <a:pPr marL="139700" indent="-139700">
              <a:lnSpc>
                <a:spcPct val="80000"/>
              </a:lnSpc>
              <a:spcBef>
                <a:spcPts val="300"/>
              </a:spcBef>
              <a:defRPr b="0" sz="1100">
                <a:solidFill>
                  <a:srgbClr val="000000"/>
                </a:solidFill>
              </a:defRPr>
            </a:pPr>
            <a:r>
              <a:t>1. Evaluated immediately     (</a:t>
            </a:r>
            <a:r>
              <a:rPr>
                <a:latin typeface="Source Sans Pro Semibold"/>
                <a:ea typeface="Source Sans Pro Semibold"/>
                <a:cs typeface="Source Sans Pro Semibold"/>
                <a:sym typeface="Source Sans Pro Semibold"/>
              </a:rPr>
              <a:t>Standard Eval</a:t>
            </a:r>
            <a:r>
              <a:t>)</a:t>
            </a:r>
          </a:p>
          <a:p>
            <a:pPr marL="139700" indent="-139700">
              <a:lnSpc>
                <a:spcPct val="80000"/>
              </a:lnSpc>
              <a:spcBef>
                <a:spcPts val="500"/>
              </a:spcBef>
              <a:defRPr b="0" sz="1100">
                <a:solidFill>
                  <a:srgbClr val="000000"/>
                </a:solidFill>
              </a:defRPr>
            </a:pPr>
            <a:r>
              <a:t>2. Quoted to use later   (</a:t>
            </a:r>
            <a:r>
              <a:rPr>
                <a:latin typeface="Source Sans Pro Semibold"/>
                <a:ea typeface="Source Sans Pro Semibold"/>
                <a:cs typeface="Source Sans Pro Semibold"/>
                <a:sym typeface="Source Sans Pro Semibold"/>
              </a:rPr>
              <a:t>Non-Standard Eval</a:t>
            </a:r>
            <a:r>
              <a:t>)</a:t>
            </a:r>
          </a:p>
          <a:p>
            <a:pPr indent="76200">
              <a:lnSpc>
                <a:spcPct val="80000"/>
              </a:lnSpc>
              <a:spcBef>
                <a:spcPts val="1500"/>
              </a:spcBef>
              <a:defRPr b="0" sz="1100">
                <a:solidFill>
                  <a:srgbClr val="000000"/>
                </a:solidFill>
              </a:defRPr>
            </a:pPr>
            <a:r>
              <a:rPr i="1"/>
              <a:t>is_expr(expr(pi))</a:t>
            </a:r>
            <a:endParaRPr i="1"/>
          </a:p>
          <a:p>
            <a:pPr>
              <a:lnSpc>
                <a:spcPct val="80000"/>
              </a:lnSpc>
              <a:spcBef>
                <a:spcPts val="0"/>
              </a:spcBef>
              <a:defRPr b="0" sz="1100">
                <a:solidFill>
                  <a:srgbClr val="000000"/>
                </a:solidFill>
              </a:defRPr>
            </a:pPr>
            <a:r>
              <a:rPr b="1"/>
              <a:t>Environment</a:t>
            </a:r>
            <a:r>
              <a:t> - a list-like object that binds</a:t>
            </a:r>
          </a:p>
          <a:p>
            <a:pPr>
              <a:lnSpc>
                <a:spcPct val="80000"/>
              </a:lnSpc>
              <a:spcBef>
                <a:spcPts val="0"/>
              </a:spcBef>
              <a:defRPr b="0" sz="1100">
                <a:solidFill>
                  <a:srgbClr val="000000"/>
                </a:solidFill>
              </a:defRPr>
            </a:pPr>
            <a:r>
              <a:t>symbol names to objects stored in memory. Each</a:t>
            </a:r>
          </a:p>
          <a:p>
            <a:pPr>
              <a:lnSpc>
                <a:spcPct val="80000"/>
              </a:lnSpc>
              <a:spcBef>
                <a:spcPts val="0"/>
              </a:spcBef>
              <a:defRPr b="0" sz="1100">
                <a:solidFill>
                  <a:srgbClr val="000000"/>
                </a:solidFill>
              </a:defRPr>
            </a:pPr>
            <a:r>
              <a:t>environment contains a link to a second, </a:t>
            </a:r>
            <a:r>
              <a:rPr b="1"/>
              <a:t>parent</a:t>
            </a:r>
            <a:endParaRPr b="1"/>
          </a:p>
          <a:p>
            <a:pPr>
              <a:lnSpc>
                <a:spcPct val="80000"/>
              </a:lnSpc>
              <a:spcBef>
                <a:spcPts val="1500"/>
              </a:spcBef>
              <a:defRPr b="0" sz="1100">
                <a:solidFill>
                  <a:srgbClr val="000000"/>
                </a:solidFill>
              </a:defRPr>
            </a:pPr>
            <a:r>
              <a:t>environment. </a:t>
            </a:r>
            <a:r>
              <a:rPr i="1"/>
              <a:t>is_environment(current_env())</a:t>
            </a:r>
            <a:endParaRPr i="1"/>
          </a:p>
          <a:p>
            <a:pPr>
              <a:lnSpc>
                <a:spcPct val="80000"/>
              </a:lnSpc>
              <a:spcBef>
                <a:spcPts val="500"/>
              </a:spcBef>
              <a:defRPr b="0" sz="1100">
                <a:solidFill>
                  <a:srgbClr val="000000"/>
                </a:solidFill>
              </a:defRPr>
            </a:pPr>
            <a:r>
              <a:rPr b="1"/>
              <a:t>Evaluation</a:t>
            </a:r>
            <a:r>
              <a:t> - to evaluate an expression, R :</a:t>
            </a:r>
          </a:p>
          <a:p>
            <a:pPr marL="190500" indent="-114300">
              <a:lnSpc>
                <a:spcPct val="80000"/>
              </a:lnSpc>
              <a:spcBef>
                <a:spcPts val="0"/>
              </a:spcBef>
              <a:buSzPct val="100000"/>
              <a:buAutoNum type="arabicPeriod" startAt="1"/>
              <a:defRPr b="0" sz="1100">
                <a:solidFill>
                  <a:srgbClr val="000000"/>
                </a:solidFill>
              </a:defRPr>
            </a:pPr>
            <a:r>
              <a:t>Looks up each symbol in the expression</a:t>
            </a:r>
          </a:p>
          <a:p>
            <a:pPr indent="76200">
              <a:lnSpc>
                <a:spcPct val="80000"/>
              </a:lnSpc>
              <a:spcBef>
                <a:spcPts val="0"/>
              </a:spcBef>
              <a:defRPr b="0" sz="1100">
                <a:solidFill>
                  <a:srgbClr val="000000"/>
                </a:solidFill>
              </a:defRPr>
            </a:pPr>
            <a:r>
              <a:t>in the current environment (or a supplied </a:t>
            </a:r>
          </a:p>
          <a:p>
            <a:pPr indent="76200">
              <a:lnSpc>
                <a:spcPct val="80000"/>
              </a:lnSpc>
              <a:spcBef>
                <a:spcPts val="500"/>
              </a:spcBef>
              <a:defRPr b="0" sz="1100">
                <a:solidFill>
                  <a:srgbClr val="000000"/>
                </a:solidFill>
              </a:defRPr>
            </a:pPr>
            <a:r>
              <a:t>one) followed by the environment's parents</a:t>
            </a:r>
          </a:p>
          <a:p>
            <a:pPr marL="190500" indent="-114300">
              <a:lnSpc>
                <a:spcPct val="80000"/>
              </a:lnSpc>
              <a:spcBef>
                <a:spcPts val="500"/>
              </a:spcBef>
              <a:buSzPct val="100000"/>
              <a:buAutoNum type="arabicPeriod" startAt="2"/>
              <a:defRPr b="0" sz="1100">
                <a:solidFill>
                  <a:srgbClr val="000000"/>
                </a:solidFill>
              </a:defRPr>
            </a:pPr>
            <a:r>
              <a:t>Executes each call in the expression</a:t>
            </a:r>
          </a:p>
          <a:p>
            <a:pPr indent="76200">
              <a:lnSpc>
                <a:spcPct val="80000"/>
              </a:lnSpc>
              <a:spcBef>
                <a:spcPts val="0"/>
              </a:spcBef>
              <a:defRPr b="0" i="1" sz="1100">
                <a:solidFill>
                  <a:srgbClr val="000000"/>
                </a:solidFill>
              </a:defRPr>
            </a:pPr>
            <a:r>
              <a:t>The result of an expression depends on </a:t>
            </a:r>
          </a:p>
          <a:p>
            <a:pPr indent="76200">
              <a:lnSpc>
                <a:spcPct val="80000"/>
              </a:lnSpc>
              <a:spcBef>
                <a:spcPts val="1500"/>
              </a:spcBef>
              <a:defRPr b="0" i="1" sz="1100">
                <a:solidFill>
                  <a:srgbClr val="000000"/>
                </a:solidFill>
              </a:defRPr>
            </a:pPr>
            <a:r>
              <a:t>which environment it is evaluated in.</a:t>
            </a:r>
          </a:p>
          <a:p>
            <a:pPr>
              <a:lnSpc>
                <a:spcPct val="80000"/>
              </a:lnSpc>
              <a:spcBef>
                <a:spcPts val="0"/>
              </a:spcBef>
              <a:defRPr b="0" sz="1100">
                <a:solidFill>
                  <a:srgbClr val="000000"/>
                </a:solidFill>
              </a:defRPr>
            </a:pPr>
            <a:r>
              <a:rPr b="1"/>
              <a:t>Quoted Expression</a:t>
            </a:r>
            <a:r>
              <a:t> - An expression that has been</a:t>
            </a:r>
          </a:p>
          <a:p>
            <a:pPr>
              <a:lnSpc>
                <a:spcPct val="80000"/>
              </a:lnSpc>
              <a:spcBef>
                <a:spcPts val="0"/>
              </a:spcBef>
              <a:defRPr b="0" sz="1100">
                <a:solidFill>
                  <a:srgbClr val="000000"/>
                </a:solidFill>
              </a:defRPr>
            </a:pPr>
            <a:r>
              <a:t> stored in a symbol. A quoted expression can be </a:t>
            </a:r>
          </a:p>
          <a:p>
            <a:pPr>
              <a:lnSpc>
                <a:spcPct val="80000"/>
              </a:lnSpc>
              <a:spcBef>
                <a:spcPts val="0"/>
              </a:spcBef>
              <a:defRPr b="0" sz="1100">
                <a:solidFill>
                  <a:srgbClr val="000000"/>
                </a:solidFill>
              </a:defRPr>
            </a:pPr>
            <a:r>
              <a:t>evaluated later to return a result that will depend </a:t>
            </a:r>
          </a:p>
          <a:p>
            <a:pPr>
              <a:lnSpc>
                <a:spcPct val="80000"/>
              </a:lnSpc>
              <a:spcBef>
                <a:spcPts val="1500"/>
              </a:spcBef>
              <a:defRPr b="0" sz="1100">
                <a:solidFill>
                  <a:srgbClr val="000000"/>
                </a:solidFill>
              </a:defRPr>
            </a:pPr>
            <a:r>
              <a:t>on the environment it is evaluated in. </a:t>
            </a:r>
            <a:r>
              <a:rPr i="1"/>
              <a:t>expr(a + b)</a:t>
            </a:r>
            <a:endParaRPr i="1"/>
          </a:p>
          <a:p>
            <a:pPr>
              <a:lnSpc>
                <a:spcPct val="80000"/>
              </a:lnSpc>
              <a:spcBef>
                <a:spcPts val="0"/>
              </a:spcBef>
              <a:defRPr b="0" sz="1100">
                <a:solidFill>
                  <a:srgbClr val="000000"/>
                </a:solidFill>
              </a:defRPr>
            </a:pPr>
            <a:r>
              <a:rPr b="1"/>
              <a:t>Quosure</a:t>
            </a:r>
            <a:r>
              <a:t>- An expression that has been stored</a:t>
            </a:r>
          </a:p>
          <a:p>
            <a:pPr>
              <a:lnSpc>
                <a:spcPct val="80000"/>
              </a:lnSpc>
              <a:spcBef>
                <a:spcPts val="0"/>
              </a:spcBef>
              <a:defRPr b="0" sz="1100">
                <a:solidFill>
                  <a:srgbClr val="000000"/>
                </a:solidFill>
              </a:defRPr>
            </a:pPr>
            <a:r>
              <a:rPr i="1"/>
              <a:t>with an environment</a:t>
            </a:r>
            <a:r>
              <a:t> (aka a closure) in a symbol.</a:t>
            </a:r>
          </a:p>
          <a:p>
            <a:pPr>
              <a:lnSpc>
                <a:spcPct val="80000"/>
              </a:lnSpc>
              <a:spcBef>
                <a:spcPts val="0"/>
              </a:spcBef>
              <a:defRPr b="0" sz="1100">
                <a:solidFill>
                  <a:srgbClr val="000000"/>
                </a:solidFill>
              </a:defRPr>
            </a:pPr>
            <a:r>
              <a:t>A quosure can be evaluated later in the stored </a:t>
            </a:r>
          </a:p>
          <a:p>
            <a:pPr>
              <a:lnSpc>
                <a:spcPct val="80000"/>
              </a:lnSpc>
              <a:spcBef>
                <a:spcPts val="8500"/>
              </a:spcBef>
              <a:defRPr b="0" sz="1100">
                <a:solidFill>
                  <a:srgbClr val="000000"/>
                </a:solidFill>
              </a:defRPr>
            </a:pPr>
            <a:r>
              <a:t>env to return a predictable result. </a:t>
            </a:r>
            <a:r>
              <a:rPr i="1"/>
              <a:t>quo(a + b)</a:t>
            </a:r>
            <a:endParaRPr i="1"/>
          </a:p>
          <a:p>
            <a:pPr>
              <a:lnSpc>
                <a:spcPct val="80000"/>
              </a:lnSpc>
              <a:spcBef>
                <a:spcPts val="0"/>
              </a:spcBef>
              <a:defRPr b="0" sz="1100">
                <a:solidFill>
                  <a:srgbClr val="000000"/>
                </a:solidFill>
              </a:defRPr>
            </a:pPr>
            <a:r>
              <a:rPr b="1"/>
              <a:t>Quoting function</a:t>
            </a:r>
            <a:r>
              <a:t>- A function that quotes any of </a:t>
            </a:r>
          </a:p>
          <a:p>
            <a:pPr>
              <a:lnSpc>
                <a:spcPct val="80000"/>
              </a:lnSpc>
              <a:spcBef>
                <a:spcPts val="0"/>
              </a:spcBef>
              <a:defRPr b="0" sz="1100">
                <a:solidFill>
                  <a:srgbClr val="000000"/>
                </a:solidFill>
              </a:defRPr>
            </a:pPr>
            <a:r>
              <a:t>its arguments for non-standard eval (e.g. many </a:t>
            </a:r>
          </a:p>
          <a:p>
            <a:pPr>
              <a:lnSpc>
                <a:spcPct val="80000"/>
              </a:lnSpc>
              <a:spcBef>
                <a:spcPts val="0"/>
              </a:spcBef>
              <a:defRPr b="0" sz="1100">
                <a:solidFill>
                  <a:srgbClr val="000000"/>
                </a:solidFill>
              </a:defRPr>
            </a:pPr>
            <a:r>
              <a:t>tidyverse functions). You must take special steps </a:t>
            </a:r>
          </a:p>
          <a:p>
            <a:pPr>
              <a:lnSpc>
                <a:spcPct val="80000"/>
              </a:lnSpc>
              <a:spcBef>
                <a:spcPts val="1500"/>
              </a:spcBef>
              <a:defRPr b="0" sz="1100">
                <a:solidFill>
                  <a:srgbClr val="000000"/>
                </a:solidFill>
              </a:defRPr>
            </a:pPr>
            <a:r>
              <a:t>to program safely with a quoting fun.</a:t>
            </a:r>
          </a:p>
          <a:p>
            <a:pPr>
              <a:lnSpc>
                <a:spcPct val="80000"/>
              </a:lnSpc>
              <a:spcBef>
                <a:spcPts val="0"/>
              </a:spcBef>
              <a:defRPr sz="1100">
                <a:solidFill>
                  <a:srgbClr val="000000"/>
                </a:solidFill>
              </a:defRPr>
            </a:pPr>
            <a:r>
              <a:t>Tidy Evaluation (Tidy Eval)</a:t>
            </a:r>
            <a:r>
              <a:rPr b="0"/>
              <a:t> - A framework for </a:t>
            </a:r>
            <a:endParaRPr b="0"/>
          </a:p>
          <a:p>
            <a:pPr>
              <a:lnSpc>
                <a:spcPct val="80000"/>
              </a:lnSpc>
              <a:spcBef>
                <a:spcPts val="0"/>
              </a:spcBef>
              <a:defRPr sz="1100">
                <a:solidFill>
                  <a:srgbClr val="000000"/>
                </a:solidFill>
              </a:defRPr>
            </a:pPr>
            <a:r>
              <a:rPr b="0"/>
              <a:t>doing non-standard evaluation that makes it </a:t>
            </a:r>
            <a:endParaRPr b="0"/>
          </a:p>
          <a:p>
            <a:pPr>
              <a:lnSpc>
                <a:spcPct val="80000"/>
              </a:lnSpc>
              <a:spcBef>
                <a:spcPts val="0"/>
              </a:spcBef>
              <a:defRPr sz="1100">
                <a:solidFill>
                  <a:srgbClr val="000000"/>
                </a:solidFill>
              </a:defRPr>
            </a:pPr>
            <a:r>
              <a:rPr b="0"/>
              <a:t>easier to program with tidyverse functions.</a:t>
            </a:r>
            <a:endParaRPr b="0"/>
          </a:p>
          <a:p>
            <a:pPr>
              <a:lnSpc>
                <a:spcPct val="80000"/>
              </a:lnSpc>
              <a:spcBef>
                <a:spcPts val="0"/>
              </a:spcBef>
              <a:defRPr sz="1100">
                <a:solidFill>
                  <a:srgbClr val="000000"/>
                </a:solidFill>
              </a:defRPr>
            </a:pPr>
            <a:endParaRPr b="0"/>
          </a:p>
          <a:p>
            <a:pPr>
              <a:lnSpc>
                <a:spcPct val="80000"/>
              </a:lnSpc>
              <a:spcBef>
                <a:spcPts val="0"/>
              </a:spcBef>
              <a:defRPr b="0" sz="1100">
                <a:solidFill>
                  <a:srgbClr val="000000"/>
                </a:solidFill>
              </a:defRPr>
            </a:pPr>
            <a:r>
              <a:rPr b="1"/>
              <a:t>Quoting function</a:t>
            </a:r>
            <a:r>
              <a:t>- A function that quotes any of </a:t>
            </a:r>
          </a:p>
          <a:p>
            <a:pPr>
              <a:lnSpc>
                <a:spcPct val="80000"/>
              </a:lnSpc>
              <a:spcBef>
                <a:spcPts val="0"/>
              </a:spcBef>
              <a:defRPr b="0" sz="1100">
                <a:solidFill>
                  <a:srgbClr val="000000"/>
                </a:solidFill>
              </a:defRPr>
            </a:pPr>
            <a:r>
              <a:t>its arguments for non-standard evaluation (e.g. many functions in the tidyverse).</a:t>
            </a:r>
          </a:p>
        </p:txBody>
      </p:sp>
      <p:grpSp>
        <p:nvGrpSpPr>
          <p:cNvPr id="199" name="Group"/>
          <p:cNvGrpSpPr/>
          <p:nvPr/>
        </p:nvGrpSpPr>
        <p:grpSpPr>
          <a:xfrm>
            <a:off x="8406780" y="-1013162"/>
            <a:ext cx="6134600" cy="2980092"/>
            <a:chOff x="0" y="51032"/>
            <a:chExt cx="6134598" cy="2980090"/>
          </a:xfrm>
        </p:grpSpPr>
        <p:sp>
          <p:nvSpPr>
            <p:cNvPr id="184" name="Triangle"/>
            <p:cNvSpPr/>
            <p:nvPr/>
          </p:nvSpPr>
          <p:spPr>
            <a:xfrm rot="1800000">
              <a:off x="1177377" y="304285"/>
              <a:ext cx="1319509" cy="1143860"/>
            </a:xfrm>
            <a:prstGeom prst="triangle">
              <a:avLst/>
            </a:prstGeom>
            <a:solidFill>
              <a:srgbClr val="474747"/>
            </a:solidFill>
            <a:ln w="3175"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85" name="Circle"/>
            <p:cNvSpPr/>
            <p:nvPr/>
          </p:nvSpPr>
          <p:spPr>
            <a:xfrm flipH="1">
              <a:off x="1550782" y="838357"/>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86" name="Circle"/>
            <p:cNvSpPr/>
            <p:nvPr/>
          </p:nvSpPr>
          <p:spPr>
            <a:xfrm flipH="1">
              <a:off x="0" y="819778"/>
              <a:ext cx="422089" cy="422090"/>
            </a:xfrm>
            <a:prstGeom prst="ellipse">
              <a:avLst/>
            </a:prstGeom>
            <a:solidFill>
              <a:srgbClr val="797979">
                <a:alpha val="49754"/>
              </a:srgb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87" name="Triangle"/>
            <p:cNvSpPr/>
            <p:nvPr/>
          </p:nvSpPr>
          <p:spPr>
            <a:xfrm rot="19800000">
              <a:off x="2896973" y="973389"/>
              <a:ext cx="1319509" cy="1143860"/>
            </a:xfrm>
            <a:prstGeom prst="triangle">
              <a:avLst/>
            </a:prstGeom>
            <a:solidFill>
              <a:srgbClr val="757575"/>
            </a:solidFill>
            <a:ln w="6350" cap="flat">
              <a:solidFill>
                <a:srgbClr val="75757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88" name="Triangle"/>
            <p:cNvSpPr/>
            <p:nvPr/>
          </p:nvSpPr>
          <p:spPr>
            <a:xfrm rot="1800000">
              <a:off x="3470359" y="1634009"/>
              <a:ext cx="1319509" cy="1143861"/>
            </a:xfrm>
            <a:prstGeom prst="triangle">
              <a:avLst/>
            </a:prstGeom>
            <a:solidFill>
              <a:srgbClr val="474747"/>
            </a:solidFill>
            <a:ln w="6350"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89" name="Circle"/>
            <p:cNvSpPr/>
            <p:nvPr/>
          </p:nvSpPr>
          <p:spPr>
            <a:xfrm flipH="1">
              <a:off x="3461021" y="1507461"/>
              <a:ext cx="422090" cy="422090"/>
            </a:xfrm>
            <a:prstGeom prst="ellipse">
              <a:avLst/>
            </a:prstGeom>
            <a:solidFill>
              <a:srgbClr val="474747"/>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90" name="Circle"/>
            <p:cNvSpPr/>
            <p:nvPr/>
          </p:nvSpPr>
          <p:spPr>
            <a:xfrm flipH="1">
              <a:off x="3843763" y="2168082"/>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91" name="Triangle"/>
            <p:cNvSpPr/>
            <p:nvPr/>
          </p:nvSpPr>
          <p:spPr>
            <a:xfrm rot="1800000">
              <a:off x="3470359" y="312963"/>
              <a:ext cx="1319509" cy="1143861"/>
            </a:xfrm>
            <a:prstGeom prst="triangle">
              <a:avLst/>
            </a:prstGeom>
            <a:solidFill>
              <a:srgbClr val="474747"/>
            </a:solidFill>
            <a:ln w="6350"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92" name="Circle"/>
            <p:cNvSpPr/>
            <p:nvPr/>
          </p:nvSpPr>
          <p:spPr>
            <a:xfrm flipH="1">
              <a:off x="3843763" y="847036"/>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93" name="Triangle"/>
            <p:cNvSpPr/>
            <p:nvPr/>
          </p:nvSpPr>
          <p:spPr>
            <a:xfrm rot="19800000">
              <a:off x="4044130" y="318647"/>
              <a:ext cx="1319509" cy="1143861"/>
            </a:xfrm>
            <a:prstGeom prst="triangle">
              <a:avLst/>
            </a:prstGeom>
            <a:solidFill>
              <a:srgbClr val="757575"/>
            </a:solidFill>
            <a:ln w="6350" cap="flat">
              <a:solidFill>
                <a:srgbClr val="75757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94" name="Circle"/>
            <p:cNvSpPr/>
            <p:nvPr/>
          </p:nvSpPr>
          <p:spPr>
            <a:xfrm flipH="1">
              <a:off x="4608178" y="852720"/>
              <a:ext cx="422090" cy="422090"/>
            </a:xfrm>
            <a:prstGeom prst="ellipse">
              <a:avLst/>
            </a:prstGeom>
            <a:solidFill>
              <a:srgbClr val="474747"/>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95" name="Triangle"/>
            <p:cNvSpPr/>
            <p:nvPr/>
          </p:nvSpPr>
          <p:spPr>
            <a:xfrm rot="1800000">
              <a:off x="4617515" y="979268"/>
              <a:ext cx="1319509" cy="1143861"/>
            </a:xfrm>
            <a:prstGeom prst="triangle">
              <a:avLst/>
            </a:prstGeom>
            <a:solidFill>
              <a:srgbClr val="474747"/>
            </a:solidFill>
            <a:ln w="6350"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96" name="Circle"/>
            <p:cNvSpPr/>
            <p:nvPr/>
          </p:nvSpPr>
          <p:spPr>
            <a:xfrm flipH="1">
              <a:off x="4990920" y="1513341"/>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97" name="Triangle"/>
            <p:cNvSpPr/>
            <p:nvPr/>
          </p:nvSpPr>
          <p:spPr>
            <a:xfrm rot="19800000">
              <a:off x="1751148" y="309969"/>
              <a:ext cx="1319510" cy="1143860"/>
            </a:xfrm>
            <a:prstGeom prst="triangle">
              <a:avLst/>
            </a:prstGeom>
            <a:solidFill>
              <a:srgbClr val="757575"/>
            </a:solidFill>
            <a:ln w="6350" cap="flat">
              <a:solidFill>
                <a:srgbClr val="75757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98" name="Circle"/>
            <p:cNvSpPr/>
            <p:nvPr/>
          </p:nvSpPr>
          <p:spPr>
            <a:xfrm flipH="1">
              <a:off x="2315196" y="844041"/>
              <a:ext cx="422090" cy="422090"/>
            </a:xfrm>
            <a:prstGeom prst="ellipse">
              <a:avLst/>
            </a:prstGeom>
            <a:solidFill>
              <a:srgbClr val="474747"/>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sp>
        <p:nvSpPr>
          <p:cNvPr id="200" name="Rectangle"/>
          <p:cNvSpPr/>
          <p:nvPr/>
        </p:nvSpPr>
        <p:spPr>
          <a:xfrm>
            <a:off x="8383487" y="-26122"/>
            <a:ext cx="5593304" cy="2566923"/>
          </a:xfrm>
          <a:prstGeom prst="rect">
            <a:avLst/>
          </a:prstGeom>
          <a:gradFill>
            <a:gsLst>
              <a:gs pos="0">
                <a:srgbClr val="FFFFFF">
                  <a:alpha val="0"/>
                </a:srgbClr>
              </a:gs>
              <a:gs pos="20382">
                <a:srgbClr val="FFFFFF">
                  <a:alpha val="30265"/>
                </a:srgbClr>
              </a:gs>
              <a:gs pos="35803">
                <a:srgbClr val="FFFFFF">
                  <a:alpha val="65132"/>
                </a:srgbClr>
              </a:gs>
              <a:gs pos="55434">
                <a:srgbClr val="FFFFFF"/>
              </a:gs>
            </a:gsLst>
            <a:path>
              <a:fillToRect l="49659" t="-26178" r="50340" b="126178"/>
            </a:path>
          </a:gradFill>
          <a:ln w="12700">
            <a:miter lim="400000"/>
          </a:ln>
        </p:spPr>
        <p:txBody>
          <a:bodyPr lIns="54570" tIns="54570" rIns="54570" bIns="54570" anchor="ctr"/>
          <a:lstStyle/>
          <a:p>
            <a:pPr>
              <a:lnSpc>
                <a:spcPct val="80000"/>
              </a:lnSpc>
              <a:spcBef>
                <a:spcPts val="0"/>
              </a:spcBef>
              <a:defRPr b="0">
                <a:solidFill>
                  <a:srgbClr val="000000"/>
                </a:solidFill>
              </a:defRPr>
            </a:pPr>
          </a:p>
        </p:txBody>
      </p:sp>
      <p:pic>
        <p:nvPicPr>
          <p:cNvPr id="201" name="rlang.png" descr="rlang.png"/>
          <p:cNvPicPr>
            <a:picLocks noChangeAspect="1"/>
          </p:cNvPicPr>
          <p:nvPr/>
        </p:nvPicPr>
        <p:blipFill>
          <a:blip r:embed="rId2">
            <a:extLst/>
          </a:blip>
          <a:stretch>
            <a:fillRect/>
          </a:stretch>
        </p:blipFill>
        <p:spPr>
          <a:xfrm>
            <a:off x="12313158" y="220625"/>
            <a:ext cx="1358901" cy="1568718"/>
          </a:xfrm>
          <a:prstGeom prst="rect">
            <a:avLst/>
          </a:prstGeom>
          <a:ln w="12700">
            <a:miter lim="400000"/>
          </a:ln>
        </p:spPr>
      </p:pic>
      <p:sp>
        <p:nvSpPr>
          <p:cNvPr id="202" name="RStudio® is a trademark of RStudio, Inc.  •  CC BY SA RStudio •  info@rstudio.com  •  844-448-1212 • rstudio.com •  Learn more at tidyeval.tidyverse.org •  rlang 0.3.0 •   Updated: 2018-10"/>
          <p:cNvSpPr txBox="1"/>
          <p:nvPr/>
        </p:nvSpPr>
        <p:spPr>
          <a:xfrm>
            <a:off x="2353572" y="10340910"/>
            <a:ext cx="11322666"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r">
              <a:lnSpc>
                <a:spcPct val="90000"/>
              </a:lnSpc>
              <a:spcBef>
                <a:spcPts val="0"/>
              </a:spcBef>
              <a:defRPr b="0" sz="900">
                <a:solidFill>
                  <a:srgbClr val="000000"/>
                </a:solidFill>
              </a:defRPr>
            </a:pPr>
            <a:r>
              <a:t>RStudio® is a trademark of RStudio, Inc.  •  </a:t>
            </a:r>
            <a:r>
              <a:rPr>
                <a:hlinkClick r:id="rId3" invalidUrl="" action="" tgtFrame="" tooltip="" history="1" highlightClick="0" endSnd="0"/>
              </a:rPr>
              <a:t>CC BY SA</a:t>
            </a:r>
            <a:r>
              <a:t> RStudio •  </a:t>
            </a:r>
            <a:r>
              <a:rPr>
                <a:hlinkClick r:id="rId4" invalidUrl="" action="" tgtFrame="" tooltip="" history="1" highlightClick="0" endSnd="0"/>
              </a:rPr>
              <a:t>info@rstudio.com</a:t>
            </a:r>
            <a:r>
              <a:t>  •  844-448-1212 • </a:t>
            </a:r>
            <a:r>
              <a:rPr>
                <a:hlinkClick r:id="rId5" invalidUrl="" action="" tgtFrame="" tooltip="" history="1" highlightClick="0" endSnd="0"/>
              </a:rPr>
              <a:t>rstudio.com</a:t>
            </a:r>
            <a:r>
              <a:t> •  Learn more at </a:t>
            </a:r>
            <a:r>
              <a:rPr b="1" u="sng">
                <a:hlinkClick r:id="rId6" invalidUrl="" action="" tgtFrame="" tooltip="" history="1" highlightClick="0" endSnd="0"/>
              </a:rPr>
              <a:t>tidyeval.tidyverse.org</a:t>
            </a:r>
            <a:r>
              <a:t> •  rlang 0.3.0 •   Updated: 2018-10</a:t>
            </a:r>
          </a:p>
        </p:txBody>
      </p:sp>
      <p:sp>
        <p:nvSpPr>
          <p:cNvPr id="203" name="Line"/>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204" name="Tidy evaluation with rlang : : CHEAT SHEET"/>
          <p:cNvSpPr txBox="1"/>
          <p:nvPr>
            <p:ph type="title"/>
          </p:nvPr>
        </p:nvSpPr>
        <p:spPr>
          <a:xfrm>
            <a:off x="275721" y="361177"/>
            <a:ext cx="11077967" cy="803346"/>
          </a:xfrm>
          <a:prstGeom prst="rect">
            <a:avLst/>
          </a:prstGeom>
        </p:spPr>
        <p:txBody>
          <a:bodyPr lIns="0" tIns="0" rIns="0" bIns="0" anchor="t"/>
          <a:lstStyle/>
          <a:p>
            <a:pPr>
              <a:defRPr>
                <a:solidFill>
                  <a:srgbClr val="424242"/>
                </a:solidFill>
              </a:defRPr>
            </a:pPr>
            <a:r>
              <a:t>Tidy evaluation with rlang : : </a:t>
            </a:r>
            <a:r>
              <a:rPr sz="3300">
                <a:latin typeface="Source Sans Pro Semibold"/>
                <a:ea typeface="Source Sans Pro Semibold"/>
                <a:cs typeface="Source Sans Pro Semibold"/>
                <a:sym typeface="Source Sans Pro Semibold"/>
              </a:rPr>
              <a:t>CHEAT SHEET</a:t>
            </a:r>
            <a:r>
              <a:rPr>
                <a:latin typeface="Source Sans Pro Semibold"/>
                <a:ea typeface="Source Sans Pro Semibold"/>
                <a:cs typeface="Source Sans Pro Semibold"/>
                <a:sym typeface="Source Sans Pro Semibold"/>
              </a:rPr>
              <a:t> </a:t>
            </a:r>
          </a:p>
        </p:txBody>
      </p:sp>
      <p:sp>
        <p:nvSpPr>
          <p:cNvPr id="205" name="Line"/>
          <p:cNvSpPr/>
          <p:nvPr/>
        </p:nvSpPr>
        <p:spPr>
          <a:xfrm>
            <a:off x="310628" y="1536700"/>
            <a:ext cx="8680973" cy="0"/>
          </a:xfrm>
          <a:prstGeom prst="line">
            <a:avLst/>
          </a:prstGeom>
          <a:ln w="6350">
            <a:solidFill>
              <a:srgbClr val="000000"/>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206" name="Line"/>
          <p:cNvSpPr/>
          <p:nvPr/>
        </p:nvSpPr>
        <p:spPr>
          <a:xfrm>
            <a:off x="9429375" y="1536700"/>
            <a:ext cx="2788026" cy="0"/>
          </a:xfrm>
          <a:prstGeom prst="line">
            <a:avLst/>
          </a:prstGeom>
          <a:ln w="6350">
            <a:solidFill>
              <a:srgbClr val="000000"/>
            </a:solidFill>
            <a:miter lim="400000"/>
          </a:ln>
        </p:spPr>
        <p:txBody>
          <a:bodyPr lIns="54570" tIns="54570" rIns="54570" bIns="54570" anchor="ctr"/>
          <a:lstStyle/>
          <a:p>
            <a:pPr>
              <a:lnSpc>
                <a:spcPct val="80000"/>
              </a:lnSpc>
              <a:spcBef>
                <a:spcPts val="600"/>
              </a:spcBef>
              <a:defRPr b="0">
                <a:solidFill>
                  <a:srgbClr val="000000"/>
                </a:solidFill>
              </a:defRPr>
            </a:pPr>
          </a:p>
        </p:txBody>
      </p:sp>
      <p:pic>
        <p:nvPicPr>
          <p:cNvPr id="207" name="Image" descr="Image"/>
          <p:cNvPicPr>
            <a:picLocks noChangeAspect="1"/>
          </p:cNvPicPr>
          <p:nvPr/>
        </p:nvPicPr>
        <p:blipFill>
          <a:blip r:embed="rId7">
            <a:extLst/>
          </a:blip>
          <a:stretch>
            <a:fillRect/>
          </a:stretch>
        </p:blipFill>
        <p:spPr>
          <a:xfrm>
            <a:off x="238823" y="9978474"/>
            <a:ext cx="1754521" cy="616478"/>
          </a:xfrm>
          <a:prstGeom prst="rect">
            <a:avLst/>
          </a:prstGeom>
          <a:ln w="12700">
            <a:miter lim="400000"/>
          </a:ln>
        </p:spPr>
      </p:pic>
      <p:sp>
        <p:nvSpPr>
          <p:cNvPr id="208" name="Vocabulary"/>
          <p:cNvSpPr txBox="1"/>
          <p:nvPr/>
        </p:nvSpPr>
        <p:spPr>
          <a:xfrm>
            <a:off x="313391" y="1539747"/>
            <a:ext cx="1526224"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53585F"/>
                </a:solidFill>
              </a:defRPr>
            </a:pPr>
            <a:r>
              <a:t>Vocabulary</a:t>
            </a:r>
          </a:p>
        </p:txBody>
      </p:sp>
      <p:sp>
        <p:nvSpPr>
          <p:cNvPr id="209" name="rlang::quo_get_env(quo) Return  the environment of a quosure.…"/>
          <p:cNvSpPr txBox="1"/>
          <p:nvPr/>
        </p:nvSpPr>
        <p:spPr>
          <a:xfrm>
            <a:off x="2316124" y="6714032"/>
            <a:ext cx="2120571" cy="80334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700"/>
              </a:spcBef>
              <a:defRPr b="0" sz="1100">
                <a:solidFill>
                  <a:srgbClr val="000000"/>
                </a:solidFill>
              </a:defRPr>
            </a:pPr>
            <a:r>
              <a:rPr>
                <a:solidFill>
                  <a:schemeClr val="accent3">
                    <a:hueOff val="-145836"/>
                    <a:satOff val="-20311"/>
                    <a:lumOff val="-24375"/>
                  </a:schemeClr>
                </a:solidFill>
                <a:latin typeface="Source Sans Pro Semibold"/>
                <a:ea typeface="Source Sans Pro Semibold"/>
                <a:cs typeface="Source Sans Pro Semibold"/>
                <a:sym typeface="Source Sans Pro Semibold"/>
              </a:rPr>
              <a:t>rlang::</a:t>
            </a:r>
            <a:r>
              <a:rPr b="1"/>
              <a:t>quo_get_env</a:t>
            </a:r>
            <a:r>
              <a:t>(quo) Return  the environment of a quosure.</a:t>
            </a:r>
          </a:p>
          <a:p>
            <a:pPr>
              <a:lnSpc>
                <a:spcPct val="80000"/>
              </a:lnSpc>
              <a:spcBef>
                <a:spcPts val="0"/>
              </a:spcBef>
              <a:defRPr b="0" sz="1100">
                <a:solidFill>
                  <a:srgbClr val="000000"/>
                </a:solidFill>
              </a:defRPr>
            </a:pPr>
            <a:r>
              <a:rPr>
                <a:solidFill>
                  <a:schemeClr val="accent3">
                    <a:hueOff val="-145836"/>
                    <a:satOff val="-20311"/>
                    <a:lumOff val="-24375"/>
                  </a:schemeClr>
                </a:solidFill>
                <a:latin typeface="Source Sans Pro Semibold"/>
                <a:ea typeface="Source Sans Pro Semibold"/>
                <a:cs typeface="Source Sans Pro Semibold"/>
                <a:sym typeface="Source Sans Pro Semibold"/>
              </a:rPr>
              <a:t>rlang::</a:t>
            </a:r>
            <a:r>
              <a:rPr b="1"/>
              <a:t>quo_get_exp</a:t>
            </a:r>
            <a:r>
              <a:t>(quo) Return the expression of a quosure.</a:t>
            </a:r>
          </a:p>
        </p:txBody>
      </p:sp>
      <p:grpSp>
        <p:nvGrpSpPr>
          <p:cNvPr id="220" name="Group"/>
          <p:cNvGrpSpPr/>
          <p:nvPr/>
        </p:nvGrpSpPr>
        <p:grpSpPr>
          <a:xfrm>
            <a:off x="356271" y="1955799"/>
            <a:ext cx="1148577" cy="487752"/>
            <a:chOff x="-266700" y="0"/>
            <a:chExt cx="1148576" cy="487750"/>
          </a:xfrm>
        </p:grpSpPr>
        <p:grpSp>
          <p:nvGrpSpPr>
            <p:cNvPr id="213" name="Group"/>
            <p:cNvGrpSpPr/>
            <p:nvPr/>
          </p:nvGrpSpPr>
          <p:grpSpPr>
            <a:xfrm>
              <a:off x="517789" y="91696"/>
              <a:ext cx="347204" cy="344935"/>
              <a:chOff x="0" y="0"/>
              <a:chExt cx="347202" cy="344934"/>
            </a:xfrm>
          </p:grpSpPr>
          <p:sp>
            <p:nvSpPr>
              <p:cNvPr id="210" name="Rectangle"/>
              <p:cNvSpPr/>
              <p:nvPr/>
            </p:nvSpPr>
            <p:spPr>
              <a:xfrm>
                <a:off x="0" y="1723"/>
                <a:ext cx="347203" cy="172365"/>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11" name="Rectangle"/>
              <p:cNvSpPr/>
              <p:nvPr/>
            </p:nvSpPr>
            <p:spPr>
              <a:xfrm>
                <a:off x="0" y="171647"/>
                <a:ext cx="347203" cy="172365"/>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12" name="Square"/>
              <p:cNvSpPr/>
              <p:nvPr/>
            </p:nvSpPr>
            <p:spPr>
              <a:xfrm>
                <a:off x="0" y="0"/>
                <a:ext cx="347203" cy="344935"/>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sp>
          <p:nvSpPr>
            <p:cNvPr id="214" name="3.14"/>
            <p:cNvSpPr txBox="1"/>
            <p:nvPr/>
          </p:nvSpPr>
          <p:spPr>
            <a:xfrm>
              <a:off x="500905" y="206111"/>
              <a:ext cx="380971" cy="2763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p>
              <a:pPr>
                <a:defRPr b="0" spc="-39" sz="1000">
                  <a:solidFill>
                    <a:srgbClr val="000000"/>
                  </a:solidFill>
                  <a:latin typeface="Monaco"/>
                  <a:ea typeface="Monaco"/>
                  <a:cs typeface="Monaco"/>
                  <a:sym typeface="Monaco"/>
                </a:defRPr>
              </a:pPr>
              <a:r>
                <a:rPr spc="-180"/>
                <a:t>3.</a:t>
              </a:r>
              <a:r>
                <a:rPr spc="0"/>
                <a:t>14</a:t>
              </a:r>
            </a:p>
          </p:txBody>
        </p:sp>
        <p:sp>
          <p:nvSpPr>
            <p:cNvPr id="215" name="pi"/>
            <p:cNvSpPr txBox="1"/>
            <p:nvPr/>
          </p:nvSpPr>
          <p:spPr>
            <a:xfrm>
              <a:off x="568325" y="-1"/>
              <a:ext cx="251229"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a:solidFill>
                    <a:srgbClr val="000000"/>
                  </a:solidFill>
                </a:defRPr>
              </a:lvl1pPr>
            </a:lstStyle>
            <a:p>
              <a:pPr/>
              <a:r>
                <a:t>pi</a:t>
              </a:r>
            </a:p>
          </p:txBody>
        </p:sp>
        <p:sp>
          <p:nvSpPr>
            <p:cNvPr id="216" name="expression"/>
            <p:cNvSpPr txBox="1"/>
            <p:nvPr/>
          </p:nvSpPr>
          <p:spPr>
            <a:xfrm>
              <a:off x="-266700" y="19062"/>
              <a:ext cx="726742"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000000"/>
                  </a:solidFill>
                  <a:latin typeface="+mn-lt"/>
                  <a:ea typeface="+mn-ea"/>
                  <a:cs typeface="+mn-cs"/>
                  <a:sym typeface="Source Sans Pro Light"/>
                </a:defRPr>
              </a:lvl1pPr>
            </a:lstStyle>
            <a:p>
              <a:pPr/>
              <a:r>
                <a:t>expression</a:t>
              </a:r>
            </a:p>
          </p:txBody>
        </p:sp>
        <p:sp>
          <p:nvSpPr>
            <p:cNvPr id="217" name="result"/>
            <p:cNvSpPr txBox="1"/>
            <p:nvPr/>
          </p:nvSpPr>
          <p:spPr>
            <a:xfrm>
              <a:off x="3143" y="200809"/>
              <a:ext cx="439379"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000000"/>
                  </a:solidFill>
                  <a:latin typeface="+mn-lt"/>
                  <a:ea typeface="+mn-ea"/>
                  <a:cs typeface="+mn-cs"/>
                  <a:sym typeface="Source Sans Pro Light"/>
                </a:defRPr>
              </a:lvl1pPr>
            </a:lstStyle>
            <a:p>
              <a:pPr/>
              <a:r>
                <a:t>result</a:t>
              </a:r>
            </a:p>
          </p:txBody>
        </p:sp>
        <p:sp>
          <p:nvSpPr>
            <p:cNvPr id="218" name="Line"/>
            <p:cNvSpPr/>
            <p:nvPr/>
          </p:nvSpPr>
          <p:spPr>
            <a:xfrm>
              <a:off x="422072" y="176894"/>
              <a:ext cx="159665" cy="1"/>
            </a:xfrm>
            <a:prstGeom prst="line">
              <a:avLst/>
            </a:prstGeom>
            <a:noFill/>
            <a:ln w="6350" cap="flat">
              <a:solidFill>
                <a:srgbClr val="000000"/>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19" name="Line"/>
            <p:cNvSpPr/>
            <p:nvPr/>
          </p:nvSpPr>
          <p:spPr>
            <a:xfrm>
              <a:off x="422072" y="344280"/>
              <a:ext cx="121565" cy="1"/>
            </a:xfrm>
            <a:prstGeom prst="line">
              <a:avLst/>
            </a:prstGeom>
            <a:noFill/>
            <a:ln w="6350" cap="flat">
              <a:solidFill>
                <a:srgbClr val="000000"/>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nvGrpSpPr>
          <p:cNvPr id="240" name="Group"/>
          <p:cNvGrpSpPr/>
          <p:nvPr/>
        </p:nvGrpSpPr>
        <p:grpSpPr>
          <a:xfrm>
            <a:off x="672594" y="2679479"/>
            <a:ext cx="886609" cy="955538"/>
            <a:chOff x="0" y="0"/>
            <a:chExt cx="886608" cy="955537"/>
          </a:xfrm>
        </p:grpSpPr>
        <p:grpSp>
          <p:nvGrpSpPr>
            <p:cNvPr id="226" name="Group"/>
            <p:cNvGrpSpPr/>
            <p:nvPr/>
          </p:nvGrpSpPr>
          <p:grpSpPr>
            <a:xfrm>
              <a:off x="278849" y="0"/>
              <a:ext cx="478382" cy="468925"/>
              <a:chOff x="0" y="0"/>
              <a:chExt cx="478381" cy="468924"/>
            </a:xfrm>
          </p:grpSpPr>
          <p:sp>
            <p:nvSpPr>
              <p:cNvPr id="221" name="Rounded Rectangle"/>
              <p:cNvSpPr/>
              <p:nvPr/>
            </p:nvSpPr>
            <p:spPr>
              <a:xfrm>
                <a:off x="10282" y="13149"/>
                <a:ext cx="452077" cy="444485"/>
              </a:xfrm>
              <a:prstGeom prst="roundRect">
                <a:avLst>
                  <a:gd name="adj" fmla="val 15000"/>
                </a:avLst>
              </a:prstGeom>
              <a:solidFill>
                <a:schemeClr val="accent3"/>
              </a:solidFill>
              <a:ln w="127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nvGrpSpPr>
              <p:cNvPr id="224" name="Group"/>
              <p:cNvGrpSpPr/>
              <p:nvPr/>
            </p:nvGrpSpPr>
            <p:grpSpPr>
              <a:xfrm>
                <a:off x="141223" y="199342"/>
                <a:ext cx="184363" cy="173602"/>
                <a:chOff x="22290" y="61469"/>
                <a:chExt cx="184361" cy="173601"/>
              </a:xfrm>
            </p:grpSpPr>
            <p:sp>
              <p:nvSpPr>
                <p:cNvPr id="222" name="Rectangle"/>
                <p:cNvSpPr/>
                <p:nvPr/>
              </p:nvSpPr>
              <p:spPr>
                <a:xfrm>
                  <a:off x="22290" y="69732"/>
                  <a:ext cx="184363" cy="157076"/>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23" name="x"/>
                <p:cNvSpPr txBox="1"/>
                <p:nvPr/>
              </p:nvSpPr>
              <p:spPr>
                <a:xfrm>
                  <a:off x="56604" y="61469"/>
                  <a:ext cx="115735" cy="1736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x</a:t>
                  </a:r>
                </a:p>
              </p:txBody>
            </p:sp>
          </p:grpSp>
          <p:sp>
            <p:nvSpPr>
              <p:cNvPr id="225" name="Rectangle"/>
              <p:cNvSpPr/>
              <p:nvPr/>
            </p:nvSpPr>
            <p:spPr>
              <a:xfrm>
                <a:off x="0" y="0"/>
                <a:ext cx="478382" cy="468925"/>
              </a:xfrm>
              <a:prstGeom prst="rect">
                <a:avLst/>
              </a:prstGeom>
              <a:gradFill flip="none" rotWithShape="1">
                <a:gsLst>
                  <a:gs pos="0">
                    <a:srgbClr val="FDF4D0">
                      <a:alpha val="0"/>
                    </a:srgbClr>
                  </a:gs>
                  <a:gs pos="12697">
                    <a:srgbClr val="FDF4D0">
                      <a:alpha val="50000"/>
                    </a:srgbClr>
                  </a:gs>
                  <a:gs pos="54666">
                    <a:srgbClr val="FDF4D0"/>
                  </a:gs>
                </a:gsLst>
                <a:lin ang="16200000" scaled="0"/>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grpSp>
          <p:nvGrpSpPr>
            <p:cNvPr id="239" name="Group"/>
            <p:cNvGrpSpPr/>
            <p:nvPr/>
          </p:nvGrpSpPr>
          <p:grpSpPr>
            <a:xfrm>
              <a:off x="0" y="333994"/>
              <a:ext cx="886609" cy="621544"/>
              <a:chOff x="0" y="-63499"/>
              <a:chExt cx="886608" cy="621542"/>
            </a:xfrm>
          </p:grpSpPr>
          <p:sp>
            <p:nvSpPr>
              <p:cNvPr id="227" name="Rounded Rectangle"/>
              <p:cNvSpPr/>
              <p:nvPr/>
            </p:nvSpPr>
            <p:spPr>
              <a:xfrm>
                <a:off x="0" y="105118"/>
                <a:ext cx="452076" cy="444485"/>
              </a:xfrm>
              <a:prstGeom prst="roundRect">
                <a:avLst>
                  <a:gd name="adj" fmla="val 15000"/>
                </a:avLst>
              </a:prstGeom>
              <a:solidFill>
                <a:schemeClr val="accent3"/>
              </a:solidFill>
              <a:ln w="127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nvGrpSpPr>
              <p:cNvPr id="230" name="Group"/>
              <p:cNvGrpSpPr/>
              <p:nvPr/>
            </p:nvGrpSpPr>
            <p:grpSpPr>
              <a:xfrm>
                <a:off x="16256" y="100767"/>
                <a:ext cx="228943" cy="273061"/>
                <a:chOff x="0" y="12699"/>
                <a:chExt cx="228942" cy="273060"/>
              </a:xfrm>
            </p:grpSpPr>
            <p:sp>
              <p:nvSpPr>
                <p:cNvPr id="228" name="Rectangle"/>
                <p:cNvSpPr/>
                <p:nvPr/>
              </p:nvSpPr>
              <p:spPr>
                <a:xfrm>
                  <a:off x="22290" y="69732"/>
                  <a:ext cx="184363" cy="157076"/>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29" name="+"/>
                <p:cNvSpPr txBox="1"/>
                <p:nvPr/>
              </p:nvSpPr>
              <p:spPr>
                <a:xfrm>
                  <a:off x="0" y="12699"/>
                  <a:ext cx="228943" cy="2730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lgn="ctr">
                    <a:defRPr sz="1000">
                      <a:solidFill>
                        <a:srgbClr val="000000"/>
                      </a:solidFill>
                    </a:defRPr>
                  </a:lvl1pPr>
                </a:lstStyle>
                <a:p>
                  <a:pPr/>
                  <a:r>
                    <a:t>+</a:t>
                  </a:r>
                </a:p>
              </p:txBody>
            </p:sp>
          </p:grpSp>
          <p:grpSp>
            <p:nvGrpSpPr>
              <p:cNvPr id="233" name="Group"/>
              <p:cNvGrpSpPr/>
              <p:nvPr/>
            </p:nvGrpSpPr>
            <p:grpSpPr>
              <a:xfrm>
                <a:off x="86741" y="278068"/>
                <a:ext cx="324632" cy="273062"/>
                <a:chOff x="-36568" y="-960"/>
                <a:chExt cx="324631" cy="273060"/>
              </a:xfrm>
            </p:grpSpPr>
            <p:sp>
              <p:nvSpPr>
                <p:cNvPr id="231" name="Rectangle"/>
                <p:cNvSpPr/>
                <p:nvPr/>
              </p:nvSpPr>
              <p:spPr>
                <a:xfrm>
                  <a:off x="22290" y="69732"/>
                  <a:ext cx="257714" cy="157076"/>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32" name="pi"/>
                <p:cNvSpPr txBox="1"/>
                <p:nvPr/>
              </p:nvSpPr>
              <p:spPr>
                <a:xfrm>
                  <a:off x="-36569" y="-961"/>
                  <a:ext cx="324632" cy="2730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1000">
                      <a:solidFill>
                        <a:srgbClr val="000000"/>
                      </a:solidFill>
                    </a:defRPr>
                  </a:lvl1pPr>
                </a:lstStyle>
                <a:p>
                  <a:pPr/>
                  <a:r>
                    <a:t>  pi</a:t>
                  </a:r>
                </a:p>
              </p:txBody>
            </p:sp>
          </p:grpSp>
          <p:sp>
            <p:nvSpPr>
              <p:cNvPr id="234" name="fun"/>
              <p:cNvSpPr txBox="1"/>
              <p:nvPr/>
            </p:nvSpPr>
            <p:spPr>
              <a:xfrm>
                <a:off x="532042" y="93854"/>
                <a:ext cx="321855" cy="2614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b="0" sz="1000">
                    <a:solidFill>
                      <a:srgbClr val="000000"/>
                    </a:solidFill>
                    <a:latin typeface="+mn-lt"/>
                    <a:ea typeface="+mn-ea"/>
                    <a:cs typeface="+mn-cs"/>
                    <a:sym typeface="Source Sans Pro Light"/>
                  </a:defRPr>
                </a:lvl1pPr>
              </a:lstStyle>
              <a:p>
                <a:pPr/>
                <a:r>
                  <a:t>fun</a:t>
                </a:r>
              </a:p>
            </p:txBody>
          </p:sp>
          <p:sp>
            <p:nvSpPr>
              <p:cNvPr id="235" name="Line"/>
              <p:cNvSpPr/>
              <p:nvPr/>
            </p:nvSpPr>
            <p:spPr>
              <a:xfrm>
                <a:off x="224853" y="224597"/>
                <a:ext cx="324632" cy="1"/>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36" name="3.14"/>
              <p:cNvSpPr txBox="1"/>
              <p:nvPr/>
            </p:nvSpPr>
            <p:spPr>
              <a:xfrm>
                <a:off x="566763" y="296555"/>
                <a:ext cx="319846" cy="2614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b="0" sz="1000">
                    <a:solidFill>
                      <a:srgbClr val="000000"/>
                    </a:solidFill>
                    <a:latin typeface="+mn-lt"/>
                    <a:ea typeface="+mn-ea"/>
                    <a:cs typeface="+mn-cs"/>
                    <a:sym typeface="Source Sans Pro Light"/>
                  </a:defRPr>
                </a:lvl1pPr>
              </a:lstStyle>
              <a:p>
                <a:pPr/>
                <a:r>
                  <a:t>3.14</a:t>
                </a:r>
              </a:p>
            </p:txBody>
          </p:sp>
          <p:sp>
            <p:nvSpPr>
              <p:cNvPr id="237" name="Line"/>
              <p:cNvSpPr/>
              <p:nvPr/>
            </p:nvSpPr>
            <p:spPr>
              <a:xfrm>
                <a:off x="398454" y="427299"/>
                <a:ext cx="190903" cy="1"/>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38" name="Line"/>
              <p:cNvSpPr/>
              <p:nvPr/>
            </p:nvSpPr>
            <p:spPr>
              <a:xfrm flipV="1">
                <a:off x="368563" y="-63501"/>
                <a:ext cx="243" cy="244209"/>
              </a:xfrm>
              <a:prstGeom prst="line">
                <a:avLst/>
              </a:prstGeom>
              <a:noFill/>
              <a:ln w="12700" cap="flat">
                <a:solidFill>
                  <a:schemeClr val="accent3">
                    <a:hueOff val="-145836"/>
                    <a:satOff val="-20311"/>
                    <a:lumOff val="-24375"/>
                  </a:schemeClr>
                </a:solidFill>
                <a:prstDash val="solid"/>
                <a:miter lim="400000"/>
                <a:headEnd type="oval" w="med" len="med"/>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grpSp>
        <p:nvGrpSpPr>
          <p:cNvPr id="283" name="Group"/>
          <p:cNvGrpSpPr/>
          <p:nvPr/>
        </p:nvGrpSpPr>
        <p:grpSpPr>
          <a:xfrm>
            <a:off x="469868" y="3755106"/>
            <a:ext cx="1184196" cy="1177956"/>
            <a:chOff x="0" y="0"/>
            <a:chExt cx="1184195" cy="1177955"/>
          </a:xfrm>
        </p:grpSpPr>
        <p:grpSp>
          <p:nvGrpSpPr>
            <p:cNvPr id="247" name="Group"/>
            <p:cNvGrpSpPr/>
            <p:nvPr/>
          </p:nvGrpSpPr>
          <p:grpSpPr>
            <a:xfrm>
              <a:off x="0" y="850322"/>
              <a:ext cx="416367" cy="327634"/>
              <a:chOff x="40560" y="47710"/>
              <a:chExt cx="416366" cy="327632"/>
            </a:xfrm>
          </p:grpSpPr>
          <p:grpSp>
            <p:nvGrpSpPr>
              <p:cNvPr id="244" name="Group"/>
              <p:cNvGrpSpPr/>
              <p:nvPr/>
            </p:nvGrpSpPr>
            <p:grpSpPr>
              <a:xfrm>
                <a:off x="54901" y="71498"/>
                <a:ext cx="380532" cy="301574"/>
                <a:chOff x="0" y="0"/>
                <a:chExt cx="380530" cy="301573"/>
              </a:xfrm>
            </p:grpSpPr>
            <p:sp>
              <p:nvSpPr>
                <p:cNvPr id="241" name="Rectangle"/>
                <p:cNvSpPr/>
                <p:nvPr/>
              </p:nvSpPr>
              <p:spPr>
                <a:xfrm>
                  <a:off x="0" y="1506"/>
                  <a:ext cx="380531" cy="150698"/>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42" name="Rectangle"/>
                <p:cNvSpPr/>
                <p:nvPr/>
              </p:nvSpPr>
              <p:spPr>
                <a:xfrm>
                  <a:off x="0" y="150069"/>
                  <a:ext cx="380531" cy="150697"/>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43" name="Rectangle"/>
                <p:cNvSpPr/>
                <p:nvPr/>
              </p:nvSpPr>
              <p:spPr>
                <a:xfrm>
                  <a:off x="0" y="0"/>
                  <a:ext cx="380531" cy="301574"/>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sp>
            <p:nvSpPr>
              <p:cNvPr id="245" name="4.14"/>
              <p:cNvSpPr txBox="1"/>
              <p:nvPr/>
            </p:nvSpPr>
            <p:spPr>
              <a:xfrm>
                <a:off x="107479" y="229165"/>
                <a:ext cx="282529" cy="1461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900">
                    <a:solidFill>
                      <a:srgbClr val="000000"/>
                    </a:solidFill>
                    <a:latin typeface="Monaco"/>
                    <a:ea typeface="Monaco"/>
                    <a:cs typeface="Monaco"/>
                    <a:sym typeface="Monaco"/>
                  </a:defRPr>
                </a:lvl1pPr>
              </a:lstStyle>
              <a:p>
                <a:pPr/>
                <a:r>
                  <a:t>4.14</a:t>
                </a:r>
              </a:p>
            </p:txBody>
          </p:sp>
          <p:sp>
            <p:nvSpPr>
              <p:cNvPr id="246" name="x + pi"/>
              <p:cNvSpPr txBox="1"/>
              <p:nvPr/>
            </p:nvSpPr>
            <p:spPr>
              <a:xfrm>
                <a:off x="40560" y="47710"/>
                <a:ext cx="416367" cy="1665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1100">
                    <a:solidFill>
                      <a:srgbClr val="000000"/>
                    </a:solidFill>
                  </a:defRPr>
                </a:lvl1pPr>
              </a:lstStyle>
              <a:p>
                <a:pPr/>
                <a:r>
                  <a:t>x + pi</a:t>
                </a:r>
              </a:p>
            </p:txBody>
          </p:sp>
        </p:grpSp>
        <p:grpSp>
          <p:nvGrpSpPr>
            <p:cNvPr id="274" name="Group"/>
            <p:cNvGrpSpPr/>
            <p:nvPr/>
          </p:nvGrpSpPr>
          <p:grpSpPr>
            <a:xfrm>
              <a:off x="411388" y="0"/>
              <a:ext cx="709652" cy="834384"/>
              <a:chOff x="0" y="0"/>
              <a:chExt cx="709650" cy="834383"/>
            </a:xfrm>
          </p:grpSpPr>
          <p:grpSp>
            <p:nvGrpSpPr>
              <p:cNvPr id="257" name="Group"/>
              <p:cNvGrpSpPr/>
              <p:nvPr/>
            </p:nvGrpSpPr>
            <p:grpSpPr>
              <a:xfrm>
                <a:off x="0" y="495838"/>
                <a:ext cx="709651" cy="338546"/>
                <a:chOff x="0" y="0"/>
                <a:chExt cx="709650" cy="338545"/>
              </a:xfrm>
            </p:grpSpPr>
            <p:sp>
              <p:nvSpPr>
                <p:cNvPr id="248" name="Rounded Rectangle"/>
                <p:cNvSpPr/>
                <p:nvPr/>
              </p:nvSpPr>
              <p:spPr>
                <a:xfrm>
                  <a:off x="2868" y="48412"/>
                  <a:ext cx="273420" cy="268829"/>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249" name="Rectangle"/>
                <p:cNvSpPr/>
                <p:nvPr/>
              </p:nvSpPr>
              <p:spPr>
                <a:xfrm>
                  <a:off x="26181" y="80274"/>
                  <a:ext cx="111505" cy="95002"/>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50" name="+"/>
                <p:cNvSpPr txBox="1"/>
                <p:nvPr/>
              </p:nvSpPr>
              <p:spPr>
                <a:xfrm>
                  <a:off x="0" y="0"/>
                  <a:ext cx="138467" cy="24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800">
                      <a:solidFill>
                        <a:srgbClr val="000000"/>
                      </a:solidFill>
                    </a:defRPr>
                  </a:lvl1pPr>
                </a:lstStyle>
                <a:p>
                  <a:pPr/>
                  <a:r>
                    <a:t>+</a:t>
                  </a:r>
                </a:p>
              </p:txBody>
            </p:sp>
            <p:sp>
              <p:nvSpPr>
                <p:cNvPr id="251" name="Rectangle"/>
                <p:cNvSpPr/>
                <p:nvPr/>
              </p:nvSpPr>
              <p:spPr>
                <a:xfrm>
                  <a:off x="90928" y="195770"/>
                  <a:ext cx="155869" cy="95001"/>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52" name="pi"/>
                <p:cNvSpPr txBox="1"/>
                <p:nvPr/>
              </p:nvSpPr>
              <p:spPr>
                <a:xfrm>
                  <a:off x="73354" y="122595"/>
                  <a:ext cx="196341" cy="2159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pi</a:t>
                  </a:r>
                </a:p>
              </p:txBody>
            </p:sp>
            <p:sp>
              <p:nvSpPr>
                <p:cNvPr id="253" name="fun"/>
                <p:cNvSpPr txBox="1"/>
                <p:nvPr/>
              </p:nvSpPr>
              <p:spPr>
                <a:xfrm>
                  <a:off x="299253" y="28899"/>
                  <a:ext cx="169098" cy="1581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700">
                      <a:solidFill>
                        <a:srgbClr val="000000"/>
                      </a:solidFill>
                      <a:latin typeface="+mn-lt"/>
                      <a:ea typeface="+mn-ea"/>
                      <a:cs typeface="+mn-cs"/>
                      <a:sym typeface="Source Sans Pro Light"/>
                    </a:defRPr>
                  </a:lvl1pPr>
                </a:lstStyle>
                <a:p>
                  <a:pPr/>
                  <a:r>
                    <a:t>fun</a:t>
                  </a:r>
                </a:p>
              </p:txBody>
            </p:sp>
            <p:sp>
              <p:nvSpPr>
                <p:cNvPr id="254" name="Line"/>
                <p:cNvSpPr/>
                <p:nvPr/>
              </p:nvSpPr>
              <p:spPr>
                <a:xfrm>
                  <a:off x="138861" y="120674"/>
                  <a:ext cx="158242" cy="1"/>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55" name="Line"/>
                <p:cNvSpPr/>
                <p:nvPr/>
              </p:nvSpPr>
              <p:spPr>
                <a:xfrm>
                  <a:off x="243857" y="243270"/>
                  <a:ext cx="293260" cy="1"/>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56" name="3.14"/>
                <p:cNvSpPr txBox="1"/>
                <p:nvPr/>
              </p:nvSpPr>
              <p:spPr>
                <a:xfrm>
                  <a:off x="540553" y="155899"/>
                  <a:ext cx="169098" cy="1581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700">
                      <a:solidFill>
                        <a:srgbClr val="000000"/>
                      </a:solidFill>
                      <a:latin typeface="+mn-lt"/>
                      <a:ea typeface="+mn-ea"/>
                      <a:cs typeface="+mn-cs"/>
                      <a:sym typeface="Source Sans Pro Light"/>
                    </a:defRPr>
                  </a:lvl1pPr>
                </a:lstStyle>
                <a:p>
                  <a:pPr/>
                  <a:r>
                    <a:t>3.14</a:t>
                  </a:r>
                </a:p>
              </p:txBody>
            </p:sp>
          </p:grpSp>
          <p:grpSp>
            <p:nvGrpSpPr>
              <p:cNvPr id="265" name="Group"/>
              <p:cNvGrpSpPr/>
              <p:nvPr/>
            </p:nvGrpSpPr>
            <p:grpSpPr>
              <a:xfrm>
                <a:off x="158273" y="308265"/>
                <a:ext cx="462478" cy="206426"/>
                <a:chOff x="0" y="0"/>
                <a:chExt cx="462477" cy="206424"/>
              </a:xfrm>
            </p:grpSpPr>
            <p:grpSp>
              <p:nvGrpSpPr>
                <p:cNvPr id="262" name="Group"/>
                <p:cNvGrpSpPr/>
                <p:nvPr/>
              </p:nvGrpSpPr>
              <p:grpSpPr>
                <a:xfrm>
                  <a:off x="0" y="0"/>
                  <a:ext cx="273420" cy="206425"/>
                  <a:chOff x="0" y="0"/>
                  <a:chExt cx="273419" cy="206424"/>
                </a:xfrm>
              </p:grpSpPr>
              <p:sp>
                <p:nvSpPr>
                  <p:cNvPr id="258" name="Rounded Rectangle"/>
                  <p:cNvSpPr/>
                  <p:nvPr/>
                </p:nvSpPr>
                <p:spPr>
                  <a:xfrm>
                    <a:off x="0" y="0"/>
                    <a:ext cx="273420" cy="206425"/>
                  </a:xfrm>
                  <a:prstGeom prst="roundRect">
                    <a:avLst>
                      <a:gd name="adj" fmla="val 19535"/>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nvGrpSpPr>
                  <p:cNvPr id="261" name="Group"/>
                  <p:cNvGrpSpPr/>
                  <p:nvPr/>
                </p:nvGrpSpPr>
                <p:grpSpPr>
                  <a:xfrm>
                    <a:off x="79194" y="37507"/>
                    <a:ext cx="111504" cy="112699"/>
                    <a:chOff x="13481" y="24477"/>
                    <a:chExt cx="111503" cy="112697"/>
                  </a:xfrm>
                </p:grpSpPr>
                <p:sp>
                  <p:nvSpPr>
                    <p:cNvPr id="259" name="Rectangle"/>
                    <p:cNvSpPr/>
                    <p:nvPr/>
                  </p:nvSpPr>
                  <p:spPr>
                    <a:xfrm>
                      <a:off x="13481" y="42175"/>
                      <a:ext cx="111505" cy="95001"/>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60" name="x"/>
                    <p:cNvSpPr txBox="1"/>
                    <p:nvPr/>
                  </p:nvSpPr>
                  <p:spPr>
                    <a:xfrm>
                      <a:off x="34234" y="24477"/>
                      <a:ext cx="69998" cy="1049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700">
                          <a:solidFill>
                            <a:srgbClr val="000000"/>
                          </a:solidFill>
                        </a:defRPr>
                      </a:lvl1pPr>
                    </a:lstStyle>
                    <a:p>
                      <a:pPr/>
                      <a:r>
                        <a:t>x</a:t>
                      </a:r>
                    </a:p>
                  </p:txBody>
                </p:sp>
              </p:grpSp>
            </p:grpSp>
            <p:sp>
              <p:nvSpPr>
                <p:cNvPr id="263" name="Line"/>
                <p:cNvSpPr/>
                <p:nvPr/>
              </p:nvSpPr>
              <p:spPr>
                <a:xfrm>
                  <a:off x="187184" y="100643"/>
                  <a:ext cx="102760" cy="1"/>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64" name="1"/>
                <p:cNvSpPr txBox="1"/>
                <p:nvPr/>
              </p:nvSpPr>
              <p:spPr>
                <a:xfrm>
                  <a:off x="293379" y="13272"/>
                  <a:ext cx="169099" cy="1581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700">
                      <a:solidFill>
                        <a:srgbClr val="000000"/>
                      </a:solidFill>
                      <a:latin typeface="+mn-lt"/>
                      <a:ea typeface="+mn-ea"/>
                      <a:cs typeface="+mn-cs"/>
                      <a:sym typeface="Source Sans Pro Light"/>
                    </a:defRPr>
                  </a:lvl1pPr>
                </a:lstStyle>
                <a:p>
                  <a:pPr/>
                  <a:r>
                    <a:t>1</a:t>
                  </a:r>
                </a:p>
              </p:txBody>
            </p:sp>
          </p:grpSp>
          <p:grpSp>
            <p:nvGrpSpPr>
              <p:cNvPr id="272" name="Group"/>
              <p:cNvGrpSpPr/>
              <p:nvPr/>
            </p:nvGrpSpPr>
            <p:grpSpPr>
              <a:xfrm>
                <a:off x="332124" y="0"/>
                <a:ext cx="289332" cy="359075"/>
                <a:chOff x="0" y="0"/>
                <a:chExt cx="289330" cy="359074"/>
              </a:xfrm>
            </p:grpSpPr>
            <p:sp>
              <p:nvSpPr>
                <p:cNvPr id="266" name="Rounded Rectangle"/>
                <p:cNvSpPr/>
                <p:nvPr/>
              </p:nvSpPr>
              <p:spPr>
                <a:xfrm>
                  <a:off x="6219" y="7953"/>
                  <a:ext cx="273420" cy="268829"/>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nvGrpSpPr>
                <p:cNvPr id="269" name="Group"/>
                <p:cNvGrpSpPr/>
                <p:nvPr/>
              </p:nvGrpSpPr>
              <p:grpSpPr>
                <a:xfrm>
                  <a:off x="85413" y="107864"/>
                  <a:ext cx="111505" cy="112699"/>
                  <a:chOff x="13481" y="24477"/>
                  <a:chExt cx="111503" cy="112697"/>
                </a:xfrm>
              </p:grpSpPr>
              <p:sp>
                <p:nvSpPr>
                  <p:cNvPr id="267" name="Rectangle"/>
                  <p:cNvSpPr/>
                  <p:nvPr/>
                </p:nvSpPr>
                <p:spPr>
                  <a:xfrm>
                    <a:off x="13481" y="42175"/>
                    <a:ext cx="111505" cy="95001"/>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68" name="a"/>
                  <p:cNvSpPr txBox="1"/>
                  <p:nvPr/>
                </p:nvSpPr>
                <p:spPr>
                  <a:xfrm>
                    <a:off x="34234" y="24477"/>
                    <a:ext cx="69998" cy="1049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700">
                        <a:solidFill>
                          <a:srgbClr val="000000"/>
                        </a:solidFill>
                      </a:defRPr>
                    </a:lvl1pPr>
                  </a:lstStyle>
                  <a:p>
                    <a:pPr/>
                    <a:r>
                      <a:t>a</a:t>
                    </a:r>
                  </a:p>
                </p:txBody>
              </p:sp>
            </p:grpSp>
            <p:sp>
              <p:nvSpPr>
                <p:cNvPr id="270" name="Rectangle"/>
                <p:cNvSpPr/>
                <p:nvPr/>
              </p:nvSpPr>
              <p:spPr>
                <a:xfrm>
                  <a:off x="0" y="0"/>
                  <a:ext cx="289331" cy="283611"/>
                </a:xfrm>
                <a:prstGeom prst="rect">
                  <a:avLst/>
                </a:prstGeom>
                <a:gradFill flip="none" rotWithShape="1">
                  <a:gsLst>
                    <a:gs pos="0">
                      <a:srgbClr val="FDF4D0">
                        <a:alpha val="0"/>
                      </a:srgbClr>
                    </a:gs>
                    <a:gs pos="12697">
                      <a:srgbClr val="FDF4D0">
                        <a:alpha val="50000"/>
                      </a:srgbClr>
                    </a:gs>
                    <a:gs pos="54666">
                      <a:srgbClr val="FDF4D0"/>
                    </a:gs>
                  </a:gsLst>
                  <a:lin ang="16200000" scaled="0"/>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271" name="Line"/>
                <p:cNvSpPr/>
                <p:nvPr/>
              </p:nvSpPr>
              <p:spPr>
                <a:xfrm flipV="1">
                  <a:off x="48313" y="205101"/>
                  <a:ext cx="1" cy="153974"/>
                </a:xfrm>
                <a:prstGeom prst="line">
                  <a:avLst/>
                </a:prstGeom>
                <a:noFill/>
                <a:ln w="6350" cap="flat">
                  <a:solidFill>
                    <a:schemeClr val="accent3">
                      <a:hueOff val="-145836"/>
                      <a:satOff val="-20311"/>
                      <a:lumOff val="-24375"/>
                    </a:schemeClr>
                  </a:solidFill>
                  <a:prstDash val="solid"/>
                  <a:miter lim="400000"/>
                  <a:headEnd type="oval" w="med" len="med"/>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sp>
            <p:nvSpPr>
              <p:cNvPr id="273" name="Line"/>
              <p:cNvSpPr/>
              <p:nvPr/>
            </p:nvSpPr>
            <p:spPr>
              <a:xfrm flipV="1">
                <a:off x="202638" y="440051"/>
                <a:ext cx="1" cy="153974"/>
              </a:xfrm>
              <a:prstGeom prst="line">
                <a:avLst/>
              </a:prstGeom>
              <a:noFill/>
              <a:ln w="6350" cap="flat">
                <a:solidFill>
                  <a:schemeClr val="accent3">
                    <a:hueOff val="-145836"/>
                    <a:satOff val="-20311"/>
                    <a:lumOff val="-24375"/>
                  </a:schemeClr>
                </a:solidFill>
                <a:prstDash val="solid"/>
                <a:miter lim="400000"/>
                <a:headEnd type="oval" w="med" len="med"/>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sp>
          <p:nvSpPr>
            <p:cNvPr id="275" name="fun(1, 3.14)"/>
            <p:cNvSpPr txBox="1"/>
            <p:nvPr/>
          </p:nvSpPr>
          <p:spPr>
            <a:xfrm>
              <a:off x="675966" y="820763"/>
              <a:ext cx="508230" cy="1581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700">
                  <a:solidFill>
                    <a:srgbClr val="000000"/>
                  </a:solidFill>
                </a:defRPr>
              </a:lvl1pPr>
            </a:lstStyle>
            <a:p>
              <a:pPr/>
              <a:r>
                <a:t>fun(1, 3.14)</a:t>
              </a:r>
            </a:p>
          </p:txBody>
        </p:sp>
        <p:sp>
          <p:nvSpPr>
            <p:cNvPr id="276" name="Line"/>
            <p:cNvSpPr/>
            <p:nvPr/>
          </p:nvSpPr>
          <p:spPr>
            <a:xfrm flipH="1">
              <a:off x="754571" y="662793"/>
              <a:ext cx="18411" cy="191197"/>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77" name="Line"/>
            <p:cNvSpPr/>
            <p:nvPr/>
          </p:nvSpPr>
          <p:spPr>
            <a:xfrm flipH="1">
              <a:off x="846326" y="459129"/>
              <a:ext cx="38101" cy="394861"/>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78" name="Line"/>
            <p:cNvSpPr/>
            <p:nvPr/>
          </p:nvSpPr>
          <p:spPr>
            <a:xfrm flipH="1">
              <a:off x="995021" y="777034"/>
              <a:ext cx="7411" cy="76956"/>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79" name="Line"/>
            <p:cNvSpPr/>
            <p:nvPr/>
          </p:nvSpPr>
          <p:spPr>
            <a:xfrm>
              <a:off x="308474" y="744120"/>
              <a:ext cx="183444" cy="139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 y="18146"/>
                  </a:lnTo>
                  <a:cubicBezTo>
                    <a:pt x="113" y="13442"/>
                    <a:pt x="1502" y="8925"/>
                    <a:pt x="3983" y="5547"/>
                  </a:cubicBezTo>
                  <a:cubicBezTo>
                    <a:pt x="6510" y="2107"/>
                    <a:pt x="9965" y="121"/>
                    <a:pt x="13596" y="24"/>
                  </a:cubicBezTo>
                  <a:lnTo>
                    <a:pt x="21600" y="0"/>
                  </a:ln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80" name="Line"/>
            <p:cNvSpPr/>
            <p:nvPr/>
          </p:nvSpPr>
          <p:spPr>
            <a:xfrm>
              <a:off x="184237" y="627114"/>
              <a:ext cx="252878" cy="256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44" y="18146"/>
                  </a:lnTo>
                  <a:cubicBezTo>
                    <a:pt x="151" y="13442"/>
                    <a:pt x="2006" y="8925"/>
                    <a:pt x="5320" y="5547"/>
                  </a:cubicBezTo>
                  <a:cubicBezTo>
                    <a:pt x="8695" y="2107"/>
                    <a:pt x="13309" y="121"/>
                    <a:pt x="18158" y="24"/>
                  </a:cubicBezTo>
                  <a:lnTo>
                    <a:pt x="21600" y="0"/>
                  </a:ln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81" name="Line"/>
            <p:cNvSpPr/>
            <p:nvPr/>
          </p:nvSpPr>
          <p:spPr>
            <a:xfrm>
              <a:off x="89680" y="408115"/>
              <a:ext cx="545874" cy="475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87" y="19175"/>
                  </a:lnTo>
                  <a:cubicBezTo>
                    <a:pt x="91" y="15872"/>
                    <a:pt x="1211" y="12701"/>
                    <a:pt x="3210" y="10329"/>
                  </a:cubicBezTo>
                  <a:cubicBezTo>
                    <a:pt x="5246" y="7914"/>
                    <a:pt x="8030" y="6520"/>
                    <a:pt x="10956" y="6451"/>
                  </a:cubicBezTo>
                  <a:lnTo>
                    <a:pt x="12976" y="6443"/>
                  </a:lnTo>
                  <a:cubicBezTo>
                    <a:pt x="13145" y="4860"/>
                    <a:pt x="13759" y="3384"/>
                    <a:pt x="14725" y="2239"/>
                  </a:cubicBezTo>
                  <a:cubicBezTo>
                    <a:pt x="15729" y="1051"/>
                    <a:pt x="17053" y="288"/>
                    <a:pt x="18482" y="76"/>
                  </a:cubicBezTo>
                  <a:lnTo>
                    <a:pt x="21600" y="0"/>
                  </a:ln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82" name="Line"/>
            <p:cNvSpPr/>
            <p:nvPr/>
          </p:nvSpPr>
          <p:spPr>
            <a:xfrm rot="10800000">
              <a:off x="384674" y="972720"/>
              <a:ext cx="462844" cy="139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 y="18146"/>
                  </a:lnTo>
                  <a:cubicBezTo>
                    <a:pt x="45" y="13442"/>
                    <a:pt x="595" y="8925"/>
                    <a:pt x="1579" y="5547"/>
                  </a:cubicBezTo>
                  <a:cubicBezTo>
                    <a:pt x="2580" y="2107"/>
                    <a:pt x="3949" y="121"/>
                    <a:pt x="5388" y="24"/>
                  </a:cubicBezTo>
                  <a:lnTo>
                    <a:pt x="21600" y="0"/>
                  </a:ln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nvGrpSpPr>
          <p:cNvPr id="296" name="Group"/>
          <p:cNvGrpSpPr/>
          <p:nvPr/>
        </p:nvGrpSpPr>
        <p:grpSpPr>
          <a:xfrm>
            <a:off x="781721" y="5154751"/>
            <a:ext cx="708457" cy="650724"/>
            <a:chOff x="0" y="0"/>
            <a:chExt cx="708455" cy="650723"/>
          </a:xfrm>
        </p:grpSpPr>
        <p:sp>
          <p:nvSpPr>
            <p:cNvPr id="284" name="Rectangle"/>
            <p:cNvSpPr/>
            <p:nvPr/>
          </p:nvSpPr>
          <p:spPr>
            <a:xfrm>
              <a:off x="41852" y="261694"/>
              <a:ext cx="347204" cy="172365"/>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85" name="Rectangle"/>
            <p:cNvSpPr/>
            <p:nvPr/>
          </p:nvSpPr>
          <p:spPr>
            <a:xfrm>
              <a:off x="41852" y="431618"/>
              <a:ext cx="347204" cy="172365"/>
            </a:xfrm>
            <a:prstGeom prst="rect">
              <a:avLst/>
            </a:prstGeom>
            <a:solidFill>
              <a:srgbClr val="FFFFFF"/>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86" name="Square"/>
            <p:cNvSpPr/>
            <p:nvPr/>
          </p:nvSpPr>
          <p:spPr>
            <a:xfrm>
              <a:off x="41852" y="259970"/>
              <a:ext cx="347204" cy="344936"/>
            </a:xfrm>
            <a:prstGeom prst="rect">
              <a:avLst/>
            </a:prstGeom>
            <a:noFill/>
            <a:ln w="25400" cap="flat">
              <a:solidFill>
                <a:schemeClr val="accent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87" name="Rectangle"/>
            <p:cNvSpPr/>
            <p:nvPr/>
          </p:nvSpPr>
          <p:spPr>
            <a:xfrm>
              <a:off x="25977" y="84302"/>
              <a:ext cx="378954" cy="542418"/>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88" name="Rectangle"/>
            <p:cNvSpPr/>
            <p:nvPr/>
          </p:nvSpPr>
          <p:spPr>
            <a:xfrm>
              <a:off x="25977" y="87012"/>
              <a:ext cx="378954"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89" name="a + b"/>
            <p:cNvSpPr txBox="1"/>
            <p:nvPr/>
          </p:nvSpPr>
          <p:spPr>
            <a:xfrm>
              <a:off x="0" y="180974"/>
              <a:ext cx="430908"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a:solidFill>
                    <a:srgbClr val="000000"/>
                  </a:solidFill>
                </a:defRPr>
              </a:lvl1pPr>
            </a:lstStyle>
            <a:p>
              <a:pPr/>
              <a:r>
                <a:t>a + b</a:t>
              </a:r>
            </a:p>
          </p:txBody>
        </p:sp>
        <p:sp>
          <p:nvSpPr>
            <p:cNvPr id="290" name="?"/>
            <p:cNvSpPr txBox="1"/>
            <p:nvPr/>
          </p:nvSpPr>
          <p:spPr>
            <a:xfrm>
              <a:off x="127857" y="374386"/>
              <a:ext cx="175194" cy="2763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pc="-180" sz="1000">
                  <a:solidFill>
                    <a:srgbClr val="000000"/>
                  </a:solidFill>
                  <a:latin typeface="Monaco"/>
                  <a:ea typeface="Monaco"/>
                  <a:cs typeface="Monaco"/>
                  <a:sym typeface="Monaco"/>
                </a:defRPr>
              </a:lvl1pPr>
            </a:lstStyle>
            <a:p>
              <a:pPr>
                <a:defRPr spc="-39"/>
              </a:pPr>
              <a:r>
                <a:rPr spc="-180"/>
                <a:t>?</a:t>
              </a:r>
            </a:p>
          </p:txBody>
        </p:sp>
        <p:sp>
          <p:nvSpPr>
            <p:cNvPr id="291" name="e"/>
            <p:cNvSpPr txBox="1"/>
            <p:nvPr/>
          </p:nvSpPr>
          <p:spPr>
            <a:xfrm>
              <a:off x="115366" y="-1"/>
              <a:ext cx="200785"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a:solidFill>
                    <a:srgbClr val="000000"/>
                  </a:solidFill>
                </a:defRPr>
              </a:lvl1pPr>
            </a:lstStyle>
            <a:p>
              <a:pPr/>
              <a:r>
                <a:t>e</a:t>
              </a:r>
            </a:p>
          </p:txBody>
        </p:sp>
        <p:sp>
          <p:nvSpPr>
            <p:cNvPr id="292" name="Rounded Rectangle"/>
            <p:cNvSpPr/>
            <p:nvPr/>
          </p:nvSpPr>
          <p:spPr>
            <a:xfrm>
              <a:off x="535694" y="78785"/>
              <a:ext cx="170330" cy="167470"/>
            </a:xfrm>
            <a:prstGeom prst="roundRect">
              <a:avLst>
                <a:gd name="adj" fmla="val 15000"/>
              </a:avLst>
            </a:prstGeom>
            <a:solidFill>
              <a:srgbClr val="FFFFFF"/>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293" name="?"/>
            <p:cNvSpPr txBox="1"/>
            <p:nvPr/>
          </p:nvSpPr>
          <p:spPr>
            <a:xfrm>
              <a:off x="533262" y="24352"/>
              <a:ext cx="175194" cy="2763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pc="-180" sz="1000">
                  <a:solidFill>
                    <a:srgbClr val="000000"/>
                  </a:solidFill>
                  <a:latin typeface="Monaco"/>
                  <a:ea typeface="Monaco"/>
                  <a:cs typeface="Monaco"/>
                  <a:sym typeface="Monaco"/>
                </a:defRPr>
              </a:lvl1pPr>
            </a:lstStyle>
            <a:p>
              <a:pPr>
                <a:defRPr spc="-39"/>
              </a:pPr>
              <a:r>
                <a:rPr spc="-180"/>
                <a:t>?</a:t>
              </a:r>
            </a:p>
          </p:txBody>
        </p:sp>
        <p:sp>
          <p:nvSpPr>
            <p:cNvPr id="294" name="Line"/>
            <p:cNvSpPr/>
            <p:nvPr/>
          </p:nvSpPr>
          <p:spPr>
            <a:xfrm rot="21294705">
              <a:off x="372445" y="212942"/>
              <a:ext cx="149770" cy="1135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678" y="16490"/>
                    <a:pt x="4224" y="11957"/>
                    <a:pt x="7442" y="8350"/>
                  </a:cubicBezTo>
                  <a:cubicBezTo>
                    <a:pt x="11462" y="3845"/>
                    <a:pt x="16374" y="948"/>
                    <a:pt x="21600" y="0"/>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95" name="Line"/>
            <p:cNvSpPr/>
            <p:nvPr/>
          </p:nvSpPr>
          <p:spPr>
            <a:xfrm rot="10494705">
              <a:off x="362080" y="277649"/>
              <a:ext cx="243158" cy="2124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678" y="16490"/>
                    <a:pt x="4224" y="11957"/>
                    <a:pt x="7442" y="8350"/>
                  </a:cubicBezTo>
                  <a:cubicBezTo>
                    <a:pt x="11462" y="3845"/>
                    <a:pt x="16374" y="948"/>
                    <a:pt x="21600" y="0"/>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nvGrpSpPr>
          <p:cNvPr id="312" name="Group"/>
          <p:cNvGrpSpPr/>
          <p:nvPr/>
        </p:nvGrpSpPr>
        <p:grpSpPr>
          <a:xfrm>
            <a:off x="781721" y="5923550"/>
            <a:ext cx="740737" cy="651125"/>
            <a:chOff x="0" y="0"/>
            <a:chExt cx="740735" cy="651124"/>
          </a:xfrm>
        </p:grpSpPr>
        <p:sp>
          <p:nvSpPr>
            <p:cNvPr id="297" name="Rectangle"/>
            <p:cNvSpPr/>
            <p:nvPr/>
          </p:nvSpPr>
          <p:spPr>
            <a:xfrm>
              <a:off x="41852" y="262095"/>
              <a:ext cx="347204" cy="172365"/>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298" name="a + b"/>
            <p:cNvSpPr txBox="1"/>
            <p:nvPr/>
          </p:nvSpPr>
          <p:spPr>
            <a:xfrm>
              <a:off x="0" y="181375"/>
              <a:ext cx="430908"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a:solidFill>
                    <a:srgbClr val="000000"/>
                  </a:solidFill>
                </a:defRPr>
              </a:lvl1pPr>
            </a:lstStyle>
            <a:p>
              <a:pPr/>
              <a:r>
                <a:t>a + b</a:t>
              </a:r>
            </a:p>
          </p:txBody>
        </p:sp>
        <p:sp>
          <p:nvSpPr>
            <p:cNvPr id="299" name="Rectangle"/>
            <p:cNvSpPr/>
            <p:nvPr/>
          </p:nvSpPr>
          <p:spPr>
            <a:xfrm>
              <a:off x="41852" y="432018"/>
              <a:ext cx="347204" cy="172366"/>
            </a:xfrm>
            <a:prstGeom prst="rect">
              <a:avLst/>
            </a:prstGeom>
            <a:solidFill>
              <a:srgbClr val="FFFFFF"/>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00" name="Square"/>
            <p:cNvSpPr/>
            <p:nvPr/>
          </p:nvSpPr>
          <p:spPr>
            <a:xfrm>
              <a:off x="41852" y="260371"/>
              <a:ext cx="347204" cy="344936"/>
            </a:xfrm>
            <a:prstGeom prst="rect">
              <a:avLst/>
            </a:prstGeom>
            <a:noFill/>
            <a:ln w="25400" cap="flat">
              <a:solidFill>
                <a:schemeClr val="accent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01" name="3"/>
            <p:cNvSpPr txBox="1"/>
            <p:nvPr/>
          </p:nvSpPr>
          <p:spPr>
            <a:xfrm>
              <a:off x="127857" y="374787"/>
              <a:ext cx="175194" cy="2763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pc="-180" sz="1000">
                  <a:solidFill>
                    <a:srgbClr val="000000"/>
                  </a:solidFill>
                  <a:latin typeface="Monaco"/>
                  <a:ea typeface="Monaco"/>
                  <a:cs typeface="Monaco"/>
                  <a:sym typeface="Monaco"/>
                </a:defRPr>
              </a:lvl1pPr>
            </a:lstStyle>
            <a:p>
              <a:pPr>
                <a:defRPr spc="-39"/>
              </a:pPr>
              <a:r>
                <a:rPr spc="-180"/>
                <a:t>3</a:t>
              </a:r>
            </a:p>
          </p:txBody>
        </p:sp>
        <p:sp>
          <p:nvSpPr>
            <p:cNvPr id="302" name="Rectangle"/>
            <p:cNvSpPr/>
            <p:nvPr/>
          </p:nvSpPr>
          <p:spPr>
            <a:xfrm>
              <a:off x="25977" y="87413"/>
              <a:ext cx="378954"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03" name="Rectangle"/>
            <p:cNvSpPr/>
            <p:nvPr/>
          </p:nvSpPr>
          <p:spPr>
            <a:xfrm>
              <a:off x="25977" y="84703"/>
              <a:ext cx="378954" cy="542418"/>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04" name="q"/>
            <p:cNvSpPr txBox="1"/>
            <p:nvPr/>
          </p:nvSpPr>
          <p:spPr>
            <a:xfrm>
              <a:off x="115366" y="400"/>
              <a:ext cx="209167"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a:solidFill>
                    <a:srgbClr val="000000"/>
                  </a:solidFill>
                </a:defRPr>
              </a:lvl1pPr>
            </a:lstStyle>
            <a:p>
              <a:pPr/>
              <a:r>
                <a:t>q</a:t>
              </a:r>
            </a:p>
          </p:txBody>
        </p:sp>
        <p:sp>
          <p:nvSpPr>
            <p:cNvPr id="305" name="Rounded Rectangle"/>
            <p:cNvSpPr/>
            <p:nvPr/>
          </p:nvSpPr>
          <p:spPr>
            <a:xfrm>
              <a:off x="535694" y="79186"/>
              <a:ext cx="170330" cy="167470"/>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306" name="Rectangle"/>
            <p:cNvSpPr/>
            <p:nvPr/>
          </p:nvSpPr>
          <p:spPr>
            <a:xfrm>
              <a:off x="628906" y="134695"/>
              <a:ext cx="67246" cy="906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307" name="b"/>
            <p:cNvSpPr txBox="1"/>
            <p:nvPr/>
          </p:nvSpPr>
          <p:spPr>
            <a:xfrm>
              <a:off x="579813" y="56407"/>
              <a:ext cx="160923" cy="2488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b</a:t>
              </a:r>
            </a:p>
          </p:txBody>
        </p:sp>
        <p:sp>
          <p:nvSpPr>
            <p:cNvPr id="308" name="Square"/>
            <p:cNvSpPr/>
            <p:nvPr/>
          </p:nvSpPr>
          <p:spPr>
            <a:xfrm>
              <a:off x="551702" y="104482"/>
              <a:ext cx="67247" cy="652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309" name="a"/>
            <p:cNvSpPr txBox="1"/>
            <p:nvPr/>
          </p:nvSpPr>
          <p:spPr>
            <a:xfrm>
              <a:off x="504864" y="0"/>
              <a:ext cx="160923" cy="24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a</a:t>
              </a:r>
            </a:p>
          </p:txBody>
        </p:sp>
        <p:sp>
          <p:nvSpPr>
            <p:cNvPr id="310" name="Line"/>
            <p:cNvSpPr/>
            <p:nvPr/>
          </p:nvSpPr>
          <p:spPr>
            <a:xfrm rot="21294705">
              <a:off x="372445" y="213343"/>
              <a:ext cx="149770" cy="1135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678" y="16490"/>
                    <a:pt x="4224" y="11957"/>
                    <a:pt x="7442" y="8350"/>
                  </a:cubicBezTo>
                  <a:cubicBezTo>
                    <a:pt x="11462" y="3845"/>
                    <a:pt x="16374" y="948"/>
                    <a:pt x="21600" y="0"/>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11" name="Line"/>
            <p:cNvSpPr/>
            <p:nvPr/>
          </p:nvSpPr>
          <p:spPr>
            <a:xfrm rot="10494705">
              <a:off x="362080" y="278050"/>
              <a:ext cx="243158" cy="2124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678" y="16490"/>
                    <a:pt x="4224" y="11957"/>
                    <a:pt x="7442" y="8350"/>
                  </a:cubicBezTo>
                  <a:cubicBezTo>
                    <a:pt x="11462" y="3845"/>
                    <a:pt x="16374" y="948"/>
                    <a:pt x="21600" y="0"/>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nvGrpSpPr>
          <p:cNvPr id="345" name="Group"/>
          <p:cNvGrpSpPr/>
          <p:nvPr/>
        </p:nvGrpSpPr>
        <p:grpSpPr>
          <a:xfrm>
            <a:off x="469868" y="8457603"/>
            <a:ext cx="1184196" cy="1177956"/>
            <a:chOff x="0" y="0"/>
            <a:chExt cx="1184195" cy="1177955"/>
          </a:xfrm>
        </p:grpSpPr>
        <p:grpSp>
          <p:nvGrpSpPr>
            <p:cNvPr id="319" name="Group"/>
            <p:cNvGrpSpPr/>
            <p:nvPr/>
          </p:nvGrpSpPr>
          <p:grpSpPr>
            <a:xfrm>
              <a:off x="0" y="850322"/>
              <a:ext cx="416367" cy="327634"/>
              <a:chOff x="40560" y="47710"/>
              <a:chExt cx="416366" cy="327632"/>
            </a:xfrm>
          </p:grpSpPr>
          <p:grpSp>
            <p:nvGrpSpPr>
              <p:cNvPr id="316" name="Group"/>
              <p:cNvGrpSpPr/>
              <p:nvPr/>
            </p:nvGrpSpPr>
            <p:grpSpPr>
              <a:xfrm>
                <a:off x="54901" y="71498"/>
                <a:ext cx="380532" cy="301574"/>
                <a:chOff x="0" y="0"/>
                <a:chExt cx="380530" cy="301573"/>
              </a:xfrm>
            </p:grpSpPr>
            <p:sp>
              <p:nvSpPr>
                <p:cNvPr id="313" name="Rectangle"/>
                <p:cNvSpPr/>
                <p:nvPr/>
              </p:nvSpPr>
              <p:spPr>
                <a:xfrm>
                  <a:off x="0" y="1506"/>
                  <a:ext cx="380531" cy="150698"/>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14" name="Rectangle"/>
                <p:cNvSpPr/>
                <p:nvPr/>
              </p:nvSpPr>
              <p:spPr>
                <a:xfrm>
                  <a:off x="0" y="150069"/>
                  <a:ext cx="380531" cy="150697"/>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15" name="Rectangle"/>
                <p:cNvSpPr/>
                <p:nvPr/>
              </p:nvSpPr>
              <p:spPr>
                <a:xfrm>
                  <a:off x="0" y="0"/>
                  <a:ext cx="380531" cy="301574"/>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sp>
            <p:nvSpPr>
              <p:cNvPr id="317" name="4.14"/>
              <p:cNvSpPr txBox="1"/>
              <p:nvPr/>
            </p:nvSpPr>
            <p:spPr>
              <a:xfrm>
                <a:off x="107479" y="229165"/>
                <a:ext cx="282529" cy="1461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900">
                    <a:solidFill>
                      <a:srgbClr val="000000"/>
                    </a:solidFill>
                    <a:latin typeface="Monaco"/>
                    <a:ea typeface="Monaco"/>
                    <a:cs typeface="Monaco"/>
                    <a:sym typeface="Monaco"/>
                  </a:defRPr>
                </a:lvl1pPr>
              </a:lstStyle>
              <a:p>
                <a:pPr/>
                <a:r>
                  <a:t>4.14</a:t>
                </a:r>
              </a:p>
            </p:txBody>
          </p:sp>
          <p:sp>
            <p:nvSpPr>
              <p:cNvPr id="318" name="x + pi"/>
              <p:cNvSpPr txBox="1"/>
              <p:nvPr/>
            </p:nvSpPr>
            <p:spPr>
              <a:xfrm>
                <a:off x="40560" y="47710"/>
                <a:ext cx="416367" cy="1665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1100">
                    <a:solidFill>
                      <a:srgbClr val="000000"/>
                    </a:solidFill>
                  </a:defRPr>
                </a:lvl1pPr>
              </a:lstStyle>
              <a:p>
                <a:pPr/>
                <a:r>
                  <a:t>x + pi</a:t>
                </a:r>
              </a:p>
            </p:txBody>
          </p:sp>
        </p:grpSp>
        <p:sp>
          <p:nvSpPr>
            <p:cNvPr id="320" name="Rounded Rectangle"/>
            <p:cNvSpPr/>
            <p:nvPr/>
          </p:nvSpPr>
          <p:spPr>
            <a:xfrm>
              <a:off x="414257" y="544251"/>
              <a:ext cx="273420" cy="268829"/>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321" name="Rectangle"/>
            <p:cNvSpPr/>
            <p:nvPr/>
          </p:nvSpPr>
          <p:spPr>
            <a:xfrm>
              <a:off x="437570" y="576113"/>
              <a:ext cx="111505" cy="95001"/>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22" name="+"/>
            <p:cNvSpPr txBox="1"/>
            <p:nvPr/>
          </p:nvSpPr>
          <p:spPr>
            <a:xfrm>
              <a:off x="411388" y="495838"/>
              <a:ext cx="138468" cy="2488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800">
                  <a:solidFill>
                    <a:srgbClr val="000000"/>
                  </a:solidFill>
                </a:defRPr>
              </a:lvl1pPr>
            </a:lstStyle>
            <a:p>
              <a:pPr/>
              <a:r>
                <a:t>+</a:t>
              </a:r>
            </a:p>
          </p:txBody>
        </p:sp>
        <p:sp>
          <p:nvSpPr>
            <p:cNvPr id="323" name="Rectangle"/>
            <p:cNvSpPr/>
            <p:nvPr/>
          </p:nvSpPr>
          <p:spPr>
            <a:xfrm>
              <a:off x="502317" y="691609"/>
              <a:ext cx="155868" cy="95001"/>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24" name="pi"/>
            <p:cNvSpPr txBox="1"/>
            <p:nvPr/>
          </p:nvSpPr>
          <p:spPr>
            <a:xfrm>
              <a:off x="484743" y="618434"/>
              <a:ext cx="196341" cy="2159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pi</a:t>
              </a:r>
            </a:p>
          </p:txBody>
        </p:sp>
        <p:grpSp>
          <p:nvGrpSpPr>
            <p:cNvPr id="329" name="Group"/>
            <p:cNvGrpSpPr/>
            <p:nvPr/>
          </p:nvGrpSpPr>
          <p:grpSpPr>
            <a:xfrm>
              <a:off x="569662" y="308265"/>
              <a:ext cx="273421" cy="206426"/>
              <a:chOff x="0" y="0"/>
              <a:chExt cx="273419" cy="206424"/>
            </a:xfrm>
          </p:grpSpPr>
          <p:sp>
            <p:nvSpPr>
              <p:cNvPr id="325" name="Rounded Rectangle"/>
              <p:cNvSpPr/>
              <p:nvPr/>
            </p:nvSpPr>
            <p:spPr>
              <a:xfrm>
                <a:off x="0" y="0"/>
                <a:ext cx="273420" cy="206425"/>
              </a:xfrm>
              <a:prstGeom prst="roundRect">
                <a:avLst>
                  <a:gd name="adj" fmla="val 19535"/>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nvGrpSpPr>
              <p:cNvPr id="328" name="Group"/>
              <p:cNvGrpSpPr/>
              <p:nvPr/>
            </p:nvGrpSpPr>
            <p:grpSpPr>
              <a:xfrm>
                <a:off x="79194" y="37507"/>
                <a:ext cx="111504" cy="112699"/>
                <a:chOff x="13481" y="24477"/>
                <a:chExt cx="111503" cy="112697"/>
              </a:xfrm>
            </p:grpSpPr>
            <p:sp>
              <p:nvSpPr>
                <p:cNvPr id="326" name="Rectangle"/>
                <p:cNvSpPr/>
                <p:nvPr/>
              </p:nvSpPr>
              <p:spPr>
                <a:xfrm>
                  <a:off x="13481" y="42175"/>
                  <a:ext cx="111505" cy="95001"/>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27" name="x"/>
                <p:cNvSpPr txBox="1"/>
                <p:nvPr/>
              </p:nvSpPr>
              <p:spPr>
                <a:xfrm>
                  <a:off x="34234" y="24477"/>
                  <a:ext cx="69998" cy="1049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700">
                      <a:solidFill>
                        <a:srgbClr val="000000"/>
                      </a:solidFill>
                    </a:defRPr>
                  </a:lvl1pPr>
                </a:lstStyle>
                <a:p>
                  <a:pPr/>
                  <a:r>
                    <a:t>x</a:t>
                  </a:r>
                </a:p>
              </p:txBody>
            </p:sp>
          </p:grpSp>
        </p:grpSp>
        <p:sp>
          <p:nvSpPr>
            <p:cNvPr id="330" name="Rounded Rectangle"/>
            <p:cNvSpPr/>
            <p:nvPr/>
          </p:nvSpPr>
          <p:spPr>
            <a:xfrm>
              <a:off x="749733" y="7953"/>
              <a:ext cx="273420" cy="268829"/>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nvGrpSpPr>
            <p:cNvPr id="333" name="Group"/>
            <p:cNvGrpSpPr/>
            <p:nvPr/>
          </p:nvGrpSpPr>
          <p:grpSpPr>
            <a:xfrm>
              <a:off x="828927" y="107864"/>
              <a:ext cx="111505" cy="112699"/>
              <a:chOff x="13481" y="24477"/>
              <a:chExt cx="111503" cy="112697"/>
            </a:xfrm>
          </p:grpSpPr>
          <p:sp>
            <p:nvSpPr>
              <p:cNvPr id="331" name="Rectangle"/>
              <p:cNvSpPr/>
              <p:nvPr/>
            </p:nvSpPr>
            <p:spPr>
              <a:xfrm>
                <a:off x="13481" y="42175"/>
                <a:ext cx="111505" cy="95001"/>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32" name="a"/>
              <p:cNvSpPr txBox="1"/>
              <p:nvPr/>
            </p:nvSpPr>
            <p:spPr>
              <a:xfrm>
                <a:off x="34234" y="24477"/>
                <a:ext cx="69998" cy="1049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700">
                    <a:solidFill>
                      <a:srgbClr val="000000"/>
                    </a:solidFill>
                  </a:defRPr>
                </a:lvl1pPr>
              </a:lstStyle>
              <a:p>
                <a:pPr/>
                <a:r>
                  <a:t>a</a:t>
                </a:r>
              </a:p>
            </p:txBody>
          </p:sp>
        </p:grpSp>
        <p:sp>
          <p:nvSpPr>
            <p:cNvPr id="334" name="Rectangle"/>
            <p:cNvSpPr/>
            <p:nvPr/>
          </p:nvSpPr>
          <p:spPr>
            <a:xfrm>
              <a:off x="743513" y="0"/>
              <a:ext cx="289331" cy="283611"/>
            </a:xfrm>
            <a:prstGeom prst="rect">
              <a:avLst/>
            </a:prstGeom>
            <a:gradFill flip="none" rotWithShape="1">
              <a:gsLst>
                <a:gs pos="0">
                  <a:srgbClr val="FDF4D0">
                    <a:alpha val="0"/>
                  </a:srgbClr>
                </a:gs>
                <a:gs pos="12697">
                  <a:srgbClr val="FDF4D0">
                    <a:alpha val="50000"/>
                  </a:srgbClr>
                </a:gs>
                <a:gs pos="54666">
                  <a:srgbClr val="FDF4D0"/>
                </a:gs>
              </a:gsLst>
              <a:lin ang="16200000" scaled="0"/>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335" name="Line"/>
            <p:cNvSpPr/>
            <p:nvPr/>
          </p:nvSpPr>
          <p:spPr>
            <a:xfrm flipV="1">
              <a:off x="791827" y="205101"/>
              <a:ext cx="1" cy="153974"/>
            </a:xfrm>
            <a:prstGeom prst="line">
              <a:avLst/>
            </a:prstGeom>
            <a:noFill/>
            <a:ln w="6350" cap="flat">
              <a:solidFill>
                <a:schemeClr val="accent3">
                  <a:hueOff val="-145836"/>
                  <a:satOff val="-20311"/>
                  <a:lumOff val="-24375"/>
                </a:schemeClr>
              </a:solidFill>
              <a:prstDash val="solid"/>
              <a:miter lim="400000"/>
              <a:headEnd type="oval" w="med" len="med"/>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36" name="Line"/>
            <p:cNvSpPr/>
            <p:nvPr/>
          </p:nvSpPr>
          <p:spPr>
            <a:xfrm flipV="1">
              <a:off x="614027" y="440051"/>
              <a:ext cx="1" cy="153974"/>
            </a:xfrm>
            <a:prstGeom prst="line">
              <a:avLst/>
            </a:prstGeom>
            <a:noFill/>
            <a:ln w="6350" cap="flat">
              <a:solidFill>
                <a:schemeClr val="accent3">
                  <a:hueOff val="-145836"/>
                  <a:satOff val="-20311"/>
                  <a:lumOff val="-24375"/>
                </a:schemeClr>
              </a:solidFill>
              <a:prstDash val="solid"/>
              <a:miter lim="400000"/>
              <a:headEnd type="oval" w="med" len="med"/>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37" name="fun(1, 3.14)"/>
            <p:cNvSpPr txBox="1"/>
            <p:nvPr/>
          </p:nvSpPr>
          <p:spPr>
            <a:xfrm>
              <a:off x="675966" y="846163"/>
              <a:ext cx="508230" cy="1581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700">
                  <a:solidFill>
                    <a:srgbClr val="000000"/>
                  </a:solidFill>
                </a:defRPr>
              </a:lvl1pPr>
            </a:lstStyle>
            <a:p>
              <a:pPr/>
              <a:r>
                <a:t>fun(1, 3.14)</a:t>
              </a:r>
            </a:p>
          </p:txBody>
        </p:sp>
        <p:sp>
          <p:nvSpPr>
            <p:cNvPr id="338" name="Line"/>
            <p:cNvSpPr/>
            <p:nvPr/>
          </p:nvSpPr>
          <p:spPr>
            <a:xfrm>
              <a:off x="308474" y="744120"/>
              <a:ext cx="183444" cy="139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 y="18146"/>
                  </a:lnTo>
                  <a:cubicBezTo>
                    <a:pt x="113" y="13442"/>
                    <a:pt x="1502" y="8925"/>
                    <a:pt x="3983" y="5547"/>
                  </a:cubicBezTo>
                  <a:cubicBezTo>
                    <a:pt x="6510" y="2107"/>
                    <a:pt x="9965" y="121"/>
                    <a:pt x="13596" y="24"/>
                  </a:cubicBezTo>
                  <a:lnTo>
                    <a:pt x="21600" y="0"/>
                  </a:ln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39" name="Line"/>
            <p:cNvSpPr/>
            <p:nvPr/>
          </p:nvSpPr>
          <p:spPr>
            <a:xfrm>
              <a:off x="184237" y="627114"/>
              <a:ext cx="252878" cy="256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44" y="18146"/>
                  </a:lnTo>
                  <a:cubicBezTo>
                    <a:pt x="151" y="13442"/>
                    <a:pt x="2006" y="8925"/>
                    <a:pt x="5320" y="5547"/>
                  </a:cubicBezTo>
                  <a:cubicBezTo>
                    <a:pt x="8695" y="2107"/>
                    <a:pt x="13309" y="121"/>
                    <a:pt x="18158" y="24"/>
                  </a:cubicBezTo>
                  <a:lnTo>
                    <a:pt x="21600" y="0"/>
                  </a:ln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40" name="Line"/>
            <p:cNvSpPr/>
            <p:nvPr/>
          </p:nvSpPr>
          <p:spPr>
            <a:xfrm>
              <a:off x="89680" y="408115"/>
              <a:ext cx="545874" cy="4751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87" y="19175"/>
                  </a:lnTo>
                  <a:cubicBezTo>
                    <a:pt x="91" y="15872"/>
                    <a:pt x="1211" y="12701"/>
                    <a:pt x="3210" y="10329"/>
                  </a:cubicBezTo>
                  <a:cubicBezTo>
                    <a:pt x="5246" y="7914"/>
                    <a:pt x="8030" y="6520"/>
                    <a:pt x="10956" y="6451"/>
                  </a:cubicBezTo>
                  <a:lnTo>
                    <a:pt x="12976" y="6443"/>
                  </a:lnTo>
                  <a:cubicBezTo>
                    <a:pt x="13145" y="4860"/>
                    <a:pt x="13759" y="3384"/>
                    <a:pt x="14725" y="2239"/>
                  </a:cubicBezTo>
                  <a:cubicBezTo>
                    <a:pt x="15729" y="1051"/>
                    <a:pt x="17053" y="288"/>
                    <a:pt x="18482" y="76"/>
                  </a:cubicBezTo>
                  <a:lnTo>
                    <a:pt x="21600" y="0"/>
                  </a:ln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41" name="Line"/>
            <p:cNvSpPr/>
            <p:nvPr/>
          </p:nvSpPr>
          <p:spPr>
            <a:xfrm rot="10800000">
              <a:off x="384674" y="994967"/>
              <a:ext cx="462844" cy="1168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017"/>
                  </a:moveTo>
                  <a:lnTo>
                    <a:pt x="43" y="21600"/>
                  </a:lnTo>
                  <a:cubicBezTo>
                    <a:pt x="45" y="16001"/>
                    <a:pt x="595" y="10625"/>
                    <a:pt x="1579" y="6603"/>
                  </a:cubicBezTo>
                  <a:cubicBezTo>
                    <a:pt x="2580" y="2508"/>
                    <a:pt x="3949" y="145"/>
                    <a:pt x="5388" y="28"/>
                  </a:cubicBezTo>
                  <a:lnTo>
                    <a:pt x="21600" y="0"/>
                  </a:ln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42" name="Line"/>
            <p:cNvSpPr/>
            <p:nvPr/>
          </p:nvSpPr>
          <p:spPr>
            <a:xfrm rot="5400000">
              <a:off x="750271" y="644816"/>
              <a:ext cx="138254" cy="3382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22" y="6349"/>
                  </a:lnTo>
                  <a:cubicBezTo>
                    <a:pt x="127" y="4703"/>
                    <a:pt x="1696" y="3123"/>
                    <a:pt x="4497" y="1941"/>
                  </a:cubicBezTo>
                  <a:cubicBezTo>
                    <a:pt x="7349" y="737"/>
                    <a:pt x="11249" y="42"/>
                    <a:pt x="15348" y="8"/>
                  </a:cubicBezTo>
                  <a:lnTo>
                    <a:pt x="21600" y="0"/>
                  </a:ln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43" name="Line"/>
            <p:cNvSpPr/>
            <p:nvPr/>
          </p:nvSpPr>
          <p:spPr>
            <a:xfrm rot="5400000">
              <a:off x="522445" y="652681"/>
              <a:ext cx="246944" cy="2026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80" y="12458"/>
                  </a:lnTo>
                  <a:cubicBezTo>
                    <a:pt x="84" y="9229"/>
                    <a:pt x="1116" y="6128"/>
                    <a:pt x="2959" y="3808"/>
                  </a:cubicBezTo>
                  <a:cubicBezTo>
                    <a:pt x="4836" y="1446"/>
                    <a:pt x="7402" y="83"/>
                    <a:pt x="10100" y="16"/>
                  </a:cubicBezTo>
                  <a:lnTo>
                    <a:pt x="21600" y="0"/>
                  </a:ln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44" name="Line"/>
            <p:cNvSpPr/>
            <p:nvPr/>
          </p:nvSpPr>
          <p:spPr>
            <a:xfrm rot="5400000">
              <a:off x="565605" y="593866"/>
              <a:ext cx="475170" cy="912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7" y="17660"/>
                  </a:lnTo>
                  <a:cubicBezTo>
                    <a:pt x="28" y="13082"/>
                    <a:pt x="370" y="8686"/>
                    <a:pt x="982" y="5398"/>
                  </a:cubicBezTo>
                  <a:cubicBezTo>
                    <a:pt x="1605" y="2050"/>
                    <a:pt x="2456" y="118"/>
                    <a:pt x="3351" y="23"/>
                  </a:cubicBezTo>
                  <a:lnTo>
                    <a:pt x="21600" y="0"/>
                  </a:ln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nvGrpSpPr>
          <p:cNvPr id="359" name="Group"/>
          <p:cNvGrpSpPr/>
          <p:nvPr/>
        </p:nvGrpSpPr>
        <p:grpSpPr>
          <a:xfrm>
            <a:off x="855977" y="6917590"/>
            <a:ext cx="708457" cy="650724"/>
            <a:chOff x="0" y="0"/>
            <a:chExt cx="708455" cy="650723"/>
          </a:xfrm>
        </p:grpSpPr>
        <p:grpSp>
          <p:nvGrpSpPr>
            <p:cNvPr id="350" name="Group"/>
            <p:cNvGrpSpPr/>
            <p:nvPr/>
          </p:nvGrpSpPr>
          <p:grpSpPr>
            <a:xfrm>
              <a:off x="41852" y="259970"/>
              <a:ext cx="347204" cy="390754"/>
              <a:chOff x="0" y="0"/>
              <a:chExt cx="347202" cy="390752"/>
            </a:xfrm>
          </p:grpSpPr>
          <p:sp>
            <p:nvSpPr>
              <p:cNvPr id="346" name="Rectangle"/>
              <p:cNvSpPr/>
              <p:nvPr/>
            </p:nvSpPr>
            <p:spPr>
              <a:xfrm>
                <a:off x="0" y="1723"/>
                <a:ext cx="347203" cy="172365"/>
              </a:xfrm>
              <a:prstGeom prst="rect">
                <a:avLst/>
              </a:prstGeom>
              <a:solidFill>
                <a:srgbClr val="D77A00"/>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47" name="Rectangle"/>
              <p:cNvSpPr/>
              <p:nvPr/>
            </p:nvSpPr>
            <p:spPr>
              <a:xfrm>
                <a:off x="0" y="171647"/>
                <a:ext cx="347203" cy="172365"/>
              </a:xfrm>
              <a:prstGeom prst="rect">
                <a:avLst/>
              </a:prstGeom>
              <a:solidFill>
                <a:srgbClr val="FFFFFF"/>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48" name="Square"/>
              <p:cNvSpPr/>
              <p:nvPr/>
            </p:nvSpPr>
            <p:spPr>
              <a:xfrm>
                <a:off x="0" y="0"/>
                <a:ext cx="347203" cy="344935"/>
              </a:xfrm>
              <a:prstGeom prst="rect">
                <a:avLst/>
              </a:prstGeom>
              <a:noFill/>
              <a:ln w="25400" cap="flat">
                <a:solidFill>
                  <a:srgbClr val="D77A00"/>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49" name="?"/>
              <p:cNvSpPr txBox="1"/>
              <p:nvPr/>
            </p:nvSpPr>
            <p:spPr>
              <a:xfrm>
                <a:off x="86004" y="114415"/>
                <a:ext cx="175194" cy="2763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pc="-180" sz="1000">
                    <a:solidFill>
                      <a:srgbClr val="000000"/>
                    </a:solidFill>
                    <a:latin typeface="Monaco"/>
                    <a:ea typeface="Monaco"/>
                    <a:cs typeface="Monaco"/>
                    <a:sym typeface="Monaco"/>
                  </a:defRPr>
                </a:lvl1pPr>
              </a:lstStyle>
              <a:p>
                <a:pPr>
                  <a:defRPr spc="-39"/>
                </a:pPr>
                <a:r>
                  <a:rPr spc="-180"/>
                  <a:t>?</a:t>
                </a:r>
              </a:p>
            </p:txBody>
          </p:sp>
        </p:grpSp>
        <p:sp>
          <p:nvSpPr>
            <p:cNvPr id="351" name="a + b"/>
            <p:cNvSpPr txBox="1"/>
            <p:nvPr/>
          </p:nvSpPr>
          <p:spPr>
            <a:xfrm>
              <a:off x="0" y="180974"/>
              <a:ext cx="430908"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a:solidFill>
                    <a:srgbClr val="000000"/>
                  </a:solidFill>
                </a:defRPr>
              </a:lvl1pPr>
            </a:lstStyle>
            <a:p>
              <a:pPr/>
              <a:r>
                <a:t>a + b</a:t>
              </a:r>
            </a:p>
          </p:txBody>
        </p:sp>
        <p:sp>
          <p:nvSpPr>
            <p:cNvPr id="352" name="Rectangle"/>
            <p:cNvSpPr/>
            <p:nvPr/>
          </p:nvSpPr>
          <p:spPr>
            <a:xfrm>
              <a:off x="25977" y="87012"/>
              <a:ext cx="378954"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53" name="Rectangle"/>
            <p:cNvSpPr/>
            <p:nvPr/>
          </p:nvSpPr>
          <p:spPr>
            <a:xfrm>
              <a:off x="25977" y="84302"/>
              <a:ext cx="378954" cy="542418"/>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54" name="e"/>
            <p:cNvSpPr txBox="1"/>
            <p:nvPr/>
          </p:nvSpPr>
          <p:spPr>
            <a:xfrm>
              <a:off x="115366" y="-1"/>
              <a:ext cx="200785"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a:solidFill>
                    <a:srgbClr val="000000"/>
                  </a:solidFill>
                </a:defRPr>
              </a:lvl1pPr>
            </a:lstStyle>
            <a:p>
              <a:pPr/>
              <a:r>
                <a:t>e</a:t>
              </a:r>
            </a:p>
          </p:txBody>
        </p:sp>
        <p:sp>
          <p:nvSpPr>
            <p:cNvPr id="355" name="Rounded Rectangle"/>
            <p:cNvSpPr/>
            <p:nvPr/>
          </p:nvSpPr>
          <p:spPr>
            <a:xfrm>
              <a:off x="535694" y="78785"/>
              <a:ext cx="170330" cy="167470"/>
            </a:xfrm>
            <a:prstGeom prst="roundRect">
              <a:avLst>
                <a:gd name="adj" fmla="val 15000"/>
              </a:avLst>
            </a:prstGeom>
            <a:solidFill>
              <a:srgbClr val="FFFFFF"/>
            </a:solidFill>
            <a:ln w="9525" cap="flat">
              <a:solidFill>
                <a:srgbClr val="D77A0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356" name="?"/>
            <p:cNvSpPr txBox="1"/>
            <p:nvPr/>
          </p:nvSpPr>
          <p:spPr>
            <a:xfrm>
              <a:off x="533262" y="24352"/>
              <a:ext cx="175194" cy="2763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pc="-180" sz="1000">
                  <a:solidFill>
                    <a:srgbClr val="000000"/>
                  </a:solidFill>
                  <a:latin typeface="Monaco"/>
                  <a:ea typeface="Monaco"/>
                  <a:cs typeface="Monaco"/>
                  <a:sym typeface="Monaco"/>
                </a:defRPr>
              </a:lvl1pPr>
            </a:lstStyle>
            <a:p>
              <a:pPr>
                <a:defRPr spc="-39"/>
              </a:pPr>
              <a:r>
                <a:rPr spc="-180"/>
                <a:t>?</a:t>
              </a:r>
            </a:p>
          </p:txBody>
        </p:sp>
        <p:sp>
          <p:nvSpPr>
            <p:cNvPr id="357" name="Line"/>
            <p:cNvSpPr/>
            <p:nvPr/>
          </p:nvSpPr>
          <p:spPr>
            <a:xfrm rot="21294705">
              <a:off x="372445" y="212942"/>
              <a:ext cx="149770" cy="1135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678" y="16490"/>
                    <a:pt x="4224" y="11957"/>
                    <a:pt x="7442" y="8350"/>
                  </a:cubicBezTo>
                  <a:cubicBezTo>
                    <a:pt x="11462" y="3845"/>
                    <a:pt x="16374" y="948"/>
                    <a:pt x="21600" y="0"/>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58" name="Line"/>
            <p:cNvSpPr/>
            <p:nvPr/>
          </p:nvSpPr>
          <p:spPr>
            <a:xfrm rot="10494705">
              <a:off x="362080" y="277649"/>
              <a:ext cx="243158" cy="2124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678" y="16490"/>
                    <a:pt x="4224" y="11957"/>
                    <a:pt x="7442" y="8350"/>
                  </a:cubicBezTo>
                  <a:cubicBezTo>
                    <a:pt x="11462" y="3845"/>
                    <a:pt x="16374" y="948"/>
                    <a:pt x="21600" y="0"/>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nvGrpSpPr>
          <p:cNvPr id="378" name="Group"/>
          <p:cNvGrpSpPr/>
          <p:nvPr/>
        </p:nvGrpSpPr>
        <p:grpSpPr>
          <a:xfrm>
            <a:off x="855977" y="7686389"/>
            <a:ext cx="740737" cy="651125"/>
            <a:chOff x="0" y="0"/>
            <a:chExt cx="740735" cy="651124"/>
          </a:xfrm>
        </p:grpSpPr>
        <p:grpSp>
          <p:nvGrpSpPr>
            <p:cNvPr id="364" name="Group"/>
            <p:cNvGrpSpPr/>
            <p:nvPr/>
          </p:nvGrpSpPr>
          <p:grpSpPr>
            <a:xfrm>
              <a:off x="41852" y="260371"/>
              <a:ext cx="347204" cy="390754"/>
              <a:chOff x="0" y="0"/>
              <a:chExt cx="347202" cy="390752"/>
            </a:xfrm>
          </p:grpSpPr>
          <p:sp>
            <p:nvSpPr>
              <p:cNvPr id="360" name="Rectangle"/>
              <p:cNvSpPr/>
              <p:nvPr/>
            </p:nvSpPr>
            <p:spPr>
              <a:xfrm>
                <a:off x="0" y="1723"/>
                <a:ext cx="347203" cy="172365"/>
              </a:xfrm>
              <a:prstGeom prst="rect">
                <a:avLst/>
              </a:prstGeom>
              <a:solidFill>
                <a:srgbClr val="D77A00"/>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61" name="Rectangle"/>
              <p:cNvSpPr/>
              <p:nvPr/>
            </p:nvSpPr>
            <p:spPr>
              <a:xfrm>
                <a:off x="0" y="171647"/>
                <a:ext cx="347203" cy="172365"/>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62" name="Square"/>
              <p:cNvSpPr/>
              <p:nvPr/>
            </p:nvSpPr>
            <p:spPr>
              <a:xfrm>
                <a:off x="0" y="0"/>
                <a:ext cx="347203" cy="344935"/>
              </a:xfrm>
              <a:prstGeom prst="rect">
                <a:avLst/>
              </a:prstGeom>
              <a:noFill/>
              <a:ln w="25400" cap="flat">
                <a:solidFill>
                  <a:srgbClr val="D77A00"/>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63" name="3"/>
              <p:cNvSpPr txBox="1"/>
              <p:nvPr/>
            </p:nvSpPr>
            <p:spPr>
              <a:xfrm>
                <a:off x="86004" y="114415"/>
                <a:ext cx="175194" cy="2763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pc="-180" sz="1000">
                    <a:solidFill>
                      <a:srgbClr val="000000"/>
                    </a:solidFill>
                    <a:latin typeface="Monaco"/>
                    <a:ea typeface="Monaco"/>
                    <a:cs typeface="Monaco"/>
                    <a:sym typeface="Monaco"/>
                  </a:defRPr>
                </a:lvl1pPr>
              </a:lstStyle>
              <a:p>
                <a:pPr>
                  <a:defRPr spc="-39"/>
                </a:pPr>
                <a:r>
                  <a:rPr spc="-180"/>
                  <a:t>3</a:t>
                </a:r>
              </a:p>
            </p:txBody>
          </p:sp>
        </p:grpSp>
        <p:sp>
          <p:nvSpPr>
            <p:cNvPr id="365" name="a + b"/>
            <p:cNvSpPr txBox="1"/>
            <p:nvPr/>
          </p:nvSpPr>
          <p:spPr>
            <a:xfrm>
              <a:off x="0" y="181375"/>
              <a:ext cx="430908"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a:solidFill>
                    <a:srgbClr val="000000"/>
                  </a:solidFill>
                </a:defRPr>
              </a:lvl1pPr>
            </a:lstStyle>
            <a:p>
              <a:pPr/>
              <a:r>
                <a:t>a + b</a:t>
              </a:r>
            </a:p>
          </p:txBody>
        </p:sp>
        <p:sp>
          <p:nvSpPr>
            <p:cNvPr id="366" name="Rectangle"/>
            <p:cNvSpPr/>
            <p:nvPr/>
          </p:nvSpPr>
          <p:spPr>
            <a:xfrm>
              <a:off x="25977" y="87413"/>
              <a:ext cx="378954"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67" name="Rectangle"/>
            <p:cNvSpPr/>
            <p:nvPr/>
          </p:nvSpPr>
          <p:spPr>
            <a:xfrm>
              <a:off x="25977" y="84703"/>
              <a:ext cx="378954" cy="542418"/>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68" name="q"/>
            <p:cNvSpPr txBox="1"/>
            <p:nvPr/>
          </p:nvSpPr>
          <p:spPr>
            <a:xfrm>
              <a:off x="115366" y="400"/>
              <a:ext cx="209167"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a:solidFill>
                    <a:srgbClr val="000000"/>
                  </a:solidFill>
                </a:defRPr>
              </a:lvl1pPr>
            </a:lstStyle>
            <a:p>
              <a:pPr/>
              <a:r>
                <a:t>q</a:t>
              </a:r>
            </a:p>
          </p:txBody>
        </p:sp>
        <p:sp>
          <p:nvSpPr>
            <p:cNvPr id="369" name="Rounded Rectangle"/>
            <p:cNvSpPr/>
            <p:nvPr/>
          </p:nvSpPr>
          <p:spPr>
            <a:xfrm>
              <a:off x="535694" y="79186"/>
              <a:ext cx="170330" cy="167470"/>
            </a:xfrm>
            <a:prstGeom prst="roundRect">
              <a:avLst>
                <a:gd name="adj" fmla="val 15000"/>
              </a:avLst>
            </a:prstGeom>
            <a:solidFill>
              <a:schemeClr val="accent3"/>
            </a:solidFill>
            <a:ln w="9525" cap="flat">
              <a:solidFill>
                <a:srgbClr val="D77A0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370" name="Line"/>
            <p:cNvSpPr/>
            <p:nvPr/>
          </p:nvSpPr>
          <p:spPr>
            <a:xfrm rot="21294705">
              <a:off x="372445" y="213343"/>
              <a:ext cx="149770" cy="1135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678" y="16490"/>
                    <a:pt x="4224" y="11957"/>
                    <a:pt x="7442" y="8350"/>
                  </a:cubicBezTo>
                  <a:cubicBezTo>
                    <a:pt x="11462" y="3845"/>
                    <a:pt x="16374" y="948"/>
                    <a:pt x="21600" y="0"/>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71" name="Line"/>
            <p:cNvSpPr/>
            <p:nvPr/>
          </p:nvSpPr>
          <p:spPr>
            <a:xfrm rot="10494705">
              <a:off x="362080" y="278050"/>
              <a:ext cx="243158" cy="2124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678" y="16490"/>
                    <a:pt x="4224" y="11957"/>
                    <a:pt x="7442" y="8350"/>
                  </a:cubicBezTo>
                  <a:cubicBezTo>
                    <a:pt x="11462" y="3845"/>
                    <a:pt x="16374" y="948"/>
                    <a:pt x="21600" y="0"/>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nvGrpSpPr>
            <p:cNvPr id="374" name="Group"/>
            <p:cNvGrpSpPr/>
            <p:nvPr/>
          </p:nvGrpSpPr>
          <p:grpSpPr>
            <a:xfrm>
              <a:off x="504864" y="0"/>
              <a:ext cx="160923" cy="248841"/>
              <a:chOff x="0" y="0"/>
              <a:chExt cx="160922" cy="248840"/>
            </a:xfrm>
          </p:grpSpPr>
          <p:sp>
            <p:nvSpPr>
              <p:cNvPr id="372" name="Square"/>
              <p:cNvSpPr/>
              <p:nvPr/>
            </p:nvSpPr>
            <p:spPr>
              <a:xfrm>
                <a:off x="46838" y="104482"/>
                <a:ext cx="67246" cy="652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373" name="a"/>
              <p:cNvSpPr txBox="1"/>
              <p:nvPr/>
            </p:nvSpPr>
            <p:spPr>
              <a:xfrm>
                <a:off x="0" y="0"/>
                <a:ext cx="160923" cy="24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a</a:t>
                </a:r>
              </a:p>
            </p:txBody>
          </p:sp>
        </p:grpSp>
        <p:grpSp>
          <p:nvGrpSpPr>
            <p:cNvPr id="377" name="Group"/>
            <p:cNvGrpSpPr/>
            <p:nvPr/>
          </p:nvGrpSpPr>
          <p:grpSpPr>
            <a:xfrm>
              <a:off x="579813" y="56407"/>
              <a:ext cx="160923" cy="248842"/>
              <a:chOff x="0" y="0"/>
              <a:chExt cx="160922" cy="248840"/>
            </a:xfrm>
          </p:grpSpPr>
          <p:sp>
            <p:nvSpPr>
              <p:cNvPr id="375" name="Rectangle"/>
              <p:cNvSpPr/>
              <p:nvPr/>
            </p:nvSpPr>
            <p:spPr>
              <a:xfrm>
                <a:off x="49092" y="78287"/>
                <a:ext cx="67246" cy="906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376" name="b"/>
              <p:cNvSpPr txBox="1"/>
              <p:nvPr/>
            </p:nvSpPr>
            <p:spPr>
              <a:xfrm>
                <a:off x="0" y="0"/>
                <a:ext cx="160923" cy="24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b</a:t>
                </a:r>
              </a:p>
            </p:txBody>
          </p:sp>
        </p:grpSp>
      </p:grpSp>
      <p:sp>
        <p:nvSpPr>
          <p:cNvPr id="379" name="Symbol - a name that returns a result…"/>
          <p:cNvSpPr txBox="1"/>
          <p:nvPr/>
        </p:nvSpPr>
        <p:spPr>
          <a:xfrm>
            <a:off x="4978305" y="1983171"/>
            <a:ext cx="3204892" cy="813605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rPr b="1"/>
              <a:t>Symbol</a:t>
            </a:r>
            <a:r>
              <a:t> - a name that returns a result</a:t>
            </a:r>
          </a:p>
          <a:p>
            <a:pPr>
              <a:lnSpc>
                <a:spcPct val="80000"/>
              </a:lnSpc>
              <a:spcBef>
                <a:spcPts val="1500"/>
              </a:spcBef>
              <a:defRPr b="0" sz="1100">
                <a:solidFill>
                  <a:srgbClr val="000000"/>
                </a:solidFill>
              </a:defRPr>
            </a:pPr>
            <a:r>
              <a:t> when evaluated. </a:t>
            </a:r>
            <a:r>
              <a:rPr i="1"/>
              <a:t>is_symbol(expr(pi))</a:t>
            </a:r>
            <a:endParaRPr i="1"/>
          </a:p>
          <a:p>
            <a:pPr>
              <a:lnSpc>
                <a:spcPct val="80000"/>
              </a:lnSpc>
              <a:spcBef>
                <a:spcPts val="0"/>
              </a:spcBef>
              <a:defRPr b="0" sz="1100">
                <a:solidFill>
                  <a:srgbClr val="000000"/>
                </a:solidFill>
              </a:defRPr>
            </a:pPr>
            <a:r>
              <a:rPr b="1"/>
              <a:t>Constant</a:t>
            </a:r>
            <a:r>
              <a:t> - an atomic vector of length 1 that </a:t>
            </a:r>
          </a:p>
          <a:p>
            <a:pPr>
              <a:lnSpc>
                <a:spcPct val="80000"/>
              </a:lnSpc>
              <a:spcBef>
                <a:spcPts val="1500"/>
              </a:spcBef>
              <a:defRPr b="0" sz="1100">
                <a:solidFill>
                  <a:srgbClr val="000000"/>
                </a:solidFill>
              </a:defRPr>
            </a:pPr>
            <a:r>
              <a:t>returns itself when evaluated. </a:t>
            </a:r>
            <a:r>
              <a:rPr i="1"/>
              <a:t>is_bare_atomic(1)</a:t>
            </a:r>
            <a:endParaRPr i="1"/>
          </a:p>
          <a:p>
            <a:pPr>
              <a:lnSpc>
                <a:spcPct val="80000"/>
              </a:lnSpc>
              <a:spcBef>
                <a:spcPts val="0"/>
              </a:spcBef>
              <a:defRPr b="0" sz="1100">
                <a:solidFill>
                  <a:srgbClr val="000000"/>
                </a:solidFill>
              </a:defRPr>
            </a:pPr>
            <a:r>
              <a:rPr b="1"/>
              <a:t>Call</a:t>
            </a:r>
            <a:r>
              <a:t> - a list-like collection of symbols and/or </a:t>
            </a:r>
          </a:p>
          <a:p>
            <a:pPr>
              <a:lnSpc>
                <a:spcPct val="80000"/>
              </a:lnSpc>
              <a:spcBef>
                <a:spcPts val="0"/>
              </a:spcBef>
              <a:defRPr b="0" sz="1100">
                <a:solidFill>
                  <a:srgbClr val="000000"/>
                </a:solidFill>
              </a:defRPr>
            </a:pPr>
            <a:r>
              <a:t>constants that begins with the name of a </a:t>
            </a:r>
          </a:p>
          <a:p>
            <a:pPr>
              <a:lnSpc>
                <a:spcPct val="80000"/>
              </a:lnSpc>
              <a:spcBef>
                <a:spcPts val="0"/>
              </a:spcBef>
              <a:defRPr b="0" sz="1100">
                <a:solidFill>
                  <a:srgbClr val="000000"/>
                </a:solidFill>
              </a:defRPr>
            </a:pPr>
            <a:r>
              <a:t>function, possibly followed by arguments. </a:t>
            </a:r>
          </a:p>
          <a:p>
            <a:pPr>
              <a:lnSpc>
                <a:spcPct val="80000"/>
              </a:lnSpc>
              <a:spcBef>
                <a:spcPts val="8900"/>
              </a:spcBef>
              <a:defRPr b="0" sz="1100">
                <a:solidFill>
                  <a:srgbClr val="000000"/>
                </a:solidFill>
              </a:defRPr>
            </a:pPr>
            <a:r>
              <a:rPr i="1"/>
              <a:t>is_call(expr(min(pi, 1)))</a:t>
            </a:r>
            <a:endParaRPr i="1"/>
          </a:p>
          <a:p>
            <a:pPr>
              <a:lnSpc>
                <a:spcPct val="80000"/>
              </a:lnSpc>
              <a:spcBef>
                <a:spcPts val="0"/>
              </a:spcBef>
              <a:defRPr b="0" sz="1100">
                <a:solidFill>
                  <a:srgbClr val="000000"/>
                </a:solidFill>
              </a:defRPr>
            </a:pPr>
            <a:r>
              <a:rPr b="1"/>
              <a:t>Expression</a:t>
            </a:r>
            <a:r>
              <a:t> - a sequence of one or more </a:t>
            </a:r>
          </a:p>
          <a:p>
            <a:pPr>
              <a:lnSpc>
                <a:spcPct val="80000"/>
              </a:lnSpc>
              <a:spcBef>
                <a:spcPts val="500"/>
              </a:spcBef>
              <a:defRPr b="0" sz="1100">
                <a:solidFill>
                  <a:srgbClr val="000000"/>
                </a:solidFill>
              </a:defRPr>
            </a:pPr>
            <a:r>
              <a:t>symbols, constants, and/or calls that can be:</a:t>
            </a:r>
          </a:p>
          <a:p>
            <a:pPr marL="139700" indent="-139700">
              <a:lnSpc>
                <a:spcPct val="80000"/>
              </a:lnSpc>
              <a:spcBef>
                <a:spcPts val="500"/>
              </a:spcBef>
              <a:defRPr b="0" sz="1100">
                <a:solidFill>
                  <a:srgbClr val="000000"/>
                </a:solidFill>
              </a:defRPr>
            </a:pPr>
            <a:r>
              <a:t>1. Evaluated to return a result (Standard Eval)</a:t>
            </a:r>
          </a:p>
          <a:p>
            <a:pPr marL="139700" indent="-139700">
              <a:lnSpc>
                <a:spcPct val="80000"/>
              </a:lnSpc>
              <a:spcBef>
                <a:spcPts val="500"/>
              </a:spcBef>
              <a:defRPr b="0" sz="1100">
                <a:solidFill>
                  <a:srgbClr val="000000"/>
                </a:solidFill>
              </a:defRPr>
            </a:pPr>
            <a:r>
              <a:t>2. Quoted to use later (</a:t>
            </a:r>
            <a:r>
              <a:rPr>
                <a:latin typeface="Source Sans Pro Semibold"/>
                <a:ea typeface="Source Sans Pro Semibold"/>
                <a:cs typeface="Source Sans Pro Semibold"/>
                <a:sym typeface="Source Sans Pro Semibold"/>
              </a:rPr>
              <a:t>Non-Standard Eval</a:t>
            </a:r>
            <a:r>
              <a:t>)</a:t>
            </a:r>
          </a:p>
          <a:p>
            <a:pPr indent="76200">
              <a:lnSpc>
                <a:spcPct val="80000"/>
              </a:lnSpc>
              <a:spcBef>
                <a:spcPts val="1500"/>
              </a:spcBef>
              <a:defRPr b="0" sz="1100">
                <a:solidFill>
                  <a:srgbClr val="000000"/>
                </a:solidFill>
              </a:defRPr>
            </a:pPr>
            <a:r>
              <a:rPr i="1"/>
              <a:t>is_expr(expr(pi + abs(1)))</a:t>
            </a:r>
            <a:endParaRPr i="1"/>
          </a:p>
          <a:p>
            <a:pPr>
              <a:lnSpc>
                <a:spcPct val="80000"/>
              </a:lnSpc>
              <a:spcBef>
                <a:spcPts val="0"/>
              </a:spcBef>
              <a:defRPr b="0" sz="1100">
                <a:solidFill>
                  <a:srgbClr val="000000"/>
                </a:solidFill>
              </a:defRPr>
            </a:pPr>
            <a:r>
              <a:rPr b="1"/>
              <a:t>Environment</a:t>
            </a:r>
            <a:r>
              <a:t> - a list-like object that binds</a:t>
            </a:r>
          </a:p>
          <a:p>
            <a:pPr>
              <a:lnSpc>
                <a:spcPct val="80000"/>
              </a:lnSpc>
              <a:spcBef>
                <a:spcPts val="0"/>
              </a:spcBef>
              <a:defRPr b="0" sz="1100">
                <a:solidFill>
                  <a:srgbClr val="000000"/>
                </a:solidFill>
              </a:defRPr>
            </a:pPr>
            <a:r>
              <a:t>symbol names to objects stored in memory. Each</a:t>
            </a:r>
          </a:p>
          <a:p>
            <a:pPr>
              <a:lnSpc>
                <a:spcPct val="80000"/>
              </a:lnSpc>
              <a:spcBef>
                <a:spcPts val="0"/>
              </a:spcBef>
              <a:defRPr b="0" sz="1100">
                <a:solidFill>
                  <a:srgbClr val="000000"/>
                </a:solidFill>
              </a:defRPr>
            </a:pPr>
            <a:r>
              <a:t>environment contains a link to a second, </a:t>
            </a:r>
            <a:r>
              <a:rPr b="1"/>
              <a:t>parent</a:t>
            </a:r>
            <a:endParaRPr b="1"/>
          </a:p>
          <a:p>
            <a:pPr>
              <a:lnSpc>
                <a:spcPct val="80000"/>
              </a:lnSpc>
              <a:spcBef>
                <a:spcPts val="1500"/>
              </a:spcBef>
              <a:defRPr b="0" sz="1100">
                <a:solidFill>
                  <a:srgbClr val="000000"/>
                </a:solidFill>
              </a:defRPr>
            </a:pPr>
            <a:r>
              <a:t>environment. </a:t>
            </a:r>
            <a:r>
              <a:rPr i="1"/>
              <a:t>is_environment(current_env())</a:t>
            </a:r>
            <a:endParaRPr i="1"/>
          </a:p>
          <a:p>
            <a:pPr>
              <a:lnSpc>
                <a:spcPct val="80000"/>
              </a:lnSpc>
              <a:spcBef>
                <a:spcPts val="0"/>
              </a:spcBef>
              <a:defRPr b="0" sz="1100">
                <a:solidFill>
                  <a:srgbClr val="000000"/>
                </a:solidFill>
              </a:defRPr>
            </a:pPr>
            <a:r>
              <a:rPr b="1"/>
              <a:t>Evaluation</a:t>
            </a:r>
            <a:r>
              <a:t> - to evaluate an expression, R </a:t>
            </a:r>
          </a:p>
          <a:p>
            <a:pPr>
              <a:lnSpc>
                <a:spcPct val="80000"/>
              </a:lnSpc>
              <a:spcBef>
                <a:spcPts val="500"/>
              </a:spcBef>
              <a:defRPr b="0" sz="1100">
                <a:solidFill>
                  <a:srgbClr val="000000"/>
                </a:solidFill>
              </a:defRPr>
            </a:pPr>
            <a:r>
              <a:t>follows its order of operations to:</a:t>
            </a:r>
          </a:p>
          <a:p>
            <a:pPr marL="190500" indent="-114300">
              <a:lnSpc>
                <a:spcPct val="80000"/>
              </a:lnSpc>
              <a:spcBef>
                <a:spcPts val="0"/>
              </a:spcBef>
              <a:buSzPct val="100000"/>
              <a:buAutoNum type="arabicPeriod" startAt="1"/>
              <a:defRPr b="0" sz="1100">
                <a:solidFill>
                  <a:srgbClr val="000000"/>
                </a:solidFill>
              </a:defRPr>
            </a:pPr>
            <a:r>
              <a:t>Look up each symbol in the expression</a:t>
            </a:r>
          </a:p>
          <a:p>
            <a:pPr indent="76200">
              <a:lnSpc>
                <a:spcPct val="80000"/>
              </a:lnSpc>
              <a:spcBef>
                <a:spcPts val="0"/>
              </a:spcBef>
              <a:defRPr b="0" sz="1100">
                <a:solidFill>
                  <a:srgbClr val="000000"/>
                </a:solidFill>
              </a:defRPr>
            </a:pPr>
            <a:r>
              <a:t>in the current environment (or a </a:t>
            </a:r>
          </a:p>
          <a:p>
            <a:pPr indent="76200">
              <a:lnSpc>
                <a:spcPct val="80000"/>
              </a:lnSpc>
              <a:spcBef>
                <a:spcPts val="500"/>
              </a:spcBef>
              <a:defRPr b="0" sz="1100">
                <a:solidFill>
                  <a:srgbClr val="000000"/>
                </a:solidFill>
              </a:defRPr>
            </a:pPr>
            <a:r>
              <a:t>supplied one) followed by its parents</a:t>
            </a:r>
          </a:p>
          <a:p>
            <a:pPr marL="190500" indent="-114300">
              <a:lnSpc>
                <a:spcPct val="80000"/>
              </a:lnSpc>
              <a:spcBef>
                <a:spcPts val="500"/>
              </a:spcBef>
              <a:buSzPct val="100000"/>
              <a:buAutoNum type="arabicPeriod" startAt="2"/>
              <a:defRPr b="0" sz="1100">
                <a:solidFill>
                  <a:srgbClr val="000000"/>
                </a:solidFill>
              </a:defRPr>
            </a:pPr>
            <a:r>
              <a:t>Execute each call in the expression</a:t>
            </a:r>
          </a:p>
          <a:p>
            <a:pPr indent="76200">
              <a:lnSpc>
                <a:spcPct val="80000"/>
              </a:lnSpc>
              <a:spcBef>
                <a:spcPts val="0"/>
              </a:spcBef>
              <a:defRPr b="0" i="1" sz="1100">
                <a:solidFill>
                  <a:srgbClr val="000000"/>
                </a:solidFill>
              </a:defRPr>
            </a:pPr>
            <a:r>
              <a:t>The result of an expression depends on </a:t>
            </a:r>
          </a:p>
          <a:p>
            <a:pPr indent="76200">
              <a:lnSpc>
                <a:spcPct val="80000"/>
              </a:lnSpc>
              <a:spcBef>
                <a:spcPts val="1500"/>
              </a:spcBef>
              <a:defRPr b="0" i="1" sz="1100">
                <a:solidFill>
                  <a:srgbClr val="000000"/>
                </a:solidFill>
              </a:defRPr>
            </a:pPr>
            <a:r>
              <a:t>which environment it is evaluated in.</a:t>
            </a:r>
          </a:p>
          <a:p>
            <a:pPr>
              <a:lnSpc>
                <a:spcPct val="80000"/>
              </a:lnSpc>
              <a:spcBef>
                <a:spcPts val="0"/>
              </a:spcBef>
              <a:defRPr b="0" sz="1100">
                <a:solidFill>
                  <a:srgbClr val="000000"/>
                </a:solidFill>
              </a:defRPr>
            </a:pPr>
            <a:r>
              <a:rPr b="1"/>
              <a:t>Quoted Expression</a:t>
            </a:r>
            <a:r>
              <a:t> - An expression that has been</a:t>
            </a:r>
          </a:p>
          <a:p>
            <a:pPr>
              <a:lnSpc>
                <a:spcPct val="80000"/>
              </a:lnSpc>
              <a:spcBef>
                <a:spcPts val="0"/>
              </a:spcBef>
              <a:defRPr b="0" sz="1100">
                <a:solidFill>
                  <a:srgbClr val="000000"/>
                </a:solidFill>
              </a:defRPr>
            </a:pPr>
            <a:r>
              <a:t> stored in a symbol. A quoted expression can be </a:t>
            </a:r>
          </a:p>
          <a:p>
            <a:pPr>
              <a:lnSpc>
                <a:spcPct val="80000"/>
              </a:lnSpc>
              <a:spcBef>
                <a:spcPts val="0"/>
              </a:spcBef>
              <a:defRPr b="0" sz="1100">
                <a:solidFill>
                  <a:srgbClr val="000000"/>
                </a:solidFill>
              </a:defRPr>
            </a:pPr>
            <a:r>
              <a:t>evaluated later to return a result that will depend </a:t>
            </a:r>
          </a:p>
          <a:p>
            <a:pPr>
              <a:lnSpc>
                <a:spcPct val="80000"/>
              </a:lnSpc>
              <a:spcBef>
                <a:spcPts val="1500"/>
              </a:spcBef>
              <a:defRPr b="0" sz="1100">
                <a:solidFill>
                  <a:srgbClr val="000000"/>
                </a:solidFill>
              </a:defRPr>
            </a:pPr>
            <a:r>
              <a:t>on the environment it is evaluated in. </a:t>
            </a:r>
            <a:r>
              <a:rPr i="1"/>
              <a:t>expr(a + b)</a:t>
            </a:r>
            <a:endParaRPr i="1"/>
          </a:p>
          <a:p>
            <a:pPr>
              <a:lnSpc>
                <a:spcPct val="80000"/>
              </a:lnSpc>
              <a:spcBef>
                <a:spcPts val="0"/>
              </a:spcBef>
              <a:defRPr b="0" sz="1100">
                <a:solidFill>
                  <a:srgbClr val="000000"/>
                </a:solidFill>
              </a:defRPr>
            </a:pPr>
            <a:r>
              <a:rPr b="1"/>
              <a:t>Quosure</a:t>
            </a:r>
            <a:r>
              <a:t>- An expression that has been stored</a:t>
            </a:r>
          </a:p>
          <a:p>
            <a:pPr>
              <a:lnSpc>
                <a:spcPct val="80000"/>
              </a:lnSpc>
              <a:spcBef>
                <a:spcPts val="0"/>
              </a:spcBef>
              <a:defRPr b="0" sz="1100">
                <a:solidFill>
                  <a:srgbClr val="000000"/>
                </a:solidFill>
              </a:defRPr>
            </a:pPr>
            <a:r>
              <a:rPr i="1"/>
              <a:t>with an environment</a:t>
            </a:r>
            <a:r>
              <a:t> (aka a closure) in a symbol.</a:t>
            </a:r>
          </a:p>
          <a:p>
            <a:pPr>
              <a:lnSpc>
                <a:spcPct val="80000"/>
              </a:lnSpc>
              <a:spcBef>
                <a:spcPts val="0"/>
              </a:spcBef>
              <a:defRPr b="0" sz="1100">
                <a:solidFill>
                  <a:srgbClr val="000000"/>
                </a:solidFill>
              </a:defRPr>
            </a:pPr>
            <a:r>
              <a:t>A quosure can be evaluated later in the stored </a:t>
            </a:r>
          </a:p>
          <a:p>
            <a:pPr>
              <a:lnSpc>
                <a:spcPct val="80000"/>
              </a:lnSpc>
              <a:spcBef>
                <a:spcPts val="0"/>
              </a:spcBef>
              <a:defRPr b="0" sz="1100">
                <a:solidFill>
                  <a:srgbClr val="000000"/>
                </a:solidFill>
              </a:defRPr>
            </a:pPr>
            <a:r>
              <a:t>environment to return a predictable result. </a:t>
            </a:r>
          </a:p>
          <a:p>
            <a:pPr>
              <a:lnSpc>
                <a:spcPct val="80000"/>
              </a:lnSpc>
              <a:spcBef>
                <a:spcPts val="0"/>
              </a:spcBef>
              <a:defRPr b="0" sz="1100">
                <a:solidFill>
                  <a:srgbClr val="000000"/>
                </a:solidFill>
              </a:defRPr>
            </a:pPr>
            <a:r>
              <a:rPr i="1"/>
              <a:t>quo(a + b)</a:t>
            </a:r>
          </a:p>
        </p:txBody>
      </p:sp>
      <p:sp>
        <p:nvSpPr>
          <p:cNvPr id="380" name="Non-Standard Evaluation (NSE)"/>
          <p:cNvSpPr txBox="1"/>
          <p:nvPr/>
        </p:nvSpPr>
        <p:spPr>
          <a:xfrm>
            <a:off x="8271546" y="1908494"/>
            <a:ext cx="4166553"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chemeClr val="accent3">
                    <a:hueOff val="-145836"/>
                    <a:satOff val="-20311"/>
                    <a:lumOff val="-24375"/>
                  </a:schemeClr>
                </a:solidFill>
              </a:defRPr>
            </a:pPr>
            <a:r>
              <a:t>Non-Standard Evaluation (NSE)</a:t>
            </a:r>
          </a:p>
        </p:txBody>
      </p:sp>
      <p:sp>
        <p:nvSpPr>
          <p:cNvPr id="381" name="substitute(expr, env) Returns the expression in a promise, when called on a function argument from within a function. f &lt;- function(x) substitute(x); f(mean(1:5)…"/>
          <p:cNvSpPr txBox="1"/>
          <p:nvPr/>
        </p:nvSpPr>
        <p:spPr>
          <a:xfrm>
            <a:off x="8840210" y="2557907"/>
            <a:ext cx="2723833" cy="612968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rPr b="1"/>
              <a:t>substitute</a:t>
            </a:r>
            <a:r>
              <a:t>(expr, env) Returns the expression in a promise, when called on a function argument from within a function. </a:t>
            </a:r>
            <a:r>
              <a:rPr i="1"/>
              <a:t>f &lt;- function(x) substitute(x); f(mean(1:5)</a:t>
            </a:r>
          </a:p>
          <a:p>
            <a:pPr>
              <a:lnSpc>
                <a:spcPct val="80000"/>
              </a:lnSpc>
              <a:spcBef>
                <a:spcPts val="0"/>
              </a:spcBef>
              <a:defRPr b="0" sz="1100">
                <a:solidFill>
                  <a:srgbClr val="000000"/>
                </a:solidFill>
              </a:defRPr>
            </a:pPr>
          </a:p>
          <a:p>
            <a:pPr>
              <a:lnSpc>
                <a:spcPct val="80000"/>
              </a:lnSpc>
              <a:spcBef>
                <a:spcPts val="0"/>
              </a:spcBef>
              <a:defRPr b="0" sz="1100">
                <a:solidFill>
                  <a:srgbClr val="000000"/>
                </a:solidFill>
              </a:defRPr>
            </a:pPr>
            <a:r>
              <a:rPr>
                <a:solidFill>
                  <a:schemeClr val="accent3">
                    <a:hueOff val="-145836"/>
                    <a:satOff val="-20311"/>
                    <a:lumOff val="-24375"/>
                  </a:schemeClr>
                </a:solidFill>
              </a:rPr>
              <a:t>pryr::</a:t>
            </a:r>
            <a:r>
              <a:rPr b="1"/>
              <a:t>promise_info</a:t>
            </a:r>
            <a:r>
              <a:t>(x) Show or modify the code body of fun. </a:t>
            </a:r>
            <a:r>
              <a:rPr i="1"/>
              <a:t>f &lt;- function(x) promise_info(x); f(mean(1:5)</a:t>
            </a:r>
            <a:endParaRPr i="1"/>
          </a:p>
          <a:p>
            <a:pPr>
              <a:lnSpc>
                <a:spcPct val="80000"/>
              </a:lnSpc>
              <a:spcBef>
                <a:spcPts val="0"/>
              </a:spcBef>
              <a:defRPr b="0" sz="1100">
                <a:solidFill>
                  <a:srgbClr val="000000"/>
                </a:solidFill>
              </a:defRPr>
            </a:pPr>
            <a:endParaRPr i="1"/>
          </a:p>
          <a:p>
            <a:pPr>
              <a:lnSpc>
                <a:spcPct val="80000"/>
              </a:lnSpc>
              <a:spcBef>
                <a:spcPts val="0"/>
              </a:spcBef>
              <a:defRPr b="0" sz="1100">
                <a:solidFill>
                  <a:srgbClr val="000000"/>
                </a:solidFill>
              </a:defRPr>
            </a:pPr>
            <a:r>
              <a:rPr b="1"/>
              <a:t>deparse</a:t>
            </a:r>
            <a:r>
              <a:t>(x) Show or modify the code body of fun. </a:t>
            </a:r>
            <a:r>
              <a:rPr i="1"/>
              <a:t>f &lt;- function(x) promise_info(x); f(mean(1:5)</a:t>
            </a:r>
            <a:endParaRPr i="1"/>
          </a:p>
          <a:p>
            <a:pPr>
              <a:lnSpc>
                <a:spcPct val="80000"/>
              </a:lnSpc>
              <a:spcBef>
                <a:spcPts val="0"/>
              </a:spcBef>
              <a:defRPr b="0" sz="1100">
                <a:solidFill>
                  <a:srgbClr val="000000"/>
                </a:solidFill>
              </a:defRPr>
            </a:pPr>
            <a:endParaRPr i="1"/>
          </a:p>
          <a:p>
            <a:pPr>
              <a:lnSpc>
                <a:spcPct val="80000"/>
              </a:lnSpc>
              <a:spcBef>
                <a:spcPts val="0"/>
              </a:spcBef>
              <a:defRPr b="0" sz="1100">
                <a:solidFill>
                  <a:srgbClr val="000000"/>
                </a:solidFill>
              </a:defRPr>
            </a:pPr>
            <a:r>
              <a:rPr b="1"/>
              <a:t>quote</a:t>
            </a:r>
            <a:r>
              <a:t>(x) Show or modify the code body of fun. </a:t>
            </a:r>
            <a:r>
              <a:rPr i="1"/>
              <a:t>f &lt;- function(x) promise_info(x); f(mean(1:5)</a:t>
            </a:r>
            <a:endParaRPr i="1"/>
          </a:p>
          <a:p>
            <a:pPr>
              <a:lnSpc>
                <a:spcPct val="80000"/>
              </a:lnSpc>
              <a:spcBef>
                <a:spcPts val="0"/>
              </a:spcBef>
              <a:defRPr b="0" sz="1100">
                <a:solidFill>
                  <a:srgbClr val="000000"/>
                </a:solidFill>
              </a:defRPr>
            </a:pPr>
            <a:endParaRPr i="1"/>
          </a:p>
          <a:p>
            <a:pPr>
              <a:lnSpc>
                <a:spcPct val="80000"/>
              </a:lnSpc>
              <a:spcBef>
                <a:spcPts val="0"/>
              </a:spcBef>
              <a:defRPr b="0" sz="1100">
                <a:solidFill>
                  <a:srgbClr val="000000"/>
                </a:solidFill>
              </a:defRPr>
            </a:pPr>
            <a:r>
              <a:rPr b="1"/>
              <a:t>bquote</a:t>
            </a:r>
            <a:r>
              <a:t>(x) Show or modify the code body of fun. </a:t>
            </a:r>
            <a:r>
              <a:rPr i="1"/>
              <a:t>f &lt;- function(x) promise_info(x); f(mean(1:5)</a:t>
            </a:r>
            <a:endParaRPr i="1"/>
          </a:p>
          <a:p>
            <a:pPr>
              <a:lnSpc>
                <a:spcPct val="80000"/>
              </a:lnSpc>
              <a:spcBef>
                <a:spcPts val="0"/>
              </a:spcBef>
              <a:defRPr b="0" sz="1100">
                <a:solidFill>
                  <a:srgbClr val="000000"/>
                </a:solidFill>
              </a:defRPr>
            </a:pPr>
            <a:endParaRPr i="1"/>
          </a:p>
          <a:p>
            <a:pPr>
              <a:lnSpc>
                <a:spcPct val="80000"/>
              </a:lnSpc>
              <a:spcBef>
                <a:spcPts val="0"/>
              </a:spcBef>
              <a:defRPr b="0" sz="1100">
                <a:solidFill>
                  <a:srgbClr val="000000"/>
                </a:solidFill>
              </a:defRPr>
            </a:pPr>
            <a:r>
              <a:rPr b="1"/>
              <a:t>parse</a:t>
            </a:r>
            <a:r>
              <a:t>(x) Show or modify the code body of fun. </a:t>
            </a:r>
            <a:r>
              <a:rPr i="1"/>
              <a:t>f &lt;- function(x) promise_info(x); f(mean(1:5)</a:t>
            </a:r>
            <a:endParaRPr i="1"/>
          </a:p>
          <a:p>
            <a:pPr>
              <a:lnSpc>
                <a:spcPct val="80000"/>
              </a:lnSpc>
              <a:spcBef>
                <a:spcPts val="0"/>
              </a:spcBef>
              <a:defRPr b="0" sz="1100">
                <a:solidFill>
                  <a:srgbClr val="000000"/>
                </a:solidFill>
              </a:defRPr>
            </a:pPr>
            <a:endParaRPr i="1"/>
          </a:p>
          <a:p>
            <a:pPr>
              <a:lnSpc>
                <a:spcPct val="80000"/>
              </a:lnSpc>
              <a:spcBef>
                <a:spcPts val="0"/>
              </a:spcBef>
              <a:defRPr b="0" sz="1100">
                <a:solidFill>
                  <a:srgbClr val="000000"/>
                </a:solidFill>
              </a:defRPr>
            </a:pPr>
            <a:r>
              <a:rPr b="1"/>
              <a:t>eval</a:t>
            </a:r>
            <a:r>
              <a:t>(x) Show or modify the code body of fun. </a:t>
            </a:r>
            <a:r>
              <a:rPr i="1"/>
              <a:t>f &lt;- function(x) promise_info(x); f(mean(1:5)</a:t>
            </a:r>
            <a:endParaRPr i="1"/>
          </a:p>
          <a:p>
            <a:pPr>
              <a:lnSpc>
                <a:spcPct val="80000"/>
              </a:lnSpc>
              <a:spcBef>
                <a:spcPts val="0"/>
              </a:spcBef>
              <a:defRPr b="0" sz="1100">
                <a:solidFill>
                  <a:srgbClr val="000000"/>
                </a:solidFill>
              </a:defRPr>
            </a:pPr>
            <a:endParaRPr i="1"/>
          </a:p>
          <a:p>
            <a:pPr>
              <a:lnSpc>
                <a:spcPct val="80000"/>
              </a:lnSpc>
              <a:spcBef>
                <a:spcPts val="0"/>
              </a:spcBef>
              <a:defRPr b="0" sz="1100">
                <a:solidFill>
                  <a:srgbClr val="000000"/>
                </a:solidFill>
              </a:defRPr>
            </a:pPr>
            <a:r>
              <a:rPr>
                <a:solidFill>
                  <a:schemeClr val="accent3">
                    <a:hueOff val="-145836"/>
                    <a:satOff val="-20311"/>
                    <a:lumOff val="-24375"/>
                  </a:schemeClr>
                </a:solidFill>
              </a:rPr>
              <a:t>pryr::</a:t>
            </a:r>
            <a:r>
              <a:rPr b="1"/>
              <a:t>subs</a:t>
            </a:r>
            <a:r>
              <a:t>(x) Show or modify the code body of fun. </a:t>
            </a:r>
            <a:r>
              <a:rPr i="1"/>
              <a:t>f &lt;- function(x) promise_info(x); f(mean(1:5)</a:t>
            </a:r>
            <a:endParaRPr i="1"/>
          </a:p>
          <a:p>
            <a:pPr>
              <a:lnSpc>
                <a:spcPct val="80000"/>
              </a:lnSpc>
              <a:spcBef>
                <a:spcPts val="0"/>
              </a:spcBef>
              <a:defRPr b="0" sz="1100">
                <a:solidFill>
                  <a:srgbClr val="000000"/>
                </a:solidFill>
              </a:defRPr>
            </a:pPr>
            <a:endParaRPr i="1"/>
          </a:p>
          <a:p>
            <a:pPr>
              <a:lnSpc>
                <a:spcPct val="80000"/>
              </a:lnSpc>
              <a:spcBef>
                <a:spcPts val="0"/>
              </a:spcBef>
              <a:defRPr b="0" sz="1100">
                <a:solidFill>
                  <a:srgbClr val="000000"/>
                </a:solidFill>
              </a:defRPr>
            </a:pPr>
            <a:r>
              <a:rPr>
                <a:solidFill>
                  <a:schemeClr val="accent3">
                    <a:hueOff val="-145836"/>
                    <a:satOff val="-20311"/>
                    <a:lumOff val="-24375"/>
                  </a:schemeClr>
                </a:solidFill>
              </a:rPr>
              <a:t>pryr::</a:t>
            </a:r>
            <a:r>
              <a:rPr b="1"/>
              <a:t>dots</a:t>
            </a:r>
            <a:r>
              <a:t>(x) Show or modify the code body of fun. </a:t>
            </a:r>
            <a:r>
              <a:rPr i="1"/>
              <a:t>f &lt;- function(x) promise_info(x); f(mean(1:5)</a:t>
            </a:r>
            <a:endParaRPr i="1"/>
          </a:p>
          <a:p>
            <a:pPr>
              <a:lnSpc>
                <a:spcPct val="80000"/>
              </a:lnSpc>
              <a:spcBef>
                <a:spcPts val="0"/>
              </a:spcBef>
              <a:defRPr b="0" sz="1100">
                <a:solidFill>
                  <a:srgbClr val="000000"/>
                </a:solidFill>
              </a:defRPr>
            </a:pPr>
            <a:endParaRPr i="1"/>
          </a:p>
          <a:p>
            <a:pPr>
              <a:lnSpc>
                <a:spcPct val="80000"/>
              </a:lnSpc>
              <a:spcBef>
                <a:spcPts val="0"/>
              </a:spcBef>
              <a:defRPr b="0" sz="1100">
                <a:solidFill>
                  <a:srgbClr val="000000"/>
                </a:solidFill>
              </a:defRPr>
            </a:pPr>
            <a:r>
              <a:rPr>
                <a:solidFill>
                  <a:schemeClr val="accent3">
                    <a:hueOff val="-145836"/>
                    <a:satOff val="-20311"/>
                    <a:lumOff val="-24375"/>
                  </a:schemeClr>
                </a:solidFill>
              </a:rPr>
              <a:t>pryr::</a:t>
            </a:r>
            <a:r>
              <a:rPr b="1"/>
              <a:t>named_dots</a:t>
            </a:r>
            <a:r>
              <a:t>(x) Show or modify the code body of fun. </a:t>
            </a:r>
            <a:r>
              <a:rPr i="1"/>
              <a:t>f &lt;- function(x) promise_info(x); f(mean(1:5)</a:t>
            </a:r>
          </a:p>
        </p:txBody>
      </p:sp>
      <p:grpSp>
        <p:nvGrpSpPr>
          <p:cNvPr id="386" name="Group"/>
          <p:cNvGrpSpPr/>
          <p:nvPr/>
        </p:nvGrpSpPr>
        <p:grpSpPr>
          <a:xfrm>
            <a:off x="10417019" y="8534003"/>
            <a:ext cx="424512" cy="190501"/>
            <a:chOff x="0" y="0"/>
            <a:chExt cx="424510" cy="190500"/>
          </a:xfrm>
        </p:grpSpPr>
        <p:sp>
          <p:nvSpPr>
            <p:cNvPr id="382" name="Rectangle"/>
            <p:cNvSpPr/>
            <p:nvPr/>
          </p:nvSpPr>
          <p:spPr>
            <a:xfrm>
              <a:off x="288504" y="13490"/>
              <a:ext cx="121429"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83" name="Rectangle"/>
            <p:cNvSpPr/>
            <p:nvPr/>
          </p:nvSpPr>
          <p:spPr>
            <a:xfrm>
              <a:off x="148804" y="13490"/>
              <a:ext cx="121429"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84" name="Rectangle"/>
            <p:cNvSpPr/>
            <p:nvPr/>
          </p:nvSpPr>
          <p:spPr>
            <a:xfrm>
              <a:off x="9104" y="13490"/>
              <a:ext cx="121429"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85" name="a  +  b"/>
            <p:cNvSpPr txBox="1"/>
            <p:nvPr/>
          </p:nvSpPr>
          <p:spPr>
            <a:xfrm>
              <a:off x="0" y="0"/>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grpSp>
      <p:grpSp>
        <p:nvGrpSpPr>
          <p:cNvPr id="400" name="Group"/>
          <p:cNvGrpSpPr/>
          <p:nvPr/>
        </p:nvGrpSpPr>
        <p:grpSpPr>
          <a:xfrm>
            <a:off x="10417019" y="8895756"/>
            <a:ext cx="1313512" cy="432196"/>
            <a:chOff x="0" y="0"/>
            <a:chExt cx="1313510" cy="432195"/>
          </a:xfrm>
        </p:grpSpPr>
        <p:grpSp>
          <p:nvGrpSpPr>
            <p:cNvPr id="392" name="Group"/>
            <p:cNvGrpSpPr/>
            <p:nvPr/>
          </p:nvGrpSpPr>
          <p:grpSpPr>
            <a:xfrm>
              <a:off x="889000" y="0"/>
              <a:ext cx="424511" cy="432196"/>
              <a:chOff x="0" y="0"/>
              <a:chExt cx="424510" cy="432195"/>
            </a:xfrm>
          </p:grpSpPr>
          <p:sp>
            <p:nvSpPr>
              <p:cNvPr id="387"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88" name="a + b"/>
              <p:cNvSpPr txBox="1"/>
              <p:nvPr/>
            </p:nvSpPr>
            <p:spPr>
              <a:xfrm>
                <a:off x="0" y="222759"/>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sp>
            <p:nvSpPr>
              <p:cNvPr id="389"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90"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91" name="e"/>
              <p:cNvSpPr txBox="1"/>
              <p:nvPr/>
            </p:nvSpPr>
            <p:spPr>
              <a:xfrm>
                <a:off x="148755"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e</a:t>
                </a:r>
              </a:p>
            </p:txBody>
          </p:sp>
        </p:grpSp>
        <p:sp>
          <p:nvSpPr>
            <p:cNvPr id="393" name="Line"/>
            <p:cNvSpPr/>
            <p:nvPr/>
          </p:nvSpPr>
          <p:spPr>
            <a:xfrm>
              <a:off x="466245" y="136690"/>
              <a:ext cx="383447" cy="158599"/>
            </a:xfrm>
            <a:prstGeom prst="line">
              <a:avLst/>
            </a:prstGeom>
            <a:noFill/>
            <a:ln w="1270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nvGrpSpPr>
            <p:cNvPr id="399" name="Group"/>
            <p:cNvGrpSpPr/>
            <p:nvPr/>
          </p:nvGrpSpPr>
          <p:grpSpPr>
            <a:xfrm>
              <a:off x="0" y="19559"/>
              <a:ext cx="424511" cy="412637"/>
              <a:chOff x="0" y="19559"/>
              <a:chExt cx="424510" cy="412636"/>
            </a:xfrm>
          </p:grpSpPr>
          <p:sp>
            <p:nvSpPr>
              <p:cNvPr id="394"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95"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96"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397" name="3"/>
              <p:cNvSpPr txBox="1"/>
              <p:nvPr/>
            </p:nvSpPr>
            <p:spPr>
              <a:xfrm>
                <a:off x="148755" y="227552"/>
                <a:ext cx="127001" cy="1671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b="0" sz="1000">
                    <a:solidFill>
                      <a:srgbClr val="000000"/>
                    </a:solidFill>
                    <a:latin typeface="Monaco"/>
                    <a:ea typeface="Monaco"/>
                    <a:cs typeface="Monaco"/>
                    <a:sym typeface="Monaco"/>
                  </a:defRPr>
                </a:lvl1pPr>
              </a:lstStyle>
              <a:p>
                <a:pPr/>
                <a:r>
                  <a:t>3</a:t>
                </a:r>
              </a:p>
            </p:txBody>
          </p:sp>
          <p:sp>
            <p:nvSpPr>
              <p:cNvPr id="398" name="a + b"/>
              <p:cNvSpPr txBox="1"/>
              <p:nvPr/>
            </p:nvSpPr>
            <p:spPr>
              <a:xfrm>
                <a:off x="0" y="19559"/>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grpSp>
      </p:gr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402" name="Rectangle"/>
          <p:cNvSpPr/>
          <p:nvPr/>
        </p:nvSpPr>
        <p:spPr>
          <a:xfrm>
            <a:off x="11531940" y="8866246"/>
            <a:ext cx="2119094" cy="1468354"/>
          </a:xfrm>
          <a:prstGeom prst="rect">
            <a:avLst/>
          </a:prstGeom>
          <a:solidFill>
            <a:srgbClr val="A6AAA9">
              <a:alpha val="25439"/>
            </a:srgbClr>
          </a:soli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403" name="Rectangle"/>
          <p:cNvSpPr/>
          <p:nvPr/>
        </p:nvSpPr>
        <p:spPr>
          <a:xfrm>
            <a:off x="312409" y="1533141"/>
            <a:ext cx="4044516" cy="8414517"/>
          </a:xfrm>
          <a:prstGeom prst="rect">
            <a:avLst/>
          </a:prstGeom>
          <a:gradFill>
            <a:gsLst>
              <a:gs pos="0">
                <a:srgbClr val="FFFFFF">
                  <a:alpha val="25385"/>
                </a:srgbClr>
              </a:gs>
              <a:gs pos="19244">
                <a:srgbClr val="FFD300">
                  <a:alpha val="25385"/>
                </a:srgbClr>
              </a:gs>
            </a:gsLst>
            <a:lin ang="16224155"/>
          </a:gra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404" name="Symbol - a name that represents a value…"/>
          <p:cNvSpPr txBox="1"/>
          <p:nvPr/>
        </p:nvSpPr>
        <p:spPr>
          <a:xfrm>
            <a:off x="1372615" y="2348192"/>
            <a:ext cx="2887392" cy="805914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rPr b="1"/>
              <a:t>Symbol</a:t>
            </a:r>
            <a:r>
              <a:t> - a name that represents a value </a:t>
            </a:r>
          </a:p>
          <a:p>
            <a:pPr>
              <a:lnSpc>
                <a:spcPct val="80000"/>
              </a:lnSpc>
              <a:spcBef>
                <a:spcPts val="1200"/>
              </a:spcBef>
              <a:defRPr b="0" sz="1100">
                <a:solidFill>
                  <a:srgbClr val="000000"/>
                </a:solidFill>
              </a:defRPr>
            </a:pPr>
            <a:r>
              <a:t>or object stored in R. </a:t>
            </a:r>
            <a:r>
              <a:rPr i="1"/>
              <a:t>is_symbol(expr(pi))</a:t>
            </a:r>
            <a:endParaRPr i="1"/>
          </a:p>
          <a:p>
            <a:pPr>
              <a:lnSpc>
                <a:spcPct val="80000"/>
              </a:lnSpc>
              <a:spcBef>
                <a:spcPts val="0"/>
              </a:spcBef>
              <a:defRPr b="0" sz="1100">
                <a:solidFill>
                  <a:srgbClr val="000000"/>
                </a:solidFill>
              </a:defRPr>
            </a:pPr>
            <a:r>
              <a:rPr b="1"/>
              <a:t>Environment</a:t>
            </a:r>
            <a:r>
              <a:t> - a list-like object that binds</a:t>
            </a:r>
          </a:p>
          <a:p>
            <a:pPr>
              <a:lnSpc>
                <a:spcPct val="80000"/>
              </a:lnSpc>
              <a:spcBef>
                <a:spcPts val="0"/>
              </a:spcBef>
              <a:defRPr b="0" sz="1100">
                <a:solidFill>
                  <a:srgbClr val="000000"/>
                </a:solidFill>
              </a:defRPr>
            </a:pPr>
            <a:r>
              <a:t>symbols (names) to objects stored in memory. </a:t>
            </a:r>
          </a:p>
          <a:p>
            <a:pPr>
              <a:lnSpc>
                <a:spcPct val="80000"/>
              </a:lnSpc>
              <a:spcBef>
                <a:spcPts val="0"/>
              </a:spcBef>
              <a:defRPr b="0" sz="1100">
                <a:solidFill>
                  <a:srgbClr val="000000"/>
                </a:solidFill>
              </a:defRPr>
            </a:pPr>
            <a:r>
              <a:t>Each env contains a link to a second, </a:t>
            </a:r>
            <a:r>
              <a:rPr b="1"/>
              <a:t>parent </a:t>
            </a:r>
            <a:endParaRPr b="1"/>
          </a:p>
          <a:p>
            <a:pPr>
              <a:lnSpc>
                <a:spcPct val="80000"/>
              </a:lnSpc>
              <a:spcBef>
                <a:spcPts val="10900"/>
              </a:spcBef>
              <a:defRPr b="0" sz="1100">
                <a:solidFill>
                  <a:srgbClr val="000000"/>
                </a:solidFill>
              </a:defRPr>
            </a:pPr>
            <a:r>
              <a:t>env, which creates a chain, or search path, of environments. </a:t>
            </a:r>
            <a:r>
              <a:rPr i="1"/>
              <a:t>is_environment(current_env())</a:t>
            </a:r>
            <a:endParaRPr i="1"/>
          </a:p>
          <a:p>
            <a:pPr>
              <a:lnSpc>
                <a:spcPct val="80000"/>
              </a:lnSpc>
              <a:spcBef>
                <a:spcPts val="0"/>
              </a:spcBef>
              <a:defRPr b="0" sz="1100">
                <a:solidFill>
                  <a:srgbClr val="000000"/>
                </a:solidFill>
              </a:defRPr>
            </a:pPr>
            <a:r>
              <a:rPr b="1"/>
              <a:t>Constant</a:t>
            </a:r>
            <a:r>
              <a:t> - a bare value (i.e. an atomic </a:t>
            </a:r>
          </a:p>
          <a:p>
            <a:pPr>
              <a:lnSpc>
                <a:spcPct val="80000"/>
              </a:lnSpc>
              <a:spcBef>
                <a:spcPts val="1200"/>
              </a:spcBef>
              <a:defRPr b="0" sz="1100">
                <a:solidFill>
                  <a:srgbClr val="000000"/>
                </a:solidFill>
              </a:defRPr>
            </a:pPr>
            <a:r>
              <a:t>vector of length 1). </a:t>
            </a:r>
            <a:r>
              <a:rPr i="1"/>
              <a:t>is_bare_atomic(1)</a:t>
            </a:r>
            <a:endParaRPr i="1"/>
          </a:p>
          <a:p>
            <a:pPr>
              <a:lnSpc>
                <a:spcPct val="80000"/>
              </a:lnSpc>
              <a:spcBef>
                <a:spcPts val="8900"/>
              </a:spcBef>
              <a:defRPr b="0" sz="1100">
                <a:solidFill>
                  <a:srgbClr val="000000"/>
                </a:solidFill>
              </a:defRPr>
            </a:pPr>
            <a:r>
              <a:rPr b="1"/>
              <a:t>Call object</a:t>
            </a:r>
            <a:r>
              <a:t> - a vector of symbols/constants/calls  that begins with a function name, possibly followed by arguments. </a:t>
            </a:r>
            <a:r>
              <a:rPr i="1"/>
              <a:t>is_call(expr(abs(1)))</a:t>
            </a:r>
            <a:endParaRPr i="1"/>
          </a:p>
          <a:p>
            <a:pPr>
              <a:lnSpc>
                <a:spcPct val="80000"/>
              </a:lnSpc>
              <a:spcBef>
                <a:spcPts val="500"/>
              </a:spcBef>
              <a:defRPr b="0" sz="1100">
                <a:solidFill>
                  <a:srgbClr val="000000"/>
                </a:solidFill>
              </a:defRPr>
            </a:pPr>
            <a:r>
              <a:rPr b="1"/>
              <a:t>Code</a:t>
            </a:r>
            <a:r>
              <a:t> - a sequence of symbols/constants/calls that will return a result if evaluated. Code can be:</a:t>
            </a:r>
          </a:p>
          <a:p>
            <a:pPr marL="139700" indent="-139700">
              <a:lnSpc>
                <a:spcPct val="80000"/>
              </a:lnSpc>
              <a:spcBef>
                <a:spcPts val="300"/>
              </a:spcBef>
              <a:defRPr b="0" sz="1100">
                <a:solidFill>
                  <a:srgbClr val="000000"/>
                </a:solidFill>
              </a:defRPr>
            </a:pPr>
            <a:r>
              <a:t>1. Evaluated immediately     (</a:t>
            </a:r>
            <a:r>
              <a:rPr>
                <a:latin typeface="Source Sans Pro Semibold"/>
                <a:ea typeface="Source Sans Pro Semibold"/>
                <a:cs typeface="Source Sans Pro Semibold"/>
                <a:sym typeface="Source Sans Pro Semibold"/>
              </a:rPr>
              <a:t>Standard Eval</a:t>
            </a:r>
            <a:r>
              <a:t>)</a:t>
            </a:r>
          </a:p>
          <a:p>
            <a:pPr marL="139700" indent="-139700">
              <a:lnSpc>
                <a:spcPct val="80000"/>
              </a:lnSpc>
              <a:spcBef>
                <a:spcPts val="500"/>
              </a:spcBef>
              <a:defRPr b="0" sz="1100">
                <a:solidFill>
                  <a:srgbClr val="000000"/>
                </a:solidFill>
              </a:defRPr>
            </a:pPr>
            <a:r>
              <a:t>2. Quoted to use later   (</a:t>
            </a:r>
            <a:r>
              <a:rPr>
                <a:latin typeface="Source Sans Pro Semibold"/>
                <a:ea typeface="Source Sans Pro Semibold"/>
                <a:cs typeface="Source Sans Pro Semibold"/>
                <a:sym typeface="Source Sans Pro Semibold"/>
              </a:rPr>
              <a:t>Non-Standard Eval</a:t>
            </a:r>
            <a:r>
              <a:t>)</a:t>
            </a:r>
          </a:p>
          <a:p>
            <a:pPr indent="76200">
              <a:lnSpc>
                <a:spcPct val="80000"/>
              </a:lnSpc>
              <a:spcBef>
                <a:spcPts val="1500"/>
              </a:spcBef>
              <a:defRPr b="0" sz="1100">
                <a:solidFill>
                  <a:srgbClr val="000000"/>
                </a:solidFill>
              </a:defRPr>
            </a:pPr>
            <a:r>
              <a:rPr i="1"/>
              <a:t>is_expression(expr(pi))</a:t>
            </a:r>
          </a:p>
          <a:p>
            <a:pPr>
              <a:lnSpc>
                <a:spcPct val="80000"/>
              </a:lnSpc>
              <a:spcBef>
                <a:spcPts val="1500"/>
              </a:spcBef>
              <a:defRPr b="0" sz="1100">
                <a:solidFill>
                  <a:srgbClr val="000000"/>
                </a:solidFill>
              </a:defRPr>
            </a:pPr>
            <a:r>
              <a:rPr b="1"/>
              <a:t>Expression</a:t>
            </a:r>
            <a:r>
              <a:t> - an object that stores quoted code without evaluating it. is_</a:t>
            </a:r>
            <a:r>
              <a:rPr i="1"/>
              <a:t>expression(expr(a + b))</a:t>
            </a:r>
            <a:endParaRPr i="1"/>
          </a:p>
          <a:p>
            <a:pPr>
              <a:lnSpc>
                <a:spcPct val="80000"/>
              </a:lnSpc>
              <a:spcBef>
                <a:spcPts val="0"/>
              </a:spcBef>
              <a:defRPr b="0" sz="1100">
                <a:solidFill>
                  <a:srgbClr val="000000"/>
                </a:solidFill>
              </a:defRPr>
            </a:pPr>
            <a:r>
              <a:rPr b="1"/>
              <a:t>Quosure</a:t>
            </a:r>
            <a:r>
              <a:t>- an object that stores both quoted </a:t>
            </a:r>
          </a:p>
          <a:p>
            <a:pPr>
              <a:lnSpc>
                <a:spcPct val="80000"/>
              </a:lnSpc>
              <a:spcBef>
                <a:spcPts val="0"/>
              </a:spcBef>
              <a:defRPr b="0" sz="1100">
                <a:solidFill>
                  <a:srgbClr val="000000"/>
                </a:solidFill>
              </a:defRPr>
            </a:pPr>
            <a:r>
              <a:t>code (without evaluating it) and the code's environment. </a:t>
            </a:r>
            <a:r>
              <a:rPr i="1"/>
              <a:t>is_quosure(quo(a + b))</a:t>
            </a:r>
          </a:p>
        </p:txBody>
      </p:sp>
      <p:grpSp>
        <p:nvGrpSpPr>
          <p:cNvPr id="420" name="Group"/>
          <p:cNvGrpSpPr/>
          <p:nvPr/>
        </p:nvGrpSpPr>
        <p:grpSpPr>
          <a:xfrm>
            <a:off x="8406780" y="-1013162"/>
            <a:ext cx="6134600" cy="2980092"/>
            <a:chOff x="0" y="51032"/>
            <a:chExt cx="6134598" cy="2980090"/>
          </a:xfrm>
        </p:grpSpPr>
        <p:sp>
          <p:nvSpPr>
            <p:cNvPr id="405" name="Triangle"/>
            <p:cNvSpPr/>
            <p:nvPr/>
          </p:nvSpPr>
          <p:spPr>
            <a:xfrm rot="1800000">
              <a:off x="1177377" y="304285"/>
              <a:ext cx="1319509" cy="1143860"/>
            </a:xfrm>
            <a:prstGeom prst="triangle">
              <a:avLst/>
            </a:prstGeom>
            <a:solidFill>
              <a:srgbClr val="474747"/>
            </a:solidFill>
            <a:ln w="3175"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06" name="Circle"/>
            <p:cNvSpPr/>
            <p:nvPr/>
          </p:nvSpPr>
          <p:spPr>
            <a:xfrm flipH="1">
              <a:off x="1550782" y="838357"/>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07" name="Circle"/>
            <p:cNvSpPr/>
            <p:nvPr/>
          </p:nvSpPr>
          <p:spPr>
            <a:xfrm flipH="1">
              <a:off x="0" y="819778"/>
              <a:ext cx="422089" cy="422090"/>
            </a:xfrm>
            <a:prstGeom prst="ellipse">
              <a:avLst/>
            </a:prstGeom>
            <a:solidFill>
              <a:srgbClr val="797979">
                <a:alpha val="49754"/>
              </a:srgb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08" name="Triangle"/>
            <p:cNvSpPr/>
            <p:nvPr/>
          </p:nvSpPr>
          <p:spPr>
            <a:xfrm rot="19800000">
              <a:off x="2896973" y="973389"/>
              <a:ext cx="1319509" cy="1143860"/>
            </a:xfrm>
            <a:prstGeom prst="triangle">
              <a:avLst/>
            </a:prstGeom>
            <a:solidFill>
              <a:srgbClr val="757575"/>
            </a:solidFill>
            <a:ln w="6350" cap="flat">
              <a:solidFill>
                <a:srgbClr val="75757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09" name="Triangle"/>
            <p:cNvSpPr/>
            <p:nvPr/>
          </p:nvSpPr>
          <p:spPr>
            <a:xfrm rot="1800000">
              <a:off x="3470359" y="1634009"/>
              <a:ext cx="1319509" cy="1143861"/>
            </a:xfrm>
            <a:prstGeom prst="triangle">
              <a:avLst/>
            </a:prstGeom>
            <a:solidFill>
              <a:srgbClr val="474747"/>
            </a:solidFill>
            <a:ln w="6350"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10" name="Circle"/>
            <p:cNvSpPr/>
            <p:nvPr/>
          </p:nvSpPr>
          <p:spPr>
            <a:xfrm flipH="1">
              <a:off x="3461021" y="1507461"/>
              <a:ext cx="422090" cy="422090"/>
            </a:xfrm>
            <a:prstGeom prst="ellipse">
              <a:avLst/>
            </a:prstGeom>
            <a:solidFill>
              <a:srgbClr val="474747"/>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11" name="Circle"/>
            <p:cNvSpPr/>
            <p:nvPr/>
          </p:nvSpPr>
          <p:spPr>
            <a:xfrm flipH="1">
              <a:off x="3843763" y="2168082"/>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12" name="Triangle"/>
            <p:cNvSpPr/>
            <p:nvPr/>
          </p:nvSpPr>
          <p:spPr>
            <a:xfrm rot="1800000">
              <a:off x="3470359" y="312963"/>
              <a:ext cx="1319509" cy="1143861"/>
            </a:xfrm>
            <a:prstGeom prst="triangle">
              <a:avLst/>
            </a:prstGeom>
            <a:solidFill>
              <a:srgbClr val="474747"/>
            </a:solidFill>
            <a:ln w="6350"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13" name="Circle"/>
            <p:cNvSpPr/>
            <p:nvPr/>
          </p:nvSpPr>
          <p:spPr>
            <a:xfrm flipH="1">
              <a:off x="3843763" y="847036"/>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14" name="Triangle"/>
            <p:cNvSpPr/>
            <p:nvPr/>
          </p:nvSpPr>
          <p:spPr>
            <a:xfrm rot="19800000">
              <a:off x="4044130" y="318647"/>
              <a:ext cx="1319509" cy="1143861"/>
            </a:xfrm>
            <a:prstGeom prst="triangle">
              <a:avLst/>
            </a:prstGeom>
            <a:solidFill>
              <a:srgbClr val="757575"/>
            </a:solidFill>
            <a:ln w="6350" cap="flat">
              <a:solidFill>
                <a:srgbClr val="75757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15" name="Circle"/>
            <p:cNvSpPr/>
            <p:nvPr/>
          </p:nvSpPr>
          <p:spPr>
            <a:xfrm flipH="1">
              <a:off x="4608178" y="852720"/>
              <a:ext cx="422090" cy="422090"/>
            </a:xfrm>
            <a:prstGeom prst="ellipse">
              <a:avLst/>
            </a:prstGeom>
            <a:solidFill>
              <a:srgbClr val="474747"/>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16" name="Triangle"/>
            <p:cNvSpPr/>
            <p:nvPr/>
          </p:nvSpPr>
          <p:spPr>
            <a:xfrm rot="1800000">
              <a:off x="4617515" y="979268"/>
              <a:ext cx="1319509" cy="1143861"/>
            </a:xfrm>
            <a:prstGeom prst="triangle">
              <a:avLst/>
            </a:prstGeom>
            <a:solidFill>
              <a:srgbClr val="474747"/>
            </a:solidFill>
            <a:ln w="6350"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17" name="Circle"/>
            <p:cNvSpPr/>
            <p:nvPr/>
          </p:nvSpPr>
          <p:spPr>
            <a:xfrm flipH="1">
              <a:off x="4990920" y="1513341"/>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18" name="Triangle"/>
            <p:cNvSpPr/>
            <p:nvPr/>
          </p:nvSpPr>
          <p:spPr>
            <a:xfrm rot="19800000">
              <a:off x="1751148" y="309969"/>
              <a:ext cx="1319510" cy="1143860"/>
            </a:xfrm>
            <a:prstGeom prst="triangle">
              <a:avLst/>
            </a:prstGeom>
            <a:solidFill>
              <a:srgbClr val="757575"/>
            </a:solidFill>
            <a:ln w="6350" cap="flat">
              <a:solidFill>
                <a:srgbClr val="75757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19" name="Circle"/>
            <p:cNvSpPr/>
            <p:nvPr/>
          </p:nvSpPr>
          <p:spPr>
            <a:xfrm flipH="1">
              <a:off x="2315196" y="844041"/>
              <a:ext cx="422090" cy="422090"/>
            </a:xfrm>
            <a:prstGeom prst="ellipse">
              <a:avLst/>
            </a:prstGeom>
            <a:solidFill>
              <a:srgbClr val="474747"/>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sp>
        <p:nvSpPr>
          <p:cNvPr id="421" name="Rectangle"/>
          <p:cNvSpPr/>
          <p:nvPr/>
        </p:nvSpPr>
        <p:spPr>
          <a:xfrm>
            <a:off x="8383487" y="-26122"/>
            <a:ext cx="5593304" cy="2566923"/>
          </a:xfrm>
          <a:prstGeom prst="rect">
            <a:avLst/>
          </a:prstGeom>
          <a:gradFill>
            <a:gsLst>
              <a:gs pos="0">
                <a:srgbClr val="FFFFFF">
                  <a:alpha val="0"/>
                </a:srgbClr>
              </a:gs>
              <a:gs pos="20382">
                <a:srgbClr val="FFFFFF">
                  <a:alpha val="30265"/>
                </a:srgbClr>
              </a:gs>
              <a:gs pos="35803">
                <a:srgbClr val="FFFFFF">
                  <a:alpha val="65132"/>
                </a:srgbClr>
              </a:gs>
              <a:gs pos="55434">
                <a:srgbClr val="FFFFFF"/>
              </a:gs>
            </a:gsLst>
            <a:path>
              <a:fillToRect l="49659" t="-26178" r="50340" b="126178"/>
            </a:path>
          </a:gradFill>
          <a:ln w="12700">
            <a:miter lim="400000"/>
          </a:ln>
        </p:spPr>
        <p:txBody>
          <a:bodyPr lIns="54570" tIns="54570" rIns="54570" bIns="54570" anchor="ctr"/>
          <a:lstStyle/>
          <a:p>
            <a:pPr>
              <a:lnSpc>
                <a:spcPct val="80000"/>
              </a:lnSpc>
              <a:spcBef>
                <a:spcPts val="0"/>
              </a:spcBef>
              <a:defRPr b="0">
                <a:solidFill>
                  <a:srgbClr val="000000"/>
                </a:solidFill>
              </a:defRPr>
            </a:pPr>
          </a:p>
        </p:txBody>
      </p:sp>
      <p:pic>
        <p:nvPicPr>
          <p:cNvPr id="422" name="rlang.png" descr="rlang.png"/>
          <p:cNvPicPr>
            <a:picLocks noChangeAspect="1"/>
          </p:cNvPicPr>
          <p:nvPr/>
        </p:nvPicPr>
        <p:blipFill>
          <a:blip r:embed="rId2">
            <a:extLst/>
          </a:blip>
          <a:stretch>
            <a:fillRect/>
          </a:stretch>
        </p:blipFill>
        <p:spPr>
          <a:xfrm>
            <a:off x="12313158" y="220625"/>
            <a:ext cx="1358901" cy="1568718"/>
          </a:xfrm>
          <a:prstGeom prst="rect">
            <a:avLst/>
          </a:prstGeom>
          <a:ln w="12700">
            <a:miter lim="400000"/>
          </a:ln>
        </p:spPr>
      </p:pic>
      <p:sp>
        <p:nvSpPr>
          <p:cNvPr id="423" name="RStudio® is a trademark of RStudio, Inc.  •  CC BY SA RStudio •  info@rstudio.com  •  844-448-1212 • rstudio.com •  Learn more at tidyeval.tidyverse.org •  rlang 0.3.0 •   Updated: 2018-11"/>
          <p:cNvSpPr txBox="1"/>
          <p:nvPr/>
        </p:nvSpPr>
        <p:spPr>
          <a:xfrm>
            <a:off x="2353572" y="10340910"/>
            <a:ext cx="11322666"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r">
              <a:lnSpc>
                <a:spcPct val="90000"/>
              </a:lnSpc>
              <a:spcBef>
                <a:spcPts val="0"/>
              </a:spcBef>
              <a:defRPr b="0" sz="900">
                <a:solidFill>
                  <a:srgbClr val="000000"/>
                </a:solidFill>
              </a:defRPr>
            </a:pPr>
            <a:r>
              <a:t>RStudio® is a trademark of RStudio, Inc.  •  </a:t>
            </a:r>
            <a:r>
              <a:rPr>
                <a:hlinkClick r:id="rId3" invalidUrl="" action="" tgtFrame="" tooltip="" history="1" highlightClick="0" endSnd="0"/>
              </a:rPr>
              <a:t>CC BY SA</a:t>
            </a:r>
            <a:r>
              <a:t> RStudio •  </a:t>
            </a:r>
            <a:r>
              <a:rPr>
                <a:hlinkClick r:id="rId4" invalidUrl="" action="" tgtFrame="" tooltip="" history="1" highlightClick="0" endSnd="0"/>
              </a:rPr>
              <a:t>info@rstudio.com</a:t>
            </a:r>
            <a:r>
              <a:t>  •  844-448-1212 • </a:t>
            </a:r>
            <a:r>
              <a:rPr>
                <a:hlinkClick r:id="rId5" invalidUrl="" action="" tgtFrame="" tooltip="" history="1" highlightClick="0" endSnd="0"/>
              </a:rPr>
              <a:t>rstudio.com</a:t>
            </a:r>
            <a:r>
              <a:t> •  Learn more at </a:t>
            </a:r>
            <a:r>
              <a:rPr b="1" u="sng">
                <a:hlinkClick r:id="rId6" invalidUrl="" action="" tgtFrame="" tooltip="" history="1" highlightClick="0" endSnd="0"/>
              </a:rPr>
              <a:t>tidyeval.tidyverse.org</a:t>
            </a:r>
            <a:r>
              <a:t> •  rlang 0.3.0 •   Updated: 2018-11</a:t>
            </a:r>
          </a:p>
        </p:txBody>
      </p:sp>
      <p:sp>
        <p:nvSpPr>
          <p:cNvPr id="424" name="Line"/>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425" name="Tidy evaluation with rlang : : CHEAT SHEET"/>
          <p:cNvSpPr txBox="1"/>
          <p:nvPr>
            <p:ph type="title"/>
          </p:nvPr>
        </p:nvSpPr>
        <p:spPr>
          <a:xfrm>
            <a:off x="275721" y="361177"/>
            <a:ext cx="11077967" cy="803346"/>
          </a:xfrm>
          <a:prstGeom prst="rect">
            <a:avLst/>
          </a:prstGeom>
        </p:spPr>
        <p:txBody>
          <a:bodyPr lIns="0" tIns="0" rIns="0" bIns="0" anchor="t"/>
          <a:lstStyle/>
          <a:p>
            <a:pPr>
              <a:defRPr>
                <a:solidFill>
                  <a:srgbClr val="424242"/>
                </a:solidFill>
              </a:defRPr>
            </a:pPr>
            <a:r>
              <a:t>Tidy evaluation with rlang : : </a:t>
            </a:r>
            <a:r>
              <a:rPr sz="3300">
                <a:latin typeface="Source Sans Pro Semibold"/>
                <a:ea typeface="Source Sans Pro Semibold"/>
                <a:cs typeface="Source Sans Pro Semibold"/>
                <a:sym typeface="Source Sans Pro Semibold"/>
              </a:rPr>
              <a:t>CHEAT SHEET</a:t>
            </a:r>
            <a:r>
              <a:rPr>
                <a:latin typeface="Source Sans Pro Semibold"/>
                <a:ea typeface="Source Sans Pro Semibold"/>
                <a:cs typeface="Source Sans Pro Semibold"/>
                <a:sym typeface="Source Sans Pro Semibold"/>
              </a:rPr>
              <a:t> </a:t>
            </a:r>
          </a:p>
        </p:txBody>
      </p:sp>
      <p:sp>
        <p:nvSpPr>
          <p:cNvPr id="426" name="Line"/>
          <p:cNvSpPr/>
          <p:nvPr/>
        </p:nvSpPr>
        <p:spPr>
          <a:xfrm>
            <a:off x="310628" y="1536700"/>
            <a:ext cx="4045473" cy="0"/>
          </a:xfrm>
          <a:prstGeom prst="line">
            <a:avLst/>
          </a:prstGeom>
          <a:ln w="6350">
            <a:solidFill>
              <a:srgbClr val="000000"/>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427" name="Line"/>
          <p:cNvSpPr/>
          <p:nvPr/>
        </p:nvSpPr>
        <p:spPr>
          <a:xfrm>
            <a:off x="4813300" y="1536700"/>
            <a:ext cx="7251700" cy="0"/>
          </a:xfrm>
          <a:prstGeom prst="line">
            <a:avLst/>
          </a:prstGeom>
          <a:ln w="6350">
            <a:solidFill>
              <a:srgbClr val="000000"/>
            </a:solidFill>
            <a:miter lim="400000"/>
          </a:ln>
        </p:spPr>
        <p:txBody>
          <a:bodyPr lIns="54570" tIns="54570" rIns="54570" bIns="54570" anchor="ctr"/>
          <a:lstStyle/>
          <a:p>
            <a:pPr>
              <a:lnSpc>
                <a:spcPct val="80000"/>
              </a:lnSpc>
              <a:spcBef>
                <a:spcPts val="600"/>
              </a:spcBef>
              <a:defRPr b="0">
                <a:solidFill>
                  <a:srgbClr val="000000"/>
                </a:solidFill>
              </a:defRPr>
            </a:pPr>
          </a:p>
        </p:txBody>
      </p:sp>
      <p:pic>
        <p:nvPicPr>
          <p:cNvPr id="428" name="Image" descr="Image"/>
          <p:cNvPicPr>
            <a:picLocks noChangeAspect="1"/>
          </p:cNvPicPr>
          <p:nvPr/>
        </p:nvPicPr>
        <p:blipFill>
          <a:blip r:embed="rId7">
            <a:extLst/>
          </a:blip>
          <a:stretch>
            <a:fillRect/>
          </a:stretch>
        </p:blipFill>
        <p:spPr>
          <a:xfrm>
            <a:off x="238823" y="9978474"/>
            <a:ext cx="1754521" cy="616478"/>
          </a:xfrm>
          <a:prstGeom prst="rect">
            <a:avLst/>
          </a:prstGeom>
          <a:ln w="12700">
            <a:miter lim="400000"/>
          </a:ln>
        </p:spPr>
      </p:pic>
      <p:sp>
        <p:nvSpPr>
          <p:cNvPr id="429" name="rlang::quo_get_env(quo) Return  the environment of a quosure.…"/>
          <p:cNvSpPr txBox="1"/>
          <p:nvPr/>
        </p:nvSpPr>
        <p:spPr>
          <a:xfrm>
            <a:off x="1998624" y="9038132"/>
            <a:ext cx="2018971" cy="156871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700"/>
              </a:spcBef>
              <a:defRPr b="0" sz="1100">
                <a:solidFill>
                  <a:srgbClr val="000000"/>
                </a:solidFill>
              </a:defRPr>
            </a:pPr>
            <a:r>
              <a:rPr>
                <a:solidFill>
                  <a:schemeClr val="accent3">
                    <a:hueOff val="-145836"/>
                    <a:satOff val="-20311"/>
                    <a:lumOff val="-24375"/>
                  </a:schemeClr>
                </a:solidFill>
                <a:latin typeface="Source Sans Pro Semibold"/>
                <a:ea typeface="Source Sans Pro Semibold"/>
                <a:cs typeface="Source Sans Pro Semibold"/>
                <a:sym typeface="Source Sans Pro Semibold"/>
              </a:rPr>
              <a:t>rlang::</a:t>
            </a:r>
            <a:r>
              <a:rPr b="1"/>
              <a:t>quo_get_env</a:t>
            </a:r>
            <a:r>
              <a:t>(quo) Return  the environment of a quosure.</a:t>
            </a:r>
          </a:p>
          <a:p>
            <a:pPr>
              <a:lnSpc>
                <a:spcPct val="80000"/>
              </a:lnSpc>
              <a:spcBef>
                <a:spcPts val="700"/>
              </a:spcBef>
              <a:defRPr b="0" sz="1100">
                <a:solidFill>
                  <a:srgbClr val="000000"/>
                </a:solidFill>
              </a:defRPr>
            </a:pPr>
            <a:r>
              <a:rPr>
                <a:solidFill>
                  <a:schemeClr val="accent3">
                    <a:hueOff val="-145836"/>
                    <a:satOff val="-20311"/>
                    <a:lumOff val="-24375"/>
                  </a:schemeClr>
                </a:solidFill>
                <a:latin typeface="Source Sans Pro Semibold"/>
                <a:ea typeface="Source Sans Pro Semibold"/>
                <a:cs typeface="Source Sans Pro Semibold"/>
                <a:sym typeface="Source Sans Pro Semibold"/>
              </a:rPr>
              <a:t>rlang::</a:t>
            </a:r>
            <a:r>
              <a:rPr b="1"/>
              <a:t>quo_set_env</a:t>
            </a:r>
            <a:r>
              <a:t>(quo, expr) Set  the environment of a quosure.</a:t>
            </a:r>
          </a:p>
          <a:p>
            <a:pPr>
              <a:lnSpc>
                <a:spcPct val="80000"/>
              </a:lnSpc>
              <a:spcBef>
                <a:spcPts val="0"/>
              </a:spcBef>
              <a:defRPr b="0" sz="1100">
                <a:solidFill>
                  <a:srgbClr val="000000"/>
                </a:solidFill>
              </a:defRPr>
            </a:pPr>
            <a:r>
              <a:rPr>
                <a:solidFill>
                  <a:schemeClr val="accent3">
                    <a:hueOff val="-145836"/>
                    <a:satOff val="-20311"/>
                    <a:lumOff val="-24375"/>
                  </a:schemeClr>
                </a:solidFill>
                <a:latin typeface="Source Sans Pro Semibold"/>
                <a:ea typeface="Source Sans Pro Semibold"/>
                <a:cs typeface="Source Sans Pro Semibold"/>
                <a:sym typeface="Source Sans Pro Semibold"/>
              </a:rPr>
              <a:t>rlang::</a:t>
            </a:r>
            <a:r>
              <a:rPr b="1"/>
              <a:t>quo_get_expr</a:t>
            </a:r>
            <a:r>
              <a:t>(quo) Return the expression of a quosure.</a:t>
            </a:r>
          </a:p>
        </p:txBody>
      </p:sp>
      <p:grpSp>
        <p:nvGrpSpPr>
          <p:cNvPr id="440" name="Group"/>
          <p:cNvGrpSpPr/>
          <p:nvPr/>
        </p:nvGrpSpPr>
        <p:grpSpPr>
          <a:xfrm>
            <a:off x="466590" y="6857999"/>
            <a:ext cx="867811" cy="487752"/>
            <a:chOff x="501811" y="0"/>
            <a:chExt cx="867810" cy="487750"/>
          </a:xfrm>
        </p:grpSpPr>
        <p:grpSp>
          <p:nvGrpSpPr>
            <p:cNvPr id="433" name="Group"/>
            <p:cNvGrpSpPr/>
            <p:nvPr/>
          </p:nvGrpSpPr>
          <p:grpSpPr>
            <a:xfrm>
              <a:off x="517789" y="91696"/>
              <a:ext cx="347204" cy="344935"/>
              <a:chOff x="0" y="0"/>
              <a:chExt cx="347202" cy="344934"/>
            </a:xfrm>
          </p:grpSpPr>
          <p:sp>
            <p:nvSpPr>
              <p:cNvPr id="430" name="Rectangle"/>
              <p:cNvSpPr/>
              <p:nvPr/>
            </p:nvSpPr>
            <p:spPr>
              <a:xfrm>
                <a:off x="0" y="1723"/>
                <a:ext cx="347203" cy="172365"/>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431" name="Rectangle"/>
              <p:cNvSpPr/>
              <p:nvPr/>
            </p:nvSpPr>
            <p:spPr>
              <a:xfrm>
                <a:off x="0" y="171647"/>
                <a:ext cx="347203" cy="172365"/>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432" name="Square"/>
              <p:cNvSpPr/>
              <p:nvPr/>
            </p:nvSpPr>
            <p:spPr>
              <a:xfrm>
                <a:off x="0" y="0"/>
                <a:ext cx="347203" cy="344935"/>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sp>
          <p:nvSpPr>
            <p:cNvPr id="434" name="3.14"/>
            <p:cNvSpPr txBox="1"/>
            <p:nvPr/>
          </p:nvSpPr>
          <p:spPr>
            <a:xfrm>
              <a:off x="501811" y="206111"/>
              <a:ext cx="379160" cy="2763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spAutoFit/>
            </a:bodyPr>
            <a:lstStyle/>
            <a:p>
              <a:pPr>
                <a:defRPr b="0" spc="-39" sz="1000">
                  <a:solidFill>
                    <a:srgbClr val="000000"/>
                  </a:solidFill>
                  <a:latin typeface="Monaco"/>
                  <a:ea typeface="Monaco"/>
                  <a:cs typeface="Monaco"/>
                  <a:sym typeface="Monaco"/>
                </a:defRPr>
              </a:pPr>
              <a:r>
                <a:rPr spc="-180"/>
                <a:t>3.</a:t>
              </a:r>
              <a:r>
                <a:rPr spc="0"/>
                <a:t>14</a:t>
              </a:r>
            </a:p>
          </p:txBody>
        </p:sp>
        <p:sp>
          <p:nvSpPr>
            <p:cNvPr id="435" name="pi"/>
            <p:cNvSpPr txBox="1"/>
            <p:nvPr/>
          </p:nvSpPr>
          <p:spPr>
            <a:xfrm>
              <a:off x="568325" y="-1"/>
              <a:ext cx="251229"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a:solidFill>
                    <a:srgbClr val="000000"/>
                  </a:solidFill>
                </a:defRPr>
              </a:lvl1pPr>
            </a:lstStyle>
            <a:p>
              <a:pPr/>
              <a:r>
                <a:t>pi</a:t>
              </a:r>
            </a:p>
          </p:txBody>
        </p:sp>
        <p:sp>
          <p:nvSpPr>
            <p:cNvPr id="436" name="code"/>
            <p:cNvSpPr txBox="1"/>
            <p:nvPr/>
          </p:nvSpPr>
          <p:spPr>
            <a:xfrm>
              <a:off x="939800" y="19062"/>
              <a:ext cx="400403"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000000"/>
                  </a:solidFill>
                  <a:latin typeface="+mn-lt"/>
                  <a:ea typeface="+mn-ea"/>
                  <a:cs typeface="+mn-cs"/>
                  <a:sym typeface="Source Sans Pro Light"/>
                </a:defRPr>
              </a:lvl1pPr>
            </a:lstStyle>
            <a:p>
              <a:pPr/>
              <a:r>
                <a:t>code</a:t>
              </a:r>
            </a:p>
          </p:txBody>
        </p:sp>
        <p:sp>
          <p:nvSpPr>
            <p:cNvPr id="437" name="result"/>
            <p:cNvSpPr txBox="1"/>
            <p:nvPr/>
          </p:nvSpPr>
          <p:spPr>
            <a:xfrm>
              <a:off x="930243" y="200809"/>
              <a:ext cx="439379"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000000"/>
                  </a:solidFill>
                  <a:latin typeface="+mn-lt"/>
                  <a:ea typeface="+mn-ea"/>
                  <a:cs typeface="+mn-cs"/>
                  <a:sym typeface="Source Sans Pro Light"/>
                </a:defRPr>
              </a:lvl1pPr>
            </a:lstStyle>
            <a:p>
              <a:pPr/>
              <a:r>
                <a:t>result</a:t>
              </a:r>
            </a:p>
          </p:txBody>
        </p:sp>
        <p:sp>
          <p:nvSpPr>
            <p:cNvPr id="438" name="Line"/>
            <p:cNvSpPr/>
            <p:nvPr/>
          </p:nvSpPr>
          <p:spPr>
            <a:xfrm>
              <a:off x="815772" y="176894"/>
              <a:ext cx="134265" cy="1"/>
            </a:xfrm>
            <a:prstGeom prst="line">
              <a:avLst/>
            </a:prstGeom>
            <a:noFill/>
            <a:ln w="6350" cap="flat">
              <a:solidFill>
                <a:srgbClr val="000000"/>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439" name="Line"/>
            <p:cNvSpPr/>
            <p:nvPr/>
          </p:nvSpPr>
          <p:spPr>
            <a:xfrm>
              <a:off x="828472" y="344280"/>
              <a:ext cx="121565" cy="1"/>
            </a:xfrm>
            <a:prstGeom prst="line">
              <a:avLst/>
            </a:prstGeom>
            <a:noFill/>
            <a:ln w="6350" cap="flat">
              <a:solidFill>
                <a:srgbClr val="000000"/>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nvGrpSpPr>
          <p:cNvPr id="443" name="Group"/>
          <p:cNvGrpSpPr/>
          <p:nvPr/>
        </p:nvGrpSpPr>
        <p:grpSpPr>
          <a:xfrm>
            <a:off x="469868" y="4833272"/>
            <a:ext cx="185065" cy="194165"/>
            <a:chOff x="0" y="0"/>
            <a:chExt cx="185064" cy="194164"/>
          </a:xfrm>
        </p:grpSpPr>
        <p:sp>
          <p:nvSpPr>
            <p:cNvPr id="441" name="Square"/>
            <p:cNvSpPr/>
            <p:nvPr/>
          </p:nvSpPr>
          <p:spPr>
            <a:xfrm>
              <a:off x="0" y="9100"/>
              <a:ext cx="185065" cy="185065"/>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442" name="1"/>
            <p:cNvSpPr txBox="1"/>
            <p:nvPr/>
          </p:nvSpPr>
          <p:spPr>
            <a:xfrm>
              <a:off x="29032"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1</a:t>
              </a:r>
            </a:p>
          </p:txBody>
        </p:sp>
      </p:grpSp>
      <p:grpSp>
        <p:nvGrpSpPr>
          <p:cNvPr id="450" name="Group"/>
          <p:cNvGrpSpPr/>
          <p:nvPr/>
        </p:nvGrpSpPr>
        <p:grpSpPr>
          <a:xfrm>
            <a:off x="469868" y="5221727"/>
            <a:ext cx="738494" cy="286941"/>
            <a:chOff x="0" y="0"/>
            <a:chExt cx="738493" cy="286940"/>
          </a:xfrm>
        </p:grpSpPr>
        <p:sp>
          <p:nvSpPr>
            <p:cNvPr id="444" name="Rectangle"/>
            <p:cNvSpPr/>
            <p:nvPr/>
          </p:nvSpPr>
          <p:spPr>
            <a:xfrm>
              <a:off x="0" y="49105"/>
              <a:ext cx="347203" cy="185066"/>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445" name="abs"/>
            <p:cNvSpPr txBox="1"/>
            <p:nvPr/>
          </p:nvSpPr>
          <p:spPr>
            <a:xfrm>
              <a:off x="50055" y="46388"/>
              <a:ext cx="247092"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abs</a:t>
              </a:r>
            </a:p>
          </p:txBody>
        </p:sp>
        <p:sp>
          <p:nvSpPr>
            <p:cNvPr id="446" name="("/>
            <p:cNvSpPr txBox="1"/>
            <p:nvPr/>
          </p:nvSpPr>
          <p:spPr>
            <a:xfrm>
              <a:off x="311781" y="-1"/>
              <a:ext cx="160818"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000000"/>
                  </a:solidFill>
                  <a:latin typeface="+mn-lt"/>
                  <a:ea typeface="+mn-ea"/>
                  <a:cs typeface="+mn-cs"/>
                  <a:sym typeface="Source Sans Pro Light"/>
                </a:defRPr>
              </a:lvl1pPr>
            </a:lstStyle>
            <a:p>
              <a:pPr/>
              <a:r>
                <a:t>(</a:t>
              </a:r>
            </a:p>
          </p:txBody>
        </p:sp>
        <p:sp>
          <p:nvSpPr>
            <p:cNvPr id="447" name=")"/>
            <p:cNvSpPr txBox="1"/>
            <p:nvPr/>
          </p:nvSpPr>
          <p:spPr>
            <a:xfrm>
              <a:off x="577676" y="-1"/>
              <a:ext cx="160818"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000000"/>
                  </a:solidFill>
                  <a:latin typeface="+mn-lt"/>
                  <a:ea typeface="+mn-ea"/>
                  <a:cs typeface="+mn-cs"/>
                  <a:sym typeface="Source Sans Pro Light"/>
                </a:defRPr>
              </a:lvl1pPr>
            </a:lstStyle>
            <a:p>
              <a:pPr/>
              <a:r>
                <a:t>)</a:t>
              </a:r>
            </a:p>
          </p:txBody>
        </p:sp>
        <p:sp>
          <p:nvSpPr>
            <p:cNvPr id="448" name="Square"/>
            <p:cNvSpPr/>
            <p:nvPr/>
          </p:nvSpPr>
          <p:spPr>
            <a:xfrm>
              <a:off x="426429" y="49105"/>
              <a:ext cx="185065" cy="185066"/>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449" name="1"/>
            <p:cNvSpPr txBox="1"/>
            <p:nvPr/>
          </p:nvSpPr>
          <p:spPr>
            <a:xfrm>
              <a:off x="453748" y="46388"/>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1</a:t>
              </a:r>
            </a:p>
          </p:txBody>
        </p:sp>
      </p:grpSp>
      <p:grpSp>
        <p:nvGrpSpPr>
          <p:cNvPr id="453" name="Group"/>
          <p:cNvGrpSpPr/>
          <p:nvPr/>
        </p:nvGrpSpPr>
        <p:grpSpPr>
          <a:xfrm>
            <a:off x="1504166" y="9753000"/>
            <a:ext cx="425886" cy="299642"/>
            <a:chOff x="0" y="0"/>
            <a:chExt cx="425884" cy="299640"/>
          </a:xfrm>
        </p:grpSpPr>
        <p:sp>
          <p:nvSpPr>
            <p:cNvPr id="451" name="Rectangle"/>
            <p:cNvSpPr/>
            <p:nvPr/>
          </p:nvSpPr>
          <p:spPr>
            <a:xfrm>
              <a:off x="36829" y="80719"/>
              <a:ext cx="347204" cy="172366"/>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452" name="a + b"/>
            <p:cNvSpPr txBox="1"/>
            <p:nvPr/>
          </p:nvSpPr>
          <p:spPr>
            <a:xfrm>
              <a:off x="0" y="-1"/>
              <a:ext cx="425885"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spAutoFit/>
            </a:bodyPr>
            <a:lstStyle>
              <a:lvl1pPr>
                <a:defRPr>
                  <a:solidFill>
                    <a:srgbClr val="000000"/>
                  </a:solidFill>
                </a:defRPr>
              </a:lvl1pPr>
            </a:lstStyle>
            <a:p>
              <a:pPr/>
              <a:r>
                <a:t>a + b</a:t>
              </a:r>
            </a:p>
          </p:txBody>
        </p:sp>
      </p:grpSp>
      <p:grpSp>
        <p:nvGrpSpPr>
          <p:cNvPr id="459" name="Group"/>
          <p:cNvGrpSpPr/>
          <p:nvPr/>
        </p:nvGrpSpPr>
        <p:grpSpPr>
          <a:xfrm>
            <a:off x="1515058" y="9377950"/>
            <a:ext cx="235872" cy="305249"/>
            <a:chOff x="0" y="0"/>
            <a:chExt cx="235871" cy="305248"/>
          </a:xfrm>
        </p:grpSpPr>
        <p:sp>
          <p:nvSpPr>
            <p:cNvPr id="454" name="Rounded Rectangle"/>
            <p:cNvSpPr/>
            <p:nvPr/>
          </p:nvSpPr>
          <p:spPr>
            <a:xfrm>
              <a:off x="30829" y="79186"/>
              <a:ext cx="170331" cy="167470"/>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55" name="Rectangle"/>
            <p:cNvSpPr/>
            <p:nvPr/>
          </p:nvSpPr>
          <p:spPr>
            <a:xfrm>
              <a:off x="124041" y="134695"/>
              <a:ext cx="67247" cy="906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56" name="b"/>
            <p:cNvSpPr txBox="1"/>
            <p:nvPr/>
          </p:nvSpPr>
          <p:spPr>
            <a:xfrm>
              <a:off x="74949" y="56407"/>
              <a:ext cx="160923" cy="2488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b</a:t>
              </a:r>
            </a:p>
          </p:txBody>
        </p:sp>
        <p:sp>
          <p:nvSpPr>
            <p:cNvPr id="457" name="Square"/>
            <p:cNvSpPr/>
            <p:nvPr/>
          </p:nvSpPr>
          <p:spPr>
            <a:xfrm>
              <a:off x="46838" y="104481"/>
              <a:ext cx="67246" cy="652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58" name="a"/>
            <p:cNvSpPr txBox="1"/>
            <p:nvPr/>
          </p:nvSpPr>
          <p:spPr>
            <a:xfrm>
              <a:off x="0" y="0"/>
              <a:ext cx="160923" cy="24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a</a:t>
              </a:r>
            </a:p>
          </p:txBody>
        </p:sp>
      </p:grpSp>
      <p:sp>
        <p:nvSpPr>
          <p:cNvPr id="460" name="Quoting Code"/>
          <p:cNvSpPr txBox="1"/>
          <p:nvPr/>
        </p:nvSpPr>
        <p:spPr>
          <a:xfrm>
            <a:off x="4804058" y="1539747"/>
            <a:ext cx="3318511"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53585F"/>
                </a:solidFill>
              </a:defRPr>
            </a:pPr>
            <a:r>
              <a:t>Quoting Code                       </a:t>
            </a:r>
          </a:p>
        </p:txBody>
      </p:sp>
      <p:sp>
        <p:nvSpPr>
          <p:cNvPr id="461" name="Line"/>
          <p:cNvSpPr/>
          <p:nvPr/>
        </p:nvSpPr>
        <p:spPr>
          <a:xfrm>
            <a:off x="4813300" y="5874858"/>
            <a:ext cx="4089400" cy="1"/>
          </a:xfrm>
          <a:prstGeom prst="line">
            <a:avLst/>
          </a:prstGeom>
          <a:ln w="6350">
            <a:solidFill>
              <a:srgbClr val="000000"/>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462" name="Parsing and Deparsing"/>
          <p:cNvSpPr txBox="1"/>
          <p:nvPr/>
        </p:nvSpPr>
        <p:spPr>
          <a:xfrm>
            <a:off x="4804058" y="5886373"/>
            <a:ext cx="2993074"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53585F"/>
                </a:solidFill>
              </a:defRPr>
            </a:pPr>
            <a:r>
              <a:t>Parsing and Deparsing</a:t>
            </a:r>
          </a:p>
        </p:txBody>
      </p:sp>
      <p:sp>
        <p:nvSpPr>
          <p:cNvPr id="463" name="Line"/>
          <p:cNvSpPr/>
          <p:nvPr/>
        </p:nvSpPr>
        <p:spPr>
          <a:xfrm>
            <a:off x="9440095" y="5875853"/>
            <a:ext cx="4216401" cy="1"/>
          </a:xfrm>
          <a:prstGeom prst="line">
            <a:avLst/>
          </a:prstGeom>
          <a:ln w="6350">
            <a:solidFill>
              <a:srgbClr val="000000"/>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464" name="QUOSURES"/>
          <p:cNvSpPr txBox="1"/>
          <p:nvPr/>
        </p:nvSpPr>
        <p:spPr>
          <a:xfrm>
            <a:off x="4832318" y="2324245"/>
            <a:ext cx="795681"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QUOSURES</a:t>
            </a:r>
          </a:p>
        </p:txBody>
      </p:sp>
      <p:sp>
        <p:nvSpPr>
          <p:cNvPr id="465" name="Line"/>
          <p:cNvSpPr/>
          <p:nvPr/>
        </p:nvSpPr>
        <p:spPr>
          <a:xfrm>
            <a:off x="4817468" y="2286150"/>
            <a:ext cx="4081075" cy="1"/>
          </a:xfrm>
          <a:prstGeom prst="line">
            <a:avLst/>
          </a:prstGeom>
          <a:ln w="19050" cap="rnd">
            <a:solidFill>
              <a:srgbClr val="53585F"/>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466" name="EXPRESSION"/>
          <p:cNvSpPr txBox="1"/>
          <p:nvPr/>
        </p:nvSpPr>
        <p:spPr>
          <a:xfrm>
            <a:off x="9446408" y="2323932"/>
            <a:ext cx="893980"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EXPRESSION</a:t>
            </a:r>
          </a:p>
        </p:txBody>
      </p:sp>
      <p:sp>
        <p:nvSpPr>
          <p:cNvPr id="467" name="Line"/>
          <p:cNvSpPr/>
          <p:nvPr/>
        </p:nvSpPr>
        <p:spPr>
          <a:xfrm>
            <a:off x="9431559" y="2285836"/>
            <a:ext cx="4208075" cy="1"/>
          </a:xfrm>
          <a:prstGeom prst="line">
            <a:avLst/>
          </a:prstGeom>
          <a:ln w="19050" cap="rnd">
            <a:solidFill>
              <a:srgbClr val="53585F"/>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468" name="Quosure- An expression that has been saved with an environment (aka a closure).…"/>
          <p:cNvSpPr txBox="1"/>
          <p:nvPr/>
        </p:nvSpPr>
        <p:spPr>
          <a:xfrm>
            <a:off x="6908782" y="2565545"/>
            <a:ext cx="1920147" cy="117342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500"/>
              </a:spcBef>
              <a:defRPr b="0" sz="1100">
                <a:solidFill>
                  <a:srgbClr val="000000"/>
                </a:solidFill>
              </a:defRPr>
            </a:pPr>
            <a:r>
              <a:rPr b="1"/>
              <a:t>Quosure</a:t>
            </a:r>
            <a:r>
              <a:t>- An expression that has been saved </a:t>
            </a:r>
            <a:r>
              <a:rPr i="1"/>
              <a:t>with an environment</a:t>
            </a:r>
            <a:r>
              <a:t> (aka a closure). </a:t>
            </a:r>
          </a:p>
          <a:p>
            <a:pPr>
              <a:lnSpc>
                <a:spcPct val="80000"/>
              </a:lnSpc>
              <a:spcBef>
                <a:spcPts val="0"/>
              </a:spcBef>
              <a:defRPr b="0" sz="1100">
                <a:solidFill>
                  <a:srgbClr val="000000"/>
                </a:solidFill>
              </a:defRPr>
            </a:pPr>
            <a:r>
              <a:t>A quosure can be evaluated later </a:t>
            </a:r>
          </a:p>
          <a:p>
            <a:pPr>
              <a:lnSpc>
                <a:spcPct val="80000"/>
              </a:lnSpc>
              <a:spcBef>
                <a:spcPts val="0"/>
              </a:spcBef>
              <a:defRPr b="0" sz="1100">
                <a:solidFill>
                  <a:srgbClr val="000000"/>
                </a:solidFill>
              </a:defRPr>
            </a:pPr>
            <a:r>
              <a:t>in the stored environment to </a:t>
            </a:r>
          </a:p>
          <a:p>
            <a:pPr>
              <a:lnSpc>
                <a:spcPct val="80000"/>
              </a:lnSpc>
              <a:spcBef>
                <a:spcPts val="0"/>
              </a:spcBef>
              <a:defRPr b="0" sz="1100">
                <a:solidFill>
                  <a:srgbClr val="000000"/>
                </a:solidFill>
              </a:defRPr>
            </a:pPr>
            <a:r>
              <a:t>return a predictable result.</a:t>
            </a:r>
          </a:p>
        </p:txBody>
      </p:sp>
      <p:grpSp>
        <p:nvGrpSpPr>
          <p:cNvPr id="496" name="Group"/>
          <p:cNvGrpSpPr/>
          <p:nvPr/>
        </p:nvGrpSpPr>
        <p:grpSpPr>
          <a:xfrm>
            <a:off x="4842098" y="2654445"/>
            <a:ext cx="1807084" cy="745161"/>
            <a:chOff x="0" y="0"/>
            <a:chExt cx="1807083" cy="745159"/>
          </a:xfrm>
        </p:grpSpPr>
        <p:sp>
          <p:nvSpPr>
            <p:cNvPr id="469" name="Rectangle"/>
            <p:cNvSpPr/>
            <p:nvPr/>
          </p:nvSpPr>
          <p:spPr>
            <a:xfrm>
              <a:off x="20442" y="450640"/>
              <a:ext cx="6122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470" name="a + b,"/>
            <p:cNvSpPr txBox="1"/>
            <p:nvPr/>
          </p:nvSpPr>
          <p:spPr>
            <a:xfrm>
              <a:off x="0" y="445518"/>
              <a:ext cx="627711"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spAutoFit/>
            </a:bodyPr>
            <a:lstStyle>
              <a:lvl1pPr>
                <a:defRPr>
                  <a:solidFill>
                    <a:srgbClr val="000000"/>
                  </a:solidFill>
                </a:defRPr>
              </a:lvl1pPr>
            </a:lstStyle>
            <a:p>
              <a:pPr/>
              <a:r>
                <a:t>a + b,</a:t>
              </a:r>
            </a:p>
          </p:txBody>
        </p:sp>
        <p:sp>
          <p:nvSpPr>
            <p:cNvPr id="471" name="Rectangle"/>
            <p:cNvSpPr/>
            <p:nvPr/>
          </p:nvSpPr>
          <p:spPr>
            <a:xfrm>
              <a:off x="17753" y="320890"/>
              <a:ext cx="6176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472" name="Rectangle"/>
            <p:cNvSpPr/>
            <p:nvPr/>
          </p:nvSpPr>
          <p:spPr>
            <a:xfrm>
              <a:off x="17753" y="318180"/>
              <a:ext cx="617605"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473" name="q"/>
            <p:cNvSpPr txBox="1"/>
            <p:nvPr/>
          </p:nvSpPr>
          <p:spPr>
            <a:xfrm>
              <a:off x="209272" y="226519"/>
              <a:ext cx="209166"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a:solidFill>
                    <a:srgbClr val="000000"/>
                  </a:solidFill>
                </a:defRPr>
              </a:lvl1pPr>
            </a:lstStyle>
            <a:p>
              <a:pPr/>
              <a:r>
                <a:t>q</a:t>
              </a:r>
            </a:p>
          </p:txBody>
        </p:sp>
        <p:grpSp>
          <p:nvGrpSpPr>
            <p:cNvPr id="479" name="Group"/>
            <p:cNvGrpSpPr/>
            <p:nvPr/>
          </p:nvGrpSpPr>
          <p:grpSpPr>
            <a:xfrm>
              <a:off x="399293" y="428049"/>
              <a:ext cx="235873" cy="305249"/>
              <a:chOff x="0" y="0"/>
              <a:chExt cx="235871" cy="305248"/>
            </a:xfrm>
          </p:grpSpPr>
          <p:sp>
            <p:nvSpPr>
              <p:cNvPr id="474" name="Rounded Rectangle"/>
              <p:cNvSpPr/>
              <p:nvPr/>
            </p:nvSpPr>
            <p:spPr>
              <a:xfrm>
                <a:off x="30829" y="79186"/>
                <a:ext cx="170331" cy="167470"/>
              </a:xfrm>
              <a:prstGeom prst="roundRect">
                <a:avLst>
                  <a:gd name="adj" fmla="val 15000"/>
                </a:avLst>
              </a:prstGeom>
              <a:solidFill>
                <a:schemeClr val="accent3"/>
              </a:solidFill>
              <a:ln w="9525" cap="flat">
                <a:solidFill>
                  <a:srgbClr val="00000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75" name="Square"/>
              <p:cNvSpPr/>
              <p:nvPr/>
            </p:nvSpPr>
            <p:spPr>
              <a:xfrm>
                <a:off x="46838" y="104482"/>
                <a:ext cx="67247" cy="652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76" name="a"/>
              <p:cNvSpPr txBox="1"/>
              <p:nvPr/>
            </p:nvSpPr>
            <p:spPr>
              <a:xfrm>
                <a:off x="0" y="0"/>
                <a:ext cx="160923" cy="24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a</a:t>
                </a:r>
              </a:p>
            </p:txBody>
          </p:sp>
          <p:sp>
            <p:nvSpPr>
              <p:cNvPr id="477" name="Rectangle"/>
              <p:cNvSpPr/>
              <p:nvPr/>
            </p:nvSpPr>
            <p:spPr>
              <a:xfrm>
                <a:off x="124041" y="134695"/>
                <a:ext cx="67247" cy="906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78" name="b"/>
              <p:cNvSpPr txBox="1"/>
              <p:nvPr/>
            </p:nvSpPr>
            <p:spPr>
              <a:xfrm>
                <a:off x="74949" y="56407"/>
                <a:ext cx="160923" cy="2488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b</a:t>
                </a:r>
              </a:p>
            </p:txBody>
          </p:sp>
        </p:grpSp>
        <p:sp>
          <p:nvSpPr>
            <p:cNvPr id="480" name="when…"/>
            <p:cNvSpPr txBox="1"/>
            <p:nvPr/>
          </p:nvSpPr>
          <p:spPr>
            <a:xfrm>
              <a:off x="639456" y="319582"/>
              <a:ext cx="540028" cy="3885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p>
              <a:pPr algn="ctr">
                <a:defRPr b="0" sz="800">
                  <a:solidFill>
                    <a:srgbClr val="000000"/>
                  </a:solidFill>
                </a:defRPr>
              </a:pPr>
              <a:r>
                <a:t>when </a:t>
              </a:r>
            </a:p>
            <a:p>
              <a:pPr algn="ctr">
                <a:defRPr b="0" sz="800">
                  <a:solidFill>
                    <a:srgbClr val="000000"/>
                  </a:solidFill>
                </a:defRPr>
              </a:pPr>
              <a:r>
                <a:t>evaluated</a:t>
              </a:r>
            </a:p>
          </p:txBody>
        </p:sp>
        <p:sp>
          <p:nvSpPr>
            <p:cNvPr id="481" name="Line"/>
            <p:cNvSpPr/>
            <p:nvPr/>
          </p:nvSpPr>
          <p:spPr>
            <a:xfrm>
              <a:off x="680928" y="513852"/>
              <a:ext cx="520584" cy="1"/>
            </a:xfrm>
            <a:prstGeom prst="line">
              <a:avLst/>
            </a:prstGeom>
            <a:noFill/>
            <a:ln w="1270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nvGrpSpPr>
            <p:cNvPr id="495" name="Group"/>
            <p:cNvGrpSpPr/>
            <p:nvPr/>
          </p:nvGrpSpPr>
          <p:grpSpPr>
            <a:xfrm>
              <a:off x="1208982" y="0"/>
              <a:ext cx="598102" cy="728212"/>
              <a:chOff x="0" y="0"/>
              <a:chExt cx="598100" cy="728211"/>
            </a:xfrm>
          </p:grpSpPr>
          <p:sp>
            <p:nvSpPr>
              <p:cNvPr id="482" name="Rectangle"/>
              <p:cNvSpPr/>
              <p:nvPr/>
            </p:nvSpPr>
            <p:spPr>
              <a:xfrm>
                <a:off x="36829" y="339182"/>
                <a:ext cx="347204" cy="172365"/>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483" name="a + b"/>
              <p:cNvSpPr txBox="1"/>
              <p:nvPr/>
            </p:nvSpPr>
            <p:spPr>
              <a:xfrm>
                <a:off x="0" y="258463"/>
                <a:ext cx="425885" cy="299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spAutoFit/>
              </a:bodyPr>
              <a:lstStyle>
                <a:lvl1pPr>
                  <a:defRPr>
                    <a:solidFill>
                      <a:srgbClr val="000000"/>
                    </a:solidFill>
                  </a:defRPr>
                </a:lvl1pPr>
              </a:lstStyle>
              <a:p>
                <a:pPr/>
                <a:r>
                  <a:t>a + b</a:t>
                </a:r>
              </a:p>
            </p:txBody>
          </p:sp>
          <p:sp>
            <p:nvSpPr>
              <p:cNvPr id="484" name="Rectangle"/>
              <p:cNvSpPr/>
              <p:nvPr/>
            </p:nvSpPr>
            <p:spPr>
              <a:xfrm>
                <a:off x="36829" y="509106"/>
                <a:ext cx="347204" cy="172365"/>
              </a:xfrm>
              <a:prstGeom prst="rect">
                <a:avLst/>
              </a:prstGeom>
              <a:solidFill>
                <a:srgbClr val="FFFFFF"/>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485" name="Square"/>
              <p:cNvSpPr/>
              <p:nvPr/>
            </p:nvSpPr>
            <p:spPr>
              <a:xfrm>
                <a:off x="36829" y="337459"/>
                <a:ext cx="347204" cy="344936"/>
              </a:xfrm>
              <a:prstGeom prst="rect">
                <a:avLst/>
              </a:prstGeom>
              <a:noFill/>
              <a:ln w="25400" cap="flat">
                <a:solidFill>
                  <a:schemeClr val="accent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486" name="3"/>
              <p:cNvSpPr txBox="1"/>
              <p:nvPr/>
            </p:nvSpPr>
            <p:spPr>
              <a:xfrm>
                <a:off x="122834" y="451875"/>
                <a:ext cx="175194" cy="2763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pc="-180" sz="1000">
                    <a:solidFill>
                      <a:srgbClr val="000000"/>
                    </a:solidFill>
                    <a:latin typeface="Monaco"/>
                    <a:ea typeface="Monaco"/>
                    <a:cs typeface="Monaco"/>
                    <a:sym typeface="Monaco"/>
                  </a:defRPr>
                </a:lvl1pPr>
              </a:lstStyle>
              <a:p>
                <a:pPr>
                  <a:defRPr spc="-39"/>
                </a:pPr>
                <a:r>
                  <a:rPr spc="-180"/>
                  <a:t>3</a:t>
                </a:r>
              </a:p>
            </p:txBody>
          </p:sp>
          <p:grpSp>
            <p:nvGrpSpPr>
              <p:cNvPr id="492" name="Group"/>
              <p:cNvGrpSpPr/>
              <p:nvPr/>
            </p:nvGrpSpPr>
            <p:grpSpPr>
              <a:xfrm>
                <a:off x="362229" y="0"/>
                <a:ext cx="235872" cy="305249"/>
                <a:chOff x="0" y="0"/>
                <a:chExt cx="235871" cy="305248"/>
              </a:xfrm>
            </p:grpSpPr>
            <p:sp>
              <p:nvSpPr>
                <p:cNvPr id="487" name="Rounded Rectangle"/>
                <p:cNvSpPr/>
                <p:nvPr/>
              </p:nvSpPr>
              <p:spPr>
                <a:xfrm>
                  <a:off x="30829" y="79186"/>
                  <a:ext cx="170331" cy="167470"/>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88" name="Rectangle"/>
                <p:cNvSpPr/>
                <p:nvPr/>
              </p:nvSpPr>
              <p:spPr>
                <a:xfrm>
                  <a:off x="124041" y="134695"/>
                  <a:ext cx="67246" cy="906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89" name="b"/>
                <p:cNvSpPr txBox="1"/>
                <p:nvPr/>
              </p:nvSpPr>
              <p:spPr>
                <a:xfrm>
                  <a:off x="74948" y="56407"/>
                  <a:ext cx="160924" cy="2488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b</a:t>
                  </a:r>
                </a:p>
              </p:txBody>
            </p:sp>
            <p:sp>
              <p:nvSpPr>
                <p:cNvPr id="490" name="Square"/>
                <p:cNvSpPr/>
                <p:nvPr/>
              </p:nvSpPr>
              <p:spPr>
                <a:xfrm>
                  <a:off x="46838" y="104482"/>
                  <a:ext cx="67246" cy="652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91" name="a"/>
                <p:cNvSpPr txBox="1"/>
                <p:nvPr/>
              </p:nvSpPr>
              <p:spPr>
                <a:xfrm>
                  <a:off x="0" y="0"/>
                  <a:ext cx="160923" cy="24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a</a:t>
                  </a:r>
                </a:p>
              </p:txBody>
            </p:sp>
          </p:grpSp>
          <p:sp>
            <p:nvSpPr>
              <p:cNvPr id="493" name="Line"/>
              <p:cNvSpPr/>
              <p:nvPr/>
            </p:nvSpPr>
            <p:spPr>
              <a:xfrm rot="9831465">
                <a:off x="256476" y="307381"/>
                <a:ext cx="297453" cy="2706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678" y="16490"/>
                      <a:pt x="4224" y="11957"/>
                      <a:pt x="7442" y="8350"/>
                    </a:cubicBezTo>
                    <a:cubicBezTo>
                      <a:pt x="11462" y="3845"/>
                      <a:pt x="16374" y="948"/>
                      <a:pt x="21600" y="0"/>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494" name="Line"/>
              <p:cNvSpPr/>
              <p:nvPr/>
            </p:nvSpPr>
            <p:spPr>
              <a:xfrm rot="20631465">
                <a:off x="238966" y="194435"/>
                <a:ext cx="156236" cy="1421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678" y="16490"/>
                      <a:pt x="4224" y="11957"/>
                      <a:pt x="7442" y="8350"/>
                    </a:cubicBezTo>
                    <a:cubicBezTo>
                      <a:pt x="11462" y="3845"/>
                      <a:pt x="16374" y="948"/>
                      <a:pt x="21600" y="0"/>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sp>
        <p:nvSpPr>
          <p:cNvPr id="497" name="Quoted Expression - An expression that has been saved by itself.…"/>
          <p:cNvSpPr txBox="1"/>
          <p:nvPr/>
        </p:nvSpPr>
        <p:spPr>
          <a:xfrm>
            <a:off x="11264501" y="2565545"/>
            <a:ext cx="2247572" cy="134922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500"/>
              </a:spcBef>
              <a:defRPr b="0" sz="1100">
                <a:solidFill>
                  <a:srgbClr val="000000"/>
                </a:solidFill>
              </a:defRPr>
            </a:pPr>
            <a:r>
              <a:rPr b="1"/>
              <a:t>Quoted Expression </a:t>
            </a:r>
            <a:r>
              <a:t>- An expression that has been saved by itself. </a:t>
            </a:r>
          </a:p>
          <a:p>
            <a:pPr>
              <a:lnSpc>
                <a:spcPct val="80000"/>
              </a:lnSpc>
              <a:spcBef>
                <a:spcPts val="0"/>
              </a:spcBef>
              <a:defRPr b="0" sz="1100">
                <a:solidFill>
                  <a:srgbClr val="000000"/>
                </a:solidFill>
              </a:defRPr>
            </a:pPr>
            <a:r>
              <a:t>A quoted expression can be  evaluated later to return a result that will depend on the environment it is evaluated in</a:t>
            </a:r>
          </a:p>
        </p:txBody>
      </p:sp>
      <p:grpSp>
        <p:nvGrpSpPr>
          <p:cNvPr id="517" name="Group"/>
          <p:cNvGrpSpPr/>
          <p:nvPr/>
        </p:nvGrpSpPr>
        <p:grpSpPr>
          <a:xfrm>
            <a:off x="9451817" y="2727261"/>
            <a:ext cx="1604179" cy="655397"/>
            <a:chOff x="0" y="0"/>
            <a:chExt cx="1604177" cy="655395"/>
          </a:xfrm>
        </p:grpSpPr>
        <p:grpSp>
          <p:nvGrpSpPr>
            <p:cNvPr id="503" name="Group"/>
            <p:cNvGrpSpPr/>
            <p:nvPr/>
          </p:nvGrpSpPr>
          <p:grpSpPr>
            <a:xfrm>
              <a:off x="0" y="204513"/>
              <a:ext cx="424511" cy="432197"/>
              <a:chOff x="0" y="0"/>
              <a:chExt cx="424510" cy="432195"/>
            </a:xfrm>
          </p:grpSpPr>
          <p:sp>
            <p:nvSpPr>
              <p:cNvPr id="498"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499" name="a + b"/>
              <p:cNvSpPr txBox="1"/>
              <p:nvPr/>
            </p:nvSpPr>
            <p:spPr>
              <a:xfrm>
                <a:off x="0" y="222759"/>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sp>
            <p:nvSpPr>
              <p:cNvPr id="500"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01"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02" name="e"/>
              <p:cNvSpPr txBox="1"/>
              <p:nvPr/>
            </p:nvSpPr>
            <p:spPr>
              <a:xfrm>
                <a:off x="148755"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e</a:t>
                </a:r>
              </a:p>
            </p:txBody>
          </p:sp>
        </p:grpSp>
        <p:sp>
          <p:nvSpPr>
            <p:cNvPr id="504" name="when…"/>
            <p:cNvSpPr txBox="1"/>
            <p:nvPr/>
          </p:nvSpPr>
          <p:spPr>
            <a:xfrm>
              <a:off x="448956" y="246766"/>
              <a:ext cx="540028" cy="3885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p>
              <a:pPr algn="ctr">
                <a:defRPr b="0" sz="800">
                  <a:solidFill>
                    <a:srgbClr val="000000"/>
                  </a:solidFill>
                </a:defRPr>
              </a:pPr>
              <a:r>
                <a:t>when </a:t>
              </a:r>
            </a:p>
            <a:p>
              <a:pPr algn="ctr">
                <a:defRPr b="0" sz="800">
                  <a:solidFill>
                    <a:srgbClr val="000000"/>
                  </a:solidFill>
                </a:defRPr>
              </a:pPr>
              <a:r>
                <a:t>evaluated</a:t>
              </a:r>
            </a:p>
          </p:txBody>
        </p:sp>
        <p:sp>
          <p:nvSpPr>
            <p:cNvPr id="505" name="Line"/>
            <p:cNvSpPr/>
            <p:nvPr/>
          </p:nvSpPr>
          <p:spPr>
            <a:xfrm>
              <a:off x="490428" y="441037"/>
              <a:ext cx="520584" cy="1"/>
            </a:xfrm>
            <a:prstGeom prst="line">
              <a:avLst/>
            </a:prstGeom>
            <a:noFill/>
            <a:ln w="1270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nvGrpSpPr>
            <p:cNvPr id="516" name="Group"/>
            <p:cNvGrpSpPr/>
            <p:nvPr/>
          </p:nvGrpSpPr>
          <p:grpSpPr>
            <a:xfrm>
              <a:off x="1018482" y="0"/>
              <a:ext cx="585696" cy="655396"/>
              <a:chOff x="0" y="0"/>
              <a:chExt cx="585694" cy="655395"/>
            </a:xfrm>
          </p:grpSpPr>
          <p:grpSp>
            <p:nvGrpSpPr>
              <p:cNvPr id="514" name="Group"/>
              <p:cNvGrpSpPr/>
              <p:nvPr/>
            </p:nvGrpSpPr>
            <p:grpSpPr>
              <a:xfrm>
                <a:off x="0" y="6370"/>
                <a:ext cx="585695" cy="649026"/>
                <a:chOff x="0" y="79186"/>
                <a:chExt cx="585694" cy="649025"/>
              </a:xfrm>
            </p:grpSpPr>
            <p:sp>
              <p:nvSpPr>
                <p:cNvPr id="506" name="Rectangle"/>
                <p:cNvSpPr/>
                <p:nvPr/>
              </p:nvSpPr>
              <p:spPr>
                <a:xfrm>
                  <a:off x="36829" y="339182"/>
                  <a:ext cx="347204" cy="172365"/>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07" name="a + b"/>
                <p:cNvSpPr txBox="1"/>
                <p:nvPr/>
              </p:nvSpPr>
              <p:spPr>
                <a:xfrm>
                  <a:off x="0" y="258463"/>
                  <a:ext cx="425885" cy="299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spAutoFit/>
                </a:bodyPr>
                <a:lstStyle>
                  <a:lvl1pPr>
                    <a:defRPr>
                      <a:solidFill>
                        <a:srgbClr val="000000"/>
                      </a:solidFill>
                    </a:defRPr>
                  </a:lvl1pPr>
                </a:lstStyle>
                <a:p>
                  <a:pPr/>
                  <a:r>
                    <a:t>a + b</a:t>
                  </a:r>
                </a:p>
              </p:txBody>
            </p:sp>
            <p:sp>
              <p:nvSpPr>
                <p:cNvPr id="508" name="Rectangle"/>
                <p:cNvSpPr/>
                <p:nvPr/>
              </p:nvSpPr>
              <p:spPr>
                <a:xfrm>
                  <a:off x="36829" y="509106"/>
                  <a:ext cx="347204" cy="172365"/>
                </a:xfrm>
                <a:prstGeom prst="rect">
                  <a:avLst/>
                </a:prstGeom>
                <a:solidFill>
                  <a:srgbClr val="FFFFFF"/>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09" name="Square"/>
                <p:cNvSpPr/>
                <p:nvPr/>
              </p:nvSpPr>
              <p:spPr>
                <a:xfrm>
                  <a:off x="36829" y="337459"/>
                  <a:ext cx="347204" cy="344936"/>
                </a:xfrm>
                <a:prstGeom prst="rect">
                  <a:avLst/>
                </a:prstGeom>
                <a:noFill/>
                <a:ln w="25400" cap="flat">
                  <a:solidFill>
                    <a:schemeClr val="accent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10" name="?"/>
                <p:cNvSpPr txBox="1"/>
                <p:nvPr/>
              </p:nvSpPr>
              <p:spPr>
                <a:xfrm>
                  <a:off x="122834" y="451875"/>
                  <a:ext cx="175194" cy="2763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pc="-180" sz="1000">
                      <a:solidFill>
                        <a:srgbClr val="000000"/>
                      </a:solidFill>
                      <a:latin typeface="Monaco"/>
                      <a:ea typeface="Monaco"/>
                      <a:cs typeface="Monaco"/>
                      <a:sym typeface="Monaco"/>
                    </a:defRPr>
                  </a:lvl1pPr>
                </a:lstStyle>
                <a:p>
                  <a:pPr>
                    <a:defRPr spc="-39"/>
                  </a:pPr>
                  <a:r>
                    <a:rPr spc="-180"/>
                    <a:t>?</a:t>
                  </a:r>
                </a:p>
              </p:txBody>
            </p:sp>
            <p:sp>
              <p:nvSpPr>
                <p:cNvPr id="511" name="Rounded Rectangle"/>
                <p:cNvSpPr/>
                <p:nvPr/>
              </p:nvSpPr>
              <p:spPr>
                <a:xfrm>
                  <a:off x="393059" y="79186"/>
                  <a:ext cx="170331" cy="167470"/>
                </a:xfrm>
                <a:prstGeom prst="roundRect">
                  <a:avLst>
                    <a:gd name="adj" fmla="val 15000"/>
                  </a:avLst>
                </a:prstGeom>
                <a:solidFill>
                  <a:srgbClr val="FFFFFF"/>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512" name="Line"/>
                <p:cNvSpPr/>
                <p:nvPr/>
              </p:nvSpPr>
              <p:spPr>
                <a:xfrm rot="9831465">
                  <a:off x="256476" y="307381"/>
                  <a:ext cx="297453" cy="2706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678" y="16490"/>
                        <a:pt x="4224" y="11957"/>
                        <a:pt x="7442" y="8350"/>
                      </a:cubicBezTo>
                      <a:cubicBezTo>
                        <a:pt x="11462" y="3845"/>
                        <a:pt x="16374" y="948"/>
                        <a:pt x="21600" y="0"/>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13" name="Line"/>
                <p:cNvSpPr/>
                <p:nvPr/>
              </p:nvSpPr>
              <p:spPr>
                <a:xfrm rot="20631465">
                  <a:off x="238966" y="194435"/>
                  <a:ext cx="156236" cy="1421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678" y="16490"/>
                        <a:pt x="4224" y="11957"/>
                        <a:pt x="7442" y="8350"/>
                      </a:cubicBezTo>
                      <a:cubicBezTo>
                        <a:pt x="11462" y="3845"/>
                        <a:pt x="16374" y="948"/>
                        <a:pt x="21600" y="0"/>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sp>
            <p:nvSpPr>
              <p:cNvPr id="515" name="?"/>
              <p:cNvSpPr txBox="1"/>
              <p:nvPr/>
            </p:nvSpPr>
            <p:spPr>
              <a:xfrm>
                <a:off x="412437"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a:t>
                </a:r>
              </a:p>
            </p:txBody>
          </p:sp>
        </p:grpSp>
      </p:grpSp>
      <p:sp>
        <p:nvSpPr>
          <p:cNvPr id="518" name="rlang::quo(expr) Quote contents as a quosure. Also quos to quote multiple expressions. a &lt;- 1; b &lt;- 2; q &lt;- quo(a + b); qs &lt;- quos(a, b)…"/>
          <p:cNvSpPr txBox="1"/>
          <p:nvPr/>
        </p:nvSpPr>
        <p:spPr>
          <a:xfrm>
            <a:off x="4816758" y="3823223"/>
            <a:ext cx="4064926" cy="183218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500"/>
              </a:spcBef>
              <a:defRPr b="0" sz="1100">
                <a:solidFill>
                  <a:srgbClr val="000000"/>
                </a:solidFill>
              </a:defRPr>
            </a:pPr>
            <a:r>
              <a:rPr>
                <a:solidFill>
                  <a:schemeClr val="accent3">
                    <a:hueOff val="-145836"/>
                    <a:satOff val="-20311"/>
                    <a:lumOff val="-24375"/>
                  </a:schemeClr>
                </a:solidFill>
              </a:rPr>
              <a:t>rlang::</a:t>
            </a:r>
            <a:r>
              <a:rPr b="1"/>
              <a:t>quo</a:t>
            </a:r>
            <a:r>
              <a:t>(expr) Quote contents as a quosure. Also </a:t>
            </a:r>
            <a:r>
              <a:rPr b="1"/>
              <a:t>quos</a:t>
            </a:r>
            <a:r>
              <a:t> to quote multiple expressions. </a:t>
            </a:r>
            <a:r>
              <a:rPr i="1"/>
              <a:t>a &lt;- 1</a:t>
            </a:r>
            <a:r>
              <a:rPr i="1">
                <a:solidFill>
                  <a:schemeClr val="accent3">
                    <a:hueOff val="-145836"/>
                    <a:satOff val="-20311"/>
                    <a:lumOff val="-24375"/>
                  </a:schemeClr>
                </a:solidFill>
              </a:rPr>
              <a:t>;</a:t>
            </a:r>
            <a:r>
              <a:rPr i="1"/>
              <a:t> b &lt;- 2</a:t>
            </a:r>
            <a:r>
              <a:rPr i="1">
                <a:solidFill>
                  <a:schemeClr val="accent3">
                    <a:hueOff val="-145836"/>
                    <a:satOff val="-20311"/>
                    <a:lumOff val="-24375"/>
                  </a:schemeClr>
                </a:solidFill>
              </a:rPr>
              <a:t>;</a:t>
            </a:r>
            <a:r>
              <a:rPr i="1"/>
              <a:t> q &lt;- quo(a + b)</a:t>
            </a:r>
            <a:r>
              <a:rPr i="1">
                <a:solidFill>
                  <a:schemeClr val="accent3">
                    <a:hueOff val="-145836"/>
                    <a:satOff val="-20311"/>
                    <a:lumOff val="-24375"/>
                  </a:schemeClr>
                </a:solidFill>
              </a:rPr>
              <a:t>;</a:t>
            </a:r>
            <a:r>
              <a:rPr i="1"/>
              <a:t> qs &lt;- quos(a, b)</a:t>
            </a:r>
            <a:endParaRPr i="1"/>
          </a:p>
          <a:p>
            <a:pPr>
              <a:lnSpc>
                <a:spcPct val="80000"/>
              </a:lnSpc>
              <a:spcBef>
                <a:spcPts val="0"/>
              </a:spcBef>
              <a:defRPr b="0" sz="1100">
                <a:solidFill>
                  <a:srgbClr val="000000"/>
                </a:solidFill>
              </a:defRPr>
            </a:pPr>
            <a:r>
              <a:rPr>
                <a:solidFill>
                  <a:schemeClr val="accent3">
                    <a:hueOff val="-145836"/>
                    <a:satOff val="-20311"/>
                    <a:lumOff val="-24375"/>
                  </a:schemeClr>
                </a:solidFill>
              </a:rPr>
              <a:t>rlang::</a:t>
            </a:r>
            <a:r>
              <a:rPr b="1"/>
              <a:t>enquo</a:t>
            </a:r>
            <a:r>
              <a:t>(arg) Call from within a function to quote what the user passed to an argument as a quosure. Also </a:t>
            </a:r>
            <a:r>
              <a:rPr b="1"/>
              <a:t>enquos</a:t>
            </a:r>
            <a:r>
              <a:t> for multiple args. </a:t>
            </a:r>
            <a:r>
              <a:rPr i="1"/>
              <a:t>quote_this &lt; - function(x) enquo(x)</a:t>
            </a:r>
            <a:endParaRPr i="1"/>
          </a:p>
          <a:p>
            <a:pPr>
              <a:lnSpc>
                <a:spcPct val="80000"/>
              </a:lnSpc>
              <a:spcBef>
                <a:spcPts val="1500"/>
              </a:spcBef>
              <a:defRPr b="0" sz="1100">
                <a:solidFill>
                  <a:srgbClr val="000000"/>
                </a:solidFill>
              </a:defRPr>
            </a:pPr>
            <a:r>
              <a:rPr i="1"/>
              <a:t>quote_these &lt; - function(…) enquos(…)</a:t>
            </a:r>
            <a:endParaRPr i="1"/>
          </a:p>
          <a:p>
            <a:pPr>
              <a:lnSpc>
                <a:spcPct val="80000"/>
              </a:lnSpc>
              <a:spcBef>
                <a:spcPts val="0"/>
              </a:spcBef>
              <a:defRPr b="0" sz="1100">
                <a:solidFill>
                  <a:srgbClr val="000000"/>
                </a:solidFill>
              </a:defRPr>
            </a:pPr>
            <a:r>
              <a:rPr>
                <a:solidFill>
                  <a:schemeClr val="accent3">
                    <a:hueOff val="-145836"/>
                    <a:satOff val="-20311"/>
                    <a:lumOff val="-24375"/>
                  </a:schemeClr>
                </a:solidFill>
              </a:rPr>
              <a:t>rlang::</a:t>
            </a:r>
            <a:r>
              <a:rPr b="1"/>
              <a:t>new_quosure</a:t>
            </a:r>
            <a:r>
              <a:t>(expr, env = caller_env()) Build a </a:t>
            </a:r>
          </a:p>
          <a:p>
            <a:pPr>
              <a:lnSpc>
                <a:spcPct val="80000"/>
              </a:lnSpc>
              <a:spcBef>
                <a:spcPts val="0"/>
              </a:spcBef>
              <a:defRPr b="0" sz="1100">
                <a:solidFill>
                  <a:srgbClr val="000000"/>
                </a:solidFill>
              </a:defRPr>
            </a:pPr>
            <a:r>
              <a:t>quosure from a quoted expression and an environment. </a:t>
            </a:r>
            <a:r>
              <a:rPr i="1"/>
              <a:t>new_quosure(expr(a + b), current_env())</a:t>
            </a:r>
          </a:p>
        </p:txBody>
      </p:sp>
      <p:sp>
        <p:nvSpPr>
          <p:cNvPr id="519" name="rlang::expr(expr) Quote contents. Also exprs to quote multiple expressions. a &lt;- 1; b &lt;- 2; e &lt;- expr(a + b); es &lt;- exprs(a, b, a + b)…"/>
          <p:cNvSpPr txBox="1"/>
          <p:nvPr/>
        </p:nvSpPr>
        <p:spPr>
          <a:xfrm>
            <a:off x="9446408" y="3823223"/>
            <a:ext cx="4026826" cy="206143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500"/>
              </a:spcBef>
              <a:defRPr b="0" sz="1100">
                <a:solidFill>
                  <a:srgbClr val="000000"/>
                </a:solidFill>
              </a:defRPr>
            </a:pPr>
            <a:r>
              <a:rPr>
                <a:solidFill>
                  <a:schemeClr val="accent3">
                    <a:hueOff val="-145836"/>
                    <a:satOff val="-20311"/>
                    <a:lumOff val="-24375"/>
                  </a:schemeClr>
                </a:solidFill>
              </a:rPr>
              <a:t>rlang::</a:t>
            </a:r>
            <a:r>
              <a:rPr b="1"/>
              <a:t>expr</a:t>
            </a:r>
            <a:r>
              <a:t>(expr) Quote contents. Also </a:t>
            </a:r>
            <a:r>
              <a:rPr b="1"/>
              <a:t>exprs</a:t>
            </a:r>
            <a:r>
              <a:t> to quote multiple expressions. </a:t>
            </a:r>
            <a:r>
              <a:rPr i="1"/>
              <a:t>a &lt;- 1</a:t>
            </a:r>
            <a:r>
              <a:rPr i="1">
                <a:solidFill>
                  <a:schemeClr val="accent3">
                    <a:hueOff val="-145836"/>
                    <a:satOff val="-20311"/>
                    <a:lumOff val="-24375"/>
                  </a:schemeClr>
                </a:solidFill>
              </a:rPr>
              <a:t>;</a:t>
            </a:r>
            <a:r>
              <a:rPr i="1"/>
              <a:t> b &lt;- 2</a:t>
            </a:r>
            <a:r>
              <a:rPr i="1">
                <a:solidFill>
                  <a:schemeClr val="accent3">
                    <a:hueOff val="-145836"/>
                    <a:satOff val="-20311"/>
                    <a:lumOff val="-24375"/>
                  </a:schemeClr>
                </a:solidFill>
              </a:rPr>
              <a:t>;</a:t>
            </a:r>
            <a:r>
              <a:rPr i="1"/>
              <a:t> e &lt;- expr(a + b)</a:t>
            </a:r>
            <a:r>
              <a:rPr i="1">
                <a:solidFill>
                  <a:schemeClr val="accent3">
                    <a:hueOff val="-145836"/>
                    <a:satOff val="-20311"/>
                    <a:lumOff val="-24375"/>
                  </a:schemeClr>
                </a:solidFill>
              </a:rPr>
              <a:t>;</a:t>
            </a:r>
            <a:r>
              <a:rPr i="1"/>
              <a:t> es &lt;- exprs(a, b, a + b)</a:t>
            </a:r>
            <a:endParaRPr i="1"/>
          </a:p>
          <a:p>
            <a:pPr>
              <a:lnSpc>
                <a:spcPct val="80000"/>
              </a:lnSpc>
              <a:spcBef>
                <a:spcPts val="0"/>
              </a:spcBef>
              <a:defRPr b="0" sz="1100">
                <a:solidFill>
                  <a:srgbClr val="000000"/>
                </a:solidFill>
              </a:defRPr>
            </a:pPr>
            <a:r>
              <a:rPr>
                <a:solidFill>
                  <a:schemeClr val="accent3">
                    <a:hueOff val="-145836"/>
                    <a:satOff val="-20311"/>
                    <a:lumOff val="-24375"/>
                  </a:schemeClr>
                </a:solidFill>
              </a:rPr>
              <a:t>rlang::</a:t>
            </a:r>
            <a:r>
              <a:rPr b="1"/>
              <a:t>enexpr</a:t>
            </a:r>
            <a:r>
              <a:t>(arg) Call from within a function to quote what the user passed to an argument. Also </a:t>
            </a:r>
            <a:r>
              <a:rPr b="1"/>
              <a:t>enexprs</a:t>
            </a:r>
            <a:r>
              <a:t> to quote multiple arguments. </a:t>
            </a:r>
          </a:p>
          <a:p>
            <a:pPr>
              <a:lnSpc>
                <a:spcPct val="80000"/>
              </a:lnSpc>
              <a:spcBef>
                <a:spcPts val="0"/>
              </a:spcBef>
              <a:defRPr b="0" sz="1100">
                <a:solidFill>
                  <a:srgbClr val="000000"/>
                </a:solidFill>
              </a:defRPr>
            </a:pPr>
            <a:r>
              <a:rPr i="1"/>
              <a:t>quote_that &lt; - function(x) enexpr(x)</a:t>
            </a:r>
            <a:endParaRPr i="1"/>
          </a:p>
          <a:p>
            <a:pPr>
              <a:lnSpc>
                <a:spcPct val="80000"/>
              </a:lnSpc>
              <a:spcBef>
                <a:spcPts val="1500"/>
              </a:spcBef>
              <a:defRPr b="0" sz="1100">
                <a:solidFill>
                  <a:srgbClr val="000000"/>
                </a:solidFill>
              </a:defRPr>
            </a:pPr>
            <a:r>
              <a:rPr i="1"/>
              <a:t>quote_those &lt; - function(…) enexprs(…)</a:t>
            </a:r>
            <a:endParaRPr i="1"/>
          </a:p>
          <a:p>
            <a:pPr>
              <a:lnSpc>
                <a:spcPct val="80000"/>
              </a:lnSpc>
              <a:spcBef>
                <a:spcPts val="0"/>
              </a:spcBef>
              <a:defRPr b="0" sz="1100">
                <a:solidFill>
                  <a:srgbClr val="000000"/>
                </a:solidFill>
              </a:defRPr>
            </a:pPr>
            <a:r>
              <a:rPr>
                <a:solidFill>
                  <a:schemeClr val="accent3">
                    <a:hueOff val="-145836"/>
                    <a:satOff val="-20311"/>
                    <a:lumOff val="-24375"/>
                  </a:schemeClr>
                </a:solidFill>
              </a:rPr>
              <a:t>rlang::</a:t>
            </a:r>
            <a:r>
              <a:rPr b="1"/>
              <a:t>ensym</a:t>
            </a:r>
            <a:r>
              <a:t>(x) Call from within a function to quote what the user passed to an argument as a symbol, accepts strings. Also </a:t>
            </a:r>
            <a:r>
              <a:rPr b="1"/>
              <a:t>ensyms</a:t>
            </a:r>
            <a:r>
              <a:t>. </a:t>
            </a:r>
          </a:p>
          <a:p>
            <a:pPr>
              <a:lnSpc>
                <a:spcPct val="80000"/>
              </a:lnSpc>
              <a:spcBef>
                <a:spcPts val="0"/>
              </a:spcBef>
              <a:defRPr b="0" sz="1100">
                <a:solidFill>
                  <a:srgbClr val="000000"/>
                </a:solidFill>
              </a:defRPr>
            </a:pPr>
            <a:r>
              <a:rPr i="1"/>
              <a:t>quote_name &lt; - function(name) ensym(name)</a:t>
            </a:r>
            <a:endParaRPr i="1"/>
          </a:p>
          <a:p>
            <a:pPr>
              <a:lnSpc>
                <a:spcPct val="80000"/>
              </a:lnSpc>
              <a:spcBef>
                <a:spcPts val="0"/>
              </a:spcBef>
              <a:defRPr b="0" sz="1100">
                <a:solidFill>
                  <a:srgbClr val="000000"/>
                </a:solidFill>
              </a:defRPr>
            </a:pPr>
            <a:r>
              <a:rPr i="1"/>
              <a:t>quote_names &lt; - function(…) ensyms(…)</a:t>
            </a:r>
          </a:p>
        </p:txBody>
      </p:sp>
      <p:grpSp>
        <p:nvGrpSpPr>
          <p:cNvPr id="531" name="Group"/>
          <p:cNvGrpSpPr/>
          <p:nvPr/>
        </p:nvGrpSpPr>
        <p:grpSpPr>
          <a:xfrm>
            <a:off x="466590" y="8386748"/>
            <a:ext cx="635358" cy="518641"/>
            <a:chOff x="0" y="0"/>
            <a:chExt cx="635357" cy="518640"/>
          </a:xfrm>
        </p:grpSpPr>
        <p:sp>
          <p:nvSpPr>
            <p:cNvPr id="520" name="Rectangle"/>
            <p:cNvSpPr/>
            <p:nvPr/>
          </p:nvSpPr>
          <p:spPr>
            <a:xfrm>
              <a:off x="20442" y="224121"/>
              <a:ext cx="612226" cy="254481"/>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21" name="a + b,"/>
            <p:cNvSpPr txBox="1"/>
            <p:nvPr/>
          </p:nvSpPr>
          <p:spPr>
            <a:xfrm>
              <a:off x="0" y="218999"/>
              <a:ext cx="627711"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spAutoFit/>
            </a:bodyPr>
            <a:lstStyle>
              <a:lvl1pPr>
                <a:defRPr>
                  <a:solidFill>
                    <a:srgbClr val="000000"/>
                  </a:solidFill>
                </a:defRPr>
              </a:lvl1pPr>
            </a:lstStyle>
            <a:p>
              <a:pPr/>
              <a:r>
                <a:t>a + b,</a:t>
              </a:r>
            </a:p>
          </p:txBody>
        </p:sp>
        <p:sp>
          <p:nvSpPr>
            <p:cNvPr id="522" name="Rectangle"/>
            <p:cNvSpPr/>
            <p:nvPr/>
          </p:nvSpPr>
          <p:spPr>
            <a:xfrm>
              <a:off x="17753" y="94370"/>
              <a:ext cx="6176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23" name="Rectangle"/>
            <p:cNvSpPr/>
            <p:nvPr/>
          </p:nvSpPr>
          <p:spPr>
            <a:xfrm>
              <a:off x="17753" y="91661"/>
              <a:ext cx="617605"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24" name="q"/>
            <p:cNvSpPr txBox="1"/>
            <p:nvPr/>
          </p:nvSpPr>
          <p:spPr>
            <a:xfrm>
              <a:off x="209272" y="-1"/>
              <a:ext cx="209166"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a:solidFill>
                    <a:srgbClr val="000000"/>
                  </a:solidFill>
                </a:defRPr>
              </a:lvl1pPr>
            </a:lstStyle>
            <a:p>
              <a:pPr/>
              <a:r>
                <a:t>q</a:t>
              </a:r>
            </a:p>
          </p:txBody>
        </p:sp>
        <p:grpSp>
          <p:nvGrpSpPr>
            <p:cNvPr id="530" name="Group"/>
            <p:cNvGrpSpPr/>
            <p:nvPr/>
          </p:nvGrpSpPr>
          <p:grpSpPr>
            <a:xfrm>
              <a:off x="399293" y="201530"/>
              <a:ext cx="235873" cy="305249"/>
              <a:chOff x="0" y="0"/>
              <a:chExt cx="235871" cy="305248"/>
            </a:xfrm>
          </p:grpSpPr>
          <p:sp>
            <p:nvSpPr>
              <p:cNvPr id="525" name="Rounded Rectangle"/>
              <p:cNvSpPr/>
              <p:nvPr/>
            </p:nvSpPr>
            <p:spPr>
              <a:xfrm>
                <a:off x="30829" y="79186"/>
                <a:ext cx="170331" cy="167470"/>
              </a:xfrm>
              <a:prstGeom prst="roundRect">
                <a:avLst>
                  <a:gd name="adj" fmla="val 15000"/>
                </a:avLst>
              </a:prstGeom>
              <a:solidFill>
                <a:schemeClr val="accent3"/>
              </a:solidFill>
              <a:ln w="9525" cap="flat">
                <a:solidFill>
                  <a:srgbClr val="00000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526" name="Square"/>
              <p:cNvSpPr/>
              <p:nvPr/>
            </p:nvSpPr>
            <p:spPr>
              <a:xfrm>
                <a:off x="46838" y="104482"/>
                <a:ext cx="67247" cy="652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527" name="a"/>
              <p:cNvSpPr txBox="1"/>
              <p:nvPr/>
            </p:nvSpPr>
            <p:spPr>
              <a:xfrm>
                <a:off x="0" y="0"/>
                <a:ext cx="160923" cy="24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a</a:t>
                </a:r>
              </a:p>
            </p:txBody>
          </p:sp>
          <p:sp>
            <p:nvSpPr>
              <p:cNvPr id="528" name="Rectangle"/>
              <p:cNvSpPr/>
              <p:nvPr/>
            </p:nvSpPr>
            <p:spPr>
              <a:xfrm>
                <a:off x="124041" y="134695"/>
                <a:ext cx="67247" cy="906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529" name="b"/>
              <p:cNvSpPr txBox="1"/>
              <p:nvPr/>
            </p:nvSpPr>
            <p:spPr>
              <a:xfrm>
                <a:off x="74949" y="56407"/>
                <a:ext cx="160923" cy="2488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b</a:t>
                </a:r>
              </a:p>
            </p:txBody>
          </p:sp>
        </p:grpSp>
      </p:grpSp>
      <p:grpSp>
        <p:nvGrpSpPr>
          <p:cNvPr id="537" name="Group"/>
          <p:cNvGrpSpPr/>
          <p:nvPr/>
        </p:nvGrpSpPr>
        <p:grpSpPr>
          <a:xfrm>
            <a:off x="466590" y="7974157"/>
            <a:ext cx="424511" cy="432197"/>
            <a:chOff x="0" y="0"/>
            <a:chExt cx="424510" cy="432195"/>
          </a:xfrm>
        </p:grpSpPr>
        <p:sp>
          <p:nvSpPr>
            <p:cNvPr id="532"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33" name="a + b"/>
            <p:cNvSpPr txBox="1"/>
            <p:nvPr/>
          </p:nvSpPr>
          <p:spPr>
            <a:xfrm>
              <a:off x="0" y="222759"/>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sp>
          <p:nvSpPr>
            <p:cNvPr id="534"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35"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36" name="e"/>
            <p:cNvSpPr txBox="1"/>
            <p:nvPr/>
          </p:nvSpPr>
          <p:spPr>
            <a:xfrm>
              <a:off x="148755"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e</a:t>
              </a:r>
            </a:p>
          </p:txBody>
        </p:sp>
      </p:grpSp>
      <p:sp>
        <p:nvSpPr>
          <p:cNvPr id="538" name="Tidy Evaluation (Tidy Eval) is a framework for doing non-standard evaluation (i.e. delayed evaluation) that makes it easier to program with tidyverse functions. Tidy evaluation deals with R language objects:"/>
          <p:cNvSpPr txBox="1"/>
          <p:nvPr/>
        </p:nvSpPr>
        <p:spPr>
          <a:xfrm>
            <a:off x="486343" y="1635416"/>
            <a:ext cx="3704205" cy="84456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sz="1100">
                <a:solidFill>
                  <a:srgbClr val="000000"/>
                </a:solidFill>
              </a:defRPr>
            </a:pPr>
            <a:r>
              <a:t>Tidy Evaluation (Tidy Eval)</a:t>
            </a:r>
            <a:r>
              <a:rPr b="0"/>
              <a:t> is a framework for doing non-standard evaluation (i.e. delayed evaluation) that makes it easier to program with tidyverse functions. Tidy evaluation deals with R language objects:</a:t>
            </a:r>
          </a:p>
        </p:txBody>
      </p:sp>
      <p:sp>
        <p:nvSpPr>
          <p:cNvPr id="539" name="To evaluate an expression, R :…"/>
          <p:cNvSpPr txBox="1"/>
          <p:nvPr/>
        </p:nvSpPr>
        <p:spPr>
          <a:xfrm>
            <a:off x="10862698" y="6268546"/>
            <a:ext cx="2784478" cy="136299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500"/>
              </a:spcBef>
              <a:defRPr b="0" sz="1100">
                <a:solidFill>
                  <a:srgbClr val="000000"/>
                </a:solidFill>
              </a:defRPr>
            </a:pPr>
            <a:r>
              <a:t>To evaluate an expression, R :</a:t>
            </a:r>
          </a:p>
          <a:p>
            <a:pPr marL="190500" indent="-114300">
              <a:lnSpc>
                <a:spcPct val="80000"/>
              </a:lnSpc>
              <a:spcBef>
                <a:spcPts val="500"/>
              </a:spcBef>
              <a:buSzPct val="100000"/>
              <a:buAutoNum type="arabicPeriod" startAt="1"/>
              <a:defRPr b="0" sz="1100">
                <a:solidFill>
                  <a:srgbClr val="000000"/>
                </a:solidFill>
              </a:defRPr>
            </a:pPr>
            <a:r>
              <a:t>Looks up the symbols in the expression in the active environment (or a supplied one), followed by the environment's parents</a:t>
            </a:r>
          </a:p>
          <a:p>
            <a:pPr marL="190500" indent="-114300">
              <a:lnSpc>
                <a:spcPct val="80000"/>
              </a:lnSpc>
              <a:spcBef>
                <a:spcPts val="1000"/>
              </a:spcBef>
              <a:buSzPct val="100000"/>
              <a:buAutoNum type="arabicPeriod" startAt="1"/>
              <a:defRPr b="0" sz="1100">
                <a:solidFill>
                  <a:srgbClr val="000000"/>
                </a:solidFill>
              </a:defRPr>
            </a:pPr>
            <a:r>
              <a:t>Executes the calls in the expression</a:t>
            </a:r>
          </a:p>
          <a:p>
            <a:pPr indent="76200">
              <a:lnSpc>
                <a:spcPct val="80000"/>
              </a:lnSpc>
              <a:spcBef>
                <a:spcPts val="0"/>
              </a:spcBef>
              <a:defRPr i="1">
                <a:solidFill>
                  <a:schemeClr val="accent3">
                    <a:hueOff val="-145836"/>
                    <a:satOff val="-20311"/>
                    <a:lumOff val="-24375"/>
                  </a:schemeClr>
                </a:solidFill>
              </a:defRPr>
            </a:pPr>
            <a:r>
              <a:t>The result of an expression depends on </a:t>
            </a:r>
          </a:p>
          <a:p>
            <a:pPr indent="76200">
              <a:lnSpc>
                <a:spcPct val="80000"/>
              </a:lnSpc>
              <a:spcBef>
                <a:spcPts val="1500"/>
              </a:spcBef>
              <a:defRPr i="1">
                <a:solidFill>
                  <a:schemeClr val="accent3">
                    <a:hueOff val="-145836"/>
                    <a:satOff val="-20311"/>
                    <a:lumOff val="-24375"/>
                  </a:schemeClr>
                </a:solidFill>
              </a:defRPr>
            </a:pPr>
            <a:r>
              <a:t>which environment it is evaluated in.</a:t>
            </a:r>
          </a:p>
        </p:txBody>
      </p:sp>
      <p:sp>
        <p:nvSpPr>
          <p:cNvPr id="540" name="rlang::call2(.fn, ..., .ns = NULL) Create a call from a function and a list of args.…"/>
          <p:cNvSpPr txBox="1"/>
          <p:nvPr/>
        </p:nvSpPr>
        <p:spPr>
          <a:xfrm>
            <a:off x="1998624" y="5905328"/>
            <a:ext cx="2246219" cy="85835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700"/>
              </a:spcBef>
              <a:defRPr b="0" sz="1100">
                <a:solidFill>
                  <a:srgbClr val="000000"/>
                </a:solidFill>
              </a:defRPr>
            </a:pPr>
            <a:r>
              <a:rPr>
                <a:solidFill>
                  <a:schemeClr val="accent3">
                    <a:hueOff val="-145836"/>
                    <a:satOff val="-20311"/>
                    <a:lumOff val="-24375"/>
                  </a:schemeClr>
                </a:solidFill>
                <a:latin typeface="Source Sans Pro Semibold"/>
                <a:ea typeface="Source Sans Pro Semibold"/>
                <a:cs typeface="Source Sans Pro Semibold"/>
                <a:sym typeface="Source Sans Pro Semibold"/>
              </a:rPr>
              <a:t>rlang::</a:t>
            </a:r>
            <a:r>
              <a:rPr b="1"/>
              <a:t>call2</a:t>
            </a:r>
            <a:r>
              <a:t>(.fn, ..., .ns = NULL) Create a call from a function and a list of args.</a:t>
            </a:r>
          </a:p>
          <a:p>
            <a:pPr>
              <a:lnSpc>
                <a:spcPct val="80000"/>
              </a:lnSpc>
              <a:spcBef>
                <a:spcPts val="0"/>
              </a:spcBef>
              <a:defRPr b="0" sz="1100">
                <a:solidFill>
                  <a:srgbClr val="000000"/>
                </a:solidFill>
              </a:defRPr>
            </a:pPr>
            <a:r>
              <a:rPr>
                <a:solidFill>
                  <a:schemeClr val="accent3">
                    <a:hueOff val="-145836"/>
                    <a:satOff val="-20311"/>
                    <a:lumOff val="-24375"/>
                  </a:schemeClr>
                </a:solidFill>
                <a:latin typeface="Source Sans Pro Semibold"/>
                <a:ea typeface="Source Sans Pro Semibold"/>
                <a:cs typeface="Source Sans Pro Semibold"/>
                <a:sym typeface="Source Sans Pro Semibold"/>
              </a:rPr>
              <a:t>rlang::</a:t>
            </a:r>
            <a:r>
              <a:rPr b="1"/>
              <a:t>call_standardise</a:t>
            </a:r>
            <a:r>
              <a:t>(call, </a:t>
            </a:r>
          </a:p>
          <a:p>
            <a:pPr>
              <a:lnSpc>
                <a:spcPct val="80000"/>
              </a:lnSpc>
              <a:spcBef>
                <a:spcPts val="0"/>
              </a:spcBef>
              <a:defRPr b="0" sz="1100">
                <a:solidFill>
                  <a:srgbClr val="000000"/>
                </a:solidFill>
              </a:defRPr>
            </a:pPr>
            <a:r>
              <a:t>env = caller_env()) Include/expand </a:t>
            </a:r>
          </a:p>
          <a:p>
            <a:pPr>
              <a:lnSpc>
                <a:spcPct val="80000"/>
              </a:lnSpc>
              <a:spcBef>
                <a:spcPts val="0"/>
              </a:spcBef>
              <a:defRPr b="0" sz="1100">
                <a:solidFill>
                  <a:srgbClr val="000000"/>
                </a:solidFill>
              </a:defRPr>
            </a:pPr>
            <a:r>
              <a:t>all argument names in a call.</a:t>
            </a:r>
          </a:p>
        </p:txBody>
      </p:sp>
      <p:grpSp>
        <p:nvGrpSpPr>
          <p:cNvPr id="546" name="Group"/>
          <p:cNvGrpSpPr/>
          <p:nvPr/>
        </p:nvGrpSpPr>
        <p:grpSpPr>
          <a:xfrm>
            <a:off x="1503152" y="9022350"/>
            <a:ext cx="235872" cy="305249"/>
            <a:chOff x="0" y="0"/>
            <a:chExt cx="235871" cy="305248"/>
          </a:xfrm>
        </p:grpSpPr>
        <p:sp>
          <p:nvSpPr>
            <p:cNvPr id="541" name="Rounded Rectangle"/>
            <p:cNvSpPr/>
            <p:nvPr/>
          </p:nvSpPr>
          <p:spPr>
            <a:xfrm>
              <a:off x="30829" y="79186"/>
              <a:ext cx="170331" cy="167470"/>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542" name="Rectangle"/>
            <p:cNvSpPr/>
            <p:nvPr/>
          </p:nvSpPr>
          <p:spPr>
            <a:xfrm>
              <a:off x="124041" y="134695"/>
              <a:ext cx="67247" cy="906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543" name="b"/>
            <p:cNvSpPr txBox="1"/>
            <p:nvPr/>
          </p:nvSpPr>
          <p:spPr>
            <a:xfrm>
              <a:off x="74949" y="56407"/>
              <a:ext cx="160923" cy="2488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b</a:t>
              </a:r>
            </a:p>
          </p:txBody>
        </p:sp>
        <p:sp>
          <p:nvSpPr>
            <p:cNvPr id="544" name="Square"/>
            <p:cNvSpPr/>
            <p:nvPr/>
          </p:nvSpPr>
          <p:spPr>
            <a:xfrm>
              <a:off x="46838" y="104481"/>
              <a:ext cx="67246" cy="652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545" name="a"/>
            <p:cNvSpPr txBox="1"/>
            <p:nvPr/>
          </p:nvSpPr>
          <p:spPr>
            <a:xfrm>
              <a:off x="0" y="0"/>
              <a:ext cx="160923" cy="24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a</a:t>
              </a:r>
            </a:p>
          </p:txBody>
        </p:sp>
      </p:grpSp>
      <p:grpSp>
        <p:nvGrpSpPr>
          <p:cNvPr id="553" name="Group"/>
          <p:cNvGrpSpPr/>
          <p:nvPr/>
        </p:nvGrpSpPr>
        <p:grpSpPr>
          <a:xfrm>
            <a:off x="1380564" y="5932180"/>
            <a:ext cx="542959" cy="196163"/>
            <a:chOff x="0" y="0"/>
            <a:chExt cx="542957" cy="196161"/>
          </a:xfrm>
        </p:grpSpPr>
        <p:sp>
          <p:nvSpPr>
            <p:cNvPr id="547" name="Rectangle"/>
            <p:cNvSpPr/>
            <p:nvPr/>
          </p:nvSpPr>
          <p:spPr>
            <a:xfrm>
              <a:off x="0" y="33570"/>
              <a:ext cx="237359" cy="12651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48" name="abs"/>
            <p:cNvSpPr txBox="1"/>
            <p:nvPr/>
          </p:nvSpPr>
          <p:spPr>
            <a:xfrm>
              <a:off x="13681" y="31712"/>
              <a:ext cx="189459" cy="1302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900">
                  <a:solidFill>
                    <a:srgbClr val="000000"/>
                  </a:solidFill>
                </a:defRPr>
              </a:lvl1pPr>
            </a:lstStyle>
            <a:p>
              <a:pPr/>
              <a:r>
                <a:t>abs</a:t>
              </a:r>
            </a:p>
          </p:txBody>
        </p:sp>
        <p:sp>
          <p:nvSpPr>
            <p:cNvPr id="549" name="("/>
            <p:cNvSpPr txBox="1"/>
            <p:nvPr/>
          </p:nvSpPr>
          <p:spPr>
            <a:xfrm>
              <a:off x="251244" y="-1"/>
              <a:ext cx="109940" cy="1961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900">
                  <a:solidFill>
                    <a:srgbClr val="000000"/>
                  </a:solidFill>
                  <a:latin typeface="+mn-lt"/>
                  <a:ea typeface="+mn-ea"/>
                  <a:cs typeface="+mn-cs"/>
                  <a:sym typeface="Source Sans Pro Light"/>
                </a:defRPr>
              </a:lvl1pPr>
            </a:lstStyle>
            <a:p>
              <a:pPr/>
              <a:r>
                <a:t>(</a:t>
              </a:r>
            </a:p>
          </p:txBody>
        </p:sp>
        <p:sp>
          <p:nvSpPr>
            <p:cNvPr id="550" name=")"/>
            <p:cNvSpPr txBox="1"/>
            <p:nvPr/>
          </p:nvSpPr>
          <p:spPr>
            <a:xfrm>
              <a:off x="433017" y="-1"/>
              <a:ext cx="109941" cy="1961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900">
                  <a:solidFill>
                    <a:srgbClr val="000000"/>
                  </a:solidFill>
                  <a:latin typeface="+mn-lt"/>
                  <a:ea typeface="+mn-ea"/>
                  <a:cs typeface="+mn-cs"/>
                  <a:sym typeface="Source Sans Pro Light"/>
                </a:defRPr>
              </a:lvl1pPr>
            </a:lstStyle>
            <a:p>
              <a:pPr/>
              <a:r>
                <a:t>)</a:t>
              </a:r>
            </a:p>
          </p:txBody>
        </p:sp>
        <p:sp>
          <p:nvSpPr>
            <p:cNvPr id="551" name="Square"/>
            <p:cNvSpPr/>
            <p:nvPr/>
          </p:nvSpPr>
          <p:spPr>
            <a:xfrm>
              <a:off x="291520" y="33570"/>
              <a:ext cx="126517" cy="12651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52" name="1"/>
            <p:cNvSpPr txBox="1"/>
            <p:nvPr/>
          </p:nvSpPr>
          <p:spPr>
            <a:xfrm>
              <a:off x="310197" y="31712"/>
              <a:ext cx="86822" cy="1302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900">
                  <a:solidFill>
                    <a:srgbClr val="000000"/>
                  </a:solidFill>
                </a:defRPr>
              </a:lvl1pPr>
            </a:lstStyle>
            <a:p>
              <a:pPr/>
              <a:r>
                <a:t>1</a:t>
              </a:r>
            </a:p>
          </p:txBody>
        </p:sp>
      </p:grpSp>
      <p:grpSp>
        <p:nvGrpSpPr>
          <p:cNvPr id="560" name="Group"/>
          <p:cNvGrpSpPr/>
          <p:nvPr/>
        </p:nvGrpSpPr>
        <p:grpSpPr>
          <a:xfrm>
            <a:off x="1380564" y="6287223"/>
            <a:ext cx="669959" cy="196163"/>
            <a:chOff x="0" y="0"/>
            <a:chExt cx="669957" cy="196161"/>
          </a:xfrm>
        </p:grpSpPr>
        <p:sp>
          <p:nvSpPr>
            <p:cNvPr id="554" name="Rectangle"/>
            <p:cNvSpPr/>
            <p:nvPr/>
          </p:nvSpPr>
          <p:spPr>
            <a:xfrm>
              <a:off x="0" y="33570"/>
              <a:ext cx="237359" cy="12651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55" name="abs"/>
            <p:cNvSpPr txBox="1"/>
            <p:nvPr/>
          </p:nvSpPr>
          <p:spPr>
            <a:xfrm>
              <a:off x="13681" y="31712"/>
              <a:ext cx="189459" cy="1302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900">
                  <a:solidFill>
                    <a:srgbClr val="000000"/>
                  </a:solidFill>
                </a:defRPr>
              </a:lvl1pPr>
            </a:lstStyle>
            <a:p>
              <a:pPr/>
              <a:r>
                <a:t>abs</a:t>
              </a:r>
            </a:p>
          </p:txBody>
        </p:sp>
        <p:sp>
          <p:nvSpPr>
            <p:cNvPr id="556" name="(x ="/>
            <p:cNvSpPr txBox="1"/>
            <p:nvPr/>
          </p:nvSpPr>
          <p:spPr>
            <a:xfrm>
              <a:off x="251244" y="-1"/>
              <a:ext cx="202313" cy="1961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900">
                  <a:solidFill>
                    <a:srgbClr val="000000"/>
                  </a:solidFill>
                  <a:latin typeface="+mn-lt"/>
                  <a:ea typeface="+mn-ea"/>
                  <a:cs typeface="+mn-cs"/>
                  <a:sym typeface="Source Sans Pro Light"/>
                </a:defRPr>
              </a:lvl1pPr>
            </a:lstStyle>
            <a:p>
              <a:pPr/>
              <a:r>
                <a:t>(x = </a:t>
              </a:r>
            </a:p>
          </p:txBody>
        </p:sp>
        <p:sp>
          <p:nvSpPr>
            <p:cNvPr id="557" name=")"/>
            <p:cNvSpPr txBox="1"/>
            <p:nvPr/>
          </p:nvSpPr>
          <p:spPr>
            <a:xfrm>
              <a:off x="560017" y="-1"/>
              <a:ext cx="109941" cy="1961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900">
                  <a:solidFill>
                    <a:srgbClr val="000000"/>
                  </a:solidFill>
                  <a:latin typeface="+mn-lt"/>
                  <a:ea typeface="+mn-ea"/>
                  <a:cs typeface="+mn-cs"/>
                  <a:sym typeface="Source Sans Pro Light"/>
                </a:defRPr>
              </a:lvl1pPr>
            </a:lstStyle>
            <a:p>
              <a:pPr/>
              <a:r>
                <a:t>)</a:t>
              </a:r>
            </a:p>
          </p:txBody>
        </p:sp>
        <p:sp>
          <p:nvSpPr>
            <p:cNvPr id="558" name="Square"/>
            <p:cNvSpPr/>
            <p:nvPr/>
          </p:nvSpPr>
          <p:spPr>
            <a:xfrm>
              <a:off x="418520" y="33570"/>
              <a:ext cx="126517" cy="12651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59" name="1"/>
            <p:cNvSpPr txBox="1"/>
            <p:nvPr/>
          </p:nvSpPr>
          <p:spPr>
            <a:xfrm>
              <a:off x="437197" y="31712"/>
              <a:ext cx="86822" cy="1302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900">
                  <a:solidFill>
                    <a:srgbClr val="000000"/>
                  </a:solidFill>
                </a:defRPr>
              </a:lvl1pPr>
            </a:lstStyle>
            <a:p>
              <a:pPr/>
              <a:r>
                <a:t>1</a:t>
              </a:r>
            </a:p>
          </p:txBody>
        </p:sp>
      </p:grpSp>
      <p:sp>
        <p:nvSpPr>
          <p:cNvPr id="561" name="rlang::parse_expr(x) Parse x…"/>
          <p:cNvSpPr txBox="1"/>
          <p:nvPr/>
        </p:nvSpPr>
        <p:spPr>
          <a:xfrm>
            <a:off x="4820276" y="7554241"/>
            <a:ext cx="1879272" cy="294878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rPr>
                <a:solidFill>
                  <a:schemeClr val="accent3">
                    <a:hueOff val="-145836"/>
                    <a:satOff val="-20311"/>
                    <a:lumOff val="-24375"/>
                  </a:schemeClr>
                </a:solidFill>
              </a:rPr>
              <a:t>rlang::</a:t>
            </a:r>
            <a:r>
              <a:rPr b="1"/>
              <a:t>parse_expr</a:t>
            </a:r>
            <a:r>
              <a:t>(x) Parse x</a:t>
            </a:r>
          </a:p>
          <a:p>
            <a:pPr>
              <a:lnSpc>
                <a:spcPct val="80000"/>
              </a:lnSpc>
              <a:spcBef>
                <a:spcPts val="0"/>
              </a:spcBef>
              <a:defRPr b="0" sz="1100">
                <a:solidFill>
                  <a:srgbClr val="000000"/>
                </a:solidFill>
              </a:defRPr>
            </a:pPr>
            <a:r>
              <a:t>as an expression. </a:t>
            </a:r>
            <a:r>
              <a:rPr b="1"/>
              <a:t>parse_exprs</a:t>
            </a:r>
            <a:endParaRPr b="1"/>
          </a:p>
          <a:p>
            <a:pPr>
              <a:lnSpc>
                <a:spcPct val="80000"/>
              </a:lnSpc>
              <a:spcBef>
                <a:spcPts val="0"/>
              </a:spcBef>
              <a:defRPr b="0" sz="1100">
                <a:solidFill>
                  <a:srgbClr val="000000"/>
                </a:solidFill>
              </a:defRPr>
            </a:pPr>
            <a:r>
              <a:t>for multiple strings. </a:t>
            </a:r>
          </a:p>
          <a:p>
            <a:pPr>
              <a:lnSpc>
                <a:spcPct val="80000"/>
              </a:lnSpc>
              <a:spcBef>
                <a:spcPts val="1500"/>
              </a:spcBef>
              <a:defRPr b="0" sz="1100">
                <a:solidFill>
                  <a:srgbClr val="000000"/>
                </a:solidFill>
              </a:defRPr>
            </a:pPr>
            <a:r>
              <a:t>e &lt;- </a:t>
            </a:r>
            <a:r>
              <a:rPr i="1"/>
              <a:t>parse_expr("a + b") parse_exprs(c("a",  "b"))</a:t>
            </a:r>
          </a:p>
          <a:p>
            <a:pPr>
              <a:lnSpc>
                <a:spcPct val="80000"/>
              </a:lnSpc>
              <a:spcBef>
                <a:spcPts val="0"/>
              </a:spcBef>
              <a:defRPr b="0" sz="1100">
                <a:solidFill>
                  <a:srgbClr val="000000"/>
                </a:solidFill>
              </a:defRPr>
            </a:pPr>
            <a:r>
              <a:rPr>
                <a:solidFill>
                  <a:schemeClr val="accent3">
                    <a:hueOff val="-145836"/>
                    <a:satOff val="-20311"/>
                    <a:lumOff val="-24375"/>
                  </a:schemeClr>
                </a:solidFill>
              </a:rPr>
              <a:t>rlang::</a:t>
            </a:r>
            <a:r>
              <a:rPr b="1"/>
              <a:t>parse_quo</a:t>
            </a:r>
            <a:r>
              <a:t>(x, env) Parse x as a quosure with environment env. </a:t>
            </a:r>
            <a:r>
              <a:rPr b="1"/>
              <a:t>parse_quos</a:t>
            </a:r>
            <a:r>
              <a:t> for multiples. </a:t>
            </a:r>
          </a:p>
          <a:p>
            <a:pPr>
              <a:lnSpc>
                <a:spcPct val="80000"/>
              </a:lnSpc>
              <a:spcBef>
                <a:spcPts val="0"/>
              </a:spcBef>
              <a:defRPr b="0" sz="1100">
                <a:solidFill>
                  <a:srgbClr val="000000"/>
                </a:solidFill>
              </a:defRPr>
            </a:pPr>
            <a:r>
              <a:t>q &lt;- </a:t>
            </a:r>
            <a:r>
              <a:rPr i="1"/>
              <a:t>parse_quo("a + b",  env())</a:t>
            </a:r>
            <a:endParaRPr i="1"/>
          </a:p>
          <a:p>
            <a:pPr>
              <a:lnSpc>
                <a:spcPct val="80000"/>
              </a:lnSpc>
              <a:spcBef>
                <a:spcPts val="1500"/>
              </a:spcBef>
              <a:defRPr b="0" sz="1100">
                <a:solidFill>
                  <a:srgbClr val="000000"/>
                </a:solidFill>
              </a:defRPr>
            </a:pPr>
            <a:r>
              <a:rPr i="1"/>
              <a:t>parse_quos(c("a",  "b"), env())</a:t>
            </a:r>
            <a:endParaRPr i="1"/>
          </a:p>
          <a:p>
            <a:pPr>
              <a:lnSpc>
                <a:spcPct val="80000"/>
              </a:lnSpc>
              <a:spcBef>
                <a:spcPts val="0"/>
              </a:spcBef>
              <a:defRPr b="0" sz="1100">
                <a:solidFill>
                  <a:srgbClr val="000000"/>
                </a:solidFill>
              </a:defRPr>
            </a:pPr>
            <a:r>
              <a:rPr>
                <a:solidFill>
                  <a:schemeClr val="accent3">
                    <a:hueOff val="-145836"/>
                    <a:satOff val="-20311"/>
                    <a:lumOff val="-24375"/>
                  </a:schemeClr>
                </a:solidFill>
              </a:rPr>
              <a:t>rlang::</a:t>
            </a:r>
            <a:r>
              <a:rPr b="1"/>
              <a:t>sym</a:t>
            </a:r>
            <a:r>
              <a:t>(x) Parse x as a symbol. </a:t>
            </a:r>
            <a:r>
              <a:rPr b="1"/>
              <a:t>syms</a:t>
            </a:r>
            <a:r>
              <a:t> for multiple strings.</a:t>
            </a:r>
          </a:p>
          <a:p>
            <a:pPr>
              <a:lnSpc>
                <a:spcPct val="80000"/>
              </a:lnSpc>
              <a:spcBef>
                <a:spcPts val="0"/>
              </a:spcBef>
              <a:defRPr b="0" sz="1100">
                <a:solidFill>
                  <a:srgbClr val="000000"/>
                </a:solidFill>
              </a:defRPr>
            </a:pPr>
            <a:r>
              <a:t>s &lt;- </a:t>
            </a:r>
            <a:r>
              <a:rPr i="1"/>
              <a:t>sym("a")</a:t>
            </a:r>
            <a:endParaRPr i="1"/>
          </a:p>
          <a:p>
            <a:pPr>
              <a:lnSpc>
                <a:spcPct val="80000"/>
              </a:lnSpc>
              <a:spcBef>
                <a:spcPts val="0"/>
              </a:spcBef>
              <a:defRPr b="0" sz="1100">
                <a:solidFill>
                  <a:srgbClr val="000000"/>
                </a:solidFill>
              </a:defRPr>
            </a:pPr>
            <a:r>
              <a:rPr i="1"/>
              <a:t>syms(list("a", "b"))</a:t>
            </a:r>
          </a:p>
        </p:txBody>
      </p:sp>
      <p:grpSp>
        <p:nvGrpSpPr>
          <p:cNvPr id="576" name="Group"/>
          <p:cNvGrpSpPr/>
          <p:nvPr/>
        </p:nvGrpSpPr>
        <p:grpSpPr>
          <a:xfrm>
            <a:off x="5515521" y="6382846"/>
            <a:ext cx="2621459" cy="432196"/>
            <a:chOff x="0" y="0"/>
            <a:chExt cx="2621458" cy="432195"/>
          </a:xfrm>
        </p:grpSpPr>
        <p:grpSp>
          <p:nvGrpSpPr>
            <p:cNvPr id="567" name="Group"/>
            <p:cNvGrpSpPr/>
            <p:nvPr/>
          </p:nvGrpSpPr>
          <p:grpSpPr>
            <a:xfrm>
              <a:off x="1098474" y="0"/>
              <a:ext cx="424511" cy="432196"/>
              <a:chOff x="0" y="0"/>
              <a:chExt cx="424510" cy="432195"/>
            </a:xfrm>
          </p:grpSpPr>
          <p:sp>
            <p:nvSpPr>
              <p:cNvPr id="562"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63" name="a + b"/>
              <p:cNvSpPr txBox="1"/>
              <p:nvPr/>
            </p:nvSpPr>
            <p:spPr>
              <a:xfrm>
                <a:off x="0" y="222759"/>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sp>
            <p:nvSpPr>
              <p:cNvPr id="564"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65"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66" name="e"/>
              <p:cNvSpPr txBox="1"/>
              <p:nvPr/>
            </p:nvSpPr>
            <p:spPr>
              <a:xfrm>
                <a:off x="148755"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e</a:t>
                </a:r>
              </a:p>
            </p:txBody>
          </p:sp>
        </p:grpSp>
        <p:grpSp>
          <p:nvGrpSpPr>
            <p:cNvPr id="570" name="Group"/>
            <p:cNvGrpSpPr/>
            <p:nvPr/>
          </p:nvGrpSpPr>
          <p:grpSpPr>
            <a:xfrm>
              <a:off x="0" y="25399"/>
              <a:ext cx="588912" cy="190501"/>
              <a:chOff x="0" y="0"/>
              <a:chExt cx="588911" cy="190500"/>
            </a:xfrm>
          </p:grpSpPr>
          <p:sp>
            <p:nvSpPr>
              <p:cNvPr id="568" name="Group"/>
              <p:cNvSpPr/>
              <p:nvPr/>
            </p:nvSpPr>
            <p:spPr>
              <a:xfrm>
                <a:off x="22717" y="4438"/>
                <a:ext cx="538811" cy="185065"/>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69" name="&quot;a + b&quot;"/>
              <p:cNvSpPr txBox="1"/>
              <p:nvPr/>
            </p:nvSpPr>
            <p:spPr>
              <a:xfrm>
                <a:off x="0" y="0"/>
                <a:ext cx="588912"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grpSp>
        <p:grpSp>
          <p:nvGrpSpPr>
            <p:cNvPr id="573" name="Group"/>
            <p:cNvGrpSpPr/>
            <p:nvPr/>
          </p:nvGrpSpPr>
          <p:grpSpPr>
            <a:xfrm>
              <a:off x="2032547" y="25399"/>
              <a:ext cx="588912" cy="190501"/>
              <a:chOff x="0" y="0"/>
              <a:chExt cx="588911" cy="190500"/>
            </a:xfrm>
          </p:grpSpPr>
          <p:sp>
            <p:nvSpPr>
              <p:cNvPr id="571" name="Group"/>
              <p:cNvSpPr/>
              <p:nvPr/>
            </p:nvSpPr>
            <p:spPr>
              <a:xfrm>
                <a:off x="22717" y="4438"/>
                <a:ext cx="538811" cy="185065"/>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72" name="&quot;a + b&quot;"/>
              <p:cNvSpPr txBox="1"/>
              <p:nvPr/>
            </p:nvSpPr>
            <p:spPr>
              <a:xfrm>
                <a:off x="0" y="0"/>
                <a:ext cx="588912"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grpSp>
        <p:sp>
          <p:nvSpPr>
            <p:cNvPr id="574" name="Line"/>
            <p:cNvSpPr/>
            <p:nvPr/>
          </p:nvSpPr>
          <p:spPr>
            <a:xfrm>
              <a:off x="653251" y="120650"/>
              <a:ext cx="380884" cy="0"/>
            </a:xfrm>
            <a:prstGeom prst="line">
              <a:avLst/>
            </a:prstGeom>
            <a:noFill/>
            <a:ln w="1270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75" name="Line"/>
            <p:cNvSpPr/>
            <p:nvPr/>
          </p:nvSpPr>
          <p:spPr>
            <a:xfrm>
              <a:off x="1600024" y="120650"/>
              <a:ext cx="380883" cy="0"/>
            </a:xfrm>
            <a:prstGeom prst="line">
              <a:avLst/>
            </a:prstGeom>
            <a:noFill/>
            <a:ln w="1270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sp>
        <p:nvSpPr>
          <p:cNvPr id="577" name="Parse - Convert a string to a saved expression."/>
          <p:cNvSpPr txBox="1"/>
          <p:nvPr/>
        </p:nvSpPr>
        <p:spPr>
          <a:xfrm>
            <a:off x="4823568" y="6964906"/>
            <a:ext cx="1444626" cy="35366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500"/>
              </a:spcBef>
              <a:defRPr b="0" sz="1100">
                <a:solidFill>
                  <a:srgbClr val="000000"/>
                </a:solidFill>
              </a:defRPr>
            </a:pPr>
            <a:r>
              <a:rPr b="1"/>
              <a:t>Parse </a:t>
            </a:r>
            <a:r>
              <a:t>- Convert a string to a saved expression. </a:t>
            </a:r>
          </a:p>
        </p:txBody>
      </p:sp>
      <p:sp>
        <p:nvSpPr>
          <p:cNvPr id="578" name="Deparse - Convert a saved expression to a string."/>
          <p:cNvSpPr txBox="1"/>
          <p:nvPr/>
        </p:nvSpPr>
        <p:spPr>
          <a:xfrm>
            <a:off x="7082131" y="6957010"/>
            <a:ext cx="1604178" cy="35366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500"/>
              </a:spcBef>
              <a:defRPr b="0" sz="1100">
                <a:solidFill>
                  <a:srgbClr val="000000"/>
                </a:solidFill>
              </a:defRPr>
            </a:pPr>
            <a:r>
              <a:rPr b="1"/>
              <a:t>Deparse </a:t>
            </a:r>
            <a:r>
              <a:t>- Convert a saved expression to a string. </a:t>
            </a:r>
          </a:p>
        </p:txBody>
      </p:sp>
      <p:sp>
        <p:nvSpPr>
          <p:cNvPr id="579" name="rlang::quo_name(quo) Returns a concise string to use as a name. Also expr_name.…"/>
          <p:cNvSpPr txBox="1"/>
          <p:nvPr/>
        </p:nvSpPr>
        <p:spPr>
          <a:xfrm>
            <a:off x="7082131" y="7554241"/>
            <a:ext cx="1866571" cy="294878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rPr>
                <a:solidFill>
                  <a:schemeClr val="accent3">
                    <a:hueOff val="-145836"/>
                    <a:satOff val="-20311"/>
                    <a:lumOff val="-24375"/>
                  </a:schemeClr>
                </a:solidFill>
              </a:rPr>
              <a:t>rlang::</a:t>
            </a:r>
            <a:r>
              <a:rPr b="1"/>
              <a:t>quo_name</a:t>
            </a:r>
            <a:r>
              <a:t>(quo) Returns a concise string to use as a name. Also </a:t>
            </a:r>
            <a:r>
              <a:rPr b="1"/>
              <a:t>expr_name</a:t>
            </a:r>
            <a:r>
              <a:t>.</a:t>
            </a:r>
          </a:p>
          <a:p>
            <a:pPr>
              <a:lnSpc>
                <a:spcPct val="80000"/>
              </a:lnSpc>
              <a:spcBef>
                <a:spcPts val="0"/>
              </a:spcBef>
              <a:defRPr b="0" sz="1100">
                <a:solidFill>
                  <a:srgbClr val="000000"/>
                </a:solidFill>
              </a:defRPr>
            </a:pPr>
            <a:r>
              <a:rPr i="1"/>
              <a:t>quo_name(q)</a:t>
            </a:r>
            <a:endParaRPr i="1"/>
          </a:p>
          <a:p>
            <a:pPr>
              <a:lnSpc>
                <a:spcPct val="80000"/>
              </a:lnSpc>
              <a:spcBef>
                <a:spcPts val="1500"/>
              </a:spcBef>
              <a:defRPr b="0" sz="1100">
                <a:solidFill>
                  <a:srgbClr val="000000"/>
                </a:solidFill>
              </a:defRPr>
            </a:pPr>
            <a:r>
              <a:rPr i="1"/>
              <a:t>expr_name(e)</a:t>
            </a:r>
            <a:endParaRPr i="1"/>
          </a:p>
          <a:p>
            <a:pPr>
              <a:lnSpc>
                <a:spcPct val="80000"/>
              </a:lnSpc>
              <a:spcBef>
                <a:spcPts val="0"/>
              </a:spcBef>
              <a:defRPr b="0" sz="1100">
                <a:solidFill>
                  <a:srgbClr val="000000"/>
                </a:solidFill>
              </a:defRPr>
            </a:pPr>
            <a:r>
              <a:rPr>
                <a:solidFill>
                  <a:schemeClr val="accent3">
                    <a:hueOff val="-145836"/>
                    <a:satOff val="-20311"/>
                    <a:lumOff val="-24375"/>
                  </a:schemeClr>
                </a:solidFill>
              </a:rPr>
              <a:t>rlang::</a:t>
            </a:r>
            <a:r>
              <a:rPr b="1"/>
              <a:t>quo_label</a:t>
            </a:r>
            <a:r>
              <a:t>(quo) Returns a less concise string to use in messages. Also </a:t>
            </a:r>
            <a:r>
              <a:rPr b="1"/>
              <a:t>expr_label</a:t>
            </a:r>
            <a:r>
              <a:t>.</a:t>
            </a:r>
          </a:p>
          <a:p>
            <a:pPr>
              <a:lnSpc>
                <a:spcPct val="80000"/>
              </a:lnSpc>
              <a:spcBef>
                <a:spcPts val="0"/>
              </a:spcBef>
              <a:defRPr b="0" sz="1100">
                <a:solidFill>
                  <a:srgbClr val="000000"/>
                </a:solidFill>
              </a:defRPr>
            </a:pPr>
            <a:r>
              <a:rPr i="1"/>
              <a:t>quo_label(q)</a:t>
            </a:r>
            <a:endParaRPr i="1"/>
          </a:p>
          <a:p>
            <a:pPr>
              <a:lnSpc>
                <a:spcPct val="80000"/>
              </a:lnSpc>
              <a:spcBef>
                <a:spcPts val="1500"/>
              </a:spcBef>
              <a:defRPr b="0" sz="1100">
                <a:solidFill>
                  <a:srgbClr val="000000"/>
                </a:solidFill>
              </a:defRPr>
            </a:pPr>
            <a:r>
              <a:rPr i="1"/>
              <a:t>expr_label(e)</a:t>
            </a:r>
            <a:r>
              <a:t> </a:t>
            </a:r>
            <a:endParaRPr i="1"/>
          </a:p>
          <a:p>
            <a:pPr>
              <a:lnSpc>
                <a:spcPct val="80000"/>
              </a:lnSpc>
              <a:spcBef>
                <a:spcPts val="0"/>
              </a:spcBef>
              <a:defRPr b="0" sz="1100">
                <a:solidFill>
                  <a:srgbClr val="000000"/>
                </a:solidFill>
              </a:defRPr>
            </a:pPr>
            <a:r>
              <a:rPr>
                <a:solidFill>
                  <a:schemeClr val="accent3">
                    <a:hueOff val="-145836"/>
                    <a:satOff val="-20311"/>
                    <a:lumOff val="-24375"/>
                  </a:schemeClr>
                </a:solidFill>
              </a:rPr>
              <a:t>rlang::</a:t>
            </a:r>
            <a:r>
              <a:rPr b="1"/>
              <a:t>quo_text</a:t>
            </a:r>
            <a:r>
              <a:t>(quo) Returns a comprehensive string to use in long messages. Also </a:t>
            </a:r>
            <a:r>
              <a:rPr b="1"/>
              <a:t>expr_text</a:t>
            </a:r>
            <a:r>
              <a:t>.</a:t>
            </a:r>
          </a:p>
          <a:p>
            <a:pPr>
              <a:lnSpc>
                <a:spcPct val="80000"/>
              </a:lnSpc>
              <a:spcBef>
                <a:spcPts val="0"/>
              </a:spcBef>
              <a:defRPr b="0" sz="1100">
                <a:solidFill>
                  <a:srgbClr val="000000"/>
                </a:solidFill>
              </a:defRPr>
            </a:pPr>
            <a:r>
              <a:rPr i="1"/>
              <a:t>quo_text(q)</a:t>
            </a:r>
            <a:endParaRPr i="1"/>
          </a:p>
          <a:p>
            <a:pPr>
              <a:lnSpc>
                <a:spcPct val="80000"/>
              </a:lnSpc>
              <a:spcBef>
                <a:spcPts val="1500"/>
              </a:spcBef>
              <a:defRPr b="0" sz="1100">
                <a:solidFill>
                  <a:srgbClr val="000000"/>
                </a:solidFill>
              </a:defRPr>
            </a:pPr>
            <a:r>
              <a:rPr i="1"/>
              <a:t>expr_text(e)</a:t>
            </a:r>
            <a:r>
              <a:t> </a:t>
            </a:r>
          </a:p>
        </p:txBody>
      </p:sp>
      <p:sp>
        <p:nvSpPr>
          <p:cNvPr id="580" name="Line"/>
          <p:cNvSpPr/>
          <p:nvPr/>
        </p:nvSpPr>
        <p:spPr>
          <a:xfrm>
            <a:off x="5537691" y="7419175"/>
            <a:ext cx="444441" cy="1"/>
          </a:xfrm>
          <a:prstGeom prst="line">
            <a:avLst/>
          </a:prstGeom>
          <a:ln w="38100" cap="rnd">
            <a:solidFill>
              <a:schemeClr val="accent3">
                <a:hueOff val="-48331"/>
                <a:satOff val="1035"/>
                <a:lumOff val="-13785"/>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581" name="Line"/>
          <p:cNvSpPr/>
          <p:nvPr/>
        </p:nvSpPr>
        <p:spPr>
          <a:xfrm>
            <a:off x="7792685" y="7419175"/>
            <a:ext cx="444441" cy="1"/>
          </a:xfrm>
          <a:prstGeom prst="line">
            <a:avLst/>
          </a:prstGeom>
          <a:ln w="38100" cap="rnd">
            <a:solidFill>
              <a:schemeClr val="accent3">
                <a:hueOff val="-48331"/>
                <a:satOff val="1035"/>
                <a:lumOff val="-13785"/>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grpSp>
        <p:nvGrpSpPr>
          <p:cNvPr id="599" name="Group"/>
          <p:cNvGrpSpPr/>
          <p:nvPr/>
        </p:nvGrpSpPr>
        <p:grpSpPr>
          <a:xfrm>
            <a:off x="480334" y="2619069"/>
            <a:ext cx="759319" cy="732304"/>
            <a:chOff x="0" y="0"/>
            <a:chExt cx="759318" cy="732303"/>
          </a:xfrm>
        </p:grpSpPr>
        <p:grpSp>
          <p:nvGrpSpPr>
            <p:cNvPr id="591" name="Group"/>
            <p:cNvGrpSpPr/>
            <p:nvPr/>
          </p:nvGrpSpPr>
          <p:grpSpPr>
            <a:xfrm>
              <a:off x="0" y="378640"/>
              <a:ext cx="759319" cy="353664"/>
              <a:chOff x="0" y="0"/>
              <a:chExt cx="759318" cy="353663"/>
            </a:xfrm>
          </p:grpSpPr>
          <p:sp>
            <p:nvSpPr>
              <p:cNvPr id="582" name="Rounded Rectangle"/>
              <p:cNvSpPr/>
              <p:nvPr/>
            </p:nvSpPr>
            <p:spPr>
              <a:xfrm>
                <a:off x="0" y="20842"/>
                <a:ext cx="351206" cy="332822"/>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583" name="Rectangle"/>
              <p:cNvSpPr/>
              <p:nvPr/>
            </p:nvSpPr>
            <p:spPr>
              <a:xfrm>
                <a:off x="185245" y="143858"/>
                <a:ext cx="133642" cy="180206"/>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584" name="b"/>
              <p:cNvSpPr txBox="1"/>
              <p:nvPr/>
            </p:nvSpPr>
            <p:spPr>
              <a:xfrm>
                <a:off x="203355" y="135976"/>
                <a:ext cx="97422" cy="180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b</a:t>
                </a:r>
              </a:p>
            </p:txBody>
          </p:sp>
          <p:sp>
            <p:nvSpPr>
              <p:cNvPr id="585" name="Rectangle"/>
              <p:cNvSpPr/>
              <p:nvPr/>
            </p:nvSpPr>
            <p:spPr>
              <a:xfrm>
                <a:off x="31815" y="45713"/>
                <a:ext cx="133641" cy="12972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586" name="a"/>
              <p:cNvSpPr txBox="1"/>
              <p:nvPr/>
            </p:nvSpPr>
            <p:spPr>
              <a:xfrm>
                <a:off x="40330" y="0"/>
                <a:ext cx="116538" cy="180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a</a:t>
                </a:r>
              </a:p>
            </p:txBody>
          </p:sp>
          <p:sp>
            <p:nvSpPr>
              <p:cNvPr id="587" name="1"/>
              <p:cNvSpPr txBox="1"/>
              <p:nvPr/>
            </p:nvSpPr>
            <p:spPr>
              <a:xfrm>
                <a:off x="454123" y="904"/>
                <a:ext cx="152796" cy="180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n-lt"/>
                    <a:ea typeface="+mn-ea"/>
                    <a:cs typeface="+mn-cs"/>
                    <a:sym typeface="Source Sans Pro Light"/>
                  </a:defRPr>
                </a:lvl1pPr>
              </a:lstStyle>
              <a:p>
                <a:pPr/>
                <a:r>
                  <a:t>1</a:t>
                </a:r>
              </a:p>
            </p:txBody>
          </p:sp>
          <p:sp>
            <p:nvSpPr>
              <p:cNvPr id="588" name="Line"/>
              <p:cNvSpPr/>
              <p:nvPr/>
            </p:nvSpPr>
            <p:spPr>
              <a:xfrm>
                <a:off x="159634" y="106248"/>
                <a:ext cx="324632" cy="1"/>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89" name="2"/>
              <p:cNvSpPr txBox="1"/>
              <p:nvPr/>
            </p:nvSpPr>
            <p:spPr>
              <a:xfrm>
                <a:off x="606523" y="127904"/>
                <a:ext cx="152796" cy="180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n-lt"/>
                    <a:ea typeface="+mn-ea"/>
                    <a:cs typeface="+mn-cs"/>
                    <a:sym typeface="Source Sans Pro Light"/>
                  </a:defRPr>
                </a:lvl1pPr>
              </a:lstStyle>
              <a:p>
                <a:pPr/>
                <a:r>
                  <a:t>2</a:t>
                </a:r>
              </a:p>
            </p:txBody>
          </p:sp>
          <p:sp>
            <p:nvSpPr>
              <p:cNvPr id="590" name="Line"/>
              <p:cNvSpPr/>
              <p:nvPr/>
            </p:nvSpPr>
            <p:spPr>
              <a:xfrm>
                <a:off x="312034" y="233248"/>
                <a:ext cx="324632" cy="1"/>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nvGrpSpPr>
            <p:cNvPr id="598" name="Group"/>
            <p:cNvGrpSpPr/>
            <p:nvPr/>
          </p:nvGrpSpPr>
          <p:grpSpPr>
            <a:xfrm>
              <a:off x="160526" y="0"/>
              <a:ext cx="460965" cy="458479"/>
              <a:chOff x="0" y="0"/>
              <a:chExt cx="460964" cy="458478"/>
            </a:xfrm>
          </p:grpSpPr>
          <p:sp>
            <p:nvSpPr>
              <p:cNvPr id="592" name="Rounded Rectangle"/>
              <p:cNvSpPr/>
              <p:nvPr/>
            </p:nvSpPr>
            <p:spPr>
              <a:xfrm>
                <a:off x="55373" y="37532"/>
                <a:ext cx="351207" cy="332822"/>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593" name="Rectangle"/>
              <p:cNvSpPr/>
              <p:nvPr/>
            </p:nvSpPr>
            <p:spPr>
              <a:xfrm>
                <a:off x="215219" y="97048"/>
                <a:ext cx="133642" cy="180206"/>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594" name="Rectangle"/>
              <p:cNvSpPr/>
              <p:nvPr/>
            </p:nvSpPr>
            <p:spPr>
              <a:xfrm>
                <a:off x="0" y="0"/>
                <a:ext cx="460592" cy="223279"/>
              </a:xfrm>
              <a:prstGeom prst="rect">
                <a:avLst/>
              </a:prstGeom>
              <a:solidFill>
                <a:srgbClr val="FFFFFF"/>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595" name="Rectangle"/>
              <p:cNvSpPr/>
              <p:nvPr/>
            </p:nvSpPr>
            <p:spPr>
              <a:xfrm>
                <a:off x="0" y="0"/>
                <a:ext cx="460592" cy="223279"/>
              </a:xfrm>
              <a:prstGeom prst="rect">
                <a:avLst/>
              </a:prstGeom>
              <a:solidFill>
                <a:srgbClr val="FFD300">
                  <a:alpha val="25000"/>
                </a:srgb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596" name="Line"/>
              <p:cNvSpPr/>
              <p:nvPr/>
            </p:nvSpPr>
            <p:spPr>
              <a:xfrm flipV="1">
                <a:off x="111657" y="271168"/>
                <a:ext cx="1" cy="187311"/>
              </a:xfrm>
              <a:prstGeom prst="line">
                <a:avLst/>
              </a:prstGeom>
              <a:noFill/>
              <a:ln w="9525" cap="flat">
                <a:solidFill>
                  <a:schemeClr val="accent3">
                    <a:hueOff val="-145836"/>
                    <a:satOff val="-20311"/>
                    <a:lumOff val="-24375"/>
                  </a:schemeClr>
                </a:solidFill>
                <a:prstDash val="solid"/>
                <a:miter lim="400000"/>
                <a:headEnd type="oval" w="med" len="med"/>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597" name="Line"/>
              <p:cNvSpPr/>
              <p:nvPr/>
            </p:nvSpPr>
            <p:spPr>
              <a:xfrm>
                <a:off x="13688" y="218516"/>
                <a:ext cx="447277" cy="1"/>
              </a:xfrm>
              <a:prstGeom prst="line">
                <a:avLst/>
              </a:prstGeom>
              <a:noFill/>
              <a:ln w="9525" cap="flat">
                <a:solidFill>
                  <a:schemeClr val="accent3">
                    <a:hueOff val="-145836"/>
                    <a:satOff val="-20311"/>
                    <a:lumOff val="-24375"/>
                  </a:schemeClr>
                </a:solidFill>
                <a:custDash>
                  <a:ds d="200000" sp="200000"/>
                </a:custDash>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grpSp>
        <p:nvGrpSpPr>
          <p:cNvPr id="641" name="Group"/>
          <p:cNvGrpSpPr/>
          <p:nvPr/>
        </p:nvGrpSpPr>
        <p:grpSpPr>
          <a:xfrm>
            <a:off x="9426057" y="6096625"/>
            <a:ext cx="1263508" cy="1557358"/>
            <a:chOff x="0" y="0"/>
            <a:chExt cx="1263506" cy="1557357"/>
          </a:xfrm>
        </p:grpSpPr>
        <p:grpSp>
          <p:nvGrpSpPr>
            <p:cNvPr id="625" name="Group"/>
            <p:cNvGrpSpPr/>
            <p:nvPr/>
          </p:nvGrpSpPr>
          <p:grpSpPr>
            <a:xfrm>
              <a:off x="381217" y="-1"/>
              <a:ext cx="833929" cy="1094972"/>
              <a:chOff x="0" y="0"/>
              <a:chExt cx="833928" cy="1094970"/>
            </a:xfrm>
          </p:grpSpPr>
          <p:grpSp>
            <p:nvGrpSpPr>
              <p:cNvPr id="612" name="Group"/>
              <p:cNvGrpSpPr/>
              <p:nvPr/>
            </p:nvGrpSpPr>
            <p:grpSpPr>
              <a:xfrm>
                <a:off x="212438" y="-1"/>
                <a:ext cx="621491" cy="732305"/>
                <a:chOff x="0" y="0"/>
                <a:chExt cx="621490" cy="732303"/>
              </a:xfrm>
            </p:grpSpPr>
            <p:grpSp>
              <p:nvGrpSpPr>
                <p:cNvPr id="605" name="Group"/>
                <p:cNvGrpSpPr/>
                <p:nvPr/>
              </p:nvGrpSpPr>
              <p:grpSpPr>
                <a:xfrm>
                  <a:off x="0" y="399482"/>
                  <a:ext cx="479919" cy="332822"/>
                  <a:chOff x="0" y="20842"/>
                  <a:chExt cx="479918" cy="332820"/>
                </a:xfrm>
              </p:grpSpPr>
              <p:sp>
                <p:nvSpPr>
                  <p:cNvPr id="600" name="Rounded Rectangle"/>
                  <p:cNvSpPr/>
                  <p:nvPr/>
                </p:nvSpPr>
                <p:spPr>
                  <a:xfrm>
                    <a:off x="0" y="20842"/>
                    <a:ext cx="351206" cy="332822"/>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601" name="Rectangle"/>
                  <p:cNvSpPr/>
                  <p:nvPr/>
                </p:nvSpPr>
                <p:spPr>
                  <a:xfrm>
                    <a:off x="95315" y="121913"/>
                    <a:ext cx="133641" cy="12972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602" name="a"/>
                  <p:cNvSpPr txBox="1"/>
                  <p:nvPr/>
                </p:nvSpPr>
                <p:spPr>
                  <a:xfrm>
                    <a:off x="103830" y="76200"/>
                    <a:ext cx="116538" cy="180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a</a:t>
                    </a:r>
                  </a:p>
                </p:txBody>
              </p:sp>
              <p:sp>
                <p:nvSpPr>
                  <p:cNvPr id="603" name="1"/>
                  <p:cNvSpPr txBox="1"/>
                  <p:nvPr/>
                </p:nvSpPr>
                <p:spPr>
                  <a:xfrm>
                    <a:off x="327123" y="77104"/>
                    <a:ext cx="152796" cy="180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n-lt"/>
                        <a:ea typeface="+mn-ea"/>
                        <a:cs typeface="+mn-cs"/>
                        <a:sym typeface="Source Sans Pro Light"/>
                      </a:defRPr>
                    </a:lvl1pPr>
                  </a:lstStyle>
                  <a:p>
                    <a:pPr/>
                    <a:r>
                      <a:t>1</a:t>
                    </a:r>
                  </a:p>
                </p:txBody>
              </p:sp>
              <p:sp>
                <p:nvSpPr>
                  <p:cNvPr id="604" name="Line"/>
                  <p:cNvSpPr/>
                  <p:nvPr/>
                </p:nvSpPr>
                <p:spPr>
                  <a:xfrm>
                    <a:off x="223134" y="182448"/>
                    <a:ext cx="146832" cy="1"/>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nvGrpSpPr>
                <p:cNvPr id="611" name="Group"/>
                <p:cNvGrpSpPr/>
                <p:nvPr/>
              </p:nvGrpSpPr>
              <p:grpSpPr>
                <a:xfrm>
                  <a:off x="160526" y="0"/>
                  <a:ext cx="460965" cy="458479"/>
                  <a:chOff x="0" y="0"/>
                  <a:chExt cx="460964" cy="458478"/>
                </a:xfrm>
              </p:grpSpPr>
              <p:sp>
                <p:nvSpPr>
                  <p:cNvPr id="606" name="Rounded Rectangle"/>
                  <p:cNvSpPr/>
                  <p:nvPr/>
                </p:nvSpPr>
                <p:spPr>
                  <a:xfrm>
                    <a:off x="55373" y="37532"/>
                    <a:ext cx="351207" cy="332822"/>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607" name="Rectangle"/>
                  <p:cNvSpPr/>
                  <p:nvPr/>
                </p:nvSpPr>
                <p:spPr>
                  <a:xfrm>
                    <a:off x="215219" y="97048"/>
                    <a:ext cx="133642" cy="180206"/>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608" name="Rectangle"/>
                  <p:cNvSpPr/>
                  <p:nvPr/>
                </p:nvSpPr>
                <p:spPr>
                  <a:xfrm>
                    <a:off x="0" y="0"/>
                    <a:ext cx="460592" cy="223279"/>
                  </a:xfrm>
                  <a:prstGeom prst="rect">
                    <a:avLst/>
                  </a:prstGeom>
                  <a:solidFill>
                    <a:srgbClr val="FFFFFF"/>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609" name="Line"/>
                  <p:cNvSpPr/>
                  <p:nvPr/>
                </p:nvSpPr>
                <p:spPr>
                  <a:xfrm flipV="1">
                    <a:off x="111657" y="271168"/>
                    <a:ext cx="1" cy="187311"/>
                  </a:xfrm>
                  <a:prstGeom prst="line">
                    <a:avLst/>
                  </a:prstGeom>
                  <a:noFill/>
                  <a:ln w="9525" cap="flat">
                    <a:solidFill>
                      <a:schemeClr val="accent3">
                        <a:hueOff val="-145836"/>
                        <a:satOff val="-20311"/>
                        <a:lumOff val="-24375"/>
                      </a:schemeClr>
                    </a:solidFill>
                    <a:prstDash val="solid"/>
                    <a:miter lim="400000"/>
                    <a:headEnd type="oval" w="med" len="med"/>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10" name="Line"/>
                  <p:cNvSpPr/>
                  <p:nvPr/>
                </p:nvSpPr>
                <p:spPr>
                  <a:xfrm>
                    <a:off x="13688" y="218516"/>
                    <a:ext cx="447277" cy="1"/>
                  </a:xfrm>
                  <a:prstGeom prst="line">
                    <a:avLst/>
                  </a:prstGeom>
                  <a:noFill/>
                  <a:ln w="9525" cap="flat">
                    <a:solidFill>
                      <a:schemeClr val="accent3">
                        <a:hueOff val="-145836"/>
                        <a:satOff val="-20311"/>
                        <a:lumOff val="-24375"/>
                      </a:schemeClr>
                    </a:solidFill>
                    <a:custDash>
                      <a:ds d="200000" sp="200000"/>
                    </a:custDash>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grpSp>
            <p:nvGrpSpPr>
              <p:cNvPr id="624" name="Group"/>
              <p:cNvGrpSpPr/>
              <p:nvPr/>
            </p:nvGrpSpPr>
            <p:grpSpPr>
              <a:xfrm>
                <a:off x="-1" y="633834"/>
                <a:ext cx="810120" cy="461137"/>
                <a:chOff x="0" y="233635"/>
                <a:chExt cx="810118" cy="461135"/>
              </a:xfrm>
            </p:grpSpPr>
            <p:grpSp>
              <p:nvGrpSpPr>
                <p:cNvPr id="622" name="Group"/>
                <p:cNvGrpSpPr/>
                <p:nvPr/>
              </p:nvGrpSpPr>
              <p:grpSpPr>
                <a:xfrm>
                  <a:off x="0" y="342012"/>
                  <a:ext cx="810119" cy="352760"/>
                  <a:chOff x="0" y="904"/>
                  <a:chExt cx="810118" cy="352758"/>
                </a:xfrm>
              </p:grpSpPr>
              <p:sp>
                <p:nvSpPr>
                  <p:cNvPr id="613" name="Rounded Rectangle"/>
                  <p:cNvSpPr/>
                  <p:nvPr/>
                </p:nvSpPr>
                <p:spPr>
                  <a:xfrm>
                    <a:off x="0" y="20842"/>
                    <a:ext cx="351206" cy="332822"/>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614" name="Rectangle"/>
                  <p:cNvSpPr/>
                  <p:nvPr/>
                </p:nvSpPr>
                <p:spPr>
                  <a:xfrm>
                    <a:off x="185245" y="143858"/>
                    <a:ext cx="133642" cy="180206"/>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615" name="b"/>
                  <p:cNvSpPr txBox="1"/>
                  <p:nvPr/>
                </p:nvSpPr>
                <p:spPr>
                  <a:xfrm>
                    <a:off x="203355" y="135976"/>
                    <a:ext cx="97422" cy="180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b</a:t>
                    </a:r>
                  </a:p>
                </p:txBody>
              </p:sp>
              <p:sp>
                <p:nvSpPr>
                  <p:cNvPr id="616" name="Rectangle"/>
                  <p:cNvSpPr/>
                  <p:nvPr/>
                </p:nvSpPr>
                <p:spPr>
                  <a:xfrm>
                    <a:off x="31815" y="45713"/>
                    <a:ext cx="133641" cy="12972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617" name="+"/>
                  <p:cNvSpPr txBox="1"/>
                  <p:nvPr/>
                </p:nvSpPr>
                <p:spPr>
                  <a:xfrm>
                    <a:off x="40330" y="12700"/>
                    <a:ext cx="116538" cy="180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a:t>
                    </a:r>
                  </a:p>
                </p:txBody>
              </p:sp>
              <p:sp>
                <p:nvSpPr>
                  <p:cNvPr id="618" name="fun"/>
                  <p:cNvSpPr txBox="1"/>
                  <p:nvPr/>
                </p:nvSpPr>
                <p:spPr>
                  <a:xfrm>
                    <a:off x="327123" y="904"/>
                    <a:ext cx="286667" cy="180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n-lt"/>
                        <a:ea typeface="+mn-ea"/>
                        <a:cs typeface="+mn-cs"/>
                        <a:sym typeface="Source Sans Pro Light"/>
                      </a:defRPr>
                    </a:lvl1pPr>
                  </a:lstStyle>
                  <a:p>
                    <a:pPr/>
                    <a:r>
                      <a:t>fun</a:t>
                    </a:r>
                  </a:p>
                </p:txBody>
              </p:sp>
              <p:sp>
                <p:nvSpPr>
                  <p:cNvPr id="619" name="Line"/>
                  <p:cNvSpPr/>
                  <p:nvPr/>
                </p:nvSpPr>
                <p:spPr>
                  <a:xfrm>
                    <a:off x="159634" y="106248"/>
                    <a:ext cx="210332" cy="1"/>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20" name="2"/>
                  <p:cNvSpPr txBox="1"/>
                  <p:nvPr/>
                </p:nvSpPr>
                <p:spPr>
                  <a:xfrm>
                    <a:off x="657323" y="127904"/>
                    <a:ext cx="152796" cy="180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n-lt"/>
                        <a:ea typeface="+mn-ea"/>
                        <a:cs typeface="+mn-cs"/>
                        <a:sym typeface="Source Sans Pro Light"/>
                      </a:defRPr>
                    </a:lvl1pPr>
                  </a:lstStyle>
                  <a:p>
                    <a:pPr/>
                    <a:r>
                      <a:t>2</a:t>
                    </a:r>
                  </a:p>
                </p:txBody>
              </p:sp>
              <p:sp>
                <p:nvSpPr>
                  <p:cNvPr id="621" name="Line"/>
                  <p:cNvSpPr/>
                  <p:nvPr/>
                </p:nvSpPr>
                <p:spPr>
                  <a:xfrm>
                    <a:off x="312034" y="233248"/>
                    <a:ext cx="388132" cy="1"/>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sp>
              <p:nvSpPr>
                <p:cNvPr id="623" name="Line"/>
                <p:cNvSpPr/>
                <p:nvPr/>
              </p:nvSpPr>
              <p:spPr>
                <a:xfrm flipV="1">
                  <a:off x="272184" y="233635"/>
                  <a:ext cx="1" cy="187312"/>
                </a:xfrm>
                <a:prstGeom prst="line">
                  <a:avLst/>
                </a:prstGeom>
                <a:noFill/>
                <a:ln w="9525" cap="flat">
                  <a:solidFill>
                    <a:schemeClr val="accent3">
                      <a:hueOff val="-145836"/>
                      <a:satOff val="-20311"/>
                      <a:lumOff val="-24375"/>
                    </a:schemeClr>
                  </a:solidFill>
                  <a:prstDash val="solid"/>
                  <a:miter lim="400000"/>
                  <a:headEnd type="oval" w="med" len="med"/>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grpSp>
          <p:nvGrpSpPr>
            <p:cNvPr id="631" name="Group"/>
            <p:cNvGrpSpPr/>
            <p:nvPr/>
          </p:nvGrpSpPr>
          <p:grpSpPr>
            <a:xfrm>
              <a:off x="0" y="1087608"/>
              <a:ext cx="425885" cy="469750"/>
              <a:chOff x="0" y="258463"/>
              <a:chExt cx="425884" cy="469748"/>
            </a:xfrm>
          </p:grpSpPr>
          <p:sp>
            <p:nvSpPr>
              <p:cNvPr id="626" name="Rectangle"/>
              <p:cNvSpPr/>
              <p:nvPr/>
            </p:nvSpPr>
            <p:spPr>
              <a:xfrm>
                <a:off x="36829" y="339182"/>
                <a:ext cx="347204" cy="172365"/>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27" name="a + b"/>
              <p:cNvSpPr txBox="1"/>
              <p:nvPr/>
            </p:nvSpPr>
            <p:spPr>
              <a:xfrm>
                <a:off x="0" y="258463"/>
                <a:ext cx="425885" cy="299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spAutoFit/>
              </a:bodyPr>
              <a:lstStyle>
                <a:lvl1pPr>
                  <a:defRPr>
                    <a:solidFill>
                      <a:srgbClr val="000000"/>
                    </a:solidFill>
                  </a:defRPr>
                </a:lvl1pPr>
              </a:lstStyle>
              <a:p>
                <a:pPr/>
                <a:r>
                  <a:t>a + b</a:t>
                </a:r>
              </a:p>
            </p:txBody>
          </p:sp>
          <p:sp>
            <p:nvSpPr>
              <p:cNvPr id="628" name="Rectangle"/>
              <p:cNvSpPr/>
              <p:nvPr/>
            </p:nvSpPr>
            <p:spPr>
              <a:xfrm>
                <a:off x="36829" y="509106"/>
                <a:ext cx="347204" cy="172365"/>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29" name="Square"/>
              <p:cNvSpPr/>
              <p:nvPr/>
            </p:nvSpPr>
            <p:spPr>
              <a:xfrm>
                <a:off x="36829" y="337459"/>
                <a:ext cx="347204" cy="34493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30" name="3"/>
              <p:cNvSpPr txBox="1"/>
              <p:nvPr/>
            </p:nvSpPr>
            <p:spPr>
              <a:xfrm>
                <a:off x="122834" y="451875"/>
                <a:ext cx="175194" cy="2763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pc="-180" sz="1000">
                    <a:solidFill>
                      <a:srgbClr val="000000"/>
                    </a:solidFill>
                    <a:latin typeface="Monaco"/>
                    <a:ea typeface="Monaco"/>
                    <a:cs typeface="Monaco"/>
                    <a:sym typeface="Monaco"/>
                  </a:defRPr>
                </a:lvl1pPr>
              </a:lstStyle>
              <a:p>
                <a:pPr>
                  <a:defRPr spc="-39"/>
                </a:pPr>
                <a:r>
                  <a:rPr spc="-180"/>
                  <a:t>3</a:t>
                </a:r>
              </a:p>
            </p:txBody>
          </p:sp>
        </p:grpSp>
        <p:sp>
          <p:nvSpPr>
            <p:cNvPr id="632" name="fun(1, 2)"/>
            <p:cNvSpPr txBox="1"/>
            <p:nvPr/>
          </p:nvSpPr>
          <p:spPr>
            <a:xfrm>
              <a:off x="755277" y="1132595"/>
              <a:ext cx="508230" cy="1581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1000">
                  <a:solidFill>
                    <a:srgbClr val="000000"/>
                  </a:solidFill>
                </a:defRPr>
              </a:lvl1pPr>
            </a:lstStyle>
            <a:p>
              <a:pPr/>
              <a:r>
                <a:t>fun(1, 2)</a:t>
              </a:r>
            </a:p>
          </p:txBody>
        </p:sp>
        <p:sp>
          <p:nvSpPr>
            <p:cNvPr id="633" name="Line"/>
            <p:cNvSpPr/>
            <p:nvPr/>
          </p:nvSpPr>
          <p:spPr>
            <a:xfrm>
              <a:off x="1116545" y="1043902"/>
              <a:ext cx="1" cy="103180"/>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34" name="Line"/>
            <p:cNvSpPr/>
            <p:nvPr/>
          </p:nvSpPr>
          <p:spPr>
            <a:xfrm flipH="1">
              <a:off x="996691" y="637502"/>
              <a:ext cx="1" cy="509580"/>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35" name="Line"/>
            <p:cNvSpPr/>
            <p:nvPr/>
          </p:nvSpPr>
          <p:spPr>
            <a:xfrm>
              <a:off x="836281" y="916902"/>
              <a:ext cx="1" cy="230180"/>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36" name="Line"/>
            <p:cNvSpPr/>
            <p:nvPr/>
          </p:nvSpPr>
          <p:spPr>
            <a:xfrm rot="10800000">
              <a:off x="467161" y="1306487"/>
              <a:ext cx="526344" cy="1168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017"/>
                  </a:moveTo>
                  <a:lnTo>
                    <a:pt x="38" y="21600"/>
                  </a:lnTo>
                  <a:cubicBezTo>
                    <a:pt x="39" y="16001"/>
                    <a:pt x="524" y="10625"/>
                    <a:pt x="1388" y="6603"/>
                  </a:cubicBezTo>
                  <a:cubicBezTo>
                    <a:pt x="2269" y="2508"/>
                    <a:pt x="3473" y="145"/>
                    <a:pt x="4738" y="28"/>
                  </a:cubicBezTo>
                  <a:lnTo>
                    <a:pt x="21600" y="0"/>
                  </a:ln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37" name="Line"/>
            <p:cNvSpPr/>
            <p:nvPr/>
          </p:nvSpPr>
          <p:spPr>
            <a:xfrm>
              <a:off x="340161" y="976287"/>
              <a:ext cx="221544" cy="139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89" y="18146"/>
                  </a:lnTo>
                  <a:cubicBezTo>
                    <a:pt x="93" y="13442"/>
                    <a:pt x="1244" y="8925"/>
                    <a:pt x="3298" y="5547"/>
                  </a:cubicBezTo>
                  <a:cubicBezTo>
                    <a:pt x="5390" y="2107"/>
                    <a:pt x="8251" y="121"/>
                    <a:pt x="11257" y="24"/>
                  </a:cubicBezTo>
                  <a:lnTo>
                    <a:pt x="21600" y="0"/>
                  </a:ln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38" name="Line"/>
            <p:cNvSpPr/>
            <p:nvPr/>
          </p:nvSpPr>
          <p:spPr>
            <a:xfrm>
              <a:off x="213161" y="849287"/>
              <a:ext cx="183444" cy="266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 y="9486"/>
                  </a:lnTo>
                  <a:cubicBezTo>
                    <a:pt x="113" y="7027"/>
                    <a:pt x="1502" y="4666"/>
                    <a:pt x="3983" y="2900"/>
                  </a:cubicBezTo>
                  <a:cubicBezTo>
                    <a:pt x="6510" y="1101"/>
                    <a:pt x="9965" y="63"/>
                    <a:pt x="13596" y="12"/>
                  </a:cubicBezTo>
                  <a:lnTo>
                    <a:pt x="21600" y="0"/>
                  </a:ln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39" name="Line"/>
            <p:cNvSpPr/>
            <p:nvPr/>
          </p:nvSpPr>
          <p:spPr>
            <a:xfrm>
              <a:off x="98861" y="760387"/>
              <a:ext cx="285044" cy="3550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9" y="7110"/>
                  </a:lnTo>
                  <a:cubicBezTo>
                    <a:pt x="73" y="5267"/>
                    <a:pt x="967" y="3497"/>
                    <a:pt x="2564" y="2173"/>
                  </a:cubicBezTo>
                  <a:cubicBezTo>
                    <a:pt x="4190" y="825"/>
                    <a:pt x="6413" y="48"/>
                    <a:pt x="8750" y="9"/>
                  </a:cubicBezTo>
                  <a:lnTo>
                    <a:pt x="21600" y="0"/>
                  </a:lnTo>
                </a:path>
              </a:pathLst>
            </a:custGeom>
            <a:noFill/>
            <a:ln w="6350" cap="flat">
              <a:solidFill>
                <a:srgbClr val="000000"/>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40" name="Line"/>
            <p:cNvSpPr/>
            <p:nvPr/>
          </p:nvSpPr>
          <p:spPr>
            <a:xfrm>
              <a:off x="378261" y="569887"/>
              <a:ext cx="285044" cy="1899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9" y="13292"/>
                  </a:lnTo>
                  <a:cubicBezTo>
                    <a:pt x="73" y="9846"/>
                    <a:pt x="967" y="6538"/>
                    <a:pt x="2564" y="4063"/>
                  </a:cubicBezTo>
                  <a:cubicBezTo>
                    <a:pt x="4190" y="1543"/>
                    <a:pt x="6413" y="89"/>
                    <a:pt x="8750" y="17"/>
                  </a:cubicBezTo>
                  <a:lnTo>
                    <a:pt x="21600" y="0"/>
                  </a:ln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sp>
        <p:nvSpPr>
          <p:cNvPr id="642" name="Evaluation"/>
          <p:cNvSpPr txBox="1"/>
          <p:nvPr/>
        </p:nvSpPr>
        <p:spPr>
          <a:xfrm>
            <a:off x="9430854" y="5874668"/>
            <a:ext cx="1444626"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53585F"/>
                </a:solidFill>
              </a:defRPr>
            </a:pPr>
            <a:r>
              <a:t>Evaluation</a:t>
            </a:r>
          </a:p>
        </p:txBody>
      </p:sp>
      <p:sp>
        <p:nvSpPr>
          <p:cNvPr id="643" name="rlang::eval_tidy(expr, data = NULL, env = caller_env()) Evaluate expr in env, using data as a data mask. Will evaluate quosures in their stored environment. eval_tidy(q)…"/>
          <p:cNvSpPr txBox="1"/>
          <p:nvPr/>
        </p:nvSpPr>
        <p:spPr>
          <a:xfrm>
            <a:off x="11582740" y="8048713"/>
            <a:ext cx="2042894" cy="217595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rPr>
                <a:solidFill>
                  <a:schemeClr val="accent3">
                    <a:hueOff val="-145836"/>
                    <a:satOff val="-20311"/>
                    <a:lumOff val="-24375"/>
                  </a:schemeClr>
                </a:solidFill>
              </a:rPr>
              <a:t>rlang::</a:t>
            </a:r>
            <a:r>
              <a:rPr b="1"/>
              <a:t>eval_tidy</a:t>
            </a:r>
            <a:r>
              <a:t>(expr, data = NULL, env = caller_env()) Evaluate expr in env, using data as a </a:t>
            </a:r>
            <a:r>
              <a:rPr b="1"/>
              <a:t>data mask</a:t>
            </a:r>
            <a:r>
              <a:t>. Will evaluate quosures in their stored environment. </a:t>
            </a:r>
            <a:r>
              <a:rPr i="1"/>
              <a:t>eval_tidy(q)</a:t>
            </a:r>
            <a:endParaRPr i="1"/>
          </a:p>
          <a:p>
            <a:pPr>
              <a:lnSpc>
                <a:spcPct val="80000"/>
              </a:lnSpc>
              <a:spcBef>
                <a:spcPts val="0"/>
              </a:spcBef>
              <a:defRPr b="0" sz="1100">
                <a:solidFill>
                  <a:srgbClr val="000000"/>
                </a:solidFill>
              </a:defRPr>
            </a:pPr>
            <a:endParaRPr i="1"/>
          </a:p>
          <a:p>
            <a:pPr>
              <a:lnSpc>
                <a:spcPct val="80000"/>
              </a:lnSpc>
              <a:spcBef>
                <a:spcPts val="0"/>
              </a:spcBef>
              <a:defRPr b="0" sz="1100">
                <a:solidFill>
                  <a:srgbClr val="000000"/>
                </a:solidFill>
              </a:defRPr>
            </a:pPr>
            <a:r>
              <a:rPr b="1"/>
              <a:t>Data Mask</a:t>
            </a:r>
            <a:r>
              <a:t> - If data is non-NULL, eval_tidy</a:t>
            </a:r>
            <a:r>
              <a:rPr b="1"/>
              <a:t> </a:t>
            </a:r>
            <a:r>
              <a:t>inserts data into the search path before env, matching symbols to names in data.</a:t>
            </a:r>
          </a:p>
          <a:p>
            <a:pPr>
              <a:lnSpc>
                <a:spcPct val="80000"/>
              </a:lnSpc>
              <a:spcBef>
                <a:spcPts val="0"/>
              </a:spcBef>
              <a:defRPr b="0" sz="1100">
                <a:solidFill>
                  <a:srgbClr val="000000"/>
                </a:solidFill>
              </a:defRPr>
            </a:pPr>
          </a:p>
          <a:p>
            <a:pPr>
              <a:lnSpc>
                <a:spcPct val="80000"/>
              </a:lnSpc>
              <a:spcBef>
                <a:spcPts val="0"/>
              </a:spcBef>
              <a:defRPr b="0" sz="1100">
                <a:solidFill>
                  <a:srgbClr val="000000"/>
                </a:solidFill>
              </a:defRPr>
            </a:pPr>
            <a:r>
              <a:t>Use the pronoun </a:t>
            </a:r>
            <a:r>
              <a:rPr b="1"/>
              <a:t>.data$</a:t>
            </a:r>
            <a:r>
              <a:t> to force a symbol to be matched in data, and </a:t>
            </a:r>
          </a:p>
          <a:p>
            <a:pPr>
              <a:lnSpc>
                <a:spcPct val="80000"/>
              </a:lnSpc>
              <a:spcBef>
                <a:spcPts val="0"/>
              </a:spcBef>
              <a:defRPr b="0" sz="1100">
                <a:solidFill>
                  <a:srgbClr val="000000"/>
                </a:solidFill>
              </a:defRPr>
            </a:pPr>
            <a:r>
              <a:rPr>
                <a:latin typeface="Source Sans Pro Black"/>
                <a:ea typeface="Source Sans Pro Black"/>
                <a:cs typeface="Source Sans Pro Black"/>
                <a:sym typeface="Source Sans Pro Black"/>
              </a:rPr>
              <a:t>!!</a:t>
            </a:r>
            <a:r>
              <a:t> (see back) to force a symbol to be matched in the environments.</a:t>
            </a:r>
          </a:p>
        </p:txBody>
      </p:sp>
      <p:grpSp>
        <p:nvGrpSpPr>
          <p:cNvPr id="679" name="Group"/>
          <p:cNvGrpSpPr/>
          <p:nvPr/>
        </p:nvGrpSpPr>
        <p:grpSpPr>
          <a:xfrm>
            <a:off x="9426057" y="8464938"/>
            <a:ext cx="1309040" cy="1180542"/>
            <a:chOff x="0" y="0"/>
            <a:chExt cx="1309038" cy="1180541"/>
          </a:xfrm>
        </p:grpSpPr>
        <p:grpSp>
          <p:nvGrpSpPr>
            <p:cNvPr id="654" name="Group"/>
            <p:cNvGrpSpPr/>
            <p:nvPr/>
          </p:nvGrpSpPr>
          <p:grpSpPr>
            <a:xfrm>
              <a:off x="437345" y="621995"/>
              <a:ext cx="195513" cy="195513"/>
              <a:chOff x="0" y="0"/>
              <a:chExt cx="195511" cy="195511"/>
            </a:xfrm>
          </p:grpSpPr>
          <p:sp>
            <p:nvSpPr>
              <p:cNvPr id="644" name="Square"/>
              <p:cNvSpPr/>
              <p:nvPr/>
            </p:nvSpPr>
            <p:spPr>
              <a:xfrm>
                <a:off x="8856" y="831"/>
                <a:ext cx="177801" cy="177801"/>
              </a:xfrm>
              <a:prstGeom prst="rect">
                <a:avLst/>
              </a:prstGeom>
              <a:solidFill>
                <a:schemeClr val="accent3">
                  <a:hueOff val="-48331"/>
                  <a:satOff val="1035"/>
                  <a:lumOff val="-1378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645" name="Rectangle"/>
              <p:cNvSpPr/>
              <p:nvPr/>
            </p:nvSpPr>
            <p:spPr>
              <a:xfrm>
                <a:off x="8856" y="2512"/>
                <a:ext cx="177801" cy="53882"/>
              </a:xfrm>
              <a:prstGeom prst="rect">
                <a:avLst/>
              </a:prstGeom>
              <a:solidFill>
                <a:srgbClr val="D77A0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646" name="Line"/>
              <p:cNvSpPr/>
              <p:nvPr/>
            </p:nvSpPr>
            <p:spPr>
              <a:xfrm>
                <a:off x="0" y="5594"/>
                <a:ext cx="195512" cy="1"/>
              </a:xfrm>
              <a:prstGeom prst="line">
                <a:avLst/>
              </a:prstGeom>
              <a:noFill/>
              <a:ln w="9525" cap="flat">
                <a:solidFill>
                  <a:srgbClr val="FFFFF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47" name="Line"/>
              <p:cNvSpPr/>
              <p:nvPr/>
            </p:nvSpPr>
            <p:spPr>
              <a:xfrm>
                <a:off x="0" y="177799"/>
                <a:ext cx="195512" cy="1"/>
              </a:xfrm>
              <a:prstGeom prst="line">
                <a:avLst/>
              </a:prstGeom>
              <a:noFill/>
              <a:ln w="9525" cap="flat">
                <a:solidFill>
                  <a:srgbClr val="FFFFF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48" name="Line"/>
              <p:cNvSpPr/>
              <p:nvPr/>
            </p:nvSpPr>
            <p:spPr>
              <a:xfrm>
                <a:off x="0" y="120397"/>
                <a:ext cx="195512" cy="1"/>
              </a:xfrm>
              <a:prstGeom prst="line">
                <a:avLst/>
              </a:prstGeom>
              <a:noFill/>
              <a:ln w="9525" cap="flat">
                <a:solidFill>
                  <a:srgbClr val="FFFFF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49" name="Line"/>
              <p:cNvSpPr/>
              <p:nvPr/>
            </p:nvSpPr>
            <p:spPr>
              <a:xfrm>
                <a:off x="0" y="62995"/>
                <a:ext cx="195512" cy="1"/>
              </a:xfrm>
              <a:prstGeom prst="line">
                <a:avLst/>
              </a:prstGeom>
              <a:noFill/>
              <a:ln w="9525" cap="flat">
                <a:solidFill>
                  <a:srgbClr val="FFFFF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50" name="Line"/>
              <p:cNvSpPr/>
              <p:nvPr/>
            </p:nvSpPr>
            <p:spPr>
              <a:xfrm flipV="1">
                <a:off x="8855" y="-1"/>
                <a:ext cx="1" cy="195513"/>
              </a:xfrm>
              <a:prstGeom prst="line">
                <a:avLst/>
              </a:prstGeom>
              <a:noFill/>
              <a:ln w="9525" cap="flat">
                <a:solidFill>
                  <a:srgbClr val="FFFFF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51" name="Line"/>
              <p:cNvSpPr/>
              <p:nvPr/>
            </p:nvSpPr>
            <p:spPr>
              <a:xfrm flipV="1">
                <a:off x="181893" y="-1"/>
                <a:ext cx="1" cy="195513"/>
              </a:xfrm>
              <a:prstGeom prst="line">
                <a:avLst/>
              </a:prstGeom>
              <a:noFill/>
              <a:ln w="9525" cap="flat">
                <a:solidFill>
                  <a:srgbClr val="FFFFF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52" name="Line"/>
              <p:cNvSpPr/>
              <p:nvPr/>
            </p:nvSpPr>
            <p:spPr>
              <a:xfrm flipV="1">
                <a:off x="124214" y="-1"/>
                <a:ext cx="1" cy="195513"/>
              </a:xfrm>
              <a:prstGeom prst="line">
                <a:avLst/>
              </a:prstGeom>
              <a:noFill/>
              <a:ln w="9525" cap="flat">
                <a:solidFill>
                  <a:srgbClr val="FFFFF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53" name="Line"/>
              <p:cNvSpPr/>
              <p:nvPr/>
            </p:nvSpPr>
            <p:spPr>
              <a:xfrm flipV="1">
                <a:off x="66535" y="-1"/>
                <a:ext cx="1" cy="195513"/>
              </a:xfrm>
              <a:prstGeom prst="line">
                <a:avLst/>
              </a:prstGeom>
              <a:noFill/>
              <a:ln w="9525" cap="flat">
                <a:solidFill>
                  <a:srgbClr val="FFFFF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nvGrpSpPr>
            <p:cNvPr id="659" name="Group"/>
            <p:cNvGrpSpPr/>
            <p:nvPr/>
          </p:nvGrpSpPr>
          <p:grpSpPr>
            <a:xfrm>
              <a:off x="0" y="756610"/>
              <a:ext cx="425885" cy="423932"/>
              <a:chOff x="0" y="0"/>
              <a:chExt cx="425884" cy="423930"/>
            </a:xfrm>
          </p:grpSpPr>
          <p:sp>
            <p:nvSpPr>
              <p:cNvPr id="655" name="Rectangle"/>
              <p:cNvSpPr/>
              <p:nvPr/>
            </p:nvSpPr>
            <p:spPr>
              <a:xfrm>
                <a:off x="36829" y="80719"/>
                <a:ext cx="347204" cy="172365"/>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56" name="a + b"/>
              <p:cNvSpPr txBox="1"/>
              <p:nvPr/>
            </p:nvSpPr>
            <p:spPr>
              <a:xfrm>
                <a:off x="0" y="-1"/>
                <a:ext cx="425885"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spAutoFit/>
              </a:bodyPr>
              <a:lstStyle>
                <a:lvl1pPr>
                  <a:defRPr>
                    <a:solidFill>
                      <a:srgbClr val="000000"/>
                    </a:solidFill>
                  </a:defRPr>
                </a:lvl1pPr>
              </a:lstStyle>
              <a:p>
                <a:pPr/>
                <a:r>
                  <a:t>a + b</a:t>
                </a:r>
              </a:p>
            </p:txBody>
          </p:sp>
          <p:sp>
            <p:nvSpPr>
              <p:cNvPr id="657" name="Rectangle"/>
              <p:cNvSpPr/>
              <p:nvPr/>
            </p:nvSpPr>
            <p:spPr>
              <a:xfrm>
                <a:off x="36829" y="250642"/>
                <a:ext cx="347204" cy="172365"/>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58" name="Square"/>
              <p:cNvSpPr/>
              <p:nvPr/>
            </p:nvSpPr>
            <p:spPr>
              <a:xfrm>
                <a:off x="36829" y="78995"/>
                <a:ext cx="347204" cy="34493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nvGrpSpPr>
            <p:cNvPr id="665" name="Group"/>
            <p:cNvGrpSpPr/>
            <p:nvPr/>
          </p:nvGrpSpPr>
          <p:grpSpPr>
            <a:xfrm>
              <a:off x="641629" y="383847"/>
              <a:ext cx="235872" cy="305249"/>
              <a:chOff x="0" y="0"/>
              <a:chExt cx="235871" cy="305248"/>
            </a:xfrm>
          </p:grpSpPr>
          <p:sp>
            <p:nvSpPr>
              <p:cNvPr id="660" name="Rounded Rectangle"/>
              <p:cNvSpPr/>
              <p:nvPr/>
            </p:nvSpPr>
            <p:spPr>
              <a:xfrm>
                <a:off x="30829" y="79186"/>
                <a:ext cx="170331" cy="167470"/>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661" name="Rectangle"/>
              <p:cNvSpPr/>
              <p:nvPr/>
            </p:nvSpPr>
            <p:spPr>
              <a:xfrm>
                <a:off x="124041" y="134695"/>
                <a:ext cx="67246" cy="906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662" name="b"/>
              <p:cNvSpPr txBox="1"/>
              <p:nvPr/>
            </p:nvSpPr>
            <p:spPr>
              <a:xfrm>
                <a:off x="74948" y="56407"/>
                <a:ext cx="160924" cy="2488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b</a:t>
                </a:r>
              </a:p>
            </p:txBody>
          </p:sp>
          <p:sp>
            <p:nvSpPr>
              <p:cNvPr id="663" name="Square"/>
              <p:cNvSpPr/>
              <p:nvPr/>
            </p:nvSpPr>
            <p:spPr>
              <a:xfrm>
                <a:off x="46838" y="104482"/>
                <a:ext cx="67246" cy="652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664" name="+"/>
              <p:cNvSpPr txBox="1"/>
              <p:nvPr/>
            </p:nvSpPr>
            <p:spPr>
              <a:xfrm>
                <a:off x="0" y="0"/>
                <a:ext cx="160923" cy="24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800">
                    <a:solidFill>
                      <a:srgbClr val="000000"/>
                    </a:solidFill>
                  </a:defRPr>
                </a:lvl1pPr>
              </a:lstStyle>
              <a:p>
                <a:pPr/>
                <a:r>
                  <a:t>+</a:t>
                </a:r>
              </a:p>
            </p:txBody>
          </p:sp>
        </p:grpSp>
        <p:grpSp>
          <p:nvGrpSpPr>
            <p:cNvPr id="669" name="Group"/>
            <p:cNvGrpSpPr/>
            <p:nvPr/>
          </p:nvGrpSpPr>
          <p:grpSpPr>
            <a:xfrm>
              <a:off x="872859" y="201637"/>
              <a:ext cx="188460" cy="248841"/>
              <a:chOff x="0" y="0"/>
              <a:chExt cx="188459" cy="248840"/>
            </a:xfrm>
          </p:grpSpPr>
          <p:sp>
            <p:nvSpPr>
              <p:cNvPr id="666" name="Rounded Rectangle"/>
              <p:cNvSpPr/>
              <p:nvPr/>
            </p:nvSpPr>
            <p:spPr>
              <a:xfrm>
                <a:off x="18129" y="53786"/>
                <a:ext cx="170331" cy="167470"/>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667" name="Square"/>
              <p:cNvSpPr/>
              <p:nvPr/>
            </p:nvSpPr>
            <p:spPr>
              <a:xfrm>
                <a:off x="46838" y="104482"/>
                <a:ext cx="67246" cy="652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668" name="a"/>
              <p:cNvSpPr txBox="1"/>
              <p:nvPr/>
            </p:nvSpPr>
            <p:spPr>
              <a:xfrm>
                <a:off x="0" y="0"/>
                <a:ext cx="160923" cy="24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a</a:t>
                </a:r>
              </a:p>
            </p:txBody>
          </p:sp>
        </p:grpSp>
        <p:grpSp>
          <p:nvGrpSpPr>
            <p:cNvPr id="674" name="Group"/>
            <p:cNvGrpSpPr/>
            <p:nvPr/>
          </p:nvGrpSpPr>
          <p:grpSpPr>
            <a:xfrm>
              <a:off x="1085867" y="0"/>
              <a:ext cx="223172" cy="179303"/>
              <a:chOff x="0" y="0"/>
              <a:chExt cx="223171" cy="179302"/>
            </a:xfrm>
          </p:grpSpPr>
          <p:sp>
            <p:nvSpPr>
              <p:cNvPr id="670" name="Rounded Rectangle"/>
              <p:cNvSpPr/>
              <p:nvPr/>
            </p:nvSpPr>
            <p:spPr>
              <a:xfrm>
                <a:off x="26808" y="18170"/>
                <a:ext cx="170034" cy="161133"/>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671" name="Rectangle"/>
              <p:cNvSpPr/>
              <p:nvPr/>
            </p:nvSpPr>
            <p:spPr>
              <a:xfrm>
                <a:off x="104196" y="46985"/>
                <a:ext cx="64702" cy="87245"/>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672" name="Rectangle"/>
              <p:cNvSpPr/>
              <p:nvPr/>
            </p:nvSpPr>
            <p:spPr>
              <a:xfrm>
                <a:off x="0" y="0"/>
                <a:ext cx="222991" cy="108099"/>
              </a:xfrm>
              <a:prstGeom prst="rect">
                <a:avLst/>
              </a:prstGeom>
              <a:solidFill>
                <a:srgbClr val="FFFFFF"/>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673" name="Line"/>
              <p:cNvSpPr/>
              <p:nvPr/>
            </p:nvSpPr>
            <p:spPr>
              <a:xfrm>
                <a:off x="6627" y="105792"/>
                <a:ext cx="216545" cy="1"/>
              </a:xfrm>
              <a:prstGeom prst="line">
                <a:avLst/>
              </a:prstGeom>
              <a:noFill/>
              <a:ln w="9525" cap="flat">
                <a:solidFill>
                  <a:schemeClr val="accent3">
                    <a:hueOff val="-145836"/>
                    <a:satOff val="-20311"/>
                    <a:lumOff val="-24375"/>
                  </a:schemeClr>
                </a:solidFill>
                <a:custDash>
                  <a:ds d="200000" sp="200000"/>
                </a:custDash>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sp>
          <p:nvSpPr>
            <p:cNvPr id="675" name="Line"/>
            <p:cNvSpPr/>
            <p:nvPr/>
          </p:nvSpPr>
          <p:spPr>
            <a:xfrm rot="1659348">
              <a:off x="943509" y="143715"/>
              <a:ext cx="121473" cy="119084"/>
            </a:xfrm>
            <a:custGeom>
              <a:avLst/>
              <a:gdLst/>
              <a:ahLst/>
              <a:cxnLst>
                <a:cxn ang="0">
                  <a:pos x="wd2" y="hd2"/>
                </a:cxn>
                <a:cxn ang="5400000">
                  <a:pos x="wd2" y="hd2"/>
                </a:cxn>
                <a:cxn ang="10800000">
                  <a:pos x="wd2" y="hd2"/>
                </a:cxn>
                <a:cxn ang="16200000">
                  <a:pos x="wd2" y="hd2"/>
                </a:cxn>
              </a:cxnLst>
              <a:rect l="0" t="0" r="r" b="b"/>
              <a:pathLst>
                <a:path w="20975" h="20306" fill="norm" stroke="1" extrusionOk="0">
                  <a:moveTo>
                    <a:pt x="404" y="20306"/>
                  </a:moveTo>
                  <a:cubicBezTo>
                    <a:pt x="-625" y="15614"/>
                    <a:pt x="341" y="10845"/>
                    <a:pt x="2958" y="7087"/>
                  </a:cubicBezTo>
                  <a:cubicBezTo>
                    <a:pt x="7068" y="1184"/>
                    <a:pt x="14408" y="-1294"/>
                    <a:pt x="20975" y="655"/>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76" name="Line"/>
            <p:cNvSpPr/>
            <p:nvPr/>
          </p:nvSpPr>
          <p:spPr>
            <a:xfrm rot="1659348">
              <a:off x="714873" y="334681"/>
              <a:ext cx="121473" cy="119084"/>
            </a:xfrm>
            <a:custGeom>
              <a:avLst/>
              <a:gdLst/>
              <a:ahLst/>
              <a:cxnLst>
                <a:cxn ang="0">
                  <a:pos x="wd2" y="hd2"/>
                </a:cxn>
                <a:cxn ang="5400000">
                  <a:pos x="wd2" y="hd2"/>
                </a:cxn>
                <a:cxn ang="10800000">
                  <a:pos x="wd2" y="hd2"/>
                </a:cxn>
                <a:cxn ang="16200000">
                  <a:pos x="wd2" y="hd2"/>
                </a:cxn>
              </a:cxnLst>
              <a:rect l="0" t="0" r="r" b="b"/>
              <a:pathLst>
                <a:path w="20975" h="20306" fill="norm" stroke="1" extrusionOk="0">
                  <a:moveTo>
                    <a:pt x="404" y="20306"/>
                  </a:moveTo>
                  <a:cubicBezTo>
                    <a:pt x="-625" y="15614"/>
                    <a:pt x="341" y="10845"/>
                    <a:pt x="2958" y="7087"/>
                  </a:cubicBezTo>
                  <a:cubicBezTo>
                    <a:pt x="7068" y="1184"/>
                    <a:pt x="14408" y="-1294"/>
                    <a:pt x="20975" y="655"/>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77" name="Line"/>
            <p:cNvSpPr/>
            <p:nvPr/>
          </p:nvSpPr>
          <p:spPr>
            <a:xfrm rot="1659348">
              <a:off x="486237" y="525647"/>
              <a:ext cx="121473" cy="119084"/>
            </a:xfrm>
            <a:custGeom>
              <a:avLst/>
              <a:gdLst/>
              <a:ahLst/>
              <a:cxnLst>
                <a:cxn ang="0">
                  <a:pos x="wd2" y="hd2"/>
                </a:cxn>
                <a:cxn ang="5400000">
                  <a:pos x="wd2" y="hd2"/>
                </a:cxn>
                <a:cxn ang="10800000">
                  <a:pos x="wd2" y="hd2"/>
                </a:cxn>
                <a:cxn ang="16200000">
                  <a:pos x="wd2" y="hd2"/>
                </a:cxn>
              </a:cxnLst>
              <a:rect l="0" t="0" r="r" b="b"/>
              <a:pathLst>
                <a:path w="20975" h="20306" fill="norm" stroke="1" extrusionOk="0">
                  <a:moveTo>
                    <a:pt x="404" y="20306"/>
                  </a:moveTo>
                  <a:cubicBezTo>
                    <a:pt x="-625" y="15614"/>
                    <a:pt x="341" y="10845"/>
                    <a:pt x="2958" y="7087"/>
                  </a:cubicBezTo>
                  <a:cubicBezTo>
                    <a:pt x="7068" y="1184"/>
                    <a:pt x="14408" y="-1294"/>
                    <a:pt x="20975" y="655"/>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78" name="Line"/>
            <p:cNvSpPr/>
            <p:nvPr/>
          </p:nvSpPr>
          <p:spPr>
            <a:xfrm rot="1659348">
              <a:off x="270301" y="678514"/>
              <a:ext cx="121473" cy="119084"/>
            </a:xfrm>
            <a:custGeom>
              <a:avLst/>
              <a:gdLst/>
              <a:ahLst/>
              <a:cxnLst>
                <a:cxn ang="0">
                  <a:pos x="wd2" y="hd2"/>
                </a:cxn>
                <a:cxn ang="5400000">
                  <a:pos x="wd2" y="hd2"/>
                </a:cxn>
                <a:cxn ang="10800000">
                  <a:pos x="wd2" y="hd2"/>
                </a:cxn>
                <a:cxn ang="16200000">
                  <a:pos x="wd2" y="hd2"/>
                </a:cxn>
              </a:cxnLst>
              <a:rect l="0" t="0" r="r" b="b"/>
              <a:pathLst>
                <a:path w="20975" h="20306" fill="norm" stroke="1" extrusionOk="0">
                  <a:moveTo>
                    <a:pt x="404" y="20306"/>
                  </a:moveTo>
                  <a:cubicBezTo>
                    <a:pt x="-625" y="15614"/>
                    <a:pt x="341" y="10845"/>
                    <a:pt x="2958" y="7087"/>
                  </a:cubicBezTo>
                  <a:cubicBezTo>
                    <a:pt x="7068" y="1184"/>
                    <a:pt x="14408" y="-1294"/>
                    <a:pt x="20975" y="655"/>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sp>
        <p:nvSpPr>
          <p:cNvPr id="680" name="Line"/>
          <p:cNvSpPr/>
          <p:nvPr/>
        </p:nvSpPr>
        <p:spPr>
          <a:xfrm flipH="1">
            <a:off x="10066510" y="9185643"/>
            <a:ext cx="1465852" cy="1"/>
          </a:xfrm>
          <a:prstGeom prst="line">
            <a:avLst/>
          </a:prstGeom>
          <a:ln w="25400">
            <a:solidFill>
              <a:srgbClr val="A6AAA9">
                <a:alpha val="50000"/>
              </a:srgbClr>
            </a:solidFill>
            <a:miter lim="400000"/>
            <a:tailEnd type="triangle"/>
          </a:ln>
        </p:spPr>
        <p:txBody>
          <a:bodyPr lIns="54570" tIns="54570" rIns="54570" bIns="54570" anchor="ctr"/>
          <a:lstStyle/>
          <a:p>
            <a:pPr>
              <a:lnSpc>
                <a:spcPct val="80000"/>
              </a:lnSpc>
              <a:spcBef>
                <a:spcPts val="600"/>
              </a:spcBef>
              <a:defRPr b="0">
                <a:solidFill>
                  <a:srgbClr val="000000"/>
                </a:solidFill>
              </a:defRPr>
            </a:pPr>
          </a:p>
        </p:txBody>
      </p:sp>
      <p:sp>
        <p:nvSpPr>
          <p:cNvPr id="681" name="a &lt;- 1; b &lt;- 2…"/>
          <p:cNvSpPr txBox="1"/>
          <p:nvPr/>
        </p:nvSpPr>
        <p:spPr>
          <a:xfrm>
            <a:off x="9451423" y="9687416"/>
            <a:ext cx="1879272" cy="60459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i="1" sz="1100">
                <a:solidFill>
                  <a:schemeClr val="accent3">
                    <a:hueOff val="-145836"/>
                    <a:satOff val="-20311"/>
                    <a:lumOff val="-24375"/>
                  </a:schemeClr>
                </a:solidFill>
              </a:defRPr>
            </a:pPr>
            <a:r>
              <a:t>a &lt;- 1; b &lt;- 2</a:t>
            </a:r>
          </a:p>
          <a:p>
            <a:pPr>
              <a:lnSpc>
                <a:spcPct val="80000"/>
              </a:lnSpc>
              <a:spcBef>
                <a:spcPts val="0"/>
              </a:spcBef>
              <a:defRPr b="0" i="1" sz="1100">
                <a:solidFill>
                  <a:schemeClr val="accent3">
                    <a:hueOff val="-145836"/>
                    <a:satOff val="-20311"/>
                    <a:lumOff val="-24375"/>
                  </a:schemeClr>
                </a:solidFill>
              </a:defRPr>
            </a:pPr>
            <a:r>
              <a:t>p &lt;- quo(</a:t>
            </a:r>
            <a:r>
              <a:rPr b="1">
                <a:solidFill>
                  <a:srgbClr val="000000"/>
                </a:solidFill>
              </a:rPr>
              <a:t>.data$</a:t>
            </a:r>
            <a:r>
              <a:t>a + </a:t>
            </a:r>
            <a:r>
              <a:rPr>
                <a:solidFill>
                  <a:srgbClr val="000000"/>
                </a:solidFill>
                <a:latin typeface="Source Sans Pro Black"/>
                <a:ea typeface="Source Sans Pro Black"/>
                <a:cs typeface="Source Sans Pro Black"/>
                <a:sym typeface="Source Sans Pro Black"/>
              </a:rPr>
              <a:t>!!</a:t>
            </a:r>
            <a:r>
              <a:t>b)</a:t>
            </a:r>
          </a:p>
          <a:p>
            <a:pPr>
              <a:lnSpc>
                <a:spcPct val="80000"/>
              </a:lnSpc>
              <a:spcBef>
                <a:spcPts val="0"/>
              </a:spcBef>
              <a:defRPr b="0" sz="1100">
                <a:solidFill>
                  <a:schemeClr val="accent3">
                    <a:hueOff val="-145836"/>
                    <a:satOff val="-20311"/>
                    <a:lumOff val="-24375"/>
                  </a:schemeClr>
                </a:solidFill>
              </a:defRPr>
            </a:pPr>
            <a:r>
              <a:rPr i="1"/>
              <a:t>mask &lt;- tibble(a = 5, b = 6) </a:t>
            </a:r>
            <a:endParaRPr i="1"/>
          </a:p>
          <a:p>
            <a:pPr>
              <a:lnSpc>
                <a:spcPct val="80000"/>
              </a:lnSpc>
              <a:spcBef>
                <a:spcPts val="0"/>
              </a:spcBef>
              <a:defRPr b="0" sz="1100">
                <a:solidFill>
                  <a:schemeClr val="accent3">
                    <a:hueOff val="-145836"/>
                    <a:satOff val="-20311"/>
                    <a:lumOff val="-24375"/>
                  </a:schemeClr>
                </a:solidFill>
              </a:defRPr>
            </a:pPr>
            <a:r>
              <a:rPr i="1"/>
              <a:t>eval_tidy(p, data = mask)</a:t>
            </a:r>
          </a:p>
        </p:txBody>
      </p:sp>
      <p:sp>
        <p:nvSpPr>
          <p:cNvPr id="682" name="QUOTED EXPRESSION"/>
          <p:cNvSpPr txBox="1"/>
          <p:nvPr/>
        </p:nvSpPr>
        <p:spPr>
          <a:xfrm>
            <a:off x="9446408" y="7770007"/>
            <a:ext cx="1495045"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QUOTED EXPRESSION</a:t>
            </a:r>
          </a:p>
        </p:txBody>
      </p:sp>
      <p:sp>
        <p:nvSpPr>
          <p:cNvPr id="683" name="QUOSURES (and quoted exprs)"/>
          <p:cNvSpPr txBox="1"/>
          <p:nvPr/>
        </p:nvSpPr>
        <p:spPr>
          <a:xfrm>
            <a:off x="11582740" y="7770007"/>
            <a:ext cx="2024482"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QUOSURES </a:t>
            </a:r>
            <a:r>
              <a:rPr b="0"/>
              <a:t>(and quoted exprs)</a:t>
            </a:r>
          </a:p>
        </p:txBody>
      </p:sp>
      <p:sp>
        <p:nvSpPr>
          <p:cNvPr id="684" name="rlang::caller_env(n = 1) Returns calling env of the function it is in.…"/>
          <p:cNvSpPr txBox="1"/>
          <p:nvPr/>
        </p:nvSpPr>
        <p:spPr>
          <a:xfrm>
            <a:off x="1998624" y="3665882"/>
            <a:ext cx="2158671" cy="117795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700"/>
              </a:spcBef>
              <a:defRPr b="0" sz="1100">
                <a:solidFill>
                  <a:srgbClr val="000000"/>
                </a:solidFill>
              </a:defRPr>
            </a:pPr>
            <a:r>
              <a:rPr>
                <a:solidFill>
                  <a:schemeClr val="accent3">
                    <a:hueOff val="-145836"/>
                    <a:satOff val="-20311"/>
                    <a:lumOff val="-24375"/>
                  </a:schemeClr>
                </a:solidFill>
                <a:latin typeface="Source Sans Pro Semibold"/>
                <a:ea typeface="Source Sans Pro Semibold"/>
                <a:cs typeface="Source Sans Pro Semibold"/>
                <a:sym typeface="Source Sans Pro Semibold"/>
              </a:rPr>
              <a:t>rlang::</a:t>
            </a:r>
            <a:r>
              <a:rPr b="1"/>
              <a:t>caller_env</a:t>
            </a:r>
            <a:r>
              <a:t>(n = 1) Returns calling env of the function it is in.  </a:t>
            </a:r>
          </a:p>
          <a:p>
            <a:pPr>
              <a:lnSpc>
                <a:spcPct val="80000"/>
              </a:lnSpc>
              <a:spcBef>
                <a:spcPts val="700"/>
              </a:spcBef>
              <a:defRPr b="0" sz="1100">
                <a:solidFill>
                  <a:srgbClr val="000000"/>
                </a:solidFill>
              </a:defRPr>
            </a:pPr>
            <a:r>
              <a:rPr>
                <a:solidFill>
                  <a:schemeClr val="accent3">
                    <a:hueOff val="-145836"/>
                    <a:satOff val="-20311"/>
                    <a:lumOff val="-24375"/>
                  </a:schemeClr>
                </a:solidFill>
                <a:latin typeface="Source Sans Pro Semibold"/>
                <a:ea typeface="Source Sans Pro Semibold"/>
                <a:cs typeface="Source Sans Pro Semibold"/>
                <a:sym typeface="Source Sans Pro Semibold"/>
              </a:rPr>
              <a:t>rlang::</a:t>
            </a:r>
            <a:r>
              <a:rPr b="1"/>
              <a:t>child_env</a:t>
            </a:r>
            <a:r>
              <a:t>(.parent, ...) Creates new env as child of .parent. Also </a:t>
            </a:r>
            <a:r>
              <a:rPr b="1"/>
              <a:t>env</a:t>
            </a:r>
            <a:r>
              <a:t>.</a:t>
            </a:r>
          </a:p>
          <a:p>
            <a:pPr>
              <a:lnSpc>
                <a:spcPct val="80000"/>
              </a:lnSpc>
              <a:spcBef>
                <a:spcPts val="0"/>
              </a:spcBef>
              <a:defRPr b="0" sz="1100">
                <a:solidFill>
                  <a:srgbClr val="000000"/>
                </a:solidFill>
              </a:defRPr>
            </a:pPr>
            <a:r>
              <a:rPr>
                <a:solidFill>
                  <a:schemeClr val="accent3">
                    <a:hueOff val="-145836"/>
                    <a:satOff val="-20311"/>
                    <a:lumOff val="-24375"/>
                  </a:schemeClr>
                </a:solidFill>
                <a:latin typeface="Source Sans Pro Semibold"/>
                <a:ea typeface="Source Sans Pro Semibold"/>
                <a:cs typeface="Source Sans Pro Semibold"/>
                <a:sym typeface="Source Sans Pro Semibold"/>
              </a:rPr>
              <a:t>rlang::</a:t>
            </a:r>
            <a:r>
              <a:rPr b="1"/>
              <a:t>current_env</a:t>
            </a:r>
            <a:r>
              <a:t>() Returns execution env of the function it is in.</a:t>
            </a:r>
          </a:p>
        </p:txBody>
      </p:sp>
      <p:grpSp>
        <p:nvGrpSpPr>
          <p:cNvPr id="687" name="Group"/>
          <p:cNvGrpSpPr/>
          <p:nvPr/>
        </p:nvGrpSpPr>
        <p:grpSpPr>
          <a:xfrm>
            <a:off x="469868" y="2393792"/>
            <a:ext cx="347204" cy="194133"/>
            <a:chOff x="0" y="0"/>
            <a:chExt cx="347202" cy="194131"/>
          </a:xfrm>
        </p:grpSpPr>
        <p:sp>
          <p:nvSpPr>
            <p:cNvPr id="685" name="Rectangle"/>
            <p:cNvSpPr/>
            <p:nvPr/>
          </p:nvSpPr>
          <p:spPr>
            <a:xfrm>
              <a:off x="0" y="9067"/>
              <a:ext cx="347203" cy="185065"/>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86" name="pi"/>
            <p:cNvSpPr txBox="1"/>
            <p:nvPr/>
          </p:nvSpPr>
          <p:spPr>
            <a:xfrm>
              <a:off x="102558" y="0"/>
              <a:ext cx="142088"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pi</a:t>
              </a:r>
            </a:p>
          </p:txBody>
        </p:sp>
      </p:grpSp>
      <p:grpSp>
        <p:nvGrpSpPr>
          <p:cNvPr id="701" name="Group"/>
          <p:cNvGrpSpPr/>
          <p:nvPr/>
        </p:nvGrpSpPr>
        <p:grpSpPr>
          <a:xfrm>
            <a:off x="9444166" y="1674336"/>
            <a:ext cx="1313511" cy="432197"/>
            <a:chOff x="0" y="0"/>
            <a:chExt cx="1313510" cy="432195"/>
          </a:xfrm>
        </p:grpSpPr>
        <p:grpSp>
          <p:nvGrpSpPr>
            <p:cNvPr id="693" name="Group"/>
            <p:cNvGrpSpPr/>
            <p:nvPr/>
          </p:nvGrpSpPr>
          <p:grpSpPr>
            <a:xfrm>
              <a:off x="889000" y="0"/>
              <a:ext cx="424511" cy="432196"/>
              <a:chOff x="0" y="0"/>
              <a:chExt cx="424510" cy="432195"/>
            </a:xfrm>
          </p:grpSpPr>
          <p:sp>
            <p:nvSpPr>
              <p:cNvPr id="688"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89" name="a + b"/>
              <p:cNvSpPr txBox="1"/>
              <p:nvPr/>
            </p:nvSpPr>
            <p:spPr>
              <a:xfrm>
                <a:off x="0" y="222759"/>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sp>
            <p:nvSpPr>
              <p:cNvPr id="690"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91"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92" name="e"/>
              <p:cNvSpPr txBox="1"/>
              <p:nvPr/>
            </p:nvSpPr>
            <p:spPr>
              <a:xfrm>
                <a:off x="148755"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e</a:t>
                </a:r>
              </a:p>
            </p:txBody>
          </p:sp>
        </p:grpSp>
        <p:sp>
          <p:nvSpPr>
            <p:cNvPr id="694" name="Line"/>
            <p:cNvSpPr/>
            <p:nvPr/>
          </p:nvSpPr>
          <p:spPr>
            <a:xfrm>
              <a:off x="466245" y="136690"/>
              <a:ext cx="383447" cy="158599"/>
            </a:xfrm>
            <a:prstGeom prst="line">
              <a:avLst/>
            </a:prstGeom>
            <a:noFill/>
            <a:ln w="1270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nvGrpSpPr>
            <p:cNvPr id="700" name="Group"/>
            <p:cNvGrpSpPr/>
            <p:nvPr/>
          </p:nvGrpSpPr>
          <p:grpSpPr>
            <a:xfrm>
              <a:off x="0" y="19559"/>
              <a:ext cx="424511" cy="412637"/>
              <a:chOff x="0" y="19559"/>
              <a:chExt cx="424510" cy="412636"/>
            </a:xfrm>
          </p:grpSpPr>
          <p:sp>
            <p:nvSpPr>
              <p:cNvPr id="695"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96"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97"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698" name="3"/>
              <p:cNvSpPr txBox="1"/>
              <p:nvPr/>
            </p:nvSpPr>
            <p:spPr>
              <a:xfrm>
                <a:off x="148755" y="227552"/>
                <a:ext cx="127001" cy="1671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b="0" sz="1000">
                    <a:solidFill>
                      <a:srgbClr val="000000"/>
                    </a:solidFill>
                    <a:latin typeface="Monaco"/>
                    <a:ea typeface="Monaco"/>
                    <a:cs typeface="Monaco"/>
                    <a:sym typeface="Monaco"/>
                  </a:defRPr>
                </a:lvl1pPr>
              </a:lstStyle>
              <a:p>
                <a:pPr/>
                <a:r>
                  <a:t>3</a:t>
                </a:r>
              </a:p>
            </p:txBody>
          </p:sp>
          <p:sp>
            <p:nvSpPr>
              <p:cNvPr id="699" name="a + b"/>
              <p:cNvSpPr txBox="1"/>
              <p:nvPr/>
            </p:nvSpPr>
            <p:spPr>
              <a:xfrm>
                <a:off x="0" y="19559"/>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grpSp>
      </p:grpSp>
      <p:sp>
        <p:nvSpPr>
          <p:cNvPr id="702" name="Quote code in one of two ways (if in doubt use a quosure):"/>
          <p:cNvSpPr txBox="1"/>
          <p:nvPr/>
        </p:nvSpPr>
        <p:spPr>
          <a:xfrm>
            <a:off x="4778598" y="1907878"/>
            <a:ext cx="3807788" cy="2996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p>
            <a:pPr lvl="1" indent="0">
              <a:lnSpc>
                <a:spcPct val="80000"/>
              </a:lnSpc>
              <a:spcBef>
                <a:spcPts val="0"/>
              </a:spcBef>
              <a:defRPr b="0" sz="2500">
                <a:solidFill>
                  <a:srgbClr val="53585F"/>
                </a:solidFill>
              </a:defRPr>
            </a:pPr>
            <a:r>
              <a:rPr sz="1200"/>
              <a:t>Quote code in one of two ways (if in doubt use a quosure): </a:t>
            </a:r>
          </a:p>
        </p:txBody>
      </p:sp>
      <p:sp>
        <p:nvSpPr>
          <p:cNvPr id="703" name="parse"/>
          <p:cNvSpPr txBox="1"/>
          <p:nvPr/>
        </p:nvSpPr>
        <p:spPr>
          <a:xfrm>
            <a:off x="6139140" y="6554840"/>
            <a:ext cx="424511" cy="18009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a:lnSpc>
                <a:spcPct val="80000"/>
              </a:lnSpc>
              <a:spcBef>
                <a:spcPts val="500"/>
              </a:spcBef>
              <a:defRPr b="0" sz="1100">
                <a:solidFill>
                  <a:srgbClr val="000000"/>
                </a:solidFill>
              </a:defRPr>
            </a:lvl1pPr>
          </a:lstStyle>
          <a:p>
            <a:pPr/>
            <a:r>
              <a:t>parse</a:t>
            </a:r>
          </a:p>
        </p:txBody>
      </p:sp>
      <p:sp>
        <p:nvSpPr>
          <p:cNvPr id="704" name="deparse"/>
          <p:cNvSpPr txBox="1"/>
          <p:nvPr/>
        </p:nvSpPr>
        <p:spPr>
          <a:xfrm>
            <a:off x="7066246" y="6554840"/>
            <a:ext cx="538811" cy="18009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a:lnSpc>
                <a:spcPct val="80000"/>
              </a:lnSpc>
              <a:spcBef>
                <a:spcPts val="500"/>
              </a:spcBef>
              <a:defRPr b="0" sz="1100">
                <a:solidFill>
                  <a:srgbClr val="000000"/>
                </a:solidFill>
              </a:defRPr>
            </a:lvl1pPr>
          </a:lstStyle>
          <a:p>
            <a:pPr/>
            <a:r>
              <a:t>deparse</a:t>
            </a:r>
          </a:p>
        </p:txBody>
      </p:sp>
      <p:sp>
        <p:nvSpPr>
          <p:cNvPr id="705" name="rlang::eval_bare(expr, env = parent.frame()) Evaluate expr in env. eval_bare(e, env =.GlobalEnv)"/>
          <p:cNvSpPr txBox="1"/>
          <p:nvPr/>
        </p:nvSpPr>
        <p:spPr>
          <a:xfrm>
            <a:off x="9451817" y="8048713"/>
            <a:ext cx="2044372" cy="54995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500"/>
              </a:spcBef>
              <a:defRPr b="0" sz="1100">
                <a:solidFill>
                  <a:srgbClr val="000000"/>
                </a:solidFill>
              </a:defRPr>
            </a:pPr>
            <a:r>
              <a:rPr>
                <a:solidFill>
                  <a:schemeClr val="accent3">
                    <a:hueOff val="-145836"/>
                    <a:satOff val="-20311"/>
                    <a:lumOff val="-24375"/>
                  </a:schemeClr>
                </a:solidFill>
              </a:rPr>
              <a:t>rlang::</a:t>
            </a:r>
            <a:r>
              <a:rPr b="1"/>
              <a:t>eval_bare</a:t>
            </a:r>
            <a:r>
              <a:t>(expr, env = parent.frame()) Evaluate expr in env. </a:t>
            </a:r>
            <a:r>
              <a:rPr i="1"/>
              <a:t>eval_bare(e, env =.GlobalEnv)</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7" name="Rectangle"/>
          <p:cNvSpPr/>
          <p:nvPr/>
        </p:nvSpPr>
        <p:spPr>
          <a:xfrm>
            <a:off x="11531940" y="8866246"/>
            <a:ext cx="2119094" cy="1468354"/>
          </a:xfrm>
          <a:prstGeom prst="rect">
            <a:avLst/>
          </a:prstGeom>
          <a:solidFill>
            <a:srgbClr val="A6AAA9">
              <a:alpha val="25439"/>
            </a:srgbClr>
          </a:soli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708" name="Rectangle"/>
          <p:cNvSpPr/>
          <p:nvPr/>
        </p:nvSpPr>
        <p:spPr>
          <a:xfrm>
            <a:off x="312409" y="1533141"/>
            <a:ext cx="4044516" cy="8414517"/>
          </a:xfrm>
          <a:prstGeom prst="rect">
            <a:avLst/>
          </a:prstGeom>
          <a:gradFill>
            <a:gsLst>
              <a:gs pos="0">
                <a:srgbClr val="FFFFFF">
                  <a:alpha val="25385"/>
                </a:srgbClr>
              </a:gs>
              <a:gs pos="19244">
                <a:srgbClr val="FFD300">
                  <a:alpha val="25385"/>
                </a:srgbClr>
              </a:gs>
            </a:gsLst>
            <a:lin ang="16224155"/>
          </a:gra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709" name="Symbol - a name that represents a value…"/>
          <p:cNvSpPr txBox="1"/>
          <p:nvPr/>
        </p:nvSpPr>
        <p:spPr>
          <a:xfrm>
            <a:off x="1372615" y="2564092"/>
            <a:ext cx="2887392" cy="805914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rPr b="1"/>
              <a:t>Symbol</a:t>
            </a:r>
            <a:r>
              <a:t> - a name that represents a value </a:t>
            </a:r>
          </a:p>
          <a:p>
            <a:pPr>
              <a:lnSpc>
                <a:spcPct val="80000"/>
              </a:lnSpc>
              <a:spcBef>
                <a:spcPts val="1200"/>
              </a:spcBef>
              <a:defRPr b="0" sz="1100">
                <a:solidFill>
                  <a:srgbClr val="000000"/>
                </a:solidFill>
              </a:defRPr>
            </a:pPr>
            <a:r>
              <a:t>or object stored in R. </a:t>
            </a:r>
            <a:r>
              <a:rPr i="1"/>
              <a:t>is_symbol(expr(pi))</a:t>
            </a:r>
            <a:endParaRPr i="1"/>
          </a:p>
          <a:p>
            <a:pPr>
              <a:lnSpc>
                <a:spcPct val="80000"/>
              </a:lnSpc>
              <a:spcBef>
                <a:spcPts val="0"/>
              </a:spcBef>
              <a:defRPr b="0" sz="1100">
                <a:solidFill>
                  <a:srgbClr val="000000"/>
                </a:solidFill>
              </a:defRPr>
            </a:pPr>
            <a:r>
              <a:rPr b="1"/>
              <a:t>Environment</a:t>
            </a:r>
            <a:r>
              <a:t> - a list-like object that binds</a:t>
            </a:r>
          </a:p>
          <a:p>
            <a:pPr>
              <a:lnSpc>
                <a:spcPct val="80000"/>
              </a:lnSpc>
              <a:spcBef>
                <a:spcPts val="0"/>
              </a:spcBef>
              <a:defRPr b="0" sz="1100">
                <a:solidFill>
                  <a:srgbClr val="000000"/>
                </a:solidFill>
              </a:defRPr>
            </a:pPr>
            <a:r>
              <a:t>symbols (names) to objects stored in memory. </a:t>
            </a:r>
          </a:p>
          <a:p>
            <a:pPr>
              <a:lnSpc>
                <a:spcPct val="80000"/>
              </a:lnSpc>
              <a:spcBef>
                <a:spcPts val="0"/>
              </a:spcBef>
              <a:defRPr b="0" sz="1100">
                <a:solidFill>
                  <a:srgbClr val="000000"/>
                </a:solidFill>
              </a:defRPr>
            </a:pPr>
            <a:r>
              <a:t>Each env contains a link to a second, </a:t>
            </a:r>
            <a:r>
              <a:rPr b="1"/>
              <a:t>parent </a:t>
            </a:r>
            <a:endParaRPr b="1"/>
          </a:p>
          <a:p>
            <a:pPr>
              <a:lnSpc>
                <a:spcPct val="80000"/>
              </a:lnSpc>
              <a:spcBef>
                <a:spcPts val="10900"/>
              </a:spcBef>
              <a:defRPr b="0" sz="1100">
                <a:solidFill>
                  <a:srgbClr val="000000"/>
                </a:solidFill>
              </a:defRPr>
            </a:pPr>
            <a:r>
              <a:t>env, which creates a chain, or search path, of environments. </a:t>
            </a:r>
            <a:r>
              <a:rPr i="1"/>
              <a:t>is_environment(current_env())</a:t>
            </a:r>
            <a:endParaRPr i="1"/>
          </a:p>
          <a:p>
            <a:pPr>
              <a:lnSpc>
                <a:spcPct val="80000"/>
              </a:lnSpc>
              <a:spcBef>
                <a:spcPts val="0"/>
              </a:spcBef>
              <a:defRPr b="0" sz="1100">
                <a:solidFill>
                  <a:srgbClr val="000000"/>
                </a:solidFill>
              </a:defRPr>
            </a:pPr>
            <a:r>
              <a:rPr b="1"/>
              <a:t>Constant</a:t>
            </a:r>
            <a:r>
              <a:t> - a bare value (i.e. an atomic </a:t>
            </a:r>
          </a:p>
          <a:p>
            <a:pPr>
              <a:lnSpc>
                <a:spcPct val="80000"/>
              </a:lnSpc>
              <a:spcBef>
                <a:spcPts val="1200"/>
              </a:spcBef>
              <a:defRPr b="0" sz="1100">
                <a:solidFill>
                  <a:srgbClr val="000000"/>
                </a:solidFill>
              </a:defRPr>
            </a:pPr>
            <a:r>
              <a:t>vector of length 1). </a:t>
            </a:r>
            <a:r>
              <a:rPr i="1"/>
              <a:t>is_bare_atomic(1)</a:t>
            </a:r>
            <a:endParaRPr i="1"/>
          </a:p>
          <a:p>
            <a:pPr>
              <a:lnSpc>
                <a:spcPct val="80000"/>
              </a:lnSpc>
              <a:spcBef>
                <a:spcPts val="1200"/>
              </a:spcBef>
              <a:defRPr b="0" sz="1100">
                <a:solidFill>
                  <a:srgbClr val="000000"/>
                </a:solidFill>
              </a:defRPr>
            </a:pPr>
            <a:r>
              <a:rPr b="1"/>
              <a:t>Call object</a:t>
            </a:r>
            <a:r>
              <a:t> - a vector of symbols/constants/calls  that begins with a function name, possibly followed by arguments. </a:t>
            </a:r>
            <a:r>
              <a:rPr i="1"/>
              <a:t>is_call(expr(abs(1)))</a:t>
            </a:r>
            <a:endParaRPr i="1"/>
          </a:p>
          <a:p>
            <a:pPr>
              <a:lnSpc>
                <a:spcPct val="80000"/>
              </a:lnSpc>
              <a:spcBef>
                <a:spcPts val="500"/>
              </a:spcBef>
              <a:defRPr b="0" sz="1100">
                <a:solidFill>
                  <a:srgbClr val="000000"/>
                </a:solidFill>
              </a:defRPr>
            </a:pPr>
            <a:r>
              <a:rPr b="1"/>
              <a:t>Code</a:t>
            </a:r>
            <a:r>
              <a:t> - a sequence of symbols/constants/calls that will return a result if evaluated. Code can be:</a:t>
            </a:r>
          </a:p>
          <a:p>
            <a:pPr marL="139700" indent="-139700">
              <a:lnSpc>
                <a:spcPct val="80000"/>
              </a:lnSpc>
              <a:spcBef>
                <a:spcPts val="300"/>
              </a:spcBef>
              <a:defRPr b="0" sz="1100">
                <a:solidFill>
                  <a:srgbClr val="000000"/>
                </a:solidFill>
              </a:defRPr>
            </a:pPr>
            <a:r>
              <a:t>1. Evaluated immediately     (</a:t>
            </a:r>
            <a:r>
              <a:rPr>
                <a:latin typeface="Source Sans Pro Semibold"/>
                <a:ea typeface="Source Sans Pro Semibold"/>
                <a:cs typeface="Source Sans Pro Semibold"/>
                <a:sym typeface="Source Sans Pro Semibold"/>
              </a:rPr>
              <a:t>Standard Eval</a:t>
            </a:r>
            <a:r>
              <a:t>)</a:t>
            </a:r>
          </a:p>
          <a:p>
            <a:pPr marL="139700" indent="-139700">
              <a:lnSpc>
                <a:spcPct val="80000"/>
              </a:lnSpc>
              <a:spcBef>
                <a:spcPts val="500"/>
              </a:spcBef>
              <a:defRPr b="0" sz="1100">
                <a:solidFill>
                  <a:srgbClr val="000000"/>
                </a:solidFill>
              </a:defRPr>
            </a:pPr>
            <a:r>
              <a:t>2. Quoted to use later   (</a:t>
            </a:r>
            <a:r>
              <a:rPr>
                <a:latin typeface="Source Sans Pro Semibold"/>
                <a:ea typeface="Source Sans Pro Semibold"/>
                <a:cs typeface="Source Sans Pro Semibold"/>
                <a:sym typeface="Source Sans Pro Semibold"/>
              </a:rPr>
              <a:t>Non-Standard Eval</a:t>
            </a:r>
            <a:r>
              <a:t>)</a:t>
            </a:r>
          </a:p>
          <a:p>
            <a:pPr indent="76200">
              <a:lnSpc>
                <a:spcPct val="80000"/>
              </a:lnSpc>
              <a:spcBef>
                <a:spcPts val="1500"/>
              </a:spcBef>
              <a:defRPr b="0" sz="1100">
                <a:solidFill>
                  <a:srgbClr val="000000"/>
                </a:solidFill>
              </a:defRPr>
            </a:pPr>
            <a:r>
              <a:rPr i="1"/>
              <a:t>is_expression(expr(pi))</a:t>
            </a:r>
          </a:p>
          <a:p>
            <a:pPr>
              <a:lnSpc>
                <a:spcPct val="80000"/>
              </a:lnSpc>
              <a:spcBef>
                <a:spcPts val="1500"/>
              </a:spcBef>
              <a:defRPr b="0" sz="1100">
                <a:solidFill>
                  <a:srgbClr val="000000"/>
                </a:solidFill>
              </a:defRPr>
            </a:pPr>
            <a:r>
              <a:rPr b="1"/>
              <a:t>Expression</a:t>
            </a:r>
            <a:r>
              <a:t> - an object that stores quoted code without evaluating it. is_</a:t>
            </a:r>
            <a:r>
              <a:rPr i="1"/>
              <a:t>expression(expr(a + b))</a:t>
            </a:r>
            <a:endParaRPr i="1"/>
          </a:p>
          <a:p>
            <a:pPr>
              <a:lnSpc>
                <a:spcPct val="80000"/>
              </a:lnSpc>
              <a:spcBef>
                <a:spcPts val="0"/>
              </a:spcBef>
              <a:defRPr b="0" sz="1100">
                <a:solidFill>
                  <a:srgbClr val="000000"/>
                </a:solidFill>
              </a:defRPr>
            </a:pPr>
            <a:r>
              <a:rPr b="1"/>
              <a:t>Quosure</a:t>
            </a:r>
            <a:r>
              <a:t>- an object that stores both quoted </a:t>
            </a:r>
          </a:p>
          <a:p>
            <a:pPr>
              <a:lnSpc>
                <a:spcPct val="80000"/>
              </a:lnSpc>
              <a:spcBef>
                <a:spcPts val="10900"/>
              </a:spcBef>
              <a:defRPr b="0" sz="1100">
                <a:solidFill>
                  <a:srgbClr val="000000"/>
                </a:solidFill>
              </a:defRPr>
            </a:pPr>
            <a:r>
              <a:t>code (without evaluating it) and the code's environment. </a:t>
            </a:r>
            <a:r>
              <a:rPr i="1"/>
              <a:t>is_quosure(quo(a + b))</a:t>
            </a:r>
            <a:endParaRPr i="1"/>
          </a:p>
          <a:p>
            <a:pPr>
              <a:lnSpc>
                <a:spcPct val="80000"/>
              </a:lnSpc>
              <a:spcBef>
                <a:spcPts val="1500"/>
              </a:spcBef>
              <a:defRPr b="0" sz="1100">
                <a:solidFill>
                  <a:srgbClr val="000000"/>
                </a:solidFill>
              </a:defRPr>
            </a:pPr>
            <a:r>
              <a:rPr b="1"/>
              <a:t>Expression Vector</a:t>
            </a:r>
            <a:r>
              <a:t> - a list of pieces of quoted code created by base R's </a:t>
            </a:r>
            <a:r>
              <a:rPr i="1"/>
              <a:t>expression</a:t>
            </a:r>
            <a:r>
              <a:t> and </a:t>
            </a:r>
            <a:r>
              <a:rPr i="1"/>
              <a:t>parse</a:t>
            </a:r>
            <a:r>
              <a:t> functions. Not to be confused with </a:t>
            </a:r>
            <a:r>
              <a:rPr b="1"/>
              <a:t>expression</a:t>
            </a:r>
            <a:r>
              <a:t>.</a:t>
            </a:r>
          </a:p>
        </p:txBody>
      </p:sp>
      <p:sp>
        <p:nvSpPr>
          <p:cNvPr id="710" name="rlang::quo_get_env(quo) Return  the environment of a quosure.…"/>
          <p:cNvSpPr txBox="1"/>
          <p:nvPr/>
        </p:nvSpPr>
        <p:spPr>
          <a:xfrm>
            <a:off x="1922424" y="8250732"/>
            <a:ext cx="2018971" cy="156871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700"/>
              </a:spcBef>
              <a:defRPr b="0" sz="1100">
                <a:solidFill>
                  <a:srgbClr val="000000"/>
                </a:solidFill>
              </a:defRPr>
            </a:pPr>
            <a:r>
              <a:rPr>
                <a:solidFill>
                  <a:schemeClr val="accent3">
                    <a:hueOff val="-145836"/>
                    <a:satOff val="-20311"/>
                    <a:lumOff val="-24375"/>
                  </a:schemeClr>
                </a:solidFill>
                <a:latin typeface="Source Sans Pro Semibold"/>
                <a:ea typeface="Source Sans Pro Semibold"/>
                <a:cs typeface="Source Sans Pro Semibold"/>
                <a:sym typeface="Source Sans Pro Semibold"/>
              </a:rPr>
              <a:t>rlang::</a:t>
            </a:r>
            <a:r>
              <a:rPr b="1"/>
              <a:t>quo_get_env</a:t>
            </a:r>
            <a:r>
              <a:t>(quo) Return  the environment of a quosure.</a:t>
            </a:r>
          </a:p>
          <a:p>
            <a:pPr>
              <a:lnSpc>
                <a:spcPct val="80000"/>
              </a:lnSpc>
              <a:spcBef>
                <a:spcPts val="700"/>
              </a:spcBef>
              <a:defRPr b="0" sz="1100">
                <a:solidFill>
                  <a:srgbClr val="000000"/>
                </a:solidFill>
              </a:defRPr>
            </a:pPr>
            <a:r>
              <a:rPr>
                <a:solidFill>
                  <a:schemeClr val="accent3">
                    <a:hueOff val="-145836"/>
                    <a:satOff val="-20311"/>
                    <a:lumOff val="-24375"/>
                  </a:schemeClr>
                </a:solidFill>
                <a:latin typeface="Source Sans Pro Semibold"/>
                <a:ea typeface="Source Sans Pro Semibold"/>
                <a:cs typeface="Source Sans Pro Semibold"/>
                <a:sym typeface="Source Sans Pro Semibold"/>
              </a:rPr>
              <a:t>rlang::</a:t>
            </a:r>
            <a:r>
              <a:rPr b="1"/>
              <a:t>quo_set_env</a:t>
            </a:r>
            <a:r>
              <a:t>(quo, expr) Set  the environment of a quosure.</a:t>
            </a:r>
          </a:p>
          <a:p>
            <a:pPr>
              <a:lnSpc>
                <a:spcPct val="80000"/>
              </a:lnSpc>
              <a:spcBef>
                <a:spcPts val="0"/>
              </a:spcBef>
              <a:defRPr b="0" sz="1100">
                <a:solidFill>
                  <a:srgbClr val="000000"/>
                </a:solidFill>
              </a:defRPr>
            </a:pPr>
            <a:r>
              <a:rPr>
                <a:solidFill>
                  <a:schemeClr val="accent3">
                    <a:hueOff val="-145836"/>
                    <a:satOff val="-20311"/>
                    <a:lumOff val="-24375"/>
                  </a:schemeClr>
                </a:solidFill>
                <a:latin typeface="Source Sans Pro Semibold"/>
                <a:ea typeface="Source Sans Pro Semibold"/>
                <a:cs typeface="Source Sans Pro Semibold"/>
                <a:sym typeface="Source Sans Pro Semibold"/>
              </a:rPr>
              <a:t>rlang::</a:t>
            </a:r>
            <a:r>
              <a:rPr b="1"/>
              <a:t>quo_get_expr</a:t>
            </a:r>
            <a:r>
              <a:t>(quo) Return the expression of a quosure.</a:t>
            </a:r>
          </a:p>
        </p:txBody>
      </p:sp>
      <p:grpSp>
        <p:nvGrpSpPr>
          <p:cNvPr id="726" name="Group"/>
          <p:cNvGrpSpPr/>
          <p:nvPr/>
        </p:nvGrpSpPr>
        <p:grpSpPr>
          <a:xfrm>
            <a:off x="8406780" y="-1013162"/>
            <a:ext cx="6134600" cy="2980092"/>
            <a:chOff x="0" y="51032"/>
            <a:chExt cx="6134598" cy="2980090"/>
          </a:xfrm>
        </p:grpSpPr>
        <p:sp>
          <p:nvSpPr>
            <p:cNvPr id="711" name="Triangle"/>
            <p:cNvSpPr/>
            <p:nvPr/>
          </p:nvSpPr>
          <p:spPr>
            <a:xfrm rot="1800000">
              <a:off x="1177377" y="304285"/>
              <a:ext cx="1319509" cy="1143860"/>
            </a:xfrm>
            <a:prstGeom prst="triangle">
              <a:avLst/>
            </a:prstGeom>
            <a:solidFill>
              <a:srgbClr val="474747"/>
            </a:solidFill>
            <a:ln w="3175"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12" name="Circle"/>
            <p:cNvSpPr/>
            <p:nvPr/>
          </p:nvSpPr>
          <p:spPr>
            <a:xfrm flipH="1">
              <a:off x="1550782" y="838357"/>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13" name="Circle"/>
            <p:cNvSpPr/>
            <p:nvPr/>
          </p:nvSpPr>
          <p:spPr>
            <a:xfrm flipH="1">
              <a:off x="0" y="819778"/>
              <a:ext cx="422089" cy="422090"/>
            </a:xfrm>
            <a:prstGeom prst="ellipse">
              <a:avLst/>
            </a:prstGeom>
            <a:solidFill>
              <a:srgbClr val="797979">
                <a:alpha val="49754"/>
              </a:srgb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14" name="Triangle"/>
            <p:cNvSpPr/>
            <p:nvPr/>
          </p:nvSpPr>
          <p:spPr>
            <a:xfrm rot="19800000">
              <a:off x="2896973" y="973389"/>
              <a:ext cx="1319509" cy="1143860"/>
            </a:xfrm>
            <a:prstGeom prst="triangle">
              <a:avLst/>
            </a:prstGeom>
            <a:solidFill>
              <a:srgbClr val="757575"/>
            </a:solidFill>
            <a:ln w="6350" cap="flat">
              <a:solidFill>
                <a:srgbClr val="75757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15" name="Triangle"/>
            <p:cNvSpPr/>
            <p:nvPr/>
          </p:nvSpPr>
          <p:spPr>
            <a:xfrm rot="1800000">
              <a:off x="3470359" y="1634009"/>
              <a:ext cx="1319509" cy="1143861"/>
            </a:xfrm>
            <a:prstGeom prst="triangle">
              <a:avLst/>
            </a:prstGeom>
            <a:solidFill>
              <a:srgbClr val="474747"/>
            </a:solidFill>
            <a:ln w="6350"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16" name="Circle"/>
            <p:cNvSpPr/>
            <p:nvPr/>
          </p:nvSpPr>
          <p:spPr>
            <a:xfrm flipH="1">
              <a:off x="3461021" y="1507461"/>
              <a:ext cx="422090" cy="422090"/>
            </a:xfrm>
            <a:prstGeom prst="ellipse">
              <a:avLst/>
            </a:prstGeom>
            <a:solidFill>
              <a:srgbClr val="474747"/>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17" name="Circle"/>
            <p:cNvSpPr/>
            <p:nvPr/>
          </p:nvSpPr>
          <p:spPr>
            <a:xfrm flipH="1">
              <a:off x="3843763" y="2168082"/>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18" name="Triangle"/>
            <p:cNvSpPr/>
            <p:nvPr/>
          </p:nvSpPr>
          <p:spPr>
            <a:xfrm rot="1800000">
              <a:off x="3470359" y="312963"/>
              <a:ext cx="1319509" cy="1143861"/>
            </a:xfrm>
            <a:prstGeom prst="triangle">
              <a:avLst/>
            </a:prstGeom>
            <a:solidFill>
              <a:srgbClr val="474747"/>
            </a:solidFill>
            <a:ln w="6350"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19" name="Circle"/>
            <p:cNvSpPr/>
            <p:nvPr/>
          </p:nvSpPr>
          <p:spPr>
            <a:xfrm flipH="1">
              <a:off x="3843763" y="847036"/>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20" name="Triangle"/>
            <p:cNvSpPr/>
            <p:nvPr/>
          </p:nvSpPr>
          <p:spPr>
            <a:xfrm rot="19800000">
              <a:off x="4044130" y="318647"/>
              <a:ext cx="1319509" cy="1143861"/>
            </a:xfrm>
            <a:prstGeom prst="triangle">
              <a:avLst/>
            </a:prstGeom>
            <a:solidFill>
              <a:srgbClr val="757575"/>
            </a:solidFill>
            <a:ln w="6350" cap="flat">
              <a:solidFill>
                <a:srgbClr val="75757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21" name="Circle"/>
            <p:cNvSpPr/>
            <p:nvPr/>
          </p:nvSpPr>
          <p:spPr>
            <a:xfrm flipH="1">
              <a:off x="4608178" y="852720"/>
              <a:ext cx="422090" cy="422090"/>
            </a:xfrm>
            <a:prstGeom prst="ellipse">
              <a:avLst/>
            </a:prstGeom>
            <a:solidFill>
              <a:srgbClr val="474747"/>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22" name="Triangle"/>
            <p:cNvSpPr/>
            <p:nvPr/>
          </p:nvSpPr>
          <p:spPr>
            <a:xfrm rot="1800000">
              <a:off x="4617515" y="979268"/>
              <a:ext cx="1319509" cy="1143861"/>
            </a:xfrm>
            <a:prstGeom prst="triangle">
              <a:avLst/>
            </a:prstGeom>
            <a:solidFill>
              <a:srgbClr val="474747"/>
            </a:solidFill>
            <a:ln w="6350"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23" name="Circle"/>
            <p:cNvSpPr/>
            <p:nvPr/>
          </p:nvSpPr>
          <p:spPr>
            <a:xfrm flipH="1">
              <a:off x="4990920" y="1513341"/>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24" name="Triangle"/>
            <p:cNvSpPr/>
            <p:nvPr/>
          </p:nvSpPr>
          <p:spPr>
            <a:xfrm rot="19800000">
              <a:off x="1751148" y="309969"/>
              <a:ext cx="1319510" cy="1143860"/>
            </a:xfrm>
            <a:prstGeom prst="triangle">
              <a:avLst/>
            </a:prstGeom>
            <a:solidFill>
              <a:srgbClr val="757575"/>
            </a:solidFill>
            <a:ln w="6350" cap="flat">
              <a:solidFill>
                <a:srgbClr val="75757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25" name="Circle"/>
            <p:cNvSpPr/>
            <p:nvPr/>
          </p:nvSpPr>
          <p:spPr>
            <a:xfrm flipH="1">
              <a:off x="2315196" y="844041"/>
              <a:ext cx="422090" cy="422090"/>
            </a:xfrm>
            <a:prstGeom prst="ellipse">
              <a:avLst/>
            </a:prstGeom>
            <a:solidFill>
              <a:srgbClr val="474747"/>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sp>
        <p:nvSpPr>
          <p:cNvPr id="727" name="Rectangle"/>
          <p:cNvSpPr/>
          <p:nvPr/>
        </p:nvSpPr>
        <p:spPr>
          <a:xfrm>
            <a:off x="8383487" y="-26122"/>
            <a:ext cx="5593304" cy="2566923"/>
          </a:xfrm>
          <a:prstGeom prst="rect">
            <a:avLst/>
          </a:prstGeom>
          <a:gradFill>
            <a:gsLst>
              <a:gs pos="0">
                <a:srgbClr val="FFFFFF">
                  <a:alpha val="0"/>
                </a:srgbClr>
              </a:gs>
              <a:gs pos="20382">
                <a:srgbClr val="FFFFFF">
                  <a:alpha val="30265"/>
                </a:srgbClr>
              </a:gs>
              <a:gs pos="35803">
                <a:srgbClr val="FFFFFF">
                  <a:alpha val="65132"/>
                </a:srgbClr>
              </a:gs>
              <a:gs pos="55434">
                <a:srgbClr val="FFFFFF"/>
              </a:gs>
            </a:gsLst>
            <a:path>
              <a:fillToRect l="49659" t="-26178" r="50340" b="126178"/>
            </a:path>
          </a:gradFill>
          <a:ln w="12700">
            <a:miter lim="400000"/>
          </a:ln>
        </p:spPr>
        <p:txBody>
          <a:bodyPr lIns="54570" tIns="54570" rIns="54570" bIns="54570" anchor="ctr"/>
          <a:lstStyle/>
          <a:p>
            <a:pPr>
              <a:lnSpc>
                <a:spcPct val="80000"/>
              </a:lnSpc>
              <a:spcBef>
                <a:spcPts val="0"/>
              </a:spcBef>
              <a:defRPr b="0">
                <a:solidFill>
                  <a:srgbClr val="000000"/>
                </a:solidFill>
              </a:defRPr>
            </a:pPr>
          </a:p>
        </p:txBody>
      </p:sp>
      <p:pic>
        <p:nvPicPr>
          <p:cNvPr id="728" name="rlang.png" descr="rlang.png"/>
          <p:cNvPicPr>
            <a:picLocks noChangeAspect="1"/>
          </p:cNvPicPr>
          <p:nvPr/>
        </p:nvPicPr>
        <p:blipFill>
          <a:blip r:embed="rId2">
            <a:extLst/>
          </a:blip>
          <a:stretch>
            <a:fillRect/>
          </a:stretch>
        </p:blipFill>
        <p:spPr>
          <a:xfrm>
            <a:off x="12313158" y="220625"/>
            <a:ext cx="1358901" cy="1568718"/>
          </a:xfrm>
          <a:prstGeom prst="rect">
            <a:avLst/>
          </a:prstGeom>
          <a:ln w="12700">
            <a:miter lim="400000"/>
          </a:ln>
        </p:spPr>
      </p:pic>
      <p:sp>
        <p:nvSpPr>
          <p:cNvPr id="729" name="RStudio® is a trademark of RStudio, Inc.  •  CC BY SA RStudio •  info@rstudio.com  •  844-448-1212 • rstudio.com •  Learn more at tidyeval.tidyverse.org •  rlang 0.3.0 •   Updated: 2018-11"/>
          <p:cNvSpPr txBox="1"/>
          <p:nvPr/>
        </p:nvSpPr>
        <p:spPr>
          <a:xfrm>
            <a:off x="2353572" y="10340910"/>
            <a:ext cx="11322666"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r">
              <a:lnSpc>
                <a:spcPct val="90000"/>
              </a:lnSpc>
              <a:spcBef>
                <a:spcPts val="0"/>
              </a:spcBef>
              <a:defRPr b="0" sz="900">
                <a:solidFill>
                  <a:srgbClr val="000000"/>
                </a:solidFill>
              </a:defRPr>
            </a:pPr>
            <a:r>
              <a:t>RStudio® is a trademark of RStudio, Inc.  •  </a:t>
            </a:r>
            <a:r>
              <a:rPr>
                <a:hlinkClick r:id="rId3" invalidUrl="" action="" tgtFrame="" tooltip="" history="1" highlightClick="0" endSnd="0"/>
              </a:rPr>
              <a:t>CC BY SA</a:t>
            </a:r>
            <a:r>
              <a:t> RStudio •  </a:t>
            </a:r>
            <a:r>
              <a:rPr>
                <a:hlinkClick r:id="rId4" invalidUrl="" action="" tgtFrame="" tooltip="" history="1" highlightClick="0" endSnd="0"/>
              </a:rPr>
              <a:t>info@rstudio.com</a:t>
            </a:r>
            <a:r>
              <a:t>  •  844-448-1212 • </a:t>
            </a:r>
            <a:r>
              <a:rPr>
                <a:hlinkClick r:id="rId5" invalidUrl="" action="" tgtFrame="" tooltip="" history="1" highlightClick="0" endSnd="0"/>
              </a:rPr>
              <a:t>rstudio.com</a:t>
            </a:r>
            <a:r>
              <a:t> •  Learn more at </a:t>
            </a:r>
            <a:r>
              <a:rPr b="1" u="sng">
                <a:hlinkClick r:id="rId6" invalidUrl="" action="" tgtFrame="" tooltip="" history="1" highlightClick="0" endSnd="0"/>
              </a:rPr>
              <a:t>tidyeval.tidyverse.org</a:t>
            </a:r>
            <a:r>
              <a:t> •  rlang 0.3.0 •   Updated: 2018-11</a:t>
            </a:r>
          </a:p>
        </p:txBody>
      </p:sp>
      <p:sp>
        <p:nvSpPr>
          <p:cNvPr id="730" name="Line"/>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731" name="Tidy evaluation with rlang : : CHEAT SHEET"/>
          <p:cNvSpPr txBox="1"/>
          <p:nvPr>
            <p:ph type="title"/>
          </p:nvPr>
        </p:nvSpPr>
        <p:spPr>
          <a:xfrm>
            <a:off x="275721" y="361177"/>
            <a:ext cx="11077967" cy="803346"/>
          </a:xfrm>
          <a:prstGeom prst="rect">
            <a:avLst/>
          </a:prstGeom>
        </p:spPr>
        <p:txBody>
          <a:bodyPr lIns="0" tIns="0" rIns="0" bIns="0" anchor="t"/>
          <a:lstStyle/>
          <a:p>
            <a:pPr>
              <a:defRPr>
                <a:solidFill>
                  <a:srgbClr val="424242"/>
                </a:solidFill>
              </a:defRPr>
            </a:pPr>
            <a:r>
              <a:t>Tidy evaluation with rlang : : </a:t>
            </a:r>
            <a:r>
              <a:rPr sz="3300">
                <a:latin typeface="Source Sans Pro Semibold"/>
                <a:ea typeface="Source Sans Pro Semibold"/>
                <a:cs typeface="Source Sans Pro Semibold"/>
                <a:sym typeface="Source Sans Pro Semibold"/>
              </a:rPr>
              <a:t>CHEAT SHEET</a:t>
            </a:r>
            <a:r>
              <a:rPr>
                <a:latin typeface="Source Sans Pro Semibold"/>
                <a:ea typeface="Source Sans Pro Semibold"/>
                <a:cs typeface="Source Sans Pro Semibold"/>
                <a:sym typeface="Source Sans Pro Semibold"/>
              </a:rPr>
              <a:t> </a:t>
            </a:r>
          </a:p>
        </p:txBody>
      </p:sp>
      <p:sp>
        <p:nvSpPr>
          <p:cNvPr id="732" name="Line"/>
          <p:cNvSpPr/>
          <p:nvPr/>
        </p:nvSpPr>
        <p:spPr>
          <a:xfrm>
            <a:off x="310628" y="1536700"/>
            <a:ext cx="4045473" cy="0"/>
          </a:xfrm>
          <a:prstGeom prst="line">
            <a:avLst/>
          </a:prstGeom>
          <a:ln w="6350">
            <a:solidFill>
              <a:srgbClr val="000000"/>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733" name="Line"/>
          <p:cNvSpPr/>
          <p:nvPr/>
        </p:nvSpPr>
        <p:spPr>
          <a:xfrm>
            <a:off x="4813300" y="1536700"/>
            <a:ext cx="7251700" cy="0"/>
          </a:xfrm>
          <a:prstGeom prst="line">
            <a:avLst/>
          </a:prstGeom>
          <a:ln w="6350">
            <a:solidFill>
              <a:srgbClr val="000000"/>
            </a:solidFill>
            <a:miter lim="400000"/>
          </a:ln>
        </p:spPr>
        <p:txBody>
          <a:bodyPr lIns="54570" tIns="54570" rIns="54570" bIns="54570" anchor="ctr"/>
          <a:lstStyle/>
          <a:p>
            <a:pPr>
              <a:lnSpc>
                <a:spcPct val="80000"/>
              </a:lnSpc>
              <a:spcBef>
                <a:spcPts val="600"/>
              </a:spcBef>
              <a:defRPr b="0">
                <a:solidFill>
                  <a:srgbClr val="000000"/>
                </a:solidFill>
              </a:defRPr>
            </a:pPr>
          </a:p>
        </p:txBody>
      </p:sp>
      <p:pic>
        <p:nvPicPr>
          <p:cNvPr id="734" name="Image" descr="Image"/>
          <p:cNvPicPr>
            <a:picLocks noChangeAspect="1"/>
          </p:cNvPicPr>
          <p:nvPr/>
        </p:nvPicPr>
        <p:blipFill>
          <a:blip r:embed="rId7">
            <a:extLst/>
          </a:blip>
          <a:stretch>
            <a:fillRect/>
          </a:stretch>
        </p:blipFill>
        <p:spPr>
          <a:xfrm>
            <a:off x="238823" y="9978474"/>
            <a:ext cx="1754521" cy="616478"/>
          </a:xfrm>
          <a:prstGeom prst="rect">
            <a:avLst/>
          </a:prstGeom>
          <a:ln w="12700">
            <a:miter lim="400000"/>
          </a:ln>
        </p:spPr>
      </p:pic>
      <p:grpSp>
        <p:nvGrpSpPr>
          <p:cNvPr id="745" name="Group"/>
          <p:cNvGrpSpPr/>
          <p:nvPr/>
        </p:nvGrpSpPr>
        <p:grpSpPr>
          <a:xfrm>
            <a:off x="466590" y="6070599"/>
            <a:ext cx="867811" cy="487752"/>
            <a:chOff x="501811" y="0"/>
            <a:chExt cx="867810" cy="487750"/>
          </a:xfrm>
        </p:grpSpPr>
        <p:grpSp>
          <p:nvGrpSpPr>
            <p:cNvPr id="738" name="Group"/>
            <p:cNvGrpSpPr/>
            <p:nvPr/>
          </p:nvGrpSpPr>
          <p:grpSpPr>
            <a:xfrm>
              <a:off x="517789" y="91696"/>
              <a:ext cx="347204" cy="344935"/>
              <a:chOff x="0" y="0"/>
              <a:chExt cx="347202" cy="344934"/>
            </a:xfrm>
          </p:grpSpPr>
          <p:sp>
            <p:nvSpPr>
              <p:cNvPr id="735" name="Rectangle"/>
              <p:cNvSpPr/>
              <p:nvPr/>
            </p:nvSpPr>
            <p:spPr>
              <a:xfrm>
                <a:off x="0" y="1723"/>
                <a:ext cx="347203" cy="172365"/>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736" name="Rectangle"/>
              <p:cNvSpPr/>
              <p:nvPr/>
            </p:nvSpPr>
            <p:spPr>
              <a:xfrm>
                <a:off x="0" y="171647"/>
                <a:ext cx="347203" cy="172365"/>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737" name="Square"/>
              <p:cNvSpPr/>
              <p:nvPr/>
            </p:nvSpPr>
            <p:spPr>
              <a:xfrm>
                <a:off x="0" y="0"/>
                <a:ext cx="347203" cy="344935"/>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sp>
          <p:nvSpPr>
            <p:cNvPr id="739" name="3.14"/>
            <p:cNvSpPr txBox="1"/>
            <p:nvPr/>
          </p:nvSpPr>
          <p:spPr>
            <a:xfrm>
              <a:off x="501811" y="206111"/>
              <a:ext cx="379160" cy="2763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spAutoFit/>
            </a:bodyPr>
            <a:lstStyle/>
            <a:p>
              <a:pPr>
                <a:defRPr b="0" spc="-39" sz="1000">
                  <a:solidFill>
                    <a:srgbClr val="000000"/>
                  </a:solidFill>
                  <a:latin typeface="Monaco"/>
                  <a:ea typeface="Monaco"/>
                  <a:cs typeface="Monaco"/>
                  <a:sym typeface="Monaco"/>
                </a:defRPr>
              </a:pPr>
              <a:r>
                <a:rPr spc="-180"/>
                <a:t>3.</a:t>
              </a:r>
              <a:r>
                <a:rPr spc="0"/>
                <a:t>14</a:t>
              </a:r>
            </a:p>
          </p:txBody>
        </p:sp>
        <p:sp>
          <p:nvSpPr>
            <p:cNvPr id="740" name="pi"/>
            <p:cNvSpPr txBox="1"/>
            <p:nvPr/>
          </p:nvSpPr>
          <p:spPr>
            <a:xfrm>
              <a:off x="568325" y="-1"/>
              <a:ext cx="251229"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a:solidFill>
                    <a:srgbClr val="000000"/>
                  </a:solidFill>
                </a:defRPr>
              </a:lvl1pPr>
            </a:lstStyle>
            <a:p>
              <a:pPr/>
              <a:r>
                <a:t>pi</a:t>
              </a:r>
            </a:p>
          </p:txBody>
        </p:sp>
        <p:sp>
          <p:nvSpPr>
            <p:cNvPr id="741" name="code"/>
            <p:cNvSpPr txBox="1"/>
            <p:nvPr/>
          </p:nvSpPr>
          <p:spPr>
            <a:xfrm>
              <a:off x="939800" y="19062"/>
              <a:ext cx="400403"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000000"/>
                  </a:solidFill>
                  <a:latin typeface="+mn-lt"/>
                  <a:ea typeface="+mn-ea"/>
                  <a:cs typeface="+mn-cs"/>
                  <a:sym typeface="Source Sans Pro Light"/>
                </a:defRPr>
              </a:lvl1pPr>
            </a:lstStyle>
            <a:p>
              <a:pPr/>
              <a:r>
                <a:t>code</a:t>
              </a:r>
            </a:p>
          </p:txBody>
        </p:sp>
        <p:sp>
          <p:nvSpPr>
            <p:cNvPr id="742" name="result"/>
            <p:cNvSpPr txBox="1"/>
            <p:nvPr/>
          </p:nvSpPr>
          <p:spPr>
            <a:xfrm>
              <a:off x="930243" y="200809"/>
              <a:ext cx="439379"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000000"/>
                  </a:solidFill>
                  <a:latin typeface="+mn-lt"/>
                  <a:ea typeface="+mn-ea"/>
                  <a:cs typeface="+mn-cs"/>
                  <a:sym typeface="Source Sans Pro Light"/>
                </a:defRPr>
              </a:lvl1pPr>
            </a:lstStyle>
            <a:p>
              <a:pPr/>
              <a:r>
                <a:t>result</a:t>
              </a:r>
            </a:p>
          </p:txBody>
        </p:sp>
        <p:sp>
          <p:nvSpPr>
            <p:cNvPr id="743" name="Line"/>
            <p:cNvSpPr/>
            <p:nvPr/>
          </p:nvSpPr>
          <p:spPr>
            <a:xfrm>
              <a:off x="815772" y="176894"/>
              <a:ext cx="134265" cy="1"/>
            </a:xfrm>
            <a:prstGeom prst="line">
              <a:avLst/>
            </a:prstGeom>
            <a:noFill/>
            <a:ln w="6350" cap="flat">
              <a:solidFill>
                <a:srgbClr val="000000"/>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744" name="Line"/>
            <p:cNvSpPr/>
            <p:nvPr/>
          </p:nvSpPr>
          <p:spPr>
            <a:xfrm>
              <a:off x="828472" y="344280"/>
              <a:ext cx="121565" cy="1"/>
            </a:xfrm>
            <a:prstGeom prst="line">
              <a:avLst/>
            </a:prstGeom>
            <a:noFill/>
            <a:ln w="6350" cap="flat">
              <a:solidFill>
                <a:srgbClr val="000000"/>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nvGrpSpPr>
          <p:cNvPr id="748" name="Group"/>
          <p:cNvGrpSpPr/>
          <p:nvPr/>
        </p:nvGrpSpPr>
        <p:grpSpPr>
          <a:xfrm>
            <a:off x="469868" y="5150772"/>
            <a:ext cx="185065" cy="194165"/>
            <a:chOff x="0" y="0"/>
            <a:chExt cx="185064" cy="194164"/>
          </a:xfrm>
        </p:grpSpPr>
        <p:sp>
          <p:nvSpPr>
            <p:cNvPr id="746" name="Square"/>
            <p:cNvSpPr/>
            <p:nvPr/>
          </p:nvSpPr>
          <p:spPr>
            <a:xfrm>
              <a:off x="0" y="9100"/>
              <a:ext cx="185065" cy="185065"/>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747" name="1"/>
            <p:cNvSpPr txBox="1"/>
            <p:nvPr/>
          </p:nvSpPr>
          <p:spPr>
            <a:xfrm>
              <a:off x="29032"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1</a:t>
              </a:r>
            </a:p>
          </p:txBody>
        </p:sp>
      </p:grpSp>
      <p:grpSp>
        <p:nvGrpSpPr>
          <p:cNvPr id="755" name="Group"/>
          <p:cNvGrpSpPr/>
          <p:nvPr/>
        </p:nvGrpSpPr>
        <p:grpSpPr>
          <a:xfrm>
            <a:off x="469868" y="5539227"/>
            <a:ext cx="738494" cy="286941"/>
            <a:chOff x="0" y="0"/>
            <a:chExt cx="738493" cy="286940"/>
          </a:xfrm>
        </p:grpSpPr>
        <p:sp>
          <p:nvSpPr>
            <p:cNvPr id="749" name="Rectangle"/>
            <p:cNvSpPr/>
            <p:nvPr/>
          </p:nvSpPr>
          <p:spPr>
            <a:xfrm>
              <a:off x="0" y="49105"/>
              <a:ext cx="347203" cy="185066"/>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750" name="abs"/>
            <p:cNvSpPr txBox="1"/>
            <p:nvPr/>
          </p:nvSpPr>
          <p:spPr>
            <a:xfrm>
              <a:off x="50055" y="46388"/>
              <a:ext cx="247092"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abs</a:t>
              </a:r>
            </a:p>
          </p:txBody>
        </p:sp>
        <p:sp>
          <p:nvSpPr>
            <p:cNvPr id="751" name="("/>
            <p:cNvSpPr txBox="1"/>
            <p:nvPr/>
          </p:nvSpPr>
          <p:spPr>
            <a:xfrm>
              <a:off x="311781" y="-1"/>
              <a:ext cx="160818"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000000"/>
                  </a:solidFill>
                  <a:latin typeface="+mn-lt"/>
                  <a:ea typeface="+mn-ea"/>
                  <a:cs typeface="+mn-cs"/>
                  <a:sym typeface="Source Sans Pro Light"/>
                </a:defRPr>
              </a:lvl1pPr>
            </a:lstStyle>
            <a:p>
              <a:pPr/>
              <a:r>
                <a:t>(</a:t>
              </a:r>
            </a:p>
          </p:txBody>
        </p:sp>
        <p:sp>
          <p:nvSpPr>
            <p:cNvPr id="752" name=")"/>
            <p:cNvSpPr txBox="1"/>
            <p:nvPr/>
          </p:nvSpPr>
          <p:spPr>
            <a:xfrm>
              <a:off x="577676" y="-1"/>
              <a:ext cx="160818"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000000"/>
                  </a:solidFill>
                  <a:latin typeface="+mn-lt"/>
                  <a:ea typeface="+mn-ea"/>
                  <a:cs typeface="+mn-cs"/>
                  <a:sym typeface="Source Sans Pro Light"/>
                </a:defRPr>
              </a:lvl1pPr>
            </a:lstStyle>
            <a:p>
              <a:pPr/>
              <a:r>
                <a:t>)</a:t>
              </a:r>
            </a:p>
          </p:txBody>
        </p:sp>
        <p:sp>
          <p:nvSpPr>
            <p:cNvPr id="753" name="Square"/>
            <p:cNvSpPr/>
            <p:nvPr/>
          </p:nvSpPr>
          <p:spPr>
            <a:xfrm>
              <a:off x="426429" y="49105"/>
              <a:ext cx="185065" cy="185066"/>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754" name="1"/>
            <p:cNvSpPr txBox="1"/>
            <p:nvPr/>
          </p:nvSpPr>
          <p:spPr>
            <a:xfrm>
              <a:off x="453748" y="46388"/>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1</a:t>
              </a:r>
            </a:p>
          </p:txBody>
        </p:sp>
      </p:grpSp>
      <p:grpSp>
        <p:nvGrpSpPr>
          <p:cNvPr id="758" name="Group"/>
          <p:cNvGrpSpPr/>
          <p:nvPr/>
        </p:nvGrpSpPr>
        <p:grpSpPr>
          <a:xfrm>
            <a:off x="1427966" y="8965600"/>
            <a:ext cx="425886" cy="299642"/>
            <a:chOff x="0" y="0"/>
            <a:chExt cx="425884" cy="299640"/>
          </a:xfrm>
        </p:grpSpPr>
        <p:sp>
          <p:nvSpPr>
            <p:cNvPr id="756" name="Rectangle"/>
            <p:cNvSpPr/>
            <p:nvPr/>
          </p:nvSpPr>
          <p:spPr>
            <a:xfrm>
              <a:off x="36829" y="80719"/>
              <a:ext cx="347204" cy="172366"/>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757" name="a + b"/>
            <p:cNvSpPr txBox="1"/>
            <p:nvPr/>
          </p:nvSpPr>
          <p:spPr>
            <a:xfrm>
              <a:off x="0" y="-1"/>
              <a:ext cx="425885"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spAutoFit/>
            </a:bodyPr>
            <a:lstStyle>
              <a:lvl1pPr>
                <a:defRPr>
                  <a:solidFill>
                    <a:srgbClr val="000000"/>
                  </a:solidFill>
                </a:defRPr>
              </a:lvl1pPr>
            </a:lstStyle>
            <a:p>
              <a:pPr/>
              <a:r>
                <a:t>a + b</a:t>
              </a:r>
            </a:p>
          </p:txBody>
        </p:sp>
      </p:grpSp>
      <p:grpSp>
        <p:nvGrpSpPr>
          <p:cNvPr id="764" name="Group"/>
          <p:cNvGrpSpPr/>
          <p:nvPr/>
        </p:nvGrpSpPr>
        <p:grpSpPr>
          <a:xfrm>
            <a:off x="1438858" y="8590550"/>
            <a:ext cx="235872" cy="305249"/>
            <a:chOff x="0" y="0"/>
            <a:chExt cx="235871" cy="305248"/>
          </a:xfrm>
        </p:grpSpPr>
        <p:sp>
          <p:nvSpPr>
            <p:cNvPr id="759" name="Rounded Rectangle"/>
            <p:cNvSpPr/>
            <p:nvPr/>
          </p:nvSpPr>
          <p:spPr>
            <a:xfrm>
              <a:off x="30829" y="79186"/>
              <a:ext cx="170331" cy="167470"/>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60" name="Rectangle"/>
            <p:cNvSpPr/>
            <p:nvPr/>
          </p:nvSpPr>
          <p:spPr>
            <a:xfrm>
              <a:off x="124041" y="134695"/>
              <a:ext cx="67247" cy="906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61" name="b"/>
            <p:cNvSpPr txBox="1"/>
            <p:nvPr/>
          </p:nvSpPr>
          <p:spPr>
            <a:xfrm>
              <a:off x="74949" y="56407"/>
              <a:ext cx="160923" cy="2488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b</a:t>
              </a:r>
            </a:p>
          </p:txBody>
        </p:sp>
        <p:sp>
          <p:nvSpPr>
            <p:cNvPr id="762" name="Square"/>
            <p:cNvSpPr/>
            <p:nvPr/>
          </p:nvSpPr>
          <p:spPr>
            <a:xfrm>
              <a:off x="46838" y="104481"/>
              <a:ext cx="67246" cy="652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63" name="a"/>
            <p:cNvSpPr txBox="1"/>
            <p:nvPr/>
          </p:nvSpPr>
          <p:spPr>
            <a:xfrm>
              <a:off x="0" y="0"/>
              <a:ext cx="160923" cy="24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a</a:t>
              </a:r>
            </a:p>
          </p:txBody>
        </p:sp>
      </p:grpSp>
      <p:sp>
        <p:nvSpPr>
          <p:cNvPr id="765" name="Quoting Code"/>
          <p:cNvSpPr txBox="1"/>
          <p:nvPr/>
        </p:nvSpPr>
        <p:spPr>
          <a:xfrm>
            <a:off x="4804058" y="1539747"/>
            <a:ext cx="3318511"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53585F"/>
                </a:solidFill>
              </a:defRPr>
            </a:pPr>
            <a:r>
              <a:t>Quoting Code                       </a:t>
            </a:r>
          </a:p>
        </p:txBody>
      </p:sp>
      <p:sp>
        <p:nvSpPr>
          <p:cNvPr id="766" name="Line"/>
          <p:cNvSpPr/>
          <p:nvPr/>
        </p:nvSpPr>
        <p:spPr>
          <a:xfrm>
            <a:off x="4813300" y="5874858"/>
            <a:ext cx="4089400" cy="1"/>
          </a:xfrm>
          <a:prstGeom prst="line">
            <a:avLst/>
          </a:prstGeom>
          <a:ln w="6350">
            <a:solidFill>
              <a:srgbClr val="000000"/>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767" name="Parsing and Deparsing"/>
          <p:cNvSpPr txBox="1"/>
          <p:nvPr/>
        </p:nvSpPr>
        <p:spPr>
          <a:xfrm>
            <a:off x="4804058" y="5886373"/>
            <a:ext cx="2993074"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53585F"/>
                </a:solidFill>
              </a:defRPr>
            </a:pPr>
            <a:r>
              <a:t>Parsing and Deparsing</a:t>
            </a:r>
          </a:p>
        </p:txBody>
      </p:sp>
      <p:sp>
        <p:nvSpPr>
          <p:cNvPr id="768" name="Line"/>
          <p:cNvSpPr/>
          <p:nvPr/>
        </p:nvSpPr>
        <p:spPr>
          <a:xfrm>
            <a:off x="9440095" y="5875853"/>
            <a:ext cx="4216401" cy="1"/>
          </a:xfrm>
          <a:prstGeom prst="line">
            <a:avLst/>
          </a:prstGeom>
          <a:ln w="6350">
            <a:solidFill>
              <a:srgbClr val="000000"/>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769" name="QUOSURES"/>
          <p:cNvSpPr txBox="1"/>
          <p:nvPr/>
        </p:nvSpPr>
        <p:spPr>
          <a:xfrm>
            <a:off x="4832318" y="2324245"/>
            <a:ext cx="795681"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QUOSURES</a:t>
            </a:r>
          </a:p>
        </p:txBody>
      </p:sp>
      <p:sp>
        <p:nvSpPr>
          <p:cNvPr id="770" name="Line"/>
          <p:cNvSpPr/>
          <p:nvPr/>
        </p:nvSpPr>
        <p:spPr>
          <a:xfrm>
            <a:off x="4817468" y="2286150"/>
            <a:ext cx="4081075" cy="1"/>
          </a:xfrm>
          <a:prstGeom prst="line">
            <a:avLst/>
          </a:prstGeom>
          <a:ln w="19050" cap="rnd">
            <a:solidFill>
              <a:srgbClr val="53585F"/>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771" name="EXPRESSION"/>
          <p:cNvSpPr txBox="1"/>
          <p:nvPr/>
        </p:nvSpPr>
        <p:spPr>
          <a:xfrm>
            <a:off x="9446408" y="2323932"/>
            <a:ext cx="893980"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EXPRESSION</a:t>
            </a:r>
          </a:p>
        </p:txBody>
      </p:sp>
      <p:sp>
        <p:nvSpPr>
          <p:cNvPr id="772" name="Line"/>
          <p:cNvSpPr/>
          <p:nvPr/>
        </p:nvSpPr>
        <p:spPr>
          <a:xfrm>
            <a:off x="9431559" y="2285836"/>
            <a:ext cx="4208075" cy="1"/>
          </a:xfrm>
          <a:prstGeom prst="line">
            <a:avLst/>
          </a:prstGeom>
          <a:ln w="19050" cap="rnd">
            <a:solidFill>
              <a:srgbClr val="53585F"/>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773" name="Quosure- An expression that has been saved with an environment (aka a closure).…"/>
          <p:cNvSpPr txBox="1"/>
          <p:nvPr/>
        </p:nvSpPr>
        <p:spPr>
          <a:xfrm>
            <a:off x="6908782" y="2565545"/>
            <a:ext cx="1920147" cy="117342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500"/>
              </a:spcBef>
              <a:defRPr b="0" sz="1100">
                <a:solidFill>
                  <a:srgbClr val="000000"/>
                </a:solidFill>
              </a:defRPr>
            </a:pPr>
            <a:r>
              <a:rPr b="1"/>
              <a:t>Quosure</a:t>
            </a:r>
            <a:r>
              <a:t>- An expression that has been saved </a:t>
            </a:r>
            <a:r>
              <a:rPr i="1"/>
              <a:t>with an environment</a:t>
            </a:r>
            <a:r>
              <a:t> (aka a closure). </a:t>
            </a:r>
          </a:p>
          <a:p>
            <a:pPr>
              <a:lnSpc>
                <a:spcPct val="80000"/>
              </a:lnSpc>
              <a:spcBef>
                <a:spcPts val="0"/>
              </a:spcBef>
              <a:defRPr b="0" sz="1100">
                <a:solidFill>
                  <a:srgbClr val="000000"/>
                </a:solidFill>
              </a:defRPr>
            </a:pPr>
            <a:r>
              <a:t>A quosure can be evaluated later </a:t>
            </a:r>
          </a:p>
          <a:p>
            <a:pPr>
              <a:lnSpc>
                <a:spcPct val="80000"/>
              </a:lnSpc>
              <a:spcBef>
                <a:spcPts val="0"/>
              </a:spcBef>
              <a:defRPr b="0" sz="1100">
                <a:solidFill>
                  <a:srgbClr val="000000"/>
                </a:solidFill>
              </a:defRPr>
            </a:pPr>
            <a:r>
              <a:t>in the stored environment to </a:t>
            </a:r>
          </a:p>
          <a:p>
            <a:pPr>
              <a:lnSpc>
                <a:spcPct val="80000"/>
              </a:lnSpc>
              <a:spcBef>
                <a:spcPts val="0"/>
              </a:spcBef>
              <a:defRPr b="0" sz="1100">
                <a:solidFill>
                  <a:srgbClr val="000000"/>
                </a:solidFill>
              </a:defRPr>
            </a:pPr>
            <a:r>
              <a:t>return a predictable result.</a:t>
            </a:r>
          </a:p>
        </p:txBody>
      </p:sp>
      <p:grpSp>
        <p:nvGrpSpPr>
          <p:cNvPr id="801" name="Group"/>
          <p:cNvGrpSpPr/>
          <p:nvPr/>
        </p:nvGrpSpPr>
        <p:grpSpPr>
          <a:xfrm>
            <a:off x="4842098" y="2654445"/>
            <a:ext cx="1807084" cy="745161"/>
            <a:chOff x="0" y="0"/>
            <a:chExt cx="1807083" cy="745159"/>
          </a:xfrm>
        </p:grpSpPr>
        <p:sp>
          <p:nvSpPr>
            <p:cNvPr id="774" name="Rectangle"/>
            <p:cNvSpPr/>
            <p:nvPr/>
          </p:nvSpPr>
          <p:spPr>
            <a:xfrm>
              <a:off x="20442" y="450640"/>
              <a:ext cx="6122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775" name="a + b,"/>
            <p:cNvSpPr txBox="1"/>
            <p:nvPr/>
          </p:nvSpPr>
          <p:spPr>
            <a:xfrm>
              <a:off x="0" y="445518"/>
              <a:ext cx="627711"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spAutoFit/>
            </a:bodyPr>
            <a:lstStyle>
              <a:lvl1pPr>
                <a:defRPr>
                  <a:solidFill>
                    <a:srgbClr val="000000"/>
                  </a:solidFill>
                </a:defRPr>
              </a:lvl1pPr>
            </a:lstStyle>
            <a:p>
              <a:pPr/>
              <a:r>
                <a:t>a + b,</a:t>
              </a:r>
            </a:p>
          </p:txBody>
        </p:sp>
        <p:sp>
          <p:nvSpPr>
            <p:cNvPr id="776" name="Rectangle"/>
            <p:cNvSpPr/>
            <p:nvPr/>
          </p:nvSpPr>
          <p:spPr>
            <a:xfrm>
              <a:off x="17753" y="320890"/>
              <a:ext cx="6176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777" name="Rectangle"/>
            <p:cNvSpPr/>
            <p:nvPr/>
          </p:nvSpPr>
          <p:spPr>
            <a:xfrm>
              <a:off x="17753" y="318180"/>
              <a:ext cx="617605"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778" name="q"/>
            <p:cNvSpPr txBox="1"/>
            <p:nvPr/>
          </p:nvSpPr>
          <p:spPr>
            <a:xfrm>
              <a:off x="209272" y="226519"/>
              <a:ext cx="209166"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a:solidFill>
                    <a:srgbClr val="000000"/>
                  </a:solidFill>
                </a:defRPr>
              </a:lvl1pPr>
            </a:lstStyle>
            <a:p>
              <a:pPr/>
              <a:r>
                <a:t>q</a:t>
              </a:r>
            </a:p>
          </p:txBody>
        </p:sp>
        <p:grpSp>
          <p:nvGrpSpPr>
            <p:cNvPr id="784" name="Group"/>
            <p:cNvGrpSpPr/>
            <p:nvPr/>
          </p:nvGrpSpPr>
          <p:grpSpPr>
            <a:xfrm>
              <a:off x="399293" y="428049"/>
              <a:ext cx="235873" cy="305249"/>
              <a:chOff x="0" y="0"/>
              <a:chExt cx="235871" cy="305248"/>
            </a:xfrm>
          </p:grpSpPr>
          <p:sp>
            <p:nvSpPr>
              <p:cNvPr id="779" name="Rounded Rectangle"/>
              <p:cNvSpPr/>
              <p:nvPr/>
            </p:nvSpPr>
            <p:spPr>
              <a:xfrm>
                <a:off x="30829" y="79186"/>
                <a:ext cx="170331" cy="167470"/>
              </a:xfrm>
              <a:prstGeom prst="roundRect">
                <a:avLst>
                  <a:gd name="adj" fmla="val 15000"/>
                </a:avLst>
              </a:prstGeom>
              <a:solidFill>
                <a:schemeClr val="accent3"/>
              </a:solidFill>
              <a:ln w="9525" cap="flat">
                <a:solidFill>
                  <a:srgbClr val="00000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80" name="Square"/>
              <p:cNvSpPr/>
              <p:nvPr/>
            </p:nvSpPr>
            <p:spPr>
              <a:xfrm>
                <a:off x="46838" y="104482"/>
                <a:ext cx="67247" cy="652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81" name="a"/>
              <p:cNvSpPr txBox="1"/>
              <p:nvPr/>
            </p:nvSpPr>
            <p:spPr>
              <a:xfrm>
                <a:off x="0" y="0"/>
                <a:ext cx="160923" cy="24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a</a:t>
                </a:r>
              </a:p>
            </p:txBody>
          </p:sp>
          <p:sp>
            <p:nvSpPr>
              <p:cNvPr id="782" name="Rectangle"/>
              <p:cNvSpPr/>
              <p:nvPr/>
            </p:nvSpPr>
            <p:spPr>
              <a:xfrm>
                <a:off x="124041" y="134695"/>
                <a:ext cx="67247" cy="906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83" name="b"/>
              <p:cNvSpPr txBox="1"/>
              <p:nvPr/>
            </p:nvSpPr>
            <p:spPr>
              <a:xfrm>
                <a:off x="74949" y="56407"/>
                <a:ext cx="160923" cy="2488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b</a:t>
                </a:r>
              </a:p>
            </p:txBody>
          </p:sp>
        </p:grpSp>
        <p:sp>
          <p:nvSpPr>
            <p:cNvPr id="785" name="when…"/>
            <p:cNvSpPr txBox="1"/>
            <p:nvPr/>
          </p:nvSpPr>
          <p:spPr>
            <a:xfrm>
              <a:off x="639456" y="319582"/>
              <a:ext cx="540028" cy="3885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p>
              <a:pPr algn="ctr">
                <a:defRPr b="0" sz="800">
                  <a:solidFill>
                    <a:srgbClr val="000000"/>
                  </a:solidFill>
                </a:defRPr>
              </a:pPr>
              <a:r>
                <a:t>when </a:t>
              </a:r>
            </a:p>
            <a:p>
              <a:pPr algn="ctr">
                <a:defRPr b="0" sz="800">
                  <a:solidFill>
                    <a:srgbClr val="000000"/>
                  </a:solidFill>
                </a:defRPr>
              </a:pPr>
              <a:r>
                <a:t>evaluated</a:t>
              </a:r>
            </a:p>
          </p:txBody>
        </p:sp>
        <p:sp>
          <p:nvSpPr>
            <p:cNvPr id="786" name="Line"/>
            <p:cNvSpPr/>
            <p:nvPr/>
          </p:nvSpPr>
          <p:spPr>
            <a:xfrm>
              <a:off x="680928" y="513852"/>
              <a:ext cx="520584" cy="1"/>
            </a:xfrm>
            <a:prstGeom prst="line">
              <a:avLst/>
            </a:prstGeom>
            <a:noFill/>
            <a:ln w="1270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nvGrpSpPr>
            <p:cNvPr id="800" name="Group"/>
            <p:cNvGrpSpPr/>
            <p:nvPr/>
          </p:nvGrpSpPr>
          <p:grpSpPr>
            <a:xfrm>
              <a:off x="1208982" y="0"/>
              <a:ext cx="598102" cy="728212"/>
              <a:chOff x="0" y="0"/>
              <a:chExt cx="598100" cy="728211"/>
            </a:xfrm>
          </p:grpSpPr>
          <p:sp>
            <p:nvSpPr>
              <p:cNvPr id="787" name="Rectangle"/>
              <p:cNvSpPr/>
              <p:nvPr/>
            </p:nvSpPr>
            <p:spPr>
              <a:xfrm>
                <a:off x="36829" y="339182"/>
                <a:ext cx="347204" cy="172365"/>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788" name="a + b"/>
              <p:cNvSpPr txBox="1"/>
              <p:nvPr/>
            </p:nvSpPr>
            <p:spPr>
              <a:xfrm>
                <a:off x="0" y="258463"/>
                <a:ext cx="425885" cy="299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spAutoFit/>
              </a:bodyPr>
              <a:lstStyle>
                <a:lvl1pPr>
                  <a:defRPr>
                    <a:solidFill>
                      <a:srgbClr val="000000"/>
                    </a:solidFill>
                  </a:defRPr>
                </a:lvl1pPr>
              </a:lstStyle>
              <a:p>
                <a:pPr/>
                <a:r>
                  <a:t>a + b</a:t>
                </a:r>
              </a:p>
            </p:txBody>
          </p:sp>
          <p:sp>
            <p:nvSpPr>
              <p:cNvPr id="789" name="Rectangle"/>
              <p:cNvSpPr/>
              <p:nvPr/>
            </p:nvSpPr>
            <p:spPr>
              <a:xfrm>
                <a:off x="36829" y="509106"/>
                <a:ext cx="347204" cy="172365"/>
              </a:xfrm>
              <a:prstGeom prst="rect">
                <a:avLst/>
              </a:prstGeom>
              <a:solidFill>
                <a:srgbClr val="FFFFFF"/>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790" name="Square"/>
              <p:cNvSpPr/>
              <p:nvPr/>
            </p:nvSpPr>
            <p:spPr>
              <a:xfrm>
                <a:off x="36829" y="337459"/>
                <a:ext cx="347204" cy="344936"/>
              </a:xfrm>
              <a:prstGeom prst="rect">
                <a:avLst/>
              </a:prstGeom>
              <a:noFill/>
              <a:ln w="25400" cap="flat">
                <a:solidFill>
                  <a:schemeClr val="accent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791" name="3"/>
              <p:cNvSpPr txBox="1"/>
              <p:nvPr/>
            </p:nvSpPr>
            <p:spPr>
              <a:xfrm>
                <a:off x="122834" y="451875"/>
                <a:ext cx="175194" cy="2763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pc="-180" sz="1000">
                    <a:solidFill>
                      <a:srgbClr val="000000"/>
                    </a:solidFill>
                    <a:latin typeface="Monaco"/>
                    <a:ea typeface="Monaco"/>
                    <a:cs typeface="Monaco"/>
                    <a:sym typeface="Monaco"/>
                  </a:defRPr>
                </a:lvl1pPr>
              </a:lstStyle>
              <a:p>
                <a:pPr>
                  <a:defRPr spc="-39"/>
                </a:pPr>
                <a:r>
                  <a:rPr spc="-180"/>
                  <a:t>3</a:t>
                </a:r>
              </a:p>
            </p:txBody>
          </p:sp>
          <p:grpSp>
            <p:nvGrpSpPr>
              <p:cNvPr id="797" name="Group"/>
              <p:cNvGrpSpPr/>
              <p:nvPr/>
            </p:nvGrpSpPr>
            <p:grpSpPr>
              <a:xfrm>
                <a:off x="362229" y="0"/>
                <a:ext cx="235872" cy="305249"/>
                <a:chOff x="0" y="0"/>
                <a:chExt cx="235871" cy="305248"/>
              </a:xfrm>
            </p:grpSpPr>
            <p:sp>
              <p:nvSpPr>
                <p:cNvPr id="792" name="Rounded Rectangle"/>
                <p:cNvSpPr/>
                <p:nvPr/>
              </p:nvSpPr>
              <p:spPr>
                <a:xfrm>
                  <a:off x="30829" y="79186"/>
                  <a:ext cx="170331" cy="167470"/>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93" name="Rectangle"/>
                <p:cNvSpPr/>
                <p:nvPr/>
              </p:nvSpPr>
              <p:spPr>
                <a:xfrm>
                  <a:off x="124041" y="134695"/>
                  <a:ext cx="67246" cy="906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94" name="b"/>
                <p:cNvSpPr txBox="1"/>
                <p:nvPr/>
              </p:nvSpPr>
              <p:spPr>
                <a:xfrm>
                  <a:off x="74948" y="56407"/>
                  <a:ext cx="160924" cy="2488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b</a:t>
                  </a:r>
                </a:p>
              </p:txBody>
            </p:sp>
            <p:sp>
              <p:nvSpPr>
                <p:cNvPr id="795" name="Square"/>
                <p:cNvSpPr/>
                <p:nvPr/>
              </p:nvSpPr>
              <p:spPr>
                <a:xfrm>
                  <a:off x="46838" y="104482"/>
                  <a:ext cx="67246" cy="652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796" name="a"/>
                <p:cNvSpPr txBox="1"/>
                <p:nvPr/>
              </p:nvSpPr>
              <p:spPr>
                <a:xfrm>
                  <a:off x="0" y="0"/>
                  <a:ext cx="160923" cy="24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a</a:t>
                  </a:r>
                </a:p>
              </p:txBody>
            </p:sp>
          </p:grpSp>
          <p:sp>
            <p:nvSpPr>
              <p:cNvPr id="798" name="Line"/>
              <p:cNvSpPr/>
              <p:nvPr/>
            </p:nvSpPr>
            <p:spPr>
              <a:xfrm rot="9831465">
                <a:off x="256476" y="307381"/>
                <a:ext cx="297453" cy="2706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678" y="16490"/>
                      <a:pt x="4224" y="11957"/>
                      <a:pt x="7442" y="8350"/>
                    </a:cubicBezTo>
                    <a:cubicBezTo>
                      <a:pt x="11462" y="3845"/>
                      <a:pt x="16374" y="948"/>
                      <a:pt x="21600" y="0"/>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799" name="Line"/>
              <p:cNvSpPr/>
              <p:nvPr/>
            </p:nvSpPr>
            <p:spPr>
              <a:xfrm rot="20631465">
                <a:off x="238966" y="194435"/>
                <a:ext cx="156236" cy="1421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678" y="16490"/>
                      <a:pt x="4224" y="11957"/>
                      <a:pt x="7442" y="8350"/>
                    </a:cubicBezTo>
                    <a:cubicBezTo>
                      <a:pt x="11462" y="3845"/>
                      <a:pt x="16374" y="948"/>
                      <a:pt x="21600" y="0"/>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sp>
        <p:nvSpPr>
          <p:cNvPr id="802" name="Quoted Expression - An expression that has been saved by itself.…"/>
          <p:cNvSpPr txBox="1"/>
          <p:nvPr/>
        </p:nvSpPr>
        <p:spPr>
          <a:xfrm>
            <a:off x="11264501" y="2565545"/>
            <a:ext cx="2247572" cy="134922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500"/>
              </a:spcBef>
              <a:defRPr b="0" sz="1100">
                <a:solidFill>
                  <a:srgbClr val="000000"/>
                </a:solidFill>
              </a:defRPr>
            </a:pPr>
            <a:r>
              <a:rPr b="1"/>
              <a:t>Quoted Expression </a:t>
            </a:r>
            <a:r>
              <a:t>- An expression that has been saved by itself. </a:t>
            </a:r>
          </a:p>
          <a:p>
            <a:pPr>
              <a:lnSpc>
                <a:spcPct val="80000"/>
              </a:lnSpc>
              <a:spcBef>
                <a:spcPts val="0"/>
              </a:spcBef>
              <a:defRPr b="0" sz="1100">
                <a:solidFill>
                  <a:srgbClr val="000000"/>
                </a:solidFill>
              </a:defRPr>
            </a:pPr>
            <a:r>
              <a:t>A quoted expression can be  evaluated later to return a result that will depend on the environment it is evaluated in</a:t>
            </a:r>
          </a:p>
        </p:txBody>
      </p:sp>
      <p:grpSp>
        <p:nvGrpSpPr>
          <p:cNvPr id="822" name="Group"/>
          <p:cNvGrpSpPr/>
          <p:nvPr/>
        </p:nvGrpSpPr>
        <p:grpSpPr>
          <a:xfrm>
            <a:off x="9451817" y="2727261"/>
            <a:ext cx="1604179" cy="655397"/>
            <a:chOff x="0" y="0"/>
            <a:chExt cx="1604177" cy="655395"/>
          </a:xfrm>
        </p:grpSpPr>
        <p:grpSp>
          <p:nvGrpSpPr>
            <p:cNvPr id="808" name="Group"/>
            <p:cNvGrpSpPr/>
            <p:nvPr/>
          </p:nvGrpSpPr>
          <p:grpSpPr>
            <a:xfrm>
              <a:off x="0" y="204513"/>
              <a:ext cx="424511" cy="432197"/>
              <a:chOff x="0" y="0"/>
              <a:chExt cx="424510" cy="432195"/>
            </a:xfrm>
          </p:grpSpPr>
          <p:sp>
            <p:nvSpPr>
              <p:cNvPr id="803"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804" name="a + b"/>
              <p:cNvSpPr txBox="1"/>
              <p:nvPr/>
            </p:nvSpPr>
            <p:spPr>
              <a:xfrm>
                <a:off x="0" y="222759"/>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sp>
            <p:nvSpPr>
              <p:cNvPr id="805"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806"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807" name="e"/>
              <p:cNvSpPr txBox="1"/>
              <p:nvPr/>
            </p:nvSpPr>
            <p:spPr>
              <a:xfrm>
                <a:off x="148755"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e</a:t>
                </a:r>
              </a:p>
            </p:txBody>
          </p:sp>
        </p:grpSp>
        <p:sp>
          <p:nvSpPr>
            <p:cNvPr id="809" name="when…"/>
            <p:cNvSpPr txBox="1"/>
            <p:nvPr/>
          </p:nvSpPr>
          <p:spPr>
            <a:xfrm>
              <a:off x="448956" y="246766"/>
              <a:ext cx="540028" cy="3885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p>
              <a:pPr algn="ctr">
                <a:defRPr b="0" sz="800">
                  <a:solidFill>
                    <a:srgbClr val="000000"/>
                  </a:solidFill>
                </a:defRPr>
              </a:pPr>
              <a:r>
                <a:t>when </a:t>
              </a:r>
            </a:p>
            <a:p>
              <a:pPr algn="ctr">
                <a:defRPr b="0" sz="800">
                  <a:solidFill>
                    <a:srgbClr val="000000"/>
                  </a:solidFill>
                </a:defRPr>
              </a:pPr>
              <a:r>
                <a:t>evaluated</a:t>
              </a:r>
            </a:p>
          </p:txBody>
        </p:sp>
        <p:sp>
          <p:nvSpPr>
            <p:cNvPr id="810" name="Line"/>
            <p:cNvSpPr/>
            <p:nvPr/>
          </p:nvSpPr>
          <p:spPr>
            <a:xfrm>
              <a:off x="490428" y="441037"/>
              <a:ext cx="520584" cy="1"/>
            </a:xfrm>
            <a:prstGeom prst="line">
              <a:avLst/>
            </a:prstGeom>
            <a:noFill/>
            <a:ln w="1270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nvGrpSpPr>
            <p:cNvPr id="821" name="Group"/>
            <p:cNvGrpSpPr/>
            <p:nvPr/>
          </p:nvGrpSpPr>
          <p:grpSpPr>
            <a:xfrm>
              <a:off x="1018482" y="0"/>
              <a:ext cx="585696" cy="655396"/>
              <a:chOff x="0" y="0"/>
              <a:chExt cx="585694" cy="655395"/>
            </a:xfrm>
          </p:grpSpPr>
          <p:grpSp>
            <p:nvGrpSpPr>
              <p:cNvPr id="819" name="Group"/>
              <p:cNvGrpSpPr/>
              <p:nvPr/>
            </p:nvGrpSpPr>
            <p:grpSpPr>
              <a:xfrm>
                <a:off x="0" y="6370"/>
                <a:ext cx="585695" cy="649026"/>
                <a:chOff x="0" y="79186"/>
                <a:chExt cx="585694" cy="649025"/>
              </a:xfrm>
            </p:grpSpPr>
            <p:sp>
              <p:nvSpPr>
                <p:cNvPr id="811" name="Rectangle"/>
                <p:cNvSpPr/>
                <p:nvPr/>
              </p:nvSpPr>
              <p:spPr>
                <a:xfrm>
                  <a:off x="36829" y="339182"/>
                  <a:ext cx="347204" cy="172365"/>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812" name="a + b"/>
                <p:cNvSpPr txBox="1"/>
                <p:nvPr/>
              </p:nvSpPr>
              <p:spPr>
                <a:xfrm>
                  <a:off x="0" y="258463"/>
                  <a:ext cx="425885" cy="299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spAutoFit/>
                </a:bodyPr>
                <a:lstStyle>
                  <a:lvl1pPr>
                    <a:defRPr>
                      <a:solidFill>
                        <a:srgbClr val="000000"/>
                      </a:solidFill>
                    </a:defRPr>
                  </a:lvl1pPr>
                </a:lstStyle>
                <a:p>
                  <a:pPr/>
                  <a:r>
                    <a:t>a + b</a:t>
                  </a:r>
                </a:p>
              </p:txBody>
            </p:sp>
            <p:sp>
              <p:nvSpPr>
                <p:cNvPr id="813" name="Rectangle"/>
                <p:cNvSpPr/>
                <p:nvPr/>
              </p:nvSpPr>
              <p:spPr>
                <a:xfrm>
                  <a:off x="36829" y="509106"/>
                  <a:ext cx="347204" cy="172365"/>
                </a:xfrm>
                <a:prstGeom prst="rect">
                  <a:avLst/>
                </a:prstGeom>
                <a:solidFill>
                  <a:srgbClr val="FFFFFF"/>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814" name="Square"/>
                <p:cNvSpPr/>
                <p:nvPr/>
              </p:nvSpPr>
              <p:spPr>
                <a:xfrm>
                  <a:off x="36829" y="337459"/>
                  <a:ext cx="347204" cy="344936"/>
                </a:xfrm>
                <a:prstGeom prst="rect">
                  <a:avLst/>
                </a:prstGeom>
                <a:noFill/>
                <a:ln w="25400" cap="flat">
                  <a:solidFill>
                    <a:schemeClr val="accent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815" name="?"/>
                <p:cNvSpPr txBox="1"/>
                <p:nvPr/>
              </p:nvSpPr>
              <p:spPr>
                <a:xfrm>
                  <a:off x="122834" y="451875"/>
                  <a:ext cx="175194" cy="2763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pc="-180" sz="1000">
                      <a:solidFill>
                        <a:srgbClr val="000000"/>
                      </a:solidFill>
                      <a:latin typeface="Monaco"/>
                      <a:ea typeface="Monaco"/>
                      <a:cs typeface="Monaco"/>
                      <a:sym typeface="Monaco"/>
                    </a:defRPr>
                  </a:lvl1pPr>
                </a:lstStyle>
                <a:p>
                  <a:pPr>
                    <a:defRPr spc="-39"/>
                  </a:pPr>
                  <a:r>
                    <a:rPr spc="-180"/>
                    <a:t>?</a:t>
                  </a:r>
                </a:p>
              </p:txBody>
            </p:sp>
            <p:sp>
              <p:nvSpPr>
                <p:cNvPr id="816" name="Rounded Rectangle"/>
                <p:cNvSpPr/>
                <p:nvPr/>
              </p:nvSpPr>
              <p:spPr>
                <a:xfrm>
                  <a:off x="393059" y="79186"/>
                  <a:ext cx="170331" cy="167470"/>
                </a:xfrm>
                <a:prstGeom prst="roundRect">
                  <a:avLst>
                    <a:gd name="adj" fmla="val 15000"/>
                  </a:avLst>
                </a:prstGeom>
                <a:solidFill>
                  <a:srgbClr val="FFFFFF"/>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817" name="Line"/>
                <p:cNvSpPr/>
                <p:nvPr/>
              </p:nvSpPr>
              <p:spPr>
                <a:xfrm rot="9831465">
                  <a:off x="256476" y="307381"/>
                  <a:ext cx="297453" cy="2706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678" y="16490"/>
                        <a:pt x="4224" y="11957"/>
                        <a:pt x="7442" y="8350"/>
                      </a:cubicBezTo>
                      <a:cubicBezTo>
                        <a:pt x="11462" y="3845"/>
                        <a:pt x="16374" y="948"/>
                        <a:pt x="21600" y="0"/>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818" name="Line"/>
                <p:cNvSpPr/>
                <p:nvPr/>
              </p:nvSpPr>
              <p:spPr>
                <a:xfrm rot="20631465">
                  <a:off x="238966" y="194435"/>
                  <a:ext cx="156236" cy="1421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678" y="16490"/>
                        <a:pt x="4224" y="11957"/>
                        <a:pt x="7442" y="8350"/>
                      </a:cubicBezTo>
                      <a:cubicBezTo>
                        <a:pt x="11462" y="3845"/>
                        <a:pt x="16374" y="948"/>
                        <a:pt x="21600" y="0"/>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sp>
            <p:nvSpPr>
              <p:cNvPr id="820" name="?"/>
              <p:cNvSpPr txBox="1"/>
              <p:nvPr/>
            </p:nvSpPr>
            <p:spPr>
              <a:xfrm>
                <a:off x="412437"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a:t>
                </a:r>
              </a:p>
            </p:txBody>
          </p:sp>
        </p:grpSp>
      </p:grpSp>
      <p:sp>
        <p:nvSpPr>
          <p:cNvPr id="823" name="rlang::quo(expr) Quote contents as a quosure. Also quos to quote multiple expressions. a &lt;- 1; b &lt;- 2; q &lt;- quo(a + b); qs &lt;- quos(a, b)…"/>
          <p:cNvSpPr txBox="1"/>
          <p:nvPr/>
        </p:nvSpPr>
        <p:spPr>
          <a:xfrm>
            <a:off x="4816758" y="3823223"/>
            <a:ext cx="4064926" cy="183218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500"/>
              </a:spcBef>
              <a:defRPr b="0" sz="1100">
                <a:solidFill>
                  <a:srgbClr val="000000"/>
                </a:solidFill>
              </a:defRPr>
            </a:pPr>
            <a:r>
              <a:rPr>
                <a:solidFill>
                  <a:schemeClr val="accent3">
                    <a:hueOff val="-145836"/>
                    <a:satOff val="-20311"/>
                    <a:lumOff val="-24375"/>
                  </a:schemeClr>
                </a:solidFill>
              </a:rPr>
              <a:t>rlang::</a:t>
            </a:r>
            <a:r>
              <a:rPr b="1"/>
              <a:t>quo</a:t>
            </a:r>
            <a:r>
              <a:t>(expr) Quote contents as a quosure. Also </a:t>
            </a:r>
            <a:r>
              <a:rPr b="1"/>
              <a:t>quos</a:t>
            </a:r>
            <a:r>
              <a:t> to quote multiple expressions. </a:t>
            </a:r>
            <a:r>
              <a:rPr i="1"/>
              <a:t>a &lt;- 1</a:t>
            </a:r>
            <a:r>
              <a:rPr i="1">
                <a:solidFill>
                  <a:schemeClr val="accent3">
                    <a:hueOff val="-145836"/>
                    <a:satOff val="-20311"/>
                    <a:lumOff val="-24375"/>
                  </a:schemeClr>
                </a:solidFill>
              </a:rPr>
              <a:t>;</a:t>
            </a:r>
            <a:r>
              <a:rPr i="1"/>
              <a:t> b &lt;- 2</a:t>
            </a:r>
            <a:r>
              <a:rPr i="1">
                <a:solidFill>
                  <a:schemeClr val="accent3">
                    <a:hueOff val="-145836"/>
                    <a:satOff val="-20311"/>
                    <a:lumOff val="-24375"/>
                  </a:schemeClr>
                </a:solidFill>
              </a:rPr>
              <a:t>;</a:t>
            </a:r>
            <a:r>
              <a:rPr i="1"/>
              <a:t> q &lt;- quo(a + b)</a:t>
            </a:r>
            <a:r>
              <a:rPr i="1">
                <a:solidFill>
                  <a:schemeClr val="accent3">
                    <a:hueOff val="-145836"/>
                    <a:satOff val="-20311"/>
                    <a:lumOff val="-24375"/>
                  </a:schemeClr>
                </a:solidFill>
              </a:rPr>
              <a:t>;</a:t>
            </a:r>
            <a:r>
              <a:rPr i="1"/>
              <a:t> qs &lt;- quos(a, b)</a:t>
            </a:r>
            <a:endParaRPr i="1"/>
          </a:p>
          <a:p>
            <a:pPr>
              <a:lnSpc>
                <a:spcPct val="80000"/>
              </a:lnSpc>
              <a:spcBef>
                <a:spcPts val="0"/>
              </a:spcBef>
              <a:defRPr b="0" sz="1100">
                <a:solidFill>
                  <a:srgbClr val="000000"/>
                </a:solidFill>
              </a:defRPr>
            </a:pPr>
            <a:r>
              <a:rPr>
                <a:solidFill>
                  <a:schemeClr val="accent3">
                    <a:hueOff val="-145836"/>
                    <a:satOff val="-20311"/>
                    <a:lumOff val="-24375"/>
                  </a:schemeClr>
                </a:solidFill>
              </a:rPr>
              <a:t>rlang::</a:t>
            </a:r>
            <a:r>
              <a:rPr b="1"/>
              <a:t>enquo</a:t>
            </a:r>
            <a:r>
              <a:t>(arg) Call from within a function to quote what the user passed to an argument as a quosure. Also </a:t>
            </a:r>
            <a:r>
              <a:rPr b="1"/>
              <a:t>enquos</a:t>
            </a:r>
            <a:r>
              <a:t> for multiple args. </a:t>
            </a:r>
            <a:r>
              <a:rPr i="1"/>
              <a:t>quote_this &lt; - function(x) enquo(x)</a:t>
            </a:r>
            <a:endParaRPr i="1"/>
          </a:p>
          <a:p>
            <a:pPr>
              <a:lnSpc>
                <a:spcPct val="80000"/>
              </a:lnSpc>
              <a:spcBef>
                <a:spcPts val="1500"/>
              </a:spcBef>
              <a:defRPr b="0" sz="1100">
                <a:solidFill>
                  <a:srgbClr val="000000"/>
                </a:solidFill>
              </a:defRPr>
            </a:pPr>
            <a:r>
              <a:rPr i="1"/>
              <a:t>quote_these &lt; - function(…) enquos(…)</a:t>
            </a:r>
            <a:endParaRPr i="1"/>
          </a:p>
          <a:p>
            <a:pPr>
              <a:lnSpc>
                <a:spcPct val="80000"/>
              </a:lnSpc>
              <a:spcBef>
                <a:spcPts val="0"/>
              </a:spcBef>
              <a:defRPr b="0" sz="1100">
                <a:solidFill>
                  <a:srgbClr val="000000"/>
                </a:solidFill>
              </a:defRPr>
            </a:pPr>
            <a:r>
              <a:rPr>
                <a:solidFill>
                  <a:schemeClr val="accent3">
                    <a:hueOff val="-145836"/>
                    <a:satOff val="-20311"/>
                    <a:lumOff val="-24375"/>
                  </a:schemeClr>
                </a:solidFill>
              </a:rPr>
              <a:t>rlang::</a:t>
            </a:r>
            <a:r>
              <a:rPr b="1"/>
              <a:t>new_quosure</a:t>
            </a:r>
            <a:r>
              <a:t>(expr, env = caller_env()) Build a </a:t>
            </a:r>
          </a:p>
          <a:p>
            <a:pPr>
              <a:lnSpc>
                <a:spcPct val="80000"/>
              </a:lnSpc>
              <a:spcBef>
                <a:spcPts val="0"/>
              </a:spcBef>
              <a:defRPr b="0" sz="1100">
                <a:solidFill>
                  <a:srgbClr val="000000"/>
                </a:solidFill>
              </a:defRPr>
            </a:pPr>
            <a:r>
              <a:t>quosure from a quoted expression and an environment. </a:t>
            </a:r>
            <a:r>
              <a:rPr i="1"/>
              <a:t>new_quosure(expr(a + b), current_env())</a:t>
            </a:r>
          </a:p>
        </p:txBody>
      </p:sp>
      <p:sp>
        <p:nvSpPr>
          <p:cNvPr id="824" name="rlang::expr(expr) Quote contents. Also exprs to quote multiple expressions. a &lt;- 1; b &lt;- 2; e &lt;- expr(a + b); es &lt;- exprs(a, b, a + b)…"/>
          <p:cNvSpPr txBox="1"/>
          <p:nvPr/>
        </p:nvSpPr>
        <p:spPr>
          <a:xfrm>
            <a:off x="9446408" y="3823223"/>
            <a:ext cx="4026826" cy="206143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500"/>
              </a:spcBef>
              <a:defRPr b="0" sz="1100">
                <a:solidFill>
                  <a:srgbClr val="000000"/>
                </a:solidFill>
              </a:defRPr>
            </a:pPr>
            <a:r>
              <a:rPr>
                <a:solidFill>
                  <a:schemeClr val="accent3">
                    <a:hueOff val="-145836"/>
                    <a:satOff val="-20311"/>
                    <a:lumOff val="-24375"/>
                  </a:schemeClr>
                </a:solidFill>
              </a:rPr>
              <a:t>rlang::</a:t>
            </a:r>
            <a:r>
              <a:rPr b="1"/>
              <a:t>expr</a:t>
            </a:r>
            <a:r>
              <a:t>(expr) Quote contents. Also </a:t>
            </a:r>
            <a:r>
              <a:rPr b="1"/>
              <a:t>exprs</a:t>
            </a:r>
            <a:r>
              <a:t> to quote multiple expressions. </a:t>
            </a:r>
            <a:r>
              <a:rPr i="1"/>
              <a:t>a &lt;- 1</a:t>
            </a:r>
            <a:r>
              <a:rPr i="1">
                <a:solidFill>
                  <a:schemeClr val="accent3">
                    <a:hueOff val="-145836"/>
                    <a:satOff val="-20311"/>
                    <a:lumOff val="-24375"/>
                  </a:schemeClr>
                </a:solidFill>
              </a:rPr>
              <a:t>;</a:t>
            </a:r>
            <a:r>
              <a:rPr i="1"/>
              <a:t> b &lt;- 2</a:t>
            </a:r>
            <a:r>
              <a:rPr i="1">
                <a:solidFill>
                  <a:schemeClr val="accent3">
                    <a:hueOff val="-145836"/>
                    <a:satOff val="-20311"/>
                    <a:lumOff val="-24375"/>
                  </a:schemeClr>
                </a:solidFill>
              </a:rPr>
              <a:t>;</a:t>
            </a:r>
            <a:r>
              <a:rPr i="1"/>
              <a:t> e &lt;- expr(a + b)</a:t>
            </a:r>
            <a:r>
              <a:rPr i="1">
                <a:solidFill>
                  <a:schemeClr val="accent3">
                    <a:hueOff val="-145836"/>
                    <a:satOff val="-20311"/>
                    <a:lumOff val="-24375"/>
                  </a:schemeClr>
                </a:solidFill>
              </a:rPr>
              <a:t>;</a:t>
            </a:r>
            <a:r>
              <a:rPr i="1"/>
              <a:t> es &lt;- exprs(a, b, a + b)</a:t>
            </a:r>
            <a:endParaRPr i="1"/>
          </a:p>
          <a:p>
            <a:pPr>
              <a:lnSpc>
                <a:spcPct val="80000"/>
              </a:lnSpc>
              <a:spcBef>
                <a:spcPts val="0"/>
              </a:spcBef>
              <a:defRPr b="0" sz="1100">
                <a:solidFill>
                  <a:srgbClr val="000000"/>
                </a:solidFill>
              </a:defRPr>
            </a:pPr>
            <a:r>
              <a:rPr>
                <a:solidFill>
                  <a:schemeClr val="accent3">
                    <a:hueOff val="-145836"/>
                    <a:satOff val="-20311"/>
                    <a:lumOff val="-24375"/>
                  </a:schemeClr>
                </a:solidFill>
              </a:rPr>
              <a:t>rlang::</a:t>
            </a:r>
            <a:r>
              <a:rPr b="1"/>
              <a:t>enexpr</a:t>
            </a:r>
            <a:r>
              <a:t>(arg) Call from within a function to quote what the user passed to an argument. Also </a:t>
            </a:r>
            <a:r>
              <a:rPr b="1"/>
              <a:t>enexprs</a:t>
            </a:r>
            <a:r>
              <a:t> to quote multiple arguments. </a:t>
            </a:r>
          </a:p>
          <a:p>
            <a:pPr>
              <a:lnSpc>
                <a:spcPct val="80000"/>
              </a:lnSpc>
              <a:spcBef>
                <a:spcPts val="0"/>
              </a:spcBef>
              <a:defRPr b="0" sz="1100">
                <a:solidFill>
                  <a:srgbClr val="000000"/>
                </a:solidFill>
              </a:defRPr>
            </a:pPr>
            <a:r>
              <a:rPr i="1"/>
              <a:t>quote_that &lt; - function(x) enexpr(x)</a:t>
            </a:r>
            <a:endParaRPr i="1"/>
          </a:p>
          <a:p>
            <a:pPr>
              <a:lnSpc>
                <a:spcPct val="80000"/>
              </a:lnSpc>
              <a:spcBef>
                <a:spcPts val="1500"/>
              </a:spcBef>
              <a:defRPr b="0" sz="1100">
                <a:solidFill>
                  <a:srgbClr val="000000"/>
                </a:solidFill>
              </a:defRPr>
            </a:pPr>
            <a:r>
              <a:rPr i="1"/>
              <a:t>quote_those &lt; - function(…) enexprs(…)</a:t>
            </a:r>
            <a:endParaRPr i="1"/>
          </a:p>
          <a:p>
            <a:pPr>
              <a:lnSpc>
                <a:spcPct val="80000"/>
              </a:lnSpc>
              <a:spcBef>
                <a:spcPts val="0"/>
              </a:spcBef>
              <a:defRPr b="0" sz="1100">
                <a:solidFill>
                  <a:srgbClr val="000000"/>
                </a:solidFill>
              </a:defRPr>
            </a:pPr>
            <a:r>
              <a:rPr>
                <a:solidFill>
                  <a:schemeClr val="accent3">
                    <a:hueOff val="-145836"/>
                    <a:satOff val="-20311"/>
                    <a:lumOff val="-24375"/>
                  </a:schemeClr>
                </a:solidFill>
              </a:rPr>
              <a:t>rlang::</a:t>
            </a:r>
            <a:r>
              <a:rPr b="1"/>
              <a:t>ensym</a:t>
            </a:r>
            <a:r>
              <a:t>(x) Call from within a function to quote what the user passed to an argument as a symbol, accepts strings. Also </a:t>
            </a:r>
            <a:r>
              <a:rPr b="1"/>
              <a:t>ensyms</a:t>
            </a:r>
            <a:r>
              <a:t>. </a:t>
            </a:r>
          </a:p>
          <a:p>
            <a:pPr>
              <a:lnSpc>
                <a:spcPct val="80000"/>
              </a:lnSpc>
              <a:spcBef>
                <a:spcPts val="0"/>
              </a:spcBef>
              <a:defRPr b="0" sz="1100">
                <a:solidFill>
                  <a:srgbClr val="000000"/>
                </a:solidFill>
              </a:defRPr>
            </a:pPr>
            <a:r>
              <a:rPr i="1"/>
              <a:t>quote_name &lt; - function(name) ensym(name)</a:t>
            </a:r>
            <a:endParaRPr i="1"/>
          </a:p>
          <a:p>
            <a:pPr>
              <a:lnSpc>
                <a:spcPct val="80000"/>
              </a:lnSpc>
              <a:spcBef>
                <a:spcPts val="0"/>
              </a:spcBef>
              <a:defRPr b="0" sz="1100">
                <a:solidFill>
                  <a:srgbClr val="000000"/>
                </a:solidFill>
              </a:defRPr>
            </a:pPr>
            <a:r>
              <a:rPr i="1"/>
              <a:t>quote_names &lt; - function(…) ensyms(…)</a:t>
            </a:r>
          </a:p>
        </p:txBody>
      </p:sp>
      <p:grpSp>
        <p:nvGrpSpPr>
          <p:cNvPr id="836" name="Group"/>
          <p:cNvGrpSpPr/>
          <p:nvPr/>
        </p:nvGrpSpPr>
        <p:grpSpPr>
          <a:xfrm>
            <a:off x="466590" y="7599348"/>
            <a:ext cx="635358" cy="518641"/>
            <a:chOff x="0" y="0"/>
            <a:chExt cx="635357" cy="518640"/>
          </a:xfrm>
        </p:grpSpPr>
        <p:sp>
          <p:nvSpPr>
            <p:cNvPr id="825" name="Rectangle"/>
            <p:cNvSpPr/>
            <p:nvPr/>
          </p:nvSpPr>
          <p:spPr>
            <a:xfrm>
              <a:off x="20442" y="224121"/>
              <a:ext cx="612226" cy="254481"/>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826" name="a + b,"/>
            <p:cNvSpPr txBox="1"/>
            <p:nvPr/>
          </p:nvSpPr>
          <p:spPr>
            <a:xfrm>
              <a:off x="0" y="218999"/>
              <a:ext cx="627711"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spAutoFit/>
            </a:bodyPr>
            <a:lstStyle>
              <a:lvl1pPr>
                <a:defRPr>
                  <a:solidFill>
                    <a:srgbClr val="000000"/>
                  </a:solidFill>
                </a:defRPr>
              </a:lvl1pPr>
            </a:lstStyle>
            <a:p>
              <a:pPr/>
              <a:r>
                <a:t>a + b,</a:t>
              </a:r>
            </a:p>
          </p:txBody>
        </p:sp>
        <p:sp>
          <p:nvSpPr>
            <p:cNvPr id="827" name="Rectangle"/>
            <p:cNvSpPr/>
            <p:nvPr/>
          </p:nvSpPr>
          <p:spPr>
            <a:xfrm>
              <a:off x="17753" y="94370"/>
              <a:ext cx="6176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828" name="Rectangle"/>
            <p:cNvSpPr/>
            <p:nvPr/>
          </p:nvSpPr>
          <p:spPr>
            <a:xfrm>
              <a:off x="17753" y="91661"/>
              <a:ext cx="617605"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829" name="q"/>
            <p:cNvSpPr txBox="1"/>
            <p:nvPr/>
          </p:nvSpPr>
          <p:spPr>
            <a:xfrm>
              <a:off x="209272" y="-1"/>
              <a:ext cx="209166"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a:solidFill>
                    <a:srgbClr val="000000"/>
                  </a:solidFill>
                </a:defRPr>
              </a:lvl1pPr>
            </a:lstStyle>
            <a:p>
              <a:pPr/>
              <a:r>
                <a:t>q</a:t>
              </a:r>
            </a:p>
          </p:txBody>
        </p:sp>
        <p:grpSp>
          <p:nvGrpSpPr>
            <p:cNvPr id="835" name="Group"/>
            <p:cNvGrpSpPr/>
            <p:nvPr/>
          </p:nvGrpSpPr>
          <p:grpSpPr>
            <a:xfrm>
              <a:off x="399293" y="201530"/>
              <a:ext cx="235873" cy="305249"/>
              <a:chOff x="0" y="0"/>
              <a:chExt cx="235871" cy="305248"/>
            </a:xfrm>
          </p:grpSpPr>
          <p:sp>
            <p:nvSpPr>
              <p:cNvPr id="830" name="Rounded Rectangle"/>
              <p:cNvSpPr/>
              <p:nvPr/>
            </p:nvSpPr>
            <p:spPr>
              <a:xfrm>
                <a:off x="30829" y="79186"/>
                <a:ext cx="170331" cy="167470"/>
              </a:xfrm>
              <a:prstGeom prst="roundRect">
                <a:avLst>
                  <a:gd name="adj" fmla="val 15000"/>
                </a:avLst>
              </a:prstGeom>
              <a:solidFill>
                <a:schemeClr val="accent3"/>
              </a:solidFill>
              <a:ln w="9525" cap="flat">
                <a:solidFill>
                  <a:srgbClr val="00000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831" name="Square"/>
              <p:cNvSpPr/>
              <p:nvPr/>
            </p:nvSpPr>
            <p:spPr>
              <a:xfrm>
                <a:off x="46838" y="104482"/>
                <a:ext cx="67247" cy="652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832" name="a"/>
              <p:cNvSpPr txBox="1"/>
              <p:nvPr/>
            </p:nvSpPr>
            <p:spPr>
              <a:xfrm>
                <a:off x="0" y="0"/>
                <a:ext cx="160923" cy="24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a</a:t>
                </a:r>
              </a:p>
            </p:txBody>
          </p:sp>
          <p:sp>
            <p:nvSpPr>
              <p:cNvPr id="833" name="Rectangle"/>
              <p:cNvSpPr/>
              <p:nvPr/>
            </p:nvSpPr>
            <p:spPr>
              <a:xfrm>
                <a:off x="124041" y="134695"/>
                <a:ext cx="67247" cy="906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834" name="b"/>
              <p:cNvSpPr txBox="1"/>
              <p:nvPr/>
            </p:nvSpPr>
            <p:spPr>
              <a:xfrm>
                <a:off x="74949" y="56407"/>
                <a:ext cx="160923" cy="2488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b</a:t>
                </a:r>
              </a:p>
            </p:txBody>
          </p:sp>
        </p:grpSp>
      </p:grpSp>
      <p:grpSp>
        <p:nvGrpSpPr>
          <p:cNvPr id="842" name="Group"/>
          <p:cNvGrpSpPr/>
          <p:nvPr/>
        </p:nvGrpSpPr>
        <p:grpSpPr>
          <a:xfrm>
            <a:off x="466590" y="7186757"/>
            <a:ext cx="424511" cy="432197"/>
            <a:chOff x="0" y="0"/>
            <a:chExt cx="424510" cy="432195"/>
          </a:xfrm>
        </p:grpSpPr>
        <p:sp>
          <p:nvSpPr>
            <p:cNvPr id="837"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838" name="a + b"/>
            <p:cNvSpPr txBox="1"/>
            <p:nvPr/>
          </p:nvSpPr>
          <p:spPr>
            <a:xfrm>
              <a:off x="0" y="222759"/>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sp>
          <p:nvSpPr>
            <p:cNvPr id="839"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840"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841" name="e"/>
            <p:cNvSpPr txBox="1"/>
            <p:nvPr/>
          </p:nvSpPr>
          <p:spPr>
            <a:xfrm>
              <a:off x="148755"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e</a:t>
              </a:r>
            </a:p>
          </p:txBody>
        </p:sp>
      </p:grpSp>
      <p:sp>
        <p:nvSpPr>
          <p:cNvPr id="843" name="Tidy Evaluation (Tidy Eval) is not a package, but a framework for doing non-standard evaluation (i.e. delayed evaluation) that makes it easier to program with tidyverse functions."/>
          <p:cNvSpPr txBox="1"/>
          <p:nvPr/>
        </p:nvSpPr>
        <p:spPr>
          <a:xfrm>
            <a:off x="486343" y="1978316"/>
            <a:ext cx="3704205" cy="51864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sz="1100">
                <a:solidFill>
                  <a:srgbClr val="000000"/>
                </a:solidFill>
              </a:defRPr>
            </a:pPr>
            <a:r>
              <a:t>Tidy Evaluation (Tidy Eval)</a:t>
            </a:r>
            <a:r>
              <a:rPr b="0"/>
              <a:t> is not a package, but a framework for doing non-standard evaluation (i.e. delayed evaluation) that makes it easier to program with tidyverse functions.</a:t>
            </a:r>
          </a:p>
        </p:txBody>
      </p:sp>
      <p:sp>
        <p:nvSpPr>
          <p:cNvPr id="844" name="To evaluate an expression, R :…"/>
          <p:cNvSpPr txBox="1"/>
          <p:nvPr/>
        </p:nvSpPr>
        <p:spPr>
          <a:xfrm>
            <a:off x="10862698" y="6268546"/>
            <a:ext cx="2784478" cy="136299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500"/>
              </a:spcBef>
              <a:defRPr b="0" sz="1100">
                <a:solidFill>
                  <a:srgbClr val="000000"/>
                </a:solidFill>
              </a:defRPr>
            </a:pPr>
            <a:r>
              <a:t>To evaluate an expression, R :</a:t>
            </a:r>
          </a:p>
          <a:p>
            <a:pPr marL="190500" indent="-114300">
              <a:lnSpc>
                <a:spcPct val="80000"/>
              </a:lnSpc>
              <a:spcBef>
                <a:spcPts val="500"/>
              </a:spcBef>
              <a:buSzPct val="100000"/>
              <a:buAutoNum type="arabicPeriod" startAt="1"/>
              <a:defRPr b="0" sz="1100">
                <a:solidFill>
                  <a:srgbClr val="000000"/>
                </a:solidFill>
              </a:defRPr>
            </a:pPr>
            <a:r>
              <a:t>Looks up the symbols in the expression in the active environment (or a supplied one), followed by the environment's parents</a:t>
            </a:r>
          </a:p>
          <a:p>
            <a:pPr marL="190500" indent="-114300">
              <a:lnSpc>
                <a:spcPct val="80000"/>
              </a:lnSpc>
              <a:spcBef>
                <a:spcPts val="1000"/>
              </a:spcBef>
              <a:buSzPct val="100000"/>
              <a:buAutoNum type="arabicPeriod" startAt="1"/>
              <a:defRPr b="0" sz="1100">
                <a:solidFill>
                  <a:srgbClr val="000000"/>
                </a:solidFill>
              </a:defRPr>
            </a:pPr>
            <a:r>
              <a:t>Executes the calls in the expression</a:t>
            </a:r>
          </a:p>
          <a:p>
            <a:pPr indent="76200">
              <a:lnSpc>
                <a:spcPct val="80000"/>
              </a:lnSpc>
              <a:spcBef>
                <a:spcPts val="0"/>
              </a:spcBef>
              <a:defRPr i="1">
                <a:solidFill>
                  <a:schemeClr val="accent3">
                    <a:hueOff val="-145836"/>
                    <a:satOff val="-20311"/>
                    <a:lumOff val="-24375"/>
                  </a:schemeClr>
                </a:solidFill>
              </a:defRPr>
            </a:pPr>
            <a:r>
              <a:t>The result of an expression depends on </a:t>
            </a:r>
          </a:p>
          <a:p>
            <a:pPr indent="76200">
              <a:lnSpc>
                <a:spcPct val="80000"/>
              </a:lnSpc>
              <a:spcBef>
                <a:spcPts val="1500"/>
              </a:spcBef>
              <a:defRPr i="1">
                <a:solidFill>
                  <a:schemeClr val="accent3">
                    <a:hueOff val="-145836"/>
                    <a:satOff val="-20311"/>
                    <a:lumOff val="-24375"/>
                  </a:schemeClr>
                </a:solidFill>
              </a:defRPr>
            </a:pPr>
            <a:r>
              <a:t>which environment it is evaluated in.</a:t>
            </a:r>
          </a:p>
        </p:txBody>
      </p:sp>
      <p:grpSp>
        <p:nvGrpSpPr>
          <p:cNvPr id="850" name="Group"/>
          <p:cNvGrpSpPr/>
          <p:nvPr/>
        </p:nvGrpSpPr>
        <p:grpSpPr>
          <a:xfrm>
            <a:off x="1426952" y="8234950"/>
            <a:ext cx="235872" cy="305249"/>
            <a:chOff x="0" y="0"/>
            <a:chExt cx="235871" cy="305248"/>
          </a:xfrm>
        </p:grpSpPr>
        <p:sp>
          <p:nvSpPr>
            <p:cNvPr id="845" name="Rounded Rectangle"/>
            <p:cNvSpPr/>
            <p:nvPr/>
          </p:nvSpPr>
          <p:spPr>
            <a:xfrm>
              <a:off x="30829" y="79186"/>
              <a:ext cx="170331" cy="167470"/>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846" name="Rectangle"/>
            <p:cNvSpPr/>
            <p:nvPr/>
          </p:nvSpPr>
          <p:spPr>
            <a:xfrm>
              <a:off x="124041" y="134695"/>
              <a:ext cx="67247" cy="906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847" name="b"/>
            <p:cNvSpPr txBox="1"/>
            <p:nvPr/>
          </p:nvSpPr>
          <p:spPr>
            <a:xfrm>
              <a:off x="74949" y="56407"/>
              <a:ext cx="160923" cy="2488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b</a:t>
              </a:r>
            </a:p>
          </p:txBody>
        </p:sp>
        <p:sp>
          <p:nvSpPr>
            <p:cNvPr id="848" name="Square"/>
            <p:cNvSpPr/>
            <p:nvPr/>
          </p:nvSpPr>
          <p:spPr>
            <a:xfrm>
              <a:off x="46838" y="104481"/>
              <a:ext cx="67246" cy="652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849" name="a"/>
            <p:cNvSpPr txBox="1"/>
            <p:nvPr/>
          </p:nvSpPr>
          <p:spPr>
            <a:xfrm>
              <a:off x="0" y="0"/>
              <a:ext cx="160923" cy="24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a</a:t>
              </a:r>
            </a:p>
          </p:txBody>
        </p:sp>
      </p:grpSp>
      <p:sp>
        <p:nvSpPr>
          <p:cNvPr id="851" name="rlang::parse_expr(x) Convert…"/>
          <p:cNvSpPr txBox="1"/>
          <p:nvPr/>
        </p:nvSpPr>
        <p:spPr>
          <a:xfrm>
            <a:off x="4820276" y="7490741"/>
            <a:ext cx="2120572" cy="100568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rPr>
                <a:solidFill>
                  <a:schemeClr val="accent3">
                    <a:hueOff val="-145836"/>
                    <a:satOff val="-20311"/>
                    <a:lumOff val="-24375"/>
                  </a:schemeClr>
                </a:solidFill>
              </a:rPr>
              <a:t>rlang::</a:t>
            </a:r>
            <a:r>
              <a:rPr b="1"/>
              <a:t>parse_expr</a:t>
            </a:r>
            <a:r>
              <a:t>(x) Convert </a:t>
            </a:r>
          </a:p>
          <a:p>
            <a:pPr>
              <a:lnSpc>
                <a:spcPct val="80000"/>
              </a:lnSpc>
              <a:spcBef>
                <a:spcPts val="0"/>
              </a:spcBef>
              <a:defRPr b="0" sz="1100">
                <a:solidFill>
                  <a:srgbClr val="000000"/>
                </a:solidFill>
              </a:defRPr>
            </a:pPr>
            <a:r>
              <a:t>a string  to an expression. Also </a:t>
            </a:r>
            <a:r>
              <a:rPr b="1"/>
              <a:t>parse_exprs</a:t>
            </a:r>
            <a:r>
              <a:t>,</a:t>
            </a:r>
            <a:r>
              <a:rPr b="1"/>
              <a:t> sym</a:t>
            </a:r>
            <a:r>
              <a:t>, </a:t>
            </a:r>
            <a:r>
              <a:rPr b="1"/>
              <a:t>parse_quo</a:t>
            </a:r>
            <a:r>
              <a:t>, </a:t>
            </a:r>
            <a:r>
              <a:rPr b="1"/>
              <a:t>parse_quos</a:t>
            </a:r>
            <a:r>
              <a:t>. e&lt;-</a:t>
            </a:r>
            <a:r>
              <a:rPr i="1"/>
              <a:t>parse_expr("a+b")</a:t>
            </a:r>
          </a:p>
        </p:txBody>
      </p:sp>
      <p:grpSp>
        <p:nvGrpSpPr>
          <p:cNvPr id="866" name="Group"/>
          <p:cNvGrpSpPr/>
          <p:nvPr/>
        </p:nvGrpSpPr>
        <p:grpSpPr>
          <a:xfrm>
            <a:off x="5515521" y="6382846"/>
            <a:ext cx="2621459" cy="432196"/>
            <a:chOff x="0" y="0"/>
            <a:chExt cx="2621458" cy="432195"/>
          </a:xfrm>
        </p:grpSpPr>
        <p:grpSp>
          <p:nvGrpSpPr>
            <p:cNvPr id="857" name="Group"/>
            <p:cNvGrpSpPr/>
            <p:nvPr/>
          </p:nvGrpSpPr>
          <p:grpSpPr>
            <a:xfrm>
              <a:off x="1098474" y="0"/>
              <a:ext cx="424511" cy="432196"/>
              <a:chOff x="0" y="0"/>
              <a:chExt cx="424510" cy="432195"/>
            </a:xfrm>
          </p:grpSpPr>
          <p:sp>
            <p:nvSpPr>
              <p:cNvPr id="852"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853" name="a + b"/>
              <p:cNvSpPr txBox="1"/>
              <p:nvPr/>
            </p:nvSpPr>
            <p:spPr>
              <a:xfrm>
                <a:off x="0" y="222759"/>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sp>
            <p:nvSpPr>
              <p:cNvPr id="854"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855"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856" name="e"/>
              <p:cNvSpPr txBox="1"/>
              <p:nvPr/>
            </p:nvSpPr>
            <p:spPr>
              <a:xfrm>
                <a:off x="148755"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e</a:t>
                </a:r>
              </a:p>
            </p:txBody>
          </p:sp>
        </p:grpSp>
        <p:grpSp>
          <p:nvGrpSpPr>
            <p:cNvPr id="860" name="Group"/>
            <p:cNvGrpSpPr/>
            <p:nvPr/>
          </p:nvGrpSpPr>
          <p:grpSpPr>
            <a:xfrm>
              <a:off x="0" y="25399"/>
              <a:ext cx="588912" cy="190501"/>
              <a:chOff x="0" y="0"/>
              <a:chExt cx="588911" cy="190500"/>
            </a:xfrm>
          </p:grpSpPr>
          <p:sp>
            <p:nvSpPr>
              <p:cNvPr id="858" name="Group"/>
              <p:cNvSpPr/>
              <p:nvPr/>
            </p:nvSpPr>
            <p:spPr>
              <a:xfrm>
                <a:off x="22717" y="4438"/>
                <a:ext cx="538811" cy="185065"/>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859" name="&quot;a + b&quot;"/>
              <p:cNvSpPr txBox="1"/>
              <p:nvPr/>
            </p:nvSpPr>
            <p:spPr>
              <a:xfrm>
                <a:off x="0" y="0"/>
                <a:ext cx="588912"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grpSp>
        <p:grpSp>
          <p:nvGrpSpPr>
            <p:cNvPr id="863" name="Group"/>
            <p:cNvGrpSpPr/>
            <p:nvPr/>
          </p:nvGrpSpPr>
          <p:grpSpPr>
            <a:xfrm>
              <a:off x="2032547" y="25399"/>
              <a:ext cx="588912" cy="190501"/>
              <a:chOff x="0" y="0"/>
              <a:chExt cx="588911" cy="190500"/>
            </a:xfrm>
          </p:grpSpPr>
          <p:sp>
            <p:nvSpPr>
              <p:cNvPr id="861" name="Group"/>
              <p:cNvSpPr/>
              <p:nvPr/>
            </p:nvSpPr>
            <p:spPr>
              <a:xfrm>
                <a:off x="22717" y="4438"/>
                <a:ext cx="538811" cy="185065"/>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862" name="&quot;a + b&quot;"/>
              <p:cNvSpPr txBox="1"/>
              <p:nvPr/>
            </p:nvSpPr>
            <p:spPr>
              <a:xfrm>
                <a:off x="0" y="0"/>
                <a:ext cx="588912"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grpSp>
        <p:sp>
          <p:nvSpPr>
            <p:cNvPr id="864" name="Line"/>
            <p:cNvSpPr/>
            <p:nvPr/>
          </p:nvSpPr>
          <p:spPr>
            <a:xfrm>
              <a:off x="653251" y="120650"/>
              <a:ext cx="380884" cy="0"/>
            </a:xfrm>
            <a:prstGeom prst="line">
              <a:avLst/>
            </a:prstGeom>
            <a:noFill/>
            <a:ln w="1270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865" name="Line"/>
            <p:cNvSpPr/>
            <p:nvPr/>
          </p:nvSpPr>
          <p:spPr>
            <a:xfrm>
              <a:off x="1600024" y="120650"/>
              <a:ext cx="380883" cy="0"/>
            </a:xfrm>
            <a:prstGeom prst="line">
              <a:avLst/>
            </a:prstGeom>
            <a:noFill/>
            <a:ln w="1270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sp>
        <p:nvSpPr>
          <p:cNvPr id="867" name="Parse - Convert a string to a saved expression."/>
          <p:cNvSpPr txBox="1"/>
          <p:nvPr/>
        </p:nvSpPr>
        <p:spPr>
          <a:xfrm>
            <a:off x="4823568" y="6939506"/>
            <a:ext cx="1444626" cy="35366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500"/>
              </a:spcBef>
              <a:defRPr b="0" sz="1100">
                <a:solidFill>
                  <a:srgbClr val="000000"/>
                </a:solidFill>
              </a:defRPr>
            </a:pPr>
            <a:r>
              <a:rPr b="1"/>
              <a:t>Parse </a:t>
            </a:r>
            <a:r>
              <a:t>- Convert a string to a saved expression. </a:t>
            </a:r>
          </a:p>
        </p:txBody>
      </p:sp>
      <p:sp>
        <p:nvSpPr>
          <p:cNvPr id="868" name="Deparse - Convert a saved expression to a string."/>
          <p:cNvSpPr txBox="1"/>
          <p:nvPr/>
        </p:nvSpPr>
        <p:spPr>
          <a:xfrm>
            <a:off x="7082131" y="6931610"/>
            <a:ext cx="1604178" cy="35366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500"/>
              </a:spcBef>
              <a:defRPr b="0" sz="1100">
                <a:solidFill>
                  <a:srgbClr val="000000"/>
                </a:solidFill>
              </a:defRPr>
            </a:pPr>
            <a:r>
              <a:rPr b="1"/>
              <a:t>Deparse </a:t>
            </a:r>
            <a:r>
              <a:t>- Convert a saved expression to a string. </a:t>
            </a:r>
          </a:p>
        </p:txBody>
      </p:sp>
      <p:sp>
        <p:nvSpPr>
          <p:cNvPr id="869" name="rlang::expr_text(expr, width = 60L, nlines = Inf) Convert expr to a string. Also quo_name.…"/>
          <p:cNvSpPr txBox="1"/>
          <p:nvPr/>
        </p:nvSpPr>
        <p:spPr>
          <a:xfrm>
            <a:off x="7082131" y="7490741"/>
            <a:ext cx="1866571" cy="67548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rPr>
                <a:solidFill>
                  <a:schemeClr val="accent3">
                    <a:hueOff val="-145836"/>
                    <a:satOff val="-20311"/>
                    <a:lumOff val="-24375"/>
                  </a:schemeClr>
                </a:solidFill>
              </a:rPr>
              <a:t>rlang::</a:t>
            </a:r>
            <a:r>
              <a:rPr b="1"/>
              <a:t>expr_text</a:t>
            </a:r>
            <a:r>
              <a:t>(expr, width = 60L, nlines = Inf) Convert expr to a string. Also </a:t>
            </a:r>
            <a:r>
              <a:rPr b="1"/>
              <a:t>quo_name</a:t>
            </a:r>
            <a:r>
              <a:t>.</a:t>
            </a:r>
            <a:endParaRPr i="1"/>
          </a:p>
          <a:p>
            <a:pPr>
              <a:lnSpc>
                <a:spcPct val="80000"/>
              </a:lnSpc>
              <a:spcBef>
                <a:spcPts val="1500"/>
              </a:spcBef>
              <a:defRPr b="0" sz="1100">
                <a:solidFill>
                  <a:srgbClr val="000000"/>
                </a:solidFill>
              </a:defRPr>
            </a:pPr>
            <a:r>
              <a:rPr i="1"/>
              <a:t>expr_text(e)</a:t>
            </a:r>
            <a:r>
              <a:t> </a:t>
            </a:r>
          </a:p>
        </p:txBody>
      </p:sp>
      <p:sp>
        <p:nvSpPr>
          <p:cNvPr id="870" name="Line"/>
          <p:cNvSpPr/>
          <p:nvPr/>
        </p:nvSpPr>
        <p:spPr>
          <a:xfrm>
            <a:off x="5537691" y="7381075"/>
            <a:ext cx="444441" cy="1"/>
          </a:xfrm>
          <a:prstGeom prst="line">
            <a:avLst/>
          </a:prstGeom>
          <a:ln w="38100" cap="rnd">
            <a:solidFill>
              <a:schemeClr val="accent3">
                <a:hueOff val="-48331"/>
                <a:satOff val="1035"/>
                <a:lumOff val="-13785"/>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871" name="Line"/>
          <p:cNvSpPr/>
          <p:nvPr/>
        </p:nvSpPr>
        <p:spPr>
          <a:xfrm>
            <a:off x="7792685" y="7381075"/>
            <a:ext cx="444441" cy="1"/>
          </a:xfrm>
          <a:prstGeom prst="line">
            <a:avLst/>
          </a:prstGeom>
          <a:ln w="38100" cap="rnd">
            <a:solidFill>
              <a:schemeClr val="accent3">
                <a:hueOff val="-48331"/>
                <a:satOff val="1035"/>
                <a:lumOff val="-13785"/>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grpSp>
        <p:nvGrpSpPr>
          <p:cNvPr id="889" name="Group"/>
          <p:cNvGrpSpPr/>
          <p:nvPr/>
        </p:nvGrpSpPr>
        <p:grpSpPr>
          <a:xfrm>
            <a:off x="480334" y="2834969"/>
            <a:ext cx="759319" cy="732304"/>
            <a:chOff x="0" y="0"/>
            <a:chExt cx="759318" cy="732303"/>
          </a:xfrm>
        </p:grpSpPr>
        <p:grpSp>
          <p:nvGrpSpPr>
            <p:cNvPr id="881" name="Group"/>
            <p:cNvGrpSpPr/>
            <p:nvPr/>
          </p:nvGrpSpPr>
          <p:grpSpPr>
            <a:xfrm>
              <a:off x="0" y="378640"/>
              <a:ext cx="759319" cy="353664"/>
              <a:chOff x="0" y="0"/>
              <a:chExt cx="759318" cy="353663"/>
            </a:xfrm>
          </p:grpSpPr>
          <p:sp>
            <p:nvSpPr>
              <p:cNvPr id="872" name="Rounded Rectangle"/>
              <p:cNvSpPr/>
              <p:nvPr/>
            </p:nvSpPr>
            <p:spPr>
              <a:xfrm>
                <a:off x="0" y="20842"/>
                <a:ext cx="351206" cy="332822"/>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873" name="Rectangle"/>
              <p:cNvSpPr/>
              <p:nvPr/>
            </p:nvSpPr>
            <p:spPr>
              <a:xfrm>
                <a:off x="185245" y="143858"/>
                <a:ext cx="133642" cy="180206"/>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874" name="b"/>
              <p:cNvSpPr txBox="1"/>
              <p:nvPr/>
            </p:nvSpPr>
            <p:spPr>
              <a:xfrm>
                <a:off x="203355" y="135976"/>
                <a:ext cx="97422" cy="180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b</a:t>
                </a:r>
              </a:p>
            </p:txBody>
          </p:sp>
          <p:sp>
            <p:nvSpPr>
              <p:cNvPr id="875" name="Rectangle"/>
              <p:cNvSpPr/>
              <p:nvPr/>
            </p:nvSpPr>
            <p:spPr>
              <a:xfrm>
                <a:off x="31815" y="45713"/>
                <a:ext cx="133641" cy="12972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876" name="a"/>
              <p:cNvSpPr txBox="1"/>
              <p:nvPr/>
            </p:nvSpPr>
            <p:spPr>
              <a:xfrm>
                <a:off x="40330" y="0"/>
                <a:ext cx="116538" cy="180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a</a:t>
                </a:r>
              </a:p>
            </p:txBody>
          </p:sp>
          <p:sp>
            <p:nvSpPr>
              <p:cNvPr id="877" name="1"/>
              <p:cNvSpPr txBox="1"/>
              <p:nvPr/>
            </p:nvSpPr>
            <p:spPr>
              <a:xfrm>
                <a:off x="454123" y="904"/>
                <a:ext cx="152796" cy="180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n-lt"/>
                    <a:ea typeface="+mn-ea"/>
                    <a:cs typeface="+mn-cs"/>
                    <a:sym typeface="Source Sans Pro Light"/>
                  </a:defRPr>
                </a:lvl1pPr>
              </a:lstStyle>
              <a:p>
                <a:pPr/>
                <a:r>
                  <a:t>1</a:t>
                </a:r>
              </a:p>
            </p:txBody>
          </p:sp>
          <p:sp>
            <p:nvSpPr>
              <p:cNvPr id="878" name="Line"/>
              <p:cNvSpPr/>
              <p:nvPr/>
            </p:nvSpPr>
            <p:spPr>
              <a:xfrm>
                <a:off x="159634" y="106248"/>
                <a:ext cx="324632" cy="1"/>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879" name="2"/>
              <p:cNvSpPr txBox="1"/>
              <p:nvPr/>
            </p:nvSpPr>
            <p:spPr>
              <a:xfrm>
                <a:off x="606523" y="127904"/>
                <a:ext cx="152796" cy="180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n-lt"/>
                    <a:ea typeface="+mn-ea"/>
                    <a:cs typeface="+mn-cs"/>
                    <a:sym typeface="Source Sans Pro Light"/>
                  </a:defRPr>
                </a:lvl1pPr>
              </a:lstStyle>
              <a:p>
                <a:pPr/>
                <a:r>
                  <a:t>2</a:t>
                </a:r>
              </a:p>
            </p:txBody>
          </p:sp>
          <p:sp>
            <p:nvSpPr>
              <p:cNvPr id="880" name="Line"/>
              <p:cNvSpPr/>
              <p:nvPr/>
            </p:nvSpPr>
            <p:spPr>
              <a:xfrm>
                <a:off x="312034" y="233248"/>
                <a:ext cx="324632" cy="1"/>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nvGrpSpPr>
            <p:cNvPr id="888" name="Group"/>
            <p:cNvGrpSpPr/>
            <p:nvPr/>
          </p:nvGrpSpPr>
          <p:grpSpPr>
            <a:xfrm>
              <a:off x="160526" y="0"/>
              <a:ext cx="460965" cy="458479"/>
              <a:chOff x="0" y="0"/>
              <a:chExt cx="460964" cy="458478"/>
            </a:xfrm>
          </p:grpSpPr>
          <p:sp>
            <p:nvSpPr>
              <p:cNvPr id="882" name="Rounded Rectangle"/>
              <p:cNvSpPr/>
              <p:nvPr/>
            </p:nvSpPr>
            <p:spPr>
              <a:xfrm>
                <a:off x="55373" y="37532"/>
                <a:ext cx="351207" cy="332822"/>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883" name="Rectangle"/>
              <p:cNvSpPr/>
              <p:nvPr/>
            </p:nvSpPr>
            <p:spPr>
              <a:xfrm>
                <a:off x="215219" y="97048"/>
                <a:ext cx="133642" cy="180206"/>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884" name="Rectangle"/>
              <p:cNvSpPr/>
              <p:nvPr/>
            </p:nvSpPr>
            <p:spPr>
              <a:xfrm>
                <a:off x="0" y="0"/>
                <a:ext cx="460592" cy="223279"/>
              </a:xfrm>
              <a:prstGeom prst="rect">
                <a:avLst/>
              </a:prstGeom>
              <a:solidFill>
                <a:srgbClr val="FFFFFF"/>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885" name="Rectangle"/>
              <p:cNvSpPr/>
              <p:nvPr/>
            </p:nvSpPr>
            <p:spPr>
              <a:xfrm>
                <a:off x="0" y="0"/>
                <a:ext cx="460592" cy="223279"/>
              </a:xfrm>
              <a:prstGeom prst="rect">
                <a:avLst/>
              </a:prstGeom>
              <a:solidFill>
                <a:srgbClr val="FFD300">
                  <a:alpha val="25000"/>
                </a:srgb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886" name="Line"/>
              <p:cNvSpPr/>
              <p:nvPr/>
            </p:nvSpPr>
            <p:spPr>
              <a:xfrm flipV="1">
                <a:off x="111657" y="271168"/>
                <a:ext cx="1" cy="187311"/>
              </a:xfrm>
              <a:prstGeom prst="line">
                <a:avLst/>
              </a:prstGeom>
              <a:noFill/>
              <a:ln w="9525" cap="flat">
                <a:solidFill>
                  <a:schemeClr val="accent3">
                    <a:hueOff val="-145836"/>
                    <a:satOff val="-20311"/>
                    <a:lumOff val="-24375"/>
                  </a:schemeClr>
                </a:solidFill>
                <a:prstDash val="solid"/>
                <a:miter lim="400000"/>
                <a:headEnd type="oval" w="med" len="med"/>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887" name="Line"/>
              <p:cNvSpPr/>
              <p:nvPr/>
            </p:nvSpPr>
            <p:spPr>
              <a:xfrm>
                <a:off x="13688" y="218516"/>
                <a:ext cx="447277" cy="1"/>
              </a:xfrm>
              <a:prstGeom prst="line">
                <a:avLst/>
              </a:prstGeom>
              <a:noFill/>
              <a:ln w="9525" cap="flat">
                <a:solidFill>
                  <a:schemeClr val="accent3">
                    <a:hueOff val="-145836"/>
                    <a:satOff val="-20311"/>
                    <a:lumOff val="-24375"/>
                  </a:schemeClr>
                </a:solidFill>
                <a:custDash>
                  <a:ds d="200000" sp="200000"/>
                </a:custDash>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grpSp>
        <p:nvGrpSpPr>
          <p:cNvPr id="931" name="Group"/>
          <p:cNvGrpSpPr/>
          <p:nvPr/>
        </p:nvGrpSpPr>
        <p:grpSpPr>
          <a:xfrm>
            <a:off x="9426057" y="6096625"/>
            <a:ext cx="1263508" cy="1557358"/>
            <a:chOff x="0" y="0"/>
            <a:chExt cx="1263506" cy="1557357"/>
          </a:xfrm>
        </p:grpSpPr>
        <p:grpSp>
          <p:nvGrpSpPr>
            <p:cNvPr id="915" name="Group"/>
            <p:cNvGrpSpPr/>
            <p:nvPr/>
          </p:nvGrpSpPr>
          <p:grpSpPr>
            <a:xfrm>
              <a:off x="381217" y="-1"/>
              <a:ext cx="833929" cy="1094972"/>
              <a:chOff x="0" y="0"/>
              <a:chExt cx="833928" cy="1094970"/>
            </a:xfrm>
          </p:grpSpPr>
          <p:grpSp>
            <p:nvGrpSpPr>
              <p:cNvPr id="902" name="Group"/>
              <p:cNvGrpSpPr/>
              <p:nvPr/>
            </p:nvGrpSpPr>
            <p:grpSpPr>
              <a:xfrm>
                <a:off x="212438" y="-1"/>
                <a:ext cx="621491" cy="732305"/>
                <a:chOff x="0" y="0"/>
                <a:chExt cx="621490" cy="732303"/>
              </a:xfrm>
            </p:grpSpPr>
            <p:grpSp>
              <p:nvGrpSpPr>
                <p:cNvPr id="895" name="Group"/>
                <p:cNvGrpSpPr/>
                <p:nvPr/>
              </p:nvGrpSpPr>
              <p:grpSpPr>
                <a:xfrm>
                  <a:off x="0" y="399482"/>
                  <a:ext cx="479919" cy="332822"/>
                  <a:chOff x="0" y="20842"/>
                  <a:chExt cx="479918" cy="332820"/>
                </a:xfrm>
              </p:grpSpPr>
              <p:sp>
                <p:nvSpPr>
                  <p:cNvPr id="890" name="Rounded Rectangle"/>
                  <p:cNvSpPr/>
                  <p:nvPr/>
                </p:nvSpPr>
                <p:spPr>
                  <a:xfrm>
                    <a:off x="0" y="20842"/>
                    <a:ext cx="351206" cy="332822"/>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891" name="Rectangle"/>
                  <p:cNvSpPr/>
                  <p:nvPr/>
                </p:nvSpPr>
                <p:spPr>
                  <a:xfrm>
                    <a:off x="95315" y="121913"/>
                    <a:ext cx="133641" cy="12972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892" name="a"/>
                  <p:cNvSpPr txBox="1"/>
                  <p:nvPr/>
                </p:nvSpPr>
                <p:spPr>
                  <a:xfrm>
                    <a:off x="103830" y="76200"/>
                    <a:ext cx="116538" cy="180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a</a:t>
                    </a:r>
                  </a:p>
                </p:txBody>
              </p:sp>
              <p:sp>
                <p:nvSpPr>
                  <p:cNvPr id="893" name="1"/>
                  <p:cNvSpPr txBox="1"/>
                  <p:nvPr/>
                </p:nvSpPr>
                <p:spPr>
                  <a:xfrm>
                    <a:off x="327123" y="77104"/>
                    <a:ext cx="152796" cy="180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n-lt"/>
                        <a:ea typeface="+mn-ea"/>
                        <a:cs typeface="+mn-cs"/>
                        <a:sym typeface="Source Sans Pro Light"/>
                      </a:defRPr>
                    </a:lvl1pPr>
                  </a:lstStyle>
                  <a:p>
                    <a:pPr/>
                    <a:r>
                      <a:t>1</a:t>
                    </a:r>
                  </a:p>
                </p:txBody>
              </p:sp>
              <p:sp>
                <p:nvSpPr>
                  <p:cNvPr id="894" name="Line"/>
                  <p:cNvSpPr/>
                  <p:nvPr/>
                </p:nvSpPr>
                <p:spPr>
                  <a:xfrm>
                    <a:off x="223134" y="182448"/>
                    <a:ext cx="146832" cy="1"/>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nvGrpSpPr>
                <p:cNvPr id="901" name="Group"/>
                <p:cNvGrpSpPr/>
                <p:nvPr/>
              </p:nvGrpSpPr>
              <p:grpSpPr>
                <a:xfrm>
                  <a:off x="160526" y="0"/>
                  <a:ext cx="460965" cy="458479"/>
                  <a:chOff x="0" y="0"/>
                  <a:chExt cx="460964" cy="458478"/>
                </a:xfrm>
              </p:grpSpPr>
              <p:sp>
                <p:nvSpPr>
                  <p:cNvPr id="896" name="Rounded Rectangle"/>
                  <p:cNvSpPr/>
                  <p:nvPr/>
                </p:nvSpPr>
                <p:spPr>
                  <a:xfrm>
                    <a:off x="55373" y="37532"/>
                    <a:ext cx="351207" cy="332822"/>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897" name="Rectangle"/>
                  <p:cNvSpPr/>
                  <p:nvPr/>
                </p:nvSpPr>
                <p:spPr>
                  <a:xfrm>
                    <a:off x="215219" y="97048"/>
                    <a:ext cx="133642" cy="180206"/>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898" name="Rectangle"/>
                  <p:cNvSpPr/>
                  <p:nvPr/>
                </p:nvSpPr>
                <p:spPr>
                  <a:xfrm>
                    <a:off x="0" y="0"/>
                    <a:ext cx="460592" cy="223279"/>
                  </a:xfrm>
                  <a:prstGeom prst="rect">
                    <a:avLst/>
                  </a:prstGeom>
                  <a:solidFill>
                    <a:srgbClr val="FFFFFF"/>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899" name="Line"/>
                  <p:cNvSpPr/>
                  <p:nvPr/>
                </p:nvSpPr>
                <p:spPr>
                  <a:xfrm flipV="1">
                    <a:off x="111657" y="271168"/>
                    <a:ext cx="1" cy="187311"/>
                  </a:xfrm>
                  <a:prstGeom prst="line">
                    <a:avLst/>
                  </a:prstGeom>
                  <a:noFill/>
                  <a:ln w="9525" cap="flat">
                    <a:solidFill>
                      <a:schemeClr val="accent3">
                        <a:hueOff val="-145836"/>
                        <a:satOff val="-20311"/>
                        <a:lumOff val="-24375"/>
                      </a:schemeClr>
                    </a:solidFill>
                    <a:prstDash val="solid"/>
                    <a:miter lim="400000"/>
                    <a:headEnd type="oval" w="med" len="med"/>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00" name="Line"/>
                  <p:cNvSpPr/>
                  <p:nvPr/>
                </p:nvSpPr>
                <p:spPr>
                  <a:xfrm>
                    <a:off x="13688" y="218516"/>
                    <a:ext cx="447277" cy="1"/>
                  </a:xfrm>
                  <a:prstGeom prst="line">
                    <a:avLst/>
                  </a:prstGeom>
                  <a:noFill/>
                  <a:ln w="9525" cap="flat">
                    <a:solidFill>
                      <a:schemeClr val="accent3">
                        <a:hueOff val="-145836"/>
                        <a:satOff val="-20311"/>
                        <a:lumOff val="-24375"/>
                      </a:schemeClr>
                    </a:solidFill>
                    <a:custDash>
                      <a:ds d="200000" sp="200000"/>
                    </a:custDash>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grpSp>
            <p:nvGrpSpPr>
              <p:cNvPr id="914" name="Group"/>
              <p:cNvGrpSpPr/>
              <p:nvPr/>
            </p:nvGrpSpPr>
            <p:grpSpPr>
              <a:xfrm>
                <a:off x="-1" y="633834"/>
                <a:ext cx="810120" cy="461137"/>
                <a:chOff x="0" y="233635"/>
                <a:chExt cx="810118" cy="461135"/>
              </a:xfrm>
            </p:grpSpPr>
            <p:grpSp>
              <p:nvGrpSpPr>
                <p:cNvPr id="912" name="Group"/>
                <p:cNvGrpSpPr/>
                <p:nvPr/>
              </p:nvGrpSpPr>
              <p:grpSpPr>
                <a:xfrm>
                  <a:off x="0" y="342012"/>
                  <a:ext cx="810119" cy="352760"/>
                  <a:chOff x="0" y="904"/>
                  <a:chExt cx="810118" cy="352758"/>
                </a:xfrm>
              </p:grpSpPr>
              <p:sp>
                <p:nvSpPr>
                  <p:cNvPr id="903" name="Rounded Rectangle"/>
                  <p:cNvSpPr/>
                  <p:nvPr/>
                </p:nvSpPr>
                <p:spPr>
                  <a:xfrm>
                    <a:off x="0" y="20842"/>
                    <a:ext cx="351206" cy="332822"/>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904" name="Rectangle"/>
                  <p:cNvSpPr/>
                  <p:nvPr/>
                </p:nvSpPr>
                <p:spPr>
                  <a:xfrm>
                    <a:off x="185245" y="143858"/>
                    <a:ext cx="133642" cy="180206"/>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905" name="b"/>
                  <p:cNvSpPr txBox="1"/>
                  <p:nvPr/>
                </p:nvSpPr>
                <p:spPr>
                  <a:xfrm>
                    <a:off x="203355" y="135976"/>
                    <a:ext cx="97422" cy="180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b</a:t>
                    </a:r>
                  </a:p>
                </p:txBody>
              </p:sp>
              <p:sp>
                <p:nvSpPr>
                  <p:cNvPr id="906" name="Rectangle"/>
                  <p:cNvSpPr/>
                  <p:nvPr/>
                </p:nvSpPr>
                <p:spPr>
                  <a:xfrm>
                    <a:off x="31815" y="45713"/>
                    <a:ext cx="133641" cy="12972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907" name="+"/>
                  <p:cNvSpPr txBox="1"/>
                  <p:nvPr/>
                </p:nvSpPr>
                <p:spPr>
                  <a:xfrm>
                    <a:off x="40330" y="12700"/>
                    <a:ext cx="116538" cy="180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a:t>
                    </a:r>
                  </a:p>
                </p:txBody>
              </p:sp>
              <p:sp>
                <p:nvSpPr>
                  <p:cNvPr id="908" name="fun"/>
                  <p:cNvSpPr txBox="1"/>
                  <p:nvPr/>
                </p:nvSpPr>
                <p:spPr>
                  <a:xfrm>
                    <a:off x="327123" y="904"/>
                    <a:ext cx="286667" cy="180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n-lt"/>
                        <a:ea typeface="+mn-ea"/>
                        <a:cs typeface="+mn-cs"/>
                        <a:sym typeface="Source Sans Pro Light"/>
                      </a:defRPr>
                    </a:lvl1pPr>
                  </a:lstStyle>
                  <a:p>
                    <a:pPr/>
                    <a:r>
                      <a:t>fun</a:t>
                    </a:r>
                  </a:p>
                </p:txBody>
              </p:sp>
              <p:sp>
                <p:nvSpPr>
                  <p:cNvPr id="909" name="Line"/>
                  <p:cNvSpPr/>
                  <p:nvPr/>
                </p:nvSpPr>
                <p:spPr>
                  <a:xfrm>
                    <a:off x="159634" y="106248"/>
                    <a:ext cx="210332" cy="1"/>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10" name="2"/>
                  <p:cNvSpPr txBox="1"/>
                  <p:nvPr/>
                </p:nvSpPr>
                <p:spPr>
                  <a:xfrm>
                    <a:off x="657323" y="127904"/>
                    <a:ext cx="152796" cy="180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n-lt"/>
                        <a:ea typeface="+mn-ea"/>
                        <a:cs typeface="+mn-cs"/>
                        <a:sym typeface="Source Sans Pro Light"/>
                      </a:defRPr>
                    </a:lvl1pPr>
                  </a:lstStyle>
                  <a:p>
                    <a:pPr/>
                    <a:r>
                      <a:t>2</a:t>
                    </a:r>
                  </a:p>
                </p:txBody>
              </p:sp>
              <p:sp>
                <p:nvSpPr>
                  <p:cNvPr id="911" name="Line"/>
                  <p:cNvSpPr/>
                  <p:nvPr/>
                </p:nvSpPr>
                <p:spPr>
                  <a:xfrm>
                    <a:off x="312034" y="233248"/>
                    <a:ext cx="388132" cy="1"/>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sp>
              <p:nvSpPr>
                <p:cNvPr id="913" name="Line"/>
                <p:cNvSpPr/>
                <p:nvPr/>
              </p:nvSpPr>
              <p:spPr>
                <a:xfrm flipV="1">
                  <a:off x="272184" y="233635"/>
                  <a:ext cx="1" cy="187312"/>
                </a:xfrm>
                <a:prstGeom prst="line">
                  <a:avLst/>
                </a:prstGeom>
                <a:noFill/>
                <a:ln w="9525" cap="flat">
                  <a:solidFill>
                    <a:schemeClr val="accent3">
                      <a:hueOff val="-145836"/>
                      <a:satOff val="-20311"/>
                      <a:lumOff val="-24375"/>
                    </a:schemeClr>
                  </a:solidFill>
                  <a:prstDash val="solid"/>
                  <a:miter lim="400000"/>
                  <a:headEnd type="oval" w="med" len="med"/>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grpSp>
          <p:nvGrpSpPr>
            <p:cNvPr id="921" name="Group"/>
            <p:cNvGrpSpPr/>
            <p:nvPr/>
          </p:nvGrpSpPr>
          <p:grpSpPr>
            <a:xfrm>
              <a:off x="0" y="1087608"/>
              <a:ext cx="425885" cy="469750"/>
              <a:chOff x="0" y="258463"/>
              <a:chExt cx="425884" cy="469748"/>
            </a:xfrm>
          </p:grpSpPr>
          <p:sp>
            <p:nvSpPr>
              <p:cNvPr id="916" name="Rectangle"/>
              <p:cNvSpPr/>
              <p:nvPr/>
            </p:nvSpPr>
            <p:spPr>
              <a:xfrm>
                <a:off x="36829" y="339182"/>
                <a:ext cx="347204" cy="172365"/>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17" name="a + b"/>
              <p:cNvSpPr txBox="1"/>
              <p:nvPr/>
            </p:nvSpPr>
            <p:spPr>
              <a:xfrm>
                <a:off x="0" y="258463"/>
                <a:ext cx="425885" cy="299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spAutoFit/>
              </a:bodyPr>
              <a:lstStyle>
                <a:lvl1pPr>
                  <a:defRPr>
                    <a:solidFill>
                      <a:srgbClr val="000000"/>
                    </a:solidFill>
                  </a:defRPr>
                </a:lvl1pPr>
              </a:lstStyle>
              <a:p>
                <a:pPr/>
                <a:r>
                  <a:t>a + b</a:t>
                </a:r>
              </a:p>
            </p:txBody>
          </p:sp>
          <p:sp>
            <p:nvSpPr>
              <p:cNvPr id="918" name="Rectangle"/>
              <p:cNvSpPr/>
              <p:nvPr/>
            </p:nvSpPr>
            <p:spPr>
              <a:xfrm>
                <a:off x="36829" y="509106"/>
                <a:ext cx="347204" cy="172365"/>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19" name="Square"/>
              <p:cNvSpPr/>
              <p:nvPr/>
            </p:nvSpPr>
            <p:spPr>
              <a:xfrm>
                <a:off x="36829" y="337459"/>
                <a:ext cx="347204" cy="34493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20" name="3"/>
              <p:cNvSpPr txBox="1"/>
              <p:nvPr/>
            </p:nvSpPr>
            <p:spPr>
              <a:xfrm>
                <a:off x="122834" y="451875"/>
                <a:ext cx="175194" cy="2763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pc="-180" sz="1000">
                    <a:solidFill>
                      <a:srgbClr val="000000"/>
                    </a:solidFill>
                    <a:latin typeface="Monaco"/>
                    <a:ea typeface="Monaco"/>
                    <a:cs typeface="Monaco"/>
                    <a:sym typeface="Monaco"/>
                  </a:defRPr>
                </a:lvl1pPr>
              </a:lstStyle>
              <a:p>
                <a:pPr>
                  <a:defRPr spc="-39"/>
                </a:pPr>
                <a:r>
                  <a:rPr spc="-180"/>
                  <a:t>3</a:t>
                </a:r>
              </a:p>
            </p:txBody>
          </p:sp>
        </p:grpSp>
        <p:sp>
          <p:nvSpPr>
            <p:cNvPr id="922" name="fun(1, 2)"/>
            <p:cNvSpPr txBox="1"/>
            <p:nvPr/>
          </p:nvSpPr>
          <p:spPr>
            <a:xfrm>
              <a:off x="755277" y="1132595"/>
              <a:ext cx="508230" cy="1581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defRPr b="0" sz="1000">
                  <a:solidFill>
                    <a:srgbClr val="000000"/>
                  </a:solidFill>
                </a:defRPr>
              </a:lvl1pPr>
            </a:lstStyle>
            <a:p>
              <a:pPr/>
              <a:r>
                <a:t>fun(1, 2)</a:t>
              </a:r>
            </a:p>
          </p:txBody>
        </p:sp>
        <p:sp>
          <p:nvSpPr>
            <p:cNvPr id="923" name="Line"/>
            <p:cNvSpPr/>
            <p:nvPr/>
          </p:nvSpPr>
          <p:spPr>
            <a:xfrm>
              <a:off x="1116545" y="1043902"/>
              <a:ext cx="1" cy="103180"/>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24" name="Line"/>
            <p:cNvSpPr/>
            <p:nvPr/>
          </p:nvSpPr>
          <p:spPr>
            <a:xfrm flipH="1">
              <a:off x="996691" y="637502"/>
              <a:ext cx="1" cy="509580"/>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25" name="Line"/>
            <p:cNvSpPr/>
            <p:nvPr/>
          </p:nvSpPr>
          <p:spPr>
            <a:xfrm>
              <a:off x="836281" y="916902"/>
              <a:ext cx="1" cy="230180"/>
            </a:xfrm>
            <a:prstGeom prst="line">
              <a:avLst/>
            </a:pr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26" name="Line"/>
            <p:cNvSpPr/>
            <p:nvPr/>
          </p:nvSpPr>
          <p:spPr>
            <a:xfrm rot="10800000">
              <a:off x="467161" y="1306487"/>
              <a:ext cx="526344" cy="1168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017"/>
                  </a:moveTo>
                  <a:lnTo>
                    <a:pt x="38" y="21600"/>
                  </a:lnTo>
                  <a:cubicBezTo>
                    <a:pt x="39" y="16001"/>
                    <a:pt x="524" y="10625"/>
                    <a:pt x="1388" y="6603"/>
                  </a:cubicBezTo>
                  <a:cubicBezTo>
                    <a:pt x="2269" y="2508"/>
                    <a:pt x="3473" y="145"/>
                    <a:pt x="4738" y="28"/>
                  </a:cubicBezTo>
                  <a:lnTo>
                    <a:pt x="21600" y="0"/>
                  </a:ln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27" name="Line"/>
            <p:cNvSpPr/>
            <p:nvPr/>
          </p:nvSpPr>
          <p:spPr>
            <a:xfrm>
              <a:off x="340161" y="976287"/>
              <a:ext cx="221544" cy="139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89" y="18146"/>
                  </a:lnTo>
                  <a:cubicBezTo>
                    <a:pt x="93" y="13442"/>
                    <a:pt x="1244" y="8925"/>
                    <a:pt x="3298" y="5547"/>
                  </a:cubicBezTo>
                  <a:cubicBezTo>
                    <a:pt x="5390" y="2107"/>
                    <a:pt x="8251" y="121"/>
                    <a:pt x="11257" y="24"/>
                  </a:cubicBezTo>
                  <a:lnTo>
                    <a:pt x="21600" y="0"/>
                  </a:ln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28" name="Line"/>
            <p:cNvSpPr/>
            <p:nvPr/>
          </p:nvSpPr>
          <p:spPr>
            <a:xfrm>
              <a:off x="213161" y="849287"/>
              <a:ext cx="183444" cy="266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 y="9486"/>
                  </a:lnTo>
                  <a:cubicBezTo>
                    <a:pt x="113" y="7027"/>
                    <a:pt x="1502" y="4666"/>
                    <a:pt x="3983" y="2900"/>
                  </a:cubicBezTo>
                  <a:cubicBezTo>
                    <a:pt x="6510" y="1101"/>
                    <a:pt x="9965" y="63"/>
                    <a:pt x="13596" y="12"/>
                  </a:cubicBezTo>
                  <a:lnTo>
                    <a:pt x="21600" y="0"/>
                  </a:ln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29" name="Line"/>
            <p:cNvSpPr/>
            <p:nvPr/>
          </p:nvSpPr>
          <p:spPr>
            <a:xfrm>
              <a:off x="98861" y="760387"/>
              <a:ext cx="285044" cy="3550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9" y="7110"/>
                  </a:lnTo>
                  <a:cubicBezTo>
                    <a:pt x="73" y="5267"/>
                    <a:pt x="967" y="3497"/>
                    <a:pt x="2564" y="2173"/>
                  </a:cubicBezTo>
                  <a:cubicBezTo>
                    <a:pt x="4190" y="825"/>
                    <a:pt x="6413" y="48"/>
                    <a:pt x="8750" y="9"/>
                  </a:cubicBezTo>
                  <a:lnTo>
                    <a:pt x="21600" y="0"/>
                  </a:lnTo>
                </a:path>
              </a:pathLst>
            </a:custGeom>
            <a:noFill/>
            <a:ln w="6350" cap="flat">
              <a:solidFill>
                <a:srgbClr val="000000"/>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30" name="Line"/>
            <p:cNvSpPr/>
            <p:nvPr/>
          </p:nvSpPr>
          <p:spPr>
            <a:xfrm>
              <a:off x="378261" y="569887"/>
              <a:ext cx="285044" cy="1899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69" y="13292"/>
                  </a:lnTo>
                  <a:cubicBezTo>
                    <a:pt x="73" y="9846"/>
                    <a:pt x="967" y="6538"/>
                    <a:pt x="2564" y="4063"/>
                  </a:cubicBezTo>
                  <a:cubicBezTo>
                    <a:pt x="4190" y="1543"/>
                    <a:pt x="6413" y="89"/>
                    <a:pt x="8750" y="17"/>
                  </a:cubicBezTo>
                  <a:lnTo>
                    <a:pt x="21600" y="0"/>
                  </a:ln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sp>
        <p:nvSpPr>
          <p:cNvPr id="932" name="Evaluation"/>
          <p:cNvSpPr txBox="1"/>
          <p:nvPr/>
        </p:nvSpPr>
        <p:spPr>
          <a:xfrm>
            <a:off x="9430854" y="5874668"/>
            <a:ext cx="1444626"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53585F"/>
                </a:solidFill>
              </a:defRPr>
            </a:pPr>
            <a:r>
              <a:t>Evaluation</a:t>
            </a:r>
          </a:p>
        </p:txBody>
      </p:sp>
      <p:sp>
        <p:nvSpPr>
          <p:cNvPr id="933" name="rlang::eval_tidy(expr, data = NULL, env = caller_env()) Evaluate expr in env, using data as a data mask. Will evaluate quosures in their stored environment. eval_tidy(q)…"/>
          <p:cNvSpPr txBox="1"/>
          <p:nvPr/>
        </p:nvSpPr>
        <p:spPr>
          <a:xfrm>
            <a:off x="11582740" y="8048713"/>
            <a:ext cx="2042894" cy="217595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rPr>
                <a:solidFill>
                  <a:schemeClr val="accent3">
                    <a:hueOff val="-145836"/>
                    <a:satOff val="-20311"/>
                    <a:lumOff val="-24375"/>
                  </a:schemeClr>
                </a:solidFill>
              </a:rPr>
              <a:t>rlang::</a:t>
            </a:r>
            <a:r>
              <a:rPr b="1"/>
              <a:t>eval_tidy</a:t>
            </a:r>
            <a:r>
              <a:t>(expr, data = NULL, env = caller_env()) Evaluate expr in env, using data as a </a:t>
            </a:r>
            <a:r>
              <a:rPr b="1"/>
              <a:t>data mask</a:t>
            </a:r>
            <a:r>
              <a:t>. Will evaluate quosures in their stored environment. </a:t>
            </a:r>
            <a:r>
              <a:rPr i="1"/>
              <a:t>eval_tidy(q)</a:t>
            </a:r>
            <a:endParaRPr i="1"/>
          </a:p>
          <a:p>
            <a:pPr>
              <a:lnSpc>
                <a:spcPct val="80000"/>
              </a:lnSpc>
              <a:spcBef>
                <a:spcPts val="0"/>
              </a:spcBef>
              <a:defRPr b="0" sz="1100">
                <a:solidFill>
                  <a:srgbClr val="000000"/>
                </a:solidFill>
              </a:defRPr>
            </a:pPr>
            <a:endParaRPr i="1"/>
          </a:p>
          <a:p>
            <a:pPr>
              <a:lnSpc>
                <a:spcPct val="80000"/>
              </a:lnSpc>
              <a:spcBef>
                <a:spcPts val="0"/>
              </a:spcBef>
              <a:defRPr b="0" sz="1100">
                <a:solidFill>
                  <a:srgbClr val="000000"/>
                </a:solidFill>
              </a:defRPr>
            </a:pPr>
            <a:r>
              <a:rPr b="1"/>
              <a:t>Data Mask</a:t>
            </a:r>
            <a:r>
              <a:t> - If data is non-NULL, eval_tidy</a:t>
            </a:r>
            <a:r>
              <a:rPr b="1"/>
              <a:t> </a:t>
            </a:r>
            <a:r>
              <a:t>inserts data into the search path before env, matching symbols to names in data.</a:t>
            </a:r>
          </a:p>
          <a:p>
            <a:pPr>
              <a:lnSpc>
                <a:spcPct val="80000"/>
              </a:lnSpc>
              <a:spcBef>
                <a:spcPts val="0"/>
              </a:spcBef>
              <a:defRPr b="0" sz="1100">
                <a:solidFill>
                  <a:srgbClr val="000000"/>
                </a:solidFill>
              </a:defRPr>
            </a:pPr>
          </a:p>
          <a:p>
            <a:pPr>
              <a:lnSpc>
                <a:spcPct val="80000"/>
              </a:lnSpc>
              <a:spcBef>
                <a:spcPts val="0"/>
              </a:spcBef>
              <a:defRPr b="0" sz="1100">
                <a:solidFill>
                  <a:srgbClr val="000000"/>
                </a:solidFill>
              </a:defRPr>
            </a:pPr>
            <a:r>
              <a:t>Use the pronoun </a:t>
            </a:r>
            <a:r>
              <a:rPr b="1"/>
              <a:t>.data$</a:t>
            </a:r>
            <a:r>
              <a:t> to force a symbol to be matched in data, and </a:t>
            </a:r>
          </a:p>
          <a:p>
            <a:pPr>
              <a:lnSpc>
                <a:spcPct val="80000"/>
              </a:lnSpc>
              <a:spcBef>
                <a:spcPts val="0"/>
              </a:spcBef>
              <a:defRPr b="0" sz="1100">
                <a:solidFill>
                  <a:srgbClr val="000000"/>
                </a:solidFill>
              </a:defRPr>
            </a:pPr>
            <a:r>
              <a:rPr>
                <a:latin typeface="Source Sans Pro Black"/>
                <a:ea typeface="Source Sans Pro Black"/>
                <a:cs typeface="Source Sans Pro Black"/>
                <a:sym typeface="Source Sans Pro Black"/>
              </a:rPr>
              <a:t>!!</a:t>
            </a:r>
            <a:r>
              <a:t> (see back) to force a symbol to be matched in the environments.</a:t>
            </a:r>
          </a:p>
        </p:txBody>
      </p:sp>
      <p:grpSp>
        <p:nvGrpSpPr>
          <p:cNvPr id="969" name="Group"/>
          <p:cNvGrpSpPr/>
          <p:nvPr/>
        </p:nvGrpSpPr>
        <p:grpSpPr>
          <a:xfrm>
            <a:off x="9426057" y="8464938"/>
            <a:ext cx="1309040" cy="1180542"/>
            <a:chOff x="0" y="0"/>
            <a:chExt cx="1309038" cy="1180541"/>
          </a:xfrm>
        </p:grpSpPr>
        <p:grpSp>
          <p:nvGrpSpPr>
            <p:cNvPr id="944" name="Group"/>
            <p:cNvGrpSpPr/>
            <p:nvPr/>
          </p:nvGrpSpPr>
          <p:grpSpPr>
            <a:xfrm>
              <a:off x="437345" y="621995"/>
              <a:ext cx="195513" cy="195513"/>
              <a:chOff x="0" y="0"/>
              <a:chExt cx="195511" cy="195511"/>
            </a:xfrm>
          </p:grpSpPr>
          <p:sp>
            <p:nvSpPr>
              <p:cNvPr id="934" name="Square"/>
              <p:cNvSpPr/>
              <p:nvPr/>
            </p:nvSpPr>
            <p:spPr>
              <a:xfrm>
                <a:off x="8856" y="831"/>
                <a:ext cx="177801" cy="177801"/>
              </a:xfrm>
              <a:prstGeom prst="rect">
                <a:avLst/>
              </a:prstGeom>
              <a:solidFill>
                <a:schemeClr val="accent3">
                  <a:hueOff val="-48331"/>
                  <a:satOff val="1035"/>
                  <a:lumOff val="-1378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935" name="Rectangle"/>
              <p:cNvSpPr/>
              <p:nvPr/>
            </p:nvSpPr>
            <p:spPr>
              <a:xfrm>
                <a:off x="8856" y="2512"/>
                <a:ext cx="177801" cy="53882"/>
              </a:xfrm>
              <a:prstGeom prst="rect">
                <a:avLst/>
              </a:prstGeom>
              <a:solidFill>
                <a:srgbClr val="D77A0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936" name="Line"/>
              <p:cNvSpPr/>
              <p:nvPr/>
            </p:nvSpPr>
            <p:spPr>
              <a:xfrm>
                <a:off x="0" y="5594"/>
                <a:ext cx="195512" cy="1"/>
              </a:xfrm>
              <a:prstGeom prst="line">
                <a:avLst/>
              </a:prstGeom>
              <a:noFill/>
              <a:ln w="9525" cap="flat">
                <a:solidFill>
                  <a:srgbClr val="FFFFF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37" name="Line"/>
              <p:cNvSpPr/>
              <p:nvPr/>
            </p:nvSpPr>
            <p:spPr>
              <a:xfrm>
                <a:off x="0" y="177799"/>
                <a:ext cx="195512" cy="1"/>
              </a:xfrm>
              <a:prstGeom prst="line">
                <a:avLst/>
              </a:prstGeom>
              <a:noFill/>
              <a:ln w="9525" cap="flat">
                <a:solidFill>
                  <a:srgbClr val="FFFFF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38" name="Line"/>
              <p:cNvSpPr/>
              <p:nvPr/>
            </p:nvSpPr>
            <p:spPr>
              <a:xfrm>
                <a:off x="0" y="120397"/>
                <a:ext cx="195512" cy="1"/>
              </a:xfrm>
              <a:prstGeom prst="line">
                <a:avLst/>
              </a:prstGeom>
              <a:noFill/>
              <a:ln w="9525" cap="flat">
                <a:solidFill>
                  <a:srgbClr val="FFFFF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39" name="Line"/>
              <p:cNvSpPr/>
              <p:nvPr/>
            </p:nvSpPr>
            <p:spPr>
              <a:xfrm>
                <a:off x="0" y="62995"/>
                <a:ext cx="195512" cy="1"/>
              </a:xfrm>
              <a:prstGeom prst="line">
                <a:avLst/>
              </a:prstGeom>
              <a:noFill/>
              <a:ln w="9525" cap="flat">
                <a:solidFill>
                  <a:srgbClr val="FFFFF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40" name="Line"/>
              <p:cNvSpPr/>
              <p:nvPr/>
            </p:nvSpPr>
            <p:spPr>
              <a:xfrm flipV="1">
                <a:off x="8855" y="-1"/>
                <a:ext cx="1" cy="195513"/>
              </a:xfrm>
              <a:prstGeom prst="line">
                <a:avLst/>
              </a:prstGeom>
              <a:noFill/>
              <a:ln w="9525" cap="flat">
                <a:solidFill>
                  <a:srgbClr val="FFFFF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41" name="Line"/>
              <p:cNvSpPr/>
              <p:nvPr/>
            </p:nvSpPr>
            <p:spPr>
              <a:xfrm flipV="1">
                <a:off x="181893" y="-1"/>
                <a:ext cx="1" cy="195513"/>
              </a:xfrm>
              <a:prstGeom prst="line">
                <a:avLst/>
              </a:prstGeom>
              <a:noFill/>
              <a:ln w="9525" cap="flat">
                <a:solidFill>
                  <a:srgbClr val="FFFFF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42" name="Line"/>
              <p:cNvSpPr/>
              <p:nvPr/>
            </p:nvSpPr>
            <p:spPr>
              <a:xfrm flipV="1">
                <a:off x="124214" y="-1"/>
                <a:ext cx="1" cy="195513"/>
              </a:xfrm>
              <a:prstGeom prst="line">
                <a:avLst/>
              </a:prstGeom>
              <a:noFill/>
              <a:ln w="9525" cap="flat">
                <a:solidFill>
                  <a:srgbClr val="FFFFF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43" name="Line"/>
              <p:cNvSpPr/>
              <p:nvPr/>
            </p:nvSpPr>
            <p:spPr>
              <a:xfrm flipV="1">
                <a:off x="66535" y="-1"/>
                <a:ext cx="1" cy="195513"/>
              </a:xfrm>
              <a:prstGeom prst="line">
                <a:avLst/>
              </a:prstGeom>
              <a:noFill/>
              <a:ln w="9525" cap="flat">
                <a:solidFill>
                  <a:srgbClr val="FFFFF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nvGrpSpPr>
            <p:cNvPr id="949" name="Group"/>
            <p:cNvGrpSpPr/>
            <p:nvPr/>
          </p:nvGrpSpPr>
          <p:grpSpPr>
            <a:xfrm>
              <a:off x="0" y="756610"/>
              <a:ext cx="425885" cy="423932"/>
              <a:chOff x="0" y="0"/>
              <a:chExt cx="425884" cy="423930"/>
            </a:xfrm>
          </p:grpSpPr>
          <p:sp>
            <p:nvSpPr>
              <p:cNvPr id="945" name="Rectangle"/>
              <p:cNvSpPr/>
              <p:nvPr/>
            </p:nvSpPr>
            <p:spPr>
              <a:xfrm>
                <a:off x="36829" y="80719"/>
                <a:ext cx="347204" cy="172365"/>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46" name="a + b"/>
              <p:cNvSpPr txBox="1"/>
              <p:nvPr/>
            </p:nvSpPr>
            <p:spPr>
              <a:xfrm>
                <a:off x="0" y="-1"/>
                <a:ext cx="425885"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spAutoFit/>
              </a:bodyPr>
              <a:lstStyle>
                <a:lvl1pPr>
                  <a:defRPr>
                    <a:solidFill>
                      <a:srgbClr val="000000"/>
                    </a:solidFill>
                  </a:defRPr>
                </a:lvl1pPr>
              </a:lstStyle>
              <a:p>
                <a:pPr/>
                <a:r>
                  <a:t>a + b</a:t>
                </a:r>
              </a:p>
            </p:txBody>
          </p:sp>
          <p:sp>
            <p:nvSpPr>
              <p:cNvPr id="947" name="Rectangle"/>
              <p:cNvSpPr/>
              <p:nvPr/>
            </p:nvSpPr>
            <p:spPr>
              <a:xfrm>
                <a:off x="36829" y="250642"/>
                <a:ext cx="347204" cy="172365"/>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48" name="Square"/>
              <p:cNvSpPr/>
              <p:nvPr/>
            </p:nvSpPr>
            <p:spPr>
              <a:xfrm>
                <a:off x="36829" y="78995"/>
                <a:ext cx="347204" cy="34493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grpSp>
          <p:nvGrpSpPr>
            <p:cNvPr id="955" name="Group"/>
            <p:cNvGrpSpPr/>
            <p:nvPr/>
          </p:nvGrpSpPr>
          <p:grpSpPr>
            <a:xfrm>
              <a:off x="641629" y="383847"/>
              <a:ext cx="235872" cy="305249"/>
              <a:chOff x="0" y="0"/>
              <a:chExt cx="235871" cy="305248"/>
            </a:xfrm>
          </p:grpSpPr>
          <p:sp>
            <p:nvSpPr>
              <p:cNvPr id="950" name="Rounded Rectangle"/>
              <p:cNvSpPr/>
              <p:nvPr/>
            </p:nvSpPr>
            <p:spPr>
              <a:xfrm>
                <a:off x="30829" y="79186"/>
                <a:ext cx="170331" cy="167470"/>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951" name="Rectangle"/>
              <p:cNvSpPr/>
              <p:nvPr/>
            </p:nvSpPr>
            <p:spPr>
              <a:xfrm>
                <a:off x="124041" y="134695"/>
                <a:ext cx="67246" cy="906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952" name="b"/>
              <p:cNvSpPr txBox="1"/>
              <p:nvPr/>
            </p:nvSpPr>
            <p:spPr>
              <a:xfrm>
                <a:off x="74948" y="56407"/>
                <a:ext cx="160924" cy="2488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b</a:t>
                </a:r>
              </a:p>
            </p:txBody>
          </p:sp>
          <p:sp>
            <p:nvSpPr>
              <p:cNvPr id="953" name="Square"/>
              <p:cNvSpPr/>
              <p:nvPr/>
            </p:nvSpPr>
            <p:spPr>
              <a:xfrm>
                <a:off x="46838" y="104482"/>
                <a:ext cx="67246" cy="652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954" name="+"/>
              <p:cNvSpPr txBox="1"/>
              <p:nvPr/>
            </p:nvSpPr>
            <p:spPr>
              <a:xfrm>
                <a:off x="0" y="0"/>
                <a:ext cx="160923" cy="24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800">
                    <a:solidFill>
                      <a:srgbClr val="000000"/>
                    </a:solidFill>
                  </a:defRPr>
                </a:lvl1pPr>
              </a:lstStyle>
              <a:p>
                <a:pPr/>
                <a:r>
                  <a:t>+</a:t>
                </a:r>
              </a:p>
            </p:txBody>
          </p:sp>
        </p:grpSp>
        <p:grpSp>
          <p:nvGrpSpPr>
            <p:cNvPr id="959" name="Group"/>
            <p:cNvGrpSpPr/>
            <p:nvPr/>
          </p:nvGrpSpPr>
          <p:grpSpPr>
            <a:xfrm>
              <a:off x="872859" y="201637"/>
              <a:ext cx="188460" cy="248841"/>
              <a:chOff x="0" y="0"/>
              <a:chExt cx="188459" cy="248840"/>
            </a:xfrm>
          </p:grpSpPr>
          <p:sp>
            <p:nvSpPr>
              <p:cNvPr id="956" name="Rounded Rectangle"/>
              <p:cNvSpPr/>
              <p:nvPr/>
            </p:nvSpPr>
            <p:spPr>
              <a:xfrm>
                <a:off x="18129" y="53786"/>
                <a:ext cx="170331" cy="167470"/>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957" name="Square"/>
              <p:cNvSpPr/>
              <p:nvPr/>
            </p:nvSpPr>
            <p:spPr>
              <a:xfrm>
                <a:off x="46838" y="104482"/>
                <a:ext cx="67246" cy="65277"/>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958" name="a"/>
              <p:cNvSpPr txBox="1"/>
              <p:nvPr/>
            </p:nvSpPr>
            <p:spPr>
              <a:xfrm>
                <a:off x="0" y="0"/>
                <a:ext cx="160923" cy="24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defRPr sz="700">
                    <a:solidFill>
                      <a:srgbClr val="000000"/>
                    </a:solidFill>
                  </a:defRPr>
                </a:lvl1pPr>
              </a:lstStyle>
              <a:p>
                <a:pPr/>
                <a:r>
                  <a:t>a</a:t>
                </a:r>
              </a:p>
            </p:txBody>
          </p:sp>
        </p:grpSp>
        <p:grpSp>
          <p:nvGrpSpPr>
            <p:cNvPr id="964" name="Group"/>
            <p:cNvGrpSpPr/>
            <p:nvPr/>
          </p:nvGrpSpPr>
          <p:grpSpPr>
            <a:xfrm>
              <a:off x="1085867" y="0"/>
              <a:ext cx="223172" cy="179303"/>
              <a:chOff x="0" y="0"/>
              <a:chExt cx="223171" cy="179302"/>
            </a:xfrm>
          </p:grpSpPr>
          <p:sp>
            <p:nvSpPr>
              <p:cNvPr id="960" name="Rounded Rectangle"/>
              <p:cNvSpPr/>
              <p:nvPr/>
            </p:nvSpPr>
            <p:spPr>
              <a:xfrm>
                <a:off x="26808" y="18170"/>
                <a:ext cx="170034" cy="161133"/>
              </a:xfrm>
              <a:prstGeom prst="roundRect">
                <a:avLst>
                  <a:gd name="adj" fmla="val 15000"/>
                </a:avLst>
              </a:prstGeom>
              <a:solidFill>
                <a:schemeClr val="accent3"/>
              </a:solidFill>
              <a:ln w="9525"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961" name="Rectangle"/>
              <p:cNvSpPr/>
              <p:nvPr/>
            </p:nvSpPr>
            <p:spPr>
              <a:xfrm>
                <a:off x="104196" y="46985"/>
                <a:ext cx="64702" cy="87245"/>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962" name="Rectangle"/>
              <p:cNvSpPr/>
              <p:nvPr/>
            </p:nvSpPr>
            <p:spPr>
              <a:xfrm>
                <a:off x="0" y="0"/>
                <a:ext cx="222991" cy="108099"/>
              </a:xfrm>
              <a:prstGeom prst="rect">
                <a:avLst/>
              </a:prstGeom>
              <a:solidFill>
                <a:srgbClr val="FFFFFF"/>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963" name="Line"/>
              <p:cNvSpPr/>
              <p:nvPr/>
            </p:nvSpPr>
            <p:spPr>
              <a:xfrm>
                <a:off x="6627" y="105792"/>
                <a:ext cx="216545" cy="1"/>
              </a:xfrm>
              <a:prstGeom prst="line">
                <a:avLst/>
              </a:prstGeom>
              <a:noFill/>
              <a:ln w="9525" cap="flat">
                <a:solidFill>
                  <a:schemeClr val="accent3">
                    <a:hueOff val="-145836"/>
                    <a:satOff val="-20311"/>
                    <a:lumOff val="-24375"/>
                  </a:schemeClr>
                </a:solidFill>
                <a:custDash>
                  <a:ds d="200000" sp="200000"/>
                </a:custDash>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sp>
          <p:nvSpPr>
            <p:cNvPr id="965" name="Line"/>
            <p:cNvSpPr/>
            <p:nvPr/>
          </p:nvSpPr>
          <p:spPr>
            <a:xfrm rot="1659348">
              <a:off x="943509" y="143715"/>
              <a:ext cx="121473" cy="119084"/>
            </a:xfrm>
            <a:custGeom>
              <a:avLst/>
              <a:gdLst/>
              <a:ahLst/>
              <a:cxnLst>
                <a:cxn ang="0">
                  <a:pos x="wd2" y="hd2"/>
                </a:cxn>
                <a:cxn ang="5400000">
                  <a:pos x="wd2" y="hd2"/>
                </a:cxn>
                <a:cxn ang="10800000">
                  <a:pos x="wd2" y="hd2"/>
                </a:cxn>
                <a:cxn ang="16200000">
                  <a:pos x="wd2" y="hd2"/>
                </a:cxn>
              </a:cxnLst>
              <a:rect l="0" t="0" r="r" b="b"/>
              <a:pathLst>
                <a:path w="20975" h="20306" fill="norm" stroke="1" extrusionOk="0">
                  <a:moveTo>
                    <a:pt x="404" y="20306"/>
                  </a:moveTo>
                  <a:cubicBezTo>
                    <a:pt x="-625" y="15614"/>
                    <a:pt x="341" y="10845"/>
                    <a:pt x="2958" y="7087"/>
                  </a:cubicBezTo>
                  <a:cubicBezTo>
                    <a:pt x="7068" y="1184"/>
                    <a:pt x="14408" y="-1294"/>
                    <a:pt x="20975" y="655"/>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66" name="Line"/>
            <p:cNvSpPr/>
            <p:nvPr/>
          </p:nvSpPr>
          <p:spPr>
            <a:xfrm rot="1659348">
              <a:off x="714873" y="334681"/>
              <a:ext cx="121473" cy="119084"/>
            </a:xfrm>
            <a:custGeom>
              <a:avLst/>
              <a:gdLst/>
              <a:ahLst/>
              <a:cxnLst>
                <a:cxn ang="0">
                  <a:pos x="wd2" y="hd2"/>
                </a:cxn>
                <a:cxn ang="5400000">
                  <a:pos x="wd2" y="hd2"/>
                </a:cxn>
                <a:cxn ang="10800000">
                  <a:pos x="wd2" y="hd2"/>
                </a:cxn>
                <a:cxn ang="16200000">
                  <a:pos x="wd2" y="hd2"/>
                </a:cxn>
              </a:cxnLst>
              <a:rect l="0" t="0" r="r" b="b"/>
              <a:pathLst>
                <a:path w="20975" h="20306" fill="norm" stroke="1" extrusionOk="0">
                  <a:moveTo>
                    <a:pt x="404" y="20306"/>
                  </a:moveTo>
                  <a:cubicBezTo>
                    <a:pt x="-625" y="15614"/>
                    <a:pt x="341" y="10845"/>
                    <a:pt x="2958" y="7087"/>
                  </a:cubicBezTo>
                  <a:cubicBezTo>
                    <a:pt x="7068" y="1184"/>
                    <a:pt x="14408" y="-1294"/>
                    <a:pt x="20975" y="655"/>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67" name="Line"/>
            <p:cNvSpPr/>
            <p:nvPr/>
          </p:nvSpPr>
          <p:spPr>
            <a:xfrm rot="1659348">
              <a:off x="486237" y="525647"/>
              <a:ext cx="121473" cy="119084"/>
            </a:xfrm>
            <a:custGeom>
              <a:avLst/>
              <a:gdLst/>
              <a:ahLst/>
              <a:cxnLst>
                <a:cxn ang="0">
                  <a:pos x="wd2" y="hd2"/>
                </a:cxn>
                <a:cxn ang="5400000">
                  <a:pos x="wd2" y="hd2"/>
                </a:cxn>
                <a:cxn ang="10800000">
                  <a:pos x="wd2" y="hd2"/>
                </a:cxn>
                <a:cxn ang="16200000">
                  <a:pos x="wd2" y="hd2"/>
                </a:cxn>
              </a:cxnLst>
              <a:rect l="0" t="0" r="r" b="b"/>
              <a:pathLst>
                <a:path w="20975" h="20306" fill="norm" stroke="1" extrusionOk="0">
                  <a:moveTo>
                    <a:pt x="404" y="20306"/>
                  </a:moveTo>
                  <a:cubicBezTo>
                    <a:pt x="-625" y="15614"/>
                    <a:pt x="341" y="10845"/>
                    <a:pt x="2958" y="7087"/>
                  </a:cubicBezTo>
                  <a:cubicBezTo>
                    <a:pt x="7068" y="1184"/>
                    <a:pt x="14408" y="-1294"/>
                    <a:pt x="20975" y="655"/>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68" name="Line"/>
            <p:cNvSpPr/>
            <p:nvPr/>
          </p:nvSpPr>
          <p:spPr>
            <a:xfrm rot="1659348">
              <a:off x="270301" y="678514"/>
              <a:ext cx="121473" cy="119084"/>
            </a:xfrm>
            <a:custGeom>
              <a:avLst/>
              <a:gdLst/>
              <a:ahLst/>
              <a:cxnLst>
                <a:cxn ang="0">
                  <a:pos x="wd2" y="hd2"/>
                </a:cxn>
                <a:cxn ang="5400000">
                  <a:pos x="wd2" y="hd2"/>
                </a:cxn>
                <a:cxn ang="10800000">
                  <a:pos x="wd2" y="hd2"/>
                </a:cxn>
                <a:cxn ang="16200000">
                  <a:pos x="wd2" y="hd2"/>
                </a:cxn>
              </a:cxnLst>
              <a:rect l="0" t="0" r="r" b="b"/>
              <a:pathLst>
                <a:path w="20975" h="20306" fill="norm" stroke="1" extrusionOk="0">
                  <a:moveTo>
                    <a:pt x="404" y="20306"/>
                  </a:moveTo>
                  <a:cubicBezTo>
                    <a:pt x="-625" y="15614"/>
                    <a:pt x="341" y="10845"/>
                    <a:pt x="2958" y="7087"/>
                  </a:cubicBezTo>
                  <a:cubicBezTo>
                    <a:pt x="7068" y="1184"/>
                    <a:pt x="14408" y="-1294"/>
                    <a:pt x="20975" y="655"/>
                  </a:cubicBezTo>
                </a:path>
              </a:pathLst>
            </a:custGeom>
            <a:noFill/>
            <a:ln w="635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sp>
        <p:nvSpPr>
          <p:cNvPr id="970" name="Line"/>
          <p:cNvSpPr/>
          <p:nvPr/>
        </p:nvSpPr>
        <p:spPr>
          <a:xfrm flipH="1">
            <a:off x="10066510" y="9185643"/>
            <a:ext cx="1465852" cy="1"/>
          </a:xfrm>
          <a:prstGeom prst="line">
            <a:avLst/>
          </a:prstGeom>
          <a:ln w="25400">
            <a:solidFill>
              <a:srgbClr val="A6AAA9">
                <a:alpha val="50000"/>
              </a:srgbClr>
            </a:solidFill>
            <a:miter lim="400000"/>
            <a:tailEnd type="triangle"/>
          </a:ln>
        </p:spPr>
        <p:txBody>
          <a:bodyPr lIns="54570" tIns="54570" rIns="54570" bIns="54570" anchor="ctr"/>
          <a:lstStyle/>
          <a:p>
            <a:pPr>
              <a:lnSpc>
                <a:spcPct val="80000"/>
              </a:lnSpc>
              <a:spcBef>
                <a:spcPts val="600"/>
              </a:spcBef>
              <a:defRPr b="0">
                <a:solidFill>
                  <a:srgbClr val="000000"/>
                </a:solidFill>
              </a:defRPr>
            </a:pPr>
          </a:p>
        </p:txBody>
      </p:sp>
      <p:sp>
        <p:nvSpPr>
          <p:cNvPr id="971" name="a &lt;- 1; b &lt;- 2…"/>
          <p:cNvSpPr txBox="1"/>
          <p:nvPr/>
        </p:nvSpPr>
        <p:spPr>
          <a:xfrm>
            <a:off x="9451423" y="9687416"/>
            <a:ext cx="1879272" cy="60459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i="1" sz="1100">
                <a:solidFill>
                  <a:schemeClr val="accent3">
                    <a:hueOff val="-145836"/>
                    <a:satOff val="-20311"/>
                    <a:lumOff val="-24375"/>
                  </a:schemeClr>
                </a:solidFill>
              </a:defRPr>
            </a:pPr>
            <a:r>
              <a:t>a &lt;- 1; b &lt;- 2</a:t>
            </a:r>
          </a:p>
          <a:p>
            <a:pPr>
              <a:lnSpc>
                <a:spcPct val="80000"/>
              </a:lnSpc>
              <a:spcBef>
                <a:spcPts val="0"/>
              </a:spcBef>
              <a:defRPr b="0" i="1" sz="1100">
                <a:solidFill>
                  <a:schemeClr val="accent3">
                    <a:hueOff val="-145836"/>
                    <a:satOff val="-20311"/>
                    <a:lumOff val="-24375"/>
                  </a:schemeClr>
                </a:solidFill>
              </a:defRPr>
            </a:pPr>
            <a:r>
              <a:t>p &lt;- quo(</a:t>
            </a:r>
            <a:r>
              <a:rPr b="1">
                <a:solidFill>
                  <a:srgbClr val="000000"/>
                </a:solidFill>
              </a:rPr>
              <a:t>.data$</a:t>
            </a:r>
            <a:r>
              <a:t>a + </a:t>
            </a:r>
            <a:r>
              <a:rPr>
                <a:solidFill>
                  <a:srgbClr val="000000"/>
                </a:solidFill>
                <a:latin typeface="Source Sans Pro Black"/>
                <a:ea typeface="Source Sans Pro Black"/>
                <a:cs typeface="Source Sans Pro Black"/>
                <a:sym typeface="Source Sans Pro Black"/>
              </a:rPr>
              <a:t>!!</a:t>
            </a:r>
            <a:r>
              <a:t>b)</a:t>
            </a:r>
          </a:p>
          <a:p>
            <a:pPr>
              <a:lnSpc>
                <a:spcPct val="80000"/>
              </a:lnSpc>
              <a:spcBef>
                <a:spcPts val="0"/>
              </a:spcBef>
              <a:defRPr b="0" sz="1100">
                <a:solidFill>
                  <a:schemeClr val="accent3">
                    <a:hueOff val="-145836"/>
                    <a:satOff val="-20311"/>
                    <a:lumOff val="-24375"/>
                  </a:schemeClr>
                </a:solidFill>
              </a:defRPr>
            </a:pPr>
            <a:r>
              <a:rPr i="1"/>
              <a:t>mask &lt;- tibble(a = 5, b = 6) </a:t>
            </a:r>
            <a:endParaRPr i="1"/>
          </a:p>
          <a:p>
            <a:pPr>
              <a:lnSpc>
                <a:spcPct val="80000"/>
              </a:lnSpc>
              <a:spcBef>
                <a:spcPts val="0"/>
              </a:spcBef>
              <a:defRPr b="0" sz="1100">
                <a:solidFill>
                  <a:schemeClr val="accent3">
                    <a:hueOff val="-145836"/>
                    <a:satOff val="-20311"/>
                    <a:lumOff val="-24375"/>
                  </a:schemeClr>
                </a:solidFill>
              </a:defRPr>
            </a:pPr>
            <a:r>
              <a:rPr i="1"/>
              <a:t>eval_tidy(p, data = mask)</a:t>
            </a:r>
          </a:p>
        </p:txBody>
      </p:sp>
      <p:sp>
        <p:nvSpPr>
          <p:cNvPr id="972" name="QUOTED EXPRESSION"/>
          <p:cNvSpPr txBox="1"/>
          <p:nvPr/>
        </p:nvSpPr>
        <p:spPr>
          <a:xfrm>
            <a:off x="9446408" y="7770007"/>
            <a:ext cx="1495045"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QUOTED EXPRESSION</a:t>
            </a:r>
          </a:p>
        </p:txBody>
      </p:sp>
      <p:sp>
        <p:nvSpPr>
          <p:cNvPr id="973" name="QUOSURES (and quoted exprs)"/>
          <p:cNvSpPr txBox="1"/>
          <p:nvPr/>
        </p:nvSpPr>
        <p:spPr>
          <a:xfrm>
            <a:off x="11582740" y="7770007"/>
            <a:ext cx="2024482"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QUOSURES </a:t>
            </a:r>
            <a:r>
              <a:rPr b="0"/>
              <a:t>(and quoted exprs)</a:t>
            </a:r>
          </a:p>
        </p:txBody>
      </p:sp>
      <p:sp>
        <p:nvSpPr>
          <p:cNvPr id="974" name="rlang::caller_env(n = 1) Returns calling env of the function it is in.…"/>
          <p:cNvSpPr txBox="1"/>
          <p:nvPr/>
        </p:nvSpPr>
        <p:spPr>
          <a:xfrm>
            <a:off x="1922424" y="3881782"/>
            <a:ext cx="2158671" cy="117795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700"/>
              </a:spcBef>
              <a:defRPr b="0" sz="1100">
                <a:solidFill>
                  <a:srgbClr val="000000"/>
                </a:solidFill>
              </a:defRPr>
            </a:pPr>
            <a:r>
              <a:rPr>
                <a:solidFill>
                  <a:schemeClr val="accent3">
                    <a:hueOff val="-145836"/>
                    <a:satOff val="-20311"/>
                    <a:lumOff val="-24375"/>
                  </a:schemeClr>
                </a:solidFill>
                <a:latin typeface="Source Sans Pro Semibold"/>
                <a:ea typeface="Source Sans Pro Semibold"/>
                <a:cs typeface="Source Sans Pro Semibold"/>
                <a:sym typeface="Source Sans Pro Semibold"/>
              </a:rPr>
              <a:t>rlang::</a:t>
            </a:r>
            <a:r>
              <a:rPr b="1"/>
              <a:t>caller_env</a:t>
            </a:r>
            <a:r>
              <a:t>(n = 1) Returns calling env of the function it is in.  </a:t>
            </a:r>
          </a:p>
          <a:p>
            <a:pPr>
              <a:lnSpc>
                <a:spcPct val="80000"/>
              </a:lnSpc>
              <a:spcBef>
                <a:spcPts val="700"/>
              </a:spcBef>
              <a:defRPr b="0" sz="1100">
                <a:solidFill>
                  <a:srgbClr val="000000"/>
                </a:solidFill>
              </a:defRPr>
            </a:pPr>
            <a:r>
              <a:rPr>
                <a:solidFill>
                  <a:schemeClr val="accent3">
                    <a:hueOff val="-145836"/>
                    <a:satOff val="-20311"/>
                    <a:lumOff val="-24375"/>
                  </a:schemeClr>
                </a:solidFill>
                <a:latin typeface="Source Sans Pro Semibold"/>
                <a:ea typeface="Source Sans Pro Semibold"/>
                <a:cs typeface="Source Sans Pro Semibold"/>
                <a:sym typeface="Source Sans Pro Semibold"/>
              </a:rPr>
              <a:t>rlang::</a:t>
            </a:r>
            <a:r>
              <a:rPr b="1"/>
              <a:t>child_env</a:t>
            </a:r>
            <a:r>
              <a:t>(.parent, ...) Creates new env as child of .parent. Also </a:t>
            </a:r>
            <a:r>
              <a:rPr b="1"/>
              <a:t>env</a:t>
            </a:r>
            <a:r>
              <a:t>.</a:t>
            </a:r>
          </a:p>
          <a:p>
            <a:pPr>
              <a:lnSpc>
                <a:spcPct val="80000"/>
              </a:lnSpc>
              <a:spcBef>
                <a:spcPts val="0"/>
              </a:spcBef>
              <a:defRPr b="0" sz="1100">
                <a:solidFill>
                  <a:srgbClr val="000000"/>
                </a:solidFill>
              </a:defRPr>
            </a:pPr>
            <a:r>
              <a:rPr>
                <a:solidFill>
                  <a:schemeClr val="accent3">
                    <a:hueOff val="-145836"/>
                    <a:satOff val="-20311"/>
                    <a:lumOff val="-24375"/>
                  </a:schemeClr>
                </a:solidFill>
                <a:latin typeface="Source Sans Pro Semibold"/>
                <a:ea typeface="Source Sans Pro Semibold"/>
                <a:cs typeface="Source Sans Pro Semibold"/>
                <a:sym typeface="Source Sans Pro Semibold"/>
              </a:rPr>
              <a:t>rlang::</a:t>
            </a:r>
            <a:r>
              <a:rPr b="1"/>
              <a:t>current_env</a:t>
            </a:r>
            <a:r>
              <a:t>() Returns execution env of the function it is in.</a:t>
            </a:r>
          </a:p>
        </p:txBody>
      </p:sp>
      <p:grpSp>
        <p:nvGrpSpPr>
          <p:cNvPr id="977" name="Group"/>
          <p:cNvGrpSpPr/>
          <p:nvPr/>
        </p:nvGrpSpPr>
        <p:grpSpPr>
          <a:xfrm>
            <a:off x="469868" y="2609692"/>
            <a:ext cx="347204" cy="194133"/>
            <a:chOff x="0" y="0"/>
            <a:chExt cx="347202" cy="194131"/>
          </a:xfrm>
        </p:grpSpPr>
        <p:sp>
          <p:nvSpPr>
            <p:cNvPr id="975" name="Rectangle"/>
            <p:cNvSpPr/>
            <p:nvPr/>
          </p:nvSpPr>
          <p:spPr>
            <a:xfrm>
              <a:off x="0" y="9067"/>
              <a:ext cx="347203" cy="185065"/>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76" name="pi"/>
            <p:cNvSpPr txBox="1"/>
            <p:nvPr/>
          </p:nvSpPr>
          <p:spPr>
            <a:xfrm>
              <a:off x="102558" y="0"/>
              <a:ext cx="142088"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pi</a:t>
              </a:r>
            </a:p>
          </p:txBody>
        </p:sp>
      </p:grpSp>
      <p:grpSp>
        <p:nvGrpSpPr>
          <p:cNvPr id="991" name="Group"/>
          <p:cNvGrpSpPr/>
          <p:nvPr/>
        </p:nvGrpSpPr>
        <p:grpSpPr>
          <a:xfrm>
            <a:off x="9444166" y="1674336"/>
            <a:ext cx="1313511" cy="432197"/>
            <a:chOff x="0" y="0"/>
            <a:chExt cx="1313510" cy="432195"/>
          </a:xfrm>
        </p:grpSpPr>
        <p:grpSp>
          <p:nvGrpSpPr>
            <p:cNvPr id="983" name="Group"/>
            <p:cNvGrpSpPr/>
            <p:nvPr/>
          </p:nvGrpSpPr>
          <p:grpSpPr>
            <a:xfrm>
              <a:off x="889000" y="0"/>
              <a:ext cx="424511" cy="432196"/>
              <a:chOff x="0" y="0"/>
              <a:chExt cx="424510" cy="432195"/>
            </a:xfrm>
          </p:grpSpPr>
          <p:sp>
            <p:nvSpPr>
              <p:cNvPr id="978"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79" name="a + b"/>
              <p:cNvSpPr txBox="1"/>
              <p:nvPr/>
            </p:nvSpPr>
            <p:spPr>
              <a:xfrm>
                <a:off x="0" y="222759"/>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sp>
            <p:nvSpPr>
              <p:cNvPr id="980"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81"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82" name="e"/>
              <p:cNvSpPr txBox="1"/>
              <p:nvPr/>
            </p:nvSpPr>
            <p:spPr>
              <a:xfrm>
                <a:off x="148755"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e</a:t>
                </a:r>
              </a:p>
            </p:txBody>
          </p:sp>
        </p:grpSp>
        <p:sp>
          <p:nvSpPr>
            <p:cNvPr id="984" name="Line"/>
            <p:cNvSpPr/>
            <p:nvPr/>
          </p:nvSpPr>
          <p:spPr>
            <a:xfrm>
              <a:off x="466245" y="136690"/>
              <a:ext cx="383447" cy="158599"/>
            </a:xfrm>
            <a:prstGeom prst="line">
              <a:avLst/>
            </a:prstGeom>
            <a:noFill/>
            <a:ln w="1270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grpSp>
          <p:nvGrpSpPr>
            <p:cNvPr id="990" name="Group"/>
            <p:cNvGrpSpPr/>
            <p:nvPr/>
          </p:nvGrpSpPr>
          <p:grpSpPr>
            <a:xfrm>
              <a:off x="0" y="19559"/>
              <a:ext cx="424511" cy="412637"/>
              <a:chOff x="0" y="19559"/>
              <a:chExt cx="424510" cy="412636"/>
            </a:xfrm>
          </p:grpSpPr>
          <p:sp>
            <p:nvSpPr>
              <p:cNvPr id="985"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86"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87"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988" name="3"/>
              <p:cNvSpPr txBox="1"/>
              <p:nvPr/>
            </p:nvSpPr>
            <p:spPr>
              <a:xfrm>
                <a:off x="148755" y="227552"/>
                <a:ext cx="127001" cy="1671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b="0" sz="1000">
                    <a:solidFill>
                      <a:srgbClr val="000000"/>
                    </a:solidFill>
                    <a:latin typeface="Monaco"/>
                    <a:ea typeface="Monaco"/>
                    <a:cs typeface="Monaco"/>
                    <a:sym typeface="Monaco"/>
                  </a:defRPr>
                </a:lvl1pPr>
              </a:lstStyle>
              <a:p>
                <a:pPr/>
                <a:r>
                  <a:t>3</a:t>
                </a:r>
              </a:p>
            </p:txBody>
          </p:sp>
          <p:sp>
            <p:nvSpPr>
              <p:cNvPr id="989" name="a + b"/>
              <p:cNvSpPr txBox="1"/>
              <p:nvPr/>
            </p:nvSpPr>
            <p:spPr>
              <a:xfrm>
                <a:off x="0" y="19559"/>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grpSp>
      </p:grpSp>
      <p:sp>
        <p:nvSpPr>
          <p:cNvPr id="992" name="Quote code in one of two ways (if in doubt use a quosure):"/>
          <p:cNvSpPr txBox="1"/>
          <p:nvPr/>
        </p:nvSpPr>
        <p:spPr>
          <a:xfrm>
            <a:off x="4778598" y="1907878"/>
            <a:ext cx="3807788" cy="2996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p>
            <a:pPr lvl="1" indent="0">
              <a:lnSpc>
                <a:spcPct val="80000"/>
              </a:lnSpc>
              <a:spcBef>
                <a:spcPts val="0"/>
              </a:spcBef>
              <a:defRPr b="0" sz="2500">
                <a:solidFill>
                  <a:srgbClr val="53585F"/>
                </a:solidFill>
              </a:defRPr>
            </a:pPr>
            <a:r>
              <a:rPr sz="1200"/>
              <a:t>Quote code in one of two ways (if in doubt use a quosure): </a:t>
            </a:r>
          </a:p>
        </p:txBody>
      </p:sp>
      <p:sp>
        <p:nvSpPr>
          <p:cNvPr id="993" name="parse"/>
          <p:cNvSpPr txBox="1"/>
          <p:nvPr/>
        </p:nvSpPr>
        <p:spPr>
          <a:xfrm>
            <a:off x="6139140" y="6554840"/>
            <a:ext cx="424511" cy="18009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a:lnSpc>
                <a:spcPct val="80000"/>
              </a:lnSpc>
              <a:spcBef>
                <a:spcPts val="500"/>
              </a:spcBef>
              <a:defRPr b="0" sz="1100">
                <a:solidFill>
                  <a:srgbClr val="000000"/>
                </a:solidFill>
              </a:defRPr>
            </a:lvl1pPr>
          </a:lstStyle>
          <a:p>
            <a:pPr/>
            <a:r>
              <a:t>parse</a:t>
            </a:r>
          </a:p>
        </p:txBody>
      </p:sp>
      <p:sp>
        <p:nvSpPr>
          <p:cNvPr id="994" name="deparse"/>
          <p:cNvSpPr txBox="1"/>
          <p:nvPr/>
        </p:nvSpPr>
        <p:spPr>
          <a:xfrm>
            <a:off x="7066246" y="6554840"/>
            <a:ext cx="538811" cy="18009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gn="ctr">
              <a:lnSpc>
                <a:spcPct val="80000"/>
              </a:lnSpc>
              <a:spcBef>
                <a:spcPts val="500"/>
              </a:spcBef>
              <a:defRPr b="0" sz="1100">
                <a:solidFill>
                  <a:srgbClr val="000000"/>
                </a:solidFill>
              </a:defRPr>
            </a:lvl1pPr>
          </a:lstStyle>
          <a:p>
            <a:pPr/>
            <a:r>
              <a:t>deparse</a:t>
            </a:r>
          </a:p>
        </p:txBody>
      </p:sp>
      <p:sp>
        <p:nvSpPr>
          <p:cNvPr id="995" name="rlang::eval_bare(expr, env = parent.frame()) Evaluate expr in env. eval_bare(e, env =.GlobalEnv)"/>
          <p:cNvSpPr txBox="1"/>
          <p:nvPr/>
        </p:nvSpPr>
        <p:spPr>
          <a:xfrm>
            <a:off x="9451817" y="8048713"/>
            <a:ext cx="2044372" cy="54995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500"/>
              </a:spcBef>
              <a:defRPr b="0" sz="1100">
                <a:solidFill>
                  <a:srgbClr val="000000"/>
                </a:solidFill>
              </a:defRPr>
            </a:pPr>
            <a:r>
              <a:rPr>
                <a:solidFill>
                  <a:schemeClr val="accent3">
                    <a:hueOff val="-145836"/>
                    <a:satOff val="-20311"/>
                    <a:lumOff val="-24375"/>
                  </a:schemeClr>
                </a:solidFill>
              </a:rPr>
              <a:t>rlang::</a:t>
            </a:r>
            <a:r>
              <a:rPr b="1"/>
              <a:t>eval_bare</a:t>
            </a:r>
            <a:r>
              <a:t>(expr, env = parent.frame()) Evaluate expr in env. </a:t>
            </a:r>
            <a:r>
              <a:rPr i="1"/>
              <a:t>eval_bare(e, env =.GlobalEnv)</a:t>
            </a:r>
          </a:p>
        </p:txBody>
      </p:sp>
      <p:sp>
        <p:nvSpPr>
          <p:cNvPr id="996" name="Line"/>
          <p:cNvSpPr/>
          <p:nvPr/>
        </p:nvSpPr>
        <p:spPr>
          <a:xfrm>
            <a:off x="4813300" y="8506807"/>
            <a:ext cx="4089400" cy="1"/>
          </a:xfrm>
          <a:prstGeom prst="line">
            <a:avLst/>
          </a:prstGeom>
          <a:ln w="6350">
            <a:solidFill>
              <a:srgbClr val="000000"/>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997" name="Building Calls"/>
          <p:cNvSpPr txBox="1"/>
          <p:nvPr/>
        </p:nvSpPr>
        <p:spPr>
          <a:xfrm>
            <a:off x="4804058" y="8518323"/>
            <a:ext cx="1844359"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53585F"/>
                </a:solidFill>
              </a:defRPr>
            </a:pPr>
            <a:r>
              <a:t>Building Calls</a:t>
            </a:r>
          </a:p>
        </p:txBody>
      </p:sp>
      <p:sp>
        <p:nvSpPr>
          <p:cNvPr id="998" name="rlang::call2(.fn, ..., .ns = NULL) Create a call from a function and a list of args. Use exec to create and then evaluate the call. (See back page for !!!) args &lt;- list(x = 4, base = 2)"/>
          <p:cNvSpPr txBox="1"/>
          <p:nvPr/>
        </p:nvSpPr>
        <p:spPr>
          <a:xfrm>
            <a:off x="4842448" y="9086917"/>
            <a:ext cx="4013546" cy="46465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700"/>
              </a:spcBef>
              <a:defRPr b="0" sz="1100">
                <a:solidFill>
                  <a:srgbClr val="000000"/>
                </a:solidFill>
              </a:defRPr>
            </a:pPr>
            <a:r>
              <a:rPr>
                <a:solidFill>
                  <a:schemeClr val="accent3">
                    <a:hueOff val="-145836"/>
                    <a:satOff val="-20311"/>
                    <a:lumOff val="-24375"/>
                  </a:schemeClr>
                </a:solidFill>
                <a:latin typeface="Source Sans Pro Semibold"/>
                <a:ea typeface="Source Sans Pro Semibold"/>
                <a:cs typeface="Source Sans Pro Semibold"/>
                <a:sym typeface="Source Sans Pro Semibold"/>
              </a:rPr>
              <a:t>rlang::</a:t>
            </a:r>
            <a:r>
              <a:rPr b="1"/>
              <a:t>call2</a:t>
            </a:r>
            <a:r>
              <a:t>(.fn, ..., .ns = NULL) Create a call from a function and a list of args. Use </a:t>
            </a:r>
            <a:r>
              <a:rPr b="1"/>
              <a:t>exec</a:t>
            </a:r>
            <a:r>
              <a:t> to create and then evaluate the call. (See back page for </a:t>
            </a:r>
            <a:r>
              <a:rPr b="1"/>
              <a:t>!!!</a:t>
            </a:r>
            <a:r>
              <a:t>) </a:t>
            </a:r>
            <a:r>
              <a:rPr i="1"/>
              <a:t>args &lt;- list(x = 4, base = 2)</a:t>
            </a:r>
          </a:p>
        </p:txBody>
      </p:sp>
      <p:sp>
        <p:nvSpPr>
          <p:cNvPr id="999" name="call2(&quot;log&quot;, x = 4, base = 2)…"/>
          <p:cNvSpPr txBox="1"/>
          <p:nvPr/>
        </p:nvSpPr>
        <p:spPr>
          <a:xfrm>
            <a:off x="7359075" y="9523887"/>
            <a:ext cx="1496919" cy="70078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rPr i="1"/>
              <a:t>call2("log", x = 4, base = 2)</a:t>
            </a:r>
            <a:endParaRPr i="1"/>
          </a:p>
          <a:p>
            <a:pPr>
              <a:lnSpc>
                <a:spcPct val="80000"/>
              </a:lnSpc>
              <a:spcBef>
                <a:spcPts val="700"/>
              </a:spcBef>
              <a:defRPr b="0" sz="1100">
                <a:solidFill>
                  <a:srgbClr val="000000"/>
                </a:solidFill>
              </a:defRPr>
            </a:pPr>
            <a:r>
              <a:rPr i="1"/>
              <a:t>call2("log", !!!args)</a:t>
            </a:r>
            <a:endParaRPr i="1"/>
          </a:p>
          <a:p>
            <a:pPr>
              <a:lnSpc>
                <a:spcPct val="80000"/>
              </a:lnSpc>
              <a:spcBef>
                <a:spcPts val="0"/>
              </a:spcBef>
              <a:defRPr b="0" sz="1100">
                <a:solidFill>
                  <a:srgbClr val="000000"/>
                </a:solidFill>
              </a:defRPr>
            </a:pPr>
            <a:r>
              <a:rPr i="1"/>
              <a:t>exec("log", x = 4, base = 2)</a:t>
            </a:r>
            <a:endParaRPr i="1"/>
          </a:p>
          <a:p>
            <a:pPr>
              <a:lnSpc>
                <a:spcPct val="80000"/>
              </a:lnSpc>
              <a:spcBef>
                <a:spcPts val="0"/>
              </a:spcBef>
              <a:defRPr b="0" sz="1100">
                <a:solidFill>
                  <a:srgbClr val="000000"/>
                </a:solidFill>
              </a:defRPr>
            </a:pPr>
            <a:r>
              <a:rPr i="1"/>
              <a:t>exec("log", !!!args)</a:t>
            </a:r>
          </a:p>
        </p:txBody>
      </p:sp>
      <p:grpSp>
        <p:nvGrpSpPr>
          <p:cNvPr id="1009" name="Group"/>
          <p:cNvGrpSpPr/>
          <p:nvPr/>
        </p:nvGrpSpPr>
        <p:grpSpPr>
          <a:xfrm>
            <a:off x="4842448" y="9598590"/>
            <a:ext cx="1538594" cy="288774"/>
            <a:chOff x="0" y="-1832"/>
            <a:chExt cx="1538593" cy="288772"/>
          </a:xfrm>
        </p:grpSpPr>
        <p:sp>
          <p:nvSpPr>
            <p:cNvPr id="1000" name=", base ="/>
            <p:cNvSpPr txBox="1"/>
            <p:nvPr/>
          </p:nvSpPr>
          <p:spPr>
            <a:xfrm>
              <a:off x="730881" y="-1833"/>
              <a:ext cx="541501"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000000"/>
                  </a:solidFill>
                  <a:latin typeface="+mn-lt"/>
                  <a:ea typeface="+mn-ea"/>
                  <a:cs typeface="+mn-cs"/>
                  <a:sym typeface="Source Sans Pro Light"/>
                </a:defRPr>
              </a:lvl1pPr>
            </a:lstStyle>
            <a:p>
              <a:pPr/>
              <a:r>
                <a:t>, base =</a:t>
              </a:r>
            </a:p>
          </p:txBody>
        </p:sp>
        <p:sp>
          <p:nvSpPr>
            <p:cNvPr id="1001" name="Square"/>
            <p:cNvSpPr/>
            <p:nvPr/>
          </p:nvSpPr>
          <p:spPr>
            <a:xfrm>
              <a:off x="591529" y="49105"/>
              <a:ext cx="185065" cy="185066"/>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02" name="4"/>
            <p:cNvSpPr txBox="1"/>
            <p:nvPr/>
          </p:nvSpPr>
          <p:spPr>
            <a:xfrm>
              <a:off x="618848" y="46388"/>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4</a:t>
              </a:r>
            </a:p>
          </p:txBody>
        </p:sp>
        <p:sp>
          <p:nvSpPr>
            <p:cNvPr id="1003" name="Rectangle"/>
            <p:cNvSpPr/>
            <p:nvPr/>
          </p:nvSpPr>
          <p:spPr>
            <a:xfrm>
              <a:off x="0" y="49105"/>
              <a:ext cx="347203" cy="185066"/>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04" name="log"/>
            <p:cNvSpPr txBox="1"/>
            <p:nvPr/>
          </p:nvSpPr>
          <p:spPr>
            <a:xfrm>
              <a:off x="62476" y="46388"/>
              <a:ext cx="22225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log</a:t>
              </a:r>
            </a:p>
          </p:txBody>
        </p:sp>
        <p:sp>
          <p:nvSpPr>
            <p:cNvPr id="1005" name="(x ="/>
            <p:cNvSpPr txBox="1"/>
            <p:nvPr/>
          </p:nvSpPr>
          <p:spPr>
            <a:xfrm>
              <a:off x="311781" y="-1"/>
              <a:ext cx="312533"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000000"/>
                  </a:solidFill>
                  <a:latin typeface="+mn-lt"/>
                  <a:ea typeface="+mn-ea"/>
                  <a:cs typeface="+mn-cs"/>
                  <a:sym typeface="Source Sans Pro Light"/>
                </a:defRPr>
              </a:lvl1pPr>
            </a:lstStyle>
            <a:p>
              <a:pPr/>
              <a:r>
                <a:t>(x =</a:t>
              </a:r>
            </a:p>
          </p:txBody>
        </p:sp>
        <p:sp>
          <p:nvSpPr>
            <p:cNvPr id="1006" name=")"/>
            <p:cNvSpPr txBox="1"/>
            <p:nvPr/>
          </p:nvSpPr>
          <p:spPr>
            <a:xfrm>
              <a:off x="1377776" y="-1"/>
              <a:ext cx="160818"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000000"/>
                  </a:solidFill>
                  <a:latin typeface="+mn-lt"/>
                  <a:ea typeface="+mn-ea"/>
                  <a:cs typeface="+mn-cs"/>
                  <a:sym typeface="Source Sans Pro Light"/>
                </a:defRPr>
              </a:lvl1pPr>
            </a:lstStyle>
            <a:p>
              <a:pPr/>
              <a:r>
                <a:t>)</a:t>
              </a:r>
            </a:p>
          </p:txBody>
        </p:sp>
        <p:sp>
          <p:nvSpPr>
            <p:cNvPr id="1007" name="Square"/>
            <p:cNvSpPr/>
            <p:nvPr/>
          </p:nvSpPr>
          <p:spPr>
            <a:xfrm>
              <a:off x="1229704" y="49105"/>
              <a:ext cx="185065" cy="185065"/>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08" name="2"/>
            <p:cNvSpPr txBox="1"/>
            <p:nvPr/>
          </p:nvSpPr>
          <p:spPr>
            <a:xfrm>
              <a:off x="1257024" y="46387"/>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2</a:t>
              </a:r>
            </a:p>
          </p:txBody>
        </p:sp>
      </p:grpSp>
      <p:grpSp>
        <p:nvGrpSpPr>
          <p:cNvPr id="1012" name="Group"/>
          <p:cNvGrpSpPr/>
          <p:nvPr/>
        </p:nvGrpSpPr>
        <p:grpSpPr>
          <a:xfrm>
            <a:off x="4842448" y="9964311"/>
            <a:ext cx="185065" cy="190501"/>
            <a:chOff x="0" y="0"/>
            <a:chExt cx="185064" cy="190500"/>
          </a:xfrm>
        </p:grpSpPr>
        <p:sp>
          <p:nvSpPr>
            <p:cNvPr id="1010" name="Square"/>
            <p:cNvSpPr/>
            <p:nvPr/>
          </p:nvSpPr>
          <p:spPr>
            <a:xfrm>
              <a:off x="0" y="2717"/>
              <a:ext cx="185065" cy="185065"/>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11" name="2"/>
            <p:cNvSpPr txBox="1"/>
            <p:nvPr/>
          </p:nvSpPr>
          <p:spPr>
            <a:xfrm>
              <a:off x="27320"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2</a:t>
              </a:r>
            </a:p>
          </p:txBody>
        </p:sp>
      </p:grpSp>
      <p:sp>
        <p:nvSpPr>
          <p:cNvPr id="1013" name="Vocabulary"/>
          <p:cNvSpPr txBox="1"/>
          <p:nvPr/>
        </p:nvSpPr>
        <p:spPr>
          <a:xfrm>
            <a:off x="471418" y="1539747"/>
            <a:ext cx="1526224"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53585F"/>
                </a:solidFill>
              </a:defRPr>
            </a:pPr>
            <a:r>
              <a:t>Vocabulary</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grpSp>
        <p:nvGrpSpPr>
          <p:cNvPr id="1030" name="Group"/>
          <p:cNvGrpSpPr/>
          <p:nvPr/>
        </p:nvGrpSpPr>
        <p:grpSpPr>
          <a:xfrm>
            <a:off x="8406780" y="-1013162"/>
            <a:ext cx="6134600" cy="2980092"/>
            <a:chOff x="0" y="51032"/>
            <a:chExt cx="6134598" cy="2980090"/>
          </a:xfrm>
        </p:grpSpPr>
        <p:sp>
          <p:nvSpPr>
            <p:cNvPr id="1015" name="Triangle"/>
            <p:cNvSpPr/>
            <p:nvPr/>
          </p:nvSpPr>
          <p:spPr>
            <a:xfrm rot="1800000">
              <a:off x="1177377" y="304285"/>
              <a:ext cx="1319509" cy="1143860"/>
            </a:xfrm>
            <a:prstGeom prst="triangle">
              <a:avLst/>
            </a:prstGeom>
            <a:solidFill>
              <a:srgbClr val="474747"/>
            </a:solidFill>
            <a:ln w="3175"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016" name="Circle"/>
            <p:cNvSpPr/>
            <p:nvPr/>
          </p:nvSpPr>
          <p:spPr>
            <a:xfrm flipH="1">
              <a:off x="1550782" y="838357"/>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017" name="Circle"/>
            <p:cNvSpPr/>
            <p:nvPr/>
          </p:nvSpPr>
          <p:spPr>
            <a:xfrm flipH="1">
              <a:off x="0" y="819778"/>
              <a:ext cx="422089" cy="422090"/>
            </a:xfrm>
            <a:prstGeom prst="ellipse">
              <a:avLst/>
            </a:prstGeom>
            <a:solidFill>
              <a:srgbClr val="797979">
                <a:alpha val="49754"/>
              </a:srgb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018" name="Triangle"/>
            <p:cNvSpPr/>
            <p:nvPr/>
          </p:nvSpPr>
          <p:spPr>
            <a:xfrm rot="19800000">
              <a:off x="2896973" y="973389"/>
              <a:ext cx="1319509" cy="1143860"/>
            </a:xfrm>
            <a:prstGeom prst="triangle">
              <a:avLst/>
            </a:prstGeom>
            <a:solidFill>
              <a:srgbClr val="757575"/>
            </a:solidFill>
            <a:ln w="6350" cap="flat">
              <a:solidFill>
                <a:srgbClr val="75757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019" name="Triangle"/>
            <p:cNvSpPr/>
            <p:nvPr/>
          </p:nvSpPr>
          <p:spPr>
            <a:xfrm rot="1800000">
              <a:off x="3470359" y="1634009"/>
              <a:ext cx="1319509" cy="1143861"/>
            </a:xfrm>
            <a:prstGeom prst="triangle">
              <a:avLst/>
            </a:prstGeom>
            <a:solidFill>
              <a:srgbClr val="474747"/>
            </a:solidFill>
            <a:ln w="6350"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020" name="Circle"/>
            <p:cNvSpPr/>
            <p:nvPr/>
          </p:nvSpPr>
          <p:spPr>
            <a:xfrm flipH="1">
              <a:off x="3461021" y="1507461"/>
              <a:ext cx="422090" cy="422090"/>
            </a:xfrm>
            <a:prstGeom prst="ellipse">
              <a:avLst/>
            </a:prstGeom>
            <a:solidFill>
              <a:srgbClr val="474747"/>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021" name="Circle"/>
            <p:cNvSpPr/>
            <p:nvPr/>
          </p:nvSpPr>
          <p:spPr>
            <a:xfrm flipH="1">
              <a:off x="3843763" y="2168082"/>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022" name="Triangle"/>
            <p:cNvSpPr/>
            <p:nvPr/>
          </p:nvSpPr>
          <p:spPr>
            <a:xfrm rot="1800000">
              <a:off x="3470359" y="312963"/>
              <a:ext cx="1319509" cy="1143861"/>
            </a:xfrm>
            <a:prstGeom prst="triangle">
              <a:avLst/>
            </a:prstGeom>
            <a:solidFill>
              <a:srgbClr val="474747"/>
            </a:solidFill>
            <a:ln w="6350"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023" name="Circle"/>
            <p:cNvSpPr/>
            <p:nvPr/>
          </p:nvSpPr>
          <p:spPr>
            <a:xfrm flipH="1">
              <a:off x="3843763" y="847036"/>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024" name="Triangle"/>
            <p:cNvSpPr/>
            <p:nvPr/>
          </p:nvSpPr>
          <p:spPr>
            <a:xfrm rot="19800000">
              <a:off x="4044130" y="318647"/>
              <a:ext cx="1319509" cy="1143861"/>
            </a:xfrm>
            <a:prstGeom prst="triangle">
              <a:avLst/>
            </a:prstGeom>
            <a:solidFill>
              <a:srgbClr val="757575"/>
            </a:solidFill>
            <a:ln w="6350" cap="flat">
              <a:solidFill>
                <a:srgbClr val="75757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025" name="Circle"/>
            <p:cNvSpPr/>
            <p:nvPr/>
          </p:nvSpPr>
          <p:spPr>
            <a:xfrm flipH="1">
              <a:off x="4608178" y="852720"/>
              <a:ext cx="422090" cy="422090"/>
            </a:xfrm>
            <a:prstGeom prst="ellipse">
              <a:avLst/>
            </a:prstGeom>
            <a:solidFill>
              <a:srgbClr val="474747"/>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026" name="Triangle"/>
            <p:cNvSpPr/>
            <p:nvPr/>
          </p:nvSpPr>
          <p:spPr>
            <a:xfrm rot="1800000">
              <a:off x="4617515" y="979268"/>
              <a:ext cx="1319509" cy="1143861"/>
            </a:xfrm>
            <a:prstGeom prst="triangle">
              <a:avLst/>
            </a:prstGeom>
            <a:solidFill>
              <a:srgbClr val="474747"/>
            </a:solidFill>
            <a:ln w="6350"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027" name="Circle"/>
            <p:cNvSpPr/>
            <p:nvPr/>
          </p:nvSpPr>
          <p:spPr>
            <a:xfrm flipH="1">
              <a:off x="4990920" y="1513341"/>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028" name="Triangle"/>
            <p:cNvSpPr/>
            <p:nvPr/>
          </p:nvSpPr>
          <p:spPr>
            <a:xfrm rot="19800000">
              <a:off x="1751148" y="309969"/>
              <a:ext cx="1319510" cy="1143860"/>
            </a:xfrm>
            <a:prstGeom prst="triangle">
              <a:avLst/>
            </a:prstGeom>
            <a:solidFill>
              <a:srgbClr val="757575"/>
            </a:solidFill>
            <a:ln w="6350" cap="flat">
              <a:solidFill>
                <a:srgbClr val="75757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029" name="Circle"/>
            <p:cNvSpPr/>
            <p:nvPr/>
          </p:nvSpPr>
          <p:spPr>
            <a:xfrm flipH="1">
              <a:off x="2315196" y="844041"/>
              <a:ext cx="422090" cy="422090"/>
            </a:xfrm>
            <a:prstGeom prst="ellipse">
              <a:avLst/>
            </a:prstGeom>
            <a:solidFill>
              <a:srgbClr val="474747"/>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sp>
        <p:nvSpPr>
          <p:cNvPr id="1031" name="Rectangle"/>
          <p:cNvSpPr/>
          <p:nvPr/>
        </p:nvSpPr>
        <p:spPr>
          <a:xfrm>
            <a:off x="8383487" y="-26122"/>
            <a:ext cx="5593304" cy="2566923"/>
          </a:xfrm>
          <a:prstGeom prst="rect">
            <a:avLst/>
          </a:prstGeom>
          <a:gradFill>
            <a:gsLst>
              <a:gs pos="0">
                <a:srgbClr val="FFFFFF">
                  <a:alpha val="0"/>
                </a:srgbClr>
              </a:gs>
              <a:gs pos="20382">
                <a:srgbClr val="FFFFFF">
                  <a:alpha val="30265"/>
                </a:srgbClr>
              </a:gs>
              <a:gs pos="35803">
                <a:srgbClr val="FFFFFF">
                  <a:alpha val="65132"/>
                </a:srgbClr>
              </a:gs>
              <a:gs pos="55434">
                <a:srgbClr val="FFFFFF"/>
              </a:gs>
            </a:gsLst>
            <a:path>
              <a:fillToRect l="49659" t="-26178" r="50340" b="126178"/>
            </a:path>
          </a:gradFill>
          <a:ln w="12700">
            <a:miter lim="400000"/>
          </a:ln>
        </p:spPr>
        <p:txBody>
          <a:bodyPr lIns="54570" tIns="54570" rIns="54570" bIns="54570" anchor="ctr"/>
          <a:lstStyle/>
          <a:p>
            <a:pPr>
              <a:lnSpc>
                <a:spcPct val="80000"/>
              </a:lnSpc>
              <a:spcBef>
                <a:spcPts val="0"/>
              </a:spcBef>
              <a:defRPr b="0">
                <a:solidFill>
                  <a:srgbClr val="000000"/>
                </a:solidFill>
              </a:defRPr>
            </a:pPr>
          </a:p>
        </p:txBody>
      </p:sp>
      <p:pic>
        <p:nvPicPr>
          <p:cNvPr id="1032" name="rlang.png" descr="rlang.png"/>
          <p:cNvPicPr>
            <a:picLocks noChangeAspect="1"/>
          </p:cNvPicPr>
          <p:nvPr/>
        </p:nvPicPr>
        <p:blipFill>
          <a:blip r:embed="rId2">
            <a:extLst/>
          </a:blip>
          <a:stretch>
            <a:fillRect/>
          </a:stretch>
        </p:blipFill>
        <p:spPr>
          <a:xfrm>
            <a:off x="12313158" y="220625"/>
            <a:ext cx="1358901" cy="1568718"/>
          </a:xfrm>
          <a:prstGeom prst="rect">
            <a:avLst/>
          </a:prstGeom>
          <a:ln w="12700">
            <a:miter lim="400000"/>
          </a:ln>
        </p:spPr>
      </p:pic>
      <p:sp>
        <p:nvSpPr>
          <p:cNvPr id="1033" name="RStudio® is a trademark of RStudio, Inc.  •  CC BY SA RStudio •  info@rstudio.com  •  844-448-1212 • rstudio.com •  Learn more at tidyeval.tidyverse.org •  rlang 0.3.0 •   Updated: 2018-10"/>
          <p:cNvSpPr txBox="1"/>
          <p:nvPr/>
        </p:nvSpPr>
        <p:spPr>
          <a:xfrm>
            <a:off x="2353572" y="10340910"/>
            <a:ext cx="11322666"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r">
              <a:lnSpc>
                <a:spcPct val="90000"/>
              </a:lnSpc>
              <a:spcBef>
                <a:spcPts val="0"/>
              </a:spcBef>
              <a:defRPr b="0" sz="900">
                <a:solidFill>
                  <a:srgbClr val="000000"/>
                </a:solidFill>
              </a:defRPr>
            </a:pPr>
            <a:r>
              <a:t>RStudio® is a trademark of RStudio, Inc.  •  </a:t>
            </a:r>
            <a:r>
              <a:rPr>
                <a:hlinkClick r:id="rId3" invalidUrl="" action="" tgtFrame="" tooltip="" history="1" highlightClick="0" endSnd="0"/>
              </a:rPr>
              <a:t>CC BY SA</a:t>
            </a:r>
            <a:r>
              <a:t> RStudio •  </a:t>
            </a:r>
            <a:r>
              <a:rPr>
                <a:hlinkClick r:id="rId4" invalidUrl="" action="" tgtFrame="" tooltip="" history="1" highlightClick="0" endSnd="0"/>
              </a:rPr>
              <a:t>info@rstudio.com</a:t>
            </a:r>
            <a:r>
              <a:t>  •  844-448-1212 • </a:t>
            </a:r>
            <a:r>
              <a:rPr>
                <a:hlinkClick r:id="rId5" invalidUrl="" action="" tgtFrame="" tooltip="" history="1" highlightClick="0" endSnd="0"/>
              </a:rPr>
              <a:t>rstudio.com</a:t>
            </a:r>
            <a:r>
              <a:t> •  Learn more at </a:t>
            </a:r>
            <a:r>
              <a:rPr b="1" u="sng">
                <a:hlinkClick r:id="rId6" invalidUrl="" action="" tgtFrame="" tooltip="" history="1" highlightClick="0" endSnd="0"/>
              </a:rPr>
              <a:t>tidyeval.tidyverse.org</a:t>
            </a:r>
            <a:r>
              <a:t> •  rlang 0.3.0 •   Updated: 2018-10</a:t>
            </a:r>
          </a:p>
        </p:txBody>
      </p:sp>
      <p:sp>
        <p:nvSpPr>
          <p:cNvPr id="1034" name="Line"/>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p>
        </p:txBody>
      </p:sp>
      <p:pic>
        <p:nvPicPr>
          <p:cNvPr id="1035" name="Image" descr="Image"/>
          <p:cNvPicPr>
            <a:picLocks noChangeAspect="1"/>
          </p:cNvPicPr>
          <p:nvPr/>
        </p:nvPicPr>
        <p:blipFill>
          <a:blip r:embed="rId7">
            <a:extLst/>
          </a:blip>
          <a:stretch>
            <a:fillRect/>
          </a:stretch>
        </p:blipFill>
        <p:spPr>
          <a:xfrm>
            <a:off x="238823" y="9978474"/>
            <a:ext cx="1754521" cy="616478"/>
          </a:xfrm>
          <a:prstGeom prst="rect">
            <a:avLst/>
          </a:prstGeom>
          <a:ln w="12700">
            <a:miter lim="400000"/>
          </a:ln>
        </p:spPr>
      </p:pic>
      <p:sp>
        <p:nvSpPr>
          <p:cNvPr id="1036" name="Quasiquotation (!!) - rlang provides the syntax operators !!, !!!, and := for doing quasiquotation"/>
          <p:cNvSpPr txBox="1"/>
          <p:nvPr/>
        </p:nvSpPr>
        <p:spPr>
          <a:xfrm>
            <a:off x="339974" y="625054"/>
            <a:ext cx="7314808"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53585F"/>
                </a:solidFill>
              </a:defRPr>
            </a:pPr>
            <a:r>
              <a:t>Quasiquotation (!!)</a:t>
            </a:r>
            <a:r>
              <a:rPr sz="1200"/>
              <a:t> - rlang provides the syntax operators </a:t>
            </a:r>
            <a:r>
              <a:rPr b="1" sz="1200"/>
              <a:t>!!</a:t>
            </a:r>
            <a:r>
              <a:rPr sz="1200"/>
              <a:t>, </a:t>
            </a:r>
            <a:r>
              <a:rPr b="1" sz="1200"/>
              <a:t>!!!</a:t>
            </a:r>
            <a:r>
              <a:rPr sz="1200"/>
              <a:t>, and</a:t>
            </a:r>
            <a:r>
              <a:rPr b="1" sz="1200"/>
              <a:t> :=</a:t>
            </a:r>
            <a:r>
              <a:rPr sz="1200"/>
              <a:t> for doing quasiquotation</a:t>
            </a:r>
          </a:p>
        </p:txBody>
      </p:sp>
      <p:sp>
        <p:nvSpPr>
          <p:cNvPr id="1037" name="Quasiquotation refers to quoting some parts of an expression while evaluating (and then quoting the results of) others."/>
          <p:cNvSpPr txBox="1"/>
          <p:nvPr/>
        </p:nvSpPr>
        <p:spPr>
          <a:xfrm>
            <a:off x="370463" y="1101717"/>
            <a:ext cx="3843905" cy="84456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sz="1100">
                <a:solidFill>
                  <a:srgbClr val="000000"/>
                </a:solidFill>
              </a:defRPr>
            </a:pPr>
            <a:r>
              <a:t>Quasiquotation</a:t>
            </a:r>
            <a:r>
              <a:rPr b="0"/>
              <a:t> refers to quoting </a:t>
            </a:r>
            <a:r>
              <a:rPr b="0" i="1"/>
              <a:t>some</a:t>
            </a:r>
            <a:r>
              <a:rPr b="0"/>
              <a:t> parts of an expression while evaluating (and then quoting the results of) others.</a:t>
            </a:r>
          </a:p>
        </p:txBody>
      </p:sp>
      <p:sp>
        <p:nvSpPr>
          <p:cNvPr id="1038" name="Line"/>
          <p:cNvSpPr/>
          <p:nvPr/>
        </p:nvSpPr>
        <p:spPr>
          <a:xfrm>
            <a:off x="334889" y="622300"/>
            <a:ext cx="11882512" cy="0"/>
          </a:xfrm>
          <a:prstGeom prst="line">
            <a:avLst/>
          </a:prstGeom>
          <a:ln w="6350">
            <a:solidFill>
              <a:srgbClr val="000000"/>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1039" name="!!, !!!, and := are not functions but syntax (symbols recognized by the functions they are passed to). Compare this to how…"/>
          <p:cNvSpPr txBox="1"/>
          <p:nvPr/>
        </p:nvSpPr>
        <p:spPr>
          <a:xfrm>
            <a:off x="697707" y="3408594"/>
            <a:ext cx="3682712" cy="203161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sz="1100">
                <a:solidFill>
                  <a:srgbClr val="000000"/>
                </a:solidFill>
              </a:defRPr>
            </a:pPr>
            <a:r>
              <a:t>!!</a:t>
            </a:r>
            <a:r>
              <a:rPr b="0"/>
              <a:t>, </a:t>
            </a:r>
            <a:r>
              <a:t>!!!</a:t>
            </a:r>
            <a:r>
              <a:rPr b="0"/>
              <a:t>, and </a:t>
            </a:r>
            <a:r>
              <a:t>:= </a:t>
            </a:r>
            <a:r>
              <a:rPr b="0"/>
              <a:t>are not functions but syntax (symbols recognized by the functions they are passed to). Compare this to how </a:t>
            </a:r>
            <a:endParaRPr b="0"/>
          </a:p>
          <a:p>
            <a:pPr>
              <a:lnSpc>
                <a:spcPct val="80000"/>
              </a:lnSpc>
              <a:spcBef>
                <a:spcPts val="0"/>
              </a:spcBef>
              <a:defRPr sz="1100">
                <a:solidFill>
                  <a:srgbClr val="000000"/>
                </a:solidFill>
              </a:defRPr>
            </a:pPr>
            <a:endParaRPr b="0"/>
          </a:p>
          <a:p>
            <a:pPr>
              <a:lnSpc>
                <a:spcPct val="80000"/>
              </a:lnSpc>
              <a:spcBef>
                <a:spcPts val="0"/>
              </a:spcBef>
              <a:defRPr sz="1100">
                <a:solidFill>
                  <a:srgbClr val="000000"/>
                </a:solidFill>
              </a:defRPr>
            </a:pPr>
            <a:r>
              <a:rPr b="0"/>
              <a:t>. is used by </a:t>
            </a:r>
            <a:r>
              <a:rPr b="0">
                <a:solidFill>
                  <a:srgbClr val="53585F"/>
                </a:solidFill>
              </a:rPr>
              <a:t>magrittr::</a:t>
            </a:r>
            <a:r>
              <a:t>%&gt;%()</a:t>
            </a:r>
            <a:endParaRPr b="0"/>
          </a:p>
          <a:p>
            <a:pPr>
              <a:lnSpc>
                <a:spcPct val="80000"/>
              </a:lnSpc>
              <a:spcBef>
                <a:spcPts val="0"/>
              </a:spcBef>
              <a:defRPr sz="1100">
                <a:solidFill>
                  <a:srgbClr val="000000"/>
                </a:solidFill>
              </a:defRPr>
            </a:pPr>
            <a:r>
              <a:rPr b="0"/>
              <a:t>. is used by </a:t>
            </a:r>
            <a:r>
              <a:rPr b="0">
                <a:solidFill>
                  <a:srgbClr val="53585F"/>
                </a:solidFill>
              </a:rPr>
              <a:t>ggplot2::</a:t>
            </a:r>
            <a:r>
              <a:t>facet_grid()</a:t>
            </a:r>
            <a:endParaRPr b="0"/>
          </a:p>
          <a:p>
            <a:pPr>
              <a:lnSpc>
                <a:spcPct val="80000"/>
              </a:lnSpc>
              <a:spcBef>
                <a:spcPts val="0"/>
              </a:spcBef>
              <a:defRPr sz="1100">
                <a:solidFill>
                  <a:srgbClr val="000000"/>
                </a:solidFill>
              </a:defRPr>
            </a:pPr>
            <a:r>
              <a:rPr b="0"/>
              <a:t>. is used by </a:t>
            </a:r>
            <a:r>
              <a:rPr b="0">
                <a:solidFill>
                  <a:srgbClr val="53585F"/>
                </a:solidFill>
              </a:rPr>
              <a:t>stats::</a:t>
            </a:r>
            <a:r>
              <a:t>lm()</a:t>
            </a:r>
            <a:endParaRPr b="0"/>
          </a:p>
          <a:p>
            <a:pPr>
              <a:lnSpc>
                <a:spcPct val="80000"/>
              </a:lnSpc>
              <a:spcBef>
                <a:spcPts val="0"/>
              </a:spcBef>
              <a:defRPr sz="1100">
                <a:solidFill>
                  <a:srgbClr val="000000"/>
                </a:solidFill>
              </a:defRPr>
            </a:pPr>
            <a:r>
              <a:rPr b="0"/>
              <a:t>.x is used by </a:t>
            </a:r>
            <a:r>
              <a:rPr b="0">
                <a:solidFill>
                  <a:srgbClr val="53585F"/>
                </a:solidFill>
              </a:rPr>
              <a:t>purrr::</a:t>
            </a:r>
            <a:r>
              <a:t>map()</a:t>
            </a:r>
            <a:endParaRPr b="0"/>
          </a:p>
          <a:p>
            <a:pPr>
              <a:lnSpc>
                <a:spcPct val="80000"/>
              </a:lnSpc>
              <a:spcBef>
                <a:spcPts val="0"/>
              </a:spcBef>
              <a:defRPr sz="1100">
                <a:solidFill>
                  <a:srgbClr val="000000"/>
                </a:solidFill>
              </a:defRPr>
            </a:pPr>
            <a:r>
              <a:rPr b="0"/>
              <a:t>and so on.</a:t>
            </a:r>
            <a:endParaRPr b="0"/>
          </a:p>
          <a:p>
            <a:pPr>
              <a:lnSpc>
                <a:spcPct val="80000"/>
              </a:lnSpc>
              <a:spcBef>
                <a:spcPts val="0"/>
              </a:spcBef>
              <a:defRPr sz="1100">
                <a:solidFill>
                  <a:srgbClr val="000000"/>
                </a:solidFill>
              </a:defRPr>
            </a:pPr>
            <a:endParaRPr b="0"/>
          </a:p>
          <a:p>
            <a:pPr>
              <a:lnSpc>
                <a:spcPct val="80000"/>
              </a:lnSpc>
              <a:spcBef>
                <a:spcPts val="0"/>
              </a:spcBef>
              <a:defRPr sz="1100">
                <a:solidFill>
                  <a:srgbClr val="000000"/>
                </a:solidFill>
              </a:defRPr>
            </a:pPr>
            <a:r>
              <a:t>!!</a:t>
            </a:r>
            <a:r>
              <a:rPr b="0"/>
              <a:t>, </a:t>
            </a:r>
            <a:r>
              <a:t>!!</a:t>
            </a:r>
            <a:r>
              <a:rPr b="0"/>
              <a:t>, </a:t>
            </a:r>
            <a:r>
              <a:t>!!!</a:t>
            </a:r>
            <a:r>
              <a:rPr b="0"/>
              <a:t>, and </a:t>
            </a:r>
            <a:r>
              <a:t>:=</a:t>
            </a:r>
            <a:r>
              <a:rPr b="0"/>
              <a:t> are only recognized by rlang functions and functions that use rlang functions (such as tidyverse functions).</a:t>
            </a:r>
          </a:p>
        </p:txBody>
      </p:sp>
      <p:sp>
        <p:nvSpPr>
          <p:cNvPr id="1040" name="!! - Unquotes (i.e. evaluates in a quoting context) an expression. Pronounced &quot;unquote&quot; or &quot;bang-bang.&quot;"/>
          <p:cNvSpPr txBox="1"/>
          <p:nvPr/>
        </p:nvSpPr>
        <p:spPr>
          <a:xfrm>
            <a:off x="11967835" y="9462079"/>
            <a:ext cx="3843905" cy="84456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sz="1100">
                <a:solidFill>
                  <a:srgbClr val="000000"/>
                </a:solidFill>
              </a:defRPr>
            </a:pPr>
            <a:r>
              <a:t>!!</a:t>
            </a:r>
            <a:r>
              <a:rPr b="0"/>
              <a:t> - Unquotes (i.e. evaluates in a quoting context) an expression. Pronounced "unquote" or "bang-bang."</a:t>
            </a:r>
          </a:p>
        </p:txBody>
      </p:sp>
      <p:sp>
        <p:nvSpPr>
          <p:cNvPr id="1041" name="!! - Signals a tidy eval-aware function to unquote the symbol that follows.(i.e. to evaluate the symbol and quote its result). Pronounced &quot;unquote&quot; or &quot;bang-bang.&quot;…"/>
          <p:cNvSpPr txBox="1"/>
          <p:nvPr/>
        </p:nvSpPr>
        <p:spPr>
          <a:xfrm>
            <a:off x="12247235" y="5287708"/>
            <a:ext cx="3285105" cy="96462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sz="1100">
                <a:solidFill>
                  <a:srgbClr val="000000"/>
                </a:solidFill>
              </a:defRPr>
            </a:pPr>
            <a:r>
              <a:t>!!</a:t>
            </a:r>
            <a:r>
              <a:rPr b="0"/>
              <a:t> - Signals a tidy eval-aware function to unquote the symbol that follows.(i.e. to evaluate the symbol and quote its result). Pronounced "unquote" or "bang-bang."</a:t>
            </a:r>
            <a:endParaRPr b="0"/>
          </a:p>
          <a:p>
            <a:pPr>
              <a:lnSpc>
                <a:spcPct val="80000"/>
              </a:lnSpc>
              <a:spcBef>
                <a:spcPts val="0"/>
              </a:spcBef>
              <a:defRPr i="1" sz="1100">
                <a:solidFill>
                  <a:srgbClr val="000000"/>
                </a:solidFill>
              </a:defRPr>
            </a:pPr>
            <a:r>
              <a:rPr b="0"/>
              <a:t>a &lt;- 1; b &lt;- 2</a:t>
            </a:r>
            <a:endParaRPr b="0"/>
          </a:p>
          <a:p>
            <a:pPr>
              <a:lnSpc>
                <a:spcPct val="80000"/>
              </a:lnSpc>
              <a:spcBef>
                <a:spcPts val="0"/>
              </a:spcBef>
              <a:defRPr i="1" sz="1100">
                <a:solidFill>
                  <a:srgbClr val="000000"/>
                </a:solidFill>
              </a:defRPr>
            </a:pPr>
            <a:r>
              <a:rPr b="0"/>
              <a:t>quo(log(!!a + b))</a:t>
            </a:r>
          </a:p>
        </p:txBody>
      </p:sp>
      <p:sp>
        <p:nvSpPr>
          <p:cNvPr id="1042" name="!!! - Signals a tidy eval-aware function to unquote a symbol that contains a list or vector and to splice together the results as comma-separated arguments of the surrounding call. Element names will be used as argument names. Pronounced &quot;unquote splice&quot; or &quot;bang-bang-bang.&quot;…"/>
          <p:cNvSpPr txBox="1"/>
          <p:nvPr/>
        </p:nvSpPr>
        <p:spPr>
          <a:xfrm>
            <a:off x="12247235" y="6766910"/>
            <a:ext cx="3843905" cy="112459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sz="1100">
                <a:solidFill>
                  <a:srgbClr val="000000"/>
                </a:solidFill>
              </a:defRPr>
            </a:pPr>
            <a:r>
              <a:t>!!!</a:t>
            </a:r>
            <a:r>
              <a:rPr b="0"/>
              <a:t> - Signals a tidy eval-aware function to unquote a symbol that contains a list or vector and to splice together the results as comma-separated arguments of the surrounding call. Element names will be used as argument names. Pronounced "unquote splice" or "bang-bang-bang."</a:t>
            </a:r>
            <a:endParaRPr b="0"/>
          </a:p>
          <a:p>
            <a:pPr>
              <a:lnSpc>
                <a:spcPct val="80000"/>
              </a:lnSpc>
              <a:spcBef>
                <a:spcPts val="0"/>
              </a:spcBef>
              <a:defRPr i="1" sz="1100">
                <a:solidFill>
                  <a:srgbClr val="000000"/>
                </a:solidFill>
              </a:defRPr>
            </a:pPr>
            <a:r>
              <a:rPr b="0"/>
              <a:t>a &lt;- 1; b &lt;- 2</a:t>
            </a:r>
            <a:endParaRPr b="0"/>
          </a:p>
          <a:p>
            <a:pPr>
              <a:lnSpc>
                <a:spcPct val="80000"/>
              </a:lnSpc>
              <a:spcBef>
                <a:spcPts val="0"/>
              </a:spcBef>
              <a:defRPr i="1" sz="1100">
                <a:solidFill>
                  <a:srgbClr val="000000"/>
                </a:solidFill>
              </a:defRPr>
            </a:pPr>
            <a:r>
              <a:rPr b="0"/>
              <a:t>quo(log(!!a + b))</a:t>
            </a:r>
          </a:p>
        </p:txBody>
      </p:sp>
      <p:sp>
        <p:nvSpPr>
          <p:cNvPr id="1043" name="qq_show(expr) Prints the final form of a quasiquoted expression.…"/>
          <p:cNvSpPr txBox="1"/>
          <p:nvPr/>
        </p:nvSpPr>
        <p:spPr>
          <a:xfrm>
            <a:off x="11788206" y="6364575"/>
            <a:ext cx="2015105" cy="64809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sz="1100">
                <a:solidFill>
                  <a:srgbClr val="000000"/>
                </a:solidFill>
              </a:defRPr>
            </a:pPr>
            <a:r>
              <a:t>qq_show</a:t>
            </a:r>
            <a:r>
              <a:rPr b="0"/>
              <a:t>(expr) Prints the final form of a quasiquoted expression.</a:t>
            </a:r>
            <a:endParaRPr b="0"/>
          </a:p>
          <a:p>
            <a:pPr>
              <a:lnSpc>
                <a:spcPct val="80000"/>
              </a:lnSpc>
              <a:spcBef>
                <a:spcPts val="0"/>
              </a:spcBef>
              <a:defRPr i="1" sz="1100">
                <a:solidFill>
                  <a:srgbClr val="000000"/>
                </a:solidFill>
              </a:defRPr>
            </a:pPr>
            <a:r>
              <a:rPr b="0"/>
              <a:t>a &lt;- 1; b &lt;- 2</a:t>
            </a:r>
            <a:endParaRPr b="0"/>
          </a:p>
          <a:p>
            <a:pPr>
              <a:lnSpc>
                <a:spcPct val="80000"/>
              </a:lnSpc>
              <a:spcBef>
                <a:spcPts val="0"/>
              </a:spcBef>
              <a:defRPr i="1" sz="1100">
                <a:solidFill>
                  <a:srgbClr val="000000"/>
                </a:solidFill>
              </a:defRPr>
            </a:pPr>
            <a:r>
              <a:rPr b="0"/>
              <a:t>qq_show(log(!!(a + b)))</a:t>
            </a:r>
          </a:p>
        </p:txBody>
      </p:sp>
      <p:sp>
        <p:nvSpPr>
          <p:cNvPr id="1044" name=":= - Replaces an = to signal a tidy eval-aware function to unquote a symbol into the name that appears on the left hand side of the =. Use with !!…"/>
          <p:cNvSpPr txBox="1"/>
          <p:nvPr/>
        </p:nvSpPr>
        <p:spPr>
          <a:xfrm>
            <a:off x="12247235" y="7968004"/>
            <a:ext cx="3843905" cy="80862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sz="1100">
                <a:solidFill>
                  <a:srgbClr val="000000"/>
                </a:solidFill>
              </a:defRPr>
            </a:pPr>
            <a:r>
              <a:t>:=</a:t>
            </a:r>
            <a:r>
              <a:rPr b="0"/>
              <a:t> - Replaces an = to signal a tidy eval-aware function to unquote a symbol into the name that appears on the left hand side of the =. Use with </a:t>
            </a:r>
            <a:r>
              <a:t>!!</a:t>
            </a:r>
            <a:endParaRPr b="0"/>
          </a:p>
          <a:p>
            <a:pPr>
              <a:lnSpc>
                <a:spcPct val="80000"/>
              </a:lnSpc>
              <a:spcBef>
                <a:spcPts val="0"/>
              </a:spcBef>
              <a:defRPr i="1" sz="1100">
                <a:solidFill>
                  <a:srgbClr val="000000"/>
                </a:solidFill>
              </a:defRPr>
            </a:pPr>
            <a:r>
              <a:rPr b="0"/>
              <a:t>a &lt;- 1; b &lt;- 2</a:t>
            </a:r>
            <a:endParaRPr b="0"/>
          </a:p>
          <a:p>
            <a:pPr>
              <a:lnSpc>
                <a:spcPct val="80000"/>
              </a:lnSpc>
              <a:spcBef>
                <a:spcPts val="0"/>
              </a:spcBef>
              <a:defRPr i="1" sz="1100">
                <a:solidFill>
                  <a:srgbClr val="000000"/>
                </a:solidFill>
              </a:defRPr>
            </a:pPr>
            <a:r>
              <a:rPr b="0"/>
              <a:t>quo(log(!!a + b))</a:t>
            </a:r>
          </a:p>
        </p:txBody>
      </p:sp>
      <p:grpSp>
        <p:nvGrpSpPr>
          <p:cNvPr id="1066" name="Group"/>
          <p:cNvGrpSpPr/>
          <p:nvPr/>
        </p:nvGrpSpPr>
        <p:grpSpPr>
          <a:xfrm>
            <a:off x="2498593" y="1515663"/>
            <a:ext cx="1818632" cy="633498"/>
            <a:chOff x="0" y="0"/>
            <a:chExt cx="1818630" cy="633497"/>
          </a:xfrm>
        </p:grpSpPr>
        <p:sp>
          <p:nvSpPr>
            <p:cNvPr id="1045" name="Rectangle"/>
            <p:cNvSpPr/>
            <p:nvPr/>
          </p:nvSpPr>
          <p:spPr>
            <a:xfrm>
              <a:off x="1346916" y="168641"/>
              <a:ext cx="447125" cy="254481"/>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46" name="log(e)"/>
            <p:cNvSpPr txBox="1"/>
            <p:nvPr/>
          </p:nvSpPr>
          <p:spPr>
            <a:xfrm>
              <a:off x="1326473" y="218089"/>
              <a:ext cx="492158"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log(e)</a:t>
              </a:r>
            </a:p>
          </p:txBody>
        </p:sp>
        <p:sp>
          <p:nvSpPr>
            <p:cNvPr id="1047" name="Arrow"/>
            <p:cNvSpPr/>
            <p:nvPr/>
          </p:nvSpPr>
          <p:spPr>
            <a:xfrm>
              <a:off x="0" y="180378"/>
              <a:ext cx="1320800" cy="278000"/>
            </a:xfrm>
            <a:prstGeom prst="rightArrow">
              <a:avLst>
                <a:gd name="adj1" fmla="val 57784"/>
                <a:gd name="adj2" fmla="val 62436"/>
              </a:avLst>
            </a:prstGeom>
            <a:solidFill>
              <a:srgbClr val="5E5E5E"/>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048" name="("/>
            <p:cNvSpPr txBox="1"/>
            <p:nvPr/>
          </p:nvSpPr>
          <p:spPr>
            <a:xfrm>
              <a:off x="501065" y="168286"/>
              <a:ext cx="160818"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mn-lt"/>
                  <a:ea typeface="+mn-ea"/>
                  <a:cs typeface="+mn-cs"/>
                  <a:sym typeface="Source Sans Pro Light"/>
                </a:defRPr>
              </a:lvl1pPr>
            </a:lstStyle>
            <a:p>
              <a:pPr/>
              <a:r>
                <a:t>(</a:t>
              </a:r>
            </a:p>
          </p:txBody>
        </p:sp>
        <p:sp>
          <p:nvSpPr>
            <p:cNvPr id="1049" name=")"/>
            <p:cNvSpPr txBox="1"/>
            <p:nvPr/>
          </p:nvSpPr>
          <p:spPr>
            <a:xfrm>
              <a:off x="995560" y="168286"/>
              <a:ext cx="160818"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mn-lt"/>
                  <a:ea typeface="+mn-ea"/>
                  <a:cs typeface="+mn-cs"/>
                  <a:sym typeface="Source Sans Pro Light"/>
                </a:defRPr>
              </a:lvl1pPr>
            </a:lstStyle>
            <a:p>
              <a:pPr/>
              <a:r>
                <a:t>)</a:t>
              </a:r>
            </a:p>
          </p:txBody>
        </p:sp>
        <p:sp>
          <p:nvSpPr>
            <p:cNvPr id="1050" name="Rectangle"/>
            <p:cNvSpPr/>
            <p:nvPr/>
          </p:nvSpPr>
          <p:spPr>
            <a:xfrm>
              <a:off x="1344226" y="36180"/>
              <a:ext cx="4575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51" name="Rectangle"/>
            <p:cNvSpPr/>
            <p:nvPr/>
          </p:nvSpPr>
          <p:spPr>
            <a:xfrm>
              <a:off x="1344226" y="38891"/>
              <a:ext cx="4525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52" name="qa"/>
            <p:cNvSpPr txBox="1"/>
            <p:nvPr/>
          </p:nvSpPr>
          <p:spPr>
            <a:xfrm>
              <a:off x="1480308" y="0"/>
              <a:ext cx="18034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qa</a:t>
              </a:r>
            </a:p>
          </p:txBody>
        </p:sp>
        <p:grpSp>
          <p:nvGrpSpPr>
            <p:cNvPr id="1065" name="Group"/>
            <p:cNvGrpSpPr/>
            <p:nvPr/>
          </p:nvGrpSpPr>
          <p:grpSpPr>
            <a:xfrm>
              <a:off x="113623" y="201301"/>
              <a:ext cx="913461" cy="432197"/>
              <a:chOff x="0" y="42944"/>
              <a:chExt cx="913460" cy="432195"/>
            </a:xfrm>
          </p:grpSpPr>
          <p:grpSp>
            <p:nvGrpSpPr>
              <p:cNvPr id="1058" name="Group"/>
              <p:cNvGrpSpPr/>
              <p:nvPr/>
            </p:nvGrpSpPr>
            <p:grpSpPr>
              <a:xfrm>
                <a:off x="0" y="55644"/>
                <a:ext cx="424511" cy="419496"/>
                <a:chOff x="0" y="12699"/>
                <a:chExt cx="424510" cy="419495"/>
              </a:xfrm>
            </p:grpSpPr>
            <p:sp>
              <p:nvSpPr>
                <p:cNvPr id="1053"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54" name="fun"/>
                <p:cNvSpPr txBox="1"/>
                <p:nvPr/>
              </p:nvSpPr>
              <p:spPr>
                <a:xfrm>
                  <a:off x="0" y="234411"/>
                  <a:ext cx="424511"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0" sz="1000">
                      <a:solidFill>
                        <a:srgbClr val="000000"/>
                      </a:solidFill>
                      <a:latin typeface="Monaco"/>
                      <a:ea typeface="Monaco"/>
                      <a:cs typeface="Monaco"/>
                      <a:sym typeface="Monaco"/>
                    </a:defRPr>
                  </a:lvl1pPr>
                </a:lstStyle>
                <a:p>
                  <a:pPr/>
                  <a:r>
                    <a:t>fun</a:t>
                  </a:r>
                </a:p>
              </p:txBody>
            </p:sp>
            <p:sp>
              <p:nvSpPr>
                <p:cNvPr id="1055"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56"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57" name="log"/>
                <p:cNvSpPr txBox="1"/>
                <p:nvPr/>
              </p:nvSpPr>
              <p:spPr>
                <a:xfrm>
                  <a:off x="101130" y="12699"/>
                  <a:ext cx="22225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log</a:t>
                  </a:r>
                </a:p>
              </p:txBody>
            </p:sp>
          </p:grpSp>
          <p:grpSp>
            <p:nvGrpSpPr>
              <p:cNvPr id="1064" name="Group"/>
              <p:cNvGrpSpPr/>
              <p:nvPr/>
            </p:nvGrpSpPr>
            <p:grpSpPr>
              <a:xfrm>
                <a:off x="488950" y="42944"/>
                <a:ext cx="424511" cy="432196"/>
                <a:chOff x="0" y="0"/>
                <a:chExt cx="424510" cy="432195"/>
              </a:xfrm>
            </p:grpSpPr>
            <p:sp>
              <p:nvSpPr>
                <p:cNvPr id="1059"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60" name="a + b"/>
                <p:cNvSpPr txBox="1"/>
                <p:nvPr/>
              </p:nvSpPr>
              <p:spPr>
                <a:xfrm>
                  <a:off x="0" y="222759"/>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sp>
              <p:nvSpPr>
                <p:cNvPr id="1061"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62"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63" name="e"/>
                <p:cNvSpPr txBox="1"/>
                <p:nvPr/>
              </p:nvSpPr>
              <p:spPr>
                <a:xfrm>
                  <a:off x="148755"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e</a:t>
                  </a:r>
                </a:p>
              </p:txBody>
            </p:sp>
          </p:grpSp>
        </p:grpSp>
      </p:grpSp>
      <p:grpSp>
        <p:nvGrpSpPr>
          <p:cNvPr id="1088" name="Group"/>
          <p:cNvGrpSpPr/>
          <p:nvPr/>
        </p:nvGrpSpPr>
        <p:grpSpPr>
          <a:xfrm>
            <a:off x="2498593" y="2269369"/>
            <a:ext cx="2079386" cy="648096"/>
            <a:chOff x="0" y="0"/>
            <a:chExt cx="2079385" cy="648095"/>
          </a:xfrm>
        </p:grpSpPr>
        <p:sp>
          <p:nvSpPr>
            <p:cNvPr id="1067" name="Arrow"/>
            <p:cNvSpPr/>
            <p:nvPr/>
          </p:nvSpPr>
          <p:spPr>
            <a:xfrm>
              <a:off x="0" y="185048"/>
              <a:ext cx="1320800" cy="278000"/>
            </a:xfrm>
            <a:prstGeom prst="rightArrow">
              <a:avLst>
                <a:gd name="adj1" fmla="val 57784"/>
                <a:gd name="adj2" fmla="val 62436"/>
              </a:avLst>
            </a:prstGeom>
            <a:solidFill>
              <a:srgbClr val="5E5E5E"/>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068" name="("/>
            <p:cNvSpPr txBox="1"/>
            <p:nvPr/>
          </p:nvSpPr>
          <p:spPr>
            <a:xfrm>
              <a:off x="501065" y="172955"/>
              <a:ext cx="160818"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mn-lt"/>
                  <a:ea typeface="+mn-ea"/>
                  <a:cs typeface="+mn-cs"/>
                  <a:sym typeface="Source Sans Pro Light"/>
                </a:defRPr>
              </a:lvl1pPr>
            </a:lstStyle>
            <a:p>
              <a:pPr/>
              <a:r>
                <a:t>(</a:t>
              </a:r>
            </a:p>
          </p:txBody>
        </p:sp>
        <p:sp>
          <p:nvSpPr>
            <p:cNvPr id="1069" name=")"/>
            <p:cNvSpPr txBox="1"/>
            <p:nvPr/>
          </p:nvSpPr>
          <p:spPr>
            <a:xfrm>
              <a:off x="995560" y="172955"/>
              <a:ext cx="160818"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mn-lt"/>
                  <a:ea typeface="+mn-ea"/>
                  <a:cs typeface="+mn-cs"/>
                  <a:sym typeface="Source Sans Pro Light"/>
                </a:defRPr>
              </a:lvl1pPr>
            </a:lstStyle>
            <a:p>
              <a:pPr/>
              <a:r>
                <a:t>)</a:t>
              </a:r>
            </a:p>
          </p:txBody>
        </p:sp>
        <p:grpSp>
          <p:nvGrpSpPr>
            <p:cNvPr id="1075" name="Group"/>
            <p:cNvGrpSpPr/>
            <p:nvPr/>
          </p:nvGrpSpPr>
          <p:grpSpPr>
            <a:xfrm>
              <a:off x="1326473" y="0"/>
              <a:ext cx="752913" cy="508510"/>
              <a:chOff x="0" y="0"/>
              <a:chExt cx="752911" cy="508509"/>
            </a:xfrm>
          </p:grpSpPr>
          <p:sp>
            <p:nvSpPr>
              <p:cNvPr id="1070" name="Rectangle"/>
              <p:cNvSpPr/>
              <p:nvPr/>
            </p:nvSpPr>
            <p:spPr>
              <a:xfrm>
                <a:off x="36257" y="173310"/>
                <a:ext cx="680398"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71" name="log(a + b)"/>
              <p:cNvSpPr txBox="1"/>
              <p:nvPr/>
            </p:nvSpPr>
            <p:spPr>
              <a:xfrm>
                <a:off x="0" y="127509"/>
                <a:ext cx="752912"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log(a + b)</a:t>
                </a:r>
              </a:p>
            </p:txBody>
          </p:sp>
          <p:sp>
            <p:nvSpPr>
              <p:cNvPr id="1072" name="Rectangle"/>
              <p:cNvSpPr/>
              <p:nvPr/>
            </p:nvSpPr>
            <p:spPr>
              <a:xfrm>
                <a:off x="31487" y="43560"/>
                <a:ext cx="689938"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73" name="Rectangle"/>
              <p:cNvSpPr/>
              <p:nvPr/>
            </p:nvSpPr>
            <p:spPr>
              <a:xfrm>
                <a:off x="31487" y="40850"/>
                <a:ext cx="698901"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74" name="qq"/>
              <p:cNvSpPr txBox="1"/>
              <p:nvPr/>
            </p:nvSpPr>
            <p:spPr>
              <a:xfrm>
                <a:off x="210313" y="0"/>
                <a:ext cx="332286"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qq</a:t>
                </a:r>
              </a:p>
            </p:txBody>
          </p:sp>
        </p:grpSp>
        <p:grpSp>
          <p:nvGrpSpPr>
            <p:cNvPr id="1081" name="Group"/>
            <p:cNvGrpSpPr/>
            <p:nvPr/>
          </p:nvGrpSpPr>
          <p:grpSpPr>
            <a:xfrm>
              <a:off x="113623" y="228599"/>
              <a:ext cx="424511" cy="419497"/>
              <a:chOff x="0" y="12699"/>
              <a:chExt cx="424510" cy="419495"/>
            </a:xfrm>
          </p:grpSpPr>
          <p:sp>
            <p:nvSpPr>
              <p:cNvPr id="1076"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77" name="fun"/>
              <p:cNvSpPr txBox="1"/>
              <p:nvPr/>
            </p:nvSpPr>
            <p:spPr>
              <a:xfrm>
                <a:off x="0" y="234411"/>
                <a:ext cx="424511"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0" sz="1000">
                    <a:solidFill>
                      <a:srgbClr val="000000"/>
                    </a:solidFill>
                    <a:latin typeface="Monaco"/>
                    <a:ea typeface="Monaco"/>
                    <a:cs typeface="Monaco"/>
                    <a:sym typeface="Monaco"/>
                  </a:defRPr>
                </a:lvl1pPr>
              </a:lstStyle>
              <a:p>
                <a:pPr/>
                <a:r>
                  <a:t>fun</a:t>
                </a:r>
              </a:p>
            </p:txBody>
          </p:sp>
          <p:sp>
            <p:nvSpPr>
              <p:cNvPr id="1078"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79"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80" name="log"/>
              <p:cNvSpPr txBox="1"/>
              <p:nvPr/>
            </p:nvSpPr>
            <p:spPr>
              <a:xfrm>
                <a:off x="101130" y="12699"/>
                <a:ext cx="22225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log</a:t>
                </a:r>
              </a:p>
            </p:txBody>
          </p:sp>
        </p:grpSp>
        <p:grpSp>
          <p:nvGrpSpPr>
            <p:cNvPr id="1087" name="Group"/>
            <p:cNvGrpSpPr/>
            <p:nvPr/>
          </p:nvGrpSpPr>
          <p:grpSpPr>
            <a:xfrm>
              <a:off x="602573" y="0"/>
              <a:ext cx="424511" cy="432196"/>
              <a:chOff x="0" y="0"/>
              <a:chExt cx="424510" cy="432195"/>
            </a:xfrm>
          </p:grpSpPr>
          <p:sp>
            <p:nvSpPr>
              <p:cNvPr id="1082"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83" name="a + b"/>
              <p:cNvSpPr txBox="1"/>
              <p:nvPr/>
            </p:nvSpPr>
            <p:spPr>
              <a:xfrm>
                <a:off x="0" y="222759"/>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sp>
            <p:nvSpPr>
              <p:cNvPr id="1084"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85"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86" name="e"/>
              <p:cNvSpPr txBox="1"/>
              <p:nvPr/>
            </p:nvSpPr>
            <p:spPr>
              <a:xfrm>
                <a:off x="148755"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e</a:t>
                </a:r>
              </a:p>
            </p:txBody>
          </p:sp>
        </p:grpSp>
      </p:grpSp>
      <p:grpSp>
        <p:nvGrpSpPr>
          <p:cNvPr id="1091" name="Group"/>
          <p:cNvGrpSpPr/>
          <p:nvPr/>
        </p:nvGrpSpPr>
        <p:grpSpPr>
          <a:xfrm>
            <a:off x="370463" y="1565014"/>
            <a:ext cx="1983121" cy="430360"/>
            <a:chOff x="0" y="0"/>
            <a:chExt cx="1983120" cy="430359"/>
          </a:xfrm>
        </p:grpSpPr>
        <p:sp>
          <p:nvSpPr>
            <p:cNvPr id="1089" name="QUOTATION"/>
            <p:cNvSpPr txBox="1"/>
            <p:nvPr/>
          </p:nvSpPr>
          <p:spPr>
            <a:xfrm>
              <a:off x="0" y="0"/>
              <a:ext cx="809295"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p>
              <a:pPr lvl="1" indent="0"/>
              <a:r>
                <a:t>QUOTATION</a:t>
              </a:r>
            </a:p>
          </p:txBody>
        </p:sp>
        <p:sp>
          <p:nvSpPr>
            <p:cNvPr id="1090" name="e &lt;- expr(a + b); qa &lt;- expr(log(e))"/>
            <p:cNvSpPr txBox="1"/>
            <p:nvPr/>
          </p:nvSpPr>
          <p:spPr>
            <a:xfrm>
              <a:off x="25400" y="181518"/>
              <a:ext cx="1957721" cy="2488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p>
              <a:pPr>
                <a:lnSpc>
                  <a:spcPct val="80000"/>
                </a:lnSpc>
                <a:spcBef>
                  <a:spcPts val="0"/>
                </a:spcBef>
                <a:defRPr i="1" sz="1100">
                  <a:solidFill>
                    <a:srgbClr val="000000"/>
                  </a:solidFill>
                </a:defRPr>
              </a:pPr>
              <a:r>
                <a:rPr b="0"/>
                <a:t>e &lt;- expr(a + b)</a:t>
              </a:r>
              <a:r>
                <a:rPr b="0">
                  <a:solidFill>
                    <a:schemeClr val="accent3">
                      <a:hueOff val="-145836"/>
                      <a:satOff val="-20311"/>
                      <a:lumOff val="-24375"/>
                    </a:schemeClr>
                  </a:solidFill>
                </a:rPr>
                <a:t>;</a:t>
              </a:r>
              <a:r>
                <a:rPr b="0"/>
                <a:t> qa &lt;- expr(log(e))</a:t>
              </a:r>
            </a:p>
          </p:txBody>
        </p:sp>
      </p:grpSp>
      <p:grpSp>
        <p:nvGrpSpPr>
          <p:cNvPr id="1094" name="Group"/>
          <p:cNvGrpSpPr/>
          <p:nvPr/>
        </p:nvGrpSpPr>
        <p:grpSpPr>
          <a:xfrm>
            <a:off x="370463" y="2313563"/>
            <a:ext cx="2072021" cy="422951"/>
            <a:chOff x="0" y="0"/>
            <a:chExt cx="2072020" cy="422950"/>
          </a:xfrm>
        </p:grpSpPr>
        <p:sp>
          <p:nvSpPr>
            <p:cNvPr id="1092" name="QUASIQUOTATION"/>
            <p:cNvSpPr txBox="1"/>
            <p:nvPr/>
          </p:nvSpPr>
          <p:spPr>
            <a:xfrm>
              <a:off x="0" y="0"/>
              <a:ext cx="1230986"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p>
              <a:pPr lvl="1" indent="0"/>
              <a:r>
                <a:t>QUASIQUOTATION</a:t>
              </a:r>
            </a:p>
          </p:txBody>
        </p:sp>
        <p:sp>
          <p:nvSpPr>
            <p:cNvPr id="1093" name="e &lt;- expr(a + b); qq &lt;- expr(log(!!e))"/>
            <p:cNvSpPr txBox="1"/>
            <p:nvPr/>
          </p:nvSpPr>
          <p:spPr>
            <a:xfrm>
              <a:off x="25400" y="174109"/>
              <a:ext cx="2046621" cy="2488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p>
              <a:pPr>
                <a:lnSpc>
                  <a:spcPct val="80000"/>
                </a:lnSpc>
                <a:spcBef>
                  <a:spcPts val="0"/>
                </a:spcBef>
                <a:defRPr i="1" sz="1100">
                  <a:solidFill>
                    <a:srgbClr val="000000"/>
                  </a:solidFill>
                </a:defRPr>
              </a:pPr>
              <a:r>
                <a:rPr b="0"/>
                <a:t>e &lt;- expr(a + b)</a:t>
              </a:r>
              <a:r>
                <a:rPr b="0">
                  <a:solidFill>
                    <a:schemeClr val="accent3">
                      <a:hueOff val="-145836"/>
                      <a:satOff val="-20311"/>
                      <a:lumOff val="-24375"/>
                    </a:schemeClr>
                  </a:solidFill>
                </a:rPr>
                <a:t>;</a:t>
              </a:r>
              <a:r>
                <a:rPr b="0"/>
                <a:t> qq &lt;- expr(log(!!e))</a:t>
              </a:r>
            </a:p>
          </p:txBody>
        </p:sp>
      </p:grpSp>
      <p:grpSp>
        <p:nvGrpSpPr>
          <p:cNvPr id="1116" name="Group"/>
          <p:cNvGrpSpPr/>
          <p:nvPr/>
        </p:nvGrpSpPr>
        <p:grpSpPr>
          <a:xfrm>
            <a:off x="366780" y="5836618"/>
            <a:ext cx="2079386" cy="648097"/>
            <a:chOff x="0" y="0"/>
            <a:chExt cx="2079385" cy="648095"/>
          </a:xfrm>
        </p:grpSpPr>
        <p:sp>
          <p:nvSpPr>
            <p:cNvPr id="1095" name="Arrow"/>
            <p:cNvSpPr/>
            <p:nvPr/>
          </p:nvSpPr>
          <p:spPr>
            <a:xfrm>
              <a:off x="0" y="185048"/>
              <a:ext cx="1320800" cy="278000"/>
            </a:xfrm>
            <a:prstGeom prst="rightArrow">
              <a:avLst>
                <a:gd name="adj1" fmla="val 57784"/>
                <a:gd name="adj2" fmla="val 62436"/>
              </a:avLst>
            </a:prstGeom>
            <a:solidFill>
              <a:srgbClr val="5E5E5E"/>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096" name="("/>
            <p:cNvSpPr txBox="1"/>
            <p:nvPr/>
          </p:nvSpPr>
          <p:spPr>
            <a:xfrm>
              <a:off x="501065" y="172955"/>
              <a:ext cx="160818"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mn-lt"/>
                  <a:ea typeface="+mn-ea"/>
                  <a:cs typeface="+mn-cs"/>
                  <a:sym typeface="Source Sans Pro Light"/>
                </a:defRPr>
              </a:lvl1pPr>
            </a:lstStyle>
            <a:p>
              <a:pPr/>
              <a:r>
                <a:t>(</a:t>
              </a:r>
            </a:p>
          </p:txBody>
        </p:sp>
        <p:sp>
          <p:nvSpPr>
            <p:cNvPr id="1097" name=")"/>
            <p:cNvSpPr txBox="1"/>
            <p:nvPr/>
          </p:nvSpPr>
          <p:spPr>
            <a:xfrm>
              <a:off x="995560" y="172955"/>
              <a:ext cx="160818"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mn-lt"/>
                  <a:ea typeface="+mn-ea"/>
                  <a:cs typeface="+mn-cs"/>
                  <a:sym typeface="Source Sans Pro Light"/>
                </a:defRPr>
              </a:lvl1pPr>
            </a:lstStyle>
            <a:p>
              <a:pPr/>
              <a:r>
                <a:t>)</a:t>
              </a:r>
            </a:p>
          </p:txBody>
        </p:sp>
        <p:grpSp>
          <p:nvGrpSpPr>
            <p:cNvPr id="1103" name="Group"/>
            <p:cNvGrpSpPr/>
            <p:nvPr/>
          </p:nvGrpSpPr>
          <p:grpSpPr>
            <a:xfrm>
              <a:off x="1326473" y="0"/>
              <a:ext cx="752913" cy="508510"/>
              <a:chOff x="0" y="0"/>
              <a:chExt cx="752911" cy="508509"/>
            </a:xfrm>
          </p:grpSpPr>
          <p:sp>
            <p:nvSpPr>
              <p:cNvPr id="1098" name="Rectangle"/>
              <p:cNvSpPr/>
              <p:nvPr/>
            </p:nvSpPr>
            <p:spPr>
              <a:xfrm>
                <a:off x="36257" y="173310"/>
                <a:ext cx="680398"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099" name="log(a + b)"/>
              <p:cNvSpPr txBox="1"/>
              <p:nvPr/>
            </p:nvSpPr>
            <p:spPr>
              <a:xfrm>
                <a:off x="0" y="127509"/>
                <a:ext cx="752912"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log(a + b)</a:t>
                </a:r>
              </a:p>
            </p:txBody>
          </p:sp>
          <p:sp>
            <p:nvSpPr>
              <p:cNvPr id="1100" name="Rectangle"/>
              <p:cNvSpPr/>
              <p:nvPr/>
            </p:nvSpPr>
            <p:spPr>
              <a:xfrm>
                <a:off x="31487" y="43560"/>
                <a:ext cx="689938"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01" name="Rectangle"/>
              <p:cNvSpPr/>
              <p:nvPr/>
            </p:nvSpPr>
            <p:spPr>
              <a:xfrm>
                <a:off x="31487" y="40850"/>
                <a:ext cx="698901"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02" name="qq"/>
              <p:cNvSpPr txBox="1"/>
              <p:nvPr/>
            </p:nvSpPr>
            <p:spPr>
              <a:xfrm>
                <a:off x="210313" y="0"/>
                <a:ext cx="332286"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qq</a:t>
                </a:r>
              </a:p>
            </p:txBody>
          </p:sp>
        </p:grpSp>
        <p:grpSp>
          <p:nvGrpSpPr>
            <p:cNvPr id="1109" name="Group"/>
            <p:cNvGrpSpPr/>
            <p:nvPr/>
          </p:nvGrpSpPr>
          <p:grpSpPr>
            <a:xfrm>
              <a:off x="113623" y="228599"/>
              <a:ext cx="424511" cy="419497"/>
              <a:chOff x="0" y="12699"/>
              <a:chExt cx="424510" cy="419495"/>
            </a:xfrm>
          </p:grpSpPr>
          <p:sp>
            <p:nvSpPr>
              <p:cNvPr id="1104"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05" name="fun"/>
              <p:cNvSpPr txBox="1"/>
              <p:nvPr/>
            </p:nvSpPr>
            <p:spPr>
              <a:xfrm>
                <a:off x="0" y="234411"/>
                <a:ext cx="424511"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0" sz="1000">
                    <a:solidFill>
                      <a:srgbClr val="000000"/>
                    </a:solidFill>
                    <a:latin typeface="Monaco"/>
                    <a:ea typeface="Monaco"/>
                    <a:cs typeface="Monaco"/>
                    <a:sym typeface="Monaco"/>
                  </a:defRPr>
                </a:lvl1pPr>
              </a:lstStyle>
              <a:p>
                <a:pPr/>
                <a:r>
                  <a:t>fun</a:t>
                </a:r>
              </a:p>
            </p:txBody>
          </p:sp>
          <p:sp>
            <p:nvSpPr>
              <p:cNvPr id="1106"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07"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08" name="log"/>
              <p:cNvSpPr txBox="1"/>
              <p:nvPr/>
            </p:nvSpPr>
            <p:spPr>
              <a:xfrm>
                <a:off x="101130" y="12699"/>
                <a:ext cx="22225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log</a:t>
                </a:r>
              </a:p>
            </p:txBody>
          </p:sp>
        </p:grpSp>
        <p:grpSp>
          <p:nvGrpSpPr>
            <p:cNvPr id="1115" name="Group"/>
            <p:cNvGrpSpPr/>
            <p:nvPr/>
          </p:nvGrpSpPr>
          <p:grpSpPr>
            <a:xfrm>
              <a:off x="602573" y="0"/>
              <a:ext cx="424511" cy="432196"/>
              <a:chOff x="0" y="0"/>
              <a:chExt cx="424510" cy="432195"/>
            </a:xfrm>
          </p:grpSpPr>
          <p:sp>
            <p:nvSpPr>
              <p:cNvPr id="1110"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11" name="a + b"/>
              <p:cNvSpPr txBox="1"/>
              <p:nvPr/>
            </p:nvSpPr>
            <p:spPr>
              <a:xfrm>
                <a:off x="0" y="222759"/>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sp>
            <p:nvSpPr>
              <p:cNvPr id="1112"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13"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14" name="e"/>
              <p:cNvSpPr txBox="1"/>
              <p:nvPr/>
            </p:nvSpPr>
            <p:spPr>
              <a:xfrm>
                <a:off x="148755"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e</a:t>
                </a:r>
              </a:p>
            </p:txBody>
          </p:sp>
        </p:grpSp>
      </p:grpSp>
      <p:sp>
        <p:nvSpPr>
          <p:cNvPr id="1117" name="Combine !! with () to unquote an expression with multiple symbols: quo(log(!!(a + b)))"/>
          <p:cNvSpPr txBox="1"/>
          <p:nvPr/>
        </p:nvSpPr>
        <p:spPr>
          <a:xfrm>
            <a:off x="12247235" y="6196557"/>
            <a:ext cx="2840605" cy="36772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sz="1100">
                <a:solidFill>
                  <a:srgbClr val="000000"/>
                </a:solidFill>
              </a:defRPr>
            </a:pPr>
            <a:r>
              <a:rPr b="0"/>
              <a:t>Combine </a:t>
            </a:r>
            <a:r>
              <a:t>!! </a:t>
            </a:r>
            <a:r>
              <a:rPr b="0"/>
              <a:t>with </a:t>
            </a:r>
            <a:r>
              <a:t>()</a:t>
            </a:r>
            <a:r>
              <a:rPr b="0"/>
              <a:t> to unquote an expression with multiple symbols: </a:t>
            </a:r>
            <a:r>
              <a:rPr b="0" i="1"/>
              <a:t>quo(log(!!(a + b)))</a:t>
            </a:r>
          </a:p>
        </p:txBody>
      </p:sp>
      <p:sp>
        <p:nvSpPr>
          <p:cNvPr id="1118" name="!! - Unquotes the symbol that follows. Pronounced &quot;unquote&quot; or &quot;bang-bang.&quot;…"/>
          <p:cNvSpPr txBox="1"/>
          <p:nvPr/>
        </p:nvSpPr>
        <p:spPr>
          <a:xfrm>
            <a:off x="11788206" y="2298819"/>
            <a:ext cx="2391131" cy="64809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sz="1100">
                <a:solidFill>
                  <a:srgbClr val="000000"/>
                </a:solidFill>
              </a:defRPr>
            </a:pPr>
            <a:r>
              <a:t>!!</a:t>
            </a:r>
            <a:r>
              <a:rPr b="0"/>
              <a:t> - Unquotes the symbol that follows. Pronounced "unquote" or "bang-bang."</a:t>
            </a:r>
            <a:endParaRPr b="0"/>
          </a:p>
          <a:p>
            <a:pPr>
              <a:lnSpc>
                <a:spcPct val="80000"/>
              </a:lnSpc>
              <a:spcBef>
                <a:spcPts val="0"/>
              </a:spcBef>
              <a:defRPr i="1" sz="1100">
                <a:solidFill>
                  <a:srgbClr val="000000"/>
                </a:solidFill>
              </a:defRPr>
            </a:pPr>
            <a:r>
              <a:rPr b="0"/>
              <a:t>a &lt;- 1; b &lt;- 2</a:t>
            </a:r>
            <a:endParaRPr b="0"/>
          </a:p>
          <a:p>
            <a:pPr>
              <a:lnSpc>
                <a:spcPct val="80000"/>
              </a:lnSpc>
              <a:spcBef>
                <a:spcPts val="0"/>
              </a:spcBef>
              <a:defRPr i="1" sz="1100">
                <a:solidFill>
                  <a:srgbClr val="000000"/>
                </a:solidFill>
              </a:defRPr>
            </a:pPr>
            <a:r>
              <a:rPr b="0"/>
              <a:t>quo(log(!!a + b))</a:t>
            </a:r>
          </a:p>
        </p:txBody>
      </p:sp>
      <p:sp>
        <p:nvSpPr>
          <p:cNvPr id="1119" name="Combine !! with () to unquote a longer expression: quo(log(!!(a + b)))"/>
          <p:cNvSpPr txBox="1"/>
          <p:nvPr/>
        </p:nvSpPr>
        <p:spPr>
          <a:xfrm>
            <a:off x="11788206" y="3475758"/>
            <a:ext cx="2231005" cy="4318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sz="1100">
                <a:solidFill>
                  <a:srgbClr val="000000"/>
                </a:solidFill>
              </a:defRPr>
            </a:pPr>
            <a:r>
              <a:rPr b="0"/>
              <a:t>Combine </a:t>
            </a:r>
            <a:r>
              <a:t>!! </a:t>
            </a:r>
            <a:r>
              <a:rPr b="0"/>
              <a:t>with </a:t>
            </a:r>
            <a:r>
              <a:t>()</a:t>
            </a:r>
            <a:r>
              <a:rPr b="0"/>
              <a:t> to unquote a longer expression: </a:t>
            </a:r>
            <a:r>
              <a:rPr b="0" i="1"/>
              <a:t>quo(log(!!(a + b)))</a:t>
            </a:r>
          </a:p>
        </p:txBody>
      </p:sp>
      <p:sp>
        <p:nvSpPr>
          <p:cNvPr id="1120" name="!!! - Unquotes a list or vector and splices the results into the surrounding call as arguments. Pronounced &quot;unquote splice&quot; or &quot;bang-bang-bang.&quot;…"/>
          <p:cNvSpPr txBox="1"/>
          <p:nvPr/>
        </p:nvSpPr>
        <p:spPr>
          <a:xfrm>
            <a:off x="11788206" y="4224251"/>
            <a:ext cx="2408805" cy="1124594"/>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sz="1100">
                <a:solidFill>
                  <a:srgbClr val="000000"/>
                </a:solidFill>
              </a:defRPr>
            </a:pPr>
            <a:r>
              <a:t>!!!</a:t>
            </a:r>
            <a:r>
              <a:rPr b="0"/>
              <a:t> - Unquotes a list or vector and splices the results into the surrounding call as arguments. Pronounced "unquote splice" or "bang-bang-bang."</a:t>
            </a:r>
            <a:endParaRPr b="0"/>
          </a:p>
          <a:p>
            <a:pPr>
              <a:lnSpc>
                <a:spcPct val="80000"/>
              </a:lnSpc>
              <a:spcBef>
                <a:spcPts val="0"/>
              </a:spcBef>
              <a:defRPr i="1" sz="1100">
                <a:solidFill>
                  <a:srgbClr val="000000"/>
                </a:solidFill>
              </a:defRPr>
            </a:pPr>
            <a:r>
              <a:rPr b="0"/>
              <a:t>a &lt;- 1; b &lt;- 2</a:t>
            </a:r>
            <a:endParaRPr b="0"/>
          </a:p>
          <a:p>
            <a:pPr>
              <a:lnSpc>
                <a:spcPct val="80000"/>
              </a:lnSpc>
              <a:spcBef>
                <a:spcPts val="0"/>
              </a:spcBef>
              <a:defRPr i="1" sz="1100">
                <a:solidFill>
                  <a:srgbClr val="000000"/>
                </a:solidFill>
              </a:defRPr>
            </a:pPr>
            <a:r>
              <a:rPr b="0"/>
              <a:t>quo(log(!!a + b))</a:t>
            </a:r>
          </a:p>
        </p:txBody>
      </p:sp>
      <p:sp>
        <p:nvSpPr>
          <p:cNvPr id="1121" name=":= - Replaces an = to allow unquoting within the name that appears on the left hand side of the =. Use with !!…"/>
          <p:cNvSpPr txBox="1"/>
          <p:nvPr/>
        </p:nvSpPr>
        <p:spPr>
          <a:xfrm>
            <a:off x="11788206" y="5365381"/>
            <a:ext cx="2281805" cy="80862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sz="1100">
                <a:solidFill>
                  <a:srgbClr val="000000"/>
                </a:solidFill>
              </a:defRPr>
            </a:pPr>
            <a:r>
              <a:t>:=</a:t>
            </a:r>
            <a:r>
              <a:rPr b="0"/>
              <a:t> - Replaces an = to allow unquoting within the name that appears on the left hand side of the =. Use with </a:t>
            </a:r>
            <a:r>
              <a:t>!!</a:t>
            </a:r>
            <a:endParaRPr b="0"/>
          </a:p>
          <a:p>
            <a:pPr>
              <a:lnSpc>
                <a:spcPct val="80000"/>
              </a:lnSpc>
              <a:spcBef>
                <a:spcPts val="0"/>
              </a:spcBef>
              <a:defRPr i="1" sz="1100">
                <a:solidFill>
                  <a:srgbClr val="000000"/>
                </a:solidFill>
              </a:defRPr>
            </a:pPr>
            <a:r>
              <a:rPr b="0"/>
              <a:t>a &lt;- 1; b &lt;- 2</a:t>
            </a:r>
            <a:endParaRPr b="0"/>
          </a:p>
          <a:p>
            <a:pPr>
              <a:lnSpc>
                <a:spcPct val="80000"/>
              </a:lnSpc>
              <a:spcBef>
                <a:spcPts val="0"/>
              </a:spcBef>
              <a:defRPr i="1" sz="1100">
                <a:solidFill>
                  <a:srgbClr val="000000"/>
                </a:solidFill>
              </a:defRPr>
            </a:pPr>
            <a:r>
              <a:rPr b="0"/>
              <a:t>quo(log(!!a + b))</a:t>
            </a:r>
          </a:p>
        </p:txBody>
      </p:sp>
      <p:sp>
        <p:nvSpPr>
          <p:cNvPr id="1122" name="!! - Unquotes the symbol that follows. Pronounced &quot;unquote&quot; or &quot;bang-bang.&quot;…"/>
          <p:cNvSpPr txBox="1"/>
          <p:nvPr/>
        </p:nvSpPr>
        <p:spPr>
          <a:xfrm>
            <a:off x="2814512" y="5876310"/>
            <a:ext cx="2365732" cy="302485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sz="1100">
                <a:solidFill>
                  <a:srgbClr val="000000"/>
                </a:solidFill>
              </a:defRPr>
            </a:pPr>
            <a:r>
              <a:t>!!</a:t>
            </a:r>
            <a:r>
              <a:rPr b="0"/>
              <a:t> - Unquotes the symbol that follows. Pronounced "unquote" or "bang-bang."</a:t>
            </a:r>
            <a:endParaRPr b="0"/>
          </a:p>
          <a:p>
            <a:pPr>
              <a:lnSpc>
                <a:spcPct val="80000"/>
              </a:lnSpc>
              <a:spcBef>
                <a:spcPts val="0"/>
              </a:spcBef>
              <a:defRPr i="1" sz="1100">
                <a:solidFill>
                  <a:srgbClr val="000000"/>
                </a:solidFill>
              </a:defRPr>
            </a:pPr>
            <a:r>
              <a:rPr b="0"/>
              <a:t>a &lt;- 1; b &lt;- 2</a:t>
            </a:r>
            <a:endParaRPr b="0"/>
          </a:p>
          <a:p>
            <a:pPr>
              <a:lnSpc>
                <a:spcPct val="80000"/>
              </a:lnSpc>
              <a:spcBef>
                <a:spcPts val="1400"/>
              </a:spcBef>
              <a:defRPr i="1" sz="1100">
                <a:solidFill>
                  <a:srgbClr val="000000"/>
                </a:solidFill>
              </a:defRPr>
            </a:pPr>
            <a:r>
              <a:rPr b="0"/>
              <a:t>quo(log(!!a + b))</a:t>
            </a:r>
            <a:endParaRPr b="0"/>
          </a:p>
          <a:p>
            <a:pPr>
              <a:lnSpc>
                <a:spcPct val="80000"/>
              </a:lnSpc>
              <a:spcBef>
                <a:spcPts val="0"/>
              </a:spcBef>
              <a:defRPr sz="1100">
                <a:solidFill>
                  <a:srgbClr val="000000"/>
                </a:solidFill>
              </a:defRPr>
            </a:pPr>
            <a:r>
              <a:rPr b="0"/>
              <a:t>Combine </a:t>
            </a:r>
            <a:r>
              <a:t>!! </a:t>
            </a:r>
            <a:r>
              <a:rPr b="0"/>
              <a:t>with </a:t>
            </a:r>
            <a:r>
              <a:t>()</a:t>
            </a:r>
            <a:r>
              <a:rPr b="0"/>
              <a:t> to unquote a </a:t>
            </a:r>
            <a:endParaRPr b="0"/>
          </a:p>
          <a:p>
            <a:pPr>
              <a:lnSpc>
                <a:spcPct val="80000"/>
              </a:lnSpc>
              <a:spcBef>
                <a:spcPts val="1500"/>
              </a:spcBef>
              <a:defRPr sz="1100">
                <a:solidFill>
                  <a:srgbClr val="000000"/>
                </a:solidFill>
              </a:defRPr>
            </a:pPr>
            <a:r>
              <a:rPr b="0"/>
              <a:t>longer expression: </a:t>
            </a:r>
            <a:r>
              <a:rPr b="0" i="1"/>
              <a:t>quo(log(!!(a + b)))</a:t>
            </a:r>
            <a:endParaRPr b="0" i="1"/>
          </a:p>
          <a:p>
            <a:pPr>
              <a:lnSpc>
                <a:spcPct val="80000"/>
              </a:lnSpc>
              <a:spcBef>
                <a:spcPts val="0"/>
              </a:spcBef>
              <a:defRPr sz="1100">
                <a:solidFill>
                  <a:srgbClr val="000000"/>
                </a:solidFill>
              </a:defRPr>
            </a:pPr>
            <a:r>
              <a:t>!!!</a:t>
            </a:r>
            <a:r>
              <a:rPr b="0"/>
              <a:t> - Unquotes a list or vector and splices the results into the surrounding call as arguments. Pronounced "unquote splice" or "bang-bang-bang."</a:t>
            </a:r>
            <a:endParaRPr b="0"/>
          </a:p>
          <a:p>
            <a:pPr>
              <a:lnSpc>
                <a:spcPct val="80000"/>
              </a:lnSpc>
              <a:spcBef>
                <a:spcPts val="0"/>
              </a:spcBef>
              <a:defRPr i="1" sz="1100">
                <a:solidFill>
                  <a:srgbClr val="000000"/>
                </a:solidFill>
              </a:defRPr>
            </a:pPr>
            <a:r>
              <a:rPr b="0"/>
              <a:t>a &lt;- 1; b &lt;- 2</a:t>
            </a:r>
            <a:endParaRPr b="0"/>
          </a:p>
          <a:p>
            <a:pPr>
              <a:lnSpc>
                <a:spcPct val="80000"/>
              </a:lnSpc>
              <a:spcBef>
                <a:spcPts val="1500"/>
              </a:spcBef>
              <a:defRPr i="1" sz="1100">
                <a:solidFill>
                  <a:srgbClr val="000000"/>
                </a:solidFill>
              </a:defRPr>
            </a:pPr>
            <a:r>
              <a:rPr b="0"/>
              <a:t>quo(log(!!a + b))</a:t>
            </a:r>
            <a:endParaRPr b="0"/>
          </a:p>
          <a:p>
            <a:pPr>
              <a:lnSpc>
                <a:spcPct val="80000"/>
              </a:lnSpc>
              <a:spcBef>
                <a:spcPts val="0"/>
              </a:spcBef>
              <a:defRPr sz="1100">
                <a:solidFill>
                  <a:srgbClr val="000000"/>
                </a:solidFill>
              </a:defRPr>
            </a:pPr>
            <a:r>
              <a:t>:=</a:t>
            </a:r>
            <a:r>
              <a:rPr b="0"/>
              <a:t> - Replaces an = to allow unquoting within the name that appears on the </a:t>
            </a:r>
            <a:endParaRPr b="0"/>
          </a:p>
          <a:p>
            <a:pPr>
              <a:lnSpc>
                <a:spcPct val="80000"/>
              </a:lnSpc>
              <a:spcBef>
                <a:spcPts val="0"/>
              </a:spcBef>
              <a:defRPr sz="1100">
                <a:solidFill>
                  <a:srgbClr val="000000"/>
                </a:solidFill>
              </a:defRPr>
            </a:pPr>
            <a:r>
              <a:rPr b="0"/>
              <a:t>left hand side of the =. Use with </a:t>
            </a:r>
            <a:r>
              <a:t>!!</a:t>
            </a:r>
            <a:endParaRPr b="0"/>
          </a:p>
          <a:p>
            <a:pPr>
              <a:lnSpc>
                <a:spcPct val="80000"/>
              </a:lnSpc>
              <a:spcBef>
                <a:spcPts val="0"/>
              </a:spcBef>
              <a:defRPr i="1" sz="1100">
                <a:solidFill>
                  <a:srgbClr val="000000"/>
                </a:solidFill>
              </a:defRPr>
            </a:pPr>
            <a:r>
              <a:rPr b="0"/>
              <a:t>a &lt;- 1; b &lt;- 2</a:t>
            </a:r>
            <a:endParaRPr b="0"/>
          </a:p>
          <a:p>
            <a:pPr>
              <a:lnSpc>
                <a:spcPct val="80000"/>
              </a:lnSpc>
              <a:spcBef>
                <a:spcPts val="0"/>
              </a:spcBef>
              <a:defRPr i="1" sz="1100">
                <a:solidFill>
                  <a:srgbClr val="000000"/>
                </a:solidFill>
              </a:defRPr>
            </a:pPr>
            <a:r>
              <a:rPr b="0"/>
              <a:t>quo(log(!!a + b))</a:t>
            </a:r>
          </a:p>
        </p:txBody>
      </p:sp>
      <p:grpSp>
        <p:nvGrpSpPr>
          <p:cNvPr id="1140" name="Group"/>
          <p:cNvGrpSpPr/>
          <p:nvPr/>
        </p:nvGrpSpPr>
        <p:grpSpPr>
          <a:xfrm>
            <a:off x="6835906" y="3891785"/>
            <a:ext cx="1818632" cy="465212"/>
            <a:chOff x="0" y="168286"/>
            <a:chExt cx="1818630" cy="465211"/>
          </a:xfrm>
        </p:grpSpPr>
        <p:sp>
          <p:nvSpPr>
            <p:cNvPr id="1123" name="log(e)"/>
            <p:cNvSpPr txBox="1"/>
            <p:nvPr/>
          </p:nvSpPr>
          <p:spPr>
            <a:xfrm>
              <a:off x="1326473" y="218089"/>
              <a:ext cx="492158"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log(e)</a:t>
              </a:r>
            </a:p>
          </p:txBody>
        </p:sp>
        <p:sp>
          <p:nvSpPr>
            <p:cNvPr id="1124" name="Arrow"/>
            <p:cNvSpPr/>
            <p:nvPr/>
          </p:nvSpPr>
          <p:spPr>
            <a:xfrm>
              <a:off x="0" y="180378"/>
              <a:ext cx="1320800" cy="278000"/>
            </a:xfrm>
            <a:prstGeom prst="rightArrow">
              <a:avLst>
                <a:gd name="adj1" fmla="val 57784"/>
                <a:gd name="adj2" fmla="val 62436"/>
              </a:avLst>
            </a:prstGeom>
            <a:solidFill>
              <a:srgbClr val="5E5E5E"/>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125" name="("/>
            <p:cNvSpPr txBox="1"/>
            <p:nvPr/>
          </p:nvSpPr>
          <p:spPr>
            <a:xfrm>
              <a:off x="501065" y="168286"/>
              <a:ext cx="160818"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mn-lt"/>
                  <a:ea typeface="+mn-ea"/>
                  <a:cs typeface="+mn-cs"/>
                  <a:sym typeface="Source Sans Pro Light"/>
                </a:defRPr>
              </a:lvl1pPr>
            </a:lstStyle>
            <a:p>
              <a:pPr/>
              <a:r>
                <a:t>(</a:t>
              </a:r>
            </a:p>
          </p:txBody>
        </p:sp>
        <p:sp>
          <p:nvSpPr>
            <p:cNvPr id="1126" name=")"/>
            <p:cNvSpPr txBox="1"/>
            <p:nvPr/>
          </p:nvSpPr>
          <p:spPr>
            <a:xfrm>
              <a:off x="995560" y="168286"/>
              <a:ext cx="160818"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mn-lt"/>
                  <a:ea typeface="+mn-ea"/>
                  <a:cs typeface="+mn-cs"/>
                  <a:sym typeface="Source Sans Pro Light"/>
                </a:defRPr>
              </a:lvl1pPr>
            </a:lstStyle>
            <a:p>
              <a:pPr/>
              <a:r>
                <a:t>)</a:t>
              </a:r>
            </a:p>
          </p:txBody>
        </p:sp>
        <p:grpSp>
          <p:nvGrpSpPr>
            <p:cNvPr id="1139" name="Group"/>
            <p:cNvGrpSpPr/>
            <p:nvPr/>
          </p:nvGrpSpPr>
          <p:grpSpPr>
            <a:xfrm>
              <a:off x="113623" y="201301"/>
              <a:ext cx="913461" cy="432197"/>
              <a:chOff x="0" y="42944"/>
              <a:chExt cx="913460" cy="432195"/>
            </a:xfrm>
          </p:grpSpPr>
          <p:grpSp>
            <p:nvGrpSpPr>
              <p:cNvPr id="1132" name="Group"/>
              <p:cNvGrpSpPr/>
              <p:nvPr/>
            </p:nvGrpSpPr>
            <p:grpSpPr>
              <a:xfrm>
                <a:off x="0" y="55644"/>
                <a:ext cx="424511" cy="419496"/>
                <a:chOff x="0" y="12699"/>
                <a:chExt cx="424510" cy="419495"/>
              </a:xfrm>
            </p:grpSpPr>
            <p:sp>
              <p:nvSpPr>
                <p:cNvPr id="1127"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28" name="fun"/>
                <p:cNvSpPr txBox="1"/>
                <p:nvPr/>
              </p:nvSpPr>
              <p:spPr>
                <a:xfrm>
                  <a:off x="0" y="234411"/>
                  <a:ext cx="424511"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0" sz="1000">
                      <a:solidFill>
                        <a:srgbClr val="000000"/>
                      </a:solidFill>
                      <a:latin typeface="Monaco"/>
                      <a:ea typeface="Monaco"/>
                      <a:cs typeface="Monaco"/>
                      <a:sym typeface="Monaco"/>
                    </a:defRPr>
                  </a:lvl1pPr>
                </a:lstStyle>
                <a:p>
                  <a:pPr/>
                  <a:r>
                    <a:t>fun</a:t>
                  </a:r>
                </a:p>
              </p:txBody>
            </p:sp>
            <p:sp>
              <p:nvSpPr>
                <p:cNvPr id="1129"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30"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31" name="log"/>
                <p:cNvSpPr txBox="1"/>
                <p:nvPr/>
              </p:nvSpPr>
              <p:spPr>
                <a:xfrm>
                  <a:off x="101130" y="12699"/>
                  <a:ext cx="22225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log</a:t>
                  </a:r>
                </a:p>
              </p:txBody>
            </p:sp>
          </p:grpSp>
          <p:grpSp>
            <p:nvGrpSpPr>
              <p:cNvPr id="1138" name="Group"/>
              <p:cNvGrpSpPr/>
              <p:nvPr/>
            </p:nvGrpSpPr>
            <p:grpSpPr>
              <a:xfrm>
                <a:off x="488950" y="42944"/>
                <a:ext cx="424511" cy="432196"/>
                <a:chOff x="0" y="0"/>
                <a:chExt cx="424510" cy="432195"/>
              </a:xfrm>
            </p:grpSpPr>
            <p:sp>
              <p:nvSpPr>
                <p:cNvPr id="1133"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34" name="a + b"/>
                <p:cNvSpPr txBox="1"/>
                <p:nvPr/>
              </p:nvSpPr>
              <p:spPr>
                <a:xfrm>
                  <a:off x="0" y="222759"/>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sp>
              <p:nvSpPr>
                <p:cNvPr id="1135"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36"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37" name="e"/>
                <p:cNvSpPr txBox="1"/>
                <p:nvPr/>
              </p:nvSpPr>
              <p:spPr>
                <a:xfrm>
                  <a:off x="148755"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e</a:t>
                  </a:r>
                </a:p>
              </p:txBody>
            </p:sp>
          </p:grpSp>
        </p:grpSp>
      </p:grpSp>
      <p:grpSp>
        <p:nvGrpSpPr>
          <p:cNvPr id="1157" name="Group"/>
          <p:cNvGrpSpPr/>
          <p:nvPr/>
        </p:nvGrpSpPr>
        <p:grpSpPr>
          <a:xfrm>
            <a:off x="6835906" y="4477204"/>
            <a:ext cx="2079387" cy="648097"/>
            <a:chOff x="0" y="0"/>
            <a:chExt cx="2079385" cy="648095"/>
          </a:xfrm>
        </p:grpSpPr>
        <p:sp>
          <p:nvSpPr>
            <p:cNvPr id="1141" name="Arrow"/>
            <p:cNvSpPr/>
            <p:nvPr/>
          </p:nvSpPr>
          <p:spPr>
            <a:xfrm>
              <a:off x="0" y="185048"/>
              <a:ext cx="1320800" cy="278000"/>
            </a:xfrm>
            <a:prstGeom prst="rightArrow">
              <a:avLst>
                <a:gd name="adj1" fmla="val 57784"/>
                <a:gd name="adj2" fmla="val 62436"/>
              </a:avLst>
            </a:prstGeom>
            <a:solidFill>
              <a:srgbClr val="5E5E5E"/>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142" name="("/>
            <p:cNvSpPr txBox="1"/>
            <p:nvPr/>
          </p:nvSpPr>
          <p:spPr>
            <a:xfrm>
              <a:off x="501065" y="172955"/>
              <a:ext cx="160818"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mn-lt"/>
                  <a:ea typeface="+mn-ea"/>
                  <a:cs typeface="+mn-cs"/>
                  <a:sym typeface="Source Sans Pro Light"/>
                </a:defRPr>
              </a:lvl1pPr>
            </a:lstStyle>
            <a:p>
              <a:pPr/>
              <a:r>
                <a:t>(</a:t>
              </a:r>
            </a:p>
          </p:txBody>
        </p:sp>
        <p:sp>
          <p:nvSpPr>
            <p:cNvPr id="1143" name=")"/>
            <p:cNvSpPr txBox="1"/>
            <p:nvPr/>
          </p:nvSpPr>
          <p:spPr>
            <a:xfrm>
              <a:off x="995560" y="172955"/>
              <a:ext cx="160818"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mn-lt"/>
                  <a:ea typeface="+mn-ea"/>
                  <a:cs typeface="+mn-cs"/>
                  <a:sym typeface="Source Sans Pro Light"/>
                </a:defRPr>
              </a:lvl1pPr>
            </a:lstStyle>
            <a:p>
              <a:pPr/>
              <a:r>
                <a:t>)</a:t>
              </a:r>
            </a:p>
          </p:txBody>
        </p:sp>
        <p:sp>
          <p:nvSpPr>
            <p:cNvPr id="1144" name="Group"/>
            <p:cNvSpPr txBox="1"/>
            <p:nvPr/>
          </p:nvSpPr>
          <p:spPr>
            <a:xfrm>
              <a:off x="1326473" y="127509"/>
              <a:ext cx="752913"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log(a + b)</a:t>
              </a:r>
            </a:p>
          </p:txBody>
        </p:sp>
        <p:grpSp>
          <p:nvGrpSpPr>
            <p:cNvPr id="1150" name="Group"/>
            <p:cNvGrpSpPr/>
            <p:nvPr/>
          </p:nvGrpSpPr>
          <p:grpSpPr>
            <a:xfrm>
              <a:off x="113623" y="228599"/>
              <a:ext cx="424511" cy="419497"/>
              <a:chOff x="0" y="12699"/>
              <a:chExt cx="424510" cy="419495"/>
            </a:xfrm>
          </p:grpSpPr>
          <p:sp>
            <p:nvSpPr>
              <p:cNvPr id="1145"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46" name="fun"/>
              <p:cNvSpPr txBox="1"/>
              <p:nvPr/>
            </p:nvSpPr>
            <p:spPr>
              <a:xfrm>
                <a:off x="0" y="234411"/>
                <a:ext cx="424511"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0" sz="1000">
                    <a:solidFill>
                      <a:srgbClr val="000000"/>
                    </a:solidFill>
                    <a:latin typeface="Monaco"/>
                    <a:ea typeface="Monaco"/>
                    <a:cs typeface="Monaco"/>
                    <a:sym typeface="Monaco"/>
                  </a:defRPr>
                </a:lvl1pPr>
              </a:lstStyle>
              <a:p>
                <a:pPr/>
                <a:r>
                  <a:t>fun</a:t>
                </a:r>
              </a:p>
            </p:txBody>
          </p:sp>
          <p:sp>
            <p:nvSpPr>
              <p:cNvPr id="1147"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48"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49" name="log"/>
              <p:cNvSpPr txBox="1"/>
              <p:nvPr/>
            </p:nvSpPr>
            <p:spPr>
              <a:xfrm>
                <a:off x="101130" y="12699"/>
                <a:ext cx="22225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log</a:t>
                </a:r>
              </a:p>
            </p:txBody>
          </p:sp>
        </p:grpSp>
        <p:grpSp>
          <p:nvGrpSpPr>
            <p:cNvPr id="1156" name="Group"/>
            <p:cNvGrpSpPr/>
            <p:nvPr/>
          </p:nvGrpSpPr>
          <p:grpSpPr>
            <a:xfrm>
              <a:off x="602573" y="0"/>
              <a:ext cx="424511" cy="432196"/>
              <a:chOff x="0" y="0"/>
              <a:chExt cx="424510" cy="432195"/>
            </a:xfrm>
          </p:grpSpPr>
          <p:sp>
            <p:nvSpPr>
              <p:cNvPr id="1151"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52" name="a + b"/>
              <p:cNvSpPr txBox="1"/>
              <p:nvPr/>
            </p:nvSpPr>
            <p:spPr>
              <a:xfrm>
                <a:off x="0" y="222759"/>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sp>
            <p:nvSpPr>
              <p:cNvPr id="1153"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54"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55" name="e"/>
              <p:cNvSpPr txBox="1"/>
              <p:nvPr/>
            </p:nvSpPr>
            <p:spPr>
              <a:xfrm>
                <a:off x="148755"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e</a:t>
                </a:r>
              </a:p>
            </p:txBody>
          </p:sp>
        </p:grpSp>
      </p:grpSp>
      <p:sp>
        <p:nvSpPr>
          <p:cNvPr id="1158" name="Arrow"/>
          <p:cNvSpPr/>
          <p:nvPr/>
        </p:nvSpPr>
        <p:spPr>
          <a:xfrm>
            <a:off x="6835906" y="5555009"/>
            <a:ext cx="1320801" cy="278000"/>
          </a:xfrm>
          <a:prstGeom prst="rightArrow">
            <a:avLst>
              <a:gd name="adj1" fmla="val 57784"/>
              <a:gd name="adj2" fmla="val 62436"/>
            </a:avLst>
          </a:prstGeom>
          <a:solidFill>
            <a:srgbClr val="5E5E5E"/>
          </a:soli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1159" name="("/>
          <p:cNvSpPr txBox="1"/>
          <p:nvPr/>
        </p:nvSpPr>
        <p:spPr>
          <a:xfrm>
            <a:off x="7336972" y="5542917"/>
            <a:ext cx="160818" cy="286941"/>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b="0" sz="1100">
                <a:solidFill>
                  <a:srgbClr val="FFFFFF"/>
                </a:solidFill>
                <a:latin typeface="+mn-lt"/>
                <a:ea typeface="+mn-ea"/>
                <a:cs typeface="+mn-cs"/>
                <a:sym typeface="Source Sans Pro Light"/>
              </a:defRPr>
            </a:lvl1pPr>
          </a:lstStyle>
          <a:p>
            <a:pPr/>
            <a:r>
              <a:t>(</a:t>
            </a:r>
          </a:p>
        </p:txBody>
      </p:sp>
      <p:sp>
        <p:nvSpPr>
          <p:cNvPr id="1160" name=")"/>
          <p:cNvSpPr txBox="1"/>
          <p:nvPr/>
        </p:nvSpPr>
        <p:spPr>
          <a:xfrm>
            <a:off x="7831466" y="5542917"/>
            <a:ext cx="160818" cy="286941"/>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b="0" sz="1100">
                <a:solidFill>
                  <a:srgbClr val="FFFFFF"/>
                </a:solidFill>
                <a:latin typeface="+mn-lt"/>
                <a:ea typeface="+mn-ea"/>
                <a:cs typeface="+mn-cs"/>
                <a:sym typeface="Source Sans Pro Light"/>
              </a:defRPr>
            </a:lvl1pPr>
          </a:lstStyle>
          <a:p>
            <a:pPr/>
            <a:r>
              <a:t>)</a:t>
            </a:r>
          </a:p>
        </p:txBody>
      </p:sp>
      <p:sp>
        <p:nvSpPr>
          <p:cNvPr id="1161" name="Group"/>
          <p:cNvSpPr txBox="1"/>
          <p:nvPr/>
        </p:nvSpPr>
        <p:spPr>
          <a:xfrm>
            <a:off x="8162380" y="5497470"/>
            <a:ext cx="752913"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a:defRPr>
                <a:solidFill>
                  <a:srgbClr val="000000"/>
                </a:solidFill>
              </a:defRPr>
            </a:lvl1pPr>
          </a:lstStyle>
          <a:p>
            <a:pPr/>
            <a:r>
              <a:t>log(a + b)</a:t>
            </a:r>
          </a:p>
        </p:txBody>
      </p:sp>
      <p:grpSp>
        <p:nvGrpSpPr>
          <p:cNvPr id="1167" name="Group"/>
          <p:cNvGrpSpPr/>
          <p:nvPr/>
        </p:nvGrpSpPr>
        <p:grpSpPr>
          <a:xfrm>
            <a:off x="6949530" y="5598560"/>
            <a:ext cx="424511" cy="419497"/>
            <a:chOff x="0" y="12699"/>
            <a:chExt cx="424510" cy="419495"/>
          </a:xfrm>
        </p:grpSpPr>
        <p:sp>
          <p:nvSpPr>
            <p:cNvPr id="1162"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63" name="fun"/>
            <p:cNvSpPr txBox="1"/>
            <p:nvPr/>
          </p:nvSpPr>
          <p:spPr>
            <a:xfrm>
              <a:off x="0" y="234411"/>
              <a:ext cx="424511"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0" sz="1000">
                  <a:solidFill>
                    <a:srgbClr val="000000"/>
                  </a:solidFill>
                  <a:latin typeface="Monaco"/>
                  <a:ea typeface="Monaco"/>
                  <a:cs typeface="Monaco"/>
                  <a:sym typeface="Monaco"/>
                </a:defRPr>
              </a:lvl1pPr>
            </a:lstStyle>
            <a:p>
              <a:pPr/>
              <a:r>
                <a:t>fun</a:t>
              </a:r>
            </a:p>
          </p:txBody>
        </p:sp>
        <p:sp>
          <p:nvSpPr>
            <p:cNvPr id="1164"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65"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66" name="log"/>
            <p:cNvSpPr txBox="1"/>
            <p:nvPr/>
          </p:nvSpPr>
          <p:spPr>
            <a:xfrm>
              <a:off x="101130" y="12699"/>
              <a:ext cx="22225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log</a:t>
              </a:r>
            </a:p>
          </p:txBody>
        </p:sp>
      </p:grpSp>
      <p:grpSp>
        <p:nvGrpSpPr>
          <p:cNvPr id="1173" name="Group"/>
          <p:cNvGrpSpPr/>
          <p:nvPr/>
        </p:nvGrpSpPr>
        <p:grpSpPr>
          <a:xfrm>
            <a:off x="7438480" y="5369960"/>
            <a:ext cx="424511" cy="432197"/>
            <a:chOff x="0" y="0"/>
            <a:chExt cx="424510" cy="432195"/>
          </a:xfrm>
        </p:grpSpPr>
        <p:sp>
          <p:nvSpPr>
            <p:cNvPr id="1168"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69" name="a + b"/>
            <p:cNvSpPr txBox="1"/>
            <p:nvPr/>
          </p:nvSpPr>
          <p:spPr>
            <a:xfrm>
              <a:off x="0" y="222759"/>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sp>
          <p:nvSpPr>
            <p:cNvPr id="1170"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71"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72" name="e"/>
            <p:cNvSpPr txBox="1"/>
            <p:nvPr/>
          </p:nvSpPr>
          <p:spPr>
            <a:xfrm>
              <a:off x="148755"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e</a:t>
              </a:r>
            </a:p>
          </p:txBody>
        </p:sp>
      </p:grpSp>
      <p:grpSp>
        <p:nvGrpSpPr>
          <p:cNvPr id="1202" name="Group"/>
          <p:cNvGrpSpPr/>
          <p:nvPr/>
        </p:nvGrpSpPr>
        <p:grpSpPr>
          <a:xfrm>
            <a:off x="6810506" y="6087709"/>
            <a:ext cx="2466404" cy="506155"/>
            <a:chOff x="0" y="0"/>
            <a:chExt cx="2466402" cy="506154"/>
          </a:xfrm>
        </p:grpSpPr>
        <p:sp>
          <p:nvSpPr>
            <p:cNvPr id="1174" name="Arrow"/>
            <p:cNvSpPr/>
            <p:nvPr/>
          </p:nvSpPr>
          <p:spPr>
            <a:xfrm>
              <a:off x="0" y="38800"/>
              <a:ext cx="1703721" cy="303400"/>
            </a:xfrm>
            <a:prstGeom prst="rightArrow">
              <a:avLst>
                <a:gd name="adj1" fmla="val 57784"/>
                <a:gd name="adj2" fmla="val 57209"/>
              </a:avLst>
            </a:prstGeom>
            <a:solidFill>
              <a:srgbClr val="5E5E5E"/>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nvGrpSpPr>
            <p:cNvPr id="1180" name="Group"/>
            <p:cNvGrpSpPr/>
            <p:nvPr/>
          </p:nvGrpSpPr>
          <p:grpSpPr>
            <a:xfrm>
              <a:off x="627973" y="99358"/>
              <a:ext cx="186218" cy="406797"/>
              <a:chOff x="0" y="0"/>
              <a:chExt cx="186216" cy="406795"/>
            </a:xfrm>
          </p:grpSpPr>
          <p:sp>
            <p:nvSpPr>
              <p:cNvPr id="1175" name="Rectangle"/>
              <p:cNvSpPr/>
              <p:nvPr/>
            </p:nvSpPr>
            <p:spPr>
              <a:xfrm>
                <a:off x="8967" y="147911"/>
                <a:ext cx="168283" cy="254481"/>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76" name="1"/>
              <p:cNvSpPr txBox="1"/>
              <p:nvPr/>
            </p:nvSpPr>
            <p:spPr>
              <a:xfrm>
                <a:off x="0" y="209011"/>
                <a:ext cx="186217"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1</a:t>
                </a:r>
              </a:p>
            </p:txBody>
          </p:sp>
          <p:sp>
            <p:nvSpPr>
              <p:cNvPr id="1177" name="Square"/>
              <p:cNvSpPr/>
              <p:nvPr/>
            </p:nvSpPr>
            <p:spPr>
              <a:xfrm>
                <a:off x="7787" y="18160"/>
                <a:ext cx="170643"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78" name="Rectangle"/>
              <p:cNvSpPr/>
              <p:nvPr/>
            </p:nvSpPr>
            <p:spPr>
              <a:xfrm>
                <a:off x="7787" y="15450"/>
                <a:ext cx="172860"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79" name="a"/>
              <p:cNvSpPr txBox="1"/>
              <p:nvPr/>
            </p:nvSpPr>
            <p:spPr>
              <a:xfrm>
                <a:off x="52553" y="0"/>
                <a:ext cx="557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a</a:t>
                </a:r>
              </a:p>
            </p:txBody>
          </p:sp>
        </p:grpSp>
        <p:grpSp>
          <p:nvGrpSpPr>
            <p:cNvPr id="1186" name="Group"/>
            <p:cNvGrpSpPr/>
            <p:nvPr/>
          </p:nvGrpSpPr>
          <p:grpSpPr>
            <a:xfrm>
              <a:off x="840228" y="73958"/>
              <a:ext cx="351318" cy="432197"/>
              <a:chOff x="0" y="0"/>
              <a:chExt cx="351316" cy="432195"/>
            </a:xfrm>
          </p:grpSpPr>
          <p:sp>
            <p:nvSpPr>
              <p:cNvPr id="1181" name="Rectangle"/>
              <p:cNvSpPr/>
              <p:nvPr/>
            </p:nvSpPr>
            <p:spPr>
              <a:xfrm>
                <a:off x="16918" y="173310"/>
                <a:ext cx="317481"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82" name="fun"/>
              <p:cNvSpPr txBox="1"/>
              <p:nvPr/>
            </p:nvSpPr>
            <p:spPr>
              <a:xfrm>
                <a:off x="0" y="234411"/>
                <a:ext cx="351317"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fun</a:t>
                </a:r>
              </a:p>
            </p:txBody>
          </p:sp>
          <p:sp>
            <p:nvSpPr>
              <p:cNvPr id="1183" name="Rectangle"/>
              <p:cNvSpPr/>
              <p:nvPr/>
            </p:nvSpPr>
            <p:spPr>
              <a:xfrm>
                <a:off x="14692" y="43560"/>
                <a:ext cx="321934"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84" name="Rectangle"/>
              <p:cNvSpPr/>
              <p:nvPr/>
            </p:nvSpPr>
            <p:spPr>
              <a:xfrm>
                <a:off x="14692" y="40850"/>
                <a:ext cx="326116"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85" name="+"/>
              <p:cNvSpPr txBox="1"/>
              <p:nvPr/>
            </p:nvSpPr>
            <p:spPr>
              <a:xfrm>
                <a:off x="123107" y="0"/>
                <a:ext cx="105103"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1300">
                    <a:solidFill>
                      <a:srgbClr val="000000"/>
                    </a:solidFill>
                  </a:defRPr>
                </a:lvl1pPr>
              </a:lstStyle>
              <a:p>
                <a:pPr/>
                <a:r>
                  <a:t>+</a:t>
                </a:r>
              </a:p>
            </p:txBody>
          </p:sp>
        </p:grpSp>
        <p:grpSp>
          <p:nvGrpSpPr>
            <p:cNvPr id="1192" name="Group"/>
            <p:cNvGrpSpPr/>
            <p:nvPr/>
          </p:nvGrpSpPr>
          <p:grpSpPr>
            <a:xfrm>
              <a:off x="1217583" y="99358"/>
              <a:ext cx="186218" cy="406797"/>
              <a:chOff x="0" y="0"/>
              <a:chExt cx="186216" cy="406795"/>
            </a:xfrm>
          </p:grpSpPr>
          <p:sp>
            <p:nvSpPr>
              <p:cNvPr id="1187" name="Rectangle"/>
              <p:cNvSpPr/>
              <p:nvPr/>
            </p:nvSpPr>
            <p:spPr>
              <a:xfrm>
                <a:off x="8967" y="147911"/>
                <a:ext cx="168283" cy="254481"/>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88" name="2"/>
              <p:cNvSpPr txBox="1"/>
              <p:nvPr/>
            </p:nvSpPr>
            <p:spPr>
              <a:xfrm>
                <a:off x="0" y="209011"/>
                <a:ext cx="186217"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2</a:t>
                </a:r>
              </a:p>
            </p:txBody>
          </p:sp>
          <p:sp>
            <p:nvSpPr>
              <p:cNvPr id="1189" name="Square"/>
              <p:cNvSpPr/>
              <p:nvPr/>
            </p:nvSpPr>
            <p:spPr>
              <a:xfrm>
                <a:off x="7787" y="18160"/>
                <a:ext cx="170642"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90" name="Rectangle"/>
              <p:cNvSpPr/>
              <p:nvPr/>
            </p:nvSpPr>
            <p:spPr>
              <a:xfrm>
                <a:off x="7787" y="15450"/>
                <a:ext cx="172859"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91" name="b"/>
              <p:cNvSpPr txBox="1"/>
              <p:nvPr/>
            </p:nvSpPr>
            <p:spPr>
              <a:xfrm>
                <a:off x="52553" y="0"/>
                <a:ext cx="557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b</a:t>
                </a:r>
              </a:p>
            </p:txBody>
          </p:sp>
        </p:grpSp>
        <p:sp>
          <p:nvSpPr>
            <p:cNvPr id="1193" name="("/>
            <p:cNvSpPr txBox="1"/>
            <p:nvPr/>
          </p:nvSpPr>
          <p:spPr>
            <a:xfrm>
              <a:off x="501065" y="39408"/>
              <a:ext cx="167104"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sp>
          <p:nvSpPr>
            <p:cNvPr id="1194" name=")"/>
            <p:cNvSpPr txBox="1"/>
            <p:nvPr/>
          </p:nvSpPr>
          <p:spPr>
            <a:xfrm>
              <a:off x="1389260" y="39408"/>
              <a:ext cx="167104"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grpSp>
          <p:nvGrpSpPr>
            <p:cNvPr id="1200" name="Group"/>
            <p:cNvGrpSpPr/>
            <p:nvPr/>
          </p:nvGrpSpPr>
          <p:grpSpPr>
            <a:xfrm>
              <a:off x="113623" y="86658"/>
              <a:ext cx="424511" cy="419497"/>
              <a:chOff x="0" y="12699"/>
              <a:chExt cx="424510" cy="419495"/>
            </a:xfrm>
          </p:grpSpPr>
          <p:sp>
            <p:nvSpPr>
              <p:cNvPr id="1195"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96" name="fun"/>
              <p:cNvSpPr txBox="1"/>
              <p:nvPr/>
            </p:nvSpPr>
            <p:spPr>
              <a:xfrm>
                <a:off x="0" y="234411"/>
                <a:ext cx="424511"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0" sz="1000">
                    <a:solidFill>
                      <a:srgbClr val="000000"/>
                    </a:solidFill>
                    <a:latin typeface="Monaco"/>
                    <a:ea typeface="Monaco"/>
                    <a:cs typeface="Monaco"/>
                    <a:sym typeface="Monaco"/>
                  </a:defRPr>
                </a:lvl1pPr>
              </a:lstStyle>
              <a:p>
                <a:pPr/>
                <a:r>
                  <a:t>fun</a:t>
                </a:r>
              </a:p>
            </p:txBody>
          </p:sp>
          <p:sp>
            <p:nvSpPr>
              <p:cNvPr id="1197"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98"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199" name="log"/>
              <p:cNvSpPr txBox="1"/>
              <p:nvPr/>
            </p:nvSpPr>
            <p:spPr>
              <a:xfrm>
                <a:off x="101130" y="12699"/>
                <a:ext cx="22225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log</a:t>
                </a:r>
              </a:p>
            </p:txBody>
          </p:sp>
        </p:grpSp>
        <p:sp>
          <p:nvSpPr>
            <p:cNvPr id="1201" name="Group"/>
            <p:cNvSpPr txBox="1"/>
            <p:nvPr/>
          </p:nvSpPr>
          <p:spPr>
            <a:xfrm>
              <a:off x="1713490" y="0"/>
              <a:ext cx="752913" cy="381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log(a + b)</a:t>
              </a:r>
            </a:p>
          </p:txBody>
        </p:sp>
      </p:grpSp>
      <p:grpSp>
        <p:nvGrpSpPr>
          <p:cNvPr id="1231" name="Group"/>
          <p:cNvGrpSpPr/>
          <p:nvPr/>
        </p:nvGrpSpPr>
        <p:grpSpPr>
          <a:xfrm>
            <a:off x="6810506" y="6764917"/>
            <a:ext cx="2466404" cy="609997"/>
            <a:chOff x="0" y="-103841"/>
            <a:chExt cx="2466402" cy="609995"/>
          </a:xfrm>
        </p:grpSpPr>
        <p:sp>
          <p:nvSpPr>
            <p:cNvPr id="1203" name="Arrow"/>
            <p:cNvSpPr/>
            <p:nvPr/>
          </p:nvSpPr>
          <p:spPr>
            <a:xfrm>
              <a:off x="0" y="38800"/>
              <a:ext cx="1703721" cy="303400"/>
            </a:xfrm>
            <a:prstGeom prst="rightArrow">
              <a:avLst>
                <a:gd name="adj1" fmla="val 57784"/>
                <a:gd name="adj2" fmla="val 57209"/>
              </a:avLst>
            </a:prstGeom>
            <a:solidFill>
              <a:srgbClr val="5E5E5E"/>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nvGrpSpPr>
            <p:cNvPr id="1209" name="Group"/>
            <p:cNvGrpSpPr/>
            <p:nvPr/>
          </p:nvGrpSpPr>
          <p:grpSpPr>
            <a:xfrm>
              <a:off x="627973" y="-103842"/>
              <a:ext cx="186218" cy="406797"/>
              <a:chOff x="0" y="0"/>
              <a:chExt cx="186216" cy="406795"/>
            </a:xfrm>
          </p:grpSpPr>
          <p:sp>
            <p:nvSpPr>
              <p:cNvPr id="1204" name="Rectangle"/>
              <p:cNvSpPr/>
              <p:nvPr/>
            </p:nvSpPr>
            <p:spPr>
              <a:xfrm>
                <a:off x="8967" y="147911"/>
                <a:ext cx="168283" cy="254481"/>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05" name="1"/>
              <p:cNvSpPr txBox="1"/>
              <p:nvPr/>
            </p:nvSpPr>
            <p:spPr>
              <a:xfrm>
                <a:off x="0" y="209011"/>
                <a:ext cx="186217"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1</a:t>
                </a:r>
              </a:p>
            </p:txBody>
          </p:sp>
          <p:sp>
            <p:nvSpPr>
              <p:cNvPr id="1206" name="Square"/>
              <p:cNvSpPr/>
              <p:nvPr/>
            </p:nvSpPr>
            <p:spPr>
              <a:xfrm>
                <a:off x="7787" y="18160"/>
                <a:ext cx="170643"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07" name="Rectangle"/>
              <p:cNvSpPr/>
              <p:nvPr/>
            </p:nvSpPr>
            <p:spPr>
              <a:xfrm>
                <a:off x="7787" y="15450"/>
                <a:ext cx="172860"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08" name="a"/>
              <p:cNvSpPr txBox="1"/>
              <p:nvPr/>
            </p:nvSpPr>
            <p:spPr>
              <a:xfrm>
                <a:off x="52553" y="0"/>
                <a:ext cx="557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a</a:t>
                </a:r>
              </a:p>
            </p:txBody>
          </p:sp>
        </p:grpSp>
        <p:grpSp>
          <p:nvGrpSpPr>
            <p:cNvPr id="1215" name="Group"/>
            <p:cNvGrpSpPr/>
            <p:nvPr/>
          </p:nvGrpSpPr>
          <p:grpSpPr>
            <a:xfrm>
              <a:off x="840228" y="73958"/>
              <a:ext cx="351318" cy="432197"/>
              <a:chOff x="0" y="0"/>
              <a:chExt cx="351316" cy="432195"/>
            </a:xfrm>
          </p:grpSpPr>
          <p:sp>
            <p:nvSpPr>
              <p:cNvPr id="1210" name="Rectangle"/>
              <p:cNvSpPr/>
              <p:nvPr/>
            </p:nvSpPr>
            <p:spPr>
              <a:xfrm>
                <a:off x="16918" y="173310"/>
                <a:ext cx="317481"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11" name="fun"/>
              <p:cNvSpPr txBox="1"/>
              <p:nvPr/>
            </p:nvSpPr>
            <p:spPr>
              <a:xfrm>
                <a:off x="0" y="234411"/>
                <a:ext cx="351317"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fun</a:t>
                </a:r>
              </a:p>
            </p:txBody>
          </p:sp>
          <p:sp>
            <p:nvSpPr>
              <p:cNvPr id="1212" name="Rectangle"/>
              <p:cNvSpPr/>
              <p:nvPr/>
            </p:nvSpPr>
            <p:spPr>
              <a:xfrm>
                <a:off x="14692" y="43560"/>
                <a:ext cx="321934"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13" name="Rectangle"/>
              <p:cNvSpPr/>
              <p:nvPr/>
            </p:nvSpPr>
            <p:spPr>
              <a:xfrm>
                <a:off x="14692" y="40850"/>
                <a:ext cx="326116"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14" name="+"/>
              <p:cNvSpPr txBox="1"/>
              <p:nvPr/>
            </p:nvSpPr>
            <p:spPr>
              <a:xfrm>
                <a:off x="123107" y="0"/>
                <a:ext cx="105103"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1300">
                    <a:solidFill>
                      <a:srgbClr val="000000"/>
                    </a:solidFill>
                  </a:defRPr>
                </a:lvl1pPr>
              </a:lstStyle>
              <a:p>
                <a:pPr/>
                <a:r>
                  <a:t>+</a:t>
                </a:r>
              </a:p>
            </p:txBody>
          </p:sp>
        </p:grpSp>
        <p:grpSp>
          <p:nvGrpSpPr>
            <p:cNvPr id="1221" name="Group"/>
            <p:cNvGrpSpPr/>
            <p:nvPr/>
          </p:nvGrpSpPr>
          <p:grpSpPr>
            <a:xfrm>
              <a:off x="1217583" y="99358"/>
              <a:ext cx="186218" cy="406797"/>
              <a:chOff x="0" y="0"/>
              <a:chExt cx="186216" cy="406795"/>
            </a:xfrm>
          </p:grpSpPr>
          <p:sp>
            <p:nvSpPr>
              <p:cNvPr id="1216" name="Rectangle"/>
              <p:cNvSpPr/>
              <p:nvPr/>
            </p:nvSpPr>
            <p:spPr>
              <a:xfrm>
                <a:off x="8967" y="147911"/>
                <a:ext cx="168283" cy="254481"/>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17" name="2"/>
              <p:cNvSpPr txBox="1"/>
              <p:nvPr/>
            </p:nvSpPr>
            <p:spPr>
              <a:xfrm>
                <a:off x="0" y="209011"/>
                <a:ext cx="186217"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2</a:t>
                </a:r>
              </a:p>
            </p:txBody>
          </p:sp>
          <p:sp>
            <p:nvSpPr>
              <p:cNvPr id="1218" name="Square"/>
              <p:cNvSpPr/>
              <p:nvPr/>
            </p:nvSpPr>
            <p:spPr>
              <a:xfrm>
                <a:off x="7787" y="18160"/>
                <a:ext cx="170642"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19" name="Rectangle"/>
              <p:cNvSpPr/>
              <p:nvPr/>
            </p:nvSpPr>
            <p:spPr>
              <a:xfrm>
                <a:off x="7787" y="15450"/>
                <a:ext cx="172859"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20" name="b"/>
              <p:cNvSpPr txBox="1"/>
              <p:nvPr/>
            </p:nvSpPr>
            <p:spPr>
              <a:xfrm>
                <a:off x="52553" y="0"/>
                <a:ext cx="557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b</a:t>
                </a:r>
              </a:p>
            </p:txBody>
          </p:sp>
        </p:grpSp>
        <p:sp>
          <p:nvSpPr>
            <p:cNvPr id="1222" name="("/>
            <p:cNvSpPr txBox="1"/>
            <p:nvPr/>
          </p:nvSpPr>
          <p:spPr>
            <a:xfrm>
              <a:off x="501065" y="39408"/>
              <a:ext cx="167104"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sp>
          <p:nvSpPr>
            <p:cNvPr id="1223" name=")"/>
            <p:cNvSpPr txBox="1"/>
            <p:nvPr/>
          </p:nvSpPr>
          <p:spPr>
            <a:xfrm>
              <a:off x="1389260" y="39408"/>
              <a:ext cx="167104"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grpSp>
          <p:nvGrpSpPr>
            <p:cNvPr id="1229" name="Group"/>
            <p:cNvGrpSpPr/>
            <p:nvPr/>
          </p:nvGrpSpPr>
          <p:grpSpPr>
            <a:xfrm>
              <a:off x="113623" y="86658"/>
              <a:ext cx="424511" cy="419497"/>
              <a:chOff x="0" y="12699"/>
              <a:chExt cx="424510" cy="419495"/>
            </a:xfrm>
          </p:grpSpPr>
          <p:sp>
            <p:nvSpPr>
              <p:cNvPr id="1224"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25" name="fun"/>
              <p:cNvSpPr txBox="1"/>
              <p:nvPr/>
            </p:nvSpPr>
            <p:spPr>
              <a:xfrm>
                <a:off x="0" y="234411"/>
                <a:ext cx="424511"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0" sz="1000">
                    <a:solidFill>
                      <a:srgbClr val="000000"/>
                    </a:solidFill>
                    <a:latin typeface="Monaco"/>
                    <a:ea typeface="Monaco"/>
                    <a:cs typeface="Monaco"/>
                    <a:sym typeface="Monaco"/>
                  </a:defRPr>
                </a:lvl1pPr>
              </a:lstStyle>
              <a:p>
                <a:pPr/>
                <a:r>
                  <a:t>fun</a:t>
                </a:r>
              </a:p>
            </p:txBody>
          </p:sp>
          <p:sp>
            <p:nvSpPr>
              <p:cNvPr id="1226"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27"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28" name="log"/>
              <p:cNvSpPr txBox="1"/>
              <p:nvPr/>
            </p:nvSpPr>
            <p:spPr>
              <a:xfrm>
                <a:off x="101130" y="12699"/>
                <a:ext cx="22225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log</a:t>
                </a:r>
              </a:p>
            </p:txBody>
          </p:sp>
        </p:grpSp>
        <p:sp>
          <p:nvSpPr>
            <p:cNvPr id="1230" name="Group"/>
            <p:cNvSpPr txBox="1"/>
            <p:nvPr/>
          </p:nvSpPr>
          <p:spPr>
            <a:xfrm>
              <a:off x="1713490" y="0"/>
              <a:ext cx="752913" cy="381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log(1 + b)</a:t>
              </a:r>
            </a:p>
          </p:txBody>
        </p:sp>
      </p:grpSp>
      <p:grpSp>
        <p:nvGrpSpPr>
          <p:cNvPr id="1248" name="Group"/>
          <p:cNvGrpSpPr/>
          <p:nvPr/>
        </p:nvGrpSpPr>
        <p:grpSpPr>
          <a:xfrm>
            <a:off x="6810506" y="7683987"/>
            <a:ext cx="2352104" cy="605327"/>
            <a:chOff x="0" y="0"/>
            <a:chExt cx="2352102" cy="605326"/>
          </a:xfrm>
        </p:grpSpPr>
        <p:sp>
          <p:nvSpPr>
            <p:cNvPr id="1232" name="Arrow"/>
            <p:cNvSpPr/>
            <p:nvPr/>
          </p:nvSpPr>
          <p:spPr>
            <a:xfrm>
              <a:off x="0" y="137972"/>
              <a:ext cx="1703721" cy="303399"/>
            </a:xfrm>
            <a:prstGeom prst="rightArrow">
              <a:avLst>
                <a:gd name="adj1" fmla="val 57784"/>
                <a:gd name="adj2" fmla="val 57209"/>
              </a:avLst>
            </a:prstGeom>
            <a:solidFill>
              <a:srgbClr val="5E5E5E"/>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nvGrpSpPr>
            <p:cNvPr id="1238" name="Group"/>
            <p:cNvGrpSpPr/>
            <p:nvPr/>
          </p:nvGrpSpPr>
          <p:grpSpPr>
            <a:xfrm>
              <a:off x="627973" y="0"/>
              <a:ext cx="787401" cy="402126"/>
              <a:chOff x="0" y="0"/>
              <a:chExt cx="787400" cy="402125"/>
            </a:xfrm>
          </p:grpSpPr>
          <p:sp>
            <p:nvSpPr>
              <p:cNvPr id="1233" name="Rectangle"/>
              <p:cNvSpPr/>
              <p:nvPr/>
            </p:nvSpPr>
            <p:spPr>
              <a:xfrm>
                <a:off x="37918" y="143241"/>
                <a:ext cx="736964"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34" name="3"/>
              <p:cNvSpPr txBox="1"/>
              <p:nvPr/>
            </p:nvSpPr>
            <p:spPr>
              <a:xfrm>
                <a:off x="0" y="204341"/>
                <a:ext cx="787400"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3</a:t>
                </a:r>
              </a:p>
            </p:txBody>
          </p:sp>
          <p:sp>
            <p:nvSpPr>
              <p:cNvPr id="1235" name="Rectangle"/>
              <p:cNvSpPr/>
              <p:nvPr/>
            </p:nvSpPr>
            <p:spPr>
              <a:xfrm>
                <a:off x="32930" y="13491"/>
                <a:ext cx="721542"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36" name="Rectangle"/>
              <p:cNvSpPr/>
              <p:nvPr/>
            </p:nvSpPr>
            <p:spPr>
              <a:xfrm>
                <a:off x="32930" y="10780"/>
                <a:ext cx="730915"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37" name="a + b"/>
              <p:cNvSpPr txBox="1"/>
              <p:nvPr/>
            </p:nvSpPr>
            <p:spPr>
              <a:xfrm>
                <a:off x="211004" y="0"/>
                <a:ext cx="365393"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a + b</a:t>
                </a:r>
              </a:p>
            </p:txBody>
          </p:sp>
        </p:grpSp>
        <p:sp>
          <p:nvSpPr>
            <p:cNvPr id="1239" name="("/>
            <p:cNvSpPr txBox="1"/>
            <p:nvPr/>
          </p:nvSpPr>
          <p:spPr>
            <a:xfrm>
              <a:off x="501065" y="138579"/>
              <a:ext cx="167104"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sp>
          <p:nvSpPr>
            <p:cNvPr id="1240" name=")"/>
            <p:cNvSpPr txBox="1"/>
            <p:nvPr/>
          </p:nvSpPr>
          <p:spPr>
            <a:xfrm>
              <a:off x="1389260" y="138579"/>
              <a:ext cx="167104"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grpSp>
          <p:nvGrpSpPr>
            <p:cNvPr id="1246" name="Group"/>
            <p:cNvGrpSpPr/>
            <p:nvPr/>
          </p:nvGrpSpPr>
          <p:grpSpPr>
            <a:xfrm>
              <a:off x="113623" y="185830"/>
              <a:ext cx="424511" cy="419497"/>
              <a:chOff x="0" y="12699"/>
              <a:chExt cx="424510" cy="419495"/>
            </a:xfrm>
          </p:grpSpPr>
          <p:sp>
            <p:nvSpPr>
              <p:cNvPr id="1241"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42" name="fun"/>
              <p:cNvSpPr txBox="1"/>
              <p:nvPr/>
            </p:nvSpPr>
            <p:spPr>
              <a:xfrm>
                <a:off x="0" y="234411"/>
                <a:ext cx="424511"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0" sz="1000">
                    <a:solidFill>
                      <a:srgbClr val="000000"/>
                    </a:solidFill>
                    <a:latin typeface="Monaco"/>
                    <a:ea typeface="Monaco"/>
                    <a:cs typeface="Monaco"/>
                    <a:sym typeface="Monaco"/>
                  </a:defRPr>
                </a:lvl1pPr>
              </a:lstStyle>
              <a:p>
                <a:pPr/>
                <a:r>
                  <a:t>fun</a:t>
                </a:r>
              </a:p>
            </p:txBody>
          </p:sp>
          <p:sp>
            <p:nvSpPr>
              <p:cNvPr id="1243"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44"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45" name="log"/>
              <p:cNvSpPr txBox="1"/>
              <p:nvPr/>
            </p:nvSpPr>
            <p:spPr>
              <a:xfrm>
                <a:off x="101130" y="12699"/>
                <a:ext cx="22225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log</a:t>
                </a:r>
              </a:p>
            </p:txBody>
          </p:sp>
        </p:grpSp>
        <p:sp>
          <p:nvSpPr>
            <p:cNvPr id="1247" name="Group"/>
            <p:cNvSpPr txBox="1"/>
            <p:nvPr/>
          </p:nvSpPr>
          <p:spPr>
            <a:xfrm>
              <a:off x="1599190" y="99171"/>
              <a:ext cx="752913"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log(3)</a:t>
              </a:r>
            </a:p>
          </p:txBody>
        </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1250" name="Rectangle"/>
          <p:cNvSpPr/>
          <p:nvPr/>
        </p:nvSpPr>
        <p:spPr>
          <a:xfrm>
            <a:off x="3052489" y="7633454"/>
            <a:ext cx="206221" cy="175753"/>
          </a:xfrm>
          <a:prstGeom prst="rect">
            <a:avLst/>
          </a:prstGeom>
          <a:solidFill>
            <a:srgbClr val="FFD300">
              <a:alpha val="25000"/>
            </a:srgbClr>
          </a:solidFill>
          <a:ln w="12700">
            <a:solidFill>
              <a:schemeClr val="accent3">
                <a:hueOff val="-145836"/>
                <a:satOff val="-20311"/>
                <a:lumOff val="-24375"/>
              </a:schemeClr>
            </a:solidFill>
            <a:miter lim="400000"/>
          </a:ln>
        </p:spPr>
        <p:txBody>
          <a:bodyPr lIns="54570" tIns="54570" rIns="54570" bIns="54570" anchor="ctr"/>
          <a:lstStyle/>
          <a:p>
            <a:pPr>
              <a:lnSpc>
                <a:spcPct val="80000"/>
              </a:lnSpc>
              <a:spcBef>
                <a:spcPts val="0"/>
              </a:spcBef>
              <a:defRPr b="0">
                <a:solidFill>
                  <a:srgbClr val="000000"/>
                </a:solidFill>
              </a:defRPr>
            </a:pPr>
          </a:p>
        </p:txBody>
      </p:sp>
      <p:sp>
        <p:nvSpPr>
          <p:cNvPr id="1251" name="Rectangle"/>
          <p:cNvSpPr/>
          <p:nvPr/>
        </p:nvSpPr>
        <p:spPr>
          <a:xfrm>
            <a:off x="3052489" y="9190705"/>
            <a:ext cx="206221" cy="175753"/>
          </a:xfrm>
          <a:prstGeom prst="rect">
            <a:avLst/>
          </a:prstGeom>
          <a:solidFill>
            <a:srgbClr val="FFD300">
              <a:alpha val="25000"/>
            </a:srgbClr>
          </a:solidFill>
          <a:ln w="12700">
            <a:solidFill>
              <a:schemeClr val="accent3">
                <a:hueOff val="-145836"/>
                <a:satOff val="-20311"/>
                <a:lumOff val="-24375"/>
              </a:schemeClr>
            </a:solidFill>
            <a:miter lim="400000"/>
          </a:ln>
        </p:spPr>
        <p:txBody>
          <a:bodyPr lIns="54570" tIns="54570" rIns="54570" bIns="54570" anchor="ctr"/>
          <a:lstStyle/>
          <a:p>
            <a:pPr>
              <a:lnSpc>
                <a:spcPct val="80000"/>
              </a:lnSpc>
              <a:spcBef>
                <a:spcPts val="0"/>
              </a:spcBef>
              <a:defRPr b="0">
                <a:solidFill>
                  <a:srgbClr val="000000"/>
                </a:solidFill>
              </a:defRPr>
            </a:pPr>
          </a:p>
        </p:txBody>
      </p:sp>
      <p:sp>
        <p:nvSpPr>
          <p:cNvPr id="1252" name="Rectangle"/>
          <p:cNvSpPr/>
          <p:nvPr/>
        </p:nvSpPr>
        <p:spPr>
          <a:xfrm>
            <a:off x="3052489" y="5553916"/>
            <a:ext cx="168121" cy="188453"/>
          </a:xfrm>
          <a:prstGeom prst="rect">
            <a:avLst/>
          </a:prstGeom>
          <a:solidFill>
            <a:srgbClr val="FFD300">
              <a:alpha val="25000"/>
            </a:srgbClr>
          </a:solidFill>
          <a:ln w="12700">
            <a:solidFill>
              <a:schemeClr val="accent3">
                <a:hueOff val="-145836"/>
                <a:satOff val="-20311"/>
                <a:lumOff val="-24375"/>
              </a:schemeClr>
            </a:solidFill>
            <a:miter lim="400000"/>
          </a:ln>
        </p:spPr>
        <p:txBody>
          <a:bodyPr lIns="54570" tIns="54570" rIns="54570" bIns="54570" anchor="ctr"/>
          <a:lstStyle/>
          <a:p>
            <a:pPr>
              <a:lnSpc>
                <a:spcPct val="80000"/>
              </a:lnSpc>
              <a:spcBef>
                <a:spcPts val="0"/>
              </a:spcBef>
              <a:defRPr b="0">
                <a:solidFill>
                  <a:srgbClr val="000000"/>
                </a:solidFill>
              </a:defRPr>
            </a:pPr>
          </a:p>
        </p:txBody>
      </p:sp>
      <p:grpSp>
        <p:nvGrpSpPr>
          <p:cNvPr id="1268" name="Group"/>
          <p:cNvGrpSpPr/>
          <p:nvPr/>
        </p:nvGrpSpPr>
        <p:grpSpPr>
          <a:xfrm>
            <a:off x="8406780" y="-1013162"/>
            <a:ext cx="6134600" cy="2980092"/>
            <a:chOff x="0" y="51032"/>
            <a:chExt cx="6134598" cy="2980090"/>
          </a:xfrm>
        </p:grpSpPr>
        <p:sp>
          <p:nvSpPr>
            <p:cNvPr id="1253" name="Triangle"/>
            <p:cNvSpPr/>
            <p:nvPr/>
          </p:nvSpPr>
          <p:spPr>
            <a:xfrm rot="1800000">
              <a:off x="1177377" y="304285"/>
              <a:ext cx="1319509" cy="1143860"/>
            </a:xfrm>
            <a:prstGeom prst="triangle">
              <a:avLst/>
            </a:prstGeom>
            <a:solidFill>
              <a:srgbClr val="474747"/>
            </a:solidFill>
            <a:ln w="3175"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254" name="Circle"/>
            <p:cNvSpPr/>
            <p:nvPr/>
          </p:nvSpPr>
          <p:spPr>
            <a:xfrm flipH="1">
              <a:off x="1550782" y="838357"/>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255" name="Circle"/>
            <p:cNvSpPr/>
            <p:nvPr/>
          </p:nvSpPr>
          <p:spPr>
            <a:xfrm flipH="1">
              <a:off x="0" y="819778"/>
              <a:ext cx="422089" cy="422090"/>
            </a:xfrm>
            <a:prstGeom prst="ellipse">
              <a:avLst/>
            </a:prstGeom>
            <a:solidFill>
              <a:srgbClr val="797979">
                <a:alpha val="49754"/>
              </a:srgb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256" name="Triangle"/>
            <p:cNvSpPr/>
            <p:nvPr/>
          </p:nvSpPr>
          <p:spPr>
            <a:xfrm rot="19800000">
              <a:off x="2896973" y="973389"/>
              <a:ext cx="1319509" cy="1143860"/>
            </a:xfrm>
            <a:prstGeom prst="triangle">
              <a:avLst/>
            </a:prstGeom>
            <a:solidFill>
              <a:srgbClr val="757575"/>
            </a:solidFill>
            <a:ln w="6350" cap="flat">
              <a:solidFill>
                <a:srgbClr val="75757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257" name="Triangle"/>
            <p:cNvSpPr/>
            <p:nvPr/>
          </p:nvSpPr>
          <p:spPr>
            <a:xfrm rot="1800000">
              <a:off x="3470359" y="1634009"/>
              <a:ext cx="1319509" cy="1143861"/>
            </a:xfrm>
            <a:prstGeom prst="triangle">
              <a:avLst/>
            </a:prstGeom>
            <a:solidFill>
              <a:srgbClr val="474747"/>
            </a:solidFill>
            <a:ln w="6350"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258" name="Circle"/>
            <p:cNvSpPr/>
            <p:nvPr/>
          </p:nvSpPr>
          <p:spPr>
            <a:xfrm flipH="1">
              <a:off x="3461021" y="1507461"/>
              <a:ext cx="422090" cy="422090"/>
            </a:xfrm>
            <a:prstGeom prst="ellipse">
              <a:avLst/>
            </a:prstGeom>
            <a:solidFill>
              <a:srgbClr val="474747"/>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259" name="Circle"/>
            <p:cNvSpPr/>
            <p:nvPr/>
          </p:nvSpPr>
          <p:spPr>
            <a:xfrm flipH="1">
              <a:off x="3843763" y="2168082"/>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260" name="Triangle"/>
            <p:cNvSpPr/>
            <p:nvPr/>
          </p:nvSpPr>
          <p:spPr>
            <a:xfrm rot="1800000">
              <a:off x="3470359" y="312963"/>
              <a:ext cx="1319509" cy="1143861"/>
            </a:xfrm>
            <a:prstGeom prst="triangle">
              <a:avLst/>
            </a:prstGeom>
            <a:solidFill>
              <a:srgbClr val="474747"/>
            </a:solidFill>
            <a:ln w="6350"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261" name="Circle"/>
            <p:cNvSpPr/>
            <p:nvPr/>
          </p:nvSpPr>
          <p:spPr>
            <a:xfrm flipH="1">
              <a:off x="3843763" y="847036"/>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262" name="Triangle"/>
            <p:cNvSpPr/>
            <p:nvPr/>
          </p:nvSpPr>
          <p:spPr>
            <a:xfrm rot="19800000">
              <a:off x="4044130" y="318647"/>
              <a:ext cx="1319509" cy="1143861"/>
            </a:xfrm>
            <a:prstGeom prst="triangle">
              <a:avLst/>
            </a:prstGeom>
            <a:solidFill>
              <a:srgbClr val="757575"/>
            </a:solidFill>
            <a:ln w="6350" cap="flat">
              <a:solidFill>
                <a:srgbClr val="75757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263" name="Circle"/>
            <p:cNvSpPr/>
            <p:nvPr/>
          </p:nvSpPr>
          <p:spPr>
            <a:xfrm flipH="1">
              <a:off x="4608178" y="852720"/>
              <a:ext cx="422090" cy="422090"/>
            </a:xfrm>
            <a:prstGeom prst="ellipse">
              <a:avLst/>
            </a:prstGeom>
            <a:solidFill>
              <a:srgbClr val="474747"/>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264" name="Triangle"/>
            <p:cNvSpPr/>
            <p:nvPr/>
          </p:nvSpPr>
          <p:spPr>
            <a:xfrm rot="1800000">
              <a:off x="4617515" y="979268"/>
              <a:ext cx="1319509" cy="1143861"/>
            </a:xfrm>
            <a:prstGeom prst="triangle">
              <a:avLst/>
            </a:prstGeom>
            <a:solidFill>
              <a:srgbClr val="474747"/>
            </a:solidFill>
            <a:ln w="6350"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265" name="Circle"/>
            <p:cNvSpPr/>
            <p:nvPr/>
          </p:nvSpPr>
          <p:spPr>
            <a:xfrm flipH="1">
              <a:off x="4990920" y="1513341"/>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266" name="Triangle"/>
            <p:cNvSpPr/>
            <p:nvPr/>
          </p:nvSpPr>
          <p:spPr>
            <a:xfrm rot="19800000">
              <a:off x="1751148" y="309969"/>
              <a:ext cx="1319510" cy="1143860"/>
            </a:xfrm>
            <a:prstGeom prst="triangle">
              <a:avLst/>
            </a:prstGeom>
            <a:solidFill>
              <a:srgbClr val="757575"/>
            </a:solidFill>
            <a:ln w="6350" cap="flat">
              <a:solidFill>
                <a:srgbClr val="75757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267" name="Circle"/>
            <p:cNvSpPr/>
            <p:nvPr/>
          </p:nvSpPr>
          <p:spPr>
            <a:xfrm flipH="1">
              <a:off x="2315196" y="844041"/>
              <a:ext cx="422090" cy="422090"/>
            </a:xfrm>
            <a:prstGeom prst="ellipse">
              <a:avLst/>
            </a:prstGeom>
            <a:solidFill>
              <a:srgbClr val="474747"/>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sp>
        <p:nvSpPr>
          <p:cNvPr id="1269" name="Rectangle"/>
          <p:cNvSpPr/>
          <p:nvPr/>
        </p:nvSpPr>
        <p:spPr>
          <a:xfrm>
            <a:off x="8383487" y="-26122"/>
            <a:ext cx="5593304" cy="2566923"/>
          </a:xfrm>
          <a:prstGeom prst="rect">
            <a:avLst/>
          </a:prstGeom>
          <a:gradFill>
            <a:gsLst>
              <a:gs pos="0">
                <a:srgbClr val="FFFFFF">
                  <a:alpha val="0"/>
                </a:srgbClr>
              </a:gs>
              <a:gs pos="20382">
                <a:srgbClr val="FFFFFF">
                  <a:alpha val="30265"/>
                </a:srgbClr>
              </a:gs>
              <a:gs pos="35803">
                <a:srgbClr val="FFFFFF">
                  <a:alpha val="65132"/>
                </a:srgbClr>
              </a:gs>
              <a:gs pos="55434">
                <a:srgbClr val="FFFFFF"/>
              </a:gs>
            </a:gsLst>
            <a:path>
              <a:fillToRect l="49659" t="-26178" r="50340" b="126178"/>
            </a:path>
          </a:gradFill>
          <a:ln w="12700">
            <a:miter lim="400000"/>
          </a:ln>
        </p:spPr>
        <p:txBody>
          <a:bodyPr lIns="54570" tIns="54570" rIns="54570" bIns="54570" anchor="ctr"/>
          <a:lstStyle/>
          <a:p>
            <a:pPr>
              <a:lnSpc>
                <a:spcPct val="80000"/>
              </a:lnSpc>
              <a:spcBef>
                <a:spcPts val="0"/>
              </a:spcBef>
              <a:defRPr b="0">
                <a:solidFill>
                  <a:srgbClr val="000000"/>
                </a:solidFill>
              </a:defRPr>
            </a:pPr>
          </a:p>
        </p:txBody>
      </p:sp>
      <p:pic>
        <p:nvPicPr>
          <p:cNvPr id="1270" name="rlang.png" descr="rlang.png"/>
          <p:cNvPicPr>
            <a:picLocks noChangeAspect="1"/>
          </p:cNvPicPr>
          <p:nvPr/>
        </p:nvPicPr>
        <p:blipFill>
          <a:blip r:embed="rId2">
            <a:extLst/>
          </a:blip>
          <a:stretch>
            <a:fillRect/>
          </a:stretch>
        </p:blipFill>
        <p:spPr>
          <a:xfrm>
            <a:off x="12313158" y="220625"/>
            <a:ext cx="1358901" cy="1568718"/>
          </a:xfrm>
          <a:prstGeom prst="rect">
            <a:avLst/>
          </a:prstGeom>
          <a:ln w="12700">
            <a:miter lim="400000"/>
          </a:ln>
        </p:spPr>
      </p:pic>
      <p:sp>
        <p:nvSpPr>
          <p:cNvPr id="1271" name="RStudio® is a trademark of RStudio, Inc.  •  CC BY SA RStudio •  info@rstudio.com  •  844-448-1212 • rstudio.com •  Learn more at tidyeval.tidyverse.org •  rlang 0.3.0 •   Updated: 2018-11"/>
          <p:cNvSpPr txBox="1"/>
          <p:nvPr/>
        </p:nvSpPr>
        <p:spPr>
          <a:xfrm>
            <a:off x="2353572" y="10340910"/>
            <a:ext cx="11322666"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r">
              <a:lnSpc>
                <a:spcPct val="90000"/>
              </a:lnSpc>
              <a:spcBef>
                <a:spcPts val="0"/>
              </a:spcBef>
              <a:defRPr b="0" sz="900">
                <a:solidFill>
                  <a:srgbClr val="000000"/>
                </a:solidFill>
              </a:defRPr>
            </a:pPr>
            <a:r>
              <a:t>RStudio® is a trademark of RStudio, Inc.  •  </a:t>
            </a:r>
            <a:r>
              <a:rPr>
                <a:hlinkClick r:id="rId3" invalidUrl="" action="" tgtFrame="" tooltip="" history="1" highlightClick="0" endSnd="0"/>
              </a:rPr>
              <a:t>CC BY SA</a:t>
            </a:r>
            <a:r>
              <a:t> RStudio •  </a:t>
            </a:r>
            <a:r>
              <a:rPr>
                <a:hlinkClick r:id="rId4" invalidUrl="" action="" tgtFrame="" tooltip="" history="1" highlightClick="0" endSnd="0"/>
              </a:rPr>
              <a:t>info@rstudio.com</a:t>
            </a:r>
            <a:r>
              <a:t>  •  844-448-1212 • </a:t>
            </a:r>
            <a:r>
              <a:rPr>
                <a:hlinkClick r:id="rId5" invalidUrl="" action="" tgtFrame="" tooltip="" history="1" highlightClick="0" endSnd="0"/>
              </a:rPr>
              <a:t>rstudio.com</a:t>
            </a:r>
            <a:r>
              <a:t> •  Learn more at </a:t>
            </a:r>
            <a:r>
              <a:rPr b="1" u="sng">
                <a:hlinkClick r:id="rId6" invalidUrl="" action="" tgtFrame="" tooltip="" history="1" highlightClick="0" endSnd="0"/>
              </a:rPr>
              <a:t>tidyeval.tidyverse.org</a:t>
            </a:r>
            <a:r>
              <a:t> •  rlang 0.3.0 •   Updated: 2018-11</a:t>
            </a:r>
          </a:p>
        </p:txBody>
      </p:sp>
      <p:sp>
        <p:nvSpPr>
          <p:cNvPr id="1272" name="Line"/>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p>
        </p:txBody>
      </p:sp>
      <p:pic>
        <p:nvPicPr>
          <p:cNvPr id="1273" name="Image" descr="Image"/>
          <p:cNvPicPr>
            <a:picLocks noChangeAspect="1"/>
          </p:cNvPicPr>
          <p:nvPr/>
        </p:nvPicPr>
        <p:blipFill>
          <a:blip r:embed="rId7">
            <a:extLst/>
          </a:blip>
          <a:stretch>
            <a:fillRect/>
          </a:stretch>
        </p:blipFill>
        <p:spPr>
          <a:xfrm>
            <a:off x="238823" y="9978474"/>
            <a:ext cx="1754521" cy="616478"/>
          </a:xfrm>
          <a:prstGeom prst="rect">
            <a:avLst/>
          </a:prstGeom>
          <a:ln w="12700">
            <a:miter lim="400000"/>
          </a:ln>
        </p:spPr>
      </p:pic>
      <p:sp>
        <p:nvSpPr>
          <p:cNvPr id="1274" name="Quasiquotation (!!, !!!, :=)"/>
          <p:cNvSpPr txBox="1"/>
          <p:nvPr/>
        </p:nvSpPr>
        <p:spPr>
          <a:xfrm>
            <a:off x="339974" y="593304"/>
            <a:ext cx="3338831" cy="469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53585F"/>
                </a:solidFill>
              </a:defRPr>
            </a:pPr>
            <a:r>
              <a:t>Quasiquotation (!!, !!!, </a:t>
            </a:r>
            <a:r>
              <a:rPr baseline="11999" spc="50"/>
              <a:t>:</a:t>
            </a:r>
            <a:r>
              <a:t>=)</a:t>
            </a:r>
          </a:p>
        </p:txBody>
      </p:sp>
      <p:sp>
        <p:nvSpPr>
          <p:cNvPr id="1275" name="Quoting some parts of an expression while evaluating and then inserting the results of others (unquoting others).…"/>
          <p:cNvSpPr txBox="1"/>
          <p:nvPr/>
        </p:nvSpPr>
        <p:spPr>
          <a:xfrm>
            <a:off x="2462395" y="1464045"/>
            <a:ext cx="1779910" cy="94418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t>Quoting </a:t>
            </a:r>
            <a:r>
              <a:rPr i="1"/>
              <a:t>some</a:t>
            </a:r>
            <a:r>
              <a:t> parts of an expression while evaluating and then inserting the results of others (</a:t>
            </a:r>
            <a:r>
              <a:rPr b="1"/>
              <a:t>unquoting</a:t>
            </a:r>
            <a:r>
              <a:t> others).</a:t>
            </a:r>
          </a:p>
          <a:p>
            <a:pPr>
              <a:lnSpc>
                <a:spcPct val="80000"/>
              </a:lnSpc>
              <a:spcBef>
                <a:spcPts val="0"/>
              </a:spcBef>
              <a:defRPr i="1" sz="1100">
                <a:solidFill>
                  <a:srgbClr val="000000"/>
                </a:solidFill>
              </a:defRPr>
            </a:pPr>
            <a:r>
              <a:rPr b="0"/>
              <a:t>e &lt;- expr(a + b)</a:t>
            </a:r>
          </a:p>
        </p:txBody>
      </p:sp>
      <p:sp>
        <p:nvSpPr>
          <p:cNvPr id="1276" name="Line"/>
          <p:cNvSpPr/>
          <p:nvPr/>
        </p:nvSpPr>
        <p:spPr>
          <a:xfrm>
            <a:off x="4968604" y="622300"/>
            <a:ext cx="7248797" cy="0"/>
          </a:xfrm>
          <a:prstGeom prst="line">
            <a:avLst/>
          </a:prstGeom>
          <a:ln w="6350">
            <a:solidFill>
              <a:srgbClr val="000000"/>
            </a:solidFill>
            <a:miter lim="400000"/>
          </a:ln>
        </p:spPr>
        <p:txBody>
          <a:bodyPr lIns="54570" tIns="54570" rIns="54570" bIns="54570" anchor="ctr"/>
          <a:lstStyle/>
          <a:p>
            <a:pPr>
              <a:lnSpc>
                <a:spcPct val="80000"/>
              </a:lnSpc>
              <a:spcBef>
                <a:spcPts val="600"/>
              </a:spcBef>
              <a:defRPr b="0">
                <a:solidFill>
                  <a:srgbClr val="000000"/>
                </a:solidFill>
              </a:defRPr>
            </a:pPr>
          </a:p>
        </p:txBody>
      </p:sp>
      <p:grpSp>
        <p:nvGrpSpPr>
          <p:cNvPr id="1279" name="Group"/>
          <p:cNvGrpSpPr/>
          <p:nvPr/>
        </p:nvGrpSpPr>
        <p:grpSpPr>
          <a:xfrm>
            <a:off x="320617" y="3454729"/>
            <a:ext cx="4193073" cy="1906111"/>
            <a:chOff x="0" y="0"/>
            <a:chExt cx="4193072" cy="1906110"/>
          </a:xfrm>
        </p:grpSpPr>
        <p:sp>
          <p:nvSpPr>
            <p:cNvPr id="1277" name="Rectangle"/>
            <p:cNvSpPr/>
            <p:nvPr/>
          </p:nvSpPr>
          <p:spPr>
            <a:xfrm>
              <a:off x="0" y="0"/>
              <a:ext cx="4193073" cy="1906111"/>
            </a:xfrm>
            <a:prstGeom prst="rect">
              <a:avLst/>
            </a:prstGeom>
            <a:solidFill>
              <a:srgbClr val="FFD300">
                <a:alpha val="25000"/>
              </a:srgb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278" name="rlang provides !!, !!!, and := for doing quasiquotation.…"/>
            <p:cNvSpPr txBox="1"/>
            <p:nvPr/>
          </p:nvSpPr>
          <p:spPr>
            <a:xfrm>
              <a:off x="246695" y="131037"/>
              <a:ext cx="3699682" cy="16440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p>
              <a:pPr>
                <a:lnSpc>
                  <a:spcPct val="80000"/>
                </a:lnSpc>
                <a:spcBef>
                  <a:spcPts val="1000"/>
                </a:spcBef>
                <a:defRPr b="0" sz="1100">
                  <a:solidFill>
                    <a:srgbClr val="000000"/>
                  </a:solidFill>
                </a:defRPr>
              </a:pPr>
              <a:r>
                <a:rPr sz="1200"/>
                <a:t>rlang provides </a:t>
              </a:r>
              <a:r>
                <a:rPr b="1" sz="1200"/>
                <a:t>!!</a:t>
              </a:r>
              <a:r>
                <a:rPr sz="1200"/>
                <a:t>, </a:t>
              </a:r>
              <a:r>
                <a:rPr b="1" sz="1200"/>
                <a:t>!!!</a:t>
              </a:r>
              <a:r>
                <a:rPr sz="1200"/>
                <a:t>, and </a:t>
              </a:r>
              <a:r>
                <a:rPr b="1" sz="1200"/>
                <a:t>:=</a:t>
              </a:r>
              <a:r>
                <a:rPr sz="1200"/>
                <a:t> for doing quasiquotation.</a:t>
              </a:r>
              <a:endParaRPr sz="1200"/>
            </a:p>
            <a:p>
              <a:pPr>
                <a:lnSpc>
                  <a:spcPct val="80000"/>
                </a:lnSpc>
                <a:spcBef>
                  <a:spcPts val="1000"/>
                </a:spcBef>
                <a:defRPr sz="1100">
                  <a:solidFill>
                    <a:srgbClr val="000000"/>
                  </a:solidFill>
                </a:defRPr>
              </a:pPr>
              <a:r>
                <a:t>!!</a:t>
              </a:r>
              <a:r>
                <a:rPr b="0"/>
                <a:t>, </a:t>
              </a:r>
              <a:r>
                <a:t>!!!</a:t>
              </a:r>
              <a:r>
                <a:rPr b="0"/>
                <a:t>, and </a:t>
              </a:r>
              <a:r>
                <a:t>:= </a:t>
              </a:r>
              <a:r>
                <a:rPr b="0"/>
                <a:t>are not functions but syntax (symbols recognized by the functions they are passed to). Compare this to how </a:t>
              </a:r>
              <a:endParaRPr b="0"/>
            </a:p>
            <a:p>
              <a:pPr>
                <a:lnSpc>
                  <a:spcPct val="80000"/>
                </a:lnSpc>
                <a:spcBef>
                  <a:spcPts val="0"/>
                </a:spcBef>
                <a:defRPr sz="1100">
                  <a:solidFill>
                    <a:srgbClr val="000000"/>
                  </a:solidFill>
                </a:defRPr>
              </a:pPr>
              <a:r>
                <a:rPr b="0"/>
                <a:t>. is used by </a:t>
              </a:r>
              <a:r>
                <a:rPr b="0">
                  <a:solidFill>
                    <a:srgbClr val="53585F"/>
                  </a:solidFill>
                </a:rPr>
                <a:t>magrittr::</a:t>
              </a:r>
              <a:r>
                <a:t>%&gt;%()</a:t>
              </a:r>
              <a:endParaRPr b="0"/>
            </a:p>
            <a:p>
              <a:pPr>
                <a:lnSpc>
                  <a:spcPct val="80000"/>
                </a:lnSpc>
                <a:spcBef>
                  <a:spcPts val="0"/>
                </a:spcBef>
                <a:defRPr sz="1100">
                  <a:solidFill>
                    <a:srgbClr val="000000"/>
                  </a:solidFill>
                </a:defRPr>
              </a:pPr>
              <a:r>
                <a:rPr b="0"/>
                <a:t>. is used by </a:t>
              </a:r>
              <a:r>
                <a:rPr b="0">
                  <a:solidFill>
                    <a:srgbClr val="53585F"/>
                  </a:solidFill>
                </a:rPr>
                <a:t>stats::</a:t>
              </a:r>
              <a:r>
                <a:t>lm()</a:t>
              </a:r>
              <a:endParaRPr b="0"/>
            </a:p>
            <a:p>
              <a:pPr>
                <a:lnSpc>
                  <a:spcPct val="80000"/>
                </a:lnSpc>
                <a:spcBef>
                  <a:spcPts val="1000"/>
                </a:spcBef>
                <a:defRPr sz="1100">
                  <a:solidFill>
                    <a:srgbClr val="000000"/>
                  </a:solidFill>
                </a:defRPr>
              </a:pPr>
              <a:r>
                <a:rPr b="0"/>
                <a:t>.x is used by </a:t>
              </a:r>
              <a:r>
                <a:rPr b="0">
                  <a:solidFill>
                    <a:srgbClr val="53585F"/>
                  </a:solidFill>
                </a:rPr>
                <a:t>purrr::</a:t>
              </a:r>
              <a:r>
                <a:t>map()</a:t>
              </a:r>
              <a:r>
                <a:rPr b="0"/>
                <a:t>,</a:t>
              </a:r>
              <a:r>
                <a:t> </a:t>
              </a:r>
              <a:r>
                <a:rPr b="0"/>
                <a:t>and so on.</a:t>
              </a:r>
              <a:endParaRPr b="0"/>
            </a:p>
            <a:p>
              <a:pPr>
                <a:lnSpc>
                  <a:spcPct val="80000"/>
                </a:lnSpc>
                <a:spcBef>
                  <a:spcPts val="0"/>
                </a:spcBef>
                <a:defRPr sz="1100">
                  <a:solidFill>
                    <a:srgbClr val="000000"/>
                  </a:solidFill>
                </a:defRPr>
              </a:pPr>
              <a:r>
                <a:t>!!</a:t>
              </a:r>
              <a:r>
                <a:rPr b="0"/>
                <a:t>, </a:t>
              </a:r>
              <a:r>
                <a:t>!!!</a:t>
              </a:r>
              <a:r>
                <a:rPr b="0"/>
                <a:t>, and </a:t>
              </a:r>
              <a:r>
                <a:t>:=</a:t>
              </a:r>
              <a:r>
                <a:rPr b="0"/>
                <a:t> are only recognized by some rlang functions and functions that use those functions (such as tidyverse functions).</a:t>
              </a:r>
            </a:p>
          </p:txBody>
        </p:sp>
      </p:grpSp>
      <p:sp>
        <p:nvSpPr>
          <p:cNvPr id="1280" name="QUOTATION"/>
          <p:cNvSpPr txBox="1"/>
          <p:nvPr/>
        </p:nvSpPr>
        <p:spPr>
          <a:xfrm>
            <a:off x="370463" y="1196714"/>
            <a:ext cx="809295"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QUOTATION</a:t>
            </a:r>
          </a:p>
        </p:txBody>
      </p:sp>
      <p:sp>
        <p:nvSpPr>
          <p:cNvPr id="1281" name="QUASIQUOTATION"/>
          <p:cNvSpPr txBox="1"/>
          <p:nvPr/>
        </p:nvSpPr>
        <p:spPr>
          <a:xfrm>
            <a:off x="2462395" y="1196714"/>
            <a:ext cx="1230987"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QUASIQUOTATION</a:t>
            </a:r>
          </a:p>
        </p:txBody>
      </p:sp>
      <p:grpSp>
        <p:nvGrpSpPr>
          <p:cNvPr id="1298" name="Group"/>
          <p:cNvGrpSpPr/>
          <p:nvPr/>
        </p:nvGrpSpPr>
        <p:grpSpPr>
          <a:xfrm>
            <a:off x="2458713" y="2330350"/>
            <a:ext cx="2079386" cy="648096"/>
            <a:chOff x="0" y="0"/>
            <a:chExt cx="2079385" cy="648095"/>
          </a:xfrm>
        </p:grpSpPr>
        <p:sp>
          <p:nvSpPr>
            <p:cNvPr id="1282" name="Arrow"/>
            <p:cNvSpPr/>
            <p:nvPr/>
          </p:nvSpPr>
          <p:spPr>
            <a:xfrm>
              <a:off x="0" y="185048"/>
              <a:ext cx="1320800" cy="278000"/>
            </a:xfrm>
            <a:prstGeom prst="rightArrow">
              <a:avLst>
                <a:gd name="adj1" fmla="val 57784"/>
                <a:gd name="adj2" fmla="val 62436"/>
              </a:avLst>
            </a:prstGeom>
            <a:solidFill>
              <a:srgbClr val="5E5E5E"/>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283" name="("/>
            <p:cNvSpPr txBox="1"/>
            <p:nvPr/>
          </p:nvSpPr>
          <p:spPr>
            <a:xfrm>
              <a:off x="501065" y="172956"/>
              <a:ext cx="167104"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sp>
          <p:nvSpPr>
            <p:cNvPr id="1284" name=")"/>
            <p:cNvSpPr txBox="1"/>
            <p:nvPr/>
          </p:nvSpPr>
          <p:spPr>
            <a:xfrm>
              <a:off x="1008260" y="172956"/>
              <a:ext cx="167104"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sp>
          <p:nvSpPr>
            <p:cNvPr id="1285" name="Group"/>
            <p:cNvSpPr txBox="1"/>
            <p:nvPr/>
          </p:nvSpPr>
          <p:spPr>
            <a:xfrm>
              <a:off x="1326473" y="127509"/>
              <a:ext cx="752913"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log(a + b)</a:t>
              </a:r>
            </a:p>
          </p:txBody>
        </p:sp>
        <p:grpSp>
          <p:nvGrpSpPr>
            <p:cNvPr id="1291" name="Group"/>
            <p:cNvGrpSpPr/>
            <p:nvPr/>
          </p:nvGrpSpPr>
          <p:grpSpPr>
            <a:xfrm>
              <a:off x="113623" y="228599"/>
              <a:ext cx="424511" cy="419497"/>
              <a:chOff x="0" y="12699"/>
              <a:chExt cx="424510" cy="419495"/>
            </a:xfrm>
          </p:grpSpPr>
          <p:sp>
            <p:nvSpPr>
              <p:cNvPr id="1286"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87" name="fun"/>
              <p:cNvSpPr txBox="1"/>
              <p:nvPr/>
            </p:nvSpPr>
            <p:spPr>
              <a:xfrm>
                <a:off x="0" y="234411"/>
                <a:ext cx="424511"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0" sz="1000">
                    <a:solidFill>
                      <a:srgbClr val="000000"/>
                    </a:solidFill>
                    <a:latin typeface="Monaco"/>
                    <a:ea typeface="Monaco"/>
                    <a:cs typeface="Monaco"/>
                    <a:sym typeface="Monaco"/>
                  </a:defRPr>
                </a:lvl1pPr>
              </a:lstStyle>
              <a:p>
                <a:pPr/>
                <a:r>
                  <a:t>fun</a:t>
                </a:r>
              </a:p>
            </p:txBody>
          </p:sp>
          <p:sp>
            <p:nvSpPr>
              <p:cNvPr id="1288"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89"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90" name="log"/>
              <p:cNvSpPr txBox="1"/>
              <p:nvPr/>
            </p:nvSpPr>
            <p:spPr>
              <a:xfrm>
                <a:off x="101130" y="12699"/>
                <a:ext cx="22225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log</a:t>
                </a:r>
              </a:p>
            </p:txBody>
          </p:sp>
        </p:grpSp>
        <p:grpSp>
          <p:nvGrpSpPr>
            <p:cNvPr id="1297" name="Group"/>
            <p:cNvGrpSpPr/>
            <p:nvPr/>
          </p:nvGrpSpPr>
          <p:grpSpPr>
            <a:xfrm>
              <a:off x="615273" y="0"/>
              <a:ext cx="424511" cy="432196"/>
              <a:chOff x="0" y="0"/>
              <a:chExt cx="424510" cy="432195"/>
            </a:xfrm>
          </p:grpSpPr>
          <p:sp>
            <p:nvSpPr>
              <p:cNvPr id="1292"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93" name="a + b"/>
              <p:cNvSpPr txBox="1"/>
              <p:nvPr/>
            </p:nvSpPr>
            <p:spPr>
              <a:xfrm>
                <a:off x="0" y="222759"/>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sp>
            <p:nvSpPr>
              <p:cNvPr id="1294"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95"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296" name="e"/>
              <p:cNvSpPr txBox="1"/>
              <p:nvPr/>
            </p:nvSpPr>
            <p:spPr>
              <a:xfrm>
                <a:off x="148755"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e</a:t>
                </a:r>
              </a:p>
            </p:txBody>
          </p:sp>
        </p:grpSp>
      </p:grpSp>
      <p:grpSp>
        <p:nvGrpSpPr>
          <p:cNvPr id="1315" name="Group"/>
          <p:cNvGrpSpPr/>
          <p:nvPr/>
        </p:nvGrpSpPr>
        <p:grpSpPr>
          <a:xfrm>
            <a:off x="370463" y="2457859"/>
            <a:ext cx="1926986" cy="520587"/>
            <a:chOff x="0" y="127509"/>
            <a:chExt cx="1926985" cy="520586"/>
          </a:xfrm>
        </p:grpSpPr>
        <p:sp>
          <p:nvSpPr>
            <p:cNvPr id="1299" name="Arrow"/>
            <p:cNvSpPr/>
            <p:nvPr/>
          </p:nvSpPr>
          <p:spPr>
            <a:xfrm>
              <a:off x="0" y="185048"/>
              <a:ext cx="1295400" cy="278000"/>
            </a:xfrm>
            <a:prstGeom prst="rightArrow">
              <a:avLst>
                <a:gd name="adj1" fmla="val 57784"/>
                <a:gd name="adj2" fmla="val 62436"/>
              </a:avLst>
            </a:prstGeom>
            <a:solidFill>
              <a:srgbClr val="5E5E5E"/>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300" name="("/>
            <p:cNvSpPr txBox="1"/>
            <p:nvPr/>
          </p:nvSpPr>
          <p:spPr>
            <a:xfrm>
              <a:off x="501065" y="172956"/>
              <a:ext cx="167104"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sp>
          <p:nvSpPr>
            <p:cNvPr id="1301" name=")"/>
            <p:cNvSpPr txBox="1"/>
            <p:nvPr/>
          </p:nvSpPr>
          <p:spPr>
            <a:xfrm>
              <a:off x="1008260" y="172956"/>
              <a:ext cx="167104"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sp>
          <p:nvSpPr>
            <p:cNvPr id="1302" name="Group"/>
            <p:cNvSpPr txBox="1"/>
            <p:nvPr/>
          </p:nvSpPr>
          <p:spPr>
            <a:xfrm>
              <a:off x="1174073" y="127509"/>
              <a:ext cx="752913"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log(e)</a:t>
              </a:r>
            </a:p>
          </p:txBody>
        </p:sp>
        <p:grpSp>
          <p:nvGrpSpPr>
            <p:cNvPr id="1308" name="Group"/>
            <p:cNvGrpSpPr/>
            <p:nvPr/>
          </p:nvGrpSpPr>
          <p:grpSpPr>
            <a:xfrm>
              <a:off x="113623" y="228599"/>
              <a:ext cx="424511" cy="419497"/>
              <a:chOff x="0" y="12699"/>
              <a:chExt cx="424510" cy="419495"/>
            </a:xfrm>
          </p:grpSpPr>
          <p:sp>
            <p:nvSpPr>
              <p:cNvPr id="1303"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04" name="fun"/>
              <p:cNvSpPr txBox="1"/>
              <p:nvPr/>
            </p:nvSpPr>
            <p:spPr>
              <a:xfrm>
                <a:off x="0" y="234411"/>
                <a:ext cx="424511"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0" sz="1000">
                    <a:solidFill>
                      <a:srgbClr val="000000"/>
                    </a:solidFill>
                    <a:latin typeface="Monaco"/>
                    <a:ea typeface="Monaco"/>
                    <a:cs typeface="Monaco"/>
                    <a:sym typeface="Monaco"/>
                  </a:defRPr>
                </a:lvl1pPr>
              </a:lstStyle>
              <a:p>
                <a:pPr/>
                <a:r>
                  <a:t>fun</a:t>
                </a:r>
              </a:p>
            </p:txBody>
          </p:sp>
          <p:sp>
            <p:nvSpPr>
              <p:cNvPr id="1305"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06"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07" name="log"/>
              <p:cNvSpPr txBox="1"/>
              <p:nvPr/>
            </p:nvSpPr>
            <p:spPr>
              <a:xfrm>
                <a:off x="101130" y="12699"/>
                <a:ext cx="22225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log</a:t>
                </a:r>
              </a:p>
            </p:txBody>
          </p:sp>
        </p:grpSp>
        <p:grpSp>
          <p:nvGrpSpPr>
            <p:cNvPr id="1314" name="Group"/>
            <p:cNvGrpSpPr/>
            <p:nvPr/>
          </p:nvGrpSpPr>
          <p:grpSpPr>
            <a:xfrm>
              <a:off x="615273" y="215900"/>
              <a:ext cx="424511" cy="432196"/>
              <a:chOff x="0" y="0"/>
              <a:chExt cx="424510" cy="432195"/>
            </a:xfrm>
          </p:grpSpPr>
          <p:sp>
            <p:nvSpPr>
              <p:cNvPr id="1309"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10" name="a + b"/>
              <p:cNvSpPr txBox="1"/>
              <p:nvPr/>
            </p:nvSpPr>
            <p:spPr>
              <a:xfrm>
                <a:off x="0" y="222759"/>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sp>
            <p:nvSpPr>
              <p:cNvPr id="1311"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12"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13" name="e"/>
              <p:cNvSpPr txBox="1"/>
              <p:nvPr/>
            </p:nvSpPr>
            <p:spPr>
              <a:xfrm>
                <a:off x="148755"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e</a:t>
                </a:r>
              </a:p>
            </p:txBody>
          </p:sp>
        </p:grpSp>
      </p:grpSp>
      <p:sp>
        <p:nvSpPr>
          <p:cNvPr id="1316" name="Storing an expression without evaluating it.…"/>
          <p:cNvSpPr txBox="1"/>
          <p:nvPr/>
        </p:nvSpPr>
        <p:spPr>
          <a:xfrm>
            <a:off x="370463" y="1464045"/>
            <a:ext cx="1348110" cy="94418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t>Storing an expression without evaluating it.</a:t>
            </a:r>
          </a:p>
          <a:p>
            <a:pPr>
              <a:lnSpc>
                <a:spcPct val="80000"/>
              </a:lnSpc>
              <a:spcBef>
                <a:spcPts val="0"/>
              </a:spcBef>
              <a:defRPr i="1" sz="1100">
                <a:solidFill>
                  <a:srgbClr val="000000"/>
                </a:solidFill>
              </a:defRPr>
            </a:pPr>
            <a:r>
              <a:rPr b="0"/>
              <a:t>e &lt;- expr(a + b)</a:t>
            </a:r>
          </a:p>
        </p:txBody>
      </p:sp>
      <p:sp>
        <p:nvSpPr>
          <p:cNvPr id="1317" name="!!   Unquotes the symbol or call that follows. Pronounced &quot;unquote&quot; or &quot;bang-bang.&quot; a &lt;- 1; b &lt;- 2…"/>
          <p:cNvSpPr txBox="1"/>
          <p:nvPr/>
        </p:nvSpPr>
        <p:spPr>
          <a:xfrm>
            <a:off x="3083553" y="5560566"/>
            <a:ext cx="1400532" cy="486498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sz="1100">
                <a:solidFill>
                  <a:srgbClr val="000000"/>
                </a:solidFill>
              </a:defRPr>
            </a:pPr>
            <a:r>
              <a:t>!!</a:t>
            </a:r>
            <a:r>
              <a:rPr b="0"/>
              <a:t>   Unquotes the symbol or call that follows. Pronounced "unquote" or "bang-bang." </a:t>
            </a:r>
            <a:r>
              <a:rPr b="0" i="1"/>
              <a:t>a &lt;- 1; b &lt;- 2</a:t>
            </a:r>
            <a:endParaRPr b="0"/>
          </a:p>
          <a:p>
            <a:pPr>
              <a:lnSpc>
                <a:spcPct val="80000"/>
              </a:lnSpc>
              <a:spcBef>
                <a:spcPts val="2000"/>
              </a:spcBef>
              <a:defRPr i="1" sz="1100">
                <a:solidFill>
                  <a:srgbClr val="000000"/>
                </a:solidFill>
              </a:defRPr>
            </a:pPr>
            <a:r>
              <a:rPr b="0"/>
              <a:t>expr(log(!!a + b))</a:t>
            </a:r>
            <a:endParaRPr b="0"/>
          </a:p>
          <a:p>
            <a:pPr>
              <a:lnSpc>
                <a:spcPct val="80000"/>
              </a:lnSpc>
              <a:spcBef>
                <a:spcPts val="0"/>
              </a:spcBef>
              <a:defRPr sz="1100">
                <a:solidFill>
                  <a:srgbClr val="000000"/>
                </a:solidFill>
              </a:defRPr>
            </a:pPr>
            <a:r>
              <a:rPr b="0"/>
              <a:t>Combine </a:t>
            </a:r>
            <a:r>
              <a:t>!! </a:t>
            </a:r>
            <a:r>
              <a:rPr b="0"/>
              <a:t>with </a:t>
            </a:r>
            <a:r>
              <a:t>()</a:t>
            </a:r>
            <a:r>
              <a:rPr b="0"/>
              <a:t> </a:t>
            </a:r>
            <a:endParaRPr b="0"/>
          </a:p>
          <a:p>
            <a:pPr>
              <a:lnSpc>
                <a:spcPct val="80000"/>
              </a:lnSpc>
              <a:spcBef>
                <a:spcPts val="0"/>
              </a:spcBef>
              <a:defRPr sz="1100">
                <a:solidFill>
                  <a:srgbClr val="000000"/>
                </a:solidFill>
              </a:defRPr>
            </a:pPr>
            <a:r>
              <a:rPr b="0"/>
              <a:t>to unquote a longer expression. </a:t>
            </a:r>
            <a:endParaRPr b="0"/>
          </a:p>
          <a:p>
            <a:pPr>
              <a:lnSpc>
                <a:spcPct val="80000"/>
              </a:lnSpc>
              <a:spcBef>
                <a:spcPts val="0"/>
              </a:spcBef>
              <a:defRPr sz="1100">
                <a:solidFill>
                  <a:srgbClr val="000000"/>
                </a:solidFill>
              </a:defRPr>
            </a:pPr>
            <a:r>
              <a:rPr b="0" i="1"/>
              <a:t>a &lt;- 1; b &lt;- 2</a:t>
            </a:r>
            <a:endParaRPr b="0"/>
          </a:p>
          <a:p>
            <a:pPr>
              <a:lnSpc>
                <a:spcPct val="80000"/>
              </a:lnSpc>
              <a:spcBef>
                <a:spcPts val="2000"/>
              </a:spcBef>
              <a:defRPr sz="1100">
                <a:solidFill>
                  <a:srgbClr val="000000"/>
                </a:solidFill>
              </a:defRPr>
            </a:pPr>
            <a:r>
              <a:rPr b="0" i="1"/>
              <a:t>expr(log(!!(a + b)))</a:t>
            </a:r>
            <a:endParaRPr b="0"/>
          </a:p>
          <a:p>
            <a:pPr>
              <a:lnSpc>
                <a:spcPct val="80000"/>
              </a:lnSpc>
              <a:spcBef>
                <a:spcPts val="0"/>
              </a:spcBef>
              <a:defRPr sz="1100">
                <a:solidFill>
                  <a:srgbClr val="000000"/>
                </a:solidFill>
              </a:defRPr>
            </a:pPr>
            <a:r>
              <a:t>!!!</a:t>
            </a:r>
            <a:r>
              <a:rPr b="0"/>
              <a:t>   Unquotes a vector or list and splices the results as arguments into the surrounding call. Pronounced "unquote splice" or "bang-bang-bang."</a:t>
            </a:r>
            <a:endParaRPr b="0"/>
          </a:p>
          <a:p>
            <a:pPr>
              <a:lnSpc>
                <a:spcPct val="80000"/>
              </a:lnSpc>
              <a:spcBef>
                <a:spcPts val="0"/>
              </a:spcBef>
              <a:defRPr i="1" sz="1100">
                <a:solidFill>
                  <a:srgbClr val="000000"/>
                </a:solidFill>
              </a:defRPr>
            </a:pPr>
            <a:r>
              <a:rPr b="0"/>
              <a:t>x &lt;- list(8, b = 2) </a:t>
            </a:r>
            <a:endParaRPr b="0"/>
          </a:p>
          <a:p>
            <a:pPr>
              <a:lnSpc>
                <a:spcPct val="80000"/>
              </a:lnSpc>
              <a:spcBef>
                <a:spcPts val="2100"/>
              </a:spcBef>
              <a:defRPr i="1" sz="1100">
                <a:solidFill>
                  <a:srgbClr val="000000"/>
                </a:solidFill>
              </a:defRPr>
            </a:pPr>
            <a:r>
              <a:rPr b="0"/>
              <a:t>expr(log(!!!x))</a:t>
            </a:r>
            <a:endParaRPr b="0"/>
          </a:p>
          <a:p>
            <a:pPr>
              <a:lnSpc>
                <a:spcPct val="80000"/>
              </a:lnSpc>
              <a:spcBef>
                <a:spcPts val="0"/>
              </a:spcBef>
              <a:defRPr sz="1100">
                <a:solidFill>
                  <a:srgbClr val="000000"/>
                </a:solidFill>
              </a:defRPr>
            </a:pPr>
            <a:r>
              <a:rPr baseline="9090"/>
              <a:t>:</a:t>
            </a:r>
            <a:r>
              <a:t>=</a:t>
            </a:r>
            <a:r>
              <a:rPr b="0"/>
              <a:t>   Replaces an = to allow unquoting within the name that appears on the left hand side of the =. Use with </a:t>
            </a:r>
            <a:r>
              <a:t>!!</a:t>
            </a:r>
            <a:endParaRPr b="0"/>
          </a:p>
          <a:p>
            <a:pPr>
              <a:lnSpc>
                <a:spcPct val="80000"/>
              </a:lnSpc>
              <a:spcBef>
                <a:spcPts val="0"/>
              </a:spcBef>
              <a:defRPr i="1" sz="1100">
                <a:solidFill>
                  <a:srgbClr val="000000"/>
                </a:solidFill>
              </a:defRPr>
            </a:pPr>
            <a:r>
              <a:rPr b="0"/>
              <a:t>n &lt;- expr(uno)</a:t>
            </a:r>
            <a:endParaRPr b="0"/>
          </a:p>
          <a:p>
            <a:pPr>
              <a:lnSpc>
                <a:spcPct val="80000"/>
              </a:lnSpc>
              <a:spcBef>
                <a:spcPts val="0"/>
              </a:spcBef>
              <a:defRPr i="1" sz="1100">
                <a:solidFill>
                  <a:srgbClr val="000000"/>
                </a:solidFill>
              </a:defRPr>
            </a:pPr>
            <a:r>
              <a:rPr b="0"/>
              <a:t>tibble::tibble(!!n := 1)</a:t>
            </a:r>
          </a:p>
        </p:txBody>
      </p:sp>
      <p:sp>
        <p:nvSpPr>
          <p:cNvPr id="1318" name="Line"/>
          <p:cNvSpPr/>
          <p:nvPr/>
        </p:nvSpPr>
        <p:spPr>
          <a:xfrm>
            <a:off x="334889" y="619125"/>
            <a:ext cx="4189930" cy="0"/>
          </a:xfrm>
          <a:prstGeom prst="line">
            <a:avLst/>
          </a:prstGeom>
          <a:ln w="6350">
            <a:solidFill>
              <a:srgbClr val="000000"/>
            </a:solidFill>
            <a:miter lim="400000"/>
          </a:ln>
        </p:spPr>
        <p:txBody>
          <a:bodyPr lIns="54570" tIns="54570" rIns="54570" bIns="54570" anchor="ctr"/>
          <a:lstStyle/>
          <a:p>
            <a:pPr>
              <a:lnSpc>
                <a:spcPct val="80000"/>
              </a:lnSpc>
              <a:spcBef>
                <a:spcPts val="600"/>
              </a:spcBef>
              <a:defRPr b="0">
                <a:solidFill>
                  <a:srgbClr val="000000"/>
                </a:solidFill>
              </a:defRPr>
            </a:pPr>
          </a:p>
        </p:txBody>
      </p:sp>
      <p:grpSp>
        <p:nvGrpSpPr>
          <p:cNvPr id="1353" name="Group"/>
          <p:cNvGrpSpPr/>
          <p:nvPr/>
        </p:nvGrpSpPr>
        <p:grpSpPr>
          <a:xfrm>
            <a:off x="371402" y="5560566"/>
            <a:ext cx="2466403" cy="912984"/>
            <a:chOff x="0" y="0"/>
            <a:chExt cx="2466402" cy="912983"/>
          </a:xfrm>
        </p:grpSpPr>
        <p:sp>
          <p:nvSpPr>
            <p:cNvPr id="1319" name="expr(log(!!a + b))"/>
            <p:cNvSpPr txBox="1"/>
            <p:nvPr/>
          </p:nvSpPr>
          <p:spPr>
            <a:xfrm>
              <a:off x="212762" y="626043"/>
              <a:ext cx="1106168"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p>
              <a:pPr>
                <a:lnSpc>
                  <a:spcPct val="80000"/>
                </a:lnSpc>
                <a:spcBef>
                  <a:spcPts val="2300"/>
                </a:spcBef>
                <a:defRPr b="0" i="1" sz="1100">
                  <a:solidFill>
                    <a:schemeClr val="accent3">
                      <a:hueOff val="-145836"/>
                      <a:satOff val="-20311"/>
                      <a:lumOff val="-24375"/>
                    </a:schemeClr>
                  </a:solidFill>
                  <a:latin typeface="Source Sans Pro Semibold"/>
                  <a:ea typeface="Source Sans Pro Semibold"/>
                  <a:cs typeface="Source Sans Pro Semibold"/>
                  <a:sym typeface="Source Sans Pro Semibold"/>
                </a:defRPr>
              </a:pPr>
              <a:r>
                <a:t>expr(log(</a:t>
              </a:r>
              <a:r>
                <a:rPr b="1">
                  <a:solidFill>
                    <a:srgbClr val="000000"/>
                  </a:solidFill>
                  <a:latin typeface="Source Sans Pro"/>
                  <a:ea typeface="Source Sans Pro"/>
                  <a:cs typeface="Source Sans Pro"/>
                  <a:sym typeface="Source Sans Pro"/>
                </a:rPr>
                <a:t>!!</a:t>
              </a:r>
              <a:r>
                <a:t>a + b))</a:t>
              </a:r>
            </a:p>
          </p:txBody>
        </p:sp>
        <p:grpSp>
          <p:nvGrpSpPr>
            <p:cNvPr id="1352" name="Group"/>
            <p:cNvGrpSpPr/>
            <p:nvPr/>
          </p:nvGrpSpPr>
          <p:grpSpPr>
            <a:xfrm>
              <a:off x="-1" y="0"/>
              <a:ext cx="2466404" cy="656961"/>
              <a:chOff x="0" y="0"/>
              <a:chExt cx="2466402" cy="656960"/>
            </a:xfrm>
          </p:grpSpPr>
          <p:grpSp>
            <p:nvGrpSpPr>
              <p:cNvPr id="1348" name="Group"/>
              <p:cNvGrpSpPr/>
              <p:nvPr/>
            </p:nvGrpSpPr>
            <p:grpSpPr>
              <a:xfrm>
                <a:off x="0" y="0"/>
                <a:ext cx="2466403" cy="609996"/>
                <a:chOff x="0" y="-103841"/>
                <a:chExt cx="2466402" cy="609995"/>
              </a:xfrm>
            </p:grpSpPr>
            <p:sp>
              <p:nvSpPr>
                <p:cNvPr id="1320" name="Arrow"/>
                <p:cNvSpPr/>
                <p:nvPr/>
              </p:nvSpPr>
              <p:spPr>
                <a:xfrm>
                  <a:off x="0" y="38800"/>
                  <a:ext cx="1703721" cy="303400"/>
                </a:xfrm>
                <a:prstGeom prst="rightArrow">
                  <a:avLst>
                    <a:gd name="adj1" fmla="val 57784"/>
                    <a:gd name="adj2" fmla="val 57209"/>
                  </a:avLst>
                </a:prstGeom>
                <a:solidFill>
                  <a:srgbClr val="5E5E5E"/>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nvGrpSpPr>
                <p:cNvPr id="1326" name="Group"/>
                <p:cNvGrpSpPr/>
                <p:nvPr/>
              </p:nvGrpSpPr>
              <p:grpSpPr>
                <a:xfrm>
                  <a:off x="627973" y="-103842"/>
                  <a:ext cx="186218" cy="406797"/>
                  <a:chOff x="0" y="0"/>
                  <a:chExt cx="186216" cy="406795"/>
                </a:xfrm>
              </p:grpSpPr>
              <p:sp>
                <p:nvSpPr>
                  <p:cNvPr id="1321" name="Rectangle"/>
                  <p:cNvSpPr/>
                  <p:nvPr/>
                </p:nvSpPr>
                <p:spPr>
                  <a:xfrm>
                    <a:off x="8967" y="147911"/>
                    <a:ext cx="168283" cy="254481"/>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22" name="1"/>
                  <p:cNvSpPr txBox="1"/>
                  <p:nvPr/>
                </p:nvSpPr>
                <p:spPr>
                  <a:xfrm>
                    <a:off x="0" y="209011"/>
                    <a:ext cx="186217"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1</a:t>
                    </a:r>
                  </a:p>
                </p:txBody>
              </p:sp>
              <p:sp>
                <p:nvSpPr>
                  <p:cNvPr id="1323" name="Square"/>
                  <p:cNvSpPr/>
                  <p:nvPr/>
                </p:nvSpPr>
                <p:spPr>
                  <a:xfrm>
                    <a:off x="7787" y="18160"/>
                    <a:ext cx="170643"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24" name="Rectangle"/>
                  <p:cNvSpPr/>
                  <p:nvPr/>
                </p:nvSpPr>
                <p:spPr>
                  <a:xfrm>
                    <a:off x="7787" y="15450"/>
                    <a:ext cx="172860"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25" name="a"/>
                  <p:cNvSpPr txBox="1"/>
                  <p:nvPr/>
                </p:nvSpPr>
                <p:spPr>
                  <a:xfrm>
                    <a:off x="52553" y="0"/>
                    <a:ext cx="557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a</a:t>
                    </a:r>
                  </a:p>
                </p:txBody>
              </p:sp>
            </p:grpSp>
            <p:grpSp>
              <p:nvGrpSpPr>
                <p:cNvPr id="1332" name="Group"/>
                <p:cNvGrpSpPr/>
                <p:nvPr/>
              </p:nvGrpSpPr>
              <p:grpSpPr>
                <a:xfrm>
                  <a:off x="840228" y="73958"/>
                  <a:ext cx="351318" cy="432197"/>
                  <a:chOff x="0" y="0"/>
                  <a:chExt cx="351316" cy="432195"/>
                </a:xfrm>
              </p:grpSpPr>
              <p:sp>
                <p:nvSpPr>
                  <p:cNvPr id="1327" name="Rectangle"/>
                  <p:cNvSpPr/>
                  <p:nvPr/>
                </p:nvSpPr>
                <p:spPr>
                  <a:xfrm>
                    <a:off x="16918" y="173310"/>
                    <a:ext cx="317481"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28" name="fun"/>
                  <p:cNvSpPr txBox="1"/>
                  <p:nvPr/>
                </p:nvSpPr>
                <p:spPr>
                  <a:xfrm>
                    <a:off x="0" y="234411"/>
                    <a:ext cx="351317"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fun</a:t>
                    </a:r>
                  </a:p>
                </p:txBody>
              </p:sp>
              <p:sp>
                <p:nvSpPr>
                  <p:cNvPr id="1329" name="Rectangle"/>
                  <p:cNvSpPr/>
                  <p:nvPr/>
                </p:nvSpPr>
                <p:spPr>
                  <a:xfrm>
                    <a:off x="14692" y="43560"/>
                    <a:ext cx="321934"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30" name="Rectangle"/>
                  <p:cNvSpPr/>
                  <p:nvPr/>
                </p:nvSpPr>
                <p:spPr>
                  <a:xfrm>
                    <a:off x="14692" y="40850"/>
                    <a:ext cx="326116"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31" name="+"/>
                  <p:cNvSpPr txBox="1"/>
                  <p:nvPr/>
                </p:nvSpPr>
                <p:spPr>
                  <a:xfrm>
                    <a:off x="123107" y="0"/>
                    <a:ext cx="105103"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1300">
                        <a:solidFill>
                          <a:srgbClr val="000000"/>
                        </a:solidFill>
                      </a:defRPr>
                    </a:lvl1pPr>
                  </a:lstStyle>
                  <a:p>
                    <a:pPr/>
                    <a:r>
                      <a:t>+</a:t>
                    </a:r>
                  </a:p>
                </p:txBody>
              </p:sp>
            </p:grpSp>
            <p:grpSp>
              <p:nvGrpSpPr>
                <p:cNvPr id="1338" name="Group"/>
                <p:cNvGrpSpPr/>
                <p:nvPr/>
              </p:nvGrpSpPr>
              <p:grpSpPr>
                <a:xfrm>
                  <a:off x="1217583" y="99358"/>
                  <a:ext cx="186218" cy="406797"/>
                  <a:chOff x="0" y="0"/>
                  <a:chExt cx="186216" cy="406795"/>
                </a:xfrm>
              </p:grpSpPr>
              <p:sp>
                <p:nvSpPr>
                  <p:cNvPr id="1333" name="Rectangle"/>
                  <p:cNvSpPr/>
                  <p:nvPr/>
                </p:nvSpPr>
                <p:spPr>
                  <a:xfrm>
                    <a:off x="8967" y="147911"/>
                    <a:ext cx="168283" cy="254481"/>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34" name="2"/>
                  <p:cNvSpPr txBox="1"/>
                  <p:nvPr/>
                </p:nvSpPr>
                <p:spPr>
                  <a:xfrm>
                    <a:off x="0" y="209011"/>
                    <a:ext cx="186217"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2</a:t>
                    </a:r>
                  </a:p>
                </p:txBody>
              </p:sp>
              <p:sp>
                <p:nvSpPr>
                  <p:cNvPr id="1335" name="Square"/>
                  <p:cNvSpPr/>
                  <p:nvPr/>
                </p:nvSpPr>
                <p:spPr>
                  <a:xfrm>
                    <a:off x="7787" y="18160"/>
                    <a:ext cx="170642"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36" name="Rectangle"/>
                  <p:cNvSpPr/>
                  <p:nvPr/>
                </p:nvSpPr>
                <p:spPr>
                  <a:xfrm>
                    <a:off x="7787" y="15450"/>
                    <a:ext cx="172859"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37" name="b"/>
                  <p:cNvSpPr txBox="1"/>
                  <p:nvPr/>
                </p:nvSpPr>
                <p:spPr>
                  <a:xfrm>
                    <a:off x="52553" y="0"/>
                    <a:ext cx="557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b</a:t>
                    </a:r>
                  </a:p>
                </p:txBody>
              </p:sp>
            </p:grpSp>
            <p:sp>
              <p:nvSpPr>
                <p:cNvPr id="1339" name="("/>
                <p:cNvSpPr txBox="1"/>
                <p:nvPr/>
              </p:nvSpPr>
              <p:spPr>
                <a:xfrm>
                  <a:off x="501065" y="39408"/>
                  <a:ext cx="167104"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sp>
              <p:nvSpPr>
                <p:cNvPr id="1340" name=")"/>
                <p:cNvSpPr txBox="1"/>
                <p:nvPr/>
              </p:nvSpPr>
              <p:spPr>
                <a:xfrm>
                  <a:off x="1389260" y="39408"/>
                  <a:ext cx="167104"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grpSp>
              <p:nvGrpSpPr>
                <p:cNvPr id="1346" name="Group"/>
                <p:cNvGrpSpPr/>
                <p:nvPr/>
              </p:nvGrpSpPr>
              <p:grpSpPr>
                <a:xfrm>
                  <a:off x="113623" y="86658"/>
                  <a:ext cx="424511" cy="419497"/>
                  <a:chOff x="0" y="12699"/>
                  <a:chExt cx="424510" cy="419495"/>
                </a:xfrm>
              </p:grpSpPr>
              <p:sp>
                <p:nvSpPr>
                  <p:cNvPr id="1341"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42" name="fun"/>
                  <p:cNvSpPr txBox="1"/>
                  <p:nvPr/>
                </p:nvSpPr>
                <p:spPr>
                  <a:xfrm>
                    <a:off x="0" y="234411"/>
                    <a:ext cx="424511"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0" sz="1000">
                        <a:solidFill>
                          <a:srgbClr val="000000"/>
                        </a:solidFill>
                        <a:latin typeface="Monaco"/>
                        <a:ea typeface="Monaco"/>
                        <a:cs typeface="Monaco"/>
                        <a:sym typeface="Monaco"/>
                      </a:defRPr>
                    </a:lvl1pPr>
                  </a:lstStyle>
                  <a:p>
                    <a:pPr/>
                    <a:r>
                      <a:t>fun</a:t>
                    </a:r>
                  </a:p>
                </p:txBody>
              </p:sp>
              <p:sp>
                <p:nvSpPr>
                  <p:cNvPr id="1343"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44"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45" name="log"/>
                  <p:cNvSpPr txBox="1"/>
                  <p:nvPr/>
                </p:nvSpPr>
                <p:spPr>
                  <a:xfrm>
                    <a:off x="101130" y="12699"/>
                    <a:ext cx="22225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log</a:t>
                    </a:r>
                  </a:p>
                </p:txBody>
              </p:sp>
            </p:grpSp>
            <p:sp>
              <p:nvSpPr>
                <p:cNvPr id="1347" name="Group"/>
                <p:cNvSpPr txBox="1"/>
                <p:nvPr/>
              </p:nvSpPr>
              <p:spPr>
                <a:xfrm>
                  <a:off x="1713490" y="0"/>
                  <a:ext cx="752913" cy="381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log(1 + b)</a:t>
                  </a:r>
                </a:p>
              </p:txBody>
            </p:sp>
          </p:grpSp>
          <p:grpSp>
            <p:nvGrpSpPr>
              <p:cNvPr id="1351" name="Group"/>
              <p:cNvGrpSpPr/>
              <p:nvPr/>
            </p:nvGrpSpPr>
            <p:grpSpPr>
              <a:xfrm>
                <a:off x="587749" y="455201"/>
                <a:ext cx="210840" cy="201760"/>
                <a:chOff x="15453" y="0"/>
                <a:chExt cx="210838" cy="201759"/>
              </a:xfrm>
            </p:grpSpPr>
            <p:sp>
              <p:nvSpPr>
                <p:cNvPr id="1349" name="!!"/>
                <p:cNvSpPr txBox="1"/>
                <p:nvPr/>
              </p:nvSpPr>
              <p:spPr>
                <a:xfrm>
                  <a:off x="51839" y="60736"/>
                  <a:ext cx="135313" cy="141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lvl1pPr algn="ctr" defTabSz="484886">
                    <a:lnSpc>
                      <a:spcPct val="80000"/>
                    </a:lnSpc>
                    <a:spcBef>
                      <a:spcPts val="0"/>
                    </a:spcBef>
                    <a:defRPr b="0" sz="913">
                      <a:solidFill>
                        <a:srgbClr val="C0C0C0"/>
                      </a:solidFill>
                      <a:latin typeface="Source Sans Pro Black"/>
                      <a:ea typeface="Source Sans Pro Black"/>
                      <a:cs typeface="Source Sans Pro Black"/>
                      <a:sym typeface="Source Sans Pro Black"/>
                    </a:defRPr>
                  </a:lvl1pPr>
                </a:lstStyle>
                <a:p>
                  <a:pPr/>
                  <a:r>
                    <a:t>!!</a:t>
                  </a:r>
                </a:p>
              </p:txBody>
            </p:sp>
            <p:sp>
              <p:nvSpPr>
                <p:cNvPr id="1350" name="Arrow"/>
                <p:cNvSpPr/>
                <p:nvPr/>
              </p:nvSpPr>
              <p:spPr>
                <a:xfrm rot="16200000">
                  <a:off x="24756" y="-9304"/>
                  <a:ext cx="192233" cy="210839"/>
                </a:xfrm>
                <a:prstGeom prst="rightArrow">
                  <a:avLst>
                    <a:gd name="adj1" fmla="val 68586"/>
                    <a:gd name="adj2" fmla="val 56488"/>
                  </a:avLst>
                </a:prstGeom>
                <a:noFill/>
                <a:ln w="25400" cap="flat">
                  <a:solidFill>
                    <a:srgbClr val="C0C0C0"/>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C0C0C0"/>
                      </a:solidFill>
                    </a:defRPr>
                  </a:pPr>
                </a:p>
              </p:txBody>
            </p:sp>
          </p:grpSp>
        </p:grpSp>
      </p:grpSp>
      <p:grpSp>
        <p:nvGrpSpPr>
          <p:cNvPr id="1376" name="Group"/>
          <p:cNvGrpSpPr/>
          <p:nvPr/>
        </p:nvGrpSpPr>
        <p:grpSpPr>
          <a:xfrm>
            <a:off x="371402" y="6705999"/>
            <a:ext cx="2352103" cy="897851"/>
            <a:chOff x="0" y="0"/>
            <a:chExt cx="2352102" cy="897850"/>
          </a:xfrm>
        </p:grpSpPr>
        <p:sp>
          <p:nvSpPr>
            <p:cNvPr id="1354" name="expr(log(!!(a + b)))"/>
            <p:cNvSpPr txBox="1"/>
            <p:nvPr/>
          </p:nvSpPr>
          <p:spPr>
            <a:xfrm>
              <a:off x="212762" y="610909"/>
              <a:ext cx="1200046"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p>
              <a:pPr>
                <a:lnSpc>
                  <a:spcPct val="80000"/>
                </a:lnSpc>
                <a:spcBef>
                  <a:spcPts val="2300"/>
                </a:spcBef>
                <a:defRPr b="0" i="1" sz="1100">
                  <a:solidFill>
                    <a:schemeClr val="accent3">
                      <a:hueOff val="-145836"/>
                      <a:satOff val="-20311"/>
                      <a:lumOff val="-24375"/>
                    </a:schemeClr>
                  </a:solidFill>
                  <a:latin typeface="Source Sans Pro Semibold"/>
                  <a:ea typeface="Source Sans Pro Semibold"/>
                  <a:cs typeface="Source Sans Pro Semibold"/>
                  <a:sym typeface="Source Sans Pro Semibold"/>
                </a:defRPr>
              </a:pPr>
              <a:r>
                <a:t>expr(log(</a:t>
              </a:r>
              <a:r>
                <a:rPr b="1">
                  <a:solidFill>
                    <a:srgbClr val="000000"/>
                  </a:solidFill>
                  <a:latin typeface="Source Sans Pro"/>
                  <a:ea typeface="Source Sans Pro"/>
                  <a:cs typeface="Source Sans Pro"/>
                  <a:sym typeface="Source Sans Pro"/>
                </a:rPr>
                <a:t>!!(</a:t>
              </a:r>
              <a:r>
                <a:t>a + b</a:t>
              </a:r>
              <a:r>
                <a:rPr b="1">
                  <a:solidFill>
                    <a:srgbClr val="000000"/>
                  </a:solidFill>
                  <a:latin typeface="Source Sans Pro"/>
                  <a:ea typeface="Source Sans Pro"/>
                  <a:cs typeface="Source Sans Pro"/>
                  <a:sym typeface="Source Sans Pro"/>
                </a:rPr>
                <a:t>)</a:t>
              </a:r>
              <a:r>
                <a:t>))</a:t>
              </a:r>
            </a:p>
          </p:txBody>
        </p:sp>
        <p:grpSp>
          <p:nvGrpSpPr>
            <p:cNvPr id="1375" name="Group"/>
            <p:cNvGrpSpPr/>
            <p:nvPr/>
          </p:nvGrpSpPr>
          <p:grpSpPr>
            <a:xfrm>
              <a:off x="-1" y="-1"/>
              <a:ext cx="2352104" cy="638924"/>
              <a:chOff x="0" y="0"/>
              <a:chExt cx="2352102" cy="638922"/>
            </a:xfrm>
          </p:grpSpPr>
          <p:grpSp>
            <p:nvGrpSpPr>
              <p:cNvPr id="1371" name="Group"/>
              <p:cNvGrpSpPr/>
              <p:nvPr/>
            </p:nvGrpSpPr>
            <p:grpSpPr>
              <a:xfrm>
                <a:off x="0" y="0"/>
                <a:ext cx="2352103" cy="605327"/>
                <a:chOff x="0" y="0"/>
                <a:chExt cx="2352102" cy="605326"/>
              </a:xfrm>
            </p:grpSpPr>
            <p:sp>
              <p:nvSpPr>
                <p:cNvPr id="1355" name="Arrow"/>
                <p:cNvSpPr/>
                <p:nvPr/>
              </p:nvSpPr>
              <p:spPr>
                <a:xfrm>
                  <a:off x="0" y="137972"/>
                  <a:ext cx="1703721" cy="303399"/>
                </a:xfrm>
                <a:prstGeom prst="rightArrow">
                  <a:avLst>
                    <a:gd name="adj1" fmla="val 57784"/>
                    <a:gd name="adj2" fmla="val 57209"/>
                  </a:avLst>
                </a:prstGeom>
                <a:solidFill>
                  <a:srgbClr val="5E5E5E"/>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nvGrpSpPr>
                <p:cNvPr id="1361" name="Group"/>
                <p:cNvGrpSpPr/>
                <p:nvPr/>
              </p:nvGrpSpPr>
              <p:grpSpPr>
                <a:xfrm>
                  <a:off x="653373" y="0"/>
                  <a:ext cx="736601" cy="402126"/>
                  <a:chOff x="0" y="0"/>
                  <a:chExt cx="736600" cy="402125"/>
                </a:xfrm>
              </p:grpSpPr>
              <p:sp>
                <p:nvSpPr>
                  <p:cNvPr id="1356" name="Rectangle"/>
                  <p:cNvSpPr/>
                  <p:nvPr/>
                </p:nvSpPr>
                <p:spPr>
                  <a:xfrm>
                    <a:off x="35472" y="143241"/>
                    <a:ext cx="689418"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57" name="3"/>
                  <p:cNvSpPr txBox="1"/>
                  <p:nvPr/>
                </p:nvSpPr>
                <p:spPr>
                  <a:xfrm>
                    <a:off x="0" y="204341"/>
                    <a:ext cx="736600"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3</a:t>
                    </a:r>
                  </a:p>
                </p:txBody>
              </p:sp>
              <p:sp>
                <p:nvSpPr>
                  <p:cNvPr id="1358" name="Rectangle"/>
                  <p:cNvSpPr/>
                  <p:nvPr/>
                </p:nvSpPr>
                <p:spPr>
                  <a:xfrm>
                    <a:off x="30805" y="13491"/>
                    <a:ext cx="674992"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59" name="Rectangle"/>
                  <p:cNvSpPr/>
                  <p:nvPr/>
                </p:nvSpPr>
                <p:spPr>
                  <a:xfrm>
                    <a:off x="30805" y="10780"/>
                    <a:ext cx="683760"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60" name="a + b"/>
                  <p:cNvSpPr txBox="1"/>
                  <p:nvPr/>
                </p:nvSpPr>
                <p:spPr>
                  <a:xfrm>
                    <a:off x="197391" y="0"/>
                    <a:ext cx="341820"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a + b</a:t>
                    </a:r>
                  </a:p>
                </p:txBody>
              </p:sp>
            </p:grpSp>
            <p:sp>
              <p:nvSpPr>
                <p:cNvPr id="1362" name="("/>
                <p:cNvSpPr txBox="1"/>
                <p:nvPr/>
              </p:nvSpPr>
              <p:spPr>
                <a:xfrm>
                  <a:off x="501065" y="138579"/>
                  <a:ext cx="167104"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sp>
              <p:nvSpPr>
                <p:cNvPr id="1363" name=")"/>
                <p:cNvSpPr txBox="1"/>
                <p:nvPr/>
              </p:nvSpPr>
              <p:spPr>
                <a:xfrm>
                  <a:off x="1389260" y="138579"/>
                  <a:ext cx="167104"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grpSp>
              <p:nvGrpSpPr>
                <p:cNvPr id="1369" name="Group"/>
                <p:cNvGrpSpPr/>
                <p:nvPr/>
              </p:nvGrpSpPr>
              <p:grpSpPr>
                <a:xfrm>
                  <a:off x="113623" y="185830"/>
                  <a:ext cx="424511" cy="419497"/>
                  <a:chOff x="0" y="12699"/>
                  <a:chExt cx="424510" cy="419495"/>
                </a:xfrm>
              </p:grpSpPr>
              <p:sp>
                <p:nvSpPr>
                  <p:cNvPr id="1364"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65" name="fun"/>
                  <p:cNvSpPr txBox="1"/>
                  <p:nvPr/>
                </p:nvSpPr>
                <p:spPr>
                  <a:xfrm>
                    <a:off x="0" y="234411"/>
                    <a:ext cx="424511"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0" sz="1000">
                        <a:solidFill>
                          <a:srgbClr val="000000"/>
                        </a:solidFill>
                        <a:latin typeface="Monaco"/>
                        <a:ea typeface="Monaco"/>
                        <a:cs typeface="Monaco"/>
                        <a:sym typeface="Monaco"/>
                      </a:defRPr>
                    </a:lvl1pPr>
                  </a:lstStyle>
                  <a:p>
                    <a:pPr/>
                    <a:r>
                      <a:t>fun</a:t>
                    </a:r>
                  </a:p>
                </p:txBody>
              </p:sp>
              <p:sp>
                <p:nvSpPr>
                  <p:cNvPr id="1366"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67"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68" name="log"/>
                  <p:cNvSpPr txBox="1"/>
                  <p:nvPr/>
                </p:nvSpPr>
                <p:spPr>
                  <a:xfrm>
                    <a:off x="101130" y="12699"/>
                    <a:ext cx="22225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log</a:t>
                    </a:r>
                  </a:p>
                </p:txBody>
              </p:sp>
            </p:grpSp>
            <p:sp>
              <p:nvSpPr>
                <p:cNvPr id="1370" name="Group"/>
                <p:cNvSpPr txBox="1"/>
                <p:nvPr/>
              </p:nvSpPr>
              <p:spPr>
                <a:xfrm>
                  <a:off x="1599190" y="99171"/>
                  <a:ext cx="752913"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log(3)</a:t>
                  </a:r>
                </a:p>
              </p:txBody>
            </p:sp>
          </p:grpSp>
          <p:grpSp>
            <p:nvGrpSpPr>
              <p:cNvPr id="1374" name="Group"/>
              <p:cNvGrpSpPr/>
              <p:nvPr/>
            </p:nvGrpSpPr>
            <p:grpSpPr>
              <a:xfrm>
                <a:off x="908424" y="437163"/>
                <a:ext cx="210840" cy="201760"/>
                <a:chOff x="15453" y="0"/>
                <a:chExt cx="210838" cy="201759"/>
              </a:xfrm>
            </p:grpSpPr>
            <p:sp>
              <p:nvSpPr>
                <p:cNvPr id="1372" name="!!"/>
                <p:cNvSpPr txBox="1"/>
                <p:nvPr/>
              </p:nvSpPr>
              <p:spPr>
                <a:xfrm>
                  <a:off x="51839" y="60736"/>
                  <a:ext cx="135313" cy="141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lvl1pPr algn="ctr" defTabSz="484886">
                    <a:lnSpc>
                      <a:spcPct val="80000"/>
                    </a:lnSpc>
                    <a:spcBef>
                      <a:spcPts val="0"/>
                    </a:spcBef>
                    <a:defRPr b="0" sz="913">
                      <a:solidFill>
                        <a:srgbClr val="C0C0C0"/>
                      </a:solidFill>
                      <a:latin typeface="Source Sans Pro Black"/>
                      <a:ea typeface="Source Sans Pro Black"/>
                      <a:cs typeface="Source Sans Pro Black"/>
                      <a:sym typeface="Source Sans Pro Black"/>
                    </a:defRPr>
                  </a:lvl1pPr>
                </a:lstStyle>
                <a:p>
                  <a:pPr/>
                  <a:r>
                    <a:t>!!</a:t>
                  </a:r>
                </a:p>
              </p:txBody>
            </p:sp>
            <p:sp>
              <p:nvSpPr>
                <p:cNvPr id="1373" name="Arrow"/>
                <p:cNvSpPr/>
                <p:nvPr/>
              </p:nvSpPr>
              <p:spPr>
                <a:xfrm rot="16200000">
                  <a:off x="24756" y="-9304"/>
                  <a:ext cx="192233" cy="210839"/>
                </a:xfrm>
                <a:prstGeom prst="rightArrow">
                  <a:avLst>
                    <a:gd name="adj1" fmla="val 68586"/>
                    <a:gd name="adj2" fmla="val 56488"/>
                  </a:avLst>
                </a:prstGeom>
                <a:noFill/>
                <a:ln w="25400" cap="flat">
                  <a:solidFill>
                    <a:srgbClr val="C0C0C0"/>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C0C0C0"/>
                      </a:solidFill>
                    </a:defRPr>
                  </a:pPr>
                </a:p>
              </p:txBody>
            </p:sp>
          </p:grpSp>
        </p:grpSp>
      </p:grpSp>
      <p:grpSp>
        <p:nvGrpSpPr>
          <p:cNvPr id="1399" name="Group"/>
          <p:cNvGrpSpPr/>
          <p:nvPr/>
        </p:nvGrpSpPr>
        <p:grpSpPr>
          <a:xfrm>
            <a:off x="362056" y="7716784"/>
            <a:ext cx="2669604" cy="903066"/>
            <a:chOff x="0" y="0"/>
            <a:chExt cx="2669602" cy="903065"/>
          </a:xfrm>
        </p:grpSpPr>
        <p:sp>
          <p:nvSpPr>
            <p:cNvPr id="1377" name="expr(log(!!!x))"/>
            <p:cNvSpPr txBox="1"/>
            <p:nvPr/>
          </p:nvSpPr>
          <p:spPr>
            <a:xfrm>
              <a:off x="222107" y="616124"/>
              <a:ext cx="942719"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p>
              <a:pPr>
                <a:lnSpc>
                  <a:spcPct val="80000"/>
                </a:lnSpc>
                <a:spcBef>
                  <a:spcPts val="2300"/>
                </a:spcBef>
                <a:defRPr b="0" i="1" sz="1100">
                  <a:solidFill>
                    <a:schemeClr val="accent3">
                      <a:hueOff val="-145836"/>
                      <a:satOff val="-20311"/>
                      <a:lumOff val="-24375"/>
                    </a:schemeClr>
                  </a:solidFill>
                  <a:latin typeface="Source Sans Pro Semibold"/>
                  <a:ea typeface="Source Sans Pro Semibold"/>
                  <a:cs typeface="Source Sans Pro Semibold"/>
                  <a:sym typeface="Source Sans Pro Semibold"/>
                </a:defRPr>
              </a:pPr>
              <a:r>
                <a:t>expr(log(</a:t>
              </a:r>
              <a:r>
                <a:rPr b="1">
                  <a:solidFill>
                    <a:srgbClr val="000000"/>
                  </a:solidFill>
                  <a:latin typeface="Source Sans Pro"/>
                  <a:ea typeface="Source Sans Pro"/>
                  <a:cs typeface="Source Sans Pro"/>
                  <a:sym typeface="Source Sans Pro"/>
                </a:rPr>
                <a:t>!!!</a:t>
              </a:r>
              <a:r>
                <a:t>x))</a:t>
              </a:r>
            </a:p>
          </p:txBody>
        </p:sp>
        <p:grpSp>
          <p:nvGrpSpPr>
            <p:cNvPr id="1398" name="Group"/>
            <p:cNvGrpSpPr/>
            <p:nvPr/>
          </p:nvGrpSpPr>
          <p:grpSpPr>
            <a:xfrm>
              <a:off x="-1" y="-1"/>
              <a:ext cx="2669604" cy="641774"/>
              <a:chOff x="0" y="0"/>
              <a:chExt cx="2669602" cy="641772"/>
            </a:xfrm>
          </p:grpSpPr>
          <p:grpSp>
            <p:nvGrpSpPr>
              <p:cNvPr id="1394" name="Group"/>
              <p:cNvGrpSpPr/>
              <p:nvPr/>
            </p:nvGrpSpPr>
            <p:grpSpPr>
              <a:xfrm>
                <a:off x="0" y="0"/>
                <a:ext cx="2669603" cy="605327"/>
                <a:chOff x="0" y="0"/>
                <a:chExt cx="2669602" cy="605326"/>
              </a:xfrm>
            </p:grpSpPr>
            <p:sp>
              <p:nvSpPr>
                <p:cNvPr id="1378" name="Arrow"/>
                <p:cNvSpPr/>
                <p:nvPr/>
              </p:nvSpPr>
              <p:spPr>
                <a:xfrm>
                  <a:off x="0" y="137972"/>
                  <a:ext cx="1703721" cy="303399"/>
                </a:xfrm>
                <a:prstGeom prst="rightArrow">
                  <a:avLst>
                    <a:gd name="adj1" fmla="val 57784"/>
                    <a:gd name="adj2" fmla="val 57209"/>
                  </a:avLst>
                </a:prstGeom>
                <a:solidFill>
                  <a:srgbClr val="5E5E5E"/>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nvGrpSpPr>
                <p:cNvPr id="1384" name="Group"/>
                <p:cNvGrpSpPr/>
                <p:nvPr/>
              </p:nvGrpSpPr>
              <p:grpSpPr>
                <a:xfrm>
                  <a:off x="627973" y="0"/>
                  <a:ext cx="787401" cy="402126"/>
                  <a:chOff x="0" y="0"/>
                  <a:chExt cx="787400" cy="402125"/>
                </a:xfrm>
              </p:grpSpPr>
              <p:sp>
                <p:nvSpPr>
                  <p:cNvPr id="1379" name="Rectangle"/>
                  <p:cNvSpPr/>
                  <p:nvPr/>
                </p:nvSpPr>
                <p:spPr>
                  <a:xfrm>
                    <a:off x="37918" y="143241"/>
                    <a:ext cx="736964"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80" name="8, b = 2"/>
                  <p:cNvSpPr txBox="1"/>
                  <p:nvPr/>
                </p:nvSpPr>
                <p:spPr>
                  <a:xfrm>
                    <a:off x="0" y="204341"/>
                    <a:ext cx="787400"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8, b = 2</a:t>
                    </a:r>
                  </a:p>
                </p:txBody>
              </p:sp>
              <p:sp>
                <p:nvSpPr>
                  <p:cNvPr id="1381" name="Rectangle"/>
                  <p:cNvSpPr/>
                  <p:nvPr/>
                </p:nvSpPr>
                <p:spPr>
                  <a:xfrm>
                    <a:off x="32930" y="13491"/>
                    <a:ext cx="721542"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82" name="Rectangle"/>
                  <p:cNvSpPr/>
                  <p:nvPr/>
                </p:nvSpPr>
                <p:spPr>
                  <a:xfrm>
                    <a:off x="32930" y="10780"/>
                    <a:ext cx="730915"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83" name="x"/>
                  <p:cNvSpPr txBox="1"/>
                  <p:nvPr/>
                </p:nvSpPr>
                <p:spPr>
                  <a:xfrm>
                    <a:off x="211004" y="0"/>
                    <a:ext cx="365393"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x</a:t>
                    </a:r>
                  </a:p>
                </p:txBody>
              </p:sp>
            </p:grpSp>
            <p:sp>
              <p:nvSpPr>
                <p:cNvPr id="1385" name="("/>
                <p:cNvSpPr txBox="1"/>
                <p:nvPr/>
              </p:nvSpPr>
              <p:spPr>
                <a:xfrm>
                  <a:off x="501065" y="138579"/>
                  <a:ext cx="167104"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sp>
              <p:nvSpPr>
                <p:cNvPr id="1386" name=")"/>
                <p:cNvSpPr txBox="1"/>
                <p:nvPr/>
              </p:nvSpPr>
              <p:spPr>
                <a:xfrm>
                  <a:off x="1389260" y="138579"/>
                  <a:ext cx="167104"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grpSp>
              <p:nvGrpSpPr>
                <p:cNvPr id="1392" name="Group"/>
                <p:cNvGrpSpPr/>
                <p:nvPr/>
              </p:nvGrpSpPr>
              <p:grpSpPr>
                <a:xfrm>
                  <a:off x="113623" y="185830"/>
                  <a:ext cx="424511" cy="419497"/>
                  <a:chOff x="0" y="12699"/>
                  <a:chExt cx="424510" cy="419495"/>
                </a:xfrm>
              </p:grpSpPr>
              <p:sp>
                <p:nvSpPr>
                  <p:cNvPr id="1387"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88" name="fun"/>
                  <p:cNvSpPr txBox="1"/>
                  <p:nvPr/>
                </p:nvSpPr>
                <p:spPr>
                  <a:xfrm>
                    <a:off x="0" y="234411"/>
                    <a:ext cx="424511"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0" sz="1000">
                        <a:solidFill>
                          <a:srgbClr val="000000"/>
                        </a:solidFill>
                        <a:latin typeface="Monaco"/>
                        <a:ea typeface="Monaco"/>
                        <a:cs typeface="Monaco"/>
                        <a:sym typeface="Monaco"/>
                      </a:defRPr>
                    </a:lvl1pPr>
                  </a:lstStyle>
                  <a:p>
                    <a:pPr/>
                    <a:r>
                      <a:t>fun</a:t>
                    </a:r>
                  </a:p>
                </p:txBody>
              </p:sp>
              <p:sp>
                <p:nvSpPr>
                  <p:cNvPr id="1389"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90"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391" name="log"/>
                  <p:cNvSpPr txBox="1"/>
                  <p:nvPr/>
                </p:nvSpPr>
                <p:spPr>
                  <a:xfrm>
                    <a:off x="101130" y="12699"/>
                    <a:ext cx="22225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log</a:t>
                    </a:r>
                  </a:p>
                </p:txBody>
              </p:sp>
            </p:grpSp>
            <p:sp>
              <p:nvSpPr>
                <p:cNvPr id="1393" name="Group"/>
                <p:cNvSpPr txBox="1"/>
                <p:nvPr/>
              </p:nvSpPr>
              <p:spPr>
                <a:xfrm>
                  <a:off x="1637290" y="99171"/>
                  <a:ext cx="1032313"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log(8, b=2)</a:t>
                  </a:r>
                </a:p>
              </p:txBody>
            </p:sp>
          </p:grpSp>
          <p:grpSp>
            <p:nvGrpSpPr>
              <p:cNvPr id="1397" name="Group"/>
              <p:cNvGrpSpPr/>
              <p:nvPr/>
            </p:nvGrpSpPr>
            <p:grpSpPr>
              <a:xfrm>
                <a:off x="892369" y="440013"/>
                <a:ext cx="258589" cy="201760"/>
                <a:chOff x="-9946" y="0"/>
                <a:chExt cx="258587" cy="201759"/>
              </a:xfrm>
            </p:grpSpPr>
            <p:sp>
              <p:nvSpPr>
                <p:cNvPr id="1395" name="!!!"/>
                <p:cNvSpPr txBox="1"/>
                <p:nvPr/>
              </p:nvSpPr>
              <p:spPr>
                <a:xfrm>
                  <a:off x="51839" y="60736"/>
                  <a:ext cx="135313" cy="141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lvl1pPr algn="ctr" defTabSz="484886">
                    <a:lnSpc>
                      <a:spcPct val="80000"/>
                    </a:lnSpc>
                    <a:spcBef>
                      <a:spcPts val="0"/>
                    </a:spcBef>
                    <a:defRPr b="0" sz="913">
                      <a:solidFill>
                        <a:srgbClr val="C0C0C0"/>
                      </a:solidFill>
                      <a:latin typeface="Source Sans Pro Black"/>
                      <a:ea typeface="Source Sans Pro Black"/>
                      <a:cs typeface="Source Sans Pro Black"/>
                      <a:sym typeface="Source Sans Pro Black"/>
                    </a:defRPr>
                  </a:lvl1pPr>
                </a:lstStyle>
                <a:p>
                  <a:pPr/>
                  <a:r>
                    <a:t>!!!</a:t>
                  </a:r>
                </a:p>
              </p:txBody>
            </p:sp>
            <p:sp>
              <p:nvSpPr>
                <p:cNvPr id="1396" name="Arrow"/>
                <p:cNvSpPr/>
                <p:nvPr/>
              </p:nvSpPr>
              <p:spPr>
                <a:xfrm rot="16200000">
                  <a:off x="23231" y="-33179"/>
                  <a:ext cx="192232" cy="258589"/>
                </a:xfrm>
                <a:prstGeom prst="rightArrow">
                  <a:avLst>
                    <a:gd name="adj1" fmla="val 68586"/>
                    <a:gd name="adj2" fmla="val 56488"/>
                  </a:avLst>
                </a:prstGeom>
                <a:noFill/>
                <a:ln w="25400" cap="flat">
                  <a:solidFill>
                    <a:srgbClr val="C0C0C0"/>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C0C0C0"/>
                      </a:solidFill>
                    </a:defRPr>
                  </a:pPr>
                </a:p>
              </p:txBody>
            </p:sp>
          </p:grpSp>
        </p:grpSp>
      </p:grpSp>
      <p:grpSp>
        <p:nvGrpSpPr>
          <p:cNvPr id="1421" name="Group"/>
          <p:cNvGrpSpPr/>
          <p:nvPr/>
        </p:nvGrpSpPr>
        <p:grpSpPr>
          <a:xfrm>
            <a:off x="584164" y="9018034"/>
            <a:ext cx="2177441" cy="935316"/>
            <a:chOff x="0" y="0"/>
            <a:chExt cx="2177440" cy="935315"/>
          </a:xfrm>
        </p:grpSpPr>
        <p:sp>
          <p:nvSpPr>
            <p:cNvPr id="1400" name="tibble::tibble(!!n := 1)"/>
            <p:cNvSpPr txBox="1"/>
            <p:nvPr/>
          </p:nvSpPr>
          <p:spPr>
            <a:xfrm>
              <a:off x="0" y="648375"/>
              <a:ext cx="1367267"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p>
              <a:pPr>
                <a:lnSpc>
                  <a:spcPct val="80000"/>
                </a:lnSpc>
                <a:spcBef>
                  <a:spcPts val="2300"/>
                </a:spcBef>
                <a:defRPr b="0" i="1" sz="1100">
                  <a:solidFill>
                    <a:schemeClr val="accent3">
                      <a:hueOff val="-145836"/>
                      <a:satOff val="-20311"/>
                      <a:lumOff val="-24375"/>
                    </a:schemeClr>
                  </a:solidFill>
                  <a:latin typeface="Source Sans Pro Semibold"/>
                  <a:ea typeface="Source Sans Pro Semibold"/>
                  <a:cs typeface="Source Sans Pro Semibold"/>
                  <a:sym typeface="Source Sans Pro Semibold"/>
                </a:defRPr>
              </a:pPr>
              <a:r>
                <a:t>tibble::tibble(</a:t>
              </a:r>
              <a:r>
                <a:rPr b="1">
                  <a:solidFill>
                    <a:srgbClr val="000000"/>
                  </a:solidFill>
                  <a:latin typeface="Source Sans Pro"/>
                  <a:ea typeface="Source Sans Pro"/>
                  <a:cs typeface="Source Sans Pro"/>
                  <a:sym typeface="Source Sans Pro"/>
                </a:rPr>
                <a:t>!!</a:t>
              </a:r>
              <a:r>
                <a:t>n </a:t>
              </a:r>
              <a:r>
                <a:rPr b="1">
                  <a:solidFill>
                    <a:srgbClr val="000000"/>
                  </a:solidFill>
                  <a:latin typeface="Source Sans Pro"/>
                  <a:ea typeface="Source Sans Pro"/>
                  <a:cs typeface="Source Sans Pro"/>
                  <a:sym typeface="Source Sans Pro"/>
                </a:rPr>
                <a:t>:=</a:t>
              </a:r>
              <a:r>
                <a:t> 1)</a:t>
              </a:r>
            </a:p>
          </p:txBody>
        </p:sp>
        <p:grpSp>
          <p:nvGrpSpPr>
            <p:cNvPr id="1420" name="Group"/>
            <p:cNvGrpSpPr/>
            <p:nvPr/>
          </p:nvGrpSpPr>
          <p:grpSpPr>
            <a:xfrm>
              <a:off x="323663" y="0"/>
              <a:ext cx="1853778" cy="672760"/>
              <a:chOff x="0" y="0"/>
              <a:chExt cx="1853776" cy="672759"/>
            </a:xfrm>
          </p:grpSpPr>
          <p:grpSp>
            <p:nvGrpSpPr>
              <p:cNvPr id="1416" name="Group"/>
              <p:cNvGrpSpPr/>
              <p:nvPr/>
            </p:nvGrpSpPr>
            <p:grpSpPr>
              <a:xfrm>
                <a:off x="0" y="0"/>
                <a:ext cx="1853777" cy="635396"/>
                <a:chOff x="536426" y="-129241"/>
                <a:chExt cx="1853776" cy="635395"/>
              </a:xfrm>
            </p:grpSpPr>
            <p:sp>
              <p:nvSpPr>
                <p:cNvPr id="1401" name="Arrow"/>
                <p:cNvSpPr/>
                <p:nvPr/>
              </p:nvSpPr>
              <p:spPr>
                <a:xfrm>
                  <a:off x="536426" y="38800"/>
                  <a:ext cx="1167295" cy="303400"/>
                </a:xfrm>
                <a:prstGeom prst="rightArrow">
                  <a:avLst>
                    <a:gd name="adj1" fmla="val 57784"/>
                    <a:gd name="adj2" fmla="val 57209"/>
                  </a:avLst>
                </a:prstGeom>
                <a:solidFill>
                  <a:srgbClr val="5E5E5E"/>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nvGrpSpPr>
                <p:cNvPr id="1407" name="Group"/>
                <p:cNvGrpSpPr/>
                <p:nvPr/>
              </p:nvGrpSpPr>
              <p:grpSpPr>
                <a:xfrm>
                  <a:off x="662428" y="-129242"/>
                  <a:ext cx="351318" cy="432197"/>
                  <a:chOff x="0" y="0"/>
                  <a:chExt cx="351316" cy="432195"/>
                </a:xfrm>
              </p:grpSpPr>
              <p:sp>
                <p:nvSpPr>
                  <p:cNvPr id="1402" name="Rectangle"/>
                  <p:cNvSpPr/>
                  <p:nvPr/>
                </p:nvSpPr>
                <p:spPr>
                  <a:xfrm>
                    <a:off x="16918" y="173310"/>
                    <a:ext cx="317481"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403" name="uno"/>
                  <p:cNvSpPr txBox="1"/>
                  <p:nvPr/>
                </p:nvSpPr>
                <p:spPr>
                  <a:xfrm>
                    <a:off x="0" y="234411"/>
                    <a:ext cx="351317"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uno</a:t>
                    </a:r>
                  </a:p>
                </p:txBody>
              </p:sp>
              <p:sp>
                <p:nvSpPr>
                  <p:cNvPr id="1404" name="Rectangle"/>
                  <p:cNvSpPr/>
                  <p:nvPr/>
                </p:nvSpPr>
                <p:spPr>
                  <a:xfrm>
                    <a:off x="14692" y="43560"/>
                    <a:ext cx="321934"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405" name="Rectangle"/>
                  <p:cNvSpPr/>
                  <p:nvPr/>
                </p:nvSpPr>
                <p:spPr>
                  <a:xfrm>
                    <a:off x="14692" y="40850"/>
                    <a:ext cx="326116"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406" name="n"/>
                  <p:cNvSpPr txBox="1"/>
                  <p:nvPr/>
                </p:nvSpPr>
                <p:spPr>
                  <a:xfrm>
                    <a:off x="123107" y="0"/>
                    <a:ext cx="105103"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1300">
                        <a:solidFill>
                          <a:srgbClr val="000000"/>
                        </a:solidFill>
                      </a:defRPr>
                    </a:lvl1pPr>
                  </a:lstStyle>
                  <a:p>
                    <a:pPr/>
                    <a:r>
                      <a:t>n</a:t>
                    </a:r>
                  </a:p>
                </p:txBody>
              </p:sp>
            </p:grpSp>
            <p:grpSp>
              <p:nvGrpSpPr>
                <p:cNvPr id="1413" name="Group"/>
                <p:cNvGrpSpPr/>
                <p:nvPr/>
              </p:nvGrpSpPr>
              <p:grpSpPr>
                <a:xfrm>
                  <a:off x="1217583" y="99358"/>
                  <a:ext cx="186218" cy="406797"/>
                  <a:chOff x="0" y="0"/>
                  <a:chExt cx="186216" cy="406795"/>
                </a:xfrm>
              </p:grpSpPr>
              <p:sp>
                <p:nvSpPr>
                  <p:cNvPr id="1408" name="Rectangle"/>
                  <p:cNvSpPr/>
                  <p:nvPr/>
                </p:nvSpPr>
                <p:spPr>
                  <a:xfrm>
                    <a:off x="8967" y="147911"/>
                    <a:ext cx="168283" cy="254481"/>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409" name="1"/>
                  <p:cNvSpPr txBox="1"/>
                  <p:nvPr/>
                </p:nvSpPr>
                <p:spPr>
                  <a:xfrm>
                    <a:off x="0" y="209011"/>
                    <a:ext cx="186217"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1</a:t>
                    </a:r>
                  </a:p>
                </p:txBody>
              </p:sp>
              <p:sp>
                <p:nvSpPr>
                  <p:cNvPr id="1410" name="Square"/>
                  <p:cNvSpPr/>
                  <p:nvPr/>
                </p:nvSpPr>
                <p:spPr>
                  <a:xfrm>
                    <a:off x="7787" y="18160"/>
                    <a:ext cx="170642"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411" name="Rectangle"/>
                  <p:cNvSpPr/>
                  <p:nvPr/>
                </p:nvSpPr>
                <p:spPr>
                  <a:xfrm>
                    <a:off x="7787" y="15450"/>
                    <a:ext cx="172859"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412" name="1"/>
                  <p:cNvSpPr txBox="1"/>
                  <p:nvPr/>
                </p:nvSpPr>
                <p:spPr>
                  <a:xfrm>
                    <a:off x="52553" y="0"/>
                    <a:ext cx="557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1</a:t>
                    </a:r>
                  </a:p>
                </p:txBody>
              </p:sp>
            </p:grpSp>
            <p:sp>
              <p:nvSpPr>
                <p:cNvPr id="1414" name="Group"/>
                <p:cNvSpPr txBox="1"/>
                <p:nvPr/>
              </p:nvSpPr>
              <p:spPr>
                <a:xfrm>
                  <a:off x="1637290" y="0"/>
                  <a:ext cx="752913" cy="381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uno = 1</a:t>
                  </a:r>
                </a:p>
              </p:txBody>
            </p:sp>
            <p:sp>
              <p:nvSpPr>
                <p:cNvPr id="1415" name=":="/>
                <p:cNvSpPr txBox="1"/>
                <p:nvPr/>
              </p:nvSpPr>
              <p:spPr>
                <a:xfrm>
                  <a:off x="990958" y="40679"/>
                  <a:ext cx="231926"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p>
                  <a:pPr>
                    <a:defRPr b="0" sz="1100">
                      <a:solidFill>
                        <a:srgbClr val="FFFFFF"/>
                      </a:solidFill>
                      <a:latin typeface="Source Sans Pro Semibold"/>
                      <a:ea typeface="Source Sans Pro Semibold"/>
                      <a:cs typeface="Source Sans Pro Semibold"/>
                      <a:sym typeface="Source Sans Pro Semibold"/>
                    </a:defRPr>
                  </a:pPr>
                  <a:r>
                    <a:rPr baseline="9090"/>
                    <a:t>:</a:t>
                  </a:r>
                  <a:r>
                    <a:t>=</a:t>
                  </a:r>
                </a:p>
              </p:txBody>
            </p:sp>
          </p:grpSp>
          <p:grpSp>
            <p:nvGrpSpPr>
              <p:cNvPr id="1419" name="Group"/>
              <p:cNvGrpSpPr/>
              <p:nvPr/>
            </p:nvGrpSpPr>
            <p:grpSpPr>
              <a:xfrm>
                <a:off x="202194" y="471000"/>
                <a:ext cx="210839" cy="201760"/>
                <a:chOff x="15453" y="0"/>
                <a:chExt cx="210838" cy="201759"/>
              </a:xfrm>
            </p:grpSpPr>
            <p:sp>
              <p:nvSpPr>
                <p:cNvPr id="1417" name="!!"/>
                <p:cNvSpPr txBox="1"/>
                <p:nvPr/>
              </p:nvSpPr>
              <p:spPr>
                <a:xfrm>
                  <a:off x="51839" y="60736"/>
                  <a:ext cx="135313" cy="141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lvl1pPr algn="ctr" defTabSz="484886">
                    <a:lnSpc>
                      <a:spcPct val="80000"/>
                    </a:lnSpc>
                    <a:spcBef>
                      <a:spcPts val="0"/>
                    </a:spcBef>
                    <a:defRPr b="0" sz="913">
                      <a:solidFill>
                        <a:srgbClr val="C0C0C0"/>
                      </a:solidFill>
                      <a:latin typeface="Source Sans Pro Black"/>
                      <a:ea typeface="Source Sans Pro Black"/>
                      <a:cs typeface="Source Sans Pro Black"/>
                      <a:sym typeface="Source Sans Pro Black"/>
                    </a:defRPr>
                  </a:lvl1pPr>
                </a:lstStyle>
                <a:p>
                  <a:pPr/>
                  <a:r>
                    <a:t>!!</a:t>
                  </a:r>
                </a:p>
              </p:txBody>
            </p:sp>
            <p:sp>
              <p:nvSpPr>
                <p:cNvPr id="1418" name="Arrow"/>
                <p:cNvSpPr/>
                <p:nvPr/>
              </p:nvSpPr>
              <p:spPr>
                <a:xfrm rot="16200000">
                  <a:off x="24756" y="-9304"/>
                  <a:ext cx="192233" cy="210839"/>
                </a:xfrm>
                <a:prstGeom prst="rightArrow">
                  <a:avLst>
                    <a:gd name="adj1" fmla="val 68586"/>
                    <a:gd name="adj2" fmla="val 56488"/>
                  </a:avLst>
                </a:prstGeom>
                <a:noFill/>
                <a:ln w="25400" cap="flat">
                  <a:solidFill>
                    <a:srgbClr val="C0C0C0"/>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C0C0C0"/>
                      </a:solidFill>
                    </a:defRPr>
                  </a:pPr>
                </a:p>
              </p:txBody>
            </p:sp>
          </p:grpSp>
        </p:grpSp>
      </p:grpSp>
      <p:sp>
        <p:nvSpPr>
          <p:cNvPr id="1422" name="Programming Recipes"/>
          <p:cNvSpPr txBox="1"/>
          <p:nvPr/>
        </p:nvSpPr>
        <p:spPr>
          <a:xfrm>
            <a:off x="4975474" y="625054"/>
            <a:ext cx="2945766"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53585F"/>
                </a:solidFill>
              </a:defRPr>
            </a:pPr>
            <a:r>
              <a:t>Programming Recipes</a:t>
            </a:r>
          </a:p>
        </p:txBody>
      </p:sp>
      <p:sp>
        <p:nvSpPr>
          <p:cNvPr id="1423" name="PROGRAM WITH A QUOTING FUNCTION"/>
          <p:cNvSpPr txBox="1"/>
          <p:nvPr/>
        </p:nvSpPr>
        <p:spPr>
          <a:xfrm>
            <a:off x="4957676" y="3372704"/>
            <a:ext cx="2600910"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PROGRAM WITH A QUOTING FUNCTION</a:t>
            </a:r>
          </a:p>
        </p:txBody>
      </p:sp>
      <p:sp>
        <p:nvSpPr>
          <p:cNvPr id="1424" name="PASS CRAN CHECK"/>
          <p:cNvSpPr txBox="1"/>
          <p:nvPr/>
        </p:nvSpPr>
        <p:spPr>
          <a:xfrm>
            <a:off x="10982392" y="694674"/>
            <a:ext cx="1237692"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1" indent="0">
              <a:lnSpc>
                <a:spcPct val="80000"/>
              </a:lnSpc>
            </a:pPr>
            <a:r>
              <a:t>PASS CRAN CHECK</a:t>
            </a:r>
          </a:p>
        </p:txBody>
      </p:sp>
      <p:sp>
        <p:nvSpPr>
          <p:cNvPr id="1425" name="Quoting function- A function that quotes any of  its arguments internally  for delayed evaluation in a chosen environment. You must take special steps to program safely with a quoting function."/>
          <p:cNvSpPr txBox="1"/>
          <p:nvPr/>
        </p:nvSpPr>
        <p:spPr>
          <a:xfrm>
            <a:off x="4986127" y="1119474"/>
            <a:ext cx="5669504" cy="48248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rPr b="1"/>
              <a:t>Quoting function</a:t>
            </a:r>
            <a:r>
              <a:t>- A function that quotes any of  its arguments internally  for delayed evaluation in a chosen environment. You must take </a:t>
            </a:r>
            <a:r>
              <a:rPr b="1"/>
              <a:t>special steps to program safely</a:t>
            </a:r>
            <a:r>
              <a:t> with a quoting function.</a:t>
            </a:r>
          </a:p>
        </p:txBody>
      </p:sp>
      <p:sp>
        <p:nvSpPr>
          <p:cNvPr id="1426" name="PASS MULTIPLE ARGUMENTS…"/>
          <p:cNvSpPr txBox="1"/>
          <p:nvPr/>
        </p:nvSpPr>
        <p:spPr>
          <a:xfrm>
            <a:off x="7980515" y="3372704"/>
            <a:ext cx="1979880" cy="368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1" indent="0">
              <a:lnSpc>
                <a:spcPct val="80000"/>
              </a:lnSpc>
            </a:pPr>
            <a:r>
              <a:t>PASS MULTIPLE ARGUMENTS </a:t>
            </a:r>
          </a:p>
          <a:p>
            <a:pPr lvl="1" indent="0">
              <a:lnSpc>
                <a:spcPct val="80000"/>
              </a:lnSpc>
            </a:pPr>
            <a:r>
              <a:t>TO A QUOTING FUNCTION</a:t>
            </a:r>
          </a:p>
        </p:txBody>
      </p:sp>
      <p:sp>
        <p:nvSpPr>
          <p:cNvPr id="1427" name="PASS TO ARGUMENT NAMES…"/>
          <p:cNvSpPr txBox="1"/>
          <p:nvPr/>
        </p:nvSpPr>
        <p:spPr>
          <a:xfrm>
            <a:off x="10989003" y="3398104"/>
            <a:ext cx="1925169" cy="368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1" indent="0">
              <a:lnSpc>
                <a:spcPct val="80000"/>
              </a:lnSpc>
            </a:pPr>
            <a:r>
              <a:t>PASS TO ARGUMENT NAMES </a:t>
            </a:r>
          </a:p>
          <a:p>
            <a:pPr lvl="1" indent="0">
              <a:lnSpc>
                <a:spcPct val="80000"/>
              </a:lnSpc>
            </a:pPr>
            <a:r>
              <a:t>OF A QUOTING FUNCTION</a:t>
            </a:r>
          </a:p>
        </p:txBody>
      </p:sp>
      <p:sp>
        <p:nvSpPr>
          <p:cNvPr id="1428" name="MODIFY USER ARGUMENTS"/>
          <p:cNvSpPr txBox="1"/>
          <p:nvPr/>
        </p:nvSpPr>
        <p:spPr>
          <a:xfrm>
            <a:off x="4952747" y="6935936"/>
            <a:ext cx="1832357"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MODIFY USER ARGUMENTS </a:t>
            </a:r>
          </a:p>
        </p:txBody>
      </p:sp>
      <p:sp>
        <p:nvSpPr>
          <p:cNvPr id="1429" name="WRITE A FUNCTION THAT WILL…"/>
          <p:cNvSpPr txBox="1"/>
          <p:nvPr/>
        </p:nvSpPr>
        <p:spPr>
          <a:xfrm>
            <a:off x="7974156" y="6935936"/>
            <a:ext cx="2678634" cy="368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1" indent="0">
              <a:lnSpc>
                <a:spcPct val="80000"/>
              </a:lnSpc>
            </a:pPr>
            <a:r>
              <a:t>WRITE A FUNCTION THAT WILL </a:t>
            </a:r>
          </a:p>
          <a:p>
            <a:pPr lvl="1" indent="0">
              <a:lnSpc>
                <a:spcPct val="80000"/>
              </a:lnSpc>
            </a:pPr>
            <a:r>
              <a:t>RECOGNIZE  QUASIQUOTATION (!!,!!!,:=)</a:t>
            </a:r>
          </a:p>
        </p:txBody>
      </p:sp>
      <p:sp>
        <p:nvSpPr>
          <p:cNvPr id="1430" name="APPLY AN ARGUMENT TO A DATA FRAME"/>
          <p:cNvSpPr txBox="1"/>
          <p:nvPr/>
        </p:nvSpPr>
        <p:spPr>
          <a:xfrm>
            <a:off x="10976177" y="6935936"/>
            <a:ext cx="2632609"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APPLY AN ARGUMENT TO A DATA FRAME</a:t>
            </a:r>
          </a:p>
        </p:txBody>
      </p:sp>
      <p:sp>
        <p:nvSpPr>
          <p:cNvPr id="1431" name="Many tidyverse functions are quoting functions: e.g. filter, select, mutate, summarise, etc."/>
          <p:cNvSpPr txBox="1"/>
          <p:nvPr/>
        </p:nvSpPr>
        <p:spPr>
          <a:xfrm>
            <a:off x="4986127" y="2496723"/>
            <a:ext cx="2197047" cy="47341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t>Many tidyverse functions are quoting functions: e.g. </a:t>
            </a:r>
            <a:r>
              <a:rPr b="1"/>
              <a:t>filter</a:t>
            </a:r>
            <a:r>
              <a:t>, </a:t>
            </a:r>
            <a:r>
              <a:rPr b="1"/>
              <a:t>select</a:t>
            </a:r>
            <a:r>
              <a:t>, </a:t>
            </a:r>
            <a:r>
              <a:rPr b="1"/>
              <a:t>mutate</a:t>
            </a:r>
            <a:r>
              <a:t>, </a:t>
            </a:r>
            <a:r>
              <a:rPr b="1"/>
              <a:t>summarise</a:t>
            </a:r>
            <a:r>
              <a:t>, etc.</a:t>
            </a:r>
          </a:p>
        </p:txBody>
      </p:sp>
      <p:sp>
        <p:nvSpPr>
          <p:cNvPr id="1432" name="Line"/>
          <p:cNvSpPr/>
          <p:nvPr/>
        </p:nvSpPr>
        <p:spPr>
          <a:xfrm>
            <a:off x="4923398" y="3340143"/>
            <a:ext cx="2734875" cy="1"/>
          </a:xfrm>
          <a:prstGeom prst="line">
            <a:avLst/>
          </a:prstGeom>
          <a:ln w="19050" cap="rnd">
            <a:solidFill>
              <a:srgbClr val="53585F"/>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1433" name="Line"/>
          <p:cNvSpPr/>
          <p:nvPr/>
        </p:nvSpPr>
        <p:spPr>
          <a:xfrm>
            <a:off x="7937681" y="3340143"/>
            <a:ext cx="2734875" cy="1"/>
          </a:xfrm>
          <a:prstGeom prst="line">
            <a:avLst/>
          </a:prstGeom>
          <a:ln w="19050" cap="rnd">
            <a:solidFill>
              <a:srgbClr val="53585F"/>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1434" name="Line"/>
          <p:cNvSpPr/>
          <p:nvPr/>
        </p:nvSpPr>
        <p:spPr>
          <a:xfrm>
            <a:off x="10936923" y="3340143"/>
            <a:ext cx="2734874" cy="1"/>
          </a:xfrm>
          <a:prstGeom prst="line">
            <a:avLst/>
          </a:prstGeom>
          <a:ln w="19050" cap="rnd">
            <a:solidFill>
              <a:srgbClr val="53585F"/>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1435" name="Line"/>
          <p:cNvSpPr/>
          <p:nvPr/>
        </p:nvSpPr>
        <p:spPr>
          <a:xfrm>
            <a:off x="4922386" y="6908800"/>
            <a:ext cx="2734875" cy="0"/>
          </a:xfrm>
          <a:prstGeom prst="line">
            <a:avLst/>
          </a:prstGeom>
          <a:ln w="19050" cap="rnd">
            <a:solidFill>
              <a:srgbClr val="53585F"/>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1436" name="Line"/>
          <p:cNvSpPr/>
          <p:nvPr/>
        </p:nvSpPr>
        <p:spPr>
          <a:xfrm>
            <a:off x="7936669" y="6908800"/>
            <a:ext cx="2734874" cy="0"/>
          </a:xfrm>
          <a:prstGeom prst="line">
            <a:avLst/>
          </a:prstGeom>
          <a:ln w="19050" cap="rnd">
            <a:solidFill>
              <a:srgbClr val="53585F"/>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1437" name="Line"/>
          <p:cNvSpPr/>
          <p:nvPr/>
        </p:nvSpPr>
        <p:spPr>
          <a:xfrm>
            <a:off x="10935910" y="6908800"/>
            <a:ext cx="2734875" cy="0"/>
          </a:xfrm>
          <a:prstGeom prst="line">
            <a:avLst/>
          </a:prstGeom>
          <a:ln w="19050" cap="rnd">
            <a:solidFill>
              <a:srgbClr val="53585F"/>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1438" name="How to spot a quoting function?…"/>
          <p:cNvSpPr txBox="1"/>
          <p:nvPr/>
        </p:nvSpPr>
        <p:spPr>
          <a:xfrm>
            <a:off x="4986127" y="1725432"/>
            <a:ext cx="2124882" cy="65001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rPr b="1"/>
              <a:t>How to spot a quoting function? </a:t>
            </a:r>
            <a:endParaRPr b="1"/>
          </a:p>
          <a:p>
            <a:pPr>
              <a:lnSpc>
                <a:spcPct val="80000"/>
              </a:lnSpc>
              <a:spcBef>
                <a:spcPts val="0"/>
              </a:spcBef>
              <a:defRPr b="0" sz="1100">
                <a:solidFill>
                  <a:srgbClr val="000000"/>
                </a:solidFill>
              </a:defRPr>
            </a:pPr>
            <a:r>
              <a:t>A function quotes an argument if the argument returns an error when run on its own.</a:t>
            </a:r>
          </a:p>
        </p:txBody>
      </p:sp>
      <p:grpSp>
        <p:nvGrpSpPr>
          <p:cNvPr id="1444" name="Group"/>
          <p:cNvGrpSpPr/>
          <p:nvPr/>
        </p:nvGrpSpPr>
        <p:grpSpPr>
          <a:xfrm>
            <a:off x="7982234" y="1731308"/>
            <a:ext cx="2252068" cy="611527"/>
            <a:chOff x="0" y="0"/>
            <a:chExt cx="2252067" cy="611526"/>
          </a:xfrm>
        </p:grpSpPr>
        <p:sp>
          <p:nvSpPr>
            <p:cNvPr id="1439" name="Rectangle"/>
            <p:cNvSpPr/>
            <p:nvPr/>
          </p:nvSpPr>
          <p:spPr>
            <a:xfrm>
              <a:off x="5549" y="155941"/>
              <a:ext cx="2243333" cy="455586"/>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440" name="speed dist…"/>
            <p:cNvSpPr txBox="1"/>
            <p:nvPr/>
          </p:nvSpPr>
          <p:spPr>
            <a:xfrm>
              <a:off x="-1" y="209314"/>
              <a:ext cx="2091179"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algn="ctr">
                <a:defRPr b="0" sz="1000">
                  <a:solidFill>
                    <a:srgbClr val="000000"/>
                  </a:solidFill>
                  <a:latin typeface="Monaco"/>
                  <a:ea typeface="Monaco"/>
                  <a:cs typeface="Monaco"/>
                  <a:sym typeface="Monaco"/>
                </a:defRPr>
              </a:pPr>
              <a:r>
                <a:t>  speed dist</a:t>
              </a:r>
            </a:p>
            <a:p>
              <a:pPr algn="ctr">
                <a:defRPr b="0" sz="1000">
                  <a:solidFill>
                    <a:srgbClr val="000000"/>
                  </a:solidFill>
                  <a:latin typeface="Monaco"/>
                  <a:ea typeface="Monaco"/>
                  <a:cs typeface="Monaco"/>
                  <a:sym typeface="Monaco"/>
                </a:defRPr>
              </a:pPr>
              <a:r>
                <a:t>1    25   85</a:t>
              </a:r>
            </a:p>
          </p:txBody>
        </p:sp>
        <p:sp>
          <p:nvSpPr>
            <p:cNvPr id="1441" name="Rectangle"/>
            <p:cNvSpPr/>
            <p:nvPr/>
          </p:nvSpPr>
          <p:spPr>
            <a:xfrm>
              <a:off x="8735" y="26191"/>
              <a:ext cx="2243333" cy="1762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442" name="Rectangle"/>
            <p:cNvSpPr/>
            <p:nvPr/>
          </p:nvSpPr>
          <p:spPr>
            <a:xfrm>
              <a:off x="8735" y="23480"/>
              <a:ext cx="2243333" cy="584597"/>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443" name="dplyr::filter(cars, speed = = 25)"/>
            <p:cNvSpPr txBox="1"/>
            <p:nvPr/>
          </p:nvSpPr>
          <p:spPr>
            <a:xfrm>
              <a:off x="83846" y="0"/>
              <a:ext cx="2093110"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algn="ctr">
                <a:defRPr>
                  <a:solidFill>
                    <a:srgbClr val="000000"/>
                  </a:solidFill>
                </a:defRPr>
              </a:pPr>
              <a:r>
                <a:rPr b="0"/>
                <a:t>dplyr::filter(cars, </a:t>
              </a:r>
              <a:r>
                <a:t>speed = = 25</a:t>
              </a:r>
              <a:r>
                <a:rPr b="0"/>
                <a:t>)</a:t>
              </a:r>
            </a:p>
          </p:txBody>
        </p:sp>
      </p:grpSp>
      <p:grpSp>
        <p:nvGrpSpPr>
          <p:cNvPr id="1450" name="Group"/>
          <p:cNvGrpSpPr/>
          <p:nvPr/>
        </p:nvGrpSpPr>
        <p:grpSpPr>
          <a:xfrm>
            <a:off x="9121775" y="2542613"/>
            <a:ext cx="985528" cy="427527"/>
            <a:chOff x="0" y="0"/>
            <a:chExt cx="985527" cy="427525"/>
          </a:xfrm>
        </p:grpSpPr>
        <p:sp>
          <p:nvSpPr>
            <p:cNvPr id="1445" name="Rectangle"/>
            <p:cNvSpPr/>
            <p:nvPr/>
          </p:nvSpPr>
          <p:spPr>
            <a:xfrm>
              <a:off x="7516" y="168641"/>
              <a:ext cx="970494" cy="254481"/>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446" name="Error!"/>
            <p:cNvSpPr txBox="1"/>
            <p:nvPr/>
          </p:nvSpPr>
          <p:spPr>
            <a:xfrm>
              <a:off x="176823" y="218089"/>
              <a:ext cx="63188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Error!</a:t>
              </a:r>
            </a:p>
          </p:txBody>
        </p:sp>
        <p:sp>
          <p:nvSpPr>
            <p:cNvPr id="1447" name="Rectangle"/>
            <p:cNvSpPr/>
            <p:nvPr/>
          </p:nvSpPr>
          <p:spPr>
            <a:xfrm>
              <a:off x="0" y="38891"/>
              <a:ext cx="985528"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448" name="Rectangle"/>
            <p:cNvSpPr/>
            <p:nvPr/>
          </p:nvSpPr>
          <p:spPr>
            <a:xfrm>
              <a:off x="5638" y="36180"/>
              <a:ext cx="974250"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449" name="speed == 25"/>
            <p:cNvSpPr txBox="1"/>
            <p:nvPr/>
          </p:nvSpPr>
          <p:spPr>
            <a:xfrm>
              <a:off x="54420" y="0"/>
              <a:ext cx="876687"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speed == 25</a:t>
              </a:r>
            </a:p>
          </p:txBody>
        </p:sp>
      </p:grpSp>
      <p:sp>
        <p:nvSpPr>
          <p:cNvPr id="1451" name="Parse the quoted argument with an rlang function that returns the desired output:…"/>
          <p:cNvSpPr txBox="1"/>
          <p:nvPr/>
        </p:nvSpPr>
        <p:spPr>
          <a:xfrm>
            <a:off x="7980531" y="8773071"/>
            <a:ext cx="2664410" cy="164403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152400" indent="-152400">
              <a:lnSpc>
                <a:spcPct val="80000"/>
              </a:lnSpc>
              <a:spcBef>
                <a:spcPts val="700"/>
              </a:spcBef>
              <a:buSzPct val="100000"/>
              <a:buAutoNum type="arabicPeriod" startAt="1"/>
              <a:defRPr b="0" sz="1100">
                <a:solidFill>
                  <a:srgbClr val="000000"/>
                </a:solidFill>
              </a:defRPr>
            </a:pPr>
            <a:r>
              <a:t>Parse the quoted argument with an rlang function that returns the desired output:</a:t>
            </a:r>
          </a:p>
          <a:p>
            <a:pPr>
              <a:lnSpc>
                <a:spcPct val="80000"/>
              </a:lnSpc>
              <a:spcBef>
                <a:spcPts val="700"/>
              </a:spcBef>
              <a:defRPr b="0" sz="1100">
                <a:solidFill>
                  <a:srgbClr val="000000"/>
                </a:solidFill>
              </a:defRPr>
            </a:pPr>
            <a:r>
              <a:rPr>
                <a:solidFill>
                  <a:schemeClr val="accent3">
                    <a:hueOff val="-145836"/>
                    <a:satOff val="-20311"/>
                    <a:lumOff val="-24375"/>
                  </a:schemeClr>
                </a:solidFill>
                <a:latin typeface="Source Sans Pro Semibold"/>
                <a:ea typeface="Source Sans Pro Semibold"/>
                <a:cs typeface="Source Sans Pro Semibold"/>
                <a:sym typeface="Source Sans Pro Semibold"/>
              </a:rPr>
              <a:t>rlang::</a:t>
            </a:r>
            <a:r>
              <a:rPr b="1"/>
              <a:t>list2</a:t>
            </a:r>
            <a:r>
              <a:t>(…) list</a:t>
            </a:r>
          </a:p>
          <a:p>
            <a:pPr>
              <a:lnSpc>
                <a:spcPct val="80000"/>
              </a:lnSpc>
              <a:spcBef>
                <a:spcPts val="700"/>
              </a:spcBef>
              <a:defRPr b="0" sz="1100">
                <a:solidFill>
                  <a:srgbClr val="000000"/>
                </a:solidFill>
              </a:defRPr>
            </a:pPr>
            <a:r>
              <a:rPr>
                <a:solidFill>
                  <a:schemeClr val="accent3">
                    <a:hueOff val="-145836"/>
                    <a:satOff val="-20311"/>
                    <a:lumOff val="-24375"/>
                  </a:schemeClr>
                </a:solidFill>
                <a:latin typeface="Source Sans Pro Semibold"/>
                <a:ea typeface="Source Sans Pro Semibold"/>
                <a:cs typeface="Source Sans Pro Semibold"/>
                <a:sym typeface="Source Sans Pro Semibold"/>
              </a:rPr>
              <a:t>rlang::</a:t>
            </a:r>
            <a:r>
              <a:rPr b="1"/>
              <a:t>chr</a:t>
            </a:r>
            <a:r>
              <a:t>(…) string vector</a:t>
            </a:r>
          </a:p>
          <a:p>
            <a:pPr>
              <a:lnSpc>
                <a:spcPct val="80000"/>
              </a:lnSpc>
              <a:spcBef>
                <a:spcPts val="700"/>
              </a:spcBef>
              <a:defRPr b="0" sz="1100">
                <a:solidFill>
                  <a:srgbClr val="000000"/>
                </a:solidFill>
              </a:defRPr>
            </a:pPr>
            <a:r>
              <a:rPr>
                <a:solidFill>
                  <a:schemeClr val="accent3">
                    <a:hueOff val="-145836"/>
                    <a:satOff val="-20311"/>
                    <a:lumOff val="-24375"/>
                  </a:schemeClr>
                </a:solidFill>
                <a:latin typeface="Source Sans Pro Semibold"/>
                <a:ea typeface="Source Sans Pro Semibold"/>
                <a:cs typeface="Source Sans Pro Semibold"/>
                <a:sym typeface="Source Sans Pro Semibold"/>
              </a:rPr>
              <a:t>rlang::</a:t>
            </a:r>
            <a:r>
              <a:rPr b="1"/>
              <a:t>dbl</a:t>
            </a:r>
            <a:r>
              <a:t>(…) numeric vector</a:t>
            </a:r>
          </a:p>
          <a:p>
            <a:pPr>
              <a:lnSpc>
                <a:spcPct val="80000"/>
              </a:lnSpc>
              <a:spcBef>
                <a:spcPts val="700"/>
              </a:spcBef>
              <a:defRPr b="0" sz="1100">
                <a:solidFill>
                  <a:srgbClr val="000000"/>
                </a:solidFill>
              </a:defRPr>
            </a:pPr>
            <a:r>
              <a:rPr>
                <a:solidFill>
                  <a:schemeClr val="accent3">
                    <a:hueOff val="-145836"/>
                    <a:satOff val="-20311"/>
                    <a:lumOff val="-24375"/>
                  </a:schemeClr>
                </a:solidFill>
                <a:latin typeface="Source Sans Pro Semibold"/>
                <a:ea typeface="Source Sans Pro Semibold"/>
                <a:cs typeface="Source Sans Pro Semibold"/>
                <a:sym typeface="Source Sans Pro Semibold"/>
              </a:rPr>
              <a:t>rlang::</a:t>
            </a:r>
            <a:r>
              <a:rPr b="1"/>
              <a:t>int</a:t>
            </a:r>
            <a:r>
              <a:t>(…) integer vector</a:t>
            </a:r>
          </a:p>
          <a:p>
            <a:pPr>
              <a:lnSpc>
                <a:spcPct val="80000"/>
              </a:lnSpc>
              <a:spcBef>
                <a:spcPts val="700"/>
              </a:spcBef>
              <a:defRPr b="0" sz="1100">
                <a:solidFill>
                  <a:srgbClr val="000000"/>
                </a:solidFill>
              </a:defRPr>
            </a:pPr>
            <a:r>
              <a:rPr>
                <a:solidFill>
                  <a:schemeClr val="accent3">
                    <a:hueOff val="-145836"/>
                    <a:satOff val="-20311"/>
                    <a:lumOff val="-24375"/>
                  </a:schemeClr>
                </a:solidFill>
                <a:latin typeface="Source Sans Pro Semibold"/>
                <a:ea typeface="Source Sans Pro Semibold"/>
                <a:cs typeface="Source Sans Pro Semibold"/>
                <a:sym typeface="Source Sans Pro Semibold"/>
              </a:rPr>
              <a:t>rlang::</a:t>
            </a:r>
            <a:r>
              <a:rPr b="1"/>
              <a:t>lgl</a:t>
            </a:r>
            <a:r>
              <a:t>(…) logical vector</a:t>
            </a:r>
          </a:p>
        </p:txBody>
      </p:sp>
      <p:sp>
        <p:nvSpPr>
          <p:cNvPr id="1452" name="Rectangle"/>
          <p:cNvSpPr/>
          <p:nvPr/>
        </p:nvSpPr>
        <p:spPr>
          <a:xfrm>
            <a:off x="7980005" y="7373884"/>
            <a:ext cx="2662927" cy="1219201"/>
          </a:xfrm>
          <a:prstGeom prst="rect">
            <a:avLst/>
          </a:prstGeom>
          <a:solidFill>
            <a:srgbClr val="C0C0C0">
              <a:alpha val="25000"/>
            </a:srgbClr>
          </a:soli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1453" name="set_attr &lt;- function(.x, …) {…"/>
          <p:cNvSpPr txBox="1"/>
          <p:nvPr/>
        </p:nvSpPr>
        <p:spPr>
          <a:xfrm>
            <a:off x="8473295" y="7459679"/>
            <a:ext cx="1663647" cy="86907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00"/>
              </a:spcBef>
              <a:defRPr b="0" i="1">
                <a:solidFill>
                  <a:srgbClr val="000000"/>
                </a:solidFill>
              </a:defRPr>
            </a:pPr>
            <a:r>
              <a:t>set_attr &lt;- function(.x, …) {</a:t>
            </a:r>
          </a:p>
          <a:p>
            <a:pPr>
              <a:lnSpc>
                <a:spcPct val="80000"/>
              </a:lnSpc>
              <a:spcBef>
                <a:spcPts val="100"/>
              </a:spcBef>
              <a:defRPr b="0" i="1">
                <a:solidFill>
                  <a:srgbClr val="000000"/>
                </a:solidFill>
              </a:defRPr>
            </a:pPr>
            <a:r>
              <a:t>    attr &lt;-</a:t>
            </a:r>
            <a:r>
              <a:rPr b="1"/>
              <a:t> </a:t>
            </a:r>
            <a:r>
              <a:t>rlang::</a:t>
            </a:r>
            <a:r>
              <a:rPr b="1"/>
              <a:t>list2(</a:t>
            </a:r>
            <a:r>
              <a:t>…</a:t>
            </a:r>
            <a:r>
              <a:rPr b="1"/>
              <a:t>)</a:t>
            </a:r>
          </a:p>
          <a:p>
            <a:pPr>
              <a:lnSpc>
                <a:spcPct val="80000"/>
              </a:lnSpc>
              <a:spcBef>
                <a:spcPts val="100"/>
              </a:spcBef>
              <a:defRPr b="0" i="1">
                <a:solidFill>
                  <a:srgbClr val="000000"/>
                </a:solidFill>
              </a:defRPr>
            </a:pPr>
            <a:r>
              <a:t>    attributes(.x) &lt;- attr</a:t>
            </a:r>
          </a:p>
          <a:p>
            <a:pPr>
              <a:lnSpc>
                <a:spcPct val="80000"/>
              </a:lnSpc>
              <a:spcBef>
                <a:spcPts val="100"/>
              </a:spcBef>
              <a:defRPr b="0" i="1">
                <a:solidFill>
                  <a:srgbClr val="000000"/>
                </a:solidFill>
              </a:defRPr>
            </a:pPr>
            <a:r>
              <a:t>    .x</a:t>
            </a:r>
          </a:p>
          <a:p>
            <a:pPr>
              <a:lnSpc>
                <a:spcPct val="80000"/>
              </a:lnSpc>
              <a:spcBef>
                <a:spcPts val="100"/>
              </a:spcBef>
              <a:defRPr b="0" i="1">
                <a:solidFill>
                  <a:srgbClr val="000000"/>
                </a:solidFill>
              </a:defRPr>
            </a:pPr>
            <a:r>
              <a:t>}</a:t>
            </a:r>
          </a:p>
        </p:txBody>
      </p:sp>
      <p:sp>
        <p:nvSpPr>
          <p:cNvPr id="1454" name="1"/>
          <p:cNvSpPr txBox="1"/>
          <p:nvPr/>
        </p:nvSpPr>
        <p:spPr>
          <a:xfrm>
            <a:off x="10420795" y="7601541"/>
            <a:ext cx="202309" cy="2996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1</a:t>
            </a:r>
          </a:p>
        </p:txBody>
      </p:sp>
      <p:sp>
        <p:nvSpPr>
          <p:cNvPr id="1455" name="Rectangle"/>
          <p:cNvSpPr/>
          <p:nvPr/>
        </p:nvSpPr>
        <p:spPr>
          <a:xfrm>
            <a:off x="4959372" y="7373884"/>
            <a:ext cx="2662927" cy="1214256"/>
          </a:xfrm>
          <a:prstGeom prst="rect">
            <a:avLst/>
          </a:prstGeom>
          <a:solidFill>
            <a:srgbClr val="C0C0C0">
              <a:alpha val="25000"/>
            </a:srgbClr>
          </a:soli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1456" name="my_do &lt;- function(f, v, df) {…"/>
          <p:cNvSpPr txBox="1"/>
          <p:nvPr/>
        </p:nvSpPr>
        <p:spPr>
          <a:xfrm>
            <a:off x="5310165" y="7459679"/>
            <a:ext cx="1961340" cy="104266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00"/>
              </a:spcBef>
              <a:defRPr b="0" i="1">
                <a:solidFill>
                  <a:srgbClr val="000000"/>
                </a:solidFill>
              </a:defRPr>
            </a:pPr>
            <a:r>
              <a:t>my_do &lt;- function(f, v, df) {</a:t>
            </a:r>
          </a:p>
          <a:p>
            <a:pPr>
              <a:lnSpc>
                <a:spcPct val="80000"/>
              </a:lnSpc>
              <a:spcBef>
                <a:spcPts val="100"/>
              </a:spcBef>
              <a:defRPr b="0" i="1">
                <a:solidFill>
                  <a:srgbClr val="000000"/>
                </a:solidFill>
              </a:defRPr>
            </a:pPr>
            <a:r>
              <a:t>    f &lt;- rlang::</a:t>
            </a:r>
            <a:r>
              <a:rPr b="1"/>
              <a:t>enquo(</a:t>
            </a:r>
            <a:r>
              <a:t>f</a:t>
            </a:r>
            <a:r>
              <a:rPr b="1"/>
              <a:t>)</a:t>
            </a:r>
          </a:p>
          <a:p>
            <a:pPr>
              <a:lnSpc>
                <a:spcPct val="80000"/>
              </a:lnSpc>
              <a:spcBef>
                <a:spcPts val="100"/>
              </a:spcBef>
              <a:defRPr b="0" i="1">
                <a:solidFill>
                  <a:srgbClr val="000000"/>
                </a:solidFill>
              </a:defRPr>
            </a:pPr>
            <a:r>
              <a:t>    v &lt;- rlang::</a:t>
            </a:r>
            <a:r>
              <a:rPr b="1"/>
              <a:t>enquo(</a:t>
            </a:r>
            <a:r>
              <a:t>v</a:t>
            </a:r>
            <a:r>
              <a:rPr b="1"/>
              <a:t>)</a:t>
            </a:r>
          </a:p>
          <a:p>
            <a:pPr>
              <a:lnSpc>
                <a:spcPct val="80000"/>
              </a:lnSpc>
              <a:spcBef>
                <a:spcPts val="100"/>
              </a:spcBef>
              <a:defRPr b="0" i="1">
                <a:solidFill>
                  <a:srgbClr val="000000"/>
                </a:solidFill>
              </a:defRPr>
            </a:pPr>
            <a:r>
              <a:t>    todo &lt;- rlang::</a:t>
            </a:r>
            <a:r>
              <a:rPr b="1"/>
              <a:t>quo(</a:t>
            </a:r>
            <a:r>
              <a:t>(</a:t>
            </a:r>
            <a:r>
              <a:rPr>
                <a:latin typeface="Source Sans Pro Black"/>
                <a:ea typeface="Source Sans Pro Black"/>
                <a:cs typeface="Source Sans Pro Black"/>
                <a:sym typeface="Source Sans Pro Black"/>
              </a:rPr>
              <a:t>!!</a:t>
            </a:r>
            <a:r>
              <a:t>f)(</a:t>
            </a:r>
            <a:r>
              <a:rPr>
                <a:latin typeface="Source Sans Pro Black"/>
                <a:ea typeface="Source Sans Pro Black"/>
                <a:cs typeface="Source Sans Pro Black"/>
                <a:sym typeface="Source Sans Pro Black"/>
              </a:rPr>
              <a:t>!!</a:t>
            </a:r>
            <a:r>
              <a:t>v)</a:t>
            </a:r>
            <a:r>
              <a:rPr b="1"/>
              <a:t>)</a:t>
            </a:r>
          </a:p>
          <a:p>
            <a:pPr>
              <a:lnSpc>
                <a:spcPct val="80000"/>
              </a:lnSpc>
              <a:spcBef>
                <a:spcPts val="100"/>
              </a:spcBef>
              <a:defRPr b="0" i="1">
                <a:solidFill>
                  <a:srgbClr val="000000"/>
                </a:solidFill>
              </a:defRPr>
            </a:pPr>
            <a:r>
              <a:t>    rlang::</a:t>
            </a:r>
            <a:r>
              <a:rPr b="1"/>
              <a:t>eval_tidy(</a:t>
            </a:r>
            <a:r>
              <a:t>todo, df</a:t>
            </a:r>
            <a:r>
              <a:rPr b="1"/>
              <a:t>)</a:t>
            </a:r>
          </a:p>
          <a:p>
            <a:pPr>
              <a:lnSpc>
                <a:spcPct val="80000"/>
              </a:lnSpc>
              <a:spcBef>
                <a:spcPts val="100"/>
              </a:spcBef>
              <a:defRPr b="0" i="1">
                <a:solidFill>
                  <a:srgbClr val="000000"/>
                </a:solidFill>
              </a:defRPr>
            </a:pPr>
            <a:r>
              <a:t>}</a:t>
            </a:r>
          </a:p>
        </p:txBody>
      </p:sp>
      <p:sp>
        <p:nvSpPr>
          <p:cNvPr id="1457" name="1"/>
          <p:cNvSpPr txBox="1"/>
          <p:nvPr/>
        </p:nvSpPr>
        <p:spPr>
          <a:xfrm>
            <a:off x="7400162" y="7587419"/>
            <a:ext cx="202309" cy="299641"/>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1</a:t>
            </a:r>
          </a:p>
        </p:txBody>
      </p:sp>
      <p:sp>
        <p:nvSpPr>
          <p:cNvPr id="1458" name="2"/>
          <p:cNvSpPr txBox="1"/>
          <p:nvPr/>
        </p:nvSpPr>
        <p:spPr>
          <a:xfrm>
            <a:off x="7400162" y="7904857"/>
            <a:ext cx="202309" cy="299641"/>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2</a:t>
            </a:r>
          </a:p>
        </p:txBody>
      </p:sp>
      <p:sp>
        <p:nvSpPr>
          <p:cNvPr id="1459" name="3"/>
          <p:cNvSpPr txBox="1"/>
          <p:nvPr/>
        </p:nvSpPr>
        <p:spPr>
          <a:xfrm>
            <a:off x="7400162" y="8081627"/>
            <a:ext cx="202309" cy="2996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3</a:t>
            </a:r>
          </a:p>
        </p:txBody>
      </p:sp>
      <p:sp>
        <p:nvSpPr>
          <p:cNvPr id="1460" name="Capture user arguments…"/>
          <p:cNvSpPr txBox="1"/>
          <p:nvPr/>
        </p:nvSpPr>
        <p:spPr>
          <a:xfrm>
            <a:off x="4959620" y="8773071"/>
            <a:ext cx="2194510" cy="164403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152400" indent="-152400">
              <a:lnSpc>
                <a:spcPct val="80000"/>
              </a:lnSpc>
              <a:spcBef>
                <a:spcPts val="0"/>
              </a:spcBef>
              <a:buSzPct val="100000"/>
              <a:buAutoNum type="arabicPeriod" startAt="1"/>
              <a:defRPr b="0" sz="1100">
                <a:solidFill>
                  <a:srgbClr val="000000"/>
                </a:solidFill>
              </a:defRPr>
            </a:pPr>
            <a:r>
              <a:t>Capture user arguments </a:t>
            </a:r>
          </a:p>
          <a:p>
            <a:pPr>
              <a:lnSpc>
                <a:spcPct val="80000"/>
              </a:lnSpc>
              <a:spcBef>
                <a:spcPts val="1200"/>
              </a:spcBef>
              <a:defRPr b="0" sz="1100">
                <a:solidFill>
                  <a:srgbClr val="000000"/>
                </a:solidFill>
              </a:defRPr>
            </a:pPr>
            <a:r>
              <a:t>with rlang::</a:t>
            </a:r>
            <a:r>
              <a:rPr b="1"/>
              <a:t>enquo</a:t>
            </a:r>
            <a:r>
              <a:t>.</a:t>
            </a:r>
            <a:endParaRPr b="1"/>
          </a:p>
          <a:p>
            <a:pPr marL="152400" indent="-152400">
              <a:lnSpc>
                <a:spcPct val="80000"/>
              </a:lnSpc>
              <a:spcBef>
                <a:spcPts val="1200"/>
              </a:spcBef>
              <a:buSzPct val="100000"/>
              <a:buAutoNum type="arabicPeriod" startAt="2"/>
              <a:defRPr b="0" sz="1100">
                <a:solidFill>
                  <a:srgbClr val="000000"/>
                </a:solidFill>
              </a:defRPr>
            </a:pPr>
            <a:r>
              <a:rPr b="1"/>
              <a:t>Unquote</a:t>
            </a:r>
            <a:r>
              <a:t> user arguments into a new expression or quosure to use</a:t>
            </a:r>
          </a:p>
          <a:p>
            <a:pPr marL="152400" indent="-152400">
              <a:lnSpc>
                <a:spcPct val="80000"/>
              </a:lnSpc>
              <a:spcBef>
                <a:spcPts val="1200"/>
              </a:spcBef>
              <a:buSzPct val="100000"/>
              <a:buAutoNum type="arabicPeriod" startAt="2"/>
              <a:defRPr b="0" sz="1100">
                <a:solidFill>
                  <a:srgbClr val="000000"/>
                </a:solidFill>
              </a:defRPr>
            </a:pPr>
            <a:r>
              <a:rPr b="1"/>
              <a:t>Evaluate</a:t>
            </a:r>
            <a:r>
              <a:t> the new expression/quosure instead of the original argument</a:t>
            </a:r>
          </a:p>
        </p:txBody>
      </p:sp>
      <p:sp>
        <p:nvSpPr>
          <p:cNvPr id="1461" name="Rectangle"/>
          <p:cNvSpPr/>
          <p:nvPr/>
        </p:nvSpPr>
        <p:spPr>
          <a:xfrm>
            <a:off x="10974668" y="7373884"/>
            <a:ext cx="2662927" cy="1214256"/>
          </a:xfrm>
          <a:prstGeom prst="rect">
            <a:avLst/>
          </a:prstGeom>
          <a:solidFill>
            <a:srgbClr val="C0C0C0">
              <a:alpha val="25000"/>
            </a:srgbClr>
          </a:soli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1462" name="subset2 &lt;- function(df, rows) {…"/>
          <p:cNvSpPr txBox="1"/>
          <p:nvPr/>
        </p:nvSpPr>
        <p:spPr>
          <a:xfrm>
            <a:off x="11011412" y="7459679"/>
            <a:ext cx="2585896" cy="86486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00"/>
              </a:spcBef>
              <a:defRPr b="0" i="1">
                <a:solidFill>
                  <a:srgbClr val="000000"/>
                </a:solidFill>
              </a:defRPr>
            </a:pPr>
            <a:r>
              <a:t>subset2 &lt;- function(df, rows) {</a:t>
            </a:r>
          </a:p>
          <a:p>
            <a:pPr>
              <a:lnSpc>
                <a:spcPct val="80000"/>
              </a:lnSpc>
              <a:spcBef>
                <a:spcPts val="100"/>
              </a:spcBef>
              <a:defRPr b="0" i="1">
                <a:solidFill>
                  <a:srgbClr val="000000"/>
                </a:solidFill>
              </a:defRPr>
            </a:pPr>
            <a:r>
              <a:t>    rows &lt;- rlang::</a:t>
            </a:r>
            <a:r>
              <a:rPr b="1"/>
              <a:t>enquo(</a:t>
            </a:r>
            <a:r>
              <a:t>rows</a:t>
            </a:r>
            <a:r>
              <a:rPr b="1"/>
              <a:t>)</a:t>
            </a:r>
          </a:p>
          <a:p>
            <a:pPr>
              <a:lnSpc>
                <a:spcPct val="80000"/>
              </a:lnSpc>
              <a:spcBef>
                <a:spcPts val="100"/>
              </a:spcBef>
              <a:defRPr b="0" i="1">
                <a:solidFill>
                  <a:srgbClr val="000000"/>
                </a:solidFill>
              </a:defRPr>
            </a:pPr>
            <a:r>
              <a:t>    vals &lt;- rlang::</a:t>
            </a:r>
            <a:r>
              <a:rPr b="1"/>
              <a:t>eval_tidy(</a:t>
            </a:r>
            <a:r>
              <a:t>rows, </a:t>
            </a:r>
            <a:r>
              <a:rPr b="1"/>
              <a:t>data = </a:t>
            </a:r>
            <a:r>
              <a:t>df</a:t>
            </a:r>
            <a:r>
              <a:rPr b="1"/>
              <a:t>)</a:t>
            </a:r>
            <a:endParaRPr b="1"/>
          </a:p>
          <a:p>
            <a:pPr>
              <a:lnSpc>
                <a:spcPct val="80000"/>
              </a:lnSpc>
              <a:spcBef>
                <a:spcPts val="100"/>
              </a:spcBef>
              <a:defRPr b="0" i="1">
                <a:solidFill>
                  <a:srgbClr val="000000"/>
                </a:solidFill>
              </a:defRPr>
            </a:pPr>
            <a:r>
              <a:rPr b="1"/>
              <a:t>    </a:t>
            </a:r>
            <a:r>
              <a:t>df[vals, , drop = FALSE]</a:t>
            </a:r>
          </a:p>
          <a:p>
            <a:pPr>
              <a:lnSpc>
                <a:spcPct val="80000"/>
              </a:lnSpc>
              <a:spcBef>
                <a:spcPts val="100"/>
              </a:spcBef>
              <a:defRPr b="0" i="1">
                <a:solidFill>
                  <a:srgbClr val="000000"/>
                </a:solidFill>
              </a:defRPr>
            </a:pPr>
            <a:r>
              <a:t>}</a:t>
            </a:r>
          </a:p>
        </p:txBody>
      </p:sp>
      <p:sp>
        <p:nvSpPr>
          <p:cNvPr id="1463" name="1"/>
          <p:cNvSpPr txBox="1"/>
          <p:nvPr/>
        </p:nvSpPr>
        <p:spPr>
          <a:xfrm>
            <a:off x="13422476" y="7553890"/>
            <a:ext cx="202309" cy="2996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1</a:t>
            </a:r>
          </a:p>
        </p:txBody>
      </p:sp>
      <p:sp>
        <p:nvSpPr>
          <p:cNvPr id="1464" name="2"/>
          <p:cNvSpPr txBox="1"/>
          <p:nvPr/>
        </p:nvSpPr>
        <p:spPr>
          <a:xfrm>
            <a:off x="13422476" y="7896793"/>
            <a:ext cx="202309" cy="2996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2</a:t>
            </a:r>
          </a:p>
        </p:txBody>
      </p:sp>
      <p:sp>
        <p:nvSpPr>
          <p:cNvPr id="1465" name="Capture user argument…"/>
          <p:cNvSpPr txBox="1"/>
          <p:nvPr/>
        </p:nvSpPr>
        <p:spPr>
          <a:xfrm>
            <a:off x="10974916" y="8773071"/>
            <a:ext cx="2258010" cy="164403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152400" indent="-152400">
              <a:lnSpc>
                <a:spcPct val="80000"/>
              </a:lnSpc>
              <a:spcBef>
                <a:spcPts val="0"/>
              </a:spcBef>
              <a:buSzPct val="100000"/>
              <a:buAutoNum type="arabicPeriod" startAt="1"/>
              <a:defRPr b="0" sz="1100">
                <a:solidFill>
                  <a:srgbClr val="000000"/>
                </a:solidFill>
              </a:defRPr>
            </a:pPr>
            <a:r>
              <a:t>Capture user argument </a:t>
            </a:r>
          </a:p>
          <a:p>
            <a:pPr>
              <a:lnSpc>
                <a:spcPct val="80000"/>
              </a:lnSpc>
              <a:spcBef>
                <a:spcPts val="1200"/>
              </a:spcBef>
              <a:defRPr b="0" sz="1100">
                <a:solidFill>
                  <a:srgbClr val="000000"/>
                </a:solidFill>
              </a:defRPr>
            </a:pPr>
            <a:r>
              <a:t>with rlang::</a:t>
            </a:r>
            <a:r>
              <a:rPr b="1"/>
              <a:t>enquo</a:t>
            </a:r>
            <a:r>
              <a:t>.</a:t>
            </a:r>
            <a:endParaRPr b="1"/>
          </a:p>
          <a:p>
            <a:pPr marL="152400" indent="-152400">
              <a:lnSpc>
                <a:spcPct val="80000"/>
              </a:lnSpc>
              <a:spcBef>
                <a:spcPts val="1200"/>
              </a:spcBef>
              <a:buSzPct val="100000"/>
              <a:buAutoNum type="arabicPeriod" startAt="2"/>
              <a:defRPr b="0" sz="1100">
                <a:solidFill>
                  <a:srgbClr val="000000"/>
                </a:solidFill>
              </a:defRPr>
            </a:pPr>
            <a:r>
              <a:t>Evaluate the argument with rlang::</a:t>
            </a:r>
            <a:r>
              <a:rPr b="1"/>
              <a:t>eval_tidy</a:t>
            </a:r>
            <a:r>
              <a:t>. Pass the data frame to </a:t>
            </a:r>
            <a:r>
              <a:rPr b="1"/>
              <a:t>data </a:t>
            </a:r>
            <a:r>
              <a:t>to use as a data mask.</a:t>
            </a:r>
          </a:p>
          <a:p>
            <a:pPr marL="152400" indent="-152400">
              <a:lnSpc>
                <a:spcPct val="80000"/>
              </a:lnSpc>
              <a:spcBef>
                <a:spcPts val="1200"/>
              </a:spcBef>
              <a:buSzPct val="100000"/>
              <a:buAutoNum type="arabicPeriod" startAt="2"/>
              <a:defRPr b="0" sz="1100">
                <a:solidFill>
                  <a:srgbClr val="000000"/>
                </a:solidFill>
              </a:defRPr>
            </a:pPr>
            <a:r>
              <a:rPr b="1"/>
              <a:t>Suggest</a:t>
            </a:r>
            <a:r>
              <a:t> in your documentation that your users use the </a:t>
            </a:r>
            <a:r>
              <a:rPr b="1"/>
              <a:t>.data</a:t>
            </a:r>
            <a:r>
              <a:t> and </a:t>
            </a:r>
            <a:r>
              <a:rPr b="1"/>
              <a:t>.env</a:t>
            </a:r>
            <a:r>
              <a:t> pronouns.</a:t>
            </a:r>
          </a:p>
        </p:txBody>
      </p:sp>
      <p:sp>
        <p:nvSpPr>
          <p:cNvPr id="1466" name="Rectangle"/>
          <p:cNvSpPr/>
          <p:nvPr/>
        </p:nvSpPr>
        <p:spPr>
          <a:xfrm>
            <a:off x="4957676" y="3836839"/>
            <a:ext cx="2662927" cy="1524001"/>
          </a:xfrm>
          <a:prstGeom prst="rect">
            <a:avLst/>
          </a:prstGeom>
          <a:solidFill>
            <a:srgbClr val="C0C0C0">
              <a:alpha val="25000"/>
            </a:srgbClr>
          </a:soli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1467" name="data_mean &lt;- function(data, var) {…"/>
          <p:cNvSpPr txBox="1"/>
          <p:nvPr/>
        </p:nvSpPr>
        <p:spPr>
          <a:xfrm>
            <a:off x="5165583" y="3928101"/>
            <a:ext cx="2250504" cy="102538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578358">
              <a:lnSpc>
                <a:spcPct val="80000"/>
              </a:lnSpc>
              <a:spcBef>
                <a:spcPts val="0"/>
              </a:spcBef>
              <a:defRPr b="0" i="1" sz="1188">
                <a:solidFill>
                  <a:srgbClr val="000000"/>
                </a:solidFill>
              </a:defRPr>
            </a:pPr>
            <a:r>
              <a:t>data_mean &lt;- function(data, var) {</a:t>
            </a:r>
          </a:p>
          <a:p>
            <a:pPr defTabSz="578358">
              <a:lnSpc>
                <a:spcPct val="80000"/>
              </a:lnSpc>
              <a:spcBef>
                <a:spcPts val="0"/>
              </a:spcBef>
              <a:defRPr b="0" i="1" sz="1188">
                <a:solidFill>
                  <a:srgbClr val="000000"/>
                </a:solidFill>
              </a:defRPr>
            </a:pPr>
            <a:r>
              <a:t>    require(dplyr)</a:t>
            </a:r>
          </a:p>
          <a:p>
            <a:pPr defTabSz="578358">
              <a:lnSpc>
                <a:spcPct val="80000"/>
              </a:lnSpc>
              <a:spcBef>
                <a:spcPts val="0"/>
              </a:spcBef>
              <a:defRPr b="0" i="1" sz="1188">
                <a:solidFill>
                  <a:srgbClr val="000000"/>
                </a:solidFill>
              </a:defRPr>
            </a:pPr>
            <a:r>
              <a:t>    var &lt;- rlang::</a:t>
            </a:r>
            <a:r>
              <a:rPr b="1"/>
              <a:t>enquo(</a:t>
            </a:r>
            <a:r>
              <a:t>var</a:t>
            </a:r>
            <a:r>
              <a:rPr b="1"/>
              <a:t>)</a:t>
            </a:r>
          </a:p>
          <a:p>
            <a:pPr defTabSz="578358">
              <a:lnSpc>
                <a:spcPct val="80000"/>
              </a:lnSpc>
              <a:spcBef>
                <a:spcPts val="0"/>
              </a:spcBef>
              <a:defRPr b="0" i="1" sz="1188">
                <a:solidFill>
                  <a:srgbClr val="000000"/>
                </a:solidFill>
              </a:defRPr>
            </a:pPr>
            <a:r>
              <a:t>    data %&gt;%</a:t>
            </a:r>
          </a:p>
          <a:p>
            <a:pPr defTabSz="578358">
              <a:lnSpc>
                <a:spcPct val="80000"/>
              </a:lnSpc>
              <a:spcBef>
                <a:spcPts val="0"/>
              </a:spcBef>
              <a:defRPr b="0" i="1" sz="1188">
                <a:solidFill>
                  <a:srgbClr val="000000"/>
                </a:solidFill>
              </a:defRPr>
            </a:pPr>
            <a:r>
              <a:t>        summarise(mean = mean(</a:t>
            </a:r>
            <a:r>
              <a:rPr>
                <a:latin typeface="Source Sans Pro Black"/>
                <a:ea typeface="Source Sans Pro Black"/>
                <a:cs typeface="Source Sans Pro Black"/>
                <a:sym typeface="Source Sans Pro Black"/>
              </a:rPr>
              <a:t>!!</a:t>
            </a:r>
            <a:r>
              <a:t>var))</a:t>
            </a:r>
            <a:endParaRPr b="1"/>
          </a:p>
          <a:p>
            <a:pPr defTabSz="578358">
              <a:lnSpc>
                <a:spcPct val="80000"/>
              </a:lnSpc>
              <a:spcBef>
                <a:spcPts val="0"/>
              </a:spcBef>
              <a:defRPr b="0" i="1" sz="1188">
                <a:solidFill>
                  <a:srgbClr val="000000"/>
                </a:solidFill>
              </a:defRPr>
            </a:pPr>
            <a:r>
              <a:t>}</a:t>
            </a:r>
          </a:p>
        </p:txBody>
      </p:sp>
      <p:sp>
        <p:nvSpPr>
          <p:cNvPr id="1468" name="1"/>
          <p:cNvSpPr txBox="1"/>
          <p:nvPr/>
        </p:nvSpPr>
        <p:spPr>
          <a:xfrm>
            <a:off x="7405485" y="4232745"/>
            <a:ext cx="202309" cy="2996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1</a:t>
            </a:r>
          </a:p>
        </p:txBody>
      </p:sp>
      <p:sp>
        <p:nvSpPr>
          <p:cNvPr id="1469" name="2"/>
          <p:cNvSpPr txBox="1"/>
          <p:nvPr/>
        </p:nvSpPr>
        <p:spPr>
          <a:xfrm>
            <a:off x="7405485" y="4550248"/>
            <a:ext cx="202309" cy="2996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2</a:t>
            </a:r>
          </a:p>
        </p:txBody>
      </p:sp>
      <p:sp>
        <p:nvSpPr>
          <p:cNvPr id="1470" name="Capture user argument that will be quoted with rlang::enquo.…"/>
          <p:cNvSpPr txBox="1"/>
          <p:nvPr/>
        </p:nvSpPr>
        <p:spPr>
          <a:xfrm>
            <a:off x="4957924" y="5513653"/>
            <a:ext cx="2067510" cy="86907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152400" indent="-152400">
              <a:lnSpc>
                <a:spcPct val="80000"/>
              </a:lnSpc>
              <a:spcBef>
                <a:spcPts val="1200"/>
              </a:spcBef>
              <a:buSzPct val="100000"/>
              <a:buAutoNum type="arabicPeriod" startAt="1"/>
              <a:defRPr b="0" sz="1100">
                <a:solidFill>
                  <a:srgbClr val="000000"/>
                </a:solidFill>
              </a:defRPr>
            </a:pPr>
            <a:r>
              <a:t>Capture user argument that will be quoted with rlang::</a:t>
            </a:r>
            <a:r>
              <a:rPr b="1"/>
              <a:t>enquo</a:t>
            </a:r>
            <a:r>
              <a:t>.</a:t>
            </a:r>
            <a:endParaRPr b="1"/>
          </a:p>
          <a:p>
            <a:pPr marL="152400" indent="-152400">
              <a:lnSpc>
                <a:spcPct val="80000"/>
              </a:lnSpc>
              <a:spcBef>
                <a:spcPts val="1200"/>
              </a:spcBef>
              <a:buSzPct val="100000"/>
              <a:buAutoNum type="arabicPeriod" startAt="1"/>
              <a:defRPr b="0" sz="1100">
                <a:solidFill>
                  <a:srgbClr val="000000"/>
                </a:solidFill>
              </a:defRPr>
            </a:pPr>
            <a:r>
              <a:t>Unquote the user argument into the quoting function with </a:t>
            </a:r>
            <a:r>
              <a:rPr>
                <a:latin typeface="Source Sans Pro Black"/>
                <a:ea typeface="Source Sans Pro Black"/>
                <a:cs typeface="Source Sans Pro Black"/>
                <a:sym typeface="Source Sans Pro Black"/>
              </a:rPr>
              <a:t>!!</a:t>
            </a:r>
            <a:r>
              <a:t>.</a:t>
            </a:r>
          </a:p>
        </p:txBody>
      </p:sp>
      <p:sp>
        <p:nvSpPr>
          <p:cNvPr id="1471" name="Rectangle"/>
          <p:cNvSpPr/>
          <p:nvPr/>
        </p:nvSpPr>
        <p:spPr>
          <a:xfrm>
            <a:off x="7975010" y="3836839"/>
            <a:ext cx="2662928" cy="1524001"/>
          </a:xfrm>
          <a:prstGeom prst="rect">
            <a:avLst/>
          </a:prstGeom>
          <a:solidFill>
            <a:srgbClr val="C0C0C0">
              <a:alpha val="25000"/>
            </a:srgbClr>
          </a:soli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1472" name="group_mean &lt;- function(data, var, …) {…"/>
          <p:cNvSpPr txBox="1"/>
          <p:nvPr/>
        </p:nvSpPr>
        <p:spPr>
          <a:xfrm>
            <a:off x="8054378" y="3928101"/>
            <a:ext cx="2501481" cy="135370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00"/>
              </a:spcBef>
              <a:defRPr b="0" i="1">
                <a:solidFill>
                  <a:srgbClr val="000000"/>
                </a:solidFill>
              </a:defRPr>
            </a:pPr>
            <a:r>
              <a:t>group_mean &lt;- function(data, var, …) {</a:t>
            </a:r>
          </a:p>
          <a:p>
            <a:pPr>
              <a:lnSpc>
                <a:spcPct val="80000"/>
              </a:lnSpc>
              <a:spcBef>
                <a:spcPts val="100"/>
              </a:spcBef>
              <a:defRPr b="0" i="1">
                <a:solidFill>
                  <a:srgbClr val="000000"/>
                </a:solidFill>
              </a:defRPr>
            </a:pPr>
            <a:r>
              <a:t>    require(dplyr)</a:t>
            </a:r>
          </a:p>
          <a:p>
            <a:pPr>
              <a:lnSpc>
                <a:spcPct val="80000"/>
              </a:lnSpc>
              <a:spcBef>
                <a:spcPts val="100"/>
              </a:spcBef>
              <a:defRPr b="0" i="1">
                <a:solidFill>
                  <a:srgbClr val="000000"/>
                </a:solidFill>
              </a:defRPr>
            </a:pPr>
            <a:r>
              <a:t>    var &lt;- rlang::enquo(var)</a:t>
            </a:r>
          </a:p>
          <a:p>
            <a:pPr>
              <a:lnSpc>
                <a:spcPct val="80000"/>
              </a:lnSpc>
              <a:spcBef>
                <a:spcPts val="100"/>
              </a:spcBef>
              <a:defRPr b="0" i="1">
                <a:solidFill>
                  <a:srgbClr val="000000"/>
                </a:solidFill>
              </a:defRPr>
            </a:pPr>
            <a:r>
              <a:t>    group_vars &lt;- rlang::</a:t>
            </a:r>
            <a:r>
              <a:rPr b="1"/>
              <a:t>enquos(</a:t>
            </a:r>
            <a:r>
              <a:t>…</a:t>
            </a:r>
            <a:r>
              <a:rPr b="1"/>
              <a:t>)</a:t>
            </a:r>
          </a:p>
          <a:p>
            <a:pPr>
              <a:lnSpc>
                <a:spcPct val="80000"/>
              </a:lnSpc>
              <a:spcBef>
                <a:spcPts val="100"/>
              </a:spcBef>
              <a:defRPr b="0" i="1">
                <a:solidFill>
                  <a:srgbClr val="000000"/>
                </a:solidFill>
              </a:defRPr>
            </a:pPr>
            <a:r>
              <a:t>    data %&gt;%</a:t>
            </a:r>
          </a:p>
          <a:p>
            <a:pPr>
              <a:lnSpc>
                <a:spcPct val="80000"/>
              </a:lnSpc>
              <a:spcBef>
                <a:spcPts val="100"/>
              </a:spcBef>
              <a:defRPr b="0" i="1">
                <a:solidFill>
                  <a:srgbClr val="000000"/>
                </a:solidFill>
              </a:defRPr>
            </a:pPr>
            <a:r>
              <a:t>         group_by(</a:t>
            </a:r>
            <a:r>
              <a:rPr>
                <a:latin typeface="Source Sans Pro Black"/>
                <a:ea typeface="Source Sans Pro Black"/>
                <a:cs typeface="Source Sans Pro Black"/>
                <a:sym typeface="Source Sans Pro Black"/>
              </a:rPr>
              <a:t>!!!</a:t>
            </a:r>
            <a:r>
              <a:t>group_vars) %&gt;%</a:t>
            </a:r>
          </a:p>
          <a:p>
            <a:pPr>
              <a:lnSpc>
                <a:spcPct val="80000"/>
              </a:lnSpc>
              <a:spcBef>
                <a:spcPts val="100"/>
              </a:spcBef>
              <a:defRPr b="0" i="1">
                <a:solidFill>
                  <a:srgbClr val="000000"/>
                </a:solidFill>
              </a:defRPr>
            </a:pPr>
            <a:r>
              <a:t>        summarise(mean = mean(!!var))</a:t>
            </a:r>
            <a:endParaRPr b="1"/>
          </a:p>
          <a:p>
            <a:pPr>
              <a:lnSpc>
                <a:spcPct val="80000"/>
              </a:lnSpc>
              <a:spcBef>
                <a:spcPts val="100"/>
              </a:spcBef>
              <a:defRPr b="0" i="1">
                <a:solidFill>
                  <a:srgbClr val="000000"/>
                </a:solidFill>
              </a:defRPr>
            </a:pPr>
            <a:r>
              <a:t>}</a:t>
            </a:r>
          </a:p>
        </p:txBody>
      </p:sp>
      <p:sp>
        <p:nvSpPr>
          <p:cNvPr id="1473" name="1"/>
          <p:cNvSpPr txBox="1"/>
          <p:nvPr/>
        </p:nvSpPr>
        <p:spPr>
          <a:xfrm>
            <a:off x="10422819" y="4372683"/>
            <a:ext cx="202309" cy="2996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1</a:t>
            </a:r>
          </a:p>
        </p:txBody>
      </p:sp>
      <p:sp>
        <p:nvSpPr>
          <p:cNvPr id="1474" name="2"/>
          <p:cNvSpPr txBox="1"/>
          <p:nvPr/>
        </p:nvSpPr>
        <p:spPr>
          <a:xfrm>
            <a:off x="10422819" y="4677486"/>
            <a:ext cx="202309" cy="2996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2</a:t>
            </a:r>
          </a:p>
        </p:txBody>
      </p:sp>
      <p:sp>
        <p:nvSpPr>
          <p:cNvPr id="1475" name="Capture user arguments that will be quoted with rlang::enquos.…"/>
          <p:cNvSpPr txBox="1"/>
          <p:nvPr/>
        </p:nvSpPr>
        <p:spPr>
          <a:xfrm>
            <a:off x="7975258" y="5513653"/>
            <a:ext cx="2219911" cy="86907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152400" indent="-152400">
              <a:lnSpc>
                <a:spcPct val="80000"/>
              </a:lnSpc>
              <a:spcBef>
                <a:spcPts val="1200"/>
              </a:spcBef>
              <a:buSzPct val="100000"/>
              <a:buAutoNum type="arabicPeriod" startAt="1"/>
              <a:defRPr b="0" sz="1100">
                <a:solidFill>
                  <a:srgbClr val="000000"/>
                </a:solidFill>
              </a:defRPr>
            </a:pPr>
            <a:r>
              <a:t>Capture user arguments that will be quoted with rlang::</a:t>
            </a:r>
            <a:r>
              <a:rPr b="1"/>
              <a:t>enquos</a:t>
            </a:r>
            <a:r>
              <a:t>.</a:t>
            </a:r>
            <a:endParaRPr b="1"/>
          </a:p>
          <a:p>
            <a:pPr marL="152400" indent="-152400">
              <a:lnSpc>
                <a:spcPct val="80000"/>
              </a:lnSpc>
              <a:spcBef>
                <a:spcPts val="1200"/>
              </a:spcBef>
              <a:buSzPct val="100000"/>
              <a:buAutoNum type="arabicPeriod" startAt="1"/>
              <a:defRPr b="0" sz="1100">
                <a:solidFill>
                  <a:srgbClr val="000000"/>
                </a:solidFill>
              </a:defRPr>
            </a:pPr>
            <a:r>
              <a:t>Unquote splice the user arguments into the quoting function with </a:t>
            </a:r>
            <a:r>
              <a:rPr>
                <a:latin typeface="Source Sans Pro Black"/>
                <a:ea typeface="Source Sans Pro Black"/>
                <a:cs typeface="Source Sans Pro Black"/>
                <a:sym typeface="Source Sans Pro Black"/>
              </a:rPr>
              <a:t>!!!</a:t>
            </a:r>
            <a:r>
              <a:t>.</a:t>
            </a:r>
          </a:p>
        </p:txBody>
      </p:sp>
      <p:sp>
        <p:nvSpPr>
          <p:cNvPr id="1476" name="Rectangle"/>
          <p:cNvSpPr/>
          <p:nvPr/>
        </p:nvSpPr>
        <p:spPr>
          <a:xfrm>
            <a:off x="10974668" y="3836839"/>
            <a:ext cx="2662927" cy="1524001"/>
          </a:xfrm>
          <a:prstGeom prst="rect">
            <a:avLst/>
          </a:prstGeom>
          <a:solidFill>
            <a:srgbClr val="C0C0C0">
              <a:alpha val="25000"/>
            </a:srgbClr>
          </a:soli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1477" name="named_mean &lt;- function(data, var) {…"/>
          <p:cNvSpPr txBox="1"/>
          <p:nvPr/>
        </p:nvSpPr>
        <p:spPr>
          <a:xfrm>
            <a:off x="11099610" y="3928101"/>
            <a:ext cx="2385744" cy="119555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00"/>
              </a:spcBef>
              <a:defRPr b="0" i="1">
                <a:solidFill>
                  <a:srgbClr val="000000"/>
                </a:solidFill>
              </a:defRPr>
            </a:pPr>
            <a:r>
              <a:t>named_mean &lt;- function(data, var) {</a:t>
            </a:r>
          </a:p>
          <a:p>
            <a:pPr>
              <a:lnSpc>
                <a:spcPct val="80000"/>
              </a:lnSpc>
              <a:spcBef>
                <a:spcPts val="100"/>
              </a:spcBef>
              <a:defRPr b="0" i="1">
                <a:solidFill>
                  <a:srgbClr val="000000"/>
                </a:solidFill>
              </a:defRPr>
            </a:pPr>
            <a:r>
              <a:t>    require(dplyr)</a:t>
            </a:r>
          </a:p>
          <a:p>
            <a:pPr>
              <a:lnSpc>
                <a:spcPct val="80000"/>
              </a:lnSpc>
              <a:spcBef>
                <a:spcPts val="100"/>
              </a:spcBef>
              <a:defRPr b="0" i="1">
                <a:solidFill>
                  <a:srgbClr val="000000"/>
                </a:solidFill>
              </a:defRPr>
            </a:pPr>
            <a:r>
              <a:t>    var &lt;- rlang::</a:t>
            </a:r>
            <a:r>
              <a:rPr b="1"/>
              <a:t>ensym(</a:t>
            </a:r>
            <a:r>
              <a:t>var</a:t>
            </a:r>
            <a:r>
              <a:rPr b="1"/>
              <a:t>)</a:t>
            </a:r>
          </a:p>
          <a:p>
            <a:pPr>
              <a:lnSpc>
                <a:spcPct val="80000"/>
              </a:lnSpc>
              <a:spcBef>
                <a:spcPts val="100"/>
              </a:spcBef>
              <a:defRPr b="0" i="1">
                <a:solidFill>
                  <a:srgbClr val="000000"/>
                </a:solidFill>
              </a:defRPr>
            </a:pPr>
            <a:r>
              <a:t>   data %&gt;%</a:t>
            </a:r>
          </a:p>
          <a:p>
            <a:pPr>
              <a:lnSpc>
                <a:spcPct val="80000"/>
              </a:lnSpc>
              <a:spcBef>
                <a:spcPts val="100"/>
              </a:spcBef>
              <a:defRPr b="0" i="1">
                <a:solidFill>
                  <a:srgbClr val="000000"/>
                </a:solidFill>
              </a:defRPr>
            </a:pPr>
            <a:r>
              <a:t>       summarise(</a:t>
            </a:r>
            <a:r>
              <a:rPr>
                <a:latin typeface="Source Sans Pro Black"/>
                <a:ea typeface="Source Sans Pro Black"/>
                <a:cs typeface="Source Sans Pro Black"/>
                <a:sym typeface="Source Sans Pro Black"/>
              </a:rPr>
              <a:t>!!</a:t>
            </a:r>
            <a:r>
              <a:t>name </a:t>
            </a:r>
            <a:r>
              <a:rPr>
                <a:latin typeface="Source Sans Pro Black"/>
                <a:ea typeface="Source Sans Pro Black"/>
                <a:cs typeface="Source Sans Pro Black"/>
                <a:sym typeface="Source Sans Pro Black"/>
              </a:rPr>
              <a:t>:=</a:t>
            </a:r>
            <a:r>
              <a:rPr b="1"/>
              <a:t> </a:t>
            </a:r>
            <a:r>
              <a:t>mean(!!var))</a:t>
            </a:r>
            <a:endParaRPr b="1"/>
          </a:p>
          <a:p>
            <a:pPr>
              <a:lnSpc>
                <a:spcPct val="80000"/>
              </a:lnSpc>
              <a:spcBef>
                <a:spcPts val="100"/>
              </a:spcBef>
              <a:defRPr b="0" i="1">
                <a:solidFill>
                  <a:srgbClr val="000000"/>
                </a:solidFill>
              </a:defRPr>
            </a:pPr>
            <a:r>
              <a:t>}</a:t>
            </a:r>
          </a:p>
        </p:txBody>
      </p:sp>
      <p:sp>
        <p:nvSpPr>
          <p:cNvPr id="1478" name="1"/>
          <p:cNvSpPr txBox="1"/>
          <p:nvPr/>
        </p:nvSpPr>
        <p:spPr>
          <a:xfrm>
            <a:off x="13434761" y="4207583"/>
            <a:ext cx="202309" cy="2996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1</a:t>
            </a:r>
          </a:p>
        </p:txBody>
      </p:sp>
      <p:sp>
        <p:nvSpPr>
          <p:cNvPr id="1479" name="2"/>
          <p:cNvSpPr txBox="1"/>
          <p:nvPr/>
        </p:nvSpPr>
        <p:spPr>
          <a:xfrm>
            <a:off x="13434761" y="4550486"/>
            <a:ext cx="202309" cy="2996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2</a:t>
            </a:r>
          </a:p>
        </p:txBody>
      </p:sp>
      <p:sp>
        <p:nvSpPr>
          <p:cNvPr id="1480" name="Capture user argument that will be quoted with rlang::ensym.…"/>
          <p:cNvSpPr txBox="1"/>
          <p:nvPr/>
        </p:nvSpPr>
        <p:spPr>
          <a:xfrm>
            <a:off x="10986210" y="5513653"/>
            <a:ext cx="2143711" cy="136272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152400" indent="-152400">
              <a:lnSpc>
                <a:spcPct val="80000"/>
              </a:lnSpc>
              <a:spcBef>
                <a:spcPts val="1200"/>
              </a:spcBef>
              <a:buSzPct val="100000"/>
              <a:buAutoNum type="arabicPeriod" startAt="1"/>
              <a:defRPr b="0" sz="1100">
                <a:solidFill>
                  <a:srgbClr val="000000"/>
                </a:solidFill>
              </a:defRPr>
            </a:pPr>
            <a:r>
              <a:t>Capture user argument that will be quoted with rlang::</a:t>
            </a:r>
            <a:r>
              <a:rPr b="1"/>
              <a:t>ensym</a:t>
            </a:r>
            <a:r>
              <a:t>.</a:t>
            </a:r>
            <a:endParaRPr b="1"/>
          </a:p>
          <a:p>
            <a:pPr marL="152400" indent="-152400">
              <a:lnSpc>
                <a:spcPct val="80000"/>
              </a:lnSpc>
              <a:spcBef>
                <a:spcPts val="1200"/>
              </a:spcBef>
              <a:buSzPct val="100000"/>
              <a:buAutoNum type="arabicPeriod" startAt="1"/>
              <a:defRPr b="0" sz="1100">
                <a:solidFill>
                  <a:srgbClr val="000000"/>
                </a:solidFill>
              </a:defRPr>
            </a:pPr>
            <a:r>
              <a:t>Unquote the name into the quoting function with </a:t>
            </a:r>
            <a:r>
              <a:rPr>
                <a:latin typeface="Source Sans Pro Black"/>
                <a:ea typeface="Source Sans Pro Black"/>
                <a:cs typeface="Source Sans Pro Black"/>
                <a:sym typeface="Source Sans Pro Black"/>
              </a:rPr>
              <a:t>!!</a:t>
            </a:r>
            <a:r>
              <a:t> and </a:t>
            </a:r>
            <a:r>
              <a:rPr>
                <a:latin typeface="Source Sans Pro Black"/>
                <a:ea typeface="Source Sans Pro Black"/>
                <a:cs typeface="Source Sans Pro Black"/>
                <a:sym typeface="Source Sans Pro Black"/>
              </a:rPr>
              <a:t>:=</a:t>
            </a:r>
            <a:r>
              <a:t>.</a:t>
            </a:r>
          </a:p>
        </p:txBody>
      </p:sp>
      <p:sp>
        <p:nvSpPr>
          <p:cNvPr id="1481" name="Quoted arguments…"/>
          <p:cNvSpPr txBox="1"/>
          <p:nvPr/>
        </p:nvSpPr>
        <p:spPr>
          <a:xfrm>
            <a:off x="10974076" y="954822"/>
            <a:ext cx="1400532" cy="94106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t>Quoted arguments </a:t>
            </a:r>
          </a:p>
          <a:p>
            <a:pPr>
              <a:lnSpc>
                <a:spcPct val="80000"/>
              </a:lnSpc>
              <a:spcBef>
                <a:spcPts val="0"/>
              </a:spcBef>
              <a:defRPr b="0" sz="1100">
                <a:solidFill>
                  <a:srgbClr val="000000"/>
                </a:solidFill>
              </a:defRPr>
            </a:pPr>
            <a:r>
              <a:t>in tidyverse functions can trigger an </a:t>
            </a:r>
            <a:r>
              <a:rPr b="1"/>
              <a:t>R CMD check</a:t>
            </a:r>
            <a:r>
              <a:t> NOTE about undefined global variables. To avoid this:</a:t>
            </a:r>
          </a:p>
        </p:txBody>
      </p:sp>
      <p:sp>
        <p:nvSpPr>
          <p:cNvPr id="1482" name="Import rlang::.data to your package,…"/>
          <p:cNvSpPr txBox="1"/>
          <p:nvPr/>
        </p:nvSpPr>
        <p:spPr>
          <a:xfrm>
            <a:off x="10974668" y="1881624"/>
            <a:ext cx="2692560" cy="133275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152400" indent="-152400">
              <a:lnSpc>
                <a:spcPct val="80000"/>
              </a:lnSpc>
              <a:spcBef>
                <a:spcPts val="0"/>
              </a:spcBef>
              <a:buSzPct val="100000"/>
              <a:buAutoNum type="arabicPeriod" startAt="1"/>
              <a:defRPr b="0" sz="1100">
                <a:solidFill>
                  <a:srgbClr val="000000"/>
                </a:solidFill>
              </a:defRPr>
            </a:pPr>
            <a:r>
              <a:t>Import rlang::</a:t>
            </a:r>
            <a:r>
              <a:rPr b="1"/>
              <a:t>.data</a:t>
            </a:r>
            <a:r>
              <a:t> to your package, </a:t>
            </a:r>
          </a:p>
          <a:p>
            <a:pPr>
              <a:lnSpc>
                <a:spcPct val="80000"/>
              </a:lnSpc>
              <a:spcBef>
                <a:spcPts val="0"/>
              </a:spcBef>
              <a:defRPr b="0" sz="1100">
                <a:solidFill>
                  <a:srgbClr val="000000"/>
                </a:solidFill>
              </a:defRPr>
            </a:pPr>
            <a:r>
              <a:t>perhaps with the roxygen2 tag</a:t>
            </a:r>
          </a:p>
          <a:p>
            <a:pPr>
              <a:lnSpc>
                <a:spcPct val="80000"/>
              </a:lnSpc>
              <a:spcBef>
                <a:spcPts val="700"/>
              </a:spcBef>
              <a:defRPr b="0" sz="1100">
                <a:solidFill>
                  <a:srgbClr val="000000"/>
                </a:solidFill>
              </a:defRPr>
            </a:pPr>
            <a:r>
              <a:rPr b="1"/>
              <a:t>@importFrom rlang .data</a:t>
            </a:r>
            <a:endParaRPr b="1"/>
          </a:p>
          <a:p>
            <a:pPr marL="152400" indent="-152400">
              <a:lnSpc>
                <a:spcPct val="80000"/>
              </a:lnSpc>
              <a:spcBef>
                <a:spcPts val="0"/>
              </a:spcBef>
              <a:buSzPct val="100000"/>
              <a:buAutoNum type="arabicPeriod" startAt="2"/>
              <a:defRPr b="0" sz="1100">
                <a:solidFill>
                  <a:srgbClr val="000000"/>
                </a:solidFill>
              </a:defRPr>
            </a:pPr>
            <a:r>
              <a:t>Use the </a:t>
            </a:r>
            <a:r>
              <a:rPr b="1"/>
              <a:t>.data$</a:t>
            </a:r>
            <a:r>
              <a:t> pronoun in your tidyverse functions:</a:t>
            </a:r>
          </a:p>
          <a:p>
            <a:pPr>
              <a:lnSpc>
                <a:spcPct val="80000"/>
              </a:lnSpc>
              <a:spcBef>
                <a:spcPts val="100"/>
              </a:spcBef>
              <a:defRPr b="0" i="1">
                <a:solidFill>
                  <a:srgbClr val="000000"/>
                </a:solidFill>
              </a:defRPr>
            </a:pPr>
            <a:r>
              <a:t>mutate_y &lt;- function(df) {</a:t>
            </a:r>
          </a:p>
          <a:p>
            <a:pPr>
              <a:lnSpc>
                <a:spcPct val="80000"/>
              </a:lnSpc>
              <a:spcBef>
                <a:spcPts val="100"/>
              </a:spcBef>
              <a:defRPr b="0" i="1">
                <a:solidFill>
                  <a:srgbClr val="000000"/>
                </a:solidFill>
              </a:defRPr>
            </a:pPr>
            <a:r>
              <a:t>   dplyr::mutate(df, y = </a:t>
            </a:r>
            <a:r>
              <a:rPr b="1"/>
              <a:t>.data$</a:t>
            </a:r>
            <a:r>
              <a:t>a +1)</a:t>
            </a:r>
          </a:p>
          <a:p>
            <a:pPr>
              <a:lnSpc>
                <a:spcPct val="80000"/>
              </a:lnSpc>
              <a:spcBef>
                <a:spcPts val="100"/>
              </a:spcBef>
              <a:defRPr b="0" i="1">
                <a:solidFill>
                  <a:srgbClr val="000000"/>
                </a:solidFill>
              </a:defRPr>
            </a:pPr>
            <a:r>
              <a:t>}</a:t>
            </a:r>
          </a:p>
        </p:txBody>
      </p:sp>
      <p:sp>
        <p:nvSpPr>
          <p:cNvPr id="1483" name="expr(log(e))"/>
          <p:cNvSpPr txBox="1"/>
          <p:nvPr/>
        </p:nvSpPr>
        <p:spPr>
          <a:xfrm>
            <a:off x="538964" y="2984115"/>
            <a:ext cx="833333" cy="286941"/>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lnSpc>
                <a:spcPct val="80000"/>
              </a:lnSpc>
              <a:spcBef>
                <a:spcPts val="2300"/>
              </a:spcBef>
              <a:defRPr i="1" sz="1100">
                <a:solidFill>
                  <a:schemeClr val="accent3">
                    <a:hueOff val="-145836"/>
                    <a:satOff val="-20311"/>
                    <a:lumOff val="-24375"/>
                  </a:schemeClr>
                </a:solidFill>
              </a:defRPr>
            </a:lvl1pPr>
          </a:lstStyle>
          <a:p>
            <a:pPr/>
            <a:r>
              <a:t>expr(log(e))</a:t>
            </a:r>
          </a:p>
        </p:txBody>
      </p:sp>
      <p:sp>
        <p:nvSpPr>
          <p:cNvPr id="1484" name="expr(log(!!e))"/>
          <p:cNvSpPr txBox="1"/>
          <p:nvPr/>
        </p:nvSpPr>
        <p:spPr>
          <a:xfrm>
            <a:off x="2586939" y="2983306"/>
            <a:ext cx="931124" cy="2869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p>
            <a:pPr>
              <a:lnSpc>
                <a:spcPct val="80000"/>
              </a:lnSpc>
              <a:spcBef>
                <a:spcPts val="2300"/>
              </a:spcBef>
              <a:defRPr i="1" sz="1100">
                <a:solidFill>
                  <a:schemeClr val="accent3">
                    <a:hueOff val="-145836"/>
                    <a:satOff val="-20311"/>
                    <a:lumOff val="-24375"/>
                  </a:schemeClr>
                </a:solidFill>
              </a:defRPr>
            </a:pPr>
            <a:r>
              <a:t>expr(log(</a:t>
            </a:r>
            <a:r>
              <a:rPr b="0">
                <a:solidFill>
                  <a:srgbClr val="000000"/>
                </a:solidFill>
                <a:latin typeface="Source Sans Pro Black"/>
                <a:ea typeface="Source Sans Pro Black"/>
                <a:cs typeface="Source Sans Pro Black"/>
                <a:sym typeface="Source Sans Pro Black"/>
              </a:rPr>
              <a:t>!!</a:t>
            </a:r>
            <a:r>
              <a:t>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6" name="PASS CRAN CHECK"/>
          <p:cNvSpPr txBox="1"/>
          <p:nvPr/>
        </p:nvSpPr>
        <p:spPr>
          <a:xfrm>
            <a:off x="10982392" y="6935936"/>
            <a:ext cx="1237692"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1" indent="0">
              <a:lnSpc>
                <a:spcPct val="80000"/>
              </a:lnSpc>
            </a:pPr>
            <a:r>
              <a:t>PASS CRAN CHECK</a:t>
            </a:r>
          </a:p>
        </p:txBody>
      </p:sp>
      <p:sp>
        <p:nvSpPr>
          <p:cNvPr id="1487" name="Quoted arguments in tidyverse functions can trigger an R CMD check NOTE about undefined global variables. To avoid this:…"/>
          <p:cNvSpPr txBox="1"/>
          <p:nvPr/>
        </p:nvSpPr>
        <p:spPr>
          <a:xfrm>
            <a:off x="10974076" y="8773071"/>
            <a:ext cx="2604843" cy="155842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200"/>
              </a:spcBef>
              <a:defRPr b="0" sz="1100">
                <a:solidFill>
                  <a:srgbClr val="000000"/>
                </a:solidFill>
              </a:defRPr>
            </a:pPr>
            <a:r>
              <a:t>Quoted arguments in tidyverse functions can trigger an </a:t>
            </a:r>
            <a:r>
              <a:rPr b="1"/>
              <a:t>R CMD check</a:t>
            </a:r>
            <a:r>
              <a:t> NOTE about undefined global variables. To avoid this:</a:t>
            </a:r>
          </a:p>
          <a:p>
            <a:pPr marL="152400" indent="-152400">
              <a:lnSpc>
                <a:spcPct val="80000"/>
              </a:lnSpc>
              <a:spcBef>
                <a:spcPts val="0"/>
              </a:spcBef>
              <a:buSzPct val="100000"/>
              <a:buAutoNum type="arabicPeriod" startAt="1"/>
              <a:defRPr b="0" sz="1100">
                <a:solidFill>
                  <a:srgbClr val="000000"/>
                </a:solidFill>
              </a:defRPr>
            </a:pPr>
            <a:r>
              <a:t>Import rlang::</a:t>
            </a:r>
            <a:r>
              <a:rPr b="1"/>
              <a:t>.data</a:t>
            </a:r>
            <a:r>
              <a:t> to your package, </a:t>
            </a:r>
          </a:p>
          <a:p>
            <a:pPr>
              <a:lnSpc>
                <a:spcPct val="80000"/>
              </a:lnSpc>
              <a:spcBef>
                <a:spcPts val="0"/>
              </a:spcBef>
              <a:defRPr b="0" sz="1100">
                <a:solidFill>
                  <a:srgbClr val="000000"/>
                </a:solidFill>
              </a:defRPr>
            </a:pPr>
            <a:r>
              <a:t>perhaps with the roxygen2 tag</a:t>
            </a:r>
          </a:p>
          <a:p>
            <a:pPr>
              <a:lnSpc>
                <a:spcPct val="80000"/>
              </a:lnSpc>
              <a:spcBef>
                <a:spcPts val="1200"/>
              </a:spcBef>
              <a:defRPr b="0" sz="1100">
                <a:solidFill>
                  <a:srgbClr val="000000"/>
                </a:solidFill>
              </a:defRPr>
            </a:pPr>
            <a:r>
              <a:rPr b="1"/>
              <a:t>@importFrom rlang .data</a:t>
            </a:r>
            <a:endParaRPr b="1"/>
          </a:p>
          <a:p>
            <a:pPr marL="152400" indent="-152400">
              <a:lnSpc>
                <a:spcPct val="80000"/>
              </a:lnSpc>
              <a:spcBef>
                <a:spcPts val="0"/>
              </a:spcBef>
              <a:buSzPct val="100000"/>
              <a:buAutoNum type="arabicPeriod" startAt="2"/>
              <a:defRPr b="0" sz="1100">
                <a:solidFill>
                  <a:srgbClr val="000000"/>
                </a:solidFill>
              </a:defRPr>
            </a:pPr>
            <a:r>
              <a:t>Use the </a:t>
            </a:r>
            <a:r>
              <a:rPr b="1"/>
              <a:t>.data$</a:t>
            </a:r>
            <a:r>
              <a:t> pronoun in front of variable names in tidyverse functions</a:t>
            </a:r>
          </a:p>
        </p:txBody>
      </p:sp>
      <p:sp>
        <p:nvSpPr>
          <p:cNvPr id="1488" name="APPLY AN ARGUMENT TO A DATA FRAME"/>
          <p:cNvSpPr txBox="1"/>
          <p:nvPr/>
        </p:nvSpPr>
        <p:spPr>
          <a:xfrm>
            <a:off x="7991677" y="6935936"/>
            <a:ext cx="2632609"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APPLY AN ARGUMENT TO A DATA FRAME</a:t>
            </a:r>
          </a:p>
        </p:txBody>
      </p:sp>
      <p:grpSp>
        <p:nvGrpSpPr>
          <p:cNvPr id="1493" name="Group"/>
          <p:cNvGrpSpPr/>
          <p:nvPr/>
        </p:nvGrpSpPr>
        <p:grpSpPr>
          <a:xfrm>
            <a:off x="7990168" y="7373884"/>
            <a:ext cx="2662927" cy="1214256"/>
            <a:chOff x="0" y="0"/>
            <a:chExt cx="2662926" cy="1214254"/>
          </a:xfrm>
        </p:grpSpPr>
        <p:sp>
          <p:nvSpPr>
            <p:cNvPr id="1489" name="Rectangle"/>
            <p:cNvSpPr/>
            <p:nvPr/>
          </p:nvSpPr>
          <p:spPr>
            <a:xfrm>
              <a:off x="0" y="0"/>
              <a:ext cx="2662927" cy="1214255"/>
            </a:xfrm>
            <a:prstGeom prst="rect">
              <a:avLst/>
            </a:prstGeom>
            <a:solidFill>
              <a:srgbClr val="C0C0C0">
                <a:alpha val="25000"/>
              </a:srgb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490" name="subset2 &lt;- function(df, rows) {…"/>
            <p:cNvSpPr txBox="1"/>
            <p:nvPr/>
          </p:nvSpPr>
          <p:spPr>
            <a:xfrm>
              <a:off x="36744" y="85794"/>
              <a:ext cx="2585896" cy="8648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p>
              <a:pPr>
                <a:lnSpc>
                  <a:spcPct val="80000"/>
                </a:lnSpc>
                <a:spcBef>
                  <a:spcPts val="100"/>
                </a:spcBef>
                <a:defRPr b="0" i="1">
                  <a:solidFill>
                    <a:srgbClr val="000000"/>
                  </a:solidFill>
                </a:defRPr>
              </a:pPr>
              <a:r>
                <a:t>subset2 &lt;- function(df, rows) {</a:t>
              </a:r>
            </a:p>
            <a:p>
              <a:pPr>
                <a:lnSpc>
                  <a:spcPct val="80000"/>
                </a:lnSpc>
                <a:spcBef>
                  <a:spcPts val="100"/>
                </a:spcBef>
                <a:defRPr b="0" i="1">
                  <a:solidFill>
                    <a:srgbClr val="000000"/>
                  </a:solidFill>
                </a:defRPr>
              </a:pPr>
              <a:r>
                <a:t>    rows &lt;- rlang::</a:t>
              </a:r>
              <a:r>
                <a:rPr b="1"/>
                <a:t>enquo(</a:t>
              </a:r>
              <a:r>
                <a:t>rows</a:t>
              </a:r>
              <a:r>
                <a:rPr b="1"/>
                <a:t>)</a:t>
              </a:r>
            </a:p>
            <a:p>
              <a:pPr>
                <a:lnSpc>
                  <a:spcPct val="80000"/>
                </a:lnSpc>
                <a:spcBef>
                  <a:spcPts val="100"/>
                </a:spcBef>
                <a:defRPr b="0" i="1">
                  <a:solidFill>
                    <a:srgbClr val="000000"/>
                  </a:solidFill>
                </a:defRPr>
              </a:pPr>
              <a:r>
                <a:t>    vals &lt;- rlang::</a:t>
              </a:r>
              <a:r>
                <a:rPr b="1"/>
                <a:t>eval_tidy(</a:t>
              </a:r>
              <a:r>
                <a:t>rows, </a:t>
              </a:r>
              <a:r>
                <a:rPr b="1"/>
                <a:t>data = </a:t>
              </a:r>
              <a:r>
                <a:t>df</a:t>
              </a:r>
              <a:r>
                <a:rPr b="1"/>
                <a:t>)</a:t>
              </a:r>
              <a:endParaRPr b="1"/>
            </a:p>
            <a:p>
              <a:pPr>
                <a:lnSpc>
                  <a:spcPct val="80000"/>
                </a:lnSpc>
                <a:spcBef>
                  <a:spcPts val="100"/>
                </a:spcBef>
                <a:defRPr b="0" i="1">
                  <a:solidFill>
                    <a:srgbClr val="000000"/>
                  </a:solidFill>
                </a:defRPr>
              </a:pPr>
              <a:r>
                <a:rPr b="1"/>
                <a:t>    </a:t>
              </a:r>
              <a:r>
                <a:t>df[vals, , drop = FALSE]</a:t>
              </a:r>
            </a:p>
            <a:p>
              <a:pPr>
                <a:lnSpc>
                  <a:spcPct val="80000"/>
                </a:lnSpc>
                <a:spcBef>
                  <a:spcPts val="100"/>
                </a:spcBef>
                <a:defRPr b="0" i="1">
                  <a:solidFill>
                    <a:srgbClr val="000000"/>
                  </a:solidFill>
                </a:defRPr>
              </a:pPr>
              <a:r>
                <a:t>}</a:t>
              </a:r>
            </a:p>
          </p:txBody>
        </p:sp>
        <p:sp>
          <p:nvSpPr>
            <p:cNvPr id="1491" name="1"/>
            <p:cNvSpPr txBox="1"/>
            <p:nvPr/>
          </p:nvSpPr>
          <p:spPr>
            <a:xfrm>
              <a:off x="2447808" y="180006"/>
              <a:ext cx="202309" cy="299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a:solidFill>
                    <a:srgbClr val="53585F"/>
                  </a:solidFill>
                </a:defRPr>
              </a:lvl1pPr>
            </a:lstStyle>
            <a:p>
              <a:pPr/>
              <a:r>
                <a:t>1</a:t>
              </a:r>
            </a:p>
          </p:txBody>
        </p:sp>
        <p:sp>
          <p:nvSpPr>
            <p:cNvPr id="1492" name="2"/>
            <p:cNvSpPr txBox="1"/>
            <p:nvPr/>
          </p:nvSpPr>
          <p:spPr>
            <a:xfrm>
              <a:off x="2447808" y="522909"/>
              <a:ext cx="202309" cy="299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a:solidFill>
                    <a:srgbClr val="53585F"/>
                  </a:solidFill>
                </a:defRPr>
              </a:lvl1pPr>
            </a:lstStyle>
            <a:p>
              <a:pPr/>
              <a:r>
                <a:t>2</a:t>
              </a:r>
            </a:p>
          </p:txBody>
        </p:sp>
      </p:grpSp>
      <p:sp>
        <p:nvSpPr>
          <p:cNvPr id="1494" name="Capture user argument…"/>
          <p:cNvSpPr txBox="1"/>
          <p:nvPr/>
        </p:nvSpPr>
        <p:spPr>
          <a:xfrm>
            <a:off x="7990416" y="8773071"/>
            <a:ext cx="2258010" cy="164403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152400" indent="-152400">
              <a:lnSpc>
                <a:spcPct val="80000"/>
              </a:lnSpc>
              <a:spcBef>
                <a:spcPts val="0"/>
              </a:spcBef>
              <a:buSzPct val="100000"/>
              <a:buAutoNum type="arabicPeriod" startAt="1"/>
              <a:defRPr b="0" sz="1100">
                <a:solidFill>
                  <a:srgbClr val="000000"/>
                </a:solidFill>
              </a:defRPr>
            </a:pPr>
            <a:r>
              <a:t>Capture user argument </a:t>
            </a:r>
          </a:p>
          <a:p>
            <a:pPr>
              <a:lnSpc>
                <a:spcPct val="80000"/>
              </a:lnSpc>
              <a:spcBef>
                <a:spcPts val="1200"/>
              </a:spcBef>
              <a:defRPr b="0" sz="1100">
                <a:solidFill>
                  <a:srgbClr val="000000"/>
                </a:solidFill>
              </a:defRPr>
            </a:pPr>
            <a:r>
              <a:t>with rlang::</a:t>
            </a:r>
            <a:r>
              <a:rPr b="1"/>
              <a:t>enquo</a:t>
            </a:r>
            <a:r>
              <a:t>.</a:t>
            </a:r>
            <a:endParaRPr b="1"/>
          </a:p>
          <a:p>
            <a:pPr marL="152400" indent="-152400">
              <a:lnSpc>
                <a:spcPct val="80000"/>
              </a:lnSpc>
              <a:spcBef>
                <a:spcPts val="1200"/>
              </a:spcBef>
              <a:buSzPct val="100000"/>
              <a:buAutoNum type="arabicPeriod" startAt="2"/>
              <a:defRPr b="0" sz="1100">
                <a:solidFill>
                  <a:srgbClr val="000000"/>
                </a:solidFill>
              </a:defRPr>
            </a:pPr>
            <a:r>
              <a:t>Evaluate the argument with rlang::</a:t>
            </a:r>
            <a:r>
              <a:rPr b="1"/>
              <a:t>eval_tidy</a:t>
            </a:r>
            <a:r>
              <a:t>. Pass the data frame to </a:t>
            </a:r>
            <a:r>
              <a:rPr b="1"/>
              <a:t>data </a:t>
            </a:r>
            <a:r>
              <a:t>to use as a data mask.</a:t>
            </a:r>
          </a:p>
          <a:p>
            <a:pPr marL="152400" indent="-152400">
              <a:lnSpc>
                <a:spcPct val="80000"/>
              </a:lnSpc>
              <a:spcBef>
                <a:spcPts val="1200"/>
              </a:spcBef>
              <a:buSzPct val="100000"/>
              <a:buAutoNum type="arabicPeriod" startAt="2"/>
              <a:defRPr b="0" sz="1100">
                <a:solidFill>
                  <a:srgbClr val="000000"/>
                </a:solidFill>
              </a:defRPr>
            </a:pPr>
            <a:r>
              <a:rPr b="1"/>
              <a:t>Suggest</a:t>
            </a:r>
            <a:r>
              <a:t> in your documentation that your users use the </a:t>
            </a:r>
            <a:r>
              <a:rPr b="1"/>
              <a:t>.data</a:t>
            </a:r>
            <a:r>
              <a:t> and </a:t>
            </a:r>
            <a:r>
              <a:rPr b="1"/>
              <a:t>.env</a:t>
            </a:r>
            <a:r>
              <a:t> pronouns.</a:t>
            </a:r>
          </a:p>
        </p:txBody>
      </p:sp>
      <p:sp>
        <p:nvSpPr>
          <p:cNvPr id="1495" name="Rectangle"/>
          <p:cNvSpPr/>
          <p:nvPr/>
        </p:nvSpPr>
        <p:spPr>
          <a:xfrm>
            <a:off x="3052489" y="7633454"/>
            <a:ext cx="206221" cy="175753"/>
          </a:xfrm>
          <a:prstGeom prst="rect">
            <a:avLst/>
          </a:prstGeom>
          <a:solidFill>
            <a:srgbClr val="FFD300">
              <a:alpha val="25000"/>
            </a:srgbClr>
          </a:solidFill>
          <a:ln w="12700">
            <a:solidFill>
              <a:schemeClr val="accent3">
                <a:hueOff val="-145836"/>
                <a:satOff val="-20311"/>
                <a:lumOff val="-24375"/>
              </a:schemeClr>
            </a:solidFill>
            <a:miter lim="400000"/>
          </a:ln>
        </p:spPr>
        <p:txBody>
          <a:bodyPr lIns="54570" tIns="54570" rIns="54570" bIns="54570" anchor="ctr"/>
          <a:lstStyle/>
          <a:p>
            <a:pPr>
              <a:lnSpc>
                <a:spcPct val="80000"/>
              </a:lnSpc>
              <a:spcBef>
                <a:spcPts val="0"/>
              </a:spcBef>
              <a:defRPr b="0">
                <a:solidFill>
                  <a:srgbClr val="000000"/>
                </a:solidFill>
              </a:defRPr>
            </a:pPr>
          </a:p>
        </p:txBody>
      </p:sp>
      <p:sp>
        <p:nvSpPr>
          <p:cNvPr id="1496" name="Rectangle"/>
          <p:cNvSpPr/>
          <p:nvPr/>
        </p:nvSpPr>
        <p:spPr>
          <a:xfrm>
            <a:off x="3052489" y="9190705"/>
            <a:ext cx="206221" cy="175753"/>
          </a:xfrm>
          <a:prstGeom prst="rect">
            <a:avLst/>
          </a:prstGeom>
          <a:solidFill>
            <a:srgbClr val="FFD300">
              <a:alpha val="25000"/>
            </a:srgbClr>
          </a:solidFill>
          <a:ln w="12700">
            <a:solidFill>
              <a:schemeClr val="accent3">
                <a:hueOff val="-145836"/>
                <a:satOff val="-20311"/>
                <a:lumOff val="-24375"/>
              </a:schemeClr>
            </a:solidFill>
            <a:miter lim="400000"/>
          </a:ln>
        </p:spPr>
        <p:txBody>
          <a:bodyPr lIns="54570" tIns="54570" rIns="54570" bIns="54570" anchor="ctr"/>
          <a:lstStyle/>
          <a:p>
            <a:pPr>
              <a:lnSpc>
                <a:spcPct val="80000"/>
              </a:lnSpc>
              <a:spcBef>
                <a:spcPts val="0"/>
              </a:spcBef>
              <a:defRPr b="0">
                <a:solidFill>
                  <a:srgbClr val="000000"/>
                </a:solidFill>
              </a:defRPr>
            </a:pPr>
          </a:p>
        </p:txBody>
      </p:sp>
      <p:sp>
        <p:nvSpPr>
          <p:cNvPr id="1497" name="Rectangle"/>
          <p:cNvSpPr/>
          <p:nvPr/>
        </p:nvSpPr>
        <p:spPr>
          <a:xfrm>
            <a:off x="3052489" y="5553916"/>
            <a:ext cx="168121" cy="188453"/>
          </a:xfrm>
          <a:prstGeom prst="rect">
            <a:avLst/>
          </a:prstGeom>
          <a:solidFill>
            <a:srgbClr val="FFD300">
              <a:alpha val="25000"/>
            </a:srgbClr>
          </a:solidFill>
          <a:ln w="12700">
            <a:solidFill>
              <a:schemeClr val="accent3">
                <a:hueOff val="-145836"/>
                <a:satOff val="-20311"/>
                <a:lumOff val="-24375"/>
              </a:schemeClr>
            </a:solidFill>
            <a:miter lim="400000"/>
          </a:ln>
        </p:spPr>
        <p:txBody>
          <a:bodyPr lIns="54570" tIns="54570" rIns="54570" bIns="54570" anchor="ctr"/>
          <a:lstStyle/>
          <a:p>
            <a:pPr>
              <a:lnSpc>
                <a:spcPct val="80000"/>
              </a:lnSpc>
              <a:spcBef>
                <a:spcPts val="0"/>
              </a:spcBef>
              <a:defRPr b="0">
                <a:solidFill>
                  <a:srgbClr val="000000"/>
                </a:solidFill>
              </a:defRPr>
            </a:pPr>
          </a:p>
        </p:txBody>
      </p:sp>
      <p:grpSp>
        <p:nvGrpSpPr>
          <p:cNvPr id="1513" name="Group"/>
          <p:cNvGrpSpPr/>
          <p:nvPr/>
        </p:nvGrpSpPr>
        <p:grpSpPr>
          <a:xfrm>
            <a:off x="8406780" y="-1013162"/>
            <a:ext cx="6134600" cy="2980092"/>
            <a:chOff x="0" y="51032"/>
            <a:chExt cx="6134598" cy="2980090"/>
          </a:xfrm>
        </p:grpSpPr>
        <p:sp>
          <p:nvSpPr>
            <p:cNvPr id="1498" name="Triangle"/>
            <p:cNvSpPr/>
            <p:nvPr/>
          </p:nvSpPr>
          <p:spPr>
            <a:xfrm rot="1800000">
              <a:off x="1177377" y="304285"/>
              <a:ext cx="1319509" cy="1143860"/>
            </a:xfrm>
            <a:prstGeom prst="triangle">
              <a:avLst/>
            </a:prstGeom>
            <a:solidFill>
              <a:srgbClr val="474747"/>
            </a:solidFill>
            <a:ln w="3175"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499" name="Circle"/>
            <p:cNvSpPr/>
            <p:nvPr/>
          </p:nvSpPr>
          <p:spPr>
            <a:xfrm flipH="1">
              <a:off x="1550782" y="838357"/>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500" name="Circle"/>
            <p:cNvSpPr/>
            <p:nvPr/>
          </p:nvSpPr>
          <p:spPr>
            <a:xfrm flipH="1">
              <a:off x="0" y="819778"/>
              <a:ext cx="422089" cy="422090"/>
            </a:xfrm>
            <a:prstGeom prst="ellipse">
              <a:avLst/>
            </a:prstGeom>
            <a:solidFill>
              <a:srgbClr val="797979">
                <a:alpha val="49754"/>
              </a:srgb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501" name="Triangle"/>
            <p:cNvSpPr/>
            <p:nvPr/>
          </p:nvSpPr>
          <p:spPr>
            <a:xfrm rot="19800000">
              <a:off x="2896973" y="973389"/>
              <a:ext cx="1319509" cy="1143860"/>
            </a:xfrm>
            <a:prstGeom prst="triangle">
              <a:avLst/>
            </a:prstGeom>
            <a:solidFill>
              <a:srgbClr val="757575"/>
            </a:solidFill>
            <a:ln w="6350" cap="flat">
              <a:solidFill>
                <a:srgbClr val="75757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502" name="Triangle"/>
            <p:cNvSpPr/>
            <p:nvPr/>
          </p:nvSpPr>
          <p:spPr>
            <a:xfrm rot="1800000">
              <a:off x="3470359" y="1634009"/>
              <a:ext cx="1319509" cy="1143861"/>
            </a:xfrm>
            <a:prstGeom prst="triangle">
              <a:avLst/>
            </a:prstGeom>
            <a:solidFill>
              <a:srgbClr val="474747"/>
            </a:solidFill>
            <a:ln w="6350"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503" name="Circle"/>
            <p:cNvSpPr/>
            <p:nvPr/>
          </p:nvSpPr>
          <p:spPr>
            <a:xfrm flipH="1">
              <a:off x="3461021" y="1507461"/>
              <a:ext cx="422090" cy="422090"/>
            </a:xfrm>
            <a:prstGeom prst="ellipse">
              <a:avLst/>
            </a:prstGeom>
            <a:solidFill>
              <a:srgbClr val="474747"/>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504" name="Circle"/>
            <p:cNvSpPr/>
            <p:nvPr/>
          </p:nvSpPr>
          <p:spPr>
            <a:xfrm flipH="1">
              <a:off x="3843763" y="2168082"/>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505" name="Triangle"/>
            <p:cNvSpPr/>
            <p:nvPr/>
          </p:nvSpPr>
          <p:spPr>
            <a:xfrm rot="1800000">
              <a:off x="3470359" y="312963"/>
              <a:ext cx="1319509" cy="1143861"/>
            </a:xfrm>
            <a:prstGeom prst="triangle">
              <a:avLst/>
            </a:prstGeom>
            <a:solidFill>
              <a:srgbClr val="474747"/>
            </a:solidFill>
            <a:ln w="6350"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506" name="Circle"/>
            <p:cNvSpPr/>
            <p:nvPr/>
          </p:nvSpPr>
          <p:spPr>
            <a:xfrm flipH="1">
              <a:off x="3843763" y="847036"/>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507" name="Triangle"/>
            <p:cNvSpPr/>
            <p:nvPr/>
          </p:nvSpPr>
          <p:spPr>
            <a:xfrm rot="19800000">
              <a:off x="4044130" y="318647"/>
              <a:ext cx="1319509" cy="1143861"/>
            </a:xfrm>
            <a:prstGeom prst="triangle">
              <a:avLst/>
            </a:prstGeom>
            <a:solidFill>
              <a:srgbClr val="757575"/>
            </a:solidFill>
            <a:ln w="6350" cap="flat">
              <a:solidFill>
                <a:srgbClr val="75757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508" name="Circle"/>
            <p:cNvSpPr/>
            <p:nvPr/>
          </p:nvSpPr>
          <p:spPr>
            <a:xfrm flipH="1">
              <a:off x="4608178" y="852720"/>
              <a:ext cx="422090" cy="422090"/>
            </a:xfrm>
            <a:prstGeom prst="ellipse">
              <a:avLst/>
            </a:prstGeom>
            <a:solidFill>
              <a:srgbClr val="474747"/>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509" name="Triangle"/>
            <p:cNvSpPr/>
            <p:nvPr/>
          </p:nvSpPr>
          <p:spPr>
            <a:xfrm rot="1800000">
              <a:off x="4617515" y="979268"/>
              <a:ext cx="1319509" cy="1143861"/>
            </a:xfrm>
            <a:prstGeom prst="triangle">
              <a:avLst/>
            </a:prstGeom>
            <a:solidFill>
              <a:srgbClr val="474747"/>
            </a:solidFill>
            <a:ln w="6350" cap="flat">
              <a:solidFill>
                <a:srgbClr val="47474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510" name="Circle"/>
            <p:cNvSpPr/>
            <p:nvPr/>
          </p:nvSpPr>
          <p:spPr>
            <a:xfrm flipH="1">
              <a:off x="4990920" y="1513341"/>
              <a:ext cx="422090" cy="422090"/>
            </a:xfrm>
            <a:prstGeom prst="ellipse">
              <a:avLst/>
            </a:prstGeom>
            <a:solidFill>
              <a:srgbClr val="75757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511" name="Triangle"/>
            <p:cNvSpPr/>
            <p:nvPr/>
          </p:nvSpPr>
          <p:spPr>
            <a:xfrm rot="19800000">
              <a:off x="1751148" y="309969"/>
              <a:ext cx="1319510" cy="1143860"/>
            </a:xfrm>
            <a:prstGeom prst="triangle">
              <a:avLst/>
            </a:prstGeom>
            <a:solidFill>
              <a:srgbClr val="757575"/>
            </a:solidFill>
            <a:ln w="6350" cap="flat">
              <a:solidFill>
                <a:srgbClr val="75757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512" name="Circle"/>
            <p:cNvSpPr/>
            <p:nvPr/>
          </p:nvSpPr>
          <p:spPr>
            <a:xfrm flipH="1">
              <a:off x="2315196" y="844041"/>
              <a:ext cx="422090" cy="422090"/>
            </a:xfrm>
            <a:prstGeom prst="ellipse">
              <a:avLst/>
            </a:prstGeom>
            <a:solidFill>
              <a:srgbClr val="474747"/>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sp>
        <p:nvSpPr>
          <p:cNvPr id="1514" name="Rectangle"/>
          <p:cNvSpPr/>
          <p:nvPr/>
        </p:nvSpPr>
        <p:spPr>
          <a:xfrm>
            <a:off x="8383487" y="-26122"/>
            <a:ext cx="5593304" cy="2566923"/>
          </a:xfrm>
          <a:prstGeom prst="rect">
            <a:avLst/>
          </a:prstGeom>
          <a:gradFill>
            <a:gsLst>
              <a:gs pos="0">
                <a:srgbClr val="FFFFFF">
                  <a:alpha val="0"/>
                </a:srgbClr>
              </a:gs>
              <a:gs pos="20382">
                <a:srgbClr val="FFFFFF">
                  <a:alpha val="30265"/>
                </a:srgbClr>
              </a:gs>
              <a:gs pos="35803">
                <a:srgbClr val="FFFFFF">
                  <a:alpha val="65132"/>
                </a:srgbClr>
              </a:gs>
              <a:gs pos="55434">
                <a:srgbClr val="FFFFFF"/>
              </a:gs>
            </a:gsLst>
            <a:path>
              <a:fillToRect l="49659" t="-26178" r="50340" b="126178"/>
            </a:path>
          </a:gradFill>
          <a:ln w="12700">
            <a:miter lim="400000"/>
          </a:ln>
        </p:spPr>
        <p:txBody>
          <a:bodyPr lIns="54570" tIns="54570" rIns="54570" bIns="54570" anchor="ctr"/>
          <a:lstStyle/>
          <a:p>
            <a:pPr>
              <a:lnSpc>
                <a:spcPct val="80000"/>
              </a:lnSpc>
              <a:spcBef>
                <a:spcPts val="0"/>
              </a:spcBef>
              <a:defRPr b="0">
                <a:solidFill>
                  <a:srgbClr val="000000"/>
                </a:solidFill>
              </a:defRPr>
            </a:pPr>
          </a:p>
        </p:txBody>
      </p:sp>
      <p:pic>
        <p:nvPicPr>
          <p:cNvPr id="1515" name="rlang.png" descr="rlang.png"/>
          <p:cNvPicPr>
            <a:picLocks noChangeAspect="1"/>
          </p:cNvPicPr>
          <p:nvPr/>
        </p:nvPicPr>
        <p:blipFill>
          <a:blip r:embed="rId2">
            <a:extLst/>
          </a:blip>
          <a:stretch>
            <a:fillRect/>
          </a:stretch>
        </p:blipFill>
        <p:spPr>
          <a:xfrm>
            <a:off x="12313158" y="220625"/>
            <a:ext cx="1358901" cy="1568718"/>
          </a:xfrm>
          <a:prstGeom prst="rect">
            <a:avLst/>
          </a:prstGeom>
          <a:ln w="12700">
            <a:miter lim="400000"/>
          </a:ln>
        </p:spPr>
      </p:pic>
      <p:sp>
        <p:nvSpPr>
          <p:cNvPr id="1516" name="RStudio® is a trademark of RStudio, Inc.  •  CC BY SA RStudio •  info@rstudio.com  •  844-448-1212 • rstudio.com •  Learn more at tidyeval.tidyverse.org •  rlang 0.3.0 •   Updated: 2018-11"/>
          <p:cNvSpPr txBox="1"/>
          <p:nvPr/>
        </p:nvSpPr>
        <p:spPr>
          <a:xfrm>
            <a:off x="2353572" y="10340910"/>
            <a:ext cx="11322666"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r">
              <a:lnSpc>
                <a:spcPct val="90000"/>
              </a:lnSpc>
              <a:spcBef>
                <a:spcPts val="0"/>
              </a:spcBef>
              <a:defRPr b="0" sz="900">
                <a:solidFill>
                  <a:srgbClr val="000000"/>
                </a:solidFill>
              </a:defRPr>
            </a:pPr>
            <a:r>
              <a:t>RStudio® is a trademark of RStudio, Inc.  •  </a:t>
            </a:r>
            <a:r>
              <a:rPr>
                <a:hlinkClick r:id="rId3" invalidUrl="" action="" tgtFrame="" tooltip="" history="1" highlightClick="0" endSnd="0"/>
              </a:rPr>
              <a:t>CC BY SA</a:t>
            </a:r>
            <a:r>
              <a:t> RStudio •  </a:t>
            </a:r>
            <a:r>
              <a:rPr>
                <a:hlinkClick r:id="rId4" invalidUrl="" action="" tgtFrame="" tooltip="" history="1" highlightClick="0" endSnd="0"/>
              </a:rPr>
              <a:t>info@rstudio.com</a:t>
            </a:r>
            <a:r>
              <a:t>  •  844-448-1212 • </a:t>
            </a:r>
            <a:r>
              <a:rPr>
                <a:hlinkClick r:id="rId5" invalidUrl="" action="" tgtFrame="" tooltip="" history="1" highlightClick="0" endSnd="0"/>
              </a:rPr>
              <a:t>rstudio.com</a:t>
            </a:r>
            <a:r>
              <a:t> •  Learn more at </a:t>
            </a:r>
            <a:r>
              <a:rPr b="1" u="sng">
                <a:hlinkClick r:id="rId6" invalidUrl="" action="" tgtFrame="" tooltip="" history="1" highlightClick="0" endSnd="0"/>
              </a:rPr>
              <a:t>tidyeval.tidyverse.org</a:t>
            </a:r>
            <a:r>
              <a:t> •  rlang 0.3.0 •   Updated: 2018-11</a:t>
            </a:r>
          </a:p>
        </p:txBody>
      </p:sp>
      <p:sp>
        <p:nvSpPr>
          <p:cNvPr id="1517" name="Line"/>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p>
        </p:txBody>
      </p:sp>
      <p:pic>
        <p:nvPicPr>
          <p:cNvPr id="1518" name="Image" descr="Image"/>
          <p:cNvPicPr>
            <a:picLocks noChangeAspect="1"/>
          </p:cNvPicPr>
          <p:nvPr/>
        </p:nvPicPr>
        <p:blipFill>
          <a:blip r:embed="rId7">
            <a:extLst/>
          </a:blip>
          <a:stretch>
            <a:fillRect/>
          </a:stretch>
        </p:blipFill>
        <p:spPr>
          <a:xfrm>
            <a:off x="238823" y="9978474"/>
            <a:ext cx="1754521" cy="616478"/>
          </a:xfrm>
          <a:prstGeom prst="rect">
            <a:avLst/>
          </a:prstGeom>
          <a:ln w="12700">
            <a:miter lim="400000"/>
          </a:ln>
        </p:spPr>
      </p:pic>
      <p:sp>
        <p:nvSpPr>
          <p:cNvPr id="1519" name="Quasiquotation (!!, !!!, :=)"/>
          <p:cNvSpPr txBox="1"/>
          <p:nvPr/>
        </p:nvSpPr>
        <p:spPr>
          <a:xfrm>
            <a:off x="339974" y="593304"/>
            <a:ext cx="3338831" cy="469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53585F"/>
                </a:solidFill>
              </a:defRPr>
            </a:pPr>
            <a:r>
              <a:t>Quasiquotation (!!, !!!, </a:t>
            </a:r>
            <a:r>
              <a:rPr baseline="11999" spc="50"/>
              <a:t>:</a:t>
            </a:r>
            <a:r>
              <a:t>=)</a:t>
            </a:r>
          </a:p>
        </p:txBody>
      </p:sp>
      <p:sp>
        <p:nvSpPr>
          <p:cNvPr id="1520" name="Quoting some parts of an expression while evaluating and then inserting the results of others (unquoting others).…"/>
          <p:cNvSpPr txBox="1"/>
          <p:nvPr/>
        </p:nvSpPr>
        <p:spPr>
          <a:xfrm>
            <a:off x="2462395" y="1464045"/>
            <a:ext cx="1779910" cy="94418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t>Quoting </a:t>
            </a:r>
            <a:r>
              <a:rPr i="1"/>
              <a:t>some</a:t>
            </a:r>
            <a:r>
              <a:t> parts of an expression while evaluating and then inserting the results of others (</a:t>
            </a:r>
            <a:r>
              <a:rPr b="1"/>
              <a:t>unquoting</a:t>
            </a:r>
            <a:r>
              <a:t> others).</a:t>
            </a:r>
          </a:p>
          <a:p>
            <a:pPr>
              <a:lnSpc>
                <a:spcPct val="80000"/>
              </a:lnSpc>
              <a:spcBef>
                <a:spcPts val="0"/>
              </a:spcBef>
              <a:defRPr i="1" sz="1100">
                <a:solidFill>
                  <a:srgbClr val="000000"/>
                </a:solidFill>
              </a:defRPr>
            </a:pPr>
            <a:r>
              <a:rPr b="0"/>
              <a:t>e &lt;- expr(a + b)</a:t>
            </a:r>
          </a:p>
        </p:txBody>
      </p:sp>
      <p:sp>
        <p:nvSpPr>
          <p:cNvPr id="1521" name="Line"/>
          <p:cNvSpPr/>
          <p:nvPr/>
        </p:nvSpPr>
        <p:spPr>
          <a:xfrm>
            <a:off x="4968604" y="622300"/>
            <a:ext cx="7248797" cy="0"/>
          </a:xfrm>
          <a:prstGeom prst="line">
            <a:avLst/>
          </a:prstGeom>
          <a:ln w="6350">
            <a:solidFill>
              <a:srgbClr val="000000"/>
            </a:solidFill>
            <a:miter lim="400000"/>
          </a:ln>
        </p:spPr>
        <p:txBody>
          <a:bodyPr lIns="54570" tIns="54570" rIns="54570" bIns="54570" anchor="ctr"/>
          <a:lstStyle/>
          <a:p>
            <a:pPr>
              <a:lnSpc>
                <a:spcPct val="80000"/>
              </a:lnSpc>
              <a:spcBef>
                <a:spcPts val="600"/>
              </a:spcBef>
              <a:defRPr b="0">
                <a:solidFill>
                  <a:srgbClr val="000000"/>
                </a:solidFill>
              </a:defRPr>
            </a:pPr>
          </a:p>
        </p:txBody>
      </p:sp>
      <p:grpSp>
        <p:nvGrpSpPr>
          <p:cNvPr id="1524" name="Group"/>
          <p:cNvGrpSpPr/>
          <p:nvPr/>
        </p:nvGrpSpPr>
        <p:grpSpPr>
          <a:xfrm>
            <a:off x="320617" y="3454729"/>
            <a:ext cx="4193073" cy="1906111"/>
            <a:chOff x="0" y="0"/>
            <a:chExt cx="4193072" cy="1906110"/>
          </a:xfrm>
        </p:grpSpPr>
        <p:sp>
          <p:nvSpPr>
            <p:cNvPr id="1522" name="Rectangle"/>
            <p:cNvSpPr/>
            <p:nvPr/>
          </p:nvSpPr>
          <p:spPr>
            <a:xfrm>
              <a:off x="0" y="0"/>
              <a:ext cx="4193073" cy="1906111"/>
            </a:xfrm>
            <a:prstGeom prst="rect">
              <a:avLst/>
            </a:prstGeom>
            <a:solidFill>
              <a:srgbClr val="FFD300">
                <a:alpha val="25000"/>
              </a:srgb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523" name="rlang provides !!, !!!, and := for doing quasiquotation.…"/>
            <p:cNvSpPr txBox="1"/>
            <p:nvPr/>
          </p:nvSpPr>
          <p:spPr>
            <a:xfrm>
              <a:off x="246695" y="131037"/>
              <a:ext cx="3699682" cy="16440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p>
              <a:pPr>
                <a:lnSpc>
                  <a:spcPct val="80000"/>
                </a:lnSpc>
                <a:spcBef>
                  <a:spcPts val="1000"/>
                </a:spcBef>
                <a:defRPr b="0" sz="1100">
                  <a:solidFill>
                    <a:srgbClr val="000000"/>
                  </a:solidFill>
                </a:defRPr>
              </a:pPr>
              <a:r>
                <a:rPr sz="1200"/>
                <a:t>rlang provides </a:t>
              </a:r>
              <a:r>
                <a:rPr b="1" sz="1200"/>
                <a:t>!!</a:t>
              </a:r>
              <a:r>
                <a:rPr sz="1200"/>
                <a:t>, </a:t>
              </a:r>
              <a:r>
                <a:rPr b="1" sz="1200"/>
                <a:t>!!!</a:t>
              </a:r>
              <a:r>
                <a:rPr sz="1200"/>
                <a:t>, and </a:t>
              </a:r>
              <a:r>
                <a:rPr b="1" sz="1200"/>
                <a:t>:=</a:t>
              </a:r>
              <a:r>
                <a:rPr sz="1200"/>
                <a:t> for doing quasiquotation.</a:t>
              </a:r>
              <a:endParaRPr sz="1200"/>
            </a:p>
            <a:p>
              <a:pPr>
                <a:lnSpc>
                  <a:spcPct val="80000"/>
                </a:lnSpc>
                <a:spcBef>
                  <a:spcPts val="1000"/>
                </a:spcBef>
                <a:defRPr sz="1100">
                  <a:solidFill>
                    <a:srgbClr val="000000"/>
                  </a:solidFill>
                </a:defRPr>
              </a:pPr>
              <a:r>
                <a:t>!!</a:t>
              </a:r>
              <a:r>
                <a:rPr b="0"/>
                <a:t>, </a:t>
              </a:r>
              <a:r>
                <a:t>!!!</a:t>
              </a:r>
              <a:r>
                <a:rPr b="0"/>
                <a:t>, and </a:t>
              </a:r>
              <a:r>
                <a:t>:= </a:t>
              </a:r>
              <a:r>
                <a:rPr b="0"/>
                <a:t>are not functions but syntax (symbols recognized by the functions they are passed to). Compare this to how </a:t>
              </a:r>
              <a:endParaRPr b="0"/>
            </a:p>
            <a:p>
              <a:pPr>
                <a:lnSpc>
                  <a:spcPct val="80000"/>
                </a:lnSpc>
                <a:spcBef>
                  <a:spcPts val="0"/>
                </a:spcBef>
                <a:defRPr sz="1100">
                  <a:solidFill>
                    <a:srgbClr val="000000"/>
                  </a:solidFill>
                </a:defRPr>
              </a:pPr>
              <a:r>
                <a:rPr b="0"/>
                <a:t>. is used by </a:t>
              </a:r>
              <a:r>
                <a:rPr b="0">
                  <a:solidFill>
                    <a:srgbClr val="53585F"/>
                  </a:solidFill>
                </a:rPr>
                <a:t>magrittr::</a:t>
              </a:r>
              <a:r>
                <a:t>%&gt;%()</a:t>
              </a:r>
              <a:endParaRPr b="0"/>
            </a:p>
            <a:p>
              <a:pPr>
                <a:lnSpc>
                  <a:spcPct val="80000"/>
                </a:lnSpc>
                <a:spcBef>
                  <a:spcPts val="0"/>
                </a:spcBef>
                <a:defRPr sz="1100">
                  <a:solidFill>
                    <a:srgbClr val="000000"/>
                  </a:solidFill>
                </a:defRPr>
              </a:pPr>
              <a:r>
                <a:rPr b="0"/>
                <a:t>. is used by </a:t>
              </a:r>
              <a:r>
                <a:rPr b="0">
                  <a:solidFill>
                    <a:srgbClr val="53585F"/>
                  </a:solidFill>
                </a:rPr>
                <a:t>stats::</a:t>
              </a:r>
              <a:r>
                <a:t>lm()</a:t>
              </a:r>
              <a:endParaRPr b="0"/>
            </a:p>
            <a:p>
              <a:pPr>
                <a:lnSpc>
                  <a:spcPct val="80000"/>
                </a:lnSpc>
                <a:spcBef>
                  <a:spcPts val="1000"/>
                </a:spcBef>
                <a:defRPr sz="1100">
                  <a:solidFill>
                    <a:srgbClr val="000000"/>
                  </a:solidFill>
                </a:defRPr>
              </a:pPr>
              <a:r>
                <a:rPr b="0"/>
                <a:t>.x is used by </a:t>
              </a:r>
              <a:r>
                <a:rPr b="0">
                  <a:solidFill>
                    <a:srgbClr val="53585F"/>
                  </a:solidFill>
                </a:rPr>
                <a:t>purrr::</a:t>
              </a:r>
              <a:r>
                <a:t>map()</a:t>
              </a:r>
              <a:r>
                <a:rPr b="0"/>
                <a:t>,</a:t>
              </a:r>
              <a:r>
                <a:t> </a:t>
              </a:r>
              <a:r>
                <a:rPr b="0"/>
                <a:t>and so on.</a:t>
              </a:r>
              <a:endParaRPr b="0"/>
            </a:p>
            <a:p>
              <a:pPr>
                <a:lnSpc>
                  <a:spcPct val="80000"/>
                </a:lnSpc>
                <a:spcBef>
                  <a:spcPts val="0"/>
                </a:spcBef>
                <a:defRPr sz="1100">
                  <a:solidFill>
                    <a:srgbClr val="000000"/>
                  </a:solidFill>
                </a:defRPr>
              </a:pPr>
              <a:r>
                <a:t>!!</a:t>
              </a:r>
              <a:r>
                <a:rPr b="0"/>
                <a:t>, </a:t>
              </a:r>
              <a:r>
                <a:t>!!!</a:t>
              </a:r>
              <a:r>
                <a:rPr b="0"/>
                <a:t>, and </a:t>
              </a:r>
              <a:r>
                <a:t>:=</a:t>
              </a:r>
              <a:r>
                <a:rPr b="0"/>
                <a:t> are only recognized by some rlang functions and functions that use those functions (such as tidyverse functions).</a:t>
              </a:r>
            </a:p>
          </p:txBody>
        </p:sp>
      </p:grpSp>
      <p:sp>
        <p:nvSpPr>
          <p:cNvPr id="1525" name="QUOTATION"/>
          <p:cNvSpPr txBox="1"/>
          <p:nvPr/>
        </p:nvSpPr>
        <p:spPr>
          <a:xfrm>
            <a:off x="370463" y="1196714"/>
            <a:ext cx="809295"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QUOTATION</a:t>
            </a:r>
          </a:p>
        </p:txBody>
      </p:sp>
      <p:sp>
        <p:nvSpPr>
          <p:cNvPr id="1526" name="QUASIQUOTATION"/>
          <p:cNvSpPr txBox="1"/>
          <p:nvPr/>
        </p:nvSpPr>
        <p:spPr>
          <a:xfrm>
            <a:off x="2462395" y="1196714"/>
            <a:ext cx="1230987"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QUASIQUOTATION</a:t>
            </a:r>
          </a:p>
        </p:txBody>
      </p:sp>
      <p:grpSp>
        <p:nvGrpSpPr>
          <p:cNvPr id="1543" name="Group"/>
          <p:cNvGrpSpPr/>
          <p:nvPr/>
        </p:nvGrpSpPr>
        <p:grpSpPr>
          <a:xfrm>
            <a:off x="2458713" y="2330350"/>
            <a:ext cx="2079386" cy="648096"/>
            <a:chOff x="0" y="0"/>
            <a:chExt cx="2079385" cy="648095"/>
          </a:xfrm>
        </p:grpSpPr>
        <p:sp>
          <p:nvSpPr>
            <p:cNvPr id="1527" name="Arrow"/>
            <p:cNvSpPr/>
            <p:nvPr/>
          </p:nvSpPr>
          <p:spPr>
            <a:xfrm>
              <a:off x="0" y="185048"/>
              <a:ext cx="1320800" cy="278000"/>
            </a:xfrm>
            <a:prstGeom prst="rightArrow">
              <a:avLst>
                <a:gd name="adj1" fmla="val 57784"/>
                <a:gd name="adj2" fmla="val 62436"/>
              </a:avLst>
            </a:prstGeom>
            <a:solidFill>
              <a:srgbClr val="5E5E5E"/>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528" name="("/>
            <p:cNvSpPr txBox="1"/>
            <p:nvPr/>
          </p:nvSpPr>
          <p:spPr>
            <a:xfrm>
              <a:off x="501065" y="172956"/>
              <a:ext cx="167104"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sp>
          <p:nvSpPr>
            <p:cNvPr id="1529" name=")"/>
            <p:cNvSpPr txBox="1"/>
            <p:nvPr/>
          </p:nvSpPr>
          <p:spPr>
            <a:xfrm>
              <a:off x="1008260" y="172956"/>
              <a:ext cx="167104"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sp>
          <p:nvSpPr>
            <p:cNvPr id="1530" name="Group"/>
            <p:cNvSpPr txBox="1"/>
            <p:nvPr/>
          </p:nvSpPr>
          <p:spPr>
            <a:xfrm>
              <a:off x="1326473" y="127509"/>
              <a:ext cx="752913"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log(a + b)</a:t>
              </a:r>
            </a:p>
          </p:txBody>
        </p:sp>
        <p:grpSp>
          <p:nvGrpSpPr>
            <p:cNvPr id="1536" name="Group"/>
            <p:cNvGrpSpPr/>
            <p:nvPr/>
          </p:nvGrpSpPr>
          <p:grpSpPr>
            <a:xfrm>
              <a:off x="113623" y="228599"/>
              <a:ext cx="424511" cy="419497"/>
              <a:chOff x="0" y="12699"/>
              <a:chExt cx="424510" cy="419495"/>
            </a:xfrm>
          </p:grpSpPr>
          <p:sp>
            <p:nvSpPr>
              <p:cNvPr id="1531"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32" name="fun"/>
              <p:cNvSpPr txBox="1"/>
              <p:nvPr/>
            </p:nvSpPr>
            <p:spPr>
              <a:xfrm>
                <a:off x="0" y="234411"/>
                <a:ext cx="424511"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0" sz="1000">
                    <a:solidFill>
                      <a:srgbClr val="000000"/>
                    </a:solidFill>
                    <a:latin typeface="Monaco"/>
                    <a:ea typeface="Monaco"/>
                    <a:cs typeface="Monaco"/>
                    <a:sym typeface="Monaco"/>
                  </a:defRPr>
                </a:lvl1pPr>
              </a:lstStyle>
              <a:p>
                <a:pPr/>
                <a:r>
                  <a:t>fun</a:t>
                </a:r>
              </a:p>
            </p:txBody>
          </p:sp>
          <p:sp>
            <p:nvSpPr>
              <p:cNvPr id="1533"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34"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35" name="log"/>
              <p:cNvSpPr txBox="1"/>
              <p:nvPr/>
            </p:nvSpPr>
            <p:spPr>
              <a:xfrm>
                <a:off x="101130" y="12699"/>
                <a:ext cx="22225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log</a:t>
                </a:r>
              </a:p>
            </p:txBody>
          </p:sp>
        </p:grpSp>
        <p:grpSp>
          <p:nvGrpSpPr>
            <p:cNvPr id="1542" name="Group"/>
            <p:cNvGrpSpPr/>
            <p:nvPr/>
          </p:nvGrpSpPr>
          <p:grpSpPr>
            <a:xfrm>
              <a:off x="615273" y="0"/>
              <a:ext cx="424511" cy="432196"/>
              <a:chOff x="0" y="0"/>
              <a:chExt cx="424510" cy="432195"/>
            </a:xfrm>
          </p:grpSpPr>
          <p:sp>
            <p:nvSpPr>
              <p:cNvPr id="1537"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38" name="a + b"/>
              <p:cNvSpPr txBox="1"/>
              <p:nvPr/>
            </p:nvSpPr>
            <p:spPr>
              <a:xfrm>
                <a:off x="0" y="222759"/>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sp>
            <p:nvSpPr>
              <p:cNvPr id="1539"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40"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41" name="e"/>
              <p:cNvSpPr txBox="1"/>
              <p:nvPr/>
            </p:nvSpPr>
            <p:spPr>
              <a:xfrm>
                <a:off x="148755"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e</a:t>
                </a:r>
              </a:p>
            </p:txBody>
          </p:sp>
        </p:grpSp>
      </p:grpSp>
      <p:grpSp>
        <p:nvGrpSpPr>
          <p:cNvPr id="1560" name="Group"/>
          <p:cNvGrpSpPr/>
          <p:nvPr/>
        </p:nvGrpSpPr>
        <p:grpSpPr>
          <a:xfrm>
            <a:off x="370463" y="2457859"/>
            <a:ext cx="1926986" cy="520587"/>
            <a:chOff x="0" y="127509"/>
            <a:chExt cx="1926985" cy="520586"/>
          </a:xfrm>
        </p:grpSpPr>
        <p:sp>
          <p:nvSpPr>
            <p:cNvPr id="1544" name="Arrow"/>
            <p:cNvSpPr/>
            <p:nvPr/>
          </p:nvSpPr>
          <p:spPr>
            <a:xfrm>
              <a:off x="0" y="185048"/>
              <a:ext cx="1295400" cy="278000"/>
            </a:xfrm>
            <a:prstGeom prst="rightArrow">
              <a:avLst>
                <a:gd name="adj1" fmla="val 57784"/>
                <a:gd name="adj2" fmla="val 62436"/>
              </a:avLst>
            </a:prstGeom>
            <a:solidFill>
              <a:srgbClr val="5E5E5E"/>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545" name="("/>
            <p:cNvSpPr txBox="1"/>
            <p:nvPr/>
          </p:nvSpPr>
          <p:spPr>
            <a:xfrm>
              <a:off x="501065" y="172956"/>
              <a:ext cx="167104"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sp>
          <p:nvSpPr>
            <p:cNvPr id="1546" name=")"/>
            <p:cNvSpPr txBox="1"/>
            <p:nvPr/>
          </p:nvSpPr>
          <p:spPr>
            <a:xfrm>
              <a:off x="1008260" y="172956"/>
              <a:ext cx="167104"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sp>
          <p:nvSpPr>
            <p:cNvPr id="1547" name="Group"/>
            <p:cNvSpPr txBox="1"/>
            <p:nvPr/>
          </p:nvSpPr>
          <p:spPr>
            <a:xfrm>
              <a:off x="1174073" y="127509"/>
              <a:ext cx="752913"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log(e)</a:t>
              </a:r>
            </a:p>
          </p:txBody>
        </p:sp>
        <p:grpSp>
          <p:nvGrpSpPr>
            <p:cNvPr id="1553" name="Group"/>
            <p:cNvGrpSpPr/>
            <p:nvPr/>
          </p:nvGrpSpPr>
          <p:grpSpPr>
            <a:xfrm>
              <a:off x="113623" y="228599"/>
              <a:ext cx="424511" cy="419497"/>
              <a:chOff x="0" y="12699"/>
              <a:chExt cx="424510" cy="419495"/>
            </a:xfrm>
          </p:grpSpPr>
          <p:sp>
            <p:nvSpPr>
              <p:cNvPr id="1548"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49" name="fun"/>
              <p:cNvSpPr txBox="1"/>
              <p:nvPr/>
            </p:nvSpPr>
            <p:spPr>
              <a:xfrm>
                <a:off x="0" y="234411"/>
                <a:ext cx="424511"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0" sz="1000">
                    <a:solidFill>
                      <a:srgbClr val="000000"/>
                    </a:solidFill>
                    <a:latin typeface="Monaco"/>
                    <a:ea typeface="Monaco"/>
                    <a:cs typeface="Monaco"/>
                    <a:sym typeface="Monaco"/>
                  </a:defRPr>
                </a:lvl1pPr>
              </a:lstStyle>
              <a:p>
                <a:pPr/>
                <a:r>
                  <a:t>fun</a:t>
                </a:r>
              </a:p>
            </p:txBody>
          </p:sp>
          <p:sp>
            <p:nvSpPr>
              <p:cNvPr id="1550"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51"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52" name="log"/>
              <p:cNvSpPr txBox="1"/>
              <p:nvPr/>
            </p:nvSpPr>
            <p:spPr>
              <a:xfrm>
                <a:off x="101130" y="12699"/>
                <a:ext cx="22225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log</a:t>
                </a:r>
              </a:p>
            </p:txBody>
          </p:sp>
        </p:grpSp>
        <p:grpSp>
          <p:nvGrpSpPr>
            <p:cNvPr id="1559" name="Group"/>
            <p:cNvGrpSpPr/>
            <p:nvPr/>
          </p:nvGrpSpPr>
          <p:grpSpPr>
            <a:xfrm>
              <a:off x="615273" y="215900"/>
              <a:ext cx="424511" cy="432196"/>
              <a:chOff x="0" y="0"/>
              <a:chExt cx="424510" cy="432195"/>
            </a:xfrm>
          </p:grpSpPr>
          <p:sp>
            <p:nvSpPr>
              <p:cNvPr id="1554"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55" name="a + b"/>
              <p:cNvSpPr txBox="1"/>
              <p:nvPr/>
            </p:nvSpPr>
            <p:spPr>
              <a:xfrm>
                <a:off x="0" y="222759"/>
                <a:ext cx="4245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000000"/>
                    </a:solidFill>
                  </a:defRPr>
                </a:lvl1pPr>
              </a:lstStyle>
              <a:p>
                <a:pPr/>
                <a:r>
                  <a:t>a + b</a:t>
                </a:r>
              </a:p>
            </p:txBody>
          </p:sp>
          <p:sp>
            <p:nvSpPr>
              <p:cNvPr id="1556"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57"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58" name="e"/>
              <p:cNvSpPr txBox="1"/>
              <p:nvPr/>
            </p:nvSpPr>
            <p:spPr>
              <a:xfrm>
                <a:off x="148755" y="0"/>
                <a:ext cx="12700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e</a:t>
                </a:r>
              </a:p>
            </p:txBody>
          </p:sp>
        </p:grpSp>
      </p:grpSp>
      <p:sp>
        <p:nvSpPr>
          <p:cNvPr id="1561" name="Storing an expression without evaluating it.…"/>
          <p:cNvSpPr txBox="1"/>
          <p:nvPr/>
        </p:nvSpPr>
        <p:spPr>
          <a:xfrm>
            <a:off x="370463" y="1464045"/>
            <a:ext cx="1348110" cy="94418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t>Storing an expression without evaluating it.</a:t>
            </a:r>
          </a:p>
          <a:p>
            <a:pPr>
              <a:lnSpc>
                <a:spcPct val="80000"/>
              </a:lnSpc>
              <a:spcBef>
                <a:spcPts val="0"/>
              </a:spcBef>
              <a:defRPr i="1" sz="1100">
                <a:solidFill>
                  <a:srgbClr val="000000"/>
                </a:solidFill>
              </a:defRPr>
            </a:pPr>
            <a:r>
              <a:rPr b="0"/>
              <a:t>e &lt;- expr(a + b)</a:t>
            </a:r>
          </a:p>
        </p:txBody>
      </p:sp>
      <p:sp>
        <p:nvSpPr>
          <p:cNvPr id="1562" name="!!   Unquotes the symbol or call that follows. Pronounced &quot;unquote&quot; or &quot;bang-bang.&quot; a &lt;- 1; b &lt;- 2…"/>
          <p:cNvSpPr txBox="1"/>
          <p:nvPr/>
        </p:nvSpPr>
        <p:spPr>
          <a:xfrm>
            <a:off x="3083553" y="5560566"/>
            <a:ext cx="1400532" cy="486498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sz="1100">
                <a:solidFill>
                  <a:srgbClr val="000000"/>
                </a:solidFill>
              </a:defRPr>
            </a:pPr>
            <a:r>
              <a:t>!!</a:t>
            </a:r>
            <a:r>
              <a:rPr b="0"/>
              <a:t>   Unquotes the symbol or call that follows. Pronounced "unquote" or "bang-bang." </a:t>
            </a:r>
            <a:r>
              <a:rPr b="0" i="1"/>
              <a:t>a &lt;- 1; b &lt;- 2</a:t>
            </a:r>
            <a:endParaRPr b="0"/>
          </a:p>
          <a:p>
            <a:pPr>
              <a:lnSpc>
                <a:spcPct val="80000"/>
              </a:lnSpc>
              <a:spcBef>
                <a:spcPts val="2000"/>
              </a:spcBef>
              <a:defRPr i="1" sz="1100">
                <a:solidFill>
                  <a:srgbClr val="000000"/>
                </a:solidFill>
              </a:defRPr>
            </a:pPr>
            <a:r>
              <a:rPr b="0"/>
              <a:t>expr(log(!!a + b))</a:t>
            </a:r>
            <a:endParaRPr b="0"/>
          </a:p>
          <a:p>
            <a:pPr>
              <a:lnSpc>
                <a:spcPct val="80000"/>
              </a:lnSpc>
              <a:spcBef>
                <a:spcPts val="0"/>
              </a:spcBef>
              <a:defRPr sz="1100">
                <a:solidFill>
                  <a:srgbClr val="000000"/>
                </a:solidFill>
              </a:defRPr>
            </a:pPr>
            <a:r>
              <a:rPr b="0"/>
              <a:t>Combine </a:t>
            </a:r>
            <a:r>
              <a:t>!! </a:t>
            </a:r>
            <a:r>
              <a:rPr b="0"/>
              <a:t>with </a:t>
            </a:r>
            <a:r>
              <a:t>()</a:t>
            </a:r>
            <a:r>
              <a:rPr b="0"/>
              <a:t> </a:t>
            </a:r>
            <a:endParaRPr b="0"/>
          </a:p>
          <a:p>
            <a:pPr>
              <a:lnSpc>
                <a:spcPct val="80000"/>
              </a:lnSpc>
              <a:spcBef>
                <a:spcPts val="0"/>
              </a:spcBef>
              <a:defRPr sz="1100">
                <a:solidFill>
                  <a:srgbClr val="000000"/>
                </a:solidFill>
              </a:defRPr>
            </a:pPr>
            <a:r>
              <a:rPr b="0"/>
              <a:t>to unquote a longer expression. </a:t>
            </a:r>
            <a:endParaRPr b="0"/>
          </a:p>
          <a:p>
            <a:pPr>
              <a:lnSpc>
                <a:spcPct val="80000"/>
              </a:lnSpc>
              <a:spcBef>
                <a:spcPts val="0"/>
              </a:spcBef>
              <a:defRPr sz="1100">
                <a:solidFill>
                  <a:srgbClr val="000000"/>
                </a:solidFill>
              </a:defRPr>
            </a:pPr>
            <a:r>
              <a:rPr b="0" i="1"/>
              <a:t>a &lt;- 1; b &lt;- 2</a:t>
            </a:r>
            <a:endParaRPr b="0"/>
          </a:p>
          <a:p>
            <a:pPr>
              <a:lnSpc>
                <a:spcPct val="80000"/>
              </a:lnSpc>
              <a:spcBef>
                <a:spcPts val="2000"/>
              </a:spcBef>
              <a:defRPr sz="1100">
                <a:solidFill>
                  <a:srgbClr val="000000"/>
                </a:solidFill>
              </a:defRPr>
            </a:pPr>
            <a:r>
              <a:rPr b="0" i="1"/>
              <a:t>expr(log(!!(a + b)))</a:t>
            </a:r>
            <a:endParaRPr b="0"/>
          </a:p>
          <a:p>
            <a:pPr>
              <a:lnSpc>
                <a:spcPct val="80000"/>
              </a:lnSpc>
              <a:spcBef>
                <a:spcPts val="0"/>
              </a:spcBef>
              <a:defRPr sz="1100">
                <a:solidFill>
                  <a:srgbClr val="000000"/>
                </a:solidFill>
              </a:defRPr>
            </a:pPr>
            <a:r>
              <a:t>!!!</a:t>
            </a:r>
            <a:r>
              <a:rPr b="0"/>
              <a:t>   Unquotes a vector or list and splices the results as arguments into the surrounding call. Pronounced "unquote splice" or "bang-bang-bang."</a:t>
            </a:r>
            <a:endParaRPr b="0"/>
          </a:p>
          <a:p>
            <a:pPr>
              <a:lnSpc>
                <a:spcPct val="80000"/>
              </a:lnSpc>
              <a:spcBef>
                <a:spcPts val="0"/>
              </a:spcBef>
              <a:defRPr i="1" sz="1100">
                <a:solidFill>
                  <a:srgbClr val="000000"/>
                </a:solidFill>
              </a:defRPr>
            </a:pPr>
            <a:r>
              <a:rPr b="0"/>
              <a:t>x &lt;- list(8, b = 2) </a:t>
            </a:r>
            <a:endParaRPr b="0"/>
          </a:p>
          <a:p>
            <a:pPr>
              <a:lnSpc>
                <a:spcPct val="80000"/>
              </a:lnSpc>
              <a:spcBef>
                <a:spcPts val="2100"/>
              </a:spcBef>
              <a:defRPr i="1" sz="1100">
                <a:solidFill>
                  <a:srgbClr val="000000"/>
                </a:solidFill>
              </a:defRPr>
            </a:pPr>
            <a:r>
              <a:rPr b="0"/>
              <a:t>expr(log(!!!x))</a:t>
            </a:r>
            <a:endParaRPr b="0"/>
          </a:p>
          <a:p>
            <a:pPr>
              <a:lnSpc>
                <a:spcPct val="80000"/>
              </a:lnSpc>
              <a:spcBef>
                <a:spcPts val="0"/>
              </a:spcBef>
              <a:defRPr sz="1100">
                <a:solidFill>
                  <a:srgbClr val="000000"/>
                </a:solidFill>
              </a:defRPr>
            </a:pPr>
            <a:r>
              <a:rPr baseline="9090"/>
              <a:t>:</a:t>
            </a:r>
            <a:r>
              <a:t>=</a:t>
            </a:r>
            <a:r>
              <a:rPr b="0"/>
              <a:t>   Replaces an = to allow unquoting within the name that appears on the left hand side of the =. Use with </a:t>
            </a:r>
            <a:r>
              <a:t>!!</a:t>
            </a:r>
            <a:endParaRPr b="0"/>
          </a:p>
          <a:p>
            <a:pPr>
              <a:lnSpc>
                <a:spcPct val="80000"/>
              </a:lnSpc>
              <a:spcBef>
                <a:spcPts val="0"/>
              </a:spcBef>
              <a:defRPr i="1" sz="1100">
                <a:solidFill>
                  <a:srgbClr val="000000"/>
                </a:solidFill>
              </a:defRPr>
            </a:pPr>
            <a:r>
              <a:rPr b="0"/>
              <a:t>n &lt;- expr(uno)</a:t>
            </a:r>
            <a:endParaRPr b="0"/>
          </a:p>
          <a:p>
            <a:pPr>
              <a:lnSpc>
                <a:spcPct val="80000"/>
              </a:lnSpc>
              <a:spcBef>
                <a:spcPts val="0"/>
              </a:spcBef>
              <a:defRPr i="1" sz="1100">
                <a:solidFill>
                  <a:srgbClr val="000000"/>
                </a:solidFill>
              </a:defRPr>
            </a:pPr>
            <a:r>
              <a:rPr b="0"/>
              <a:t>tibble::tibble(!!n := 1)</a:t>
            </a:r>
          </a:p>
        </p:txBody>
      </p:sp>
      <p:sp>
        <p:nvSpPr>
          <p:cNvPr id="1563" name="Line"/>
          <p:cNvSpPr/>
          <p:nvPr/>
        </p:nvSpPr>
        <p:spPr>
          <a:xfrm>
            <a:off x="334889" y="619125"/>
            <a:ext cx="4189930" cy="0"/>
          </a:xfrm>
          <a:prstGeom prst="line">
            <a:avLst/>
          </a:prstGeom>
          <a:ln w="6350">
            <a:solidFill>
              <a:srgbClr val="000000"/>
            </a:solidFill>
            <a:miter lim="400000"/>
          </a:ln>
        </p:spPr>
        <p:txBody>
          <a:bodyPr lIns="54570" tIns="54570" rIns="54570" bIns="54570" anchor="ctr"/>
          <a:lstStyle/>
          <a:p>
            <a:pPr>
              <a:lnSpc>
                <a:spcPct val="80000"/>
              </a:lnSpc>
              <a:spcBef>
                <a:spcPts val="600"/>
              </a:spcBef>
              <a:defRPr b="0">
                <a:solidFill>
                  <a:srgbClr val="000000"/>
                </a:solidFill>
              </a:defRPr>
            </a:pPr>
          </a:p>
        </p:txBody>
      </p:sp>
      <p:grpSp>
        <p:nvGrpSpPr>
          <p:cNvPr id="1598" name="Group"/>
          <p:cNvGrpSpPr/>
          <p:nvPr/>
        </p:nvGrpSpPr>
        <p:grpSpPr>
          <a:xfrm>
            <a:off x="371402" y="5560566"/>
            <a:ext cx="2466403" cy="912984"/>
            <a:chOff x="0" y="0"/>
            <a:chExt cx="2466402" cy="912983"/>
          </a:xfrm>
        </p:grpSpPr>
        <p:sp>
          <p:nvSpPr>
            <p:cNvPr id="1564" name="expr(log(!!a + b))"/>
            <p:cNvSpPr txBox="1"/>
            <p:nvPr/>
          </p:nvSpPr>
          <p:spPr>
            <a:xfrm>
              <a:off x="212762" y="626043"/>
              <a:ext cx="1106168"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p>
              <a:pPr>
                <a:lnSpc>
                  <a:spcPct val="80000"/>
                </a:lnSpc>
                <a:spcBef>
                  <a:spcPts val="2300"/>
                </a:spcBef>
                <a:defRPr b="0" i="1" sz="1100">
                  <a:solidFill>
                    <a:schemeClr val="accent3">
                      <a:hueOff val="-145836"/>
                      <a:satOff val="-20311"/>
                      <a:lumOff val="-24375"/>
                    </a:schemeClr>
                  </a:solidFill>
                  <a:latin typeface="Source Sans Pro Semibold"/>
                  <a:ea typeface="Source Sans Pro Semibold"/>
                  <a:cs typeface="Source Sans Pro Semibold"/>
                  <a:sym typeface="Source Sans Pro Semibold"/>
                </a:defRPr>
              </a:pPr>
              <a:r>
                <a:t>expr(log(</a:t>
              </a:r>
              <a:r>
                <a:rPr b="1">
                  <a:solidFill>
                    <a:srgbClr val="000000"/>
                  </a:solidFill>
                  <a:latin typeface="Source Sans Pro"/>
                  <a:ea typeface="Source Sans Pro"/>
                  <a:cs typeface="Source Sans Pro"/>
                  <a:sym typeface="Source Sans Pro"/>
                </a:rPr>
                <a:t>!!</a:t>
              </a:r>
              <a:r>
                <a:t>a + b))</a:t>
              </a:r>
            </a:p>
          </p:txBody>
        </p:sp>
        <p:grpSp>
          <p:nvGrpSpPr>
            <p:cNvPr id="1597" name="Group"/>
            <p:cNvGrpSpPr/>
            <p:nvPr/>
          </p:nvGrpSpPr>
          <p:grpSpPr>
            <a:xfrm>
              <a:off x="-1" y="0"/>
              <a:ext cx="2466404" cy="656961"/>
              <a:chOff x="0" y="0"/>
              <a:chExt cx="2466402" cy="656960"/>
            </a:xfrm>
          </p:grpSpPr>
          <p:grpSp>
            <p:nvGrpSpPr>
              <p:cNvPr id="1593" name="Group"/>
              <p:cNvGrpSpPr/>
              <p:nvPr/>
            </p:nvGrpSpPr>
            <p:grpSpPr>
              <a:xfrm>
                <a:off x="0" y="0"/>
                <a:ext cx="2466403" cy="609996"/>
                <a:chOff x="0" y="-103841"/>
                <a:chExt cx="2466402" cy="609995"/>
              </a:xfrm>
            </p:grpSpPr>
            <p:sp>
              <p:nvSpPr>
                <p:cNvPr id="1565" name="Arrow"/>
                <p:cNvSpPr/>
                <p:nvPr/>
              </p:nvSpPr>
              <p:spPr>
                <a:xfrm>
                  <a:off x="0" y="38800"/>
                  <a:ext cx="1703721" cy="303400"/>
                </a:xfrm>
                <a:prstGeom prst="rightArrow">
                  <a:avLst>
                    <a:gd name="adj1" fmla="val 57784"/>
                    <a:gd name="adj2" fmla="val 57209"/>
                  </a:avLst>
                </a:prstGeom>
                <a:solidFill>
                  <a:srgbClr val="5E5E5E"/>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nvGrpSpPr>
                <p:cNvPr id="1571" name="Group"/>
                <p:cNvGrpSpPr/>
                <p:nvPr/>
              </p:nvGrpSpPr>
              <p:grpSpPr>
                <a:xfrm>
                  <a:off x="627973" y="-103842"/>
                  <a:ext cx="186218" cy="406797"/>
                  <a:chOff x="0" y="0"/>
                  <a:chExt cx="186216" cy="406795"/>
                </a:xfrm>
              </p:grpSpPr>
              <p:sp>
                <p:nvSpPr>
                  <p:cNvPr id="1566" name="Rectangle"/>
                  <p:cNvSpPr/>
                  <p:nvPr/>
                </p:nvSpPr>
                <p:spPr>
                  <a:xfrm>
                    <a:off x="8967" y="147911"/>
                    <a:ext cx="168283" cy="254481"/>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67" name="1"/>
                  <p:cNvSpPr txBox="1"/>
                  <p:nvPr/>
                </p:nvSpPr>
                <p:spPr>
                  <a:xfrm>
                    <a:off x="0" y="209011"/>
                    <a:ext cx="186217"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1</a:t>
                    </a:r>
                  </a:p>
                </p:txBody>
              </p:sp>
              <p:sp>
                <p:nvSpPr>
                  <p:cNvPr id="1568" name="Square"/>
                  <p:cNvSpPr/>
                  <p:nvPr/>
                </p:nvSpPr>
                <p:spPr>
                  <a:xfrm>
                    <a:off x="7787" y="18160"/>
                    <a:ext cx="170643"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69" name="Rectangle"/>
                  <p:cNvSpPr/>
                  <p:nvPr/>
                </p:nvSpPr>
                <p:spPr>
                  <a:xfrm>
                    <a:off x="7787" y="15450"/>
                    <a:ext cx="172860"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70" name="a"/>
                  <p:cNvSpPr txBox="1"/>
                  <p:nvPr/>
                </p:nvSpPr>
                <p:spPr>
                  <a:xfrm>
                    <a:off x="52553" y="0"/>
                    <a:ext cx="557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a</a:t>
                    </a:r>
                  </a:p>
                </p:txBody>
              </p:sp>
            </p:grpSp>
            <p:grpSp>
              <p:nvGrpSpPr>
                <p:cNvPr id="1577" name="Group"/>
                <p:cNvGrpSpPr/>
                <p:nvPr/>
              </p:nvGrpSpPr>
              <p:grpSpPr>
                <a:xfrm>
                  <a:off x="840228" y="73958"/>
                  <a:ext cx="351318" cy="432197"/>
                  <a:chOff x="0" y="0"/>
                  <a:chExt cx="351316" cy="432195"/>
                </a:xfrm>
              </p:grpSpPr>
              <p:sp>
                <p:nvSpPr>
                  <p:cNvPr id="1572" name="Rectangle"/>
                  <p:cNvSpPr/>
                  <p:nvPr/>
                </p:nvSpPr>
                <p:spPr>
                  <a:xfrm>
                    <a:off x="16918" y="173310"/>
                    <a:ext cx="317481"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73" name="fun"/>
                  <p:cNvSpPr txBox="1"/>
                  <p:nvPr/>
                </p:nvSpPr>
                <p:spPr>
                  <a:xfrm>
                    <a:off x="0" y="234411"/>
                    <a:ext cx="351317"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fun</a:t>
                    </a:r>
                  </a:p>
                </p:txBody>
              </p:sp>
              <p:sp>
                <p:nvSpPr>
                  <p:cNvPr id="1574" name="Rectangle"/>
                  <p:cNvSpPr/>
                  <p:nvPr/>
                </p:nvSpPr>
                <p:spPr>
                  <a:xfrm>
                    <a:off x="14692" y="43560"/>
                    <a:ext cx="321934"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75" name="Rectangle"/>
                  <p:cNvSpPr/>
                  <p:nvPr/>
                </p:nvSpPr>
                <p:spPr>
                  <a:xfrm>
                    <a:off x="14692" y="40850"/>
                    <a:ext cx="326116"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76" name="+"/>
                  <p:cNvSpPr txBox="1"/>
                  <p:nvPr/>
                </p:nvSpPr>
                <p:spPr>
                  <a:xfrm>
                    <a:off x="123107" y="0"/>
                    <a:ext cx="105103"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1300">
                        <a:solidFill>
                          <a:srgbClr val="000000"/>
                        </a:solidFill>
                      </a:defRPr>
                    </a:lvl1pPr>
                  </a:lstStyle>
                  <a:p>
                    <a:pPr/>
                    <a:r>
                      <a:t>+</a:t>
                    </a:r>
                  </a:p>
                </p:txBody>
              </p:sp>
            </p:grpSp>
            <p:grpSp>
              <p:nvGrpSpPr>
                <p:cNvPr id="1583" name="Group"/>
                <p:cNvGrpSpPr/>
                <p:nvPr/>
              </p:nvGrpSpPr>
              <p:grpSpPr>
                <a:xfrm>
                  <a:off x="1217583" y="99358"/>
                  <a:ext cx="186218" cy="406797"/>
                  <a:chOff x="0" y="0"/>
                  <a:chExt cx="186216" cy="406795"/>
                </a:xfrm>
              </p:grpSpPr>
              <p:sp>
                <p:nvSpPr>
                  <p:cNvPr id="1578" name="Rectangle"/>
                  <p:cNvSpPr/>
                  <p:nvPr/>
                </p:nvSpPr>
                <p:spPr>
                  <a:xfrm>
                    <a:off x="8967" y="147911"/>
                    <a:ext cx="168283" cy="254481"/>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79" name="2"/>
                  <p:cNvSpPr txBox="1"/>
                  <p:nvPr/>
                </p:nvSpPr>
                <p:spPr>
                  <a:xfrm>
                    <a:off x="0" y="209011"/>
                    <a:ext cx="186217"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2</a:t>
                    </a:r>
                  </a:p>
                </p:txBody>
              </p:sp>
              <p:sp>
                <p:nvSpPr>
                  <p:cNvPr id="1580" name="Square"/>
                  <p:cNvSpPr/>
                  <p:nvPr/>
                </p:nvSpPr>
                <p:spPr>
                  <a:xfrm>
                    <a:off x="7787" y="18160"/>
                    <a:ext cx="170642"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81" name="Rectangle"/>
                  <p:cNvSpPr/>
                  <p:nvPr/>
                </p:nvSpPr>
                <p:spPr>
                  <a:xfrm>
                    <a:off x="7787" y="15450"/>
                    <a:ext cx="172859"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82" name="b"/>
                  <p:cNvSpPr txBox="1"/>
                  <p:nvPr/>
                </p:nvSpPr>
                <p:spPr>
                  <a:xfrm>
                    <a:off x="52553" y="0"/>
                    <a:ext cx="557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b</a:t>
                    </a:r>
                  </a:p>
                </p:txBody>
              </p:sp>
            </p:grpSp>
            <p:sp>
              <p:nvSpPr>
                <p:cNvPr id="1584" name="("/>
                <p:cNvSpPr txBox="1"/>
                <p:nvPr/>
              </p:nvSpPr>
              <p:spPr>
                <a:xfrm>
                  <a:off x="501065" y="39408"/>
                  <a:ext cx="167104"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sp>
              <p:nvSpPr>
                <p:cNvPr id="1585" name=")"/>
                <p:cNvSpPr txBox="1"/>
                <p:nvPr/>
              </p:nvSpPr>
              <p:spPr>
                <a:xfrm>
                  <a:off x="1389260" y="39408"/>
                  <a:ext cx="167104"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grpSp>
              <p:nvGrpSpPr>
                <p:cNvPr id="1591" name="Group"/>
                <p:cNvGrpSpPr/>
                <p:nvPr/>
              </p:nvGrpSpPr>
              <p:grpSpPr>
                <a:xfrm>
                  <a:off x="113623" y="86658"/>
                  <a:ext cx="424511" cy="419497"/>
                  <a:chOff x="0" y="12699"/>
                  <a:chExt cx="424510" cy="419495"/>
                </a:xfrm>
              </p:grpSpPr>
              <p:sp>
                <p:nvSpPr>
                  <p:cNvPr id="1586"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87" name="fun"/>
                  <p:cNvSpPr txBox="1"/>
                  <p:nvPr/>
                </p:nvSpPr>
                <p:spPr>
                  <a:xfrm>
                    <a:off x="0" y="234411"/>
                    <a:ext cx="424511"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0" sz="1000">
                        <a:solidFill>
                          <a:srgbClr val="000000"/>
                        </a:solidFill>
                        <a:latin typeface="Monaco"/>
                        <a:ea typeface="Monaco"/>
                        <a:cs typeface="Monaco"/>
                        <a:sym typeface="Monaco"/>
                      </a:defRPr>
                    </a:lvl1pPr>
                  </a:lstStyle>
                  <a:p>
                    <a:pPr/>
                    <a:r>
                      <a:t>fun</a:t>
                    </a:r>
                  </a:p>
                </p:txBody>
              </p:sp>
              <p:sp>
                <p:nvSpPr>
                  <p:cNvPr id="1588"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89"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590" name="log"/>
                  <p:cNvSpPr txBox="1"/>
                  <p:nvPr/>
                </p:nvSpPr>
                <p:spPr>
                  <a:xfrm>
                    <a:off x="101130" y="12699"/>
                    <a:ext cx="22225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log</a:t>
                    </a:r>
                  </a:p>
                </p:txBody>
              </p:sp>
            </p:grpSp>
            <p:sp>
              <p:nvSpPr>
                <p:cNvPr id="1592" name="Group"/>
                <p:cNvSpPr txBox="1"/>
                <p:nvPr/>
              </p:nvSpPr>
              <p:spPr>
                <a:xfrm>
                  <a:off x="1713490" y="0"/>
                  <a:ext cx="752913" cy="381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log(1 + b)</a:t>
                  </a:r>
                </a:p>
              </p:txBody>
            </p:sp>
          </p:grpSp>
          <p:grpSp>
            <p:nvGrpSpPr>
              <p:cNvPr id="1596" name="Group"/>
              <p:cNvGrpSpPr/>
              <p:nvPr/>
            </p:nvGrpSpPr>
            <p:grpSpPr>
              <a:xfrm>
                <a:off x="587749" y="455201"/>
                <a:ext cx="210840" cy="201760"/>
                <a:chOff x="15453" y="0"/>
                <a:chExt cx="210838" cy="201759"/>
              </a:xfrm>
            </p:grpSpPr>
            <p:sp>
              <p:nvSpPr>
                <p:cNvPr id="1594" name="!!"/>
                <p:cNvSpPr txBox="1"/>
                <p:nvPr/>
              </p:nvSpPr>
              <p:spPr>
                <a:xfrm>
                  <a:off x="51839" y="60736"/>
                  <a:ext cx="135313" cy="141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lvl1pPr algn="ctr" defTabSz="484886">
                    <a:lnSpc>
                      <a:spcPct val="80000"/>
                    </a:lnSpc>
                    <a:spcBef>
                      <a:spcPts val="0"/>
                    </a:spcBef>
                    <a:defRPr b="0" sz="913">
                      <a:solidFill>
                        <a:srgbClr val="C0C0C0"/>
                      </a:solidFill>
                      <a:latin typeface="Source Sans Pro Black"/>
                      <a:ea typeface="Source Sans Pro Black"/>
                      <a:cs typeface="Source Sans Pro Black"/>
                      <a:sym typeface="Source Sans Pro Black"/>
                    </a:defRPr>
                  </a:lvl1pPr>
                </a:lstStyle>
                <a:p>
                  <a:pPr/>
                  <a:r>
                    <a:t>!!</a:t>
                  </a:r>
                </a:p>
              </p:txBody>
            </p:sp>
            <p:sp>
              <p:nvSpPr>
                <p:cNvPr id="1595" name="Arrow"/>
                <p:cNvSpPr/>
                <p:nvPr/>
              </p:nvSpPr>
              <p:spPr>
                <a:xfrm rot="16200000">
                  <a:off x="24756" y="-9304"/>
                  <a:ext cx="192233" cy="210839"/>
                </a:xfrm>
                <a:prstGeom prst="rightArrow">
                  <a:avLst>
                    <a:gd name="adj1" fmla="val 68586"/>
                    <a:gd name="adj2" fmla="val 56488"/>
                  </a:avLst>
                </a:prstGeom>
                <a:noFill/>
                <a:ln w="25400" cap="flat">
                  <a:solidFill>
                    <a:srgbClr val="C0C0C0"/>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C0C0C0"/>
                      </a:solidFill>
                    </a:defRPr>
                  </a:pPr>
                </a:p>
              </p:txBody>
            </p:sp>
          </p:grpSp>
        </p:grpSp>
      </p:grpSp>
      <p:grpSp>
        <p:nvGrpSpPr>
          <p:cNvPr id="1621" name="Group"/>
          <p:cNvGrpSpPr/>
          <p:nvPr/>
        </p:nvGrpSpPr>
        <p:grpSpPr>
          <a:xfrm>
            <a:off x="371402" y="6705999"/>
            <a:ext cx="2352103" cy="897851"/>
            <a:chOff x="0" y="0"/>
            <a:chExt cx="2352102" cy="897850"/>
          </a:xfrm>
        </p:grpSpPr>
        <p:sp>
          <p:nvSpPr>
            <p:cNvPr id="1599" name="expr(log(!!(a + b)))"/>
            <p:cNvSpPr txBox="1"/>
            <p:nvPr/>
          </p:nvSpPr>
          <p:spPr>
            <a:xfrm>
              <a:off x="212762" y="610909"/>
              <a:ext cx="1200046"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p>
              <a:pPr>
                <a:lnSpc>
                  <a:spcPct val="80000"/>
                </a:lnSpc>
                <a:spcBef>
                  <a:spcPts val="2300"/>
                </a:spcBef>
                <a:defRPr b="0" i="1" sz="1100">
                  <a:solidFill>
                    <a:schemeClr val="accent3">
                      <a:hueOff val="-145836"/>
                      <a:satOff val="-20311"/>
                      <a:lumOff val="-24375"/>
                    </a:schemeClr>
                  </a:solidFill>
                  <a:latin typeface="Source Sans Pro Semibold"/>
                  <a:ea typeface="Source Sans Pro Semibold"/>
                  <a:cs typeface="Source Sans Pro Semibold"/>
                  <a:sym typeface="Source Sans Pro Semibold"/>
                </a:defRPr>
              </a:pPr>
              <a:r>
                <a:t>expr(log(</a:t>
              </a:r>
              <a:r>
                <a:rPr b="1">
                  <a:solidFill>
                    <a:srgbClr val="000000"/>
                  </a:solidFill>
                  <a:latin typeface="Source Sans Pro"/>
                  <a:ea typeface="Source Sans Pro"/>
                  <a:cs typeface="Source Sans Pro"/>
                  <a:sym typeface="Source Sans Pro"/>
                </a:rPr>
                <a:t>!!(</a:t>
              </a:r>
              <a:r>
                <a:t>a + b</a:t>
              </a:r>
              <a:r>
                <a:rPr b="1">
                  <a:solidFill>
                    <a:srgbClr val="000000"/>
                  </a:solidFill>
                  <a:latin typeface="Source Sans Pro"/>
                  <a:ea typeface="Source Sans Pro"/>
                  <a:cs typeface="Source Sans Pro"/>
                  <a:sym typeface="Source Sans Pro"/>
                </a:rPr>
                <a:t>)</a:t>
              </a:r>
              <a:r>
                <a:t>))</a:t>
              </a:r>
            </a:p>
          </p:txBody>
        </p:sp>
        <p:grpSp>
          <p:nvGrpSpPr>
            <p:cNvPr id="1620" name="Group"/>
            <p:cNvGrpSpPr/>
            <p:nvPr/>
          </p:nvGrpSpPr>
          <p:grpSpPr>
            <a:xfrm>
              <a:off x="-1" y="-1"/>
              <a:ext cx="2352104" cy="638924"/>
              <a:chOff x="0" y="0"/>
              <a:chExt cx="2352102" cy="638922"/>
            </a:xfrm>
          </p:grpSpPr>
          <p:grpSp>
            <p:nvGrpSpPr>
              <p:cNvPr id="1616" name="Group"/>
              <p:cNvGrpSpPr/>
              <p:nvPr/>
            </p:nvGrpSpPr>
            <p:grpSpPr>
              <a:xfrm>
                <a:off x="0" y="0"/>
                <a:ext cx="2352103" cy="605327"/>
                <a:chOff x="0" y="0"/>
                <a:chExt cx="2352102" cy="605326"/>
              </a:xfrm>
            </p:grpSpPr>
            <p:sp>
              <p:nvSpPr>
                <p:cNvPr id="1600" name="Arrow"/>
                <p:cNvSpPr/>
                <p:nvPr/>
              </p:nvSpPr>
              <p:spPr>
                <a:xfrm>
                  <a:off x="0" y="137972"/>
                  <a:ext cx="1703721" cy="303399"/>
                </a:xfrm>
                <a:prstGeom prst="rightArrow">
                  <a:avLst>
                    <a:gd name="adj1" fmla="val 57784"/>
                    <a:gd name="adj2" fmla="val 57209"/>
                  </a:avLst>
                </a:prstGeom>
                <a:solidFill>
                  <a:srgbClr val="5E5E5E"/>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nvGrpSpPr>
                <p:cNvPr id="1606" name="Group"/>
                <p:cNvGrpSpPr/>
                <p:nvPr/>
              </p:nvGrpSpPr>
              <p:grpSpPr>
                <a:xfrm>
                  <a:off x="653373" y="0"/>
                  <a:ext cx="736601" cy="402126"/>
                  <a:chOff x="0" y="0"/>
                  <a:chExt cx="736600" cy="402125"/>
                </a:xfrm>
              </p:grpSpPr>
              <p:sp>
                <p:nvSpPr>
                  <p:cNvPr id="1601" name="Rectangle"/>
                  <p:cNvSpPr/>
                  <p:nvPr/>
                </p:nvSpPr>
                <p:spPr>
                  <a:xfrm>
                    <a:off x="35472" y="143241"/>
                    <a:ext cx="689418"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02" name="3"/>
                  <p:cNvSpPr txBox="1"/>
                  <p:nvPr/>
                </p:nvSpPr>
                <p:spPr>
                  <a:xfrm>
                    <a:off x="0" y="204341"/>
                    <a:ext cx="736600"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3</a:t>
                    </a:r>
                  </a:p>
                </p:txBody>
              </p:sp>
              <p:sp>
                <p:nvSpPr>
                  <p:cNvPr id="1603" name="Rectangle"/>
                  <p:cNvSpPr/>
                  <p:nvPr/>
                </p:nvSpPr>
                <p:spPr>
                  <a:xfrm>
                    <a:off x="30805" y="13491"/>
                    <a:ext cx="674992"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04" name="Rectangle"/>
                  <p:cNvSpPr/>
                  <p:nvPr/>
                </p:nvSpPr>
                <p:spPr>
                  <a:xfrm>
                    <a:off x="30805" y="10780"/>
                    <a:ext cx="683760"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05" name="a + b"/>
                  <p:cNvSpPr txBox="1"/>
                  <p:nvPr/>
                </p:nvSpPr>
                <p:spPr>
                  <a:xfrm>
                    <a:off x="197391" y="0"/>
                    <a:ext cx="341820"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a + b</a:t>
                    </a:r>
                  </a:p>
                </p:txBody>
              </p:sp>
            </p:grpSp>
            <p:sp>
              <p:nvSpPr>
                <p:cNvPr id="1607" name="("/>
                <p:cNvSpPr txBox="1"/>
                <p:nvPr/>
              </p:nvSpPr>
              <p:spPr>
                <a:xfrm>
                  <a:off x="501065" y="138579"/>
                  <a:ext cx="167104"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sp>
              <p:nvSpPr>
                <p:cNvPr id="1608" name=")"/>
                <p:cNvSpPr txBox="1"/>
                <p:nvPr/>
              </p:nvSpPr>
              <p:spPr>
                <a:xfrm>
                  <a:off x="1389260" y="138579"/>
                  <a:ext cx="167104"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grpSp>
              <p:nvGrpSpPr>
                <p:cNvPr id="1614" name="Group"/>
                <p:cNvGrpSpPr/>
                <p:nvPr/>
              </p:nvGrpSpPr>
              <p:grpSpPr>
                <a:xfrm>
                  <a:off x="113623" y="185830"/>
                  <a:ext cx="424511" cy="419497"/>
                  <a:chOff x="0" y="12699"/>
                  <a:chExt cx="424510" cy="419495"/>
                </a:xfrm>
              </p:grpSpPr>
              <p:sp>
                <p:nvSpPr>
                  <p:cNvPr id="1609"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10" name="fun"/>
                  <p:cNvSpPr txBox="1"/>
                  <p:nvPr/>
                </p:nvSpPr>
                <p:spPr>
                  <a:xfrm>
                    <a:off x="0" y="234411"/>
                    <a:ext cx="424511"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0" sz="1000">
                        <a:solidFill>
                          <a:srgbClr val="000000"/>
                        </a:solidFill>
                        <a:latin typeface="Monaco"/>
                        <a:ea typeface="Monaco"/>
                        <a:cs typeface="Monaco"/>
                        <a:sym typeface="Monaco"/>
                      </a:defRPr>
                    </a:lvl1pPr>
                  </a:lstStyle>
                  <a:p>
                    <a:pPr/>
                    <a:r>
                      <a:t>fun</a:t>
                    </a:r>
                  </a:p>
                </p:txBody>
              </p:sp>
              <p:sp>
                <p:nvSpPr>
                  <p:cNvPr id="1611"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12"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13" name="log"/>
                  <p:cNvSpPr txBox="1"/>
                  <p:nvPr/>
                </p:nvSpPr>
                <p:spPr>
                  <a:xfrm>
                    <a:off x="101130" y="12699"/>
                    <a:ext cx="22225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log</a:t>
                    </a:r>
                  </a:p>
                </p:txBody>
              </p:sp>
            </p:grpSp>
            <p:sp>
              <p:nvSpPr>
                <p:cNvPr id="1615" name="Group"/>
                <p:cNvSpPr txBox="1"/>
                <p:nvPr/>
              </p:nvSpPr>
              <p:spPr>
                <a:xfrm>
                  <a:off x="1599190" y="99171"/>
                  <a:ext cx="752913"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log(3)</a:t>
                  </a:r>
                </a:p>
              </p:txBody>
            </p:sp>
          </p:grpSp>
          <p:grpSp>
            <p:nvGrpSpPr>
              <p:cNvPr id="1619" name="Group"/>
              <p:cNvGrpSpPr/>
              <p:nvPr/>
            </p:nvGrpSpPr>
            <p:grpSpPr>
              <a:xfrm>
                <a:off x="908424" y="437163"/>
                <a:ext cx="210840" cy="201760"/>
                <a:chOff x="15453" y="0"/>
                <a:chExt cx="210838" cy="201759"/>
              </a:xfrm>
            </p:grpSpPr>
            <p:sp>
              <p:nvSpPr>
                <p:cNvPr id="1617" name="!!"/>
                <p:cNvSpPr txBox="1"/>
                <p:nvPr/>
              </p:nvSpPr>
              <p:spPr>
                <a:xfrm>
                  <a:off x="51839" y="60736"/>
                  <a:ext cx="135313" cy="141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lvl1pPr algn="ctr" defTabSz="484886">
                    <a:lnSpc>
                      <a:spcPct val="80000"/>
                    </a:lnSpc>
                    <a:spcBef>
                      <a:spcPts val="0"/>
                    </a:spcBef>
                    <a:defRPr b="0" sz="913">
                      <a:solidFill>
                        <a:srgbClr val="C0C0C0"/>
                      </a:solidFill>
                      <a:latin typeface="Source Sans Pro Black"/>
                      <a:ea typeface="Source Sans Pro Black"/>
                      <a:cs typeface="Source Sans Pro Black"/>
                      <a:sym typeface="Source Sans Pro Black"/>
                    </a:defRPr>
                  </a:lvl1pPr>
                </a:lstStyle>
                <a:p>
                  <a:pPr/>
                  <a:r>
                    <a:t>!!</a:t>
                  </a:r>
                </a:p>
              </p:txBody>
            </p:sp>
            <p:sp>
              <p:nvSpPr>
                <p:cNvPr id="1618" name="Arrow"/>
                <p:cNvSpPr/>
                <p:nvPr/>
              </p:nvSpPr>
              <p:spPr>
                <a:xfrm rot="16200000">
                  <a:off x="24756" y="-9304"/>
                  <a:ext cx="192233" cy="210839"/>
                </a:xfrm>
                <a:prstGeom prst="rightArrow">
                  <a:avLst>
                    <a:gd name="adj1" fmla="val 68586"/>
                    <a:gd name="adj2" fmla="val 56488"/>
                  </a:avLst>
                </a:prstGeom>
                <a:noFill/>
                <a:ln w="25400" cap="flat">
                  <a:solidFill>
                    <a:srgbClr val="C0C0C0"/>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C0C0C0"/>
                      </a:solidFill>
                    </a:defRPr>
                  </a:pPr>
                </a:p>
              </p:txBody>
            </p:sp>
          </p:grpSp>
        </p:grpSp>
      </p:grpSp>
      <p:grpSp>
        <p:nvGrpSpPr>
          <p:cNvPr id="1644" name="Group"/>
          <p:cNvGrpSpPr/>
          <p:nvPr/>
        </p:nvGrpSpPr>
        <p:grpSpPr>
          <a:xfrm>
            <a:off x="362056" y="7716784"/>
            <a:ext cx="2669604" cy="903066"/>
            <a:chOff x="0" y="0"/>
            <a:chExt cx="2669602" cy="903065"/>
          </a:xfrm>
        </p:grpSpPr>
        <p:sp>
          <p:nvSpPr>
            <p:cNvPr id="1622" name="expr(log(!!!x))"/>
            <p:cNvSpPr txBox="1"/>
            <p:nvPr/>
          </p:nvSpPr>
          <p:spPr>
            <a:xfrm>
              <a:off x="222107" y="616124"/>
              <a:ext cx="942719"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p>
              <a:pPr>
                <a:lnSpc>
                  <a:spcPct val="80000"/>
                </a:lnSpc>
                <a:spcBef>
                  <a:spcPts val="2300"/>
                </a:spcBef>
                <a:defRPr b="0" i="1" sz="1100">
                  <a:solidFill>
                    <a:schemeClr val="accent3">
                      <a:hueOff val="-145836"/>
                      <a:satOff val="-20311"/>
                      <a:lumOff val="-24375"/>
                    </a:schemeClr>
                  </a:solidFill>
                  <a:latin typeface="Source Sans Pro Semibold"/>
                  <a:ea typeface="Source Sans Pro Semibold"/>
                  <a:cs typeface="Source Sans Pro Semibold"/>
                  <a:sym typeface="Source Sans Pro Semibold"/>
                </a:defRPr>
              </a:pPr>
              <a:r>
                <a:t>expr(log(</a:t>
              </a:r>
              <a:r>
                <a:rPr b="1">
                  <a:solidFill>
                    <a:srgbClr val="000000"/>
                  </a:solidFill>
                  <a:latin typeface="Source Sans Pro"/>
                  <a:ea typeface="Source Sans Pro"/>
                  <a:cs typeface="Source Sans Pro"/>
                  <a:sym typeface="Source Sans Pro"/>
                </a:rPr>
                <a:t>!!!</a:t>
              </a:r>
              <a:r>
                <a:t>x))</a:t>
              </a:r>
            </a:p>
          </p:txBody>
        </p:sp>
        <p:grpSp>
          <p:nvGrpSpPr>
            <p:cNvPr id="1643" name="Group"/>
            <p:cNvGrpSpPr/>
            <p:nvPr/>
          </p:nvGrpSpPr>
          <p:grpSpPr>
            <a:xfrm>
              <a:off x="-1" y="-1"/>
              <a:ext cx="2669604" cy="641774"/>
              <a:chOff x="0" y="0"/>
              <a:chExt cx="2669602" cy="641772"/>
            </a:xfrm>
          </p:grpSpPr>
          <p:grpSp>
            <p:nvGrpSpPr>
              <p:cNvPr id="1639" name="Group"/>
              <p:cNvGrpSpPr/>
              <p:nvPr/>
            </p:nvGrpSpPr>
            <p:grpSpPr>
              <a:xfrm>
                <a:off x="0" y="0"/>
                <a:ext cx="2669603" cy="605327"/>
                <a:chOff x="0" y="0"/>
                <a:chExt cx="2669602" cy="605326"/>
              </a:xfrm>
            </p:grpSpPr>
            <p:sp>
              <p:nvSpPr>
                <p:cNvPr id="1623" name="Arrow"/>
                <p:cNvSpPr/>
                <p:nvPr/>
              </p:nvSpPr>
              <p:spPr>
                <a:xfrm>
                  <a:off x="0" y="137972"/>
                  <a:ext cx="1703721" cy="303399"/>
                </a:xfrm>
                <a:prstGeom prst="rightArrow">
                  <a:avLst>
                    <a:gd name="adj1" fmla="val 57784"/>
                    <a:gd name="adj2" fmla="val 57209"/>
                  </a:avLst>
                </a:prstGeom>
                <a:solidFill>
                  <a:srgbClr val="5E5E5E"/>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nvGrpSpPr>
                <p:cNvPr id="1629" name="Group"/>
                <p:cNvGrpSpPr/>
                <p:nvPr/>
              </p:nvGrpSpPr>
              <p:grpSpPr>
                <a:xfrm>
                  <a:off x="627973" y="0"/>
                  <a:ext cx="787401" cy="402126"/>
                  <a:chOff x="0" y="0"/>
                  <a:chExt cx="787400" cy="402125"/>
                </a:xfrm>
              </p:grpSpPr>
              <p:sp>
                <p:nvSpPr>
                  <p:cNvPr id="1624" name="Rectangle"/>
                  <p:cNvSpPr/>
                  <p:nvPr/>
                </p:nvSpPr>
                <p:spPr>
                  <a:xfrm>
                    <a:off x="37918" y="143241"/>
                    <a:ext cx="736964"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25" name="8, b = 2"/>
                  <p:cNvSpPr txBox="1"/>
                  <p:nvPr/>
                </p:nvSpPr>
                <p:spPr>
                  <a:xfrm>
                    <a:off x="0" y="204341"/>
                    <a:ext cx="787400"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8, b = 2</a:t>
                    </a:r>
                  </a:p>
                </p:txBody>
              </p:sp>
              <p:sp>
                <p:nvSpPr>
                  <p:cNvPr id="1626" name="Rectangle"/>
                  <p:cNvSpPr/>
                  <p:nvPr/>
                </p:nvSpPr>
                <p:spPr>
                  <a:xfrm>
                    <a:off x="32930" y="13491"/>
                    <a:ext cx="721542"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27" name="Rectangle"/>
                  <p:cNvSpPr/>
                  <p:nvPr/>
                </p:nvSpPr>
                <p:spPr>
                  <a:xfrm>
                    <a:off x="32930" y="10780"/>
                    <a:ext cx="730915"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28" name="x"/>
                  <p:cNvSpPr txBox="1"/>
                  <p:nvPr/>
                </p:nvSpPr>
                <p:spPr>
                  <a:xfrm>
                    <a:off x="211004" y="0"/>
                    <a:ext cx="365393"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x</a:t>
                    </a:r>
                  </a:p>
                </p:txBody>
              </p:sp>
            </p:grpSp>
            <p:sp>
              <p:nvSpPr>
                <p:cNvPr id="1630" name="("/>
                <p:cNvSpPr txBox="1"/>
                <p:nvPr/>
              </p:nvSpPr>
              <p:spPr>
                <a:xfrm>
                  <a:off x="501065" y="138579"/>
                  <a:ext cx="167104"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sp>
              <p:nvSpPr>
                <p:cNvPr id="1631" name=")"/>
                <p:cNvSpPr txBox="1"/>
                <p:nvPr/>
              </p:nvSpPr>
              <p:spPr>
                <a:xfrm>
                  <a:off x="1389260" y="138579"/>
                  <a:ext cx="167104" cy="286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b="0" sz="1100">
                      <a:solidFill>
                        <a:srgbClr val="FFFFFF"/>
                      </a:solidFill>
                      <a:latin typeface="Source Sans Pro Semibold"/>
                      <a:ea typeface="Source Sans Pro Semibold"/>
                      <a:cs typeface="Source Sans Pro Semibold"/>
                      <a:sym typeface="Source Sans Pro Semibold"/>
                    </a:defRPr>
                  </a:lvl1pPr>
                </a:lstStyle>
                <a:p>
                  <a:pPr/>
                  <a:r>
                    <a:t>)</a:t>
                  </a:r>
                </a:p>
              </p:txBody>
            </p:sp>
            <p:grpSp>
              <p:nvGrpSpPr>
                <p:cNvPr id="1637" name="Group"/>
                <p:cNvGrpSpPr/>
                <p:nvPr/>
              </p:nvGrpSpPr>
              <p:grpSpPr>
                <a:xfrm>
                  <a:off x="113623" y="185830"/>
                  <a:ext cx="424511" cy="419497"/>
                  <a:chOff x="0" y="12699"/>
                  <a:chExt cx="424510" cy="419495"/>
                </a:xfrm>
              </p:grpSpPr>
              <p:sp>
                <p:nvSpPr>
                  <p:cNvPr id="1632" name="Rectangle"/>
                  <p:cNvSpPr/>
                  <p:nvPr/>
                </p:nvSpPr>
                <p:spPr>
                  <a:xfrm>
                    <a:off x="20442" y="173310"/>
                    <a:ext cx="383626"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33" name="fun"/>
                  <p:cNvSpPr txBox="1"/>
                  <p:nvPr/>
                </p:nvSpPr>
                <p:spPr>
                  <a:xfrm>
                    <a:off x="0" y="234411"/>
                    <a:ext cx="424511"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b="0" sz="1000">
                        <a:solidFill>
                          <a:srgbClr val="000000"/>
                        </a:solidFill>
                        <a:latin typeface="Monaco"/>
                        <a:ea typeface="Monaco"/>
                        <a:cs typeface="Monaco"/>
                        <a:sym typeface="Monaco"/>
                      </a:defRPr>
                    </a:lvl1pPr>
                  </a:lstStyle>
                  <a:p>
                    <a:pPr/>
                    <a:r>
                      <a:t>fun</a:t>
                    </a:r>
                  </a:p>
                </p:txBody>
              </p:sp>
              <p:sp>
                <p:nvSpPr>
                  <p:cNvPr id="1634" name="Rectangle"/>
                  <p:cNvSpPr/>
                  <p:nvPr/>
                </p:nvSpPr>
                <p:spPr>
                  <a:xfrm>
                    <a:off x="17753" y="43560"/>
                    <a:ext cx="389005"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35" name="Square"/>
                  <p:cNvSpPr/>
                  <p:nvPr/>
                </p:nvSpPr>
                <p:spPr>
                  <a:xfrm>
                    <a:off x="17753" y="40850"/>
                    <a:ext cx="394058"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36" name="log"/>
                  <p:cNvSpPr txBox="1"/>
                  <p:nvPr/>
                </p:nvSpPr>
                <p:spPr>
                  <a:xfrm>
                    <a:off x="101130" y="12699"/>
                    <a:ext cx="22225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a:solidFill>
                          <a:srgbClr val="000000"/>
                        </a:solidFill>
                      </a:defRPr>
                    </a:lvl1pPr>
                  </a:lstStyle>
                  <a:p>
                    <a:pPr/>
                    <a:r>
                      <a:t>log</a:t>
                    </a:r>
                  </a:p>
                </p:txBody>
              </p:sp>
            </p:grpSp>
            <p:sp>
              <p:nvSpPr>
                <p:cNvPr id="1638" name="Group"/>
                <p:cNvSpPr txBox="1"/>
                <p:nvPr/>
              </p:nvSpPr>
              <p:spPr>
                <a:xfrm>
                  <a:off x="1637290" y="99171"/>
                  <a:ext cx="1032313" cy="381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log(8, b=2)</a:t>
                  </a:r>
                </a:p>
              </p:txBody>
            </p:sp>
          </p:grpSp>
          <p:grpSp>
            <p:nvGrpSpPr>
              <p:cNvPr id="1642" name="Group"/>
              <p:cNvGrpSpPr/>
              <p:nvPr/>
            </p:nvGrpSpPr>
            <p:grpSpPr>
              <a:xfrm>
                <a:off x="892369" y="440013"/>
                <a:ext cx="258589" cy="201760"/>
                <a:chOff x="-9946" y="0"/>
                <a:chExt cx="258587" cy="201759"/>
              </a:xfrm>
            </p:grpSpPr>
            <p:sp>
              <p:nvSpPr>
                <p:cNvPr id="1640" name="!!!"/>
                <p:cNvSpPr txBox="1"/>
                <p:nvPr/>
              </p:nvSpPr>
              <p:spPr>
                <a:xfrm>
                  <a:off x="51839" y="60736"/>
                  <a:ext cx="135313" cy="141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lvl1pPr algn="ctr" defTabSz="484886">
                    <a:lnSpc>
                      <a:spcPct val="80000"/>
                    </a:lnSpc>
                    <a:spcBef>
                      <a:spcPts val="0"/>
                    </a:spcBef>
                    <a:defRPr b="0" sz="913">
                      <a:solidFill>
                        <a:srgbClr val="C0C0C0"/>
                      </a:solidFill>
                      <a:latin typeface="Source Sans Pro Black"/>
                      <a:ea typeface="Source Sans Pro Black"/>
                      <a:cs typeface="Source Sans Pro Black"/>
                      <a:sym typeface="Source Sans Pro Black"/>
                    </a:defRPr>
                  </a:lvl1pPr>
                </a:lstStyle>
                <a:p>
                  <a:pPr/>
                  <a:r>
                    <a:t>!!!</a:t>
                  </a:r>
                </a:p>
              </p:txBody>
            </p:sp>
            <p:sp>
              <p:nvSpPr>
                <p:cNvPr id="1641" name="Arrow"/>
                <p:cNvSpPr/>
                <p:nvPr/>
              </p:nvSpPr>
              <p:spPr>
                <a:xfrm rot="16200000">
                  <a:off x="23231" y="-33179"/>
                  <a:ext cx="192232" cy="258589"/>
                </a:xfrm>
                <a:prstGeom prst="rightArrow">
                  <a:avLst>
                    <a:gd name="adj1" fmla="val 68586"/>
                    <a:gd name="adj2" fmla="val 56488"/>
                  </a:avLst>
                </a:prstGeom>
                <a:noFill/>
                <a:ln w="25400" cap="flat">
                  <a:solidFill>
                    <a:srgbClr val="C0C0C0"/>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C0C0C0"/>
                      </a:solidFill>
                    </a:defRPr>
                  </a:pPr>
                </a:p>
              </p:txBody>
            </p:sp>
          </p:grpSp>
        </p:grpSp>
      </p:grpSp>
      <p:grpSp>
        <p:nvGrpSpPr>
          <p:cNvPr id="1666" name="Group"/>
          <p:cNvGrpSpPr/>
          <p:nvPr/>
        </p:nvGrpSpPr>
        <p:grpSpPr>
          <a:xfrm>
            <a:off x="584164" y="9018034"/>
            <a:ext cx="2177441" cy="935316"/>
            <a:chOff x="0" y="0"/>
            <a:chExt cx="2177440" cy="935315"/>
          </a:xfrm>
        </p:grpSpPr>
        <p:sp>
          <p:nvSpPr>
            <p:cNvPr id="1645" name="tibble::tibble(!!n := 1)"/>
            <p:cNvSpPr txBox="1"/>
            <p:nvPr/>
          </p:nvSpPr>
          <p:spPr>
            <a:xfrm>
              <a:off x="0" y="648375"/>
              <a:ext cx="1367267" cy="286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p>
              <a:pPr>
                <a:lnSpc>
                  <a:spcPct val="80000"/>
                </a:lnSpc>
                <a:spcBef>
                  <a:spcPts val="2300"/>
                </a:spcBef>
                <a:defRPr b="0" i="1" sz="1100">
                  <a:solidFill>
                    <a:schemeClr val="accent3">
                      <a:hueOff val="-145836"/>
                      <a:satOff val="-20311"/>
                      <a:lumOff val="-24375"/>
                    </a:schemeClr>
                  </a:solidFill>
                  <a:latin typeface="Source Sans Pro Semibold"/>
                  <a:ea typeface="Source Sans Pro Semibold"/>
                  <a:cs typeface="Source Sans Pro Semibold"/>
                  <a:sym typeface="Source Sans Pro Semibold"/>
                </a:defRPr>
              </a:pPr>
              <a:r>
                <a:t>tibble::tibble(</a:t>
              </a:r>
              <a:r>
                <a:rPr b="1">
                  <a:solidFill>
                    <a:srgbClr val="000000"/>
                  </a:solidFill>
                  <a:latin typeface="Source Sans Pro"/>
                  <a:ea typeface="Source Sans Pro"/>
                  <a:cs typeface="Source Sans Pro"/>
                  <a:sym typeface="Source Sans Pro"/>
                </a:rPr>
                <a:t>!!</a:t>
              </a:r>
              <a:r>
                <a:t>n </a:t>
              </a:r>
              <a:r>
                <a:rPr b="1">
                  <a:solidFill>
                    <a:srgbClr val="000000"/>
                  </a:solidFill>
                  <a:latin typeface="Source Sans Pro"/>
                  <a:ea typeface="Source Sans Pro"/>
                  <a:cs typeface="Source Sans Pro"/>
                  <a:sym typeface="Source Sans Pro"/>
                </a:rPr>
                <a:t>:=</a:t>
              </a:r>
              <a:r>
                <a:t> 1)</a:t>
              </a:r>
            </a:p>
          </p:txBody>
        </p:sp>
        <p:grpSp>
          <p:nvGrpSpPr>
            <p:cNvPr id="1665" name="Group"/>
            <p:cNvGrpSpPr/>
            <p:nvPr/>
          </p:nvGrpSpPr>
          <p:grpSpPr>
            <a:xfrm>
              <a:off x="323663" y="0"/>
              <a:ext cx="1853778" cy="672760"/>
              <a:chOff x="0" y="0"/>
              <a:chExt cx="1853776" cy="672759"/>
            </a:xfrm>
          </p:grpSpPr>
          <p:grpSp>
            <p:nvGrpSpPr>
              <p:cNvPr id="1661" name="Group"/>
              <p:cNvGrpSpPr/>
              <p:nvPr/>
            </p:nvGrpSpPr>
            <p:grpSpPr>
              <a:xfrm>
                <a:off x="0" y="0"/>
                <a:ext cx="1853777" cy="635396"/>
                <a:chOff x="536426" y="-129241"/>
                <a:chExt cx="1853776" cy="635395"/>
              </a:xfrm>
            </p:grpSpPr>
            <p:sp>
              <p:nvSpPr>
                <p:cNvPr id="1646" name="Arrow"/>
                <p:cNvSpPr/>
                <p:nvPr/>
              </p:nvSpPr>
              <p:spPr>
                <a:xfrm>
                  <a:off x="536426" y="38800"/>
                  <a:ext cx="1167295" cy="303400"/>
                </a:xfrm>
                <a:prstGeom prst="rightArrow">
                  <a:avLst>
                    <a:gd name="adj1" fmla="val 57784"/>
                    <a:gd name="adj2" fmla="val 57209"/>
                  </a:avLst>
                </a:prstGeom>
                <a:solidFill>
                  <a:srgbClr val="5E5E5E"/>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nvGrpSpPr>
                <p:cNvPr id="1652" name="Group"/>
                <p:cNvGrpSpPr/>
                <p:nvPr/>
              </p:nvGrpSpPr>
              <p:grpSpPr>
                <a:xfrm>
                  <a:off x="662428" y="-129242"/>
                  <a:ext cx="351318" cy="432197"/>
                  <a:chOff x="0" y="0"/>
                  <a:chExt cx="351316" cy="432195"/>
                </a:xfrm>
              </p:grpSpPr>
              <p:sp>
                <p:nvSpPr>
                  <p:cNvPr id="1647" name="Rectangle"/>
                  <p:cNvSpPr/>
                  <p:nvPr/>
                </p:nvSpPr>
                <p:spPr>
                  <a:xfrm>
                    <a:off x="16918" y="173310"/>
                    <a:ext cx="317481" cy="254482"/>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48" name="uno"/>
                  <p:cNvSpPr txBox="1"/>
                  <p:nvPr/>
                </p:nvSpPr>
                <p:spPr>
                  <a:xfrm>
                    <a:off x="0" y="234411"/>
                    <a:ext cx="351317"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uno</a:t>
                    </a:r>
                  </a:p>
                </p:txBody>
              </p:sp>
              <p:sp>
                <p:nvSpPr>
                  <p:cNvPr id="1649" name="Rectangle"/>
                  <p:cNvSpPr/>
                  <p:nvPr/>
                </p:nvSpPr>
                <p:spPr>
                  <a:xfrm>
                    <a:off x="14692" y="43560"/>
                    <a:ext cx="321934"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50" name="Rectangle"/>
                  <p:cNvSpPr/>
                  <p:nvPr/>
                </p:nvSpPr>
                <p:spPr>
                  <a:xfrm>
                    <a:off x="14692" y="40850"/>
                    <a:ext cx="326116"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51" name="n"/>
                  <p:cNvSpPr txBox="1"/>
                  <p:nvPr/>
                </p:nvSpPr>
                <p:spPr>
                  <a:xfrm>
                    <a:off x="123107" y="0"/>
                    <a:ext cx="105103"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sz="1300">
                        <a:solidFill>
                          <a:srgbClr val="000000"/>
                        </a:solidFill>
                      </a:defRPr>
                    </a:lvl1pPr>
                  </a:lstStyle>
                  <a:p>
                    <a:pPr/>
                    <a:r>
                      <a:t>n</a:t>
                    </a:r>
                  </a:p>
                </p:txBody>
              </p:sp>
            </p:grpSp>
            <p:grpSp>
              <p:nvGrpSpPr>
                <p:cNvPr id="1658" name="Group"/>
                <p:cNvGrpSpPr/>
                <p:nvPr/>
              </p:nvGrpSpPr>
              <p:grpSpPr>
                <a:xfrm>
                  <a:off x="1217583" y="99358"/>
                  <a:ext cx="186218" cy="406797"/>
                  <a:chOff x="0" y="0"/>
                  <a:chExt cx="186216" cy="406795"/>
                </a:xfrm>
              </p:grpSpPr>
              <p:sp>
                <p:nvSpPr>
                  <p:cNvPr id="1653" name="Rectangle"/>
                  <p:cNvSpPr/>
                  <p:nvPr/>
                </p:nvSpPr>
                <p:spPr>
                  <a:xfrm>
                    <a:off x="8967" y="147911"/>
                    <a:ext cx="168283" cy="254481"/>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54" name="1"/>
                  <p:cNvSpPr txBox="1"/>
                  <p:nvPr/>
                </p:nvSpPr>
                <p:spPr>
                  <a:xfrm>
                    <a:off x="0" y="209011"/>
                    <a:ext cx="186217" cy="167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1</a:t>
                    </a:r>
                  </a:p>
                </p:txBody>
              </p:sp>
              <p:sp>
                <p:nvSpPr>
                  <p:cNvPr id="1655" name="Square"/>
                  <p:cNvSpPr/>
                  <p:nvPr/>
                </p:nvSpPr>
                <p:spPr>
                  <a:xfrm>
                    <a:off x="7787" y="18160"/>
                    <a:ext cx="170642"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56" name="Rectangle"/>
                  <p:cNvSpPr/>
                  <p:nvPr/>
                </p:nvSpPr>
                <p:spPr>
                  <a:xfrm>
                    <a:off x="7787" y="15450"/>
                    <a:ext cx="172859"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57" name="1"/>
                  <p:cNvSpPr txBox="1"/>
                  <p:nvPr/>
                </p:nvSpPr>
                <p:spPr>
                  <a:xfrm>
                    <a:off x="52553" y="0"/>
                    <a:ext cx="5571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1</a:t>
                    </a:r>
                  </a:p>
                </p:txBody>
              </p:sp>
            </p:grpSp>
            <p:sp>
              <p:nvSpPr>
                <p:cNvPr id="1659" name="Group"/>
                <p:cNvSpPr txBox="1"/>
                <p:nvPr/>
              </p:nvSpPr>
              <p:spPr>
                <a:xfrm>
                  <a:off x="1637290" y="0"/>
                  <a:ext cx="752913" cy="381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uno = 1</a:t>
                  </a:r>
                </a:p>
              </p:txBody>
            </p:sp>
            <p:sp>
              <p:nvSpPr>
                <p:cNvPr id="1660" name=":="/>
                <p:cNvSpPr txBox="1"/>
                <p:nvPr/>
              </p:nvSpPr>
              <p:spPr>
                <a:xfrm>
                  <a:off x="990958" y="40679"/>
                  <a:ext cx="231926"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p>
                  <a:pPr>
                    <a:defRPr b="0" sz="1100">
                      <a:solidFill>
                        <a:srgbClr val="FFFFFF"/>
                      </a:solidFill>
                      <a:latin typeface="Source Sans Pro Semibold"/>
                      <a:ea typeface="Source Sans Pro Semibold"/>
                      <a:cs typeface="Source Sans Pro Semibold"/>
                      <a:sym typeface="Source Sans Pro Semibold"/>
                    </a:defRPr>
                  </a:pPr>
                  <a:r>
                    <a:rPr baseline="9090"/>
                    <a:t>:</a:t>
                  </a:r>
                  <a:r>
                    <a:t>=</a:t>
                  </a:r>
                </a:p>
              </p:txBody>
            </p:sp>
          </p:grpSp>
          <p:grpSp>
            <p:nvGrpSpPr>
              <p:cNvPr id="1664" name="Group"/>
              <p:cNvGrpSpPr/>
              <p:nvPr/>
            </p:nvGrpSpPr>
            <p:grpSpPr>
              <a:xfrm>
                <a:off x="202194" y="471000"/>
                <a:ext cx="210839" cy="201760"/>
                <a:chOff x="15453" y="0"/>
                <a:chExt cx="210838" cy="201759"/>
              </a:xfrm>
            </p:grpSpPr>
            <p:sp>
              <p:nvSpPr>
                <p:cNvPr id="1662" name="!!"/>
                <p:cNvSpPr txBox="1"/>
                <p:nvPr/>
              </p:nvSpPr>
              <p:spPr>
                <a:xfrm>
                  <a:off x="51839" y="60736"/>
                  <a:ext cx="135313" cy="141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rmAutofit fontScale="100000" lnSpcReduction="0"/>
                </a:bodyPr>
                <a:lstStyle>
                  <a:lvl1pPr algn="ctr" defTabSz="484886">
                    <a:lnSpc>
                      <a:spcPct val="80000"/>
                    </a:lnSpc>
                    <a:spcBef>
                      <a:spcPts val="0"/>
                    </a:spcBef>
                    <a:defRPr b="0" sz="913">
                      <a:solidFill>
                        <a:srgbClr val="C0C0C0"/>
                      </a:solidFill>
                      <a:latin typeface="Source Sans Pro Black"/>
                      <a:ea typeface="Source Sans Pro Black"/>
                      <a:cs typeface="Source Sans Pro Black"/>
                      <a:sym typeface="Source Sans Pro Black"/>
                    </a:defRPr>
                  </a:lvl1pPr>
                </a:lstStyle>
                <a:p>
                  <a:pPr/>
                  <a:r>
                    <a:t>!!</a:t>
                  </a:r>
                </a:p>
              </p:txBody>
            </p:sp>
            <p:sp>
              <p:nvSpPr>
                <p:cNvPr id="1663" name="Arrow"/>
                <p:cNvSpPr/>
                <p:nvPr/>
              </p:nvSpPr>
              <p:spPr>
                <a:xfrm rot="16200000">
                  <a:off x="24756" y="-9304"/>
                  <a:ext cx="192233" cy="210839"/>
                </a:xfrm>
                <a:prstGeom prst="rightArrow">
                  <a:avLst>
                    <a:gd name="adj1" fmla="val 68586"/>
                    <a:gd name="adj2" fmla="val 56488"/>
                  </a:avLst>
                </a:prstGeom>
                <a:noFill/>
                <a:ln w="25400" cap="flat">
                  <a:solidFill>
                    <a:srgbClr val="C0C0C0"/>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C0C0C0"/>
                      </a:solidFill>
                    </a:defRPr>
                  </a:pPr>
                </a:p>
              </p:txBody>
            </p:sp>
          </p:grpSp>
        </p:grpSp>
      </p:grpSp>
      <p:sp>
        <p:nvSpPr>
          <p:cNvPr id="1667" name="Programming Recipes"/>
          <p:cNvSpPr txBox="1"/>
          <p:nvPr/>
        </p:nvSpPr>
        <p:spPr>
          <a:xfrm>
            <a:off x="4975474" y="625054"/>
            <a:ext cx="2945766"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53585F"/>
                </a:solidFill>
              </a:defRPr>
            </a:pPr>
            <a:r>
              <a:t>Programming Recipes</a:t>
            </a:r>
          </a:p>
        </p:txBody>
      </p:sp>
      <p:sp>
        <p:nvSpPr>
          <p:cNvPr id="1668" name="PROGRAM WITH A QUOTING FUNCTION"/>
          <p:cNvSpPr txBox="1"/>
          <p:nvPr/>
        </p:nvSpPr>
        <p:spPr>
          <a:xfrm>
            <a:off x="4957676" y="3372704"/>
            <a:ext cx="2600910"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PROGRAM WITH A QUOTING FUNCTION</a:t>
            </a:r>
          </a:p>
        </p:txBody>
      </p:sp>
      <p:sp>
        <p:nvSpPr>
          <p:cNvPr id="1669" name="WRITE A FUNCTION…"/>
          <p:cNvSpPr txBox="1"/>
          <p:nvPr/>
        </p:nvSpPr>
        <p:spPr>
          <a:xfrm>
            <a:off x="10982392" y="694674"/>
            <a:ext cx="1271910" cy="800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indent="0">
              <a:lnSpc>
                <a:spcPct val="80000"/>
              </a:lnSpc>
              <a:spcBef>
                <a:spcPts val="0"/>
              </a:spcBef>
            </a:pPr>
            <a:r>
              <a:t>WRITE A FUNCTION </a:t>
            </a:r>
          </a:p>
          <a:p>
            <a:pPr lvl="1" indent="0">
              <a:lnSpc>
                <a:spcPct val="80000"/>
              </a:lnSpc>
            </a:pPr>
            <a:r>
              <a:t>THAT RECOGNIZES  QUASIQUOTATION (!!,!!!,:=)</a:t>
            </a:r>
          </a:p>
        </p:txBody>
      </p:sp>
      <p:sp>
        <p:nvSpPr>
          <p:cNvPr id="1670" name="Quoting function- A function that quotes any of  its arguments internally  for delayed evaluation in a chosen environment. You must take special steps to program safely with a quoting function."/>
          <p:cNvSpPr txBox="1"/>
          <p:nvPr/>
        </p:nvSpPr>
        <p:spPr>
          <a:xfrm>
            <a:off x="4986127" y="1119474"/>
            <a:ext cx="5669504" cy="48248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rPr b="1"/>
              <a:t>Quoting function</a:t>
            </a:r>
            <a:r>
              <a:t>- A function that quotes any of  its arguments internally  for delayed evaluation in a chosen environment. You must take </a:t>
            </a:r>
            <a:r>
              <a:rPr b="1"/>
              <a:t>special steps to program safely</a:t>
            </a:r>
            <a:r>
              <a:t> with a quoting function.</a:t>
            </a:r>
          </a:p>
        </p:txBody>
      </p:sp>
      <p:sp>
        <p:nvSpPr>
          <p:cNvPr id="1671" name="PASS MULTIPLE ARGUMENTS…"/>
          <p:cNvSpPr txBox="1"/>
          <p:nvPr/>
        </p:nvSpPr>
        <p:spPr>
          <a:xfrm>
            <a:off x="7980515" y="3372704"/>
            <a:ext cx="1979880" cy="368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1" indent="0">
              <a:lnSpc>
                <a:spcPct val="80000"/>
              </a:lnSpc>
            </a:pPr>
            <a:r>
              <a:t>PASS MULTIPLE ARGUMENTS </a:t>
            </a:r>
          </a:p>
          <a:p>
            <a:pPr lvl="1" indent="0">
              <a:lnSpc>
                <a:spcPct val="80000"/>
              </a:lnSpc>
            </a:pPr>
            <a:r>
              <a:t>TO A QUOTING FUNCTION</a:t>
            </a:r>
          </a:p>
        </p:txBody>
      </p:sp>
      <p:sp>
        <p:nvSpPr>
          <p:cNvPr id="1672" name="PASS TO ARGUMENT NAMES…"/>
          <p:cNvSpPr txBox="1"/>
          <p:nvPr/>
        </p:nvSpPr>
        <p:spPr>
          <a:xfrm>
            <a:off x="10989003" y="3398104"/>
            <a:ext cx="1925169" cy="368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1" indent="0">
              <a:lnSpc>
                <a:spcPct val="80000"/>
              </a:lnSpc>
            </a:pPr>
            <a:r>
              <a:t>PASS TO ARGUMENT NAMES </a:t>
            </a:r>
          </a:p>
          <a:p>
            <a:pPr lvl="1" indent="0">
              <a:lnSpc>
                <a:spcPct val="80000"/>
              </a:lnSpc>
            </a:pPr>
            <a:r>
              <a:t>OF A QUOTING FUNCTION</a:t>
            </a:r>
          </a:p>
        </p:txBody>
      </p:sp>
      <p:sp>
        <p:nvSpPr>
          <p:cNvPr id="1673" name="MODIFY USER ARGUMENTS"/>
          <p:cNvSpPr txBox="1"/>
          <p:nvPr/>
        </p:nvSpPr>
        <p:spPr>
          <a:xfrm>
            <a:off x="4952747" y="6935936"/>
            <a:ext cx="1832357" cy="190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lvl="1" indent="0"/>
            <a:r>
              <a:t>MODIFY USER ARGUMENTS </a:t>
            </a:r>
          </a:p>
        </p:txBody>
      </p:sp>
      <p:sp>
        <p:nvSpPr>
          <p:cNvPr id="1674" name="Many tidyverse functions are quoting functions: e.g. filter, select, mutate, summarise, etc."/>
          <p:cNvSpPr txBox="1"/>
          <p:nvPr/>
        </p:nvSpPr>
        <p:spPr>
          <a:xfrm>
            <a:off x="4986127" y="2496723"/>
            <a:ext cx="2197047" cy="473417"/>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t>Many tidyverse functions are quoting functions: e.g. </a:t>
            </a:r>
            <a:r>
              <a:rPr b="1"/>
              <a:t>filter</a:t>
            </a:r>
            <a:r>
              <a:t>, </a:t>
            </a:r>
            <a:r>
              <a:rPr b="1"/>
              <a:t>select</a:t>
            </a:r>
            <a:r>
              <a:t>, </a:t>
            </a:r>
            <a:r>
              <a:rPr b="1"/>
              <a:t>mutate</a:t>
            </a:r>
            <a:r>
              <a:t>, </a:t>
            </a:r>
            <a:r>
              <a:rPr b="1"/>
              <a:t>summarise</a:t>
            </a:r>
            <a:r>
              <a:t>, etc.</a:t>
            </a:r>
          </a:p>
        </p:txBody>
      </p:sp>
      <p:sp>
        <p:nvSpPr>
          <p:cNvPr id="1675" name="Line"/>
          <p:cNvSpPr/>
          <p:nvPr/>
        </p:nvSpPr>
        <p:spPr>
          <a:xfrm>
            <a:off x="4923398" y="3340143"/>
            <a:ext cx="2734875" cy="1"/>
          </a:xfrm>
          <a:prstGeom prst="line">
            <a:avLst/>
          </a:prstGeom>
          <a:ln w="19050" cap="rnd">
            <a:solidFill>
              <a:srgbClr val="53585F"/>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1676" name="Line"/>
          <p:cNvSpPr/>
          <p:nvPr/>
        </p:nvSpPr>
        <p:spPr>
          <a:xfrm>
            <a:off x="7937681" y="3340143"/>
            <a:ext cx="2734875" cy="1"/>
          </a:xfrm>
          <a:prstGeom prst="line">
            <a:avLst/>
          </a:prstGeom>
          <a:ln w="19050" cap="rnd">
            <a:solidFill>
              <a:srgbClr val="53585F"/>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1677" name="Line"/>
          <p:cNvSpPr/>
          <p:nvPr/>
        </p:nvSpPr>
        <p:spPr>
          <a:xfrm>
            <a:off x="10936923" y="3340143"/>
            <a:ext cx="2734874" cy="1"/>
          </a:xfrm>
          <a:prstGeom prst="line">
            <a:avLst/>
          </a:prstGeom>
          <a:ln w="19050" cap="rnd">
            <a:solidFill>
              <a:srgbClr val="53585F"/>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1678" name="Line"/>
          <p:cNvSpPr/>
          <p:nvPr/>
        </p:nvSpPr>
        <p:spPr>
          <a:xfrm>
            <a:off x="4922386" y="6908800"/>
            <a:ext cx="2734875" cy="0"/>
          </a:xfrm>
          <a:prstGeom prst="line">
            <a:avLst/>
          </a:prstGeom>
          <a:ln w="19050" cap="rnd">
            <a:solidFill>
              <a:srgbClr val="53585F"/>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1679" name="Line"/>
          <p:cNvSpPr/>
          <p:nvPr/>
        </p:nvSpPr>
        <p:spPr>
          <a:xfrm>
            <a:off x="7936669" y="6908800"/>
            <a:ext cx="2734874" cy="0"/>
          </a:xfrm>
          <a:prstGeom prst="line">
            <a:avLst/>
          </a:prstGeom>
          <a:ln w="19050" cap="rnd">
            <a:solidFill>
              <a:srgbClr val="53585F"/>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1680" name="Line"/>
          <p:cNvSpPr/>
          <p:nvPr/>
        </p:nvSpPr>
        <p:spPr>
          <a:xfrm>
            <a:off x="10935910" y="6908800"/>
            <a:ext cx="2734875" cy="0"/>
          </a:xfrm>
          <a:prstGeom prst="line">
            <a:avLst/>
          </a:prstGeom>
          <a:ln w="19050" cap="rnd">
            <a:solidFill>
              <a:srgbClr val="53585F"/>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1681" name="How to spot a quoting function?…"/>
          <p:cNvSpPr txBox="1"/>
          <p:nvPr/>
        </p:nvSpPr>
        <p:spPr>
          <a:xfrm>
            <a:off x="4986127" y="1725432"/>
            <a:ext cx="2124882" cy="65001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b="0" sz="1100">
                <a:solidFill>
                  <a:srgbClr val="000000"/>
                </a:solidFill>
              </a:defRPr>
            </a:pPr>
            <a:r>
              <a:rPr b="1"/>
              <a:t>How to spot a quoting function? </a:t>
            </a:r>
            <a:endParaRPr b="1"/>
          </a:p>
          <a:p>
            <a:pPr>
              <a:lnSpc>
                <a:spcPct val="80000"/>
              </a:lnSpc>
              <a:spcBef>
                <a:spcPts val="0"/>
              </a:spcBef>
              <a:defRPr b="0" sz="1100">
                <a:solidFill>
                  <a:srgbClr val="000000"/>
                </a:solidFill>
              </a:defRPr>
            </a:pPr>
            <a:r>
              <a:t>A function quotes an argument if the argument returns an error when run on its own.</a:t>
            </a:r>
          </a:p>
        </p:txBody>
      </p:sp>
      <p:grpSp>
        <p:nvGrpSpPr>
          <p:cNvPr id="1687" name="Group"/>
          <p:cNvGrpSpPr/>
          <p:nvPr/>
        </p:nvGrpSpPr>
        <p:grpSpPr>
          <a:xfrm>
            <a:off x="7982234" y="1731308"/>
            <a:ext cx="2252068" cy="611527"/>
            <a:chOff x="0" y="0"/>
            <a:chExt cx="2252067" cy="611526"/>
          </a:xfrm>
        </p:grpSpPr>
        <p:sp>
          <p:nvSpPr>
            <p:cNvPr id="1682" name="Rectangle"/>
            <p:cNvSpPr/>
            <p:nvPr/>
          </p:nvSpPr>
          <p:spPr>
            <a:xfrm>
              <a:off x="5549" y="155941"/>
              <a:ext cx="2243333" cy="455586"/>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83" name="speed dist…"/>
            <p:cNvSpPr txBox="1"/>
            <p:nvPr/>
          </p:nvSpPr>
          <p:spPr>
            <a:xfrm>
              <a:off x="-1" y="209314"/>
              <a:ext cx="2091179"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algn="ctr">
                <a:defRPr b="0" sz="1000">
                  <a:solidFill>
                    <a:srgbClr val="000000"/>
                  </a:solidFill>
                  <a:latin typeface="Monaco"/>
                  <a:ea typeface="Monaco"/>
                  <a:cs typeface="Monaco"/>
                  <a:sym typeface="Monaco"/>
                </a:defRPr>
              </a:pPr>
              <a:r>
                <a:t>  speed dist</a:t>
              </a:r>
            </a:p>
            <a:p>
              <a:pPr algn="ctr">
                <a:defRPr b="0" sz="1000">
                  <a:solidFill>
                    <a:srgbClr val="000000"/>
                  </a:solidFill>
                  <a:latin typeface="Monaco"/>
                  <a:ea typeface="Monaco"/>
                  <a:cs typeface="Monaco"/>
                  <a:sym typeface="Monaco"/>
                </a:defRPr>
              </a:pPr>
              <a:r>
                <a:t>1    25   85</a:t>
              </a:r>
            </a:p>
          </p:txBody>
        </p:sp>
        <p:sp>
          <p:nvSpPr>
            <p:cNvPr id="1684" name="Rectangle"/>
            <p:cNvSpPr/>
            <p:nvPr/>
          </p:nvSpPr>
          <p:spPr>
            <a:xfrm>
              <a:off x="8735" y="26191"/>
              <a:ext cx="2243333" cy="1762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85" name="Rectangle"/>
            <p:cNvSpPr/>
            <p:nvPr/>
          </p:nvSpPr>
          <p:spPr>
            <a:xfrm>
              <a:off x="8735" y="23480"/>
              <a:ext cx="2243333" cy="584597"/>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86" name="dplyr::filter(cars, speed = = 25)"/>
            <p:cNvSpPr txBox="1"/>
            <p:nvPr/>
          </p:nvSpPr>
          <p:spPr>
            <a:xfrm>
              <a:off x="83846" y="0"/>
              <a:ext cx="2093110"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algn="ctr">
                <a:defRPr>
                  <a:solidFill>
                    <a:srgbClr val="000000"/>
                  </a:solidFill>
                </a:defRPr>
              </a:pPr>
              <a:r>
                <a:rPr b="0"/>
                <a:t>dplyr::filter(cars, </a:t>
              </a:r>
              <a:r>
                <a:t>speed = = 25</a:t>
              </a:r>
              <a:r>
                <a:rPr b="0"/>
                <a:t>)</a:t>
              </a:r>
            </a:p>
          </p:txBody>
        </p:sp>
      </p:grpSp>
      <p:grpSp>
        <p:nvGrpSpPr>
          <p:cNvPr id="1693" name="Group"/>
          <p:cNvGrpSpPr/>
          <p:nvPr/>
        </p:nvGrpSpPr>
        <p:grpSpPr>
          <a:xfrm>
            <a:off x="9121775" y="2542613"/>
            <a:ext cx="985528" cy="427527"/>
            <a:chOff x="0" y="0"/>
            <a:chExt cx="985527" cy="427525"/>
          </a:xfrm>
        </p:grpSpPr>
        <p:sp>
          <p:nvSpPr>
            <p:cNvPr id="1688" name="Rectangle"/>
            <p:cNvSpPr/>
            <p:nvPr/>
          </p:nvSpPr>
          <p:spPr>
            <a:xfrm>
              <a:off x="7516" y="168641"/>
              <a:ext cx="970494" cy="254481"/>
            </a:xfrm>
            <a:prstGeom prst="rect">
              <a:avLst/>
            </a:prstGeom>
            <a:solidFill>
              <a:schemeClr val="accent3"/>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89" name="Error!"/>
            <p:cNvSpPr txBox="1"/>
            <p:nvPr/>
          </p:nvSpPr>
          <p:spPr>
            <a:xfrm>
              <a:off x="176823" y="218089"/>
              <a:ext cx="631881"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b="0" sz="1000">
                  <a:solidFill>
                    <a:srgbClr val="000000"/>
                  </a:solidFill>
                  <a:latin typeface="Monaco"/>
                  <a:ea typeface="Monaco"/>
                  <a:cs typeface="Monaco"/>
                  <a:sym typeface="Monaco"/>
                </a:defRPr>
              </a:lvl1pPr>
            </a:lstStyle>
            <a:p>
              <a:pPr/>
              <a:r>
                <a:t>Error!</a:t>
              </a:r>
            </a:p>
          </p:txBody>
        </p:sp>
        <p:sp>
          <p:nvSpPr>
            <p:cNvPr id="1690" name="Rectangle"/>
            <p:cNvSpPr/>
            <p:nvPr/>
          </p:nvSpPr>
          <p:spPr>
            <a:xfrm>
              <a:off x="0" y="38891"/>
              <a:ext cx="985528" cy="163519"/>
            </a:xfrm>
            <a:prstGeom prst="rect">
              <a:avLst/>
            </a:prstGeom>
            <a:solidFill>
              <a:schemeClr val="accent3">
                <a:hueOff val="-145836"/>
                <a:satOff val="-20311"/>
                <a:lumOff val="-24375"/>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91" name="Rectangle"/>
            <p:cNvSpPr/>
            <p:nvPr/>
          </p:nvSpPr>
          <p:spPr>
            <a:xfrm>
              <a:off x="5638" y="36180"/>
              <a:ext cx="974250" cy="391346"/>
            </a:xfrm>
            <a:prstGeom prst="rect">
              <a:avLst/>
            </a:prstGeom>
            <a:noFill/>
            <a:ln w="25400" cap="flat">
              <a:solidFill>
                <a:schemeClr val="accent3">
                  <a:hueOff val="-145836"/>
                  <a:satOff val="-20311"/>
                  <a:lumOff val="-24375"/>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p>
          </p:txBody>
        </p:sp>
        <p:sp>
          <p:nvSpPr>
            <p:cNvPr id="1692" name="speed == 25"/>
            <p:cNvSpPr txBox="1"/>
            <p:nvPr/>
          </p:nvSpPr>
          <p:spPr>
            <a:xfrm>
              <a:off x="54420" y="0"/>
              <a:ext cx="876687"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defRPr>
                  <a:solidFill>
                    <a:srgbClr val="000000"/>
                  </a:solidFill>
                </a:defRPr>
              </a:lvl1pPr>
            </a:lstStyle>
            <a:p>
              <a:pPr/>
              <a:r>
                <a:t>speed == 25</a:t>
              </a:r>
            </a:p>
          </p:txBody>
        </p:sp>
      </p:grpSp>
      <p:sp>
        <p:nvSpPr>
          <p:cNvPr id="1694" name="Rectangle"/>
          <p:cNvSpPr/>
          <p:nvPr/>
        </p:nvSpPr>
        <p:spPr>
          <a:xfrm>
            <a:off x="4959372" y="7373884"/>
            <a:ext cx="2662927" cy="1214256"/>
          </a:xfrm>
          <a:prstGeom prst="rect">
            <a:avLst/>
          </a:prstGeom>
          <a:solidFill>
            <a:srgbClr val="C0C0C0">
              <a:alpha val="25000"/>
            </a:srgbClr>
          </a:soli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1695" name="my_do &lt;- function(f, v, df) {…"/>
          <p:cNvSpPr txBox="1"/>
          <p:nvPr/>
        </p:nvSpPr>
        <p:spPr>
          <a:xfrm>
            <a:off x="5310165" y="7459679"/>
            <a:ext cx="1961340" cy="104266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00"/>
              </a:spcBef>
              <a:defRPr b="0" i="1">
                <a:solidFill>
                  <a:srgbClr val="000000"/>
                </a:solidFill>
              </a:defRPr>
            </a:pPr>
            <a:r>
              <a:t>my_do &lt;- function(f, v, df) {</a:t>
            </a:r>
          </a:p>
          <a:p>
            <a:pPr>
              <a:lnSpc>
                <a:spcPct val="80000"/>
              </a:lnSpc>
              <a:spcBef>
                <a:spcPts val="100"/>
              </a:spcBef>
              <a:defRPr b="0" i="1">
                <a:solidFill>
                  <a:srgbClr val="000000"/>
                </a:solidFill>
              </a:defRPr>
            </a:pPr>
            <a:r>
              <a:t>    f &lt;- rlang::</a:t>
            </a:r>
            <a:r>
              <a:rPr b="1"/>
              <a:t>enquo(</a:t>
            </a:r>
            <a:r>
              <a:t>f</a:t>
            </a:r>
            <a:r>
              <a:rPr b="1"/>
              <a:t>)</a:t>
            </a:r>
          </a:p>
          <a:p>
            <a:pPr>
              <a:lnSpc>
                <a:spcPct val="80000"/>
              </a:lnSpc>
              <a:spcBef>
                <a:spcPts val="100"/>
              </a:spcBef>
              <a:defRPr b="0" i="1">
                <a:solidFill>
                  <a:srgbClr val="000000"/>
                </a:solidFill>
              </a:defRPr>
            </a:pPr>
            <a:r>
              <a:t>    v &lt;- rlang::</a:t>
            </a:r>
            <a:r>
              <a:rPr b="1"/>
              <a:t>enquo(</a:t>
            </a:r>
            <a:r>
              <a:t>v</a:t>
            </a:r>
            <a:r>
              <a:rPr b="1"/>
              <a:t>)</a:t>
            </a:r>
          </a:p>
          <a:p>
            <a:pPr>
              <a:lnSpc>
                <a:spcPct val="80000"/>
              </a:lnSpc>
              <a:spcBef>
                <a:spcPts val="100"/>
              </a:spcBef>
              <a:defRPr b="0" i="1">
                <a:solidFill>
                  <a:srgbClr val="000000"/>
                </a:solidFill>
              </a:defRPr>
            </a:pPr>
            <a:r>
              <a:t>    todo &lt;- rlang::</a:t>
            </a:r>
            <a:r>
              <a:rPr b="1"/>
              <a:t>quo(</a:t>
            </a:r>
            <a:r>
              <a:t>(</a:t>
            </a:r>
            <a:r>
              <a:rPr>
                <a:latin typeface="Source Sans Pro Black"/>
                <a:ea typeface="Source Sans Pro Black"/>
                <a:cs typeface="Source Sans Pro Black"/>
                <a:sym typeface="Source Sans Pro Black"/>
              </a:rPr>
              <a:t>!!</a:t>
            </a:r>
            <a:r>
              <a:t>f)(</a:t>
            </a:r>
            <a:r>
              <a:rPr>
                <a:latin typeface="Source Sans Pro Black"/>
                <a:ea typeface="Source Sans Pro Black"/>
                <a:cs typeface="Source Sans Pro Black"/>
                <a:sym typeface="Source Sans Pro Black"/>
              </a:rPr>
              <a:t>!!</a:t>
            </a:r>
            <a:r>
              <a:t>v)</a:t>
            </a:r>
            <a:r>
              <a:rPr b="1"/>
              <a:t>)</a:t>
            </a:r>
          </a:p>
          <a:p>
            <a:pPr>
              <a:lnSpc>
                <a:spcPct val="80000"/>
              </a:lnSpc>
              <a:spcBef>
                <a:spcPts val="100"/>
              </a:spcBef>
              <a:defRPr b="0" i="1">
                <a:solidFill>
                  <a:srgbClr val="000000"/>
                </a:solidFill>
              </a:defRPr>
            </a:pPr>
            <a:r>
              <a:t>    rlang::</a:t>
            </a:r>
            <a:r>
              <a:rPr b="1"/>
              <a:t>eval_tidy(</a:t>
            </a:r>
            <a:r>
              <a:t>todo, df</a:t>
            </a:r>
            <a:r>
              <a:rPr b="1"/>
              <a:t>)</a:t>
            </a:r>
          </a:p>
          <a:p>
            <a:pPr>
              <a:lnSpc>
                <a:spcPct val="80000"/>
              </a:lnSpc>
              <a:spcBef>
                <a:spcPts val="100"/>
              </a:spcBef>
              <a:defRPr b="0" i="1">
                <a:solidFill>
                  <a:srgbClr val="000000"/>
                </a:solidFill>
              </a:defRPr>
            </a:pPr>
            <a:r>
              <a:t>}</a:t>
            </a:r>
          </a:p>
        </p:txBody>
      </p:sp>
      <p:sp>
        <p:nvSpPr>
          <p:cNvPr id="1696" name="1"/>
          <p:cNvSpPr txBox="1"/>
          <p:nvPr/>
        </p:nvSpPr>
        <p:spPr>
          <a:xfrm>
            <a:off x="7400162" y="7587419"/>
            <a:ext cx="202309" cy="299641"/>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1</a:t>
            </a:r>
          </a:p>
        </p:txBody>
      </p:sp>
      <p:sp>
        <p:nvSpPr>
          <p:cNvPr id="1697" name="2"/>
          <p:cNvSpPr txBox="1"/>
          <p:nvPr/>
        </p:nvSpPr>
        <p:spPr>
          <a:xfrm>
            <a:off x="7400162" y="7904857"/>
            <a:ext cx="202309" cy="299641"/>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2</a:t>
            </a:r>
          </a:p>
        </p:txBody>
      </p:sp>
      <p:sp>
        <p:nvSpPr>
          <p:cNvPr id="1698" name="3"/>
          <p:cNvSpPr txBox="1"/>
          <p:nvPr/>
        </p:nvSpPr>
        <p:spPr>
          <a:xfrm>
            <a:off x="7400162" y="8081627"/>
            <a:ext cx="202309" cy="2996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3</a:t>
            </a:r>
          </a:p>
        </p:txBody>
      </p:sp>
      <p:sp>
        <p:nvSpPr>
          <p:cNvPr id="1699" name="Capture user arguments…"/>
          <p:cNvSpPr txBox="1"/>
          <p:nvPr/>
        </p:nvSpPr>
        <p:spPr>
          <a:xfrm>
            <a:off x="4959620" y="8773071"/>
            <a:ext cx="2194510" cy="164403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152400" indent="-152400">
              <a:lnSpc>
                <a:spcPct val="80000"/>
              </a:lnSpc>
              <a:spcBef>
                <a:spcPts val="0"/>
              </a:spcBef>
              <a:buSzPct val="100000"/>
              <a:buAutoNum type="arabicPeriod" startAt="1"/>
              <a:defRPr b="0" sz="1100">
                <a:solidFill>
                  <a:srgbClr val="000000"/>
                </a:solidFill>
              </a:defRPr>
            </a:pPr>
            <a:r>
              <a:t>Capture user arguments </a:t>
            </a:r>
          </a:p>
          <a:p>
            <a:pPr>
              <a:lnSpc>
                <a:spcPct val="80000"/>
              </a:lnSpc>
              <a:spcBef>
                <a:spcPts val="1200"/>
              </a:spcBef>
              <a:defRPr b="0" sz="1100">
                <a:solidFill>
                  <a:srgbClr val="000000"/>
                </a:solidFill>
              </a:defRPr>
            </a:pPr>
            <a:r>
              <a:t>with rlang::</a:t>
            </a:r>
            <a:r>
              <a:rPr b="1"/>
              <a:t>enquo</a:t>
            </a:r>
            <a:r>
              <a:t>.</a:t>
            </a:r>
            <a:endParaRPr b="1"/>
          </a:p>
          <a:p>
            <a:pPr marL="152400" indent="-152400">
              <a:lnSpc>
                <a:spcPct val="80000"/>
              </a:lnSpc>
              <a:spcBef>
                <a:spcPts val="1200"/>
              </a:spcBef>
              <a:buSzPct val="100000"/>
              <a:buAutoNum type="arabicPeriod" startAt="2"/>
              <a:defRPr b="0" sz="1100">
                <a:solidFill>
                  <a:srgbClr val="000000"/>
                </a:solidFill>
              </a:defRPr>
            </a:pPr>
            <a:r>
              <a:rPr b="1"/>
              <a:t>Unquote</a:t>
            </a:r>
            <a:r>
              <a:t> user arguments into a new expression or quosure to use</a:t>
            </a:r>
          </a:p>
          <a:p>
            <a:pPr marL="152400" indent="-152400">
              <a:lnSpc>
                <a:spcPct val="80000"/>
              </a:lnSpc>
              <a:spcBef>
                <a:spcPts val="1200"/>
              </a:spcBef>
              <a:buSzPct val="100000"/>
              <a:buAutoNum type="arabicPeriod" startAt="2"/>
              <a:defRPr b="0" sz="1100">
                <a:solidFill>
                  <a:srgbClr val="000000"/>
                </a:solidFill>
              </a:defRPr>
            </a:pPr>
            <a:r>
              <a:rPr b="1"/>
              <a:t>Evaluate</a:t>
            </a:r>
            <a:r>
              <a:t> the new expression/quosure instead of the original argument</a:t>
            </a:r>
          </a:p>
        </p:txBody>
      </p:sp>
      <p:sp>
        <p:nvSpPr>
          <p:cNvPr id="1700" name="Rectangle"/>
          <p:cNvSpPr/>
          <p:nvPr/>
        </p:nvSpPr>
        <p:spPr>
          <a:xfrm>
            <a:off x="4957676" y="3836839"/>
            <a:ext cx="2662927" cy="1524001"/>
          </a:xfrm>
          <a:prstGeom prst="rect">
            <a:avLst/>
          </a:prstGeom>
          <a:solidFill>
            <a:srgbClr val="C0C0C0">
              <a:alpha val="25000"/>
            </a:srgbClr>
          </a:soli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1701" name="data_mean &lt;- function(data, var) {…"/>
          <p:cNvSpPr txBox="1"/>
          <p:nvPr/>
        </p:nvSpPr>
        <p:spPr>
          <a:xfrm>
            <a:off x="5165583" y="3928101"/>
            <a:ext cx="2250504" cy="102538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defTabSz="578358">
              <a:lnSpc>
                <a:spcPct val="80000"/>
              </a:lnSpc>
              <a:spcBef>
                <a:spcPts val="0"/>
              </a:spcBef>
              <a:defRPr b="0" i="1" sz="1188">
                <a:solidFill>
                  <a:srgbClr val="000000"/>
                </a:solidFill>
              </a:defRPr>
            </a:pPr>
            <a:r>
              <a:t>data_mean &lt;- function(data, var) {</a:t>
            </a:r>
          </a:p>
          <a:p>
            <a:pPr defTabSz="578358">
              <a:lnSpc>
                <a:spcPct val="80000"/>
              </a:lnSpc>
              <a:spcBef>
                <a:spcPts val="0"/>
              </a:spcBef>
              <a:defRPr b="0" i="1" sz="1188">
                <a:solidFill>
                  <a:srgbClr val="000000"/>
                </a:solidFill>
              </a:defRPr>
            </a:pPr>
            <a:r>
              <a:t>    require(dplyr)</a:t>
            </a:r>
          </a:p>
          <a:p>
            <a:pPr defTabSz="578358">
              <a:lnSpc>
                <a:spcPct val="80000"/>
              </a:lnSpc>
              <a:spcBef>
                <a:spcPts val="0"/>
              </a:spcBef>
              <a:defRPr b="0" i="1" sz="1188">
                <a:solidFill>
                  <a:srgbClr val="000000"/>
                </a:solidFill>
              </a:defRPr>
            </a:pPr>
            <a:r>
              <a:t>    var &lt;- rlang::</a:t>
            </a:r>
            <a:r>
              <a:rPr b="1"/>
              <a:t>enquo(</a:t>
            </a:r>
            <a:r>
              <a:t>var</a:t>
            </a:r>
            <a:r>
              <a:rPr b="1"/>
              <a:t>)</a:t>
            </a:r>
          </a:p>
          <a:p>
            <a:pPr defTabSz="578358">
              <a:lnSpc>
                <a:spcPct val="80000"/>
              </a:lnSpc>
              <a:spcBef>
                <a:spcPts val="0"/>
              </a:spcBef>
              <a:defRPr b="0" i="1" sz="1188">
                <a:solidFill>
                  <a:srgbClr val="000000"/>
                </a:solidFill>
              </a:defRPr>
            </a:pPr>
            <a:r>
              <a:t>    data %&gt;%</a:t>
            </a:r>
          </a:p>
          <a:p>
            <a:pPr defTabSz="578358">
              <a:lnSpc>
                <a:spcPct val="80000"/>
              </a:lnSpc>
              <a:spcBef>
                <a:spcPts val="0"/>
              </a:spcBef>
              <a:defRPr b="0" i="1" sz="1188">
                <a:solidFill>
                  <a:srgbClr val="000000"/>
                </a:solidFill>
              </a:defRPr>
            </a:pPr>
            <a:r>
              <a:t>        summarise(mean = mean(</a:t>
            </a:r>
            <a:r>
              <a:rPr>
                <a:latin typeface="Source Sans Pro Black"/>
                <a:ea typeface="Source Sans Pro Black"/>
                <a:cs typeface="Source Sans Pro Black"/>
                <a:sym typeface="Source Sans Pro Black"/>
              </a:rPr>
              <a:t>!!</a:t>
            </a:r>
            <a:r>
              <a:t>var))</a:t>
            </a:r>
            <a:endParaRPr b="1"/>
          </a:p>
          <a:p>
            <a:pPr defTabSz="578358">
              <a:lnSpc>
                <a:spcPct val="80000"/>
              </a:lnSpc>
              <a:spcBef>
                <a:spcPts val="0"/>
              </a:spcBef>
              <a:defRPr b="0" i="1" sz="1188">
                <a:solidFill>
                  <a:srgbClr val="000000"/>
                </a:solidFill>
              </a:defRPr>
            </a:pPr>
            <a:r>
              <a:t>}</a:t>
            </a:r>
          </a:p>
        </p:txBody>
      </p:sp>
      <p:sp>
        <p:nvSpPr>
          <p:cNvPr id="1702" name="1"/>
          <p:cNvSpPr txBox="1"/>
          <p:nvPr/>
        </p:nvSpPr>
        <p:spPr>
          <a:xfrm>
            <a:off x="7405485" y="4232745"/>
            <a:ext cx="202309" cy="2996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1</a:t>
            </a:r>
          </a:p>
        </p:txBody>
      </p:sp>
      <p:sp>
        <p:nvSpPr>
          <p:cNvPr id="1703" name="2"/>
          <p:cNvSpPr txBox="1"/>
          <p:nvPr/>
        </p:nvSpPr>
        <p:spPr>
          <a:xfrm>
            <a:off x="7405485" y="4550248"/>
            <a:ext cx="202309" cy="2996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2</a:t>
            </a:r>
          </a:p>
        </p:txBody>
      </p:sp>
      <p:sp>
        <p:nvSpPr>
          <p:cNvPr id="1704" name="Capture user argument that will be quoted with rlang::enquo.…"/>
          <p:cNvSpPr txBox="1"/>
          <p:nvPr/>
        </p:nvSpPr>
        <p:spPr>
          <a:xfrm>
            <a:off x="4957924" y="5513653"/>
            <a:ext cx="2067510" cy="86907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152400" indent="-152400">
              <a:lnSpc>
                <a:spcPct val="80000"/>
              </a:lnSpc>
              <a:spcBef>
                <a:spcPts val="1200"/>
              </a:spcBef>
              <a:buSzPct val="100000"/>
              <a:buAutoNum type="arabicPeriod" startAt="1"/>
              <a:defRPr b="0" sz="1100">
                <a:solidFill>
                  <a:srgbClr val="000000"/>
                </a:solidFill>
              </a:defRPr>
            </a:pPr>
            <a:r>
              <a:t>Capture user argument that will be quoted with rlang::</a:t>
            </a:r>
            <a:r>
              <a:rPr b="1"/>
              <a:t>enquo</a:t>
            </a:r>
            <a:r>
              <a:t>.</a:t>
            </a:r>
            <a:endParaRPr b="1"/>
          </a:p>
          <a:p>
            <a:pPr marL="152400" indent="-152400">
              <a:lnSpc>
                <a:spcPct val="80000"/>
              </a:lnSpc>
              <a:spcBef>
                <a:spcPts val="1200"/>
              </a:spcBef>
              <a:buSzPct val="100000"/>
              <a:buAutoNum type="arabicPeriod" startAt="1"/>
              <a:defRPr b="0" sz="1100">
                <a:solidFill>
                  <a:srgbClr val="000000"/>
                </a:solidFill>
              </a:defRPr>
            </a:pPr>
            <a:r>
              <a:t>Unquote the user argument into the quoting function with </a:t>
            </a:r>
            <a:r>
              <a:rPr>
                <a:latin typeface="Source Sans Pro Black"/>
                <a:ea typeface="Source Sans Pro Black"/>
                <a:cs typeface="Source Sans Pro Black"/>
                <a:sym typeface="Source Sans Pro Black"/>
              </a:rPr>
              <a:t>!!</a:t>
            </a:r>
            <a:r>
              <a:t>.</a:t>
            </a:r>
          </a:p>
        </p:txBody>
      </p:sp>
      <p:sp>
        <p:nvSpPr>
          <p:cNvPr id="1705" name="Rectangle"/>
          <p:cNvSpPr/>
          <p:nvPr/>
        </p:nvSpPr>
        <p:spPr>
          <a:xfrm>
            <a:off x="7975010" y="3836839"/>
            <a:ext cx="2662928" cy="1524001"/>
          </a:xfrm>
          <a:prstGeom prst="rect">
            <a:avLst/>
          </a:prstGeom>
          <a:solidFill>
            <a:srgbClr val="C0C0C0">
              <a:alpha val="25000"/>
            </a:srgbClr>
          </a:soli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1706" name="group_mean &lt;- function(data, var, …) {…"/>
          <p:cNvSpPr txBox="1"/>
          <p:nvPr/>
        </p:nvSpPr>
        <p:spPr>
          <a:xfrm>
            <a:off x="8054378" y="3928101"/>
            <a:ext cx="2501481" cy="135370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00"/>
              </a:spcBef>
              <a:defRPr b="0" i="1">
                <a:solidFill>
                  <a:srgbClr val="000000"/>
                </a:solidFill>
              </a:defRPr>
            </a:pPr>
            <a:r>
              <a:t>group_mean &lt;- function(data, var, …) {</a:t>
            </a:r>
          </a:p>
          <a:p>
            <a:pPr>
              <a:lnSpc>
                <a:spcPct val="80000"/>
              </a:lnSpc>
              <a:spcBef>
                <a:spcPts val="100"/>
              </a:spcBef>
              <a:defRPr b="0" i="1">
                <a:solidFill>
                  <a:srgbClr val="000000"/>
                </a:solidFill>
              </a:defRPr>
            </a:pPr>
            <a:r>
              <a:t>    require(dplyr)</a:t>
            </a:r>
          </a:p>
          <a:p>
            <a:pPr>
              <a:lnSpc>
                <a:spcPct val="80000"/>
              </a:lnSpc>
              <a:spcBef>
                <a:spcPts val="100"/>
              </a:spcBef>
              <a:defRPr b="0" i="1">
                <a:solidFill>
                  <a:srgbClr val="000000"/>
                </a:solidFill>
              </a:defRPr>
            </a:pPr>
            <a:r>
              <a:t>    var &lt;- rlang::enquo(var)</a:t>
            </a:r>
          </a:p>
          <a:p>
            <a:pPr>
              <a:lnSpc>
                <a:spcPct val="80000"/>
              </a:lnSpc>
              <a:spcBef>
                <a:spcPts val="100"/>
              </a:spcBef>
              <a:defRPr b="0" i="1">
                <a:solidFill>
                  <a:srgbClr val="000000"/>
                </a:solidFill>
              </a:defRPr>
            </a:pPr>
            <a:r>
              <a:t>    group_vars &lt;- rlang::</a:t>
            </a:r>
            <a:r>
              <a:rPr b="1"/>
              <a:t>enquos(</a:t>
            </a:r>
            <a:r>
              <a:t>…</a:t>
            </a:r>
            <a:r>
              <a:rPr b="1"/>
              <a:t>)</a:t>
            </a:r>
          </a:p>
          <a:p>
            <a:pPr>
              <a:lnSpc>
                <a:spcPct val="80000"/>
              </a:lnSpc>
              <a:spcBef>
                <a:spcPts val="100"/>
              </a:spcBef>
              <a:defRPr b="0" i="1">
                <a:solidFill>
                  <a:srgbClr val="000000"/>
                </a:solidFill>
              </a:defRPr>
            </a:pPr>
            <a:r>
              <a:t>    data %&gt;%</a:t>
            </a:r>
          </a:p>
          <a:p>
            <a:pPr>
              <a:lnSpc>
                <a:spcPct val="80000"/>
              </a:lnSpc>
              <a:spcBef>
                <a:spcPts val="100"/>
              </a:spcBef>
              <a:defRPr b="0" i="1">
                <a:solidFill>
                  <a:srgbClr val="000000"/>
                </a:solidFill>
              </a:defRPr>
            </a:pPr>
            <a:r>
              <a:t>         group_by(</a:t>
            </a:r>
            <a:r>
              <a:rPr>
                <a:latin typeface="Source Sans Pro Black"/>
                <a:ea typeface="Source Sans Pro Black"/>
                <a:cs typeface="Source Sans Pro Black"/>
                <a:sym typeface="Source Sans Pro Black"/>
              </a:rPr>
              <a:t>!!!</a:t>
            </a:r>
            <a:r>
              <a:t>group_vars) %&gt;%</a:t>
            </a:r>
          </a:p>
          <a:p>
            <a:pPr>
              <a:lnSpc>
                <a:spcPct val="80000"/>
              </a:lnSpc>
              <a:spcBef>
                <a:spcPts val="100"/>
              </a:spcBef>
              <a:defRPr b="0" i="1">
                <a:solidFill>
                  <a:srgbClr val="000000"/>
                </a:solidFill>
              </a:defRPr>
            </a:pPr>
            <a:r>
              <a:t>        summarise(mean = mean(!!var))</a:t>
            </a:r>
            <a:endParaRPr b="1"/>
          </a:p>
          <a:p>
            <a:pPr>
              <a:lnSpc>
                <a:spcPct val="80000"/>
              </a:lnSpc>
              <a:spcBef>
                <a:spcPts val="100"/>
              </a:spcBef>
              <a:defRPr b="0" i="1">
                <a:solidFill>
                  <a:srgbClr val="000000"/>
                </a:solidFill>
              </a:defRPr>
            </a:pPr>
            <a:r>
              <a:t>}</a:t>
            </a:r>
          </a:p>
        </p:txBody>
      </p:sp>
      <p:sp>
        <p:nvSpPr>
          <p:cNvPr id="1707" name="1"/>
          <p:cNvSpPr txBox="1"/>
          <p:nvPr/>
        </p:nvSpPr>
        <p:spPr>
          <a:xfrm>
            <a:off x="10422819" y="4372683"/>
            <a:ext cx="202309" cy="2996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1</a:t>
            </a:r>
          </a:p>
        </p:txBody>
      </p:sp>
      <p:sp>
        <p:nvSpPr>
          <p:cNvPr id="1708" name="2"/>
          <p:cNvSpPr txBox="1"/>
          <p:nvPr/>
        </p:nvSpPr>
        <p:spPr>
          <a:xfrm>
            <a:off x="10422819" y="4677486"/>
            <a:ext cx="202309" cy="2996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2</a:t>
            </a:r>
          </a:p>
        </p:txBody>
      </p:sp>
      <p:sp>
        <p:nvSpPr>
          <p:cNvPr id="1709" name="Capture user arguments that will be quoted with rlang::enquos.…"/>
          <p:cNvSpPr txBox="1"/>
          <p:nvPr/>
        </p:nvSpPr>
        <p:spPr>
          <a:xfrm>
            <a:off x="7975258" y="5513653"/>
            <a:ext cx="2219911" cy="86907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152400" indent="-152400">
              <a:lnSpc>
                <a:spcPct val="80000"/>
              </a:lnSpc>
              <a:spcBef>
                <a:spcPts val="1200"/>
              </a:spcBef>
              <a:buSzPct val="100000"/>
              <a:buAutoNum type="arabicPeriod" startAt="1"/>
              <a:defRPr b="0" sz="1100">
                <a:solidFill>
                  <a:srgbClr val="000000"/>
                </a:solidFill>
              </a:defRPr>
            </a:pPr>
            <a:r>
              <a:t>Capture user arguments that will be quoted with rlang::</a:t>
            </a:r>
            <a:r>
              <a:rPr b="1"/>
              <a:t>enquos</a:t>
            </a:r>
            <a:r>
              <a:t>.</a:t>
            </a:r>
            <a:endParaRPr b="1"/>
          </a:p>
          <a:p>
            <a:pPr marL="152400" indent="-152400">
              <a:lnSpc>
                <a:spcPct val="80000"/>
              </a:lnSpc>
              <a:spcBef>
                <a:spcPts val="1200"/>
              </a:spcBef>
              <a:buSzPct val="100000"/>
              <a:buAutoNum type="arabicPeriod" startAt="1"/>
              <a:defRPr b="0" sz="1100">
                <a:solidFill>
                  <a:srgbClr val="000000"/>
                </a:solidFill>
              </a:defRPr>
            </a:pPr>
            <a:r>
              <a:t>Unquote splice the user arguments into the quoting function with </a:t>
            </a:r>
            <a:r>
              <a:rPr>
                <a:latin typeface="Source Sans Pro Black"/>
                <a:ea typeface="Source Sans Pro Black"/>
                <a:cs typeface="Source Sans Pro Black"/>
                <a:sym typeface="Source Sans Pro Black"/>
              </a:rPr>
              <a:t>!!!</a:t>
            </a:r>
            <a:r>
              <a:t>.</a:t>
            </a:r>
          </a:p>
        </p:txBody>
      </p:sp>
      <p:sp>
        <p:nvSpPr>
          <p:cNvPr id="1710" name="Rectangle"/>
          <p:cNvSpPr/>
          <p:nvPr/>
        </p:nvSpPr>
        <p:spPr>
          <a:xfrm>
            <a:off x="10974668" y="3836839"/>
            <a:ext cx="2662927" cy="1524001"/>
          </a:xfrm>
          <a:prstGeom prst="rect">
            <a:avLst/>
          </a:prstGeom>
          <a:solidFill>
            <a:srgbClr val="C0C0C0">
              <a:alpha val="25000"/>
            </a:srgbClr>
          </a:soli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1711" name="named_mean &lt;- function(data, var) {…"/>
          <p:cNvSpPr txBox="1"/>
          <p:nvPr/>
        </p:nvSpPr>
        <p:spPr>
          <a:xfrm>
            <a:off x="11099610" y="3928101"/>
            <a:ext cx="2385744" cy="119555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00"/>
              </a:spcBef>
              <a:defRPr b="0" i="1">
                <a:solidFill>
                  <a:srgbClr val="000000"/>
                </a:solidFill>
              </a:defRPr>
            </a:pPr>
            <a:r>
              <a:t>named_mean &lt;- function(data, var) {</a:t>
            </a:r>
          </a:p>
          <a:p>
            <a:pPr>
              <a:lnSpc>
                <a:spcPct val="80000"/>
              </a:lnSpc>
              <a:spcBef>
                <a:spcPts val="100"/>
              </a:spcBef>
              <a:defRPr b="0" i="1">
                <a:solidFill>
                  <a:srgbClr val="000000"/>
                </a:solidFill>
              </a:defRPr>
            </a:pPr>
            <a:r>
              <a:t>    require(dplyr)</a:t>
            </a:r>
          </a:p>
          <a:p>
            <a:pPr>
              <a:lnSpc>
                <a:spcPct val="80000"/>
              </a:lnSpc>
              <a:spcBef>
                <a:spcPts val="100"/>
              </a:spcBef>
              <a:defRPr b="0" i="1">
                <a:solidFill>
                  <a:srgbClr val="000000"/>
                </a:solidFill>
              </a:defRPr>
            </a:pPr>
            <a:r>
              <a:t>    var &lt;- rlang::</a:t>
            </a:r>
            <a:r>
              <a:rPr b="1"/>
              <a:t>ensym(</a:t>
            </a:r>
            <a:r>
              <a:t>var</a:t>
            </a:r>
            <a:r>
              <a:rPr b="1"/>
              <a:t>)</a:t>
            </a:r>
          </a:p>
          <a:p>
            <a:pPr>
              <a:lnSpc>
                <a:spcPct val="80000"/>
              </a:lnSpc>
              <a:spcBef>
                <a:spcPts val="100"/>
              </a:spcBef>
              <a:defRPr b="0" i="1">
                <a:solidFill>
                  <a:srgbClr val="000000"/>
                </a:solidFill>
              </a:defRPr>
            </a:pPr>
            <a:r>
              <a:t>   data %&gt;%</a:t>
            </a:r>
          </a:p>
          <a:p>
            <a:pPr>
              <a:lnSpc>
                <a:spcPct val="80000"/>
              </a:lnSpc>
              <a:spcBef>
                <a:spcPts val="100"/>
              </a:spcBef>
              <a:defRPr b="0" i="1">
                <a:solidFill>
                  <a:srgbClr val="000000"/>
                </a:solidFill>
              </a:defRPr>
            </a:pPr>
            <a:r>
              <a:t>       summarise(</a:t>
            </a:r>
            <a:r>
              <a:rPr>
                <a:latin typeface="Source Sans Pro Black"/>
                <a:ea typeface="Source Sans Pro Black"/>
                <a:cs typeface="Source Sans Pro Black"/>
                <a:sym typeface="Source Sans Pro Black"/>
              </a:rPr>
              <a:t>!!</a:t>
            </a:r>
            <a:r>
              <a:t>name </a:t>
            </a:r>
            <a:r>
              <a:rPr>
                <a:latin typeface="Source Sans Pro Black"/>
                <a:ea typeface="Source Sans Pro Black"/>
                <a:cs typeface="Source Sans Pro Black"/>
                <a:sym typeface="Source Sans Pro Black"/>
              </a:rPr>
              <a:t>:=</a:t>
            </a:r>
            <a:r>
              <a:rPr b="1"/>
              <a:t> </a:t>
            </a:r>
            <a:r>
              <a:t>mean(!!var))</a:t>
            </a:r>
            <a:endParaRPr b="1"/>
          </a:p>
          <a:p>
            <a:pPr>
              <a:lnSpc>
                <a:spcPct val="80000"/>
              </a:lnSpc>
              <a:spcBef>
                <a:spcPts val="100"/>
              </a:spcBef>
              <a:defRPr b="0" i="1">
                <a:solidFill>
                  <a:srgbClr val="000000"/>
                </a:solidFill>
              </a:defRPr>
            </a:pPr>
            <a:r>
              <a:t>}</a:t>
            </a:r>
          </a:p>
        </p:txBody>
      </p:sp>
      <p:sp>
        <p:nvSpPr>
          <p:cNvPr id="1712" name="1"/>
          <p:cNvSpPr txBox="1"/>
          <p:nvPr/>
        </p:nvSpPr>
        <p:spPr>
          <a:xfrm>
            <a:off x="13434761" y="4207583"/>
            <a:ext cx="202309" cy="2996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1</a:t>
            </a:r>
          </a:p>
        </p:txBody>
      </p:sp>
      <p:sp>
        <p:nvSpPr>
          <p:cNvPr id="1713" name="2"/>
          <p:cNvSpPr txBox="1"/>
          <p:nvPr/>
        </p:nvSpPr>
        <p:spPr>
          <a:xfrm>
            <a:off x="13434761" y="4550486"/>
            <a:ext cx="202309" cy="2996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2</a:t>
            </a:r>
          </a:p>
        </p:txBody>
      </p:sp>
      <p:sp>
        <p:nvSpPr>
          <p:cNvPr id="1714" name="Capture user argument that will be quoted with rlang::ensym.…"/>
          <p:cNvSpPr txBox="1"/>
          <p:nvPr/>
        </p:nvSpPr>
        <p:spPr>
          <a:xfrm>
            <a:off x="10986210" y="5513653"/>
            <a:ext cx="2143711" cy="136272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152400" indent="-152400">
              <a:lnSpc>
                <a:spcPct val="80000"/>
              </a:lnSpc>
              <a:spcBef>
                <a:spcPts val="1200"/>
              </a:spcBef>
              <a:buSzPct val="100000"/>
              <a:buAutoNum type="arabicPeriod" startAt="1"/>
              <a:defRPr b="0" sz="1100">
                <a:solidFill>
                  <a:srgbClr val="000000"/>
                </a:solidFill>
              </a:defRPr>
            </a:pPr>
            <a:r>
              <a:t>Capture user argument that will be quoted with rlang::</a:t>
            </a:r>
            <a:r>
              <a:rPr b="1"/>
              <a:t>ensym</a:t>
            </a:r>
            <a:r>
              <a:t>.</a:t>
            </a:r>
            <a:endParaRPr b="1"/>
          </a:p>
          <a:p>
            <a:pPr marL="152400" indent="-152400">
              <a:lnSpc>
                <a:spcPct val="80000"/>
              </a:lnSpc>
              <a:spcBef>
                <a:spcPts val="1200"/>
              </a:spcBef>
              <a:buSzPct val="100000"/>
              <a:buAutoNum type="arabicPeriod" startAt="1"/>
              <a:defRPr b="0" sz="1100">
                <a:solidFill>
                  <a:srgbClr val="000000"/>
                </a:solidFill>
              </a:defRPr>
            </a:pPr>
            <a:r>
              <a:t>Unquote the name into the quoting function with </a:t>
            </a:r>
            <a:r>
              <a:rPr>
                <a:latin typeface="Source Sans Pro Black"/>
                <a:ea typeface="Source Sans Pro Black"/>
                <a:cs typeface="Source Sans Pro Black"/>
                <a:sym typeface="Source Sans Pro Black"/>
              </a:rPr>
              <a:t>!!</a:t>
            </a:r>
            <a:r>
              <a:t> and </a:t>
            </a:r>
            <a:r>
              <a:rPr>
                <a:latin typeface="Source Sans Pro Black"/>
                <a:ea typeface="Source Sans Pro Black"/>
                <a:cs typeface="Source Sans Pro Black"/>
                <a:sym typeface="Source Sans Pro Black"/>
              </a:rPr>
              <a:t>:=</a:t>
            </a:r>
            <a:r>
              <a:t>.</a:t>
            </a:r>
          </a:p>
        </p:txBody>
      </p:sp>
      <p:sp>
        <p:nvSpPr>
          <p:cNvPr id="1715" name="expr(log(e))"/>
          <p:cNvSpPr txBox="1"/>
          <p:nvPr/>
        </p:nvSpPr>
        <p:spPr>
          <a:xfrm>
            <a:off x="538964" y="2984115"/>
            <a:ext cx="833333" cy="286941"/>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lnSpc>
                <a:spcPct val="80000"/>
              </a:lnSpc>
              <a:spcBef>
                <a:spcPts val="2300"/>
              </a:spcBef>
              <a:defRPr i="1" sz="1100">
                <a:solidFill>
                  <a:schemeClr val="accent3">
                    <a:hueOff val="-145836"/>
                    <a:satOff val="-20311"/>
                    <a:lumOff val="-24375"/>
                  </a:schemeClr>
                </a:solidFill>
              </a:defRPr>
            </a:lvl1pPr>
          </a:lstStyle>
          <a:p>
            <a:pPr/>
            <a:r>
              <a:t>expr(log(e))</a:t>
            </a:r>
          </a:p>
        </p:txBody>
      </p:sp>
      <p:sp>
        <p:nvSpPr>
          <p:cNvPr id="1716" name="expr(log(!!e))"/>
          <p:cNvSpPr txBox="1"/>
          <p:nvPr/>
        </p:nvSpPr>
        <p:spPr>
          <a:xfrm>
            <a:off x="2586939" y="2983306"/>
            <a:ext cx="931124" cy="2869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p>
            <a:pPr>
              <a:lnSpc>
                <a:spcPct val="80000"/>
              </a:lnSpc>
              <a:spcBef>
                <a:spcPts val="2300"/>
              </a:spcBef>
              <a:defRPr i="1" sz="1100">
                <a:solidFill>
                  <a:schemeClr val="accent3">
                    <a:hueOff val="-145836"/>
                    <a:satOff val="-20311"/>
                    <a:lumOff val="-24375"/>
                  </a:schemeClr>
                </a:solidFill>
              </a:defRPr>
            </a:pPr>
            <a:r>
              <a:t>expr(log(</a:t>
            </a:r>
            <a:r>
              <a:rPr b="0">
                <a:solidFill>
                  <a:srgbClr val="000000"/>
                </a:solidFill>
                <a:latin typeface="Source Sans Pro Black"/>
                <a:ea typeface="Source Sans Pro Black"/>
                <a:cs typeface="Source Sans Pro Black"/>
                <a:sym typeface="Source Sans Pro Black"/>
              </a:rPr>
              <a:t>!!</a:t>
            </a:r>
            <a:r>
              <a:t>e))</a:t>
            </a:r>
          </a:p>
        </p:txBody>
      </p:sp>
      <p:grpSp>
        <p:nvGrpSpPr>
          <p:cNvPr id="1721" name="Group"/>
          <p:cNvGrpSpPr/>
          <p:nvPr/>
        </p:nvGrpSpPr>
        <p:grpSpPr>
          <a:xfrm>
            <a:off x="10961018" y="2350525"/>
            <a:ext cx="2662927" cy="838201"/>
            <a:chOff x="0" y="0"/>
            <a:chExt cx="2662926" cy="838200"/>
          </a:xfrm>
        </p:grpSpPr>
        <p:sp>
          <p:nvSpPr>
            <p:cNvPr id="1717" name="Rectangle"/>
            <p:cNvSpPr/>
            <p:nvPr/>
          </p:nvSpPr>
          <p:spPr>
            <a:xfrm>
              <a:off x="0" y="0"/>
              <a:ext cx="2662927" cy="838200"/>
            </a:xfrm>
            <a:prstGeom prst="rect">
              <a:avLst/>
            </a:prstGeom>
            <a:solidFill>
              <a:srgbClr val="C0C0C0">
                <a:alpha val="25000"/>
              </a:srgb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718" name="add1 &lt;- function(x) {…"/>
            <p:cNvSpPr txBox="1"/>
            <p:nvPr/>
          </p:nvSpPr>
          <p:spPr>
            <a:xfrm>
              <a:off x="124941" y="91261"/>
              <a:ext cx="2385744" cy="6975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p>
              <a:pPr>
                <a:lnSpc>
                  <a:spcPct val="80000"/>
                </a:lnSpc>
                <a:spcBef>
                  <a:spcPts val="100"/>
                </a:spcBef>
                <a:defRPr b="0" i="1">
                  <a:solidFill>
                    <a:srgbClr val="000000"/>
                  </a:solidFill>
                </a:defRPr>
              </a:pPr>
              <a:r>
                <a:t>add1 &lt;- function(x) {</a:t>
              </a:r>
            </a:p>
            <a:p>
              <a:pPr>
                <a:lnSpc>
                  <a:spcPct val="80000"/>
                </a:lnSpc>
                <a:spcBef>
                  <a:spcPts val="100"/>
                </a:spcBef>
                <a:defRPr b="0" i="1">
                  <a:solidFill>
                    <a:srgbClr val="000000"/>
                  </a:solidFill>
                </a:defRPr>
              </a:pPr>
              <a:r>
                <a:t>    q &lt;- rlang::</a:t>
              </a:r>
              <a:r>
                <a:rPr b="1"/>
                <a:t>enquo(</a:t>
              </a:r>
              <a:r>
                <a:t>x</a:t>
              </a:r>
              <a:r>
                <a:rPr b="1"/>
                <a:t>)</a:t>
              </a:r>
            </a:p>
            <a:p>
              <a:pPr>
                <a:lnSpc>
                  <a:spcPct val="80000"/>
                </a:lnSpc>
                <a:spcBef>
                  <a:spcPts val="100"/>
                </a:spcBef>
                <a:defRPr b="0" i="1">
                  <a:solidFill>
                    <a:srgbClr val="000000"/>
                  </a:solidFill>
                </a:defRPr>
              </a:pPr>
              <a:r>
                <a:t>    rlang::</a:t>
              </a:r>
              <a:r>
                <a:rPr b="1"/>
                <a:t>eval_tidy</a:t>
              </a:r>
              <a:r>
                <a:t>(q) + 1</a:t>
              </a:r>
              <a:endParaRPr b="1"/>
            </a:p>
            <a:p>
              <a:pPr>
                <a:lnSpc>
                  <a:spcPct val="80000"/>
                </a:lnSpc>
                <a:spcBef>
                  <a:spcPts val="100"/>
                </a:spcBef>
                <a:defRPr b="0" i="1">
                  <a:solidFill>
                    <a:srgbClr val="000000"/>
                  </a:solidFill>
                </a:defRPr>
              </a:pPr>
              <a:r>
                <a:t>}</a:t>
              </a:r>
            </a:p>
          </p:txBody>
        </p:sp>
        <p:sp>
          <p:nvSpPr>
            <p:cNvPr id="1719" name="1"/>
            <p:cNvSpPr txBox="1"/>
            <p:nvPr/>
          </p:nvSpPr>
          <p:spPr>
            <a:xfrm>
              <a:off x="2460092" y="218344"/>
              <a:ext cx="202309"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a:solidFill>
                    <a:srgbClr val="53585F"/>
                  </a:solidFill>
                </a:defRPr>
              </a:lvl1pPr>
            </a:lstStyle>
            <a:p>
              <a:pPr/>
              <a:r>
                <a:t>1</a:t>
              </a:r>
            </a:p>
          </p:txBody>
        </p:sp>
        <p:sp>
          <p:nvSpPr>
            <p:cNvPr id="1720" name="2"/>
            <p:cNvSpPr txBox="1"/>
            <p:nvPr/>
          </p:nvSpPr>
          <p:spPr>
            <a:xfrm>
              <a:off x="2460092" y="396147"/>
              <a:ext cx="202309" cy="299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lvl1pPr>
                <a:defRPr>
                  <a:solidFill>
                    <a:srgbClr val="53585F"/>
                  </a:solidFill>
                </a:defRPr>
              </a:lvl1pPr>
            </a:lstStyle>
            <a:p>
              <a:pPr/>
              <a:r>
                <a:t>2</a:t>
              </a:r>
            </a:p>
          </p:txBody>
        </p:sp>
      </p:grpSp>
      <p:sp>
        <p:nvSpPr>
          <p:cNvPr id="1722" name="Capture the…"/>
          <p:cNvSpPr txBox="1"/>
          <p:nvPr/>
        </p:nvSpPr>
        <p:spPr>
          <a:xfrm>
            <a:off x="10961018" y="1532039"/>
            <a:ext cx="2632610" cy="79287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152400" indent="-152400">
              <a:lnSpc>
                <a:spcPct val="80000"/>
              </a:lnSpc>
              <a:spcBef>
                <a:spcPts val="0"/>
              </a:spcBef>
              <a:buSzPct val="100000"/>
              <a:buAutoNum type="arabicPeriod" startAt="1"/>
              <a:defRPr b="0" sz="1100">
                <a:solidFill>
                  <a:srgbClr val="000000"/>
                </a:solidFill>
              </a:defRPr>
            </a:pPr>
            <a:r>
              <a:t>Capture the </a:t>
            </a:r>
          </a:p>
          <a:p>
            <a:pPr>
              <a:lnSpc>
                <a:spcPct val="80000"/>
              </a:lnSpc>
              <a:spcBef>
                <a:spcPts val="0"/>
              </a:spcBef>
              <a:defRPr b="0" sz="1100">
                <a:solidFill>
                  <a:srgbClr val="000000"/>
                </a:solidFill>
              </a:defRPr>
            </a:pPr>
            <a:r>
              <a:t>quasiquotation-aware </a:t>
            </a:r>
          </a:p>
          <a:p>
            <a:pPr>
              <a:lnSpc>
                <a:spcPct val="80000"/>
              </a:lnSpc>
              <a:spcBef>
                <a:spcPts val="1200"/>
              </a:spcBef>
              <a:defRPr b="0" sz="1100">
                <a:solidFill>
                  <a:srgbClr val="000000"/>
                </a:solidFill>
              </a:defRPr>
            </a:pPr>
            <a:r>
              <a:t>argument with rlang::</a:t>
            </a:r>
            <a:r>
              <a:rPr b="1"/>
              <a:t>enquo</a:t>
            </a:r>
            <a:r>
              <a:t>.</a:t>
            </a:r>
            <a:endParaRPr b="1"/>
          </a:p>
          <a:p>
            <a:pPr marL="152400" indent="-152400">
              <a:lnSpc>
                <a:spcPct val="80000"/>
              </a:lnSpc>
              <a:spcBef>
                <a:spcPts val="1200"/>
              </a:spcBef>
              <a:buSzPct val="100000"/>
              <a:buAutoNum type="arabicPeriod" startAt="2"/>
              <a:defRPr b="0" sz="1100">
                <a:solidFill>
                  <a:srgbClr val="000000"/>
                </a:solidFill>
              </a:defRPr>
            </a:pPr>
            <a:r>
              <a:t>Evaluate the arg with rlang::</a:t>
            </a:r>
            <a:r>
              <a:rPr b="1"/>
              <a:t>eval_tidy</a:t>
            </a:r>
            <a:r>
              <a:t>.</a:t>
            </a:r>
          </a:p>
        </p:txBody>
      </p:sp>
      <p:sp>
        <p:nvSpPr>
          <p:cNvPr id="1723" name="Rectangle"/>
          <p:cNvSpPr/>
          <p:nvPr/>
        </p:nvSpPr>
        <p:spPr>
          <a:xfrm>
            <a:off x="10974668" y="7373884"/>
            <a:ext cx="2662927" cy="1219201"/>
          </a:xfrm>
          <a:prstGeom prst="rect">
            <a:avLst/>
          </a:prstGeom>
          <a:solidFill>
            <a:srgbClr val="C0C0C0">
              <a:alpha val="25000"/>
            </a:srgbClr>
          </a:soli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1724" name="#' @importFrom rlang .data…"/>
          <p:cNvSpPr txBox="1"/>
          <p:nvPr/>
        </p:nvSpPr>
        <p:spPr>
          <a:xfrm>
            <a:off x="11099610" y="7459679"/>
            <a:ext cx="2604843" cy="69518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100"/>
              </a:spcBef>
              <a:defRPr i="1">
                <a:solidFill>
                  <a:srgbClr val="000000"/>
                </a:solidFill>
              </a:defRPr>
            </a:pPr>
            <a:r>
              <a:t>#' @importFrom rlang .data</a:t>
            </a:r>
          </a:p>
          <a:p>
            <a:pPr>
              <a:lnSpc>
                <a:spcPct val="80000"/>
              </a:lnSpc>
              <a:spcBef>
                <a:spcPts val="100"/>
              </a:spcBef>
              <a:defRPr b="0" i="1">
                <a:solidFill>
                  <a:srgbClr val="000000"/>
                </a:solidFill>
              </a:defRPr>
            </a:pPr>
            <a:r>
              <a:t>mutate_y &lt;- function(df) {</a:t>
            </a:r>
          </a:p>
          <a:p>
            <a:pPr>
              <a:lnSpc>
                <a:spcPct val="80000"/>
              </a:lnSpc>
              <a:spcBef>
                <a:spcPts val="100"/>
              </a:spcBef>
              <a:defRPr b="0" i="1">
                <a:solidFill>
                  <a:srgbClr val="000000"/>
                </a:solidFill>
              </a:defRPr>
            </a:pPr>
            <a:r>
              <a:t>   dplyr::mutate(df, y = </a:t>
            </a:r>
            <a:r>
              <a:rPr b="1"/>
              <a:t>.data$</a:t>
            </a:r>
            <a:r>
              <a:t>a +1)</a:t>
            </a:r>
          </a:p>
          <a:p>
            <a:pPr>
              <a:lnSpc>
                <a:spcPct val="80000"/>
              </a:lnSpc>
              <a:spcBef>
                <a:spcPts val="100"/>
              </a:spcBef>
              <a:defRPr b="0" i="1">
                <a:solidFill>
                  <a:srgbClr val="000000"/>
                </a:solidFill>
              </a:defRPr>
            </a:pPr>
            <a:r>
              <a:t>}</a:t>
            </a:r>
          </a:p>
        </p:txBody>
      </p:sp>
      <p:sp>
        <p:nvSpPr>
          <p:cNvPr id="1725" name="1"/>
          <p:cNvSpPr txBox="1"/>
          <p:nvPr/>
        </p:nvSpPr>
        <p:spPr>
          <a:xfrm>
            <a:off x="13434761" y="7418222"/>
            <a:ext cx="202309" cy="2996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1</a:t>
            </a:r>
          </a:p>
        </p:txBody>
      </p:sp>
      <p:sp>
        <p:nvSpPr>
          <p:cNvPr id="1726" name="2"/>
          <p:cNvSpPr txBox="1"/>
          <p:nvPr/>
        </p:nvSpPr>
        <p:spPr>
          <a:xfrm>
            <a:off x="13434761" y="7761125"/>
            <a:ext cx="202309" cy="2996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defRPr>
                <a:solidFill>
                  <a:srgbClr val="53585F"/>
                </a:solidFill>
              </a:defRPr>
            </a:lvl1pPr>
          </a:lstStyle>
          <a:p>
            <a:pPr/>
            <a:r>
              <a:t>2</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White">
  <a:themeElements>
    <a:clrScheme name="White">
      <a:dk1>
        <a:srgbClr val="4C4C4C"/>
      </a:dk1>
      <a:lt1>
        <a:srgbClr val="FFFFFF"/>
      </a:lt1>
      <a:dk2>
        <a:srgbClr val="53585F"/>
      </a:dk2>
      <a:lt2>
        <a:srgbClr val="DCDEE0"/>
      </a:lt2>
      <a:accent1>
        <a:srgbClr val="78AAD6"/>
      </a:accent1>
      <a:accent2>
        <a:srgbClr val="A8D379"/>
      </a:accent2>
      <a:accent3>
        <a:srgbClr val="F7DCA7"/>
      </a:accent3>
      <a:accent4>
        <a:srgbClr val="78A779"/>
      </a:accent4>
      <a:accent5>
        <a:srgbClr val="FF80A9"/>
      </a:accent5>
      <a:accent6>
        <a:srgbClr val="AA7FD6"/>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8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78AAD6"/>
      </a:accent1>
      <a:accent2>
        <a:srgbClr val="A8D379"/>
      </a:accent2>
      <a:accent3>
        <a:srgbClr val="F7DCA7"/>
      </a:accent3>
      <a:accent4>
        <a:srgbClr val="78A779"/>
      </a:accent4>
      <a:accent5>
        <a:srgbClr val="FF80A9"/>
      </a:accent5>
      <a:accent6>
        <a:srgbClr val="AA7FD6"/>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8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