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b0bd211009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b0bd211009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b0bd211009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b0bd211009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b0bd211009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b0bd211009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b0bd211009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b0bd211009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1b0bd211009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1b0bd211009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b0bd211009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b0bd211009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1b0bd211009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1b0bd211009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1b0bd211009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1b0bd211009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b0bd211009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b0bd211009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1b0bd211009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1b0bd211009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b0bd211009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b0bd211009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b0bd211009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b0bd211009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b0bd211009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b0bd211009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1.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6047625" y="3567475"/>
            <a:ext cx="2784600" cy="127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200">
                <a:latin typeface="Times New Roman"/>
                <a:ea typeface="Times New Roman"/>
                <a:cs typeface="Times New Roman"/>
                <a:sym typeface="Times New Roman"/>
              </a:rPr>
              <a:t>  SUBMITTED By:</a:t>
            </a:r>
            <a:endParaRPr sz="2100">
              <a:latin typeface="Times New Roman"/>
              <a:ea typeface="Times New Roman"/>
              <a:cs typeface="Times New Roman"/>
              <a:sym typeface="Times New Roman"/>
            </a:endParaRPr>
          </a:p>
          <a:p>
            <a:pPr indent="0" lvl="0" marL="0" rtl="0" algn="ctr">
              <a:spcBef>
                <a:spcPts val="0"/>
              </a:spcBef>
              <a:spcAft>
                <a:spcPts val="0"/>
              </a:spcAft>
              <a:buNone/>
            </a:pPr>
            <a:r>
              <a:rPr lang="en" sz="2200">
                <a:latin typeface="Times New Roman"/>
                <a:ea typeface="Times New Roman"/>
                <a:cs typeface="Times New Roman"/>
                <a:sym typeface="Times New Roman"/>
              </a:rPr>
              <a:t>Vivek Faujdar</a:t>
            </a:r>
            <a:endParaRPr sz="2200">
              <a:latin typeface="Times New Roman"/>
              <a:ea typeface="Times New Roman"/>
              <a:cs typeface="Times New Roman"/>
              <a:sym typeface="Times New Roman"/>
            </a:endParaRPr>
          </a:p>
          <a:p>
            <a:pPr indent="0" lvl="0" marL="0" rtl="0" algn="ctr">
              <a:spcBef>
                <a:spcPts val="0"/>
              </a:spcBef>
              <a:spcAft>
                <a:spcPts val="0"/>
              </a:spcAft>
              <a:buNone/>
            </a:pPr>
            <a:r>
              <a:rPr lang="en" sz="2200">
                <a:latin typeface="Times New Roman"/>
                <a:ea typeface="Times New Roman"/>
                <a:cs typeface="Times New Roman"/>
                <a:sym typeface="Times New Roman"/>
              </a:rPr>
              <a:t>Roll No. 192094</a:t>
            </a:r>
            <a:endParaRPr sz="2200">
              <a:latin typeface="Times New Roman"/>
              <a:ea typeface="Times New Roman"/>
              <a:cs typeface="Times New Roman"/>
              <a:sym typeface="Times New Roman"/>
            </a:endParaRPr>
          </a:p>
        </p:txBody>
      </p:sp>
      <p:pic>
        <p:nvPicPr>
          <p:cNvPr descr="C:\Documents and Settings\ff\Local Settings\Temporary Internet Files\Content.Word\nit head pad.bmp" id="55" name="Google Shape;55;p13"/>
          <p:cNvPicPr preferRelativeResize="0"/>
          <p:nvPr/>
        </p:nvPicPr>
        <p:blipFill rotWithShape="1">
          <a:blip r:embed="rId3">
            <a:alphaModFix/>
          </a:blip>
          <a:srcRect b="11902" l="0" r="0" t="0"/>
          <a:stretch/>
        </p:blipFill>
        <p:spPr>
          <a:xfrm>
            <a:off x="1900263" y="400750"/>
            <a:ext cx="5343525" cy="657225"/>
          </a:xfrm>
          <a:prstGeom prst="rect">
            <a:avLst/>
          </a:prstGeom>
          <a:noFill/>
          <a:ln>
            <a:noFill/>
          </a:ln>
        </p:spPr>
      </p:pic>
      <p:sp>
        <p:nvSpPr>
          <p:cNvPr id="56" name="Google Shape;56;p13"/>
          <p:cNvSpPr txBox="1"/>
          <p:nvPr/>
        </p:nvSpPr>
        <p:spPr>
          <a:xfrm flipH="1">
            <a:off x="640375" y="1057975"/>
            <a:ext cx="7863300" cy="499200"/>
          </a:xfrm>
          <a:prstGeom prst="rect">
            <a:avLst/>
          </a:prstGeom>
          <a:noFill/>
          <a:ln>
            <a:noFill/>
          </a:ln>
        </p:spPr>
        <p:txBody>
          <a:bodyPr anchorCtr="0" anchor="t" bIns="91425" lIns="91425" spcFirstLastPara="1" rIns="91425" wrap="square" tIns="91425">
            <a:normAutofit lnSpcReduction="10000"/>
          </a:bodyPr>
          <a:lstStyle/>
          <a:p>
            <a:pPr indent="0" lvl="0" marL="0" rtl="0" algn="ctr">
              <a:spcBef>
                <a:spcPts val="0"/>
              </a:spcBef>
              <a:spcAft>
                <a:spcPts val="0"/>
              </a:spcAft>
              <a:buNone/>
            </a:pPr>
            <a:r>
              <a:rPr b="1" lang="en" sz="2200">
                <a:solidFill>
                  <a:srgbClr val="31394D"/>
                </a:solidFill>
                <a:latin typeface="Times New Roman"/>
                <a:ea typeface="Times New Roman"/>
                <a:cs typeface="Times New Roman"/>
                <a:sym typeface="Times New Roman"/>
              </a:rPr>
              <a:t>Department of Electrical Engineering</a:t>
            </a:r>
            <a:endParaRPr b="1" sz="2200">
              <a:solidFill>
                <a:srgbClr val="31394D"/>
              </a:solidFill>
              <a:latin typeface="Times New Roman"/>
              <a:ea typeface="Times New Roman"/>
              <a:cs typeface="Times New Roman"/>
              <a:sym typeface="Times New Roman"/>
            </a:endParaRPr>
          </a:p>
        </p:txBody>
      </p:sp>
      <p:sp>
        <p:nvSpPr>
          <p:cNvPr id="57" name="Google Shape;57;p13"/>
          <p:cNvSpPr txBox="1"/>
          <p:nvPr/>
        </p:nvSpPr>
        <p:spPr>
          <a:xfrm flipH="1">
            <a:off x="1021225" y="1834650"/>
            <a:ext cx="7101600" cy="1212600"/>
          </a:xfrm>
          <a:prstGeom prst="rect">
            <a:avLst/>
          </a:prstGeom>
          <a:noFill/>
          <a:ln>
            <a:noFill/>
          </a:ln>
        </p:spPr>
        <p:txBody>
          <a:bodyPr anchorCtr="0" anchor="t" bIns="91425" lIns="91425" spcFirstLastPara="1" rIns="91425" wrap="square" tIns="91425">
            <a:normAutofit fontScale="62500" lnSpcReduction="20000"/>
          </a:bodyPr>
          <a:lstStyle/>
          <a:p>
            <a:pPr indent="0" lvl="0" marL="0" rtl="0" algn="ctr">
              <a:spcBef>
                <a:spcPts val="0"/>
              </a:spcBef>
              <a:spcAft>
                <a:spcPts val="0"/>
              </a:spcAft>
              <a:buNone/>
            </a:pPr>
            <a:r>
              <a:rPr b="1" lang="en" sz="2200">
                <a:solidFill>
                  <a:srgbClr val="31394D"/>
                </a:solidFill>
                <a:latin typeface="Times New Roman"/>
                <a:ea typeface="Times New Roman"/>
                <a:cs typeface="Times New Roman"/>
                <a:sym typeface="Times New Roman"/>
              </a:rPr>
              <a:t>INDUSTRIAL TRAINING</a:t>
            </a:r>
            <a:r>
              <a:rPr b="1" lang="en" sz="2200">
                <a:solidFill>
                  <a:srgbClr val="31394D"/>
                </a:solidFill>
                <a:latin typeface="Times New Roman"/>
                <a:ea typeface="Times New Roman"/>
                <a:cs typeface="Times New Roman"/>
                <a:sym typeface="Times New Roman"/>
              </a:rPr>
              <a:t> PRESENTATION ON</a:t>
            </a:r>
            <a:endParaRPr b="1" sz="2200">
              <a:solidFill>
                <a:srgbClr val="31394D"/>
              </a:solidFill>
              <a:latin typeface="Times New Roman"/>
              <a:ea typeface="Times New Roman"/>
              <a:cs typeface="Times New Roman"/>
              <a:sym typeface="Times New Roman"/>
            </a:endParaRPr>
          </a:p>
          <a:p>
            <a:pPr indent="0" lvl="0" marL="0" rtl="0" algn="ctr">
              <a:spcBef>
                <a:spcPts val="0"/>
              </a:spcBef>
              <a:spcAft>
                <a:spcPts val="0"/>
              </a:spcAft>
              <a:buNone/>
            </a:pPr>
            <a:r>
              <a:t/>
            </a:r>
            <a:endParaRPr b="1" sz="2200">
              <a:solidFill>
                <a:srgbClr val="31394D"/>
              </a:solidFill>
              <a:latin typeface="Times New Roman"/>
              <a:ea typeface="Times New Roman"/>
              <a:cs typeface="Times New Roman"/>
              <a:sym typeface="Times New Roman"/>
            </a:endParaRPr>
          </a:p>
          <a:p>
            <a:pPr indent="0" lvl="0" marL="0" rtl="0" algn="ctr">
              <a:spcBef>
                <a:spcPts val="0"/>
              </a:spcBef>
              <a:spcAft>
                <a:spcPts val="0"/>
              </a:spcAft>
              <a:buNone/>
            </a:pPr>
            <a:r>
              <a:rPr b="1" lang="en" sz="4040">
                <a:latin typeface="Times New Roman"/>
                <a:ea typeface="Times New Roman"/>
                <a:cs typeface="Times New Roman"/>
                <a:sym typeface="Times New Roman"/>
              </a:rPr>
              <a:t>132KV/33KV GRID SUBSTATION DEEG, BHARATPUR </a:t>
            </a:r>
            <a:endParaRPr b="1" sz="4132">
              <a:solidFill>
                <a:srgbClr val="31394D"/>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LIGHTNING ARRESTERS</a:t>
            </a:r>
            <a:endParaRPr>
              <a:latin typeface="Times New Roman"/>
              <a:ea typeface="Times New Roman"/>
              <a:cs typeface="Times New Roman"/>
              <a:sym typeface="Times New Roman"/>
            </a:endParaRPr>
          </a:p>
        </p:txBody>
      </p:sp>
      <p:sp>
        <p:nvSpPr>
          <p:cNvPr id="116" name="Google Shape;116;p22"/>
          <p:cNvSpPr txBox="1"/>
          <p:nvPr>
            <p:ph idx="1" type="body"/>
          </p:nvPr>
        </p:nvSpPr>
        <p:spPr>
          <a:xfrm>
            <a:off x="311700" y="1152475"/>
            <a:ext cx="4902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Lightning</a:t>
            </a:r>
            <a:r>
              <a:rPr lang="en">
                <a:latin typeface="Times New Roman"/>
                <a:ea typeface="Times New Roman"/>
                <a:cs typeface="Times New Roman"/>
                <a:sym typeface="Times New Roman"/>
              </a:rPr>
              <a:t> arrester is protective device which provides protection against high voltage from </a:t>
            </a:r>
            <a:r>
              <a:rPr lang="en">
                <a:latin typeface="Times New Roman"/>
                <a:ea typeface="Times New Roman"/>
                <a:cs typeface="Times New Roman"/>
                <a:sym typeface="Times New Roman"/>
              </a:rPr>
              <a:t>lighting</a:t>
            </a:r>
            <a:endParaRPr>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Lightining arrester has two terminal viz a high </a:t>
            </a:r>
            <a:r>
              <a:rPr lang="en">
                <a:latin typeface="Times New Roman"/>
                <a:ea typeface="Times New Roman"/>
                <a:cs typeface="Times New Roman"/>
                <a:sym typeface="Times New Roman"/>
              </a:rPr>
              <a:t>voltage</a:t>
            </a:r>
            <a:r>
              <a:rPr lang="en">
                <a:latin typeface="Times New Roman"/>
                <a:ea typeface="Times New Roman"/>
                <a:cs typeface="Times New Roman"/>
                <a:sym typeface="Times New Roman"/>
              </a:rPr>
              <a:t> terminal and a ground terminal</a:t>
            </a:r>
            <a:endParaRPr>
              <a:latin typeface="Times New Roman"/>
              <a:ea typeface="Times New Roman"/>
              <a:cs typeface="Times New Roman"/>
              <a:sym typeface="Times New Roman"/>
            </a:endParaRPr>
          </a:p>
          <a:p>
            <a:pPr indent="0" lvl="0" marL="0" rtl="0" algn="l">
              <a:spcBef>
                <a:spcPts val="1200"/>
              </a:spcBef>
              <a:spcAft>
                <a:spcPts val="1200"/>
              </a:spcAft>
              <a:buNone/>
            </a:pPr>
            <a:r>
              <a:t/>
            </a:r>
            <a:endParaRPr>
              <a:latin typeface="Times New Roman"/>
              <a:ea typeface="Times New Roman"/>
              <a:cs typeface="Times New Roman"/>
              <a:sym typeface="Times New Roman"/>
            </a:endParaRPr>
          </a:p>
        </p:txBody>
      </p:sp>
      <p:pic>
        <p:nvPicPr>
          <p:cNvPr id="117" name="Google Shape;117;p22"/>
          <p:cNvPicPr preferRelativeResize="0"/>
          <p:nvPr/>
        </p:nvPicPr>
        <p:blipFill>
          <a:blip r:embed="rId3">
            <a:alphaModFix/>
          </a:blip>
          <a:stretch>
            <a:fillRect/>
          </a:stretch>
        </p:blipFill>
        <p:spPr>
          <a:xfrm>
            <a:off x="5593350" y="1152475"/>
            <a:ext cx="3046125" cy="3218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TRANSFORMER</a:t>
            </a:r>
            <a:endParaRPr>
              <a:latin typeface="Times New Roman"/>
              <a:ea typeface="Times New Roman"/>
              <a:cs typeface="Times New Roman"/>
              <a:sym typeface="Times New Roman"/>
            </a:endParaRPr>
          </a:p>
        </p:txBody>
      </p:sp>
      <p:sp>
        <p:nvSpPr>
          <p:cNvPr id="123" name="Google Shape;123;p23"/>
          <p:cNvSpPr txBox="1"/>
          <p:nvPr>
            <p:ph idx="1" type="body"/>
          </p:nvPr>
        </p:nvSpPr>
        <p:spPr>
          <a:xfrm>
            <a:off x="311700" y="1152475"/>
            <a:ext cx="42603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latin typeface="Times New Roman"/>
                <a:ea typeface="Times New Roman"/>
                <a:cs typeface="Times New Roman"/>
                <a:sym typeface="Times New Roman"/>
              </a:rPr>
              <a:t>The main device of the substation is transformer.</a:t>
            </a:r>
            <a:endParaRPr>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It is used to step-down the voltage and transfer power from one AC voltage to another AC voltage at the same frequency</a:t>
            </a:r>
            <a:endParaRPr>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Main Parts</a:t>
            </a:r>
            <a:endParaRPr>
              <a:latin typeface="Times New Roman"/>
              <a:ea typeface="Times New Roman"/>
              <a:cs typeface="Times New Roman"/>
              <a:sym typeface="Times New Roman"/>
            </a:endParaRPr>
          </a:p>
          <a:p>
            <a:pPr indent="-334327" lvl="0" marL="457200" rtl="0" algn="l">
              <a:spcBef>
                <a:spcPts val="1200"/>
              </a:spcBef>
              <a:spcAft>
                <a:spcPts val="0"/>
              </a:spcAft>
              <a:buSzPct val="100000"/>
              <a:buFont typeface="Times New Roman"/>
              <a:buChar char="●"/>
            </a:pPr>
            <a:r>
              <a:rPr lang="en">
                <a:latin typeface="Times New Roman"/>
                <a:ea typeface="Times New Roman"/>
                <a:cs typeface="Times New Roman"/>
                <a:sym typeface="Times New Roman"/>
              </a:rPr>
              <a:t>Winding</a:t>
            </a:r>
            <a:endParaRPr>
              <a:latin typeface="Times New Roman"/>
              <a:ea typeface="Times New Roman"/>
              <a:cs typeface="Times New Roman"/>
              <a:sym typeface="Times New Roman"/>
            </a:endParaRPr>
          </a:p>
          <a:p>
            <a:pPr indent="-334327" lvl="0" marL="457200" rtl="0" algn="l">
              <a:spcBef>
                <a:spcPts val="0"/>
              </a:spcBef>
              <a:spcAft>
                <a:spcPts val="0"/>
              </a:spcAft>
              <a:buSzPct val="100000"/>
              <a:buFont typeface="Times New Roman"/>
              <a:buChar char="●"/>
            </a:pPr>
            <a:r>
              <a:rPr lang="en">
                <a:latin typeface="Times New Roman"/>
                <a:ea typeface="Times New Roman"/>
                <a:cs typeface="Times New Roman"/>
                <a:sym typeface="Times New Roman"/>
              </a:rPr>
              <a:t>Core</a:t>
            </a:r>
            <a:endParaRPr>
              <a:latin typeface="Times New Roman"/>
              <a:ea typeface="Times New Roman"/>
              <a:cs typeface="Times New Roman"/>
              <a:sym typeface="Times New Roman"/>
            </a:endParaRPr>
          </a:p>
          <a:p>
            <a:pPr indent="-334327" lvl="0" marL="457200" rtl="0" algn="l">
              <a:spcBef>
                <a:spcPts val="0"/>
              </a:spcBef>
              <a:spcAft>
                <a:spcPts val="0"/>
              </a:spcAft>
              <a:buSzPct val="100000"/>
              <a:buFont typeface="Times New Roman"/>
              <a:buChar char="●"/>
            </a:pPr>
            <a:r>
              <a:rPr lang="en">
                <a:latin typeface="Times New Roman"/>
                <a:ea typeface="Times New Roman"/>
                <a:cs typeface="Times New Roman"/>
                <a:sym typeface="Times New Roman"/>
              </a:rPr>
              <a:t>Tap Changer</a:t>
            </a:r>
            <a:endParaRPr>
              <a:latin typeface="Times New Roman"/>
              <a:ea typeface="Times New Roman"/>
              <a:cs typeface="Times New Roman"/>
              <a:sym typeface="Times New Roman"/>
            </a:endParaRPr>
          </a:p>
          <a:p>
            <a:pPr indent="-334327" lvl="0" marL="457200" rtl="0" algn="l">
              <a:spcBef>
                <a:spcPts val="0"/>
              </a:spcBef>
              <a:spcAft>
                <a:spcPts val="0"/>
              </a:spcAft>
              <a:buSzPct val="100000"/>
              <a:buFont typeface="Times New Roman"/>
              <a:buChar char="●"/>
            </a:pPr>
            <a:r>
              <a:rPr lang="en">
                <a:latin typeface="Times New Roman"/>
                <a:ea typeface="Times New Roman"/>
                <a:cs typeface="Times New Roman"/>
                <a:sym typeface="Times New Roman"/>
              </a:rPr>
              <a:t>Cooling fans</a:t>
            </a:r>
            <a:endParaRPr>
              <a:latin typeface="Times New Roman"/>
              <a:ea typeface="Times New Roman"/>
              <a:cs typeface="Times New Roman"/>
              <a:sym typeface="Times New Roman"/>
            </a:endParaRPr>
          </a:p>
          <a:p>
            <a:pPr indent="-334327" lvl="0" marL="457200" rtl="0" algn="l">
              <a:spcBef>
                <a:spcPts val="0"/>
              </a:spcBef>
              <a:spcAft>
                <a:spcPts val="0"/>
              </a:spcAft>
              <a:buSzPct val="100000"/>
              <a:buFont typeface="Times New Roman"/>
              <a:buChar char="●"/>
            </a:pPr>
            <a:r>
              <a:rPr lang="en">
                <a:latin typeface="Times New Roman"/>
                <a:ea typeface="Times New Roman"/>
                <a:cs typeface="Times New Roman"/>
                <a:sym typeface="Times New Roman"/>
              </a:rPr>
              <a:t>Buchholz relay</a:t>
            </a:r>
            <a:endParaRPr>
              <a:latin typeface="Times New Roman"/>
              <a:ea typeface="Times New Roman"/>
              <a:cs typeface="Times New Roman"/>
              <a:sym typeface="Times New Roman"/>
            </a:endParaRPr>
          </a:p>
        </p:txBody>
      </p:sp>
      <p:pic>
        <p:nvPicPr>
          <p:cNvPr id="124" name="Google Shape;124;p23"/>
          <p:cNvPicPr preferRelativeResize="0"/>
          <p:nvPr/>
        </p:nvPicPr>
        <p:blipFill>
          <a:blip r:embed="rId3">
            <a:alphaModFix/>
          </a:blip>
          <a:stretch>
            <a:fillRect/>
          </a:stretch>
        </p:blipFill>
        <p:spPr>
          <a:xfrm>
            <a:off x="4572000" y="1017725"/>
            <a:ext cx="3883075" cy="38830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INSULATORS</a:t>
            </a:r>
            <a:endParaRPr>
              <a:latin typeface="Times New Roman"/>
              <a:ea typeface="Times New Roman"/>
              <a:cs typeface="Times New Roman"/>
              <a:sym typeface="Times New Roman"/>
            </a:endParaRPr>
          </a:p>
        </p:txBody>
      </p:sp>
      <p:sp>
        <p:nvSpPr>
          <p:cNvPr id="130" name="Google Shape;130;p24"/>
          <p:cNvSpPr txBox="1"/>
          <p:nvPr>
            <p:ph idx="1" type="body"/>
          </p:nvPr>
        </p:nvSpPr>
        <p:spPr>
          <a:xfrm>
            <a:off x="311700" y="1152475"/>
            <a:ext cx="8520600" cy="141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In order to avoid current </a:t>
            </a:r>
            <a:r>
              <a:rPr lang="en">
                <a:latin typeface="Times New Roman"/>
                <a:ea typeface="Times New Roman"/>
                <a:cs typeface="Times New Roman"/>
                <a:sym typeface="Times New Roman"/>
              </a:rPr>
              <a:t>leakage</a:t>
            </a:r>
            <a:r>
              <a:rPr lang="en">
                <a:latin typeface="Times New Roman"/>
                <a:ea typeface="Times New Roman"/>
                <a:cs typeface="Times New Roman"/>
                <a:sym typeface="Times New Roman"/>
              </a:rPr>
              <a:t> to earth, through the </a:t>
            </a:r>
            <a:r>
              <a:rPr lang="en">
                <a:latin typeface="Times New Roman"/>
                <a:ea typeface="Times New Roman"/>
                <a:cs typeface="Times New Roman"/>
                <a:sym typeface="Times New Roman"/>
              </a:rPr>
              <a:t>supporting</a:t>
            </a:r>
            <a:r>
              <a:rPr lang="en">
                <a:latin typeface="Times New Roman"/>
                <a:ea typeface="Times New Roman"/>
                <a:cs typeface="Times New Roman"/>
                <a:sym typeface="Times New Roman"/>
              </a:rPr>
              <a:t> structure provided to the conductor of the overhead transmission line, insulators are used.</a:t>
            </a:r>
            <a:endParaRPr>
              <a:latin typeface="Times New Roman"/>
              <a:ea typeface="Times New Roman"/>
              <a:cs typeface="Times New Roman"/>
              <a:sym typeface="Times New Roman"/>
            </a:endParaRPr>
          </a:p>
          <a:p>
            <a:pPr indent="0" lvl="0" marL="0" rtl="0" algn="l">
              <a:spcBef>
                <a:spcPts val="1200"/>
              </a:spcBef>
              <a:spcAft>
                <a:spcPts val="1200"/>
              </a:spcAft>
              <a:buNone/>
            </a:pP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p:txBody>
      </p:sp>
      <p:pic>
        <p:nvPicPr>
          <p:cNvPr id="131" name="Google Shape;131;p24"/>
          <p:cNvPicPr preferRelativeResize="0"/>
          <p:nvPr/>
        </p:nvPicPr>
        <p:blipFill>
          <a:blip r:embed="rId3">
            <a:alphaModFix/>
          </a:blip>
          <a:stretch>
            <a:fillRect/>
          </a:stretch>
        </p:blipFill>
        <p:spPr>
          <a:xfrm>
            <a:off x="152400" y="2724175"/>
            <a:ext cx="2543175" cy="1800225"/>
          </a:xfrm>
          <a:prstGeom prst="rect">
            <a:avLst/>
          </a:prstGeom>
          <a:noFill/>
          <a:ln>
            <a:noFill/>
          </a:ln>
        </p:spPr>
      </p:pic>
      <p:pic>
        <p:nvPicPr>
          <p:cNvPr id="132" name="Google Shape;132;p24"/>
          <p:cNvPicPr preferRelativeResize="0"/>
          <p:nvPr/>
        </p:nvPicPr>
        <p:blipFill>
          <a:blip r:embed="rId4">
            <a:alphaModFix/>
          </a:blip>
          <a:stretch>
            <a:fillRect/>
          </a:stretch>
        </p:blipFill>
        <p:spPr>
          <a:xfrm>
            <a:off x="2847975" y="2724175"/>
            <a:ext cx="2466975" cy="1847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CONTROL ROOM</a:t>
            </a:r>
            <a:endParaRPr>
              <a:latin typeface="Times New Roman"/>
              <a:ea typeface="Times New Roman"/>
              <a:cs typeface="Times New Roman"/>
              <a:sym typeface="Times New Roman"/>
            </a:endParaRPr>
          </a:p>
        </p:txBody>
      </p:sp>
      <p:sp>
        <p:nvSpPr>
          <p:cNvPr id="138" name="Google Shape;138;p25"/>
          <p:cNvSpPr txBox="1"/>
          <p:nvPr>
            <p:ph idx="1" type="body"/>
          </p:nvPr>
        </p:nvSpPr>
        <p:spPr>
          <a:xfrm>
            <a:off x="311700" y="1152475"/>
            <a:ext cx="6123600" cy="2253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Increase reliability and performance of electrical protection</a:t>
            </a:r>
            <a:endParaRPr>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Remote switching and advanced supervisory control</a:t>
            </a:r>
            <a:endParaRPr>
              <a:latin typeface="Times New Roman"/>
              <a:ea typeface="Times New Roman"/>
              <a:cs typeface="Times New Roman"/>
              <a:sym typeface="Times New Roman"/>
            </a:endParaRPr>
          </a:p>
          <a:p>
            <a:pPr indent="0" lvl="0" marL="0" rtl="0" algn="l">
              <a:spcBef>
                <a:spcPts val="1200"/>
              </a:spcBef>
              <a:spcAft>
                <a:spcPts val="1200"/>
              </a:spcAft>
              <a:buNone/>
            </a:pPr>
            <a:r>
              <a:rPr lang="en">
                <a:latin typeface="Times New Roman"/>
                <a:ea typeface="Times New Roman"/>
                <a:cs typeface="Times New Roman"/>
                <a:sym typeface="Times New Roman"/>
              </a:rPr>
              <a:t>Intelligent load </a:t>
            </a:r>
            <a:r>
              <a:rPr lang="en">
                <a:latin typeface="Times New Roman"/>
                <a:ea typeface="Times New Roman"/>
                <a:cs typeface="Times New Roman"/>
                <a:sym typeface="Times New Roman"/>
              </a:rPr>
              <a:t>shedding</a:t>
            </a:r>
            <a:r>
              <a:rPr lang="en">
                <a:latin typeface="Times New Roman"/>
                <a:ea typeface="Times New Roman"/>
                <a:cs typeface="Times New Roman"/>
                <a:sym typeface="Times New Roman"/>
              </a:rPr>
              <a:t> system</a:t>
            </a:r>
            <a:endParaRPr>
              <a:latin typeface="Times New Roman"/>
              <a:ea typeface="Times New Roman"/>
              <a:cs typeface="Times New Roman"/>
              <a:sym typeface="Times New Roman"/>
            </a:endParaRPr>
          </a:p>
        </p:txBody>
      </p:sp>
      <p:pic>
        <p:nvPicPr>
          <p:cNvPr id="139" name="Google Shape;139;p25"/>
          <p:cNvPicPr preferRelativeResize="0"/>
          <p:nvPr/>
        </p:nvPicPr>
        <p:blipFill>
          <a:blip r:embed="rId3">
            <a:alphaModFix/>
          </a:blip>
          <a:stretch>
            <a:fillRect/>
          </a:stretch>
        </p:blipFill>
        <p:spPr>
          <a:xfrm>
            <a:off x="4787450" y="2113775"/>
            <a:ext cx="4044850" cy="3029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6"/>
          <p:cNvSpPr txBox="1"/>
          <p:nvPr>
            <p:ph type="title"/>
          </p:nvPr>
        </p:nvSpPr>
        <p:spPr>
          <a:xfrm>
            <a:off x="3236400" y="2139975"/>
            <a:ext cx="2671200" cy="5649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latin typeface="Times New Roman"/>
                <a:ea typeface="Times New Roman"/>
                <a:cs typeface="Times New Roman"/>
                <a:sym typeface="Times New Roman"/>
              </a:rPr>
              <a:t>THANK YOU</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Introduction:</a:t>
            </a:r>
            <a:endParaRPr>
              <a:latin typeface="Times New Roman"/>
              <a:ea typeface="Times New Roman"/>
              <a:cs typeface="Times New Roman"/>
              <a:sym typeface="Times New Roman"/>
            </a:endParaRPr>
          </a:p>
          <a:p>
            <a:pPr indent="0" lvl="0" marL="0" rtl="0" algn="l">
              <a:spcBef>
                <a:spcPts val="0"/>
              </a:spcBef>
              <a:spcAft>
                <a:spcPts val="0"/>
              </a:spcAft>
              <a:buNone/>
            </a:pPr>
            <a:r>
              <a:t/>
            </a:r>
            <a:endParaRPr>
              <a:latin typeface="Times New Roman"/>
              <a:ea typeface="Times New Roman"/>
              <a:cs typeface="Times New Roman"/>
              <a:sym typeface="Times New Roman"/>
            </a:endParaRPr>
          </a:p>
        </p:txBody>
      </p:sp>
      <p:sp>
        <p:nvSpPr>
          <p:cNvPr id="63" name="Google Shape;63;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India is divided in 5 regions for power system planning and operation. </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These regions are </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a:latin typeface="Times New Roman"/>
                <a:ea typeface="Times New Roman"/>
                <a:cs typeface="Times New Roman"/>
                <a:sym typeface="Times New Roman"/>
              </a:rPr>
              <a:t>Northern</a:t>
            </a:r>
            <a:r>
              <a:rPr lang="en">
                <a:latin typeface="Times New Roman"/>
                <a:ea typeface="Times New Roman"/>
                <a:cs typeface="Times New Roman"/>
                <a:sym typeface="Times New Roman"/>
              </a:rPr>
              <a:t> Region</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a:latin typeface="Times New Roman"/>
                <a:ea typeface="Times New Roman"/>
                <a:cs typeface="Times New Roman"/>
                <a:sym typeface="Times New Roman"/>
              </a:rPr>
              <a:t>Western Region</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a:latin typeface="Times New Roman"/>
                <a:ea typeface="Times New Roman"/>
                <a:cs typeface="Times New Roman"/>
                <a:sym typeface="Times New Roman"/>
              </a:rPr>
              <a:t>Eastern Region</a:t>
            </a:r>
            <a:endParaRPr>
              <a:latin typeface="Times New Roman"/>
              <a:ea typeface="Times New Roman"/>
              <a:cs typeface="Times New Roman"/>
              <a:sym typeface="Times New Roman"/>
            </a:endParaRPr>
          </a:p>
          <a:p>
            <a:pPr indent="-317500" lvl="1" marL="914400" rtl="0" algn="l">
              <a:spcBef>
                <a:spcPts val="0"/>
              </a:spcBef>
              <a:spcAft>
                <a:spcPts val="0"/>
              </a:spcAft>
              <a:buSzPts val="1400"/>
              <a:buFont typeface="Times New Roman"/>
              <a:buChar char="○"/>
            </a:pPr>
            <a:r>
              <a:rPr lang="en">
                <a:latin typeface="Times New Roman"/>
                <a:ea typeface="Times New Roman"/>
                <a:cs typeface="Times New Roman"/>
                <a:sym typeface="Times New Roman"/>
              </a:rPr>
              <a:t>Northeastern Region</a:t>
            </a:r>
            <a:endParaRPr>
              <a:latin typeface="Times New Roman"/>
              <a:ea typeface="Times New Roman"/>
              <a:cs typeface="Times New Roman"/>
              <a:sym typeface="Times New Roman"/>
            </a:endParaRPr>
          </a:p>
        </p:txBody>
      </p:sp>
      <p:pic>
        <p:nvPicPr>
          <p:cNvPr id="64" name="Google Shape;64;p14"/>
          <p:cNvPicPr preferRelativeResize="0"/>
          <p:nvPr/>
        </p:nvPicPr>
        <p:blipFill>
          <a:blip r:embed="rId3">
            <a:alphaModFix/>
          </a:blip>
          <a:stretch>
            <a:fillRect/>
          </a:stretch>
        </p:blipFill>
        <p:spPr>
          <a:xfrm>
            <a:off x="5270350" y="1795426"/>
            <a:ext cx="3047625" cy="3172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Rajasthan Rajya Vidyut Prasaran Nigam Limited RVPN</a:t>
            </a:r>
            <a:endParaRPr>
              <a:latin typeface="Times New Roman"/>
              <a:ea typeface="Times New Roman"/>
              <a:cs typeface="Times New Roman"/>
              <a:sym typeface="Times New Roman"/>
            </a:endParaRPr>
          </a:p>
        </p:txBody>
      </p:sp>
      <p:sp>
        <p:nvSpPr>
          <p:cNvPr id="70" name="Google Shape;70;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R</a:t>
            </a:r>
            <a:r>
              <a:rPr lang="en">
                <a:latin typeface="Times New Roman"/>
                <a:ea typeface="Times New Roman"/>
                <a:cs typeface="Times New Roman"/>
                <a:sym typeface="Times New Roman"/>
              </a:rPr>
              <a:t>RVPNL is a company of Rajasthan State Electricity Board (RESB) established by government of Rajasthan.</a:t>
            </a:r>
            <a:endParaRPr>
              <a:latin typeface="Times New Roman"/>
              <a:ea typeface="Times New Roman"/>
              <a:cs typeface="Times New Roman"/>
              <a:sym typeface="Times New Roman"/>
            </a:endParaRPr>
          </a:p>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132 GSS of Deeg (Bharatpur) is a part of RVPN. </a:t>
            </a:r>
            <a:endParaRPr>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SUBSTATION</a:t>
            </a:r>
            <a:endParaRPr>
              <a:latin typeface="Times New Roman"/>
              <a:ea typeface="Times New Roman"/>
              <a:cs typeface="Times New Roman"/>
              <a:sym typeface="Times New Roman"/>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Times New Roman"/>
              <a:buChar char="●"/>
            </a:pPr>
            <a:r>
              <a:rPr lang="en">
                <a:latin typeface="Times New Roman"/>
                <a:ea typeface="Times New Roman"/>
                <a:cs typeface="Times New Roman"/>
                <a:sym typeface="Times New Roman"/>
              </a:rPr>
              <a:t>A substation is a large installation of transformers to change voltage levels between high transmission voltages and lower distribution voltages or at the </a:t>
            </a:r>
            <a:r>
              <a:rPr lang="en">
                <a:latin typeface="Times New Roman"/>
                <a:ea typeface="Times New Roman"/>
                <a:cs typeface="Times New Roman"/>
                <a:sym typeface="Times New Roman"/>
              </a:rPr>
              <a:t>interaction</a:t>
            </a:r>
            <a:r>
              <a:rPr lang="en">
                <a:latin typeface="Times New Roman"/>
                <a:ea typeface="Times New Roman"/>
                <a:cs typeface="Times New Roman"/>
                <a:sym typeface="Times New Roman"/>
              </a:rPr>
              <a:t> of two different transmission voltages</a:t>
            </a:r>
            <a:endParaRPr>
              <a:latin typeface="Times New Roman"/>
              <a:ea typeface="Times New Roman"/>
              <a:cs typeface="Times New Roman"/>
              <a:sym typeface="Times New Roman"/>
            </a:endParaRPr>
          </a:p>
          <a:p>
            <a:pPr indent="0" lvl="0" marL="457200" rtl="0" algn="l">
              <a:spcBef>
                <a:spcPts val="1200"/>
              </a:spcBef>
              <a:spcAft>
                <a:spcPts val="1200"/>
              </a:spcAft>
              <a:buNone/>
            </a:pPr>
            <a:r>
              <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Single Line Diagram</a:t>
            </a:r>
            <a:endParaRPr>
              <a:latin typeface="Times New Roman"/>
              <a:ea typeface="Times New Roman"/>
              <a:cs typeface="Times New Roman"/>
              <a:sym typeface="Times New Roman"/>
            </a:endParaRPr>
          </a:p>
        </p:txBody>
      </p:sp>
      <p:pic>
        <p:nvPicPr>
          <p:cNvPr id="82" name="Google Shape;82;p17"/>
          <p:cNvPicPr preferRelativeResize="0"/>
          <p:nvPr/>
        </p:nvPicPr>
        <p:blipFill>
          <a:blip r:embed="rId3">
            <a:alphaModFix/>
          </a:blip>
          <a:stretch>
            <a:fillRect/>
          </a:stretch>
        </p:blipFill>
        <p:spPr>
          <a:xfrm>
            <a:off x="311700" y="1152475"/>
            <a:ext cx="6419050" cy="3727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ELECTRIC BUS BAR</a:t>
            </a:r>
            <a:endParaRPr>
              <a:latin typeface="Times New Roman"/>
              <a:ea typeface="Times New Roman"/>
              <a:cs typeface="Times New Roman"/>
              <a:sym typeface="Times New Roman"/>
            </a:endParaRPr>
          </a:p>
        </p:txBody>
      </p:sp>
      <p:sp>
        <p:nvSpPr>
          <p:cNvPr id="88" name="Google Shape;88;p18"/>
          <p:cNvSpPr txBox="1"/>
          <p:nvPr>
            <p:ph idx="1" type="body"/>
          </p:nvPr>
        </p:nvSpPr>
        <p:spPr>
          <a:xfrm>
            <a:off x="311700" y="1152475"/>
            <a:ext cx="45705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solidFill>
                  <a:srgbClr val="222222"/>
                </a:solidFill>
                <a:highlight>
                  <a:srgbClr val="FFFFFF"/>
                </a:highlight>
                <a:latin typeface="Times New Roman"/>
                <a:ea typeface="Times New Roman"/>
                <a:cs typeface="Times New Roman"/>
                <a:sym typeface="Times New Roman"/>
              </a:rPr>
              <a:t>It is a type of electrical junction in which all the incoming and outgoing electrical current meets. Thus, the electrical bus bar collects the electric power at one location.</a:t>
            </a:r>
            <a:endParaRPr sz="1400">
              <a:solidFill>
                <a:srgbClr val="222222"/>
              </a:solidFill>
              <a:highlight>
                <a:srgbClr val="FFFFFF"/>
              </a:highlight>
              <a:latin typeface="Times New Roman"/>
              <a:ea typeface="Times New Roman"/>
              <a:cs typeface="Times New Roman"/>
              <a:sym typeface="Times New Roman"/>
            </a:endParaRPr>
          </a:p>
          <a:p>
            <a:pPr indent="0" lvl="0" marL="0" rtl="0" algn="l">
              <a:spcBef>
                <a:spcPts val="1200"/>
              </a:spcBef>
              <a:spcAft>
                <a:spcPts val="0"/>
              </a:spcAft>
              <a:buNone/>
            </a:pPr>
            <a:r>
              <a:rPr lang="en" sz="1400">
                <a:solidFill>
                  <a:srgbClr val="222222"/>
                </a:solidFill>
                <a:highlight>
                  <a:srgbClr val="FFFFFF"/>
                </a:highlight>
                <a:latin typeface="Times New Roman"/>
                <a:ea typeface="Times New Roman"/>
                <a:cs typeface="Times New Roman"/>
                <a:sym typeface="Times New Roman"/>
              </a:rPr>
              <a:t>The copper and aluminium are used for the manufacturing of the electrical bus bar.</a:t>
            </a:r>
            <a:endParaRPr sz="1400">
              <a:solidFill>
                <a:srgbClr val="222222"/>
              </a:solidFill>
              <a:highlight>
                <a:srgbClr val="FFFFFF"/>
              </a:highlight>
              <a:latin typeface="Times New Roman"/>
              <a:ea typeface="Times New Roman"/>
              <a:cs typeface="Times New Roman"/>
              <a:sym typeface="Times New Roman"/>
            </a:endParaRPr>
          </a:p>
          <a:p>
            <a:pPr indent="0" lvl="0" marL="0" rtl="0" algn="l">
              <a:spcBef>
                <a:spcPts val="1700"/>
              </a:spcBef>
              <a:spcAft>
                <a:spcPts val="0"/>
              </a:spcAft>
              <a:buClr>
                <a:schemeClr val="dk1"/>
              </a:buClr>
              <a:buSzPts val="1100"/>
              <a:buFont typeface="Arial"/>
              <a:buNone/>
            </a:pPr>
            <a:r>
              <a:rPr lang="en" sz="1400">
                <a:solidFill>
                  <a:srgbClr val="222222"/>
                </a:solidFill>
                <a:highlight>
                  <a:srgbClr val="FFFFFF"/>
                </a:highlight>
                <a:latin typeface="Times New Roman"/>
                <a:ea typeface="Times New Roman"/>
                <a:cs typeface="Times New Roman"/>
                <a:sym typeface="Times New Roman"/>
              </a:rPr>
              <a:t>In Deeg Substation two type of busbars are used: Main busbar and Aux Bus bar</a:t>
            </a:r>
            <a:endParaRPr sz="1400">
              <a:solidFill>
                <a:srgbClr val="222222"/>
              </a:solidFill>
              <a:highlight>
                <a:srgbClr val="FFFFFF"/>
              </a:highlight>
              <a:latin typeface="Times New Roman"/>
              <a:ea typeface="Times New Roman"/>
              <a:cs typeface="Times New Roman"/>
              <a:sym typeface="Times New Roman"/>
            </a:endParaRPr>
          </a:p>
          <a:p>
            <a:pPr indent="0" lvl="0" marL="0" rtl="0" algn="l">
              <a:spcBef>
                <a:spcPts val="1700"/>
              </a:spcBef>
              <a:spcAft>
                <a:spcPts val="0"/>
              </a:spcAft>
              <a:buClr>
                <a:schemeClr val="dk1"/>
              </a:buClr>
              <a:buSzPts val="1100"/>
              <a:buFont typeface="Arial"/>
              <a:buNone/>
            </a:pPr>
            <a:r>
              <a:t/>
            </a:r>
            <a:endParaRPr sz="1100">
              <a:solidFill>
                <a:schemeClr val="dk1"/>
              </a:solidFill>
              <a:latin typeface="Times New Roman"/>
              <a:ea typeface="Times New Roman"/>
              <a:cs typeface="Times New Roman"/>
              <a:sym typeface="Times New Roman"/>
            </a:endParaRPr>
          </a:p>
          <a:p>
            <a:pPr indent="0" lvl="0" marL="0" rtl="0" algn="l">
              <a:spcBef>
                <a:spcPts val="0"/>
              </a:spcBef>
              <a:spcAft>
                <a:spcPts val="0"/>
              </a:spcAft>
              <a:buNone/>
            </a:pPr>
            <a:r>
              <a:t/>
            </a:r>
            <a:endParaRPr sz="1400">
              <a:solidFill>
                <a:srgbClr val="222222"/>
              </a:solidFill>
              <a:highlight>
                <a:srgbClr val="FFFFFF"/>
              </a:highlight>
              <a:latin typeface="Times New Roman"/>
              <a:ea typeface="Times New Roman"/>
              <a:cs typeface="Times New Roman"/>
              <a:sym typeface="Times New Roman"/>
            </a:endParaRPr>
          </a:p>
          <a:p>
            <a:pPr indent="0" lvl="0" marL="0" rtl="0" algn="l">
              <a:spcBef>
                <a:spcPts val="1200"/>
              </a:spcBef>
              <a:spcAft>
                <a:spcPts val="1200"/>
              </a:spcAft>
              <a:buNone/>
            </a:pPr>
            <a:r>
              <a:t/>
            </a:r>
            <a:endParaRPr sz="1400">
              <a:solidFill>
                <a:srgbClr val="222222"/>
              </a:solidFill>
              <a:highlight>
                <a:srgbClr val="FFFFFF"/>
              </a:highlight>
              <a:latin typeface="Times New Roman"/>
              <a:ea typeface="Times New Roman"/>
              <a:cs typeface="Times New Roman"/>
              <a:sym typeface="Times New Roman"/>
            </a:endParaRPr>
          </a:p>
        </p:txBody>
      </p:sp>
      <p:pic>
        <p:nvPicPr>
          <p:cNvPr id="89" name="Google Shape;89;p18"/>
          <p:cNvPicPr preferRelativeResize="0"/>
          <p:nvPr/>
        </p:nvPicPr>
        <p:blipFill rotWithShape="1">
          <a:blip r:embed="rId3">
            <a:alphaModFix/>
          </a:blip>
          <a:srcRect b="3993" l="0" r="0" t="0"/>
          <a:stretch/>
        </p:blipFill>
        <p:spPr>
          <a:xfrm>
            <a:off x="4683900" y="1818300"/>
            <a:ext cx="4148400" cy="26407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INSTRUMENT TRANSFORMER</a:t>
            </a:r>
            <a:endParaRPr>
              <a:latin typeface="Times New Roman"/>
              <a:ea typeface="Times New Roman"/>
              <a:cs typeface="Times New Roman"/>
              <a:sym typeface="Times New Roman"/>
            </a:endParaRPr>
          </a:p>
        </p:txBody>
      </p:sp>
      <p:sp>
        <p:nvSpPr>
          <p:cNvPr id="95" name="Google Shape;95;p19"/>
          <p:cNvSpPr txBox="1"/>
          <p:nvPr>
            <p:ph idx="1" type="body"/>
          </p:nvPr>
        </p:nvSpPr>
        <p:spPr>
          <a:xfrm>
            <a:off x="311700" y="1152475"/>
            <a:ext cx="4782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Specially designed transformer which is used to measure high alternating current is called instrument transformer</a:t>
            </a:r>
            <a:endParaRPr>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Current Transformer: It is used to measure alternating current &amp; protection in power system</a:t>
            </a:r>
            <a:endParaRPr>
              <a:latin typeface="Times New Roman"/>
              <a:ea typeface="Times New Roman"/>
              <a:cs typeface="Times New Roman"/>
              <a:sym typeface="Times New Roman"/>
            </a:endParaRPr>
          </a:p>
          <a:p>
            <a:pPr indent="0" lvl="0" marL="0" rtl="0" algn="l">
              <a:spcBef>
                <a:spcPts val="1200"/>
              </a:spcBef>
              <a:spcAft>
                <a:spcPts val="1200"/>
              </a:spcAft>
              <a:buNone/>
            </a:pPr>
            <a:r>
              <a:rPr lang="en">
                <a:latin typeface="Times New Roman"/>
                <a:ea typeface="Times New Roman"/>
                <a:cs typeface="Times New Roman"/>
                <a:sym typeface="Times New Roman"/>
              </a:rPr>
              <a:t>Potential Transformer: Potential </a:t>
            </a:r>
            <a:r>
              <a:rPr lang="en">
                <a:latin typeface="Times New Roman"/>
                <a:ea typeface="Times New Roman"/>
                <a:cs typeface="Times New Roman"/>
                <a:sym typeface="Times New Roman"/>
              </a:rPr>
              <a:t>transformer</a:t>
            </a:r>
            <a:r>
              <a:rPr lang="en">
                <a:latin typeface="Times New Roman"/>
                <a:ea typeface="Times New Roman"/>
                <a:cs typeface="Times New Roman"/>
                <a:sym typeface="Times New Roman"/>
              </a:rPr>
              <a:t> is a voltage step down transformer which reduces the voltage of a suitable value </a:t>
            </a:r>
            <a:endParaRPr>
              <a:latin typeface="Times New Roman"/>
              <a:ea typeface="Times New Roman"/>
              <a:cs typeface="Times New Roman"/>
              <a:sym typeface="Times New Roman"/>
            </a:endParaRPr>
          </a:p>
        </p:txBody>
      </p:sp>
      <p:pic>
        <p:nvPicPr>
          <p:cNvPr id="96" name="Google Shape;96;p19"/>
          <p:cNvPicPr preferRelativeResize="0"/>
          <p:nvPr/>
        </p:nvPicPr>
        <p:blipFill>
          <a:blip r:embed="rId3">
            <a:alphaModFix/>
          </a:blip>
          <a:stretch>
            <a:fillRect/>
          </a:stretch>
        </p:blipFill>
        <p:spPr>
          <a:xfrm>
            <a:off x="6317550" y="0"/>
            <a:ext cx="2826450" cy="3820975"/>
          </a:xfrm>
          <a:prstGeom prst="rect">
            <a:avLst/>
          </a:prstGeom>
          <a:noFill/>
          <a:ln>
            <a:noFill/>
          </a:ln>
        </p:spPr>
      </p:pic>
      <p:pic>
        <p:nvPicPr>
          <p:cNvPr id="97" name="Google Shape;97;p19"/>
          <p:cNvPicPr preferRelativeResize="0"/>
          <p:nvPr/>
        </p:nvPicPr>
        <p:blipFill>
          <a:blip r:embed="rId4">
            <a:alphaModFix/>
          </a:blip>
          <a:stretch>
            <a:fillRect/>
          </a:stretch>
        </p:blipFill>
        <p:spPr>
          <a:xfrm>
            <a:off x="6317550" y="3429000"/>
            <a:ext cx="2773300" cy="1714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PROTECTION SCHEMES </a:t>
            </a:r>
            <a:endParaRPr>
              <a:latin typeface="Times New Roman"/>
              <a:ea typeface="Times New Roman"/>
              <a:cs typeface="Times New Roman"/>
              <a:sym typeface="Times New Roman"/>
            </a:endParaRPr>
          </a:p>
        </p:txBody>
      </p:sp>
      <p:sp>
        <p:nvSpPr>
          <p:cNvPr id="103" name="Google Shape;103;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Capital investment is </a:t>
            </a:r>
            <a:r>
              <a:rPr lang="en">
                <a:latin typeface="Times New Roman"/>
                <a:ea typeface="Times New Roman"/>
                <a:cs typeface="Times New Roman"/>
                <a:sym typeface="Times New Roman"/>
              </a:rPr>
              <a:t>involved</a:t>
            </a:r>
            <a:r>
              <a:rPr lang="en">
                <a:latin typeface="Times New Roman"/>
                <a:ea typeface="Times New Roman"/>
                <a:cs typeface="Times New Roman"/>
                <a:sym typeface="Times New Roman"/>
              </a:rPr>
              <a:t> in the power system so great that proper precaution must be taken to ensure that the equipments not only operate as nearly as possible to peak efficient but also it is protected from the accident.</a:t>
            </a:r>
            <a:endParaRPr>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Two main components of protection schemes:</a:t>
            </a:r>
            <a:endParaRPr>
              <a:latin typeface="Times New Roman"/>
              <a:ea typeface="Times New Roman"/>
              <a:cs typeface="Times New Roman"/>
              <a:sym typeface="Times New Roman"/>
            </a:endParaRPr>
          </a:p>
          <a:p>
            <a:pPr indent="-342900" lvl="0" marL="914400" rtl="0" algn="l">
              <a:spcBef>
                <a:spcPts val="1200"/>
              </a:spcBef>
              <a:spcAft>
                <a:spcPts val="0"/>
              </a:spcAft>
              <a:buSzPts val="1800"/>
              <a:buFont typeface="Times New Roman"/>
              <a:buChar char="●"/>
            </a:pPr>
            <a:r>
              <a:rPr lang="en">
                <a:latin typeface="Times New Roman"/>
                <a:ea typeface="Times New Roman"/>
                <a:cs typeface="Times New Roman"/>
                <a:sym typeface="Times New Roman"/>
              </a:rPr>
              <a:t>Protective relay</a:t>
            </a:r>
            <a:endParaRPr>
              <a:latin typeface="Times New Roman"/>
              <a:ea typeface="Times New Roman"/>
              <a:cs typeface="Times New Roman"/>
              <a:sym typeface="Times New Roman"/>
            </a:endParaRPr>
          </a:p>
          <a:p>
            <a:pPr indent="-342900" lvl="0" marL="914400" rtl="0" algn="l">
              <a:spcBef>
                <a:spcPts val="0"/>
              </a:spcBef>
              <a:spcAft>
                <a:spcPts val="0"/>
              </a:spcAft>
              <a:buSzPts val="1800"/>
              <a:buFont typeface="Times New Roman"/>
              <a:buChar char="●"/>
            </a:pPr>
            <a:r>
              <a:rPr lang="en">
                <a:latin typeface="Times New Roman"/>
                <a:ea typeface="Times New Roman"/>
                <a:cs typeface="Times New Roman"/>
                <a:sym typeface="Times New Roman"/>
              </a:rPr>
              <a:t>Circuit</a:t>
            </a:r>
            <a:r>
              <a:rPr lang="en">
                <a:latin typeface="Times New Roman"/>
                <a:ea typeface="Times New Roman"/>
                <a:cs typeface="Times New Roman"/>
                <a:sym typeface="Times New Roman"/>
              </a:rPr>
              <a:t> breakers </a:t>
            </a:r>
            <a:endParaRPr>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PROTECTIVE RELAYS AND CIRCUIT BREAKERS</a:t>
            </a:r>
            <a:endParaRPr>
              <a:latin typeface="Times New Roman"/>
              <a:ea typeface="Times New Roman"/>
              <a:cs typeface="Times New Roman"/>
              <a:sym typeface="Times New Roman"/>
            </a:endParaRPr>
          </a:p>
        </p:txBody>
      </p:sp>
      <p:sp>
        <p:nvSpPr>
          <p:cNvPr id="109" name="Google Shape;109;p21"/>
          <p:cNvSpPr txBox="1"/>
          <p:nvPr>
            <p:ph idx="1" type="body"/>
          </p:nvPr>
        </p:nvSpPr>
        <p:spPr>
          <a:xfrm>
            <a:off x="311700" y="1152475"/>
            <a:ext cx="56034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Times New Roman"/>
                <a:ea typeface="Times New Roman"/>
                <a:cs typeface="Times New Roman"/>
                <a:sym typeface="Times New Roman"/>
              </a:rPr>
              <a:t>When failure </a:t>
            </a:r>
            <a:r>
              <a:rPr lang="en">
                <a:latin typeface="Times New Roman"/>
                <a:ea typeface="Times New Roman"/>
                <a:cs typeface="Times New Roman"/>
                <a:sym typeface="Times New Roman"/>
              </a:rPr>
              <a:t>occurs at any part of the system it must be quickly detected and disconnected from the system</a:t>
            </a:r>
            <a:endParaRPr>
              <a:latin typeface="Times New Roman"/>
              <a:ea typeface="Times New Roman"/>
              <a:cs typeface="Times New Roman"/>
              <a:sym typeface="Times New Roman"/>
            </a:endParaRPr>
          </a:p>
          <a:p>
            <a:pPr indent="0" lvl="0" marL="0" rtl="0" algn="l">
              <a:spcBef>
                <a:spcPts val="1200"/>
              </a:spcBef>
              <a:spcAft>
                <a:spcPts val="0"/>
              </a:spcAft>
              <a:buNone/>
            </a:pPr>
            <a:r>
              <a:rPr lang="en">
                <a:latin typeface="Times New Roman"/>
                <a:ea typeface="Times New Roman"/>
                <a:cs typeface="Times New Roman"/>
                <a:sym typeface="Times New Roman"/>
              </a:rPr>
              <a:t>Rapid disconnection of the faulted apparatus limits the amount of damage to it and prevents the effect of fault from spreading into the system.</a:t>
            </a:r>
            <a:endParaRPr>
              <a:latin typeface="Times New Roman"/>
              <a:ea typeface="Times New Roman"/>
              <a:cs typeface="Times New Roman"/>
              <a:sym typeface="Times New Roman"/>
            </a:endParaRPr>
          </a:p>
          <a:p>
            <a:pPr indent="0" lvl="0" marL="0" rtl="0" algn="l">
              <a:spcBef>
                <a:spcPts val="1200"/>
              </a:spcBef>
              <a:spcAft>
                <a:spcPts val="1200"/>
              </a:spcAft>
              <a:buNone/>
            </a:pPr>
            <a:r>
              <a:rPr lang="en">
                <a:latin typeface="Times New Roman"/>
                <a:ea typeface="Times New Roman"/>
                <a:cs typeface="Times New Roman"/>
                <a:sym typeface="Times New Roman"/>
              </a:rPr>
              <a:t>For high voltage circuit relays are employed to serve the desired function of automatic protective gear. The relays detect the fault and supply the information to the circuit breaker.</a:t>
            </a:r>
            <a:endParaRPr>
              <a:latin typeface="Times New Roman"/>
              <a:ea typeface="Times New Roman"/>
              <a:cs typeface="Times New Roman"/>
              <a:sym typeface="Times New Roman"/>
            </a:endParaRPr>
          </a:p>
        </p:txBody>
      </p:sp>
      <p:pic>
        <p:nvPicPr>
          <p:cNvPr id="110" name="Google Shape;110;p21"/>
          <p:cNvPicPr preferRelativeResize="0"/>
          <p:nvPr/>
        </p:nvPicPr>
        <p:blipFill>
          <a:blip r:embed="rId3">
            <a:alphaModFix/>
          </a:blip>
          <a:stretch>
            <a:fillRect/>
          </a:stretch>
        </p:blipFill>
        <p:spPr>
          <a:xfrm>
            <a:off x="5915025" y="1432583"/>
            <a:ext cx="3228975" cy="23723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