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8"/>
  </p:notesMasterIdLst>
  <p:handoutMasterIdLst>
    <p:handoutMasterId r:id="rId39"/>
  </p:handoutMasterIdLst>
  <p:sldIdLst>
    <p:sldId id="596" r:id="rId6"/>
    <p:sldId id="718" r:id="rId7"/>
    <p:sldId id="688" r:id="rId8"/>
    <p:sldId id="691" r:id="rId9"/>
    <p:sldId id="724" r:id="rId10"/>
    <p:sldId id="725" r:id="rId11"/>
    <p:sldId id="692" r:id="rId12"/>
    <p:sldId id="726" r:id="rId13"/>
    <p:sldId id="694" r:id="rId14"/>
    <p:sldId id="695" r:id="rId15"/>
    <p:sldId id="727" r:id="rId16"/>
    <p:sldId id="729" r:id="rId17"/>
    <p:sldId id="697" r:id="rId18"/>
    <p:sldId id="728" r:id="rId19"/>
    <p:sldId id="696" r:id="rId20"/>
    <p:sldId id="699" r:id="rId21"/>
    <p:sldId id="730" r:id="rId22"/>
    <p:sldId id="701" r:id="rId23"/>
    <p:sldId id="702" r:id="rId24"/>
    <p:sldId id="731" r:id="rId25"/>
    <p:sldId id="698" r:id="rId26"/>
    <p:sldId id="703" r:id="rId27"/>
    <p:sldId id="704" r:id="rId28"/>
    <p:sldId id="705" r:id="rId29"/>
    <p:sldId id="711" r:id="rId30"/>
    <p:sldId id="715" r:id="rId31"/>
    <p:sldId id="716" r:id="rId32"/>
    <p:sldId id="717" r:id="rId33"/>
    <p:sldId id="689" r:id="rId34"/>
    <p:sldId id="721" r:id="rId35"/>
    <p:sldId id="722" r:id="rId36"/>
    <p:sldId id="723"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96"/>
            <p14:sldId id="718"/>
            <p14:sldId id="688"/>
            <p14:sldId id="691"/>
            <p14:sldId id="724"/>
            <p14:sldId id="725"/>
            <p14:sldId id="692"/>
            <p14:sldId id="726"/>
            <p14:sldId id="694"/>
            <p14:sldId id="695"/>
            <p14:sldId id="727"/>
            <p14:sldId id="729"/>
            <p14:sldId id="697"/>
            <p14:sldId id="728"/>
            <p14:sldId id="696"/>
            <p14:sldId id="699"/>
            <p14:sldId id="730"/>
            <p14:sldId id="701"/>
            <p14:sldId id="702"/>
            <p14:sldId id="731"/>
            <p14:sldId id="698"/>
            <p14:sldId id="703"/>
            <p14:sldId id="704"/>
            <p14:sldId id="705"/>
            <p14:sldId id="711"/>
            <p14:sldId id="715"/>
            <p14:sldId id="716"/>
            <p14:sldId id="717"/>
            <p14:sldId id="689"/>
            <p14:sldId id="721"/>
            <p14:sldId id="722"/>
            <p14:sldId id="723"/>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81" d="100"/>
          <a:sy n="81" d="100"/>
        </p:scale>
        <p:origin x="426" y="9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2/15/2021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2/15/2021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dotnet/api/Microsoft.AspNetCore.Http.RequestDelegate?view=aspnetcore-2.0"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E9E66C-8955-4442-8BA7-4D574B05499F}"/>
              </a:ext>
            </a:extLst>
          </p:cNvPr>
          <p:cNvSpPr/>
          <p:nvPr/>
        </p:nvSpPr>
        <p:spPr>
          <a:xfrm>
            <a:off x="582294" y="305192"/>
            <a:ext cx="3945888" cy="461665"/>
          </a:xfrm>
          <a:prstGeom prst="rect">
            <a:avLst/>
          </a:prstGeom>
        </p:spPr>
        <p:txBody>
          <a:bodyPr wrap="none">
            <a:spAutoFit/>
          </a:bodyPr>
          <a:lstStyle/>
          <a:p>
            <a:r>
              <a:rPr lang="en-IN" sz="2400" b="1" dirty="0">
                <a:solidFill>
                  <a:srgbClr val="000000"/>
                </a:solidFill>
                <a:latin typeface="Segoe UI" panose="020B0502040204020203" pitchFamily="34" charset="0"/>
              </a:rPr>
              <a:t>ASP.NET Core Middleware</a:t>
            </a:r>
          </a:p>
        </p:txBody>
      </p:sp>
      <p:sp>
        <p:nvSpPr>
          <p:cNvPr id="3" name="Rectangle 2">
            <a:extLst>
              <a:ext uri="{FF2B5EF4-FFF2-40B4-BE49-F238E27FC236}">
                <a16:creationId xmlns:a16="http://schemas.microsoft.com/office/drawing/2014/main" id="{9CD11188-781E-4545-B14C-8141FB256D93}"/>
              </a:ext>
            </a:extLst>
          </p:cNvPr>
          <p:cNvSpPr/>
          <p:nvPr/>
        </p:nvSpPr>
        <p:spPr>
          <a:xfrm>
            <a:off x="582294" y="1088962"/>
            <a:ext cx="10717077" cy="4247317"/>
          </a:xfrm>
          <a:prstGeom prst="rect">
            <a:avLst/>
          </a:prstGeom>
        </p:spPr>
        <p:txBody>
          <a:bodyPr wrap="square">
            <a:spAutoFit/>
          </a:bodyPr>
          <a:lstStyle/>
          <a:p>
            <a:r>
              <a:rPr lang="en-IN" b="1" dirty="0">
                <a:solidFill>
                  <a:srgbClr val="000000"/>
                </a:solidFill>
                <a:latin typeface="Segoe UI" panose="020B0502040204020203" pitchFamily="34" charset="0"/>
              </a:rPr>
              <a:t>What is middleware?</a:t>
            </a:r>
          </a:p>
          <a:p>
            <a:endParaRPr lang="en-IN" b="1" dirty="0">
              <a:solidFill>
                <a:srgbClr val="000000"/>
              </a:solidFill>
              <a:latin typeface="Segoe UI" panose="020B0502040204020203" pitchFamily="34" charset="0"/>
            </a:endParaRPr>
          </a:p>
          <a:p>
            <a:r>
              <a:rPr lang="en-US" dirty="0"/>
              <a:t>Middleware is software that's assembled into an application pipeline to handle requests and responses.</a:t>
            </a:r>
          </a:p>
          <a:p>
            <a:r>
              <a:rPr lang="en-US" dirty="0"/>
              <a:t> </a:t>
            </a:r>
          </a:p>
          <a:p>
            <a:r>
              <a:rPr lang="en-US" dirty="0"/>
              <a:t>Each component:</a:t>
            </a:r>
          </a:p>
          <a:p>
            <a:pPr marL="285750" indent="-285750">
              <a:buFont typeface="Arial" panose="020B0604020202020204" pitchFamily="34" charset="0"/>
              <a:buChar char="•"/>
            </a:pPr>
            <a:r>
              <a:rPr lang="en-US" dirty="0"/>
              <a:t>Chooses whether to pass the request to the next component in the pipeline.</a:t>
            </a:r>
          </a:p>
          <a:p>
            <a:pPr marL="285750" indent="-285750">
              <a:buFont typeface="Arial" panose="020B0604020202020204" pitchFamily="34" charset="0"/>
              <a:buChar char="•"/>
            </a:pPr>
            <a:r>
              <a:rPr lang="en-US" dirty="0"/>
              <a:t>Can perform work before and after the next component in the pipeline is invoked.</a:t>
            </a:r>
          </a:p>
          <a:p>
            <a:r>
              <a:rPr lang="en-US" dirty="0">
                <a:solidFill>
                  <a:srgbClr val="FF0000"/>
                </a:solidFill>
              </a:rPr>
              <a:t>[works on a concepts of chaining]</a:t>
            </a:r>
          </a:p>
          <a:p>
            <a:endParaRPr lang="en-US" dirty="0">
              <a:solidFill>
                <a:srgbClr val="FF0000"/>
              </a:solidFill>
            </a:endParaRPr>
          </a:p>
          <a:p>
            <a:r>
              <a:rPr lang="en-US" dirty="0"/>
              <a:t>Request delegates are used to build the request pipeline. The request delegates handle each HTTP request.</a:t>
            </a:r>
          </a:p>
          <a:p>
            <a:endParaRPr lang="en-US" dirty="0"/>
          </a:p>
          <a:p>
            <a:r>
              <a:rPr lang="en-US" dirty="0"/>
              <a:t>Each middleware component in the request pipeline is responsible for invoking the next component in the pipeline, or </a:t>
            </a:r>
            <a:r>
              <a:rPr lang="en-US" dirty="0">
                <a:solidFill>
                  <a:srgbClr val="FF0000"/>
                </a:solidFill>
              </a:rPr>
              <a:t>short-circuiting</a:t>
            </a:r>
            <a:r>
              <a:rPr lang="en-US" dirty="0"/>
              <a:t> the chain if appropriate.</a:t>
            </a:r>
          </a:p>
          <a:p>
            <a:endParaRPr lang="en-IN" b="1"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658160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62ED9-3FDA-4F08-AE37-BA2B4F3A6EE2}"/>
              </a:ext>
            </a:extLst>
          </p:cNvPr>
          <p:cNvSpPr/>
          <p:nvPr/>
        </p:nvSpPr>
        <p:spPr>
          <a:xfrm>
            <a:off x="475639" y="305191"/>
            <a:ext cx="6300571" cy="523220"/>
          </a:xfrm>
          <a:prstGeom prst="rect">
            <a:avLst/>
          </a:prstGeom>
        </p:spPr>
        <p:txBody>
          <a:bodyPr wrap="none">
            <a:spAutoFit/>
          </a:bodyPr>
          <a:lstStyle/>
          <a:p>
            <a:r>
              <a:rPr lang="en-US" sz="2800" b="1" dirty="0">
                <a:solidFill>
                  <a:srgbClr val="222222"/>
                </a:solidFill>
                <a:latin typeface="Fauna One"/>
              </a:rPr>
              <a:t>Configure Middleware with Use and Run </a:t>
            </a:r>
            <a:endParaRPr lang="en-US" sz="2800" b="1" i="0" dirty="0">
              <a:solidFill>
                <a:srgbClr val="222222"/>
              </a:solidFill>
              <a:effectLst/>
              <a:latin typeface="Fauna One"/>
            </a:endParaRPr>
          </a:p>
        </p:txBody>
      </p:sp>
      <p:sp>
        <p:nvSpPr>
          <p:cNvPr id="3" name="Rectangle 2">
            <a:extLst>
              <a:ext uri="{FF2B5EF4-FFF2-40B4-BE49-F238E27FC236}">
                <a16:creationId xmlns:a16="http://schemas.microsoft.com/office/drawing/2014/main" id="{C6121091-FB5F-4526-8B2C-8D77A4C7D434}"/>
              </a:ext>
            </a:extLst>
          </p:cNvPr>
          <p:cNvSpPr/>
          <p:nvPr/>
        </p:nvSpPr>
        <p:spPr>
          <a:xfrm>
            <a:off x="475639" y="997357"/>
            <a:ext cx="11424624" cy="1938992"/>
          </a:xfrm>
          <a:prstGeom prst="rect">
            <a:avLst/>
          </a:prstGeom>
        </p:spPr>
        <p:txBody>
          <a:bodyPr wrap="square">
            <a:spAutoFit/>
          </a:bodyPr>
          <a:lstStyle/>
          <a:p>
            <a:r>
              <a:rPr lang="en-US" sz="2400" dirty="0">
                <a:solidFill>
                  <a:srgbClr val="222222"/>
                </a:solidFill>
                <a:latin typeface="Noto Sans"/>
              </a:rPr>
              <a:t>The </a:t>
            </a:r>
            <a:r>
              <a:rPr lang="en-US" sz="2400" dirty="0">
                <a:solidFill>
                  <a:srgbClr val="FF0000"/>
                </a:solidFill>
                <a:latin typeface="Noto Sans"/>
              </a:rPr>
              <a:t>Use</a:t>
            </a:r>
            <a:r>
              <a:rPr lang="en-US" sz="2400" dirty="0">
                <a:solidFill>
                  <a:srgbClr val="222222"/>
                </a:solidFill>
                <a:latin typeface="Noto Sans"/>
              </a:rPr>
              <a:t> and </a:t>
            </a:r>
            <a:r>
              <a:rPr lang="en-US" sz="2400" dirty="0">
                <a:solidFill>
                  <a:srgbClr val="FF0000"/>
                </a:solidFill>
                <a:latin typeface="Noto Sans"/>
              </a:rPr>
              <a:t>Run</a:t>
            </a:r>
            <a:r>
              <a:rPr lang="en-US" sz="2400" dirty="0">
                <a:solidFill>
                  <a:srgbClr val="222222"/>
                </a:solidFill>
                <a:latin typeface="Noto Sans"/>
              </a:rPr>
              <a:t> method extensions allow us to register the Inline </a:t>
            </a:r>
            <a:r>
              <a:rPr lang="en-US" sz="2400" dirty="0" err="1">
                <a:solidFill>
                  <a:srgbClr val="222222"/>
                </a:solidFill>
                <a:latin typeface="Noto Sans"/>
              </a:rPr>
              <a:t>Middlewares</a:t>
            </a:r>
            <a:r>
              <a:rPr lang="en-US" sz="2400" dirty="0">
                <a:solidFill>
                  <a:srgbClr val="222222"/>
                </a:solidFill>
                <a:latin typeface="Noto Sans"/>
              </a:rPr>
              <a:t> to the Request pipeline</a:t>
            </a:r>
          </a:p>
          <a:p>
            <a:r>
              <a:rPr lang="en-US" sz="2400" dirty="0">
                <a:solidFill>
                  <a:srgbClr val="222222"/>
                </a:solidFill>
                <a:latin typeface="Noto Sans"/>
              </a:rPr>
              <a:t>The </a:t>
            </a:r>
            <a:r>
              <a:rPr lang="en-US" sz="2400" dirty="0">
                <a:solidFill>
                  <a:srgbClr val="FF0000"/>
                </a:solidFill>
                <a:latin typeface="Noto Sans"/>
              </a:rPr>
              <a:t>Run</a:t>
            </a:r>
            <a:r>
              <a:rPr lang="en-US" sz="2400" dirty="0">
                <a:solidFill>
                  <a:srgbClr val="222222"/>
                </a:solidFill>
                <a:latin typeface="Noto Sans"/>
              </a:rPr>
              <a:t> method adds the terminating middleware</a:t>
            </a:r>
          </a:p>
          <a:p>
            <a:r>
              <a:rPr lang="en-US" sz="2400" dirty="0">
                <a:solidFill>
                  <a:srgbClr val="222222"/>
                </a:solidFill>
                <a:latin typeface="Noto Sans"/>
              </a:rPr>
              <a:t>The </a:t>
            </a:r>
            <a:r>
              <a:rPr lang="en-US" sz="2400" dirty="0">
                <a:solidFill>
                  <a:srgbClr val="FF0000"/>
                </a:solidFill>
                <a:latin typeface="Noto Sans"/>
              </a:rPr>
              <a:t>Use</a:t>
            </a:r>
            <a:r>
              <a:rPr lang="en-US" sz="2400" dirty="0">
                <a:solidFill>
                  <a:srgbClr val="222222"/>
                </a:solidFill>
                <a:latin typeface="Noto Sans"/>
              </a:rPr>
              <a:t> method adds the middleware, which may call the next middleware in the pipeline</a:t>
            </a:r>
          </a:p>
          <a:p>
            <a:r>
              <a:rPr lang="en-US" sz="2400" dirty="0">
                <a:solidFill>
                  <a:srgbClr val="222222"/>
                </a:solidFill>
                <a:latin typeface="Noto Sans"/>
              </a:rPr>
              <a:t>Now let us add one more middleware using the </a:t>
            </a:r>
            <a:r>
              <a:rPr lang="en-US" sz="2400" dirty="0" err="1">
                <a:solidFill>
                  <a:srgbClr val="222222"/>
                </a:solidFill>
                <a:latin typeface="Noto Sans"/>
              </a:rPr>
              <a:t>app.Run</a:t>
            </a:r>
            <a:endParaRPr lang="en-US" sz="2400" b="0" i="0" dirty="0">
              <a:solidFill>
                <a:srgbClr val="222222"/>
              </a:solidFill>
              <a:effectLst/>
              <a:latin typeface="Noto Sans"/>
            </a:endParaRPr>
          </a:p>
        </p:txBody>
      </p:sp>
    </p:spTree>
    <p:extLst>
      <p:ext uri="{BB962C8B-B14F-4D97-AF65-F5344CB8AC3E}">
        <p14:creationId xmlns:p14="http://schemas.microsoft.com/office/powerpoint/2010/main" val="9210180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845F18-3EFA-4877-83CE-0CAE335E7AE4}"/>
              </a:ext>
            </a:extLst>
          </p:cNvPr>
          <p:cNvPicPr>
            <a:picLocks noChangeAspect="1"/>
          </p:cNvPicPr>
          <p:nvPr/>
        </p:nvPicPr>
        <p:blipFill>
          <a:blip r:embed="rId2"/>
          <a:stretch>
            <a:fillRect/>
          </a:stretch>
        </p:blipFill>
        <p:spPr>
          <a:xfrm>
            <a:off x="336735" y="321190"/>
            <a:ext cx="11232756" cy="5414592"/>
          </a:xfrm>
          <a:prstGeom prst="rect">
            <a:avLst/>
          </a:prstGeom>
        </p:spPr>
      </p:pic>
    </p:spTree>
    <p:extLst>
      <p:ext uri="{BB962C8B-B14F-4D97-AF65-F5344CB8AC3E}">
        <p14:creationId xmlns:p14="http://schemas.microsoft.com/office/powerpoint/2010/main" val="31423956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9DF9EF-9F68-4E3A-99A7-31F418934B6C}"/>
              </a:ext>
            </a:extLst>
          </p:cNvPr>
          <p:cNvPicPr>
            <a:picLocks noChangeAspect="1"/>
          </p:cNvPicPr>
          <p:nvPr/>
        </p:nvPicPr>
        <p:blipFill>
          <a:blip r:embed="rId2"/>
          <a:stretch>
            <a:fillRect/>
          </a:stretch>
        </p:blipFill>
        <p:spPr>
          <a:xfrm>
            <a:off x="142895" y="263359"/>
            <a:ext cx="7902504" cy="3726749"/>
          </a:xfrm>
          <a:prstGeom prst="rect">
            <a:avLst/>
          </a:prstGeom>
        </p:spPr>
      </p:pic>
    </p:spTree>
    <p:extLst>
      <p:ext uri="{BB962C8B-B14F-4D97-AF65-F5344CB8AC3E}">
        <p14:creationId xmlns:p14="http://schemas.microsoft.com/office/powerpoint/2010/main" val="27661749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C521A-DAD8-4F5C-AB6B-326C050942A7}"/>
              </a:ext>
            </a:extLst>
          </p:cNvPr>
          <p:cNvSpPr/>
          <p:nvPr/>
        </p:nvSpPr>
        <p:spPr>
          <a:xfrm>
            <a:off x="422366" y="372853"/>
            <a:ext cx="11020697" cy="3416320"/>
          </a:xfrm>
          <a:prstGeom prst="rect">
            <a:avLst/>
          </a:prstGeom>
        </p:spPr>
        <p:txBody>
          <a:bodyPr wrap="square">
            <a:spAutoFit/>
          </a:bodyPr>
          <a:lstStyle/>
          <a:p>
            <a:r>
              <a:rPr lang="en-US" sz="2400" dirty="0">
                <a:solidFill>
                  <a:srgbClr val="222222"/>
                </a:solidFill>
                <a:latin typeface="Noto Sans"/>
              </a:rPr>
              <a:t>The </a:t>
            </a:r>
            <a:r>
              <a:rPr lang="en-US" sz="2400" dirty="0" err="1">
                <a:solidFill>
                  <a:srgbClr val="FF0000"/>
                </a:solidFill>
                <a:latin typeface="Noto Sans"/>
              </a:rPr>
              <a:t>app.Use</a:t>
            </a:r>
            <a:r>
              <a:rPr lang="en-US" sz="2400" dirty="0">
                <a:solidFill>
                  <a:srgbClr val="222222"/>
                </a:solidFill>
                <a:latin typeface="Noto Sans"/>
              </a:rPr>
              <a:t> gets two arguments. One is </a:t>
            </a:r>
            <a:r>
              <a:rPr lang="en-US" sz="2400" dirty="0" err="1">
                <a:solidFill>
                  <a:srgbClr val="222222"/>
                </a:solidFill>
                <a:latin typeface="Noto Sans"/>
              </a:rPr>
              <a:t>HttpContext</a:t>
            </a:r>
            <a:r>
              <a:rPr lang="en-US" sz="2400" dirty="0">
                <a:solidFill>
                  <a:srgbClr val="222222"/>
                </a:solidFill>
                <a:latin typeface="Noto Sans"/>
              </a:rPr>
              <a:t> and the second one is a </a:t>
            </a:r>
            <a:r>
              <a:rPr lang="en-US" sz="2400" dirty="0" err="1">
                <a:solidFill>
                  <a:srgbClr val="222222"/>
                </a:solidFill>
                <a:latin typeface="Noto Sans"/>
              </a:rPr>
              <a:t>RequestDelegate</a:t>
            </a:r>
            <a:r>
              <a:rPr lang="en-US" sz="2400" dirty="0">
                <a:solidFill>
                  <a:srgbClr val="222222"/>
                </a:solidFill>
                <a:latin typeface="Noto Sans"/>
              </a:rPr>
              <a:t>, which is basically the reference to the next middleware.</a:t>
            </a:r>
          </a:p>
          <a:p>
            <a:endParaRPr lang="en-US" sz="2400" dirty="0">
              <a:solidFill>
                <a:srgbClr val="222222"/>
              </a:solidFill>
              <a:latin typeface="Noto Sans"/>
            </a:endParaRPr>
          </a:p>
          <a:p>
            <a:r>
              <a:rPr lang="en-US" sz="2400" dirty="0">
                <a:solidFill>
                  <a:srgbClr val="222222"/>
                </a:solidFill>
                <a:latin typeface="Noto Sans"/>
              </a:rPr>
              <a:t>Now, run the code again.</a:t>
            </a:r>
          </a:p>
          <a:p>
            <a:endParaRPr lang="en-US" sz="2400" dirty="0">
              <a:solidFill>
                <a:srgbClr val="222222"/>
              </a:solidFill>
              <a:latin typeface="Noto Sans"/>
            </a:endParaRPr>
          </a:p>
          <a:p>
            <a:r>
              <a:rPr lang="en-US" sz="2400" dirty="0">
                <a:solidFill>
                  <a:srgbClr val="222222"/>
                </a:solidFill>
                <a:latin typeface="Noto Sans"/>
              </a:rPr>
              <a:t>The message “Hello world from the middleware 1” appears on the browser. </a:t>
            </a:r>
            <a:r>
              <a:rPr lang="en-US" sz="2400" dirty="0">
                <a:solidFill>
                  <a:srgbClr val="FF0000"/>
                </a:solidFill>
                <a:latin typeface="Noto Sans"/>
              </a:rPr>
              <a:t>The message from the second middleware does not appear</a:t>
            </a:r>
          </a:p>
          <a:p>
            <a:endParaRPr lang="en-US" sz="2400" dirty="0">
              <a:solidFill>
                <a:srgbClr val="FF0000"/>
              </a:solidFill>
              <a:latin typeface="Noto Sans"/>
            </a:endParaRPr>
          </a:p>
          <a:p>
            <a:r>
              <a:rPr lang="en-US" sz="2400" dirty="0">
                <a:solidFill>
                  <a:srgbClr val="222222"/>
                </a:solidFill>
                <a:latin typeface="Noto Sans"/>
              </a:rPr>
              <a:t>That is because it is the responsibility of the middleware to invoke the next middleware</a:t>
            </a:r>
            <a:endParaRPr lang="en-US" sz="2400" b="0" i="0" dirty="0">
              <a:solidFill>
                <a:srgbClr val="222222"/>
              </a:solidFill>
              <a:effectLst/>
              <a:latin typeface="Noto Sans"/>
            </a:endParaRPr>
          </a:p>
        </p:txBody>
      </p:sp>
      <p:sp>
        <p:nvSpPr>
          <p:cNvPr id="3" name="Rectangle 2">
            <a:extLst>
              <a:ext uri="{FF2B5EF4-FFF2-40B4-BE49-F238E27FC236}">
                <a16:creationId xmlns:a16="http://schemas.microsoft.com/office/drawing/2014/main" id="{396AD81B-7BD6-4405-928A-94CF9C7540AA}"/>
              </a:ext>
            </a:extLst>
          </p:cNvPr>
          <p:cNvSpPr/>
          <p:nvPr/>
        </p:nvSpPr>
        <p:spPr>
          <a:xfrm>
            <a:off x="422366" y="4338935"/>
            <a:ext cx="11020697" cy="1569660"/>
          </a:xfrm>
          <a:prstGeom prst="rect">
            <a:avLst/>
          </a:prstGeom>
        </p:spPr>
        <p:txBody>
          <a:bodyPr wrap="square">
            <a:spAutoFit/>
          </a:bodyPr>
          <a:lstStyle/>
          <a:p>
            <a:r>
              <a:rPr lang="en-US" sz="2400" dirty="0">
                <a:solidFill>
                  <a:srgbClr val="222222"/>
                </a:solidFill>
                <a:latin typeface="Noto Sans"/>
              </a:rPr>
              <a:t>We can invoke the next middleware by calling the </a:t>
            </a:r>
            <a:r>
              <a:rPr lang="en-US" sz="2400" dirty="0">
                <a:solidFill>
                  <a:srgbClr val="FF0000"/>
                </a:solidFill>
                <a:latin typeface="Noto Sans"/>
              </a:rPr>
              <a:t>invoke</a:t>
            </a:r>
            <a:r>
              <a:rPr lang="en-US" sz="2400" dirty="0">
                <a:solidFill>
                  <a:srgbClr val="222222"/>
                </a:solidFill>
                <a:latin typeface="Noto Sans"/>
              </a:rPr>
              <a:t> method of the next middleware, reference to which given to us in the constructor. </a:t>
            </a:r>
          </a:p>
          <a:p>
            <a:endParaRPr lang="en-US" sz="2400" dirty="0">
              <a:solidFill>
                <a:srgbClr val="222222"/>
              </a:solidFill>
              <a:latin typeface="Noto Sans"/>
            </a:endParaRPr>
          </a:p>
          <a:p>
            <a:r>
              <a:rPr lang="en-US" sz="2400" dirty="0">
                <a:solidFill>
                  <a:srgbClr val="222222"/>
                </a:solidFill>
                <a:latin typeface="Noto Sans"/>
              </a:rPr>
              <a:t>Now let’s modify the code to do that</a:t>
            </a:r>
            <a:endParaRPr lang="en-IN" sz="2400" dirty="0"/>
          </a:p>
        </p:txBody>
      </p:sp>
    </p:spTree>
    <p:extLst>
      <p:ext uri="{BB962C8B-B14F-4D97-AF65-F5344CB8AC3E}">
        <p14:creationId xmlns:p14="http://schemas.microsoft.com/office/powerpoint/2010/main" val="25665991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9E4039-2085-4E46-B914-D6F2365EAC64}"/>
              </a:ext>
            </a:extLst>
          </p:cNvPr>
          <p:cNvPicPr>
            <a:picLocks noChangeAspect="1"/>
          </p:cNvPicPr>
          <p:nvPr/>
        </p:nvPicPr>
        <p:blipFill>
          <a:blip r:embed="rId2"/>
          <a:stretch>
            <a:fillRect/>
          </a:stretch>
        </p:blipFill>
        <p:spPr>
          <a:xfrm>
            <a:off x="133618" y="99517"/>
            <a:ext cx="11809524" cy="5861896"/>
          </a:xfrm>
          <a:prstGeom prst="rect">
            <a:avLst/>
          </a:prstGeom>
        </p:spPr>
      </p:pic>
    </p:spTree>
    <p:extLst>
      <p:ext uri="{BB962C8B-B14F-4D97-AF65-F5344CB8AC3E}">
        <p14:creationId xmlns:p14="http://schemas.microsoft.com/office/powerpoint/2010/main" val="17811011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1039C2-8697-48D6-991C-96B6A2FFD2C3}"/>
              </a:ext>
            </a:extLst>
          </p:cNvPr>
          <p:cNvPicPr>
            <a:picLocks noChangeAspect="1"/>
          </p:cNvPicPr>
          <p:nvPr/>
        </p:nvPicPr>
        <p:blipFill>
          <a:blip r:embed="rId2"/>
          <a:stretch>
            <a:fillRect/>
          </a:stretch>
        </p:blipFill>
        <p:spPr>
          <a:xfrm>
            <a:off x="169059" y="215796"/>
            <a:ext cx="9230048" cy="4522459"/>
          </a:xfrm>
          <a:prstGeom prst="rect">
            <a:avLst/>
          </a:prstGeom>
        </p:spPr>
      </p:pic>
    </p:spTree>
    <p:extLst>
      <p:ext uri="{BB962C8B-B14F-4D97-AF65-F5344CB8AC3E}">
        <p14:creationId xmlns:p14="http://schemas.microsoft.com/office/powerpoint/2010/main" val="23600556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0242A-2952-43ED-944D-006CA0AC7306}"/>
              </a:ext>
            </a:extLst>
          </p:cNvPr>
          <p:cNvSpPr/>
          <p:nvPr/>
        </p:nvSpPr>
        <p:spPr>
          <a:xfrm>
            <a:off x="461555" y="545515"/>
            <a:ext cx="10681062" cy="830997"/>
          </a:xfrm>
          <a:prstGeom prst="rect">
            <a:avLst/>
          </a:prstGeom>
        </p:spPr>
        <p:txBody>
          <a:bodyPr wrap="square">
            <a:spAutoFit/>
          </a:bodyPr>
          <a:lstStyle/>
          <a:p>
            <a:r>
              <a:rPr lang="en-US" sz="2400" dirty="0">
                <a:solidFill>
                  <a:srgbClr val="222222"/>
                </a:solidFill>
                <a:latin typeface="Noto Sans"/>
              </a:rPr>
              <a:t>Now, let us add one more middleware and add a message after invoking the next middleware</a:t>
            </a:r>
            <a:endParaRPr lang="en-IN" sz="2400" dirty="0"/>
          </a:p>
        </p:txBody>
      </p:sp>
      <p:pic>
        <p:nvPicPr>
          <p:cNvPr id="5" name="Picture 4">
            <a:extLst>
              <a:ext uri="{FF2B5EF4-FFF2-40B4-BE49-F238E27FC236}">
                <a16:creationId xmlns:a16="http://schemas.microsoft.com/office/drawing/2014/main" id="{8B734B08-7AA9-449E-B98D-FF7FB5F2F85B}"/>
              </a:ext>
            </a:extLst>
          </p:cNvPr>
          <p:cNvPicPr>
            <a:picLocks noChangeAspect="1"/>
          </p:cNvPicPr>
          <p:nvPr/>
        </p:nvPicPr>
        <p:blipFill>
          <a:blip r:embed="rId2"/>
          <a:stretch>
            <a:fillRect/>
          </a:stretch>
        </p:blipFill>
        <p:spPr>
          <a:xfrm>
            <a:off x="487676" y="1376512"/>
            <a:ext cx="10153650" cy="5314950"/>
          </a:xfrm>
          <a:prstGeom prst="rect">
            <a:avLst/>
          </a:prstGeom>
        </p:spPr>
      </p:pic>
    </p:spTree>
    <p:extLst>
      <p:ext uri="{BB962C8B-B14F-4D97-AF65-F5344CB8AC3E}">
        <p14:creationId xmlns:p14="http://schemas.microsoft.com/office/powerpoint/2010/main" val="17988494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57797-BB2E-48F3-8D94-DF97F83153F1}"/>
              </a:ext>
            </a:extLst>
          </p:cNvPr>
          <p:cNvPicPr>
            <a:picLocks noChangeAspect="1"/>
          </p:cNvPicPr>
          <p:nvPr/>
        </p:nvPicPr>
        <p:blipFill>
          <a:blip r:embed="rId2"/>
          <a:stretch>
            <a:fillRect/>
          </a:stretch>
        </p:blipFill>
        <p:spPr>
          <a:xfrm>
            <a:off x="276615" y="1416656"/>
            <a:ext cx="6955457" cy="5441344"/>
          </a:xfrm>
          <a:prstGeom prst="rect">
            <a:avLst/>
          </a:prstGeom>
        </p:spPr>
      </p:pic>
      <p:sp>
        <p:nvSpPr>
          <p:cNvPr id="4" name="Rectangle 3">
            <a:extLst>
              <a:ext uri="{FF2B5EF4-FFF2-40B4-BE49-F238E27FC236}">
                <a16:creationId xmlns:a16="http://schemas.microsoft.com/office/drawing/2014/main" id="{D834C9BF-D8B3-42B7-B4AE-6F6F9E56B720}"/>
              </a:ext>
            </a:extLst>
          </p:cNvPr>
          <p:cNvSpPr/>
          <p:nvPr/>
        </p:nvSpPr>
        <p:spPr>
          <a:xfrm>
            <a:off x="317863" y="323447"/>
            <a:ext cx="11229703" cy="954107"/>
          </a:xfrm>
          <a:prstGeom prst="rect">
            <a:avLst/>
          </a:prstGeom>
        </p:spPr>
        <p:txBody>
          <a:bodyPr wrap="square">
            <a:spAutoFit/>
          </a:bodyPr>
          <a:lstStyle/>
          <a:p>
            <a:r>
              <a:rPr lang="en-US" sz="2800" dirty="0">
                <a:solidFill>
                  <a:srgbClr val="222222"/>
                </a:solidFill>
                <a:latin typeface="Noto Sans"/>
              </a:rPr>
              <a:t>You will notice that </a:t>
            </a:r>
            <a:r>
              <a:rPr lang="en-US" sz="2800" dirty="0" err="1">
                <a:solidFill>
                  <a:srgbClr val="222222"/>
                </a:solidFill>
                <a:latin typeface="Noto Sans"/>
              </a:rPr>
              <a:t>Middlewares</a:t>
            </a:r>
            <a:r>
              <a:rPr lang="en-US" sz="2800" dirty="0">
                <a:solidFill>
                  <a:srgbClr val="222222"/>
                </a:solidFill>
                <a:latin typeface="Noto Sans"/>
              </a:rPr>
              <a:t> gets a second chance to look at the Request on the way back</a:t>
            </a:r>
            <a:endParaRPr lang="en-IN" sz="2800" dirty="0"/>
          </a:p>
        </p:txBody>
      </p:sp>
    </p:spTree>
    <p:extLst>
      <p:ext uri="{BB962C8B-B14F-4D97-AF65-F5344CB8AC3E}">
        <p14:creationId xmlns:p14="http://schemas.microsoft.com/office/powerpoint/2010/main" val="39375948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5D686-CEA5-4457-AB38-B7A60E44EED2}"/>
              </a:ext>
            </a:extLst>
          </p:cNvPr>
          <p:cNvSpPr/>
          <p:nvPr/>
        </p:nvSpPr>
        <p:spPr>
          <a:xfrm>
            <a:off x="422366" y="485392"/>
            <a:ext cx="11033760" cy="1384995"/>
          </a:xfrm>
          <a:prstGeom prst="rect">
            <a:avLst/>
          </a:prstGeom>
        </p:spPr>
        <p:txBody>
          <a:bodyPr wrap="square">
            <a:spAutoFit/>
          </a:bodyPr>
          <a:lstStyle/>
          <a:p>
            <a:r>
              <a:rPr lang="en-US" sz="2800" b="1" dirty="0">
                <a:solidFill>
                  <a:srgbClr val="222222"/>
                </a:solidFill>
                <a:latin typeface="Fauna One"/>
              </a:rPr>
              <a:t>Order Matters</a:t>
            </a:r>
          </a:p>
          <a:p>
            <a:r>
              <a:rPr lang="en-US" sz="2800" dirty="0">
                <a:solidFill>
                  <a:srgbClr val="222222"/>
                </a:solidFill>
                <a:latin typeface="Noto Sans"/>
              </a:rPr>
              <a:t>Middleware is executed in the same order in which they are added in the pipeline.</a:t>
            </a:r>
            <a:endParaRPr lang="en-US" sz="2800" b="0" i="0" dirty="0">
              <a:solidFill>
                <a:srgbClr val="222222"/>
              </a:solidFill>
              <a:effectLst/>
              <a:latin typeface="Noto Sans"/>
            </a:endParaRPr>
          </a:p>
        </p:txBody>
      </p:sp>
    </p:spTree>
    <p:extLst>
      <p:ext uri="{BB962C8B-B14F-4D97-AF65-F5344CB8AC3E}">
        <p14:creationId xmlns:p14="http://schemas.microsoft.com/office/powerpoint/2010/main" val="20299894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50AB8-EF2F-403A-B55E-1890E09E971A}"/>
              </a:ext>
            </a:extLst>
          </p:cNvPr>
          <p:cNvSpPr/>
          <p:nvPr/>
        </p:nvSpPr>
        <p:spPr>
          <a:xfrm>
            <a:off x="304800" y="223639"/>
            <a:ext cx="11530149" cy="6001643"/>
          </a:xfrm>
          <a:prstGeom prst="rect">
            <a:avLst/>
          </a:prstGeom>
        </p:spPr>
        <p:txBody>
          <a:bodyPr wrap="square">
            <a:spAutoFit/>
          </a:bodyPr>
          <a:lstStyle/>
          <a:p>
            <a:r>
              <a:rPr lang="en-US" sz="2400" b="1" dirty="0">
                <a:solidFill>
                  <a:srgbClr val="222222"/>
                </a:solidFill>
                <a:latin typeface="Fauna One"/>
              </a:rPr>
              <a:t>Custom Middleware</a:t>
            </a:r>
          </a:p>
          <a:p>
            <a:r>
              <a:rPr lang="en-US" sz="2400" dirty="0">
                <a:solidFill>
                  <a:srgbClr val="222222"/>
                </a:solidFill>
                <a:latin typeface="Noto Sans"/>
              </a:rPr>
              <a:t>In the above section, we created inline </a:t>
            </a:r>
            <a:r>
              <a:rPr lang="en-US" sz="2400" dirty="0" err="1">
                <a:solidFill>
                  <a:srgbClr val="222222"/>
                </a:solidFill>
                <a:latin typeface="Noto Sans"/>
              </a:rPr>
              <a:t>middlewares</a:t>
            </a:r>
            <a:r>
              <a:rPr lang="en-US" sz="2400" dirty="0">
                <a:solidFill>
                  <a:srgbClr val="222222"/>
                </a:solidFill>
                <a:latin typeface="Noto Sans"/>
              </a:rPr>
              <a:t> using the </a:t>
            </a:r>
            <a:r>
              <a:rPr lang="en-US" sz="2400" dirty="0" err="1">
                <a:solidFill>
                  <a:srgbClr val="222222"/>
                </a:solidFill>
                <a:latin typeface="Noto Sans"/>
              </a:rPr>
              <a:t>app.Use</a:t>
            </a:r>
            <a:r>
              <a:rPr lang="en-US" sz="2400" dirty="0">
                <a:solidFill>
                  <a:srgbClr val="222222"/>
                </a:solidFill>
                <a:latin typeface="Noto Sans"/>
              </a:rPr>
              <a:t> and the </a:t>
            </a:r>
            <a:r>
              <a:rPr lang="en-US" sz="2400" dirty="0" err="1">
                <a:solidFill>
                  <a:srgbClr val="222222"/>
                </a:solidFill>
                <a:latin typeface="Noto Sans"/>
              </a:rPr>
              <a:t>app.Run</a:t>
            </a:r>
            <a:endParaRPr lang="en-US" sz="2400" dirty="0">
              <a:solidFill>
                <a:srgbClr val="222222"/>
              </a:solidFill>
              <a:latin typeface="Noto Sans"/>
            </a:endParaRPr>
          </a:p>
          <a:p>
            <a:r>
              <a:rPr lang="en-US" sz="2400" dirty="0">
                <a:solidFill>
                  <a:srgbClr val="FF0000"/>
                </a:solidFill>
                <a:latin typeface="Noto Sans"/>
              </a:rPr>
              <a:t>The other way of creating the Middleware is by using classes</a:t>
            </a:r>
            <a:r>
              <a:rPr lang="en-US" sz="2400" dirty="0">
                <a:solidFill>
                  <a:srgbClr val="222222"/>
                </a:solidFill>
                <a:latin typeface="Noto Sans"/>
              </a:rPr>
              <a:t>.</a:t>
            </a:r>
          </a:p>
          <a:p>
            <a:endParaRPr lang="en-US" sz="2400" dirty="0">
              <a:solidFill>
                <a:srgbClr val="222222"/>
              </a:solidFill>
              <a:latin typeface="Noto Sans"/>
            </a:endParaRPr>
          </a:p>
          <a:p>
            <a:r>
              <a:rPr lang="en-US" sz="2400" dirty="0">
                <a:solidFill>
                  <a:srgbClr val="222222"/>
                </a:solidFill>
                <a:latin typeface="Noto Sans"/>
              </a:rPr>
              <a:t>The middleware class is not required to implement any interface or inherit from any class. However, there are two specific rules that you must follow.</a:t>
            </a:r>
          </a:p>
          <a:p>
            <a:endParaRPr lang="en-US" sz="2400" dirty="0">
              <a:solidFill>
                <a:srgbClr val="222222"/>
              </a:solidFill>
              <a:latin typeface="Noto Sans"/>
            </a:endParaRPr>
          </a:p>
          <a:p>
            <a:r>
              <a:rPr lang="en-US" sz="2400" dirty="0">
                <a:solidFill>
                  <a:srgbClr val="222222"/>
                </a:solidFill>
                <a:latin typeface="Noto Sans"/>
              </a:rPr>
              <a:t>1. The middleware class must declare a </a:t>
            </a:r>
            <a:r>
              <a:rPr lang="en-US" sz="2400" dirty="0">
                <a:solidFill>
                  <a:srgbClr val="FF0000"/>
                </a:solidFill>
                <a:latin typeface="Noto Sans"/>
              </a:rPr>
              <a:t>non-static public constructor </a:t>
            </a:r>
            <a:r>
              <a:rPr lang="en-US" sz="2400" dirty="0">
                <a:solidFill>
                  <a:srgbClr val="222222"/>
                </a:solidFill>
                <a:latin typeface="Noto Sans"/>
              </a:rPr>
              <a:t>with at least one parameter of type </a:t>
            </a:r>
            <a:r>
              <a:rPr lang="en-US" sz="2400" b="1" u="sng" dirty="0" err="1">
                <a:solidFill>
                  <a:srgbClr val="F2A561"/>
                </a:solidFill>
                <a:latin typeface="Noto Sans"/>
                <a:hlinkClick r:id="rId2"/>
              </a:rPr>
              <a:t>RequestDelegate</a:t>
            </a:r>
            <a:r>
              <a:rPr lang="en-US" sz="2400" dirty="0">
                <a:solidFill>
                  <a:srgbClr val="222222"/>
                </a:solidFill>
                <a:latin typeface="Noto Sans"/>
              </a:rPr>
              <a:t> </a:t>
            </a:r>
          </a:p>
          <a:p>
            <a:r>
              <a:rPr lang="en-US" sz="2400" dirty="0">
                <a:solidFill>
                  <a:srgbClr val="222222"/>
                </a:solidFill>
                <a:latin typeface="Noto Sans"/>
              </a:rPr>
              <a:t>What actually you get here is the reference to the next middleware in the pipeline. When you invoke this </a:t>
            </a:r>
            <a:r>
              <a:rPr lang="en-US" sz="2400" dirty="0" err="1">
                <a:solidFill>
                  <a:srgbClr val="222222"/>
                </a:solidFill>
                <a:latin typeface="Noto Sans"/>
              </a:rPr>
              <a:t>RequestDelegate</a:t>
            </a:r>
            <a:r>
              <a:rPr lang="en-US" sz="2400" dirty="0">
                <a:solidFill>
                  <a:srgbClr val="222222"/>
                </a:solidFill>
                <a:latin typeface="Noto Sans"/>
              </a:rPr>
              <a:t> you are actually invoking the next middleware in the pipeline</a:t>
            </a:r>
          </a:p>
          <a:p>
            <a:endParaRPr lang="en-US" sz="2400" dirty="0">
              <a:solidFill>
                <a:srgbClr val="222222"/>
              </a:solidFill>
              <a:latin typeface="Noto Sans"/>
            </a:endParaRPr>
          </a:p>
          <a:p>
            <a:r>
              <a:rPr lang="en-US" sz="2400" dirty="0">
                <a:solidFill>
                  <a:srgbClr val="222222"/>
                </a:solidFill>
                <a:latin typeface="Noto Sans"/>
              </a:rPr>
              <a:t>2. The middleware class must define a </a:t>
            </a:r>
            <a:r>
              <a:rPr lang="en-US" sz="2400" dirty="0">
                <a:solidFill>
                  <a:srgbClr val="FF0000"/>
                </a:solidFill>
                <a:latin typeface="Noto Sans"/>
              </a:rPr>
              <a:t>public method named Invoke</a:t>
            </a:r>
            <a:r>
              <a:rPr lang="en-US" sz="2400" dirty="0">
                <a:solidFill>
                  <a:srgbClr val="222222"/>
                </a:solidFill>
                <a:latin typeface="Noto Sans"/>
              </a:rPr>
              <a:t> that takes an </a:t>
            </a:r>
            <a:r>
              <a:rPr lang="en-US" sz="2400" dirty="0" err="1">
                <a:solidFill>
                  <a:srgbClr val="222222"/>
                </a:solidFill>
                <a:latin typeface="Noto Sans"/>
              </a:rPr>
              <a:t>HttpContext</a:t>
            </a:r>
            <a:r>
              <a:rPr lang="en-US" sz="2400" dirty="0">
                <a:solidFill>
                  <a:srgbClr val="222222"/>
                </a:solidFill>
                <a:latin typeface="Noto Sans"/>
              </a:rPr>
              <a:t> and returns a </a:t>
            </a:r>
            <a:r>
              <a:rPr lang="en-US" sz="2400" dirty="0" err="1">
                <a:solidFill>
                  <a:srgbClr val="FF0000"/>
                </a:solidFill>
                <a:latin typeface="Noto Sans"/>
              </a:rPr>
              <a:t>Task</a:t>
            </a:r>
            <a:r>
              <a:rPr lang="en-US" sz="2400" dirty="0" err="1">
                <a:solidFill>
                  <a:srgbClr val="222222"/>
                </a:solidFill>
                <a:latin typeface="Noto Sans"/>
              </a:rPr>
              <a:t>.This</a:t>
            </a:r>
            <a:r>
              <a:rPr lang="en-US" sz="2400" dirty="0">
                <a:solidFill>
                  <a:srgbClr val="222222"/>
                </a:solidFill>
                <a:latin typeface="Noto Sans"/>
              </a:rPr>
              <a:t> is the method that gets invoked when the request arrives at the middleware</a:t>
            </a:r>
            <a:endParaRPr lang="en-US" sz="2400" b="0" i="0" dirty="0">
              <a:solidFill>
                <a:srgbClr val="222222"/>
              </a:solidFill>
              <a:effectLst/>
              <a:latin typeface="Noto Sans"/>
            </a:endParaRPr>
          </a:p>
        </p:txBody>
      </p:sp>
    </p:spTree>
    <p:extLst>
      <p:ext uri="{BB962C8B-B14F-4D97-AF65-F5344CB8AC3E}">
        <p14:creationId xmlns:p14="http://schemas.microsoft.com/office/powerpoint/2010/main" val="812730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703BFE-27B0-4507-8F49-0C5A510D8924}"/>
              </a:ext>
            </a:extLst>
          </p:cNvPr>
          <p:cNvPicPr>
            <a:picLocks noChangeAspect="1"/>
          </p:cNvPicPr>
          <p:nvPr/>
        </p:nvPicPr>
        <p:blipFill>
          <a:blip r:embed="rId2"/>
          <a:stretch>
            <a:fillRect/>
          </a:stretch>
        </p:blipFill>
        <p:spPr>
          <a:xfrm>
            <a:off x="1585200" y="236720"/>
            <a:ext cx="7582551" cy="4852833"/>
          </a:xfrm>
          <a:prstGeom prst="rect">
            <a:avLst/>
          </a:prstGeom>
        </p:spPr>
      </p:pic>
      <p:sp>
        <p:nvSpPr>
          <p:cNvPr id="5" name="TextBox 4">
            <a:extLst>
              <a:ext uri="{FF2B5EF4-FFF2-40B4-BE49-F238E27FC236}">
                <a16:creationId xmlns:a16="http://schemas.microsoft.com/office/drawing/2014/main" id="{B954F52F-D832-4C7F-841C-D27169CC336E}"/>
              </a:ext>
            </a:extLst>
          </p:cNvPr>
          <p:cNvSpPr txBox="1"/>
          <p:nvPr/>
        </p:nvSpPr>
        <p:spPr>
          <a:xfrm>
            <a:off x="1585200" y="5362685"/>
            <a:ext cx="9423226"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Each delegate can perform operations before and after the next delegate. </a:t>
            </a:r>
          </a:p>
          <a:p>
            <a:r>
              <a:rPr lang="en-US" b="0" i="0" dirty="0">
                <a:solidFill>
                  <a:srgbClr val="171717"/>
                </a:solidFill>
                <a:effectLst/>
                <a:latin typeface="Segoe UI" panose="020B0502040204020203" pitchFamily="34" charset="0"/>
              </a:rPr>
              <a:t>Exception-handling delegates should be called early in the pipeline, so they can catch exceptions that occur in later stages of the pipeline.</a:t>
            </a:r>
            <a:endParaRPr lang="en-IN" dirty="0"/>
          </a:p>
        </p:txBody>
      </p:sp>
    </p:spTree>
    <p:extLst>
      <p:ext uri="{BB962C8B-B14F-4D97-AF65-F5344CB8AC3E}">
        <p14:creationId xmlns:p14="http://schemas.microsoft.com/office/powerpoint/2010/main" val="42809712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E7774-8B12-4646-948F-CDF0C001A4B4}"/>
              </a:ext>
            </a:extLst>
          </p:cNvPr>
          <p:cNvPicPr>
            <a:picLocks noChangeAspect="1"/>
          </p:cNvPicPr>
          <p:nvPr/>
        </p:nvPicPr>
        <p:blipFill>
          <a:blip r:embed="rId2"/>
          <a:stretch>
            <a:fillRect/>
          </a:stretch>
        </p:blipFill>
        <p:spPr>
          <a:xfrm>
            <a:off x="350776" y="242083"/>
            <a:ext cx="11087658" cy="5897459"/>
          </a:xfrm>
          <a:prstGeom prst="rect">
            <a:avLst/>
          </a:prstGeom>
        </p:spPr>
      </p:pic>
    </p:spTree>
    <p:extLst>
      <p:ext uri="{BB962C8B-B14F-4D97-AF65-F5344CB8AC3E}">
        <p14:creationId xmlns:p14="http://schemas.microsoft.com/office/powerpoint/2010/main" val="7200538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283848-4DE6-400F-9D54-0B3E6FE7915A}"/>
              </a:ext>
            </a:extLst>
          </p:cNvPr>
          <p:cNvPicPr>
            <a:picLocks noChangeAspect="1"/>
          </p:cNvPicPr>
          <p:nvPr/>
        </p:nvPicPr>
        <p:blipFill>
          <a:blip r:embed="rId2"/>
          <a:stretch>
            <a:fillRect/>
          </a:stretch>
        </p:blipFill>
        <p:spPr>
          <a:xfrm>
            <a:off x="284780" y="151162"/>
            <a:ext cx="10645010" cy="6487143"/>
          </a:xfrm>
          <a:prstGeom prst="rect">
            <a:avLst/>
          </a:prstGeom>
        </p:spPr>
      </p:pic>
    </p:spTree>
    <p:extLst>
      <p:ext uri="{BB962C8B-B14F-4D97-AF65-F5344CB8AC3E}">
        <p14:creationId xmlns:p14="http://schemas.microsoft.com/office/powerpoint/2010/main" val="35738161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46A58B-610D-4A45-A01E-3AA45C78E690}"/>
              </a:ext>
            </a:extLst>
          </p:cNvPr>
          <p:cNvPicPr>
            <a:picLocks noChangeAspect="1"/>
          </p:cNvPicPr>
          <p:nvPr/>
        </p:nvPicPr>
        <p:blipFill>
          <a:blip r:embed="rId2"/>
          <a:stretch>
            <a:fillRect/>
          </a:stretch>
        </p:blipFill>
        <p:spPr>
          <a:xfrm>
            <a:off x="181861" y="274615"/>
            <a:ext cx="10989740" cy="6328065"/>
          </a:xfrm>
          <a:prstGeom prst="rect">
            <a:avLst/>
          </a:prstGeom>
        </p:spPr>
      </p:pic>
    </p:spTree>
    <p:extLst>
      <p:ext uri="{BB962C8B-B14F-4D97-AF65-F5344CB8AC3E}">
        <p14:creationId xmlns:p14="http://schemas.microsoft.com/office/powerpoint/2010/main" val="12127129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84622E-562D-4087-AA93-08EC3155FF69}"/>
              </a:ext>
            </a:extLst>
          </p:cNvPr>
          <p:cNvPicPr>
            <a:picLocks noChangeAspect="1"/>
          </p:cNvPicPr>
          <p:nvPr/>
        </p:nvPicPr>
        <p:blipFill>
          <a:blip r:embed="rId2"/>
          <a:stretch>
            <a:fillRect/>
          </a:stretch>
        </p:blipFill>
        <p:spPr>
          <a:xfrm>
            <a:off x="319726" y="175408"/>
            <a:ext cx="7599369" cy="6510399"/>
          </a:xfrm>
          <a:prstGeom prst="rect">
            <a:avLst/>
          </a:prstGeom>
        </p:spPr>
      </p:pic>
    </p:spTree>
    <p:extLst>
      <p:ext uri="{BB962C8B-B14F-4D97-AF65-F5344CB8AC3E}">
        <p14:creationId xmlns:p14="http://schemas.microsoft.com/office/powerpoint/2010/main" val="2578617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16277E-958A-4902-BD2C-B41CAC05A9A1}"/>
              </a:ext>
            </a:extLst>
          </p:cNvPr>
          <p:cNvPicPr>
            <a:picLocks noChangeAspect="1"/>
          </p:cNvPicPr>
          <p:nvPr/>
        </p:nvPicPr>
        <p:blipFill>
          <a:blip r:embed="rId2"/>
          <a:stretch>
            <a:fillRect/>
          </a:stretch>
        </p:blipFill>
        <p:spPr>
          <a:xfrm>
            <a:off x="501939" y="281791"/>
            <a:ext cx="7706381" cy="5121482"/>
          </a:xfrm>
          <a:prstGeom prst="rect">
            <a:avLst/>
          </a:prstGeom>
        </p:spPr>
      </p:pic>
    </p:spTree>
    <p:extLst>
      <p:ext uri="{BB962C8B-B14F-4D97-AF65-F5344CB8AC3E}">
        <p14:creationId xmlns:p14="http://schemas.microsoft.com/office/powerpoint/2010/main" val="9047564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B2C94-17BC-4B50-9DBE-632AB19DF506}"/>
              </a:ext>
            </a:extLst>
          </p:cNvPr>
          <p:cNvSpPr/>
          <p:nvPr/>
        </p:nvSpPr>
        <p:spPr>
          <a:xfrm>
            <a:off x="1062446" y="1156790"/>
            <a:ext cx="9792788" cy="1938992"/>
          </a:xfrm>
          <a:prstGeom prst="rect">
            <a:avLst/>
          </a:prstGeom>
        </p:spPr>
        <p:txBody>
          <a:bodyPr wrap="square">
            <a:spAutoFit/>
          </a:bodyPr>
          <a:lstStyle/>
          <a:p>
            <a:pPr algn="ctr"/>
            <a:r>
              <a:rPr lang="en-US" sz="2400" b="1" dirty="0">
                <a:solidFill>
                  <a:srgbClr val="222222"/>
                </a:solidFill>
                <a:latin typeface="Noto Sans"/>
              </a:rPr>
              <a:t>Conclusion:</a:t>
            </a:r>
          </a:p>
          <a:p>
            <a:pPr algn="ctr"/>
            <a:endParaRPr lang="en-US" sz="2400" dirty="0">
              <a:solidFill>
                <a:srgbClr val="222222"/>
              </a:solidFill>
              <a:latin typeface="Noto Sans"/>
            </a:endParaRPr>
          </a:p>
          <a:p>
            <a:pPr algn="ctr"/>
            <a:r>
              <a:rPr lang="en-US" sz="2400" dirty="0">
                <a:solidFill>
                  <a:srgbClr val="222222"/>
                </a:solidFill>
                <a:latin typeface="Noto Sans"/>
              </a:rPr>
              <a:t>The Middleware is software code, which processes the incoming requests. These </a:t>
            </a:r>
            <a:r>
              <a:rPr lang="en-US" sz="2400" dirty="0" err="1">
                <a:solidFill>
                  <a:srgbClr val="222222"/>
                </a:solidFill>
                <a:latin typeface="Noto Sans"/>
              </a:rPr>
              <a:t>Middlewares</a:t>
            </a:r>
            <a:r>
              <a:rPr lang="en-US" sz="2400" dirty="0">
                <a:solidFill>
                  <a:srgbClr val="222222"/>
                </a:solidFill>
                <a:latin typeface="Noto Sans"/>
              </a:rPr>
              <a:t> are chained together to form a request pipeline. We create Middleware and register in the configure method of the startup class</a:t>
            </a:r>
            <a:endParaRPr lang="en-IN" sz="2400" dirty="0"/>
          </a:p>
        </p:txBody>
      </p:sp>
    </p:spTree>
    <p:extLst>
      <p:ext uri="{BB962C8B-B14F-4D97-AF65-F5344CB8AC3E}">
        <p14:creationId xmlns:p14="http://schemas.microsoft.com/office/powerpoint/2010/main" val="23027316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0587B-6C97-4DA3-AC28-FDD36FAE1364}"/>
              </a:ext>
            </a:extLst>
          </p:cNvPr>
          <p:cNvSpPr txBox="1"/>
          <p:nvPr/>
        </p:nvSpPr>
        <p:spPr>
          <a:xfrm>
            <a:off x="2599509" y="1188856"/>
            <a:ext cx="5525588" cy="3693319"/>
          </a:xfrm>
          <a:prstGeom prst="rect">
            <a:avLst/>
          </a:prstGeom>
          <a:noFill/>
        </p:spPr>
        <p:txBody>
          <a:bodyPr wrap="square" lIns="0" tIns="0" rIns="0" bIns="0" rtlCol="0">
            <a:spAutoFit/>
          </a:bodyPr>
          <a:lstStyle/>
          <a:p>
            <a:pPr algn="ctr"/>
            <a:r>
              <a:rPr lang="en-IN" sz="6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After </a:t>
            </a:r>
            <a:r>
              <a:rPr lang="en-IN" sz="6000" dirty="0">
                <a:solidFill>
                  <a:srgbClr val="FF0000"/>
                </a:solidFill>
                <a:latin typeface="Segoe UI Light" pitchFamily="34" charset="0"/>
              </a:rPr>
              <a:t>Use</a:t>
            </a:r>
            <a:r>
              <a:rPr lang="en-IN" sz="6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and </a:t>
            </a:r>
            <a:r>
              <a:rPr lang="en-IN" sz="6000" dirty="0">
                <a:solidFill>
                  <a:srgbClr val="FF0000"/>
                </a:solidFill>
                <a:latin typeface="Segoe UI Light" pitchFamily="34" charset="0"/>
              </a:rPr>
              <a:t>Run</a:t>
            </a:r>
            <a:r>
              <a:rPr lang="en-IN" sz="6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now it’s a time to learn </a:t>
            </a:r>
            <a:r>
              <a:rPr lang="en-IN" sz="6000" b="1" dirty="0">
                <a:solidFill>
                  <a:srgbClr val="FF0000"/>
                </a:solidFill>
                <a:latin typeface="Segoe UI Light" pitchFamily="34" charset="0"/>
              </a:rPr>
              <a:t>Map</a:t>
            </a:r>
          </a:p>
        </p:txBody>
      </p:sp>
    </p:spTree>
    <p:extLst>
      <p:ext uri="{BB962C8B-B14F-4D97-AF65-F5344CB8AC3E}">
        <p14:creationId xmlns:p14="http://schemas.microsoft.com/office/powerpoint/2010/main" val="34775307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479180-52F9-4F86-BA5E-E5E25D6150FF}"/>
              </a:ext>
            </a:extLst>
          </p:cNvPr>
          <p:cNvSpPr/>
          <p:nvPr/>
        </p:nvSpPr>
        <p:spPr>
          <a:xfrm>
            <a:off x="396240" y="425270"/>
            <a:ext cx="11308080" cy="2246769"/>
          </a:xfrm>
          <a:prstGeom prst="rect">
            <a:avLst/>
          </a:prstGeom>
        </p:spPr>
        <p:txBody>
          <a:bodyPr wrap="square">
            <a:spAutoFit/>
          </a:bodyPr>
          <a:lstStyle/>
          <a:p>
            <a:r>
              <a:rPr lang="en-US" sz="2800" dirty="0">
                <a:solidFill>
                  <a:srgbClr val="FF0000"/>
                </a:solidFill>
              </a:rPr>
              <a:t>Map</a:t>
            </a:r>
            <a:r>
              <a:rPr lang="en-US" sz="2800" dirty="0"/>
              <a:t> extensions are used as a convention for branching the pipeline. Map* branches the request pipeline based on matches of the given request path. </a:t>
            </a:r>
          </a:p>
          <a:p>
            <a:endParaRPr lang="en-US" sz="2800" dirty="0"/>
          </a:p>
          <a:p>
            <a:r>
              <a:rPr lang="en-US" sz="2800" dirty="0"/>
              <a:t>If the request path starts with the given path, the branch is executed.</a:t>
            </a:r>
            <a:endParaRPr lang="en-IN" sz="2800" dirty="0"/>
          </a:p>
        </p:txBody>
      </p:sp>
    </p:spTree>
    <p:extLst>
      <p:ext uri="{BB962C8B-B14F-4D97-AF65-F5344CB8AC3E}">
        <p14:creationId xmlns:p14="http://schemas.microsoft.com/office/powerpoint/2010/main" val="18983742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4D5E90-C13A-43E4-B9C3-80F55B4E2F8A}"/>
              </a:ext>
            </a:extLst>
          </p:cNvPr>
          <p:cNvPicPr>
            <a:picLocks noChangeAspect="1"/>
          </p:cNvPicPr>
          <p:nvPr/>
        </p:nvPicPr>
        <p:blipFill>
          <a:blip r:embed="rId2"/>
          <a:stretch>
            <a:fillRect/>
          </a:stretch>
        </p:blipFill>
        <p:spPr>
          <a:xfrm>
            <a:off x="358258" y="123700"/>
            <a:ext cx="11310725" cy="5849587"/>
          </a:xfrm>
          <a:prstGeom prst="rect">
            <a:avLst/>
          </a:prstGeom>
        </p:spPr>
      </p:pic>
    </p:spTree>
    <p:extLst>
      <p:ext uri="{BB962C8B-B14F-4D97-AF65-F5344CB8AC3E}">
        <p14:creationId xmlns:p14="http://schemas.microsoft.com/office/powerpoint/2010/main" val="34105492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620EF8-5ABA-46FC-A9C7-070157F4397E}"/>
              </a:ext>
            </a:extLst>
          </p:cNvPr>
          <p:cNvPicPr>
            <a:picLocks noChangeAspect="1"/>
          </p:cNvPicPr>
          <p:nvPr/>
        </p:nvPicPr>
        <p:blipFill>
          <a:blip r:embed="rId2"/>
          <a:stretch>
            <a:fillRect/>
          </a:stretch>
        </p:blipFill>
        <p:spPr>
          <a:xfrm>
            <a:off x="280266" y="297180"/>
            <a:ext cx="4290263" cy="2374767"/>
          </a:xfrm>
          <a:prstGeom prst="rect">
            <a:avLst/>
          </a:prstGeom>
        </p:spPr>
      </p:pic>
      <p:pic>
        <p:nvPicPr>
          <p:cNvPr id="9" name="Picture 8">
            <a:extLst>
              <a:ext uri="{FF2B5EF4-FFF2-40B4-BE49-F238E27FC236}">
                <a16:creationId xmlns:a16="http://schemas.microsoft.com/office/drawing/2014/main" id="{32CD4526-471F-42D1-9DDC-CACB5BFC92F0}"/>
              </a:ext>
            </a:extLst>
          </p:cNvPr>
          <p:cNvPicPr>
            <a:picLocks noChangeAspect="1"/>
          </p:cNvPicPr>
          <p:nvPr/>
        </p:nvPicPr>
        <p:blipFill>
          <a:blip r:embed="rId3"/>
          <a:stretch>
            <a:fillRect/>
          </a:stretch>
        </p:blipFill>
        <p:spPr>
          <a:xfrm>
            <a:off x="451596" y="2671947"/>
            <a:ext cx="4488539" cy="2264130"/>
          </a:xfrm>
          <a:prstGeom prst="rect">
            <a:avLst/>
          </a:prstGeom>
        </p:spPr>
      </p:pic>
      <p:pic>
        <p:nvPicPr>
          <p:cNvPr id="11" name="Picture 10">
            <a:extLst>
              <a:ext uri="{FF2B5EF4-FFF2-40B4-BE49-F238E27FC236}">
                <a16:creationId xmlns:a16="http://schemas.microsoft.com/office/drawing/2014/main" id="{C476573D-E1F4-41BC-A01B-44FD7F80A0EA}"/>
              </a:ext>
            </a:extLst>
          </p:cNvPr>
          <p:cNvPicPr>
            <a:picLocks noChangeAspect="1"/>
          </p:cNvPicPr>
          <p:nvPr/>
        </p:nvPicPr>
        <p:blipFill>
          <a:blip r:embed="rId4"/>
          <a:stretch>
            <a:fillRect/>
          </a:stretch>
        </p:blipFill>
        <p:spPr>
          <a:xfrm>
            <a:off x="6387760" y="1733549"/>
            <a:ext cx="5358676" cy="2577193"/>
          </a:xfrm>
          <a:prstGeom prst="rect">
            <a:avLst/>
          </a:prstGeom>
        </p:spPr>
      </p:pic>
      <p:pic>
        <p:nvPicPr>
          <p:cNvPr id="13" name="Picture 12">
            <a:extLst>
              <a:ext uri="{FF2B5EF4-FFF2-40B4-BE49-F238E27FC236}">
                <a16:creationId xmlns:a16="http://schemas.microsoft.com/office/drawing/2014/main" id="{968001EB-F91C-4D8D-BC92-8955D748B26B}"/>
              </a:ext>
            </a:extLst>
          </p:cNvPr>
          <p:cNvPicPr>
            <a:picLocks noChangeAspect="1"/>
          </p:cNvPicPr>
          <p:nvPr/>
        </p:nvPicPr>
        <p:blipFill>
          <a:blip r:embed="rId5"/>
          <a:stretch>
            <a:fillRect/>
          </a:stretch>
        </p:blipFill>
        <p:spPr>
          <a:xfrm>
            <a:off x="4570529" y="3782289"/>
            <a:ext cx="4307568" cy="2903220"/>
          </a:xfrm>
          <a:prstGeom prst="rect">
            <a:avLst/>
          </a:prstGeom>
        </p:spPr>
      </p:pic>
    </p:spTree>
    <p:extLst>
      <p:ext uri="{BB962C8B-B14F-4D97-AF65-F5344CB8AC3E}">
        <p14:creationId xmlns:p14="http://schemas.microsoft.com/office/powerpoint/2010/main" val="23209806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9AAF6-4FBF-4CE9-9FC6-80710CF6390A}"/>
              </a:ext>
            </a:extLst>
          </p:cNvPr>
          <p:cNvSpPr txBox="1"/>
          <p:nvPr/>
        </p:nvSpPr>
        <p:spPr>
          <a:xfrm>
            <a:off x="1303036" y="2338252"/>
            <a:ext cx="958275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 understand this let’s write some code now</a:t>
            </a:r>
          </a:p>
        </p:txBody>
      </p:sp>
    </p:spTree>
    <p:extLst>
      <p:ext uri="{BB962C8B-B14F-4D97-AF65-F5344CB8AC3E}">
        <p14:creationId xmlns:p14="http://schemas.microsoft.com/office/powerpoint/2010/main" val="24562033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352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05672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7154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489AD5-F018-4791-AAB9-06E18F5AD41A}"/>
              </a:ext>
            </a:extLst>
          </p:cNvPr>
          <p:cNvPicPr>
            <a:picLocks noChangeAspect="1"/>
          </p:cNvPicPr>
          <p:nvPr/>
        </p:nvPicPr>
        <p:blipFill>
          <a:blip r:embed="rId2"/>
          <a:stretch>
            <a:fillRect/>
          </a:stretch>
        </p:blipFill>
        <p:spPr>
          <a:xfrm>
            <a:off x="1250950" y="195262"/>
            <a:ext cx="9686925" cy="6467475"/>
          </a:xfrm>
          <a:prstGeom prst="rect">
            <a:avLst/>
          </a:prstGeom>
        </p:spPr>
      </p:pic>
    </p:spTree>
    <p:extLst>
      <p:ext uri="{BB962C8B-B14F-4D97-AF65-F5344CB8AC3E}">
        <p14:creationId xmlns:p14="http://schemas.microsoft.com/office/powerpoint/2010/main" val="3749332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4988D-B233-41EC-B34E-1CBD27D29AE0}"/>
              </a:ext>
            </a:extLst>
          </p:cNvPr>
          <p:cNvPicPr>
            <a:picLocks noChangeAspect="1"/>
          </p:cNvPicPr>
          <p:nvPr/>
        </p:nvPicPr>
        <p:blipFill>
          <a:blip r:embed="rId2"/>
          <a:stretch>
            <a:fillRect/>
          </a:stretch>
        </p:blipFill>
        <p:spPr>
          <a:xfrm>
            <a:off x="806800" y="268865"/>
            <a:ext cx="9696450" cy="6486525"/>
          </a:xfrm>
          <a:prstGeom prst="rect">
            <a:avLst/>
          </a:prstGeom>
        </p:spPr>
      </p:pic>
    </p:spTree>
    <p:extLst>
      <p:ext uri="{BB962C8B-B14F-4D97-AF65-F5344CB8AC3E}">
        <p14:creationId xmlns:p14="http://schemas.microsoft.com/office/powerpoint/2010/main" val="2386489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5CD3B6-5174-41F3-B158-00118B0515E5}"/>
              </a:ext>
            </a:extLst>
          </p:cNvPr>
          <p:cNvPicPr>
            <a:picLocks noChangeAspect="1"/>
          </p:cNvPicPr>
          <p:nvPr/>
        </p:nvPicPr>
        <p:blipFill>
          <a:blip r:embed="rId2"/>
          <a:stretch>
            <a:fillRect/>
          </a:stretch>
        </p:blipFill>
        <p:spPr>
          <a:xfrm>
            <a:off x="372113" y="0"/>
            <a:ext cx="9734550" cy="6734175"/>
          </a:xfrm>
          <a:prstGeom prst="rect">
            <a:avLst/>
          </a:prstGeom>
        </p:spPr>
      </p:pic>
    </p:spTree>
    <p:extLst>
      <p:ext uri="{BB962C8B-B14F-4D97-AF65-F5344CB8AC3E}">
        <p14:creationId xmlns:p14="http://schemas.microsoft.com/office/powerpoint/2010/main" val="1693580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C7FA44-217B-494E-95FC-6E36AC9E8D9E}"/>
              </a:ext>
            </a:extLst>
          </p:cNvPr>
          <p:cNvPicPr>
            <a:picLocks noChangeAspect="1"/>
          </p:cNvPicPr>
          <p:nvPr/>
        </p:nvPicPr>
        <p:blipFill>
          <a:blip r:embed="rId2"/>
          <a:stretch>
            <a:fillRect/>
          </a:stretch>
        </p:blipFill>
        <p:spPr>
          <a:xfrm>
            <a:off x="236537" y="590550"/>
            <a:ext cx="11715750" cy="5676900"/>
          </a:xfrm>
          <a:prstGeom prst="rect">
            <a:avLst/>
          </a:prstGeom>
        </p:spPr>
      </p:pic>
    </p:spTree>
    <p:extLst>
      <p:ext uri="{BB962C8B-B14F-4D97-AF65-F5344CB8AC3E}">
        <p14:creationId xmlns:p14="http://schemas.microsoft.com/office/powerpoint/2010/main" val="65663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69C1F6-375F-40A1-B9A1-DEA3DDFC27EC}"/>
              </a:ext>
            </a:extLst>
          </p:cNvPr>
          <p:cNvPicPr>
            <a:picLocks noChangeAspect="1"/>
          </p:cNvPicPr>
          <p:nvPr/>
        </p:nvPicPr>
        <p:blipFill>
          <a:blip r:embed="rId2"/>
          <a:stretch>
            <a:fillRect/>
          </a:stretch>
        </p:blipFill>
        <p:spPr>
          <a:xfrm>
            <a:off x="177036" y="230702"/>
            <a:ext cx="11567049" cy="5540705"/>
          </a:xfrm>
          <a:prstGeom prst="rect">
            <a:avLst/>
          </a:prstGeom>
        </p:spPr>
      </p:pic>
    </p:spTree>
    <p:extLst>
      <p:ext uri="{BB962C8B-B14F-4D97-AF65-F5344CB8AC3E}">
        <p14:creationId xmlns:p14="http://schemas.microsoft.com/office/powerpoint/2010/main" val="1417604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9C65A9-D369-40B5-877A-E741D941BE55}"/>
              </a:ext>
            </a:extLst>
          </p:cNvPr>
          <p:cNvSpPr/>
          <p:nvPr/>
        </p:nvSpPr>
        <p:spPr>
          <a:xfrm>
            <a:off x="330926" y="524581"/>
            <a:ext cx="11438708" cy="830997"/>
          </a:xfrm>
          <a:prstGeom prst="rect">
            <a:avLst/>
          </a:prstGeom>
        </p:spPr>
        <p:txBody>
          <a:bodyPr wrap="square">
            <a:spAutoFit/>
          </a:bodyPr>
          <a:lstStyle/>
          <a:p>
            <a:pPr algn="ctr"/>
            <a:r>
              <a:rPr lang="en-US" sz="2400" dirty="0">
                <a:solidFill>
                  <a:srgbClr val="222222"/>
                </a:solidFill>
                <a:latin typeface="Noto Sans"/>
              </a:rPr>
              <a:t>We used the </a:t>
            </a:r>
            <a:r>
              <a:rPr lang="en-US" sz="2400" dirty="0" err="1">
                <a:solidFill>
                  <a:srgbClr val="222222"/>
                </a:solidFill>
                <a:latin typeface="Noto Sans"/>
              </a:rPr>
              <a:t>app.Run</a:t>
            </a:r>
            <a:r>
              <a:rPr lang="en-US" sz="2400" dirty="0">
                <a:solidFill>
                  <a:srgbClr val="222222"/>
                </a:solidFill>
                <a:latin typeface="Noto Sans"/>
              </a:rPr>
              <a:t> method to register our first middleware, which displays the “Hello world”, when executed.</a:t>
            </a:r>
            <a:endParaRPr lang="en-IN" sz="2400" dirty="0"/>
          </a:p>
        </p:txBody>
      </p:sp>
      <p:sp>
        <p:nvSpPr>
          <p:cNvPr id="3" name="Rectangle 2">
            <a:extLst>
              <a:ext uri="{FF2B5EF4-FFF2-40B4-BE49-F238E27FC236}">
                <a16:creationId xmlns:a16="http://schemas.microsoft.com/office/drawing/2014/main" id="{6C276CEC-16A0-44D4-BCF0-999F0CBF0090}"/>
              </a:ext>
            </a:extLst>
          </p:cNvPr>
          <p:cNvSpPr/>
          <p:nvPr/>
        </p:nvSpPr>
        <p:spPr>
          <a:xfrm>
            <a:off x="796834" y="2967335"/>
            <a:ext cx="10829109" cy="1200329"/>
          </a:xfrm>
          <a:prstGeom prst="rect">
            <a:avLst/>
          </a:prstGeom>
        </p:spPr>
        <p:txBody>
          <a:bodyPr wrap="square">
            <a:spAutoFit/>
          </a:bodyPr>
          <a:lstStyle/>
          <a:p>
            <a:pPr algn="ctr"/>
            <a:r>
              <a:rPr lang="en-US" sz="2400" dirty="0">
                <a:solidFill>
                  <a:srgbClr val="222222"/>
                </a:solidFill>
                <a:latin typeface="Noto Sans"/>
              </a:rPr>
              <a:t>The </a:t>
            </a:r>
            <a:r>
              <a:rPr lang="en-US" sz="2400" dirty="0" err="1">
                <a:solidFill>
                  <a:srgbClr val="222222"/>
                </a:solidFill>
                <a:latin typeface="Noto Sans"/>
              </a:rPr>
              <a:t>app.Run</a:t>
            </a:r>
            <a:r>
              <a:rPr lang="en-US" sz="2400" dirty="0">
                <a:solidFill>
                  <a:srgbClr val="222222"/>
                </a:solidFill>
                <a:latin typeface="Noto Sans"/>
              </a:rPr>
              <a:t> method gets the instance of the </a:t>
            </a:r>
            <a:r>
              <a:rPr lang="en-US" sz="2400" dirty="0" err="1">
                <a:solidFill>
                  <a:srgbClr val="FF0000"/>
                </a:solidFill>
                <a:latin typeface="Noto Sans"/>
              </a:rPr>
              <a:t>Httpcontext</a:t>
            </a:r>
            <a:r>
              <a:rPr lang="en-US" sz="2400" dirty="0">
                <a:solidFill>
                  <a:srgbClr val="222222"/>
                </a:solidFill>
                <a:latin typeface="Noto Sans"/>
              </a:rPr>
              <a:t>. You can use the </a:t>
            </a:r>
            <a:r>
              <a:rPr lang="en-US" sz="2400" dirty="0" err="1">
                <a:solidFill>
                  <a:srgbClr val="222222"/>
                </a:solidFill>
                <a:latin typeface="Noto Sans"/>
              </a:rPr>
              <a:t>Responseobject</a:t>
            </a:r>
            <a:r>
              <a:rPr lang="en-US" sz="2400" dirty="0">
                <a:solidFill>
                  <a:srgbClr val="222222"/>
                </a:solidFill>
                <a:latin typeface="Noto Sans"/>
              </a:rPr>
              <a:t> from </a:t>
            </a:r>
            <a:r>
              <a:rPr lang="en-US" sz="2400" dirty="0" err="1">
                <a:solidFill>
                  <a:srgbClr val="FF0000"/>
                </a:solidFill>
                <a:latin typeface="Noto Sans"/>
              </a:rPr>
              <a:t>HttpContext</a:t>
            </a:r>
            <a:r>
              <a:rPr lang="en-US" sz="2400" dirty="0">
                <a:solidFill>
                  <a:srgbClr val="222222"/>
                </a:solidFill>
                <a:latin typeface="Noto Sans"/>
              </a:rPr>
              <a:t> to write out some message to HTTP Response</a:t>
            </a:r>
          </a:p>
          <a:p>
            <a:pPr algn="ctr"/>
            <a:r>
              <a:rPr lang="en-US" sz="2400" dirty="0">
                <a:solidFill>
                  <a:srgbClr val="222222"/>
                </a:solidFill>
                <a:latin typeface="Noto Sans"/>
              </a:rPr>
              <a:t>Just like as we did in Hello World</a:t>
            </a:r>
            <a:endParaRPr lang="en-IN" sz="2400" dirty="0"/>
          </a:p>
        </p:txBody>
      </p:sp>
    </p:spTree>
    <p:extLst>
      <p:ext uri="{BB962C8B-B14F-4D97-AF65-F5344CB8AC3E}">
        <p14:creationId xmlns:p14="http://schemas.microsoft.com/office/powerpoint/2010/main" val="2196245271"/>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6427</TotalTime>
  <Words>667</Words>
  <Application>Microsoft Office PowerPoint</Application>
  <PresentationFormat>Custom</PresentationFormat>
  <Paragraphs>55</Paragraphs>
  <Slides>32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Fauna One</vt:lpstr>
      <vt:lpstr>Noto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537</cp:revision>
  <dcterms:created xsi:type="dcterms:W3CDTF">2012-02-07T06:07:07Z</dcterms:created>
  <dcterms:modified xsi:type="dcterms:W3CDTF">2021-02-15T16:30:07Z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