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7"/>
  </p:notesMasterIdLst>
  <p:handoutMasterIdLst>
    <p:handoutMasterId r:id="rId78"/>
  </p:handoutMasterIdLst>
  <p:sldIdLst>
    <p:sldId id="520" r:id="rId6"/>
    <p:sldId id="693" r:id="rId7"/>
    <p:sldId id="694" r:id="rId8"/>
    <p:sldId id="695" r:id="rId9"/>
    <p:sldId id="696" r:id="rId10"/>
    <p:sldId id="697" r:id="rId11"/>
    <p:sldId id="583" r:id="rId12"/>
    <p:sldId id="591" r:id="rId13"/>
    <p:sldId id="585" r:id="rId14"/>
    <p:sldId id="593" r:id="rId15"/>
    <p:sldId id="594" r:id="rId16"/>
    <p:sldId id="595" r:id="rId17"/>
    <p:sldId id="596" r:id="rId18"/>
    <p:sldId id="586" r:id="rId19"/>
    <p:sldId id="701" r:id="rId20"/>
    <p:sldId id="702" r:id="rId21"/>
    <p:sldId id="703" r:id="rId22"/>
    <p:sldId id="698" r:id="rId23"/>
    <p:sldId id="699" r:id="rId24"/>
    <p:sldId id="700" r:id="rId25"/>
    <p:sldId id="587" r:id="rId26"/>
    <p:sldId id="588" r:id="rId27"/>
    <p:sldId id="589" r:id="rId28"/>
    <p:sldId id="707" r:id="rId29"/>
    <p:sldId id="708" r:id="rId30"/>
    <p:sldId id="705" r:id="rId31"/>
    <p:sldId id="704" r:id="rId32"/>
    <p:sldId id="622" r:id="rId33"/>
    <p:sldId id="706" r:id="rId34"/>
    <p:sldId id="624" r:id="rId35"/>
    <p:sldId id="590" r:id="rId36"/>
    <p:sldId id="598" r:id="rId37"/>
    <p:sldId id="621" r:id="rId38"/>
    <p:sldId id="712" r:id="rId39"/>
    <p:sldId id="709" r:id="rId40"/>
    <p:sldId id="710" r:id="rId41"/>
    <p:sldId id="630" r:id="rId42"/>
    <p:sldId id="631" r:id="rId43"/>
    <p:sldId id="632" r:id="rId44"/>
    <p:sldId id="633" r:id="rId45"/>
    <p:sldId id="634" r:id="rId46"/>
    <p:sldId id="635" r:id="rId47"/>
    <p:sldId id="636" r:id="rId48"/>
    <p:sldId id="637" r:id="rId49"/>
    <p:sldId id="713" r:id="rId50"/>
    <p:sldId id="638" r:id="rId51"/>
    <p:sldId id="639" r:id="rId52"/>
    <p:sldId id="640" r:id="rId53"/>
    <p:sldId id="714" r:id="rId54"/>
    <p:sldId id="715" r:id="rId55"/>
    <p:sldId id="641" r:id="rId56"/>
    <p:sldId id="642" r:id="rId57"/>
    <p:sldId id="643" r:id="rId58"/>
    <p:sldId id="644" r:id="rId59"/>
    <p:sldId id="711" r:id="rId60"/>
    <p:sldId id="623" r:id="rId61"/>
    <p:sldId id="629" r:id="rId62"/>
    <p:sldId id="648" r:id="rId63"/>
    <p:sldId id="649" r:id="rId64"/>
    <p:sldId id="650" r:id="rId65"/>
    <p:sldId id="651" r:id="rId66"/>
    <p:sldId id="652" r:id="rId67"/>
    <p:sldId id="653" r:id="rId68"/>
    <p:sldId id="656" r:id="rId69"/>
    <p:sldId id="657" r:id="rId70"/>
    <p:sldId id="658" r:id="rId71"/>
    <p:sldId id="659" r:id="rId72"/>
    <p:sldId id="716" r:id="rId73"/>
    <p:sldId id="717" r:id="rId74"/>
    <p:sldId id="719" r:id="rId75"/>
    <p:sldId id="690" r:id="rId7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693"/>
            <p14:sldId id="694"/>
            <p14:sldId id="695"/>
            <p14:sldId id="696"/>
            <p14:sldId id="697"/>
            <p14:sldId id="583"/>
            <p14:sldId id="591"/>
            <p14:sldId id="585"/>
            <p14:sldId id="593"/>
            <p14:sldId id="594"/>
            <p14:sldId id="595"/>
            <p14:sldId id="596"/>
            <p14:sldId id="586"/>
            <p14:sldId id="701"/>
            <p14:sldId id="702"/>
            <p14:sldId id="703"/>
            <p14:sldId id="698"/>
            <p14:sldId id="699"/>
            <p14:sldId id="700"/>
            <p14:sldId id="587"/>
            <p14:sldId id="588"/>
            <p14:sldId id="589"/>
            <p14:sldId id="707"/>
            <p14:sldId id="708"/>
            <p14:sldId id="705"/>
            <p14:sldId id="704"/>
            <p14:sldId id="622"/>
            <p14:sldId id="706"/>
            <p14:sldId id="624"/>
            <p14:sldId id="590"/>
            <p14:sldId id="598"/>
            <p14:sldId id="621"/>
            <p14:sldId id="712"/>
            <p14:sldId id="709"/>
            <p14:sldId id="710"/>
            <p14:sldId id="630"/>
            <p14:sldId id="631"/>
            <p14:sldId id="632"/>
            <p14:sldId id="633"/>
            <p14:sldId id="634"/>
            <p14:sldId id="635"/>
            <p14:sldId id="636"/>
            <p14:sldId id="637"/>
            <p14:sldId id="713"/>
            <p14:sldId id="638"/>
            <p14:sldId id="639"/>
            <p14:sldId id="640"/>
            <p14:sldId id="714"/>
            <p14:sldId id="715"/>
            <p14:sldId id="641"/>
            <p14:sldId id="642"/>
            <p14:sldId id="643"/>
            <p14:sldId id="644"/>
            <p14:sldId id="711"/>
            <p14:sldId id="623"/>
            <p14:sldId id="629"/>
            <p14:sldId id="648"/>
            <p14:sldId id="649"/>
            <p14:sldId id="650"/>
            <p14:sldId id="651"/>
            <p14:sldId id="652"/>
            <p14:sldId id="653"/>
            <p14:sldId id="656"/>
            <p14:sldId id="657"/>
            <p14:sldId id="658"/>
            <p14:sldId id="659"/>
            <p14:sldId id="716"/>
            <p14:sldId id="717"/>
            <p14:sldId id="719"/>
            <p14:sldId id="69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81" d="100"/>
          <a:sy n="81" d="100"/>
        </p:scale>
        <p:origin x="426" y="9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2/15/2021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2/15/2021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0624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controllers/dependency-injection?view=aspnetcore-2.1#constructor-injection" TargetMode="External"/><Relationship Id="rId2" Type="http://schemas.openxmlformats.org/officeDocument/2006/relationships/hyperlink" Target="https://docs.microsoft.com/en-us/aspnet/core/fundamentals/dependency-injection?view=aspnetcore-2.1"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US" sz="4000" b="0" dirty="0" err="1">
                <a:solidFill>
                  <a:schemeClr val="bg1">
                    <a:lumMod val="95000"/>
                  </a:schemeClr>
                </a:solidFill>
                <a:latin typeface="Segoe UI Light" pitchFamily="34" charset="0"/>
              </a:rPr>
              <a:t>ASP.Net</a:t>
            </a:r>
            <a:r>
              <a:rPr lang="en-US" sz="4000" b="0" dirty="0">
                <a:solidFill>
                  <a:schemeClr val="bg1">
                    <a:lumMod val="95000"/>
                  </a:schemeClr>
                </a:solidFill>
                <a:latin typeface="Segoe UI Light" pitchFamily="34" charset="0"/>
              </a:rPr>
              <a:t> Core MVC</a:t>
            </a:r>
            <a:endParaRPr lang="en-US" sz="4000" dirty="0">
              <a:solidFill>
                <a:srgbClr val="FFC000"/>
              </a:solidFill>
              <a:latin typeface="Segoe UI Light" pitchFamily="34" charset="0"/>
            </a:endParaRP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449BD-13FF-4732-9078-767871F3BCCB}"/>
              </a:ext>
            </a:extLst>
          </p:cNvPr>
          <p:cNvSpPr/>
          <p:nvPr/>
        </p:nvSpPr>
        <p:spPr>
          <a:xfrm>
            <a:off x="371792" y="187625"/>
            <a:ext cx="6147709" cy="461665"/>
          </a:xfrm>
          <a:prstGeom prst="rect">
            <a:avLst/>
          </a:prstGeom>
        </p:spPr>
        <p:txBody>
          <a:bodyPr wrap="none">
            <a:spAutoFit/>
          </a:bodyPr>
          <a:lstStyle/>
          <a:p>
            <a:r>
              <a:rPr lang="en-US" sz="2400" b="1" dirty="0">
                <a:solidFill>
                  <a:srgbClr val="000000"/>
                </a:solidFill>
                <a:latin typeface="Segoe UI" panose="020B0502040204020203" pitchFamily="34" charset="0"/>
              </a:rPr>
              <a:t>Service lifetimes and registration options</a:t>
            </a:r>
          </a:p>
        </p:txBody>
      </p:sp>
      <p:sp>
        <p:nvSpPr>
          <p:cNvPr id="3" name="Rectangle 2">
            <a:extLst>
              <a:ext uri="{FF2B5EF4-FFF2-40B4-BE49-F238E27FC236}">
                <a16:creationId xmlns:a16="http://schemas.microsoft.com/office/drawing/2014/main" id="{9ABD8864-2D25-46B0-8D22-7A767979722E}"/>
              </a:ext>
            </a:extLst>
          </p:cNvPr>
          <p:cNvSpPr/>
          <p:nvPr/>
        </p:nvSpPr>
        <p:spPr>
          <a:xfrm>
            <a:off x="426676" y="864049"/>
            <a:ext cx="11094764" cy="2862322"/>
          </a:xfrm>
          <a:prstGeom prst="rect">
            <a:avLst/>
          </a:prstGeom>
        </p:spPr>
        <p:txBody>
          <a:bodyPr wrap="square">
            <a:spAutoFit/>
          </a:bodyPr>
          <a:lstStyle/>
          <a:p>
            <a:r>
              <a:rPr lang="en-US" sz="2000" dirty="0">
                <a:solidFill>
                  <a:srgbClr val="000000"/>
                </a:solidFill>
                <a:latin typeface="Segoe UI" panose="020B0502040204020203" pitchFamily="34" charset="0"/>
              </a:rPr>
              <a:t>ASP.NET services can be configured with the following lifetimes:</a:t>
            </a:r>
          </a:p>
          <a:p>
            <a:endParaRPr lang="en-US" sz="2000" dirty="0">
              <a:solidFill>
                <a:srgbClr val="000000"/>
              </a:solidFill>
              <a:latin typeface="Segoe UI" panose="020B0502040204020203" pitchFamily="34" charset="0"/>
            </a:endParaRPr>
          </a:p>
          <a:p>
            <a:r>
              <a:rPr lang="en-US" sz="2000" b="1" dirty="0">
                <a:solidFill>
                  <a:srgbClr val="000000"/>
                </a:solidFill>
                <a:latin typeface="Segoe UI" panose="020B0502040204020203" pitchFamily="34" charset="0"/>
              </a:rPr>
              <a:t>Transient [something like </a:t>
            </a:r>
            <a:r>
              <a:rPr lang="en-US" sz="2000" b="1" dirty="0" err="1">
                <a:solidFill>
                  <a:srgbClr val="000000"/>
                </a:solidFill>
                <a:latin typeface="Segoe UI" panose="020B0502040204020203" pitchFamily="34" charset="0"/>
              </a:rPr>
              <a:t>percall</a:t>
            </a:r>
            <a:r>
              <a:rPr lang="en-US" sz="2000" b="1" dirty="0">
                <a:solidFill>
                  <a:srgbClr val="000000"/>
                </a:solidFill>
                <a:latin typeface="Segoe UI" panose="020B0502040204020203" pitchFamily="34" charset="0"/>
              </a:rPr>
              <a:t>]</a:t>
            </a:r>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Transient lifetime services are created each time they're requested. This lifetime works best for lightweight, stateless services.</a:t>
            </a:r>
          </a:p>
          <a:p>
            <a:endParaRPr lang="en-US" sz="2000" dirty="0">
              <a:solidFill>
                <a:srgbClr val="000000"/>
              </a:solidFill>
              <a:latin typeface="Segoe UI" panose="020B0502040204020203" pitchFamily="34" charset="0"/>
            </a:endParaRPr>
          </a:p>
          <a:p>
            <a:r>
              <a:rPr lang="en-US" sz="2000" b="1" dirty="0">
                <a:solidFill>
                  <a:srgbClr val="000000"/>
                </a:solidFill>
                <a:latin typeface="Segoe UI" panose="020B0502040204020203" pitchFamily="34" charset="0"/>
              </a:rPr>
              <a:t>Scoped [something like </a:t>
            </a:r>
            <a:r>
              <a:rPr lang="en-US" sz="2000" b="1" dirty="0" err="1">
                <a:solidFill>
                  <a:srgbClr val="000000"/>
                </a:solidFill>
                <a:latin typeface="Segoe UI" panose="020B0502040204020203" pitchFamily="34" charset="0"/>
              </a:rPr>
              <a:t>persession</a:t>
            </a:r>
            <a:r>
              <a:rPr lang="en-US" sz="2000" b="1" dirty="0">
                <a:solidFill>
                  <a:srgbClr val="000000"/>
                </a:solidFill>
                <a:latin typeface="Segoe UI" panose="020B0502040204020203" pitchFamily="34" charset="0"/>
              </a:rPr>
              <a:t>]</a:t>
            </a:r>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Scoped lifetime services are created once per request.</a:t>
            </a:r>
          </a:p>
          <a:p>
            <a:endParaRPr lang="en-US" sz="2000" dirty="0">
              <a:solidFill>
                <a:srgbClr val="000000"/>
              </a:solidFill>
              <a:latin typeface="Segoe UI" panose="020B0502040204020203" pitchFamily="34" charset="0"/>
            </a:endParaRPr>
          </a:p>
        </p:txBody>
      </p:sp>
      <p:pic>
        <p:nvPicPr>
          <p:cNvPr id="4" name="Picture 3">
            <a:extLst>
              <a:ext uri="{FF2B5EF4-FFF2-40B4-BE49-F238E27FC236}">
                <a16:creationId xmlns:a16="http://schemas.microsoft.com/office/drawing/2014/main" id="{BEAAA6C8-BB70-4484-87C6-2F49190A6123}"/>
              </a:ext>
            </a:extLst>
          </p:cNvPr>
          <p:cNvPicPr>
            <a:picLocks noChangeAspect="1"/>
          </p:cNvPicPr>
          <p:nvPr/>
        </p:nvPicPr>
        <p:blipFill>
          <a:blip r:embed="rId2"/>
          <a:stretch>
            <a:fillRect/>
          </a:stretch>
        </p:blipFill>
        <p:spPr>
          <a:xfrm>
            <a:off x="426676" y="3608806"/>
            <a:ext cx="10033265" cy="2267580"/>
          </a:xfrm>
          <a:prstGeom prst="rect">
            <a:avLst/>
          </a:prstGeom>
        </p:spPr>
      </p:pic>
    </p:spTree>
    <p:extLst>
      <p:ext uri="{BB962C8B-B14F-4D97-AF65-F5344CB8AC3E}">
        <p14:creationId xmlns:p14="http://schemas.microsoft.com/office/powerpoint/2010/main" val="26468480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992958-B40F-4C21-8DD4-7494AEF330B8}"/>
              </a:ext>
            </a:extLst>
          </p:cNvPr>
          <p:cNvSpPr/>
          <p:nvPr/>
        </p:nvSpPr>
        <p:spPr>
          <a:xfrm>
            <a:off x="474617" y="391108"/>
            <a:ext cx="10733314" cy="2862322"/>
          </a:xfrm>
          <a:prstGeom prst="rect">
            <a:avLst/>
          </a:prstGeom>
        </p:spPr>
        <p:txBody>
          <a:bodyPr wrap="square">
            <a:spAutoFit/>
          </a:bodyPr>
          <a:lstStyle/>
          <a:p>
            <a:r>
              <a:rPr lang="en-US" sz="2000" b="1" dirty="0"/>
              <a:t>Singleton</a:t>
            </a:r>
          </a:p>
          <a:p>
            <a:endParaRPr lang="en-US" sz="2000" dirty="0"/>
          </a:p>
          <a:p>
            <a:r>
              <a:rPr lang="en-US" sz="2000" dirty="0"/>
              <a:t>Singleton lifetime services are created the first time they're requested (or when </a:t>
            </a:r>
            <a:r>
              <a:rPr lang="en-US" sz="2000" dirty="0" err="1"/>
              <a:t>ConfigureServices</a:t>
            </a:r>
            <a:r>
              <a:rPr lang="en-US" sz="2000" dirty="0"/>
              <a:t> is run if you specify an instance there) and then every subsequent request will use the </a:t>
            </a:r>
            <a:r>
              <a:rPr lang="en-US" sz="2000" dirty="0">
                <a:solidFill>
                  <a:srgbClr val="FF0000"/>
                </a:solidFill>
              </a:rPr>
              <a:t>same instance</a:t>
            </a:r>
            <a:r>
              <a:rPr lang="en-US" sz="2000" dirty="0"/>
              <a:t>. </a:t>
            </a:r>
          </a:p>
          <a:p>
            <a:endParaRPr lang="en-US" sz="2000" dirty="0"/>
          </a:p>
          <a:p>
            <a:r>
              <a:rPr lang="en-US" sz="2000" dirty="0"/>
              <a:t>If your application requires singleton behavior, allowing the services container to manage the service's lifetime is recommended </a:t>
            </a:r>
            <a:r>
              <a:rPr lang="en-US" sz="2000" dirty="0">
                <a:solidFill>
                  <a:srgbClr val="FF0000"/>
                </a:solidFill>
              </a:rPr>
              <a:t>instead of </a:t>
            </a:r>
            <a:r>
              <a:rPr lang="en-US" sz="2000" dirty="0"/>
              <a:t>implementing the singleton design pattern and managing your object's lifetime in the class yourself.</a:t>
            </a:r>
            <a:endParaRPr lang="en-IN" sz="2000" dirty="0"/>
          </a:p>
        </p:txBody>
      </p:sp>
    </p:spTree>
    <p:extLst>
      <p:ext uri="{BB962C8B-B14F-4D97-AF65-F5344CB8AC3E}">
        <p14:creationId xmlns:p14="http://schemas.microsoft.com/office/powerpoint/2010/main" val="32821005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Operations view of the Dependency Injection Sample web application running in Microsoft Edge showing Operation ID values (GUID's) for Transient, Scoped, Singleton, and Instance Controller and Operation Service Operations on the first request.">
            <a:extLst>
              <a:ext uri="{FF2B5EF4-FFF2-40B4-BE49-F238E27FC236}">
                <a16:creationId xmlns:a16="http://schemas.microsoft.com/office/drawing/2014/main" id="{920268CC-CD30-482C-B4B9-16CB79E78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62825" cy="45148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9799E2D-51BF-4AD0-BE38-E971377B6C0F}"/>
              </a:ext>
            </a:extLst>
          </p:cNvPr>
          <p:cNvPicPr>
            <a:picLocks noChangeAspect="1"/>
          </p:cNvPicPr>
          <p:nvPr/>
        </p:nvPicPr>
        <p:blipFill>
          <a:blip r:embed="rId3"/>
          <a:stretch>
            <a:fillRect/>
          </a:stretch>
        </p:blipFill>
        <p:spPr>
          <a:xfrm>
            <a:off x="4826000" y="2343150"/>
            <a:ext cx="7362825" cy="4514850"/>
          </a:xfrm>
          <a:prstGeom prst="rect">
            <a:avLst/>
          </a:prstGeom>
        </p:spPr>
      </p:pic>
    </p:spTree>
    <p:extLst>
      <p:ext uri="{BB962C8B-B14F-4D97-AF65-F5344CB8AC3E}">
        <p14:creationId xmlns:p14="http://schemas.microsoft.com/office/powerpoint/2010/main" val="168487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E9E66C-8955-4442-8BA7-4D574B05499F}"/>
              </a:ext>
            </a:extLst>
          </p:cNvPr>
          <p:cNvSpPr/>
          <p:nvPr/>
        </p:nvSpPr>
        <p:spPr>
          <a:xfrm>
            <a:off x="582294" y="305192"/>
            <a:ext cx="3945888" cy="461665"/>
          </a:xfrm>
          <a:prstGeom prst="rect">
            <a:avLst/>
          </a:prstGeom>
        </p:spPr>
        <p:txBody>
          <a:bodyPr wrap="none">
            <a:spAutoFit/>
          </a:bodyPr>
          <a:lstStyle/>
          <a:p>
            <a:r>
              <a:rPr lang="en-IN" sz="2400" b="1" dirty="0">
                <a:solidFill>
                  <a:srgbClr val="000000"/>
                </a:solidFill>
                <a:latin typeface="Segoe UI" panose="020B0502040204020203" pitchFamily="34" charset="0"/>
              </a:rPr>
              <a:t>ASP.NET Core Middleware</a:t>
            </a:r>
          </a:p>
        </p:txBody>
      </p:sp>
      <p:sp>
        <p:nvSpPr>
          <p:cNvPr id="3" name="Rectangle 2">
            <a:extLst>
              <a:ext uri="{FF2B5EF4-FFF2-40B4-BE49-F238E27FC236}">
                <a16:creationId xmlns:a16="http://schemas.microsoft.com/office/drawing/2014/main" id="{9CD11188-781E-4545-B14C-8141FB256D93}"/>
              </a:ext>
            </a:extLst>
          </p:cNvPr>
          <p:cNvSpPr/>
          <p:nvPr/>
        </p:nvSpPr>
        <p:spPr>
          <a:xfrm>
            <a:off x="582294" y="1088962"/>
            <a:ext cx="10717077" cy="4247317"/>
          </a:xfrm>
          <a:prstGeom prst="rect">
            <a:avLst/>
          </a:prstGeom>
        </p:spPr>
        <p:txBody>
          <a:bodyPr wrap="square">
            <a:spAutoFit/>
          </a:bodyPr>
          <a:lstStyle/>
          <a:p>
            <a:r>
              <a:rPr lang="en-IN" b="1" dirty="0">
                <a:solidFill>
                  <a:srgbClr val="000000"/>
                </a:solidFill>
                <a:latin typeface="Segoe UI" panose="020B0502040204020203" pitchFamily="34" charset="0"/>
              </a:rPr>
              <a:t>What is middleware?</a:t>
            </a:r>
          </a:p>
          <a:p>
            <a:endParaRPr lang="en-IN" b="1" dirty="0">
              <a:solidFill>
                <a:srgbClr val="000000"/>
              </a:solidFill>
              <a:latin typeface="Segoe UI" panose="020B0502040204020203" pitchFamily="34" charset="0"/>
            </a:endParaRPr>
          </a:p>
          <a:p>
            <a:r>
              <a:rPr lang="en-US" dirty="0"/>
              <a:t>Middleware is software that's assembled into an application pipeline to handle requests and responses.</a:t>
            </a:r>
          </a:p>
          <a:p>
            <a:r>
              <a:rPr lang="en-US" dirty="0"/>
              <a:t> </a:t>
            </a:r>
          </a:p>
          <a:p>
            <a:r>
              <a:rPr lang="en-US" dirty="0"/>
              <a:t>Each component:</a:t>
            </a:r>
          </a:p>
          <a:p>
            <a:pPr marL="285750" indent="-285750">
              <a:buFont typeface="Arial" panose="020B0604020202020204" pitchFamily="34" charset="0"/>
              <a:buChar char="•"/>
            </a:pPr>
            <a:r>
              <a:rPr lang="en-US" dirty="0"/>
              <a:t>Chooses whether to pass the request to the next component in the pipeline.</a:t>
            </a:r>
          </a:p>
          <a:p>
            <a:pPr marL="285750" indent="-285750">
              <a:buFont typeface="Arial" panose="020B0604020202020204" pitchFamily="34" charset="0"/>
              <a:buChar char="•"/>
            </a:pPr>
            <a:r>
              <a:rPr lang="en-US" dirty="0"/>
              <a:t>Can perform work before and after the next component in the pipeline is invoked.</a:t>
            </a:r>
          </a:p>
          <a:p>
            <a:r>
              <a:rPr lang="en-US" dirty="0">
                <a:solidFill>
                  <a:srgbClr val="FF0000"/>
                </a:solidFill>
              </a:rPr>
              <a:t>[works on a concepts of chaining]</a:t>
            </a:r>
          </a:p>
          <a:p>
            <a:endParaRPr lang="en-US" dirty="0">
              <a:solidFill>
                <a:srgbClr val="FF0000"/>
              </a:solidFill>
            </a:endParaRPr>
          </a:p>
          <a:p>
            <a:r>
              <a:rPr lang="en-US" dirty="0"/>
              <a:t>Request delegates are used to build the request pipeline. The request delegates handle each HTTP request.</a:t>
            </a:r>
          </a:p>
          <a:p>
            <a:endParaRPr lang="en-US" dirty="0"/>
          </a:p>
          <a:p>
            <a:r>
              <a:rPr lang="en-US" dirty="0"/>
              <a:t>Each middleware component in the request pipeline is responsible for invoking the next component in the pipeline, or </a:t>
            </a:r>
            <a:r>
              <a:rPr lang="en-US" dirty="0">
                <a:solidFill>
                  <a:srgbClr val="FF0000"/>
                </a:solidFill>
              </a:rPr>
              <a:t>short-circuiting</a:t>
            </a:r>
            <a:r>
              <a:rPr lang="en-US" dirty="0"/>
              <a:t> the chain if appropriate.</a:t>
            </a:r>
          </a:p>
          <a:p>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9920807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EE77A6-FC2E-4614-B79D-BC5E0D779AD0}"/>
              </a:ext>
            </a:extLst>
          </p:cNvPr>
          <p:cNvPicPr>
            <a:picLocks noChangeAspect="1"/>
          </p:cNvPicPr>
          <p:nvPr/>
        </p:nvPicPr>
        <p:blipFill>
          <a:blip r:embed="rId2"/>
          <a:stretch>
            <a:fillRect/>
          </a:stretch>
        </p:blipFill>
        <p:spPr>
          <a:xfrm>
            <a:off x="266411" y="166069"/>
            <a:ext cx="10603275" cy="6210980"/>
          </a:xfrm>
          <a:prstGeom prst="rect">
            <a:avLst/>
          </a:prstGeom>
        </p:spPr>
      </p:pic>
    </p:spTree>
    <p:extLst>
      <p:ext uri="{BB962C8B-B14F-4D97-AF65-F5344CB8AC3E}">
        <p14:creationId xmlns:p14="http://schemas.microsoft.com/office/powerpoint/2010/main" val="19967061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104863-BA80-4B66-BB3F-4EFF09FFCEC9}"/>
              </a:ext>
            </a:extLst>
          </p:cNvPr>
          <p:cNvPicPr>
            <a:picLocks noChangeAspect="1"/>
          </p:cNvPicPr>
          <p:nvPr/>
        </p:nvPicPr>
        <p:blipFill>
          <a:blip r:embed="rId2"/>
          <a:stretch>
            <a:fillRect/>
          </a:stretch>
        </p:blipFill>
        <p:spPr>
          <a:xfrm>
            <a:off x="154215" y="197674"/>
            <a:ext cx="11706386" cy="5823115"/>
          </a:xfrm>
          <a:prstGeom prst="rect">
            <a:avLst/>
          </a:prstGeom>
        </p:spPr>
      </p:pic>
    </p:spTree>
    <p:extLst>
      <p:ext uri="{BB962C8B-B14F-4D97-AF65-F5344CB8AC3E}">
        <p14:creationId xmlns:p14="http://schemas.microsoft.com/office/powerpoint/2010/main" val="17855355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5CBBC-823F-47D3-8CBC-3E1A214534B3}"/>
              </a:ext>
            </a:extLst>
          </p:cNvPr>
          <p:cNvPicPr>
            <a:picLocks noChangeAspect="1"/>
          </p:cNvPicPr>
          <p:nvPr/>
        </p:nvPicPr>
        <p:blipFill>
          <a:blip r:embed="rId2"/>
          <a:stretch>
            <a:fillRect/>
          </a:stretch>
        </p:blipFill>
        <p:spPr>
          <a:xfrm>
            <a:off x="0" y="326447"/>
            <a:ext cx="11298911" cy="5029324"/>
          </a:xfrm>
          <a:prstGeom prst="rect">
            <a:avLst/>
          </a:prstGeom>
        </p:spPr>
      </p:pic>
    </p:spTree>
    <p:extLst>
      <p:ext uri="{BB962C8B-B14F-4D97-AF65-F5344CB8AC3E}">
        <p14:creationId xmlns:p14="http://schemas.microsoft.com/office/powerpoint/2010/main" val="33603377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28BAC-E3AA-4669-9167-53C8F26794C7}"/>
              </a:ext>
            </a:extLst>
          </p:cNvPr>
          <p:cNvPicPr>
            <a:picLocks noChangeAspect="1"/>
          </p:cNvPicPr>
          <p:nvPr/>
        </p:nvPicPr>
        <p:blipFill>
          <a:blip r:embed="rId2"/>
          <a:stretch>
            <a:fillRect/>
          </a:stretch>
        </p:blipFill>
        <p:spPr>
          <a:xfrm>
            <a:off x="263504" y="192911"/>
            <a:ext cx="10444474" cy="5222237"/>
          </a:xfrm>
          <a:prstGeom prst="rect">
            <a:avLst/>
          </a:prstGeom>
        </p:spPr>
      </p:pic>
    </p:spTree>
    <p:extLst>
      <p:ext uri="{BB962C8B-B14F-4D97-AF65-F5344CB8AC3E}">
        <p14:creationId xmlns:p14="http://schemas.microsoft.com/office/powerpoint/2010/main" val="40920072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695936-76B2-4EFB-8891-385C3205945A}"/>
              </a:ext>
            </a:extLst>
          </p:cNvPr>
          <p:cNvPicPr>
            <a:picLocks noChangeAspect="1"/>
          </p:cNvPicPr>
          <p:nvPr/>
        </p:nvPicPr>
        <p:blipFill>
          <a:blip r:embed="rId2"/>
          <a:stretch>
            <a:fillRect/>
          </a:stretch>
        </p:blipFill>
        <p:spPr>
          <a:xfrm>
            <a:off x="504461" y="151719"/>
            <a:ext cx="5295448" cy="6192397"/>
          </a:xfrm>
          <a:prstGeom prst="rect">
            <a:avLst/>
          </a:prstGeom>
        </p:spPr>
      </p:pic>
    </p:spTree>
    <p:extLst>
      <p:ext uri="{BB962C8B-B14F-4D97-AF65-F5344CB8AC3E}">
        <p14:creationId xmlns:p14="http://schemas.microsoft.com/office/powerpoint/2010/main" val="12774416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EDE94C-BC26-4FB2-81DC-FBAA3166F388}"/>
              </a:ext>
            </a:extLst>
          </p:cNvPr>
          <p:cNvPicPr>
            <a:picLocks noChangeAspect="1"/>
          </p:cNvPicPr>
          <p:nvPr/>
        </p:nvPicPr>
        <p:blipFill>
          <a:blip r:embed="rId2"/>
          <a:stretch>
            <a:fillRect/>
          </a:stretch>
        </p:blipFill>
        <p:spPr>
          <a:xfrm>
            <a:off x="228508" y="321673"/>
            <a:ext cx="9269440" cy="5661116"/>
          </a:xfrm>
          <a:prstGeom prst="rect">
            <a:avLst/>
          </a:prstGeom>
        </p:spPr>
      </p:pic>
    </p:spTree>
    <p:extLst>
      <p:ext uri="{BB962C8B-B14F-4D97-AF65-F5344CB8AC3E}">
        <p14:creationId xmlns:p14="http://schemas.microsoft.com/office/powerpoint/2010/main" val="2459042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A06BA-37A8-43C1-ADA3-76E63730AA71}"/>
              </a:ext>
            </a:extLst>
          </p:cNvPr>
          <p:cNvPicPr>
            <a:picLocks noChangeAspect="1"/>
          </p:cNvPicPr>
          <p:nvPr/>
        </p:nvPicPr>
        <p:blipFill>
          <a:blip r:embed="rId2"/>
          <a:stretch>
            <a:fillRect/>
          </a:stretch>
        </p:blipFill>
        <p:spPr>
          <a:xfrm>
            <a:off x="1265237" y="219075"/>
            <a:ext cx="9658350" cy="6419850"/>
          </a:xfrm>
          <a:prstGeom prst="rect">
            <a:avLst/>
          </a:prstGeom>
        </p:spPr>
      </p:pic>
    </p:spTree>
    <p:extLst>
      <p:ext uri="{BB962C8B-B14F-4D97-AF65-F5344CB8AC3E}">
        <p14:creationId xmlns:p14="http://schemas.microsoft.com/office/powerpoint/2010/main" val="378747117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9BFD36-2741-4257-9E45-A94AC3B72BC4}"/>
              </a:ext>
            </a:extLst>
          </p:cNvPr>
          <p:cNvPicPr>
            <a:picLocks noChangeAspect="1"/>
          </p:cNvPicPr>
          <p:nvPr/>
        </p:nvPicPr>
        <p:blipFill>
          <a:blip r:embed="rId2"/>
          <a:stretch>
            <a:fillRect/>
          </a:stretch>
        </p:blipFill>
        <p:spPr>
          <a:xfrm>
            <a:off x="242252" y="107225"/>
            <a:ext cx="8328666" cy="6463392"/>
          </a:xfrm>
          <a:prstGeom prst="rect">
            <a:avLst/>
          </a:prstGeom>
        </p:spPr>
      </p:pic>
    </p:spTree>
    <p:extLst>
      <p:ext uri="{BB962C8B-B14F-4D97-AF65-F5344CB8AC3E}">
        <p14:creationId xmlns:p14="http://schemas.microsoft.com/office/powerpoint/2010/main" val="19406108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40F96-1262-4769-9FFC-BDFCEFDCE1BA}"/>
              </a:ext>
            </a:extLst>
          </p:cNvPr>
          <p:cNvPicPr>
            <a:picLocks noChangeAspect="1"/>
          </p:cNvPicPr>
          <p:nvPr/>
        </p:nvPicPr>
        <p:blipFill>
          <a:blip r:embed="rId2"/>
          <a:stretch>
            <a:fillRect/>
          </a:stretch>
        </p:blipFill>
        <p:spPr>
          <a:xfrm>
            <a:off x="239630" y="140772"/>
            <a:ext cx="10620174" cy="5060620"/>
          </a:xfrm>
          <a:prstGeom prst="rect">
            <a:avLst/>
          </a:prstGeom>
        </p:spPr>
      </p:pic>
    </p:spTree>
    <p:extLst>
      <p:ext uri="{BB962C8B-B14F-4D97-AF65-F5344CB8AC3E}">
        <p14:creationId xmlns:p14="http://schemas.microsoft.com/office/powerpoint/2010/main" val="17801630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1DE6AD-E27D-4652-A92B-3A5C3B095352}"/>
              </a:ext>
            </a:extLst>
          </p:cNvPr>
          <p:cNvPicPr>
            <a:picLocks noChangeAspect="1"/>
          </p:cNvPicPr>
          <p:nvPr/>
        </p:nvPicPr>
        <p:blipFill>
          <a:blip r:embed="rId2"/>
          <a:stretch>
            <a:fillRect/>
          </a:stretch>
        </p:blipFill>
        <p:spPr>
          <a:xfrm>
            <a:off x="162317" y="270349"/>
            <a:ext cx="11659044" cy="4812290"/>
          </a:xfrm>
          <a:prstGeom prst="rect">
            <a:avLst/>
          </a:prstGeom>
        </p:spPr>
      </p:pic>
    </p:spTree>
    <p:extLst>
      <p:ext uri="{BB962C8B-B14F-4D97-AF65-F5344CB8AC3E}">
        <p14:creationId xmlns:p14="http://schemas.microsoft.com/office/powerpoint/2010/main" val="4178396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5B0CEC-929B-4910-B730-5A2B4B8489FD}"/>
              </a:ext>
            </a:extLst>
          </p:cNvPr>
          <p:cNvPicPr>
            <a:picLocks noChangeAspect="1"/>
          </p:cNvPicPr>
          <p:nvPr/>
        </p:nvPicPr>
        <p:blipFill>
          <a:blip r:embed="rId2"/>
          <a:stretch>
            <a:fillRect/>
          </a:stretch>
        </p:blipFill>
        <p:spPr>
          <a:xfrm>
            <a:off x="778094" y="4880758"/>
            <a:ext cx="11109580" cy="972910"/>
          </a:xfrm>
          <a:prstGeom prst="rect">
            <a:avLst/>
          </a:prstGeom>
        </p:spPr>
      </p:pic>
      <p:pic>
        <p:nvPicPr>
          <p:cNvPr id="8" name="Picture 7">
            <a:extLst>
              <a:ext uri="{FF2B5EF4-FFF2-40B4-BE49-F238E27FC236}">
                <a16:creationId xmlns:a16="http://schemas.microsoft.com/office/drawing/2014/main" id="{A9701F7D-9D21-4FCC-BBC3-C7B35D883FD5}"/>
              </a:ext>
            </a:extLst>
          </p:cNvPr>
          <p:cNvPicPr>
            <a:picLocks noChangeAspect="1"/>
          </p:cNvPicPr>
          <p:nvPr/>
        </p:nvPicPr>
        <p:blipFill>
          <a:blip r:embed="rId3"/>
          <a:stretch>
            <a:fillRect/>
          </a:stretch>
        </p:blipFill>
        <p:spPr>
          <a:xfrm>
            <a:off x="337354" y="178747"/>
            <a:ext cx="11659014" cy="3502603"/>
          </a:xfrm>
          <a:prstGeom prst="rect">
            <a:avLst/>
          </a:prstGeom>
        </p:spPr>
      </p:pic>
    </p:spTree>
    <p:extLst>
      <p:ext uri="{BB962C8B-B14F-4D97-AF65-F5344CB8AC3E}">
        <p14:creationId xmlns:p14="http://schemas.microsoft.com/office/powerpoint/2010/main" val="18181935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B23EF3-B207-46E0-9E45-BC89C8E77F9A}"/>
              </a:ext>
            </a:extLst>
          </p:cNvPr>
          <p:cNvPicPr>
            <a:picLocks noChangeAspect="1"/>
          </p:cNvPicPr>
          <p:nvPr/>
        </p:nvPicPr>
        <p:blipFill>
          <a:blip r:embed="rId2"/>
          <a:stretch>
            <a:fillRect/>
          </a:stretch>
        </p:blipFill>
        <p:spPr>
          <a:xfrm>
            <a:off x="274320" y="299049"/>
            <a:ext cx="10371909" cy="6259901"/>
          </a:xfrm>
          <a:prstGeom prst="rect">
            <a:avLst/>
          </a:prstGeom>
        </p:spPr>
      </p:pic>
    </p:spTree>
    <p:extLst>
      <p:ext uri="{BB962C8B-B14F-4D97-AF65-F5344CB8AC3E}">
        <p14:creationId xmlns:p14="http://schemas.microsoft.com/office/powerpoint/2010/main" val="5816354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529C77-3DBA-4822-A74E-DE3E2075AC31}"/>
              </a:ext>
            </a:extLst>
          </p:cNvPr>
          <p:cNvPicPr>
            <a:picLocks noChangeAspect="1"/>
          </p:cNvPicPr>
          <p:nvPr/>
        </p:nvPicPr>
        <p:blipFill>
          <a:blip r:embed="rId2"/>
          <a:stretch>
            <a:fillRect/>
          </a:stretch>
        </p:blipFill>
        <p:spPr>
          <a:xfrm>
            <a:off x="479424" y="371202"/>
            <a:ext cx="10053128" cy="2646317"/>
          </a:xfrm>
          <a:prstGeom prst="rect">
            <a:avLst/>
          </a:prstGeom>
        </p:spPr>
      </p:pic>
    </p:spTree>
    <p:extLst>
      <p:ext uri="{BB962C8B-B14F-4D97-AF65-F5344CB8AC3E}">
        <p14:creationId xmlns:p14="http://schemas.microsoft.com/office/powerpoint/2010/main" val="37355434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41FF0-377F-4A88-8354-7A6931191778}"/>
              </a:ext>
            </a:extLst>
          </p:cNvPr>
          <p:cNvPicPr>
            <a:picLocks noChangeAspect="1"/>
          </p:cNvPicPr>
          <p:nvPr/>
        </p:nvPicPr>
        <p:blipFill rotWithShape="1">
          <a:blip r:embed="rId2"/>
          <a:srcRect l="71415" t="179" r="9879" b="73134"/>
          <a:stretch/>
        </p:blipFill>
        <p:spPr>
          <a:xfrm>
            <a:off x="142503" y="415636"/>
            <a:ext cx="8705683" cy="3491346"/>
          </a:xfrm>
          <a:prstGeom prst="rect">
            <a:avLst/>
          </a:prstGeom>
        </p:spPr>
      </p:pic>
    </p:spTree>
    <p:extLst>
      <p:ext uri="{BB962C8B-B14F-4D97-AF65-F5344CB8AC3E}">
        <p14:creationId xmlns:p14="http://schemas.microsoft.com/office/powerpoint/2010/main" val="24355969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08BDF6-72EE-4419-AB03-3BE6A895BF30}"/>
              </a:ext>
            </a:extLst>
          </p:cNvPr>
          <p:cNvPicPr>
            <a:picLocks noChangeAspect="1"/>
          </p:cNvPicPr>
          <p:nvPr/>
        </p:nvPicPr>
        <p:blipFill>
          <a:blip r:embed="rId2"/>
          <a:stretch>
            <a:fillRect/>
          </a:stretch>
        </p:blipFill>
        <p:spPr>
          <a:xfrm>
            <a:off x="292760" y="175346"/>
            <a:ext cx="6998193" cy="3719760"/>
          </a:xfrm>
          <a:prstGeom prst="rect">
            <a:avLst/>
          </a:prstGeom>
        </p:spPr>
      </p:pic>
    </p:spTree>
    <p:extLst>
      <p:ext uri="{BB962C8B-B14F-4D97-AF65-F5344CB8AC3E}">
        <p14:creationId xmlns:p14="http://schemas.microsoft.com/office/powerpoint/2010/main" val="4300480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D07505-18DC-405D-9914-F137C3B0CEE1}"/>
              </a:ext>
            </a:extLst>
          </p:cNvPr>
          <p:cNvPicPr>
            <a:picLocks noChangeAspect="1"/>
          </p:cNvPicPr>
          <p:nvPr/>
        </p:nvPicPr>
        <p:blipFill>
          <a:blip r:embed="rId2"/>
          <a:stretch>
            <a:fillRect/>
          </a:stretch>
        </p:blipFill>
        <p:spPr>
          <a:xfrm>
            <a:off x="324303" y="162333"/>
            <a:ext cx="5382473" cy="3861027"/>
          </a:xfrm>
          <a:prstGeom prst="rect">
            <a:avLst/>
          </a:prstGeom>
        </p:spPr>
      </p:pic>
      <p:sp>
        <p:nvSpPr>
          <p:cNvPr id="3" name="TextBox 2">
            <a:extLst>
              <a:ext uri="{FF2B5EF4-FFF2-40B4-BE49-F238E27FC236}">
                <a16:creationId xmlns:a16="http://schemas.microsoft.com/office/drawing/2014/main" id="{E3F31803-DE3D-4901-B6A8-E474FC051601}"/>
              </a:ext>
            </a:extLst>
          </p:cNvPr>
          <p:cNvSpPr txBox="1"/>
          <p:nvPr/>
        </p:nvSpPr>
        <p:spPr>
          <a:xfrm>
            <a:off x="6094412" y="1071154"/>
            <a:ext cx="3318216"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we should</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Get database</a:t>
            </a:r>
          </a:p>
        </p:txBody>
      </p:sp>
    </p:spTree>
    <p:extLst>
      <p:ext uri="{BB962C8B-B14F-4D97-AF65-F5344CB8AC3E}">
        <p14:creationId xmlns:p14="http://schemas.microsoft.com/office/powerpoint/2010/main" val="32371475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676F37-8739-4C51-8A39-1FAD90384E66}"/>
              </a:ext>
            </a:extLst>
          </p:cNvPr>
          <p:cNvPicPr>
            <a:picLocks noChangeAspect="1"/>
          </p:cNvPicPr>
          <p:nvPr/>
        </p:nvPicPr>
        <p:blipFill>
          <a:blip r:embed="rId2"/>
          <a:stretch>
            <a:fillRect/>
          </a:stretch>
        </p:blipFill>
        <p:spPr>
          <a:xfrm>
            <a:off x="617784" y="195572"/>
            <a:ext cx="5276850" cy="6229350"/>
          </a:xfrm>
          <a:prstGeom prst="rect">
            <a:avLst/>
          </a:prstGeom>
        </p:spPr>
      </p:pic>
    </p:spTree>
    <p:extLst>
      <p:ext uri="{BB962C8B-B14F-4D97-AF65-F5344CB8AC3E}">
        <p14:creationId xmlns:p14="http://schemas.microsoft.com/office/powerpoint/2010/main" val="39655428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14436-00D4-4F25-9533-7D94A227EBBC}"/>
              </a:ext>
            </a:extLst>
          </p:cNvPr>
          <p:cNvPicPr>
            <a:picLocks noChangeAspect="1"/>
          </p:cNvPicPr>
          <p:nvPr/>
        </p:nvPicPr>
        <p:blipFill>
          <a:blip r:embed="rId2"/>
          <a:stretch>
            <a:fillRect/>
          </a:stretch>
        </p:blipFill>
        <p:spPr>
          <a:xfrm>
            <a:off x="1217612" y="195262"/>
            <a:ext cx="9753600" cy="6467475"/>
          </a:xfrm>
          <a:prstGeom prst="rect">
            <a:avLst/>
          </a:prstGeom>
        </p:spPr>
      </p:pic>
    </p:spTree>
    <p:extLst>
      <p:ext uri="{BB962C8B-B14F-4D97-AF65-F5344CB8AC3E}">
        <p14:creationId xmlns:p14="http://schemas.microsoft.com/office/powerpoint/2010/main" val="264384519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E49EA-4ACF-4836-B624-5DC96E718376}"/>
              </a:ext>
            </a:extLst>
          </p:cNvPr>
          <p:cNvSpPr txBox="1"/>
          <p:nvPr/>
        </p:nvSpPr>
        <p:spPr>
          <a:xfrm>
            <a:off x="6518366" y="1632857"/>
            <a:ext cx="4179093"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got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db</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BUT</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Where is our Table?</a:t>
            </a:r>
          </a:p>
        </p:txBody>
      </p:sp>
      <p:pic>
        <p:nvPicPr>
          <p:cNvPr id="5" name="Picture 4">
            <a:extLst>
              <a:ext uri="{FF2B5EF4-FFF2-40B4-BE49-F238E27FC236}">
                <a16:creationId xmlns:a16="http://schemas.microsoft.com/office/drawing/2014/main" id="{A94A3895-7B43-4E0F-893C-7A831970BD9B}"/>
              </a:ext>
            </a:extLst>
          </p:cNvPr>
          <p:cNvPicPr>
            <a:picLocks noChangeAspect="1"/>
          </p:cNvPicPr>
          <p:nvPr/>
        </p:nvPicPr>
        <p:blipFill>
          <a:blip r:embed="rId2"/>
          <a:stretch>
            <a:fillRect/>
          </a:stretch>
        </p:blipFill>
        <p:spPr>
          <a:xfrm>
            <a:off x="377308" y="419099"/>
            <a:ext cx="5958347" cy="4592287"/>
          </a:xfrm>
          <a:prstGeom prst="rect">
            <a:avLst/>
          </a:prstGeom>
        </p:spPr>
      </p:pic>
    </p:spTree>
    <p:extLst>
      <p:ext uri="{BB962C8B-B14F-4D97-AF65-F5344CB8AC3E}">
        <p14:creationId xmlns:p14="http://schemas.microsoft.com/office/powerpoint/2010/main" val="28283293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34CE6-6809-4570-97A2-47ABA110221B}"/>
              </a:ext>
            </a:extLst>
          </p:cNvPr>
          <p:cNvPicPr>
            <a:picLocks noChangeAspect="1"/>
          </p:cNvPicPr>
          <p:nvPr/>
        </p:nvPicPr>
        <p:blipFill>
          <a:blip r:embed="rId2"/>
          <a:stretch>
            <a:fillRect/>
          </a:stretch>
        </p:blipFill>
        <p:spPr>
          <a:xfrm>
            <a:off x="147163" y="243073"/>
            <a:ext cx="9603692" cy="4447679"/>
          </a:xfrm>
          <a:prstGeom prst="rect">
            <a:avLst/>
          </a:prstGeom>
        </p:spPr>
      </p:pic>
    </p:spTree>
    <p:extLst>
      <p:ext uri="{BB962C8B-B14F-4D97-AF65-F5344CB8AC3E}">
        <p14:creationId xmlns:p14="http://schemas.microsoft.com/office/powerpoint/2010/main" val="5694507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CACD52-E08D-420A-9E0B-DCD2AFDCF05E}"/>
              </a:ext>
            </a:extLst>
          </p:cNvPr>
          <p:cNvPicPr>
            <a:picLocks noChangeAspect="1"/>
          </p:cNvPicPr>
          <p:nvPr/>
        </p:nvPicPr>
        <p:blipFill>
          <a:blip r:embed="rId2"/>
          <a:stretch>
            <a:fillRect/>
          </a:stretch>
        </p:blipFill>
        <p:spPr>
          <a:xfrm>
            <a:off x="372794" y="186666"/>
            <a:ext cx="5543653" cy="5869750"/>
          </a:xfrm>
          <a:prstGeom prst="rect">
            <a:avLst/>
          </a:prstGeom>
        </p:spPr>
      </p:pic>
      <p:sp>
        <p:nvSpPr>
          <p:cNvPr id="5" name="TextBox 4">
            <a:extLst>
              <a:ext uri="{FF2B5EF4-FFF2-40B4-BE49-F238E27FC236}">
                <a16:creationId xmlns:a16="http://schemas.microsoft.com/office/drawing/2014/main" id="{A5646BDF-A82F-420B-B826-BC864AA891A8}"/>
              </a:ext>
            </a:extLst>
          </p:cNvPr>
          <p:cNvSpPr txBox="1"/>
          <p:nvPr/>
        </p:nvSpPr>
        <p:spPr>
          <a:xfrm>
            <a:off x="6272379" y="1098467"/>
            <a:ext cx="4693921" cy="4308872"/>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give us first migration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Context with our own table structure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But still we are not getting table in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datbase</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897173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9F5EE-4CC1-497F-966B-DC75ABD9D00F}"/>
              </a:ext>
            </a:extLst>
          </p:cNvPr>
          <p:cNvPicPr>
            <a:picLocks noChangeAspect="1"/>
          </p:cNvPicPr>
          <p:nvPr/>
        </p:nvPicPr>
        <p:blipFill>
          <a:blip r:embed="rId2"/>
          <a:stretch>
            <a:fillRect/>
          </a:stretch>
        </p:blipFill>
        <p:spPr>
          <a:xfrm>
            <a:off x="235980" y="219507"/>
            <a:ext cx="11303250" cy="5670654"/>
          </a:xfrm>
          <a:prstGeom prst="rect">
            <a:avLst/>
          </a:prstGeom>
        </p:spPr>
      </p:pic>
    </p:spTree>
    <p:extLst>
      <p:ext uri="{BB962C8B-B14F-4D97-AF65-F5344CB8AC3E}">
        <p14:creationId xmlns:p14="http://schemas.microsoft.com/office/powerpoint/2010/main" val="9589016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951D9-08FF-40E6-BE4D-7D62E33F9691}"/>
              </a:ext>
            </a:extLst>
          </p:cNvPr>
          <p:cNvPicPr>
            <a:picLocks noChangeAspect="1"/>
          </p:cNvPicPr>
          <p:nvPr/>
        </p:nvPicPr>
        <p:blipFill>
          <a:blip r:embed="rId2"/>
          <a:stretch>
            <a:fillRect/>
          </a:stretch>
        </p:blipFill>
        <p:spPr>
          <a:xfrm>
            <a:off x="235734" y="224208"/>
            <a:ext cx="11157122" cy="5523449"/>
          </a:xfrm>
          <a:prstGeom prst="rect">
            <a:avLst/>
          </a:prstGeom>
        </p:spPr>
      </p:pic>
    </p:spTree>
    <p:extLst>
      <p:ext uri="{BB962C8B-B14F-4D97-AF65-F5344CB8AC3E}">
        <p14:creationId xmlns:p14="http://schemas.microsoft.com/office/powerpoint/2010/main" val="28793955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6790FC-9780-468D-8673-F8E4397F17F5}"/>
              </a:ext>
            </a:extLst>
          </p:cNvPr>
          <p:cNvPicPr>
            <a:picLocks noChangeAspect="1"/>
          </p:cNvPicPr>
          <p:nvPr/>
        </p:nvPicPr>
        <p:blipFill>
          <a:blip r:embed="rId2"/>
          <a:stretch>
            <a:fillRect/>
          </a:stretch>
        </p:blipFill>
        <p:spPr>
          <a:xfrm>
            <a:off x="268390" y="235588"/>
            <a:ext cx="9481112" cy="4930178"/>
          </a:xfrm>
          <a:prstGeom prst="rect">
            <a:avLst/>
          </a:prstGeom>
        </p:spPr>
      </p:pic>
    </p:spTree>
    <p:extLst>
      <p:ext uri="{BB962C8B-B14F-4D97-AF65-F5344CB8AC3E}">
        <p14:creationId xmlns:p14="http://schemas.microsoft.com/office/powerpoint/2010/main" val="37489136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968E2-2B0A-405A-8ADD-CA01C7275A02}"/>
              </a:ext>
            </a:extLst>
          </p:cNvPr>
          <p:cNvPicPr>
            <a:picLocks noChangeAspect="1"/>
          </p:cNvPicPr>
          <p:nvPr/>
        </p:nvPicPr>
        <p:blipFill>
          <a:blip r:embed="rId2"/>
          <a:stretch>
            <a:fillRect/>
          </a:stretch>
        </p:blipFill>
        <p:spPr>
          <a:xfrm>
            <a:off x="384855" y="207261"/>
            <a:ext cx="4807232" cy="6098536"/>
          </a:xfrm>
          <a:prstGeom prst="rect">
            <a:avLst/>
          </a:prstGeom>
        </p:spPr>
      </p:pic>
    </p:spTree>
    <p:extLst>
      <p:ext uri="{BB962C8B-B14F-4D97-AF65-F5344CB8AC3E}">
        <p14:creationId xmlns:p14="http://schemas.microsoft.com/office/powerpoint/2010/main" val="23436346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B5D1C2-F554-4828-93E0-2F984477ABB1}"/>
              </a:ext>
            </a:extLst>
          </p:cNvPr>
          <p:cNvPicPr>
            <a:picLocks noChangeAspect="1"/>
          </p:cNvPicPr>
          <p:nvPr/>
        </p:nvPicPr>
        <p:blipFill>
          <a:blip r:embed="rId2"/>
          <a:stretch>
            <a:fillRect/>
          </a:stretch>
        </p:blipFill>
        <p:spPr>
          <a:xfrm>
            <a:off x="199389" y="1054689"/>
            <a:ext cx="10199235" cy="3399745"/>
          </a:xfrm>
          <a:prstGeom prst="rect">
            <a:avLst/>
          </a:prstGeom>
        </p:spPr>
      </p:pic>
      <p:sp>
        <p:nvSpPr>
          <p:cNvPr id="3" name="TextBox 2">
            <a:extLst>
              <a:ext uri="{FF2B5EF4-FFF2-40B4-BE49-F238E27FC236}">
                <a16:creationId xmlns:a16="http://schemas.microsoft.com/office/drawing/2014/main" id="{B0C832B3-72EB-443A-BA5F-06EAEFDFCBE3}"/>
              </a:ext>
            </a:extLst>
          </p:cNvPr>
          <p:cNvSpPr txBox="1"/>
          <p:nvPr/>
        </p:nvSpPr>
        <p:spPr>
          <a:xfrm>
            <a:off x="339634" y="439136"/>
            <a:ext cx="834395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Lets add some dummy records in table</a:t>
            </a:r>
          </a:p>
        </p:txBody>
      </p:sp>
    </p:spTree>
    <p:extLst>
      <p:ext uri="{BB962C8B-B14F-4D97-AF65-F5344CB8AC3E}">
        <p14:creationId xmlns:p14="http://schemas.microsoft.com/office/powerpoint/2010/main" val="301549690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4F8F1D-202E-404E-9A10-9B3A67EEB402}"/>
              </a:ext>
            </a:extLst>
          </p:cNvPr>
          <p:cNvPicPr>
            <a:picLocks noChangeAspect="1"/>
          </p:cNvPicPr>
          <p:nvPr/>
        </p:nvPicPr>
        <p:blipFill>
          <a:blip r:embed="rId3"/>
          <a:stretch>
            <a:fillRect/>
          </a:stretch>
        </p:blipFill>
        <p:spPr>
          <a:xfrm>
            <a:off x="630871" y="366303"/>
            <a:ext cx="10660537" cy="4924153"/>
          </a:xfrm>
          <a:prstGeom prst="rect">
            <a:avLst/>
          </a:prstGeom>
        </p:spPr>
      </p:pic>
    </p:spTree>
    <p:extLst>
      <p:ext uri="{BB962C8B-B14F-4D97-AF65-F5344CB8AC3E}">
        <p14:creationId xmlns:p14="http://schemas.microsoft.com/office/powerpoint/2010/main" val="13694513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0D7FDF-B180-49C5-A798-28F7ADE09C36}"/>
              </a:ext>
            </a:extLst>
          </p:cNvPr>
          <p:cNvPicPr>
            <a:picLocks noChangeAspect="1"/>
          </p:cNvPicPr>
          <p:nvPr/>
        </p:nvPicPr>
        <p:blipFill>
          <a:blip r:embed="rId2"/>
          <a:stretch>
            <a:fillRect/>
          </a:stretch>
        </p:blipFill>
        <p:spPr>
          <a:xfrm>
            <a:off x="211178" y="160750"/>
            <a:ext cx="11399486" cy="4636881"/>
          </a:xfrm>
          <a:prstGeom prst="rect">
            <a:avLst/>
          </a:prstGeom>
        </p:spPr>
      </p:pic>
    </p:spTree>
    <p:extLst>
      <p:ext uri="{BB962C8B-B14F-4D97-AF65-F5344CB8AC3E}">
        <p14:creationId xmlns:p14="http://schemas.microsoft.com/office/powerpoint/2010/main" val="19394079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5C0C65-35B7-4520-9B4F-F1706F2D17A9}"/>
              </a:ext>
            </a:extLst>
          </p:cNvPr>
          <p:cNvPicPr>
            <a:picLocks noChangeAspect="1"/>
          </p:cNvPicPr>
          <p:nvPr/>
        </p:nvPicPr>
        <p:blipFill>
          <a:blip r:embed="rId2"/>
          <a:stretch>
            <a:fillRect/>
          </a:stretch>
        </p:blipFill>
        <p:spPr>
          <a:xfrm>
            <a:off x="1231900" y="66675"/>
            <a:ext cx="9725025" cy="6724650"/>
          </a:xfrm>
          <a:prstGeom prst="rect">
            <a:avLst/>
          </a:prstGeom>
        </p:spPr>
      </p:pic>
    </p:spTree>
    <p:extLst>
      <p:ext uri="{BB962C8B-B14F-4D97-AF65-F5344CB8AC3E}">
        <p14:creationId xmlns:p14="http://schemas.microsoft.com/office/powerpoint/2010/main" val="26509891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A058CC-F732-4118-9588-67EBEA82A1AD}"/>
              </a:ext>
            </a:extLst>
          </p:cNvPr>
          <p:cNvPicPr>
            <a:picLocks noChangeAspect="1"/>
          </p:cNvPicPr>
          <p:nvPr/>
        </p:nvPicPr>
        <p:blipFill>
          <a:blip r:embed="rId2"/>
          <a:stretch>
            <a:fillRect/>
          </a:stretch>
        </p:blipFill>
        <p:spPr>
          <a:xfrm>
            <a:off x="480648" y="163422"/>
            <a:ext cx="6860677" cy="6384241"/>
          </a:xfrm>
          <a:prstGeom prst="rect">
            <a:avLst/>
          </a:prstGeom>
        </p:spPr>
      </p:pic>
    </p:spTree>
    <p:extLst>
      <p:ext uri="{BB962C8B-B14F-4D97-AF65-F5344CB8AC3E}">
        <p14:creationId xmlns:p14="http://schemas.microsoft.com/office/powerpoint/2010/main" val="26086916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21AC64-62EB-47BF-9E54-B6BF506B1845}"/>
              </a:ext>
            </a:extLst>
          </p:cNvPr>
          <p:cNvPicPr>
            <a:picLocks noChangeAspect="1"/>
          </p:cNvPicPr>
          <p:nvPr/>
        </p:nvPicPr>
        <p:blipFill>
          <a:blip r:embed="rId2"/>
          <a:stretch>
            <a:fillRect/>
          </a:stretch>
        </p:blipFill>
        <p:spPr>
          <a:xfrm>
            <a:off x="693737" y="93890"/>
            <a:ext cx="6033634" cy="6576342"/>
          </a:xfrm>
          <a:prstGeom prst="rect">
            <a:avLst/>
          </a:prstGeom>
        </p:spPr>
      </p:pic>
    </p:spTree>
    <p:extLst>
      <p:ext uri="{BB962C8B-B14F-4D97-AF65-F5344CB8AC3E}">
        <p14:creationId xmlns:p14="http://schemas.microsoft.com/office/powerpoint/2010/main" val="312328129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739C21-9724-4DC6-9B5E-6A54CBFEFF45}"/>
              </a:ext>
            </a:extLst>
          </p:cNvPr>
          <p:cNvPicPr>
            <a:picLocks noChangeAspect="1"/>
          </p:cNvPicPr>
          <p:nvPr/>
        </p:nvPicPr>
        <p:blipFill>
          <a:blip r:embed="rId2"/>
          <a:stretch>
            <a:fillRect/>
          </a:stretch>
        </p:blipFill>
        <p:spPr>
          <a:xfrm>
            <a:off x="832393" y="58782"/>
            <a:ext cx="6391367" cy="6534375"/>
          </a:xfrm>
          <a:prstGeom prst="rect">
            <a:avLst/>
          </a:prstGeom>
        </p:spPr>
      </p:pic>
    </p:spTree>
    <p:extLst>
      <p:ext uri="{BB962C8B-B14F-4D97-AF65-F5344CB8AC3E}">
        <p14:creationId xmlns:p14="http://schemas.microsoft.com/office/powerpoint/2010/main" val="26626400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5E6EBF-E8F8-476B-8775-6A6355F2FB67}"/>
              </a:ext>
            </a:extLst>
          </p:cNvPr>
          <p:cNvPicPr>
            <a:picLocks noChangeAspect="1"/>
          </p:cNvPicPr>
          <p:nvPr/>
        </p:nvPicPr>
        <p:blipFill>
          <a:blip r:embed="rId2"/>
          <a:stretch>
            <a:fillRect/>
          </a:stretch>
        </p:blipFill>
        <p:spPr>
          <a:xfrm>
            <a:off x="0" y="747637"/>
            <a:ext cx="12188825" cy="5362726"/>
          </a:xfrm>
          <a:prstGeom prst="rect">
            <a:avLst/>
          </a:prstGeom>
        </p:spPr>
      </p:pic>
    </p:spTree>
    <p:extLst>
      <p:ext uri="{BB962C8B-B14F-4D97-AF65-F5344CB8AC3E}">
        <p14:creationId xmlns:p14="http://schemas.microsoft.com/office/powerpoint/2010/main" val="9944185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B12FE-98DB-4906-841A-52A21D25A8F1}"/>
              </a:ext>
            </a:extLst>
          </p:cNvPr>
          <p:cNvPicPr>
            <a:picLocks noChangeAspect="1"/>
          </p:cNvPicPr>
          <p:nvPr/>
        </p:nvPicPr>
        <p:blipFill>
          <a:blip r:embed="rId2"/>
          <a:stretch>
            <a:fillRect/>
          </a:stretch>
        </p:blipFill>
        <p:spPr>
          <a:xfrm>
            <a:off x="262700" y="202004"/>
            <a:ext cx="11280850" cy="4429373"/>
          </a:xfrm>
          <a:prstGeom prst="rect">
            <a:avLst/>
          </a:prstGeom>
        </p:spPr>
      </p:pic>
    </p:spTree>
    <p:extLst>
      <p:ext uri="{BB962C8B-B14F-4D97-AF65-F5344CB8AC3E}">
        <p14:creationId xmlns:p14="http://schemas.microsoft.com/office/powerpoint/2010/main" val="163900782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2F825-077C-4217-BC3E-AF01C8497589}"/>
              </a:ext>
            </a:extLst>
          </p:cNvPr>
          <p:cNvPicPr>
            <a:picLocks noChangeAspect="1"/>
          </p:cNvPicPr>
          <p:nvPr/>
        </p:nvPicPr>
        <p:blipFill>
          <a:blip r:embed="rId2"/>
          <a:stretch>
            <a:fillRect/>
          </a:stretch>
        </p:blipFill>
        <p:spPr>
          <a:xfrm>
            <a:off x="217487" y="652462"/>
            <a:ext cx="11753850" cy="5553075"/>
          </a:xfrm>
          <a:prstGeom prst="rect">
            <a:avLst/>
          </a:prstGeom>
        </p:spPr>
      </p:pic>
    </p:spTree>
    <p:extLst>
      <p:ext uri="{BB962C8B-B14F-4D97-AF65-F5344CB8AC3E}">
        <p14:creationId xmlns:p14="http://schemas.microsoft.com/office/powerpoint/2010/main" val="27368565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ED8154-D94A-426C-ACAB-487F5D79F342}"/>
              </a:ext>
            </a:extLst>
          </p:cNvPr>
          <p:cNvPicPr>
            <a:picLocks noChangeAspect="1"/>
          </p:cNvPicPr>
          <p:nvPr/>
        </p:nvPicPr>
        <p:blipFill>
          <a:blip r:embed="rId2"/>
          <a:stretch>
            <a:fillRect/>
          </a:stretch>
        </p:blipFill>
        <p:spPr>
          <a:xfrm>
            <a:off x="351245" y="257991"/>
            <a:ext cx="9612223" cy="4144192"/>
          </a:xfrm>
          <a:prstGeom prst="rect">
            <a:avLst/>
          </a:prstGeom>
        </p:spPr>
      </p:pic>
    </p:spTree>
    <p:extLst>
      <p:ext uri="{BB962C8B-B14F-4D97-AF65-F5344CB8AC3E}">
        <p14:creationId xmlns:p14="http://schemas.microsoft.com/office/powerpoint/2010/main" val="19230212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49834-0DBB-4995-A3A1-7E7CBE1B9B78}"/>
              </a:ext>
            </a:extLst>
          </p:cNvPr>
          <p:cNvPicPr>
            <a:picLocks noChangeAspect="1"/>
          </p:cNvPicPr>
          <p:nvPr/>
        </p:nvPicPr>
        <p:blipFill>
          <a:blip r:embed="rId2"/>
          <a:stretch>
            <a:fillRect/>
          </a:stretch>
        </p:blipFill>
        <p:spPr>
          <a:xfrm>
            <a:off x="307837" y="106680"/>
            <a:ext cx="7815661" cy="6320246"/>
          </a:xfrm>
          <a:prstGeom prst="rect">
            <a:avLst/>
          </a:prstGeom>
        </p:spPr>
      </p:pic>
    </p:spTree>
    <p:extLst>
      <p:ext uri="{BB962C8B-B14F-4D97-AF65-F5344CB8AC3E}">
        <p14:creationId xmlns:p14="http://schemas.microsoft.com/office/powerpoint/2010/main" val="29844619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054F4-320E-45C0-BF17-4BB328D539AC}"/>
              </a:ext>
            </a:extLst>
          </p:cNvPr>
          <p:cNvPicPr>
            <a:picLocks noChangeAspect="1"/>
          </p:cNvPicPr>
          <p:nvPr/>
        </p:nvPicPr>
        <p:blipFill>
          <a:blip r:embed="rId2"/>
          <a:stretch>
            <a:fillRect/>
          </a:stretch>
        </p:blipFill>
        <p:spPr>
          <a:xfrm>
            <a:off x="340756" y="138051"/>
            <a:ext cx="8524123" cy="6345876"/>
          </a:xfrm>
          <a:prstGeom prst="rect">
            <a:avLst/>
          </a:prstGeom>
        </p:spPr>
      </p:pic>
    </p:spTree>
    <p:extLst>
      <p:ext uri="{BB962C8B-B14F-4D97-AF65-F5344CB8AC3E}">
        <p14:creationId xmlns:p14="http://schemas.microsoft.com/office/powerpoint/2010/main" val="250947935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1CCCFE-162A-4DB7-BB8D-9044DF10C008}"/>
              </a:ext>
            </a:extLst>
          </p:cNvPr>
          <p:cNvPicPr>
            <a:picLocks noChangeAspect="1"/>
          </p:cNvPicPr>
          <p:nvPr/>
        </p:nvPicPr>
        <p:blipFill>
          <a:blip r:embed="rId2"/>
          <a:stretch>
            <a:fillRect/>
          </a:stretch>
        </p:blipFill>
        <p:spPr>
          <a:xfrm>
            <a:off x="387205" y="365722"/>
            <a:ext cx="10915650" cy="5057775"/>
          </a:xfrm>
          <a:prstGeom prst="rect">
            <a:avLst/>
          </a:prstGeom>
        </p:spPr>
      </p:pic>
    </p:spTree>
    <p:extLst>
      <p:ext uri="{BB962C8B-B14F-4D97-AF65-F5344CB8AC3E}">
        <p14:creationId xmlns:p14="http://schemas.microsoft.com/office/powerpoint/2010/main" val="3176627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DF400-1D0D-4614-92DC-C83EC0A59056}"/>
              </a:ext>
            </a:extLst>
          </p:cNvPr>
          <p:cNvPicPr>
            <a:picLocks noChangeAspect="1"/>
          </p:cNvPicPr>
          <p:nvPr/>
        </p:nvPicPr>
        <p:blipFill>
          <a:blip r:embed="rId2"/>
          <a:stretch>
            <a:fillRect/>
          </a:stretch>
        </p:blipFill>
        <p:spPr>
          <a:xfrm>
            <a:off x="0" y="436250"/>
            <a:ext cx="12188825" cy="5985499"/>
          </a:xfrm>
          <a:prstGeom prst="rect">
            <a:avLst/>
          </a:prstGeom>
        </p:spPr>
      </p:pic>
    </p:spTree>
    <p:extLst>
      <p:ext uri="{BB962C8B-B14F-4D97-AF65-F5344CB8AC3E}">
        <p14:creationId xmlns:p14="http://schemas.microsoft.com/office/powerpoint/2010/main" val="198320861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C97729-8AA6-4015-88FF-F8F29AF79A24}"/>
              </a:ext>
            </a:extLst>
          </p:cNvPr>
          <p:cNvPicPr>
            <a:picLocks noChangeAspect="1"/>
          </p:cNvPicPr>
          <p:nvPr/>
        </p:nvPicPr>
        <p:blipFill>
          <a:blip r:embed="rId2"/>
          <a:stretch>
            <a:fillRect/>
          </a:stretch>
        </p:blipFill>
        <p:spPr>
          <a:xfrm>
            <a:off x="444047" y="313150"/>
            <a:ext cx="8585483" cy="5375131"/>
          </a:xfrm>
          <a:prstGeom prst="rect">
            <a:avLst/>
          </a:prstGeom>
        </p:spPr>
      </p:pic>
      <p:pic>
        <p:nvPicPr>
          <p:cNvPr id="5" name="Picture 4">
            <a:extLst>
              <a:ext uri="{FF2B5EF4-FFF2-40B4-BE49-F238E27FC236}">
                <a16:creationId xmlns:a16="http://schemas.microsoft.com/office/drawing/2014/main" id="{A6E7ADE2-7395-49AF-AD4E-9DCE0B2F4942}"/>
              </a:ext>
            </a:extLst>
          </p:cNvPr>
          <p:cNvPicPr>
            <a:picLocks noChangeAspect="1"/>
          </p:cNvPicPr>
          <p:nvPr/>
        </p:nvPicPr>
        <p:blipFill>
          <a:blip r:embed="rId3"/>
          <a:stretch>
            <a:fillRect/>
          </a:stretch>
        </p:blipFill>
        <p:spPr>
          <a:xfrm>
            <a:off x="325297" y="814818"/>
            <a:ext cx="3658281" cy="669596"/>
          </a:xfrm>
          <a:prstGeom prst="rect">
            <a:avLst/>
          </a:prstGeom>
        </p:spPr>
      </p:pic>
    </p:spTree>
    <p:extLst>
      <p:ext uri="{BB962C8B-B14F-4D97-AF65-F5344CB8AC3E}">
        <p14:creationId xmlns:p14="http://schemas.microsoft.com/office/powerpoint/2010/main" val="178856257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11C98-7BE1-4212-A582-751045E61EAA}"/>
              </a:ext>
            </a:extLst>
          </p:cNvPr>
          <p:cNvPicPr>
            <a:picLocks noChangeAspect="1"/>
          </p:cNvPicPr>
          <p:nvPr/>
        </p:nvPicPr>
        <p:blipFill>
          <a:blip r:embed="rId2"/>
          <a:stretch>
            <a:fillRect/>
          </a:stretch>
        </p:blipFill>
        <p:spPr>
          <a:xfrm>
            <a:off x="806132" y="469990"/>
            <a:ext cx="6260874" cy="5395885"/>
          </a:xfrm>
          <a:prstGeom prst="rect">
            <a:avLst/>
          </a:prstGeom>
        </p:spPr>
      </p:pic>
    </p:spTree>
    <p:extLst>
      <p:ext uri="{BB962C8B-B14F-4D97-AF65-F5344CB8AC3E}">
        <p14:creationId xmlns:p14="http://schemas.microsoft.com/office/powerpoint/2010/main" val="192916415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BA33B3-9902-44A0-8224-5FD85C4BBD2C}"/>
              </a:ext>
            </a:extLst>
          </p:cNvPr>
          <p:cNvPicPr>
            <a:picLocks noChangeAspect="1"/>
          </p:cNvPicPr>
          <p:nvPr/>
        </p:nvPicPr>
        <p:blipFill>
          <a:blip r:embed="rId2"/>
          <a:stretch>
            <a:fillRect/>
          </a:stretch>
        </p:blipFill>
        <p:spPr>
          <a:xfrm>
            <a:off x="159904" y="225630"/>
            <a:ext cx="10248675" cy="6032665"/>
          </a:xfrm>
          <a:prstGeom prst="rect">
            <a:avLst/>
          </a:prstGeom>
        </p:spPr>
      </p:pic>
    </p:spTree>
    <p:extLst>
      <p:ext uri="{BB962C8B-B14F-4D97-AF65-F5344CB8AC3E}">
        <p14:creationId xmlns:p14="http://schemas.microsoft.com/office/powerpoint/2010/main" val="284277943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671237-AFC8-497C-BC49-E5FAB338C222}"/>
              </a:ext>
            </a:extLst>
          </p:cNvPr>
          <p:cNvPicPr>
            <a:picLocks noChangeAspect="1"/>
          </p:cNvPicPr>
          <p:nvPr/>
        </p:nvPicPr>
        <p:blipFill>
          <a:blip r:embed="rId2"/>
          <a:stretch>
            <a:fillRect/>
          </a:stretch>
        </p:blipFill>
        <p:spPr>
          <a:xfrm>
            <a:off x="232949" y="199901"/>
            <a:ext cx="11846915" cy="6224650"/>
          </a:xfrm>
          <a:prstGeom prst="rect">
            <a:avLst/>
          </a:prstGeom>
        </p:spPr>
      </p:pic>
    </p:spTree>
    <p:extLst>
      <p:ext uri="{BB962C8B-B14F-4D97-AF65-F5344CB8AC3E}">
        <p14:creationId xmlns:p14="http://schemas.microsoft.com/office/powerpoint/2010/main" val="326023805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902A9-0CF5-4BA6-8B5E-9A6B4BFC2308}"/>
              </a:ext>
            </a:extLst>
          </p:cNvPr>
          <p:cNvPicPr>
            <a:picLocks noChangeAspect="1"/>
          </p:cNvPicPr>
          <p:nvPr/>
        </p:nvPicPr>
        <p:blipFill>
          <a:blip r:embed="rId2"/>
          <a:stretch>
            <a:fillRect/>
          </a:stretch>
        </p:blipFill>
        <p:spPr>
          <a:xfrm>
            <a:off x="258866" y="205591"/>
            <a:ext cx="10982325" cy="5829300"/>
          </a:xfrm>
          <a:prstGeom prst="rect">
            <a:avLst/>
          </a:prstGeom>
        </p:spPr>
      </p:pic>
    </p:spTree>
    <p:extLst>
      <p:ext uri="{BB962C8B-B14F-4D97-AF65-F5344CB8AC3E}">
        <p14:creationId xmlns:p14="http://schemas.microsoft.com/office/powerpoint/2010/main" val="108368343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1B0245-85A9-4216-8E89-15EE83E1E438}"/>
              </a:ext>
            </a:extLst>
          </p:cNvPr>
          <p:cNvPicPr>
            <a:picLocks noChangeAspect="1"/>
          </p:cNvPicPr>
          <p:nvPr/>
        </p:nvPicPr>
        <p:blipFill>
          <a:blip r:embed="rId2"/>
          <a:stretch>
            <a:fillRect/>
          </a:stretch>
        </p:blipFill>
        <p:spPr>
          <a:xfrm>
            <a:off x="699366" y="228600"/>
            <a:ext cx="4638675" cy="6400800"/>
          </a:xfrm>
          <a:prstGeom prst="rect">
            <a:avLst/>
          </a:prstGeom>
        </p:spPr>
      </p:pic>
      <p:pic>
        <p:nvPicPr>
          <p:cNvPr id="5" name="Picture 4">
            <a:extLst>
              <a:ext uri="{FF2B5EF4-FFF2-40B4-BE49-F238E27FC236}">
                <a16:creationId xmlns:a16="http://schemas.microsoft.com/office/drawing/2014/main" id="{AE3267A2-4049-4B90-8E7B-81A9EF35DC5F}"/>
              </a:ext>
            </a:extLst>
          </p:cNvPr>
          <p:cNvPicPr>
            <a:picLocks noChangeAspect="1"/>
          </p:cNvPicPr>
          <p:nvPr/>
        </p:nvPicPr>
        <p:blipFill>
          <a:blip r:embed="rId3"/>
          <a:stretch>
            <a:fillRect/>
          </a:stretch>
        </p:blipFill>
        <p:spPr>
          <a:xfrm>
            <a:off x="6469784" y="38100"/>
            <a:ext cx="5400675" cy="6819900"/>
          </a:xfrm>
          <a:prstGeom prst="rect">
            <a:avLst/>
          </a:prstGeom>
        </p:spPr>
      </p:pic>
    </p:spTree>
    <p:extLst>
      <p:ext uri="{BB962C8B-B14F-4D97-AF65-F5344CB8AC3E}">
        <p14:creationId xmlns:p14="http://schemas.microsoft.com/office/powerpoint/2010/main" val="415843163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B05DE-CB88-4A7B-BBF0-7F175E07722C}"/>
              </a:ext>
            </a:extLst>
          </p:cNvPr>
          <p:cNvPicPr>
            <a:picLocks noChangeAspect="1"/>
          </p:cNvPicPr>
          <p:nvPr/>
        </p:nvPicPr>
        <p:blipFill>
          <a:blip r:embed="rId2"/>
          <a:stretch>
            <a:fillRect/>
          </a:stretch>
        </p:blipFill>
        <p:spPr>
          <a:xfrm>
            <a:off x="487837" y="285750"/>
            <a:ext cx="4752975" cy="6286500"/>
          </a:xfrm>
          <a:prstGeom prst="rect">
            <a:avLst/>
          </a:prstGeom>
        </p:spPr>
      </p:pic>
    </p:spTree>
    <p:extLst>
      <p:ext uri="{BB962C8B-B14F-4D97-AF65-F5344CB8AC3E}">
        <p14:creationId xmlns:p14="http://schemas.microsoft.com/office/powerpoint/2010/main" val="34699342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3D8782-689F-4C01-A75D-8A0EB742E9BD}"/>
              </a:ext>
            </a:extLst>
          </p:cNvPr>
          <p:cNvPicPr>
            <a:picLocks noChangeAspect="1"/>
          </p:cNvPicPr>
          <p:nvPr/>
        </p:nvPicPr>
        <p:blipFill>
          <a:blip r:embed="rId2"/>
          <a:stretch>
            <a:fillRect/>
          </a:stretch>
        </p:blipFill>
        <p:spPr>
          <a:xfrm>
            <a:off x="503237" y="481012"/>
            <a:ext cx="11182350" cy="5895975"/>
          </a:xfrm>
          <a:prstGeom prst="rect">
            <a:avLst/>
          </a:prstGeom>
        </p:spPr>
      </p:pic>
    </p:spTree>
    <p:extLst>
      <p:ext uri="{BB962C8B-B14F-4D97-AF65-F5344CB8AC3E}">
        <p14:creationId xmlns:p14="http://schemas.microsoft.com/office/powerpoint/2010/main" val="199530492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F7709-C512-4275-9A73-86575D69C4B4}"/>
              </a:ext>
            </a:extLst>
          </p:cNvPr>
          <p:cNvSpPr txBox="1"/>
          <p:nvPr/>
        </p:nvSpPr>
        <p:spPr>
          <a:xfrm>
            <a:off x="600892" y="457200"/>
            <a:ext cx="996651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implement repository pattern for this</a:t>
            </a:r>
          </a:p>
        </p:txBody>
      </p:sp>
    </p:spTree>
    <p:extLst>
      <p:ext uri="{BB962C8B-B14F-4D97-AF65-F5344CB8AC3E}">
        <p14:creationId xmlns:p14="http://schemas.microsoft.com/office/powerpoint/2010/main" val="360907408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910E8B-427B-48FB-9D20-508D7A14C811}"/>
              </a:ext>
            </a:extLst>
          </p:cNvPr>
          <p:cNvPicPr>
            <a:picLocks noChangeAspect="1"/>
          </p:cNvPicPr>
          <p:nvPr/>
        </p:nvPicPr>
        <p:blipFill>
          <a:blip r:embed="rId2"/>
          <a:stretch>
            <a:fillRect/>
          </a:stretch>
        </p:blipFill>
        <p:spPr>
          <a:xfrm>
            <a:off x="358048" y="158115"/>
            <a:ext cx="10184583" cy="5746296"/>
          </a:xfrm>
          <a:prstGeom prst="rect">
            <a:avLst/>
          </a:prstGeom>
        </p:spPr>
      </p:pic>
    </p:spTree>
    <p:extLst>
      <p:ext uri="{BB962C8B-B14F-4D97-AF65-F5344CB8AC3E}">
        <p14:creationId xmlns:p14="http://schemas.microsoft.com/office/powerpoint/2010/main" val="12542808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025CA-C41B-409D-AF9F-C6148E920BD5}"/>
              </a:ext>
            </a:extLst>
          </p:cNvPr>
          <p:cNvPicPr>
            <a:picLocks noChangeAspect="1"/>
          </p:cNvPicPr>
          <p:nvPr/>
        </p:nvPicPr>
        <p:blipFill>
          <a:blip r:embed="rId2"/>
          <a:stretch>
            <a:fillRect/>
          </a:stretch>
        </p:blipFill>
        <p:spPr>
          <a:xfrm>
            <a:off x="431800" y="442912"/>
            <a:ext cx="11325225" cy="5972175"/>
          </a:xfrm>
          <a:prstGeom prst="rect">
            <a:avLst/>
          </a:prstGeom>
        </p:spPr>
      </p:pic>
    </p:spTree>
    <p:extLst>
      <p:ext uri="{BB962C8B-B14F-4D97-AF65-F5344CB8AC3E}">
        <p14:creationId xmlns:p14="http://schemas.microsoft.com/office/powerpoint/2010/main" val="321205800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287B5-8C3B-44AD-A823-427648A45E96}"/>
              </a:ext>
            </a:extLst>
          </p:cNvPr>
          <p:cNvPicPr>
            <a:picLocks noChangeAspect="1"/>
          </p:cNvPicPr>
          <p:nvPr/>
        </p:nvPicPr>
        <p:blipFill>
          <a:blip r:embed="rId2"/>
          <a:stretch>
            <a:fillRect/>
          </a:stretch>
        </p:blipFill>
        <p:spPr>
          <a:xfrm>
            <a:off x="485139" y="111714"/>
            <a:ext cx="8658225" cy="5876925"/>
          </a:xfrm>
          <a:prstGeom prst="rect">
            <a:avLst/>
          </a:prstGeom>
        </p:spPr>
      </p:pic>
    </p:spTree>
    <p:extLst>
      <p:ext uri="{BB962C8B-B14F-4D97-AF65-F5344CB8AC3E}">
        <p14:creationId xmlns:p14="http://schemas.microsoft.com/office/powerpoint/2010/main" val="1752709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7AEE66-A2B9-4A42-AAA1-57CA5AF7F70F}"/>
              </a:ext>
            </a:extLst>
          </p:cNvPr>
          <p:cNvPicPr>
            <a:picLocks noChangeAspect="1"/>
          </p:cNvPicPr>
          <p:nvPr/>
        </p:nvPicPr>
        <p:blipFill rotWithShape="1">
          <a:blip r:embed="rId2"/>
          <a:srcRect l="9644" t="20169" r="41807" b="21501"/>
          <a:stretch/>
        </p:blipFill>
        <p:spPr>
          <a:xfrm>
            <a:off x="300445" y="548640"/>
            <a:ext cx="8257392" cy="5577840"/>
          </a:xfrm>
          <a:prstGeom prst="rect">
            <a:avLst/>
          </a:prstGeom>
        </p:spPr>
      </p:pic>
    </p:spTree>
    <p:extLst>
      <p:ext uri="{BB962C8B-B14F-4D97-AF65-F5344CB8AC3E}">
        <p14:creationId xmlns:p14="http://schemas.microsoft.com/office/powerpoint/2010/main" val="386605611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81DF3B-DCA1-443E-8FEC-E94E05260D45}"/>
              </a:ext>
            </a:extLst>
          </p:cNvPr>
          <p:cNvPicPr>
            <a:picLocks noChangeAspect="1"/>
          </p:cNvPicPr>
          <p:nvPr/>
        </p:nvPicPr>
        <p:blipFill>
          <a:blip r:embed="rId2"/>
          <a:stretch>
            <a:fillRect/>
          </a:stretch>
        </p:blipFill>
        <p:spPr>
          <a:xfrm>
            <a:off x="432615" y="937667"/>
            <a:ext cx="6648879" cy="5528447"/>
          </a:xfrm>
          <a:prstGeom prst="rect">
            <a:avLst/>
          </a:prstGeom>
        </p:spPr>
      </p:pic>
      <p:sp>
        <p:nvSpPr>
          <p:cNvPr id="3" name="TextBox 2">
            <a:extLst>
              <a:ext uri="{FF2B5EF4-FFF2-40B4-BE49-F238E27FC236}">
                <a16:creationId xmlns:a16="http://schemas.microsoft.com/office/drawing/2014/main" id="{6F0CE3BE-AF05-49BC-A6A0-98532A79C274}"/>
              </a:ext>
            </a:extLst>
          </p:cNvPr>
          <p:cNvSpPr txBox="1"/>
          <p:nvPr/>
        </p:nvSpPr>
        <p:spPr>
          <a:xfrm>
            <a:off x="7891502" y="1274564"/>
            <a:ext cx="2072768" cy="4739759"/>
          </a:xfrm>
          <a:prstGeom prst="rect">
            <a:avLst/>
          </a:prstGeom>
          <a:noFill/>
        </p:spPr>
        <p:txBody>
          <a:bodyPr wrap="square" lIns="0" tIns="0" rIns="0" bIns="0" rtlCol="0">
            <a:spAutoFit/>
          </a:bodyPr>
          <a:lstStyle/>
          <a:p>
            <a:r>
              <a:rPr lang="en-IN" sz="2800" dirty="0">
                <a:solidFill>
                  <a:srgbClr val="FF0000"/>
                </a:solidFill>
                <a:latin typeface="Segoe UI Light" pitchFamily="34" charset="0"/>
              </a:rPr>
              <a:t>This interface will help us in mocking while testing code and in services also and </a:t>
            </a:r>
          </a:p>
          <a:p>
            <a:r>
              <a:rPr lang="en-IN" sz="2800" dirty="0">
                <a:solidFill>
                  <a:srgbClr val="FF0000"/>
                </a:solidFill>
                <a:latin typeface="Segoe UI Light" pitchFamily="34" charset="0"/>
              </a:rPr>
              <a:t>when you create generic repository</a:t>
            </a:r>
          </a:p>
        </p:txBody>
      </p:sp>
    </p:spTree>
    <p:extLst>
      <p:ext uri="{BB962C8B-B14F-4D97-AF65-F5344CB8AC3E}">
        <p14:creationId xmlns:p14="http://schemas.microsoft.com/office/powerpoint/2010/main" val="372539708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A4830D-DB91-482A-BAA7-9CE31D14E1D8}"/>
              </a:ext>
            </a:extLst>
          </p:cNvPr>
          <p:cNvPicPr>
            <a:picLocks noChangeAspect="1"/>
          </p:cNvPicPr>
          <p:nvPr/>
        </p:nvPicPr>
        <p:blipFill>
          <a:blip r:embed="rId2"/>
          <a:stretch>
            <a:fillRect/>
          </a:stretch>
        </p:blipFill>
        <p:spPr>
          <a:xfrm>
            <a:off x="472141" y="162485"/>
            <a:ext cx="6789271" cy="3279226"/>
          </a:xfrm>
          <a:prstGeom prst="rect">
            <a:avLst/>
          </a:prstGeom>
        </p:spPr>
      </p:pic>
      <p:pic>
        <p:nvPicPr>
          <p:cNvPr id="3" name="Picture 2">
            <a:extLst>
              <a:ext uri="{FF2B5EF4-FFF2-40B4-BE49-F238E27FC236}">
                <a16:creationId xmlns:a16="http://schemas.microsoft.com/office/drawing/2014/main" id="{7C9C8E10-C008-410A-9B72-F85F509CACE3}"/>
              </a:ext>
            </a:extLst>
          </p:cNvPr>
          <p:cNvPicPr>
            <a:picLocks noChangeAspect="1"/>
          </p:cNvPicPr>
          <p:nvPr/>
        </p:nvPicPr>
        <p:blipFill>
          <a:blip r:embed="rId3"/>
          <a:stretch>
            <a:fillRect/>
          </a:stretch>
        </p:blipFill>
        <p:spPr>
          <a:xfrm>
            <a:off x="3866776" y="3429000"/>
            <a:ext cx="6888909" cy="3221966"/>
          </a:xfrm>
          <a:prstGeom prst="rect">
            <a:avLst/>
          </a:prstGeom>
        </p:spPr>
      </p:pic>
    </p:spTree>
    <p:extLst>
      <p:ext uri="{BB962C8B-B14F-4D97-AF65-F5344CB8AC3E}">
        <p14:creationId xmlns:p14="http://schemas.microsoft.com/office/powerpoint/2010/main" val="179893613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A3427D-6CCC-45C9-9DC7-7A0AB19C2BCF}"/>
              </a:ext>
            </a:extLst>
          </p:cNvPr>
          <p:cNvPicPr>
            <a:picLocks noChangeAspect="1"/>
          </p:cNvPicPr>
          <p:nvPr/>
        </p:nvPicPr>
        <p:blipFill>
          <a:blip r:embed="rId2"/>
          <a:stretch>
            <a:fillRect/>
          </a:stretch>
        </p:blipFill>
        <p:spPr>
          <a:xfrm>
            <a:off x="289543" y="95250"/>
            <a:ext cx="11899843" cy="4262994"/>
          </a:xfrm>
          <a:prstGeom prst="rect">
            <a:avLst/>
          </a:prstGeom>
        </p:spPr>
      </p:pic>
    </p:spTree>
    <p:extLst>
      <p:ext uri="{BB962C8B-B14F-4D97-AF65-F5344CB8AC3E}">
        <p14:creationId xmlns:p14="http://schemas.microsoft.com/office/powerpoint/2010/main" val="71670548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2B7EA-A307-4A10-8C96-5F374A4E8CE3}"/>
              </a:ext>
            </a:extLst>
          </p:cNvPr>
          <p:cNvSpPr txBox="1"/>
          <p:nvPr/>
        </p:nvSpPr>
        <p:spPr>
          <a:xfrm>
            <a:off x="2985247" y="953204"/>
            <a:ext cx="5853105" cy="3323987"/>
          </a:xfrm>
          <a:prstGeom prst="rect">
            <a:avLst/>
          </a:prstGeom>
          <a:noFill/>
        </p:spPr>
        <p:txBody>
          <a:bodyPr wrap="square" lIns="0" tIns="0" rIns="0" bIns="0" rtlCol="0">
            <a:spAutoFit/>
          </a:bodyPr>
          <a:lstStyle/>
          <a:p>
            <a:pPr algn="ctr"/>
            <a:r>
              <a:rPr lang="en-IN" sz="7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use this repository in </a:t>
            </a:r>
            <a:r>
              <a:rPr lang="en-IN" sz="7200" dirty="0">
                <a:solidFill>
                  <a:srgbClr val="FF0000"/>
                </a:solidFill>
                <a:latin typeface="Segoe UI Light" pitchFamily="34" charset="0"/>
              </a:rPr>
              <a:t>Web API</a:t>
            </a:r>
          </a:p>
        </p:txBody>
      </p:sp>
    </p:spTree>
    <p:extLst>
      <p:ext uri="{BB962C8B-B14F-4D97-AF65-F5344CB8AC3E}">
        <p14:creationId xmlns:p14="http://schemas.microsoft.com/office/powerpoint/2010/main" val="196558910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94877A-7864-41FA-9AFF-E0FE6578C055}"/>
              </a:ext>
            </a:extLst>
          </p:cNvPr>
          <p:cNvPicPr>
            <a:picLocks noChangeAspect="1"/>
          </p:cNvPicPr>
          <p:nvPr/>
        </p:nvPicPr>
        <p:blipFill>
          <a:blip r:embed="rId2"/>
          <a:stretch>
            <a:fillRect/>
          </a:stretch>
        </p:blipFill>
        <p:spPr>
          <a:xfrm>
            <a:off x="426542" y="169656"/>
            <a:ext cx="9886950" cy="6067425"/>
          </a:xfrm>
          <a:prstGeom prst="rect">
            <a:avLst/>
          </a:prstGeom>
        </p:spPr>
      </p:pic>
    </p:spTree>
    <p:extLst>
      <p:ext uri="{BB962C8B-B14F-4D97-AF65-F5344CB8AC3E}">
        <p14:creationId xmlns:p14="http://schemas.microsoft.com/office/powerpoint/2010/main" val="76076770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745533-9DC3-4A56-A721-60503E33A3BD}"/>
              </a:ext>
            </a:extLst>
          </p:cNvPr>
          <p:cNvPicPr>
            <a:picLocks noChangeAspect="1"/>
          </p:cNvPicPr>
          <p:nvPr/>
        </p:nvPicPr>
        <p:blipFill>
          <a:blip r:embed="rId2"/>
          <a:stretch>
            <a:fillRect/>
          </a:stretch>
        </p:blipFill>
        <p:spPr>
          <a:xfrm>
            <a:off x="399327" y="91971"/>
            <a:ext cx="10256447" cy="6380081"/>
          </a:xfrm>
          <a:prstGeom prst="rect">
            <a:avLst/>
          </a:prstGeom>
        </p:spPr>
      </p:pic>
    </p:spTree>
    <p:extLst>
      <p:ext uri="{BB962C8B-B14F-4D97-AF65-F5344CB8AC3E}">
        <p14:creationId xmlns:p14="http://schemas.microsoft.com/office/powerpoint/2010/main" val="130220956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25012-D736-43FF-8E17-267793C72BC4}"/>
              </a:ext>
            </a:extLst>
          </p:cNvPr>
          <p:cNvPicPr>
            <a:picLocks noChangeAspect="1"/>
          </p:cNvPicPr>
          <p:nvPr/>
        </p:nvPicPr>
        <p:blipFill>
          <a:blip r:embed="rId2"/>
          <a:stretch>
            <a:fillRect/>
          </a:stretch>
        </p:blipFill>
        <p:spPr>
          <a:xfrm>
            <a:off x="297831" y="173057"/>
            <a:ext cx="10845029" cy="5681477"/>
          </a:xfrm>
          <a:prstGeom prst="rect">
            <a:avLst/>
          </a:prstGeom>
        </p:spPr>
      </p:pic>
    </p:spTree>
    <p:extLst>
      <p:ext uri="{BB962C8B-B14F-4D97-AF65-F5344CB8AC3E}">
        <p14:creationId xmlns:p14="http://schemas.microsoft.com/office/powerpoint/2010/main" val="250687363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567A63-51D4-46D1-8C20-AFF00596AAAA}"/>
              </a:ext>
            </a:extLst>
          </p:cNvPr>
          <p:cNvPicPr>
            <a:picLocks noChangeAspect="1"/>
          </p:cNvPicPr>
          <p:nvPr/>
        </p:nvPicPr>
        <p:blipFill>
          <a:blip r:embed="rId2"/>
          <a:stretch>
            <a:fillRect/>
          </a:stretch>
        </p:blipFill>
        <p:spPr>
          <a:xfrm>
            <a:off x="256392" y="111022"/>
            <a:ext cx="8565893" cy="6361030"/>
          </a:xfrm>
          <a:prstGeom prst="rect">
            <a:avLst/>
          </a:prstGeom>
        </p:spPr>
      </p:pic>
    </p:spTree>
    <p:extLst>
      <p:ext uri="{BB962C8B-B14F-4D97-AF65-F5344CB8AC3E}">
        <p14:creationId xmlns:p14="http://schemas.microsoft.com/office/powerpoint/2010/main" val="8743781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F21794-451B-48B7-8419-AEC5E627BAC1}"/>
              </a:ext>
            </a:extLst>
          </p:cNvPr>
          <p:cNvPicPr>
            <a:picLocks noChangeAspect="1"/>
          </p:cNvPicPr>
          <p:nvPr/>
        </p:nvPicPr>
        <p:blipFill>
          <a:blip r:embed="rId2"/>
          <a:stretch>
            <a:fillRect/>
          </a:stretch>
        </p:blipFill>
        <p:spPr>
          <a:xfrm>
            <a:off x="219158" y="908585"/>
            <a:ext cx="8639175" cy="5848350"/>
          </a:xfrm>
          <a:prstGeom prst="rect">
            <a:avLst/>
          </a:prstGeom>
        </p:spPr>
      </p:pic>
      <p:sp>
        <p:nvSpPr>
          <p:cNvPr id="5" name="TextBox 4">
            <a:extLst>
              <a:ext uri="{FF2B5EF4-FFF2-40B4-BE49-F238E27FC236}">
                <a16:creationId xmlns:a16="http://schemas.microsoft.com/office/drawing/2014/main" id="{45CED954-9BA1-4CC7-B017-93E75435C966}"/>
              </a:ext>
            </a:extLst>
          </p:cNvPr>
          <p:cNvSpPr txBox="1"/>
          <p:nvPr/>
        </p:nvSpPr>
        <p:spPr>
          <a:xfrm>
            <a:off x="1672046" y="339634"/>
            <a:ext cx="7263142" cy="430887"/>
          </a:xfrm>
          <a:prstGeom prst="rect">
            <a:avLst/>
          </a:prstGeom>
          <a:noFill/>
        </p:spPr>
        <p:txBody>
          <a:bodyPr wrap="none" lIns="0" tIns="0" rIns="0" bIns="0" rtlCol="0">
            <a:spAutoFit/>
          </a:bodyPr>
          <a:lstStyle/>
          <a:p>
            <a:r>
              <a:rPr lang="en-IN" sz="2800" dirty="0">
                <a:solidFill>
                  <a:srgbClr val="FF0000"/>
                </a:solidFill>
                <a:latin typeface="Segoe UI Light" pitchFamily="34" charset="0"/>
              </a:rPr>
              <a:t>We always have DI implemented in core projects</a:t>
            </a:r>
          </a:p>
        </p:txBody>
      </p:sp>
    </p:spTree>
    <p:extLst>
      <p:ext uri="{BB962C8B-B14F-4D97-AF65-F5344CB8AC3E}">
        <p14:creationId xmlns:p14="http://schemas.microsoft.com/office/powerpoint/2010/main" val="102763776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CEDDE9-7807-4252-A363-BBEB9D84B497}"/>
              </a:ext>
            </a:extLst>
          </p:cNvPr>
          <p:cNvPicPr>
            <a:picLocks noChangeAspect="1"/>
          </p:cNvPicPr>
          <p:nvPr/>
        </p:nvPicPr>
        <p:blipFill>
          <a:blip r:embed="rId2"/>
          <a:stretch>
            <a:fillRect/>
          </a:stretch>
        </p:blipFill>
        <p:spPr>
          <a:xfrm>
            <a:off x="340694" y="293543"/>
            <a:ext cx="10371106" cy="3375932"/>
          </a:xfrm>
          <a:prstGeom prst="rect">
            <a:avLst/>
          </a:prstGeom>
        </p:spPr>
      </p:pic>
      <p:pic>
        <p:nvPicPr>
          <p:cNvPr id="5" name="Picture 4">
            <a:extLst>
              <a:ext uri="{FF2B5EF4-FFF2-40B4-BE49-F238E27FC236}">
                <a16:creationId xmlns:a16="http://schemas.microsoft.com/office/drawing/2014/main" id="{BADB8325-E2B3-4BDC-8613-521152E29327}"/>
              </a:ext>
            </a:extLst>
          </p:cNvPr>
          <p:cNvPicPr>
            <a:picLocks noChangeAspect="1"/>
          </p:cNvPicPr>
          <p:nvPr/>
        </p:nvPicPr>
        <p:blipFill>
          <a:blip r:embed="rId3"/>
          <a:stretch>
            <a:fillRect/>
          </a:stretch>
        </p:blipFill>
        <p:spPr>
          <a:xfrm>
            <a:off x="340694" y="3429000"/>
            <a:ext cx="11194867" cy="2544288"/>
          </a:xfrm>
          <a:prstGeom prst="rect">
            <a:avLst/>
          </a:prstGeom>
        </p:spPr>
      </p:pic>
    </p:spTree>
    <p:extLst>
      <p:ext uri="{BB962C8B-B14F-4D97-AF65-F5344CB8AC3E}">
        <p14:creationId xmlns:p14="http://schemas.microsoft.com/office/powerpoint/2010/main" val="265406572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5700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F3CEB-593E-4380-A9D1-C454876BC715}"/>
              </a:ext>
            </a:extLst>
          </p:cNvPr>
          <p:cNvSpPr/>
          <p:nvPr/>
        </p:nvSpPr>
        <p:spPr>
          <a:xfrm>
            <a:off x="547074" y="357442"/>
            <a:ext cx="5546647" cy="523220"/>
          </a:xfrm>
          <a:prstGeom prst="rect">
            <a:avLst/>
          </a:prstGeom>
        </p:spPr>
        <p:txBody>
          <a:bodyPr wrap="none">
            <a:spAutoFit/>
          </a:bodyPr>
          <a:lstStyle/>
          <a:p>
            <a:r>
              <a:rPr lang="en-IN" sz="2800" b="1" dirty="0">
                <a:solidFill>
                  <a:srgbClr val="000000"/>
                </a:solidFill>
                <a:latin typeface="Segoe UI" panose="020B0502040204020203" pitchFamily="34" charset="0"/>
              </a:rPr>
              <a:t>Dependency injection (services)</a:t>
            </a:r>
          </a:p>
        </p:txBody>
      </p:sp>
      <p:sp>
        <p:nvSpPr>
          <p:cNvPr id="3" name="Rectangle 2">
            <a:extLst>
              <a:ext uri="{FF2B5EF4-FFF2-40B4-BE49-F238E27FC236}">
                <a16:creationId xmlns:a16="http://schemas.microsoft.com/office/drawing/2014/main" id="{847A7B5E-762C-4A31-9517-05501A0E2C4E}"/>
              </a:ext>
            </a:extLst>
          </p:cNvPr>
          <p:cNvSpPr/>
          <p:nvPr/>
        </p:nvSpPr>
        <p:spPr>
          <a:xfrm>
            <a:off x="644434" y="1120676"/>
            <a:ext cx="11164389" cy="4154984"/>
          </a:xfrm>
          <a:prstGeom prst="rect">
            <a:avLst/>
          </a:prstGeom>
        </p:spPr>
        <p:txBody>
          <a:bodyPr wrap="square">
            <a:spAutoFit/>
          </a:bodyPr>
          <a:lstStyle/>
          <a:p>
            <a:r>
              <a:rPr lang="en-US" sz="2400" dirty="0">
                <a:solidFill>
                  <a:srgbClr val="000000"/>
                </a:solidFill>
                <a:latin typeface="Segoe UI" panose="020B0502040204020203" pitchFamily="34" charset="0"/>
              </a:rPr>
              <a:t>A service is a component that's intended for common consumption in an app. Services are made available through </a:t>
            </a:r>
            <a:r>
              <a:rPr lang="en-US" sz="2400" u="sng" dirty="0">
                <a:solidFill>
                  <a:srgbClr val="0078D7"/>
                </a:solidFill>
                <a:latin typeface="Segoe UI" panose="020B0502040204020203" pitchFamily="34" charset="0"/>
                <a:hlinkClick r:id="rId2"/>
              </a:rPr>
              <a:t>dependency injection (DI)</a:t>
            </a:r>
            <a:r>
              <a:rPr lang="en-US" sz="2400" dirty="0">
                <a:solidFill>
                  <a:srgbClr val="000000"/>
                </a:solidFill>
                <a:latin typeface="Segoe UI" panose="020B0502040204020203" pitchFamily="34" charset="0"/>
              </a:rPr>
              <a:t>. </a:t>
            </a:r>
          </a:p>
          <a:p>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ASP.NET Core includes a native </a:t>
            </a:r>
            <a:r>
              <a:rPr lang="en-US" sz="2400" b="1" dirty="0">
                <a:solidFill>
                  <a:srgbClr val="000000"/>
                </a:solidFill>
                <a:latin typeface="Segoe UI" panose="020B0502040204020203" pitchFamily="34" charset="0"/>
              </a:rPr>
              <a:t>I</a:t>
            </a:r>
            <a:r>
              <a:rPr lang="en-US" sz="2400" dirty="0">
                <a:solidFill>
                  <a:srgbClr val="000000"/>
                </a:solidFill>
                <a:latin typeface="Segoe UI" panose="020B0502040204020203" pitchFamily="34" charset="0"/>
              </a:rPr>
              <a:t>nversion </a:t>
            </a:r>
            <a:r>
              <a:rPr lang="en-US" sz="2400" b="1" dirty="0">
                <a:solidFill>
                  <a:srgbClr val="000000"/>
                </a:solidFill>
                <a:latin typeface="Segoe UI" panose="020B0502040204020203" pitchFamily="34" charset="0"/>
              </a:rPr>
              <a:t>o</a:t>
            </a:r>
            <a:r>
              <a:rPr lang="en-US" sz="2400" dirty="0">
                <a:solidFill>
                  <a:srgbClr val="000000"/>
                </a:solidFill>
                <a:latin typeface="Segoe UI" panose="020B0502040204020203" pitchFamily="34" charset="0"/>
              </a:rPr>
              <a:t>f </a:t>
            </a:r>
            <a:r>
              <a:rPr lang="en-US" sz="2400" b="1" dirty="0">
                <a:solidFill>
                  <a:srgbClr val="000000"/>
                </a:solidFill>
                <a:latin typeface="Segoe UI" panose="020B0502040204020203" pitchFamily="34" charset="0"/>
              </a:rPr>
              <a:t>C</a:t>
            </a:r>
            <a:r>
              <a:rPr lang="en-US" sz="2400" dirty="0">
                <a:solidFill>
                  <a:srgbClr val="000000"/>
                </a:solidFill>
                <a:latin typeface="Segoe UI" panose="020B0502040204020203" pitchFamily="34" charset="0"/>
              </a:rPr>
              <a:t>ontrol (</a:t>
            </a:r>
            <a:r>
              <a:rPr lang="en-US" sz="2400" dirty="0" err="1">
                <a:solidFill>
                  <a:srgbClr val="000000"/>
                </a:solidFill>
                <a:latin typeface="Segoe UI" panose="020B0502040204020203" pitchFamily="34" charset="0"/>
              </a:rPr>
              <a:t>IoC</a:t>
            </a:r>
            <a:r>
              <a:rPr lang="en-US" sz="2400" dirty="0">
                <a:solidFill>
                  <a:srgbClr val="000000"/>
                </a:solidFill>
                <a:latin typeface="Segoe UI" panose="020B0502040204020203" pitchFamily="34" charset="0"/>
              </a:rPr>
              <a:t>) container that supports </a:t>
            </a:r>
            <a:r>
              <a:rPr lang="en-US" sz="2400" u="sng" dirty="0">
                <a:solidFill>
                  <a:srgbClr val="0078D7"/>
                </a:solidFill>
                <a:latin typeface="Segoe UI" panose="020B0502040204020203" pitchFamily="34" charset="0"/>
                <a:hlinkClick r:id="rId3"/>
              </a:rPr>
              <a:t>constructor injection</a:t>
            </a:r>
            <a:r>
              <a:rPr lang="en-US" sz="2400" dirty="0">
                <a:solidFill>
                  <a:srgbClr val="000000"/>
                </a:solidFill>
                <a:latin typeface="Segoe UI" panose="020B0502040204020203" pitchFamily="34" charset="0"/>
              </a:rPr>
              <a:t> by default. You can replace the default native container if you wish. In addition to its loose coupling benefit, DI makes services available throughout your app.</a:t>
            </a:r>
          </a:p>
          <a:p>
            <a:endParaRPr lang="en-US" sz="2400" dirty="0">
              <a:solidFill>
                <a:srgbClr val="000000"/>
              </a:solidFill>
              <a:latin typeface="Segoe UI" panose="020B0502040204020203" pitchFamily="34" charset="0"/>
            </a:endParaRPr>
          </a:p>
          <a:p>
            <a:r>
              <a:rPr lang="en-US" sz="2400" dirty="0"/>
              <a:t>ASP.NET Core includes a simple built-in container (represented by the </a:t>
            </a:r>
            <a:r>
              <a:rPr lang="en-US" sz="2400" dirty="0" err="1">
                <a:solidFill>
                  <a:srgbClr val="FF0000"/>
                </a:solidFill>
              </a:rPr>
              <a:t>IServiceCollection</a:t>
            </a:r>
            <a:r>
              <a:rPr lang="en-US" sz="2400" dirty="0"/>
              <a:t> interface) that supports constructor injection by default, and ASP.NET makes certain services available through DI.</a:t>
            </a:r>
            <a:endParaRPr lang="en-IN" sz="2400" dirty="0"/>
          </a:p>
        </p:txBody>
      </p:sp>
    </p:spTree>
    <p:extLst>
      <p:ext uri="{BB962C8B-B14F-4D97-AF65-F5344CB8AC3E}">
        <p14:creationId xmlns:p14="http://schemas.microsoft.com/office/powerpoint/2010/main" val="18796702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BFABB-D810-4EBC-AFB3-1C5CB792ED41}"/>
              </a:ext>
            </a:extLst>
          </p:cNvPr>
          <p:cNvPicPr>
            <a:picLocks noChangeAspect="1"/>
          </p:cNvPicPr>
          <p:nvPr/>
        </p:nvPicPr>
        <p:blipFill>
          <a:blip r:embed="rId2"/>
          <a:stretch>
            <a:fillRect/>
          </a:stretch>
        </p:blipFill>
        <p:spPr>
          <a:xfrm>
            <a:off x="472310" y="200457"/>
            <a:ext cx="10035927" cy="6544727"/>
          </a:xfrm>
          <a:prstGeom prst="rect">
            <a:avLst/>
          </a:prstGeom>
        </p:spPr>
      </p:pic>
    </p:spTree>
    <p:extLst>
      <p:ext uri="{BB962C8B-B14F-4D97-AF65-F5344CB8AC3E}">
        <p14:creationId xmlns:p14="http://schemas.microsoft.com/office/powerpoint/2010/main" val="314501927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7321</TotalTime>
  <Words>439</Words>
  <Application>Microsoft Office PowerPoint</Application>
  <PresentationFormat>Custom</PresentationFormat>
  <Paragraphs>48</Paragraphs>
  <Slides>71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71</vt:i4>
      </vt:variant>
    </vt:vector>
  </HeadingPairs>
  <TitlesOfParts>
    <vt:vector size="77"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527</cp:revision>
  <dcterms:created xsi:type="dcterms:W3CDTF">2012-02-07T06:07:07Z</dcterms:created>
  <dcterms:modified xsi:type="dcterms:W3CDTF">2021-02-15T15:55:42Z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