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embeddedFontLst>
    <p:embeddedFont>
      <p:font typeface="Economica"/>
      <p:regular r:id="rId48"/>
      <p:bold r:id="rId49"/>
      <p:italic r:id="rId50"/>
      <p:boldItalic r:id="rId51"/>
    </p:embeddedFont>
    <p:embeddedFont>
      <p:font typeface="Roboto"/>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conomica-regular.fntdata"/><Relationship Id="rId47" Type="http://schemas.openxmlformats.org/officeDocument/2006/relationships/slide" Target="slides/slide43.xml"/><Relationship Id="rId49" Type="http://schemas.openxmlformats.org/officeDocument/2006/relationships/font" Target="fonts/Economic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Economica-boldItalic.fntdata"/><Relationship Id="rId50" Type="http://schemas.openxmlformats.org/officeDocument/2006/relationships/font" Target="fonts/Economica-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7.xml"/><Relationship Id="rId55" Type="http://schemas.openxmlformats.org/officeDocument/2006/relationships/font" Target="fonts/Roboto-boldItalic.fntdata"/><Relationship Id="rId10" Type="http://schemas.openxmlformats.org/officeDocument/2006/relationships/slide" Target="slides/slide6.xml"/><Relationship Id="rId54" Type="http://schemas.openxmlformats.org/officeDocument/2006/relationships/font" Target="fonts/Roboto-italic.fntdata"/><Relationship Id="rId13" Type="http://schemas.openxmlformats.org/officeDocument/2006/relationships/slide" Target="slides/slide9.xml"/><Relationship Id="rId57" Type="http://schemas.openxmlformats.org/officeDocument/2006/relationships/font" Target="fonts/OpenSans-bold.fntdata"/><Relationship Id="rId12" Type="http://schemas.openxmlformats.org/officeDocument/2006/relationships/slide" Target="slides/slide8.xml"/><Relationship Id="rId56" Type="http://schemas.openxmlformats.org/officeDocument/2006/relationships/font" Target="fonts/OpenSans-regular.fntdata"/><Relationship Id="rId15" Type="http://schemas.openxmlformats.org/officeDocument/2006/relationships/slide" Target="slides/slide11.xml"/><Relationship Id="rId59" Type="http://schemas.openxmlformats.org/officeDocument/2006/relationships/font" Target="fonts/OpenSans-boldItalic.fntdata"/><Relationship Id="rId14" Type="http://schemas.openxmlformats.org/officeDocument/2006/relationships/slide" Target="slides/slide10.xml"/><Relationship Id="rId58"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3187eaf44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93187eaf44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3187eaf44_3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3187eaf4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3407cdb42_0_18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3407cdb4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3187eaf44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93187eaf4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3407cdb42_0_4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93407cdb42_0_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5f2318853_0_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95f2318853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3407cdb42_0_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93407cdb4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3407cdb42_0_1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3407cdb42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3407cdb42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93407cdb4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3407cdb42_0_1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93407cdb42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3407cdb42_0_1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93407cdb42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3407cdb42_0_1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93407cdb42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3407cdb42_0_1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93407cdb42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3407cdb42_0_1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93407cdb42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3407cdb42_0_1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93407cdb42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3407cdb42_0_1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93407cdb42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3407cdb42_0_2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93407cdb42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3407cdb42_0_2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3407cdb4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3187eaf44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93187eaf4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3407cdb42_0_4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93407cdb42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3187eaf44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3187eaf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3187eaf44_3_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93187eaf4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4ca1acfc1_0_1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94ca1acfc1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3407cdb42_0_2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93407cdb42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3407cdb42_0_2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93407cdb42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3407cdb42_0_2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3407cdb42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93407cdb42_0_2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93407cdb42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3407cdb42_0_3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93407cdb42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93407cdb42_0_3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93407cdb42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3407cdb42_0_4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93407cdb42_0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93407cdb42_0_3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93407cdb42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4ca1acfc1_0_2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94ca1acfc1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95f2318853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95f231885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9287d1c8be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9287d1c8be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3187eaf44_3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93187eaf44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3407cdb42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93407cdb4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3187eaf44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93187eaf4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3407cdb42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93407cdb42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3407cdb42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93407cdb42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3407cdb42_0_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93407cdb42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www.youtube.com/watch?v=U4WB9p6ODjM" TargetMode="Externa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www.youtube.com/watch?v=IU5fuoYBTAM" TargetMode="Externa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github.com/codebasics/py/blob/master/DeepLearningML/8_sgd_vs_gd/gd_and_sgd.ipyn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www.youtube.com/watch?v=qO_NLVjD6zE" TargetMode="External"/><Relationship Id="rId4"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s://medium.com/fintechexplained/neural-networks-bias-and-weights-10b53e6285da" TargetMode="Externa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hyperlink" Target="http://www.youtube.com/watch?v=HetFihsXSys" TargetMode="External"/><Relationship Id="rId4" Type="http://schemas.openxmlformats.org/officeDocument/2006/relationships/image" Target="../media/image1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hyperlink" Target="https://keras.io/api/layers/initializers/" TargetMode="External"/><Relationship Id="rId4" Type="http://schemas.openxmlformats.org/officeDocument/2006/relationships/hyperlink" Target="https://www.tensorflow.org/api_docs/python/tf/keras/initializers" TargetMode="External"/><Relationship Id="rId5"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hyperlink" Target="https://docs.google.com/presentation/d/1JBypQESJG0lQ-ixBvdZtEp4kbjVhPqNedsWHDjQglHw/edit?usp=sharing" TargetMode="Externa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hyperlink" Target="https://towardsdatascience.com/batch-mini-batch-stochastic-gradient-descent-7a62ecba642a" TargetMode="External"/><Relationship Id="rId4" Type="http://schemas.openxmlformats.org/officeDocument/2006/relationships/hyperlink" Target="https://www.wandb.com/articles/the-effects-of-weight-initialization-on-neural-nets" TargetMode="External"/><Relationship Id="rId5"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www.youtube.com/watch?v=NA8jPdQ_vBM" TargetMode="Externa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allaboutcircuits.com/technical-articles/understanding-local-minima-in-neural-network-training/"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Deep Learning</a:t>
            </a:r>
            <a:endParaRPr b="1" sz="3400">
              <a:latin typeface="Open Sans"/>
              <a:ea typeface="Open Sans"/>
              <a:cs typeface="Open Sans"/>
              <a:sym typeface="Open Sans"/>
            </a:endParaRPr>
          </a:p>
          <a:p>
            <a:pPr indent="0" lvl="0" marL="0" rtl="0" algn="ctr">
              <a:spcBef>
                <a:spcPts val="0"/>
              </a:spcBef>
              <a:spcAft>
                <a:spcPts val="0"/>
              </a:spcAft>
              <a:buNone/>
            </a:pPr>
            <a:r>
              <a:rPr b="1" lang="en" sz="3400">
                <a:latin typeface="Open Sans"/>
                <a:ea typeface="Open Sans"/>
                <a:cs typeface="Open Sans"/>
                <a:sym typeface="Open Sans"/>
              </a:rPr>
              <a:t>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228600" y="3298225"/>
            <a:ext cx="86010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11 - Optimizing a Neural Network - Part 2</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6" name="Google Shape;156;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Batch Size Refresher</a:t>
            </a:r>
            <a:endParaRPr sz="4400">
              <a:solidFill>
                <a:srgbClr val="434343"/>
              </a:solidFill>
              <a:latin typeface="Economica"/>
              <a:ea typeface="Economica"/>
              <a:cs typeface="Economica"/>
              <a:sym typeface="Economica"/>
            </a:endParaRPr>
          </a:p>
        </p:txBody>
      </p:sp>
      <p:pic>
        <p:nvPicPr>
          <p:cNvPr descr="In this video, we explain the concept of the batch size used during training of an artificial neural network and also show how to specify the batch size in code with Keras.&#10;&#10;🕒🦎 VIDEO SECTIONS 🦎🕒&#10;&#10;00:00 Welcome to DEEPLIZARD - Go to deeplizard.com for learning resources&#10;00:30 Help deeplizard add video timestamps - See example in the description&#10;03:24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U4WB9p6ODjM&#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157" name="Google Shape;157;p22" title="Batch Size in a Neural Network explained">
            <a:hlinkClick r:id="rId3"/>
          </p:cNvPr>
          <p:cNvPicPr preferRelativeResize="0"/>
          <p:nvPr/>
        </p:nvPicPr>
        <p:blipFill>
          <a:blip r:embed="rId4">
            <a:alphaModFix/>
          </a:blip>
          <a:stretch>
            <a:fillRect/>
          </a:stretch>
        </p:blipFill>
        <p:spPr>
          <a:xfrm>
            <a:off x="727213" y="975200"/>
            <a:ext cx="7843724" cy="588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61" name="Shape 161"/>
        <p:cNvGrpSpPr/>
        <p:nvPr/>
      </p:nvGrpSpPr>
      <p:grpSpPr>
        <a:xfrm>
          <a:off x="0" y="0"/>
          <a:ext cx="0" cy="0"/>
          <a:chOff x="0" y="0"/>
          <a:chExt cx="0" cy="0"/>
        </a:xfrm>
      </p:grpSpPr>
      <p:sp>
        <p:nvSpPr>
          <p:cNvPr id="162" name="Google Shape;162;p23"/>
          <p:cNvSpPr txBox="1"/>
          <p:nvPr>
            <p:ph type="title"/>
          </p:nvPr>
        </p:nvSpPr>
        <p:spPr>
          <a:xfrm>
            <a:off x="112200" y="2081375"/>
            <a:ext cx="8919600" cy="3788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Techniques to reach Global Minima</a:t>
            </a:r>
            <a:endParaRPr b="1" sz="3000">
              <a:solidFill>
                <a:schemeClr val="lt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2300">
                <a:solidFill>
                  <a:srgbClr val="CCCCCC"/>
                </a:solidFill>
                <a:latin typeface="Open Sans"/>
                <a:ea typeface="Open Sans"/>
                <a:cs typeface="Open Sans"/>
                <a:sym typeface="Open Sans"/>
              </a:rPr>
              <a:t>A few concepts such as Stochastic Gradient Descent and different Weight Initialization techniques help in reaching the global minima(and avoiding local minima or saddle point). We’ll now study these in a broader perspective.</a:t>
            </a:r>
            <a:endParaRPr b="1" sz="2300">
              <a:solidFill>
                <a:srgbClr val="CCCCCC"/>
              </a:solidFill>
              <a:latin typeface="Open Sans"/>
              <a:ea typeface="Open Sans"/>
              <a:cs typeface="Open Sans"/>
              <a:sym typeface="Open Sans"/>
            </a:endParaRPr>
          </a:p>
        </p:txBody>
      </p:sp>
      <p:sp>
        <p:nvSpPr>
          <p:cNvPr id="163" name="Google Shape;163;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67" name="Shape 167"/>
        <p:cNvGrpSpPr/>
        <p:nvPr/>
      </p:nvGrpSpPr>
      <p:grpSpPr>
        <a:xfrm>
          <a:off x="0" y="0"/>
          <a:ext cx="0" cy="0"/>
          <a:chOff x="0" y="0"/>
          <a:chExt cx="0" cy="0"/>
        </a:xfrm>
      </p:grpSpPr>
      <p:sp>
        <p:nvSpPr>
          <p:cNvPr id="168" name="Google Shape;168;p24"/>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Gradient Descent Techniques</a:t>
            </a:r>
            <a:endParaRPr b="1" sz="3000">
              <a:solidFill>
                <a:schemeClr val="lt1"/>
              </a:solidFill>
              <a:latin typeface="Open Sans"/>
              <a:ea typeface="Open Sans"/>
              <a:cs typeface="Open Sans"/>
              <a:sym typeface="Open Sans"/>
            </a:endParaRPr>
          </a:p>
        </p:txBody>
      </p:sp>
      <p:sp>
        <p:nvSpPr>
          <p:cNvPr id="169" name="Google Shape;169;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 name="Google Shape;175;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76" name="Google Shape;176;p25"/>
          <p:cNvGrpSpPr/>
          <p:nvPr/>
        </p:nvGrpSpPr>
        <p:grpSpPr>
          <a:xfrm>
            <a:off x="0" y="5976100"/>
            <a:ext cx="9144000" cy="919800"/>
            <a:chOff x="0" y="5976100"/>
            <a:chExt cx="9144000" cy="919800"/>
          </a:xfrm>
        </p:grpSpPr>
        <p:sp>
          <p:nvSpPr>
            <p:cNvPr id="177" name="Google Shape;177;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79" name="Google Shape;179;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 Gradient Descent</a:t>
            </a:r>
            <a:endParaRPr sz="4600">
              <a:solidFill>
                <a:srgbClr val="434343"/>
              </a:solidFill>
              <a:latin typeface="Economica"/>
              <a:ea typeface="Economica"/>
              <a:cs typeface="Economica"/>
              <a:sym typeface="Economica"/>
            </a:endParaRPr>
          </a:p>
        </p:txBody>
      </p:sp>
      <p:sp>
        <p:nvSpPr>
          <p:cNvPr id="180" name="Google Shape;180;p25"/>
          <p:cNvSpPr txBox="1"/>
          <p:nvPr/>
        </p:nvSpPr>
        <p:spPr>
          <a:xfrm>
            <a:off x="238775" y="1332475"/>
            <a:ext cx="85902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Remember the example of the mountain climber trying to climb down the valley?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different ways in which that man (weights) can go down the slope. Let’s look into them one by one.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 name="Google Shape;18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7" name="Google Shape;187;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 Gradient Descent</a:t>
            </a:r>
            <a:endParaRPr sz="4600">
              <a:solidFill>
                <a:srgbClr val="434343"/>
              </a:solidFill>
              <a:latin typeface="Economica"/>
              <a:ea typeface="Economica"/>
              <a:cs typeface="Economica"/>
              <a:sym typeface="Economica"/>
            </a:endParaRPr>
          </a:p>
        </p:txBody>
      </p:sp>
      <p:sp>
        <p:nvSpPr>
          <p:cNvPr id="188" name="Google Shape;188;p26"/>
          <p:cNvSpPr txBox="1"/>
          <p:nvPr/>
        </p:nvSpPr>
        <p:spPr>
          <a:xfrm>
            <a:off x="84275" y="1083850"/>
            <a:ext cx="8975100" cy="6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FFF2CC"/>
                </a:highlight>
                <a:latin typeface="Open Sans"/>
                <a:ea typeface="Open Sans"/>
                <a:cs typeface="Open Sans"/>
                <a:sym typeface="Open Sans"/>
              </a:rPr>
              <a:t>You can only watch till 7:48 of the below video if you don’t wish to delve into the implementation and only understand the concept.</a:t>
            </a:r>
            <a:endParaRPr sz="1500">
              <a:highlight>
                <a:srgbClr val="FFF2CC"/>
              </a:highlight>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p:txBody>
      </p:sp>
      <p:pic>
        <p:nvPicPr>
          <p:cNvPr descr="Stochastic gradient descent, batch gradient descent and mini batch gradient descent are three flavors of a gradient descent algorithm. In this video I will go over differences among these 3 and then implement them in python from scratch using housing price dataset. At the end of the video we have an exercise for you to solve.&#10;&#10;Previous video: https://www.youtube.com/watch?v=PQCE9ChuIDY&amp;list=PLeo1K3hjS3uu7CxAacxVndI4bE_o3BDtO&amp;index=13&#10;&#10;Code of this tutorial: https://github.com/codebasics/py/blob/master/DeepLearningML/8_sgd_vs_gd/gd_and_sgd.ipynb&#10;Exercise: Go at the end of above link to find description for exercise&#10;&#10;Deep learning playlist: https://www.youtube.com/playlist?list=PLeo1K3hjS3uu7CxAacxVndI4bE_o3BDtO&#10;Machine learning playlist : https://www.youtube.com/playlist?list=PLeo1K3hjS3uvCeTYTeyfe0-rN5r8zn9rw  &#10;&#10;Prerequisites for this series:   &#10;   1: Python tutorials (first 16 videos): https://www.youtube.com/playlist?list=PLeo1K3hjS3uv5U-Lmlnucd7gqF-3ehIh0    &#10;   2: Pandas tutorials(first 8 videos): https://www.youtube.com/playlist?list=PLeo1K3hjS3uuASpe-1LjfG5f14Bnozjwy&#10;   3: Machine learning playlist (first 16 videos): https://www.youtube.com/playlist?list=PLeo1K3hjS3uvCeTYTeyfe0-rN5r8zn9rw  &#10;&#10;&#10;Website: http://codebasicshub.com/&#10;Facebook: https://www.facebook.com/codebasicshub&#10;Twitter: https://twitter.com/codebasicshub&#10;Patreon: https://www.patreon.com/codebasics" id="189" name="Google Shape;189;p26" title="Stochastic Gradient Descent vs Batch Gradient Descent vs Mini Batch Gradient Descent |DL Tutorial 14">
            <a:hlinkClick r:id="rId3"/>
          </p:cNvPr>
          <p:cNvPicPr preferRelativeResize="0"/>
          <p:nvPr/>
        </p:nvPicPr>
        <p:blipFill>
          <a:blip r:embed="rId4">
            <a:alphaModFix/>
          </a:blip>
          <a:stretch>
            <a:fillRect/>
          </a:stretch>
        </p:blipFill>
        <p:spPr>
          <a:xfrm>
            <a:off x="1109138" y="1663600"/>
            <a:ext cx="6925724" cy="519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 name="Google Shape;195;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6" name="Google Shape;196;p2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Stochastic and </a:t>
            </a:r>
            <a:r>
              <a:rPr lang="en" sz="4000">
                <a:solidFill>
                  <a:srgbClr val="434343"/>
                </a:solidFill>
                <a:latin typeface="Economica"/>
                <a:ea typeface="Economica"/>
                <a:cs typeface="Economica"/>
                <a:sym typeface="Economica"/>
              </a:rPr>
              <a:t>Batch Gradient Descent in practice</a:t>
            </a:r>
            <a:endParaRPr sz="4000">
              <a:solidFill>
                <a:srgbClr val="434343"/>
              </a:solidFill>
              <a:latin typeface="Economica"/>
              <a:ea typeface="Economica"/>
              <a:cs typeface="Economica"/>
              <a:sym typeface="Economica"/>
            </a:endParaRPr>
          </a:p>
        </p:txBody>
      </p:sp>
      <p:sp>
        <p:nvSpPr>
          <p:cNvPr id="197" name="Google Shape;197;p27"/>
          <p:cNvSpPr txBox="1"/>
          <p:nvPr/>
        </p:nvSpPr>
        <p:spPr>
          <a:xfrm>
            <a:off x="84275" y="1083850"/>
            <a:ext cx="8975100" cy="40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Link to the notebook used by the instructor in the previous video:</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https://github.com/codebasics/py/blob/master/DeepLearningML/8_sgd_vs_gd/gd_and_sgd.ipynb</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 name="Google Shape;203;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04" name="Google Shape;204;p28"/>
          <p:cNvGrpSpPr/>
          <p:nvPr/>
        </p:nvGrpSpPr>
        <p:grpSpPr>
          <a:xfrm>
            <a:off x="0" y="5976100"/>
            <a:ext cx="9144000" cy="919800"/>
            <a:chOff x="0" y="5976100"/>
            <a:chExt cx="9144000" cy="919800"/>
          </a:xfrm>
        </p:grpSpPr>
        <p:sp>
          <p:nvSpPr>
            <p:cNvPr id="205" name="Google Shape;205;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p2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07" name="Google Shape;207;p2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a:t>
            </a:r>
            <a:r>
              <a:rPr lang="en" sz="4600">
                <a:solidFill>
                  <a:srgbClr val="434343"/>
                </a:solidFill>
                <a:latin typeface="Economica"/>
                <a:ea typeface="Economica"/>
                <a:cs typeface="Economica"/>
                <a:sym typeface="Economica"/>
              </a:rPr>
              <a:t> Gradient Descent</a:t>
            </a:r>
            <a:endParaRPr sz="4600">
              <a:solidFill>
                <a:srgbClr val="434343"/>
              </a:solidFill>
              <a:latin typeface="Economica"/>
              <a:ea typeface="Economica"/>
              <a:cs typeface="Economica"/>
              <a:sym typeface="Economica"/>
            </a:endParaRPr>
          </a:p>
        </p:txBody>
      </p:sp>
      <p:sp>
        <p:nvSpPr>
          <p:cNvPr id="208" name="Google Shape;208;p28"/>
          <p:cNvSpPr txBox="1"/>
          <p:nvPr/>
        </p:nvSpPr>
        <p:spPr>
          <a:xfrm>
            <a:off x="422225" y="1332475"/>
            <a:ext cx="84066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Batch Gradient Descent, </a:t>
            </a:r>
            <a:r>
              <a:rPr b="1" lang="en" sz="2000">
                <a:latin typeface="Open Sans"/>
                <a:ea typeface="Open Sans"/>
                <a:cs typeface="Open Sans"/>
                <a:sym typeface="Open Sans"/>
              </a:rPr>
              <a:t>all the training data is taken into consideration to take a single step</a:t>
            </a:r>
            <a:r>
              <a:rPr lang="en" sz="2000">
                <a:latin typeface="Open Sans"/>
                <a:ea typeface="Open Sans"/>
                <a:cs typeface="Open Sans"/>
                <a:sym typeface="Open Sans"/>
              </a:rPr>
              <a:t>. We take the average of the gradients of all the training examples and then use that mean gradient to update our parameters. So that’s just one step of gradient descent in one epoch.</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Batch Gradient Descent is great for relatively smooth error function curves. </a:t>
            </a:r>
            <a:r>
              <a:rPr lang="en" sz="2000">
                <a:latin typeface="Open Sans"/>
                <a:ea typeface="Open Sans"/>
                <a:cs typeface="Open Sans"/>
                <a:sym typeface="Open Sans"/>
              </a:rPr>
              <a:t>In this case, we move somewhat directly towards an optimum solution.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15" name="Google Shape;215;p29"/>
          <p:cNvGrpSpPr/>
          <p:nvPr/>
        </p:nvGrpSpPr>
        <p:grpSpPr>
          <a:xfrm>
            <a:off x="0" y="5976100"/>
            <a:ext cx="9144000" cy="919800"/>
            <a:chOff x="0" y="5976100"/>
            <a:chExt cx="9144000" cy="919800"/>
          </a:xfrm>
        </p:grpSpPr>
        <p:sp>
          <p:nvSpPr>
            <p:cNvPr id="216" name="Google Shape;216;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18" name="Google Shape;218;p2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 Gradient Descent</a:t>
            </a:r>
            <a:endParaRPr sz="4600">
              <a:solidFill>
                <a:srgbClr val="434343"/>
              </a:solidFill>
              <a:latin typeface="Economica"/>
              <a:ea typeface="Economica"/>
              <a:cs typeface="Economica"/>
              <a:sym typeface="Economica"/>
            </a:endParaRPr>
          </a:p>
        </p:txBody>
      </p:sp>
      <p:sp>
        <p:nvSpPr>
          <p:cNvPr id="219" name="Google Shape;219;p29"/>
          <p:cNvSpPr txBox="1"/>
          <p:nvPr/>
        </p:nvSpPr>
        <p:spPr>
          <a:xfrm>
            <a:off x="238775" y="1332475"/>
            <a:ext cx="85902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a:t>
            </a:r>
            <a:r>
              <a:rPr b="1" lang="en" sz="2000">
                <a:latin typeface="Open Sans"/>
                <a:ea typeface="Open Sans"/>
                <a:cs typeface="Open Sans"/>
                <a:sym typeface="Open Sans"/>
              </a:rPr>
              <a:t>graph</a:t>
            </a:r>
            <a:r>
              <a:rPr lang="en" sz="2000">
                <a:latin typeface="Open Sans"/>
                <a:ea typeface="Open Sans"/>
                <a:cs typeface="Open Sans"/>
                <a:sym typeface="Open Sans"/>
              </a:rPr>
              <a:t> of cost vs epochs is also </a:t>
            </a:r>
            <a:r>
              <a:rPr b="1" lang="en" sz="2000">
                <a:latin typeface="Open Sans"/>
                <a:ea typeface="Open Sans"/>
                <a:cs typeface="Open Sans"/>
                <a:sym typeface="Open Sans"/>
              </a:rPr>
              <a:t>quite smooth</a:t>
            </a:r>
            <a:r>
              <a:rPr lang="en" sz="2000">
                <a:latin typeface="Open Sans"/>
                <a:ea typeface="Open Sans"/>
                <a:cs typeface="Open Sans"/>
                <a:sym typeface="Open Sans"/>
              </a:rPr>
              <a:t> because we are averaging over all the gradients of training data for a single step. The cost keeps on decreasing over the epochs.</a:t>
            </a:r>
            <a:endParaRPr sz="2000">
              <a:latin typeface="Open Sans"/>
              <a:ea typeface="Open Sans"/>
              <a:cs typeface="Open Sans"/>
              <a:sym typeface="Open Sans"/>
            </a:endParaRPr>
          </a:p>
        </p:txBody>
      </p:sp>
      <p:pic>
        <p:nvPicPr>
          <p:cNvPr id="220" name="Google Shape;220;p29"/>
          <p:cNvPicPr preferRelativeResize="0"/>
          <p:nvPr/>
        </p:nvPicPr>
        <p:blipFill>
          <a:blip r:embed="rId4">
            <a:alphaModFix/>
          </a:blip>
          <a:stretch>
            <a:fillRect/>
          </a:stretch>
        </p:blipFill>
        <p:spPr>
          <a:xfrm>
            <a:off x="2010025" y="1105200"/>
            <a:ext cx="5123950" cy="3886525"/>
          </a:xfrm>
          <a:prstGeom prst="rect">
            <a:avLst/>
          </a:prstGeom>
          <a:noFill/>
          <a:ln>
            <a:noFill/>
          </a:ln>
        </p:spPr>
      </p:pic>
      <p:sp>
        <p:nvSpPr>
          <p:cNvPr id="221" name="Google Shape;221;p29"/>
          <p:cNvSpPr/>
          <p:nvPr/>
        </p:nvSpPr>
        <p:spPr>
          <a:xfrm>
            <a:off x="6512550" y="2540413"/>
            <a:ext cx="2438400" cy="1097400"/>
          </a:xfrm>
          <a:prstGeom prst="wedgeRoundRectCallout">
            <a:avLst>
              <a:gd fmla="val -81666" name="adj1"/>
              <a:gd fmla="val 96242"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Look at how smooth the graph is. It is because we are taking an average of gradients before taking a step.</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7" name="Google Shape;227;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8" name="Google Shape;228;p30"/>
          <p:cNvGrpSpPr/>
          <p:nvPr/>
        </p:nvGrpSpPr>
        <p:grpSpPr>
          <a:xfrm>
            <a:off x="0" y="5976100"/>
            <a:ext cx="9144000" cy="919800"/>
            <a:chOff x="0" y="5976100"/>
            <a:chExt cx="9144000" cy="919800"/>
          </a:xfrm>
        </p:grpSpPr>
        <p:sp>
          <p:nvSpPr>
            <p:cNvPr id="229" name="Google Shape;229;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31" name="Google Shape;231;p3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Problem with Batch</a:t>
            </a:r>
            <a:r>
              <a:rPr lang="en" sz="4600">
                <a:solidFill>
                  <a:srgbClr val="434343"/>
                </a:solidFill>
                <a:latin typeface="Economica"/>
                <a:ea typeface="Economica"/>
                <a:cs typeface="Economica"/>
                <a:sym typeface="Economica"/>
              </a:rPr>
              <a:t> Gradient Descent</a:t>
            </a:r>
            <a:endParaRPr sz="4600">
              <a:solidFill>
                <a:srgbClr val="434343"/>
              </a:solidFill>
              <a:latin typeface="Economica"/>
              <a:ea typeface="Economica"/>
              <a:cs typeface="Economica"/>
              <a:sym typeface="Economica"/>
            </a:endParaRPr>
          </a:p>
        </p:txBody>
      </p:sp>
      <p:sp>
        <p:nvSpPr>
          <p:cNvPr id="232" name="Google Shape;232;p30"/>
          <p:cNvSpPr txBox="1"/>
          <p:nvPr/>
        </p:nvSpPr>
        <p:spPr>
          <a:xfrm>
            <a:off x="238775" y="1332475"/>
            <a:ext cx="85902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 Batch Gradient Descent we were considering all the examples for every step of Gradient Descent.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But what if our dataset is very huge? Deep learning models crave for data. The more the data the more chances of a model to be good.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Suppose our dataset has 5 million examples, then just to take one step the model will have to calculate the gradients of all the 5 million examples! This does not seem an efficient way.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 short, since we need to calculate the gradient on the whole dataset to perform just one update, </a:t>
            </a:r>
            <a:r>
              <a:rPr b="1" lang="en" sz="1900">
                <a:latin typeface="Open Sans"/>
                <a:ea typeface="Open Sans"/>
                <a:cs typeface="Open Sans"/>
                <a:sym typeface="Open Sans"/>
              </a:rPr>
              <a:t>batch gradient descent can be very slow.</a:t>
            </a:r>
            <a:endParaRPr b="1" sz="19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8" name="Google Shape;238;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39" name="Google Shape;239;p31"/>
          <p:cNvGrpSpPr/>
          <p:nvPr/>
        </p:nvGrpSpPr>
        <p:grpSpPr>
          <a:xfrm>
            <a:off x="0" y="5976100"/>
            <a:ext cx="9144000" cy="919800"/>
            <a:chOff x="0" y="5976100"/>
            <a:chExt cx="9144000" cy="919800"/>
          </a:xfrm>
        </p:grpSpPr>
        <p:sp>
          <p:nvSpPr>
            <p:cNvPr id="240" name="Google Shape;240;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42" name="Google Shape;242;p3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Stochastic Gradient Descent (SGD)</a:t>
            </a:r>
            <a:endParaRPr sz="4600">
              <a:solidFill>
                <a:srgbClr val="434343"/>
              </a:solidFill>
              <a:latin typeface="Economica"/>
              <a:ea typeface="Economica"/>
              <a:cs typeface="Economica"/>
              <a:sym typeface="Economica"/>
            </a:endParaRPr>
          </a:p>
        </p:txBody>
      </p:sp>
      <p:sp>
        <p:nvSpPr>
          <p:cNvPr id="243" name="Google Shape;243;p31"/>
          <p:cNvSpPr txBox="1"/>
          <p:nvPr/>
        </p:nvSpPr>
        <p:spPr>
          <a:xfrm>
            <a:off x="238775" y="1148075"/>
            <a:ext cx="8590200" cy="55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Batch Gradient Descent turns out to be a slower algorithm. So, for faster computation, we prefer to use stochastic gradient descent.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first step of algorithm is to randomize (shuffle) the whole training set.</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Then, for updation of every parameter </a:t>
            </a:r>
            <a:r>
              <a:rPr b="1" lang="en" sz="1900">
                <a:latin typeface="Open Sans"/>
                <a:ea typeface="Open Sans"/>
                <a:cs typeface="Open Sans"/>
                <a:sym typeface="Open Sans"/>
              </a:rPr>
              <a:t>we use only one training example in every iteration</a:t>
            </a:r>
            <a:r>
              <a:rPr lang="en" sz="1900">
                <a:latin typeface="Open Sans"/>
                <a:ea typeface="Open Sans"/>
                <a:cs typeface="Open Sans"/>
                <a:sym typeface="Open Sans"/>
              </a:rPr>
              <a:t> to compute the gradient of cost function.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As it uses </a:t>
            </a:r>
            <a:r>
              <a:rPr lang="en" sz="1900">
                <a:latin typeface="Open Sans"/>
                <a:ea typeface="Open Sans"/>
                <a:cs typeface="Open Sans"/>
                <a:sym typeface="Open Sans"/>
              </a:rPr>
              <a:t>one training example in every iteration </a:t>
            </a:r>
            <a:r>
              <a:rPr b="1" lang="en" sz="1900">
                <a:latin typeface="Open Sans"/>
                <a:ea typeface="Open Sans"/>
                <a:cs typeface="Open Sans"/>
                <a:sym typeface="Open Sans"/>
              </a:rPr>
              <a:t>this algo is faster for larger data set</a:t>
            </a:r>
            <a:r>
              <a:rPr lang="en" sz="1900">
                <a:latin typeface="Open Sans"/>
                <a:ea typeface="Open Sans"/>
                <a:cs typeface="Open Sans"/>
                <a:sym typeface="Open Sans"/>
              </a:rPr>
              <a:t>. Still confused why? </a:t>
            </a:r>
            <a:r>
              <a:rPr lang="en" sz="1900">
                <a:highlight>
                  <a:srgbClr val="FFE599"/>
                </a:highlight>
                <a:latin typeface="Open Sans"/>
                <a:ea typeface="Open Sans"/>
                <a:cs typeface="Open Sans"/>
                <a:sym typeface="Open Sans"/>
              </a:rPr>
              <a:t>It is because the network no longer needs to process a number of examples(a batch) together at a time before making a weight update. It can quickly process 1 example, make an update and then move to the next.</a:t>
            </a:r>
            <a:endParaRPr sz="1900">
              <a:highlight>
                <a:srgbClr val="FFE599"/>
              </a:highlight>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highlight>
                  <a:srgbClr val="CFE2F3"/>
                </a:highlight>
                <a:latin typeface="Open Sans"/>
                <a:ea typeface="Open Sans"/>
                <a:cs typeface="Open Sans"/>
                <a:sym typeface="Open Sans"/>
              </a:rPr>
              <a:t>In SGD, one </a:t>
            </a:r>
            <a:r>
              <a:rPr lang="en" sz="1900">
                <a:highlight>
                  <a:srgbClr val="CFE2F3"/>
                </a:highlight>
                <a:latin typeface="Open Sans"/>
                <a:ea typeface="Open Sans"/>
                <a:cs typeface="Open Sans"/>
                <a:sym typeface="Open Sans"/>
              </a:rPr>
              <a:t>might not get achieve the best accuracy</a:t>
            </a:r>
            <a:r>
              <a:rPr lang="en" sz="1900">
                <a:highlight>
                  <a:srgbClr val="CFE2F3"/>
                </a:highlight>
                <a:latin typeface="Open Sans"/>
                <a:ea typeface="Open Sans"/>
                <a:cs typeface="Open Sans"/>
                <a:sym typeface="Open Sans"/>
              </a:rPr>
              <a:t>, but the computation of results are faster.</a:t>
            </a:r>
            <a:endParaRPr sz="1900">
              <a:highlight>
                <a:srgbClr val="CFE2F3"/>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134525" y="14108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Local and Global Minima</a:t>
            </a:r>
            <a:endParaRPr b="1" sz="1800">
              <a:latin typeface="Roboto"/>
              <a:ea typeface="Roboto"/>
              <a:cs typeface="Roboto"/>
              <a:sym typeface="Roboto"/>
            </a:endParaRPr>
          </a:p>
        </p:txBody>
      </p:sp>
      <p:sp>
        <p:nvSpPr>
          <p:cNvPr id="71" name="Google Shape;71;p14"/>
          <p:cNvSpPr/>
          <p:nvPr/>
        </p:nvSpPr>
        <p:spPr>
          <a:xfrm>
            <a:off x="5301325" y="41230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Random Initialization</a:t>
            </a:r>
            <a:endParaRPr b="1" sz="1800">
              <a:latin typeface="Roboto"/>
              <a:ea typeface="Roboto"/>
              <a:cs typeface="Roboto"/>
              <a:sym typeface="Roboto"/>
            </a:endParaRPr>
          </a:p>
        </p:txBody>
      </p:sp>
      <p:sp>
        <p:nvSpPr>
          <p:cNvPr id="72" name="Google Shape;72;p14"/>
          <p:cNvSpPr/>
          <p:nvPr/>
        </p:nvSpPr>
        <p:spPr>
          <a:xfrm>
            <a:off x="5301325" y="148907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Gradient Descent Techniques</a:t>
            </a:r>
            <a:endParaRPr b="1" sz="1800">
              <a:latin typeface="Roboto"/>
              <a:ea typeface="Roboto"/>
              <a:cs typeface="Roboto"/>
              <a:sym typeface="Roboto"/>
            </a:endParaRPr>
          </a:p>
        </p:txBody>
      </p:sp>
      <p:sp>
        <p:nvSpPr>
          <p:cNvPr id="73" name="Google Shape;73;p14"/>
          <p:cNvSpPr/>
          <p:nvPr/>
        </p:nvSpPr>
        <p:spPr>
          <a:xfrm>
            <a:off x="1134525" y="41230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Vanishing and Exploding Gradients</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9" name="Google Shape;249;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50" name="Google Shape;250;p32"/>
          <p:cNvGrpSpPr/>
          <p:nvPr/>
        </p:nvGrpSpPr>
        <p:grpSpPr>
          <a:xfrm>
            <a:off x="0" y="5976100"/>
            <a:ext cx="9144000" cy="919800"/>
            <a:chOff x="0" y="5976100"/>
            <a:chExt cx="9144000" cy="919800"/>
          </a:xfrm>
        </p:grpSpPr>
        <p:sp>
          <p:nvSpPr>
            <p:cNvPr id="251" name="Google Shape;251;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53" name="Google Shape;253;p3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Stochastic Gradient Descent</a:t>
            </a:r>
            <a:endParaRPr sz="4600">
              <a:solidFill>
                <a:srgbClr val="434343"/>
              </a:solidFill>
              <a:latin typeface="Economica"/>
              <a:ea typeface="Economica"/>
              <a:cs typeface="Economica"/>
              <a:sym typeface="Economica"/>
            </a:endParaRPr>
          </a:p>
        </p:txBody>
      </p:sp>
      <p:sp>
        <p:nvSpPr>
          <p:cNvPr id="254" name="Google Shape;254;p32"/>
          <p:cNvSpPr txBox="1"/>
          <p:nvPr/>
        </p:nvSpPr>
        <p:spPr>
          <a:xfrm>
            <a:off x="238775" y="2119750"/>
            <a:ext cx="8590200" cy="45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We do the following steps in one epoch for SGD: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Take an example</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Feed it to Neural Network</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Calculate it’s gradient</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Use the gradient we calculated in step 3 to update the weights</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Repeat steps 1–4 for all the examples in training dataset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0" name="Google Shape;260;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61" name="Google Shape;261;p33"/>
          <p:cNvGrpSpPr/>
          <p:nvPr/>
        </p:nvGrpSpPr>
        <p:grpSpPr>
          <a:xfrm>
            <a:off x="0" y="5976100"/>
            <a:ext cx="9144000" cy="919800"/>
            <a:chOff x="0" y="5976100"/>
            <a:chExt cx="9144000" cy="919800"/>
          </a:xfrm>
        </p:grpSpPr>
        <p:sp>
          <p:nvSpPr>
            <p:cNvPr id="262" name="Google Shape;262;p3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64" name="Google Shape;264;p3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Stochastic Gradient Descent</a:t>
            </a:r>
            <a:endParaRPr sz="4600">
              <a:solidFill>
                <a:srgbClr val="434343"/>
              </a:solidFill>
              <a:latin typeface="Economica"/>
              <a:ea typeface="Economica"/>
              <a:cs typeface="Economica"/>
              <a:sym typeface="Economica"/>
            </a:endParaRPr>
          </a:p>
        </p:txBody>
      </p:sp>
      <p:sp>
        <p:nvSpPr>
          <p:cNvPr id="265" name="Google Shape;265;p33"/>
          <p:cNvSpPr txBox="1"/>
          <p:nvPr/>
        </p:nvSpPr>
        <p:spPr>
          <a:xfrm>
            <a:off x="238775" y="1026150"/>
            <a:ext cx="8590200" cy="56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Since we are considering just one example at a time the cost will fluctuate over the training examples and it will not necessarily decrease. But in the long run, you will see the cost decreasing with fluctuations.</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Also because the cost is so fluctuating, it will never reach the minima but it will keep dancing around it.</a:t>
            </a:r>
            <a:endParaRPr sz="1700">
              <a:latin typeface="Open Sans"/>
              <a:ea typeface="Open Sans"/>
              <a:cs typeface="Open Sans"/>
              <a:sym typeface="Open Sans"/>
            </a:endParaRPr>
          </a:p>
          <a:p>
            <a:pPr indent="0" lvl="0" marL="0" rtl="0" algn="l">
              <a:spcBef>
                <a:spcPts val="0"/>
              </a:spcBef>
              <a:spcAft>
                <a:spcPts val="0"/>
              </a:spcAft>
              <a:buNone/>
            </a:pPr>
            <a:r>
              <a:t/>
            </a:r>
            <a:endParaRPr sz="8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SGD can be used for larger datasets. It converges faster when the </a:t>
            </a:r>
            <a:r>
              <a:rPr b="1" lang="en" sz="1700">
                <a:latin typeface="Open Sans"/>
                <a:ea typeface="Open Sans"/>
                <a:cs typeface="Open Sans"/>
                <a:sym typeface="Open Sans"/>
              </a:rPr>
              <a:t>dataset is large</a:t>
            </a:r>
            <a:r>
              <a:rPr lang="en" sz="1700">
                <a:latin typeface="Open Sans"/>
                <a:ea typeface="Open Sans"/>
                <a:cs typeface="Open Sans"/>
                <a:sym typeface="Open Sans"/>
              </a:rPr>
              <a:t> as it causes updates to the parameters more frequently.</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id="266" name="Google Shape;266;p33"/>
          <p:cNvPicPr preferRelativeResize="0"/>
          <p:nvPr/>
        </p:nvPicPr>
        <p:blipFill>
          <a:blip r:embed="rId4">
            <a:alphaModFix/>
          </a:blip>
          <a:stretch>
            <a:fillRect/>
          </a:stretch>
        </p:blipFill>
        <p:spPr>
          <a:xfrm>
            <a:off x="2798400" y="1952350"/>
            <a:ext cx="3547200" cy="2709250"/>
          </a:xfrm>
          <a:prstGeom prst="rect">
            <a:avLst/>
          </a:prstGeom>
          <a:noFill/>
          <a:ln>
            <a:noFill/>
          </a:ln>
        </p:spPr>
      </p:pic>
      <p:sp>
        <p:nvSpPr>
          <p:cNvPr id="267" name="Google Shape;267;p33"/>
          <p:cNvSpPr/>
          <p:nvPr/>
        </p:nvSpPr>
        <p:spPr>
          <a:xfrm>
            <a:off x="6573525" y="2073063"/>
            <a:ext cx="2438400" cy="1097400"/>
          </a:xfrm>
          <a:prstGeom prst="wedgeRoundRectCallout">
            <a:avLst>
              <a:gd fmla="val -77501" name="adj1"/>
              <a:gd fmla="val 42545"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Observe how the graph is not so smooth here. It is because much more updates are happening here than in Batch GD.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3" name="Google Shape;273;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74" name="Google Shape;274;p34"/>
          <p:cNvGrpSpPr/>
          <p:nvPr/>
        </p:nvGrpSpPr>
        <p:grpSpPr>
          <a:xfrm>
            <a:off x="0" y="5976100"/>
            <a:ext cx="9144000" cy="919800"/>
            <a:chOff x="0" y="5976100"/>
            <a:chExt cx="9144000" cy="919800"/>
          </a:xfrm>
        </p:grpSpPr>
        <p:sp>
          <p:nvSpPr>
            <p:cNvPr id="275" name="Google Shape;275;p3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77" name="Google Shape;277;p3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Advantages of Stochastic Gradient Descent</a:t>
            </a:r>
            <a:endParaRPr sz="4600">
              <a:solidFill>
                <a:srgbClr val="434343"/>
              </a:solidFill>
              <a:latin typeface="Economica"/>
              <a:ea typeface="Economica"/>
              <a:cs typeface="Economica"/>
              <a:sym typeface="Economica"/>
            </a:endParaRPr>
          </a:p>
        </p:txBody>
      </p:sp>
      <p:sp>
        <p:nvSpPr>
          <p:cNvPr id="278" name="Google Shape;278;p34"/>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1. It is easier to </a:t>
            </a:r>
            <a:r>
              <a:rPr lang="en" sz="1900">
                <a:latin typeface="Open Sans"/>
                <a:ea typeface="Open Sans"/>
                <a:cs typeface="Open Sans"/>
                <a:sym typeface="Open Sans"/>
              </a:rPr>
              <a:t>fit into memory due to a single training sample being processed by the network</a:t>
            </a:r>
            <a:r>
              <a:rPr lang="en" sz="1900">
                <a:latin typeface="Open Sans"/>
                <a:ea typeface="Open Sans"/>
                <a:cs typeface="Open Sans"/>
                <a:sym typeface="Open Sans"/>
              </a:rPr>
              <a:t> at a time.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2. It is computationally fast as only one sample is processed at a time.</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3. For larger datasets it can converge faster as it causes updates to the parameters more frequently.</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4. Due to frequent updates the steps taken towards the minima of the loss function have oscillations which can help getting out of local minimums of the loss function (in case the computed position turns out to be the local minimum).</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4" name="Google Shape;284;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85" name="Google Shape;285;p35"/>
          <p:cNvGrpSpPr/>
          <p:nvPr/>
        </p:nvGrpSpPr>
        <p:grpSpPr>
          <a:xfrm>
            <a:off x="0" y="5976100"/>
            <a:ext cx="9144000" cy="919800"/>
            <a:chOff x="0" y="5976100"/>
            <a:chExt cx="9144000" cy="919800"/>
          </a:xfrm>
        </p:grpSpPr>
        <p:sp>
          <p:nvSpPr>
            <p:cNvPr id="286" name="Google Shape;286;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88" name="Google Shape;288;p3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Best of both worlds</a:t>
            </a:r>
            <a:endParaRPr sz="4600">
              <a:solidFill>
                <a:srgbClr val="434343"/>
              </a:solidFill>
              <a:latin typeface="Economica"/>
              <a:ea typeface="Economica"/>
              <a:cs typeface="Economica"/>
              <a:sym typeface="Economica"/>
            </a:endParaRPr>
          </a:p>
        </p:txBody>
      </p:sp>
      <p:sp>
        <p:nvSpPr>
          <p:cNvPr id="289" name="Google Shape;289;p35"/>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We have seen the Batch Gradient Descent. We have also seen the Stochastic Gradient Descent.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Batch Gradient Descent can be used for smoother curves. SGD can be used when the dataset is large.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Batch Gradient Descent converges directly to minima. SGD converges faster for larger datasets.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But, since in SGD we use only one example at a time, it can slow down the computations.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highlight>
                  <a:srgbClr val="CFE2F3"/>
                </a:highlight>
                <a:latin typeface="Open Sans"/>
                <a:ea typeface="Open Sans"/>
                <a:cs typeface="Open Sans"/>
                <a:sym typeface="Open Sans"/>
              </a:rPr>
              <a:t>To tackle this problem, a mixture of Batch Gradient Descent and SGD is used.</a:t>
            </a:r>
            <a:r>
              <a:rPr lang="en" sz="1900">
                <a:highlight>
                  <a:srgbClr val="CFE2F3"/>
                </a:highlight>
                <a:latin typeface="Open Sans"/>
                <a:ea typeface="Open Sans"/>
                <a:cs typeface="Open Sans"/>
                <a:sym typeface="Open Sans"/>
              </a:rPr>
              <a:t> It is known as </a:t>
            </a:r>
            <a:r>
              <a:rPr b="1" lang="en" sz="1900">
                <a:highlight>
                  <a:srgbClr val="CFE2F3"/>
                </a:highlight>
                <a:latin typeface="Open Sans"/>
                <a:ea typeface="Open Sans"/>
                <a:cs typeface="Open Sans"/>
                <a:sym typeface="Open Sans"/>
              </a:rPr>
              <a:t>Mini-batch Gradient Descent</a:t>
            </a:r>
            <a:r>
              <a:rPr lang="en" sz="1900">
                <a:highlight>
                  <a:srgbClr val="CFE2F3"/>
                </a:highlight>
                <a:latin typeface="Open Sans"/>
                <a:ea typeface="Open Sans"/>
                <a:cs typeface="Open Sans"/>
                <a:sym typeface="Open Sans"/>
              </a:rPr>
              <a:t>.</a:t>
            </a:r>
            <a:endParaRPr sz="1900">
              <a:highlight>
                <a:srgbClr val="CFE2F3"/>
              </a:highlight>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5" name="Google Shape;295;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96" name="Google Shape;296;p36"/>
          <p:cNvGrpSpPr/>
          <p:nvPr/>
        </p:nvGrpSpPr>
        <p:grpSpPr>
          <a:xfrm>
            <a:off x="0" y="5976100"/>
            <a:ext cx="9144000" cy="919800"/>
            <a:chOff x="0" y="5976100"/>
            <a:chExt cx="9144000" cy="919800"/>
          </a:xfrm>
        </p:grpSpPr>
        <p:sp>
          <p:nvSpPr>
            <p:cNvPr id="297" name="Google Shape;297;p3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3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99" name="Google Shape;299;p3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Mini-batch</a:t>
            </a:r>
            <a:r>
              <a:rPr lang="en" sz="4600">
                <a:solidFill>
                  <a:srgbClr val="434343"/>
                </a:solidFill>
                <a:latin typeface="Economica"/>
                <a:ea typeface="Economica"/>
                <a:cs typeface="Economica"/>
                <a:sym typeface="Economica"/>
              </a:rPr>
              <a:t> Gradient Descent</a:t>
            </a:r>
            <a:endParaRPr sz="4600">
              <a:solidFill>
                <a:srgbClr val="434343"/>
              </a:solidFill>
              <a:latin typeface="Economica"/>
              <a:ea typeface="Economica"/>
              <a:cs typeface="Economica"/>
              <a:sym typeface="Economica"/>
            </a:endParaRPr>
          </a:p>
        </p:txBody>
      </p:sp>
      <p:sp>
        <p:nvSpPr>
          <p:cNvPr id="300" name="Google Shape;300;p36"/>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Neither we use all the dataset all at once nor we use the single example at a time. We </a:t>
            </a:r>
            <a:r>
              <a:rPr b="1" lang="en" sz="1900">
                <a:latin typeface="Open Sans"/>
                <a:ea typeface="Open Sans"/>
                <a:cs typeface="Open Sans"/>
                <a:sym typeface="Open Sans"/>
              </a:rPr>
              <a:t>use a batch of a fixed number of training examples which is less than the actual dataset</a:t>
            </a:r>
            <a:r>
              <a:rPr lang="en" sz="1900">
                <a:latin typeface="Open Sans"/>
                <a:ea typeface="Open Sans"/>
                <a:cs typeface="Open Sans"/>
                <a:sym typeface="Open Sans"/>
              </a:rPr>
              <a:t> and call it a </a:t>
            </a:r>
            <a:r>
              <a:rPr b="1" lang="en" sz="1900">
                <a:latin typeface="Open Sans"/>
                <a:ea typeface="Open Sans"/>
                <a:cs typeface="Open Sans"/>
                <a:sym typeface="Open Sans"/>
              </a:rPr>
              <a:t>mini-batch</a:t>
            </a:r>
            <a:r>
              <a:rPr lang="en" sz="1900">
                <a:latin typeface="Open Sans"/>
                <a:ea typeface="Open Sans"/>
                <a:cs typeface="Open Sans"/>
                <a:sym typeface="Open Sans"/>
              </a:rPr>
              <a:t>. Doing this helps us achieve the advantages of both the former variants we saw.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So, after creating the mini-batches of fixed size, we do the following steps in one epoch:</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Pick a mini-batch</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Feed it to Neural Network</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Calculate the mean gradient of the mini-batch</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Use the mean gradient we calculated in step 3 to update the weights</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Repeat steps 1–4 for the mini-batches we created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6" name="Google Shape;306;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07" name="Google Shape;307;p37"/>
          <p:cNvGrpSpPr/>
          <p:nvPr/>
        </p:nvGrpSpPr>
        <p:grpSpPr>
          <a:xfrm>
            <a:off x="0" y="5976100"/>
            <a:ext cx="9144000" cy="919800"/>
            <a:chOff x="0" y="5976100"/>
            <a:chExt cx="9144000" cy="919800"/>
          </a:xfrm>
        </p:grpSpPr>
        <p:sp>
          <p:nvSpPr>
            <p:cNvPr id="308" name="Google Shape;308;p3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3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10" name="Google Shape;310;p3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Mini-batch Gradient Descent</a:t>
            </a:r>
            <a:endParaRPr sz="4600">
              <a:solidFill>
                <a:srgbClr val="434343"/>
              </a:solidFill>
              <a:latin typeface="Economica"/>
              <a:ea typeface="Economica"/>
              <a:cs typeface="Economica"/>
              <a:sym typeface="Economica"/>
            </a:endParaRPr>
          </a:p>
        </p:txBody>
      </p:sp>
      <p:sp>
        <p:nvSpPr>
          <p:cNvPr id="311" name="Google Shape;311;p37"/>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Just like SGD, the average cost over the epochs in mini-batch gradient descent fluctuates because we are averaging a small number of examples at a time.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So, when we are using the mini-batch gradient descent we are updating our parameters frequently as well for faster computations.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312" name="Google Shape;312;p37"/>
          <p:cNvPicPr preferRelativeResize="0"/>
          <p:nvPr/>
        </p:nvPicPr>
        <p:blipFill rotWithShape="1">
          <a:blip r:embed="rId4">
            <a:alphaModFix/>
          </a:blip>
          <a:srcRect b="2415" l="53183" r="0" t="4673"/>
          <a:stretch/>
        </p:blipFill>
        <p:spPr>
          <a:xfrm>
            <a:off x="2469175" y="1963962"/>
            <a:ext cx="4280950" cy="2999300"/>
          </a:xfrm>
          <a:prstGeom prst="rect">
            <a:avLst/>
          </a:prstGeom>
          <a:noFill/>
          <a:ln>
            <a:noFill/>
          </a:ln>
        </p:spPr>
      </p:pic>
      <p:sp>
        <p:nvSpPr>
          <p:cNvPr id="313" name="Google Shape;313;p37"/>
          <p:cNvSpPr/>
          <p:nvPr/>
        </p:nvSpPr>
        <p:spPr>
          <a:xfrm>
            <a:off x="6512550" y="2316888"/>
            <a:ext cx="2438400" cy="1097400"/>
          </a:xfrm>
          <a:prstGeom prst="wedgeRoundRectCallout">
            <a:avLst>
              <a:gd fmla="val -81666" name="adj1"/>
              <a:gd fmla="val 96242"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This graph is somewhere between BGD and SGD. It’s neither too smooth, nor too fluctuating</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9" name="Google Shape;319;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20" name="Google Shape;320;p38"/>
          <p:cNvGrpSpPr/>
          <p:nvPr/>
        </p:nvGrpSpPr>
        <p:grpSpPr>
          <a:xfrm>
            <a:off x="0" y="5976100"/>
            <a:ext cx="9144000" cy="919800"/>
            <a:chOff x="0" y="5976100"/>
            <a:chExt cx="9144000" cy="919800"/>
          </a:xfrm>
        </p:grpSpPr>
        <p:sp>
          <p:nvSpPr>
            <p:cNvPr id="321" name="Google Shape;321;p3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3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23" name="Google Shape;323;p3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Summary</a:t>
            </a:r>
            <a:endParaRPr sz="4600">
              <a:solidFill>
                <a:srgbClr val="434343"/>
              </a:solidFill>
              <a:latin typeface="Economica"/>
              <a:ea typeface="Economica"/>
              <a:cs typeface="Economica"/>
              <a:sym typeface="Economica"/>
            </a:endParaRPr>
          </a:p>
        </p:txBody>
      </p:sp>
      <p:sp>
        <p:nvSpPr>
          <p:cNvPr id="324" name="Google Shape;324;p38"/>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Summarising the 3 Gradient Descent Techniques:</a:t>
            </a:r>
            <a:endParaRPr sz="1900">
              <a:latin typeface="Open Sans"/>
              <a:ea typeface="Open Sans"/>
              <a:cs typeface="Open Sans"/>
              <a:sym typeface="Open Sans"/>
            </a:endParaRPr>
          </a:p>
        </p:txBody>
      </p:sp>
      <p:pic>
        <p:nvPicPr>
          <p:cNvPr id="325" name="Google Shape;325;p38"/>
          <p:cNvPicPr preferRelativeResize="0"/>
          <p:nvPr/>
        </p:nvPicPr>
        <p:blipFill>
          <a:blip r:embed="rId4">
            <a:alphaModFix/>
          </a:blip>
          <a:stretch>
            <a:fillRect/>
          </a:stretch>
        </p:blipFill>
        <p:spPr>
          <a:xfrm>
            <a:off x="0" y="2111433"/>
            <a:ext cx="9144000" cy="26351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29" name="Shape 329"/>
        <p:cNvGrpSpPr/>
        <p:nvPr/>
      </p:nvGrpSpPr>
      <p:grpSpPr>
        <a:xfrm>
          <a:off x="0" y="0"/>
          <a:ext cx="0" cy="0"/>
          <a:chOff x="0" y="0"/>
          <a:chExt cx="0" cy="0"/>
        </a:xfrm>
      </p:grpSpPr>
      <p:sp>
        <p:nvSpPr>
          <p:cNvPr id="330" name="Google Shape;330;p39"/>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Vanishing and Exploding Gradients</a:t>
            </a:r>
            <a:endParaRPr b="1" sz="3000">
              <a:solidFill>
                <a:schemeClr val="lt1"/>
              </a:solidFill>
              <a:latin typeface="Open Sans"/>
              <a:ea typeface="Open Sans"/>
              <a:cs typeface="Open Sans"/>
              <a:sym typeface="Open Sans"/>
            </a:endParaRPr>
          </a:p>
        </p:txBody>
      </p:sp>
      <p:sp>
        <p:nvSpPr>
          <p:cNvPr id="331" name="Google Shape;331;p3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7" name="Google Shape;337;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8" name="Google Shape;338;p4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Vanishing and Exploding Gradients</a:t>
            </a:r>
            <a:endParaRPr sz="4600">
              <a:solidFill>
                <a:srgbClr val="434343"/>
              </a:solidFill>
              <a:latin typeface="Economica"/>
              <a:ea typeface="Economica"/>
              <a:cs typeface="Economica"/>
              <a:sym typeface="Economica"/>
            </a:endParaRPr>
          </a:p>
        </p:txBody>
      </p:sp>
      <p:pic>
        <p:nvPicPr>
          <p:cNvPr descr="Let's discuss a problem that creeps up time-and-time during the training process of an artificial neural network. This is the problem of unstable gradients, and is most popularly referred to as the vanishing gradient problem. &#10;&#10;We’re first going to answer the question, what is the vanishing gradient problem, anyway? Here, we’ll cover the idea conceptually. We’ll then move our discussion to talking about how this problem occurs. Then, with the understanding that we’ll have developed up to this point, we’ll discuss the problem of exploding gradients, which we’ll see is actually very similar to the vanishing gradient problem, and so we’ll be able to take what we learned about that problem and apply it to this new one.&#10;&#10;🕒🦎 VIDEO SECTIONS 🦎🕒&#10;&#10;00:00 Welcome to DEEPLIZARD - Go to deeplizard.com for learning resources&#10;00:30 Help deeplizard add video timestamps - See example in the description&#10;07:13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qO_NLVjD6zE&#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Guy Payeur&#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339" name="Google Shape;339;p40" title="Vanishing &amp; Exploding Gradient explained | A problem resulting from backpropagation">
            <a:hlinkClick r:id="rId3"/>
          </p:cNvPr>
          <p:cNvPicPr preferRelativeResize="0"/>
          <p:nvPr/>
        </p:nvPicPr>
        <p:blipFill>
          <a:blip r:embed="rId4">
            <a:alphaModFix/>
          </a:blip>
          <a:stretch>
            <a:fillRect/>
          </a:stretch>
        </p:blipFill>
        <p:spPr>
          <a:xfrm>
            <a:off x="751800" y="975200"/>
            <a:ext cx="7640400" cy="5730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5" name="Google Shape;345;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46" name="Google Shape;346;p41"/>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Remember how we didn’t use Sigmoid or Softmax in the hidden layers and used ReLU instead? Now you’ll understand why.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case of sigmoid and tanh activation functions, if your weights are large, then the gradient will be very (vanishingly) small, effectively preventing the weights from changing their value. This is because the derivative of weights will increase very slightly or possibly get smaller and smaller every iteration.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highlight>
                  <a:srgbClr val="CFE2F3"/>
                </a:highlight>
                <a:latin typeface="Open Sans"/>
                <a:ea typeface="Open Sans"/>
                <a:cs typeface="Open Sans"/>
                <a:sym typeface="Open Sans"/>
              </a:rPr>
              <a:t>Using RELU/ leaky RELU as the activation function is a better choice, as it is relatively robust to the vanishing/exploding gradient issue (especially for networks that are not too deep). </a:t>
            </a:r>
            <a:endParaRPr sz="2000">
              <a:highlight>
                <a:srgbClr val="CFE2F3"/>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Leaky ReLUs ( a variation of ReLU Activation Function) never have 0 gradient. Thus they never die and training continues.</a:t>
            </a:r>
            <a:endParaRPr sz="2000">
              <a:latin typeface="Open Sans"/>
              <a:ea typeface="Open Sans"/>
              <a:cs typeface="Open Sans"/>
              <a:sym typeface="Open Sans"/>
            </a:endParaRPr>
          </a:p>
        </p:txBody>
      </p:sp>
      <p:grpSp>
        <p:nvGrpSpPr>
          <p:cNvPr id="347" name="Google Shape;347;p41"/>
          <p:cNvGrpSpPr/>
          <p:nvPr/>
        </p:nvGrpSpPr>
        <p:grpSpPr>
          <a:xfrm>
            <a:off x="0" y="5976100"/>
            <a:ext cx="9144000" cy="919800"/>
            <a:chOff x="0" y="5976100"/>
            <a:chExt cx="9144000" cy="919800"/>
          </a:xfrm>
        </p:grpSpPr>
        <p:sp>
          <p:nvSpPr>
            <p:cNvPr id="348" name="Google Shape;348;p4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4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50" name="Google Shape;350;p4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Vanishing and Exploding Gradients</a:t>
            </a:r>
            <a:endParaRPr sz="4600">
              <a:solidFill>
                <a:srgbClr val="434343"/>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Local and Global Minima</a:t>
            </a:r>
            <a:endParaRPr b="1" sz="3000">
              <a:solidFill>
                <a:schemeClr val="lt1"/>
              </a:solidFill>
              <a:latin typeface="Open Sans"/>
              <a:ea typeface="Open Sans"/>
              <a:cs typeface="Open Sans"/>
              <a:sym typeface="Open Sans"/>
            </a:endParaRPr>
          </a:p>
        </p:txBody>
      </p:sp>
      <p:sp>
        <p:nvSpPr>
          <p:cNvPr id="79" name="Google Shape;7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54" name="Shape 354"/>
        <p:cNvGrpSpPr/>
        <p:nvPr/>
      </p:nvGrpSpPr>
      <p:grpSpPr>
        <a:xfrm>
          <a:off x="0" y="0"/>
          <a:ext cx="0" cy="0"/>
          <a:chOff x="0" y="0"/>
          <a:chExt cx="0" cy="0"/>
        </a:xfrm>
      </p:grpSpPr>
      <p:sp>
        <p:nvSpPr>
          <p:cNvPr id="355" name="Google Shape;355;p42"/>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Random Initialization</a:t>
            </a:r>
            <a:endParaRPr b="1" sz="3000">
              <a:solidFill>
                <a:schemeClr val="lt1"/>
              </a:solidFill>
              <a:latin typeface="Open Sans"/>
              <a:ea typeface="Open Sans"/>
              <a:cs typeface="Open Sans"/>
              <a:sym typeface="Open Sans"/>
            </a:endParaRPr>
          </a:p>
        </p:txBody>
      </p:sp>
      <p:sp>
        <p:nvSpPr>
          <p:cNvPr id="356" name="Google Shape;356;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2" name="Google Shape;362;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3" name="Google Shape;363;p43"/>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 recommend going through the below article for a better understanding of weights and bias: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https://medium.com/fintechexplained/neural-networks-bias-and-weights-10b53e6285da</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364" name="Google Shape;364;p4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Weights and Bias</a:t>
            </a:r>
            <a:endParaRPr sz="4600">
              <a:solidFill>
                <a:srgbClr val="434343"/>
              </a:solidFill>
              <a:latin typeface="Economica"/>
              <a:ea typeface="Economica"/>
              <a:cs typeface="Economica"/>
              <a:sym typeface="Economica"/>
            </a:endParaRPr>
          </a:p>
        </p:txBody>
      </p:sp>
      <p:grpSp>
        <p:nvGrpSpPr>
          <p:cNvPr id="365" name="Google Shape;365;p43"/>
          <p:cNvGrpSpPr/>
          <p:nvPr/>
        </p:nvGrpSpPr>
        <p:grpSpPr>
          <a:xfrm>
            <a:off x="0" y="5976100"/>
            <a:ext cx="9144000" cy="919800"/>
            <a:chOff x="0" y="5976100"/>
            <a:chExt cx="9144000" cy="919800"/>
          </a:xfrm>
        </p:grpSpPr>
        <p:sp>
          <p:nvSpPr>
            <p:cNvPr id="366" name="Google Shape;366;p4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43"/>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3" name="Google Shape;373;p4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4" name="Google Shape;374;p4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How </a:t>
            </a:r>
            <a:r>
              <a:rPr lang="en" sz="4600">
                <a:solidFill>
                  <a:srgbClr val="434343"/>
                </a:solidFill>
                <a:latin typeface="Economica"/>
                <a:ea typeface="Economica"/>
                <a:cs typeface="Economica"/>
                <a:sym typeface="Economica"/>
              </a:rPr>
              <a:t>Bias impacts training</a:t>
            </a:r>
            <a:endParaRPr sz="4600">
              <a:solidFill>
                <a:srgbClr val="434343"/>
              </a:solidFill>
              <a:latin typeface="Economica"/>
              <a:ea typeface="Economica"/>
              <a:cs typeface="Economica"/>
              <a:sym typeface="Economica"/>
            </a:endParaRPr>
          </a:p>
        </p:txBody>
      </p:sp>
      <p:pic>
        <p:nvPicPr>
          <p:cNvPr descr="When reading up on artificial neural networks, you may have come across the term “bias.” It’s sometimes just referred to as bias. Other times you may see it referenced as bias nodes, bias neurons, or bias units within a neural network. We’re going to break this bias down and see what it’s all about.&#10;&#10;We’ll first start out by discussing the most obvious question of, well, what is bias in an artificial neural network? We’ll then see, within a network, how bias is implemented. Then, to hit the point home, we’ll explore a simple example to illustrate the impact that bias has when introduced to a neural network.&#10;&#10;Checkout posts for this video:&#10;https://www.patreon.com/posts/18290447&#10;https://www.instagram.com/p/BhxuRXhlGpS/?taken-by=deeplizard&#10;https://twitter.com/deeplizard/status/987163658391293952&#10;https://steemit.com/deep-learning/@deeplizard/bias-in-an-artificial-neural-network-explained-or-how-bias-impacts-training&#10;&#10;🕒🦎 VIDEO SECTIONS 🦎🕒&#10;&#10;00:00 Welcome to DEEPLIZARD - Go to deeplizard.com for learning resources&#10;00:30 Help deeplizard add video timestamps - See example in the description&#10;06:42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HetFihsXSys&#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Guy Payeur&#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375" name="Google Shape;375;p44" title="Bias in an Artificial Neural Network explained | How bias impacts training">
            <a:hlinkClick r:id="rId3"/>
          </p:cNvPr>
          <p:cNvPicPr preferRelativeResize="0"/>
          <p:nvPr/>
        </p:nvPicPr>
        <p:blipFill>
          <a:blip r:embed="rId4">
            <a:alphaModFix/>
          </a:blip>
          <a:stretch>
            <a:fillRect/>
          </a:stretch>
        </p:blipFill>
        <p:spPr>
          <a:xfrm>
            <a:off x="704788" y="975200"/>
            <a:ext cx="7734424" cy="5800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1" name="Google Shape;381;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82" name="Google Shape;382;p45"/>
          <p:cNvSpPr txBox="1"/>
          <p:nvPr/>
        </p:nvSpPr>
        <p:spPr>
          <a:xfrm>
            <a:off x="788825" y="1112475"/>
            <a:ext cx="8119500" cy="45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pen Sans"/>
                <a:ea typeface="Open Sans"/>
                <a:cs typeface="Open Sans"/>
                <a:sym typeface="Open Sans"/>
              </a:rPr>
              <a:t>While starting the training of neural nets these parameters (typically the weights) are initialized in a number of different ways -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sometimes, using constant values like 0’s and 1’s, </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sometimes with values sampled from some distribution (typically a uniform distribution or normal distribution), </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sometimes with other sophisticated schemes like Xavier Initialization.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You’ll understand all of these in some time.</a:t>
            </a:r>
            <a:endParaRPr sz="2200">
              <a:latin typeface="Open Sans"/>
              <a:ea typeface="Open Sans"/>
              <a:cs typeface="Open Sans"/>
              <a:sym typeface="Open Sans"/>
            </a:endParaRPr>
          </a:p>
        </p:txBody>
      </p:sp>
      <p:sp>
        <p:nvSpPr>
          <p:cNvPr id="383" name="Google Shape;383;p4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Weight Initialization</a:t>
            </a:r>
            <a:endParaRPr sz="4600">
              <a:solidFill>
                <a:srgbClr val="434343"/>
              </a:solidFill>
              <a:latin typeface="Economica"/>
              <a:ea typeface="Economica"/>
              <a:cs typeface="Economica"/>
              <a:sym typeface="Economica"/>
            </a:endParaRPr>
          </a:p>
        </p:txBody>
      </p:sp>
      <p:grpSp>
        <p:nvGrpSpPr>
          <p:cNvPr id="384" name="Google Shape;384;p45"/>
          <p:cNvGrpSpPr/>
          <p:nvPr/>
        </p:nvGrpSpPr>
        <p:grpSpPr>
          <a:xfrm>
            <a:off x="0" y="5976100"/>
            <a:ext cx="9144000" cy="919800"/>
            <a:chOff x="0" y="5976100"/>
            <a:chExt cx="9144000" cy="919800"/>
          </a:xfrm>
        </p:grpSpPr>
        <p:sp>
          <p:nvSpPr>
            <p:cNvPr id="385" name="Google Shape;385;p4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p4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2" name="Google Shape;392;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3" name="Google Shape;393;p4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 weight initialization technique you choose for your neural network can determine </a:t>
            </a:r>
            <a:r>
              <a:rPr b="1" lang="en" sz="2000">
                <a:latin typeface="Open Sans"/>
                <a:ea typeface="Open Sans"/>
                <a:cs typeface="Open Sans"/>
                <a:sym typeface="Open Sans"/>
              </a:rPr>
              <a:t>how quickly the network converges or whether it converges at all.</a:t>
            </a:r>
            <a:r>
              <a:rPr lang="en" sz="2000">
                <a:latin typeface="Open Sans"/>
                <a:ea typeface="Open Sans"/>
                <a:cs typeface="Open Sans"/>
                <a:sym typeface="Open Sans"/>
              </a:rPr>
              <a:t> Although the initial values of these weights are just one parameter among many to tune, they are incredibly important. Their distribution affects the gradients and, therefore, the effectiveness of training.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This phenomena is largely due to the characteristics of activation functions.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aim of weight initialization is to </a:t>
            </a:r>
            <a:r>
              <a:rPr b="1" lang="en" sz="2000">
                <a:latin typeface="Open Sans"/>
                <a:ea typeface="Open Sans"/>
                <a:cs typeface="Open Sans"/>
                <a:sym typeface="Open Sans"/>
              </a:rPr>
              <a:t>prevent layer activation outputs from exploding or vanishing</a:t>
            </a:r>
            <a:r>
              <a:rPr lang="en" sz="2000">
                <a:latin typeface="Open Sans"/>
                <a:ea typeface="Open Sans"/>
                <a:cs typeface="Open Sans"/>
                <a:sym typeface="Open Sans"/>
              </a:rPr>
              <a:t> during the course of a forward pass through a deep neural network. If either occurs, loss gradients will either be too large or too small to flow backwards beneficially, and the network will take longer to converge, if it is even able to do so at 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394" name="Google Shape;394;p4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Importance of </a:t>
            </a:r>
            <a:r>
              <a:rPr lang="en" sz="4600">
                <a:solidFill>
                  <a:srgbClr val="434343"/>
                </a:solidFill>
                <a:latin typeface="Economica"/>
                <a:ea typeface="Economica"/>
                <a:cs typeface="Economica"/>
                <a:sym typeface="Economica"/>
              </a:rPr>
              <a:t>Weight Initialization</a:t>
            </a:r>
            <a:endParaRPr sz="4600">
              <a:solidFill>
                <a:srgbClr val="434343"/>
              </a:solidFill>
              <a:latin typeface="Economica"/>
              <a:ea typeface="Economica"/>
              <a:cs typeface="Economica"/>
              <a:sym typeface="Economica"/>
            </a:endParaRPr>
          </a:p>
        </p:txBody>
      </p:sp>
      <p:grpSp>
        <p:nvGrpSpPr>
          <p:cNvPr id="395" name="Google Shape;395;p46"/>
          <p:cNvGrpSpPr/>
          <p:nvPr/>
        </p:nvGrpSpPr>
        <p:grpSpPr>
          <a:xfrm>
            <a:off x="0" y="5976100"/>
            <a:ext cx="9144000" cy="919800"/>
            <a:chOff x="0" y="5976100"/>
            <a:chExt cx="9144000" cy="919800"/>
          </a:xfrm>
        </p:grpSpPr>
        <p:sp>
          <p:nvSpPr>
            <p:cNvPr id="396" name="Google Shape;396;p4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7" name="Google Shape;397;p4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3" name="Google Shape;403;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04" name="Google Shape;404;p47"/>
          <p:cNvSpPr txBox="1"/>
          <p:nvPr/>
        </p:nvSpPr>
        <p:spPr>
          <a:xfrm>
            <a:off x="692725" y="1437050"/>
            <a:ext cx="7620000" cy="43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Open Sans"/>
                <a:ea typeface="Open Sans"/>
                <a:cs typeface="Open Sans"/>
                <a:sym typeface="Open Sans"/>
              </a:rPr>
              <a:t>Careful initialization of weights not only helps us to develop more reproducible neural nets but also it helps us in training them better.</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b="1" lang="en" sz="2100">
                <a:latin typeface="Open Sans"/>
                <a:ea typeface="Open Sans"/>
                <a:cs typeface="Open Sans"/>
                <a:sym typeface="Open Sans"/>
              </a:rPr>
              <a:t>Symm</a:t>
            </a:r>
            <a:r>
              <a:rPr b="1" lang="en" sz="2100">
                <a:latin typeface="Open Sans"/>
                <a:ea typeface="Open Sans"/>
                <a:cs typeface="Open Sans"/>
                <a:sym typeface="Open Sans"/>
              </a:rPr>
              <a:t>etry breaking</a:t>
            </a:r>
            <a:r>
              <a:rPr b="1" lang="en" sz="2100">
                <a:latin typeface="Open Sans"/>
                <a:ea typeface="Open Sans"/>
                <a:cs typeface="Open Sans"/>
                <a:sym typeface="Open Sans"/>
              </a:rPr>
              <a:t> </a:t>
            </a:r>
            <a:r>
              <a:rPr lang="en" sz="2100">
                <a:latin typeface="Open Sans"/>
                <a:ea typeface="Open Sans"/>
                <a:cs typeface="Open Sans"/>
                <a:sym typeface="Open Sans"/>
              </a:rPr>
              <a:t>is a common term you’ll encounter here. It simply means that all the neurons shouldn’t learn the exact same thing. Only if they are able to learn different features (are not completely symmetrical) that the model will be able to perform better.</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en" sz="2100">
                <a:latin typeface="Open Sans"/>
                <a:ea typeface="Open Sans"/>
                <a:cs typeface="Open Sans"/>
                <a:sym typeface="Open Sans"/>
              </a:rPr>
              <a:t>Let us talk about 2 basic weight initialization techniques and how they can cause issues while training the model:</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sp>
        <p:nvSpPr>
          <p:cNvPr id="405" name="Google Shape;405;p4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Importance of Weight Initialization</a:t>
            </a:r>
            <a:endParaRPr sz="4600">
              <a:solidFill>
                <a:srgbClr val="434343"/>
              </a:solidFill>
              <a:latin typeface="Economica"/>
              <a:ea typeface="Economica"/>
              <a:cs typeface="Economica"/>
              <a:sym typeface="Economica"/>
            </a:endParaRPr>
          </a:p>
        </p:txBody>
      </p:sp>
      <p:grpSp>
        <p:nvGrpSpPr>
          <p:cNvPr id="406" name="Google Shape;406;p47"/>
          <p:cNvGrpSpPr/>
          <p:nvPr/>
        </p:nvGrpSpPr>
        <p:grpSpPr>
          <a:xfrm>
            <a:off x="0" y="5976100"/>
            <a:ext cx="9144000" cy="919800"/>
            <a:chOff x="0" y="5976100"/>
            <a:chExt cx="9144000" cy="919800"/>
          </a:xfrm>
        </p:grpSpPr>
        <p:sp>
          <p:nvSpPr>
            <p:cNvPr id="407" name="Google Shape;407;p4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8" name="Google Shape;408;p4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4" name="Google Shape;414;p4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15" name="Google Shape;415;p48"/>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Zero initialization serves no purpose. The neural net does not perform symmetry-breaking.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we set all the weights to be zero, then all the the neurons of all the layers performs the same calculation, giving the same output and there by making the whole deep net useless.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the weights are zero, complexity of the whole deep net would be the same as that of a single neuron and the predictions would be nothing better than random i.e it won’t perform good at 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highlight>
                  <a:srgbClr val="CFE2F3"/>
                </a:highlight>
                <a:latin typeface="Open Sans"/>
                <a:ea typeface="Open Sans"/>
                <a:cs typeface="Open Sans"/>
                <a:sym typeface="Open Sans"/>
              </a:rPr>
              <a:t>Weights can be initialised to 1 too. That does perform better than initializing them to 0 but is still not able to break symmetry and perform well.</a:t>
            </a:r>
            <a:endParaRPr sz="2000">
              <a:highlight>
                <a:srgbClr val="CFE2F3"/>
              </a:highlight>
              <a:latin typeface="Open Sans"/>
              <a:ea typeface="Open Sans"/>
              <a:cs typeface="Open Sans"/>
              <a:sym typeface="Open Sans"/>
            </a:endParaRPr>
          </a:p>
        </p:txBody>
      </p:sp>
      <p:sp>
        <p:nvSpPr>
          <p:cNvPr id="416" name="Google Shape;416;p4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520700" lvl="0" marL="457200" rtl="0" algn="ctr">
              <a:spcBef>
                <a:spcPts val="0"/>
              </a:spcBef>
              <a:spcAft>
                <a:spcPts val="0"/>
              </a:spcAft>
              <a:buClr>
                <a:srgbClr val="434343"/>
              </a:buClr>
              <a:buSzPts val="4600"/>
              <a:buFont typeface="Economica"/>
              <a:buAutoNum type="arabicPeriod"/>
            </a:pPr>
            <a:r>
              <a:rPr lang="en" sz="4600">
                <a:solidFill>
                  <a:srgbClr val="434343"/>
                </a:solidFill>
                <a:latin typeface="Economica"/>
                <a:ea typeface="Economica"/>
                <a:cs typeface="Economica"/>
                <a:sym typeface="Economica"/>
              </a:rPr>
              <a:t>Zero initialization</a:t>
            </a:r>
            <a:endParaRPr sz="4600">
              <a:solidFill>
                <a:srgbClr val="434343"/>
              </a:solidFill>
              <a:latin typeface="Economica"/>
              <a:ea typeface="Economica"/>
              <a:cs typeface="Economica"/>
              <a:sym typeface="Economica"/>
            </a:endParaRPr>
          </a:p>
        </p:txBody>
      </p:sp>
      <p:grpSp>
        <p:nvGrpSpPr>
          <p:cNvPr id="417" name="Google Shape;417;p48"/>
          <p:cNvGrpSpPr/>
          <p:nvPr/>
        </p:nvGrpSpPr>
        <p:grpSpPr>
          <a:xfrm>
            <a:off x="0" y="5976100"/>
            <a:ext cx="9144000" cy="919800"/>
            <a:chOff x="0" y="5976100"/>
            <a:chExt cx="9144000" cy="919800"/>
          </a:xfrm>
        </p:grpSpPr>
        <p:sp>
          <p:nvSpPr>
            <p:cNvPr id="418" name="Google Shape;418;p4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4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5" name="Google Shape;425;p4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26" name="Google Shape;426;p49"/>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serves the process of symmetry-breaking and gives much better accuracy. In this method, the weights are initialized very close to zero, but randomly. This helps in breaking symmetry and every neuron is no longer performing the same computation.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However, initializing weights randomly while working with a deep network can potentially lead to 2 issues — vanishing gradients or exploding gradients.</a:t>
            </a:r>
            <a:endParaRPr sz="2200">
              <a:latin typeface="Open Sans"/>
              <a:ea typeface="Open Sans"/>
              <a:cs typeface="Open Sans"/>
              <a:sym typeface="Open Sans"/>
            </a:endParaRPr>
          </a:p>
        </p:txBody>
      </p:sp>
      <p:sp>
        <p:nvSpPr>
          <p:cNvPr id="427" name="Google Shape;427;p4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2. Random</a:t>
            </a:r>
            <a:r>
              <a:rPr lang="en" sz="4600">
                <a:solidFill>
                  <a:srgbClr val="434343"/>
                </a:solidFill>
                <a:latin typeface="Economica"/>
                <a:ea typeface="Economica"/>
                <a:cs typeface="Economica"/>
                <a:sym typeface="Economica"/>
              </a:rPr>
              <a:t> initialization</a:t>
            </a:r>
            <a:endParaRPr sz="4600">
              <a:solidFill>
                <a:srgbClr val="434343"/>
              </a:solidFill>
              <a:latin typeface="Economica"/>
              <a:ea typeface="Economica"/>
              <a:cs typeface="Economica"/>
              <a:sym typeface="Economica"/>
            </a:endParaRPr>
          </a:p>
        </p:txBody>
      </p:sp>
      <p:grpSp>
        <p:nvGrpSpPr>
          <p:cNvPr id="428" name="Google Shape;428;p49"/>
          <p:cNvGrpSpPr/>
          <p:nvPr/>
        </p:nvGrpSpPr>
        <p:grpSpPr>
          <a:xfrm>
            <a:off x="0" y="5976100"/>
            <a:ext cx="9144000" cy="919800"/>
            <a:chOff x="0" y="5976100"/>
            <a:chExt cx="9144000" cy="919800"/>
          </a:xfrm>
        </p:grpSpPr>
        <p:sp>
          <p:nvSpPr>
            <p:cNvPr id="429" name="Google Shape;429;p4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0" name="Google Shape;430;p49"/>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6" name="Google Shape;436;p5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37" name="Google Shape;437;p50"/>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2200">
              <a:latin typeface="Open Sans"/>
              <a:ea typeface="Open Sans"/>
              <a:cs typeface="Open Sans"/>
              <a:sym typeface="Open Sans"/>
            </a:endParaRPr>
          </a:p>
          <a:p>
            <a:pPr indent="0" lvl="0" marL="457200" rtl="0" algn="l">
              <a:spcBef>
                <a:spcPts val="0"/>
              </a:spcBef>
              <a:spcAft>
                <a:spcPts val="0"/>
              </a:spcAft>
              <a:buNone/>
            </a:pPr>
            <a:r>
              <a:t/>
            </a:r>
            <a:endParaRPr b="1"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Weights should be small (not too small, medium small)</a:t>
            </a:r>
            <a:endParaRPr b="1" sz="2200">
              <a:latin typeface="Open Sans"/>
              <a:ea typeface="Open Sans"/>
              <a:cs typeface="Open Sans"/>
              <a:sym typeface="Open Sans"/>
            </a:endParaRPr>
          </a:p>
          <a:p>
            <a:pPr indent="0" lvl="0" marL="457200" rtl="0" algn="l">
              <a:spcBef>
                <a:spcPts val="0"/>
              </a:spcBef>
              <a:spcAft>
                <a:spcPts val="0"/>
              </a:spcAft>
              <a:buNone/>
            </a:pPr>
            <a:r>
              <a:rPr lang="en" sz="2200">
                <a:latin typeface="Open Sans"/>
                <a:ea typeface="Open Sans"/>
                <a:cs typeface="Open Sans"/>
                <a:sym typeface="Open Sans"/>
              </a:rPr>
              <a:t>Large weights cause exploding gradients, specially while using sigmoid activation function.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Weights should not be same</a:t>
            </a:r>
            <a:endParaRPr b="1" sz="2200">
              <a:latin typeface="Open Sans"/>
              <a:ea typeface="Open Sans"/>
              <a:cs typeface="Open Sans"/>
              <a:sym typeface="Open Sans"/>
            </a:endParaRPr>
          </a:p>
          <a:p>
            <a:pPr indent="0" lvl="0" marL="457200" rtl="0" algn="l">
              <a:spcBef>
                <a:spcPts val="0"/>
              </a:spcBef>
              <a:spcAft>
                <a:spcPts val="0"/>
              </a:spcAft>
              <a:buNone/>
            </a:pPr>
            <a:r>
              <a:rPr lang="en" sz="2200">
                <a:latin typeface="Open Sans"/>
                <a:ea typeface="Open Sans"/>
                <a:cs typeface="Open Sans"/>
                <a:sym typeface="Open Sans"/>
              </a:rPr>
              <a:t>Same weights will prevent neural network from learning new features.</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Weights should have good variance</a:t>
            </a:r>
            <a:endParaRPr b="1" sz="2200">
              <a:latin typeface="Open Sans"/>
              <a:ea typeface="Open Sans"/>
              <a:cs typeface="Open Sans"/>
              <a:sym typeface="Open Sans"/>
            </a:endParaRPr>
          </a:p>
          <a:p>
            <a:pPr indent="0" lvl="0" marL="457200" rtl="0" algn="l">
              <a:spcBef>
                <a:spcPts val="0"/>
              </a:spcBef>
              <a:spcAft>
                <a:spcPts val="0"/>
              </a:spcAft>
              <a:buNone/>
            </a:pPr>
            <a:r>
              <a:rPr lang="en" sz="2200">
                <a:latin typeface="Open Sans"/>
                <a:ea typeface="Open Sans"/>
                <a:cs typeface="Open Sans"/>
                <a:sym typeface="Open Sans"/>
              </a:rPr>
              <a:t>This will help each of the neuron to learn new features. </a:t>
            </a:r>
            <a:endParaRPr sz="2200">
              <a:latin typeface="Open Sans"/>
              <a:ea typeface="Open Sans"/>
              <a:cs typeface="Open Sans"/>
              <a:sym typeface="Open Sans"/>
            </a:endParaRPr>
          </a:p>
        </p:txBody>
      </p:sp>
      <p:sp>
        <p:nvSpPr>
          <p:cNvPr id="438" name="Google Shape;438;p5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Key points to remember for weight initialization</a:t>
            </a:r>
            <a:endParaRPr sz="4600">
              <a:solidFill>
                <a:srgbClr val="434343"/>
              </a:solidFill>
              <a:latin typeface="Economica"/>
              <a:ea typeface="Economica"/>
              <a:cs typeface="Economica"/>
              <a:sym typeface="Economica"/>
            </a:endParaRPr>
          </a:p>
        </p:txBody>
      </p:sp>
      <p:grpSp>
        <p:nvGrpSpPr>
          <p:cNvPr id="439" name="Google Shape;439;p50"/>
          <p:cNvGrpSpPr/>
          <p:nvPr/>
        </p:nvGrpSpPr>
        <p:grpSpPr>
          <a:xfrm>
            <a:off x="0" y="5976100"/>
            <a:ext cx="9144000" cy="919800"/>
            <a:chOff x="0" y="5976100"/>
            <a:chExt cx="9144000" cy="919800"/>
          </a:xfrm>
        </p:grpSpPr>
        <p:sp>
          <p:nvSpPr>
            <p:cNvPr id="440" name="Google Shape;440;p5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1" name="Google Shape;441;p5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7" name="Google Shape;447;p5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48" name="Google Shape;448;p51"/>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Here comes the other weight initialization techniques. Based on the previous key points, they try to tackle the problems with the basic initialization techniques and perform better, particularly in the case of deep neural networks.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 few commonly used weight initialization techniques are:</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Uniform Initialization</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He init Initialization</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Xavier Initialization</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Kaiming Initialization</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b="1" lang="en" sz="1900">
                <a:highlight>
                  <a:srgbClr val="CFE2F3"/>
                </a:highlight>
                <a:latin typeface="Open Sans"/>
                <a:ea typeface="Open Sans"/>
                <a:cs typeface="Open Sans"/>
                <a:sym typeface="Open Sans"/>
              </a:rPr>
              <a:t>Note:</a:t>
            </a:r>
            <a:r>
              <a:rPr lang="en" sz="1900">
                <a:highlight>
                  <a:srgbClr val="CFE2F3"/>
                </a:highlight>
                <a:latin typeface="Open Sans"/>
                <a:ea typeface="Open Sans"/>
                <a:cs typeface="Open Sans"/>
                <a:sym typeface="Open Sans"/>
              </a:rPr>
              <a:t> These are advanced concepts that might seem overwhelming at first. We are introducing these to you so that you are aware about the various commonly-used techniques available. There’s no need to go into their depths or get worried about not understanding them properly at this moment. Just take these concepts slowly and you’ll be a pro in no time! ;)</a:t>
            </a:r>
            <a:endParaRPr sz="1900">
              <a:highlight>
                <a:srgbClr val="CFE2F3"/>
              </a:highlight>
              <a:latin typeface="Open Sans"/>
              <a:ea typeface="Open Sans"/>
              <a:cs typeface="Open Sans"/>
              <a:sym typeface="Open Sans"/>
            </a:endParaRPr>
          </a:p>
        </p:txBody>
      </p:sp>
      <p:sp>
        <p:nvSpPr>
          <p:cNvPr id="449" name="Google Shape;449;p5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Other</a:t>
            </a:r>
            <a:r>
              <a:rPr lang="en" sz="4600">
                <a:solidFill>
                  <a:srgbClr val="434343"/>
                </a:solidFill>
                <a:latin typeface="Economica"/>
                <a:ea typeface="Economica"/>
                <a:cs typeface="Economica"/>
                <a:sym typeface="Economica"/>
              </a:rPr>
              <a:t> Weight Initializations</a:t>
            </a:r>
            <a:endParaRPr sz="4600">
              <a:solidFill>
                <a:srgbClr val="434343"/>
              </a:solidFill>
              <a:latin typeface="Economica"/>
              <a:ea typeface="Economica"/>
              <a:cs typeface="Economica"/>
              <a:sym typeface="Economica"/>
            </a:endParaRPr>
          </a:p>
        </p:txBody>
      </p:sp>
      <p:grpSp>
        <p:nvGrpSpPr>
          <p:cNvPr id="450" name="Google Shape;450;p51"/>
          <p:cNvGrpSpPr/>
          <p:nvPr/>
        </p:nvGrpSpPr>
        <p:grpSpPr>
          <a:xfrm>
            <a:off x="0" y="5976100"/>
            <a:ext cx="9144000" cy="919800"/>
            <a:chOff x="0" y="5976100"/>
            <a:chExt cx="9144000" cy="919800"/>
          </a:xfrm>
        </p:grpSpPr>
        <p:sp>
          <p:nvSpPr>
            <p:cNvPr id="451" name="Google Shape;451;p5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2" name="Google Shape;452;p5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 name="Google Shape;85;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6" name="Google Shape;86;p1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Functions can have "hills and valleys": places where they reach a minimum or maximum value.</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It may not be the minimum or maximum for the whole function, but locally it is.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87" name="Google Shape;87;p16"/>
          <p:cNvGrpSpPr/>
          <p:nvPr/>
        </p:nvGrpSpPr>
        <p:grpSpPr>
          <a:xfrm>
            <a:off x="0" y="5976100"/>
            <a:ext cx="9144000" cy="919800"/>
            <a:chOff x="0" y="5976100"/>
            <a:chExt cx="9144000" cy="919800"/>
          </a:xfrm>
        </p:grpSpPr>
        <p:sp>
          <p:nvSpPr>
            <p:cNvPr id="88" name="Google Shape;88;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90" name="Google Shape;90;p1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Local Minima and Maxima</a:t>
            </a:r>
            <a:endParaRPr sz="4400">
              <a:solidFill>
                <a:srgbClr val="434343"/>
              </a:solidFill>
              <a:latin typeface="Economica"/>
              <a:ea typeface="Economica"/>
              <a:cs typeface="Economica"/>
              <a:sym typeface="Economica"/>
            </a:endParaRPr>
          </a:p>
        </p:txBody>
      </p:sp>
      <p:pic>
        <p:nvPicPr>
          <p:cNvPr id="91" name="Google Shape;91;p16"/>
          <p:cNvPicPr preferRelativeResize="0"/>
          <p:nvPr/>
        </p:nvPicPr>
        <p:blipFill>
          <a:blip r:embed="rId4">
            <a:alphaModFix/>
          </a:blip>
          <a:stretch>
            <a:fillRect/>
          </a:stretch>
        </p:blipFill>
        <p:spPr>
          <a:xfrm>
            <a:off x="2585820" y="2699600"/>
            <a:ext cx="4126525" cy="3276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8" name="Google Shape;458;p5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59" name="Google Shape;459;p52"/>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900">
                <a:solidFill>
                  <a:srgbClr val="434343"/>
                </a:solidFill>
                <a:latin typeface="Economica"/>
                <a:ea typeface="Economica"/>
                <a:cs typeface="Economica"/>
                <a:sym typeface="Economica"/>
              </a:rPr>
              <a:t>Initializers in practice</a:t>
            </a:r>
            <a:endParaRPr sz="3900">
              <a:solidFill>
                <a:srgbClr val="434343"/>
              </a:solidFill>
              <a:latin typeface="Economica"/>
              <a:ea typeface="Economica"/>
              <a:cs typeface="Economica"/>
              <a:sym typeface="Economica"/>
            </a:endParaRPr>
          </a:p>
        </p:txBody>
      </p:sp>
      <p:sp>
        <p:nvSpPr>
          <p:cNvPr id="460" name="Google Shape;460;p52"/>
          <p:cNvSpPr txBox="1"/>
          <p:nvPr/>
        </p:nvSpPr>
        <p:spPr>
          <a:xfrm>
            <a:off x="373950" y="1756025"/>
            <a:ext cx="8685600" cy="3654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The below article shows how initializers can be implemented in Tensorflow Keras: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https://keras.io/api/layers/initializers/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A list of all initializers provided by Tensorflow Keras: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4"/>
              </a:rPr>
              <a:t>https://www.tensorflow.org/api_docs/python/tf/keras/initializers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2000">
                <a:solidFill>
                  <a:schemeClr val="dk1"/>
                </a:solidFill>
                <a:highlight>
                  <a:srgbClr val="FFF2CC"/>
                </a:highlight>
                <a:latin typeface="Open Sans"/>
                <a:ea typeface="Open Sans"/>
                <a:cs typeface="Open Sans"/>
                <a:sym typeface="Open Sans"/>
              </a:rPr>
              <a:t>NOTE: </a:t>
            </a:r>
            <a:r>
              <a:rPr lang="en" sz="2000">
                <a:solidFill>
                  <a:schemeClr val="dk1"/>
                </a:solidFill>
                <a:highlight>
                  <a:srgbClr val="FFF2CC"/>
                </a:highlight>
                <a:latin typeface="Open Sans"/>
                <a:ea typeface="Open Sans"/>
                <a:cs typeface="Open Sans"/>
                <a:sym typeface="Open Sans"/>
              </a:rPr>
              <a:t>One major thing to keep in mind is that the real benefit of using different initializers is only in the case of Deep Neural Networks where the problem of Vanishing/Exploding gradients can occur. Otherwise, you might not be able to see much performance improvement.</a:t>
            </a:r>
            <a:endParaRPr sz="2000">
              <a:solidFill>
                <a:schemeClr val="dk1"/>
              </a:solidFill>
              <a:highlight>
                <a:srgbClr val="FFF2CC"/>
              </a:highlight>
              <a:latin typeface="Open Sans"/>
              <a:ea typeface="Open Sans"/>
              <a:cs typeface="Open Sans"/>
              <a:sym typeface="Open Sans"/>
            </a:endParaRPr>
          </a:p>
        </p:txBody>
      </p:sp>
      <p:grpSp>
        <p:nvGrpSpPr>
          <p:cNvPr id="461" name="Google Shape;461;p52"/>
          <p:cNvGrpSpPr/>
          <p:nvPr/>
        </p:nvGrpSpPr>
        <p:grpSpPr>
          <a:xfrm>
            <a:off x="0" y="5976100"/>
            <a:ext cx="9144000" cy="919800"/>
            <a:chOff x="0" y="5976100"/>
            <a:chExt cx="9144000" cy="919800"/>
          </a:xfrm>
        </p:grpSpPr>
        <p:sp>
          <p:nvSpPr>
            <p:cNvPr id="462" name="Google Shape;462;p5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3" name="Google Shape;463;p52"/>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9" name="Google Shape;469;p5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70" name="Google Shape;470;p5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471" name="Google Shape;471;p53"/>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https://docs.google.com/presentation/d/1JBypQESJG0lQ-ixBvdZtEp4kbjVhPqNedsWHDjQglHw/edit?usp=sharing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72" name="Google Shape;472;p53"/>
          <p:cNvGrpSpPr/>
          <p:nvPr/>
        </p:nvGrpSpPr>
        <p:grpSpPr>
          <a:xfrm>
            <a:off x="0" y="5976100"/>
            <a:ext cx="9144000" cy="919800"/>
            <a:chOff x="0" y="5976100"/>
            <a:chExt cx="9144000" cy="919800"/>
          </a:xfrm>
        </p:grpSpPr>
        <p:sp>
          <p:nvSpPr>
            <p:cNvPr id="473" name="Google Shape;473;p5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4" name="Google Shape;474;p53"/>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0" name="Google Shape;480;p5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81" name="Google Shape;481;p5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References</a:t>
            </a:r>
            <a:endParaRPr sz="4800">
              <a:solidFill>
                <a:srgbClr val="434343"/>
              </a:solidFill>
              <a:latin typeface="Economica"/>
              <a:ea typeface="Economica"/>
              <a:cs typeface="Economica"/>
              <a:sym typeface="Economica"/>
            </a:endParaRPr>
          </a:p>
        </p:txBody>
      </p:sp>
      <p:sp>
        <p:nvSpPr>
          <p:cNvPr id="482" name="Google Shape;482;p54"/>
          <p:cNvSpPr txBox="1"/>
          <p:nvPr/>
        </p:nvSpPr>
        <p:spPr>
          <a:xfrm>
            <a:off x="373950" y="2263625"/>
            <a:ext cx="8685600" cy="1992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3"/>
              </a:rPr>
              <a:t>https://towardsdatascience.com/batch-mini-batch-stochastic-gradient-descent-7a62ecba642a</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4"/>
              </a:rPr>
              <a:t>https://www.wandb.com/articles/the-effects-of-weight-initialization-on-neural-nets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83" name="Google Shape;483;p54"/>
          <p:cNvGrpSpPr/>
          <p:nvPr/>
        </p:nvGrpSpPr>
        <p:grpSpPr>
          <a:xfrm>
            <a:off x="0" y="5976100"/>
            <a:ext cx="9144000" cy="919800"/>
            <a:chOff x="0" y="5976100"/>
            <a:chExt cx="9144000" cy="919800"/>
          </a:xfrm>
        </p:grpSpPr>
        <p:sp>
          <p:nvSpPr>
            <p:cNvPr id="484" name="Google Shape;484;p5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5" name="Google Shape;485;p54"/>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1" name="Google Shape;491;p5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492" name="Google Shape;492;p55"/>
          <p:cNvGrpSpPr/>
          <p:nvPr/>
        </p:nvGrpSpPr>
        <p:grpSpPr>
          <a:xfrm>
            <a:off x="0" y="5976100"/>
            <a:ext cx="9144000" cy="919800"/>
            <a:chOff x="0" y="5976100"/>
            <a:chExt cx="9144000" cy="919800"/>
          </a:xfrm>
        </p:grpSpPr>
        <p:sp>
          <p:nvSpPr>
            <p:cNvPr id="493" name="Google Shape;493;p5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5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95" name="Google Shape;495;p55"/>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496" name="Google Shape;496;p55"/>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the Discuss forum or #help channel on Slack</a:t>
            </a:r>
            <a:endParaRPr sz="7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8" name="Google Shape;98;p17"/>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The maximum or minimum over the entire function is called an "Absolute" or "Global" maximum or minimum.</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is </a:t>
            </a:r>
            <a:r>
              <a:rPr b="1" lang="en" sz="2000">
                <a:latin typeface="Open Sans"/>
                <a:ea typeface="Open Sans"/>
                <a:cs typeface="Open Sans"/>
                <a:sym typeface="Open Sans"/>
              </a:rPr>
              <a:t>only one global maximum (and one global minimum)</a:t>
            </a:r>
            <a:r>
              <a:rPr lang="en" sz="2000">
                <a:latin typeface="Open Sans"/>
                <a:ea typeface="Open Sans"/>
                <a:cs typeface="Open Sans"/>
                <a:sym typeface="Open Sans"/>
              </a:rPr>
              <a:t> but there </a:t>
            </a:r>
            <a:r>
              <a:rPr b="1" lang="en" sz="2000">
                <a:latin typeface="Open Sans"/>
                <a:ea typeface="Open Sans"/>
                <a:cs typeface="Open Sans"/>
                <a:sym typeface="Open Sans"/>
              </a:rPr>
              <a:t>can be more than one local maximum or minimum.</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99" name="Google Shape;99;p17"/>
          <p:cNvGrpSpPr/>
          <p:nvPr/>
        </p:nvGrpSpPr>
        <p:grpSpPr>
          <a:xfrm>
            <a:off x="0" y="5976100"/>
            <a:ext cx="9144000" cy="919800"/>
            <a:chOff x="0" y="5976100"/>
            <a:chExt cx="9144000" cy="919800"/>
          </a:xfrm>
        </p:grpSpPr>
        <p:sp>
          <p:nvSpPr>
            <p:cNvPr id="100" name="Google Shape;100;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02" name="Google Shape;102;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Global</a:t>
            </a:r>
            <a:r>
              <a:rPr lang="en" sz="4400">
                <a:solidFill>
                  <a:srgbClr val="434343"/>
                </a:solidFill>
                <a:latin typeface="Economica"/>
                <a:ea typeface="Economica"/>
                <a:cs typeface="Economica"/>
                <a:sym typeface="Economica"/>
              </a:rPr>
              <a:t> Minima and Maxima</a:t>
            </a:r>
            <a:endParaRPr sz="4400">
              <a:solidFill>
                <a:srgbClr val="434343"/>
              </a:solidFill>
              <a:latin typeface="Economica"/>
              <a:ea typeface="Economica"/>
              <a:cs typeface="Economica"/>
              <a:sym typeface="Economica"/>
            </a:endParaRPr>
          </a:p>
        </p:txBody>
      </p:sp>
      <p:pic>
        <p:nvPicPr>
          <p:cNvPr id="103" name="Google Shape;103;p17"/>
          <p:cNvPicPr preferRelativeResize="0"/>
          <p:nvPr/>
        </p:nvPicPr>
        <p:blipFill>
          <a:blip r:embed="rId4">
            <a:alphaModFix/>
          </a:blip>
          <a:stretch>
            <a:fillRect/>
          </a:stretch>
        </p:blipFill>
        <p:spPr>
          <a:xfrm>
            <a:off x="1498763" y="2713199"/>
            <a:ext cx="6146475" cy="308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Global and Local Minima</a:t>
            </a:r>
            <a:endParaRPr sz="4400">
              <a:solidFill>
                <a:srgbClr val="434343"/>
              </a:solidFill>
              <a:latin typeface="Economica"/>
              <a:ea typeface="Economica"/>
              <a:cs typeface="Economica"/>
              <a:sym typeface="Economica"/>
            </a:endParaRPr>
          </a:p>
        </p:txBody>
      </p:sp>
      <p:pic>
        <p:nvPicPr>
          <p:cNvPr descr="#machinelearning #deeplearning #gradientdescent&#10;&#10;check out my courses in udemy &#10;&#10;Deep Leaning foundation : Linear regression and statistics :--&#10;https://www.udemy.com/course/linear-regression-in-python-statistics-and-coding/?referralCode=5D06810AC41FB0329569&#10;&#10;Python for data science :--&#10;https://www.udemy.com/course/python-for-data-science-and-machine-learning-beginners/?referralCode=D44C4F9F2E4500094A23&#10;&#10;&#10;&#10;Hi everyone in this video I have explained gradient descent, solution surfaces , global local minima with help of 3-D counters.  hope you will enjoy it. this video is helpful it you are looking for solution surface in machine learning, linear regression, cost function in regression, cost function in classification&#10;&#10;Here is the link for gradient descent video&#10;https://youtu.be/4iaCy0SsFYY" id="111" name="Google Shape;111;p18" title="Gradient Descent, Global Local Minima | Explained with 3-D counters">
            <a:hlinkClick r:id="rId3"/>
          </p:cNvPr>
          <p:cNvPicPr preferRelativeResize="0"/>
          <p:nvPr/>
        </p:nvPicPr>
        <p:blipFill>
          <a:blip r:embed="rId4">
            <a:alphaModFix/>
          </a:blip>
          <a:stretch>
            <a:fillRect/>
          </a:stretch>
        </p:blipFill>
        <p:spPr>
          <a:xfrm>
            <a:off x="706125" y="975200"/>
            <a:ext cx="7731750" cy="579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8" name="Google Shape;118;p19"/>
          <p:cNvSpPr txBox="1"/>
          <p:nvPr/>
        </p:nvSpPr>
        <p:spPr>
          <a:xfrm>
            <a:off x="128425" y="925325"/>
            <a:ext cx="8801100" cy="10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As you might remember,  cost function is minimized by gradient descent. Gradient descent is an efficient optimization algorithm that attempts to find a local or global minima of a function.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19" name="Google Shape;119;p19"/>
          <p:cNvGrpSpPr/>
          <p:nvPr/>
        </p:nvGrpSpPr>
        <p:grpSpPr>
          <a:xfrm>
            <a:off x="0" y="5976100"/>
            <a:ext cx="9144000" cy="919800"/>
            <a:chOff x="0" y="5976100"/>
            <a:chExt cx="9144000" cy="919800"/>
          </a:xfrm>
        </p:grpSpPr>
        <p:sp>
          <p:nvSpPr>
            <p:cNvPr id="120" name="Google Shape;120;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2" name="Google Shape;122;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Convergence of Cost Function</a:t>
            </a:r>
            <a:endParaRPr sz="4400">
              <a:solidFill>
                <a:srgbClr val="434343"/>
              </a:solidFill>
              <a:latin typeface="Economica"/>
              <a:ea typeface="Economica"/>
              <a:cs typeface="Economica"/>
              <a:sym typeface="Economica"/>
            </a:endParaRPr>
          </a:p>
        </p:txBody>
      </p:sp>
      <p:pic>
        <p:nvPicPr>
          <p:cNvPr id="123" name="Google Shape;123;p19"/>
          <p:cNvPicPr preferRelativeResize="0"/>
          <p:nvPr/>
        </p:nvPicPr>
        <p:blipFill>
          <a:blip r:embed="rId4">
            <a:alphaModFix/>
          </a:blip>
          <a:stretch>
            <a:fillRect/>
          </a:stretch>
        </p:blipFill>
        <p:spPr>
          <a:xfrm>
            <a:off x="5583998" y="2039650"/>
            <a:ext cx="3475376" cy="3578350"/>
          </a:xfrm>
          <a:prstGeom prst="rect">
            <a:avLst/>
          </a:prstGeom>
          <a:noFill/>
          <a:ln>
            <a:noFill/>
          </a:ln>
        </p:spPr>
      </p:pic>
      <p:sp>
        <p:nvSpPr>
          <p:cNvPr id="124" name="Google Shape;124;p19"/>
          <p:cNvSpPr txBox="1"/>
          <p:nvPr/>
        </p:nvSpPr>
        <p:spPr>
          <a:xfrm>
            <a:off x="128425" y="2099063"/>
            <a:ext cx="5550900" cy="37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You might’ve heard ‘repeat the process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of Gradient Descent (GD) until convergence’.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But what is exactly convergence?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800">
                <a:latin typeface="Open Sans"/>
                <a:ea typeface="Open Sans"/>
                <a:cs typeface="Open Sans"/>
                <a:sym typeface="Open Sans"/>
              </a:rPr>
              <a:t>Reaching a point in which GD makes very small changes in your cost function is called convergence</a:t>
            </a:r>
            <a:r>
              <a:rPr lang="en" sz="1800">
                <a:latin typeface="Open Sans"/>
                <a:ea typeface="Open Sans"/>
                <a:cs typeface="Open Sans"/>
                <a:sym typeface="Open Sans"/>
              </a:rPr>
              <a:t>, which doesn't necessarily mean it has reached the optimal result (but it is really quite near, if not on it).</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At the minima point, the model has</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optimized the weights such that they</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minimize the cost function.</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 name="Google Shape;130;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1" name="Google Shape;131;p20"/>
          <p:cNvSpPr txBox="1"/>
          <p:nvPr/>
        </p:nvSpPr>
        <p:spPr>
          <a:xfrm>
            <a:off x="128425" y="1320800"/>
            <a:ext cx="8801100" cy="3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We try to reduce to the loss function for any given problem.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best model is obtained at global minimum i.e. where the loss is minimum. However, It is quite difficult to reach a global minima because in trainings we sometimes get stuck in local minimas.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real challenge lies in skipping the local minima to achieve global minima and that is when you hit gold.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You can go through the below article to understand local minimas in neural network training:</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https://www.allaboutcircuits.com/technical-articles/understanding-local-minima-in-neural-network-training/</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32" name="Google Shape;132;p20"/>
          <p:cNvGrpSpPr/>
          <p:nvPr/>
        </p:nvGrpSpPr>
        <p:grpSpPr>
          <a:xfrm>
            <a:off x="0" y="5976100"/>
            <a:ext cx="9144000" cy="919800"/>
            <a:chOff x="0" y="5976100"/>
            <a:chExt cx="9144000" cy="919800"/>
          </a:xfrm>
        </p:grpSpPr>
        <p:sp>
          <p:nvSpPr>
            <p:cNvPr id="133" name="Google Shape;133;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a:blip r:embed="rId4">
              <a:alphaModFix/>
            </a:blip>
            <a:stretch>
              <a:fillRect/>
            </a:stretch>
          </p:blipFill>
          <p:spPr>
            <a:xfrm>
              <a:off x="3504750" y="6128050"/>
              <a:ext cx="2053000" cy="615900"/>
            </a:xfrm>
            <a:prstGeom prst="rect">
              <a:avLst/>
            </a:prstGeom>
            <a:noFill/>
            <a:ln>
              <a:noFill/>
            </a:ln>
          </p:spPr>
        </p:pic>
      </p:grpSp>
      <p:sp>
        <p:nvSpPr>
          <p:cNvPr id="135" name="Google Shape;135;p2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The `local minima' problem</a:t>
            </a:r>
            <a:endParaRPr sz="4400">
              <a:solidFill>
                <a:srgbClr val="434343"/>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 name="Google Shape;141;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2" name="Google Shape;142;p21"/>
          <p:cNvSpPr txBox="1"/>
          <p:nvPr/>
        </p:nvSpPr>
        <p:spPr>
          <a:xfrm>
            <a:off x="128425" y="1117600"/>
            <a:ext cx="8801100" cy="39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It is nowadays being discussed that </a:t>
            </a:r>
            <a:r>
              <a:rPr lang="en" sz="1800">
                <a:latin typeface="Open Sans"/>
                <a:ea typeface="Open Sans"/>
                <a:cs typeface="Open Sans"/>
                <a:sym typeface="Open Sans"/>
              </a:rPr>
              <a:t>saddle points are in fact a more serious concern than local minima.</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Now, What are saddle points? Look at the image below, Saddle points are the points lying at the center of the image on the right.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name is inspired by the shape which is similar to a Horse saddle. </a:t>
            </a:r>
            <a:endParaRPr sz="1800">
              <a:latin typeface="Open Sans"/>
              <a:ea typeface="Open Sans"/>
              <a:cs typeface="Open Sans"/>
              <a:sym typeface="Open Sans"/>
            </a:endParaRPr>
          </a:p>
        </p:txBody>
      </p:sp>
      <p:grpSp>
        <p:nvGrpSpPr>
          <p:cNvPr id="143" name="Google Shape;143;p21"/>
          <p:cNvGrpSpPr/>
          <p:nvPr/>
        </p:nvGrpSpPr>
        <p:grpSpPr>
          <a:xfrm>
            <a:off x="0" y="5976100"/>
            <a:ext cx="9144000" cy="919800"/>
            <a:chOff x="0" y="5976100"/>
            <a:chExt cx="9144000" cy="919800"/>
          </a:xfrm>
        </p:grpSpPr>
        <p:sp>
          <p:nvSpPr>
            <p:cNvPr id="144" name="Google Shape;144;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6" name="Google Shape;146;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Saddle Point</a:t>
            </a:r>
            <a:endParaRPr sz="4400">
              <a:solidFill>
                <a:srgbClr val="434343"/>
              </a:solidFill>
              <a:latin typeface="Economica"/>
              <a:ea typeface="Economica"/>
              <a:cs typeface="Economica"/>
              <a:sym typeface="Economica"/>
            </a:endParaRPr>
          </a:p>
        </p:txBody>
      </p:sp>
      <p:pic>
        <p:nvPicPr>
          <p:cNvPr id="147" name="Google Shape;147;p21"/>
          <p:cNvPicPr preferRelativeResize="0"/>
          <p:nvPr/>
        </p:nvPicPr>
        <p:blipFill rotWithShape="1">
          <a:blip r:embed="rId4">
            <a:alphaModFix/>
          </a:blip>
          <a:srcRect b="0" l="9102" r="7005" t="0"/>
          <a:stretch/>
        </p:blipFill>
        <p:spPr>
          <a:xfrm>
            <a:off x="368812" y="3166825"/>
            <a:ext cx="8481675" cy="2753300"/>
          </a:xfrm>
          <a:prstGeom prst="rect">
            <a:avLst/>
          </a:prstGeom>
          <a:noFill/>
          <a:ln>
            <a:noFill/>
          </a:ln>
        </p:spPr>
      </p:pic>
      <p:sp>
        <p:nvSpPr>
          <p:cNvPr id="148" name="Google Shape;148;p21"/>
          <p:cNvSpPr/>
          <p:nvPr/>
        </p:nvSpPr>
        <p:spPr>
          <a:xfrm>
            <a:off x="7329050" y="4467275"/>
            <a:ext cx="166200" cy="152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8049500" y="2390675"/>
            <a:ext cx="1094400" cy="1059000"/>
          </a:xfrm>
          <a:prstGeom prst="wedgeEllipseCallout">
            <a:avLst>
              <a:gd fmla="val -107608" name="adj1"/>
              <a:gd fmla="val 14813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Saddle Point</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