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6858000" cx="9144000"/>
  <p:notesSz cx="6858000" cy="9144000"/>
  <p:embeddedFontLst>
    <p:embeddedFont>
      <p:font typeface="Economica"/>
      <p:regular r:id="rId48"/>
      <p:bold r:id="rId49"/>
      <p:italic r:id="rId50"/>
      <p:boldItalic r:id="rId51"/>
    </p:embeddedFont>
    <p:embeddedFont>
      <p:font typeface="Roboto"/>
      <p:regular r:id="rId52"/>
      <p:bold r:id="rId53"/>
      <p:italic r:id="rId54"/>
      <p:boldItalic r:id="rId55"/>
    </p:embeddedFont>
    <p:embeddedFont>
      <p:font typeface="Open Sans"/>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Economica-regular.fntdata"/><Relationship Id="rId47" Type="http://schemas.openxmlformats.org/officeDocument/2006/relationships/slide" Target="slides/slide43.xml"/><Relationship Id="rId49" Type="http://schemas.openxmlformats.org/officeDocument/2006/relationships/font" Target="fonts/Economica-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Economica-boldItalic.fntdata"/><Relationship Id="rId50" Type="http://schemas.openxmlformats.org/officeDocument/2006/relationships/font" Target="fonts/Economica-italic.fntdata"/><Relationship Id="rId53" Type="http://schemas.openxmlformats.org/officeDocument/2006/relationships/font" Target="fonts/Roboto-bold.fntdata"/><Relationship Id="rId52" Type="http://schemas.openxmlformats.org/officeDocument/2006/relationships/font" Target="fonts/Roboto-regular.fntdata"/><Relationship Id="rId11" Type="http://schemas.openxmlformats.org/officeDocument/2006/relationships/slide" Target="slides/slide7.xml"/><Relationship Id="rId55" Type="http://schemas.openxmlformats.org/officeDocument/2006/relationships/font" Target="fonts/Roboto-boldItalic.fntdata"/><Relationship Id="rId10" Type="http://schemas.openxmlformats.org/officeDocument/2006/relationships/slide" Target="slides/slide6.xml"/><Relationship Id="rId54" Type="http://schemas.openxmlformats.org/officeDocument/2006/relationships/font" Target="fonts/Roboto-italic.fntdata"/><Relationship Id="rId13" Type="http://schemas.openxmlformats.org/officeDocument/2006/relationships/slide" Target="slides/slide9.xml"/><Relationship Id="rId57" Type="http://schemas.openxmlformats.org/officeDocument/2006/relationships/font" Target="fonts/OpenSans-bold.fntdata"/><Relationship Id="rId12" Type="http://schemas.openxmlformats.org/officeDocument/2006/relationships/slide" Target="slides/slide8.xml"/><Relationship Id="rId56" Type="http://schemas.openxmlformats.org/officeDocument/2006/relationships/font" Target="fonts/OpenSans-regular.fntdata"/><Relationship Id="rId15" Type="http://schemas.openxmlformats.org/officeDocument/2006/relationships/slide" Target="slides/slide11.xml"/><Relationship Id="rId59" Type="http://schemas.openxmlformats.org/officeDocument/2006/relationships/font" Target="fonts/OpenSans-boldItalic.fntdata"/><Relationship Id="rId14" Type="http://schemas.openxmlformats.org/officeDocument/2006/relationships/slide" Target="slides/slide10.xml"/><Relationship Id="rId58" Type="http://schemas.openxmlformats.org/officeDocument/2006/relationships/font" Target="fonts/OpenSans-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93187eaf44_0_3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93187eaf44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3187eaf44_3_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3187eaf44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4ca1acfc1_0_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94ca1acfc1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4ca1acfc1_0_16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94ca1acfc1_0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94ca1acfc1_0_17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94ca1acfc1_0_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4ca1acfc1_0_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94ca1acfc1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9287d1c8be_0_53: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9287d1c8b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94ca1acfc1_0_6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94ca1acfc1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94ca1acfc1_0_7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94ca1acfc1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94ca1acfc1_0_8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94ca1acfc1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87fc448515_0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7fc44851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94ca1acfc1_0_9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94ca1acfc1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94ca1acfc1_0_10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94ca1acfc1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94ca1acfc1_0_1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94ca1acfc1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94ca1acfc1_0_18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94ca1acfc1_0_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94ca1acfc1_0_20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94ca1acfc1_0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93187eaf44_0_5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93187eaf4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94ca1acfc1_0_21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g94ca1acfc1_0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93187eaf44_2_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93187eaf44_2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88e3151951_0_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88e3151951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94ca1acfc1_0_22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94ca1acfc1_0_2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9287d1c8be_0_23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9287d1c8be_0_2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93187eaf44_2_2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93187eaf44_2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93187eaf44_2_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g93187eaf44_2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94ca1acfc1_0_23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g94ca1acfc1_0_2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93187eaf44_2_5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93187eaf44_2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93187eaf44_2_6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g93187eaf44_2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93187eaf44_2_7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g93187eaf44_2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93187eaf44_2_9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g93187eaf44_2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930e44a5dc_0_1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g930e44a5dc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93187eaf44_2_4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g93187eaf44_2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930e44a5dc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g930e44a5d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3187eaf44_0_6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3187eaf4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93187eaf44_2_10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g93187eaf44_2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9287d1c8be_0_17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g9287d1c8be_0_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93187eaf44_3_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0" name="Google Shape;470;g93187eaf44_3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6e107504d6_0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1" name="Google Shape;481;g6e107504d6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4ca1acfc1_0_24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94ca1acfc1_0_2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93187eaf44_0_4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93187eaf44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3187eaf44_0_7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93187eaf44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93187eaf44_3_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93187eaf44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93187eaf44_0_2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93187eaf44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hyperlink" Target="http://www.youtube.com/watch?v=uBkB7iH19Ok" TargetMode="External"/><Relationship Id="rId5" Type="http://schemas.openxmlformats.org/officeDocument/2006/relationships/image" Target="../media/image1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hyperlink" Target="https://github.com/dphi-official/Deep_Learning_Bootcamp/blob/master/Optimization_Techniques/OptimisingNeuralNetwork.ipynb" TargetMode="Externa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hyperlink" Target="http://www.youtube.com/watch?v=iuJgyiS7BKM" TargetMode="External"/><Relationship Id="rId5" Type="http://schemas.openxmlformats.org/officeDocument/2006/relationships/image" Target="../media/image16.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2.png"/><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hyperlink" Target="http://www.youtube.com/watch?v=NhZVe50QwPM" TargetMode="External"/><Relationship Id="rId4"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hyperlink" Target="https://github.com/dphi-official/Deep_Learning_Bootcamp/blob/master/Optimization_Techniques/Regularization_and_Dropout.ipynb" TargetMode="External"/><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hyperlink" Target="https://docs.google.com/presentation/d/13TTZ67amE1l80w4A-N2ro9DD9mNeR6RG-UbALpobzk0/edit?usp=sharing" TargetMode="External"/><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hyperlink" Target="https://towardsdatascience.com/an-intuitive-explanation-to-dropout-749c7fb5395c" TargetMode="External"/><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9.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www.youtube.com/watch?v=Uzkhn5ENJzQ" TargetMode="Externa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hyperlink" Target="http://www.youtube.com/watch?v=Zi-0rlM4RDs" TargetMode="External"/><Relationship Id="rId5"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p:nvPr/>
        </p:nvSpPr>
        <p:spPr>
          <a:xfrm>
            <a:off x="-12475" y="6114475"/>
            <a:ext cx="9156600" cy="781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835450" y="2026213"/>
            <a:ext cx="76635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Welcome to Deep Learning</a:t>
            </a:r>
            <a:endParaRPr b="1" sz="3400">
              <a:latin typeface="Open Sans"/>
              <a:ea typeface="Open Sans"/>
              <a:cs typeface="Open Sans"/>
              <a:sym typeface="Open Sans"/>
            </a:endParaRPr>
          </a:p>
          <a:p>
            <a:pPr indent="0" lvl="0" marL="0" rtl="0" algn="ctr">
              <a:spcBef>
                <a:spcPts val="0"/>
              </a:spcBef>
              <a:spcAft>
                <a:spcPts val="0"/>
              </a:spcAft>
              <a:buNone/>
            </a:pPr>
            <a:r>
              <a:rPr b="1" lang="en" sz="3400">
                <a:latin typeface="Open Sans"/>
                <a:ea typeface="Open Sans"/>
                <a:cs typeface="Open Sans"/>
                <a:sym typeface="Open Sans"/>
              </a:rPr>
              <a:t> Online Bootcamp</a:t>
            </a:r>
            <a:endParaRPr b="1" sz="3400">
              <a:latin typeface="Open Sans"/>
              <a:ea typeface="Open Sans"/>
              <a:cs typeface="Open Sans"/>
              <a:sym typeface="Open Sans"/>
            </a:endParaRPr>
          </a:p>
        </p:txBody>
      </p:sp>
      <p:pic>
        <p:nvPicPr>
          <p:cNvPr id="58" name="Google Shape;58;p13"/>
          <p:cNvPicPr preferRelativeResize="0"/>
          <p:nvPr/>
        </p:nvPicPr>
        <p:blipFill>
          <a:blip r:embed="rId3">
            <a:alphaModFix/>
          </a:blip>
          <a:stretch>
            <a:fillRect/>
          </a:stretch>
        </p:blipFill>
        <p:spPr>
          <a:xfrm>
            <a:off x="2840341" y="4329500"/>
            <a:ext cx="3463325" cy="1039000"/>
          </a:xfrm>
          <a:prstGeom prst="rect">
            <a:avLst/>
          </a:prstGeom>
          <a:noFill/>
          <a:ln>
            <a:noFill/>
          </a:ln>
        </p:spPr>
      </p:pic>
      <p:sp>
        <p:nvSpPr>
          <p:cNvPr id="59" name="Google Shape;59;p13"/>
          <p:cNvSpPr txBox="1"/>
          <p:nvPr/>
        </p:nvSpPr>
        <p:spPr>
          <a:xfrm>
            <a:off x="228600" y="3298225"/>
            <a:ext cx="86010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Open Sans"/>
                <a:ea typeface="Open Sans"/>
                <a:cs typeface="Open Sans"/>
                <a:sym typeface="Open Sans"/>
              </a:rPr>
              <a:t>Day 9, 10 - Optimizing a Neural Network - Part 1</a:t>
            </a:r>
            <a:endParaRPr b="1" sz="3400">
              <a:solidFill>
                <a:srgbClr val="66666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2" name="Google Shape;142;p2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43" name="Google Shape;143;p22"/>
          <p:cNvGrpSpPr/>
          <p:nvPr/>
        </p:nvGrpSpPr>
        <p:grpSpPr>
          <a:xfrm>
            <a:off x="0" y="5976100"/>
            <a:ext cx="9144000" cy="919800"/>
            <a:chOff x="0" y="5976100"/>
            <a:chExt cx="9144000" cy="919800"/>
          </a:xfrm>
        </p:grpSpPr>
        <p:sp>
          <p:nvSpPr>
            <p:cNvPr id="144" name="Google Shape;144;p22"/>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p22"/>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46" name="Google Shape;146;p22"/>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Train, Validation and Test Set</a:t>
            </a:r>
            <a:endParaRPr sz="4600">
              <a:solidFill>
                <a:srgbClr val="434343"/>
              </a:solidFill>
              <a:latin typeface="Economica"/>
              <a:ea typeface="Economica"/>
              <a:cs typeface="Economica"/>
              <a:sym typeface="Economica"/>
            </a:endParaRPr>
          </a:p>
        </p:txBody>
      </p:sp>
      <p:pic>
        <p:nvPicPr>
          <p:cNvPr id="147" name="Google Shape;147;p22"/>
          <p:cNvPicPr preferRelativeResize="0"/>
          <p:nvPr/>
        </p:nvPicPr>
        <p:blipFill>
          <a:blip r:embed="rId4">
            <a:alphaModFix/>
          </a:blip>
          <a:stretch>
            <a:fillRect/>
          </a:stretch>
        </p:blipFill>
        <p:spPr>
          <a:xfrm>
            <a:off x="3167888" y="1115550"/>
            <a:ext cx="5976114" cy="4696101"/>
          </a:xfrm>
          <a:prstGeom prst="rect">
            <a:avLst/>
          </a:prstGeom>
          <a:noFill/>
          <a:ln>
            <a:noFill/>
          </a:ln>
        </p:spPr>
      </p:pic>
      <p:sp>
        <p:nvSpPr>
          <p:cNvPr id="148" name="Google Shape;148;p22"/>
          <p:cNvSpPr txBox="1"/>
          <p:nvPr/>
        </p:nvSpPr>
        <p:spPr>
          <a:xfrm>
            <a:off x="238775" y="1332475"/>
            <a:ext cx="3467100" cy="5379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b="1" lang="en" sz="1800">
                <a:latin typeface="Open Sans"/>
                <a:ea typeface="Open Sans"/>
                <a:cs typeface="Open Sans"/>
                <a:sym typeface="Open Sans"/>
              </a:rPr>
              <a:t>Training Dataset:</a:t>
            </a:r>
            <a:r>
              <a:rPr lang="en" sz="1800">
                <a:latin typeface="Open Sans"/>
                <a:ea typeface="Open Sans"/>
                <a:cs typeface="Open Sans"/>
                <a:sym typeface="Open Sans"/>
              </a:rPr>
              <a:t> The sample of data used to fit (train) the model.</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b="1" lang="en" sz="1800">
                <a:latin typeface="Open Sans"/>
                <a:ea typeface="Open Sans"/>
                <a:cs typeface="Open Sans"/>
                <a:sym typeface="Open Sans"/>
              </a:rPr>
              <a:t>Validation Dataset:</a:t>
            </a:r>
            <a:r>
              <a:rPr lang="en" sz="1800">
                <a:latin typeface="Open Sans"/>
                <a:ea typeface="Open Sans"/>
                <a:cs typeface="Open Sans"/>
                <a:sym typeface="Open Sans"/>
              </a:rPr>
              <a:t> The sample of data used to provide an evaluation of model’s performance while tuning model hyperparameters.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b="1" lang="en" sz="1800">
                <a:latin typeface="Open Sans"/>
                <a:ea typeface="Open Sans"/>
                <a:cs typeface="Open Sans"/>
                <a:sym typeface="Open Sans"/>
              </a:rPr>
              <a:t>Test Dataset:</a:t>
            </a:r>
            <a:r>
              <a:rPr lang="en" sz="1800">
                <a:latin typeface="Open Sans"/>
                <a:ea typeface="Open Sans"/>
                <a:cs typeface="Open Sans"/>
                <a:sym typeface="Open Sans"/>
              </a:rPr>
              <a:t> The sample of data used for the final evaluation of model’s performance</a:t>
            </a:r>
            <a:endParaRPr sz="1800">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52" name="Shape 152"/>
        <p:cNvGrpSpPr/>
        <p:nvPr/>
      </p:nvGrpSpPr>
      <p:grpSpPr>
        <a:xfrm>
          <a:off x="0" y="0"/>
          <a:ext cx="0" cy="0"/>
          <a:chOff x="0" y="0"/>
          <a:chExt cx="0" cy="0"/>
        </a:xfrm>
      </p:grpSpPr>
      <p:sp>
        <p:nvSpPr>
          <p:cNvPr id="153" name="Google Shape;153;p23"/>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Overfitting and Underfitting</a:t>
            </a:r>
            <a:endParaRPr b="1" sz="3000">
              <a:solidFill>
                <a:schemeClr val="lt1"/>
              </a:solidFill>
              <a:latin typeface="Open Sans"/>
              <a:ea typeface="Open Sans"/>
              <a:cs typeface="Open Sans"/>
              <a:sym typeface="Open Sans"/>
            </a:endParaRPr>
          </a:p>
        </p:txBody>
      </p:sp>
      <p:sp>
        <p:nvSpPr>
          <p:cNvPr id="154" name="Google Shape;154;p2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0" name="Google Shape;160;p2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61" name="Google Shape;161;p2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Overfitting - Underfitting</a:t>
            </a:r>
            <a:endParaRPr sz="4800">
              <a:solidFill>
                <a:srgbClr val="434343"/>
              </a:solidFill>
              <a:latin typeface="Economica"/>
              <a:ea typeface="Economica"/>
              <a:cs typeface="Economica"/>
              <a:sym typeface="Economica"/>
            </a:endParaRPr>
          </a:p>
        </p:txBody>
      </p:sp>
      <p:sp>
        <p:nvSpPr>
          <p:cNvPr id="162" name="Google Shape;162;p24"/>
          <p:cNvSpPr txBox="1"/>
          <p:nvPr/>
        </p:nvSpPr>
        <p:spPr>
          <a:xfrm>
            <a:off x="229200" y="1044026"/>
            <a:ext cx="8685600" cy="55143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2400">
              <a:latin typeface="Open Sans"/>
              <a:ea typeface="Open Sans"/>
              <a:cs typeface="Open Sans"/>
              <a:sym typeface="Open Sans"/>
            </a:endParaRPr>
          </a:p>
        </p:txBody>
      </p:sp>
      <p:pic>
        <p:nvPicPr>
          <p:cNvPr id="163" name="Google Shape;163;p24"/>
          <p:cNvPicPr preferRelativeResize="0"/>
          <p:nvPr/>
        </p:nvPicPr>
        <p:blipFill rotWithShape="1">
          <a:blip r:embed="rId3">
            <a:alphaModFix/>
          </a:blip>
          <a:srcRect b="0" l="0" r="0" t="9665"/>
          <a:stretch/>
        </p:blipFill>
        <p:spPr>
          <a:xfrm>
            <a:off x="37650" y="1044024"/>
            <a:ext cx="9144001" cy="5607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9" name="Google Shape;169;p2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70" name="Google Shape;170;p25"/>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Overfitting is a scenario where your model </a:t>
            </a:r>
            <a:r>
              <a:rPr b="1" lang="en" sz="2200">
                <a:latin typeface="Open Sans"/>
                <a:ea typeface="Open Sans"/>
                <a:cs typeface="Open Sans"/>
                <a:sym typeface="Open Sans"/>
              </a:rPr>
              <a:t>performs well on training data</a:t>
            </a:r>
            <a:r>
              <a:rPr lang="en" sz="2200">
                <a:latin typeface="Open Sans"/>
                <a:ea typeface="Open Sans"/>
                <a:cs typeface="Open Sans"/>
                <a:sym typeface="Open Sans"/>
              </a:rPr>
              <a:t> but </a:t>
            </a:r>
            <a:r>
              <a:rPr b="1" lang="en" sz="2200">
                <a:latin typeface="Open Sans"/>
                <a:ea typeface="Open Sans"/>
                <a:cs typeface="Open Sans"/>
                <a:sym typeface="Open Sans"/>
              </a:rPr>
              <a:t>performs poorly on data not seen during training</a:t>
            </a:r>
            <a:r>
              <a:rPr lang="en" sz="2200">
                <a:latin typeface="Open Sans"/>
                <a:ea typeface="Open Sans"/>
                <a:cs typeface="Open Sans"/>
                <a:sym typeface="Open Sans"/>
              </a:rPr>
              <a:t>.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This basically means that your model has </a:t>
            </a:r>
            <a:r>
              <a:rPr b="1" lang="en" sz="2200">
                <a:latin typeface="Open Sans"/>
                <a:ea typeface="Open Sans"/>
                <a:cs typeface="Open Sans"/>
                <a:sym typeface="Open Sans"/>
              </a:rPr>
              <a:t>memorized the training data</a:t>
            </a:r>
            <a:r>
              <a:rPr lang="en" sz="2200">
                <a:latin typeface="Open Sans"/>
                <a:ea typeface="Open Sans"/>
                <a:cs typeface="Open Sans"/>
                <a:sym typeface="Open Sans"/>
              </a:rPr>
              <a:t> instead of learning the relationships between features and labels.</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Imagine getting a </a:t>
            </a:r>
            <a:r>
              <a:rPr b="1" lang="en" sz="2200">
                <a:latin typeface="Open Sans"/>
                <a:ea typeface="Open Sans"/>
                <a:cs typeface="Open Sans"/>
                <a:sym typeface="Open Sans"/>
              </a:rPr>
              <a:t>‘too good to be true’ accuracy on training data</a:t>
            </a:r>
            <a:r>
              <a:rPr lang="en" sz="2200">
                <a:latin typeface="Open Sans"/>
                <a:ea typeface="Open Sans"/>
                <a:cs typeface="Open Sans"/>
                <a:sym typeface="Open Sans"/>
              </a:rPr>
              <a:t> but a </a:t>
            </a:r>
            <a:r>
              <a:rPr b="1" lang="en" sz="2200">
                <a:latin typeface="Open Sans"/>
                <a:ea typeface="Open Sans"/>
                <a:cs typeface="Open Sans"/>
                <a:sym typeface="Open Sans"/>
              </a:rPr>
              <a:t>bad accuracy on test/validation data</a:t>
            </a:r>
            <a:r>
              <a:rPr lang="en" sz="2200">
                <a:latin typeface="Open Sans"/>
                <a:ea typeface="Open Sans"/>
                <a:cs typeface="Open Sans"/>
                <a:sym typeface="Open Sans"/>
              </a:rPr>
              <a:t>. That’s overfitting for you.</a:t>
            </a:r>
            <a:endParaRPr sz="2200">
              <a:latin typeface="Open Sans"/>
              <a:ea typeface="Open Sans"/>
              <a:cs typeface="Open Sans"/>
              <a:sym typeface="Open Sans"/>
            </a:endParaRPr>
          </a:p>
        </p:txBody>
      </p:sp>
      <p:sp>
        <p:nvSpPr>
          <p:cNvPr id="171" name="Google Shape;171;p25"/>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Overfitting</a:t>
            </a:r>
            <a:endParaRPr sz="4600">
              <a:solidFill>
                <a:srgbClr val="434343"/>
              </a:solidFill>
              <a:latin typeface="Economica"/>
              <a:ea typeface="Economica"/>
              <a:cs typeface="Economica"/>
              <a:sym typeface="Economica"/>
            </a:endParaRPr>
          </a:p>
        </p:txBody>
      </p:sp>
      <p:grpSp>
        <p:nvGrpSpPr>
          <p:cNvPr id="172" name="Google Shape;172;p25"/>
          <p:cNvGrpSpPr/>
          <p:nvPr/>
        </p:nvGrpSpPr>
        <p:grpSpPr>
          <a:xfrm>
            <a:off x="0" y="5976100"/>
            <a:ext cx="9144000" cy="919800"/>
            <a:chOff x="0" y="5976100"/>
            <a:chExt cx="9144000" cy="919800"/>
          </a:xfrm>
        </p:grpSpPr>
        <p:sp>
          <p:nvSpPr>
            <p:cNvPr id="173" name="Google Shape;173;p2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4" name="Google Shape;174;p25"/>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0" name="Google Shape;180;p2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81" name="Google Shape;181;p26"/>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A machine learning algorithm is said to have underfitting when it </a:t>
            </a:r>
            <a:r>
              <a:rPr b="1" lang="en" sz="2200">
                <a:latin typeface="Open Sans"/>
                <a:ea typeface="Open Sans"/>
                <a:cs typeface="Open Sans"/>
                <a:sym typeface="Open Sans"/>
              </a:rPr>
              <a:t>cannot capture the underlying trend of the data. </a:t>
            </a:r>
            <a:endParaRPr b="1"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You can think of underfitting to be the opposite of overfitting.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Overfitting learns the training data TOO well whereas Underfitting is not able to learn the data sufficiently well.</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Imagine </a:t>
            </a:r>
            <a:r>
              <a:rPr b="1" lang="en" sz="2200">
                <a:latin typeface="Open Sans"/>
                <a:ea typeface="Open Sans"/>
                <a:cs typeface="Open Sans"/>
                <a:sym typeface="Open Sans"/>
              </a:rPr>
              <a:t>neither getting a good accuracy in training data, nor in test/validation data</a:t>
            </a:r>
            <a:r>
              <a:rPr lang="en" sz="2200">
                <a:latin typeface="Open Sans"/>
                <a:ea typeface="Open Sans"/>
                <a:cs typeface="Open Sans"/>
                <a:sym typeface="Open Sans"/>
              </a:rPr>
              <a:t>. That’s underfitting for you.</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p:txBody>
      </p:sp>
      <p:sp>
        <p:nvSpPr>
          <p:cNvPr id="182" name="Google Shape;182;p26"/>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Under</a:t>
            </a:r>
            <a:r>
              <a:rPr lang="en" sz="4600">
                <a:solidFill>
                  <a:srgbClr val="434343"/>
                </a:solidFill>
                <a:latin typeface="Economica"/>
                <a:ea typeface="Economica"/>
                <a:cs typeface="Economica"/>
                <a:sym typeface="Economica"/>
              </a:rPr>
              <a:t>fitting</a:t>
            </a:r>
            <a:endParaRPr sz="4600">
              <a:solidFill>
                <a:srgbClr val="434343"/>
              </a:solidFill>
              <a:latin typeface="Economica"/>
              <a:ea typeface="Economica"/>
              <a:cs typeface="Economica"/>
              <a:sym typeface="Economica"/>
            </a:endParaRPr>
          </a:p>
        </p:txBody>
      </p:sp>
      <p:grpSp>
        <p:nvGrpSpPr>
          <p:cNvPr id="183" name="Google Shape;183;p26"/>
          <p:cNvGrpSpPr/>
          <p:nvPr/>
        </p:nvGrpSpPr>
        <p:grpSpPr>
          <a:xfrm>
            <a:off x="0" y="5976100"/>
            <a:ext cx="9144000" cy="919800"/>
            <a:chOff x="0" y="5976100"/>
            <a:chExt cx="9144000" cy="919800"/>
          </a:xfrm>
        </p:grpSpPr>
        <p:sp>
          <p:nvSpPr>
            <p:cNvPr id="184" name="Google Shape;184;p2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5" name="Google Shape;185;p26"/>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1" name="Google Shape;191;p2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92" name="Google Shape;192;p27"/>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Overfitting - Underfitting</a:t>
            </a:r>
            <a:endParaRPr sz="4800">
              <a:solidFill>
                <a:srgbClr val="434343"/>
              </a:solidFill>
              <a:latin typeface="Economica"/>
              <a:ea typeface="Economica"/>
              <a:cs typeface="Economica"/>
              <a:sym typeface="Economica"/>
            </a:endParaRPr>
          </a:p>
        </p:txBody>
      </p:sp>
      <p:sp>
        <p:nvSpPr>
          <p:cNvPr id="193" name="Google Shape;193;p27"/>
          <p:cNvSpPr txBox="1"/>
          <p:nvPr/>
        </p:nvSpPr>
        <p:spPr>
          <a:xfrm>
            <a:off x="229200" y="1044026"/>
            <a:ext cx="8685600" cy="55143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2400">
              <a:latin typeface="Open Sans"/>
              <a:ea typeface="Open Sans"/>
              <a:cs typeface="Open Sans"/>
              <a:sym typeface="Open Sans"/>
            </a:endParaRPr>
          </a:p>
        </p:txBody>
      </p:sp>
      <p:pic>
        <p:nvPicPr>
          <p:cNvPr id="194" name="Google Shape;194;p27"/>
          <p:cNvPicPr preferRelativeResize="0"/>
          <p:nvPr/>
        </p:nvPicPr>
        <p:blipFill>
          <a:blip r:embed="rId3">
            <a:alphaModFix/>
          </a:blip>
          <a:stretch>
            <a:fillRect/>
          </a:stretch>
        </p:blipFill>
        <p:spPr>
          <a:xfrm>
            <a:off x="0" y="1554480"/>
            <a:ext cx="9144000" cy="374904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98" name="Shape 198"/>
        <p:cNvGrpSpPr/>
        <p:nvPr/>
      </p:nvGrpSpPr>
      <p:grpSpPr>
        <a:xfrm>
          <a:off x="0" y="0"/>
          <a:ext cx="0" cy="0"/>
          <a:chOff x="0" y="0"/>
          <a:chExt cx="0" cy="0"/>
        </a:xfrm>
      </p:grpSpPr>
      <p:sp>
        <p:nvSpPr>
          <p:cNvPr id="199" name="Google Shape;199;p28"/>
          <p:cNvSpPr txBox="1"/>
          <p:nvPr>
            <p:ph type="title"/>
          </p:nvPr>
        </p:nvSpPr>
        <p:spPr>
          <a:xfrm>
            <a:off x="112200" y="254820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Bias and Variance</a:t>
            </a:r>
            <a:endParaRPr b="1" sz="3000">
              <a:solidFill>
                <a:schemeClr val="lt1"/>
              </a:solidFill>
              <a:latin typeface="Open Sans"/>
              <a:ea typeface="Open Sans"/>
              <a:cs typeface="Open Sans"/>
              <a:sym typeface="Open Sans"/>
            </a:endParaRPr>
          </a:p>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And how they are related to </a:t>
            </a:r>
            <a:endParaRPr b="1" sz="3000">
              <a:solidFill>
                <a:schemeClr val="lt1"/>
              </a:solidFill>
              <a:latin typeface="Open Sans"/>
              <a:ea typeface="Open Sans"/>
              <a:cs typeface="Open Sans"/>
              <a:sym typeface="Open Sans"/>
            </a:endParaRPr>
          </a:p>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underfitting and overfitting</a:t>
            </a:r>
            <a:endParaRPr b="1" sz="3000">
              <a:solidFill>
                <a:schemeClr val="lt1"/>
              </a:solidFill>
              <a:latin typeface="Open Sans"/>
              <a:ea typeface="Open Sans"/>
              <a:cs typeface="Open Sans"/>
              <a:sym typeface="Open Sans"/>
            </a:endParaRPr>
          </a:p>
        </p:txBody>
      </p:sp>
      <p:sp>
        <p:nvSpPr>
          <p:cNvPr id="200" name="Google Shape;200;p2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6" name="Google Shape;206;p2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07" name="Google Shape;207;p29"/>
          <p:cNvSpPr txBox="1"/>
          <p:nvPr/>
        </p:nvSpPr>
        <p:spPr>
          <a:xfrm>
            <a:off x="331625" y="975200"/>
            <a:ext cx="8598000" cy="57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In dictionary terms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rPr b="1" lang="en" sz="2000">
                <a:latin typeface="Open Sans"/>
                <a:ea typeface="Open Sans"/>
                <a:cs typeface="Open Sans"/>
                <a:sym typeface="Open Sans"/>
              </a:rPr>
              <a:t>Bias : </a:t>
            </a:r>
            <a:r>
              <a:rPr lang="en" sz="2000">
                <a:latin typeface="Open Sans"/>
                <a:ea typeface="Open Sans"/>
                <a:cs typeface="Open Sans"/>
                <a:sym typeface="Open Sans"/>
              </a:rPr>
              <a:t>Prejudice in favor of or against one thing, person, or group compared with another, usually in a way considered to be unfair.</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rPr b="1" lang="en" sz="2000">
                <a:latin typeface="Open Sans"/>
                <a:ea typeface="Open Sans"/>
                <a:cs typeface="Open Sans"/>
                <a:sym typeface="Open Sans"/>
              </a:rPr>
              <a:t>Variance:</a:t>
            </a:r>
            <a:r>
              <a:rPr lang="en" sz="2000">
                <a:latin typeface="Open Sans"/>
                <a:ea typeface="Open Sans"/>
                <a:cs typeface="Open Sans"/>
                <a:sym typeface="Open Sans"/>
              </a:rPr>
              <a:t> The state or fact of disagreeing or quarreling.</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000">
                <a:highlight>
                  <a:srgbClr val="FFFF00"/>
                </a:highlight>
                <a:latin typeface="Open Sans"/>
                <a:ea typeface="Open Sans"/>
                <a:cs typeface="Open Sans"/>
                <a:sym typeface="Open Sans"/>
              </a:rPr>
              <a:t>In short, Bias represents how unfair is something towards others, and Variance represents how likely something changes with respect to others.</a:t>
            </a:r>
            <a:endParaRPr sz="2000">
              <a:highlight>
                <a:srgbClr val="FFFF00"/>
              </a:highlight>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Confusing ? Worry not. The next example will clarify all your doubts.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208" name="Google Shape;208;p29"/>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Bias and Variance in real world</a:t>
            </a:r>
            <a:endParaRPr sz="4600">
              <a:solidFill>
                <a:srgbClr val="434343"/>
              </a:solidFill>
              <a:latin typeface="Economica"/>
              <a:ea typeface="Economica"/>
              <a:cs typeface="Economica"/>
              <a:sym typeface="Economic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4" name="Google Shape;214;p3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15" name="Google Shape;215;p30"/>
          <p:cNvSpPr txBox="1"/>
          <p:nvPr/>
        </p:nvSpPr>
        <p:spPr>
          <a:xfrm>
            <a:off x="331625" y="1154050"/>
            <a:ext cx="8598000" cy="55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Let’s assume you have called two weather examiners, Mr. Bishop and Mr. Varian to test if it will rain or not.</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Mr. Bishop loves rain a lot. And Mr. Varian is a bookworm.</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Let us talk about the conditions for rain. </a:t>
            </a:r>
            <a:endParaRPr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b="1" lang="en" sz="2000">
                <a:latin typeface="Open Sans"/>
                <a:ea typeface="Open Sans"/>
                <a:cs typeface="Open Sans"/>
                <a:sym typeface="Open Sans"/>
              </a:rPr>
              <a:t>It rains only if it’s little humid.</a:t>
            </a:r>
            <a:endParaRPr b="1" sz="2000">
              <a:latin typeface="Open Sans"/>
              <a:ea typeface="Open Sans"/>
              <a:cs typeface="Open Sans"/>
              <a:sym typeface="Open Sans"/>
            </a:endParaRPr>
          </a:p>
          <a:p>
            <a:pPr indent="0" lvl="0" marL="0" rtl="0" algn="l">
              <a:spcBef>
                <a:spcPts val="0"/>
              </a:spcBef>
              <a:spcAft>
                <a:spcPts val="0"/>
              </a:spcAft>
              <a:buNone/>
            </a:pPr>
            <a:r>
              <a:t/>
            </a:r>
            <a:endParaRPr b="1"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b="1" lang="en" sz="2000">
                <a:latin typeface="Open Sans"/>
                <a:ea typeface="Open Sans"/>
                <a:cs typeface="Open Sans"/>
                <a:sym typeface="Open Sans"/>
              </a:rPr>
              <a:t>It does not rain if it's windy, hot or freezing.</a:t>
            </a:r>
            <a:endParaRPr b="1"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sp>
        <p:nvSpPr>
          <p:cNvPr id="216" name="Google Shape;216;p30"/>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Example</a:t>
            </a:r>
            <a:endParaRPr sz="4600">
              <a:solidFill>
                <a:srgbClr val="434343"/>
              </a:solidFill>
              <a:latin typeface="Economica"/>
              <a:ea typeface="Economica"/>
              <a:cs typeface="Economica"/>
              <a:sym typeface="Economica"/>
            </a:endParaRPr>
          </a:p>
        </p:txBody>
      </p:sp>
      <p:grpSp>
        <p:nvGrpSpPr>
          <p:cNvPr id="217" name="Google Shape;217;p30"/>
          <p:cNvGrpSpPr/>
          <p:nvPr/>
        </p:nvGrpSpPr>
        <p:grpSpPr>
          <a:xfrm>
            <a:off x="0" y="5976100"/>
            <a:ext cx="9144000" cy="919800"/>
            <a:chOff x="0" y="5976100"/>
            <a:chExt cx="9144000" cy="919800"/>
          </a:xfrm>
        </p:grpSpPr>
        <p:sp>
          <p:nvSpPr>
            <p:cNvPr id="218" name="Google Shape;218;p3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9" name="Google Shape;219;p30"/>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5" name="Google Shape;225;p3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26" name="Google Shape;226;p31"/>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You ask Mr. Bishop (Despite of his training, he is too biased towards rain)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Me :Sir, its extremely hot out here, will it rain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Mr. Bishop : Yup.</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Me :Sir, its little windy, will it rain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Mr. Bishop : May be not.</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Me :Sir, its freezing will it rain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Mr. Bishop : Yes of course.</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Me :Sir, its little humid, will it rain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Mr. Bishop : Damn sure.</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Did you notice, Mr. Bishop is highly Biased towards chances of having rain. During the test, he is unable to predict most of them correctly.</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This condition is called </a:t>
            </a:r>
            <a:r>
              <a:rPr b="1" lang="en" sz="1800">
                <a:latin typeface="Open Sans"/>
                <a:ea typeface="Open Sans"/>
                <a:cs typeface="Open Sans"/>
                <a:sym typeface="Open Sans"/>
              </a:rPr>
              <a:t>under fitting</a:t>
            </a:r>
            <a:r>
              <a:rPr lang="en" sz="1800">
                <a:latin typeface="Open Sans"/>
                <a:ea typeface="Open Sans"/>
                <a:cs typeface="Open Sans"/>
                <a:sym typeface="Open Sans"/>
              </a:rPr>
              <a:t>.</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
        <p:nvSpPr>
          <p:cNvPr id="227" name="Google Shape;227;p31"/>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Mr. Bishop representing Bias</a:t>
            </a:r>
            <a:endParaRPr sz="4600">
              <a:solidFill>
                <a:srgbClr val="434343"/>
              </a:solidFill>
              <a:latin typeface="Economica"/>
              <a:ea typeface="Economica"/>
              <a:cs typeface="Economica"/>
              <a:sym typeface="Economica"/>
            </a:endParaRPr>
          </a:p>
        </p:txBody>
      </p:sp>
      <p:grpSp>
        <p:nvGrpSpPr>
          <p:cNvPr id="228" name="Google Shape;228;p31"/>
          <p:cNvGrpSpPr/>
          <p:nvPr/>
        </p:nvGrpSpPr>
        <p:grpSpPr>
          <a:xfrm>
            <a:off x="0" y="5976100"/>
            <a:ext cx="9144000" cy="919800"/>
            <a:chOff x="0" y="5976100"/>
            <a:chExt cx="9144000" cy="919800"/>
          </a:xfrm>
        </p:grpSpPr>
        <p:sp>
          <p:nvSpPr>
            <p:cNvPr id="229" name="Google Shape;229;p3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0" name="Google Shape;230;p31"/>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 name="Google Shape;65;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66" name="Google Shape;66;p14"/>
          <p:cNvGrpSpPr/>
          <p:nvPr/>
        </p:nvGrpSpPr>
        <p:grpSpPr>
          <a:xfrm>
            <a:off x="0" y="5976100"/>
            <a:ext cx="9144000" cy="919800"/>
            <a:chOff x="0" y="5976100"/>
            <a:chExt cx="9144000" cy="919800"/>
          </a:xfrm>
        </p:grpSpPr>
        <p:sp>
          <p:nvSpPr>
            <p:cNvPr id="67" name="Google Shape;67;p1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69" name="Google Shape;69;p1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Learning Objectives</a:t>
            </a:r>
            <a:endParaRPr sz="4800">
              <a:solidFill>
                <a:srgbClr val="434343"/>
              </a:solidFill>
              <a:latin typeface="Economica"/>
              <a:ea typeface="Economica"/>
              <a:cs typeface="Economica"/>
              <a:sym typeface="Economica"/>
            </a:endParaRPr>
          </a:p>
        </p:txBody>
      </p:sp>
      <p:sp>
        <p:nvSpPr>
          <p:cNvPr id="70" name="Google Shape;70;p14"/>
          <p:cNvSpPr/>
          <p:nvPr/>
        </p:nvSpPr>
        <p:spPr>
          <a:xfrm>
            <a:off x="1134525" y="1410800"/>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Tensorboard</a:t>
            </a:r>
            <a:endParaRPr b="1" sz="1800">
              <a:latin typeface="Roboto"/>
              <a:ea typeface="Roboto"/>
              <a:cs typeface="Roboto"/>
              <a:sym typeface="Roboto"/>
            </a:endParaRPr>
          </a:p>
        </p:txBody>
      </p:sp>
      <p:sp>
        <p:nvSpPr>
          <p:cNvPr id="71" name="Google Shape;71;p14"/>
          <p:cNvSpPr/>
          <p:nvPr/>
        </p:nvSpPr>
        <p:spPr>
          <a:xfrm>
            <a:off x="5330287" y="4322328"/>
            <a:ext cx="22737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Roboto"/>
                <a:ea typeface="Roboto"/>
                <a:cs typeface="Roboto"/>
                <a:sym typeface="Roboto"/>
              </a:rPr>
              <a:t>Techniques to avoid Overfitting - Early Stopping, Regularization, Dropout</a:t>
            </a:r>
            <a:endParaRPr b="1" sz="1600">
              <a:latin typeface="Roboto"/>
              <a:ea typeface="Roboto"/>
              <a:cs typeface="Roboto"/>
              <a:sym typeface="Roboto"/>
            </a:endParaRPr>
          </a:p>
        </p:txBody>
      </p:sp>
      <p:sp>
        <p:nvSpPr>
          <p:cNvPr id="72" name="Google Shape;72;p14"/>
          <p:cNvSpPr/>
          <p:nvPr/>
        </p:nvSpPr>
        <p:spPr>
          <a:xfrm>
            <a:off x="1251925" y="4322325"/>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Bias and Variance</a:t>
            </a:r>
            <a:endParaRPr b="1" sz="1800">
              <a:latin typeface="Roboto"/>
              <a:ea typeface="Roboto"/>
              <a:cs typeface="Roboto"/>
              <a:sym typeface="Roboto"/>
            </a:endParaRPr>
          </a:p>
        </p:txBody>
      </p:sp>
      <p:sp>
        <p:nvSpPr>
          <p:cNvPr id="73" name="Google Shape;73;p14"/>
          <p:cNvSpPr/>
          <p:nvPr/>
        </p:nvSpPr>
        <p:spPr>
          <a:xfrm>
            <a:off x="5301325" y="1489075"/>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Validation Set</a:t>
            </a:r>
            <a:endParaRPr b="1" sz="1800">
              <a:latin typeface="Roboto"/>
              <a:ea typeface="Roboto"/>
              <a:cs typeface="Roboto"/>
              <a:sym typeface="Roboto"/>
            </a:endParaRPr>
          </a:p>
        </p:txBody>
      </p:sp>
      <p:sp>
        <p:nvSpPr>
          <p:cNvPr id="74" name="Google Shape;74;p14"/>
          <p:cNvSpPr/>
          <p:nvPr/>
        </p:nvSpPr>
        <p:spPr>
          <a:xfrm>
            <a:off x="3145750" y="2866550"/>
            <a:ext cx="23316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Overfitting and Underfitting</a:t>
            </a:r>
            <a:endParaRPr b="1" sz="18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6" name="Google Shape;236;p3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37" name="Google Shape;237;p32"/>
          <p:cNvSpPr txBox="1"/>
          <p:nvPr/>
        </p:nvSpPr>
        <p:spPr>
          <a:xfrm>
            <a:off x="331625" y="1227775"/>
            <a:ext cx="8598000" cy="54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Now let us see your conversation with Mr. Varian (a bookworm who completely remembers the training he had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Me :Sir, its extremely hot out here, will it rain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Mr. Varian: Nope.</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Me :Sir, its little windy, will it rain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Mr. Varian: No way.</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Me :Sir, its freezing, will it rain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Mr. Varian: No way.</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Me :Sir, its little humid, will it rain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Mr. Varian: Yes it will.</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
        <p:nvSpPr>
          <p:cNvPr id="238" name="Google Shape;238;p32"/>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Mr. Varian representing Variance</a:t>
            </a:r>
            <a:endParaRPr sz="4600">
              <a:solidFill>
                <a:srgbClr val="434343"/>
              </a:solidFill>
              <a:latin typeface="Economica"/>
              <a:ea typeface="Economica"/>
              <a:cs typeface="Economica"/>
              <a:sym typeface="Economica"/>
            </a:endParaRPr>
          </a:p>
        </p:txBody>
      </p:sp>
      <p:grpSp>
        <p:nvGrpSpPr>
          <p:cNvPr id="239" name="Google Shape;239;p32"/>
          <p:cNvGrpSpPr/>
          <p:nvPr/>
        </p:nvGrpSpPr>
        <p:grpSpPr>
          <a:xfrm>
            <a:off x="0" y="5976100"/>
            <a:ext cx="9144000" cy="919800"/>
            <a:chOff x="0" y="5976100"/>
            <a:chExt cx="9144000" cy="919800"/>
          </a:xfrm>
        </p:grpSpPr>
        <p:sp>
          <p:nvSpPr>
            <p:cNvPr id="240" name="Google Shape;240;p32"/>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1" name="Google Shape;241;p32"/>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7" name="Google Shape;247;p3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48" name="Google Shape;248;p33"/>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Mr. Varian successfully predicted whether it will rain or not. But being a bookworm, Mr. Varian is unknown to the conditions not described in the book during training.</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Now, we ask Mr. Varian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Me :Sir, there is a giant sitting on the cloud who lost his candy. Will it rain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Mr. Varian: Not sure, since the answer is “No” to most of the conditions, there is a high possibility that it will not rain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Now, although the decision of Mr. Varian varies perfectly with the input conditions, he is not able to predict for the new and unseen condition (other general conditions apart from the given specific conditions while training).</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This condition is called </a:t>
            </a:r>
            <a:r>
              <a:rPr b="1" lang="en" sz="1900">
                <a:latin typeface="Open Sans"/>
                <a:ea typeface="Open Sans"/>
                <a:cs typeface="Open Sans"/>
                <a:sym typeface="Open Sans"/>
              </a:rPr>
              <a:t>over fitting.</a:t>
            </a:r>
            <a:r>
              <a:rPr lang="en" sz="1900">
                <a:latin typeface="Open Sans"/>
                <a:ea typeface="Open Sans"/>
                <a:cs typeface="Open Sans"/>
                <a:sym typeface="Open Sans"/>
              </a:rPr>
              <a:t> And it offers </a:t>
            </a:r>
            <a:r>
              <a:rPr b="1" lang="en" sz="1900">
                <a:latin typeface="Open Sans"/>
                <a:ea typeface="Open Sans"/>
                <a:cs typeface="Open Sans"/>
                <a:sym typeface="Open Sans"/>
              </a:rPr>
              <a:t>poor generalizability</a:t>
            </a:r>
            <a:r>
              <a:rPr lang="en" sz="1900">
                <a:latin typeface="Open Sans"/>
                <a:ea typeface="Open Sans"/>
                <a:cs typeface="Open Sans"/>
                <a:sym typeface="Open Sans"/>
              </a:rPr>
              <a:t>.</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grpSp>
        <p:nvGrpSpPr>
          <p:cNvPr id="249" name="Google Shape;249;p33"/>
          <p:cNvGrpSpPr/>
          <p:nvPr/>
        </p:nvGrpSpPr>
        <p:grpSpPr>
          <a:xfrm>
            <a:off x="0" y="5976100"/>
            <a:ext cx="9144000" cy="919800"/>
            <a:chOff x="0" y="5976100"/>
            <a:chExt cx="9144000" cy="919800"/>
          </a:xfrm>
        </p:grpSpPr>
        <p:sp>
          <p:nvSpPr>
            <p:cNvPr id="250" name="Google Shape;250;p33"/>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1" name="Google Shape;251;p33"/>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52" name="Google Shape;252;p33"/>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Mr. Varian representing Variance</a:t>
            </a:r>
            <a:endParaRPr sz="4600">
              <a:solidFill>
                <a:srgbClr val="434343"/>
              </a:solidFill>
              <a:latin typeface="Economica"/>
              <a:ea typeface="Economica"/>
              <a:cs typeface="Economica"/>
              <a:sym typeface="Economic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8" name="Google Shape;258;p3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59" name="Google Shape;259;p34"/>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Then what is better, high bias (high generalizability) or high variance (high accuracy on training data)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Well, the answer is, “Best of both worlds”. We neither need high bias nor high variance. We would want our algorithm to perform better on training set and also offer best result on unseen data (the test set).</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In general, </a:t>
            </a:r>
            <a:r>
              <a:rPr b="1" lang="en" sz="2200">
                <a:latin typeface="Open Sans"/>
                <a:ea typeface="Open Sans"/>
                <a:cs typeface="Open Sans"/>
                <a:sym typeface="Open Sans"/>
              </a:rPr>
              <a:t>having high bias reduces the performance of the algorithm on training set while having high variance reduces performance on unseen data.</a:t>
            </a:r>
            <a:endParaRPr b="1"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This is known as </a:t>
            </a:r>
            <a:r>
              <a:rPr b="1" lang="en" sz="2200">
                <a:latin typeface="Open Sans"/>
                <a:ea typeface="Open Sans"/>
                <a:cs typeface="Open Sans"/>
                <a:sym typeface="Open Sans"/>
              </a:rPr>
              <a:t>Bias Variance Trade off</a:t>
            </a:r>
            <a:r>
              <a:rPr lang="en" sz="2200">
                <a:latin typeface="Open Sans"/>
                <a:ea typeface="Open Sans"/>
                <a:cs typeface="Open Sans"/>
                <a:sym typeface="Open Sans"/>
              </a:rPr>
              <a:t>.</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p:txBody>
      </p:sp>
      <p:grpSp>
        <p:nvGrpSpPr>
          <p:cNvPr id="260" name="Google Shape;260;p34"/>
          <p:cNvGrpSpPr/>
          <p:nvPr/>
        </p:nvGrpSpPr>
        <p:grpSpPr>
          <a:xfrm>
            <a:off x="0" y="5976100"/>
            <a:ext cx="9144000" cy="919800"/>
            <a:chOff x="0" y="5976100"/>
            <a:chExt cx="9144000" cy="919800"/>
          </a:xfrm>
        </p:grpSpPr>
        <p:sp>
          <p:nvSpPr>
            <p:cNvPr id="261" name="Google Shape;261;p3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2" name="Google Shape;262;p3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63" name="Google Shape;263;p34"/>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High Bias or High Variance?</a:t>
            </a:r>
            <a:endParaRPr sz="4600">
              <a:solidFill>
                <a:srgbClr val="434343"/>
              </a:solidFill>
              <a:latin typeface="Economica"/>
              <a:ea typeface="Economica"/>
              <a:cs typeface="Economica"/>
              <a:sym typeface="Economic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9" name="Google Shape;269;p3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70" name="Google Shape;270;p35"/>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200">
                <a:latin typeface="Open Sans"/>
                <a:ea typeface="Open Sans"/>
                <a:cs typeface="Open Sans"/>
                <a:sym typeface="Open Sans"/>
              </a:rPr>
              <a:t>You can combat overfitting by reducing the complexity of your model (i.e. reducing the number of parameters).This is done by :</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Using fewer layers (shallower networks), fewer neurons per layer (narrow networks)</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Using </a:t>
            </a:r>
            <a:r>
              <a:rPr b="1" lang="en" sz="2200">
                <a:latin typeface="Open Sans"/>
                <a:ea typeface="Open Sans"/>
                <a:cs typeface="Open Sans"/>
                <a:sym typeface="Open Sans"/>
              </a:rPr>
              <a:t>Dropouts</a:t>
            </a:r>
            <a:endParaRPr b="1"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Using </a:t>
            </a:r>
            <a:r>
              <a:rPr b="1" lang="en" sz="2200">
                <a:latin typeface="Open Sans"/>
                <a:ea typeface="Open Sans"/>
                <a:cs typeface="Open Sans"/>
                <a:sym typeface="Open Sans"/>
              </a:rPr>
              <a:t>Regularisation</a:t>
            </a:r>
            <a:endParaRPr b="1"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b="1" lang="en" sz="2200">
                <a:latin typeface="Open Sans"/>
                <a:ea typeface="Open Sans"/>
                <a:cs typeface="Open Sans"/>
                <a:sym typeface="Open Sans"/>
              </a:rPr>
              <a:t>Early Stopping</a:t>
            </a:r>
            <a:r>
              <a:rPr lang="en" sz="2200">
                <a:latin typeface="Open Sans"/>
                <a:ea typeface="Open Sans"/>
                <a:cs typeface="Open Sans"/>
                <a:sym typeface="Open Sans"/>
              </a:rPr>
              <a:t> in some cases</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highlight>
                  <a:srgbClr val="CCCCCC"/>
                </a:highlight>
                <a:latin typeface="Open Sans"/>
                <a:ea typeface="Open Sans"/>
                <a:cs typeface="Open Sans"/>
                <a:sym typeface="Open Sans"/>
              </a:rPr>
              <a:t>We’ll learn about all above ‘technical’ terms in the upcoming units. </a:t>
            </a:r>
            <a:endParaRPr sz="2200">
              <a:highlight>
                <a:srgbClr val="CCCCCC"/>
              </a:highlight>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p:txBody>
      </p:sp>
      <p:grpSp>
        <p:nvGrpSpPr>
          <p:cNvPr id="271" name="Google Shape;271;p35"/>
          <p:cNvGrpSpPr/>
          <p:nvPr/>
        </p:nvGrpSpPr>
        <p:grpSpPr>
          <a:xfrm>
            <a:off x="0" y="5976100"/>
            <a:ext cx="9144000" cy="919800"/>
            <a:chOff x="0" y="5976100"/>
            <a:chExt cx="9144000" cy="919800"/>
          </a:xfrm>
        </p:grpSpPr>
        <p:sp>
          <p:nvSpPr>
            <p:cNvPr id="272" name="Google Shape;272;p3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3" name="Google Shape;273;p35"/>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74" name="Google Shape;274;p35"/>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Strategies to avoid overfitting</a:t>
            </a:r>
            <a:endParaRPr sz="4600">
              <a:solidFill>
                <a:srgbClr val="434343"/>
              </a:solidFill>
              <a:latin typeface="Economica"/>
              <a:ea typeface="Economica"/>
              <a:cs typeface="Economica"/>
              <a:sym typeface="Economic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80" name="Google Shape;280;p3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81" name="Google Shape;281;p36"/>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Underfitting is a bit harder to diagno</a:t>
            </a:r>
            <a:r>
              <a:rPr lang="en" sz="2200">
                <a:latin typeface="Open Sans"/>
                <a:ea typeface="Open Sans"/>
                <a:cs typeface="Open Sans"/>
                <a:sym typeface="Open Sans"/>
              </a:rPr>
              <a:t>se.</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Increasing the complexity of your model i.e. increasing layers and number of neurons can help combat underfitting.</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With more layers, the network can learn more sophisticated relationships and perhaps perform well on difficult real-world tasks.</a:t>
            </a:r>
            <a:endParaRPr sz="2200">
              <a:latin typeface="Open Sans"/>
              <a:ea typeface="Open Sans"/>
              <a:cs typeface="Open Sans"/>
              <a:sym typeface="Open Sans"/>
            </a:endParaRPr>
          </a:p>
        </p:txBody>
      </p:sp>
      <p:grpSp>
        <p:nvGrpSpPr>
          <p:cNvPr id="282" name="Google Shape;282;p36"/>
          <p:cNvGrpSpPr/>
          <p:nvPr/>
        </p:nvGrpSpPr>
        <p:grpSpPr>
          <a:xfrm>
            <a:off x="0" y="5976100"/>
            <a:ext cx="9144000" cy="919800"/>
            <a:chOff x="0" y="5976100"/>
            <a:chExt cx="9144000" cy="919800"/>
          </a:xfrm>
        </p:grpSpPr>
        <p:sp>
          <p:nvSpPr>
            <p:cNvPr id="283" name="Google Shape;283;p3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4" name="Google Shape;284;p36"/>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285" name="Google Shape;285;p36"/>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Strategies to avoid underfitting</a:t>
            </a:r>
            <a:endParaRPr sz="4600">
              <a:solidFill>
                <a:srgbClr val="434343"/>
              </a:solidFill>
              <a:latin typeface="Economica"/>
              <a:ea typeface="Economica"/>
              <a:cs typeface="Economica"/>
              <a:sym typeface="Economic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289" name="Shape 289"/>
        <p:cNvGrpSpPr/>
        <p:nvPr/>
      </p:nvGrpSpPr>
      <p:grpSpPr>
        <a:xfrm>
          <a:off x="0" y="0"/>
          <a:ext cx="0" cy="0"/>
          <a:chOff x="0" y="0"/>
          <a:chExt cx="0" cy="0"/>
        </a:xfrm>
      </p:grpSpPr>
      <p:sp>
        <p:nvSpPr>
          <p:cNvPr id="290" name="Google Shape;290;p37"/>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Tackling Overfitting using Early Stopping, Regularization and Dropouts</a:t>
            </a:r>
            <a:endParaRPr b="1" sz="3000">
              <a:solidFill>
                <a:schemeClr val="lt1"/>
              </a:solidFill>
              <a:latin typeface="Open Sans"/>
              <a:ea typeface="Open Sans"/>
              <a:cs typeface="Open Sans"/>
              <a:sym typeface="Open Sans"/>
            </a:endParaRPr>
          </a:p>
        </p:txBody>
      </p:sp>
      <p:sp>
        <p:nvSpPr>
          <p:cNvPr id="291" name="Google Shape;291;p3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7" name="Google Shape;297;p3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98" name="Google Shape;298;p38"/>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When training a large network, there will be a point during training when the model will stop generalizing and start memorizing or learning the noise in the training dataset i.e it will start overfitting which results bad performance when the model is exposed to unseen new dataset.</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In other words, this overfitting of the training dataset will result in an increase in generalization error (model unable to work well on validation/test data), making the model less useful at making predictions on new data.</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000">
                <a:highlight>
                  <a:srgbClr val="D9D9D9"/>
                </a:highlight>
                <a:latin typeface="Open Sans"/>
                <a:ea typeface="Open Sans"/>
                <a:cs typeface="Open Sans"/>
                <a:sym typeface="Open Sans"/>
              </a:rPr>
              <a:t>The challenge is to train the network long enough that it is capable of learning the mapping from inputs to outputs, but training should not be for so long that it overfits the training data.</a:t>
            </a:r>
            <a:endParaRPr sz="2000">
              <a:highlight>
                <a:srgbClr val="D9D9D9"/>
              </a:highlight>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grpSp>
        <p:nvGrpSpPr>
          <p:cNvPr id="299" name="Google Shape;299;p38"/>
          <p:cNvGrpSpPr/>
          <p:nvPr/>
        </p:nvGrpSpPr>
        <p:grpSpPr>
          <a:xfrm>
            <a:off x="0" y="5976100"/>
            <a:ext cx="9144000" cy="919800"/>
            <a:chOff x="0" y="5976100"/>
            <a:chExt cx="9144000" cy="919800"/>
          </a:xfrm>
        </p:grpSpPr>
        <p:sp>
          <p:nvSpPr>
            <p:cNvPr id="300" name="Google Shape;300;p3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1" name="Google Shape;301;p38"/>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302" name="Google Shape;302;p38"/>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Early Stopping</a:t>
            </a:r>
            <a:endParaRPr sz="4600">
              <a:solidFill>
                <a:srgbClr val="434343"/>
              </a:solidFill>
              <a:latin typeface="Economica"/>
              <a:ea typeface="Economica"/>
              <a:cs typeface="Economica"/>
              <a:sym typeface="Economic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8" name="Google Shape;308;p3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309" name="Google Shape;309;p39"/>
          <p:cNvGrpSpPr/>
          <p:nvPr/>
        </p:nvGrpSpPr>
        <p:grpSpPr>
          <a:xfrm>
            <a:off x="0" y="5976100"/>
            <a:ext cx="9144000" cy="919800"/>
            <a:chOff x="0" y="5976100"/>
            <a:chExt cx="9144000" cy="919800"/>
          </a:xfrm>
        </p:grpSpPr>
        <p:sp>
          <p:nvSpPr>
            <p:cNvPr id="310" name="Google Shape;310;p3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1" name="Google Shape;311;p39"/>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312" name="Google Shape;312;p39"/>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Early Stopping</a:t>
            </a:r>
            <a:endParaRPr sz="4600">
              <a:solidFill>
                <a:srgbClr val="434343"/>
              </a:solidFill>
              <a:latin typeface="Economica"/>
              <a:ea typeface="Economica"/>
              <a:cs typeface="Economica"/>
              <a:sym typeface="Economica"/>
            </a:endParaRPr>
          </a:p>
        </p:txBody>
      </p:sp>
      <p:pic>
        <p:nvPicPr>
          <p:cNvPr descr="explain and practice early stopping with tensorflow code example.&#10;&#10;you can practice with below,&#10;https://github.com/minsuk-heo/deeplearning/blob/master/src/MLP_MNIST_Tensorflow_Early_Stopping.ipynb&#10;&#10;all machine learning youtube videos from me,&#10;https://www.youtube.com/playlist?list=PLVNY1HnUlO26x597OgAN8TCgGTiE-38D6" id="313" name="Google Shape;313;p39" title="[Deep Learning] Early Stopping with Tensorflow">
            <a:hlinkClick r:id="rId4"/>
          </p:cNvPr>
          <p:cNvPicPr preferRelativeResize="0"/>
          <p:nvPr/>
        </p:nvPicPr>
        <p:blipFill>
          <a:blip r:embed="rId5">
            <a:alphaModFix/>
          </a:blip>
          <a:stretch>
            <a:fillRect/>
          </a:stretch>
        </p:blipFill>
        <p:spPr>
          <a:xfrm>
            <a:off x="1245913" y="975200"/>
            <a:ext cx="6727484" cy="5045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9" name="Google Shape;319;p4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20" name="Google Shape;320;p40"/>
          <p:cNvSpPr txBox="1"/>
          <p:nvPr/>
        </p:nvSpPr>
        <p:spPr>
          <a:xfrm>
            <a:off x="303225" y="170000"/>
            <a:ext cx="86022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rgbClr val="434343"/>
                </a:solidFill>
                <a:latin typeface="Economica"/>
                <a:ea typeface="Economica"/>
                <a:cs typeface="Economica"/>
                <a:sym typeface="Economica"/>
              </a:rPr>
              <a:t>Let’s understand Overfitting, Underfitting and Early Stopping practically</a:t>
            </a:r>
            <a:endParaRPr sz="3000">
              <a:solidFill>
                <a:srgbClr val="434343"/>
              </a:solidFill>
              <a:latin typeface="Economica"/>
              <a:ea typeface="Economica"/>
              <a:cs typeface="Economica"/>
              <a:sym typeface="Economica"/>
            </a:endParaRPr>
          </a:p>
        </p:txBody>
      </p:sp>
      <p:sp>
        <p:nvSpPr>
          <p:cNvPr id="321" name="Google Shape;321;p40"/>
          <p:cNvSpPr txBox="1"/>
          <p:nvPr/>
        </p:nvSpPr>
        <p:spPr>
          <a:xfrm>
            <a:off x="373950" y="1756025"/>
            <a:ext cx="8685600" cy="250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https://github.com/dphi-official/Deep_Learning_Bootcamp/blob/master/Optimization_Techniques/OptimisingNeuralNetwork.ipynb</a:t>
            </a:r>
            <a:r>
              <a:rPr lang="en" sz="2000">
                <a:solidFill>
                  <a:schemeClr val="dk1"/>
                </a:solidFill>
                <a:latin typeface="Open Sans"/>
                <a:ea typeface="Open Sans"/>
                <a:cs typeface="Open Sans"/>
                <a:sym typeface="Open Sans"/>
              </a:rPr>
              <a:t>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1"/>
              </a:buClr>
              <a:buSzPts val="2000"/>
              <a:buFont typeface="Open Sans"/>
              <a:buChar char="●"/>
            </a:pPr>
            <a:r>
              <a:rPr lang="en" sz="2000">
                <a:solidFill>
                  <a:schemeClr val="dk1"/>
                </a:solidFill>
                <a:latin typeface="Open Sans"/>
                <a:ea typeface="Open Sans"/>
                <a:cs typeface="Open Sans"/>
                <a:sym typeface="Open Sans"/>
              </a:rPr>
              <a:t>Download </a:t>
            </a:r>
            <a:endParaRPr sz="2000">
              <a:solidFill>
                <a:schemeClr val="dk1"/>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1"/>
              </a:buClr>
              <a:buSzPts val="2000"/>
              <a:buFont typeface="Open Sans"/>
              <a:buChar char="●"/>
            </a:pPr>
            <a:r>
              <a:rPr lang="en" sz="2000">
                <a:solidFill>
                  <a:schemeClr val="dk1"/>
                </a:solidFill>
                <a:latin typeface="Open Sans"/>
                <a:ea typeface="Open Sans"/>
                <a:cs typeface="Open Sans"/>
                <a:sym typeface="Open Sans"/>
              </a:rPr>
              <a:t>Extract zip file</a:t>
            </a:r>
            <a:endParaRPr sz="2000">
              <a:solidFill>
                <a:schemeClr val="dk1"/>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1"/>
              </a:buClr>
              <a:buSzPts val="2000"/>
              <a:buFont typeface="Open Sans"/>
              <a:buChar char="●"/>
            </a:pPr>
            <a:r>
              <a:rPr lang="en" sz="2000">
                <a:solidFill>
                  <a:schemeClr val="dk1"/>
                </a:solidFill>
                <a:latin typeface="Open Sans"/>
                <a:ea typeface="Open Sans"/>
                <a:cs typeface="Open Sans"/>
                <a:sym typeface="Open Sans"/>
              </a:rPr>
              <a:t>Open in Jupyter Notebook or Upload on Google Colab</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grpSp>
        <p:nvGrpSpPr>
          <p:cNvPr id="322" name="Google Shape;322;p40"/>
          <p:cNvGrpSpPr/>
          <p:nvPr/>
        </p:nvGrpSpPr>
        <p:grpSpPr>
          <a:xfrm>
            <a:off x="0" y="5976100"/>
            <a:ext cx="9144000" cy="919800"/>
            <a:chOff x="0" y="5976100"/>
            <a:chExt cx="9144000" cy="919800"/>
          </a:xfrm>
        </p:grpSpPr>
        <p:sp>
          <p:nvSpPr>
            <p:cNvPr id="323" name="Google Shape;323;p4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4" name="Google Shape;324;p40"/>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30" name="Google Shape;330;p4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31" name="Google Shape;331;p41"/>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21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1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1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100">
                <a:latin typeface="Open Sans"/>
                <a:ea typeface="Open Sans"/>
                <a:cs typeface="Open Sans"/>
                <a:sym typeface="Open Sans"/>
              </a:rPr>
              <a:t>Regularization is a technique which makes slight modifications to the learning algorithm such that the model generalizes better (Generalization refers to your model's ability to adapt properly to new, previously unseen data). This in turn improves the model’s performance on the unseen data as well.</a:t>
            </a:r>
            <a:endParaRPr sz="21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1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100">
                <a:latin typeface="Open Sans"/>
                <a:ea typeface="Open Sans"/>
                <a:cs typeface="Open Sans"/>
                <a:sym typeface="Open Sans"/>
              </a:rPr>
              <a:t>Remember when we were adding more layers to the model (making it more complex) ? Adding more than required layers might also lead to overfitting.</a:t>
            </a:r>
            <a:endParaRPr sz="2100">
              <a:latin typeface="Open Sans"/>
              <a:ea typeface="Open Sans"/>
              <a:cs typeface="Open Sans"/>
              <a:sym typeface="Open Sans"/>
            </a:endParaRPr>
          </a:p>
          <a:p>
            <a:pPr indent="0" lvl="0" marL="0" rtl="0" algn="l">
              <a:spcBef>
                <a:spcPts val="0"/>
              </a:spcBef>
              <a:spcAft>
                <a:spcPts val="0"/>
              </a:spcAft>
              <a:buNone/>
            </a:pPr>
            <a:r>
              <a:t/>
            </a:r>
            <a:endParaRPr sz="2100">
              <a:latin typeface="Open Sans"/>
              <a:ea typeface="Open Sans"/>
              <a:cs typeface="Open Sans"/>
              <a:sym typeface="Open Sans"/>
            </a:endParaRPr>
          </a:p>
        </p:txBody>
      </p:sp>
      <p:grpSp>
        <p:nvGrpSpPr>
          <p:cNvPr id="332" name="Google Shape;332;p41"/>
          <p:cNvGrpSpPr/>
          <p:nvPr/>
        </p:nvGrpSpPr>
        <p:grpSpPr>
          <a:xfrm>
            <a:off x="0" y="5976100"/>
            <a:ext cx="9144000" cy="919800"/>
            <a:chOff x="0" y="5976100"/>
            <a:chExt cx="9144000" cy="919800"/>
          </a:xfrm>
        </p:grpSpPr>
        <p:sp>
          <p:nvSpPr>
            <p:cNvPr id="333" name="Google Shape;333;p4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4" name="Google Shape;334;p41"/>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335" name="Google Shape;335;p41"/>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Regularization</a:t>
            </a:r>
            <a:endParaRPr sz="4600">
              <a:solidFill>
                <a:srgbClr val="434343"/>
              </a:solidFill>
              <a:latin typeface="Economica"/>
              <a:ea typeface="Economica"/>
              <a:cs typeface="Economica"/>
              <a:sym typeface="Economic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0" name="Google Shape;80;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81" name="Google Shape;81;p15"/>
          <p:cNvSpPr txBox="1"/>
          <p:nvPr/>
        </p:nvSpPr>
        <p:spPr>
          <a:xfrm>
            <a:off x="355975" y="978675"/>
            <a:ext cx="8564400" cy="587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000">
              <a:latin typeface="Open Sans"/>
              <a:ea typeface="Open Sans"/>
              <a:cs typeface="Open Sans"/>
              <a:sym typeface="Open Sans"/>
            </a:endParaRPr>
          </a:p>
          <a:p>
            <a:pPr indent="0" lvl="0" marL="0" rtl="0" algn="ctr">
              <a:spcBef>
                <a:spcPts val="0"/>
              </a:spcBef>
              <a:spcAft>
                <a:spcPts val="0"/>
              </a:spcAft>
              <a:buNone/>
            </a:pPr>
            <a:r>
              <a:rPr lang="en" sz="2000">
                <a:latin typeface="Open Sans"/>
                <a:ea typeface="Open Sans"/>
                <a:cs typeface="Open Sans"/>
                <a:sym typeface="Open Sans"/>
              </a:rPr>
              <a:t>Optimizing a Neural Network or any model for that matter is like tuning a radio. The </a:t>
            </a:r>
            <a:r>
              <a:rPr lang="en" sz="2000">
                <a:latin typeface="Open Sans"/>
                <a:ea typeface="Open Sans"/>
                <a:cs typeface="Open Sans"/>
                <a:sym typeface="Open Sans"/>
              </a:rPr>
              <a:t>difference</a:t>
            </a:r>
            <a:r>
              <a:rPr lang="en" sz="2000">
                <a:latin typeface="Open Sans"/>
                <a:ea typeface="Open Sans"/>
                <a:cs typeface="Open Sans"/>
                <a:sym typeface="Open Sans"/>
              </a:rPr>
              <a:t> is there might be a million knobs to tune </a:t>
            </a:r>
            <a:r>
              <a:rPr lang="en" sz="2000">
                <a:latin typeface="Open Sans"/>
                <a:ea typeface="Open Sans"/>
                <a:cs typeface="Open Sans"/>
                <a:sym typeface="Open Sans"/>
              </a:rPr>
              <a:t>simultaneously</a:t>
            </a:r>
            <a:r>
              <a:rPr lang="en" sz="2000">
                <a:latin typeface="Open Sans"/>
                <a:ea typeface="Open Sans"/>
                <a:cs typeface="Open Sans"/>
                <a:sym typeface="Open Sans"/>
              </a:rPr>
              <a:t>. Let’s have a look at all the knobs one by one.</a:t>
            </a:r>
            <a:endParaRPr sz="2000">
              <a:latin typeface="Open Sans"/>
              <a:ea typeface="Open Sans"/>
              <a:cs typeface="Open Sans"/>
              <a:sym typeface="Open Sans"/>
            </a:endParaRPr>
          </a:p>
          <a:p>
            <a:pPr indent="0" lvl="0" marL="0" rtl="0" algn="ctr">
              <a:spcBef>
                <a:spcPts val="0"/>
              </a:spcBef>
              <a:spcAft>
                <a:spcPts val="0"/>
              </a:spcAft>
              <a:buNone/>
            </a:pPr>
            <a:r>
              <a:t/>
            </a:r>
            <a:endParaRPr sz="2000">
              <a:latin typeface="Open Sans"/>
              <a:ea typeface="Open Sans"/>
              <a:cs typeface="Open Sans"/>
              <a:sym typeface="Open Sans"/>
            </a:endParaRPr>
          </a:p>
          <a:p>
            <a:pPr indent="0" lvl="0" marL="0" rtl="0" algn="ctr">
              <a:spcBef>
                <a:spcPts val="0"/>
              </a:spcBef>
              <a:spcAft>
                <a:spcPts val="0"/>
              </a:spcAft>
              <a:buNone/>
            </a:pPr>
            <a:r>
              <a:t/>
            </a:r>
            <a:endParaRPr sz="2000">
              <a:latin typeface="Open Sans"/>
              <a:ea typeface="Open Sans"/>
              <a:cs typeface="Open Sans"/>
              <a:sym typeface="Open Sans"/>
            </a:endParaRPr>
          </a:p>
        </p:txBody>
      </p:sp>
      <p:grpSp>
        <p:nvGrpSpPr>
          <p:cNvPr id="82" name="Google Shape;82;p15"/>
          <p:cNvGrpSpPr/>
          <p:nvPr/>
        </p:nvGrpSpPr>
        <p:grpSpPr>
          <a:xfrm>
            <a:off x="0" y="5976100"/>
            <a:ext cx="9144000" cy="919800"/>
            <a:chOff x="0" y="5976100"/>
            <a:chExt cx="9144000" cy="919800"/>
          </a:xfrm>
        </p:grpSpPr>
        <p:sp>
          <p:nvSpPr>
            <p:cNvPr id="83" name="Google Shape;83;p1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4" name="Google Shape;84;p15"/>
            <p:cNvPicPr preferRelativeResize="0"/>
            <p:nvPr/>
          </p:nvPicPr>
          <p:blipFill>
            <a:blip r:embed="rId3">
              <a:alphaModFix/>
            </a:blip>
            <a:stretch>
              <a:fillRect/>
            </a:stretch>
          </p:blipFill>
          <p:spPr>
            <a:xfrm>
              <a:off x="3504750" y="6128050"/>
              <a:ext cx="2053000" cy="615900"/>
            </a:xfrm>
            <a:prstGeom prst="rect">
              <a:avLst/>
            </a:prstGeom>
            <a:noFill/>
            <a:ln>
              <a:noFill/>
            </a:ln>
          </p:spPr>
        </p:pic>
      </p:grpSp>
      <p:pic>
        <p:nvPicPr>
          <p:cNvPr id="85" name="Google Shape;85;p15"/>
          <p:cNvPicPr preferRelativeResize="0"/>
          <p:nvPr/>
        </p:nvPicPr>
        <p:blipFill>
          <a:blip r:embed="rId4">
            <a:alphaModFix/>
          </a:blip>
          <a:stretch>
            <a:fillRect/>
          </a:stretch>
        </p:blipFill>
        <p:spPr>
          <a:xfrm>
            <a:off x="2016613" y="2714627"/>
            <a:ext cx="5243125" cy="2949275"/>
          </a:xfrm>
          <a:prstGeom prst="rect">
            <a:avLst/>
          </a:prstGeom>
          <a:noFill/>
          <a:ln>
            <a:noFill/>
          </a:ln>
        </p:spPr>
      </p:pic>
      <p:sp>
        <p:nvSpPr>
          <p:cNvPr id="86" name="Google Shape;86;p15"/>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Optimizing a Neural Network</a:t>
            </a:r>
            <a:endParaRPr sz="4600">
              <a:solidFill>
                <a:srgbClr val="434343"/>
              </a:solidFill>
              <a:latin typeface="Economica"/>
              <a:ea typeface="Economica"/>
              <a:cs typeface="Economica"/>
              <a:sym typeface="Economic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41" name="Google Shape;341;p4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42" name="Google Shape;342;p42"/>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900">
                <a:latin typeface="Open Sans"/>
                <a:ea typeface="Open Sans"/>
                <a:cs typeface="Open Sans"/>
                <a:sym typeface="Open Sans"/>
              </a:rPr>
              <a:t>By looking at the graph below can you guess, what should be an ideal model complexity?</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grpSp>
        <p:nvGrpSpPr>
          <p:cNvPr id="343" name="Google Shape;343;p42"/>
          <p:cNvGrpSpPr/>
          <p:nvPr/>
        </p:nvGrpSpPr>
        <p:grpSpPr>
          <a:xfrm>
            <a:off x="0" y="5976100"/>
            <a:ext cx="9144000" cy="919800"/>
            <a:chOff x="0" y="5976100"/>
            <a:chExt cx="9144000" cy="919800"/>
          </a:xfrm>
        </p:grpSpPr>
        <p:sp>
          <p:nvSpPr>
            <p:cNvPr id="344" name="Google Shape;344;p42"/>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5" name="Google Shape;345;p42"/>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346" name="Google Shape;346;p42"/>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Regularization</a:t>
            </a:r>
            <a:endParaRPr sz="4600">
              <a:solidFill>
                <a:srgbClr val="434343"/>
              </a:solidFill>
              <a:latin typeface="Economica"/>
              <a:ea typeface="Economica"/>
              <a:cs typeface="Economica"/>
              <a:sym typeface="Economica"/>
            </a:endParaRPr>
          </a:p>
        </p:txBody>
      </p:sp>
      <p:pic>
        <p:nvPicPr>
          <p:cNvPr id="347" name="Google Shape;347;p42"/>
          <p:cNvPicPr preferRelativeResize="0"/>
          <p:nvPr/>
        </p:nvPicPr>
        <p:blipFill>
          <a:blip r:embed="rId4">
            <a:alphaModFix/>
          </a:blip>
          <a:stretch>
            <a:fillRect/>
          </a:stretch>
        </p:blipFill>
        <p:spPr>
          <a:xfrm>
            <a:off x="2545338" y="2126699"/>
            <a:ext cx="4207475" cy="3849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53" name="Google Shape;353;p4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354" name="Google Shape;354;p43"/>
          <p:cNvGrpSpPr/>
          <p:nvPr/>
        </p:nvGrpSpPr>
        <p:grpSpPr>
          <a:xfrm>
            <a:off x="0" y="5976100"/>
            <a:ext cx="9144000" cy="919800"/>
            <a:chOff x="0" y="5976100"/>
            <a:chExt cx="9144000" cy="919800"/>
          </a:xfrm>
        </p:grpSpPr>
        <p:sp>
          <p:nvSpPr>
            <p:cNvPr id="355" name="Google Shape;355;p43"/>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6" name="Google Shape;356;p43"/>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357" name="Google Shape;357;p43"/>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Regularization</a:t>
            </a:r>
            <a:endParaRPr sz="4600">
              <a:solidFill>
                <a:srgbClr val="434343"/>
              </a:solidFill>
              <a:latin typeface="Economica"/>
              <a:ea typeface="Economica"/>
              <a:cs typeface="Economica"/>
              <a:sym typeface="Economica"/>
            </a:endParaRPr>
          </a:p>
        </p:txBody>
      </p:sp>
      <p:pic>
        <p:nvPicPr>
          <p:cNvPr descr="In this video, we explain the concept of regularization in an artificial neural network and also show how to specify regularization in code with Keras.&#10;&#10;🕒🦎 VIDEO SECTIONS 🦎🕒&#10;&#10;00:00 Welcome to DEEPLIZARD - Go to deeplizard.com for learning resources&#10;00:30 Help deeplizard add video timestamps - See example in the description&#10;05:25 Collective Intelligence and the DEEPLIZARD HIVEMIND&#10;&#10;💥🦎 DEEPLIZARD COMMUNITY RESOURCES 🦎💥&#10;    &#10;👋 Hey, we're Chris and Mandy, the creators of deeplizard!&#10;👀 CHECK OUT OUR VLOG:&#10;🔗 https://youtube.com/deeplizardvlog&#10;&#10;👉 Check out the blog post and other resources for this video:&#10;🔗 https://deeplizard.com/learn/video/iuJgyiS7BKM&#10;&#10;💻 DOWNLOAD ACCESS TO CODE FILES &#10;🤖 Available for members of the deeplizard hivemind:&#10;🔗 https://deeplizard.com/resources&#10;&#10;🧠 Support collective intelligence, join the deeplizard hivemind:&#10;🔗 https://deeplizard.com/hivemind&#10;&#10;🤜 Support collective intelligence, create a quiz question for this video:&#10;🔗 https://deeplizard.com/create-quiz-question&#10;&#10;🚀 Boost collective intelligence by sharing this video on social media!&#10;&#10;❤️🦎 Special thanks to the following polymaths of the deeplizard hivemind:&#10;Tammy&#10;Prash&#10;&#10;👀 Follow deeplizard:&#10;Our vlog: https://youtube.com/deeplizardvlog&#10;Facebook: https://facebook.com/deeplizard&#10;Instagram: https://instagram.com/deeplizard&#10;Twitter: https://twitter.com/deeplizard&#10;Patreon: https://patreon.com/deeplizard&#10;YouTube: https://youtube.com/deeplizard&#10;&#10;🎓 Deep Learning with deeplizard:&#10;Fundamental Concepts - https://deeplizard.com/learn/video/gZmobeGL0Yg&#10;Beginner Code - https://deeplizard.com/learn/video/RznKVRTFkBY&#10;Intermediate Code - https://deeplizard.com/learn/video/v5cngxo4mIg&#10;Advanced Deep RL - https://deeplizard.com/learn/video/nyjbcRQ-uQ8&#10;&#10;🎓 Other Courses:&#10;Data Science - https://deeplizard.com/learn/video/d11chG7Z-xk&#10;Trading - https://deeplizard.com/learn/video/ZpfCK_uHL9Y&#10;&#10;🛒 Check out products deeplizard recommends on Amazon:&#10;🔗 https://amazon.com/shop/deeplizard&#10;&#10;📕 Get a FREE 30-day Audible trial and 2 FREE audio books using deeplizard’s link:&#10;🔗 https://amzn.to/2yoqWRn&#10;&#10;🎵 deeplizard uses music by Kevin MacLeod&#10;🔗 https://youtube.com/channel/UCSZXFhRIx6b0dFX3xS8L1yQ&#10;🔗 http://incompetech.com/&#10;&#10;❤️ Please use the knowledge gained from deeplizard content for good, not evil." id="358" name="Google Shape;358;p43" title="Regularization in a Neural Network explained">
            <a:hlinkClick r:id="rId4"/>
          </p:cNvPr>
          <p:cNvPicPr preferRelativeResize="0"/>
          <p:nvPr/>
        </p:nvPicPr>
        <p:blipFill>
          <a:blip r:embed="rId5">
            <a:alphaModFix/>
          </a:blip>
          <a:stretch>
            <a:fillRect/>
          </a:stretch>
        </p:blipFill>
        <p:spPr>
          <a:xfrm>
            <a:off x="1285325" y="906200"/>
            <a:ext cx="6727510" cy="50456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64" name="Google Shape;364;p4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65" name="Google Shape;365;p44"/>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Consider a TV show consisting of a participant, a group of audience, and a show host. The show works as follows:</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At the beginning of the game, the host selects a random unseen movie to be the main target of the event.</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At each stage, the host shows a short clip from the selected movie,</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then asks a question about the events of the movie so far.</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Each one of the audience will give an answer,</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the participant has to pick one answer from the audience.</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If the answer is correct, the participant and the chosen person from the audience will get 50$ each.</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If the answer is wrong, they both have to pay 100$.</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Suppose that the participant notices that one of the audience is always giving the correct answer. With time, the participant will build trust with this person and will neglect the answers given by the others.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grpSp>
        <p:nvGrpSpPr>
          <p:cNvPr id="366" name="Google Shape;366;p44"/>
          <p:cNvGrpSpPr/>
          <p:nvPr/>
        </p:nvGrpSpPr>
        <p:grpSpPr>
          <a:xfrm>
            <a:off x="0" y="5976100"/>
            <a:ext cx="9144000" cy="919800"/>
            <a:chOff x="0" y="5976100"/>
            <a:chExt cx="9144000" cy="919800"/>
          </a:xfrm>
        </p:grpSpPr>
        <p:sp>
          <p:nvSpPr>
            <p:cNvPr id="367" name="Google Shape;367;p4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8" name="Google Shape;368;p4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369" name="Google Shape;369;p44"/>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Dropout - An Analogy</a:t>
            </a:r>
            <a:endParaRPr sz="4600">
              <a:solidFill>
                <a:srgbClr val="434343"/>
              </a:solidFill>
              <a:latin typeface="Economica"/>
              <a:ea typeface="Economica"/>
              <a:cs typeface="Economica"/>
              <a:sym typeface="Economic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75" name="Google Shape;375;p4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76" name="Google Shape;376;p45"/>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There are some problems with this strategy.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lang="en" sz="1900">
                <a:latin typeface="Open Sans"/>
                <a:ea typeface="Open Sans"/>
                <a:cs typeface="Open Sans"/>
                <a:sym typeface="Open Sans"/>
              </a:rPr>
              <a:t>The trusted person may be good with the question categories in the early stages, but very bad with the ones in later stages of the game.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lang="en" sz="1900">
                <a:latin typeface="Open Sans"/>
                <a:ea typeface="Open Sans"/>
                <a:cs typeface="Open Sans"/>
                <a:sym typeface="Open Sans"/>
              </a:rPr>
              <a:t>If only one person (or a small group) are always selected, other people from the audience will feel left out and will not care to pay attention to the played video clip anymore.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Char char="●"/>
            </a:pPr>
            <a:r>
              <a:rPr lang="en" sz="1900">
                <a:latin typeface="Open Sans"/>
                <a:ea typeface="Open Sans"/>
                <a:cs typeface="Open Sans"/>
                <a:sym typeface="Open Sans"/>
              </a:rPr>
              <a:t>This way — at later stages — the trusted person will no longer be helpful, and other people from the audience who stopped paying attention will already lose the sequence of events to answer correctly.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Therefore, relying only on one person is bad, and it will definitely lead to losing a lot of money.</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grpSp>
        <p:nvGrpSpPr>
          <p:cNvPr id="377" name="Google Shape;377;p45"/>
          <p:cNvGrpSpPr/>
          <p:nvPr/>
        </p:nvGrpSpPr>
        <p:grpSpPr>
          <a:xfrm>
            <a:off x="0" y="5976100"/>
            <a:ext cx="9144000" cy="919800"/>
            <a:chOff x="0" y="5976100"/>
            <a:chExt cx="9144000" cy="919800"/>
          </a:xfrm>
        </p:grpSpPr>
        <p:sp>
          <p:nvSpPr>
            <p:cNvPr id="378" name="Google Shape;378;p4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9" name="Google Shape;379;p45"/>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380" name="Google Shape;380;p45"/>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Dropout - An Analogy</a:t>
            </a:r>
            <a:endParaRPr sz="4600">
              <a:solidFill>
                <a:srgbClr val="434343"/>
              </a:solidFill>
              <a:latin typeface="Economica"/>
              <a:ea typeface="Economica"/>
              <a:cs typeface="Economica"/>
              <a:sym typeface="Economic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6" name="Google Shape;386;p4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87" name="Google Shape;387;p46"/>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How do you think we could manage to fix this problem?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One smart strategy is to always give chance to others.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This way the participant will learn the strength of each one of the audience and knows which one to ask based on the question category.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In addition, this way everyone will always feel responsible and obliged to pay attention.</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grpSp>
        <p:nvGrpSpPr>
          <p:cNvPr id="388" name="Google Shape;388;p46"/>
          <p:cNvGrpSpPr/>
          <p:nvPr/>
        </p:nvGrpSpPr>
        <p:grpSpPr>
          <a:xfrm>
            <a:off x="0" y="5976100"/>
            <a:ext cx="9144000" cy="919800"/>
            <a:chOff x="0" y="5976100"/>
            <a:chExt cx="9144000" cy="919800"/>
          </a:xfrm>
        </p:grpSpPr>
        <p:sp>
          <p:nvSpPr>
            <p:cNvPr id="389" name="Google Shape;389;p4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0" name="Google Shape;390;p46"/>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391" name="Google Shape;391;p46"/>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Dropout - An Analogy</a:t>
            </a:r>
            <a:endParaRPr sz="4600">
              <a:solidFill>
                <a:srgbClr val="434343"/>
              </a:solidFill>
              <a:latin typeface="Economica"/>
              <a:ea typeface="Economica"/>
              <a:cs typeface="Economica"/>
              <a:sym typeface="Economic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97" name="Google Shape;397;p4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98" name="Google Shape;398;p47"/>
          <p:cNvSpPr txBox="1"/>
          <p:nvPr/>
        </p:nvSpPr>
        <p:spPr>
          <a:xfrm>
            <a:off x="238775" y="925325"/>
            <a:ext cx="86907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You may ask what this has to do with neural network? Well, let us consider the following network…</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We could think of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the input layer (in green) as the question</a:t>
            </a:r>
            <a:endParaRPr sz="2000">
              <a:latin typeface="Open Sans"/>
              <a:ea typeface="Open Sans"/>
              <a:cs typeface="Open Sans"/>
              <a:sym typeface="Open Sans"/>
            </a:endParaRPr>
          </a:p>
          <a:p>
            <a:pPr indent="0" lvl="0" marL="457200" rtl="0" algn="l">
              <a:spcBef>
                <a:spcPts val="0"/>
              </a:spcBef>
              <a:spcAft>
                <a:spcPts val="0"/>
              </a:spcAft>
              <a:buNone/>
            </a:pPr>
            <a:r>
              <a:rPr lang="en" sz="2000">
                <a:latin typeface="Open Sans"/>
                <a:ea typeface="Open Sans"/>
                <a:cs typeface="Open Sans"/>
                <a:sym typeface="Open Sans"/>
              </a:rPr>
              <a:t>the host asking,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each neuron in the hidden layer (in blue)</a:t>
            </a:r>
            <a:endParaRPr sz="2000">
              <a:latin typeface="Open Sans"/>
              <a:ea typeface="Open Sans"/>
              <a:cs typeface="Open Sans"/>
              <a:sym typeface="Open Sans"/>
            </a:endParaRPr>
          </a:p>
          <a:p>
            <a:pPr indent="0" lvl="0" marL="457200" rtl="0" algn="l">
              <a:spcBef>
                <a:spcPts val="0"/>
              </a:spcBef>
              <a:spcAft>
                <a:spcPts val="0"/>
              </a:spcAft>
              <a:buNone/>
            </a:pPr>
            <a:r>
              <a:rPr lang="en" sz="2000">
                <a:latin typeface="Open Sans"/>
                <a:ea typeface="Open Sans"/>
                <a:cs typeface="Open Sans"/>
                <a:sym typeface="Open Sans"/>
              </a:rPr>
              <a:t> as one person from the audience,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and the output layer (in red) as the </a:t>
            </a:r>
            <a:endParaRPr sz="2000">
              <a:latin typeface="Open Sans"/>
              <a:ea typeface="Open Sans"/>
              <a:cs typeface="Open Sans"/>
              <a:sym typeface="Open Sans"/>
            </a:endParaRPr>
          </a:p>
          <a:p>
            <a:pPr indent="0" lvl="0" marL="457200" rtl="0" algn="l">
              <a:spcBef>
                <a:spcPts val="0"/>
              </a:spcBef>
              <a:spcAft>
                <a:spcPts val="0"/>
              </a:spcAft>
              <a:buNone/>
            </a:pPr>
            <a:r>
              <a:rPr lang="en" sz="2000">
                <a:latin typeface="Open Sans"/>
                <a:ea typeface="Open Sans"/>
                <a:cs typeface="Open Sans"/>
                <a:sym typeface="Open Sans"/>
              </a:rPr>
              <a:t>chosen answer from one selected </a:t>
            </a:r>
            <a:endParaRPr sz="2000">
              <a:latin typeface="Open Sans"/>
              <a:ea typeface="Open Sans"/>
              <a:cs typeface="Open Sans"/>
              <a:sym typeface="Open Sans"/>
            </a:endParaRPr>
          </a:p>
          <a:p>
            <a:pPr indent="0" lvl="0" marL="457200" rtl="0" algn="l">
              <a:spcBef>
                <a:spcPts val="0"/>
              </a:spcBef>
              <a:spcAft>
                <a:spcPts val="0"/>
              </a:spcAft>
              <a:buNone/>
            </a:pPr>
            <a:r>
              <a:rPr lang="en" sz="2000">
                <a:latin typeface="Open Sans"/>
                <a:ea typeface="Open Sans"/>
                <a:cs typeface="Open Sans"/>
                <a:sym typeface="Open Sans"/>
              </a:rPr>
              <a:t>audience.</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If the output layer finds out that a specific neuron is always giving the best answer, it may neglect the others and give all the weight to this neuron.</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grpSp>
        <p:nvGrpSpPr>
          <p:cNvPr id="399" name="Google Shape;399;p47"/>
          <p:cNvGrpSpPr/>
          <p:nvPr/>
        </p:nvGrpSpPr>
        <p:grpSpPr>
          <a:xfrm>
            <a:off x="0" y="5976100"/>
            <a:ext cx="9144000" cy="919800"/>
            <a:chOff x="0" y="5976100"/>
            <a:chExt cx="9144000" cy="919800"/>
          </a:xfrm>
        </p:grpSpPr>
        <p:sp>
          <p:nvSpPr>
            <p:cNvPr id="400" name="Google Shape;400;p4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1" name="Google Shape;401;p47"/>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402" name="Google Shape;402;p47"/>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Dropout in Neural Network</a:t>
            </a:r>
            <a:endParaRPr sz="4600">
              <a:solidFill>
                <a:srgbClr val="434343"/>
              </a:solidFill>
              <a:latin typeface="Economica"/>
              <a:ea typeface="Economica"/>
              <a:cs typeface="Economica"/>
              <a:sym typeface="Economica"/>
            </a:endParaRPr>
          </a:p>
        </p:txBody>
      </p:sp>
      <p:pic>
        <p:nvPicPr>
          <p:cNvPr id="403" name="Google Shape;403;p47"/>
          <p:cNvPicPr preferRelativeResize="0"/>
          <p:nvPr/>
        </p:nvPicPr>
        <p:blipFill>
          <a:blip r:embed="rId4">
            <a:alphaModFix/>
          </a:blip>
          <a:stretch>
            <a:fillRect/>
          </a:stretch>
        </p:blipFill>
        <p:spPr>
          <a:xfrm>
            <a:off x="5766763" y="1777100"/>
            <a:ext cx="3292775" cy="28783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9" name="Google Shape;409;p4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10" name="Google Shape;410;p48"/>
          <p:cNvSpPr txBox="1"/>
          <p:nvPr/>
        </p:nvSpPr>
        <p:spPr>
          <a:xfrm>
            <a:off x="238775" y="925325"/>
            <a:ext cx="86907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Based on our previous analysis, we chose to forbid some neurons of answering and give chance to others. This way we will achieve balance and force all neurons to learn.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This is the concept of dropout, and technically it works as follows:</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We assign a dropout rate, which represents the percentage of neurons to drop (e.g. 20% of neurons)</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At each stage, we remove random neurons according to the predefined percentage.</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a:latin typeface="Open Sans"/>
                <a:ea typeface="Open Sans"/>
                <a:cs typeface="Open Sans"/>
                <a:sym typeface="Open Sans"/>
              </a:rPr>
              <a:t>We calculate the final output according to the combination of results from the remaining neurons.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With this technique all neurons will have the chance to vote and will be obliged to answer correctly to decrease the model loss.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grpSp>
        <p:nvGrpSpPr>
          <p:cNvPr id="411" name="Google Shape;411;p48"/>
          <p:cNvGrpSpPr/>
          <p:nvPr/>
        </p:nvGrpSpPr>
        <p:grpSpPr>
          <a:xfrm>
            <a:off x="0" y="5976100"/>
            <a:ext cx="9144000" cy="919800"/>
            <a:chOff x="0" y="5976100"/>
            <a:chExt cx="9144000" cy="919800"/>
          </a:xfrm>
        </p:grpSpPr>
        <p:sp>
          <p:nvSpPr>
            <p:cNvPr id="412" name="Google Shape;412;p4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3" name="Google Shape;413;p48"/>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414" name="Google Shape;414;p48"/>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Dropout in Neural Network</a:t>
            </a:r>
            <a:endParaRPr sz="4600">
              <a:solidFill>
                <a:srgbClr val="434343"/>
              </a:solidFill>
              <a:latin typeface="Economica"/>
              <a:ea typeface="Economica"/>
              <a:cs typeface="Economica"/>
              <a:sym typeface="Economic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20" name="Google Shape;420;p4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421" name="Google Shape;421;p49"/>
          <p:cNvGrpSpPr/>
          <p:nvPr/>
        </p:nvGrpSpPr>
        <p:grpSpPr>
          <a:xfrm>
            <a:off x="0" y="5976100"/>
            <a:ext cx="9144000" cy="919800"/>
            <a:chOff x="0" y="5976100"/>
            <a:chExt cx="9144000" cy="919800"/>
          </a:xfrm>
        </p:grpSpPr>
        <p:sp>
          <p:nvSpPr>
            <p:cNvPr id="422" name="Google Shape;422;p4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3" name="Google Shape;423;p49"/>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424" name="Google Shape;424;p49"/>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Dropout</a:t>
            </a:r>
            <a:endParaRPr sz="4600">
              <a:solidFill>
                <a:srgbClr val="434343"/>
              </a:solidFill>
              <a:latin typeface="Economica"/>
              <a:ea typeface="Economica"/>
              <a:cs typeface="Economica"/>
              <a:sym typeface="Economica"/>
            </a:endParaRPr>
          </a:p>
        </p:txBody>
      </p:sp>
      <p:pic>
        <p:nvPicPr>
          <p:cNvPr id="425" name="Google Shape;425;p49"/>
          <p:cNvPicPr preferRelativeResize="0"/>
          <p:nvPr/>
        </p:nvPicPr>
        <p:blipFill>
          <a:blip r:embed="rId4">
            <a:alphaModFix/>
          </a:blip>
          <a:stretch>
            <a:fillRect/>
          </a:stretch>
        </p:blipFill>
        <p:spPr>
          <a:xfrm>
            <a:off x="152400" y="1127600"/>
            <a:ext cx="8839198" cy="440266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1" name="Google Shape;431;p5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32" name="Google Shape;432;p50"/>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In Deep Neural Networks, the chances of overfitting are very high. Therefore, Dropout acts as a regularization to the NN. It makes the model more robust.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None/>
            </a:pPr>
            <a:r>
              <a:rPr lang="en" sz="1900">
                <a:latin typeface="Open Sans"/>
                <a:ea typeface="Open Sans"/>
                <a:cs typeface="Open Sans"/>
                <a:sym typeface="Open Sans"/>
              </a:rPr>
              <a:t>The percentage of neurons to be dropped is a hyperparameter that can be tuned based on the amount of overfitting on the data. </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900">
                <a:latin typeface="Open Sans"/>
                <a:ea typeface="Open Sans"/>
                <a:cs typeface="Open Sans"/>
                <a:sym typeface="Open Sans"/>
              </a:rPr>
              <a:t>By dropping a unit out, we mean temporarily removing it from the network, along with all its incoming and outgoing connections.</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900">
                <a:latin typeface="Open Sans"/>
                <a:ea typeface="Open Sans"/>
                <a:cs typeface="Open Sans"/>
                <a:sym typeface="Open Sans"/>
              </a:rPr>
              <a:t>It can be used with most types of layers, such as dense fully connected layers. Dropout may be implemented on any or all hidden layers in the network as well as the visible or input layer.</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9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1900">
                <a:latin typeface="Open Sans"/>
                <a:ea typeface="Open Sans"/>
                <a:cs typeface="Open Sans"/>
                <a:sym typeface="Open Sans"/>
              </a:rPr>
              <a:t>NOTE :</a:t>
            </a:r>
            <a:r>
              <a:rPr lang="en" sz="1900">
                <a:latin typeface="Open Sans"/>
                <a:ea typeface="Open Sans"/>
                <a:cs typeface="Open Sans"/>
                <a:sym typeface="Open Sans"/>
              </a:rPr>
              <a:t> It is not used on the output layer.</a:t>
            </a:r>
            <a:endParaRPr sz="1900">
              <a:latin typeface="Open Sans"/>
              <a:ea typeface="Open Sans"/>
              <a:cs typeface="Open Sans"/>
              <a:sym typeface="Open Sans"/>
            </a:endParaRPr>
          </a:p>
          <a:p>
            <a:pPr indent="0" lvl="0" marL="0" rtl="0" algn="l">
              <a:spcBef>
                <a:spcPts val="0"/>
              </a:spcBef>
              <a:spcAft>
                <a:spcPts val="0"/>
              </a:spcAft>
              <a:buNone/>
            </a:pPr>
            <a:r>
              <a:t/>
            </a:r>
            <a:endParaRPr sz="1900">
              <a:latin typeface="Open Sans"/>
              <a:ea typeface="Open Sans"/>
              <a:cs typeface="Open Sans"/>
              <a:sym typeface="Open Sans"/>
            </a:endParaRPr>
          </a:p>
        </p:txBody>
      </p:sp>
      <p:grpSp>
        <p:nvGrpSpPr>
          <p:cNvPr id="433" name="Google Shape;433;p50"/>
          <p:cNvGrpSpPr/>
          <p:nvPr/>
        </p:nvGrpSpPr>
        <p:grpSpPr>
          <a:xfrm>
            <a:off x="0" y="5976100"/>
            <a:ext cx="9144000" cy="919800"/>
            <a:chOff x="0" y="5976100"/>
            <a:chExt cx="9144000" cy="919800"/>
          </a:xfrm>
        </p:grpSpPr>
        <p:sp>
          <p:nvSpPr>
            <p:cNvPr id="434" name="Google Shape;434;p5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5" name="Google Shape;435;p50"/>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436" name="Google Shape;436;p50"/>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Dropout</a:t>
            </a:r>
            <a:endParaRPr sz="4600">
              <a:solidFill>
                <a:srgbClr val="434343"/>
              </a:solidFill>
              <a:latin typeface="Economica"/>
              <a:ea typeface="Economica"/>
              <a:cs typeface="Economica"/>
              <a:sym typeface="Economic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2" name="Google Shape;442;p5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43" name="Google Shape;443;p51"/>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700">
              <a:latin typeface="Open Sans"/>
              <a:ea typeface="Open Sans"/>
              <a:cs typeface="Open Sans"/>
              <a:sym typeface="Open Sans"/>
            </a:endParaRPr>
          </a:p>
        </p:txBody>
      </p:sp>
      <p:sp>
        <p:nvSpPr>
          <p:cNvPr id="444" name="Google Shape;444;p51"/>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Dropout</a:t>
            </a:r>
            <a:endParaRPr sz="4600">
              <a:solidFill>
                <a:srgbClr val="434343"/>
              </a:solidFill>
              <a:latin typeface="Economica"/>
              <a:ea typeface="Economica"/>
              <a:cs typeface="Economica"/>
              <a:sym typeface="Economica"/>
            </a:endParaRPr>
          </a:p>
        </p:txBody>
      </p:sp>
      <p:pic>
        <p:nvPicPr>
          <p:cNvPr descr="This video is part of the Udacity course &quot;Deep Learning&quot;. Watch the full course at https://www.udacity.com/course/ud730" id="445" name="Google Shape;445;p51" title="Dropout">
            <a:hlinkClick r:id="rId3"/>
          </p:cNvPr>
          <p:cNvPicPr preferRelativeResize="0"/>
          <p:nvPr/>
        </p:nvPicPr>
        <p:blipFill>
          <a:blip r:embed="rId4">
            <a:alphaModFix/>
          </a:blip>
          <a:stretch>
            <a:fillRect/>
          </a:stretch>
        </p:blipFill>
        <p:spPr>
          <a:xfrm>
            <a:off x="846325" y="966620"/>
            <a:ext cx="7605500" cy="570411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90" name="Shape 90"/>
        <p:cNvGrpSpPr/>
        <p:nvPr/>
      </p:nvGrpSpPr>
      <p:grpSpPr>
        <a:xfrm>
          <a:off x="0" y="0"/>
          <a:ext cx="0" cy="0"/>
          <a:chOff x="0" y="0"/>
          <a:chExt cx="0" cy="0"/>
        </a:xfrm>
      </p:grpSpPr>
      <p:sp>
        <p:nvSpPr>
          <p:cNvPr id="91" name="Google Shape;91;p16"/>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Tensorboard</a:t>
            </a:r>
            <a:endParaRPr b="1" sz="3000">
              <a:solidFill>
                <a:schemeClr val="lt1"/>
              </a:solidFill>
              <a:latin typeface="Open Sans"/>
              <a:ea typeface="Open Sans"/>
              <a:cs typeface="Open Sans"/>
              <a:sym typeface="Open Sans"/>
            </a:endParaRPr>
          </a:p>
        </p:txBody>
      </p:sp>
      <p:sp>
        <p:nvSpPr>
          <p:cNvPr id="92" name="Google Shape;92;p1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51" name="Google Shape;451;p5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52" name="Google Shape;452;p52"/>
          <p:cNvSpPr txBox="1"/>
          <p:nvPr/>
        </p:nvSpPr>
        <p:spPr>
          <a:xfrm>
            <a:off x="303225" y="170000"/>
            <a:ext cx="86022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900">
                <a:solidFill>
                  <a:srgbClr val="434343"/>
                </a:solidFill>
                <a:latin typeface="Economica"/>
                <a:ea typeface="Economica"/>
                <a:cs typeface="Economica"/>
                <a:sym typeface="Economica"/>
              </a:rPr>
              <a:t>Let’s understand Regularization and Dropout practically </a:t>
            </a:r>
            <a:endParaRPr sz="3900">
              <a:solidFill>
                <a:srgbClr val="434343"/>
              </a:solidFill>
              <a:latin typeface="Economica"/>
              <a:ea typeface="Economica"/>
              <a:cs typeface="Economica"/>
              <a:sym typeface="Economica"/>
            </a:endParaRPr>
          </a:p>
        </p:txBody>
      </p:sp>
      <p:sp>
        <p:nvSpPr>
          <p:cNvPr id="453" name="Google Shape;453;p52"/>
          <p:cNvSpPr txBox="1"/>
          <p:nvPr/>
        </p:nvSpPr>
        <p:spPr>
          <a:xfrm>
            <a:off x="373950" y="1756025"/>
            <a:ext cx="8685600" cy="250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https://github.com/dphi-official/Deep_Learning_Bootcamp/blob/master/Optimization_Techniques/Regularization_and_Dropout.ipynb</a:t>
            </a:r>
            <a:r>
              <a:rPr lang="en" sz="2000">
                <a:solidFill>
                  <a:schemeClr val="dk1"/>
                </a:solidFill>
                <a:latin typeface="Open Sans"/>
                <a:ea typeface="Open Sans"/>
                <a:cs typeface="Open Sans"/>
                <a:sym typeface="Open Sans"/>
              </a:rPr>
              <a:t>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1"/>
              </a:buClr>
              <a:buSzPts val="2000"/>
              <a:buFont typeface="Open Sans"/>
              <a:buChar char="●"/>
            </a:pPr>
            <a:r>
              <a:rPr lang="en" sz="2000">
                <a:solidFill>
                  <a:schemeClr val="dk1"/>
                </a:solidFill>
                <a:latin typeface="Open Sans"/>
                <a:ea typeface="Open Sans"/>
                <a:cs typeface="Open Sans"/>
                <a:sym typeface="Open Sans"/>
              </a:rPr>
              <a:t>Download </a:t>
            </a:r>
            <a:endParaRPr sz="2000">
              <a:solidFill>
                <a:schemeClr val="dk1"/>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1"/>
              </a:buClr>
              <a:buSzPts val="2000"/>
              <a:buFont typeface="Open Sans"/>
              <a:buChar char="●"/>
            </a:pPr>
            <a:r>
              <a:rPr lang="en" sz="2000">
                <a:solidFill>
                  <a:schemeClr val="dk1"/>
                </a:solidFill>
                <a:latin typeface="Open Sans"/>
                <a:ea typeface="Open Sans"/>
                <a:cs typeface="Open Sans"/>
                <a:sym typeface="Open Sans"/>
              </a:rPr>
              <a:t>Extract zip file</a:t>
            </a:r>
            <a:endParaRPr sz="2000">
              <a:solidFill>
                <a:schemeClr val="dk1"/>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1"/>
              </a:buClr>
              <a:buSzPts val="2000"/>
              <a:buFont typeface="Open Sans"/>
              <a:buChar char="●"/>
            </a:pPr>
            <a:r>
              <a:rPr lang="en" sz="2000">
                <a:solidFill>
                  <a:schemeClr val="dk1"/>
                </a:solidFill>
                <a:latin typeface="Open Sans"/>
                <a:ea typeface="Open Sans"/>
                <a:cs typeface="Open Sans"/>
                <a:sym typeface="Open Sans"/>
              </a:rPr>
              <a:t>Open in Jupyter Notebook or Upload on Google Colab</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grpSp>
        <p:nvGrpSpPr>
          <p:cNvPr id="454" name="Google Shape;454;p52"/>
          <p:cNvGrpSpPr/>
          <p:nvPr/>
        </p:nvGrpSpPr>
        <p:grpSpPr>
          <a:xfrm>
            <a:off x="0" y="5976100"/>
            <a:ext cx="9144000" cy="919800"/>
            <a:chOff x="0" y="5976100"/>
            <a:chExt cx="9144000" cy="919800"/>
          </a:xfrm>
        </p:grpSpPr>
        <p:sp>
          <p:nvSpPr>
            <p:cNvPr id="455" name="Google Shape;455;p52"/>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6" name="Google Shape;456;p52"/>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62" name="Google Shape;462;p5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63" name="Google Shape;463;p53"/>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Slide Download Link</a:t>
            </a:r>
            <a:endParaRPr sz="4800">
              <a:solidFill>
                <a:srgbClr val="434343"/>
              </a:solidFill>
              <a:latin typeface="Economica"/>
              <a:ea typeface="Economica"/>
              <a:cs typeface="Economica"/>
              <a:sym typeface="Economica"/>
            </a:endParaRPr>
          </a:p>
        </p:txBody>
      </p:sp>
      <p:sp>
        <p:nvSpPr>
          <p:cNvPr id="464" name="Google Shape;464;p53"/>
          <p:cNvSpPr txBox="1"/>
          <p:nvPr/>
        </p:nvSpPr>
        <p:spPr>
          <a:xfrm>
            <a:off x="373950" y="2748825"/>
            <a:ext cx="8685600" cy="1507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Open Sans"/>
              <a:buChar char="●"/>
            </a:pPr>
            <a:r>
              <a:rPr lang="en" sz="2000">
                <a:solidFill>
                  <a:schemeClr val="dk1"/>
                </a:solidFill>
                <a:latin typeface="Open Sans"/>
                <a:ea typeface="Open Sans"/>
                <a:cs typeface="Open Sans"/>
                <a:sym typeface="Open Sans"/>
              </a:rPr>
              <a:t>You can download the slides here: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https://docs.google.com/presentation/d/13TTZ67amE1l80w4A-N2ro9DD9mNeR6RG-UbALpobzk0/edit?usp=sharing</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grpSp>
        <p:nvGrpSpPr>
          <p:cNvPr id="465" name="Google Shape;465;p53"/>
          <p:cNvGrpSpPr/>
          <p:nvPr/>
        </p:nvGrpSpPr>
        <p:grpSpPr>
          <a:xfrm>
            <a:off x="0" y="5976100"/>
            <a:ext cx="9144000" cy="919800"/>
            <a:chOff x="0" y="5976100"/>
            <a:chExt cx="9144000" cy="919800"/>
          </a:xfrm>
        </p:grpSpPr>
        <p:sp>
          <p:nvSpPr>
            <p:cNvPr id="466" name="Google Shape;466;p53"/>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7" name="Google Shape;467;p53"/>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3" name="Google Shape;473;p5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474" name="Google Shape;474;p5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References</a:t>
            </a:r>
            <a:endParaRPr sz="4800">
              <a:solidFill>
                <a:srgbClr val="434343"/>
              </a:solidFill>
              <a:latin typeface="Economica"/>
              <a:ea typeface="Economica"/>
              <a:cs typeface="Economica"/>
              <a:sym typeface="Economica"/>
            </a:endParaRPr>
          </a:p>
        </p:txBody>
      </p:sp>
      <p:sp>
        <p:nvSpPr>
          <p:cNvPr id="475" name="Google Shape;475;p54"/>
          <p:cNvSpPr txBox="1"/>
          <p:nvPr/>
        </p:nvSpPr>
        <p:spPr>
          <a:xfrm>
            <a:off x="373950" y="2748825"/>
            <a:ext cx="8685600" cy="1507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https://towardsdatascience.com/an-intuitive-explanation-to-dropout-749c7fb5395c</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grpSp>
        <p:nvGrpSpPr>
          <p:cNvPr id="476" name="Google Shape;476;p54"/>
          <p:cNvGrpSpPr/>
          <p:nvPr/>
        </p:nvGrpSpPr>
        <p:grpSpPr>
          <a:xfrm>
            <a:off x="0" y="5976100"/>
            <a:ext cx="9144000" cy="919800"/>
            <a:chOff x="0" y="5976100"/>
            <a:chExt cx="9144000" cy="919800"/>
          </a:xfrm>
        </p:grpSpPr>
        <p:sp>
          <p:nvSpPr>
            <p:cNvPr id="477" name="Google Shape;477;p5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8" name="Google Shape;478;p54"/>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84" name="Google Shape;484;p5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485" name="Google Shape;485;p55"/>
          <p:cNvGrpSpPr/>
          <p:nvPr/>
        </p:nvGrpSpPr>
        <p:grpSpPr>
          <a:xfrm>
            <a:off x="0" y="5976100"/>
            <a:ext cx="9144000" cy="919800"/>
            <a:chOff x="0" y="5976100"/>
            <a:chExt cx="9144000" cy="919800"/>
          </a:xfrm>
        </p:grpSpPr>
        <p:sp>
          <p:nvSpPr>
            <p:cNvPr id="486" name="Google Shape;486;p5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7" name="Google Shape;487;p55"/>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488" name="Google Shape;488;p55"/>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the day. Thank you!</a:t>
            </a:r>
            <a:endParaRPr sz="3300">
              <a:latin typeface="Open Sans"/>
              <a:ea typeface="Open Sans"/>
              <a:cs typeface="Open Sans"/>
              <a:sym typeface="Open Sans"/>
            </a:endParaRPr>
          </a:p>
        </p:txBody>
      </p:sp>
      <p:sp>
        <p:nvSpPr>
          <p:cNvPr id="489" name="Google Shape;489;p55"/>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on the Discuss forum or #help channel on Slack</a:t>
            </a:r>
            <a:endParaRPr sz="700">
              <a:solidFill>
                <a:srgbClr val="99999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8" name="Google Shape;98;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9" name="Google Shape;99;p17"/>
          <p:cNvSpPr txBox="1"/>
          <p:nvPr/>
        </p:nvSpPr>
        <p:spPr>
          <a:xfrm>
            <a:off x="331625" y="925325"/>
            <a:ext cx="8598000" cy="57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TensorBoard provides the visualization and tooling needed for machine learning experimentation:</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Tracking and visualizing metrics such as loss and accuracy</a:t>
            </a:r>
            <a:endParaRPr sz="2200">
              <a:latin typeface="Open Sans"/>
              <a:ea typeface="Open Sans"/>
              <a:cs typeface="Open Sans"/>
              <a:sym typeface="Open Sans"/>
            </a:endParaRPr>
          </a:p>
          <a:p>
            <a:pPr indent="0" lvl="0" marL="457200" rtl="0" algn="l">
              <a:spcBef>
                <a:spcPts val="0"/>
              </a:spcBef>
              <a:spcAft>
                <a:spcPts val="0"/>
              </a:spcAft>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Visualizing the model graph </a:t>
            </a:r>
            <a:endParaRPr sz="2200">
              <a:latin typeface="Open Sans"/>
              <a:ea typeface="Open Sans"/>
              <a:cs typeface="Open Sans"/>
              <a:sym typeface="Open Sans"/>
            </a:endParaRPr>
          </a:p>
          <a:p>
            <a:pPr indent="0" lvl="0" marL="457200" rtl="0" algn="l">
              <a:spcBef>
                <a:spcPts val="0"/>
              </a:spcBef>
              <a:spcAft>
                <a:spcPts val="0"/>
              </a:spcAft>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Viewing histograms of weights, biases, or other tensors as they change over time</a:t>
            </a:r>
            <a:endParaRPr sz="2200">
              <a:latin typeface="Open Sans"/>
              <a:ea typeface="Open Sans"/>
              <a:cs typeface="Open Sans"/>
              <a:sym typeface="Open Sans"/>
            </a:endParaRPr>
          </a:p>
          <a:p>
            <a:pPr indent="0" lvl="0" marL="457200" rtl="0" algn="l">
              <a:spcBef>
                <a:spcPts val="0"/>
              </a:spcBef>
              <a:spcAft>
                <a:spcPts val="0"/>
              </a:spcAft>
              <a:buNone/>
            </a:pPr>
            <a:r>
              <a:t/>
            </a:r>
            <a:endParaRPr sz="2200">
              <a:latin typeface="Open Sans"/>
              <a:ea typeface="Open Sans"/>
              <a:cs typeface="Open Sans"/>
              <a:sym typeface="Open Sans"/>
            </a:endParaRPr>
          </a:p>
          <a:p>
            <a:pPr indent="-368300" lvl="0" marL="457200" rtl="0" algn="l">
              <a:spcBef>
                <a:spcPts val="0"/>
              </a:spcBef>
              <a:spcAft>
                <a:spcPts val="0"/>
              </a:spcAft>
              <a:buSzPts val="2200"/>
              <a:buFont typeface="Open Sans"/>
              <a:buChar char="●"/>
            </a:pPr>
            <a:r>
              <a:rPr lang="en" sz="2200">
                <a:latin typeface="Open Sans"/>
                <a:ea typeface="Open Sans"/>
                <a:cs typeface="Open Sans"/>
                <a:sym typeface="Open Sans"/>
              </a:rPr>
              <a:t>Displaying images, text, and audio data</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200">
              <a:latin typeface="Open Sans"/>
              <a:ea typeface="Open Sans"/>
              <a:cs typeface="Open Sans"/>
              <a:sym typeface="Open Sans"/>
            </a:endParaRPr>
          </a:p>
          <a:p>
            <a:pPr indent="0" lvl="0" marL="0" rtl="0" algn="l">
              <a:spcBef>
                <a:spcPts val="0"/>
              </a:spcBef>
              <a:spcAft>
                <a:spcPts val="0"/>
              </a:spcAft>
              <a:buNone/>
            </a:pPr>
            <a:r>
              <a:rPr lang="en" sz="2200">
                <a:latin typeface="Open Sans"/>
                <a:ea typeface="Open Sans"/>
                <a:cs typeface="Open Sans"/>
                <a:sym typeface="Open Sans"/>
              </a:rPr>
              <a:t>And much more!</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2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200">
              <a:latin typeface="Open Sans"/>
              <a:ea typeface="Open Sans"/>
              <a:cs typeface="Open Sans"/>
              <a:sym typeface="Open Sans"/>
            </a:endParaRPr>
          </a:p>
          <a:p>
            <a:pPr indent="0" lvl="0" marL="0" rtl="0" algn="l">
              <a:spcBef>
                <a:spcPts val="0"/>
              </a:spcBef>
              <a:spcAft>
                <a:spcPts val="0"/>
              </a:spcAft>
              <a:buNone/>
            </a:pPr>
            <a:r>
              <a:t/>
            </a:r>
            <a:endParaRPr sz="2200">
              <a:latin typeface="Open Sans"/>
              <a:ea typeface="Open Sans"/>
              <a:cs typeface="Open Sans"/>
              <a:sym typeface="Open Sans"/>
            </a:endParaRPr>
          </a:p>
        </p:txBody>
      </p:sp>
      <p:grpSp>
        <p:nvGrpSpPr>
          <p:cNvPr id="100" name="Google Shape;100;p17"/>
          <p:cNvGrpSpPr/>
          <p:nvPr/>
        </p:nvGrpSpPr>
        <p:grpSpPr>
          <a:xfrm>
            <a:off x="0" y="5976100"/>
            <a:ext cx="9144000" cy="919800"/>
            <a:chOff x="0" y="5976100"/>
            <a:chExt cx="9144000" cy="919800"/>
          </a:xfrm>
        </p:grpSpPr>
        <p:sp>
          <p:nvSpPr>
            <p:cNvPr id="101" name="Google Shape;101;p1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2" name="Google Shape;102;p17"/>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03" name="Google Shape;103;p17"/>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434343"/>
                </a:solidFill>
                <a:latin typeface="Economica"/>
                <a:ea typeface="Economica"/>
                <a:cs typeface="Economica"/>
                <a:sym typeface="Economica"/>
              </a:rPr>
              <a:t>TensorBoard: TensorFlow's visualization toolkit</a:t>
            </a:r>
            <a:endParaRPr sz="4400">
              <a:solidFill>
                <a:srgbClr val="434343"/>
              </a:solidFill>
              <a:latin typeface="Economica"/>
              <a:ea typeface="Economica"/>
              <a:cs typeface="Economica"/>
              <a:sym typeface="Economic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9" name="Google Shape;109;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0" name="Google Shape;110;p18"/>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434343"/>
                </a:solidFill>
                <a:latin typeface="Economica"/>
                <a:ea typeface="Economica"/>
                <a:cs typeface="Economica"/>
                <a:sym typeface="Economica"/>
              </a:rPr>
              <a:t>TensorBoard: TensorFlow's visualization toolkit</a:t>
            </a:r>
            <a:endParaRPr sz="4400">
              <a:solidFill>
                <a:srgbClr val="434343"/>
              </a:solidFill>
              <a:latin typeface="Economica"/>
              <a:ea typeface="Economica"/>
              <a:cs typeface="Economica"/>
              <a:sym typeface="Economica"/>
            </a:endParaRPr>
          </a:p>
        </p:txBody>
      </p:sp>
      <p:pic>
        <p:nvPicPr>
          <p:cNvPr id="111" name="Google Shape;111;p18"/>
          <p:cNvPicPr preferRelativeResize="0"/>
          <p:nvPr/>
        </p:nvPicPr>
        <p:blipFill>
          <a:blip r:embed="rId3">
            <a:alphaModFix/>
          </a:blip>
          <a:stretch>
            <a:fillRect/>
          </a:stretch>
        </p:blipFill>
        <p:spPr>
          <a:xfrm>
            <a:off x="718738" y="925323"/>
            <a:ext cx="7781822" cy="58850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7" name="Google Shape;117;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8" name="Google Shape;118;p19"/>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400">
                <a:solidFill>
                  <a:srgbClr val="434343"/>
                </a:solidFill>
                <a:latin typeface="Economica"/>
                <a:ea typeface="Economica"/>
                <a:cs typeface="Economica"/>
                <a:sym typeface="Economica"/>
              </a:rPr>
              <a:t>TensorBoard: TensorFlow's visualization toolkit</a:t>
            </a:r>
            <a:endParaRPr sz="4400">
              <a:solidFill>
                <a:srgbClr val="434343"/>
              </a:solidFill>
              <a:latin typeface="Economica"/>
              <a:ea typeface="Economica"/>
              <a:cs typeface="Economica"/>
              <a:sym typeface="Economica"/>
            </a:endParaRPr>
          </a:p>
        </p:txBody>
      </p:sp>
      <p:pic>
        <p:nvPicPr>
          <p:cNvPr descr="Learn the Visualization interface - Tensorboard  in  Tensorflow 2.0 &#10;&#10;Download the source code:&#10;https://github.com/manifoldailearning/Youtube/blob/master/Tensorboard_in_5_mins.ipynb&#10;&#10;Tensorflow 2.0 Youtube Playlist:&#10;https://www.youtube.com/playlist?list=PL3Sk77w7CQs-g2_9yRfLVnpCoCyuaXjnm&#10;&#10;&#10;Audio Courtesy:&#10;&quot;Oh Holy Night&quot; Kevin MacLeod (incompetech.com)&#10;Licensed under Creative Commons: By Attribution 4.0 License&#10;http://creativecommons.org/licenses/by/4.0/" id="119" name="Google Shape;119;p19" title="Tensorboard with Tensorflow 2.0 under 10 mins">
            <a:hlinkClick r:id="rId3"/>
          </p:cNvPr>
          <p:cNvPicPr preferRelativeResize="0"/>
          <p:nvPr/>
        </p:nvPicPr>
        <p:blipFill>
          <a:blip r:embed="rId4">
            <a:alphaModFix/>
          </a:blip>
          <a:stretch>
            <a:fillRect/>
          </a:stretch>
        </p:blipFill>
        <p:spPr>
          <a:xfrm>
            <a:off x="767113" y="975200"/>
            <a:ext cx="7763933" cy="5822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23" name="Shape 123"/>
        <p:cNvGrpSpPr/>
        <p:nvPr/>
      </p:nvGrpSpPr>
      <p:grpSpPr>
        <a:xfrm>
          <a:off x="0" y="0"/>
          <a:ext cx="0" cy="0"/>
          <a:chOff x="0" y="0"/>
          <a:chExt cx="0" cy="0"/>
        </a:xfrm>
      </p:grpSpPr>
      <p:sp>
        <p:nvSpPr>
          <p:cNvPr id="124" name="Google Shape;124;p20"/>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000">
                <a:solidFill>
                  <a:schemeClr val="lt1"/>
                </a:solidFill>
                <a:latin typeface="Open Sans"/>
                <a:ea typeface="Open Sans"/>
                <a:cs typeface="Open Sans"/>
                <a:sym typeface="Open Sans"/>
              </a:rPr>
              <a:t>Train, Validation &amp; Test Set</a:t>
            </a:r>
            <a:endParaRPr b="1" sz="3000">
              <a:solidFill>
                <a:schemeClr val="lt1"/>
              </a:solidFill>
              <a:latin typeface="Open Sans"/>
              <a:ea typeface="Open Sans"/>
              <a:cs typeface="Open Sans"/>
              <a:sym typeface="Open Sans"/>
            </a:endParaRPr>
          </a:p>
        </p:txBody>
      </p:sp>
      <p:sp>
        <p:nvSpPr>
          <p:cNvPr id="125" name="Google Shape;125;p2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1" name="Google Shape;131;p2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132" name="Google Shape;132;p21"/>
          <p:cNvGrpSpPr/>
          <p:nvPr/>
        </p:nvGrpSpPr>
        <p:grpSpPr>
          <a:xfrm>
            <a:off x="0" y="5976100"/>
            <a:ext cx="9144000" cy="919800"/>
            <a:chOff x="0" y="5976100"/>
            <a:chExt cx="9144000" cy="919800"/>
          </a:xfrm>
        </p:grpSpPr>
        <p:sp>
          <p:nvSpPr>
            <p:cNvPr id="133" name="Google Shape;133;p2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4" name="Google Shape;134;p21"/>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135" name="Google Shape;135;p21"/>
          <p:cNvSpPr txBox="1"/>
          <p:nvPr/>
        </p:nvSpPr>
        <p:spPr>
          <a:xfrm>
            <a:off x="238775" y="170000"/>
            <a:ext cx="8820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600">
                <a:solidFill>
                  <a:srgbClr val="434343"/>
                </a:solidFill>
                <a:latin typeface="Economica"/>
                <a:ea typeface="Economica"/>
                <a:cs typeface="Economica"/>
                <a:sym typeface="Economica"/>
              </a:rPr>
              <a:t>Train, </a:t>
            </a:r>
            <a:r>
              <a:rPr lang="en" sz="4600">
                <a:solidFill>
                  <a:srgbClr val="434343"/>
                </a:solidFill>
                <a:latin typeface="Economica"/>
                <a:ea typeface="Economica"/>
                <a:cs typeface="Economica"/>
                <a:sym typeface="Economica"/>
              </a:rPr>
              <a:t>Validation and Test Set</a:t>
            </a:r>
            <a:endParaRPr sz="4600">
              <a:solidFill>
                <a:srgbClr val="434343"/>
              </a:solidFill>
              <a:latin typeface="Economica"/>
              <a:ea typeface="Economica"/>
              <a:cs typeface="Economica"/>
              <a:sym typeface="Economica"/>
            </a:endParaRPr>
          </a:p>
        </p:txBody>
      </p:sp>
      <p:pic>
        <p:nvPicPr>
          <p:cNvPr descr="In this video, we explain the concept of the different data sets used for training and testing an artificial neural network, including the training set, testing set, and validation set. We also show how to create and specify these data sets in code with Keras.&#10;&#10;🕒🦎 VIDEO SECTIONS 🦎🕒&#10;&#10;00:00 Welcome to DEEPLIZARD - Go to deeplizard.com for learning resources&#10;00:30 Help deeplizard add video timestamps - See example in the description&#10;06:28 Collective Intelligence and the DEEPLIZARD HIVEMIND&#10;&#10;💥🦎 DEEPLIZARD COMMUNITY RESOURCES 🦎💥&#10;    &#10;👋 Hey, we're Chris and Mandy, the creators of deeplizard!&#10;👀 CHECK OUT OUR VLOG:&#10;🔗 https://youtube.com/deeplizardvlog&#10;&#10;👉 Check out the blog post and other resources for this video:&#10;🔗 https://deeplizard.com/learn/video/Zi-0rlM4RDs&#10;&#10;💻 DOWNLOAD ACCESS TO CODE FILES &#10;🤖 Available for members of the deeplizard hivemind:&#10;🔗 https://deeplizard.com/resources&#10;&#10;🧠 Support collective intelligence, join the deeplizard hivemind:&#10;🔗 https://deeplizard.com/hivemind&#10;&#10;🤜 Support collective intelligence, create a quiz question for this video:&#10;🔗 https://deeplizard.com/create-quiz-question&#10;&#10;🚀 Boost collective intelligence by sharing this video on social media!&#10;&#10;❤️🦎 Special thanks to the following polymaths of the deeplizard hivemind:&#10;Tammy&#10;Prash&#10;&#10;👀 Follow deeplizard:&#10;Our vlog: https://youtube.com/deeplizardvlog&#10;Facebook: https://facebook.com/deeplizard&#10;Instagram: https://instagram.com/deeplizard&#10;Twitter: https://twitter.com/deeplizard&#10;Patreon: https://patreon.com/deeplizard&#10;YouTube: https://youtube.com/deeplizard&#10;&#10;🎓 Deep Learning with deeplizard:&#10;Fundamental Concepts - https://deeplizard.com/learn/video/gZmobeGL0Yg&#10;Beginner Code - https://deeplizard.com/learn/video/RznKVRTFkBY&#10;Intermediate Code - https://deeplizard.com/learn/video/v5cngxo4mIg&#10;Advanced Deep RL - https://deeplizard.com/learn/video/nyjbcRQ-uQ8&#10;&#10;🎓 Other Courses:&#10;Data Science - https://deeplizard.com/learn/video/d11chG7Z-xk&#10;Trading - https://deeplizard.com/learn/video/ZpfCK_uHL9Y&#10;&#10;🛒 Check out products deeplizard recommends on Amazon:&#10;🔗 https://amazon.com/shop/deeplizard&#10;&#10;📕 Get a FREE 30-day Audible trial and 2 FREE audio books using deeplizard’s link:&#10;🔗 https://amzn.to/2yoqWRn&#10;&#10;🎵 deeplizard uses music by Kevin MacLeod&#10;🔗 https://youtube.com/channel/UCSZXFhRIx6b0dFX3xS8L1yQ&#10;🔗 http://incompetech.com/&#10;&#10;❤️ Please use the knowledge gained from deeplizard content for good, not evil." id="136" name="Google Shape;136;p21" title="Train, Test, &amp; Validation Sets explained">
            <a:hlinkClick r:id="rId4"/>
          </p:cNvPr>
          <p:cNvPicPr preferRelativeResize="0"/>
          <p:nvPr/>
        </p:nvPicPr>
        <p:blipFill>
          <a:blip r:embed="rId5">
            <a:alphaModFix/>
          </a:blip>
          <a:stretch>
            <a:fillRect/>
          </a:stretch>
        </p:blipFill>
        <p:spPr>
          <a:xfrm>
            <a:off x="1275713" y="963163"/>
            <a:ext cx="6667876" cy="5000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