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4"/>
    <p:sldMasterId id="2147483756" r:id="rId5"/>
  </p:sldMasterIdLst>
  <p:notesMasterIdLst>
    <p:notesMasterId r:id="rId27"/>
  </p:notesMasterIdLst>
  <p:handoutMasterIdLst>
    <p:handoutMasterId r:id="rId28"/>
  </p:handoutMasterIdLst>
  <p:sldIdLst>
    <p:sldId id="561" r:id="rId6"/>
    <p:sldId id="562" r:id="rId7"/>
    <p:sldId id="563" r:id="rId8"/>
    <p:sldId id="564" r:id="rId9"/>
    <p:sldId id="565" r:id="rId10"/>
    <p:sldId id="566" r:id="rId11"/>
    <p:sldId id="568" r:id="rId12"/>
    <p:sldId id="569" r:id="rId13"/>
    <p:sldId id="567" r:id="rId14"/>
    <p:sldId id="571" r:id="rId15"/>
    <p:sldId id="572" r:id="rId16"/>
    <p:sldId id="573" r:id="rId17"/>
    <p:sldId id="578" r:id="rId18"/>
    <p:sldId id="574" r:id="rId19"/>
    <p:sldId id="575" r:id="rId20"/>
    <p:sldId id="576" r:id="rId21"/>
    <p:sldId id="577" r:id="rId22"/>
    <p:sldId id="579" r:id="rId23"/>
    <p:sldId id="580" r:id="rId24"/>
    <p:sldId id="581" r:id="rId25"/>
    <p:sldId id="570" r:id="rId26"/>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General Guidelines" id="{44008CE7-4650-416C-ACBD-B9B1038E76EB}">
          <p14:sldIdLst>
            <p14:sldId id="561"/>
            <p14:sldId id="562"/>
            <p14:sldId id="563"/>
            <p14:sldId id="564"/>
            <p14:sldId id="565"/>
            <p14:sldId id="566"/>
            <p14:sldId id="568"/>
            <p14:sldId id="569"/>
            <p14:sldId id="567"/>
            <p14:sldId id="571"/>
            <p14:sldId id="572"/>
            <p14:sldId id="573"/>
            <p14:sldId id="578"/>
            <p14:sldId id="574"/>
            <p14:sldId id="575"/>
            <p14:sldId id="576"/>
            <p14:sldId id="577"/>
            <p14:sldId id="579"/>
            <p14:sldId id="580"/>
            <p14:sldId id="581"/>
            <p14:sldId id="570"/>
          </p14:sldIdLst>
        </p14:section>
      </p14:sectionLst>
    </p:ext>
    <p:ext uri="{EFAFB233-063F-42B5-8137-9DF3F51BA10A}">
      <p15:sldGuideLst xmlns:p15="http://schemas.microsoft.com/office/powerpoint/2012/main">
        <p15:guide id="1" orient="horz" pos="147">
          <p15:clr>
            <a:srgbClr val="A4A3A4"/>
          </p15:clr>
        </p15:guide>
        <p15:guide id="2" orient="horz" pos="4171">
          <p15:clr>
            <a:srgbClr val="A4A3A4"/>
          </p15:clr>
        </p15:guide>
        <p15:guide id="3" orient="horz" pos="2307">
          <p15:clr>
            <a:srgbClr val="A4A3A4"/>
          </p15:clr>
        </p15:guide>
        <p15:guide id="4" orient="horz" pos="3565">
          <p15:clr>
            <a:srgbClr val="A4A3A4"/>
          </p15:clr>
        </p15:guide>
        <p15:guide id="5" orient="horz" pos="3624">
          <p15:clr>
            <a:srgbClr val="A4A3A4"/>
          </p15:clr>
        </p15:guide>
        <p15:guide id="6" orient="horz" pos="912">
          <p15:clr>
            <a:srgbClr val="A4A3A4"/>
          </p15:clr>
        </p15:guide>
        <p15:guide id="7" orient="horz" pos="1057">
          <p15:clr>
            <a:srgbClr val="A4A3A4"/>
          </p15:clr>
        </p15:guide>
        <p15:guide id="8" orient="horz" pos="2375">
          <p15:clr>
            <a:srgbClr val="A4A3A4"/>
          </p15:clr>
        </p15:guide>
        <p15:guide id="9" orient="horz" pos="1114">
          <p15:clr>
            <a:srgbClr val="A4A3A4"/>
          </p15:clr>
        </p15:guide>
        <p15:guide id="10" pos="3806">
          <p15:clr>
            <a:srgbClr val="A4A3A4"/>
          </p15:clr>
        </p15:guide>
        <p15:guide id="11" pos="2557">
          <p15:clr>
            <a:srgbClr val="A4A3A4"/>
          </p15:clr>
        </p15:guide>
        <p15:guide id="12" pos="128">
          <p15:clr>
            <a:srgbClr val="A4A3A4"/>
          </p15:clr>
        </p15:guide>
        <p15:guide id="13" pos="6301">
          <p15:clr>
            <a:srgbClr val="A4A3A4"/>
          </p15:clr>
        </p15:guide>
        <p15:guide id="14" pos="1312">
          <p15:clr>
            <a:srgbClr val="A4A3A4"/>
          </p15:clr>
        </p15:guide>
        <p15:guide id="15" pos="5123">
          <p15:clr>
            <a:srgbClr val="A4A3A4"/>
          </p15:clr>
        </p15:guide>
        <p15:guide id="16" pos="1379">
          <p15:clr>
            <a:srgbClr val="A4A3A4"/>
          </p15:clr>
        </p15:guide>
        <p15:guide id="17" pos="2626">
          <p15:clr>
            <a:srgbClr val="A4A3A4"/>
          </p15:clr>
        </p15:guide>
        <p15:guide id="18" pos="3882">
          <p15:clr>
            <a:srgbClr val="A4A3A4"/>
          </p15:clr>
        </p15:guide>
        <p15:guide id="19" pos="5056">
          <p15:clr>
            <a:srgbClr val="A4A3A4"/>
          </p15:clr>
        </p15:guide>
        <p15:guide id="20" pos="6368">
          <p15:clr>
            <a:srgbClr val="A4A3A4"/>
          </p15:clr>
        </p15:guide>
        <p15:guide id="21" pos="7548">
          <p15:clr>
            <a:srgbClr val="A4A3A4"/>
          </p15:clr>
        </p15:guide>
        <p15:guide id="22" pos="32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E8200"/>
    <a:srgbClr val="00AEEF"/>
    <a:srgbClr val="FBFBFB"/>
    <a:srgbClr val="000000"/>
    <a:srgbClr val="929292"/>
    <a:srgbClr val="4D4D4D"/>
    <a:srgbClr val="F28500"/>
    <a:srgbClr val="83B800"/>
    <a:srgbClr val="6464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588" autoAdjust="0"/>
    <p:restoredTop sz="94055" autoAdjust="0"/>
  </p:normalViewPr>
  <p:slideViewPr>
    <p:cSldViewPr snapToGrid="0">
      <p:cViewPr varScale="1">
        <p:scale>
          <a:sx n="68" d="100"/>
          <a:sy n="68" d="100"/>
        </p:scale>
        <p:origin x="1002" y="72"/>
      </p:cViewPr>
      <p:guideLst>
        <p:guide orient="horz" pos="147"/>
        <p:guide orient="horz" pos="4171"/>
        <p:guide orient="horz" pos="2307"/>
        <p:guide orient="horz" pos="3565"/>
        <p:guide orient="horz" pos="3624"/>
        <p:guide orient="horz" pos="912"/>
        <p:guide orient="horz" pos="1057"/>
        <p:guide orient="horz" pos="2375"/>
        <p:guide orient="horz" pos="1114"/>
        <p:guide pos="3806"/>
        <p:guide pos="2557"/>
        <p:guide pos="128"/>
        <p:guide pos="6301"/>
        <p:guide pos="1312"/>
        <p:guide pos="5123"/>
        <p:guide pos="1379"/>
        <p:guide pos="2626"/>
        <p:guide pos="3882"/>
        <p:guide pos="5056"/>
        <p:guide pos="6368"/>
        <p:guide pos="7548"/>
        <p:guide pos="328"/>
      </p:guideLst>
    </p:cSldViewPr>
  </p:slideViewPr>
  <p:notesTextViewPr>
    <p:cViewPr>
      <p:scale>
        <a:sx n="100" d="100"/>
        <a:sy n="100" d="100"/>
      </p:scale>
      <p:origin x="0" y="0"/>
    </p:cViewPr>
  </p:notesTextViewPr>
  <p:sorterViewPr>
    <p:cViewPr>
      <p:scale>
        <a:sx n="100" d="100"/>
        <a:sy n="100" d="100"/>
      </p:scale>
      <p:origin x="0" y="30"/>
    </p:cViewPr>
  </p:sorterViewPr>
  <p:notesViewPr>
    <p:cSldViewPr snapToGrid="0" showGuides="1">
      <p:cViewPr varScale="1">
        <p:scale>
          <a:sx n="95" d="100"/>
          <a:sy n="95" d="100"/>
        </p:scale>
        <p:origin x="-363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a:latin typeface="Segoe UI" pitchFamily="34" charset="0"/>
              </a:rPr>
              <a:t>TechReady</a:t>
            </a:r>
            <a:r>
              <a:rPr lang="en-US" dirty="0">
                <a:latin typeface="Segoe UI" pitchFamily="34" charset="0"/>
              </a:rPr>
              <a:t> 14</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11/5/2020</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err="1"/>
              <a:t>TechReady</a:t>
            </a:r>
            <a:r>
              <a:rPr lang="en-US" dirty="0"/>
              <a:t> 14</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11/5/2020</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latin typeface="Segoe UI" pitchFamily="34" charset="0"/>
              </a:rPr>
            </a:br>
            <a:r>
              <a:rPr lang="en-US" dirty="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0" indent="0">
              <a:spcBef>
                <a:spcPts val="0"/>
              </a:spcBef>
              <a:spcAft>
                <a:spcPts val="900"/>
              </a:spcAft>
              <a:buNone/>
              <a:defRPr sz="4000" spc="-100" baseline="0">
                <a:latin typeface="Segoe UI Light" pitchFamily="34" charset="0"/>
              </a:defRPr>
            </a:lvl1pPr>
            <a:lvl2pPr marL="0" indent="0">
              <a:spcBef>
                <a:spcPts val="0"/>
              </a:spcBef>
              <a:spcAft>
                <a:spcPts val="400"/>
              </a:spcAft>
              <a:buNone/>
              <a:defRPr sz="2000" spc="-50" baseline="0"/>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117153672"/>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a:t>Click to edit title style</a:t>
            </a:r>
          </a:p>
        </p:txBody>
      </p:sp>
      <p:pic>
        <p:nvPicPr>
          <p:cNvPr id="7"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9" name="Text Placeholder 8"/>
          <p:cNvSpPr>
            <a:spLocks noGrp="1"/>
          </p:cNvSpPr>
          <p:nvPr>
            <p:ph type="body" sz="quarter" idx="11" hasCustomPrompt="1"/>
          </p:nvPr>
        </p:nvSpPr>
        <p:spPr>
          <a:xfrm>
            <a:off x="512763" y="3219165"/>
            <a:ext cx="7513637" cy="443198"/>
          </a:xfrm>
        </p:spPr>
        <p:txBody>
          <a:bodyPr/>
          <a:lstStyle>
            <a:lvl1pPr marL="0" indent="0">
              <a:buNone/>
              <a:defRPr spc="-100" baseline="0">
                <a:gradFill>
                  <a:gsLst>
                    <a:gs pos="0">
                      <a:schemeClr val="tx1"/>
                    </a:gs>
                    <a:gs pos="100000">
                      <a:schemeClr val="tx1"/>
                    </a:gs>
                  </a:gsLst>
                  <a:lin ang="5400000" scaled="0"/>
                </a:gradFill>
                <a:latin typeface="Segoe UI Light" pitchFamily="34" charset="0"/>
              </a:defRPr>
            </a:lvl1pPr>
          </a:lstStyle>
          <a:p>
            <a:pPr lvl="0"/>
            <a:r>
              <a:rPr lang="en-US" dirty="0"/>
              <a:t>Speaker Title</a:t>
            </a:r>
          </a:p>
        </p:txBody>
      </p:sp>
    </p:spTree>
    <p:extLst>
      <p:ext uri="{BB962C8B-B14F-4D97-AF65-F5344CB8AC3E}">
        <p14:creationId xmlns:p14="http://schemas.microsoft.com/office/powerpoint/2010/main" val="199568750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Color Sub-Section Title">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3114675"/>
            <a:ext cx="11228440" cy="830997"/>
          </a:xfrm>
        </p:spPr>
        <p:txBody>
          <a:bodyPr/>
          <a:lstStyle>
            <a:lvl1pPr marL="0" indent="0">
              <a:buNone/>
              <a:defRPr lang="en-US" sz="60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section title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63563" y="2253965"/>
            <a:ext cx="102822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Sub-section phrase</a:t>
            </a:r>
          </a:p>
        </p:txBody>
      </p:sp>
    </p:spTree>
    <p:extLst>
      <p:ext uri="{BB962C8B-B14F-4D97-AF65-F5344CB8AC3E}">
        <p14:creationId xmlns:p14="http://schemas.microsoft.com/office/powerpoint/2010/main" val="208010029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17555285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Blank Color Sub-Section Title">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3114675"/>
            <a:ext cx="11228440" cy="830997"/>
          </a:xfrm>
        </p:spPr>
        <p:txBody>
          <a:bodyPr/>
          <a:lstStyle>
            <a:lvl1pPr marL="0" indent="0">
              <a:buNone/>
              <a:defRPr lang="en-US" sz="60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section title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63563" y="2253965"/>
            <a:ext cx="102822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Sub-section phrase</a:t>
            </a:r>
          </a:p>
        </p:txBody>
      </p:sp>
    </p:spTree>
    <p:extLst>
      <p:ext uri="{BB962C8B-B14F-4D97-AF65-F5344CB8AC3E}">
        <p14:creationId xmlns:p14="http://schemas.microsoft.com/office/powerpoint/2010/main" val="181041558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140919417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9162486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21577804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523393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Color 2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993035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Color 3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901206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112" y="1447799"/>
            <a:ext cx="11149013" cy="19735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29373425"/>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Color Layout 4">
    <p:spTree>
      <p:nvGrpSpPr>
        <p:cNvPr id="1" name=""/>
        <p:cNvGrpSpPr/>
        <p:nvPr/>
      </p:nvGrpSpPr>
      <p:grpSpPr>
        <a:xfrm>
          <a:off x="0" y="0"/>
          <a:ext cx="0" cy="0"/>
          <a:chOff x="0" y="0"/>
          <a:chExt cx="0" cy="0"/>
        </a:xfrm>
      </p:grpSpPr>
    </p:spTree>
    <p:extLst>
      <p:ext uri="{BB962C8B-B14F-4D97-AF65-F5344CB8AC3E}">
        <p14:creationId xmlns:p14="http://schemas.microsoft.com/office/powerpoint/2010/main" val="53908576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Color Layout 5">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481070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19112" y="1447799"/>
            <a:ext cx="11149013"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5024168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pening_ITPr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31410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21738452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006434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4641056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ack Notes slide Layou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262939304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97480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theme" Target="../theme/theme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69786927"/>
      </p:ext>
    </p:extLst>
  </p:cSld>
  <p:clrMap bg1="lt1" tx1="dk1" bg2="lt2" tx2="dk2" accent1="accent1" accent2="accent2" accent3="accent3" accent4="accent4" accent5="accent5" accent6="accent6" hlink="hlink" folHlink="folHlink"/>
  <p:sldLayoutIdLst>
    <p:sldLayoutId id="2147483744" r:id="rId1"/>
    <p:sldLayoutId id="2147483735" r:id="rId2"/>
    <p:sldLayoutId id="2147483736" r:id="rId3"/>
    <p:sldLayoutId id="2147483774" r:id="rId4"/>
    <p:sldLayoutId id="2147483739" r:id="rId5"/>
    <p:sldLayoutId id="2147483740" r:id="rId6"/>
    <p:sldLayoutId id="2147483742" r:id="rId7"/>
    <p:sldLayoutId id="2147483743" r:id="rId8"/>
    <p:sldLayoutId id="2147483775" r:id="rId9"/>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5013393"/>
      </p:ext>
    </p:extLst>
  </p:cSld>
  <p:clrMap bg1="dk1" tx1="lt1" bg2="dk2" tx2="lt2" accent1="accent1" accent2="accent2" accent3="accent3" accent4="accent4" accent5="accent5" accent6="accent6" hlink="hlink" folHlink="folHlink"/>
  <p:sldLayoutIdLst>
    <p:sldLayoutId id="2147483763" r:id="rId1"/>
    <p:sldLayoutId id="2147483778" r:id="rId2"/>
    <p:sldLayoutId id="2147483764" r:id="rId3"/>
    <p:sldLayoutId id="2147483765" r:id="rId4"/>
    <p:sldLayoutId id="2147483776" r:id="rId5"/>
    <p:sldLayoutId id="2147483766" r:id="rId6"/>
    <p:sldLayoutId id="2147483767" r:id="rId7"/>
    <p:sldLayoutId id="2147483768" r:id="rId8"/>
    <p:sldLayoutId id="2147483769" r:id="rId9"/>
    <p:sldLayoutId id="2147483770" r:id="rId10"/>
    <p:sldLayoutId id="2147483771" r:id="rId11"/>
    <p:sldLayoutId id="2147483772" r:id="rId12"/>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9.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E345E84-F74F-4064-810F-E9F23BF93E0D}"/>
              </a:ext>
            </a:extLst>
          </p:cNvPr>
          <p:cNvPicPr>
            <a:picLocks noChangeAspect="1"/>
          </p:cNvPicPr>
          <p:nvPr/>
        </p:nvPicPr>
        <p:blipFill>
          <a:blip r:embed="rId2"/>
          <a:stretch>
            <a:fillRect/>
          </a:stretch>
        </p:blipFill>
        <p:spPr>
          <a:xfrm>
            <a:off x="279649" y="236621"/>
            <a:ext cx="11662105" cy="1207168"/>
          </a:xfrm>
          <a:prstGeom prst="rect">
            <a:avLst/>
          </a:prstGeom>
        </p:spPr>
      </p:pic>
      <p:pic>
        <p:nvPicPr>
          <p:cNvPr id="5" name="Picture 4">
            <a:extLst>
              <a:ext uri="{FF2B5EF4-FFF2-40B4-BE49-F238E27FC236}">
                <a16:creationId xmlns:a16="http://schemas.microsoft.com/office/drawing/2014/main" id="{834B18D8-FAB3-4D8D-8659-411A131BA729}"/>
              </a:ext>
            </a:extLst>
          </p:cNvPr>
          <p:cNvPicPr>
            <a:picLocks noChangeAspect="1"/>
          </p:cNvPicPr>
          <p:nvPr/>
        </p:nvPicPr>
        <p:blipFill>
          <a:blip r:embed="rId3"/>
          <a:stretch>
            <a:fillRect/>
          </a:stretch>
        </p:blipFill>
        <p:spPr>
          <a:xfrm>
            <a:off x="483808" y="2289633"/>
            <a:ext cx="11221207" cy="4568367"/>
          </a:xfrm>
          <a:prstGeom prst="rect">
            <a:avLst/>
          </a:prstGeom>
        </p:spPr>
      </p:pic>
    </p:spTree>
    <p:extLst>
      <p:ext uri="{BB962C8B-B14F-4D97-AF65-F5344CB8AC3E}">
        <p14:creationId xmlns:p14="http://schemas.microsoft.com/office/powerpoint/2010/main" val="2972331326"/>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1D9CFF-6E77-4C55-930D-6752E07ECB62}"/>
              </a:ext>
            </a:extLst>
          </p:cNvPr>
          <p:cNvSpPr txBox="1"/>
          <p:nvPr/>
        </p:nvSpPr>
        <p:spPr>
          <a:xfrm>
            <a:off x="253218" y="253218"/>
            <a:ext cx="10719581" cy="830997"/>
          </a:xfrm>
          <a:prstGeom prst="rect">
            <a:avLst/>
          </a:prstGeom>
          <a:solidFill>
            <a:schemeClr val="tx1"/>
          </a:solidFill>
        </p:spPr>
        <p:txBody>
          <a:bodyPr wrap="square" lIns="0" tIns="0" rIns="0" bIns="0" rtlCol="0">
            <a:spAutoFit/>
          </a:bodyPr>
          <a:lstStyle/>
          <a:p>
            <a:r>
              <a:rPr lang="en-IN" sz="5400" dirty="0">
                <a:solidFill>
                  <a:schemeClr val="bg1"/>
                </a:solidFill>
                <a:latin typeface="Segoe UI Light" pitchFamily="34" charset="0"/>
              </a:rPr>
              <a:t>  </a:t>
            </a:r>
            <a:r>
              <a:rPr lang="en-IN" sz="5400" i="0" dirty="0">
                <a:solidFill>
                  <a:schemeClr val="bg1"/>
                </a:solidFill>
                <a:effectLst/>
                <a:latin typeface="Segoe UI" panose="020B0502040204020203" pitchFamily="34" charset="0"/>
              </a:rPr>
              <a:t>Step-1 Verify your permissions</a:t>
            </a:r>
            <a:r>
              <a:rPr lang="en-IN" sz="5400" dirty="0">
                <a:solidFill>
                  <a:schemeClr val="bg1"/>
                </a:solidFill>
                <a:latin typeface="Segoe UI Light" pitchFamily="34" charset="0"/>
              </a:rPr>
              <a:t> </a:t>
            </a:r>
          </a:p>
        </p:txBody>
      </p:sp>
      <p:sp>
        <p:nvSpPr>
          <p:cNvPr id="4" name="TextBox 3">
            <a:extLst>
              <a:ext uri="{FF2B5EF4-FFF2-40B4-BE49-F238E27FC236}">
                <a16:creationId xmlns:a16="http://schemas.microsoft.com/office/drawing/2014/main" id="{FAE5E1C5-5839-46D2-A208-A72D6E868DBB}"/>
              </a:ext>
            </a:extLst>
          </p:cNvPr>
          <p:cNvSpPr txBox="1"/>
          <p:nvPr/>
        </p:nvSpPr>
        <p:spPr>
          <a:xfrm>
            <a:off x="253217" y="1397675"/>
            <a:ext cx="11394831" cy="2308324"/>
          </a:xfrm>
          <a:prstGeom prst="rect">
            <a:avLst/>
          </a:prstGeom>
          <a:noFill/>
        </p:spPr>
        <p:txBody>
          <a:bodyPr wrap="square">
            <a:spAutoFit/>
          </a:bodyPr>
          <a:lstStyle/>
          <a:p>
            <a:pPr algn="l"/>
            <a:r>
              <a:rPr lang="en-IN" sz="2400" b="0" i="0" dirty="0">
                <a:solidFill>
                  <a:srgbClr val="171717"/>
                </a:solidFill>
                <a:effectLst/>
                <a:latin typeface="Segoe UI" panose="020B0502040204020203" pitchFamily="34" charset="0"/>
              </a:rPr>
              <a:t>You must have either Contributor and User Access Administrator permissions, or Owner permissions, either directly on the virtual network, or on the resource group or subscription containing it.</a:t>
            </a:r>
          </a:p>
          <a:p>
            <a:pPr algn="l"/>
            <a:endParaRPr lang="en-IN" sz="2400" b="0" i="0" dirty="0">
              <a:solidFill>
                <a:srgbClr val="171717"/>
              </a:solidFill>
              <a:effectLst/>
              <a:latin typeface="Segoe UI" panose="020B0502040204020203" pitchFamily="34" charset="0"/>
            </a:endParaRPr>
          </a:p>
          <a:p>
            <a:pPr algn="l"/>
            <a:r>
              <a:rPr lang="en-IN" sz="2400" b="0" i="0" dirty="0">
                <a:solidFill>
                  <a:srgbClr val="171717"/>
                </a:solidFill>
                <a:effectLst/>
                <a:latin typeface="Segoe UI" panose="020B0502040204020203" pitchFamily="34" charset="0"/>
              </a:rPr>
              <a:t>You will also need sufficient Azure Active Directory permissions for the tooling to create an application and service principal on your behalf for the cluster.</a:t>
            </a:r>
          </a:p>
        </p:txBody>
      </p:sp>
    </p:spTree>
    <p:extLst>
      <p:ext uri="{BB962C8B-B14F-4D97-AF65-F5344CB8AC3E}">
        <p14:creationId xmlns:p14="http://schemas.microsoft.com/office/powerpoint/2010/main" val="23246068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C5D1DD-B5B5-4614-9190-56219AF155A3}"/>
              </a:ext>
            </a:extLst>
          </p:cNvPr>
          <p:cNvSpPr txBox="1"/>
          <p:nvPr/>
        </p:nvSpPr>
        <p:spPr>
          <a:xfrm>
            <a:off x="253218" y="253218"/>
            <a:ext cx="11662117" cy="830997"/>
          </a:xfrm>
          <a:prstGeom prst="rect">
            <a:avLst/>
          </a:prstGeom>
          <a:solidFill>
            <a:schemeClr val="tx1"/>
          </a:solidFill>
        </p:spPr>
        <p:txBody>
          <a:bodyPr wrap="square" lIns="0" tIns="0" rIns="0" bIns="0" rtlCol="0">
            <a:spAutoFit/>
          </a:bodyPr>
          <a:lstStyle/>
          <a:p>
            <a:r>
              <a:rPr lang="en-IN" sz="5400" dirty="0">
                <a:solidFill>
                  <a:schemeClr val="bg1"/>
                </a:solidFill>
                <a:latin typeface="Segoe UI Light" pitchFamily="34" charset="0"/>
              </a:rPr>
              <a:t>  </a:t>
            </a:r>
            <a:r>
              <a:rPr lang="en-IN" sz="5400" i="0" dirty="0">
                <a:solidFill>
                  <a:schemeClr val="bg1"/>
                </a:solidFill>
                <a:effectLst/>
                <a:latin typeface="Segoe UI" panose="020B0502040204020203" pitchFamily="34" charset="0"/>
              </a:rPr>
              <a:t>Step-2 </a:t>
            </a:r>
            <a:r>
              <a:rPr lang="en-IN" sz="4800" i="0" dirty="0">
                <a:solidFill>
                  <a:schemeClr val="bg1"/>
                </a:solidFill>
                <a:effectLst/>
                <a:latin typeface="Segoe UI" panose="020B0502040204020203" pitchFamily="34" charset="0"/>
              </a:rPr>
              <a:t>Register the resource providers</a:t>
            </a:r>
            <a:endParaRPr lang="en-IN" sz="5400" dirty="0">
              <a:solidFill>
                <a:schemeClr val="bg1"/>
              </a:solidFill>
              <a:latin typeface="Segoe UI Light" pitchFamily="34" charset="0"/>
            </a:endParaRPr>
          </a:p>
        </p:txBody>
      </p:sp>
      <p:sp>
        <p:nvSpPr>
          <p:cNvPr id="5" name="TextBox 4">
            <a:extLst>
              <a:ext uri="{FF2B5EF4-FFF2-40B4-BE49-F238E27FC236}">
                <a16:creationId xmlns:a16="http://schemas.microsoft.com/office/drawing/2014/main" id="{448AA8D9-0691-4CA1-8CCC-1FA861A9CF49}"/>
              </a:ext>
            </a:extLst>
          </p:cNvPr>
          <p:cNvSpPr txBox="1"/>
          <p:nvPr/>
        </p:nvSpPr>
        <p:spPr>
          <a:xfrm>
            <a:off x="253218" y="1502956"/>
            <a:ext cx="8876714" cy="1569660"/>
          </a:xfrm>
          <a:prstGeom prst="rect">
            <a:avLst/>
          </a:prstGeom>
          <a:noFill/>
        </p:spPr>
        <p:txBody>
          <a:bodyPr wrap="square">
            <a:spAutoFit/>
          </a:bodyPr>
          <a:lstStyle/>
          <a:p>
            <a:r>
              <a:rPr lang="en-IN" sz="2400" dirty="0" err="1"/>
              <a:t>az</a:t>
            </a:r>
            <a:r>
              <a:rPr lang="en-IN" sz="2400" dirty="0"/>
              <a:t> account set --subscription &lt;SUBSCRIPTION ID&gt;</a:t>
            </a:r>
          </a:p>
          <a:p>
            <a:r>
              <a:rPr lang="en-IN" sz="2400" dirty="0" err="1"/>
              <a:t>az</a:t>
            </a:r>
            <a:r>
              <a:rPr lang="en-IN" sz="2400" dirty="0"/>
              <a:t> provider register -n </a:t>
            </a:r>
            <a:r>
              <a:rPr lang="en-IN" sz="2400" dirty="0" err="1"/>
              <a:t>Microsoft.RedHatOpenShift</a:t>
            </a:r>
            <a:r>
              <a:rPr lang="en-IN" sz="2400" dirty="0"/>
              <a:t> --wait</a:t>
            </a:r>
          </a:p>
          <a:p>
            <a:r>
              <a:rPr lang="en-IN" sz="2400" dirty="0" err="1"/>
              <a:t>az</a:t>
            </a:r>
            <a:r>
              <a:rPr lang="en-IN" sz="2400" dirty="0"/>
              <a:t> provider register -n </a:t>
            </a:r>
            <a:r>
              <a:rPr lang="en-IN" sz="2400" dirty="0" err="1"/>
              <a:t>Microsoft.Compute</a:t>
            </a:r>
            <a:r>
              <a:rPr lang="en-IN" sz="2400" dirty="0"/>
              <a:t> --wait</a:t>
            </a:r>
          </a:p>
          <a:p>
            <a:r>
              <a:rPr lang="en-IN" sz="2400" dirty="0" err="1"/>
              <a:t>az</a:t>
            </a:r>
            <a:r>
              <a:rPr lang="en-IN" sz="2400" dirty="0"/>
              <a:t> provider register -n </a:t>
            </a:r>
            <a:r>
              <a:rPr lang="en-IN" sz="2400" dirty="0" err="1"/>
              <a:t>Microsoft.Storage</a:t>
            </a:r>
            <a:r>
              <a:rPr lang="en-IN" sz="2400" dirty="0"/>
              <a:t> --wait</a:t>
            </a:r>
          </a:p>
        </p:txBody>
      </p:sp>
    </p:spTree>
    <p:extLst>
      <p:ext uri="{BB962C8B-B14F-4D97-AF65-F5344CB8AC3E}">
        <p14:creationId xmlns:p14="http://schemas.microsoft.com/office/powerpoint/2010/main" val="81022689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455296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C5D1DD-B5B5-4614-9190-56219AF155A3}"/>
              </a:ext>
            </a:extLst>
          </p:cNvPr>
          <p:cNvSpPr txBox="1"/>
          <p:nvPr/>
        </p:nvSpPr>
        <p:spPr>
          <a:xfrm>
            <a:off x="253218" y="253218"/>
            <a:ext cx="11662117" cy="830997"/>
          </a:xfrm>
          <a:prstGeom prst="rect">
            <a:avLst/>
          </a:prstGeom>
          <a:solidFill>
            <a:schemeClr val="tx1"/>
          </a:solidFill>
        </p:spPr>
        <p:txBody>
          <a:bodyPr wrap="square" lIns="0" tIns="0" rIns="0" bIns="0" rtlCol="0">
            <a:spAutoFit/>
          </a:bodyPr>
          <a:lstStyle/>
          <a:p>
            <a:r>
              <a:rPr lang="en-IN" sz="5400" dirty="0">
                <a:solidFill>
                  <a:schemeClr val="bg1"/>
                </a:solidFill>
                <a:latin typeface="Segoe UI Light" pitchFamily="34" charset="0"/>
              </a:rPr>
              <a:t>  </a:t>
            </a:r>
            <a:r>
              <a:rPr lang="en-IN" sz="5400" i="0" dirty="0">
                <a:solidFill>
                  <a:schemeClr val="bg1"/>
                </a:solidFill>
                <a:effectLst/>
                <a:latin typeface="Segoe UI" panose="020B0502040204020203" pitchFamily="34" charset="0"/>
              </a:rPr>
              <a:t>Step-3 </a:t>
            </a:r>
            <a:r>
              <a:rPr lang="en-IN" sz="4800" i="0" dirty="0">
                <a:solidFill>
                  <a:schemeClr val="bg1"/>
                </a:solidFill>
                <a:effectLst/>
                <a:latin typeface="Segoe UI" panose="020B0502040204020203" pitchFamily="34" charset="0"/>
              </a:rPr>
              <a:t>Script to Deploy </a:t>
            </a:r>
            <a:endParaRPr lang="en-IN" sz="5400" dirty="0">
              <a:solidFill>
                <a:schemeClr val="bg1"/>
              </a:solidFill>
              <a:latin typeface="Segoe UI Light" pitchFamily="34" charset="0"/>
            </a:endParaRPr>
          </a:p>
        </p:txBody>
      </p:sp>
      <p:sp>
        <p:nvSpPr>
          <p:cNvPr id="5" name="TextBox 4">
            <a:extLst>
              <a:ext uri="{FF2B5EF4-FFF2-40B4-BE49-F238E27FC236}">
                <a16:creationId xmlns:a16="http://schemas.microsoft.com/office/drawing/2014/main" id="{448AA8D9-0691-4CA1-8CCC-1FA861A9CF49}"/>
              </a:ext>
            </a:extLst>
          </p:cNvPr>
          <p:cNvSpPr txBox="1"/>
          <p:nvPr/>
        </p:nvSpPr>
        <p:spPr>
          <a:xfrm>
            <a:off x="253218" y="1502956"/>
            <a:ext cx="11000936" cy="2308324"/>
          </a:xfrm>
          <a:prstGeom prst="rect">
            <a:avLst/>
          </a:prstGeom>
          <a:noFill/>
        </p:spPr>
        <p:txBody>
          <a:bodyPr wrap="square">
            <a:spAutoFit/>
          </a:bodyPr>
          <a:lstStyle/>
          <a:p>
            <a:r>
              <a:rPr lang="en-IN" sz="2400" dirty="0"/>
              <a:t>LOCATION=</a:t>
            </a:r>
            <a:r>
              <a:rPr lang="en-IN" sz="2400" dirty="0" err="1"/>
              <a:t>eastus</a:t>
            </a:r>
            <a:r>
              <a:rPr lang="en-IN" sz="2400" dirty="0"/>
              <a:t>                 </a:t>
            </a:r>
          </a:p>
          <a:p>
            <a:r>
              <a:rPr lang="en-IN" sz="2400" dirty="0"/>
              <a:t># the location of your cluster</a:t>
            </a:r>
          </a:p>
          <a:p>
            <a:r>
              <a:rPr lang="en-IN" sz="2400" dirty="0"/>
              <a:t>RESOURCEGROUP=</a:t>
            </a:r>
            <a:r>
              <a:rPr lang="en-IN" sz="2400" dirty="0" err="1"/>
              <a:t>Marutiaro-rg</a:t>
            </a:r>
            <a:r>
              <a:rPr lang="en-IN" sz="2400" dirty="0"/>
              <a:t>            </a:t>
            </a:r>
          </a:p>
          <a:p>
            <a:r>
              <a:rPr lang="en-IN" sz="2400" dirty="0"/>
              <a:t># the name of the resource group where you want to create your cluster</a:t>
            </a:r>
          </a:p>
          <a:p>
            <a:r>
              <a:rPr lang="en-IN" sz="2400" dirty="0"/>
              <a:t>CLUSTER=cluster1                 </a:t>
            </a:r>
          </a:p>
          <a:p>
            <a:r>
              <a:rPr lang="en-IN" sz="2400" dirty="0"/>
              <a:t># the name of your cluster</a:t>
            </a:r>
          </a:p>
        </p:txBody>
      </p:sp>
    </p:spTree>
    <p:extLst>
      <p:ext uri="{BB962C8B-B14F-4D97-AF65-F5344CB8AC3E}">
        <p14:creationId xmlns:p14="http://schemas.microsoft.com/office/powerpoint/2010/main" val="207828141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F92E52-FB5B-4431-9236-52AC5602EBF9}"/>
              </a:ext>
            </a:extLst>
          </p:cNvPr>
          <p:cNvSpPr txBox="1"/>
          <p:nvPr/>
        </p:nvSpPr>
        <p:spPr>
          <a:xfrm>
            <a:off x="555674" y="639468"/>
            <a:ext cx="6091310" cy="3046988"/>
          </a:xfrm>
          <a:prstGeom prst="rect">
            <a:avLst/>
          </a:prstGeom>
          <a:noFill/>
        </p:spPr>
        <p:txBody>
          <a:bodyPr wrap="square">
            <a:spAutoFit/>
          </a:bodyPr>
          <a:lstStyle/>
          <a:p>
            <a:r>
              <a:rPr lang="en-IN" sz="2400" dirty="0" err="1"/>
              <a:t>az</a:t>
            </a:r>
            <a:r>
              <a:rPr lang="en-IN" sz="2400" dirty="0"/>
              <a:t> group create \</a:t>
            </a:r>
          </a:p>
          <a:p>
            <a:r>
              <a:rPr lang="en-IN" sz="2400" dirty="0"/>
              <a:t>  --name $RESOURCEGROUP \</a:t>
            </a:r>
          </a:p>
          <a:p>
            <a:r>
              <a:rPr lang="en-IN" sz="2400" dirty="0"/>
              <a:t>  --location $LOCATION</a:t>
            </a:r>
          </a:p>
          <a:p>
            <a:endParaRPr lang="en-IN" sz="2400" dirty="0"/>
          </a:p>
          <a:p>
            <a:r>
              <a:rPr lang="en-IN" sz="2400" dirty="0" err="1"/>
              <a:t>az</a:t>
            </a:r>
            <a:r>
              <a:rPr lang="en-IN" sz="2400" dirty="0"/>
              <a:t> network </a:t>
            </a:r>
            <a:r>
              <a:rPr lang="en-IN" sz="2400" dirty="0" err="1"/>
              <a:t>vnet</a:t>
            </a:r>
            <a:r>
              <a:rPr lang="en-IN" sz="2400" dirty="0"/>
              <a:t> create \</a:t>
            </a:r>
          </a:p>
          <a:p>
            <a:r>
              <a:rPr lang="en-IN" sz="2400" dirty="0"/>
              <a:t>   --resource-group $RESOURCEGROUP \</a:t>
            </a:r>
          </a:p>
          <a:p>
            <a:r>
              <a:rPr lang="en-IN" sz="2400" dirty="0"/>
              <a:t>   --name </a:t>
            </a:r>
            <a:r>
              <a:rPr lang="en-IN" sz="2400" dirty="0" err="1"/>
              <a:t>aro-vnet</a:t>
            </a:r>
            <a:r>
              <a:rPr lang="en-IN" sz="2400" dirty="0"/>
              <a:t> \</a:t>
            </a:r>
          </a:p>
          <a:p>
            <a:r>
              <a:rPr lang="en-IN" sz="2400" dirty="0"/>
              <a:t>   --address-prefixes 10.0.0.0/22</a:t>
            </a:r>
          </a:p>
        </p:txBody>
      </p:sp>
    </p:spTree>
    <p:extLst>
      <p:ext uri="{BB962C8B-B14F-4D97-AF65-F5344CB8AC3E}">
        <p14:creationId xmlns:p14="http://schemas.microsoft.com/office/powerpoint/2010/main" val="298403785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ADF660-21D5-4416-9FE4-BDFDAAB98202}"/>
              </a:ext>
            </a:extLst>
          </p:cNvPr>
          <p:cNvSpPr txBox="1"/>
          <p:nvPr/>
        </p:nvSpPr>
        <p:spPr>
          <a:xfrm>
            <a:off x="583810" y="608153"/>
            <a:ext cx="10220178" cy="4893647"/>
          </a:xfrm>
          <a:prstGeom prst="rect">
            <a:avLst/>
          </a:prstGeom>
          <a:noFill/>
        </p:spPr>
        <p:txBody>
          <a:bodyPr wrap="square">
            <a:spAutoFit/>
          </a:bodyPr>
          <a:lstStyle/>
          <a:p>
            <a:r>
              <a:rPr lang="en-IN" sz="2400" dirty="0" err="1"/>
              <a:t>az</a:t>
            </a:r>
            <a:r>
              <a:rPr lang="en-IN" sz="2400" dirty="0"/>
              <a:t> network </a:t>
            </a:r>
            <a:r>
              <a:rPr lang="en-IN" sz="2400" dirty="0" err="1"/>
              <a:t>vnet</a:t>
            </a:r>
            <a:r>
              <a:rPr lang="en-IN" sz="2400" dirty="0"/>
              <a:t> subnet create \</a:t>
            </a:r>
          </a:p>
          <a:p>
            <a:r>
              <a:rPr lang="en-IN" sz="2400" dirty="0"/>
              <a:t>  --resource-group $RESOURCEGROUP \</a:t>
            </a:r>
          </a:p>
          <a:p>
            <a:r>
              <a:rPr lang="en-IN" sz="2400" dirty="0"/>
              <a:t>  --</a:t>
            </a:r>
            <a:r>
              <a:rPr lang="en-IN" sz="2400" dirty="0" err="1"/>
              <a:t>vnet</a:t>
            </a:r>
            <a:r>
              <a:rPr lang="en-IN" sz="2400" dirty="0"/>
              <a:t>-name </a:t>
            </a:r>
            <a:r>
              <a:rPr lang="en-IN" sz="2400" dirty="0" err="1"/>
              <a:t>aro-vnet</a:t>
            </a:r>
            <a:r>
              <a:rPr lang="en-IN" sz="2400" dirty="0"/>
              <a:t> \</a:t>
            </a:r>
          </a:p>
          <a:p>
            <a:r>
              <a:rPr lang="en-IN" sz="2400" dirty="0"/>
              <a:t>  --name master-subnet \</a:t>
            </a:r>
          </a:p>
          <a:p>
            <a:r>
              <a:rPr lang="en-IN" sz="2400" dirty="0"/>
              <a:t>  --address-prefixes 10.0.0.0/23 \</a:t>
            </a:r>
          </a:p>
          <a:p>
            <a:r>
              <a:rPr lang="en-IN" sz="2400" dirty="0"/>
              <a:t>  --service-endpoints </a:t>
            </a:r>
            <a:r>
              <a:rPr lang="en-IN" sz="2400" dirty="0" err="1"/>
              <a:t>Microsoft.ContainerRegistry</a:t>
            </a:r>
            <a:endParaRPr lang="en-IN" sz="2400" dirty="0"/>
          </a:p>
          <a:p>
            <a:endParaRPr lang="en-IN" sz="2400" dirty="0"/>
          </a:p>
          <a:p>
            <a:r>
              <a:rPr lang="en-IN" sz="2400" dirty="0" err="1"/>
              <a:t>az</a:t>
            </a:r>
            <a:r>
              <a:rPr lang="en-IN" sz="2400" dirty="0"/>
              <a:t> network </a:t>
            </a:r>
            <a:r>
              <a:rPr lang="en-IN" sz="2400" dirty="0" err="1"/>
              <a:t>vnet</a:t>
            </a:r>
            <a:r>
              <a:rPr lang="en-IN" sz="2400" dirty="0"/>
              <a:t> subnet create \</a:t>
            </a:r>
          </a:p>
          <a:p>
            <a:r>
              <a:rPr lang="en-IN" sz="2400" dirty="0"/>
              <a:t>  --resource-group $RESOURCEGROUP \</a:t>
            </a:r>
          </a:p>
          <a:p>
            <a:r>
              <a:rPr lang="en-IN" sz="2400" dirty="0"/>
              <a:t>  --</a:t>
            </a:r>
            <a:r>
              <a:rPr lang="en-IN" sz="2400" dirty="0" err="1"/>
              <a:t>vnet</a:t>
            </a:r>
            <a:r>
              <a:rPr lang="en-IN" sz="2400" dirty="0"/>
              <a:t>-name </a:t>
            </a:r>
            <a:r>
              <a:rPr lang="en-IN" sz="2400" dirty="0" err="1"/>
              <a:t>aro-vnet</a:t>
            </a:r>
            <a:r>
              <a:rPr lang="en-IN" sz="2400" dirty="0"/>
              <a:t> \</a:t>
            </a:r>
          </a:p>
          <a:p>
            <a:r>
              <a:rPr lang="en-IN" sz="2400" dirty="0"/>
              <a:t>  --name worker-subnet \</a:t>
            </a:r>
          </a:p>
          <a:p>
            <a:r>
              <a:rPr lang="en-IN" sz="2400" dirty="0"/>
              <a:t>  --address-prefixes 10.0.2.0/23 \</a:t>
            </a:r>
          </a:p>
          <a:p>
            <a:r>
              <a:rPr lang="en-IN" sz="2400" dirty="0"/>
              <a:t>  --service-endpoints </a:t>
            </a:r>
            <a:r>
              <a:rPr lang="en-IN" sz="2400" dirty="0" err="1"/>
              <a:t>Microsoft.ContainerRegistry</a:t>
            </a:r>
            <a:endParaRPr lang="en-IN" sz="2400" dirty="0"/>
          </a:p>
        </p:txBody>
      </p:sp>
    </p:spTree>
    <p:extLst>
      <p:ext uri="{BB962C8B-B14F-4D97-AF65-F5344CB8AC3E}">
        <p14:creationId xmlns:p14="http://schemas.microsoft.com/office/powerpoint/2010/main" val="341984753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B8A57B-D9F8-4C64-B793-4BC1182AD2EF}"/>
              </a:ext>
            </a:extLst>
          </p:cNvPr>
          <p:cNvSpPr txBox="1"/>
          <p:nvPr/>
        </p:nvSpPr>
        <p:spPr>
          <a:xfrm>
            <a:off x="429064" y="605976"/>
            <a:ext cx="10895427" cy="4524315"/>
          </a:xfrm>
          <a:prstGeom prst="rect">
            <a:avLst/>
          </a:prstGeom>
          <a:noFill/>
        </p:spPr>
        <p:txBody>
          <a:bodyPr wrap="square">
            <a:spAutoFit/>
          </a:bodyPr>
          <a:lstStyle/>
          <a:p>
            <a:r>
              <a:rPr lang="en-IN" sz="2400" dirty="0" err="1"/>
              <a:t>az</a:t>
            </a:r>
            <a:r>
              <a:rPr lang="en-IN" sz="2400" dirty="0"/>
              <a:t> network </a:t>
            </a:r>
            <a:r>
              <a:rPr lang="en-IN" sz="2400" dirty="0" err="1"/>
              <a:t>vnet</a:t>
            </a:r>
            <a:r>
              <a:rPr lang="en-IN" sz="2400" dirty="0"/>
              <a:t> subnet update \</a:t>
            </a:r>
          </a:p>
          <a:p>
            <a:r>
              <a:rPr lang="en-IN" sz="2400" dirty="0"/>
              <a:t>  --name master-subnet \</a:t>
            </a:r>
          </a:p>
          <a:p>
            <a:r>
              <a:rPr lang="en-IN" sz="2400" dirty="0"/>
              <a:t>  --resource-group $RESOURCEGROUP \</a:t>
            </a:r>
          </a:p>
          <a:p>
            <a:r>
              <a:rPr lang="en-IN" sz="2400" dirty="0"/>
              <a:t>  --</a:t>
            </a:r>
            <a:r>
              <a:rPr lang="en-IN" sz="2400" dirty="0" err="1"/>
              <a:t>vnet</a:t>
            </a:r>
            <a:r>
              <a:rPr lang="en-IN" sz="2400" dirty="0"/>
              <a:t>-name </a:t>
            </a:r>
            <a:r>
              <a:rPr lang="en-IN" sz="2400" dirty="0" err="1"/>
              <a:t>aro-vnet</a:t>
            </a:r>
            <a:r>
              <a:rPr lang="en-IN" sz="2400" dirty="0"/>
              <a:t> \</a:t>
            </a:r>
          </a:p>
          <a:p>
            <a:r>
              <a:rPr lang="en-IN" sz="2400" dirty="0"/>
              <a:t>  --disable-private-link-service-network-policies true</a:t>
            </a:r>
          </a:p>
          <a:p>
            <a:endParaRPr lang="en-IN" sz="2400" dirty="0"/>
          </a:p>
          <a:p>
            <a:r>
              <a:rPr lang="en-IN" sz="2400" dirty="0" err="1"/>
              <a:t>az</a:t>
            </a:r>
            <a:r>
              <a:rPr lang="en-IN" sz="2400" dirty="0"/>
              <a:t> </a:t>
            </a:r>
            <a:r>
              <a:rPr lang="en-IN" sz="2400" dirty="0" err="1"/>
              <a:t>aro</a:t>
            </a:r>
            <a:r>
              <a:rPr lang="en-IN" sz="2400" dirty="0"/>
              <a:t> create \</a:t>
            </a:r>
          </a:p>
          <a:p>
            <a:r>
              <a:rPr lang="en-IN" sz="2400" dirty="0"/>
              <a:t>  --resource-group $RESOURCEGROUP \</a:t>
            </a:r>
          </a:p>
          <a:p>
            <a:r>
              <a:rPr lang="en-IN" sz="2400" dirty="0"/>
              <a:t>  --name $CLUSTER \</a:t>
            </a:r>
          </a:p>
          <a:p>
            <a:r>
              <a:rPr lang="en-IN" sz="2400" dirty="0"/>
              <a:t>  --</a:t>
            </a:r>
            <a:r>
              <a:rPr lang="en-IN" sz="2400" dirty="0" err="1"/>
              <a:t>vnet</a:t>
            </a:r>
            <a:r>
              <a:rPr lang="en-IN" sz="2400" dirty="0"/>
              <a:t> </a:t>
            </a:r>
            <a:r>
              <a:rPr lang="en-IN" sz="2400" dirty="0" err="1"/>
              <a:t>aro-vnet</a:t>
            </a:r>
            <a:r>
              <a:rPr lang="en-IN" sz="2400" dirty="0"/>
              <a:t> \</a:t>
            </a:r>
          </a:p>
          <a:p>
            <a:r>
              <a:rPr lang="en-IN" sz="2400" dirty="0"/>
              <a:t>  --master-subnet </a:t>
            </a:r>
            <a:r>
              <a:rPr lang="en-IN" sz="2400" dirty="0" err="1"/>
              <a:t>master-subnet</a:t>
            </a:r>
            <a:r>
              <a:rPr lang="en-IN" sz="2400" dirty="0"/>
              <a:t> \</a:t>
            </a:r>
          </a:p>
          <a:p>
            <a:r>
              <a:rPr lang="en-IN" sz="2400" dirty="0"/>
              <a:t>  --worker-subnet </a:t>
            </a:r>
            <a:r>
              <a:rPr lang="en-IN" sz="2400" dirty="0" err="1"/>
              <a:t>worker-subnet</a:t>
            </a:r>
            <a:endParaRPr lang="en-IN" sz="2400" dirty="0"/>
          </a:p>
        </p:txBody>
      </p:sp>
    </p:spTree>
    <p:extLst>
      <p:ext uri="{BB962C8B-B14F-4D97-AF65-F5344CB8AC3E}">
        <p14:creationId xmlns:p14="http://schemas.microsoft.com/office/powerpoint/2010/main" val="299196442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A8B2297-17F5-421D-ACDB-2FFA3B13ABF7}"/>
              </a:ext>
            </a:extLst>
          </p:cNvPr>
          <p:cNvSpPr txBox="1"/>
          <p:nvPr/>
        </p:nvSpPr>
        <p:spPr>
          <a:xfrm>
            <a:off x="253218" y="253218"/>
            <a:ext cx="11662117" cy="830997"/>
          </a:xfrm>
          <a:prstGeom prst="rect">
            <a:avLst/>
          </a:prstGeom>
          <a:solidFill>
            <a:schemeClr val="tx1"/>
          </a:solidFill>
        </p:spPr>
        <p:txBody>
          <a:bodyPr wrap="square" lIns="0" tIns="0" rIns="0" bIns="0" rtlCol="0">
            <a:spAutoFit/>
          </a:bodyPr>
          <a:lstStyle/>
          <a:p>
            <a:r>
              <a:rPr lang="en-IN" sz="5400" dirty="0">
                <a:solidFill>
                  <a:schemeClr val="bg1"/>
                </a:solidFill>
                <a:latin typeface="Segoe UI Light" pitchFamily="34" charset="0"/>
              </a:rPr>
              <a:t>  </a:t>
            </a:r>
            <a:r>
              <a:rPr lang="en-IN" sz="5400" i="0" dirty="0">
                <a:solidFill>
                  <a:schemeClr val="bg1"/>
                </a:solidFill>
                <a:effectLst/>
                <a:latin typeface="Segoe UI" panose="020B0502040204020203" pitchFamily="34" charset="0"/>
              </a:rPr>
              <a:t>Step-4 </a:t>
            </a:r>
            <a:r>
              <a:rPr lang="en-IN" sz="4800" i="0" dirty="0">
                <a:solidFill>
                  <a:schemeClr val="bg1"/>
                </a:solidFill>
                <a:effectLst/>
                <a:latin typeface="Segoe UI" panose="020B0502040204020203" pitchFamily="34" charset="0"/>
              </a:rPr>
              <a:t>Connecting to Cluster</a:t>
            </a:r>
            <a:endParaRPr lang="en-IN" sz="5400" dirty="0">
              <a:solidFill>
                <a:schemeClr val="bg1"/>
              </a:solidFill>
              <a:latin typeface="Segoe UI Light" pitchFamily="34" charset="0"/>
            </a:endParaRPr>
          </a:p>
        </p:txBody>
      </p:sp>
      <p:sp>
        <p:nvSpPr>
          <p:cNvPr id="5" name="TextBox 4">
            <a:extLst>
              <a:ext uri="{FF2B5EF4-FFF2-40B4-BE49-F238E27FC236}">
                <a16:creationId xmlns:a16="http://schemas.microsoft.com/office/drawing/2014/main" id="{568C0AD8-A972-4CE6-B471-DF877DDCE2C0}"/>
              </a:ext>
            </a:extLst>
          </p:cNvPr>
          <p:cNvSpPr txBox="1"/>
          <p:nvPr/>
        </p:nvSpPr>
        <p:spPr>
          <a:xfrm>
            <a:off x="414997" y="1502956"/>
            <a:ext cx="8588326" cy="1569660"/>
          </a:xfrm>
          <a:prstGeom prst="rect">
            <a:avLst/>
          </a:prstGeom>
          <a:noFill/>
        </p:spPr>
        <p:txBody>
          <a:bodyPr wrap="square">
            <a:spAutoFit/>
          </a:bodyPr>
          <a:lstStyle/>
          <a:p>
            <a:r>
              <a:rPr lang="en-IN" sz="2400" dirty="0" err="1"/>
              <a:t>az</a:t>
            </a:r>
            <a:r>
              <a:rPr lang="en-IN" sz="2400" dirty="0"/>
              <a:t> </a:t>
            </a:r>
            <a:r>
              <a:rPr lang="en-IN" sz="2400" dirty="0" err="1"/>
              <a:t>aro</a:t>
            </a:r>
            <a:r>
              <a:rPr lang="en-IN" sz="2400" dirty="0"/>
              <a:t> list-credentials \</a:t>
            </a:r>
          </a:p>
          <a:p>
            <a:r>
              <a:rPr lang="en-IN" sz="2400" dirty="0"/>
              <a:t>  --name $CLUSTER \</a:t>
            </a:r>
          </a:p>
          <a:p>
            <a:r>
              <a:rPr lang="en-IN" sz="2400" dirty="0"/>
              <a:t>  --resource-group $RESOURCEGROUP</a:t>
            </a:r>
          </a:p>
          <a:p>
            <a:endParaRPr lang="en-IN" sz="2400" dirty="0"/>
          </a:p>
        </p:txBody>
      </p:sp>
      <p:sp>
        <p:nvSpPr>
          <p:cNvPr id="7" name="TextBox 6">
            <a:extLst>
              <a:ext uri="{FF2B5EF4-FFF2-40B4-BE49-F238E27FC236}">
                <a16:creationId xmlns:a16="http://schemas.microsoft.com/office/drawing/2014/main" id="{DC40F40B-7007-43EE-A52A-EF4C9E2EF8AD}"/>
              </a:ext>
            </a:extLst>
          </p:cNvPr>
          <p:cNvSpPr txBox="1"/>
          <p:nvPr/>
        </p:nvSpPr>
        <p:spPr>
          <a:xfrm>
            <a:off x="414997" y="3429000"/>
            <a:ext cx="11078308" cy="2246769"/>
          </a:xfrm>
          <a:prstGeom prst="rect">
            <a:avLst/>
          </a:prstGeom>
          <a:noFill/>
        </p:spPr>
        <p:txBody>
          <a:bodyPr wrap="square">
            <a:spAutoFit/>
          </a:bodyPr>
          <a:lstStyle/>
          <a:p>
            <a:r>
              <a:rPr lang="en-IN" sz="2000" dirty="0">
                <a:solidFill>
                  <a:schemeClr val="accent1"/>
                </a:solidFill>
              </a:rPr>
              <a:t>#output is </a:t>
            </a:r>
          </a:p>
          <a:p>
            <a:r>
              <a:rPr lang="en-IN" sz="2000" dirty="0">
                <a:solidFill>
                  <a:schemeClr val="accent1"/>
                </a:solidFill>
              </a:rPr>
              <a:t>{</a:t>
            </a:r>
          </a:p>
          <a:p>
            <a:r>
              <a:rPr lang="en-IN" sz="2000" dirty="0">
                <a:solidFill>
                  <a:schemeClr val="accent1"/>
                </a:solidFill>
              </a:rPr>
              <a:t>  "</a:t>
            </a:r>
            <a:r>
              <a:rPr lang="en-IN" sz="2000" dirty="0" err="1">
                <a:solidFill>
                  <a:schemeClr val="accent1"/>
                </a:solidFill>
              </a:rPr>
              <a:t>kubeadminPassword</a:t>
            </a:r>
            <a:r>
              <a:rPr lang="en-IN" sz="2000" dirty="0">
                <a:solidFill>
                  <a:schemeClr val="accent1"/>
                </a:solidFill>
              </a:rPr>
              <a:t>": "j55qR-txikY-y3VAN-TPLkU",</a:t>
            </a:r>
          </a:p>
          <a:p>
            <a:r>
              <a:rPr lang="en-IN" sz="2000" dirty="0">
                <a:solidFill>
                  <a:schemeClr val="accent1"/>
                </a:solidFill>
              </a:rPr>
              <a:t>  "</a:t>
            </a:r>
            <a:r>
              <a:rPr lang="en-IN" sz="2000" dirty="0" err="1">
                <a:solidFill>
                  <a:schemeClr val="accent1"/>
                </a:solidFill>
              </a:rPr>
              <a:t>kubeadminUsername</a:t>
            </a:r>
            <a:r>
              <a:rPr lang="en-IN" sz="2000" dirty="0">
                <a:solidFill>
                  <a:schemeClr val="accent1"/>
                </a:solidFill>
              </a:rPr>
              <a:t>": "</a:t>
            </a:r>
            <a:r>
              <a:rPr lang="en-IN" sz="2000" dirty="0" err="1">
                <a:solidFill>
                  <a:schemeClr val="accent1"/>
                </a:solidFill>
              </a:rPr>
              <a:t>kubeadmin</a:t>
            </a:r>
            <a:r>
              <a:rPr lang="en-IN" sz="2000" dirty="0">
                <a:solidFill>
                  <a:schemeClr val="accent1"/>
                </a:solidFill>
              </a:rPr>
              <a:t>"</a:t>
            </a:r>
          </a:p>
          <a:p>
            <a:r>
              <a:rPr lang="en-IN" sz="2000" dirty="0">
                <a:solidFill>
                  <a:schemeClr val="accent1"/>
                </a:solidFill>
              </a:rPr>
              <a:t>}</a:t>
            </a:r>
          </a:p>
          <a:p>
            <a:endParaRPr lang="en-IN" sz="2000" dirty="0">
              <a:solidFill>
                <a:schemeClr val="accent1"/>
              </a:solidFill>
            </a:endParaRPr>
          </a:p>
          <a:p>
            <a:r>
              <a:rPr lang="en-IN" sz="2000" dirty="0">
                <a:solidFill>
                  <a:schemeClr val="accent1"/>
                </a:solidFill>
              </a:rPr>
              <a:t>https://console-openshift-console.apps.swmul8kz.eastus.aroapp.io/</a:t>
            </a:r>
          </a:p>
        </p:txBody>
      </p:sp>
    </p:spTree>
    <p:extLst>
      <p:ext uri="{BB962C8B-B14F-4D97-AF65-F5344CB8AC3E}">
        <p14:creationId xmlns:p14="http://schemas.microsoft.com/office/powerpoint/2010/main" val="242883282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7B9927-1C74-4584-8F4B-D997FEAFD154}"/>
              </a:ext>
            </a:extLst>
          </p:cNvPr>
          <p:cNvSpPr txBox="1"/>
          <p:nvPr/>
        </p:nvSpPr>
        <p:spPr>
          <a:xfrm>
            <a:off x="583809" y="408026"/>
            <a:ext cx="11458135" cy="3693319"/>
          </a:xfrm>
          <a:prstGeom prst="rect">
            <a:avLst/>
          </a:prstGeom>
          <a:noFill/>
        </p:spPr>
        <p:txBody>
          <a:bodyPr wrap="square">
            <a:spAutoFit/>
          </a:bodyPr>
          <a:lstStyle/>
          <a:p>
            <a:r>
              <a:rPr lang="en-IN" dirty="0"/>
              <a:t>If you're running the commands on the Azure Cloud Shell, download the latest OpenShift 4 CLI for Linux.</a:t>
            </a:r>
          </a:p>
          <a:p>
            <a:endParaRPr lang="en-IN" dirty="0"/>
          </a:p>
          <a:p>
            <a:r>
              <a:rPr lang="en-IN" dirty="0"/>
              <a:t>cd ~</a:t>
            </a:r>
          </a:p>
          <a:p>
            <a:r>
              <a:rPr lang="en-IN" dirty="0" err="1"/>
              <a:t>wget</a:t>
            </a:r>
            <a:r>
              <a:rPr lang="en-IN" dirty="0"/>
              <a:t> https://mirror.openshift.com/pub/openshift-v4/clients/ocp/latest/openshift-client-linux.tar.gz</a:t>
            </a:r>
          </a:p>
          <a:p>
            <a:endParaRPr lang="en-IN" dirty="0"/>
          </a:p>
          <a:p>
            <a:r>
              <a:rPr lang="en-IN" dirty="0" err="1"/>
              <a:t>mkdir</a:t>
            </a:r>
            <a:r>
              <a:rPr lang="en-IN" dirty="0"/>
              <a:t> </a:t>
            </a:r>
            <a:r>
              <a:rPr lang="en-IN" dirty="0" err="1"/>
              <a:t>openshift</a:t>
            </a:r>
            <a:endParaRPr lang="en-IN" dirty="0"/>
          </a:p>
          <a:p>
            <a:r>
              <a:rPr lang="en-IN" dirty="0"/>
              <a:t>tar -</a:t>
            </a:r>
            <a:r>
              <a:rPr lang="en-IN" dirty="0" err="1"/>
              <a:t>zxvf</a:t>
            </a:r>
            <a:r>
              <a:rPr lang="en-IN" dirty="0"/>
              <a:t> openshift-client-linux.tar.gz -C </a:t>
            </a:r>
            <a:r>
              <a:rPr lang="en-IN" dirty="0" err="1"/>
              <a:t>openshift</a:t>
            </a:r>
            <a:endParaRPr lang="en-IN" dirty="0"/>
          </a:p>
          <a:p>
            <a:r>
              <a:rPr lang="en-IN" dirty="0"/>
              <a:t>echo 'export PATH=$PATH:~/</a:t>
            </a:r>
            <a:r>
              <a:rPr lang="en-IN" dirty="0" err="1"/>
              <a:t>openshift</a:t>
            </a:r>
            <a:r>
              <a:rPr lang="en-IN" dirty="0"/>
              <a:t>' &gt;&gt; ~/.</a:t>
            </a:r>
            <a:r>
              <a:rPr lang="en-IN" dirty="0" err="1"/>
              <a:t>bashrc</a:t>
            </a:r>
            <a:r>
              <a:rPr lang="en-IN" dirty="0"/>
              <a:t> &amp;&amp; source ~/.</a:t>
            </a:r>
            <a:r>
              <a:rPr lang="en-IN" dirty="0" err="1"/>
              <a:t>bashrc</a:t>
            </a:r>
            <a:endParaRPr lang="en-IN" dirty="0"/>
          </a:p>
          <a:p>
            <a:endParaRPr lang="en-IN" dirty="0"/>
          </a:p>
          <a:p>
            <a:r>
              <a:rPr lang="en-IN" dirty="0"/>
              <a:t>Retrieve the API server's address.</a:t>
            </a:r>
          </a:p>
          <a:p>
            <a:r>
              <a:rPr lang="en-IN" dirty="0" err="1"/>
              <a:t>apiServer</a:t>
            </a:r>
            <a:r>
              <a:rPr lang="en-IN" dirty="0"/>
              <a:t>=$(</a:t>
            </a:r>
            <a:r>
              <a:rPr lang="en-IN" dirty="0" err="1"/>
              <a:t>az</a:t>
            </a:r>
            <a:r>
              <a:rPr lang="en-IN" dirty="0"/>
              <a:t> </a:t>
            </a:r>
            <a:r>
              <a:rPr lang="en-IN" dirty="0" err="1"/>
              <a:t>aro</a:t>
            </a:r>
            <a:r>
              <a:rPr lang="en-IN" dirty="0"/>
              <a:t> show -g $RESOURCEGROUP -n $CLUSTER --query apiserverProfile.url -o </a:t>
            </a:r>
            <a:r>
              <a:rPr lang="en-IN" dirty="0" err="1"/>
              <a:t>tsv</a:t>
            </a:r>
            <a:r>
              <a:rPr lang="en-IN" dirty="0"/>
              <a:t>)</a:t>
            </a:r>
          </a:p>
          <a:p>
            <a:endParaRPr lang="en-IN" dirty="0"/>
          </a:p>
          <a:p>
            <a:r>
              <a:rPr lang="en-IN" dirty="0" err="1"/>
              <a:t>oc</a:t>
            </a:r>
            <a:r>
              <a:rPr lang="en-IN" dirty="0"/>
              <a:t> login $</a:t>
            </a:r>
            <a:r>
              <a:rPr lang="en-IN" dirty="0" err="1"/>
              <a:t>apiServer</a:t>
            </a:r>
            <a:r>
              <a:rPr lang="en-IN" dirty="0"/>
              <a:t> -u </a:t>
            </a:r>
            <a:r>
              <a:rPr lang="en-IN" dirty="0" err="1"/>
              <a:t>kubeadmin</a:t>
            </a:r>
            <a:r>
              <a:rPr lang="en-IN" dirty="0"/>
              <a:t> -p &lt;</a:t>
            </a:r>
            <a:r>
              <a:rPr lang="en-IN" dirty="0" err="1"/>
              <a:t>kubeadmin</a:t>
            </a:r>
            <a:r>
              <a:rPr lang="en-IN" dirty="0"/>
              <a:t> password&gt;</a:t>
            </a:r>
          </a:p>
        </p:txBody>
      </p:sp>
    </p:spTree>
    <p:extLst>
      <p:ext uri="{BB962C8B-B14F-4D97-AF65-F5344CB8AC3E}">
        <p14:creationId xmlns:p14="http://schemas.microsoft.com/office/powerpoint/2010/main" val="388757130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A8B2297-17F5-421D-ACDB-2FFA3B13ABF7}"/>
              </a:ext>
            </a:extLst>
          </p:cNvPr>
          <p:cNvSpPr txBox="1"/>
          <p:nvPr/>
        </p:nvSpPr>
        <p:spPr>
          <a:xfrm>
            <a:off x="253218" y="253218"/>
            <a:ext cx="11662117" cy="830997"/>
          </a:xfrm>
          <a:prstGeom prst="rect">
            <a:avLst/>
          </a:prstGeom>
          <a:solidFill>
            <a:schemeClr val="tx1"/>
          </a:solidFill>
        </p:spPr>
        <p:txBody>
          <a:bodyPr wrap="square" lIns="0" tIns="0" rIns="0" bIns="0" rtlCol="0">
            <a:spAutoFit/>
          </a:bodyPr>
          <a:lstStyle/>
          <a:p>
            <a:r>
              <a:rPr lang="en-IN" sz="5400" dirty="0">
                <a:solidFill>
                  <a:schemeClr val="bg1"/>
                </a:solidFill>
                <a:latin typeface="Segoe UI Light" pitchFamily="34" charset="0"/>
              </a:rPr>
              <a:t>  </a:t>
            </a:r>
            <a:r>
              <a:rPr lang="en-IN" sz="5400" i="0" dirty="0">
                <a:solidFill>
                  <a:schemeClr val="bg1"/>
                </a:solidFill>
                <a:effectLst/>
                <a:latin typeface="Segoe UI" panose="020B0502040204020203" pitchFamily="34" charset="0"/>
              </a:rPr>
              <a:t>Step-5 </a:t>
            </a:r>
            <a:r>
              <a:rPr lang="en-IN" sz="4800" i="0" dirty="0">
                <a:solidFill>
                  <a:schemeClr val="bg1"/>
                </a:solidFill>
                <a:effectLst/>
                <a:latin typeface="Segoe UI" panose="020B0502040204020203" pitchFamily="34" charset="0"/>
              </a:rPr>
              <a:t>Delete the Cluster</a:t>
            </a:r>
            <a:endParaRPr lang="en-IN" sz="5400" dirty="0">
              <a:solidFill>
                <a:schemeClr val="bg1"/>
              </a:solidFill>
              <a:latin typeface="Segoe UI Light" pitchFamily="34" charset="0"/>
            </a:endParaRPr>
          </a:p>
        </p:txBody>
      </p:sp>
      <p:sp>
        <p:nvSpPr>
          <p:cNvPr id="6" name="TextBox 5">
            <a:extLst>
              <a:ext uri="{FF2B5EF4-FFF2-40B4-BE49-F238E27FC236}">
                <a16:creationId xmlns:a16="http://schemas.microsoft.com/office/drawing/2014/main" id="{4B44CDB4-240E-47B8-B655-F8B66662F2C9}"/>
              </a:ext>
            </a:extLst>
          </p:cNvPr>
          <p:cNvSpPr txBox="1"/>
          <p:nvPr/>
        </p:nvSpPr>
        <p:spPr>
          <a:xfrm>
            <a:off x="253218" y="1589539"/>
            <a:ext cx="10986868" cy="1569660"/>
          </a:xfrm>
          <a:prstGeom prst="rect">
            <a:avLst/>
          </a:prstGeom>
          <a:noFill/>
        </p:spPr>
        <p:txBody>
          <a:bodyPr wrap="square">
            <a:spAutoFit/>
          </a:bodyPr>
          <a:lstStyle/>
          <a:p>
            <a:r>
              <a:rPr lang="en-IN" sz="2400" dirty="0"/>
              <a:t>Delete the cluster</a:t>
            </a:r>
          </a:p>
          <a:p>
            <a:r>
              <a:rPr lang="en-IN" sz="2400" dirty="0"/>
              <a:t>CLUSTER=cluster1</a:t>
            </a:r>
          </a:p>
          <a:p>
            <a:r>
              <a:rPr lang="en-IN" sz="2400" dirty="0"/>
              <a:t>RESOURCEGROUP=</a:t>
            </a:r>
            <a:r>
              <a:rPr lang="en-IN" sz="2400" dirty="0" err="1"/>
              <a:t>Marutiaro-rg</a:t>
            </a:r>
            <a:endParaRPr lang="en-IN" sz="2400" dirty="0"/>
          </a:p>
          <a:p>
            <a:r>
              <a:rPr lang="en-IN" sz="2400" dirty="0" err="1"/>
              <a:t>az</a:t>
            </a:r>
            <a:r>
              <a:rPr lang="en-IN" sz="2400" dirty="0"/>
              <a:t> </a:t>
            </a:r>
            <a:r>
              <a:rPr lang="en-IN" sz="2400" dirty="0" err="1"/>
              <a:t>aro</a:t>
            </a:r>
            <a:r>
              <a:rPr lang="en-IN" sz="2400" dirty="0"/>
              <a:t> delete --resource-group $RESOURCEGROUP --name $CLUSTER</a:t>
            </a:r>
          </a:p>
        </p:txBody>
      </p:sp>
    </p:spTree>
    <p:extLst>
      <p:ext uri="{BB962C8B-B14F-4D97-AF65-F5344CB8AC3E}">
        <p14:creationId xmlns:p14="http://schemas.microsoft.com/office/powerpoint/2010/main" val="90957462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0F48A7D-A82A-441D-99B2-AC059145D074}"/>
              </a:ext>
            </a:extLst>
          </p:cNvPr>
          <p:cNvPicPr>
            <a:picLocks noChangeAspect="1"/>
          </p:cNvPicPr>
          <p:nvPr/>
        </p:nvPicPr>
        <p:blipFill>
          <a:blip r:embed="rId2"/>
          <a:stretch>
            <a:fillRect/>
          </a:stretch>
        </p:blipFill>
        <p:spPr>
          <a:xfrm>
            <a:off x="0" y="907858"/>
            <a:ext cx="12188825" cy="5042283"/>
          </a:xfrm>
          <a:prstGeom prst="rect">
            <a:avLst/>
          </a:prstGeom>
        </p:spPr>
      </p:pic>
    </p:spTree>
    <p:extLst>
      <p:ext uri="{BB962C8B-B14F-4D97-AF65-F5344CB8AC3E}">
        <p14:creationId xmlns:p14="http://schemas.microsoft.com/office/powerpoint/2010/main" val="3149418294"/>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E3FC068-F8F9-44BB-AC13-B3DF825185C8}"/>
              </a:ext>
            </a:extLst>
          </p:cNvPr>
          <p:cNvSpPr txBox="1"/>
          <p:nvPr/>
        </p:nvSpPr>
        <p:spPr>
          <a:xfrm>
            <a:off x="2025748" y="731520"/>
            <a:ext cx="6423233" cy="615553"/>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AKS                          -     ARO</a:t>
            </a:r>
          </a:p>
        </p:txBody>
      </p:sp>
    </p:spTree>
    <p:extLst>
      <p:ext uri="{BB962C8B-B14F-4D97-AF65-F5344CB8AC3E}">
        <p14:creationId xmlns:p14="http://schemas.microsoft.com/office/powerpoint/2010/main" val="223633470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4424259-B9C2-46DA-A296-EB940352E937}"/>
              </a:ext>
            </a:extLst>
          </p:cNvPr>
          <p:cNvPicPr>
            <a:picLocks noChangeAspect="1"/>
          </p:cNvPicPr>
          <p:nvPr/>
        </p:nvPicPr>
        <p:blipFill>
          <a:blip r:embed="rId2"/>
          <a:stretch>
            <a:fillRect/>
          </a:stretch>
        </p:blipFill>
        <p:spPr>
          <a:xfrm>
            <a:off x="641350" y="976312"/>
            <a:ext cx="10906125" cy="4905375"/>
          </a:xfrm>
          <a:prstGeom prst="rect">
            <a:avLst/>
          </a:prstGeom>
        </p:spPr>
      </p:pic>
    </p:spTree>
    <p:extLst>
      <p:ext uri="{BB962C8B-B14F-4D97-AF65-F5344CB8AC3E}">
        <p14:creationId xmlns:p14="http://schemas.microsoft.com/office/powerpoint/2010/main" val="403426911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A6F2D05-DFF2-4B6B-92F5-499455E1431B}"/>
              </a:ext>
            </a:extLst>
          </p:cNvPr>
          <p:cNvPicPr>
            <a:picLocks noChangeAspect="1"/>
          </p:cNvPicPr>
          <p:nvPr/>
        </p:nvPicPr>
        <p:blipFill>
          <a:blip r:embed="rId2"/>
          <a:stretch>
            <a:fillRect/>
          </a:stretch>
        </p:blipFill>
        <p:spPr>
          <a:xfrm>
            <a:off x="22225" y="1333500"/>
            <a:ext cx="12144375" cy="4191000"/>
          </a:xfrm>
          <a:prstGeom prst="rect">
            <a:avLst/>
          </a:prstGeom>
        </p:spPr>
      </p:pic>
    </p:spTree>
    <p:extLst>
      <p:ext uri="{BB962C8B-B14F-4D97-AF65-F5344CB8AC3E}">
        <p14:creationId xmlns:p14="http://schemas.microsoft.com/office/powerpoint/2010/main" val="289101207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264E676-4B21-4CD7-8F8A-77AD564605E7}"/>
              </a:ext>
            </a:extLst>
          </p:cNvPr>
          <p:cNvPicPr>
            <a:picLocks noChangeAspect="1"/>
          </p:cNvPicPr>
          <p:nvPr/>
        </p:nvPicPr>
        <p:blipFill>
          <a:blip r:embed="rId2"/>
          <a:stretch>
            <a:fillRect/>
          </a:stretch>
        </p:blipFill>
        <p:spPr>
          <a:xfrm>
            <a:off x="0" y="2311523"/>
            <a:ext cx="12188825" cy="4833776"/>
          </a:xfrm>
          <a:prstGeom prst="rect">
            <a:avLst/>
          </a:prstGeom>
        </p:spPr>
      </p:pic>
      <p:sp>
        <p:nvSpPr>
          <p:cNvPr id="5" name="TextBox 4">
            <a:extLst>
              <a:ext uri="{FF2B5EF4-FFF2-40B4-BE49-F238E27FC236}">
                <a16:creationId xmlns:a16="http://schemas.microsoft.com/office/drawing/2014/main" id="{5BA55F8C-0916-469C-B3E3-CDB24D0CB5D5}"/>
              </a:ext>
            </a:extLst>
          </p:cNvPr>
          <p:cNvSpPr txBox="1"/>
          <p:nvPr/>
        </p:nvSpPr>
        <p:spPr>
          <a:xfrm>
            <a:off x="731520" y="520505"/>
            <a:ext cx="65" cy="615553"/>
          </a:xfrm>
          <a:prstGeom prst="rect">
            <a:avLst/>
          </a:prstGeom>
          <a:noFill/>
        </p:spPr>
        <p:txBody>
          <a:bodyPr wrap="none" lIns="0" tIns="0" rIns="0" bIns="0" rtlCol="0">
            <a:spAutoFit/>
          </a:bodyPr>
          <a:lstStyle/>
          <a:p>
            <a:endParaRPr lang="en-IN" sz="4000"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Tree>
    <p:extLst>
      <p:ext uri="{BB962C8B-B14F-4D97-AF65-F5344CB8AC3E}">
        <p14:creationId xmlns:p14="http://schemas.microsoft.com/office/powerpoint/2010/main" val="234138191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4018377-B772-47EE-A662-64F68A79A8FE}"/>
              </a:ext>
            </a:extLst>
          </p:cNvPr>
          <p:cNvPicPr>
            <a:picLocks noChangeAspect="1"/>
          </p:cNvPicPr>
          <p:nvPr/>
        </p:nvPicPr>
        <p:blipFill>
          <a:blip r:embed="rId2"/>
          <a:stretch>
            <a:fillRect/>
          </a:stretch>
        </p:blipFill>
        <p:spPr>
          <a:xfrm>
            <a:off x="3629048" y="-17585"/>
            <a:ext cx="7744265" cy="6858000"/>
          </a:xfrm>
          <a:prstGeom prst="rect">
            <a:avLst/>
          </a:prstGeom>
        </p:spPr>
      </p:pic>
      <p:sp>
        <p:nvSpPr>
          <p:cNvPr id="3" name="TextBox 2">
            <a:extLst>
              <a:ext uri="{FF2B5EF4-FFF2-40B4-BE49-F238E27FC236}">
                <a16:creationId xmlns:a16="http://schemas.microsoft.com/office/drawing/2014/main" id="{695EB691-138B-4BC3-AD5E-9CE9DD1FEAC8}"/>
              </a:ext>
            </a:extLst>
          </p:cNvPr>
          <p:cNvSpPr txBox="1"/>
          <p:nvPr/>
        </p:nvSpPr>
        <p:spPr>
          <a:xfrm>
            <a:off x="1069144" y="534573"/>
            <a:ext cx="1197444" cy="738664"/>
          </a:xfrm>
          <a:prstGeom prst="rect">
            <a:avLst/>
          </a:prstGeom>
          <a:noFill/>
        </p:spPr>
        <p:txBody>
          <a:bodyPr wrap="none" lIns="0" tIns="0" rIns="0" bIns="0" rtlCol="0">
            <a:spAutoFit/>
          </a:bodyPr>
          <a:lstStyle/>
          <a:p>
            <a:r>
              <a:rPr lang="en-IN" sz="4800" dirty="0">
                <a:solidFill>
                  <a:srgbClr val="FF0000"/>
                </a:solidFill>
                <a:latin typeface="Segoe UI Light" pitchFamily="34" charset="0"/>
              </a:rPr>
              <a:t>ARO</a:t>
            </a:r>
          </a:p>
        </p:txBody>
      </p:sp>
    </p:spTree>
    <p:extLst>
      <p:ext uri="{BB962C8B-B14F-4D97-AF65-F5344CB8AC3E}">
        <p14:creationId xmlns:p14="http://schemas.microsoft.com/office/powerpoint/2010/main" val="33183807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DF411F0-775F-428F-B5F4-7BBF5ED867FC}"/>
              </a:ext>
            </a:extLst>
          </p:cNvPr>
          <p:cNvPicPr>
            <a:picLocks noChangeAspect="1"/>
          </p:cNvPicPr>
          <p:nvPr/>
        </p:nvPicPr>
        <p:blipFill>
          <a:blip r:embed="rId2"/>
          <a:stretch>
            <a:fillRect/>
          </a:stretch>
        </p:blipFill>
        <p:spPr>
          <a:xfrm>
            <a:off x="1331912" y="557212"/>
            <a:ext cx="9525000" cy="5743575"/>
          </a:xfrm>
          <a:prstGeom prst="rect">
            <a:avLst/>
          </a:prstGeom>
        </p:spPr>
      </p:pic>
    </p:spTree>
    <p:extLst>
      <p:ext uri="{BB962C8B-B14F-4D97-AF65-F5344CB8AC3E}">
        <p14:creationId xmlns:p14="http://schemas.microsoft.com/office/powerpoint/2010/main" val="319641160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BDA305E-A30F-44FD-82E5-FD32D7612E75}"/>
              </a:ext>
            </a:extLst>
          </p:cNvPr>
          <p:cNvPicPr>
            <a:picLocks noChangeAspect="1"/>
          </p:cNvPicPr>
          <p:nvPr/>
        </p:nvPicPr>
        <p:blipFill>
          <a:blip r:embed="rId2"/>
          <a:stretch>
            <a:fillRect/>
          </a:stretch>
        </p:blipFill>
        <p:spPr>
          <a:xfrm>
            <a:off x="647113" y="585774"/>
            <a:ext cx="10894597" cy="5686451"/>
          </a:xfrm>
          <a:prstGeom prst="rect">
            <a:avLst/>
          </a:prstGeom>
        </p:spPr>
      </p:pic>
    </p:spTree>
    <p:extLst>
      <p:ext uri="{BB962C8B-B14F-4D97-AF65-F5344CB8AC3E}">
        <p14:creationId xmlns:p14="http://schemas.microsoft.com/office/powerpoint/2010/main" val="125162626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22B99B7-2CFB-4C54-A23B-6C0EA217ACE4}"/>
              </a:ext>
            </a:extLst>
          </p:cNvPr>
          <p:cNvPicPr>
            <a:picLocks noChangeAspect="1"/>
          </p:cNvPicPr>
          <p:nvPr/>
        </p:nvPicPr>
        <p:blipFill>
          <a:blip r:embed="rId2"/>
          <a:stretch>
            <a:fillRect/>
          </a:stretch>
        </p:blipFill>
        <p:spPr>
          <a:xfrm>
            <a:off x="0" y="383626"/>
            <a:ext cx="12188825" cy="6090748"/>
          </a:xfrm>
          <a:prstGeom prst="rect">
            <a:avLst/>
          </a:prstGeom>
        </p:spPr>
      </p:pic>
    </p:spTree>
    <p:extLst>
      <p:ext uri="{BB962C8B-B14F-4D97-AF65-F5344CB8AC3E}">
        <p14:creationId xmlns:p14="http://schemas.microsoft.com/office/powerpoint/2010/main" val="156496288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2EDCFFF-B0F6-4D32-BD42-4F6C3E7E45FF}"/>
              </a:ext>
            </a:extLst>
          </p:cNvPr>
          <p:cNvPicPr>
            <a:picLocks noChangeAspect="1"/>
          </p:cNvPicPr>
          <p:nvPr/>
        </p:nvPicPr>
        <p:blipFill>
          <a:blip r:embed="rId2"/>
          <a:stretch>
            <a:fillRect/>
          </a:stretch>
        </p:blipFill>
        <p:spPr>
          <a:xfrm>
            <a:off x="132202" y="218107"/>
            <a:ext cx="4467933" cy="2682629"/>
          </a:xfrm>
          <a:prstGeom prst="rect">
            <a:avLst/>
          </a:prstGeom>
        </p:spPr>
      </p:pic>
      <p:pic>
        <p:nvPicPr>
          <p:cNvPr id="7" name="Picture 6">
            <a:extLst>
              <a:ext uri="{FF2B5EF4-FFF2-40B4-BE49-F238E27FC236}">
                <a16:creationId xmlns:a16="http://schemas.microsoft.com/office/drawing/2014/main" id="{68E8032A-5DAB-4D16-AB52-62BE63B9ED47}"/>
              </a:ext>
            </a:extLst>
          </p:cNvPr>
          <p:cNvPicPr>
            <a:picLocks noChangeAspect="1"/>
          </p:cNvPicPr>
          <p:nvPr/>
        </p:nvPicPr>
        <p:blipFill>
          <a:blip r:embed="rId3"/>
          <a:stretch>
            <a:fillRect/>
          </a:stretch>
        </p:blipFill>
        <p:spPr>
          <a:xfrm>
            <a:off x="7669994" y="4095750"/>
            <a:ext cx="4314825" cy="2762250"/>
          </a:xfrm>
          <a:prstGeom prst="rect">
            <a:avLst/>
          </a:prstGeom>
        </p:spPr>
      </p:pic>
      <p:pic>
        <p:nvPicPr>
          <p:cNvPr id="9" name="Picture 8">
            <a:extLst>
              <a:ext uri="{FF2B5EF4-FFF2-40B4-BE49-F238E27FC236}">
                <a16:creationId xmlns:a16="http://schemas.microsoft.com/office/drawing/2014/main" id="{496A4B67-0A76-494F-AF73-4D82E9C1B019}"/>
              </a:ext>
            </a:extLst>
          </p:cNvPr>
          <p:cNvPicPr>
            <a:picLocks noChangeAspect="1"/>
          </p:cNvPicPr>
          <p:nvPr/>
        </p:nvPicPr>
        <p:blipFill>
          <a:blip r:embed="rId4"/>
          <a:stretch>
            <a:fillRect/>
          </a:stretch>
        </p:blipFill>
        <p:spPr>
          <a:xfrm>
            <a:off x="3226241" y="2847975"/>
            <a:ext cx="4362450" cy="2495550"/>
          </a:xfrm>
          <a:prstGeom prst="rect">
            <a:avLst/>
          </a:prstGeom>
        </p:spPr>
      </p:pic>
    </p:spTree>
    <p:extLst>
      <p:ext uri="{BB962C8B-B14F-4D97-AF65-F5344CB8AC3E}">
        <p14:creationId xmlns:p14="http://schemas.microsoft.com/office/powerpoint/2010/main" val="3649388235"/>
      </p:ext>
    </p:extLst>
  </p:cSld>
  <p:clrMapOvr>
    <a:masterClrMapping/>
  </p:clrMapOvr>
  <p:transition>
    <p:fade/>
  </p:transition>
</p:sld>
</file>

<file path=ppt/theme/theme1.xml><?xml version="1.0" encoding="utf-8"?>
<a:theme xmlns:a="http://schemas.openxmlformats.org/drawingml/2006/main" name="TechDays 2012 Devs v1">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2.xml><?xml version="1.0" encoding="utf-8"?>
<a:theme xmlns:a="http://schemas.openxmlformats.org/drawingml/2006/main" name="Metro Template Colored Titles Segoe UI 16x9">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gs>
                <a:gs pos="86000">
                  <a:schemeClr val="tx1"/>
                </a:gs>
              </a:gsLst>
              <a:lin ang="5400000" scaled="0"/>
            </a:gradFill>
            <a:latin typeface="Segoe UI Light"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AD782177ECB24F489B6FFC2D5D3099D1" ma:contentTypeVersion="65" ma:contentTypeDescription="" ma:contentTypeScope="" ma:versionID="47160766eacd36269d2fd65704d81343">
  <xsd:schema xmlns:xsd="http://www.w3.org/2001/XMLSchema" xmlns:xs="http://www.w3.org/2001/XMLSchema" xmlns:p="http://schemas.microsoft.com/office/2006/metadata/properties" xmlns:ns1="http://schemas.microsoft.com/sharepoint/v3" xmlns:ns2="2295e2e7-0eeb-498e-8716-217bb2ee6ee3" xmlns:ns3="c6bb9d19-7926-47a4-9d93-93d54014735c" targetNamespace="http://schemas.microsoft.com/office/2006/metadata/properties" ma:root="true" ma:fieldsID="c832fa291f69295bc0d4e1b83a55794d" ns1:_="" ns2:_="" ns3:_="">
    <xsd:import namespace="http://schemas.microsoft.com/sharepoint/v3"/>
    <xsd:import namespace="2295e2e7-0eeb-498e-8716-217bb2ee6ee3"/>
    <xsd:import namespace="c6bb9d19-7926-47a4-9d93-93d54014735c"/>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element ref="ns1:AverageRating" minOccurs="0"/>
                <xsd:element ref="ns1:Rating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c6bb9d19-7926-47a4-9d93-93d54014735c"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AudienceTaxHTField0 xmlns="c6bb9d19-7926-47a4-9d93-93d54014735c">
      <Terms xmlns="http://schemas.microsoft.com/office/infopath/2007/PartnerControls"/>
    </AudienceTaxHTField0>
    <AverageRating xmlns="http://schemas.microsoft.com/sharepoint/v3" xsi:nil="true"/>
  </documentManagement>
</p:properties>
</file>

<file path=customXml/itemProps1.xml><?xml version="1.0" encoding="utf-8"?>
<ds:datastoreItem xmlns:ds="http://schemas.openxmlformats.org/officeDocument/2006/customXml" ds:itemID="{9253FB22-03E3-4A41-BF56-63A021EAE4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295e2e7-0eeb-498e-8716-217bb2ee6ee3"/>
    <ds:schemaRef ds:uri="c6bb9d19-7926-47a4-9d93-93d5401473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schemas.openxmlformats.org/package/2006/metadata/core-properties"/>
    <ds:schemaRef ds:uri="http://purl.org/dc/dcmitype/"/>
    <ds:schemaRef ds:uri="http://schemas.microsoft.com/sharepoint/v3"/>
    <ds:schemaRef ds:uri="http://www.w3.org/XML/1998/namespace"/>
    <ds:schemaRef ds:uri="http://schemas.microsoft.com/office/2006/documentManagement/types"/>
    <ds:schemaRef ds:uri="http://purl.org/dc/elements/1.1/"/>
    <ds:schemaRef ds:uri="http://schemas.microsoft.com/office/infopath/2007/PartnerControls"/>
    <ds:schemaRef ds:uri="c6bb9d19-7926-47a4-9d93-93d54014735c"/>
    <ds:schemaRef ds:uri="2295e2e7-0eeb-498e-8716-217bb2ee6ee3"/>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TechDays 2012 Devs v1</Template>
  <TotalTime>8530</TotalTime>
  <Words>502</Words>
  <Application>Microsoft Office PowerPoint</Application>
  <PresentationFormat>Custom</PresentationFormat>
  <Paragraphs>80</Paragraphs>
  <Slides>21</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21</vt:i4>
      </vt:variant>
    </vt:vector>
  </HeadingPairs>
  <TitlesOfParts>
    <vt:vector size="27" baseType="lpstr">
      <vt:lpstr>Arial</vt:lpstr>
      <vt:lpstr>Segoe UI</vt:lpstr>
      <vt:lpstr>Segoe UI Light</vt:lpstr>
      <vt:lpstr>Wingdings</vt:lpstr>
      <vt:lpstr>TechDays 2012 Devs v1</vt:lpstr>
      <vt:lpstr>Metro Template Colored Titles Segoe UI 16x9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&lt;Content Manager Name Here&gt;</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&lt;Event Name Here&gt;</dc:subject>
  <dc:creator>Helen George</dc:creator>
  <cp:keywords>&lt;Any Related Keywords&gt;</cp:keywords>
  <dc:description>Template: Saku Uchikawa, Microsoft Corporation
Formatting:
Event Date: 
Event Location: 
Audience Type: Internal</dc:description>
  <cp:lastModifiedBy>maruti makwana</cp:lastModifiedBy>
  <cp:revision>505</cp:revision>
  <dcterms:created xsi:type="dcterms:W3CDTF">2012-02-07T06:07:07Z</dcterms:created>
  <dcterms:modified xsi:type="dcterms:W3CDTF">2020-11-05T13:14:50Z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0x010100B88FC3ECA26D1C46B3C4C83281D2EB9C00AD782177ECB24F489B6FFC2D5D3099D1</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