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63"/>
  </p:notesMasterIdLst>
  <p:handoutMasterIdLst>
    <p:handoutMasterId r:id="rId64"/>
  </p:handoutMasterIdLst>
  <p:sldIdLst>
    <p:sldId id="480" r:id="rId6"/>
    <p:sldId id="441" r:id="rId7"/>
    <p:sldId id="442" r:id="rId8"/>
    <p:sldId id="465" r:id="rId9"/>
    <p:sldId id="466" r:id="rId10"/>
    <p:sldId id="467" r:id="rId11"/>
    <p:sldId id="446" r:id="rId12"/>
    <p:sldId id="447" r:id="rId13"/>
    <p:sldId id="448" r:id="rId14"/>
    <p:sldId id="449" r:id="rId15"/>
    <p:sldId id="450" r:id="rId16"/>
    <p:sldId id="452" r:id="rId17"/>
    <p:sldId id="453" r:id="rId18"/>
    <p:sldId id="451" r:id="rId19"/>
    <p:sldId id="468" r:id="rId20"/>
    <p:sldId id="479" r:id="rId21"/>
    <p:sldId id="469" r:id="rId22"/>
    <p:sldId id="470" r:id="rId23"/>
    <p:sldId id="471" r:id="rId24"/>
    <p:sldId id="472" r:id="rId25"/>
    <p:sldId id="473" r:id="rId26"/>
    <p:sldId id="474" r:id="rId27"/>
    <p:sldId id="475" r:id="rId28"/>
    <p:sldId id="476" r:id="rId29"/>
    <p:sldId id="477" r:id="rId30"/>
    <p:sldId id="478" r:id="rId31"/>
    <p:sldId id="454" r:id="rId32"/>
    <p:sldId id="455" r:id="rId33"/>
    <p:sldId id="456" r:id="rId34"/>
    <p:sldId id="457" r:id="rId35"/>
    <p:sldId id="458" r:id="rId36"/>
    <p:sldId id="459" r:id="rId37"/>
    <p:sldId id="460" r:id="rId38"/>
    <p:sldId id="461" r:id="rId39"/>
    <p:sldId id="462" r:id="rId40"/>
    <p:sldId id="463" r:id="rId41"/>
    <p:sldId id="464" r:id="rId42"/>
    <p:sldId id="443" r:id="rId43"/>
    <p:sldId id="481" r:id="rId44"/>
    <p:sldId id="482" r:id="rId45"/>
    <p:sldId id="483" r:id="rId46"/>
    <p:sldId id="484" r:id="rId47"/>
    <p:sldId id="485" r:id="rId48"/>
    <p:sldId id="486" r:id="rId49"/>
    <p:sldId id="487" r:id="rId50"/>
    <p:sldId id="488" r:id="rId51"/>
    <p:sldId id="489" r:id="rId52"/>
    <p:sldId id="490" r:id="rId53"/>
    <p:sldId id="491" r:id="rId54"/>
    <p:sldId id="492" r:id="rId55"/>
    <p:sldId id="493" r:id="rId56"/>
    <p:sldId id="494" r:id="rId57"/>
    <p:sldId id="495" r:id="rId58"/>
    <p:sldId id="496" r:id="rId59"/>
    <p:sldId id="497" r:id="rId60"/>
    <p:sldId id="498" r:id="rId61"/>
    <p:sldId id="499" r:id="rId6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8" autoAdjust="0"/>
    <p:restoredTop sz="94055" autoAdjust="0"/>
  </p:normalViewPr>
  <p:slideViewPr>
    <p:cSldViewPr snapToGrid="0">
      <p:cViewPr varScale="1">
        <p:scale>
          <a:sx n="73" d="100"/>
          <a:sy n="73" d="100"/>
        </p:scale>
        <p:origin x="204"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6/20/2019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6/20/2019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28822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zure.microsoft.com/services/functions"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zure-functions/functions-bindings-timer#cron-expressions" TargetMode="External"/><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overview/serverless-computing/"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0CD39F-A8CD-49F7-92D3-E6A6F41DFB7B}"/>
              </a:ext>
            </a:extLst>
          </p:cNvPr>
          <p:cNvSpPr/>
          <p:nvPr/>
        </p:nvSpPr>
        <p:spPr>
          <a:xfrm>
            <a:off x="479612" y="450068"/>
            <a:ext cx="10910047" cy="2492990"/>
          </a:xfrm>
          <a:prstGeom prst="rect">
            <a:avLst/>
          </a:prstGeom>
        </p:spPr>
        <p:txBody>
          <a:bodyPr wrap="square">
            <a:spAutoFit/>
          </a:bodyPr>
          <a:lstStyle/>
          <a:p>
            <a:r>
              <a:rPr lang="en-US" sz="3600" dirty="0">
                <a:solidFill>
                  <a:srgbClr val="FF0000"/>
                </a:solidFill>
                <a:latin typeface="Segoe UI" panose="020B0502040204020203" pitchFamily="34" charset="0"/>
              </a:rPr>
              <a:t>Serverless computing </a:t>
            </a:r>
            <a:r>
              <a:rPr lang="en-US" sz="2400" dirty="0">
                <a:solidFill>
                  <a:srgbClr val="000000"/>
                </a:solidFill>
                <a:latin typeface="Segoe UI" panose="020B0502040204020203" pitchFamily="34" charset="0"/>
              </a:rPr>
              <a:t>is all about the ability to focus on individual pieces of logic that are repeatable and stateless. These pieces require no infrastructure management and they consume resources </a:t>
            </a:r>
            <a:r>
              <a:rPr lang="en-US" sz="2400" dirty="0">
                <a:solidFill>
                  <a:srgbClr val="FF0000"/>
                </a:solidFill>
                <a:latin typeface="Segoe UI" panose="020B0502040204020203" pitchFamily="34" charset="0"/>
              </a:rPr>
              <a:t>only for the seconds</a:t>
            </a:r>
            <a:r>
              <a:rPr lang="en-US" sz="2400" dirty="0">
                <a:solidFill>
                  <a:srgbClr val="000000"/>
                </a:solidFill>
                <a:latin typeface="Segoe UI" panose="020B0502040204020203" pitchFamily="34" charset="0"/>
              </a:rPr>
              <a:t>, or milliseconds, they run for. At the core of the serverless computing movement are functions, which are made available in the Azure ecosystem by </a:t>
            </a:r>
            <a:r>
              <a:rPr lang="en-US" sz="2400" u="sng" dirty="0">
                <a:solidFill>
                  <a:srgbClr val="FF0000"/>
                </a:solidFill>
                <a:latin typeface="Segoe UI" panose="020B0502040204020203" pitchFamily="34" charset="0"/>
                <a:hlinkClick r:id="rId2">
                  <a:extLst>
                    <a:ext uri="{A12FA001-AC4F-418D-AE19-62706E023703}">
                      <ahyp:hlinkClr xmlns:ahyp="http://schemas.microsoft.com/office/drawing/2018/hyperlinkcolor" val="tx"/>
                    </a:ext>
                  </a:extLst>
                </a:hlinkClick>
              </a:rPr>
              <a:t>Azure Functions</a:t>
            </a:r>
            <a:r>
              <a:rPr lang="en-US" sz="2400" dirty="0">
                <a:solidFill>
                  <a:srgbClr val="FF0000"/>
                </a:solidFill>
                <a:latin typeface="Segoe UI" panose="020B0502040204020203" pitchFamily="34" charset="0"/>
              </a:rPr>
              <a:t>.</a:t>
            </a:r>
            <a:endParaRPr lang="en-IN" sz="2400" dirty="0">
              <a:solidFill>
                <a:srgbClr val="FF0000"/>
              </a:solidFill>
            </a:endParaRPr>
          </a:p>
        </p:txBody>
      </p:sp>
    </p:spTree>
    <p:extLst>
      <p:ext uri="{BB962C8B-B14F-4D97-AF65-F5344CB8AC3E}">
        <p14:creationId xmlns:p14="http://schemas.microsoft.com/office/powerpoint/2010/main" val="19886379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FBFA12-A064-4731-AC1B-B399004EF141}"/>
              </a:ext>
            </a:extLst>
          </p:cNvPr>
          <p:cNvPicPr>
            <a:picLocks noChangeAspect="1"/>
          </p:cNvPicPr>
          <p:nvPr/>
        </p:nvPicPr>
        <p:blipFill>
          <a:blip r:embed="rId2"/>
          <a:stretch>
            <a:fillRect/>
          </a:stretch>
        </p:blipFill>
        <p:spPr>
          <a:xfrm>
            <a:off x="538815" y="277905"/>
            <a:ext cx="10487798" cy="5800165"/>
          </a:xfrm>
          <a:prstGeom prst="rect">
            <a:avLst/>
          </a:prstGeom>
        </p:spPr>
      </p:pic>
    </p:spTree>
    <p:extLst>
      <p:ext uri="{BB962C8B-B14F-4D97-AF65-F5344CB8AC3E}">
        <p14:creationId xmlns:p14="http://schemas.microsoft.com/office/powerpoint/2010/main" val="18890178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441A2-F9EC-492E-8725-2DC0CD5B3F85}"/>
              </a:ext>
            </a:extLst>
          </p:cNvPr>
          <p:cNvPicPr>
            <a:picLocks noChangeAspect="1"/>
          </p:cNvPicPr>
          <p:nvPr/>
        </p:nvPicPr>
        <p:blipFill>
          <a:blip r:embed="rId2"/>
          <a:stretch>
            <a:fillRect/>
          </a:stretch>
        </p:blipFill>
        <p:spPr>
          <a:xfrm>
            <a:off x="675247" y="359708"/>
            <a:ext cx="9824420" cy="4723279"/>
          </a:xfrm>
          <a:prstGeom prst="rect">
            <a:avLst/>
          </a:prstGeom>
        </p:spPr>
      </p:pic>
    </p:spTree>
    <p:extLst>
      <p:ext uri="{BB962C8B-B14F-4D97-AF65-F5344CB8AC3E}">
        <p14:creationId xmlns:p14="http://schemas.microsoft.com/office/powerpoint/2010/main" val="30877511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1001" y="343369"/>
            <a:ext cx="9458325" cy="1895475"/>
          </a:xfrm>
          <a:prstGeom prst="rect">
            <a:avLst/>
          </a:prstGeom>
        </p:spPr>
      </p:pic>
    </p:spTree>
    <p:extLst>
      <p:ext uri="{BB962C8B-B14F-4D97-AF65-F5344CB8AC3E}">
        <p14:creationId xmlns:p14="http://schemas.microsoft.com/office/powerpoint/2010/main" val="33144338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921" y="227304"/>
            <a:ext cx="11105882" cy="1015663"/>
          </a:xfrm>
          <a:prstGeom prst="rect">
            <a:avLst/>
          </a:prstGeom>
        </p:spPr>
        <p:txBody>
          <a:bodyPr wrap="square">
            <a:spAutoFit/>
          </a:bodyPr>
          <a:lstStyle/>
          <a:p>
            <a:r>
              <a:rPr lang="en-US" sz="2000" dirty="0">
                <a:solidFill>
                  <a:srgbClr val="000000"/>
                </a:solidFill>
                <a:latin typeface="segoe-ui_normal"/>
              </a:rPr>
              <a:t>When your function runs, trace information is written to the logs. To see the trace output from the previous execution, return to your function in the portal and click the arrow at the bottom of the screen to expand the </a:t>
            </a:r>
            <a:r>
              <a:rPr lang="en-US" sz="2000" b="1" dirty="0">
                <a:solidFill>
                  <a:srgbClr val="000000"/>
                </a:solidFill>
                <a:latin typeface="segoe-ui_bold"/>
              </a:rPr>
              <a:t>Logs</a:t>
            </a:r>
            <a:r>
              <a:rPr lang="en-US" sz="2000" dirty="0">
                <a:solidFill>
                  <a:srgbClr val="000000"/>
                </a:solidFill>
                <a:latin typeface="segoe-ui_normal"/>
              </a:rPr>
              <a:t>.</a:t>
            </a:r>
            <a:endParaRPr lang="en-US" sz="2000" dirty="0"/>
          </a:p>
        </p:txBody>
      </p:sp>
      <p:pic>
        <p:nvPicPr>
          <p:cNvPr id="4" name="Picture 3">
            <a:extLst>
              <a:ext uri="{FF2B5EF4-FFF2-40B4-BE49-F238E27FC236}">
                <a16:creationId xmlns:a16="http://schemas.microsoft.com/office/drawing/2014/main" id="{31B7FAFC-FC49-4AA7-9CC8-7AB9CCE09088}"/>
              </a:ext>
            </a:extLst>
          </p:cNvPr>
          <p:cNvPicPr>
            <a:picLocks noChangeAspect="1"/>
          </p:cNvPicPr>
          <p:nvPr/>
        </p:nvPicPr>
        <p:blipFill>
          <a:blip r:embed="rId2"/>
          <a:stretch>
            <a:fillRect/>
          </a:stretch>
        </p:blipFill>
        <p:spPr>
          <a:xfrm>
            <a:off x="291921" y="1242966"/>
            <a:ext cx="11488261" cy="4364457"/>
          </a:xfrm>
          <a:prstGeom prst="rect">
            <a:avLst/>
          </a:prstGeom>
        </p:spPr>
      </p:pic>
    </p:spTree>
    <p:extLst>
      <p:ext uri="{BB962C8B-B14F-4D97-AF65-F5344CB8AC3E}">
        <p14:creationId xmlns:p14="http://schemas.microsoft.com/office/powerpoint/2010/main" val="25801568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9C7385-108B-443B-8557-64694F183F73}"/>
              </a:ext>
            </a:extLst>
          </p:cNvPr>
          <p:cNvPicPr>
            <a:picLocks noChangeAspect="1"/>
          </p:cNvPicPr>
          <p:nvPr/>
        </p:nvPicPr>
        <p:blipFill>
          <a:blip r:embed="rId2"/>
          <a:stretch>
            <a:fillRect/>
          </a:stretch>
        </p:blipFill>
        <p:spPr>
          <a:xfrm>
            <a:off x="427316" y="124665"/>
            <a:ext cx="9344025" cy="4295775"/>
          </a:xfrm>
          <a:prstGeom prst="rect">
            <a:avLst/>
          </a:prstGeom>
        </p:spPr>
      </p:pic>
    </p:spTree>
    <p:extLst>
      <p:ext uri="{BB962C8B-B14F-4D97-AF65-F5344CB8AC3E}">
        <p14:creationId xmlns:p14="http://schemas.microsoft.com/office/powerpoint/2010/main" val="40604327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CBFDB2-6446-41E1-BBC4-E71A6EC81D7C}"/>
              </a:ext>
            </a:extLst>
          </p:cNvPr>
          <p:cNvPicPr>
            <a:picLocks noChangeAspect="1"/>
          </p:cNvPicPr>
          <p:nvPr/>
        </p:nvPicPr>
        <p:blipFill>
          <a:blip r:embed="rId2"/>
          <a:stretch>
            <a:fillRect/>
          </a:stretch>
        </p:blipFill>
        <p:spPr>
          <a:xfrm>
            <a:off x="5863943" y="290793"/>
            <a:ext cx="5380692" cy="5652122"/>
          </a:xfrm>
          <a:prstGeom prst="rect">
            <a:avLst/>
          </a:prstGeom>
        </p:spPr>
      </p:pic>
      <p:sp>
        <p:nvSpPr>
          <p:cNvPr id="3" name="Rectangle 2">
            <a:extLst>
              <a:ext uri="{FF2B5EF4-FFF2-40B4-BE49-F238E27FC236}">
                <a16:creationId xmlns:a16="http://schemas.microsoft.com/office/drawing/2014/main" id="{2A348FAE-B64E-4E70-9455-DF6777962FFB}"/>
              </a:ext>
            </a:extLst>
          </p:cNvPr>
          <p:cNvSpPr/>
          <p:nvPr/>
        </p:nvSpPr>
        <p:spPr>
          <a:xfrm>
            <a:off x="2275450" y="3429000"/>
            <a:ext cx="3818962" cy="923330"/>
          </a:xfrm>
          <a:prstGeom prst="rect">
            <a:avLst/>
          </a:prstGeom>
        </p:spPr>
        <p:txBody>
          <a:bodyPr wrap="square">
            <a:spAutoFit/>
          </a:bodyPr>
          <a:lstStyle/>
          <a:p>
            <a:r>
              <a:rPr lang="en-US" dirty="0">
                <a:solidFill>
                  <a:srgbClr val="FF0000"/>
                </a:solidFill>
                <a:latin typeface="Segoe UI" panose="020B0502040204020203" pitchFamily="34" charset="0"/>
              </a:rPr>
              <a:t>A six field </a:t>
            </a:r>
            <a:r>
              <a:rPr lang="en-US" dirty="0">
                <a:solidFill>
                  <a:srgbClr val="FF0000"/>
                </a:solidFill>
                <a:latin typeface="Segoe UI" panose="020B0502040204020203" pitchFamily="34" charset="0"/>
                <a:hlinkClick r:id="rId3">
                  <a:extLst>
                    <a:ext uri="{A12FA001-AC4F-418D-AE19-62706E023703}">
                      <ahyp:hlinkClr xmlns:ahyp="http://schemas.microsoft.com/office/drawing/2018/hyperlinkcolor" val="tx"/>
                    </a:ext>
                  </a:extLst>
                </a:hlinkClick>
              </a:rPr>
              <a:t>CRON expression</a:t>
            </a:r>
            <a:r>
              <a:rPr lang="en-US" dirty="0">
                <a:solidFill>
                  <a:srgbClr val="FF0000"/>
                </a:solidFill>
                <a:latin typeface="Segoe UI" panose="020B0502040204020203" pitchFamily="34" charset="0"/>
              </a:rPr>
              <a:t> that schedules your function to run every minute.</a:t>
            </a:r>
            <a:endParaRPr lang="en-IN" dirty="0">
              <a:solidFill>
                <a:srgbClr val="FF0000"/>
              </a:solidFill>
            </a:endParaRPr>
          </a:p>
        </p:txBody>
      </p:sp>
    </p:spTree>
    <p:extLst>
      <p:ext uri="{BB962C8B-B14F-4D97-AF65-F5344CB8AC3E}">
        <p14:creationId xmlns:p14="http://schemas.microsoft.com/office/powerpoint/2010/main" val="36066278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EEDC63-1485-4A00-B823-6A85E000A6CF}"/>
              </a:ext>
            </a:extLst>
          </p:cNvPr>
          <p:cNvPicPr>
            <a:picLocks noChangeAspect="1"/>
          </p:cNvPicPr>
          <p:nvPr/>
        </p:nvPicPr>
        <p:blipFill>
          <a:blip r:embed="rId2"/>
          <a:stretch>
            <a:fillRect/>
          </a:stretch>
        </p:blipFill>
        <p:spPr>
          <a:xfrm>
            <a:off x="205720" y="550489"/>
            <a:ext cx="11323297" cy="3456735"/>
          </a:xfrm>
          <a:prstGeom prst="rect">
            <a:avLst/>
          </a:prstGeom>
        </p:spPr>
      </p:pic>
    </p:spTree>
    <p:extLst>
      <p:ext uri="{BB962C8B-B14F-4D97-AF65-F5344CB8AC3E}">
        <p14:creationId xmlns:p14="http://schemas.microsoft.com/office/powerpoint/2010/main" val="19976546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BB005F-269B-4A99-8B49-FE6FEB47B4BA}"/>
              </a:ext>
            </a:extLst>
          </p:cNvPr>
          <p:cNvPicPr>
            <a:picLocks noChangeAspect="1"/>
          </p:cNvPicPr>
          <p:nvPr/>
        </p:nvPicPr>
        <p:blipFill>
          <a:blip r:embed="rId2"/>
          <a:stretch>
            <a:fillRect/>
          </a:stretch>
        </p:blipFill>
        <p:spPr>
          <a:xfrm>
            <a:off x="224771" y="298354"/>
            <a:ext cx="7345923" cy="6427683"/>
          </a:xfrm>
          <a:prstGeom prst="rect">
            <a:avLst/>
          </a:prstGeom>
        </p:spPr>
      </p:pic>
    </p:spTree>
    <p:extLst>
      <p:ext uri="{BB962C8B-B14F-4D97-AF65-F5344CB8AC3E}">
        <p14:creationId xmlns:p14="http://schemas.microsoft.com/office/powerpoint/2010/main" val="26709105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575B54-B807-4B81-A786-D5277914613F}"/>
              </a:ext>
            </a:extLst>
          </p:cNvPr>
          <p:cNvPicPr>
            <a:picLocks noChangeAspect="1"/>
          </p:cNvPicPr>
          <p:nvPr/>
        </p:nvPicPr>
        <p:blipFill>
          <a:blip r:embed="rId2"/>
          <a:stretch>
            <a:fillRect/>
          </a:stretch>
        </p:blipFill>
        <p:spPr>
          <a:xfrm>
            <a:off x="314978" y="154641"/>
            <a:ext cx="6596810" cy="2205744"/>
          </a:xfrm>
          <a:prstGeom prst="rect">
            <a:avLst/>
          </a:prstGeom>
        </p:spPr>
      </p:pic>
      <p:pic>
        <p:nvPicPr>
          <p:cNvPr id="3" name="Picture 2">
            <a:extLst>
              <a:ext uri="{FF2B5EF4-FFF2-40B4-BE49-F238E27FC236}">
                <a16:creationId xmlns:a16="http://schemas.microsoft.com/office/drawing/2014/main" id="{C7299535-3347-4F26-BBE1-63D61335B607}"/>
              </a:ext>
            </a:extLst>
          </p:cNvPr>
          <p:cNvPicPr>
            <a:picLocks noChangeAspect="1"/>
          </p:cNvPicPr>
          <p:nvPr/>
        </p:nvPicPr>
        <p:blipFill>
          <a:blip r:embed="rId3"/>
          <a:stretch>
            <a:fillRect/>
          </a:stretch>
        </p:blipFill>
        <p:spPr>
          <a:xfrm>
            <a:off x="4912413" y="1932005"/>
            <a:ext cx="6236749" cy="4925995"/>
          </a:xfrm>
          <a:prstGeom prst="rect">
            <a:avLst/>
          </a:prstGeom>
        </p:spPr>
      </p:pic>
    </p:spTree>
    <p:extLst>
      <p:ext uri="{BB962C8B-B14F-4D97-AF65-F5344CB8AC3E}">
        <p14:creationId xmlns:p14="http://schemas.microsoft.com/office/powerpoint/2010/main" val="29636655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7AF3D2-EF23-44D6-B91E-16F478E334B4}"/>
              </a:ext>
            </a:extLst>
          </p:cNvPr>
          <p:cNvPicPr>
            <a:picLocks noChangeAspect="1"/>
          </p:cNvPicPr>
          <p:nvPr/>
        </p:nvPicPr>
        <p:blipFill>
          <a:blip r:embed="rId2"/>
          <a:stretch>
            <a:fillRect/>
          </a:stretch>
        </p:blipFill>
        <p:spPr>
          <a:xfrm>
            <a:off x="288644" y="923644"/>
            <a:ext cx="8801567" cy="4086442"/>
          </a:xfrm>
          <a:prstGeom prst="rect">
            <a:avLst/>
          </a:prstGeom>
        </p:spPr>
      </p:pic>
      <p:pic>
        <p:nvPicPr>
          <p:cNvPr id="3" name="Picture 2">
            <a:extLst>
              <a:ext uri="{FF2B5EF4-FFF2-40B4-BE49-F238E27FC236}">
                <a16:creationId xmlns:a16="http://schemas.microsoft.com/office/drawing/2014/main" id="{B307AE57-81E1-4876-9DB1-35BC65AB9502}"/>
              </a:ext>
            </a:extLst>
          </p:cNvPr>
          <p:cNvPicPr>
            <a:picLocks noChangeAspect="1"/>
          </p:cNvPicPr>
          <p:nvPr/>
        </p:nvPicPr>
        <p:blipFill>
          <a:blip r:embed="rId3"/>
          <a:stretch>
            <a:fillRect/>
          </a:stretch>
        </p:blipFill>
        <p:spPr>
          <a:xfrm>
            <a:off x="2642719" y="4297802"/>
            <a:ext cx="6233691" cy="2241672"/>
          </a:xfrm>
          <a:prstGeom prst="rect">
            <a:avLst/>
          </a:prstGeom>
        </p:spPr>
      </p:pic>
      <p:sp>
        <p:nvSpPr>
          <p:cNvPr id="4" name="TextBox 3">
            <a:extLst>
              <a:ext uri="{FF2B5EF4-FFF2-40B4-BE49-F238E27FC236}">
                <a16:creationId xmlns:a16="http://schemas.microsoft.com/office/drawing/2014/main" id="{BE2FF80C-9518-465E-8DB0-D8730083236D}"/>
              </a:ext>
            </a:extLst>
          </p:cNvPr>
          <p:cNvSpPr txBox="1"/>
          <p:nvPr/>
        </p:nvSpPr>
        <p:spPr>
          <a:xfrm>
            <a:off x="2174832" y="318526"/>
            <a:ext cx="7429150"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Run this function and observe logs</a:t>
            </a:r>
          </a:p>
        </p:txBody>
      </p:sp>
    </p:spTree>
    <p:extLst>
      <p:ext uri="{BB962C8B-B14F-4D97-AF65-F5344CB8AC3E}">
        <p14:creationId xmlns:p14="http://schemas.microsoft.com/office/powerpoint/2010/main" val="40592710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t>Azure Functions</a:t>
            </a:r>
          </a:p>
        </p:txBody>
      </p:sp>
      <p:sp>
        <p:nvSpPr>
          <p:cNvPr id="4" name="Rectangle 3"/>
          <p:cNvSpPr/>
          <p:nvPr/>
        </p:nvSpPr>
        <p:spPr>
          <a:xfrm>
            <a:off x="410895" y="1405411"/>
            <a:ext cx="11437668" cy="3539430"/>
          </a:xfrm>
          <a:prstGeom prst="rect">
            <a:avLst/>
          </a:prstGeom>
        </p:spPr>
        <p:txBody>
          <a:bodyPr wrap="square">
            <a:spAutoFit/>
          </a:bodyPr>
          <a:lstStyle/>
          <a:p>
            <a:r>
              <a:rPr lang="en-US" sz="2800" dirty="0">
                <a:solidFill>
                  <a:srgbClr val="000000"/>
                </a:solidFill>
                <a:latin typeface="segoe-ui_normal"/>
              </a:rPr>
              <a:t>Azure Functions is a solution for easily running small pieces of code, or "functions," in the cloud. You can write just the code you need for the problem at hand, without worrying about a whole application or the infrastructure to run it. Functions can make development even more productive, and you can use your development language of choice, such as </a:t>
            </a:r>
            <a:r>
              <a:rPr lang="en-US" sz="2800" dirty="0">
                <a:solidFill>
                  <a:srgbClr val="FF0000"/>
                </a:solidFill>
                <a:latin typeface="segoe-ui_normal"/>
              </a:rPr>
              <a:t>C#, F#, Node.js, Java, or PHP</a:t>
            </a:r>
            <a:r>
              <a:rPr lang="en-US" sz="2800" dirty="0">
                <a:solidFill>
                  <a:srgbClr val="000000"/>
                </a:solidFill>
                <a:latin typeface="segoe-ui_normal"/>
              </a:rPr>
              <a:t>. Pay only for the time your code runs and trust Azure to scale as needed. Azure Functions lets you develop </a:t>
            </a:r>
            <a:r>
              <a:rPr lang="en-US" sz="2800" u="sng" dirty="0">
                <a:solidFill>
                  <a:srgbClr val="0078D7"/>
                </a:solidFill>
                <a:latin typeface="segoe-ui_normal"/>
                <a:hlinkClick r:id="rId3"/>
              </a:rPr>
              <a:t>serverless</a:t>
            </a:r>
            <a:r>
              <a:rPr lang="en-US" sz="2800" dirty="0">
                <a:solidFill>
                  <a:srgbClr val="000000"/>
                </a:solidFill>
                <a:latin typeface="segoe-ui_normal"/>
              </a:rPr>
              <a:t> applications on Microsoft Azure</a:t>
            </a:r>
            <a:endParaRPr lang="en-US" sz="2800" dirty="0"/>
          </a:p>
        </p:txBody>
      </p:sp>
    </p:spTree>
    <p:extLst>
      <p:ext uri="{BB962C8B-B14F-4D97-AF65-F5344CB8AC3E}">
        <p14:creationId xmlns:p14="http://schemas.microsoft.com/office/powerpoint/2010/main" val="78140098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D0CAF1-2F14-4C92-9D60-55E778DEF8EE}"/>
              </a:ext>
            </a:extLst>
          </p:cNvPr>
          <p:cNvPicPr>
            <a:picLocks noChangeAspect="1"/>
          </p:cNvPicPr>
          <p:nvPr/>
        </p:nvPicPr>
        <p:blipFill>
          <a:blip r:embed="rId2"/>
          <a:stretch>
            <a:fillRect/>
          </a:stretch>
        </p:blipFill>
        <p:spPr>
          <a:xfrm>
            <a:off x="235136" y="228038"/>
            <a:ext cx="11122173" cy="3658161"/>
          </a:xfrm>
          <a:prstGeom prst="rect">
            <a:avLst/>
          </a:prstGeom>
        </p:spPr>
      </p:pic>
    </p:spTree>
    <p:extLst>
      <p:ext uri="{BB962C8B-B14F-4D97-AF65-F5344CB8AC3E}">
        <p14:creationId xmlns:p14="http://schemas.microsoft.com/office/powerpoint/2010/main" val="39268094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3D7F1E-057A-44C5-91AF-6567864A3361}"/>
              </a:ext>
            </a:extLst>
          </p:cNvPr>
          <p:cNvPicPr>
            <a:picLocks noChangeAspect="1"/>
          </p:cNvPicPr>
          <p:nvPr/>
        </p:nvPicPr>
        <p:blipFill>
          <a:blip r:embed="rId2"/>
          <a:stretch>
            <a:fillRect/>
          </a:stretch>
        </p:blipFill>
        <p:spPr>
          <a:xfrm>
            <a:off x="1107234" y="632852"/>
            <a:ext cx="4663238" cy="4705631"/>
          </a:xfrm>
          <a:prstGeom prst="rect">
            <a:avLst/>
          </a:prstGeom>
        </p:spPr>
      </p:pic>
      <p:pic>
        <p:nvPicPr>
          <p:cNvPr id="3" name="Picture 2">
            <a:extLst>
              <a:ext uri="{FF2B5EF4-FFF2-40B4-BE49-F238E27FC236}">
                <a16:creationId xmlns:a16="http://schemas.microsoft.com/office/drawing/2014/main" id="{025E0AF2-3D3F-41F9-9A1C-F91A1052F008}"/>
              </a:ext>
            </a:extLst>
          </p:cNvPr>
          <p:cNvPicPr>
            <a:picLocks noChangeAspect="1"/>
          </p:cNvPicPr>
          <p:nvPr/>
        </p:nvPicPr>
        <p:blipFill>
          <a:blip r:embed="rId3"/>
          <a:stretch>
            <a:fillRect/>
          </a:stretch>
        </p:blipFill>
        <p:spPr>
          <a:xfrm>
            <a:off x="7287279" y="2110181"/>
            <a:ext cx="3914122" cy="4105722"/>
          </a:xfrm>
          <a:prstGeom prst="rect">
            <a:avLst/>
          </a:prstGeom>
        </p:spPr>
      </p:pic>
    </p:spTree>
    <p:extLst>
      <p:ext uri="{BB962C8B-B14F-4D97-AF65-F5344CB8AC3E}">
        <p14:creationId xmlns:p14="http://schemas.microsoft.com/office/powerpoint/2010/main" val="29244631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6832A-494C-489F-A00A-45B0DE5740D8}"/>
              </a:ext>
            </a:extLst>
          </p:cNvPr>
          <p:cNvPicPr>
            <a:picLocks noChangeAspect="1"/>
          </p:cNvPicPr>
          <p:nvPr/>
        </p:nvPicPr>
        <p:blipFill>
          <a:blip r:embed="rId2"/>
          <a:stretch>
            <a:fillRect/>
          </a:stretch>
        </p:blipFill>
        <p:spPr>
          <a:xfrm>
            <a:off x="867989" y="209269"/>
            <a:ext cx="4524282" cy="6027415"/>
          </a:xfrm>
          <a:prstGeom prst="rect">
            <a:avLst/>
          </a:prstGeom>
        </p:spPr>
      </p:pic>
    </p:spTree>
    <p:extLst>
      <p:ext uri="{BB962C8B-B14F-4D97-AF65-F5344CB8AC3E}">
        <p14:creationId xmlns:p14="http://schemas.microsoft.com/office/powerpoint/2010/main" val="4519448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5D1277-4924-4C96-BA5A-EAD8DFF5740F}"/>
              </a:ext>
            </a:extLst>
          </p:cNvPr>
          <p:cNvPicPr>
            <a:picLocks noChangeAspect="1"/>
          </p:cNvPicPr>
          <p:nvPr/>
        </p:nvPicPr>
        <p:blipFill>
          <a:blip r:embed="rId2"/>
          <a:stretch>
            <a:fillRect/>
          </a:stretch>
        </p:blipFill>
        <p:spPr>
          <a:xfrm>
            <a:off x="368205" y="0"/>
            <a:ext cx="10027109" cy="3200400"/>
          </a:xfrm>
          <a:prstGeom prst="rect">
            <a:avLst/>
          </a:prstGeom>
        </p:spPr>
      </p:pic>
      <p:pic>
        <p:nvPicPr>
          <p:cNvPr id="3" name="Picture 2">
            <a:extLst>
              <a:ext uri="{FF2B5EF4-FFF2-40B4-BE49-F238E27FC236}">
                <a16:creationId xmlns:a16="http://schemas.microsoft.com/office/drawing/2014/main" id="{9A089DDA-A814-48CE-A5F5-985B7D4DAC34}"/>
              </a:ext>
            </a:extLst>
          </p:cNvPr>
          <p:cNvPicPr>
            <a:picLocks noChangeAspect="1"/>
          </p:cNvPicPr>
          <p:nvPr/>
        </p:nvPicPr>
        <p:blipFill>
          <a:blip r:embed="rId3"/>
          <a:stretch>
            <a:fillRect/>
          </a:stretch>
        </p:blipFill>
        <p:spPr>
          <a:xfrm>
            <a:off x="675475" y="3657601"/>
            <a:ext cx="9412568" cy="2510018"/>
          </a:xfrm>
          <a:prstGeom prst="rect">
            <a:avLst/>
          </a:prstGeom>
        </p:spPr>
      </p:pic>
    </p:spTree>
    <p:extLst>
      <p:ext uri="{BB962C8B-B14F-4D97-AF65-F5344CB8AC3E}">
        <p14:creationId xmlns:p14="http://schemas.microsoft.com/office/powerpoint/2010/main" val="37723181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05A08-6FCB-474C-A0AD-C80CDF73A0AD}"/>
              </a:ext>
            </a:extLst>
          </p:cNvPr>
          <p:cNvSpPr txBox="1"/>
          <p:nvPr/>
        </p:nvSpPr>
        <p:spPr>
          <a:xfrm>
            <a:off x="1290918" y="726141"/>
            <a:ext cx="960628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Use these properties to connect with storage</a:t>
            </a:r>
          </a:p>
        </p:txBody>
      </p:sp>
      <p:pic>
        <p:nvPicPr>
          <p:cNvPr id="4" name="Picture 3">
            <a:extLst>
              <a:ext uri="{FF2B5EF4-FFF2-40B4-BE49-F238E27FC236}">
                <a16:creationId xmlns:a16="http://schemas.microsoft.com/office/drawing/2014/main" id="{51759551-CA46-4B10-8645-03A069403436}"/>
              </a:ext>
            </a:extLst>
          </p:cNvPr>
          <p:cNvPicPr>
            <a:picLocks noChangeAspect="1"/>
          </p:cNvPicPr>
          <p:nvPr/>
        </p:nvPicPr>
        <p:blipFill>
          <a:blip r:embed="rId2"/>
          <a:stretch>
            <a:fillRect/>
          </a:stretch>
        </p:blipFill>
        <p:spPr>
          <a:xfrm>
            <a:off x="651994" y="1741394"/>
            <a:ext cx="10853998" cy="3637430"/>
          </a:xfrm>
          <a:prstGeom prst="rect">
            <a:avLst/>
          </a:prstGeom>
        </p:spPr>
      </p:pic>
    </p:spTree>
    <p:extLst>
      <p:ext uri="{BB962C8B-B14F-4D97-AF65-F5344CB8AC3E}">
        <p14:creationId xmlns:p14="http://schemas.microsoft.com/office/powerpoint/2010/main" val="20484544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CD618A-F2D5-447C-B664-D0FCDBC2F269}"/>
              </a:ext>
            </a:extLst>
          </p:cNvPr>
          <p:cNvPicPr>
            <a:picLocks noChangeAspect="1"/>
          </p:cNvPicPr>
          <p:nvPr/>
        </p:nvPicPr>
        <p:blipFill>
          <a:blip r:embed="rId2"/>
          <a:stretch>
            <a:fillRect/>
          </a:stretch>
        </p:blipFill>
        <p:spPr>
          <a:xfrm>
            <a:off x="1022630" y="287711"/>
            <a:ext cx="6772940" cy="5306265"/>
          </a:xfrm>
          <a:prstGeom prst="rect">
            <a:avLst/>
          </a:prstGeom>
        </p:spPr>
      </p:pic>
    </p:spTree>
    <p:extLst>
      <p:ext uri="{BB962C8B-B14F-4D97-AF65-F5344CB8AC3E}">
        <p14:creationId xmlns:p14="http://schemas.microsoft.com/office/powerpoint/2010/main" val="37008303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0E6DC1-313F-4BC9-A1F0-46CC16C4DCBB}"/>
              </a:ext>
            </a:extLst>
          </p:cNvPr>
          <p:cNvPicPr>
            <a:picLocks noChangeAspect="1"/>
          </p:cNvPicPr>
          <p:nvPr/>
        </p:nvPicPr>
        <p:blipFill rotWithShape="1">
          <a:blip r:embed="rId2"/>
          <a:srcRect l="8563" t="28039" r="50000" b="22745"/>
          <a:stretch/>
        </p:blipFill>
        <p:spPr>
          <a:xfrm>
            <a:off x="551329" y="685798"/>
            <a:ext cx="6777317" cy="4829737"/>
          </a:xfrm>
          <a:prstGeom prst="rect">
            <a:avLst/>
          </a:prstGeom>
        </p:spPr>
      </p:pic>
    </p:spTree>
    <p:extLst>
      <p:ext uri="{BB962C8B-B14F-4D97-AF65-F5344CB8AC3E}">
        <p14:creationId xmlns:p14="http://schemas.microsoft.com/office/powerpoint/2010/main" val="30612054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734F35-4AD3-4601-9447-AFC813D66094}"/>
              </a:ext>
            </a:extLst>
          </p:cNvPr>
          <p:cNvPicPr>
            <a:picLocks noChangeAspect="1"/>
          </p:cNvPicPr>
          <p:nvPr/>
        </p:nvPicPr>
        <p:blipFill>
          <a:blip r:embed="rId2"/>
          <a:stretch>
            <a:fillRect/>
          </a:stretch>
        </p:blipFill>
        <p:spPr>
          <a:xfrm>
            <a:off x="826316" y="914400"/>
            <a:ext cx="5268096" cy="4087906"/>
          </a:xfrm>
          <a:prstGeom prst="rect">
            <a:avLst/>
          </a:prstGeom>
        </p:spPr>
      </p:pic>
    </p:spTree>
    <p:extLst>
      <p:ext uri="{BB962C8B-B14F-4D97-AF65-F5344CB8AC3E}">
        <p14:creationId xmlns:p14="http://schemas.microsoft.com/office/powerpoint/2010/main" val="4614025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CC3A51-D94B-49B9-A8FA-1F5D790E6871}"/>
              </a:ext>
            </a:extLst>
          </p:cNvPr>
          <p:cNvPicPr>
            <a:picLocks noChangeAspect="1"/>
          </p:cNvPicPr>
          <p:nvPr/>
        </p:nvPicPr>
        <p:blipFill>
          <a:blip r:embed="rId2"/>
          <a:stretch>
            <a:fillRect/>
          </a:stretch>
        </p:blipFill>
        <p:spPr>
          <a:xfrm>
            <a:off x="373528" y="289671"/>
            <a:ext cx="6428198" cy="2951069"/>
          </a:xfrm>
          <a:prstGeom prst="rect">
            <a:avLst/>
          </a:prstGeom>
        </p:spPr>
      </p:pic>
      <p:pic>
        <p:nvPicPr>
          <p:cNvPr id="3" name="Picture 2">
            <a:extLst>
              <a:ext uri="{FF2B5EF4-FFF2-40B4-BE49-F238E27FC236}">
                <a16:creationId xmlns:a16="http://schemas.microsoft.com/office/drawing/2014/main" id="{9A20DBD9-E194-40E9-AB73-CFCE0A4BDE13}"/>
              </a:ext>
            </a:extLst>
          </p:cNvPr>
          <p:cNvPicPr>
            <a:picLocks noChangeAspect="1"/>
          </p:cNvPicPr>
          <p:nvPr/>
        </p:nvPicPr>
        <p:blipFill>
          <a:blip r:embed="rId3"/>
          <a:stretch>
            <a:fillRect/>
          </a:stretch>
        </p:blipFill>
        <p:spPr>
          <a:xfrm>
            <a:off x="4944689" y="2097742"/>
            <a:ext cx="5563398" cy="4470588"/>
          </a:xfrm>
          <a:prstGeom prst="rect">
            <a:avLst/>
          </a:prstGeom>
        </p:spPr>
      </p:pic>
    </p:spTree>
    <p:extLst>
      <p:ext uri="{BB962C8B-B14F-4D97-AF65-F5344CB8AC3E}">
        <p14:creationId xmlns:p14="http://schemas.microsoft.com/office/powerpoint/2010/main" val="28706875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669E41-2A78-4A9F-841E-1ABBD84FA81B}"/>
              </a:ext>
            </a:extLst>
          </p:cNvPr>
          <p:cNvPicPr>
            <a:picLocks noChangeAspect="1"/>
          </p:cNvPicPr>
          <p:nvPr/>
        </p:nvPicPr>
        <p:blipFill>
          <a:blip r:embed="rId2"/>
          <a:stretch>
            <a:fillRect/>
          </a:stretch>
        </p:blipFill>
        <p:spPr>
          <a:xfrm>
            <a:off x="128120" y="2710983"/>
            <a:ext cx="10838306" cy="2452688"/>
          </a:xfrm>
          <a:prstGeom prst="rect">
            <a:avLst/>
          </a:prstGeom>
        </p:spPr>
      </p:pic>
      <p:sp>
        <p:nvSpPr>
          <p:cNvPr id="3" name="TextBox 2">
            <a:extLst>
              <a:ext uri="{FF2B5EF4-FFF2-40B4-BE49-F238E27FC236}">
                <a16:creationId xmlns:a16="http://schemas.microsoft.com/office/drawing/2014/main" id="{25CDA5F9-D9DB-4B63-83FC-75B2AFC3CABD}"/>
              </a:ext>
            </a:extLst>
          </p:cNvPr>
          <p:cNvSpPr txBox="1"/>
          <p:nvPr/>
        </p:nvSpPr>
        <p:spPr>
          <a:xfrm>
            <a:off x="365503" y="578223"/>
            <a:ext cx="1145781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will get log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everytime</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you upload an item in blob</a:t>
            </a:r>
          </a:p>
        </p:txBody>
      </p:sp>
    </p:spTree>
    <p:extLst>
      <p:ext uri="{BB962C8B-B14F-4D97-AF65-F5344CB8AC3E}">
        <p14:creationId xmlns:p14="http://schemas.microsoft.com/office/powerpoint/2010/main" val="33144823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1628" y="166151"/>
            <a:ext cx="7648575" cy="6448425"/>
          </a:xfrm>
          <a:prstGeom prst="rect">
            <a:avLst/>
          </a:prstGeom>
        </p:spPr>
      </p:pic>
    </p:spTree>
    <p:extLst>
      <p:ext uri="{BB962C8B-B14F-4D97-AF65-F5344CB8AC3E}">
        <p14:creationId xmlns:p14="http://schemas.microsoft.com/office/powerpoint/2010/main" val="67012700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A883E8-DE73-4274-B094-077EE4F2F248}"/>
              </a:ext>
            </a:extLst>
          </p:cNvPr>
          <p:cNvPicPr>
            <a:picLocks noChangeAspect="1"/>
          </p:cNvPicPr>
          <p:nvPr/>
        </p:nvPicPr>
        <p:blipFill>
          <a:blip r:embed="rId2"/>
          <a:stretch>
            <a:fillRect/>
          </a:stretch>
        </p:blipFill>
        <p:spPr>
          <a:xfrm>
            <a:off x="767415" y="218234"/>
            <a:ext cx="5392593" cy="6317037"/>
          </a:xfrm>
          <a:prstGeom prst="rect">
            <a:avLst/>
          </a:prstGeom>
        </p:spPr>
      </p:pic>
    </p:spTree>
    <p:extLst>
      <p:ext uri="{BB962C8B-B14F-4D97-AF65-F5344CB8AC3E}">
        <p14:creationId xmlns:p14="http://schemas.microsoft.com/office/powerpoint/2010/main" val="15217613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1A429D-1A0E-4A67-98E8-4B0BCF5B786E}"/>
              </a:ext>
            </a:extLst>
          </p:cNvPr>
          <p:cNvPicPr>
            <a:picLocks noChangeAspect="1"/>
          </p:cNvPicPr>
          <p:nvPr/>
        </p:nvPicPr>
        <p:blipFill>
          <a:blip r:embed="rId2"/>
          <a:stretch>
            <a:fillRect/>
          </a:stretch>
        </p:blipFill>
        <p:spPr>
          <a:xfrm>
            <a:off x="331787" y="187978"/>
            <a:ext cx="7481047" cy="6145587"/>
          </a:xfrm>
          <a:prstGeom prst="rect">
            <a:avLst/>
          </a:prstGeom>
        </p:spPr>
      </p:pic>
    </p:spTree>
    <p:extLst>
      <p:ext uri="{BB962C8B-B14F-4D97-AF65-F5344CB8AC3E}">
        <p14:creationId xmlns:p14="http://schemas.microsoft.com/office/powerpoint/2010/main" val="9082557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CDD3C3-9C6E-40ED-89DC-F31B1A600E0B}"/>
              </a:ext>
            </a:extLst>
          </p:cNvPr>
          <p:cNvPicPr>
            <a:picLocks noChangeAspect="1"/>
          </p:cNvPicPr>
          <p:nvPr/>
        </p:nvPicPr>
        <p:blipFill>
          <a:blip r:embed="rId2"/>
          <a:stretch>
            <a:fillRect/>
          </a:stretch>
        </p:blipFill>
        <p:spPr>
          <a:xfrm>
            <a:off x="1006941" y="175372"/>
            <a:ext cx="3505200" cy="6076950"/>
          </a:xfrm>
          <a:prstGeom prst="rect">
            <a:avLst/>
          </a:prstGeom>
        </p:spPr>
      </p:pic>
      <p:pic>
        <p:nvPicPr>
          <p:cNvPr id="3" name="Picture 2">
            <a:extLst>
              <a:ext uri="{FF2B5EF4-FFF2-40B4-BE49-F238E27FC236}">
                <a16:creationId xmlns:a16="http://schemas.microsoft.com/office/drawing/2014/main" id="{3FA68C28-DA92-4AEF-ABE0-1CA733493048}"/>
              </a:ext>
            </a:extLst>
          </p:cNvPr>
          <p:cNvPicPr>
            <a:picLocks noChangeAspect="1"/>
          </p:cNvPicPr>
          <p:nvPr/>
        </p:nvPicPr>
        <p:blipFill>
          <a:blip r:embed="rId3"/>
          <a:stretch>
            <a:fillRect/>
          </a:stretch>
        </p:blipFill>
        <p:spPr>
          <a:xfrm>
            <a:off x="5304956" y="923644"/>
            <a:ext cx="7075655" cy="2034709"/>
          </a:xfrm>
          <a:prstGeom prst="rect">
            <a:avLst/>
          </a:prstGeom>
        </p:spPr>
      </p:pic>
    </p:spTree>
    <p:extLst>
      <p:ext uri="{BB962C8B-B14F-4D97-AF65-F5344CB8AC3E}">
        <p14:creationId xmlns:p14="http://schemas.microsoft.com/office/powerpoint/2010/main" val="12917235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219DFA-2B1B-4B19-9931-CCEEE06AFB5E}"/>
              </a:ext>
            </a:extLst>
          </p:cNvPr>
          <p:cNvPicPr>
            <a:picLocks noChangeAspect="1"/>
          </p:cNvPicPr>
          <p:nvPr/>
        </p:nvPicPr>
        <p:blipFill>
          <a:blip r:embed="rId2"/>
          <a:stretch>
            <a:fillRect/>
          </a:stretch>
        </p:blipFill>
        <p:spPr>
          <a:xfrm>
            <a:off x="584480" y="1274389"/>
            <a:ext cx="8885806" cy="5018835"/>
          </a:xfrm>
          <a:prstGeom prst="rect">
            <a:avLst/>
          </a:prstGeom>
        </p:spPr>
      </p:pic>
      <p:sp>
        <p:nvSpPr>
          <p:cNvPr id="3" name="TextBox 2">
            <a:extLst>
              <a:ext uri="{FF2B5EF4-FFF2-40B4-BE49-F238E27FC236}">
                <a16:creationId xmlns:a16="http://schemas.microsoft.com/office/drawing/2014/main" id="{BB09BB1F-E819-46C6-B6C1-9D671E58B321}"/>
              </a:ext>
            </a:extLst>
          </p:cNvPr>
          <p:cNvSpPr txBox="1"/>
          <p:nvPr/>
        </p:nvSpPr>
        <p:spPr>
          <a:xfrm>
            <a:off x="1667435" y="564776"/>
            <a:ext cx="412965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will get like this</a:t>
            </a:r>
          </a:p>
        </p:txBody>
      </p:sp>
    </p:spTree>
    <p:extLst>
      <p:ext uri="{BB962C8B-B14F-4D97-AF65-F5344CB8AC3E}">
        <p14:creationId xmlns:p14="http://schemas.microsoft.com/office/powerpoint/2010/main" val="355489879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C974C7-84E9-479C-899B-A620B20AFE97}"/>
              </a:ext>
            </a:extLst>
          </p:cNvPr>
          <p:cNvPicPr>
            <a:picLocks noChangeAspect="1"/>
          </p:cNvPicPr>
          <p:nvPr/>
        </p:nvPicPr>
        <p:blipFill>
          <a:blip r:embed="rId2"/>
          <a:stretch>
            <a:fillRect/>
          </a:stretch>
        </p:blipFill>
        <p:spPr>
          <a:xfrm>
            <a:off x="320300" y="296956"/>
            <a:ext cx="11915729" cy="4933950"/>
          </a:xfrm>
          <a:prstGeom prst="rect">
            <a:avLst/>
          </a:prstGeom>
        </p:spPr>
      </p:pic>
    </p:spTree>
    <p:extLst>
      <p:ext uri="{BB962C8B-B14F-4D97-AF65-F5344CB8AC3E}">
        <p14:creationId xmlns:p14="http://schemas.microsoft.com/office/powerpoint/2010/main" val="10303424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01CF10-8270-4879-A172-734405F809A2}"/>
              </a:ext>
            </a:extLst>
          </p:cNvPr>
          <p:cNvPicPr>
            <a:picLocks noChangeAspect="1"/>
          </p:cNvPicPr>
          <p:nvPr/>
        </p:nvPicPr>
        <p:blipFill>
          <a:blip r:embed="rId2"/>
          <a:stretch>
            <a:fillRect/>
          </a:stretch>
        </p:blipFill>
        <p:spPr>
          <a:xfrm>
            <a:off x="728475" y="266139"/>
            <a:ext cx="3977996" cy="4472157"/>
          </a:xfrm>
          <a:prstGeom prst="rect">
            <a:avLst/>
          </a:prstGeom>
        </p:spPr>
      </p:pic>
      <p:pic>
        <p:nvPicPr>
          <p:cNvPr id="3" name="Picture 2">
            <a:extLst>
              <a:ext uri="{FF2B5EF4-FFF2-40B4-BE49-F238E27FC236}">
                <a16:creationId xmlns:a16="http://schemas.microsoft.com/office/drawing/2014/main" id="{A497F792-0063-4837-9AB5-417886CF410B}"/>
              </a:ext>
            </a:extLst>
          </p:cNvPr>
          <p:cNvPicPr>
            <a:picLocks noChangeAspect="1"/>
          </p:cNvPicPr>
          <p:nvPr/>
        </p:nvPicPr>
        <p:blipFill>
          <a:blip r:embed="rId3"/>
          <a:stretch>
            <a:fillRect/>
          </a:stretch>
        </p:blipFill>
        <p:spPr>
          <a:xfrm>
            <a:off x="5267418" y="2624137"/>
            <a:ext cx="3311806" cy="2722204"/>
          </a:xfrm>
          <a:prstGeom prst="rect">
            <a:avLst/>
          </a:prstGeom>
        </p:spPr>
      </p:pic>
    </p:spTree>
    <p:extLst>
      <p:ext uri="{BB962C8B-B14F-4D97-AF65-F5344CB8AC3E}">
        <p14:creationId xmlns:p14="http://schemas.microsoft.com/office/powerpoint/2010/main" val="23601457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11E4BB-9E52-41E2-B2D0-401AA420833F}"/>
              </a:ext>
            </a:extLst>
          </p:cNvPr>
          <p:cNvPicPr>
            <a:picLocks noChangeAspect="1"/>
          </p:cNvPicPr>
          <p:nvPr/>
        </p:nvPicPr>
        <p:blipFill>
          <a:blip r:embed="rId2"/>
          <a:stretch>
            <a:fillRect/>
          </a:stretch>
        </p:blipFill>
        <p:spPr>
          <a:xfrm>
            <a:off x="619218" y="122424"/>
            <a:ext cx="4006570" cy="5997640"/>
          </a:xfrm>
          <a:prstGeom prst="rect">
            <a:avLst/>
          </a:prstGeom>
        </p:spPr>
      </p:pic>
      <p:pic>
        <p:nvPicPr>
          <p:cNvPr id="3" name="Picture 2">
            <a:extLst>
              <a:ext uri="{FF2B5EF4-FFF2-40B4-BE49-F238E27FC236}">
                <a16:creationId xmlns:a16="http://schemas.microsoft.com/office/drawing/2014/main" id="{8131DF0C-9B33-46C4-AD8B-E0935AEF6BE3}"/>
              </a:ext>
            </a:extLst>
          </p:cNvPr>
          <p:cNvPicPr>
            <a:picLocks noChangeAspect="1"/>
          </p:cNvPicPr>
          <p:nvPr/>
        </p:nvPicPr>
        <p:blipFill>
          <a:blip r:embed="rId3"/>
          <a:stretch>
            <a:fillRect/>
          </a:stretch>
        </p:blipFill>
        <p:spPr>
          <a:xfrm>
            <a:off x="4329952" y="2319898"/>
            <a:ext cx="7468596" cy="2563086"/>
          </a:xfrm>
          <a:prstGeom prst="rect">
            <a:avLst/>
          </a:prstGeom>
        </p:spPr>
      </p:pic>
    </p:spTree>
    <p:extLst>
      <p:ext uri="{BB962C8B-B14F-4D97-AF65-F5344CB8AC3E}">
        <p14:creationId xmlns:p14="http://schemas.microsoft.com/office/powerpoint/2010/main" val="198460145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238634-8A29-4A30-A879-C31215190A03}"/>
              </a:ext>
            </a:extLst>
          </p:cNvPr>
          <p:cNvPicPr>
            <a:picLocks noChangeAspect="1"/>
          </p:cNvPicPr>
          <p:nvPr/>
        </p:nvPicPr>
        <p:blipFill>
          <a:blip r:embed="rId2"/>
          <a:stretch>
            <a:fillRect/>
          </a:stretch>
        </p:blipFill>
        <p:spPr>
          <a:xfrm>
            <a:off x="1237221" y="441231"/>
            <a:ext cx="4087813" cy="6063966"/>
          </a:xfrm>
          <a:prstGeom prst="rect">
            <a:avLst/>
          </a:prstGeom>
        </p:spPr>
      </p:pic>
    </p:spTree>
    <p:extLst>
      <p:ext uri="{BB962C8B-B14F-4D97-AF65-F5344CB8AC3E}">
        <p14:creationId xmlns:p14="http://schemas.microsoft.com/office/powerpoint/2010/main" val="29311940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0EAB5D-7C75-40EC-8F3F-A9324812D560}"/>
              </a:ext>
            </a:extLst>
          </p:cNvPr>
          <p:cNvPicPr>
            <a:picLocks noChangeAspect="1"/>
          </p:cNvPicPr>
          <p:nvPr/>
        </p:nvPicPr>
        <p:blipFill>
          <a:blip r:embed="rId2"/>
          <a:stretch>
            <a:fillRect/>
          </a:stretch>
        </p:blipFill>
        <p:spPr>
          <a:xfrm>
            <a:off x="628742" y="294714"/>
            <a:ext cx="11051487" cy="5541309"/>
          </a:xfrm>
          <a:prstGeom prst="rect">
            <a:avLst/>
          </a:prstGeom>
        </p:spPr>
      </p:pic>
      <p:sp>
        <p:nvSpPr>
          <p:cNvPr id="3" name="Rectangle 2">
            <a:extLst>
              <a:ext uri="{FF2B5EF4-FFF2-40B4-BE49-F238E27FC236}">
                <a16:creationId xmlns:a16="http://schemas.microsoft.com/office/drawing/2014/main" id="{DC5EE975-8C7D-4143-A66F-C3DB11D6AC6E}"/>
              </a:ext>
            </a:extLst>
          </p:cNvPr>
          <p:cNvSpPr/>
          <p:nvPr/>
        </p:nvSpPr>
        <p:spPr>
          <a:xfrm>
            <a:off x="4177553" y="5621119"/>
            <a:ext cx="6092825" cy="707886"/>
          </a:xfrm>
          <a:prstGeom prst="rect">
            <a:avLst/>
          </a:prstGeom>
        </p:spPr>
        <p:txBody>
          <a:bodyPr>
            <a:spAutoFit/>
          </a:bodyPr>
          <a:lstStyle/>
          <a:p>
            <a:r>
              <a:rPr lang="en-US" sz="2000" dirty="0">
                <a:solidFill>
                  <a:srgbClr val="000000"/>
                </a:solidFill>
                <a:latin typeface="Segoe UI" panose="020B0502040204020203" pitchFamily="34" charset="0"/>
              </a:rPr>
              <a:t>This function template writes the number of documents and the first document ID to the logs.</a:t>
            </a:r>
            <a:endParaRPr lang="en-IN" sz="2000" dirty="0"/>
          </a:p>
        </p:txBody>
      </p:sp>
    </p:spTree>
    <p:extLst>
      <p:ext uri="{BB962C8B-B14F-4D97-AF65-F5344CB8AC3E}">
        <p14:creationId xmlns:p14="http://schemas.microsoft.com/office/powerpoint/2010/main" val="181464279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2CA58E-F139-442A-B2D5-256A175A489B}"/>
              </a:ext>
            </a:extLst>
          </p:cNvPr>
          <p:cNvSpPr/>
          <p:nvPr/>
        </p:nvSpPr>
        <p:spPr>
          <a:xfrm>
            <a:off x="439270" y="398946"/>
            <a:ext cx="6092825" cy="923330"/>
          </a:xfrm>
          <a:prstGeom prst="rect">
            <a:avLst/>
          </a:prstGeom>
        </p:spPr>
        <p:txBody>
          <a:bodyPr>
            <a:spAutoFit/>
          </a:bodyPr>
          <a:lstStyle/>
          <a:p>
            <a:r>
              <a:rPr lang="en-IN" b="1" dirty="0">
                <a:solidFill>
                  <a:srgbClr val="000000"/>
                </a:solidFill>
                <a:latin typeface="Segoe UI" panose="020B0502040204020203" pitchFamily="34" charset="0"/>
              </a:rPr>
              <a:t>Create the Items collection</a:t>
            </a:r>
          </a:p>
          <a:p>
            <a:br>
              <a:rPr lang="en-IN" dirty="0">
                <a:solidFill>
                  <a:srgbClr val="000000"/>
                </a:solidFill>
                <a:latin typeface="Segoe UI" panose="020B0502040204020203" pitchFamily="34" charset="0"/>
              </a:rPr>
            </a:br>
            <a:endParaRPr lang="en-IN" dirty="0"/>
          </a:p>
        </p:txBody>
      </p:sp>
      <p:pic>
        <p:nvPicPr>
          <p:cNvPr id="3" name="Picture 2">
            <a:extLst>
              <a:ext uri="{FF2B5EF4-FFF2-40B4-BE49-F238E27FC236}">
                <a16:creationId xmlns:a16="http://schemas.microsoft.com/office/drawing/2014/main" id="{FCA909BF-CD53-4B60-B9B6-EFE43D24F442}"/>
              </a:ext>
            </a:extLst>
          </p:cNvPr>
          <p:cNvPicPr>
            <a:picLocks noChangeAspect="1"/>
          </p:cNvPicPr>
          <p:nvPr/>
        </p:nvPicPr>
        <p:blipFill>
          <a:blip r:embed="rId2"/>
          <a:stretch>
            <a:fillRect/>
          </a:stretch>
        </p:blipFill>
        <p:spPr>
          <a:xfrm>
            <a:off x="439270" y="1041783"/>
            <a:ext cx="5818842" cy="4774434"/>
          </a:xfrm>
          <a:prstGeom prst="rect">
            <a:avLst/>
          </a:prstGeom>
        </p:spPr>
      </p:pic>
    </p:spTree>
    <p:extLst>
      <p:ext uri="{BB962C8B-B14F-4D97-AF65-F5344CB8AC3E}">
        <p14:creationId xmlns:p14="http://schemas.microsoft.com/office/powerpoint/2010/main" val="42819318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6CEA7B-1715-4C21-B630-1FFAE579BDF1}"/>
              </a:ext>
            </a:extLst>
          </p:cNvPr>
          <p:cNvPicPr>
            <a:picLocks noChangeAspect="1"/>
          </p:cNvPicPr>
          <p:nvPr/>
        </p:nvPicPr>
        <p:blipFill>
          <a:blip r:embed="rId2"/>
          <a:stretch>
            <a:fillRect/>
          </a:stretch>
        </p:blipFill>
        <p:spPr>
          <a:xfrm>
            <a:off x="979767" y="131388"/>
            <a:ext cx="3209925" cy="6353175"/>
          </a:xfrm>
          <a:prstGeom prst="rect">
            <a:avLst/>
          </a:prstGeom>
        </p:spPr>
      </p:pic>
    </p:spTree>
    <p:extLst>
      <p:ext uri="{BB962C8B-B14F-4D97-AF65-F5344CB8AC3E}">
        <p14:creationId xmlns:p14="http://schemas.microsoft.com/office/powerpoint/2010/main" val="289117857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399CA6-1C04-49B3-AD9B-8643B616890B}"/>
              </a:ext>
            </a:extLst>
          </p:cNvPr>
          <p:cNvPicPr>
            <a:picLocks noChangeAspect="1"/>
          </p:cNvPicPr>
          <p:nvPr/>
        </p:nvPicPr>
        <p:blipFill>
          <a:blip r:embed="rId2"/>
          <a:stretch>
            <a:fillRect/>
          </a:stretch>
        </p:blipFill>
        <p:spPr>
          <a:xfrm>
            <a:off x="936345" y="237004"/>
            <a:ext cx="3619500" cy="5657850"/>
          </a:xfrm>
          <a:prstGeom prst="rect">
            <a:avLst/>
          </a:prstGeom>
        </p:spPr>
      </p:pic>
    </p:spTree>
    <p:extLst>
      <p:ext uri="{BB962C8B-B14F-4D97-AF65-F5344CB8AC3E}">
        <p14:creationId xmlns:p14="http://schemas.microsoft.com/office/powerpoint/2010/main" val="405774640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8D621B-83C8-45EE-AFC1-C1498F5F7116}"/>
              </a:ext>
            </a:extLst>
          </p:cNvPr>
          <p:cNvPicPr>
            <a:picLocks noChangeAspect="1"/>
          </p:cNvPicPr>
          <p:nvPr/>
        </p:nvPicPr>
        <p:blipFill>
          <a:blip r:embed="rId2"/>
          <a:stretch>
            <a:fillRect/>
          </a:stretch>
        </p:blipFill>
        <p:spPr>
          <a:xfrm>
            <a:off x="372688" y="348502"/>
            <a:ext cx="6781245" cy="4963085"/>
          </a:xfrm>
          <a:prstGeom prst="rect">
            <a:avLst/>
          </a:prstGeom>
        </p:spPr>
      </p:pic>
    </p:spTree>
    <p:extLst>
      <p:ext uri="{BB962C8B-B14F-4D97-AF65-F5344CB8AC3E}">
        <p14:creationId xmlns:p14="http://schemas.microsoft.com/office/powerpoint/2010/main" val="21548900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861916-B245-4F9F-BB7C-17FF01CA18E4}"/>
              </a:ext>
            </a:extLst>
          </p:cNvPr>
          <p:cNvPicPr>
            <a:picLocks noChangeAspect="1"/>
          </p:cNvPicPr>
          <p:nvPr/>
        </p:nvPicPr>
        <p:blipFill>
          <a:blip r:embed="rId2"/>
          <a:stretch>
            <a:fillRect/>
          </a:stretch>
        </p:blipFill>
        <p:spPr>
          <a:xfrm>
            <a:off x="718110" y="282388"/>
            <a:ext cx="6794126" cy="4625788"/>
          </a:xfrm>
          <a:prstGeom prst="rect">
            <a:avLst/>
          </a:prstGeom>
        </p:spPr>
      </p:pic>
      <p:sp>
        <p:nvSpPr>
          <p:cNvPr id="3" name="TextBox 2">
            <a:extLst>
              <a:ext uri="{FF2B5EF4-FFF2-40B4-BE49-F238E27FC236}">
                <a16:creationId xmlns:a16="http://schemas.microsoft.com/office/drawing/2014/main" id="{7A73FF9D-F269-49B7-B6AC-29937450A205}"/>
              </a:ext>
            </a:extLst>
          </p:cNvPr>
          <p:cNvSpPr txBox="1"/>
          <p:nvPr/>
        </p:nvSpPr>
        <p:spPr>
          <a:xfrm>
            <a:off x="1519518" y="5876365"/>
            <a:ext cx="3911520"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Type this and save</a:t>
            </a:r>
          </a:p>
        </p:txBody>
      </p:sp>
    </p:spTree>
    <p:extLst>
      <p:ext uri="{BB962C8B-B14F-4D97-AF65-F5344CB8AC3E}">
        <p14:creationId xmlns:p14="http://schemas.microsoft.com/office/powerpoint/2010/main" val="246342236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38F9A2-83A2-4012-88E3-5105B5EA08CE}"/>
              </a:ext>
            </a:extLst>
          </p:cNvPr>
          <p:cNvPicPr>
            <a:picLocks noChangeAspect="1"/>
          </p:cNvPicPr>
          <p:nvPr/>
        </p:nvPicPr>
        <p:blipFill>
          <a:blip r:embed="rId2"/>
          <a:stretch>
            <a:fillRect/>
          </a:stretch>
        </p:blipFill>
        <p:spPr>
          <a:xfrm>
            <a:off x="275508" y="2673164"/>
            <a:ext cx="11637807" cy="3355875"/>
          </a:xfrm>
          <a:prstGeom prst="rect">
            <a:avLst/>
          </a:prstGeom>
        </p:spPr>
      </p:pic>
      <p:sp>
        <p:nvSpPr>
          <p:cNvPr id="3" name="TextBox 2">
            <a:extLst>
              <a:ext uri="{FF2B5EF4-FFF2-40B4-BE49-F238E27FC236}">
                <a16:creationId xmlns:a16="http://schemas.microsoft.com/office/drawing/2014/main" id="{49D2B257-6756-4DE4-B0ED-2B6EB6C46153}"/>
              </a:ext>
            </a:extLst>
          </p:cNvPr>
          <p:cNvSpPr txBox="1"/>
          <p:nvPr/>
        </p:nvSpPr>
        <p:spPr>
          <a:xfrm>
            <a:off x="295835" y="1250576"/>
            <a:ext cx="8264442"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Check if function </a:t>
            </a:r>
            <a:r>
              <a:rPr lang="en-IN" sz="4000">
                <a:gradFill>
                  <a:gsLst>
                    <a:gs pos="0">
                      <a:schemeClr val="tx1">
                        <a:lumMod val="75000"/>
                        <a:lumOff val="25000"/>
                      </a:schemeClr>
                    </a:gs>
                    <a:gs pos="80000">
                      <a:schemeClr val="tx1">
                        <a:lumMod val="65000"/>
                        <a:lumOff val="35000"/>
                      </a:schemeClr>
                    </a:gs>
                  </a:gsLst>
                  <a:lin ang="16200000" scaled="0"/>
                </a:gradFill>
                <a:latin typeface="Segoe UI Light" pitchFamily="34" charset="0"/>
              </a:rPr>
              <a:t>gets triggered in logs</a:t>
            </a:r>
            <a:endPar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3837475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8CA3F-1019-4795-A462-3EDCDB2E805A}"/>
              </a:ext>
            </a:extLst>
          </p:cNvPr>
          <p:cNvSpPr/>
          <p:nvPr/>
        </p:nvSpPr>
        <p:spPr>
          <a:xfrm>
            <a:off x="441475" y="357443"/>
            <a:ext cx="4215898" cy="461665"/>
          </a:xfrm>
          <a:prstGeom prst="rect">
            <a:avLst/>
          </a:prstGeom>
        </p:spPr>
        <p:txBody>
          <a:bodyPr wrap="none">
            <a:spAutoFit/>
          </a:bodyPr>
          <a:lstStyle/>
          <a:p>
            <a:r>
              <a:rPr lang="en-IN" sz="2400" b="1" dirty="0">
                <a:solidFill>
                  <a:srgbClr val="262626"/>
                </a:solidFill>
                <a:latin typeface="Open Sans"/>
              </a:rPr>
              <a:t>Durable Functions overview</a:t>
            </a:r>
            <a:endParaRPr lang="en-IN" sz="2400" b="1" dirty="0">
              <a:solidFill>
                <a:srgbClr val="262626"/>
              </a:solidFill>
              <a:effectLst/>
              <a:latin typeface="Open Sans"/>
            </a:endParaRPr>
          </a:p>
        </p:txBody>
      </p:sp>
      <p:sp>
        <p:nvSpPr>
          <p:cNvPr id="3" name="Rectangle 2">
            <a:extLst>
              <a:ext uri="{FF2B5EF4-FFF2-40B4-BE49-F238E27FC236}">
                <a16:creationId xmlns:a16="http://schemas.microsoft.com/office/drawing/2014/main" id="{FBADAC99-2F4B-4FD7-AF82-7B4CC02A06BC}"/>
              </a:ext>
            </a:extLst>
          </p:cNvPr>
          <p:cNvSpPr/>
          <p:nvPr/>
        </p:nvSpPr>
        <p:spPr>
          <a:xfrm>
            <a:off x="409282" y="1080760"/>
            <a:ext cx="11360352" cy="3170099"/>
          </a:xfrm>
          <a:prstGeom prst="rect">
            <a:avLst/>
          </a:prstGeom>
        </p:spPr>
        <p:txBody>
          <a:bodyPr wrap="square">
            <a:spAutoFit/>
          </a:bodyPr>
          <a:lstStyle/>
          <a:p>
            <a:r>
              <a:rPr lang="en-US" sz="2000" dirty="0">
                <a:solidFill>
                  <a:srgbClr val="313131"/>
                </a:solidFill>
                <a:latin typeface="Open Sans"/>
              </a:rPr>
              <a:t>Durable Functions is an extension of Azure Functions and Azure </a:t>
            </a:r>
            <a:r>
              <a:rPr lang="en-US" sz="2000" dirty="0" err="1">
                <a:solidFill>
                  <a:srgbClr val="313131"/>
                </a:solidFill>
                <a:latin typeface="Open Sans"/>
              </a:rPr>
              <a:t>WebJobs</a:t>
            </a:r>
            <a:r>
              <a:rPr lang="en-US" sz="2000" dirty="0">
                <a:solidFill>
                  <a:srgbClr val="313131"/>
                </a:solidFill>
                <a:latin typeface="Open Sans"/>
              </a:rPr>
              <a:t> that lets you write stateful functions in a serverless environment. The extension manages state, checkpoints, and restarts for you.</a:t>
            </a:r>
          </a:p>
          <a:p>
            <a:endParaRPr lang="en-US" sz="2000" dirty="0">
              <a:solidFill>
                <a:srgbClr val="313131"/>
              </a:solidFill>
              <a:latin typeface="Open Sans"/>
            </a:endParaRPr>
          </a:p>
          <a:p>
            <a:r>
              <a:rPr lang="en-US" sz="2000" dirty="0">
                <a:solidFill>
                  <a:srgbClr val="313131"/>
                </a:solidFill>
                <a:latin typeface="Open Sans"/>
              </a:rPr>
              <a:t>The extension lets you define stateful workflows in a new type of function called an </a:t>
            </a:r>
            <a:r>
              <a:rPr lang="en-US" sz="2000" i="1" dirty="0">
                <a:solidFill>
                  <a:srgbClr val="313131"/>
                </a:solidFill>
                <a:latin typeface="Open Sans"/>
              </a:rPr>
              <a:t>orchestrator function</a:t>
            </a:r>
            <a:r>
              <a:rPr lang="en-US" sz="2000" dirty="0">
                <a:solidFill>
                  <a:srgbClr val="313131"/>
                </a:solidFill>
                <a:latin typeface="Open Sans"/>
              </a:rPr>
              <a:t>. Here are some of the advantages of orchestrator functions:</a:t>
            </a:r>
          </a:p>
          <a:p>
            <a:endParaRPr lang="en-US" sz="2000" dirty="0">
              <a:solidFill>
                <a:srgbClr val="313131"/>
              </a:solidFill>
              <a:latin typeface="Open Sans"/>
            </a:endParaRPr>
          </a:p>
          <a:p>
            <a:pPr>
              <a:buFont typeface="Arial" panose="020B0604020202020204" pitchFamily="34" charset="0"/>
              <a:buChar char="•"/>
            </a:pPr>
            <a:r>
              <a:rPr lang="en-US" sz="2000" dirty="0">
                <a:solidFill>
                  <a:srgbClr val="313131"/>
                </a:solidFill>
                <a:latin typeface="Open Sans"/>
              </a:rPr>
              <a:t>They define workflows in code. No JSON schemas or designers are needed.</a:t>
            </a:r>
          </a:p>
          <a:p>
            <a:pPr>
              <a:buFont typeface="Arial" panose="020B0604020202020204" pitchFamily="34" charset="0"/>
              <a:buChar char="•"/>
            </a:pPr>
            <a:r>
              <a:rPr lang="en-US" sz="2000" dirty="0">
                <a:solidFill>
                  <a:srgbClr val="313131"/>
                </a:solidFill>
                <a:latin typeface="Open Sans"/>
              </a:rPr>
              <a:t>They can call other functions synchronously and asynchronously. Output from called functions can be saved to local variables.</a:t>
            </a:r>
            <a:endParaRPr lang="en-US" sz="2000" b="0" i="0" dirty="0">
              <a:solidFill>
                <a:srgbClr val="313131"/>
              </a:solidFill>
              <a:effectLst/>
              <a:latin typeface="Open Sans"/>
            </a:endParaRPr>
          </a:p>
        </p:txBody>
      </p:sp>
    </p:spTree>
    <p:extLst>
      <p:ext uri="{BB962C8B-B14F-4D97-AF65-F5344CB8AC3E}">
        <p14:creationId xmlns:p14="http://schemas.microsoft.com/office/powerpoint/2010/main" val="339679543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B6C873-874D-4C17-8EB9-C93FC5C65718}"/>
              </a:ext>
            </a:extLst>
          </p:cNvPr>
          <p:cNvSpPr/>
          <p:nvPr/>
        </p:nvSpPr>
        <p:spPr>
          <a:xfrm>
            <a:off x="343989" y="378211"/>
            <a:ext cx="11321142" cy="923330"/>
          </a:xfrm>
          <a:prstGeom prst="rect">
            <a:avLst/>
          </a:prstGeom>
        </p:spPr>
        <p:txBody>
          <a:bodyPr wrap="square">
            <a:spAutoFit/>
          </a:bodyPr>
          <a:lstStyle/>
          <a:p>
            <a:r>
              <a:rPr lang="en-US" dirty="0">
                <a:solidFill>
                  <a:srgbClr val="313131"/>
                </a:solidFill>
                <a:latin typeface="Open Sans"/>
              </a:rPr>
              <a:t>The primary use case for Durable Functions is simplifying </a:t>
            </a:r>
            <a:r>
              <a:rPr lang="en-US" dirty="0">
                <a:solidFill>
                  <a:srgbClr val="FF0000"/>
                </a:solidFill>
                <a:latin typeface="Open Sans"/>
              </a:rPr>
              <a:t>complex, stateful coordination problems </a:t>
            </a:r>
            <a:r>
              <a:rPr lang="en-US" dirty="0">
                <a:solidFill>
                  <a:srgbClr val="313131"/>
                </a:solidFill>
                <a:latin typeface="Open Sans"/>
              </a:rPr>
              <a:t>in serverless applications. The following sections describe some typical application patterns that can benefit from Durable Functions.</a:t>
            </a:r>
            <a:endParaRPr lang="en-IN" dirty="0"/>
          </a:p>
        </p:txBody>
      </p:sp>
      <p:pic>
        <p:nvPicPr>
          <p:cNvPr id="3" name="Picture 2">
            <a:extLst>
              <a:ext uri="{FF2B5EF4-FFF2-40B4-BE49-F238E27FC236}">
                <a16:creationId xmlns:a16="http://schemas.microsoft.com/office/drawing/2014/main" id="{209AC12B-A439-45E3-9834-77322F925F6D}"/>
              </a:ext>
            </a:extLst>
          </p:cNvPr>
          <p:cNvPicPr>
            <a:picLocks noChangeAspect="1"/>
          </p:cNvPicPr>
          <p:nvPr/>
        </p:nvPicPr>
        <p:blipFill>
          <a:blip r:embed="rId2"/>
          <a:stretch>
            <a:fillRect/>
          </a:stretch>
        </p:blipFill>
        <p:spPr>
          <a:xfrm>
            <a:off x="451257" y="1659118"/>
            <a:ext cx="11137945" cy="2952071"/>
          </a:xfrm>
          <a:prstGeom prst="rect">
            <a:avLst/>
          </a:prstGeom>
        </p:spPr>
      </p:pic>
    </p:spTree>
    <p:extLst>
      <p:ext uri="{BB962C8B-B14F-4D97-AF65-F5344CB8AC3E}">
        <p14:creationId xmlns:p14="http://schemas.microsoft.com/office/powerpoint/2010/main" val="138170722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292347-95E0-4A98-ACEF-2E53E91C637C}"/>
              </a:ext>
            </a:extLst>
          </p:cNvPr>
          <p:cNvPicPr>
            <a:picLocks noChangeAspect="1"/>
          </p:cNvPicPr>
          <p:nvPr/>
        </p:nvPicPr>
        <p:blipFill>
          <a:blip r:embed="rId2"/>
          <a:stretch>
            <a:fillRect/>
          </a:stretch>
        </p:blipFill>
        <p:spPr>
          <a:xfrm>
            <a:off x="282256" y="315277"/>
            <a:ext cx="8065115" cy="4570232"/>
          </a:xfrm>
          <a:prstGeom prst="rect">
            <a:avLst/>
          </a:prstGeom>
        </p:spPr>
      </p:pic>
    </p:spTree>
    <p:extLst>
      <p:ext uri="{BB962C8B-B14F-4D97-AF65-F5344CB8AC3E}">
        <p14:creationId xmlns:p14="http://schemas.microsoft.com/office/powerpoint/2010/main" val="197021761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4DB7A5-8EAC-4870-9E99-4EF939D0F4BF}"/>
              </a:ext>
            </a:extLst>
          </p:cNvPr>
          <p:cNvPicPr>
            <a:picLocks noChangeAspect="1"/>
          </p:cNvPicPr>
          <p:nvPr/>
        </p:nvPicPr>
        <p:blipFill>
          <a:blip r:embed="rId2"/>
          <a:stretch>
            <a:fillRect/>
          </a:stretch>
        </p:blipFill>
        <p:spPr>
          <a:xfrm>
            <a:off x="305116" y="376781"/>
            <a:ext cx="11341011" cy="5279436"/>
          </a:xfrm>
          <a:prstGeom prst="rect">
            <a:avLst/>
          </a:prstGeom>
        </p:spPr>
      </p:pic>
    </p:spTree>
    <p:extLst>
      <p:ext uri="{BB962C8B-B14F-4D97-AF65-F5344CB8AC3E}">
        <p14:creationId xmlns:p14="http://schemas.microsoft.com/office/powerpoint/2010/main" val="423882084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6BF197-0986-4DE4-AD4F-580A5185B0CF}"/>
              </a:ext>
            </a:extLst>
          </p:cNvPr>
          <p:cNvPicPr>
            <a:picLocks noChangeAspect="1"/>
          </p:cNvPicPr>
          <p:nvPr/>
        </p:nvPicPr>
        <p:blipFill>
          <a:blip r:embed="rId2"/>
          <a:stretch>
            <a:fillRect/>
          </a:stretch>
        </p:blipFill>
        <p:spPr>
          <a:xfrm>
            <a:off x="360225" y="236083"/>
            <a:ext cx="8869954" cy="5798957"/>
          </a:xfrm>
          <a:prstGeom prst="rect">
            <a:avLst/>
          </a:prstGeom>
        </p:spPr>
      </p:pic>
    </p:spTree>
    <p:extLst>
      <p:ext uri="{BB962C8B-B14F-4D97-AF65-F5344CB8AC3E}">
        <p14:creationId xmlns:p14="http://schemas.microsoft.com/office/powerpoint/2010/main" val="150762489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86B2D5-8DD6-4FFC-B1ED-8DAE3318253D}"/>
              </a:ext>
            </a:extLst>
          </p:cNvPr>
          <p:cNvPicPr>
            <a:picLocks noChangeAspect="1"/>
          </p:cNvPicPr>
          <p:nvPr/>
        </p:nvPicPr>
        <p:blipFill>
          <a:blip r:embed="rId2"/>
          <a:stretch>
            <a:fillRect/>
          </a:stretch>
        </p:blipFill>
        <p:spPr>
          <a:xfrm>
            <a:off x="136388" y="145732"/>
            <a:ext cx="11540246" cy="6032999"/>
          </a:xfrm>
          <a:prstGeom prst="rect">
            <a:avLst/>
          </a:prstGeom>
        </p:spPr>
      </p:pic>
    </p:spTree>
    <p:extLst>
      <p:ext uri="{BB962C8B-B14F-4D97-AF65-F5344CB8AC3E}">
        <p14:creationId xmlns:p14="http://schemas.microsoft.com/office/powerpoint/2010/main" val="36815384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B3FF39-9948-41AD-B202-FC0AF091EEB3}"/>
              </a:ext>
            </a:extLst>
          </p:cNvPr>
          <p:cNvPicPr>
            <a:picLocks noChangeAspect="1"/>
          </p:cNvPicPr>
          <p:nvPr/>
        </p:nvPicPr>
        <p:blipFill>
          <a:blip r:embed="rId2"/>
          <a:stretch>
            <a:fillRect/>
          </a:stretch>
        </p:blipFill>
        <p:spPr>
          <a:xfrm>
            <a:off x="351676" y="243168"/>
            <a:ext cx="9172575" cy="4381500"/>
          </a:xfrm>
          <a:prstGeom prst="rect">
            <a:avLst/>
          </a:prstGeom>
        </p:spPr>
      </p:pic>
    </p:spTree>
    <p:extLst>
      <p:ext uri="{BB962C8B-B14F-4D97-AF65-F5344CB8AC3E}">
        <p14:creationId xmlns:p14="http://schemas.microsoft.com/office/powerpoint/2010/main" val="94730589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A98DEF-530A-4FFD-837A-6E8BD213B934}"/>
              </a:ext>
            </a:extLst>
          </p:cNvPr>
          <p:cNvPicPr>
            <a:picLocks noChangeAspect="1"/>
          </p:cNvPicPr>
          <p:nvPr/>
        </p:nvPicPr>
        <p:blipFill>
          <a:blip r:embed="rId2"/>
          <a:stretch>
            <a:fillRect/>
          </a:stretch>
        </p:blipFill>
        <p:spPr>
          <a:xfrm>
            <a:off x="222930" y="173490"/>
            <a:ext cx="10947624" cy="6384064"/>
          </a:xfrm>
          <a:prstGeom prst="rect">
            <a:avLst/>
          </a:prstGeom>
        </p:spPr>
      </p:pic>
    </p:spTree>
    <p:extLst>
      <p:ext uri="{BB962C8B-B14F-4D97-AF65-F5344CB8AC3E}">
        <p14:creationId xmlns:p14="http://schemas.microsoft.com/office/powerpoint/2010/main" val="4767403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80362E-72AF-4FBA-9DE2-3EE4A5C3DF69}"/>
              </a:ext>
            </a:extLst>
          </p:cNvPr>
          <p:cNvPicPr>
            <a:picLocks noChangeAspect="1"/>
          </p:cNvPicPr>
          <p:nvPr/>
        </p:nvPicPr>
        <p:blipFill>
          <a:blip r:embed="rId2"/>
          <a:stretch>
            <a:fillRect/>
          </a:stretch>
        </p:blipFill>
        <p:spPr>
          <a:xfrm>
            <a:off x="331923" y="255133"/>
            <a:ext cx="8565437" cy="6145667"/>
          </a:xfrm>
          <a:prstGeom prst="rect">
            <a:avLst/>
          </a:prstGeom>
        </p:spPr>
      </p:pic>
    </p:spTree>
    <p:extLst>
      <p:ext uri="{BB962C8B-B14F-4D97-AF65-F5344CB8AC3E}">
        <p14:creationId xmlns:p14="http://schemas.microsoft.com/office/powerpoint/2010/main" val="7618353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EBFA59-E329-404E-93F1-F69457F0F99F}"/>
              </a:ext>
            </a:extLst>
          </p:cNvPr>
          <p:cNvPicPr>
            <a:picLocks noChangeAspect="1"/>
          </p:cNvPicPr>
          <p:nvPr/>
        </p:nvPicPr>
        <p:blipFill>
          <a:blip r:embed="rId2"/>
          <a:stretch>
            <a:fillRect/>
          </a:stretch>
        </p:blipFill>
        <p:spPr>
          <a:xfrm>
            <a:off x="163603" y="201794"/>
            <a:ext cx="11588246" cy="5741806"/>
          </a:xfrm>
          <a:prstGeom prst="rect">
            <a:avLst/>
          </a:prstGeom>
        </p:spPr>
      </p:pic>
    </p:spTree>
    <p:extLst>
      <p:ext uri="{BB962C8B-B14F-4D97-AF65-F5344CB8AC3E}">
        <p14:creationId xmlns:p14="http://schemas.microsoft.com/office/powerpoint/2010/main" val="305034148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AC8E31-1F8C-40C8-8502-240FDC667164}"/>
              </a:ext>
            </a:extLst>
          </p:cNvPr>
          <p:cNvPicPr>
            <a:picLocks noChangeAspect="1"/>
          </p:cNvPicPr>
          <p:nvPr/>
        </p:nvPicPr>
        <p:blipFill>
          <a:blip r:embed="rId2"/>
          <a:stretch>
            <a:fillRect/>
          </a:stretch>
        </p:blipFill>
        <p:spPr>
          <a:xfrm>
            <a:off x="141287" y="251052"/>
            <a:ext cx="10154070" cy="6384879"/>
          </a:xfrm>
          <a:prstGeom prst="rect">
            <a:avLst/>
          </a:prstGeom>
        </p:spPr>
      </p:pic>
    </p:spTree>
    <p:extLst>
      <p:ext uri="{BB962C8B-B14F-4D97-AF65-F5344CB8AC3E}">
        <p14:creationId xmlns:p14="http://schemas.microsoft.com/office/powerpoint/2010/main" val="151140895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401923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69485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85087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7642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7834F9-BC70-4ABB-B66C-4C3EFA0F57C3}"/>
              </a:ext>
            </a:extLst>
          </p:cNvPr>
          <p:cNvPicPr>
            <a:picLocks noChangeAspect="1"/>
          </p:cNvPicPr>
          <p:nvPr/>
        </p:nvPicPr>
        <p:blipFill>
          <a:blip r:embed="rId2"/>
          <a:stretch>
            <a:fillRect/>
          </a:stretch>
        </p:blipFill>
        <p:spPr>
          <a:xfrm>
            <a:off x="683371" y="241487"/>
            <a:ext cx="9020175" cy="5810250"/>
          </a:xfrm>
          <a:prstGeom prst="rect">
            <a:avLst/>
          </a:prstGeom>
        </p:spPr>
      </p:pic>
    </p:spTree>
    <p:extLst>
      <p:ext uri="{BB962C8B-B14F-4D97-AF65-F5344CB8AC3E}">
        <p14:creationId xmlns:p14="http://schemas.microsoft.com/office/powerpoint/2010/main" val="4044657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0AD135-2AB3-4AC3-B4EE-7A3EC8CBACBD}"/>
              </a:ext>
            </a:extLst>
          </p:cNvPr>
          <p:cNvPicPr>
            <a:picLocks noChangeAspect="1"/>
          </p:cNvPicPr>
          <p:nvPr/>
        </p:nvPicPr>
        <p:blipFill>
          <a:blip r:embed="rId2"/>
          <a:stretch>
            <a:fillRect/>
          </a:stretch>
        </p:blipFill>
        <p:spPr>
          <a:xfrm>
            <a:off x="777220" y="437589"/>
            <a:ext cx="8195371" cy="5116045"/>
          </a:xfrm>
          <a:prstGeom prst="rect">
            <a:avLst/>
          </a:prstGeom>
        </p:spPr>
      </p:pic>
    </p:spTree>
    <p:extLst>
      <p:ext uri="{BB962C8B-B14F-4D97-AF65-F5344CB8AC3E}">
        <p14:creationId xmlns:p14="http://schemas.microsoft.com/office/powerpoint/2010/main" val="19652596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204E9A-0E8F-42E5-83EC-DEE9D3923785}"/>
              </a:ext>
            </a:extLst>
          </p:cNvPr>
          <p:cNvPicPr>
            <a:picLocks noChangeAspect="1"/>
          </p:cNvPicPr>
          <p:nvPr/>
        </p:nvPicPr>
        <p:blipFill>
          <a:blip r:embed="rId2"/>
          <a:stretch>
            <a:fillRect/>
          </a:stretch>
        </p:blipFill>
        <p:spPr>
          <a:xfrm>
            <a:off x="302651" y="1020015"/>
            <a:ext cx="10701207" cy="5837985"/>
          </a:xfrm>
          <a:prstGeom prst="rect">
            <a:avLst/>
          </a:prstGeom>
        </p:spPr>
      </p:pic>
      <p:sp>
        <p:nvSpPr>
          <p:cNvPr id="4" name="TextBox 3">
            <a:extLst>
              <a:ext uri="{FF2B5EF4-FFF2-40B4-BE49-F238E27FC236}">
                <a16:creationId xmlns:a16="http://schemas.microsoft.com/office/drawing/2014/main" id="{947C53BE-F5EE-4EBF-9725-F2A5BC6E36D8}"/>
              </a:ext>
            </a:extLst>
          </p:cNvPr>
          <p:cNvSpPr txBox="1"/>
          <p:nvPr/>
        </p:nvSpPr>
        <p:spPr>
          <a:xfrm>
            <a:off x="1089212" y="188259"/>
            <a:ext cx="412965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will get like this</a:t>
            </a:r>
          </a:p>
        </p:txBody>
      </p:sp>
    </p:spTree>
    <p:extLst>
      <p:ext uri="{BB962C8B-B14F-4D97-AF65-F5344CB8AC3E}">
        <p14:creationId xmlns:p14="http://schemas.microsoft.com/office/powerpoint/2010/main" val="2346404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1B3857-95FB-4D29-BCBA-6037E7010181}"/>
              </a:ext>
            </a:extLst>
          </p:cNvPr>
          <p:cNvPicPr>
            <a:picLocks noChangeAspect="1"/>
          </p:cNvPicPr>
          <p:nvPr/>
        </p:nvPicPr>
        <p:blipFill>
          <a:blip r:embed="rId2"/>
          <a:stretch>
            <a:fillRect/>
          </a:stretch>
        </p:blipFill>
        <p:spPr>
          <a:xfrm>
            <a:off x="399582" y="232242"/>
            <a:ext cx="9710879" cy="5213817"/>
          </a:xfrm>
          <a:prstGeom prst="rect">
            <a:avLst/>
          </a:prstGeom>
        </p:spPr>
      </p:pic>
    </p:spTree>
    <p:extLst>
      <p:ext uri="{BB962C8B-B14F-4D97-AF65-F5344CB8AC3E}">
        <p14:creationId xmlns:p14="http://schemas.microsoft.com/office/powerpoint/2010/main" val="2000292899"/>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6129</TotalTime>
  <Words>364</Words>
  <Application>Microsoft Office PowerPoint</Application>
  <PresentationFormat>Custom</PresentationFormat>
  <Paragraphs>24</Paragraphs>
  <Slides>57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57</vt:i4>
      </vt:variant>
    </vt:vector>
  </HeadingPairs>
  <TitlesOfParts>
    <vt:vector size="66" baseType="lpstr">
      <vt:lpstr>Arial</vt:lpstr>
      <vt:lpstr>Open Sans</vt:lpstr>
      <vt:lpstr>Segoe UI</vt:lpstr>
      <vt:lpstr>Segoe UI Light</vt:lpstr>
      <vt:lpstr>segoe-ui_bold</vt:lpstr>
      <vt:lpstr>segoe-ui_normal</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495</cp:revision>
  <dcterms:created xsi:type="dcterms:W3CDTF">2012-02-07T06:07:07Z</dcterms:created>
  <dcterms:modified xsi:type="dcterms:W3CDTF">2019-06-19T23:45:37Z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