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4"/>
    <p:sldMasterId id="2147483756" r:id="rId5"/>
  </p:sldMasterIdLst>
  <p:notesMasterIdLst>
    <p:notesMasterId r:id="rId104"/>
  </p:notesMasterIdLst>
  <p:handoutMasterIdLst>
    <p:handoutMasterId r:id="rId105"/>
  </p:handoutMasterIdLst>
  <p:sldIdLst>
    <p:sldId id="448" r:id="rId6"/>
    <p:sldId id="706" r:id="rId7"/>
    <p:sldId id="708" r:id="rId8"/>
    <p:sldId id="720" r:id="rId9"/>
    <p:sldId id="721" r:id="rId10"/>
    <p:sldId id="501" r:id="rId11"/>
    <p:sldId id="769" r:id="rId12"/>
    <p:sldId id="722" r:id="rId13"/>
    <p:sldId id="758" r:id="rId14"/>
    <p:sldId id="483" r:id="rId15"/>
    <p:sldId id="484" r:id="rId16"/>
    <p:sldId id="759" r:id="rId17"/>
    <p:sldId id="760" r:id="rId18"/>
    <p:sldId id="761" r:id="rId19"/>
    <p:sldId id="762" r:id="rId20"/>
    <p:sldId id="485" r:id="rId21"/>
    <p:sldId id="486" r:id="rId22"/>
    <p:sldId id="487" r:id="rId23"/>
    <p:sldId id="488" r:id="rId24"/>
    <p:sldId id="772" r:id="rId25"/>
    <p:sldId id="490" r:id="rId26"/>
    <p:sldId id="724" r:id="rId27"/>
    <p:sldId id="491" r:id="rId28"/>
    <p:sldId id="492" r:id="rId29"/>
    <p:sldId id="725" r:id="rId30"/>
    <p:sldId id="493" r:id="rId31"/>
    <p:sldId id="771" r:id="rId32"/>
    <p:sldId id="494" r:id="rId33"/>
    <p:sldId id="514" r:id="rId34"/>
    <p:sldId id="765" r:id="rId35"/>
    <p:sldId id="495" r:id="rId36"/>
    <p:sldId id="512" r:id="rId37"/>
    <p:sldId id="513" r:id="rId38"/>
    <p:sldId id="496" r:id="rId39"/>
    <p:sldId id="497" r:id="rId40"/>
    <p:sldId id="498" r:id="rId41"/>
    <p:sldId id="499" r:id="rId42"/>
    <p:sldId id="500" r:id="rId43"/>
    <p:sldId id="723" r:id="rId44"/>
    <p:sldId id="502" r:id="rId45"/>
    <p:sldId id="503" r:id="rId46"/>
    <p:sldId id="504" r:id="rId47"/>
    <p:sldId id="505" r:id="rId48"/>
    <p:sldId id="506" r:id="rId49"/>
    <p:sldId id="507" r:id="rId50"/>
    <p:sldId id="508" r:id="rId51"/>
    <p:sldId id="509" r:id="rId52"/>
    <p:sldId id="510" r:id="rId53"/>
    <p:sldId id="511" r:id="rId54"/>
    <p:sldId id="465" r:id="rId55"/>
    <p:sldId id="763" r:id="rId56"/>
    <p:sldId id="726" r:id="rId57"/>
    <p:sldId id="541" r:id="rId58"/>
    <p:sldId id="542" r:id="rId59"/>
    <p:sldId id="543" r:id="rId60"/>
    <p:sldId id="766" r:id="rId61"/>
    <p:sldId id="767" r:id="rId62"/>
    <p:sldId id="727" r:id="rId63"/>
    <p:sldId id="728" r:id="rId64"/>
    <p:sldId id="729" r:id="rId65"/>
    <p:sldId id="773" r:id="rId66"/>
    <p:sldId id="774" r:id="rId67"/>
    <p:sldId id="775" r:id="rId68"/>
    <p:sldId id="730" r:id="rId69"/>
    <p:sldId id="731" r:id="rId70"/>
    <p:sldId id="732" r:id="rId71"/>
    <p:sldId id="733" r:id="rId72"/>
    <p:sldId id="734" r:id="rId73"/>
    <p:sldId id="735" r:id="rId74"/>
    <p:sldId id="736" r:id="rId75"/>
    <p:sldId id="737" r:id="rId76"/>
    <p:sldId id="738" r:id="rId77"/>
    <p:sldId id="739" r:id="rId78"/>
    <p:sldId id="740" r:id="rId79"/>
    <p:sldId id="741" r:id="rId80"/>
    <p:sldId id="742" r:id="rId81"/>
    <p:sldId id="743" r:id="rId82"/>
    <p:sldId id="752" r:id="rId83"/>
    <p:sldId id="744" r:id="rId84"/>
    <p:sldId id="745" r:id="rId85"/>
    <p:sldId id="746" r:id="rId86"/>
    <p:sldId id="747" r:id="rId87"/>
    <p:sldId id="749" r:id="rId88"/>
    <p:sldId id="748" r:id="rId89"/>
    <p:sldId id="750" r:id="rId90"/>
    <p:sldId id="753" r:id="rId91"/>
    <p:sldId id="754" r:id="rId92"/>
    <p:sldId id="755" r:id="rId93"/>
    <p:sldId id="756" r:id="rId94"/>
    <p:sldId id="757" r:id="rId95"/>
    <p:sldId id="546" r:id="rId96"/>
    <p:sldId id="547" r:id="rId97"/>
    <p:sldId id="548" r:id="rId98"/>
    <p:sldId id="549" r:id="rId99"/>
    <p:sldId id="550" r:id="rId100"/>
    <p:sldId id="551" r:id="rId101"/>
    <p:sldId id="552" r:id="rId102"/>
    <p:sldId id="553" r:id="rId103"/>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7">
          <p15:clr>
            <a:srgbClr val="A4A3A4"/>
          </p15:clr>
        </p15:guide>
        <p15:guide id="2" orient="horz" pos="4171">
          <p15:clr>
            <a:srgbClr val="A4A3A4"/>
          </p15:clr>
        </p15:guide>
        <p15:guide id="3" orient="horz" pos="2307">
          <p15:clr>
            <a:srgbClr val="A4A3A4"/>
          </p15:clr>
        </p15:guide>
        <p15:guide id="4" orient="horz" pos="3565">
          <p15:clr>
            <a:srgbClr val="A4A3A4"/>
          </p15:clr>
        </p15:guide>
        <p15:guide id="5" orient="horz" pos="3624">
          <p15:clr>
            <a:srgbClr val="A4A3A4"/>
          </p15:clr>
        </p15:guide>
        <p15:guide id="6" orient="horz" pos="912">
          <p15:clr>
            <a:srgbClr val="A4A3A4"/>
          </p15:clr>
        </p15:guide>
        <p15:guide id="7" orient="horz" pos="1057">
          <p15:clr>
            <a:srgbClr val="A4A3A4"/>
          </p15:clr>
        </p15:guide>
        <p15:guide id="8" orient="horz" pos="2375">
          <p15:clr>
            <a:srgbClr val="A4A3A4"/>
          </p15:clr>
        </p15:guide>
        <p15:guide id="9" orient="horz" pos="1114">
          <p15:clr>
            <a:srgbClr val="A4A3A4"/>
          </p15:clr>
        </p15:guide>
        <p15:guide id="10" pos="3806">
          <p15:clr>
            <a:srgbClr val="A4A3A4"/>
          </p15:clr>
        </p15:guide>
        <p15:guide id="11" pos="2557">
          <p15:clr>
            <a:srgbClr val="A4A3A4"/>
          </p15:clr>
        </p15:guide>
        <p15:guide id="12" pos="128">
          <p15:clr>
            <a:srgbClr val="A4A3A4"/>
          </p15:clr>
        </p15:guide>
        <p15:guide id="13" pos="6301">
          <p15:clr>
            <a:srgbClr val="A4A3A4"/>
          </p15:clr>
        </p15:guide>
        <p15:guide id="14" pos="1312">
          <p15:clr>
            <a:srgbClr val="A4A3A4"/>
          </p15:clr>
        </p15:guide>
        <p15:guide id="15" pos="5123">
          <p15:clr>
            <a:srgbClr val="A4A3A4"/>
          </p15:clr>
        </p15:guide>
        <p15:guide id="16" pos="1379">
          <p15:clr>
            <a:srgbClr val="A4A3A4"/>
          </p15:clr>
        </p15:guide>
        <p15:guide id="17" pos="2626">
          <p15:clr>
            <a:srgbClr val="A4A3A4"/>
          </p15:clr>
        </p15:guide>
        <p15:guide id="18" pos="3882">
          <p15:clr>
            <a:srgbClr val="A4A3A4"/>
          </p15:clr>
        </p15:guide>
        <p15:guide id="19" pos="5056">
          <p15:clr>
            <a:srgbClr val="A4A3A4"/>
          </p15:clr>
        </p15:guide>
        <p15:guide id="20" pos="6368">
          <p15:clr>
            <a:srgbClr val="A4A3A4"/>
          </p15:clr>
        </p15:guide>
        <p15:guide id="21" pos="7548">
          <p15:clr>
            <a:srgbClr val="A4A3A4"/>
          </p15:clr>
        </p15:guide>
        <p15:guide id="22" pos="328">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47083"/>
    <a:srgbClr val="797979"/>
    <a:srgbClr val="EE8200"/>
    <a:srgbClr val="00AEEF"/>
    <a:srgbClr val="FBFBFB"/>
    <a:srgbClr val="000000"/>
    <a:srgbClr val="929292"/>
    <a:srgbClr val="4D4D4D"/>
    <a:srgbClr val="F285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191" autoAdjust="0"/>
    <p:restoredTop sz="94582" autoAdjust="0"/>
  </p:normalViewPr>
  <p:slideViewPr>
    <p:cSldViewPr snapToGrid="0">
      <p:cViewPr varScale="1">
        <p:scale>
          <a:sx n="86" d="100"/>
          <a:sy n="86" d="100"/>
        </p:scale>
        <p:origin x="378" y="96"/>
      </p:cViewPr>
      <p:guideLst>
        <p:guide orient="horz" pos="147"/>
        <p:guide orient="horz" pos="4171"/>
        <p:guide orient="horz" pos="2307"/>
        <p:guide orient="horz" pos="3565"/>
        <p:guide orient="horz" pos="3624"/>
        <p:guide orient="horz" pos="912"/>
        <p:guide orient="horz" pos="1057"/>
        <p:guide orient="horz" pos="2375"/>
        <p:guide orient="horz" pos="1114"/>
        <p:guide pos="3806"/>
        <p:guide pos="2557"/>
        <p:guide pos="128"/>
        <p:guide pos="6301"/>
        <p:guide pos="1312"/>
        <p:guide pos="5123"/>
        <p:guide pos="1379"/>
        <p:guide pos="2626"/>
        <p:guide pos="3882"/>
        <p:guide pos="5056"/>
        <p:guide pos="6368"/>
        <p:guide pos="7548"/>
        <p:guide pos="328"/>
      </p:guideLst>
    </p:cSldViewPr>
  </p:slideViewPr>
  <p:notesTextViewPr>
    <p:cViewPr>
      <p:scale>
        <a:sx n="100" d="100"/>
        <a:sy n="100" d="100"/>
      </p:scale>
      <p:origin x="0" y="0"/>
    </p:cViewPr>
  </p:notesTextViewPr>
  <p:sorterViewPr>
    <p:cViewPr>
      <p:scale>
        <a:sx n="100" d="100"/>
        <a:sy n="100" d="100"/>
      </p:scale>
      <p:origin x="0" y="30"/>
    </p:cViewPr>
  </p:sorterViewPr>
  <p:notesViewPr>
    <p:cSldViewPr snapToGrid="0" showGuides="1">
      <p:cViewPr varScale="1">
        <p:scale>
          <a:sx n="95" d="100"/>
          <a:sy n="95" d="100"/>
        </p:scale>
        <p:origin x="-3630"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slide" Target="slides/slide79.xml"/><Relationship Id="rId89" Type="http://schemas.openxmlformats.org/officeDocument/2006/relationships/slide" Target="slides/slide84.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07" Type="http://schemas.openxmlformats.org/officeDocument/2006/relationships/viewProps" Target="viewProps.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74" Type="http://schemas.openxmlformats.org/officeDocument/2006/relationships/slide" Target="slides/slide69.xml"/><Relationship Id="rId79" Type="http://schemas.openxmlformats.org/officeDocument/2006/relationships/slide" Target="slides/slide74.xml"/><Relationship Id="rId87" Type="http://schemas.openxmlformats.org/officeDocument/2006/relationships/slide" Target="slides/slide82.xml"/><Relationship Id="rId102" Type="http://schemas.openxmlformats.org/officeDocument/2006/relationships/slide" Target="slides/slide97.xml"/><Relationship Id="rId5" Type="http://schemas.openxmlformats.org/officeDocument/2006/relationships/slideMaster" Target="slideMasters/slideMaster2.xml"/><Relationship Id="rId61" Type="http://schemas.openxmlformats.org/officeDocument/2006/relationships/slide" Target="slides/slide56.xml"/><Relationship Id="rId82" Type="http://schemas.openxmlformats.org/officeDocument/2006/relationships/slide" Target="slides/slide77.xml"/><Relationship Id="rId90" Type="http://schemas.openxmlformats.org/officeDocument/2006/relationships/slide" Target="slides/slide85.xml"/><Relationship Id="rId95" Type="http://schemas.openxmlformats.org/officeDocument/2006/relationships/slide" Target="slides/slide90.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openxmlformats.org/officeDocument/2006/relationships/slide" Target="slides/slide72.xml"/><Relationship Id="rId100" Type="http://schemas.openxmlformats.org/officeDocument/2006/relationships/slide" Target="slides/slide95.xml"/><Relationship Id="rId105" Type="http://schemas.openxmlformats.org/officeDocument/2006/relationships/handoutMaster" Target="handoutMasters/handoutMaster1.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80" Type="http://schemas.openxmlformats.org/officeDocument/2006/relationships/slide" Target="slides/slide75.xml"/><Relationship Id="rId85" Type="http://schemas.openxmlformats.org/officeDocument/2006/relationships/slide" Target="slides/slide80.xml"/><Relationship Id="rId93" Type="http://schemas.openxmlformats.org/officeDocument/2006/relationships/slide" Target="slides/slide88.xml"/><Relationship Id="rId98" Type="http://schemas.openxmlformats.org/officeDocument/2006/relationships/slide" Target="slides/slide9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103" Type="http://schemas.openxmlformats.org/officeDocument/2006/relationships/slide" Target="slides/slide98.xml"/><Relationship Id="rId108" Type="http://schemas.openxmlformats.org/officeDocument/2006/relationships/theme" Target="theme/theme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slide" Target="slides/slide70.xml"/><Relationship Id="rId83" Type="http://schemas.openxmlformats.org/officeDocument/2006/relationships/slide" Target="slides/slide78.xml"/><Relationship Id="rId88" Type="http://schemas.openxmlformats.org/officeDocument/2006/relationships/slide" Target="slides/slide83.xml"/><Relationship Id="rId91" Type="http://schemas.openxmlformats.org/officeDocument/2006/relationships/slide" Target="slides/slide86.xml"/><Relationship Id="rId96" Type="http://schemas.openxmlformats.org/officeDocument/2006/relationships/slide" Target="slides/slide91.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6" Type="http://schemas.openxmlformats.org/officeDocument/2006/relationships/presProps" Target="presProps.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slide" Target="slides/slide81.xml"/><Relationship Id="rId94" Type="http://schemas.openxmlformats.org/officeDocument/2006/relationships/slide" Target="slides/slide89.xml"/><Relationship Id="rId99" Type="http://schemas.openxmlformats.org/officeDocument/2006/relationships/slide" Target="slides/slide94.xml"/><Relationship Id="rId101" Type="http://schemas.openxmlformats.org/officeDocument/2006/relationships/slide" Target="slides/slide96.xml"/><Relationship Id="rId4" Type="http://schemas.openxmlformats.org/officeDocument/2006/relationships/slideMaster" Target="slideMasters/slideMaster1.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109" Type="http://schemas.openxmlformats.org/officeDocument/2006/relationships/tableStyles" Target="tableStyles.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97" Type="http://schemas.openxmlformats.org/officeDocument/2006/relationships/slide" Target="slides/slide92.xml"/><Relationship Id="rId104" Type="http://schemas.openxmlformats.org/officeDocument/2006/relationships/notesMaster" Target="notesMasters/notesMaster1.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slide" Target="slides/slide8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err="1">
                <a:latin typeface="Segoe UI" pitchFamily="34" charset="0"/>
              </a:rPr>
              <a:t>TechReady</a:t>
            </a:r>
            <a:r>
              <a:rPr lang="en-US" dirty="0">
                <a:latin typeface="Segoe UI" pitchFamily="34" charset="0"/>
              </a:rPr>
              <a:t> 14</a:t>
            </a: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2/5/2021</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z="500" dirty="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a:solidFill>
                  <a:srgbClr val="000000"/>
                </a:solidFill>
                <a:latin typeface="Segoe UI" pitchFamily="34" charset="0"/>
              </a:rPr>
            </a:br>
            <a:r>
              <a:rPr lang="en-US" sz="500" dirty="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err="1"/>
              <a:t>TechReady</a:t>
            </a:r>
            <a:r>
              <a:rPr lang="en-US" dirty="0"/>
              <a:t> 14</a:t>
            </a: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2/5/2021</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dirty="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a:solidFill>
                  <a:srgbClr val="000000"/>
                </a:solidFill>
                <a:latin typeface="Segoe UI" pitchFamily="34" charset="0"/>
              </a:rPr>
            </a:br>
            <a:r>
              <a:rPr lang="en-US" dirty="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263312-38AA-4E1E-B2B5-0F8F122B24FE}" type="slidenum">
              <a:rPr lang="en-US" smtClean="0"/>
              <a:pPr/>
              <a:t>10</a:t>
            </a:fld>
            <a:endParaRPr lang="en-US" dirty="0"/>
          </a:p>
        </p:txBody>
      </p:sp>
    </p:spTree>
    <p:extLst>
      <p:ext uri="{BB962C8B-B14F-4D97-AF65-F5344CB8AC3E}">
        <p14:creationId xmlns:p14="http://schemas.microsoft.com/office/powerpoint/2010/main" val="36261943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66387"/>
          </a:xfrm>
        </p:spPr>
        <p:txBody>
          <a:bodyPr/>
          <a:lstStyle/>
          <a:p>
            <a:r>
              <a:rPr lang="en-US"/>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0" indent="0">
              <a:spcBef>
                <a:spcPts val="0"/>
              </a:spcBef>
              <a:spcAft>
                <a:spcPts val="900"/>
              </a:spcAft>
              <a:buNone/>
              <a:defRPr sz="4000" spc="-100" baseline="0">
                <a:latin typeface="Segoe UI Light" pitchFamily="34" charset="0"/>
              </a:defRPr>
            </a:lvl1pPr>
            <a:lvl2pPr marL="0" indent="0">
              <a:spcBef>
                <a:spcPts val="0"/>
              </a:spcBef>
              <a:spcAft>
                <a:spcPts val="400"/>
              </a:spcAft>
              <a:buNone/>
              <a:defRPr sz="2000" spc="-50" baseline="0"/>
            </a:lvl2pPr>
            <a:lvl3pPr marL="0" indent="0">
              <a:spcBef>
                <a:spcPts val="0"/>
              </a:spcBef>
              <a:spcAft>
                <a:spcPts val="400"/>
              </a:spcAft>
              <a:buNone/>
              <a:defRPr sz="2000"/>
            </a:lvl3pPr>
            <a:lvl4pPr marL="0" indent="0">
              <a:spcBef>
                <a:spcPts val="0"/>
              </a:spcBef>
              <a:spcAft>
                <a:spcPts val="400"/>
              </a:spcAft>
              <a:buNone/>
              <a:defRPr/>
            </a:lvl4pPr>
            <a:lvl5pPr marL="0" indent="0">
              <a:spcBef>
                <a:spcPts val="0"/>
              </a:spcBef>
              <a:spcAft>
                <a:spcPts val="400"/>
              </a:spcAft>
              <a:buNone/>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4117153672"/>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Color 1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sz="8800" i="0" spc="-100" baseline="0">
                <a:gradFill>
                  <a:gsLst>
                    <a:gs pos="0">
                      <a:schemeClr val="tx1"/>
                    </a:gs>
                    <a:gs pos="100000">
                      <a:schemeClr val="tx1"/>
                    </a:gs>
                  </a:gsLst>
                  <a:lin ang="5400000" scaled="0"/>
                </a:gradFill>
                <a:latin typeface="Segoe UI Light" pitchFamily="34" charset="0"/>
              </a:defRPr>
            </a:lvl1pPr>
          </a:lstStyle>
          <a:p>
            <a:pPr lvl="0"/>
            <a:r>
              <a:rPr lang="en-US" dirty="0"/>
              <a:t>Click to edit title style</a:t>
            </a:r>
          </a:p>
        </p:txBody>
      </p:sp>
      <p:pic>
        <p:nvPicPr>
          <p:cNvPr id="7"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9" name="Text Placeholder 8"/>
          <p:cNvSpPr>
            <a:spLocks noGrp="1"/>
          </p:cNvSpPr>
          <p:nvPr>
            <p:ph type="body" sz="quarter" idx="11" hasCustomPrompt="1"/>
          </p:nvPr>
        </p:nvSpPr>
        <p:spPr>
          <a:xfrm>
            <a:off x="512763" y="3219165"/>
            <a:ext cx="7513637" cy="443198"/>
          </a:xfrm>
        </p:spPr>
        <p:txBody>
          <a:bodyPr/>
          <a:lstStyle>
            <a:lvl1pPr marL="0" indent="0">
              <a:buNone/>
              <a:defRPr spc="-100" baseline="0">
                <a:gradFill>
                  <a:gsLst>
                    <a:gs pos="0">
                      <a:schemeClr val="tx1"/>
                    </a:gs>
                    <a:gs pos="100000">
                      <a:schemeClr val="tx1"/>
                    </a:gs>
                  </a:gsLst>
                  <a:lin ang="5400000" scaled="0"/>
                </a:gradFill>
                <a:latin typeface="Segoe UI Light" pitchFamily="34" charset="0"/>
              </a:defRPr>
            </a:lvl1pPr>
          </a:lstStyle>
          <a:p>
            <a:pPr lvl="0"/>
            <a:r>
              <a:rPr lang="en-US" dirty="0"/>
              <a:t>Speaker Title</a:t>
            </a:r>
          </a:p>
        </p:txBody>
      </p:sp>
    </p:spTree>
    <p:extLst>
      <p:ext uri="{BB962C8B-B14F-4D97-AF65-F5344CB8AC3E}">
        <p14:creationId xmlns:p14="http://schemas.microsoft.com/office/powerpoint/2010/main" val="1995687508"/>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Blank Color Sub-Section Title">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3114675"/>
            <a:ext cx="11228440" cy="830997"/>
          </a:xfrm>
        </p:spPr>
        <p:txBody>
          <a:bodyPr/>
          <a:lstStyle>
            <a:lvl1pPr marL="0" indent="0">
              <a:buNone/>
              <a:defRPr lang="en-US" sz="60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section title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63563" y="2253965"/>
            <a:ext cx="102822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Sub-section phrase</a:t>
            </a:r>
          </a:p>
        </p:txBody>
      </p:sp>
    </p:spTree>
    <p:extLst>
      <p:ext uri="{BB962C8B-B14F-4D97-AF65-F5344CB8AC3E}">
        <p14:creationId xmlns:p14="http://schemas.microsoft.com/office/powerpoint/2010/main" val="208010029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Blank Color 1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sz="8800" i="0" spc="-100" baseline="0">
                <a:gradFill>
                  <a:gsLst>
                    <a:gs pos="0">
                      <a:schemeClr val="tx1"/>
                    </a:gs>
                    <a:gs pos="100000">
                      <a:schemeClr val="tx1"/>
                    </a:gs>
                  </a:gsLst>
                  <a:lin ang="5400000" scaled="0"/>
                </a:gradFill>
                <a:latin typeface="Segoe UI Light" pitchFamily="34" charset="0"/>
              </a:defRPr>
            </a:lvl1pPr>
          </a:lstStyle>
          <a:p>
            <a:pPr lvl="0"/>
            <a:r>
              <a:rPr lang="en-US" dirty="0"/>
              <a:t>Click to edit title style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Speaker Title</a:t>
            </a:r>
          </a:p>
        </p:txBody>
      </p:sp>
    </p:spTree>
    <p:extLst>
      <p:ext uri="{BB962C8B-B14F-4D97-AF65-F5344CB8AC3E}">
        <p14:creationId xmlns:p14="http://schemas.microsoft.com/office/powerpoint/2010/main" val="17555285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Blank Color Sub-Section Title">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3114675"/>
            <a:ext cx="11228440" cy="830997"/>
          </a:xfrm>
        </p:spPr>
        <p:txBody>
          <a:bodyPr/>
          <a:lstStyle>
            <a:lvl1pPr marL="0" indent="0">
              <a:buNone/>
              <a:defRPr lang="en-US" sz="60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section title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63563" y="2253965"/>
            <a:ext cx="102822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Sub-section phrase</a:t>
            </a:r>
          </a:p>
        </p:txBody>
      </p:sp>
    </p:spTree>
    <p:extLst>
      <p:ext uri="{BB962C8B-B14F-4D97-AF65-F5344CB8AC3E}">
        <p14:creationId xmlns:p14="http://schemas.microsoft.com/office/powerpoint/2010/main" val="1810415580"/>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6_Blank Color 1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lang="en-US" sz="88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title style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Speaker Title</a:t>
            </a:r>
          </a:p>
        </p:txBody>
      </p:sp>
    </p:spTree>
    <p:extLst>
      <p:ext uri="{BB962C8B-B14F-4D97-AF65-F5344CB8AC3E}">
        <p14:creationId xmlns:p14="http://schemas.microsoft.com/office/powerpoint/2010/main" val="140919417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Blank Color 1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lang="en-US" sz="88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title style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Speaker Title</a:t>
            </a:r>
          </a:p>
        </p:txBody>
      </p:sp>
    </p:spTree>
    <p:extLst>
      <p:ext uri="{BB962C8B-B14F-4D97-AF65-F5344CB8AC3E}">
        <p14:creationId xmlns:p14="http://schemas.microsoft.com/office/powerpoint/2010/main" val="91624867"/>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Blank Color 1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lang="en-US" sz="88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title style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Speaker Title</a:t>
            </a:r>
          </a:p>
        </p:txBody>
      </p:sp>
    </p:spTree>
    <p:extLst>
      <p:ext uri="{BB962C8B-B14F-4D97-AF65-F5344CB8AC3E}">
        <p14:creationId xmlns:p14="http://schemas.microsoft.com/office/powerpoint/2010/main" val="215778041"/>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5233938"/>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Color 2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993035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Color 3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901206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66387"/>
          </a:xfrm>
        </p:spPr>
        <p:txBody>
          <a:bodyPr/>
          <a:lstStyle/>
          <a:p>
            <a:r>
              <a:rPr lang="en-US"/>
              <a:t>Click to edit Master title style</a:t>
            </a:r>
            <a:endParaRPr lang="en-US" dirty="0"/>
          </a:p>
        </p:txBody>
      </p:sp>
      <p:sp>
        <p:nvSpPr>
          <p:cNvPr id="5" name="Text Placeholder 4"/>
          <p:cNvSpPr>
            <a:spLocks noGrp="1"/>
          </p:cNvSpPr>
          <p:nvPr>
            <p:ph type="body" sz="quarter" idx="10"/>
          </p:nvPr>
        </p:nvSpPr>
        <p:spPr>
          <a:xfrm>
            <a:off x="519112" y="1447799"/>
            <a:ext cx="11149013" cy="19735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29373425"/>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Color Layout 4">
    <p:spTree>
      <p:nvGrpSpPr>
        <p:cNvPr id="1" name=""/>
        <p:cNvGrpSpPr/>
        <p:nvPr/>
      </p:nvGrpSpPr>
      <p:grpSpPr>
        <a:xfrm>
          <a:off x="0" y="0"/>
          <a:ext cx="0" cy="0"/>
          <a:chOff x="0" y="0"/>
          <a:chExt cx="0" cy="0"/>
        </a:xfrm>
      </p:grpSpPr>
    </p:spTree>
    <p:extLst>
      <p:ext uri="{BB962C8B-B14F-4D97-AF65-F5344CB8AC3E}">
        <p14:creationId xmlns:p14="http://schemas.microsoft.com/office/powerpoint/2010/main" val="539085763"/>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Color Layout 5">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481070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519112" y="1447799"/>
            <a:ext cx="11149013" cy="1973561"/>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5024168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pening_ITPro">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314106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217384526"/>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006434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ck Layout - 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4641056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lack Notes slide Layou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262939304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5_Blank Color 1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974807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theme" Target="../theme/theme2.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slideLayout" Target="../slideLayouts/slideLayout21.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69786927"/>
      </p:ext>
    </p:extLst>
  </p:cSld>
  <p:clrMap bg1="lt1" tx1="dk1" bg2="lt2" tx2="dk2" accent1="accent1" accent2="accent2" accent3="accent3" accent4="accent4" accent5="accent5" accent6="accent6" hlink="hlink" folHlink="folHlink"/>
  <p:sldLayoutIdLst>
    <p:sldLayoutId id="2147483744" r:id="rId1"/>
    <p:sldLayoutId id="2147483735" r:id="rId2"/>
    <p:sldLayoutId id="2147483736" r:id="rId3"/>
    <p:sldLayoutId id="2147483774" r:id="rId4"/>
    <p:sldLayoutId id="2147483739" r:id="rId5"/>
    <p:sldLayoutId id="2147483740" r:id="rId6"/>
    <p:sldLayoutId id="2147483742" r:id="rId7"/>
    <p:sldLayoutId id="2147483743" r:id="rId8"/>
    <p:sldLayoutId id="2147483775" r:id="rId9"/>
  </p:sldLayoutIdLst>
  <p:transition>
    <p:fade/>
  </p:transition>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latin typeface="Segoe UI Light" pitchFamily="34" charset="0"/>
          <a:ea typeface="+mn-ea"/>
          <a:cs typeface="Arial" charset="0"/>
        </a:defRPr>
      </a:lvl1pPr>
    </p:titleStyle>
    <p:bodyStyle>
      <a:lvl1pPr marL="346075" indent="-346075" algn="l" defTabSz="914363"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dirty="0"/>
              <a:t>Click to edit Master title style</a:t>
            </a:r>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5013393"/>
      </p:ext>
    </p:extLst>
  </p:cSld>
  <p:clrMap bg1="dk1" tx1="lt1" bg2="dk2" tx2="lt2" accent1="accent1" accent2="accent2" accent3="accent3" accent4="accent4" accent5="accent5" accent6="accent6" hlink="hlink" folHlink="folHlink"/>
  <p:sldLayoutIdLst>
    <p:sldLayoutId id="2147483763" r:id="rId1"/>
    <p:sldLayoutId id="2147483778" r:id="rId2"/>
    <p:sldLayoutId id="2147483764" r:id="rId3"/>
    <p:sldLayoutId id="2147483765" r:id="rId4"/>
    <p:sldLayoutId id="2147483776" r:id="rId5"/>
    <p:sldLayoutId id="2147483766" r:id="rId6"/>
    <p:sldLayoutId id="2147483767" r:id="rId7"/>
    <p:sldLayoutId id="2147483768" r:id="rId8"/>
    <p:sldLayoutId id="2147483769" r:id="rId9"/>
    <p:sldLayoutId id="2147483770" r:id="rId10"/>
    <p:sldLayoutId id="2147483771" r:id="rId11"/>
    <p:sldLayoutId id="2147483772" r:id="rId12"/>
  </p:sldLayoutIdLst>
  <p:transition>
    <p:fade/>
  </p:transition>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chemeClr val="tx1">
                  <a:lumMod val="75000"/>
                  <a:lumOff val="25000"/>
                </a:schemeClr>
              </a:gs>
              <a:gs pos="86000">
                <a:schemeClr val="tx1">
                  <a:lumMod val="75000"/>
                  <a:lumOff val="25000"/>
                </a:schemeClr>
              </a:gs>
            </a:gsLst>
            <a:lin ang="5400000" scaled="0"/>
            <a:tileRect/>
          </a:gradFill>
          <a:effectLst/>
          <a:latin typeface="Segoe UI Light" pitchFamily="34" charset="0"/>
          <a:ea typeface="+mn-ea"/>
          <a:cs typeface="Arial" charset="0"/>
        </a:defRPr>
      </a:lvl1pPr>
    </p:titleStyle>
    <p:bodyStyle>
      <a:lvl1pPr marL="346075" indent="-346075" algn="l" defTabSz="914363" rtl="0" eaLnBrk="1" latinLnBrk="0" hangingPunct="1">
        <a:lnSpc>
          <a:spcPct val="90000"/>
        </a:lnSpc>
        <a:spcBef>
          <a:spcPct val="20000"/>
        </a:spcBef>
        <a:buSzPct val="90000"/>
        <a:buFont typeface="Arial" pitchFamily="34" charset="0"/>
        <a:buChar char="•"/>
        <a:defRPr sz="32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4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20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20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9.xml"/><Relationship Id="rId6" Type="http://schemas.openxmlformats.org/officeDocument/2006/relationships/image" Target="../media/image6.png"/><Relationship Id="rId5" Type="http://schemas.openxmlformats.org/officeDocument/2006/relationships/image" Target="../media/image5.png"/><Relationship Id="rId4" Type="http://schemas.microsoft.com/office/2007/relationships/hdphoto" Target="../media/hdphoto3.wdp"/></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3" Type="http://schemas.openxmlformats.org/officeDocument/2006/relationships/hyperlink" Target="https://github.com/docker-library/official-images" TargetMode="External"/><Relationship Id="rId2" Type="http://schemas.openxmlformats.org/officeDocument/2006/relationships/image" Target="../media/image23.png"/><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3" Type="http://schemas.openxmlformats.org/officeDocument/2006/relationships/hyperlink" Target="https://github.com/docker-library/hello-world" TargetMode="External"/><Relationship Id="rId2" Type="http://schemas.openxmlformats.org/officeDocument/2006/relationships/image" Target="../media/image24.png"/><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9.xml"/></Relationships>
</file>

<file path=ppt/slides/_rels/slide4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9.xml"/><Relationship Id="rId5" Type="http://schemas.openxmlformats.org/officeDocument/2006/relationships/image" Target="../media/image44.png"/><Relationship Id="rId4" Type="http://schemas.openxmlformats.org/officeDocument/2006/relationships/image" Target="../media/image43.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2.xml.rels><?xml version="1.0" encoding="UTF-8" standalone="yes"?>
<Relationships xmlns="http://schemas.openxmlformats.org/package/2006/relationships"><Relationship Id="rId2" Type="http://schemas.openxmlformats.org/officeDocument/2006/relationships/hyperlink" Target="https://docs.microsoft.com/en-us/learn/modules/intro-to-containers/3-exercise-deploy-docker-image-locally" TargetMode="External"/><Relationship Id="rId1" Type="http://schemas.openxmlformats.org/officeDocument/2006/relationships/slideLayout" Target="../slideLayouts/slideLayout9.xml"/></Relationships>
</file>

<file path=ppt/slides/_rels/slide5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9.xml"/></Relationships>
</file>

<file path=ppt/slides/_rels/slide5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9.xml"/></Relationships>
</file>

<file path=ppt/slides/_rels/slide5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9.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9.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9.xml"/></Relationships>
</file>

<file path=ppt/slides/_rels/slide6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9.xml"/></Relationships>
</file>

<file path=ppt/slides/_rels/slide67.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9.xml"/></Relationships>
</file>

<file path=ppt/slides/_rels/slide68.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9.xml"/></Relationships>
</file>

<file path=ppt/slides/_rels/slide69.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9.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2.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9.xml"/></Relationships>
</file>

<file path=ppt/slides/_rels/slide73.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9.xml"/></Relationships>
</file>

<file path=ppt/slides/_rels/slide74.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9.xml"/></Relationships>
</file>

<file path=ppt/slides/_rels/slide75.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9.xml"/><Relationship Id="rId4" Type="http://schemas.openxmlformats.org/officeDocument/2006/relationships/image" Target="../media/image65.png"/></Relationships>
</file>

<file path=ppt/slides/_rels/slide76.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9.xml"/></Relationships>
</file>

<file path=ppt/slides/_rels/slide77.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9.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9.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80.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9.xml"/></Relationships>
</file>

<file path=ppt/slides/_rels/slide81.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9.xml"/></Relationships>
</file>

<file path=ppt/slides/_rels/slide82.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9.xml"/></Relationships>
</file>

<file path=ppt/slides/_rels/slide83.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9.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5.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9.xml"/></Relationships>
</file>

<file path=ppt/slides/_rels/slide86.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9.xml"/></Relationships>
</file>

<file path=ppt/slides/_rels/slide87.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9.xml"/></Relationships>
</file>

<file path=ppt/slides/_rels/slide88.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9.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0.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9.xml"/></Relationships>
</file>

<file path=ppt/slides/_rels/slide91.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9.xml"/></Relationships>
</file>

<file path=ppt/slides/_rels/slide92.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9.xml"/></Relationships>
</file>

<file path=ppt/slides/_rels/slide93.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9.xml"/></Relationships>
</file>

<file path=ppt/slides/_rels/slide94.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9.xml"/></Relationships>
</file>

<file path=ppt/slides/_rels/slide95.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9.xml"/></Relationships>
</file>

<file path=ppt/slides/_rels/slide96.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9.xml"/></Relationships>
</file>

<file path=ppt/slides/_rels/slide97.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9.xml"/></Relationships>
</file>

<file path=ppt/slides/_rels/slide98.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88.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lue Welcome shape"/>
          <p:cNvSpPr/>
          <p:nvPr/>
        </p:nvSpPr>
        <p:spPr bwMode="auto">
          <a:xfrm>
            <a:off x="169818" y="214953"/>
            <a:ext cx="11812676" cy="1338714"/>
          </a:xfrm>
          <a:prstGeom prst="rect">
            <a:avLst/>
          </a:prstGeom>
          <a:solidFill>
            <a:schemeClr val="accent5">
              <a:lumMod val="50000"/>
            </a:schemeClr>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3" name="Presentation Title Rectangle"/>
          <p:cNvSpPr txBox="1">
            <a:spLocks/>
          </p:cNvSpPr>
          <p:nvPr/>
        </p:nvSpPr>
        <p:spPr>
          <a:xfrm>
            <a:off x="411730" y="214952"/>
            <a:ext cx="11570764" cy="1338715"/>
          </a:xfrm>
          <a:prstGeom prst="rect">
            <a:avLst/>
          </a:prstGeom>
          <a:noFill/>
        </p:spPr>
        <p:txBody>
          <a:bodyPr lIns="182880" rIns="137160" anchor="ctr" anchorCtr="0">
            <a:noAutofit/>
          </a:bodyPr>
          <a:lstStyle>
            <a:lvl1pPr algn="l" defTabSz="914363" rtl="0" eaLnBrk="1" latinLnBrk="0" hangingPunct="1">
              <a:lnSpc>
                <a:spcPct val="90000"/>
              </a:lnSpc>
              <a:spcBef>
                <a:spcPct val="0"/>
              </a:spcBef>
              <a:buNone/>
              <a:defRPr lang="en-US" sz="3600" b="1" i="0" kern="1200" cap="none" spc="-100" baseline="0">
                <a:ln w="3175">
                  <a:noFill/>
                </a:ln>
                <a:gradFill flip="none" rotWithShape="1">
                  <a:gsLst>
                    <a:gs pos="4583">
                      <a:srgbClr val="FFFFFF"/>
                    </a:gs>
                    <a:gs pos="100000">
                      <a:srgbClr val="FFFFFF"/>
                    </a:gs>
                  </a:gsLst>
                  <a:lin ang="5400000" scaled="0"/>
                  <a:tileRect/>
                </a:gradFill>
                <a:effectLst/>
                <a:latin typeface="+mj-lt"/>
                <a:ea typeface="+mn-ea"/>
                <a:cs typeface="Arial" charset="0"/>
              </a:defRPr>
            </a:lvl1pPr>
          </a:lstStyle>
          <a:p>
            <a:pPr algn="ctr"/>
            <a:r>
              <a:rPr lang="en-US" b="0" dirty="0"/>
              <a:t>Developing Microservices with Containers, Kubernetes and Microsoft Azure</a:t>
            </a:r>
          </a:p>
        </p:txBody>
      </p:sp>
      <p:pic>
        <p:nvPicPr>
          <p:cNvPr id="5" name="Picture 4">
            <a:extLst>
              <a:ext uri="{FF2B5EF4-FFF2-40B4-BE49-F238E27FC236}">
                <a16:creationId xmlns:a16="http://schemas.microsoft.com/office/drawing/2014/main" id="{4E2903BF-64B0-4F83-ADA3-EABEA9BA8C5A}"/>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4435" b="94457" l="6635" r="89573">
                        <a14:foregroundMark x1="23223" y1="86918" x2="29384" y2="83370"/>
                        <a14:foregroundMark x1="53555" y1="86696" x2="58768" y2="84035"/>
                        <a14:foregroundMark x1="83175" y1="86253" x2="87204" y2="83814"/>
                        <a14:backgroundMark x1="13744" y1="51441" x2="19668" y2="43681"/>
                        <a14:backgroundMark x1="33175" y1="62084" x2="36256" y2="50554"/>
                      </a14:backgroundRemoval>
                    </a14:imgEffect>
                  </a14:imgLayer>
                </a14:imgProps>
              </a:ext>
            </a:extLst>
          </a:blip>
          <a:stretch>
            <a:fillRect/>
          </a:stretch>
        </p:blipFill>
        <p:spPr>
          <a:xfrm>
            <a:off x="406673" y="1827019"/>
            <a:ext cx="3916699" cy="4185856"/>
          </a:xfrm>
          <a:prstGeom prst="rect">
            <a:avLst/>
          </a:prstGeom>
        </p:spPr>
      </p:pic>
      <p:sp>
        <p:nvSpPr>
          <p:cNvPr id="6" name="Rectangle 5">
            <a:extLst>
              <a:ext uri="{FF2B5EF4-FFF2-40B4-BE49-F238E27FC236}">
                <a16:creationId xmlns:a16="http://schemas.microsoft.com/office/drawing/2014/main" id="{BCA79A02-5F88-420D-9D57-39DA9E79C145}"/>
              </a:ext>
            </a:extLst>
          </p:cNvPr>
          <p:cNvSpPr/>
          <p:nvPr/>
        </p:nvSpPr>
        <p:spPr bwMode="auto">
          <a:xfrm>
            <a:off x="195080" y="1704109"/>
            <a:ext cx="4211782" cy="4185857"/>
          </a:xfrm>
          <a:prstGeom prst="rect">
            <a:avLst/>
          </a:prstGeom>
          <a:noFill/>
          <a:ln w="38100">
            <a:solidFill>
              <a:schemeClr val="accent5">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1" name="TextBox 10">
            <a:extLst>
              <a:ext uri="{FF2B5EF4-FFF2-40B4-BE49-F238E27FC236}">
                <a16:creationId xmlns:a16="http://schemas.microsoft.com/office/drawing/2014/main" id="{0764F5A5-3D6C-4837-9029-F6117992EA58}"/>
              </a:ext>
            </a:extLst>
          </p:cNvPr>
          <p:cNvSpPr txBox="1"/>
          <p:nvPr/>
        </p:nvSpPr>
        <p:spPr>
          <a:xfrm>
            <a:off x="4644477" y="5366746"/>
            <a:ext cx="1329409" cy="492443"/>
          </a:xfrm>
          <a:prstGeom prst="rect">
            <a:avLst/>
          </a:prstGeom>
          <a:noFill/>
        </p:spPr>
        <p:txBody>
          <a:bodyPr wrap="square" lIns="0" tIns="0" rIns="0" bIns="0" rtlCol="0">
            <a:spAutoFit/>
          </a:bodyPr>
          <a:lstStyle/>
          <a:p>
            <a:pPr algn="ctr"/>
            <a:r>
              <a:rPr lang="en-IN" sz="3200" dirty="0">
                <a:solidFill>
                  <a:schemeClr val="accent3"/>
                </a:solidFill>
                <a:latin typeface="Calibri" panose="020F0502020204030204" pitchFamily="34" charset="0"/>
                <a:cs typeface="Calibri" panose="020F0502020204030204" pitchFamily="34" charset="0"/>
              </a:rPr>
              <a:t>DATE</a:t>
            </a:r>
          </a:p>
        </p:txBody>
      </p:sp>
      <p:sp>
        <p:nvSpPr>
          <p:cNvPr id="12" name="Rectangle 11">
            <a:extLst>
              <a:ext uri="{FF2B5EF4-FFF2-40B4-BE49-F238E27FC236}">
                <a16:creationId xmlns:a16="http://schemas.microsoft.com/office/drawing/2014/main" id="{C6202A64-07CA-40F8-AAAE-C80A644CBBAF}"/>
              </a:ext>
            </a:extLst>
          </p:cNvPr>
          <p:cNvSpPr/>
          <p:nvPr/>
        </p:nvSpPr>
        <p:spPr>
          <a:xfrm>
            <a:off x="5973887" y="5366746"/>
            <a:ext cx="4642653" cy="523220"/>
          </a:xfrm>
          <a:prstGeom prst="rect">
            <a:avLst/>
          </a:prstGeom>
          <a:pattFill prst="pct50">
            <a:fgClr>
              <a:schemeClr val="accent3"/>
            </a:fgClr>
            <a:bgClr>
              <a:schemeClr val="bg1"/>
            </a:bgClr>
          </a:pattFill>
        </p:spPr>
        <p:txBody>
          <a:bodyPr wrap="square">
            <a:spAutoFit/>
          </a:bodyPr>
          <a:lstStyle/>
          <a:p>
            <a:r>
              <a:rPr lang="en-IN" sz="2800" dirty="0">
                <a:solidFill>
                  <a:schemeClr val="bg1"/>
                </a:solidFill>
                <a:latin typeface="Calibri" panose="020F0502020204030204" pitchFamily="34" charset="0"/>
                <a:cs typeface="Calibri" panose="020F0502020204030204" pitchFamily="34" charset="0"/>
              </a:rPr>
              <a:t>   </a:t>
            </a:r>
            <a:r>
              <a:rPr lang="en-IN" sz="2800" b="1" dirty="0">
                <a:solidFill>
                  <a:schemeClr val="bg1"/>
                </a:solidFill>
                <a:latin typeface="Calibri" panose="020F0502020204030204" pitchFamily="34" charset="0"/>
                <a:cs typeface="Calibri" panose="020F0502020204030204" pitchFamily="34" charset="0"/>
              </a:rPr>
              <a:t>2</a:t>
            </a:r>
            <a:r>
              <a:rPr lang="en-IN" sz="2800" b="1" baseline="30000" dirty="0">
                <a:solidFill>
                  <a:schemeClr val="bg1"/>
                </a:solidFill>
                <a:latin typeface="Calibri" panose="020F0502020204030204" pitchFamily="34" charset="0"/>
                <a:cs typeface="Calibri" panose="020F0502020204030204" pitchFamily="34" charset="0"/>
              </a:rPr>
              <a:t>nd</a:t>
            </a:r>
            <a:r>
              <a:rPr lang="en-IN" sz="2800" b="1" dirty="0">
                <a:solidFill>
                  <a:schemeClr val="bg1"/>
                </a:solidFill>
                <a:latin typeface="Calibri" panose="020F0502020204030204" pitchFamily="34" charset="0"/>
                <a:cs typeface="Calibri" panose="020F0502020204030204" pitchFamily="34" charset="0"/>
              </a:rPr>
              <a:t> to </a:t>
            </a:r>
            <a:r>
              <a:rPr lang="en-IN" sz="2800" b="1">
                <a:solidFill>
                  <a:schemeClr val="bg1"/>
                </a:solidFill>
                <a:latin typeface="Calibri" panose="020F0502020204030204" pitchFamily="34" charset="0"/>
                <a:cs typeface="Calibri" panose="020F0502020204030204" pitchFamily="34" charset="0"/>
              </a:rPr>
              <a:t>5</a:t>
            </a:r>
            <a:r>
              <a:rPr lang="en-IN" sz="2800" b="1" baseline="30000">
                <a:solidFill>
                  <a:schemeClr val="bg1"/>
                </a:solidFill>
                <a:latin typeface="Calibri" panose="020F0502020204030204" pitchFamily="34" charset="0"/>
                <a:cs typeface="Calibri" panose="020F0502020204030204" pitchFamily="34" charset="0"/>
              </a:rPr>
              <a:t>th</a:t>
            </a:r>
            <a:r>
              <a:rPr lang="en-IN" sz="2800" b="1">
                <a:solidFill>
                  <a:schemeClr val="bg1"/>
                </a:solidFill>
                <a:latin typeface="Calibri" panose="020F0502020204030204" pitchFamily="34" charset="0"/>
                <a:cs typeface="Calibri" panose="020F0502020204030204" pitchFamily="34" charset="0"/>
              </a:rPr>
              <a:t> Nov </a:t>
            </a:r>
            <a:r>
              <a:rPr lang="en-IN" sz="2800" b="1" dirty="0">
                <a:solidFill>
                  <a:schemeClr val="bg1"/>
                </a:solidFill>
                <a:latin typeface="Calibri" panose="020F0502020204030204" pitchFamily="34" charset="0"/>
                <a:cs typeface="Calibri" panose="020F0502020204030204" pitchFamily="34" charset="0"/>
              </a:rPr>
              <a:t>2020</a:t>
            </a:r>
            <a:endParaRPr lang="en-US" sz="2800" b="1" dirty="0">
              <a:solidFill>
                <a:schemeClr val="bg1"/>
              </a:solidFill>
            </a:endParaRPr>
          </a:p>
        </p:txBody>
      </p:sp>
      <p:sp>
        <p:nvSpPr>
          <p:cNvPr id="13" name="Rectangle 12">
            <a:extLst>
              <a:ext uri="{FF2B5EF4-FFF2-40B4-BE49-F238E27FC236}">
                <a16:creationId xmlns:a16="http://schemas.microsoft.com/office/drawing/2014/main" id="{92AD1703-C54B-4706-94E7-B7268909DF64}"/>
              </a:ext>
            </a:extLst>
          </p:cNvPr>
          <p:cNvSpPr/>
          <p:nvPr/>
        </p:nvSpPr>
        <p:spPr bwMode="auto">
          <a:xfrm>
            <a:off x="4618453" y="5366746"/>
            <a:ext cx="5998087" cy="523220"/>
          </a:xfrm>
          <a:prstGeom prst="rect">
            <a:avLst/>
          </a:prstGeom>
          <a:noFill/>
          <a:ln w="28575">
            <a:solidFill>
              <a:schemeClr val="accent3"/>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197828166"/>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1322B3F-4228-42A4-8848-86EEE50753A6}"/>
              </a:ext>
            </a:extLst>
          </p:cNvPr>
          <p:cNvPicPr>
            <a:picLocks noChangeAspect="1"/>
          </p:cNvPicPr>
          <p:nvPr/>
        </p:nvPicPr>
        <p:blipFill>
          <a:blip r:embed="rId3"/>
          <a:stretch>
            <a:fillRect/>
          </a:stretch>
        </p:blipFill>
        <p:spPr>
          <a:xfrm>
            <a:off x="-51315" y="0"/>
            <a:ext cx="12291453" cy="6696637"/>
          </a:xfrm>
          <a:prstGeom prst="rect">
            <a:avLst/>
          </a:prstGeom>
        </p:spPr>
      </p:pic>
    </p:spTree>
    <p:extLst>
      <p:ext uri="{BB962C8B-B14F-4D97-AF65-F5344CB8AC3E}">
        <p14:creationId xmlns:p14="http://schemas.microsoft.com/office/powerpoint/2010/main" val="3785941981"/>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EB1B8BF-7C11-4006-906B-8BEDEC41D170}"/>
              </a:ext>
            </a:extLst>
          </p:cNvPr>
          <p:cNvPicPr>
            <a:picLocks noChangeAspect="1"/>
          </p:cNvPicPr>
          <p:nvPr/>
        </p:nvPicPr>
        <p:blipFill>
          <a:blip r:embed="rId2"/>
          <a:stretch>
            <a:fillRect/>
          </a:stretch>
        </p:blipFill>
        <p:spPr>
          <a:xfrm>
            <a:off x="-1" y="0"/>
            <a:ext cx="12188825" cy="6858000"/>
          </a:xfrm>
          <a:prstGeom prst="rect">
            <a:avLst/>
          </a:prstGeom>
        </p:spPr>
      </p:pic>
    </p:spTree>
    <p:extLst>
      <p:ext uri="{BB962C8B-B14F-4D97-AF65-F5344CB8AC3E}">
        <p14:creationId xmlns:p14="http://schemas.microsoft.com/office/powerpoint/2010/main" val="1642164784"/>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6E4371F-5732-46BD-89B4-3D9723C389CA}"/>
              </a:ext>
            </a:extLst>
          </p:cNvPr>
          <p:cNvSpPr/>
          <p:nvPr/>
        </p:nvSpPr>
        <p:spPr>
          <a:xfrm>
            <a:off x="3982299" y="362589"/>
            <a:ext cx="4141518" cy="646331"/>
          </a:xfrm>
          <a:prstGeom prst="rect">
            <a:avLst/>
          </a:prstGeom>
        </p:spPr>
        <p:txBody>
          <a:bodyPr wrap="none">
            <a:spAutoFit/>
          </a:bodyPr>
          <a:lstStyle/>
          <a:p>
            <a:r>
              <a:rPr lang="en-US" sz="3600" dirty="0">
                <a:solidFill>
                  <a:srgbClr val="171717"/>
                </a:solidFill>
                <a:latin typeface="Segoe UI" panose="020B0502040204020203" pitchFamily="34" charset="0"/>
              </a:rPr>
              <a:t>Docker architecture</a:t>
            </a:r>
            <a:endParaRPr lang="en-US" sz="3600" i="0" dirty="0">
              <a:solidFill>
                <a:srgbClr val="171717"/>
              </a:solidFill>
              <a:effectLst/>
              <a:latin typeface="Segoe UI" panose="020B0502040204020203" pitchFamily="34" charset="0"/>
            </a:endParaRPr>
          </a:p>
        </p:txBody>
      </p:sp>
      <p:pic>
        <p:nvPicPr>
          <p:cNvPr id="3" name="Picture 2">
            <a:extLst>
              <a:ext uri="{FF2B5EF4-FFF2-40B4-BE49-F238E27FC236}">
                <a16:creationId xmlns:a16="http://schemas.microsoft.com/office/drawing/2014/main" id="{E4A72EED-AE07-4CAF-9D5E-90FA17D51164}"/>
              </a:ext>
            </a:extLst>
          </p:cNvPr>
          <p:cNvPicPr>
            <a:picLocks noChangeAspect="1"/>
          </p:cNvPicPr>
          <p:nvPr/>
        </p:nvPicPr>
        <p:blipFill>
          <a:blip r:embed="rId2"/>
          <a:stretch>
            <a:fillRect/>
          </a:stretch>
        </p:blipFill>
        <p:spPr>
          <a:xfrm>
            <a:off x="351719" y="1502299"/>
            <a:ext cx="11485386" cy="4321753"/>
          </a:xfrm>
          <a:prstGeom prst="rect">
            <a:avLst/>
          </a:prstGeom>
        </p:spPr>
      </p:pic>
    </p:spTree>
    <p:extLst>
      <p:ext uri="{BB962C8B-B14F-4D97-AF65-F5344CB8AC3E}">
        <p14:creationId xmlns:p14="http://schemas.microsoft.com/office/powerpoint/2010/main" val="781913345"/>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956E6B5-5EE1-4902-B57F-DE2A19AD9F67}"/>
              </a:ext>
            </a:extLst>
          </p:cNvPr>
          <p:cNvSpPr/>
          <p:nvPr/>
        </p:nvSpPr>
        <p:spPr>
          <a:xfrm>
            <a:off x="263238" y="793091"/>
            <a:ext cx="11083636" cy="5632311"/>
          </a:xfrm>
          <a:prstGeom prst="rect">
            <a:avLst/>
          </a:prstGeom>
        </p:spPr>
        <p:txBody>
          <a:bodyPr wrap="square">
            <a:spAutoFit/>
          </a:bodyPr>
          <a:lstStyle/>
          <a:p>
            <a:r>
              <a:rPr lang="en-US" b="1" dirty="0">
                <a:solidFill>
                  <a:srgbClr val="002060"/>
                </a:solidFill>
              </a:rPr>
              <a:t>The Docker client</a:t>
            </a:r>
            <a:endParaRPr lang="en-US" dirty="0">
              <a:solidFill>
                <a:srgbClr val="002060"/>
              </a:solidFill>
            </a:endParaRPr>
          </a:p>
          <a:p>
            <a:r>
              <a:rPr lang="en-US" dirty="0">
                <a:solidFill>
                  <a:srgbClr val="002060"/>
                </a:solidFill>
              </a:rPr>
              <a:t>The Docker client is a command-line application named docker that provides us with a command line interface (CLI) to interact with a Docker server. The docker command uses the Docker REST API to send instructions to either a local or remote server and functions as the primary interface we use to manage our containers.</a:t>
            </a:r>
          </a:p>
          <a:p>
            <a:endParaRPr lang="en-US" dirty="0">
              <a:solidFill>
                <a:srgbClr val="002060"/>
              </a:solidFill>
            </a:endParaRPr>
          </a:p>
          <a:p>
            <a:r>
              <a:rPr lang="en-US" b="1" dirty="0">
                <a:solidFill>
                  <a:srgbClr val="002060"/>
                </a:solidFill>
              </a:rPr>
              <a:t>The Docker server</a:t>
            </a:r>
            <a:endParaRPr lang="en-US" dirty="0">
              <a:solidFill>
                <a:srgbClr val="002060"/>
              </a:solidFill>
            </a:endParaRPr>
          </a:p>
          <a:p>
            <a:r>
              <a:rPr lang="en-US" dirty="0">
                <a:solidFill>
                  <a:srgbClr val="002060"/>
                </a:solidFill>
              </a:rPr>
              <a:t>The Docker server is a daemon named </a:t>
            </a:r>
            <a:r>
              <a:rPr lang="en-US" dirty="0" err="1">
                <a:solidFill>
                  <a:srgbClr val="002060"/>
                </a:solidFill>
              </a:rPr>
              <a:t>dockerd</a:t>
            </a:r>
            <a:r>
              <a:rPr lang="en-US" dirty="0">
                <a:solidFill>
                  <a:srgbClr val="002060"/>
                </a:solidFill>
              </a:rPr>
              <a:t>. The </a:t>
            </a:r>
            <a:r>
              <a:rPr lang="en-US" dirty="0" err="1">
                <a:solidFill>
                  <a:srgbClr val="002060"/>
                </a:solidFill>
              </a:rPr>
              <a:t>dockerd</a:t>
            </a:r>
            <a:r>
              <a:rPr lang="en-US" dirty="0">
                <a:solidFill>
                  <a:srgbClr val="002060"/>
                </a:solidFill>
              </a:rPr>
              <a:t> daemon responds to requests from the client via the Docker REST API and can interact with other daemons. The Docker server is also responsible for tracking the lifecycle of our containers.</a:t>
            </a:r>
          </a:p>
          <a:p>
            <a:endParaRPr lang="en-US" b="1" dirty="0">
              <a:solidFill>
                <a:srgbClr val="002060"/>
              </a:solidFill>
            </a:endParaRPr>
          </a:p>
          <a:p>
            <a:r>
              <a:rPr lang="en-US" b="1" dirty="0">
                <a:solidFill>
                  <a:srgbClr val="002060"/>
                </a:solidFill>
              </a:rPr>
              <a:t>Docker objects</a:t>
            </a:r>
            <a:endParaRPr lang="en-US" dirty="0">
              <a:solidFill>
                <a:srgbClr val="002060"/>
              </a:solidFill>
            </a:endParaRPr>
          </a:p>
          <a:p>
            <a:r>
              <a:rPr lang="en-US" dirty="0">
                <a:solidFill>
                  <a:srgbClr val="002060"/>
                </a:solidFill>
              </a:rPr>
              <a:t>There are several objects that you'll create and configure to support your container deployments. These include networks, storage volumes, plugins, and other service objects. We won't cover all of these objects here, but it's good to keep in mind that these objects are items that we can create and deploy as needed.</a:t>
            </a:r>
          </a:p>
          <a:p>
            <a:endParaRPr lang="en-US" dirty="0">
              <a:solidFill>
                <a:srgbClr val="002060"/>
              </a:solidFill>
            </a:endParaRPr>
          </a:p>
          <a:p>
            <a:r>
              <a:rPr lang="en-US" b="1" dirty="0">
                <a:solidFill>
                  <a:srgbClr val="002060"/>
                </a:solidFill>
              </a:rPr>
              <a:t>Docker Hub</a:t>
            </a:r>
          </a:p>
          <a:p>
            <a:r>
              <a:rPr lang="en-US" dirty="0">
                <a:solidFill>
                  <a:srgbClr val="002060"/>
                </a:solidFill>
              </a:rPr>
              <a:t>Docker Hub is a Software-as-a-Service (SaaS) Docker container registry. Docker registries are repositories that we use to store and distribute the container images we create. Docker Hub is the default public registry Docker uses for image management.</a:t>
            </a:r>
          </a:p>
        </p:txBody>
      </p:sp>
    </p:spTree>
    <p:extLst>
      <p:ext uri="{BB962C8B-B14F-4D97-AF65-F5344CB8AC3E}">
        <p14:creationId xmlns:p14="http://schemas.microsoft.com/office/powerpoint/2010/main" val="153246774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BAE0BFD-4766-4212-97C5-9486F3171B83}"/>
              </a:ext>
            </a:extLst>
          </p:cNvPr>
          <p:cNvSpPr/>
          <p:nvPr/>
        </p:nvSpPr>
        <p:spPr>
          <a:xfrm>
            <a:off x="318654" y="266159"/>
            <a:ext cx="11346873" cy="6247864"/>
          </a:xfrm>
          <a:prstGeom prst="rect">
            <a:avLst/>
          </a:prstGeom>
        </p:spPr>
        <p:txBody>
          <a:bodyPr wrap="square">
            <a:spAutoFit/>
          </a:bodyPr>
          <a:lstStyle/>
          <a:p>
            <a:r>
              <a:rPr lang="en-US" sz="2000" b="1" dirty="0">
                <a:solidFill>
                  <a:srgbClr val="002060"/>
                </a:solidFill>
              </a:rPr>
              <a:t>What is the host OS?</a:t>
            </a:r>
          </a:p>
          <a:p>
            <a:r>
              <a:rPr lang="en-US" sz="2000" dirty="0">
                <a:solidFill>
                  <a:srgbClr val="002060"/>
                </a:solidFill>
              </a:rPr>
              <a:t>The host OS is the OS on which the Docker engine runs. Docker containers running on Linux share the host OS kernel and don't require a container OS as long as the binary can access the OS kernel directly.</a:t>
            </a:r>
          </a:p>
          <a:p>
            <a:endParaRPr lang="en-US" sz="2000" dirty="0">
              <a:solidFill>
                <a:srgbClr val="002060"/>
              </a:solidFill>
            </a:endParaRPr>
          </a:p>
          <a:p>
            <a:endParaRPr lang="en-US" sz="2000" dirty="0">
              <a:solidFill>
                <a:srgbClr val="002060"/>
              </a:solidFill>
            </a:endParaRPr>
          </a:p>
          <a:p>
            <a:endParaRPr lang="en-US" sz="2000" dirty="0">
              <a:solidFill>
                <a:srgbClr val="002060"/>
              </a:solidFill>
            </a:endParaRPr>
          </a:p>
          <a:p>
            <a:endParaRPr lang="en-US" sz="2000" dirty="0">
              <a:solidFill>
                <a:srgbClr val="002060"/>
              </a:solidFill>
            </a:endParaRPr>
          </a:p>
          <a:p>
            <a:endParaRPr lang="en-US" sz="2000" dirty="0">
              <a:solidFill>
                <a:srgbClr val="002060"/>
              </a:solidFill>
            </a:endParaRPr>
          </a:p>
          <a:p>
            <a:endParaRPr lang="en-US" sz="2000" dirty="0">
              <a:solidFill>
                <a:srgbClr val="002060"/>
              </a:solidFill>
            </a:endParaRPr>
          </a:p>
          <a:p>
            <a:endParaRPr lang="en-US" sz="2000" dirty="0">
              <a:solidFill>
                <a:srgbClr val="002060"/>
              </a:solidFill>
            </a:endParaRPr>
          </a:p>
          <a:p>
            <a:endParaRPr lang="en-US" sz="2000" dirty="0">
              <a:solidFill>
                <a:srgbClr val="002060"/>
              </a:solidFill>
            </a:endParaRPr>
          </a:p>
          <a:p>
            <a:endParaRPr lang="en-US" sz="2000" dirty="0">
              <a:solidFill>
                <a:srgbClr val="002060"/>
              </a:solidFill>
            </a:endParaRPr>
          </a:p>
          <a:p>
            <a:endParaRPr lang="en-US" sz="2000" dirty="0">
              <a:solidFill>
                <a:srgbClr val="002060"/>
              </a:solidFill>
            </a:endParaRPr>
          </a:p>
          <a:p>
            <a:endParaRPr lang="en-US" sz="2000" dirty="0">
              <a:solidFill>
                <a:srgbClr val="002060"/>
              </a:solidFill>
            </a:endParaRPr>
          </a:p>
          <a:p>
            <a:r>
              <a:rPr lang="en-US" sz="2000" dirty="0">
                <a:solidFill>
                  <a:srgbClr val="002060"/>
                </a:solidFill>
              </a:rPr>
              <a:t>Diagram showing a Docker image with no base OS and the dependency on the host OS Kernel.</a:t>
            </a:r>
          </a:p>
          <a:p>
            <a:endParaRPr lang="en-US" sz="2000" dirty="0">
              <a:solidFill>
                <a:srgbClr val="002060"/>
              </a:solidFill>
            </a:endParaRPr>
          </a:p>
          <a:p>
            <a:r>
              <a:rPr lang="en-US" sz="2000" dirty="0">
                <a:solidFill>
                  <a:srgbClr val="002060"/>
                </a:solidFill>
              </a:rPr>
              <a:t>However, Windows containers need a container OS. The container depends on the OS kernel to manage services such as the file system, network management, process scheduling, and memory management.</a:t>
            </a:r>
          </a:p>
        </p:txBody>
      </p:sp>
      <p:sp>
        <p:nvSpPr>
          <p:cNvPr id="5" name="AutoShape 4" descr="Diagram showing a Docker image with no base OS and the dependency on the host OS Kernel.">
            <a:extLst>
              <a:ext uri="{FF2B5EF4-FFF2-40B4-BE49-F238E27FC236}">
                <a16:creationId xmlns:a16="http://schemas.microsoft.com/office/drawing/2014/main" id="{1EECF942-5CF0-4FA4-9D91-D229B7C4D004}"/>
              </a:ext>
            </a:extLst>
          </p:cNvPr>
          <p:cNvSpPr>
            <a:spLocks noChangeAspect="1" noChangeArrowheads="1"/>
          </p:cNvSpPr>
          <p:nvPr/>
        </p:nvSpPr>
        <p:spPr bwMode="auto">
          <a:xfrm>
            <a:off x="5942013"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a:extLst>
              <a:ext uri="{FF2B5EF4-FFF2-40B4-BE49-F238E27FC236}">
                <a16:creationId xmlns:a16="http://schemas.microsoft.com/office/drawing/2014/main" id="{285E882D-1148-4F35-A533-92DDD0E6BEA5}"/>
              </a:ext>
            </a:extLst>
          </p:cNvPr>
          <p:cNvPicPr>
            <a:picLocks noChangeAspect="1"/>
          </p:cNvPicPr>
          <p:nvPr/>
        </p:nvPicPr>
        <p:blipFill>
          <a:blip r:embed="rId2"/>
          <a:stretch>
            <a:fillRect/>
          </a:stretch>
        </p:blipFill>
        <p:spPr>
          <a:xfrm>
            <a:off x="758825" y="1978025"/>
            <a:ext cx="6819611" cy="2597149"/>
          </a:xfrm>
          <a:prstGeom prst="rect">
            <a:avLst/>
          </a:prstGeom>
        </p:spPr>
      </p:pic>
    </p:spTree>
    <p:extLst>
      <p:ext uri="{BB962C8B-B14F-4D97-AF65-F5344CB8AC3E}">
        <p14:creationId xmlns:p14="http://schemas.microsoft.com/office/powerpoint/2010/main" val="4107254049"/>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FE8149D-B7BA-40FC-B01D-ECDFB08783D9}"/>
              </a:ext>
            </a:extLst>
          </p:cNvPr>
          <p:cNvSpPr/>
          <p:nvPr/>
        </p:nvSpPr>
        <p:spPr>
          <a:xfrm>
            <a:off x="332509" y="293961"/>
            <a:ext cx="11416146" cy="6247864"/>
          </a:xfrm>
          <a:prstGeom prst="rect">
            <a:avLst/>
          </a:prstGeom>
        </p:spPr>
        <p:txBody>
          <a:bodyPr wrap="square">
            <a:spAutoFit/>
          </a:bodyPr>
          <a:lstStyle/>
          <a:p>
            <a:r>
              <a:rPr lang="en-US" sz="2000" b="1" dirty="0">
                <a:solidFill>
                  <a:srgbClr val="002060"/>
                </a:solidFill>
              </a:rPr>
              <a:t>What is the container OS?</a:t>
            </a:r>
          </a:p>
          <a:p>
            <a:r>
              <a:rPr lang="en-US" sz="2000" dirty="0">
                <a:solidFill>
                  <a:srgbClr val="002060"/>
                </a:solidFill>
              </a:rPr>
              <a:t>The container OS is the OS that is part of the packaged image. We have the flexibility to include different versions of Linux or Windows OSs in a container. This flexibility allows us to access specific OS features or install additional software our applications may use.</a:t>
            </a:r>
          </a:p>
          <a:p>
            <a:endParaRPr lang="en-US" sz="2000" dirty="0">
              <a:solidFill>
                <a:srgbClr val="002060"/>
              </a:solidFill>
            </a:endParaRPr>
          </a:p>
          <a:p>
            <a:endParaRPr lang="en-US" sz="2000" dirty="0">
              <a:solidFill>
                <a:srgbClr val="002060"/>
              </a:solidFill>
            </a:endParaRPr>
          </a:p>
          <a:p>
            <a:endParaRPr lang="en-US" sz="2000" dirty="0">
              <a:solidFill>
                <a:srgbClr val="002060"/>
              </a:solidFill>
            </a:endParaRPr>
          </a:p>
          <a:p>
            <a:endParaRPr lang="en-US" sz="2000" dirty="0">
              <a:solidFill>
                <a:srgbClr val="002060"/>
              </a:solidFill>
            </a:endParaRPr>
          </a:p>
          <a:p>
            <a:endParaRPr lang="en-US" sz="2000" dirty="0">
              <a:solidFill>
                <a:srgbClr val="002060"/>
              </a:solidFill>
            </a:endParaRPr>
          </a:p>
          <a:p>
            <a:endParaRPr lang="en-US" sz="2000" dirty="0">
              <a:solidFill>
                <a:srgbClr val="002060"/>
              </a:solidFill>
            </a:endParaRPr>
          </a:p>
          <a:p>
            <a:endParaRPr lang="en-US" sz="2000" dirty="0">
              <a:solidFill>
                <a:srgbClr val="002060"/>
              </a:solidFill>
            </a:endParaRPr>
          </a:p>
          <a:p>
            <a:endParaRPr lang="en-US" sz="2000" dirty="0">
              <a:solidFill>
                <a:srgbClr val="002060"/>
              </a:solidFill>
            </a:endParaRPr>
          </a:p>
          <a:p>
            <a:endParaRPr lang="en-US" sz="2000" dirty="0">
              <a:solidFill>
                <a:srgbClr val="002060"/>
              </a:solidFill>
            </a:endParaRPr>
          </a:p>
          <a:p>
            <a:endParaRPr lang="en-US" sz="2000" dirty="0">
              <a:solidFill>
                <a:srgbClr val="002060"/>
              </a:solidFill>
            </a:endParaRPr>
          </a:p>
          <a:p>
            <a:r>
              <a:rPr lang="en-US" sz="2000" dirty="0">
                <a:solidFill>
                  <a:srgbClr val="002060"/>
                </a:solidFill>
              </a:rPr>
              <a:t>Diagram showing a Docker image with an Ubuntu base OS and the dependency on the host OS Kernel.</a:t>
            </a:r>
          </a:p>
          <a:p>
            <a:endParaRPr lang="en-US" sz="2000" dirty="0">
              <a:solidFill>
                <a:srgbClr val="002060"/>
              </a:solidFill>
            </a:endParaRPr>
          </a:p>
          <a:p>
            <a:r>
              <a:rPr lang="en-US" sz="2000" dirty="0">
                <a:solidFill>
                  <a:srgbClr val="002060"/>
                </a:solidFill>
              </a:rPr>
              <a:t>The container OS is isolated from the host OS and is the environment in which we deploy and run our application. Combined with the image's immutability, this isolation means the environment for our application running in development is the same as in production.</a:t>
            </a:r>
          </a:p>
        </p:txBody>
      </p:sp>
      <p:sp>
        <p:nvSpPr>
          <p:cNvPr id="3" name="AutoShape 2" descr="Diagram showing a Docker image with an Ubuntu base OS and the dependency on the host OS Kernel.">
            <a:extLst>
              <a:ext uri="{FF2B5EF4-FFF2-40B4-BE49-F238E27FC236}">
                <a16:creationId xmlns:a16="http://schemas.microsoft.com/office/drawing/2014/main" id="{B3F065D3-8A33-49B7-8EE2-E7449DF93330}"/>
              </a:ext>
            </a:extLst>
          </p:cNvPr>
          <p:cNvSpPr>
            <a:spLocks noChangeAspect="1" noChangeArrowheads="1"/>
          </p:cNvSpPr>
          <p:nvPr/>
        </p:nvSpPr>
        <p:spPr bwMode="auto">
          <a:xfrm>
            <a:off x="5942013"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3">
            <a:extLst>
              <a:ext uri="{FF2B5EF4-FFF2-40B4-BE49-F238E27FC236}">
                <a16:creationId xmlns:a16="http://schemas.microsoft.com/office/drawing/2014/main" id="{05988D8D-681F-4EB3-87D1-2C72FEB6CD72}"/>
              </a:ext>
            </a:extLst>
          </p:cNvPr>
          <p:cNvPicPr>
            <a:picLocks noChangeAspect="1"/>
          </p:cNvPicPr>
          <p:nvPr/>
        </p:nvPicPr>
        <p:blipFill>
          <a:blip r:embed="rId2"/>
          <a:stretch>
            <a:fillRect/>
          </a:stretch>
        </p:blipFill>
        <p:spPr>
          <a:xfrm>
            <a:off x="440170" y="1746105"/>
            <a:ext cx="5501843" cy="2771199"/>
          </a:xfrm>
          <a:prstGeom prst="rect">
            <a:avLst/>
          </a:prstGeom>
        </p:spPr>
      </p:pic>
    </p:spTree>
    <p:extLst>
      <p:ext uri="{BB962C8B-B14F-4D97-AF65-F5344CB8AC3E}">
        <p14:creationId xmlns:p14="http://schemas.microsoft.com/office/powerpoint/2010/main" val="158981509"/>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A62FC50-99D8-4F9A-AA82-4B7F12742924}"/>
              </a:ext>
            </a:extLst>
          </p:cNvPr>
          <p:cNvSpPr txBox="1"/>
          <p:nvPr/>
        </p:nvSpPr>
        <p:spPr>
          <a:xfrm>
            <a:off x="509578" y="416859"/>
            <a:ext cx="11169667" cy="4308872"/>
          </a:xfrm>
          <a:prstGeom prst="rect">
            <a:avLst/>
          </a:prstGeom>
          <a:noFill/>
        </p:spPr>
        <p:txBody>
          <a:bodyPr wrap="square" lIns="0" tIns="0" rIns="0" bIns="0" rtlCol="0">
            <a:spAutoFit/>
          </a:bodyPr>
          <a:lstStyle/>
          <a:p>
            <a:pPr algn="ctr"/>
            <a:r>
              <a:rPr lang="en-IN" sz="4000" dirty="0">
                <a:solidFill>
                  <a:srgbClr val="002060"/>
                </a:solidFill>
                <a:latin typeface="Segoe UI Light" pitchFamily="34" charset="0"/>
              </a:rPr>
              <a:t>Now in real business applications we actually needs multiple containers to host our application in distributed environment across multiple clustered servers especially when we are using architecture like microservices.</a:t>
            </a:r>
          </a:p>
          <a:p>
            <a:pPr algn="ctr"/>
            <a:endParaRPr lang="en-IN" sz="4000" dirty="0">
              <a:solidFill>
                <a:srgbClr val="002060"/>
              </a:solidFill>
              <a:latin typeface="Segoe UI Light" pitchFamily="34" charset="0"/>
            </a:endParaRPr>
          </a:p>
          <a:p>
            <a:pPr algn="ctr"/>
            <a:r>
              <a:rPr lang="en-IN" sz="4000" dirty="0">
                <a:solidFill>
                  <a:srgbClr val="002060"/>
                </a:solidFill>
                <a:latin typeface="Segoe UI Light" pitchFamily="34" charset="0"/>
              </a:rPr>
              <a:t>Which introduces number of challenges like..</a:t>
            </a:r>
          </a:p>
        </p:txBody>
      </p:sp>
    </p:spTree>
    <p:extLst>
      <p:ext uri="{BB962C8B-B14F-4D97-AF65-F5344CB8AC3E}">
        <p14:creationId xmlns:p14="http://schemas.microsoft.com/office/powerpoint/2010/main" val="1088232438"/>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20F7C42-0BD7-4D20-9D50-C7089AA72B74}"/>
              </a:ext>
            </a:extLst>
          </p:cNvPr>
          <p:cNvPicPr>
            <a:picLocks noChangeAspect="1"/>
          </p:cNvPicPr>
          <p:nvPr/>
        </p:nvPicPr>
        <p:blipFill rotWithShape="1">
          <a:blip r:embed="rId2"/>
          <a:srcRect l="6093" t="10588" r="4143" b="6275"/>
          <a:stretch/>
        </p:blipFill>
        <p:spPr>
          <a:xfrm>
            <a:off x="0" y="-1"/>
            <a:ext cx="12188825" cy="6858001"/>
          </a:xfrm>
          <a:prstGeom prst="rect">
            <a:avLst/>
          </a:prstGeom>
        </p:spPr>
      </p:pic>
    </p:spTree>
    <p:extLst>
      <p:ext uri="{BB962C8B-B14F-4D97-AF65-F5344CB8AC3E}">
        <p14:creationId xmlns:p14="http://schemas.microsoft.com/office/powerpoint/2010/main" val="2621376754"/>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B09FC6C-F8B6-45F1-8495-5B63A8584E2A}"/>
              </a:ext>
            </a:extLst>
          </p:cNvPr>
          <p:cNvSpPr txBox="1"/>
          <p:nvPr/>
        </p:nvSpPr>
        <p:spPr>
          <a:xfrm>
            <a:off x="510986" y="416860"/>
            <a:ext cx="11066931" cy="4924425"/>
          </a:xfrm>
          <a:prstGeom prst="rect">
            <a:avLst/>
          </a:prstGeom>
          <a:noFill/>
        </p:spPr>
        <p:txBody>
          <a:bodyPr wrap="square" lIns="0" tIns="0" rIns="0" bIns="0" rtlCol="0">
            <a:spAutoFit/>
          </a:bodyPr>
          <a:lstStyle/>
          <a:p>
            <a:r>
              <a:rPr lang="en-IN" sz="4000" dirty="0">
                <a:solidFill>
                  <a:srgbClr val="002060"/>
                </a:solidFill>
                <a:latin typeface="Segoe UI Light" pitchFamily="34" charset="0"/>
              </a:rPr>
              <a:t>To handle these challenges orchestrator is coming in to the picture which will configure multiple nodes based on your clustered server requirements using YAML files </a:t>
            </a:r>
          </a:p>
          <a:p>
            <a:endParaRPr lang="en-IN" sz="4000" dirty="0">
              <a:solidFill>
                <a:srgbClr val="002060"/>
              </a:solidFill>
              <a:latin typeface="Segoe UI Light" pitchFamily="34" charset="0"/>
            </a:endParaRPr>
          </a:p>
          <a:p>
            <a:r>
              <a:rPr lang="en-IN" sz="4000" dirty="0">
                <a:solidFill>
                  <a:srgbClr val="002060"/>
                </a:solidFill>
                <a:latin typeface="Segoe UI Light" pitchFamily="34" charset="0"/>
              </a:rPr>
              <a:t>Some of the useful orchestrators are </a:t>
            </a:r>
          </a:p>
          <a:p>
            <a:pPr marL="571500" indent="-571500">
              <a:buFont typeface="Wingdings" panose="05000000000000000000" pitchFamily="2" charset="2"/>
              <a:buChar char="ü"/>
            </a:pPr>
            <a:r>
              <a:rPr lang="en-IN" sz="4000" dirty="0">
                <a:solidFill>
                  <a:srgbClr val="002060"/>
                </a:solidFill>
                <a:latin typeface="Segoe UI Light" pitchFamily="34" charset="0"/>
              </a:rPr>
              <a:t>Kubernetes</a:t>
            </a:r>
          </a:p>
          <a:p>
            <a:pPr marL="571500" indent="-571500">
              <a:buFont typeface="Wingdings" panose="05000000000000000000" pitchFamily="2" charset="2"/>
              <a:buChar char="ü"/>
            </a:pPr>
            <a:r>
              <a:rPr lang="en-IN" sz="4000" dirty="0">
                <a:solidFill>
                  <a:srgbClr val="002060"/>
                </a:solidFill>
                <a:latin typeface="Segoe UI Light" pitchFamily="34" charset="0"/>
              </a:rPr>
              <a:t>Service Fabric </a:t>
            </a:r>
          </a:p>
        </p:txBody>
      </p:sp>
    </p:spTree>
    <p:extLst>
      <p:ext uri="{BB962C8B-B14F-4D97-AF65-F5344CB8AC3E}">
        <p14:creationId xmlns:p14="http://schemas.microsoft.com/office/powerpoint/2010/main" val="2829713084"/>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674F27B-A779-4632-B595-3D66C759FDEA}"/>
              </a:ext>
            </a:extLst>
          </p:cNvPr>
          <p:cNvPicPr>
            <a:picLocks noChangeAspect="1"/>
          </p:cNvPicPr>
          <p:nvPr/>
        </p:nvPicPr>
        <p:blipFill rotWithShape="1">
          <a:blip r:embed="rId2"/>
          <a:srcRect l="8564" t="10784" r="3554" b="10196"/>
          <a:stretch/>
        </p:blipFill>
        <p:spPr>
          <a:xfrm>
            <a:off x="-1" y="0"/>
            <a:ext cx="12288243" cy="6858000"/>
          </a:xfrm>
          <a:prstGeom prst="rect">
            <a:avLst/>
          </a:prstGeom>
        </p:spPr>
      </p:pic>
    </p:spTree>
    <p:extLst>
      <p:ext uri="{BB962C8B-B14F-4D97-AF65-F5344CB8AC3E}">
        <p14:creationId xmlns:p14="http://schemas.microsoft.com/office/powerpoint/2010/main" val="206987159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CC75362-A701-4779-81D7-B80AF5AEECC0}"/>
              </a:ext>
            </a:extLst>
          </p:cNvPr>
          <p:cNvPicPr>
            <a:picLocks noChangeAspect="1"/>
          </p:cNvPicPr>
          <p:nvPr/>
        </p:nvPicPr>
        <p:blipFill>
          <a:blip r:embed="rId2"/>
          <a:stretch>
            <a:fillRect/>
          </a:stretch>
        </p:blipFill>
        <p:spPr>
          <a:xfrm>
            <a:off x="0" y="2955031"/>
            <a:ext cx="12199387" cy="3902969"/>
          </a:xfrm>
          <a:prstGeom prst="rect">
            <a:avLst/>
          </a:prstGeom>
        </p:spPr>
      </p:pic>
      <p:pic>
        <p:nvPicPr>
          <p:cNvPr id="3" name="Picture 2">
            <a:extLst>
              <a:ext uri="{FF2B5EF4-FFF2-40B4-BE49-F238E27FC236}">
                <a16:creationId xmlns:a16="http://schemas.microsoft.com/office/drawing/2014/main" id="{4585FDCD-6089-45CA-8CEE-52BD49BB9BCA}"/>
              </a:ext>
            </a:extLst>
          </p:cNvPr>
          <p:cNvPicPr>
            <a:picLocks noChangeAspect="1"/>
          </p:cNvPicPr>
          <p:nvPr/>
        </p:nvPicPr>
        <p:blipFill>
          <a:blip r:embed="rId3" cstate="print">
            <a:extLst>
              <a:ext uri="{BEBA8EAE-BF5A-486C-A8C5-ECC9F3942E4B}">
                <a14:imgProps xmlns:a14="http://schemas.microsoft.com/office/drawing/2010/main">
                  <a14:imgLayer r:embed="rId4">
                    <a14:imgEffect>
                      <a14:backgroundRemoval t="3071" b="100000" l="4458" r="97518">
                        <a14:foregroundMark x1="48116" y1="52646" x2="56618" y2="46869"/>
                        <a14:foregroundMark x1="40763" y1="55677" x2="43107" y2="55677"/>
                      </a14:backgroundRemoval>
                    </a14:imgEffect>
                  </a14:imgLayer>
                </a14:imgProps>
              </a:ext>
              <a:ext uri="{28A0092B-C50C-407E-A947-70E740481C1C}">
                <a14:useLocalDpi xmlns:a14="http://schemas.microsoft.com/office/drawing/2010/main" val="0"/>
              </a:ext>
            </a:extLst>
          </a:blip>
          <a:stretch>
            <a:fillRect/>
          </a:stretch>
        </p:blipFill>
        <p:spPr>
          <a:xfrm>
            <a:off x="9356705" y="272741"/>
            <a:ext cx="2358777" cy="2682290"/>
          </a:xfrm>
          <a:prstGeom prst="rect">
            <a:avLst/>
          </a:prstGeom>
        </p:spPr>
      </p:pic>
      <p:pic>
        <p:nvPicPr>
          <p:cNvPr id="4" name="Picture 2" descr="Microsoft Certified Trainer 2020-2021">
            <a:extLst>
              <a:ext uri="{FF2B5EF4-FFF2-40B4-BE49-F238E27FC236}">
                <a16:creationId xmlns:a16="http://schemas.microsoft.com/office/drawing/2014/main" id="{851F71C4-0890-4968-8EAB-8886E967C04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2332" y="258455"/>
            <a:ext cx="2682290" cy="268229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6263B12B-8351-483B-AEA0-CE4497E90826}"/>
              </a:ext>
            </a:extLst>
          </p:cNvPr>
          <p:cNvSpPr/>
          <p:nvPr/>
        </p:nvSpPr>
        <p:spPr>
          <a:xfrm>
            <a:off x="9303639" y="272741"/>
            <a:ext cx="2464908" cy="2682290"/>
          </a:xfrm>
          <a:prstGeom prst="rect">
            <a:avLst/>
          </a:prstGeom>
          <a:no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6A5543C6-D757-4959-8122-E22E72915514}"/>
              </a:ext>
            </a:extLst>
          </p:cNvPr>
          <p:cNvSpPr/>
          <p:nvPr/>
        </p:nvSpPr>
        <p:spPr>
          <a:xfrm>
            <a:off x="3827225" y="272741"/>
            <a:ext cx="5476414" cy="1261884"/>
          </a:xfrm>
          <a:prstGeom prst="rect">
            <a:avLst/>
          </a:prstGeom>
        </p:spPr>
        <p:txBody>
          <a:bodyPr wrap="square">
            <a:spAutoFit/>
          </a:bodyPr>
          <a:lstStyle/>
          <a:p>
            <a:pPr lvl="0"/>
            <a:r>
              <a:rPr lang="en-US" sz="4000" b="1" dirty="0">
                <a:solidFill>
                  <a:schemeClr val="tx2"/>
                </a:solidFill>
                <a:latin typeface="Calibri" panose="020F0502020204030204" pitchFamily="34" charset="0"/>
                <a:cs typeface="Calibri" panose="020F0502020204030204" pitchFamily="34" charset="0"/>
              </a:rPr>
              <a:t>Maruti Makwana</a:t>
            </a:r>
          </a:p>
          <a:p>
            <a:pPr lvl="0"/>
            <a:r>
              <a:rPr lang="en-US" spc="300" dirty="0">
                <a:solidFill>
                  <a:schemeClr val="tx2"/>
                </a:solidFill>
                <a:latin typeface="Calibri" panose="020F0502020204030204" pitchFamily="34" charset="0"/>
                <a:cs typeface="Calibri" panose="020F0502020204030204" pitchFamily="34" charset="0"/>
              </a:rPr>
              <a:t>Microsoft Certified Trainer</a:t>
            </a:r>
          </a:p>
          <a:p>
            <a:pPr lvl="0"/>
            <a:endParaRPr lang="en-US" spc="300" dirty="0">
              <a:solidFill>
                <a:schemeClr val="tx2"/>
              </a:solidFill>
              <a:latin typeface="Calibri" panose="020F0502020204030204" pitchFamily="34" charset="0"/>
              <a:cs typeface="Calibri" panose="020F0502020204030204" pitchFamily="34" charset="0"/>
            </a:endParaRPr>
          </a:p>
        </p:txBody>
      </p:sp>
      <p:pic>
        <p:nvPicPr>
          <p:cNvPr id="7" name="Picture 6">
            <a:extLst>
              <a:ext uri="{FF2B5EF4-FFF2-40B4-BE49-F238E27FC236}">
                <a16:creationId xmlns:a16="http://schemas.microsoft.com/office/drawing/2014/main" id="{7D5C1F3F-5D5C-4A42-A344-A665D1D3C2A4}"/>
              </a:ext>
            </a:extLst>
          </p:cNvPr>
          <p:cNvPicPr>
            <a:picLocks noChangeAspect="1"/>
          </p:cNvPicPr>
          <p:nvPr/>
        </p:nvPicPr>
        <p:blipFill>
          <a:blip r:embed="rId6"/>
          <a:stretch>
            <a:fillRect/>
          </a:stretch>
        </p:blipFill>
        <p:spPr>
          <a:xfrm>
            <a:off x="3332347" y="2145017"/>
            <a:ext cx="5918227" cy="795728"/>
          </a:xfrm>
          <a:prstGeom prst="rect">
            <a:avLst/>
          </a:prstGeom>
        </p:spPr>
      </p:pic>
      <p:sp>
        <p:nvSpPr>
          <p:cNvPr id="8" name="Arrow: Chevron 7">
            <a:extLst>
              <a:ext uri="{FF2B5EF4-FFF2-40B4-BE49-F238E27FC236}">
                <a16:creationId xmlns:a16="http://schemas.microsoft.com/office/drawing/2014/main" id="{94089992-15DA-41EC-AFBB-4CA6150F2ED0}"/>
              </a:ext>
            </a:extLst>
          </p:cNvPr>
          <p:cNvSpPr/>
          <p:nvPr/>
        </p:nvSpPr>
        <p:spPr>
          <a:xfrm>
            <a:off x="5137926" y="2178144"/>
            <a:ext cx="463639" cy="729473"/>
          </a:xfrm>
          <a:prstGeom prst="chevr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259614465"/>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CC613C-7496-4491-A91A-5C376FAB4226}"/>
              </a:ext>
            </a:extLst>
          </p:cNvPr>
          <p:cNvSpPr txBox="1"/>
          <p:nvPr/>
        </p:nvSpPr>
        <p:spPr>
          <a:xfrm>
            <a:off x="720436" y="290945"/>
            <a:ext cx="9533251" cy="4924425"/>
          </a:xfrm>
          <a:prstGeom prst="rect">
            <a:avLst/>
          </a:prstGeom>
          <a:noFill/>
        </p:spPr>
        <p:txBody>
          <a:bodyPr wrap="none" lIns="0" tIns="0" rIns="0" bIns="0" rtlCol="0">
            <a:spAutoFit/>
          </a:bodyPr>
          <a:lstStyle/>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Docker-containerization platform </a:t>
            </a:r>
          </a:p>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Image- app-code + Dep</a:t>
            </a:r>
          </a:p>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Container- Instance of an image</a:t>
            </a:r>
          </a:p>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Docker Client – CLI</a:t>
            </a:r>
          </a:p>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Docker Server – create, run, manage images</a:t>
            </a:r>
          </a:p>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REST API</a:t>
            </a:r>
          </a:p>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Docker Hub – image repository </a:t>
            </a:r>
          </a:p>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Kubernetes – container orchestrator tool </a:t>
            </a:r>
            <a:endParaRPr lang="en-US" sz="4000" dirty="0" err="1">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p:txBody>
      </p:sp>
    </p:spTree>
    <p:extLst>
      <p:ext uri="{BB962C8B-B14F-4D97-AF65-F5344CB8AC3E}">
        <p14:creationId xmlns:p14="http://schemas.microsoft.com/office/powerpoint/2010/main" val="1983760148"/>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9A4DBCB-486D-48C5-9948-5E46B1D1DDA1}"/>
              </a:ext>
            </a:extLst>
          </p:cNvPr>
          <p:cNvPicPr>
            <a:picLocks noChangeAspect="1"/>
          </p:cNvPicPr>
          <p:nvPr/>
        </p:nvPicPr>
        <p:blipFill>
          <a:blip r:embed="rId2"/>
          <a:stretch>
            <a:fillRect/>
          </a:stretch>
        </p:blipFill>
        <p:spPr>
          <a:xfrm>
            <a:off x="0" y="0"/>
            <a:ext cx="8956666" cy="6548718"/>
          </a:xfrm>
          <a:prstGeom prst="rect">
            <a:avLst/>
          </a:prstGeom>
        </p:spPr>
      </p:pic>
    </p:spTree>
    <p:extLst>
      <p:ext uri="{BB962C8B-B14F-4D97-AF65-F5344CB8AC3E}">
        <p14:creationId xmlns:p14="http://schemas.microsoft.com/office/powerpoint/2010/main" val="3393468894"/>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FAF1A47-B53D-43B9-B87A-E35341FDBE0B}"/>
              </a:ext>
            </a:extLst>
          </p:cNvPr>
          <p:cNvPicPr>
            <a:picLocks noChangeAspect="1"/>
          </p:cNvPicPr>
          <p:nvPr/>
        </p:nvPicPr>
        <p:blipFill>
          <a:blip r:embed="rId2"/>
          <a:stretch>
            <a:fillRect/>
          </a:stretch>
        </p:blipFill>
        <p:spPr>
          <a:xfrm>
            <a:off x="464556" y="193963"/>
            <a:ext cx="11259711" cy="4572000"/>
          </a:xfrm>
          <a:prstGeom prst="rect">
            <a:avLst/>
          </a:prstGeom>
        </p:spPr>
      </p:pic>
    </p:spTree>
    <p:extLst>
      <p:ext uri="{BB962C8B-B14F-4D97-AF65-F5344CB8AC3E}">
        <p14:creationId xmlns:p14="http://schemas.microsoft.com/office/powerpoint/2010/main" val="1200504383"/>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9FC04EC-464D-46D0-8A6E-2058F10598B4}"/>
              </a:ext>
            </a:extLst>
          </p:cNvPr>
          <p:cNvSpPr txBox="1"/>
          <p:nvPr/>
        </p:nvSpPr>
        <p:spPr>
          <a:xfrm>
            <a:off x="1347118" y="748961"/>
            <a:ext cx="9494587" cy="1846659"/>
          </a:xfrm>
          <a:prstGeom prst="rect">
            <a:avLst/>
          </a:prstGeom>
          <a:noFill/>
        </p:spPr>
        <p:txBody>
          <a:bodyPr wrap="none" lIns="0" tIns="0" rIns="0" bIns="0" rtlCol="0">
            <a:spAutoFit/>
          </a:bodyPr>
          <a:lstStyle/>
          <a:p>
            <a:pPr algn="ctr"/>
            <a:r>
              <a:rPr lang="en-IN" sz="4000" dirty="0">
                <a:solidFill>
                  <a:srgbClr val="002060"/>
                </a:solidFill>
                <a:latin typeface="Segoe UI Light" pitchFamily="34" charset="0"/>
              </a:rPr>
              <a:t>Download Docker For Windows and Install it</a:t>
            </a:r>
          </a:p>
          <a:p>
            <a:pPr algn="ctr"/>
            <a:endParaRPr lang="en-IN" sz="4000" dirty="0">
              <a:solidFill>
                <a:srgbClr val="002060"/>
              </a:solidFill>
              <a:latin typeface="Segoe UI Light" pitchFamily="34" charset="0"/>
            </a:endParaRPr>
          </a:p>
          <a:p>
            <a:pPr algn="ctr"/>
            <a:r>
              <a:rPr lang="en-IN" sz="4000" dirty="0">
                <a:solidFill>
                  <a:srgbClr val="002060"/>
                </a:solidFill>
                <a:latin typeface="Segoe UI Light" pitchFamily="34" charset="0"/>
              </a:rPr>
              <a:t>Then Login to it </a:t>
            </a:r>
          </a:p>
        </p:txBody>
      </p:sp>
    </p:spTree>
    <p:extLst>
      <p:ext uri="{BB962C8B-B14F-4D97-AF65-F5344CB8AC3E}">
        <p14:creationId xmlns:p14="http://schemas.microsoft.com/office/powerpoint/2010/main" val="2190364894"/>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2570B77-80D3-43D0-99C0-AB61163C6B82}"/>
              </a:ext>
            </a:extLst>
          </p:cNvPr>
          <p:cNvPicPr>
            <a:picLocks noChangeAspect="1"/>
          </p:cNvPicPr>
          <p:nvPr/>
        </p:nvPicPr>
        <p:blipFill rotWithShape="1">
          <a:blip r:embed="rId2"/>
          <a:srcRect l="4563" t="48235" r="72613"/>
          <a:stretch/>
        </p:blipFill>
        <p:spPr>
          <a:xfrm>
            <a:off x="900953" y="361823"/>
            <a:ext cx="4773706" cy="6496177"/>
          </a:xfrm>
          <a:prstGeom prst="rect">
            <a:avLst/>
          </a:prstGeom>
        </p:spPr>
      </p:pic>
    </p:spTree>
    <p:extLst>
      <p:ext uri="{BB962C8B-B14F-4D97-AF65-F5344CB8AC3E}">
        <p14:creationId xmlns:p14="http://schemas.microsoft.com/office/powerpoint/2010/main" val="3851279725"/>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88030FB-BE4E-4AA9-B7EA-6BFC551BD29F}"/>
              </a:ext>
            </a:extLst>
          </p:cNvPr>
          <p:cNvPicPr>
            <a:picLocks noChangeAspect="1"/>
          </p:cNvPicPr>
          <p:nvPr/>
        </p:nvPicPr>
        <p:blipFill>
          <a:blip r:embed="rId2"/>
          <a:stretch>
            <a:fillRect/>
          </a:stretch>
        </p:blipFill>
        <p:spPr>
          <a:xfrm>
            <a:off x="522287" y="322551"/>
            <a:ext cx="10038266" cy="5981267"/>
          </a:xfrm>
          <a:prstGeom prst="rect">
            <a:avLst/>
          </a:prstGeom>
        </p:spPr>
      </p:pic>
    </p:spTree>
    <p:extLst>
      <p:ext uri="{BB962C8B-B14F-4D97-AF65-F5344CB8AC3E}">
        <p14:creationId xmlns:p14="http://schemas.microsoft.com/office/powerpoint/2010/main" val="2963139866"/>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36F6815-F276-46E4-BBAE-0397B1C7D8BD}"/>
              </a:ext>
            </a:extLst>
          </p:cNvPr>
          <p:cNvPicPr>
            <a:picLocks noChangeAspect="1"/>
          </p:cNvPicPr>
          <p:nvPr/>
        </p:nvPicPr>
        <p:blipFill>
          <a:blip r:embed="rId2"/>
          <a:stretch>
            <a:fillRect/>
          </a:stretch>
        </p:blipFill>
        <p:spPr>
          <a:xfrm>
            <a:off x="329546" y="1088651"/>
            <a:ext cx="7891338" cy="5271807"/>
          </a:xfrm>
          <a:prstGeom prst="rect">
            <a:avLst/>
          </a:prstGeom>
        </p:spPr>
      </p:pic>
      <p:sp>
        <p:nvSpPr>
          <p:cNvPr id="3" name="TextBox 2">
            <a:extLst>
              <a:ext uri="{FF2B5EF4-FFF2-40B4-BE49-F238E27FC236}">
                <a16:creationId xmlns:a16="http://schemas.microsoft.com/office/drawing/2014/main" id="{E2B76866-7AC3-4293-9E80-C7C021D4EA3F}"/>
              </a:ext>
            </a:extLst>
          </p:cNvPr>
          <p:cNvSpPr txBox="1"/>
          <p:nvPr/>
        </p:nvSpPr>
        <p:spPr>
          <a:xfrm>
            <a:off x="1922929" y="484094"/>
            <a:ext cx="7135223" cy="615553"/>
          </a:xfrm>
          <a:prstGeom prst="rect">
            <a:avLst/>
          </a:prstGeom>
          <a:noFill/>
        </p:spPr>
        <p:txBody>
          <a:bodyPr wrap="none" lIns="0" tIns="0" rIns="0" bIns="0" rtlCol="0">
            <a:spAutoFit/>
          </a:bodyPr>
          <a:lstStyle/>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We are using windows containers</a:t>
            </a:r>
          </a:p>
        </p:txBody>
      </p:sp>
    </p:spTree>
    <p:extLst>
      <p:ext uri="{BB962C8B-B14F-4D97-AF65-F5344CB8AC3E}">
        <p14:creationId xmlns:p14="http://schemas.microsoft.com/office/powerpoint/2010/main" val="2164225156"/>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1468140"/>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656C535-C234-4740-90EB-047F85FAAEE0}"/>
              </a:ext>
            </a:extLst>
          </p:cNvPr>
          <p:cNvPicPr>
            <a:picLocks noChangeAspect="1"/>
          </p:cNvPicPr>
          <p:nvPr/>
        </p:nvPicPr>
        <p:blipFill rotWithShape="1">
          <a:blip r:embed="rId2"/>
          <a:srcRect l="5151" t="48235" r="72967"/>
          <a:stretch/>
        </p:blipFill>
        <p:spPr>
          <a:xfrm>
            <a:off x="578224" y="1105695"/>
            <a:ext cx="3872753" cy="5496811"/>
          </a:xfrm>
          <a:prstGeom prst="rect">
            <a:avLst/>
          </a:prstGeom>
        </p:spPr>
      </p:pic>
      <p:sp>
        <p:nvSpPr>
          <p:cNvPr id="3" name="TextBox 2">
            <a:extLst>
              <a:ext uri="{FF2B5EF4-FFF2-40B4-BE49-F238E27FC236}">
                <a16:creationId xmlns:a16="http://schemas.microsoft.com/office/drawing/2014/main" id="{772A6518-0D4A-42A0-8BF7-7FC3E26EB125}"/>
              </a:ext>
            </a:extLst>
          </p:cNvPr>
          <p:cNvSpPr txBox="1"/>
          <p:nvPr/>
        </p:nvSpPr>
        <p:spPr>
          <a:xfrm>
            <a:off x="4867836" y="2043953"/>
            <a:ext cx="7164334" cy="1231106"/>
          </a:xfrm>
          <a:prstGeom prst="rect">
            <a:avLst/>
          </a:prstGeom>
          <a:noFill/>
        </p:spPr>
        <p:txBody>
          <a:bodyPr wrap="none" lIns="0" tIns="0" rIns="0" bIns="0" rtlCol="0">
            <a:spAutoFit/>
          </a:bodyPr>
          <a:lstStyle/>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You can switch to </a:t>
            </a:r>
            <a:r>
              <a:rPr lang="en-IN" sz="4000" dirty="0" err="1">
                <a:gradFill>
                  <a:gsLst>
                    <a:gs pos="0">
                      <a:schemeClr val="tx1">
                        <a:lumMod val="75000"/>
                        <a:lumOff val="25000"/>
                      </a:schemeClr>
                    </a:gs>
                    <a:gs pos="80000">
                      <a:schemeClr val="tx1">
                        <a:lumMod val="65000"/>
                        <a:lumOff val="35000"/>
                      </a:schemeClr>
                    </a:gs>
                  </a:gsLst>
                  <a:lin ang="16200000" scaled="0"/>
                </a:gradFill>
                <a:latin typeface="Segoe UI Light" pitchFamily="34" charset="0"/>
              </a:rPr>
              <a:t>linux</a:t>
            </a:r>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 containers</a:t>
            </a:r>
          </a:p>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If your OS is supporting it </a:t>
            </a:r>
          </a:p>
        </p:txBody>
      </p:sp>
    </p:spTree>
    <p:extLst>
      <p:ext uri="{BB962C8B-B14F-4D97-AF65-F5344CB8AC3E}">
        <p14:creationId xmlns:p14="http://schemas.microsoft.com/office/powerpoint/2010/main" val="2349519061"/>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1EBD710-B367-4215-A53A-C6ABCE090D2B}"/>
              </a:ext>
            </a:extLst>
          </p:cNvPr>
          <p:cNvPicPr>
            <a:picLocks noChangeAspect="1"/>
          </p:cNvPicPr>
          <p:nvPr/>
        </p:nvPicPr>
        <p:blipFill rotWithShape="1">
          <a:blip r:embed="rId2"/>
          <a:srcRect l="4563" t="48235" r="72613"/>
          <a:stretch/>
        </p:blipFill>
        <p:spPr>
          <a:xfrm>
            <a:off x="0" y="1761565"/>
            <a:ext cx="3612165" cy="4915523"/>
          </a:xfrm>
          <a:prstGeom prst="rect">
            <a:avLst/>
          </a:prstGeom>
        </p:spPr>
      </p:pic>
      <p:cxnSp>
        <p:nvCxnSpPr>
          <p:cNvPr id="5" name="Straight Connector 4">
            <a:extLst>
              <a:ext uri="{FF2B5EF4-FFF2-40B4-BE49-F238E27FC236}">
                <a16:creationId xmlns:a16="http://schemas.microsoft.com/office/drawing/2014/main" id="{5ACB737E-EDAD-4862-95CA-7B8ADB9720E0}"/>
              </a:ext>
            </a:extLst>
          </p:cNvPr>
          <p:cNvCxnSpPr/>
          <p:nvPr/>
        </p:nvCxnSpPr>
        <p:spPr>
          <a:xfrm flipV="1">
            <a:off x="1532965" y="1266888"/>
            <a:ext cx="820270" cy="13015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FA2623A5-D6A7-44CC-8C4D-346D7C02B2AA}"/>
              </a:ext>
            </a:extLst>
          </p:cNvPr>
          <p:cNvCxnSpPr/>
          <p:nvPr/>
        </p:nvCxnSpPr>
        <p:spPr>
          <a:xfrm flipH="1">
            <a:off x="9265024" y="5715000"/>
            <a:ext cx="1317811" cy="470647"/>
          </a:xfrm>
          <a:prstGeom prst="line">
            <a:avLst/>
          </a:prstGeom>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D6C32DF7-DC5D-4138-8374-B142C451BA9C}"/>
              </a:ext>
            </a:extLst>
          </p:cNvPr>
          <p:cNvPicPr>
            <a:picLocks noChangeAspect="1"/>
          </p:cNvPicPr>
          <p:nvPr/>
        </p:nvPicPr>
        <p:blipFill>
          <a:blip r:embed="rId3"/>
          <a:stretch>
            <a:fillRect/>
          </a:stretch>
        </p:blipFill>
        <p:spPr>
          <a:xfrm>
            <a:off x="3886200" y="672353"/>
            <a:ext cx="7915275" cy="5410200"/>
          </a:xfrm>
          <a:prstGeom prst="rect">
            <a:avLst/>
          </a:prstGeom>
        </p:spPr>
      </p:pic>
    </p:spTree>
    <p:extLst>
      <p:ext uri="{BB962C8B-B14F-4D97-AF65-F5344CB8AC3E}">
        <p14:creationId xmlns:p14="http://schemas.microsoft.com/office/powerpoint/2010/main" val="219029886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lue Welcome shape">
            <a:extLst>
              <a:ext uri="{FF2B5EF4-FFF2-40B4-BE49-F238E27FC236}">
                <a16:creationId xmlns:a16="http://schemas.microsoft.com/office/drawing/2014/main" id="{31042D60-1DE0-4206-B4F1-8FA5E2EBC836}"/>
              </a:ext>
            </a:extLst>
          </p:cNvPr>
          <p:cNvSpPr/>
          <p:nvPr/>
        </p:nvSpPr>
        <p:spPr bwMode="auto">
          <a:xfrm>
            <a:off x="169818" y="214953"/>
            <a:ext cx="11812676" cy="814863"/>
          </a:xfrm>
          <a:prstGeom prst="rect">
            <a:avLst/>
          </a:prstGeom>
          <a:solidFill>
            <a:schemeClr val="accent5"/>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solidFill>
                <a:schemeClr val="accent5"/>
              </a:solidFill>
            </a:endParaRPr>
          </a:p>
        </p:txBody>
      </p:sp>
      <p:sp>
        <p:nvSpPr>
          <p:cNvPr id="3" name="Presentation Title Rectangle">
            <a:extLst>
              <a:ext uri="{FF2B5EF4-FFF2-40B4-BE49-F238E27FC236}">
                <a16:creationId xmlns:a16="http://schemas.microsoft.com/office/drawing/2014/main" id="{35D865FE-E1A1-4938-8F6D-84C84A662B9E}"/>
              </a:ext>
            </a:extLst>
          </p:cNvPr>
          <p:cNvSpPr txBox="1">
            <a:spLocks/>
          </p:cNvSpPr>
          <p:nvPr/>
        </p:nvSpPr>
        <p:spPr>
          <a:xfrm>
            <a:off x="411730" y="214953"/>
            <a:ext cx="11570764" cy="768272"/>
          </a:xfrm>
          <a:prstGeom prst="rect">
            <a:avLst/>
          </a:prstGeom>
          <a:noFill/>
        </p:spPr>
        <p:txBody>
          <a:bodyPr lIns="182880" rIns="137160" anchor="ctr" anchorCtr="0">
            <a:noAutofit/>
          </a:bodyPr>
          <a:lstStyle>
            <a:lvl1pPr algn="l" defTabSz="914363" rtl="0" eaLnBrk="1" latinLnBrk="0" hangingPunct="1">
              <a:lnSpc>
                <a:spcPct val="90000"/>
              </a:lnSpc>
              <a:spcBef>
                <a:spcPct val="0"/>
              </a:spcBef>
              <a:buNone/>
              <a:defRPr lang="en-US" sz="3600" b="1" i="0" kern="1200" cap="none" spc="-100" baseline="0">
                <a:ln w="3175">
                  <a:noFill/>
                </a:ln>
                <a:gradFill flip="none" rotWithShape="1">
                  <a:gsLst>
                    <a:gs pos="4583">
                      <a:srgbClr val="FFFFFF"/>
                    </a:gs>
                    <a:gs pos="100000">
                      <a:srgbClr val="FFFFFF"/>
                    </a:gs>
                  </a:gsLst>
                  <a:lin ang="5400000" scaled="0"/>
                  <a:tileRect/>
                </a:gradFill>
                <a:effectLst/>
                <a:latin typeface="+mj-lt"/>
                <a:ea typeface="+mn-ea"/>
                <a:cs typeface="Arial" charset="0"/>
              </a:defRPr>
            </a:lvl1pPr>
          </a:lstStyle>
          <a:p>
            <a:pPr algn="ctr"/>
            <a:r>
              <a:rPr lang="en-US" b="0" spc="0" dirty="0"/>
              <a:t>Session AGENDA</a:t>
            </a:r>
            <a:endParaRPr lang="en-US" sz="4000" b="0" spc="0" dirty="0">
              <a:solidFill>
                <a:schemeClr val="bg1">
                  <a:lumMod val="95000"/>
                </a:schemeClr>
              </a:solidFill>
              <a:latin typeface="Segoe UI Light" pitchFamily="34" charset="0"/>
            </a:endParaRPr>
          </a:p>
        </p:txBody>
      </p:sp>
      <p:sp>
        <p:nvSpPr>
          <p:cNvPr id="8" name="Blue Welcome shape">
            <a:extLst>
              <a:ext uri="{FF2B5EF4-FFF2-40B4-BE49-F238E27FC236}">
                <a16:creationId xmlns:a16="http://schemas.microsoft.com/office/drawing/2014/main" id="{ED58C5D9-2E94-47EA-B803-58C712D84267}"/>
              </a:ext>
            </a:extLst>
          </p:cNvPr>
          <p:cNvSpPr/>
          <p:nvPr/>
        </p:nvSpPr>
        <p:spPr bwMode="auto">
          <a:xfrm>
            <a:off x="169818" y="214953"/>
            <a:ext cx="11812676" cy="1338714"/>
          </a:xfrm>
          <a:prstGeom prst="rect">
            <a:avLst/>
          </a:prstGeom>
          <a:solidFill>
            <a:schemeClr val="accent5">
              <a:lumMod val="50000"/>
            </a:schemeClr>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 name="Presentation Title Rectangle">
            <a:extLst>
              <a:ext uri="{FF2B5EF4-FFF2-40B4-BE49-F238E27FC236}">
                <a16:creationId xmlns:a16="http://schemas.microsoft.com/office/drawing/2014/main" id="{386F71F3-04DE-45DA-BD73-64F3C45C5E14}"/>
              </a:ext>
            </a:extLst>
          </p:cNvPr>
          <p:cNvSpPr txBox="1">
            <a:spLocks/>
          </p:cNvSpPr>
          <p:nvPr/>
        </p:nvSpPr>
        <p:spPr>
          <a:xfrm>
            <a:off x="411730" y="214952"/>
            <a:ext cx="11570764" cy="1338715"/>
          </a:xfrm>
          <a:prstGeom prst="rect">
            <a:avLst/>
          </a:prstGeom>
          <a:noFill/>
        </p:spPr>
        <p:txBody>
          <a:bodyPr lIns="182880" rIns="137160" anchor="ctr" anchorCtr="0">
            <a:noAutofit/>
          </a:bodyPr>
          <a:lstStyle>
            <a:lvl1pPr algn="l" defTabSz="914363" rtl="0" eaLnBrk="1" latinLnBrk="0" hangingPunct="1">
              <a:lnSpc>
                <a:spcPct val="90000"/>
              </a:lnSpc>
              <a:spcBef>
                <a:spcPct val="0"/>
              </a:spcBef>
              <a:buNone/>
              <a:defRPr lang="en-US" sz="3600" b="1" i="0" kern="1200" cap="none" spc="-100" baseline="0">
                <a:ln w="3175">
                  <a:noFill/>
                </a:ln>
                <a:gradFill flip="none" rotWithShape="1">
                  <a:gsLst>
                    <a:gs pos="4583">
                      <a:srgbClr val="FFFFFF"/>
                    </a:gs>
                    <a:gs pos="100000">
                      <a:srgbClr val="FFFFFF"/>
                    </a:gs>
                  </a:gsLst>
                  <a:lin ang="5400000" scaled="0"/>
                  <a:tileRect/>
                </a:gradFill>
                <a:effectLst/>
                <a:latin typeface="+mj-lt"/>
                <a:ea typeface="+mn-ea"/>
                <a:cs typeface="Arial" charset="0"/>
              </a:defRPr>
            </a:lvl1pPr>
          </a:lstStyle>
          <a:p>
            <a:pPr algn="ctr"/>
            <a:r>
              <a:rPr lang="en-US" b="0" dirty="0"/>
              <a:t>Developing Microservices with Containers, Kubernetes and Microsoft Azure</a:t>
            </a:r>
          </a:p>
        </p:txBody>
      </p:sp>
      <p:sp>
        <p:nvSpPr>
          <p:cNvPr id="10" name="Rectangle 9">
            <a:extLst>
              <a:ext uri="{FF2B5EF4-FFF2-40B4-BE49-F238E27FC236}">
                <a16:creationId xmlns:a16="http://schemas.microsoft.com/office/drawing/2014/main" id="{9B411D73-B875-4A40-A167-7017E1C3DA59}"/>
              </a:ext>
            </a:extLst>
          </p:cNvPr>
          <p:cNvSpPr/>
          <p:nvPr/>
        </p:nvSpPr>
        <p:spPr>
          <a:xfrm>
            <a:off x="411730" y="1951672"/>
            <a:ext cx="11392343" cy="3970318"/>
          </a:xfrm>
          <a:prstGeom prst="rect">
            <a:avLst/>
          </a:prstGeom>
        </p:spPr>
        <p:txBody>
          <a:bodyPr wrap="square">
            <a:spAutoFit/>
          </a:bodyPr>
          <a:lstStyle/>
          <a:p>
            <a:r>
              <a:rPr lang="en-US" b="1" dirty="0">
                <a:solidFill>
                  <a:srgbClr val="002060"/>
                </a:solidFill>
                <a:latin typeface="Open Sans"/>
              </a:rPr>
              <a:t>Containers</a:t>
            </a:r>
          </a:p>
          <a:p>
            <a:r>
              <a:rPr lang="en-US" dirty="0">
                <a:solidFill>
                  <a:srgbClr val="002060"/>
                </a:solidFill>
                <a:latin typeface="Open Sans"/>
              </a:rPr>
              <a:t>What is this Container-thing developers are talking about. And why should you use it? In this module you will get an overview of what containers are, and how to use them on and with Windows and Linux.</a:t>
            </a:r>
          </a:p>
          <a:p>
            <a:endParaRPr lang="en-US" b="0" i="0" dirty="0">
              <a:solidFill>
                <a:srgbClr val="002060"/>
              </a:solidFill>
              <a:effectLst/>
              <a:latin typeface="Open Sans"/>
            </a:endParaRPr>
          </a:p>
          <a:p>
            <a:r>
              <a:rPr lang="en-US" b="1" dirty="0">
                <a:solidFill>
                  <a:srgbClr val="002060"/>
                </a:solidFill>
              </a:rPr>
              <a:t>Docker</a:t>
            </a:r>
          </a:p>
          <a:p>
            <a:r>
              <a:rPr lang="en-US" dirty="0">
                <a:solidFill>
                  <a:srgbClr val="002060"/>
                </a:solidFill>
              </a:rPr>
              <a:t>A container needs to be hosted and run on a container runtime. Multiple options exist here like </a:t>
            </a:r>
            <a:r>
              <a:rPr lang="en-US" dirty="0" err="1">
                <a:solidFill>
                  <a:srgbClr val="002060"/>
                </a:solidFill>
              </a:rPr>
              <a:t>rkt</a:t>
            </a:r>
            <a:r>
              <a:rPr lang="en-US" dirty="0">
                <a:solidFill>
                  <a:srgbClr val="002060"/>
                </a:solidFill>
              </a:rPr>
              <a:t>, </a:t>
            </a:r>
            <a:r>
              <a:rPr lang="en-US" dirty="0" err="1">
                <a:solidFill>
                  <a:srgbClr val="002060"/>
                </a:solidFill>
              </a:rPr>
              <a:t>CloudFoundry</a:t>
            </a:r>
            <a:r>
              <a:rPr lang="en-US" dirty="0">
                <a:solidFill>
                  <a:srgbClr val="002060"/>
                </a:solidFill>
              </a:rPr>
              <a:t> </a:t>
            </a:r>
            <a:r>
              <a:rPr lang="en-US" dirty="0" err="1">
                <a:solidFill>
                  <a:srgbClr val="002060"/>
                </a:solidFill>
              </a:rPr>
              <a:t>cr</a:t>
            </a:r>
            <a:r>
              <a:rPr lang="en-US" dirty="0">
                <a:solidFill>
                  <a:srgbClr val="002060"/>
                </a:solidFill>
              </a:rPr>
              <a:t>, ... In this course we will focus on the most popular one: Docker. You will learn how to create, run and scale containers using Docker.</a:t>
            </a:r>
          </a:p>
          <a:p>
            <a:endParaRPr lang="en-US" b="0" i="0" dirty="0">
              <a:solidFill>
                <a:srgbClr val="002060"/>
              </a:solidFill>
              <a:effectLst/>
              <a:latin typeface="Open Sans"/>
            </a:endParaRPr>
          </a:p>
          <a:p>
            <a:r>
              <a:rPr lang="en-US" b="1" dirty="0">
                <a:solidFill>
                  <a:srgbClr val="002060"/>
                </a:solidFill>
              </a:rPr>
              <a:t>Add ASP.NET Applications to Containers</a:t>
            </a:r>
          </a:p>
          <a:p>
            <a:r>
              <a:rPr lang="en-US" dirty="0">
                <a:solidFill>
                  <a:srgbClr val="002060"/>
                </a:solidFill>
              </a:rPr>
              <a:t>Now that you know what a container is, how do you get your applications in a container? You will learn how to create Docker containers with your application in it. We will start by migrating existing applications, and then move to creating multiple services orchestrated for working together.</a:t>
            </a:r>
          </a:p>
          <a:p>
            <a:endParaRPr lang="en-US" b="0" i="0" dirty="0">
              <a:solidFill>
                <a:srgbClr val="666E70"/>
              </a:solidFill>
              <a:effectLst/>
              <a:latin typeface="Open Sans"/>
            </a:endParaRPr>
          </a:p>
        </p:txBody>
      </p:sp>
    </p:spTree>
    <p:extLst>
      <p:ext uri="{BB962C8B-B14F-4D97-AF65-F5344CB8AC3E}">
        <p14:creationId xmlns:p14="http://schemas.microsoft.com/office/powerpoint/2010/main" val="4131061353"/>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CF8A6F8-F169-4AB4-BD0F-77204A386A53}"/>
              </a:ext>
            </a:extLst>
          </p:cNvPr>
          <p:cNvSpPr txBox="1"/>
          <p:nvPr/>
        </p:nvSpPr>
        <p:spPr>
          <a:xfrm>
            <a:off x="525686" y="858982"/>
            <a:ext cx="11056714" cy="4882747"/>
          </a:xfrm>
          <a:prstGeom prst="rect">
            <a:avLst/>
          </a:prstGeom>
          <a:noFill/>
        </p:spPr>
        <p:txBody>
          <a:bodyPr wrap="square" lIns="0" tIns="0" rIns="0" bIns="0" rtlCol="0">
            <a:spAutoFit/>
          </a:bodyPr>
          <a:lstStyle/>
          <a:p>
            <a:pPr>
              <a:lnSpc>
                <a:spcPct val="150000"/>
              </a:lnSpc>
            </a:pPr>
            <a:r>
              <a:rPr lang="en-IN" sz="36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Image = code + dep</a:t>
            </a:r>
          </a:p>
          <a:p>
            <a:pPr>
              <a:lnSpc>
                <a:spcPct val="150000"/>
              </a:lnSpc>
            </a:pPr>
            <a:r>
              <a:rPr lang="en-IN" sz="36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Container = instance of an image</a:t>
            </a:r>
          </a:p>
          <a:p>
            <a:pPr>
              <a:lnSpc>
                <a:spcPct val="150000"/>
              </a:lnSpc>
            </a:pPr>
            <a:r>
              <a:rPr lang="en-IN" sz="36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Docker client = CLI for docker</a:t>
            </a:r>
          </a:p>
          <a:p>
            <a:pPr>
              <a:lnSpc>
                <a:spcPct val="150000"/>
              </a:lnSpc>
            </a:pPr>
            <a:r>
              <a:rPr lang="en-IN" sz="36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Docker server = responsible for docker operations</a:t>
            </a:r>
          </a:p>
          <a:p>
            <a:pPr>
              <a:lnSpc>
                <a:spcPct val="150000"/>
              </a:lnSpc>
            </a:pPr>
            <a:r>
              <a:rPr lang="en-IN" sz="36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Docker hub = image repository</a:t>
            </a:r>
          </a:p>
          <a:p>
            <a:pPr>
              <a:lnSpc>
                <a:spcPct val="150000"/>
              </a:lnSpc>
            </a:pPr>
            <a:r>
              <a:rPr lang="en-IN" sz="36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Node = VM</a:t>
            </a:r>
            <a:endParaRPr lang="en-US" sz="3600" dirty="0" err="1">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p:txBody>
      </p:sp>
    </p:spTree>
    <p:extLst>
      <p:ext uri="{BB962C8B-B14F-4D97-AF65-F5344CB8AC3E}">
        <p14:creationId xmlns:p14="http://schemas.microsoft.com/office/powerpoint/2010/main" val="2432752761"/>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92E0634-5A10-4EE2-8CAD-56A57F40348A}"/>
              </a:ext>
            </a:extLst>
          </p:cNvPr>
          <p:cNvPicPr>
            <a:picLocks noChangeAspect="1"/>
          </p:cNvPicPr>
          <p:nvPr/>
        </p:nvPicPr>
        <p:blipFill>
          <a:blip r:embed="rId2"/>
          <a:stretch>
            <a:fillRect/>
          </a:stretch>
        </p:blipFill>
        <p:spPr>
          <a:xfrm>
            <a:off x="0" y="0"/>
            <a:ext cx="12225984" cy="6858000"/>
          </a:xfrm>
          <a:prstGeom prst="rect">
            <a:avLst/>
          </a:prstGeom>
        </p:spPr>
      </p:pic>
    </p:spTree>
    <p:extLst>
      <p:ext uri="{BB962C8B-B14F-4D97-AF65-F5344CB8AC3E}">
        <p14:creationId xmlns:p14="http://schemas.microsoft.com/office/powerpoint/2010/main" val="2586983766"/>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E93DD6D-539A-415C-952F-96921C1D7698}"/>
              </a:ext>
            </a:extLst>
          </p:cNvPr>
          <p:cNvPicPr>
            <a:picLocks noChangeAspect="1"/>
          </p:cNvPicPr>
          <p:nvPr/>
        </p:nvPicPr>
        <p:blipFill>
          <a:blip r:embed="rId2"/>
          <a:stretch>
            <a:fillRect/>
          </a:stretch>
        </p:blipFill>
        <p:spPr>
          <a:xfrm>
            <a:off x="692331" y="1154250"/>
            <a:ext cx="9570637" cy="5132210"/>
          </a:xfrm>
          <a:prstGeom prst="rect">
            <a:avLst/>
          </a:prstGeom>
        </p:spPr>
      </p:pic>
      <p:sp>
        <p:nvSpPr>
          <p:cNvPr id="3" name="TextBox 2">
            <a:extLst>
              <a:ext uri="{FF2B5EF4-FFF2-40B4-BE49-F238E27FC236}">
                <a16:creationId xmlns:a16="http://schemas.microsoft.com/office/drawing/2014/main" id="{3DF65E2D-9DA9-4092-BF91-CD6CE93B2156}"/>
              </a:ext>
            </a:extLst>
          </p:cNvPr>
          <p:cNvSpPr txBox="1"/>
          <p:nvPr/>
        </p:nvSpPr>
        <p:spPr>
          <a:xfrm>
            <a:off x="692331" y="386874"/>
            <a:ext cx="8188433" cy="738664"/>
          </a:xfrm>
          <a:prstGeom prst="rect">
            <a:avLst/>
          </a:prstGeom>
          <a:noFill/>
        </p:spPr>
        <p:txBody>
          <a:bodyPr wrap="square" lIns="0" tIns="0" rIns="0" bIns="0" rtlCol="0">
            <a:spAutoFit/>
          </a:bodyPr>
          <a:lstStyle/>
          <a:p>
            <a:r>
              <a:rPr lang="en-IN" sz="2400" dirty="0">
                <a:gradFill>
                  <a:gsLst>
                    <a:gs pos="0">
                      <a:schemeClr val="tx1">
                        <a:lumMod val="75000"/>
                        <a:lumOff val="25000"/>
                      </a:schemeClr>
                    </a:gs>
                    <a:gs pos="80000">
                      <a:schemeClr val="tx1">
                        <a:lumMod val="65000"/>
                        <a:lumOff val="35000"/>
                      </a:schemeClr>
                    </a:gs>
                  </a:gsLst>
                  <a:lin ang="16200000" scaled="0"/>
                </a:gradFill>
                <a:latin typeface="Segoe UI Light" pitchFamily="34" charset="0"/>
                <a:hlinkClick r:id="rId3"/>
              </a:rPr>
              <a:t>https://github.com/docker-library/official-images</a:t>
            </a:r>
            <a:endParaRPr lang="en-IN" sz="2400" dirty="0">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a:p>
            <a:endParaRPr lang="en-IN" sz="2400" dirty="0">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p:txBody>
      </p:sp>
    </p:spTree>
    <p:extLst>
      <p:ext uri="{BB962C8B-B14F-4D97-AF65-F5344CB8AC3E}">
        <p14:creationId xmlns:p14="http://schemas.microsoft.com/office/powerpoint/2010/main" val="1446017328"/>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CF9730F-4179-4341-8ECA-FF06D0173477}"/>
              </a:ext>
            </a:extLst>
          </p:cNvPr>
          <p:cNvPicPr>
            <a:picLocks noChangeAspect="1"/>
          </p:cNvPicPr>
          <p:nvPr/>
        </p:nvPicPr>
        <p:blipFill>
          <a:blip r:embed="rId2"/>
          <a:stretch>
            <a:fillRect/>
          </a:stretch>
        </p:blipFill>
        <p:spPr>
          <a:xfrm>
            <a:off x="188840" y="1948429"/>
            <a:ext cx="9673428" cy="3575238"/>
          </a:xfrm>
          <a:prstGeom prst="rect">
            <a:avLst/>
          </a:prstGeom>
        </p:spPr>
      </p:pic>
      <p:sp>
        <p:nvSpPr>
          <p:cNvPr id="3" name="Rectangle 2">
            <a:extLst>
              <a:ext uri="{FF2B5EF4-FFF2-40B4-BE49-F238E27FC236}">
                <a16:creationId xmlns:a16="http://schemas.microsoft.com/office/drawing/2014/main" id="{854725AF-D3B5-46C4-B5B1-6CED1A086B40}"/>
              </a:ext>
            </a:extLst>
          </p:cNvPr>
          <p:cNvSpPr/>
          <p:nvPr/>
        </p:nvSpPr>
        <p:spPr>
          <a:xfrm>
            <a:off x="435619" y="527259"/>
            <a:ext cx="4864537" cy="369332"/>
          </a:xfrm>
          <a:prstGeom prst="rect">
            <a:avLst/>
          </a:prstGeom>
        </p:spPr>
        <p:txBody>
          <a:bodyPr wrap="none">
            <a:spAutoFit/>
          </a:bodyPr>
          <a:lstStyle/>
          <a:p>
            <a:r>
              <a:rPr lang="en-IN" dirty="0">
                <a:hlinkClick r:id="rId3"/>
              </a:rPr>
              <a:t>https://github.com/docker-library/hello-world</a:t>
            </a:r>
            <a:endParaRPr lang="en-IN" dirty="0"/>
          </a:p>
        </p:txBody>
      </p:sp>
    </p:spTree>
    <p:extLst>
      <p:ext uri="{BB962C8B-B14F-4D97-AF65-F5344CB8AC3E}">
        <p14:creationId xmlns:p14="http://schemas.microsoft.com/office/powerpoint/2010/main" val="2304275508"/>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DEFD163-79FB-4B66-B9BF-577F766623ED}"/>
              </a:ext>
            </a:extLst>
          </p:cNvPr>
          <p:cNvPicPr>
            <a:picLocks noChangeAspect="1"/>
          </p:cNvPicPr>
          <p:nvPr/>
        </p:nvPicPr>
        <p:blipFill>
          <a:blip r:embed="rId2"/>
          <a:stretch>
            <a:fillRect/>
          </a:stretch>
        </p:blipFill>
        <p:spPr>
          <a:xfrm>
            <a:off x="337107" y="2046641"/>
            <a:ext cx="11007608" cy="1909483"/>
          </a:xfrm>
          <a:prstGeom prst="rect">
            <a:avLst/>
          </a:prstGeom>
        </p:spPr>
      </p:pic>
      <p:pic>
        <p:nvPicPr>
          <p:cNvPr id="3" name="Picture 2">
            <a:extLst>
              <a:ext uri="{FF2B5EF4-FFF2-40B4-BE49-F238E27FC236}">
                <a16:creationId xmlns:a16="http://schemas.microsoft.com/office/drawing/2014/main" id="{79CFFF71-2527-4326-B2F0-10CE366C3650}"/>
              </a:ext>
            </a:extLst>
          </p:cNvPr>
          <p:cNvPicPr>
            <a:picLocks noChangeAspect="1"/>
          </p:cNvPicPr>
          <p:nvPr/>
        </p:nvPicPr>
        <p:blipFill>
          <a:blip r:embed="rId3"/>
          <a:stretch>
            <a:fillRect/>
          </a:stretch>
        </p:blipFill>
        <p:spPr>
          <a:xfrm>
            <a:off x="337107" y="4160520"/>
            <a:ext cx="10805898" cy="2299447"/>
          </a:xfrm>
          <a:prstGeom prst="rect">
            <a:avLst/>
          </a:prstGeom>
        </p:spPr>
      </p:pic>
      <p:sp>
        <p:nvSpPr>
          <p:cNvPr id="4" name="TextBox 3">
            <a:extLst>
              <a:ext uri="{FF2B5EF4-FFF2-40B4-BE49-F238E27FC236}">
                <a16:creationId xmlns:a16="http://schemas.microsoft.com/office/drawing/2014/main" id="{78719B91-A232-491A-8743-081B5A0A1D8A}"/>
              </a:ext>
            </a:extLst>
          </p:cNvPr>
          <p:cNvSpPr txBox="1"/>
          <p:nvPr/>
        </p:nvSpPr>
        <p:spPr>
          <a:xfrm>
            <a:off x="337107" y="1021114"/>
            <a:ext cx="10180992" cy="615553"/>
          </a:xfrm>
          <a:prstGeom prst="rect">
            <a:avLst/>
          </a:prstGeom>
          <a:noFill/>
        </p:spPr>
        <p:txBody>
          <a:bodyPr wrap="none" lIns="0" tIns="0" rIns="0" bIns="0" rtlCol="0">
            <a:spAutoFit/>
          </a:bodyPr>
          <a:lstStyle/>
          <a:p>
            <a:r>
              <a:rPr lang="en-IN" sz="4000" dirty="0">
                <a:solidFill>
                  <a:srgbClr val="FF0000"/>
                </a:solidFill>
                <a:latin typeface="Segoe UI Light" pitchFamily="34" charset="0"/>
              </a:rPr>
              <a:t>docker run -d -p 6379:6379 --name redis1 </a:t>
            </a:r>
            <a:r>
              <a:rPr lang="en-IN" sz="4000" dirty="0" err="1">
                <a:solidFill>
                  <a:srgbClr val="FF0000"/>
                </a:solidFill>
                <a:latin typeface="Segoe UI Light" pitchFamily="34" charset="0"/>
              </a:rPr>
              <a:t>redis</a:t>
            </a:r>
            <a:endParaRPr lang="en-IN" sz="4000" dirty="0">
              <a:solidFill>
                <a:srgbClr val="FF0000"/>
              </a:solidFill>
              <a:latin typeface="Segoe UI Light" pitchFamily="34" charset="0"/>
            </a:endParaRPr>
          </a:p>
        </p:txBody>
      </p:sp>
      <p:sp>
        <p:nvSpPr>
          <p:cNvPr id="5" name="TextBox 4">
            <a:extLst>
              <a:ext uri="{FF2B5EF4-FFF2-40B4-BE49-F238E27FC236}">
                <a16:creationId xmlns:a16="http://schemas.microsoft.com/office/drawing/2014/main" id="{EC3EC944-3CD3-4917-949C-B24D5FF52553}"/>
              </a:ext>
            </a:extLst>
          </p:cNvPr>
          <p:cNvSpPr txBox="1"/>
          <p:nvPr/>
        </p:nvSpPr>
        <p:spPr>
          <a:xfrm>
            <a:off x="2325188" y="398033"/>
            <a:ext cx="729367" cy="307777"/>
          </a:xfrm>
          <a:prstGeom prst="rect">
            <a:avLst/>
          </a:prstGeom>
          <a:noFill/>
        </p:spPr>
        <p:txBody>
          <a:bodyPr wrap="none" lIns="0" tIns="0" rIns="0" bIns="0" rtlCol="0">
            <a:spAutoFit/>
          </a:bodyPr>
          <a:lstStyle/>
          <a:p>
            <a:r>
              <a:rPr lang="en-IN" sz="2000" dirty="0">
                <a:solidFill>
                  <a:schemeClr val="accent5"/>
                </a:solidFill>
                <a:latin typeface="Segoe UI Light" pitchFamily="34" charset="0"/>
              </a:rPr>
              <a:t>detach</a:t>
            </a:r>
          </a:p>
        </p:txBody>
      </p:sp>
      <p:sp>
        <p:nvSpPr>
          <p:cNvPr id="6" name="TextBox 5">
            <a:extLst>
              <a:ext uri="{FF2B5EF4-FFF2-40B4-BE49-F238E27FC236}">
                <a16:creationId xmlns:a16="http://schemas.microsoft.com/office/drawing/2014/main" id="{5ED0F8A2-6B2D-448B-A66C-3C247F8D39FB}"/>
              </a:ext>
            </a:extLst>
          </p:cNvPr>
          <p:cNvSpPr txBox="1"/>
          <p:nvPr/>
        </p:nvSpPr>
        <p:spPr>
          <a:xfrm>
            <a:off x="3509554" y="386735"/>
            <a:ext cx="2888676" cy="307777"/>
          </a:xfrm>
          <a:prstGeom prst="rect">
            <a:avLst/>
          </a:prstGeom>
          <a:noFill/>
        </p:spPr>
        <p:txBody>
          <a:bodyPr wrap="none" lIns="0" tIns="0" rIns="0" bIns="0" rtlCol="0">
            <a:spAutoFit/>
          </a:bodyPr>
          <a:lstStyle/>
          <a:p>
            <a:r>
              <a:rPr lang="en-IN" sz="2000" dirty="0">
                <a:solidFill>
                  <a:schemeClr val="accent5"/>
                </a:solidFill>
                <a:latin typeface="Segoe UI Light" pitchFamily="34" charset="0"/>
              </a:rPr>
              <a:t>Publish port </a:t>
            </a:r>
            <a:r>
              <a:rPr lang="en-IN" sz="2000" dirty="0" err="1">
                <a:solidFill>
                  <a:schemeClr val="accent5"/>
                </a:solidFill>
                <a:latin typeface="Segoe UI Light" pitchFamily="34" charset="0"/>
              </a:rPr>
              <a:t>host:container</a:t>
            </a:r>
            <a:endParaRPr lang="en-IN" sz="2000" dirty="0">
              <a:solidFill>
                <a:schemeClr val="accent5"/>
              </a:solidFill>
              <a:latin typeface="Segoe UI Light" pitchFamily="34" charset="0"/>
            </a:endParaRPr>
          </a:p>
        </p:txBody>
      </p:sp>
      <p:sp>
        <p:nvSpPr>
          <p:cNvPr id="7" name="TextBox 6">
            <a:extLst>
              <a:ext uri="{FF2B5EF4-FFF2-40B4-BE49-F238E27FC236}">
                <a16:creationId xmlns:a16="http://schemas.microsoft.com/office/drawing/2014/main" id="{D5806177-586F-4F43-89C7-99AA60B325D6}"/>
              </a:ext>
            </a:extLst>
          </p:cNvPr>
          <p:cNvSpPr txBox="1"/>
          <p:nvPr/>
        </p:nvSpPr>
        <p:spPr>
          <a:xfrm>
            <a:off x="7859485" y="437273"/>
            <a:ext cx="2806089" cy="307777"/>
          </a:xfrm>
          <a:prstGeom prst="rect">
            <a:avLst/>
          </a:prstGeom>
          <a:noFill/>
        </p:spPr>
        <p:txBody>
          <a:bodyPr wrap="none" lIns="0" tIns="0" rIns="0" bIns="0" rtlCol="0">
            <a:spAutoFit/>
          </a:bodyPr>
          <a:lstStyle/>
          <a:p>
            <a:r>
              <a:rPr lang="en-IN" sz="2000" dirty="0" err="1">
                <a:solidFill>
                  <a:schemeClr val="accent5"/>
                </a:solidFill>
                <a:latin typeface="Segoe UI Light" pitchFamily="34" charset="0"/>
              </a:rPr>
              <a:t>Containername</a:t>
            </a:r>
            <a:r>
              <a:rPr lang="en-IN" sz="2000" dirty="0">
                <a:solidFill>
                  <a:schemeClr val="accent5"/>
                </a:solidFill>
                <a:latin typeface="Segoe UI Light" pitchFamily="34" charset="0"/>
              </a:rPr>
              <a:t>  </a:t>
            </a:r>
            <a:r>
              <a:rPr lang="en-IN" sz="2000" dirty="0" err="1">
                <a:solidFill>
                  <a:schemeClr val="accent5"/>
                </a:solidFill>
                <a:latin typeface="Segoe UI Light" pitchFamily="34" charset="0"/>
              </a:rPr>
              <a:t>imagetag</a:t>
            </a:r>
            <a:endParaRPr lang="en-IN" sz="2000" dirty="0">
              <a:solidFill>
                <a:schemeClr val="accent5"/>
              </a:solidFill>
              <a:latin typeface="Segoe UI Light" pitchFamily="34" charset="0"/>
            </a:endParaRPr>
          </a:p>
        </p:txBody>
      </p:sp>
    </p:spTree>
    <p:extLst>
      <p:ext uri="{BB962C8B-B14F-4D97-AF65-F5344CB8AC3E}">
        <p14:creationId xmlns:p14="http://schemas.microsoft.com/office/powerpoint/2010/main" val="283880763"/>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6C0C20E-FA9A-4A96-9BD0-E75CF2A0E271}"/>
              </a:ext>
            </a:extLst>
          </p:cNvPr>
          <p:cNvPicPr>
            <a:picLocks noChangeAspect="1"/>
          </p:cNvPicPr>
          <p:nvPr/>
        </p:nvPicPr>
        <p:blipFill>
          <a:blip r:embed="rId2"/>
          <a:stretch>
            <a:fillRect/>
          </a:stretch>
        </p:blipFill>
        <p:spPr>
          <a:xfrm>
            <a:off x="217487" y="293033"/>
            <a:ext cx="11349477" cy="4010026"/>
          </a:xfrm>
          <a:prstGeom prst="rect">
            <a:avLst/>
          </a:prstGeom>
        </p:spPr>
      </p:pic>
      <p:cxnSp>
        <p:nvCxnSpPr>
          <p:cNvPr id="4" name="Straight Connector 3">
            <a:extLst>
              <a:ext uri="{FF2B5EF4-FFF2-40B4-BE49-F238E27FC236}">
                <a16:creationId xmlns:a16="http://schemas.microsoft.com/office/drawing/2014/main" id="{6D2FBE7F-AEF9-4F4F-B8BB-D8DEF7C9AA0E}"/>
              </a:ext>
            </a:extLst>
          </p:cNvPr>
          <p:cNvCxnSpPr/>
          <p:nvPr/>
        </p:nvCxnSpPr>
        <p:spPr>
          <a:xfrm flipH="1">
            <a:off x="4289612" y="3119718"/>
            <a:ext cx="1317812" cy="1573306"/>
          </a:xfrm>
          <a:prstGeom prst="line">
            <a:avLst/>
          </a:prstGeom>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9503D1C3-8D9C-483E-B72D-82502E8EC7FC}"/>
              </a:ext>
            </a:extLst>
          </p:cNvPr>
          <p:cNvSpPr txBox="1"/>
          <p:nvPr/>
        </p:nvSpPr>
        <p:spPr>
          <a:xfrm>
            <a:off x="1759415" y="4787153"/>
            <a:ext cx="7696018" cy="615553"/>
          </a:xfrm>
          <a:prstGeom prst="rect">
            <a:avLst/>
          </a:prstGeom>
          <a:noFill/>
        </p:spPr>
        <p:txBody>
          <a:bodyPr wrap="none" lIns="0" tIns="0" rIns="0" bIns="0" rtlCol="0">
            <a:spAutoFit/>
          </a:bodyPr>
          <a:lstStyle/>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This is ID of newly created container</a:t>
            </a:r>
          </a:p>
        </p:txBody>
      </p:sp>
    </p:spTree>
    <p:extLst>
      <p:ext uri="{BB962C8B-B14F-4D97-AF65-F5344CB8AC3E}">
        <p14:creationId xmlns:p14="http://schemas.microsoft.com/office/powerpoint/2010/main" val="2384531131"/>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34CEAD2-C3F7-460D-AA87-CFCF4CE8E32D}"/>
              </a:ext>
            </a:extLst>
          </p:cNvPr>
          <p:cNvPicPr>
            <a:picLocks noChangeAspect="1"/>
          </p:cNvPicPr>
          <p:nvPr/>
        </p:nvPicPr>
        <p:blipFill>
          <a:blip r:embed="rId2"/>
          <a:stretch>
            <a:fillRect/>
          </a:stretch>
        </p:blipFill>
        <p:spPr>
          <a:xfrm>
            <a:off x="151800" y="317966"/>
            <a:ext cx="11885224" cy="1927693"/>
          </a:xfrm>
          <a:prstGeom prst="rect">
            <a:avLst/>
          </a:prstGeom>
        </p:spPr>
      </p:pic>
      <p:sp>
        <p:nvSpPr>
          <p:cNvPr id="3" name="TextBox 2">
            <a:extLst>
              <a:ext uri="{FF2B5EF4-FFF2-40B4-BE49-F238E27FC236}">
                <a16:creationId xmlns:a16="http://schemas.microsoft.com/office/drawing/2014/main" id="{320781A2-3E32-4582-B817-DCB633799FE1}"/>
              </a:ext>
            </a:extLst>
          </p:cNvPr>
          <p:cNvSpPr txBox="1"/>
          <p:nvPr/>
        </p:nvSpPr>
        <p:spPr>
          <a:xfrm>
            <a:off x="578224" y="2944906"/>
            <a:ext cx="8651727" cy="1231106"/>
          </a:xfrm>
          <a:prstGeom prst="rect">
            <a:avLst/>
          </a:prstGeom>
          <a:noFill/>
        </p:spPr>
        <p:txBody>
          <a:bodyPr wrap="none" lIns="0" tIns="0" rIns="0" bIns="0" rtlCol="0">
            <a:spAutoFit/>
          </a:bodyPr>
          <a:lstStyle/>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You can run docker </a:t>
            </a:r>
            <a:r>
              <a:rPr lang="en-IN" sz="4000" dirty="0" err="1">
                <a:gradFill>
                  <a:gsLst>
                    <a:gs pos="0">
                      <a:schemeClr val="tx1">
                        <a:lumMod val="75000"/>
                        <a:lumOff val="25000"/>
                      </a:schemeClr>
                    </a:gs>
                    <a:gs pos="80000">
                      <a:schemeClr val="tx1">
                        <a:lumMod val="65000"/>
                        <a:lumOff val="35000"/>
                      </a:schemeClr>
                    </a:gs>
                  </a:gsLst>
                  <a:lin ang="16200000" scaled="0"/>
                </a:gradFill>
                <a:latin typeface="Segoe UI Light" pitchFamily="34" charset="0"/>
              </a:rPr>
              <a:t>ps</a:t>
            </a:r>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 command to see </a:t>
            </a:r>
          </a:p>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What containers are running currently</a:t>
            </a:r>
          </a:p>
        </p:txBody>
      </p:sp>
    </p:spTree>
    <p:extLst>
      <p:ext uri="{BB962C8B-B14F-4D97-AF65-F5344CB8AC3E}">
        <p14:creationId xmlns:p14="http://schemas.microsoft.com/office/powerpoint/2010/main" val="2173439573"/>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F7BA95E-2F19-4393-880A-8E1501997FCD}"/>
              </a:ext>
            </a:extLst>
          </p:cNvPr>
          <p:cNvPicPr>
            <a:picLocks noChangeAspect="1"/>
          </p:cNvPicPr>
          <p:nvPr/>
        </p:nvPicPr>
        <p:blipFill>
          <a:blip r:embed="rId2"/>
          <a:stretch>
            <a:fillRect/>
          </a:stretch>
        </p:blipFill>
        <p:spPr>
          <a:xfrm>
            <a:off x="432639" y="140073"/>
            <a:ext cx="9769851" cy="2791386"/>
          </a:xfrm>
          <a:prstGeom prst="rect">
            <a:avLst/>
          </a:prstGeom>
        </p:spPr>
      </p:pic>
      <p:sp>
        <p:nvSpPr>
          <p:cNvPr id="3" name="TextBox 2">
            <a:extLst>
              <a:ext uri="{FF2B5EF4-FFF2-40B4-BE49-F238E27FC236}">
                <a16:creationId xmlns:a16="http://schemas.microsoft.com/office/drawing/2014/main" id="{7552FB13-1168-46F3-8BF2-E03592838B7B}"/>
              </a:ext>
            </a:extLst>
          </p:cNvPr>
          <p:cNvSpPr txBox="1"/>
          <p:nvPr/>
        </p:nvSpPr>
        <p:spPr>
          <a:xfrm>
            <a:off x="2366682" y="3310988"/>
            <a:ext cx="9441367" cy="1231106"/>
          </a:xfrm>
          <a:prstGeom prst="rect">
            <a:avLst/>
          </a:prstGeom>
          <a:noFill/>
        </p:spPr>
        <p:txBody>
          <a:bodyPr wrap="none" lIns="0" tIns="0" rIns="0" bIns="0" rtlCol="0">
            <a:spAutoFit/>
          </a:bodyPr>
          <a:lstStyle/>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This will show logs of container and </a:t>
            </a:r>
          </a:p>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You can see its ready to accept connections </a:t>
            </a:r>
          </a:p>
        </p:txBody>
      </p:sp>
      <p:cxnSp>
        <p:nvCxnSpPr>
          <p:cNvPr id="5" name="Straight Connector 4">
            <a:extLst>
              <a:ext uri="{FF2B5EF4-FFF2-40B4-BE49-F238E27FC236}">
                <a16:creationId xmlns:a16="http://schemas.microsoft.com/office/drawing/2014/main" id="{F2B9484E-B1D6-4296-A722-A66E53836254}"/>
              </a:ext>
            </a:extLst>
          </p:cNvPr>
          <p:cNvCxnSpPr/>
          <p:nvPr/>
        </p:nvCxnSpPr>
        <p:spPr>
          <a:xfrm flipH="1">
            <a:off x="578224" y="2554941"/>
            <a:ext cx="1143000" cy="13716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7728570"/>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E615CC6-D05A-4AF1-B076-225CF2EA3C7D}"/>
              </a:ext>
            </a:extLst>
          </p:cNvPr>
          <p:cNvPicPr>
            <a:picLocks noChangeAspect="1"/>
          </p:cNvPicPr>
          <p:nvPr/>
        </p:nvPicPr>
        <p:blipFill>
          <a:blip r:embed="rId2"/>
          <a:stretch>
            <a:fillRect/>
          </a:stretch>
        </p:blipFill>
        <p:spPr>
          <a:xfrm>
            <a:off x="328705" y="281827"/>
            <a:ext cx="10216026" cy="1331819"/>
          </a:xfrm>
          <a:prstGeom prst="rect">
            <a:avLst/>
          </a:prstGeom>
        </p:spPr>
      </p:pic>
      <p:sp>
        <p:nvSpPr>
          <p:cNvPr id="3" name="TextBox 2">
            <a:extLst>
              <a:ext uri="{FF2B5EF4-FFF2-40B4-BE49-F238E27FC236}">
                <a16:creationId xmlns:a16="http://schemas.microsoft.com/office/drawing/2014/main" id="{A0411884-F9D9-45FA-8F1E-E60410C301D4}"/>
              </a:ext>
            </a:extLst>
          </p:cNvPr>
          <p:cNvSpPr txBox="1"/>
          <p:nvPr/>
        </p:nvSpPr>
        <p:spPr>
          <a:xfrm>
            <a:off x="537882" y="2339788"/>
            <a:ext cx="11086368" cy="615553"/>
          </a:xfrm>
          <a:prstGeom prst="rect">
            <a:avLst/>
          </a:prstGeom>
          <a:noFill/>
        </p:spPr>
        <p:txBody>
          <a:bodyPr wrap="none" lIns="0" tIns="0" rIns="0" bIns="0" rtlCol="0">
            <a:spAutoFit/>
          </a:bodyPr>
          <a:lstStyle/>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This will give you list of docker images stored locally</a:t>
            </a:r>
          </a:p>
        </p:txBody>
      </p:sp>
    </p:spTree>
    <p:extLst>
      <p:ext uri="{BB962C8B-B14F-4D97-AF65-F5344CB8AC3E}">
        <p14:creationId xmlns:p14="http://schemas.microsoft.com/office/powerpoint/2010/main" val="2874922940"/>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FBA0B7E-F25F-4B13-AED3-FD6A9A2F655E}"/>
              </a:ext>
            </a:extLst>
          </p:cNvPr>
          <p:cNvSpPr txBox="1"/>
          <p:nvPr/>
        </p:nvSpPr>
        <p:spPr>
          <a:xfrm>
            <a:off x="820271" y="591671"/>
            <a:ext cx="9847248" cy="1846659"/>
          </a:xfrm>
          <a:prstGeom prst="rect">
            <a:avLst/>
          </a:prstGeom>
          <a:noFill/>
        </p:spPr>
        <p:txBody>
          <a:bodyPr wrap="none" lIns="0" tIns="0" rIns="0" bIns="0" rtlCol="0">
            <a:spAutoFit/>
          </a:bodyPr>
          <a:lstStyle/>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Now I want to execute my container with shell</a:t>
            </a:r>
          </a:p>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In interactive mode for my </a:t>
            </a:r>
            <a:r>
              <a:rPr lang="en-IN" sz="4000" dirty="0" err="1">
                <a:gradFill>
                  <a:gsLst>
                    <a:gs pos="0">
                      <a:schemeClr val="tx1">
                        <a:lumMod val="75000"/>
                        <a:lumOff val="25000"/>
                      </a:schemeClr>
                    </a:gs>
                    <a:gs pos="80000">
                      <a:schemeClr val="tx1">
                        <a:lumMod val="65000"/>
                        <a:lumOff val="35000"/>
                      </a:schemeClr>
                    </a:gs>
                  </a:gsLst>
                  <a:lin ang="16200000" scaled="0"/>
                </a:gradFill>
                <a:latin typeface="Segoe UI Light" pitchFamily="34" charset="0"/>
              </a:rPr>
              <a:t>redis</a:t>
            </a:r>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 image which </a:t>
            </a:r>
          </a:p>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We have created</a:t>
            </a:r>
          </a:p>
        </p:txBody>
      </p:sp>
    </p:spTree>
    <p:extLst>
      <p:ext uri="{BB962C8B-B14F-4D97-AF65-F5344CB8AC3E}">
        <p14:creationId xmlns:p14="http://schemas.microsoft.com/office/powerpoint/2010/main" val="153677699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8145866-8443-4480-A5CF-0E06C30270B5}"/>
              </a:ext>
            </a:extLst>
          </p:cNvPr>
          <p:cNvSpPr/>
          <p:nvPr/>
        </p:nvSpPr>
        <p:spPr>
          <a:xfrm>
            <a:off x="429491" y="529027"/>
            <a:ext cx="11236036" cy="5355312"/>
          </a:xfrm>
          <a:prstGeom prst="rect">
            <a:avLst/>
          </a:prstGeom>
        </p:spPr>
        <p:txBody>
          <a:bodyPr wrap="square">
            <a:spAutoFit/>
          </a:bodyPr>
          <a:lstStyle/>
          <a:p>
            <a:r>
              <a:rPr lang="en-US" b="1" dirty="0">
                <a:solidFill>
                  <a:srgbClr val="002060"/>
                </a:solidFill>
              </a:rPr>
              <a:t>Azure for Container Overview</a:t>
            </a:r>
          </a:p>
          <a:p>
            <a:r>
              <a:rPr lang="en-US" dirty="0">
                <a:solidFill>
                  <a:srgbClr val="002060"/>
                </a:solidFill>
              </a:rPr>
              <a:t>Azure has many constructs that have to do with containers and microservices. It's a bit overwhelming, really. This topic will help you separate the sheep from the goats, to figure out exactly what you need.</a:t>
            </a:r>
          </a:p>
          <a:p>
            <a:endParaRPr lang="en-US" dirty="0">
              <a:solidFill>
                <a:srgbClr val="002060"/>
              </a:solidFill>
            </a:endParaRPr>
          </a:p>
          <a:p>
            <a:r>
              <a:rPr lang="en-US" b="1" dirty="0">
                <a:solidFill>
                  <a:srgbClr val="002060"/>
                </a:solidFill>
              </a:rPr>
              <a:t>Microservice Architecture</a:t>
            </a:r>
          </a:p>
          <a:p>
            <a:r>
              <a:rPr lang="en-US" dirty="0">
                <a:solidFill>
                  <a:srgbClr val="002060"/>
                </a:solidFill>
              </a:rPr>
              <a:t>How do you chop your application into multiple smaller components, called "microservices", and why would you do that? We will show how to create microservice-applications, and introduce you to some key concepts of microservices like data isolation, resiliency and communication.</a:t>
            </a:r>
          </a:p>
          <a:p>
            <a:endParaRPr lang="en-US" dirty="0">
              <a:solidFill>
                <a:srgbClr val="002060"/>
              </a:solidFill>
            </a:endParaRPr>
          </a:p>
          <a:p>
            <a:r>
              <a:rPr lang="en-US" b="1" dirty="0">
                <a:solidFill>
                  <a:srgbClr val="002060"/>
                </a:solidFill>
              </a:rPr>
              <a:t>Kubernetes</a:t>
            </a:r>
          </a:p>
          <a:p>
            <a:r>
              <a:rPr lang="en-US" dirty="0">
                <a:solidFill>
                  <a:srgbClr val="002060"/>
                </a:solidFill>
              </a:rPr>
              <a:t>When using containers for microservices, you will end up with many containers on many machines. Kubernetes is an open-source endeavor for handling this job. In this topic we dive into this popular orchestrator.</a:t>
            </a:r>
          </a:p>
          <a:p>
            <a:endParaRPr lang="en-US" b="1" dirty="0">
              <a:solidFill>
                <a:srgbClr val="002060"/>
              </a:solidFill>
            </a:endParaRPr>
          </a:p>
          <a:p>
            <a:r>
              <a:rPr lang="en-US" b="1" dirty="0">
                <a:solidFill>
                  <a:srgbClr val="002060"/>
                </a:solidFill>
              </a:rPr>
              <a:t>Azure Kubernetes Service (AKS)</a:t>
            </a:r>
          </a:p>
          <a:p>
            <a:r>
              <a:rPr lang="en-US" dirty="0">
                <a:solidFill>
                  <a:srgbClr val="002060"/>
                </a:solidFill>
              </a:rPr>
              <a:t>After creating your microservice application, you need to get it in the cloud. Using Azure we have several ways of doing this, but Azure Kubernetes Service (AKS) offers the most possibilities. In this module you learn how to use Azure Kubernetes Service.</a:t>
            </a:r>
          </a:p>
          <a:p>
            <a:endParaRPr lang="en-US" dirty="0">
              <a:solidFill>
                <a:srgbClr val="002060"/>
              </a:solidFill>
            </a:endParaRPr>
          </a:p>
        </p:txBody>
      </p:sp>
    </p:spTree>
    <p:extLst>
      <p:ext uri="{BB962C8B-B14F-4D97-AF65-F5344CB8AC3E}">
        <p14:creationId xmlns:p14="http://schemas.microsoft.com/office/powerpoint/2010/main" val="657235465"/>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A0446A9-6BCB-417D-B718-0CB22F974E1A}"/>
              </a:ext>
            </a:extLst>
          </p:cNvPr>
          <p:cNvPicPr>
            <a:picLocks noChangeAspect="1"/>
          </p:cNvPicPr>
          <p:nvPr/>
        </p:nvPicPr>
        <p:blipFill>
          <a:blip r:embed="rId2"/>
          <a:stretch>
            <a:fillRect/>
          </a:stretch>
        </p:blipFill>
        <p:spPr>
          <a:xfrm>
            <a:off x="384750" y="2332303"/>
            <a:ext cx="9188226" cy="1738313"/>
          </a:xfrm>
          <a:prstGeom prst="rect">
            <a:avLst/>
          </a:prstGeom>
        </p:spPr>
      </p:pic>
      <p:sp>
        <p:nvSpPr>
          <p:cNvPr id="3" name="TextBox 2">
            <a:extLst>
              <a:ext uri="{FF2B5EF4-FFF2-40B4-BE49-F238E27FC236}">
                <a16:creationId xmlns:a16="http://schemas.microsoft.com/office/drawing/2014/main" id="{20B44173-D09D-4B16-B621-1A97C81F9E08}"/>
              </a:ext>
            </a:extLst>
          </p:cNvPr>
          <p:cNvSpPr txBox="1"/>
          <p:nvPr/>
        </p:nvSpPr>
        <p:spPr>
          <a:xfrm>
            <a:off x="384750" y="4398725"/>
            <a:ext cx="9652642" cy="1231106"/>
          </a:xfrm>
          <a:prstGeom prst="rect">
            <a:avLst/>
          </a:prstGeom>
          <a:noFill/>
        </p:spPr>
        <p:txBody>
          <a:bodyPr wrap="none" lIns="0" tIns="0" rIns="0" bIns="0" rtlCol="0">
            <a:spAutoFit/>
          </a:bodyPr>
          <a:lstStyle/>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Fire this command and you will enter in shell </a:t>
            </a:r>
          </a:p>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With #</a:t>
            </a:r>
          </a:p>
        </p:txBody>
      </p:sp>
      <p:sp>
        <p:nvSpPr>
          <p:cNvPr id="4" name="TextBox 3">
            <a:extLst>
              <a:ext uri="{FF2B5EF4-FFF2-40B4-BE49-F238E27FC236}">
                <a16:creationId xmlns:a16="http://schemas.microsoft.com/office/drawing/2014/main" id="{1F8F3CF5-B905-43AE-A897-6357E481F5E4}"/>
              </a:ext>
            </a:extLst>
          </p:cNvPr>
          <p:cNvSpPr txBox="1"/>
          <p:nvPr/>
        </p:nvSpPr>
        <p:spPr>
          <a:xfrm>
            <a:off x="1123406" y="1071154"/>
            <a:ext cx="5671771" cy="615553"/>
          </a:xfrm>
          <a:prstGeom prst="rect">
            <a:avLst/>
          </a:prstGeom>
          <a:noFill/>
        </p:spPr>
        <p:txBody>
          <a:bodyPr wrap="square" lIns="0" tIns="0" rIns="0" bIns="0" rtlCol="0">
            <a:spAutoFit/>
          </a:bodyPr>
          <a:lstStyle/>
          <a:p>
            <a:r>
              <a:rPr lang="en-IN" sz="4000" dirty="0">
                <a:solidFill>
                  <a:srgbClr val="FF0000"/>
                </a:solidFill>
                <a:latin typeface="Segoe UI Light" pitchFamily="34" charset="0"/>
              </a:rPr>
              <a:t>docker exec -it redis1 </a:t>
            </a:r>
            <a:r>
              <a:rPr lang="en-IN" sz="4000" dirty="0" err="1">
                <a:solidFill>
                  <a:srgbClr val="FF0000"/>
                </a:solidFill>
                <a:latin typeface="Segoe UI Light" pitchFamily="34" charset="0"/>
              </a:rPr>
              <a:t>sh</a:t>
            </a:r>
            <a:r>
              <a:rPr lang="en-IN" sz="4000" dirty="0">
                <a:solidFill>
                  <a:srgbClr val="FF0000"/>
                </a:solidFill>
                <a:latin typeface="Segoe UI Light" pitchFamily="34" charset="0"/>
              </a:rPr>
              <a:t>     </a:t>
            </a:r>
          </a:p>
        </p:txBody>
      </p:sp>
      <p:sp>
        <p:nvSpPr>
          <p:cNvPr id="5" name="TextBox 4">
            <a:extLst>
              <a:ext uri="{FF2B5EF4-FFF2-40B4-BE49-F238E27FC236}">
                <a16:creationId xmlns:a16="http://schemas.microsoft.com/office/drawing/2014/main" id="{FD0C5B92-7391-4054-8CBC-FC492D4D8495}"/>
              </a:ext>
            </a:extLst>
          </p:cNvPr>
          <p:cNvSpPr txBox="1"/>
          <p:nvPr/>
        </p:nvSpPr>
        <p:spPr>
          <a:xfrm>
            <a:off x="3592286" y="425558"/>
            <a:ext cx="1170192" cy="307777"/>
          </a:xfrm>
          <a:prstGeom prst="rect">
            <a:avLst/>
          </a:prstGeom>
          <a:noFill/>
        </p:spPr>
        <p:txBody>
          <a:bodyPr wrap="none" lIns="0" tIns="0" rIns="0" bIns="0" rtlCol="0">
            <a:spAutoFit/>
          </a:bodyPr>
          <a:lstStyle/>
          <a:p>
            <a:r>
              <a:rPr lang="en-IN" sz="2000" dirty="0">
                <a:solidFill>
                  <a:schemeClr val="accent5"/>
                </a:solidFill>
                <a:latin typeface="Segoe UI Light" pitchFamily="34" charset="0"/>
              </a:rPr>
              <a:t>Interactive </a:t>
            </a:r>
          </a:p>
        </p:txBody>
      </p:sp>
      <p:sp>
        <p:nvSpPr>
          <p:cNvPr id="6" name="TextBox 5">
            <a:extLst>
              <a:ext uri="{FF2B5EF4-FFF2-40B4-BE49-F238E27FC236}">
                <a16:creationId xmlns:a16="http://schemas.microsoft.com/office/drawing/2014/main" id="{CDEE695D-DD4D-4759-86E2-1C7E2B0E209A}"/>
              </a:ext>
            </a:extLst>
          </p:cNvPr>
          <p:cNvSpPr txBox="1"/>
          <p:nvPr/>
        </p:nvSpPr>
        <p:spPr>
          <a:xfrm>
            <a:off x="5509316" y="425557"/>
            <a:ext cx="543418" cy="307777"/>
          </a:xfrm>
          <a:prstGeom prst="rect">
            <a:avLst/>
          </a:prstGeom>
          <a:noFill/>
        </p:spPr>
        <p:txBody>
          <a:bodyPr wrap="none" lIns="0" tIns="0" rIns="0" bIns="0" rtlCol="0">
            <a:spAutoFit/>
          </a:bodyPr>
          <a:lstStyle/>
          <a:p>
            <a:r>
              <a:rPr lang="en-IN" sz="2000" dirty="0">
                <a:solidFill>
                  <a:schemeClr val="accent5"/>
                </a:solidFill>
                <a:latin typeface="Segoe UI Light" pitchFamily="34" charset="0"/>
              </a:rPr>
              <a:t>shell </a:t>
            </a:r>
          </a:p>
        </p:txBody>
      </p:sp>
    </p:spTree>
    <p:extLst>
      <p:ext uri="{BB962C8B-B14F-4D97-AF65-F5344CB8AC3E}">
        <p14:creationId xmlns:p14="http://schemas.microsoft.com/office/powerpoint/2010/main" val="2573330882"/>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C52BE3D-3C2E-4564-91C3-509A02F950BB}"/>
              </a:ext>
            </a:extLst>
          </p:cNvPr>
          <p:cNvPicPr>
            <a:picLocks noChangeAspect="1"/>
          </p:cNvPicPr>
          <p:nvPr/>
        </p:nvPicPr>
        <p:blipFill>
          <a:blip r:embed="rId2"/>
          <a:stretch>
            <a:fillRect/>
          </a:stretch>
        </p:blipFill>
        <p:spPr>
          <a:xfrm>
            <a:off x="3882371" y="564777"/>
            <a:ext cx="7702394" cy="1722904"/>
          </a:xfrm>
          <a:prstGeom prst="rect">
            <a:avLst/>
          </a:prstGeom>
        </p:spPr>
      </p:pic>
      <p:sp>
        <p:nvSpPr>
          <p:cNvPr id="3" name="TextBox 2">
            <a:extLst>
              <a:ext uri="{FF2B5EF4-FFF2-40B4-BE49-F238E27FC236}">
                <a16:creationId xmlns:a16="http://schemas.microsoft.com/office/drawing/2014/main" id="{9A79CFDE-75D5-4086-BF99-731214B943B2}"/>
              </a:ext>
            </a:extLst>
          </p:cNvPr>
          <p:cNvSpPr txBox="1"/>
          <p:nvPr/>
        </p:nvSpPr>
        <p:spPr>
          <a:xfrm>
            <a:off x="510988" y="793376"/>
            <a:ext cx="2106346" cy="1292662"/>
          </a:xfrm>
          <a:prstGeom prst="rect">
            <a:avLst/>
          </a:prstGeom>
          <a:noFill/>
        </p:spPr>
        <p:txBody>
          <a:bodyPr wrap="none" lIns="0" tIns="0" rIns="0" bIns="0" rtlCol="0">
            <a:spAutoFit/>
          </a:bodyPr>
          <a:lstStyle/>
          <a:p>
            <a:r>
              <a:rPr lang="en-IN" sz="28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Showing me</a:t>
            </a:r>
          </a:p>
          <a:p>
            <a:r>
              <a:rPr lang="en-IN" sz="28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File system of </a:t>
            </a:r>
          </a:p>
          <a:p>
            <a:r>
              <a:rPr lang="en-IN" sz="28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container</a:t>
            </a:r>
          </a:p>
        </p:txBody>
      </p:sp>
      <p:pic>
        <p:nvPicPr>
          <p:cNvPr id="4" name="Picture 3">
            <a:extLst>
              <a:ext uri="{FF2B5EF4-FFF2-40B4-BE49-F238E27FC236}">
                <a16:creationId xmlns:a16="http://schemas.microsoft.com/office/drawing/2014/main" id="{6E16EF41-3C33-4C8B-A361-EB96E939ED9C}"/>
              </a:ext>
            </a:extLst>
          </p:cNvPr>
          <p:cNvPicPr>
            <a:picLocks noChangeAspect="1"/>
          </p:cNvPicPr>
          <p:nvPr/>
        </p:nvPicPr>
        <p:blipFill>
          <a:blip r:embed="rId3"/>
          <a:stretch>
            <a:fillRect/>
          </a:stretch>
        </p:blipFill>
        <p:spPr>
          <a:xfrm>
            <a:off x="4711886" y="2714625"/>
            <a:ext cx="3399769" cy="1356192"/>
          </a:xfrm>
          <a:prstGeom prst="rect">
            <a:avLst/>
          </a:prstGeom>
        </p:spPr>
      </p:pic>
      <p:sp>
        <p:nvSpPr>
          <p:cNvPr id="5" name="TextBox 4">
            <a:extLst>
              <a:ext uri="{FF2B5EF4-FFF2-40B4-BE49-F238E27FC236}">
                <a16:creationId xmlns:a16="http://schemas.microsoft.com/office/drawing/2014/main" id="{3CFAB60C-DC5B-4DAD-A5ED-B390F4FB19A5}"/>
              </a:ext>
            </a:extLst>
          </p:cNvPr>
          <p:cNvSpPr txBox="1"/>
          <p:nvPr/>
        </p:nvSpPr>
        <p:spPr>
          <a:xfrm>
            <a:off x="623047" y="2599764"/>
            <a:ext cx="2548005" cy="430887"/>
          </a:xfrm>
          <a:prstGeom prst="rect">
            <a:avLst/>
          </a:prstGeom>
          <a:noFill/>
        </p:spPr>
        <p:txBody>
          <a:bodyPr wrap="none" lIns="0" tIns="0" rIns="0" bIns="0" rtlCol="0">
            <a:spAutoFit/>
          </a:bodyPr>
          <a:lstStyle/>
          <a:p>
            <a:r>
              <a:rPr lang="en-IN" sz="28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Running </a:t>
            </a:r>
            <a:r>
              <a:rPr lang="en-IN" sz="2800" dirty="0" err="1">
                <a:gradFill>
                  <a:gsLst>
                    <a:gs pos="0">
                      <a:schemeClr val="tx1">
                        <a:lumMod val="75000"/>
                        <a:lumOff val="25000"/>
                      </a:schemeClr>
                    </a:gs>
                    <a:gs pos="80000">
                      <a:schemeClr val="tx1">
                        <a:lumMod val="65000"/>
                        <a:lumOff val="35000"/>
                      </a:schemeClr>
                    </a:gs>
                  </a:gsLst>
                  <a:lin ang="16200000" scaled="0"/>
                </a:gradFill>
                <a:latin typeface="Segoe UI Light" pitchFamily="34" charset="0"/>
              </a:rPr>
              <a:t>redis</a:t>
            </a:r>
            <a:r>
              <a:rPr lang="en-IN" sz="28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 cli </a:t>
            </a:r>
          </a:p>
        </p:txBody>
      </p:sp>
    </p:spTree>
    <p:extLst>
      <p:ext uri="{BB962C8B-B14F-4D97-AF65-F5344CB8AC3E}">
        <p14:creationId xmlns:p14="http://schemas.microsoft.com/office/powerpoint/2010/main" val="339305053"/>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BB5BAF4-A31F-4A6D-AE38-B848AE43A819}"/>
              </a:ext>
            </a:extLst>
          </p:cNvPr>
          <p:cNvPicPr>
            <a:picLocks noChangeAspect="1"/>
          </p:cNvPicPr>
          <p:nvPr/>
        </p:nvPicPr>
        <p:blipFill>
          <a:blip r:embed="rId2"/>
          <a:stretch>
            <a:fillRect/>
          </a:stretch>
        </p:blipFill>
        <p:spPr>
          <a:xfrm>
            <a:off x="1149816" y="249891"/>
            <a:ext cx="8650913" cy="6245038"/>
          </a:xfrm>
          <a:prstGeom prst="rect">
            <a:avLst/>
          </a:prstGeom>
        </p:spPr>
      </p:pic>
    </p:spTree>
    <p:extLst>
      <p:ext uri="{BB962C8B-B14F-4D97-AF65-F5344CB8AC3E}">
        <p14:creationId xmlns:p14="http://schemas.microsoft.com/office/powerpoint/2010/main" val="4047556233"/>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0E3F3C1-46C2-452C-9B5A-F2203CF95750}"/>
              </a:ext>
            </a:extLst>
          </p:cNvPr>
          <p:cNvSpPr txBox="1"/>
          <p:nvPr/>
        </p:nvSpPr>
        <p:spPr>
          <a:xfrm>
            <a:off x="1183342" y="1102659"/>
            <a:ext cx="9466729" cy="3077766"/>
          </a:xfrm>
          <a:prstGeom prst="rect">
            <a:avLst/>
          </a:prstGeom>
          <a:noFill/>
        </p:spPr>
        <p:txBody>
          <a:bodyPr wrap="square" lIns="0" tIns="0" rIns="0" bIns="0" rtlCol="0">
            <a:spAutoFit/>
          </a:bodyPr>
          <a:lstStyle/>
          <a:p>
            <a:pPr algn="ctr"/>
            <a:r>
              <a:rPr lang="en-IN" sz="4000" dirty="0">
                <a:solidFill>
                  <a:srgbClr val="FF0000"/>
                </a:solidFill>
                <a:latin typeface="Segoe UI Light" pitchFamily="34" charset="0"/>
              </a:rPr>
              <a:t>Can we run </a:t>
            </a:r>
            <a:r>
              <a:rPr lang="en-IN" sz="4000" dirty="0" err="1">
                <a:solidFill>
                  <a:srgbClr val="FF0000"/>
                </a:solidFill>
                <a:latin typeface="Segoe UI Light" pitchFamily="34" charset="0"/>
              </a:rPr>
              <a:t>redis</a:t>
            </a:r>
            <a:r>
              <a:rPr lang="en-IN" sz="4000" dirty="0">
                <a:solidFill>
                  <a:srgbClr val="FF0000"/>
                </a:solidFill>
                <a:latin typeface="Segoe UI Light" pitchFamily="34" charset="0"/>
              </a:rPr>
              <a:t> cli in different container and connect back to this first container?</a:t>
            </a:r>
          </a:p>
          <a:p>
            <a:endPar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a:p>
            <a:pPr algn="ctr"/>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Yes we can do that with docker run command like this</a:t>
            </a:r>
          </a:p>
        </p:txBody>
      </p:sp>
    </p:spTree>
    <p:extLst>
      <p:ext uri="{BB962C8B-B14F-4D97-AF65-F5344CB8AC3E}">
        <p14:creationId xmlns:p14="http://schemas.microsoft.com/office/powerpoint/2010/main" val="3698463716"/>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9ED2F70-2DFA-436D-8BDE-17378D4EAB13}"/>
              </a:ext>
            </a:extLst>
          </p:cNvPr>
          <p:cNvPicPr>
            <a:picLocks noChangeAspect="1"/>
          </p:cNvPicPr>
          <p:nvPr/>
        </p:nvPicPr>
        <p:blipFill>
          <a:blip r:embed="rId2"/>
          <a:stretch>
            <a:fillRect/>
          </a:stretch>
        </p:blipFill>
        <p:spPr>
          <a:xfrm>
            <a:off x="330667" y="345700"/>
            <a:ext cx="11276756" cy="1509993"/>
          </a:xfrm>
          <a:prstGeom prst="rect">
            <a:avLst/>
          </a:prstGeom>
        </p:spPr>
      </p:pic>
      <p:sp>
        <p:nvSpPr>
          <p:cNvPr id="3" name="TextBox 2">
            <a:extLst>
              <a:ext uri="{FF2B5EF4-FFF2-40B4-BE49-F238E27FC236}">
                <a16:creationId xmlns:a16="http://schemas.microsoft.com/office/drawing/2014/main" id="{EB9B1535-36C9-4D59-B85E-841D34BFC37F}"/>
              </a:ext>
            </a:extLst>
          </p:cNvPr>
          <p:cNvSpPr txBox="1"/>
          <p:nvPr/>
        </p:nvSpPr>
        <p:spPr>
          <a:xfrm>
            <a:off x="718841" y="3771201"/>
            <a:ext cx="6994222" cy="2462213"/>
          </a:xfrm>
          <a:prstGeom prst="rect">
            <a:avLst/>
          </a:prstGeom>
          <a:noFill/>
        </p:spPr>
        <p:txBody>
          <a:bodyPr wrap="none" lIns="0" tIns="0" rIns="0" bIns="0" rtlCol="0">
            <a:spAutoFit/>
          </a:bodyPr>
          <a:lstStyle/>
          <a:p>
            <a:r>
              <a:rPr lang="en-IN" sz="4000" dirty="0" err="1">
                <a:gradFill>
                  <a:gsLst>
                    <a:gs pos="0">
                      <a:schemeClr val="tx1">
                        <a:lumMod val="75000"/>
                        <a:lumOff val="25000"/>
                      </a:schemeClr>
                    </a:gs>
                    <a:gs pos="80000">
                      <a:schemeClr val="tx1">
                        <a:lumMod val="65000"/>
                        <a:lumOff val="35000"/>
                      </a:schemeClr>
                    </a:gs>
                  </a:gsLst>
                  <a:lin ang="16200000" scaled="0"/>
                </a:gradFill>
                <a:latin typeface="Segoe UI Light" pitchFamily="34" charset="0"/>
              </a:rPr>
              <a:t>Sh</a:t>
            </a:r>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-shell</a:t>
            </a:r>
          </a:p>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It – </a:t>
            </a:r>
            <a:r>
              <a:rPr lang="en-IN" sz="4000" dirty="0" err="1">
                <a:gradFill>
                  <a:gsLst>
                    <a:gs pos="0">
                      <a:schemeClr val="tx1">
                        <a:lumMod val="75000"/>
                        <a:lumOff val="25000"/>
                      </a:schemeClr>
                    </a:gs>
                    <a:gs pos="80000">
                      <a:schemeClr val="tx1">
                        <a:lumMod val="65000"/>
                        <a:lumOff val="35000"/>
                      </a:schemeClr>
                    </a:gs>
                  </a:gsLst>
                  <a:lin ang="16200000" scaled="0"/>
                </a:gradFill>
                <a:latin typeface="Segoe UI Light" pitchFamily="34" charset="0"/>
              </a:rPr>
              <a:t>interective</a:t>
            </a:r>
            <a:endPar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Rm- remove once done</a:t>
            </a:r>
          </a:p>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Link – reference </a:t>
            </a:r>
            <a:r>
              <a:rPr lang="en-IN" sz="4000" dirty="0" err="1">
                <a:gradFill>
                  <a:gsLst>
                    <a:gs pos="0">
                      <a:schemeClr val="tx1">
                        <a:lumMod val="75000"/>
                        <a:lumOff val="25000"/>
                      </a:schemeClr>
                    </a:gs>
                    <a:gs pos="80000">
                      <a:schemeClr val="tx1">
                        <a:lumMod val="65000"/>
                        <a:lumOff val="35000"/>
                      </a:schemeClr>
                    </a:gs>
                  </a:gsLst>
                  <a:lin ang="16200000" scaled="0"/>
                </a:gradFill>
                <a:latin typeface="Segoe UI Light" pitchFamily="34" charset="0"/>
              </a:rPr>
              <a:t>actual:newname</a:t>
            </a:r>
            <a:endPar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p:txBody>
      </p:sp>
      <p:sp>
        <p:nvSpPr>
          <p:cNvPr id="4" name="TextBox 3">
            <a:extLst>
              <a:ext uri="{FF2B5EF4-FFF2-40B4-BE49-F238E27FC236}">
                <a16:creationId xmlns:a16="http://schemas.microsoft.com/office/drawing/2014/main" id="{0C3426E7-E0A8-44FE-A78E-637BCC89F499}"/>
              </a:ext>
            </a:extLst>
          </p:cNvPr>
          <p:cNvSpPr txBox="1"/>
          <p:nvPr/>
        </p:nvSpPr>
        <p:spPr>
          <a:xfrm>
            <a:off x="592439" y="2382559"/>
            <a:ext cx="9629111" cy="430887"/>
          </a:xfrm>
          <a:prstGeom prst="rect">
            <a:avLst/>
          </a:prstGeom>
          <a:noFill/>
        </p:spPr>
        <p:txBody>
          <a:bodyPr wrap="none" lIns="0" tIns="0" rIns="0" bIns="0" rtlCol="0">
            <a:spAutoFit/>
          </a:bodyPr>
          <a:lstStyle/>
          <a:p>
            <a:r>
              <a:rPr lang="en-IN" sz="2800" dirty="0">
                <a:solidFill>
                  <a:srgbClr val="FF0000"/>
                </a:solidFill>
                <a:latin typeface="Segoe UI Light" pitchFamily="34" charset="0"/>
              </a:rPr>
              <a:t>docker run -it --rm --link redis1:redisnew --name client1 </a:t>
            </a:r>
            <a:r>
              <a:rPr lang="en-IN" sz="2800" dirty="0" err="1">
                <a:solidFill>
                  <a:srgbClr val="FF0000"/>
                </a:solidFill>
                <a:latin typeface="Segoe UI Light" pitchFamily="34" charset="0"/>
              </a:rPr>
              <a:t>redis</a:t>
            </a:r>
            <a:r>
              <a:rPr lang="en-IN" sz="2800" dirty="0">
                <a:solidFill>
                  <a:srgbClr val="FF0000"/>
                </a:solidFill>
                <a:latin typeface="Segoe UI Light" pitchFamily="34" charset="0"/>
              </a:rPr>
              <a:t> </a:t>
            </a:r>
            <a:r>
              <a:rPr lang="en-IN" sz="2800" dirty="0" err="1">
                <a:solidFill>
                  <a:srgbClr val="FF0000"/>
                </a:solidFill>
                <a:latin typeface="Segoe UI Light" pitchFamily="34" charset="0"/>
              </a:rPr>
              <a:t>sh</a:t>
            </a:r>
            <a:r>
              <a:rPr lang="en-IN" sz="2800" dirty="0">
                <a:solidFill>
                  <a:srgbClr val="FF0000"/>
                </a:solidFill>
                <a:latin typeface="Segoe UI Light" pitchFamily="34" charset="0"/>
              </a:rPr>
              <a:t> </a:t>
            </a:r>
          </a:p>
        </p:txBody>
      </p:sp>
    </p:spTree>
    <p:extLst>
      <p:ext uri="{BB962C8B-B14F-4D97-AF65-F5344CB8AC3E}">
        <p14:creationId xmlns:p14="http://schemas.microsoft.com/office/powerpoint/2010/main" val="2399731282"/>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489F76F-6047-4543-8694-B706091110E7}"/>
              </a:ext>
            </a:extLst>
          </p:cNvPr>
          <p:cNvPicPr>
            <a:picLocks noChangeAspect="1"/>
          </p:cNvPicPr>
          <p:nvPr/>
        </p:nvPicPr>
        <p:blipFill>
          <a:blip r:embed="rId2"/>
          <a:stretch>
            <a:fillRect/>
          </a:stretch>
        </p:blipFill>
        <p:spPr>
          <a:xfrm>
            <a:off x="358120" y="326651"/>
            <a:ext cx="9601512" cy="1690407"/>
          </a:xfrm>
          <a:prstGeom prst="rect">
            <a:avLst/>
          </a:prstGeom>
        </p:spPr>
      </p:pic>
      <p:sp>
        <p:nvSpPr>
          <p:cNvPr id="3" name="TextBox 2">
            <a:extLst>
              <a:ext uri="{FF2B5EF4-FFF2-40B4-BE49-F238E27FC236}">
                <a16:creationId xmlns:a16="http://schemas.microsoft.com/office/drawing/2014/main" id="{156749DC-0E8F-4A63-BD7D-E3C266634E45}"/>
              </a:ext>
            </a:extLst>
          </p:cNvPr>
          <p:cNvSpPr txBox="1"/>
          <p:nvPr/>
        </p:nvSpPr>
        <p:spPr>
          <a:xfrm>
            <a:off x="2164977" y="3429000"/>
            <a:ext cx="8350384" cy="1231106"/>
          </a:xfrm>
          <a:prstGeom prst="rect">
            <a:avLst/>
          </a:prstGeom>
          <a:noFill/>
        </p:spPr>
        <p:txBody>
          <a:bodyPr wrap="square" lIns="0" tIns="0" rIns="0" bIns="0" rtlCol="0">
            <a:spAutoFit/>
          </a:bodyPr>
          <a:lstStyle/>
          <a:p>
            <a:pPr algn="ctr"/>
            <a:r>
              <a:rPr lang="en-IN" sz="4000" dirty="0">
                <a:solidFill>
                  <a:srgbClr val="FF0000"/>
                </a:solidFill>
                <a:latin typeface="Segoe UI Light" pitchFamily="34" charset="0"/>
              </a:rPr>
              <a:t>Will I get values of </a:t>
            </a:r>
            <a:r>
              <a:rPr lang="en-IN" sz="4000" dirty="0" err="1">
                <a:solidFill>
                  <a:srgbClr val="FF0000"/>
                </a:solidFill>
                <a:latin typeface="Segoe UI Light" pitchFamily="34" charset="0"/>
              </a:rPr>
              <a:t>redis</a:t>
            </a:r>
            <a:r>
              <a:rPr lang="en-IN" sz="4000" dirty="0">
                <a:solidFill>
                  <a:srgbClr val="FF0000"/>
                </a:solidFill>
                <a:latin typeface="Segoe UI Light" pitchFamily="34" charset="0"/>
              </a:rPr>
              <a:t> cache in this new container?</a:t>
            </a:r>
          </a:p>
        </p:txBody>
      </p:sp>
      <p:sp>
        <p:nvSpPr>
          <p:cNvPr id="4" name="TextBox 3">
            <a:extLst>
              <a:ext uri="{FF2B5EF4-FFF2-40B4-BE49-F238E27FC236}">
                <a16:creationId xmlns:a16="http://schemas.microsoft.com/office/drawing/2014/main" id="{5F88167F-3841-4AF7-B172-49D7478D18FC}"/>
              </a:ext>
            </a:extLst>
          </p:cNvPr>
          <p:cNvSpPr txBox="1"/>
          <p:nvPr/>
        </p:nvSpPr>
        <p:spPr>
          <a:xfrm>
            <a:off x="1600200" y="2415252"/>
            <a:ext cx="5560176" cy="615553"/>
          </a:xfrm>
          <a:prstGeom prst="rect">
            <a:avLst/>
          </a:prstGeom>
          <a:noFill/>
        </p:spPr>
        <p:txBody>
          <a:bodyPr wrap="none" lIns="0" tIns="0" rIns="0" bIns="0" rtlCol="0">
            <a:spAutoFit/>
          </a:bodyPr>
          <a:lstStyle/>
          <a:p>
            <a:r>
              <a:rPr lang="en-IN" sz="4000" dirty="0" err="1">
                <a:gradFill>
                  <a:gsLst>
                    <a:gs pos="0">
                      <a:schemeClr val="tx1">
                        <a:lumMod val="75000"/>
                        <a:lumOff val="25000"/>
                      </a:schemeClr>
                    </a:gs>
                    <a:gs pos="80000">
                      <a:schemeClr val="tx1">
                        <a:lumMod val="65000"/>
                        <a:lumOff val="35000"/>
                      </a:schemeClr>
                    </a:gs>
                  </a:gsLst>
                  <a:lin ang="16200000" scaled="0"/>
                </a:gradFill>
                <a:latin typeface="Segoe UI Light" pitchFamily="34" charset="0"/>
              </a:rPr>
              <a:t>redis</a:t>
            </a:r>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-cli -h </a:t>
            </a:r>
            <a:r>
              <a:rPr lang="en-IN" sz="4000" dirty="0" err="1">
                <a:gradFill>
                  <a:gsLst>
                    <a:gs pos="0">
                      <a:schemeClr val="tx1">
                        <a:lumMod val="75000"/>
                        <a:lumOff val="25000"/>
                      </a:schemeClr>
                    </a:gs>
                    <a:gs pos="80000">
                      <a:schemeClr val="tx1">
                        <a:lumMod val="65000"/>
                        <a:lumOff val="35000"/>
                      </a:schemeClr>
                    </a:gs>
                  </a:gsLst>
                  <a:lin ang="16200000" scaled="0"/>
                </a:gradFill>
                <a:latin typeface="Segoe UI Light" pitchFamily="34" charset="0"/>
              </a:rPr>
              <a:t>redisnew</a:t>
            </a:r>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        </a:t>
            </a:r>
          </a:p>
        </p:txBody>
      </p:sp>
    </p:spTree>
    <p:extLst>
      <p:ext uri="{BB962C8B-B14F-4D97-AF65-F5344CB8AC3E}">
        <p14:creationId xmlns:p14="http://schemas.microsoft.com/office/powerpoint/2010/main" val="3957840455"/>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915479A-2960-4EB1-8009-4F2AFB8FA2D1}"/>
              </a:ext>
            </a:extLst>
          </p:cNvPr>
          <p:cNvPicPr>
            <a:picLocks noChangeAspect="1"/>
          </p:cNvPicPr>
          <p:nvPr/>
        </p:nvPicPr>
        <p:blipFill>
          <a:blip r:embed="rId2"/>
          <a:stretch>
            <a:fillRect/>
          </a:stretch>
        </p:blipFill>
        <p:spPr>
          <a:xfrm>
            <a:off x="507439" y="282948"/>
            <a:ext cx="9194453" cy="3428440"/>
          </a:xfrm>
          <a:prstGeom prst="rect">
            <a:avLst/>
          </a:prstGeom>
        </p:spPr>
      </p:pic>
    </p:spTree>
    <p:extLst>
      <p:ext uri="{BB962C8B-B14F-4D97-AF65-F5344CB8AC3E}">
        <p14:creationId xmlns:p14="http://schemas.microsoft.com/office/powerpoint/2010/main" val="3956243960"/>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FFB5875-8A2E-44F5-84F0-0FC1F6B579A8}"/>
              </a:ext>
            </a:extLst>
          </p:cNvPr>
          <p:cNvPicPr>
            <a:picLocks noChangeAspect="1"/>
          </p:cNvPicPr>
          <p:nvPr/>
        </p:nvPicPr>
        <p:blipFill>
          <a:blip r:embed="rId2"/>
          <a:stretch>
            <a:fillRect/>
          </a:stretch>
        </p:blipFill>
        <p:spPr>
          <a:xfrm>
            <a:off x="234016" y="314885"/>
            <a:ext cx="11693559" cy="2724150"/>
          </a:xfrm>
          <a:prstGeom prst="rect">
            <a:avLst/>
          </a:prstGeom>
        </p:spPr>
      </p:pic>
      <p:sp>
        <p:nvSpPr>
          <p:cNvPr id="3" name="TextBox 2">
            <a:extLst>
              <a:ext uri="{FF2B5EF4-FFF2-40B4-BE49-F238E27FC236}">
                <a16:creationId xmlns:a16="http://schemas.microsoft.com/office/drawing/2014/main" id="{732840C6-A41F-471F-89FC-516FE54D2BA3}"/>
              </a:ext>
            </a:extLst>
          </p:cNvPr>
          <p:cNvSpPr txBox="1"/>
          <p:nvPr/>
        </p:nvSpPr>
        <p:spPr>
          <a:xfrm>
            <a:off x="309282" y="3429000"/>
            <a:ext cx="10352321" cy="1846659"/>
          </a:xfrm>
          <a:prstGeom prst="rect">
            <a:avLst/>
          </a:prstGeom>
          <a:noFill/>
        </p:spPr>
        <p:txBody>
          <a:bodyPr wrap="none" lIns="0" tIns="0" rIns="0" bIns="0" rtlCol="0">
            <a:spAutoFit/>
          </a:bodyPr>
          <a:lstStyle/>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After exit from container its removed because of</a:t>
            </a:r>
          </a:p>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--rm which we have given earlier so if you check</a:t>
            </a:r>
          </a:p>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Docker </a:t>
            </a:r>
            <a:r>
              <a:rPr lang="en-IN" sz="4000" dirty="0" err="1">
                <a:gradFill>
                  <a:gsLst>
                    <a:gs pos="0">
                      <a:schemeClr val="tx1">
                        <a:lumMod val="75000"/>
                        <a:lumOff val="25000"/>
                      </a:schemeClr>
                    </a:gs>
                    <a:gs pos="80000">
                      <a:schemeClr val="tx1">
                        <a:lumMod val="65000"/>
                        <a:lumOff val="35000"/>
                      </a:schemeClr>
                    </a:gs>
                  </a:gsLst>
                  <a:lin ang="16200000" scaled="0"/>
                </a:gradFill>
                <a:latin typeface="Segoe UI Light" pitchFamily="34" charset="0"/>
              </a:rPr>
              <a:t>ps</a:t>
            </a:r>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 you will get only one container in that</a:t>
            </a:r>
          </a:p>
        </p:txBody>
      </p:sp>
    </p:spTree>
    <p:extLst>
      <p:ext uri="{BB962C8B-B14F-4D97-AF65-F5344CB8AC3E}">
        <p14:creationId xmlns:p14="http://schemas.microsoft.com/office/powerpoint/2010/main" val="558796767"/>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071566C-A5D0-437B-AABE-EAE5481103D6}"/>
              </a:ext>
            </a:extLst>
          </p:cNvPr>
          <p:cNvSpPr txBox="1"/>
          <p:nvPr/>
        </p:nvSpPr>
        <p:spPr>
          <a:xfrm>
            <a:off x="753035" y="605118"/>
            <a:ext cx="4726743" cy="615553"/>
          </a:xfrm>
          <a:prstGeom prst="rect">
            <a:avLst/>
          </a:prstGeom>
          <a:noFill/>
        </p:spPr>
        <p:txBody>
          <a:bodyPr wrap="none" lIns="0" tIns="0" rIns="0" bIns="0" rtlCol="0">
            <a:spAutoFit/>
          </a:bodyPr>
          <a:lstStyle/>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To stop any container </a:t>
            </a:r>
          </a:p>
        </p:txBody>
      </p:sp>
      <p:pic>
        <p:nvPicPr>
          <p:cNvPr id="3" name="Picture 2">
            <a:extLst>
              <a:ext uri="{FF2B5EF4-FFF2-40B4-BE49-F238E27FC236}">
                <a16:creationId xmlns:a16="http://schemas.microsoft.com/office/drawing/2014/main" id="{0FCE0ADB-2630-4F3D-B07B-85D9CD11B477}"/>
              </a:ext>
            </a:extLst>
          </p:cNvPr>
          <p:cNvPicPr>
            <a:picLocks noChangeAspect="1"/>
          </p:cNvPicPr>
          <p:nvPr/>
        </p:nvPicPr>
        <p:blipFill>
          <a:blip r:embed="rId2"/>
          <a:stretch>
            <a:fillRect/>
          </a:stretch>
        </p:blipFill>
        <p:spPr>
          <a:xfrm>
            <a:off x="334028" y="1761564"/>
            <a:ext cx="11724152" cy="1210235"/>
          </a:xfrm>
          <a:prstGeom prst="rect">
            <a:avLst/>
          </a:prstGeom>
        </p:spPr>
      </p:pic>
      <p:sp>
        <p:nvSpPr>
          <p:cNvPr id="4" name="TextBox 3">
            <a:extLst>
              <a:ext uri="{FF2B5EF4-FFF2-40B4-BE49-F238E27FC236}">
                <a16:creationId xmlns:a16="http://schemas.microsoft.com/office/drawing/2014/main" id="{431C6CD4-7F65-458B-B586-205988CD9B52}"/>
              </a:ext>
            </a:extLst>
          </p:cNvPr>
          <p:cNvSpPr txBox="1"/>
          <p:nvPr/>
        </p:nvSpPr>
        <p:spPr>
          <a:xfrm>
            <a:off x="927847" y="3429000"/>
            <a:ext cx="9036128" cy="615553"/>
          </a:xfrm>
          <a:prstGeom prst="rect">
            <a:avLst/>
          </a:prstGeom>
          <a:noFill/>
        </p:spPr>
        <p:txBody>
          <a:bodyPr wrap="none" lIns="0" tIns="0" rIns="0" bIns="0" rtlCol="0">
            <a:spAutoFit/>
          </a:bodyPr>
          <a:lstStyle/>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So now docker </a:t>
            </a:r>
            <a:r>
              <a:rPr lang="en-IN" sz="4000" dirty="0" err="1">
                <a:gradFill>
                  <a:gsLst>
                    <a:gs pos="0">
                      <a:schemeClr val="tx1">
                        <a:lumMod val="75000"/>
                        <a:lumOff val="25000"/>
                      </a:schemeClr>
                    </a:gs>
                    <a:gs pos="80000">
                      <a:schemeClr val="tx1">
                        <a:lumMod val="65000"/>
                        <a:lumOff val="35000"/>
                      </a:schemeClr>
                    </a:gs>
                  </a:gsLst>
                  <a:lin ang="16200000" scaled="0"/>
                </a:gradFill>
                <a:latin typeface="Segoe UI Light" pitchFamily="34" charset="0"/>
              </a:rPr>
              <a:t>ps</a:t>
            </a:r>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 is not showing anything</a:t>
            </a:r>
          </a:p>
        </p:txBody>
      </p:sp>
    </p:spTree>
    <p:extLst>
      <p:ext uri="{BB962C8B-B14F-4D97-AF65-F5344CB8AC3E}">
        <p14:creationId xmlns:p14="http://schemas.microsoft.com/office/powerpoint/2010/main" val="3324225584"/>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513B6F3-ABD3-4E6B-ACEB-119B0F05EE75}"/>
              </a:ext>
            </a:extLst>
          </p:cNvPr>
          <p:cNvPicPr>
            <a:picLocks noChangeAspect="1"/>
          </p:cNvPicPr>
          <p:nvPr/>
        </p:nvPicPr>
        <p:blipFill>
          <a:blip r:embed="rId2"/>
          <a:stretch>
            <a:fillRect/>
          </a:stretch>
        </p:blipFill>
        <p:spPr>
          <a:xfrm>
            <a:off x="222529" y="673193"/>
            <a:ext cx="11825459" cy="1249736"/>
          </a:xfrm>
          <a:prstGeom prst="rect">
            <a:avLst/>
          </a:prstGeom>
        </p:spPr>
      </p:pic>
      <p:sp>
        <p:nvSpPr>
          <p:cNvPr id="3" name="TextBox 2">
            <a:extLst>
              <a:ext uri="{FF2B5EF4-FFF2-40B4-BE49-F238E27FC236}">
                <a16:creationId xmlns:a16="http://schemas.microsoft.com/office/drawing/2014/main" id="{47D724AC-1BCE-43AD-BD2A-79FC834C48A5}"/>
              </a:ext>
            </a:extLst>
          </p:cNvPr>
          <p:cNvSpPr txBox="1"/>
          <p:nvPr/>
        </p:nvSpPr>
        <p:spPr>
          <a:xfrm>
            <a:off x="389965" y="2501153"/>
            <a:ext cx="10600659" cy="1231106"/>
          </a:xfrm>
          <a:prstGeom prst="rect">
            <a:avLst/>
          </a:prstGeom>
          <a:noFill/>
        </p:spPr>
        <p:txBody>
          <a:bodyPr wrap="none" lIns="0" tIns="0" rIns="0" bIns="0" rtlCol="0">
            <a:spAutoFit/>
          </a:bodyPr>
          <a:lstStyle/>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This will show you that container and you can see</a:t>
            </a:r>
          </a:p>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Its not running from status of it</a:t>
            </a:r>
          </a:p>
        </p:txBody>
      </p:sp>
    </p:spTree>
    <p:extLst>
      <p:ext uri="{BB962C8B-B14F-4D97-AF65-F5344CB8AC3E}">
        <p14:creationId xmlns:p14="http://schemas.microsoft.com/office/powerpoint/2010/main" val="412292249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6E156E3-FFAF-4C99-819C-4AE6AAC1D8AC}"/>
              </a:ext>
            </a:extLst>
          </p:cNvPr>
          <p:cNvSpPr/>
          <p:nvPr/>
        </p:nvSpPr>
        <p:spPr>
          <a:xfrm>
            <a:off x="457200" y="432045"/>
            <a:ext cx="11277600" cy="3693319"/>
          </a:xfrm>
          <a:prstGeom prst="rect">
            <a:avLst/>
          </a:prstGeom>
        </p:spPr>
        <p:txBody>
          <a:bodyPr wrap="square">
            <a:spAutoFit/>
          </a:bodyPr>
          <a:lstStyle/>
          <a:p>
            <a:r>
              <a:rPr lang="en-US" b="1" dirty="0">
                <a:solidFill>
                  <a:srgbClr val="002060"/>
                </a:solidFill>
                <a:latin typeface="Open Sans"/>
              </a:rPr>
              <a:t>Azure Dev Spaces</a:t>
            </a:r>
          </a:p>
          <a:p>
            <a:r>
              <a:rPr lang="en-US" dirty="0">
                <a:solidFill>
                  <a:srgbClr val="002060"/>
                </a:solidFill>
                <a:latin typeface="Open Sans"/>
              </a:rPr>
              <a:t>Azure Dev Spaces allows you to run and debug your containers in AKS directly while being surrounded by all other microservice containers. You can experiment and test integration without breaking your fellow services.</a:t>
            </a:r>
          </a:p>
          <a:p>
            <a:endParaRPr lang="en-US" b="0" i="0" dirty="0">
              <a:solidFill>
                <a:srgbClr val="002060"/>
              </a:solidFill>
              <a:effectLst/>
              <a:latin typeface="Open Sans"/>
            </a:endParaRPr>
          </a:p>
          <a:p>
            <a:r>
              <a:rPr lang="en-US" b="1" dirty="0">
                <a:solidFill>
                  <a:srgbClr val="002060"/>
                </a:solidFill>
              </a:rPr>
              <a:t>API Gateways</a:t>
            </a:r>
          </a:p>
          <a:p>
            <a:r>
              <a:rPr lang="en-US" dirty="0">
                <a:solidFill>
                  <a:srgbClr val="002060"/>
                </a:solidFill>
              </a:rPr>
              <a:t>This module will give you some insights how to create an API Gateway for your microservices. Using an API Gateway makes building an client application a lot easier.</a:t>
            </a:r>
          </a:p>
          <a:p>
            <a:endParaRPr lang="en-US" b="0" i="0" dirty="0">
              <a:solidFill>
                <a:srgbClr val="002060"/>
              </a:solidFill>
              <a:effectLst/>
              <a:latin typeface="Open Sans"/>
            </a:endParaRPr>
          </a:p>
          <a:p>
            <a:r>
              <a:rPr lang="en-US" b="1" dirty="0">
                <a:solidFill>
                  <a:srgbClr val="002060"/>
                </a:solidFill>
              </a:rPr>
              <a:t>RedHat OpenShift</a:t>
            </a:r>
          </a:p>
          <a:p>
            <a:r>
              <a:rPr lang="en-US" dirty="0">
                <a:solidFill>
                  <a:srgbClr val="002060"/>
                </a:solidFill>
              </a:rPr>
              <a:t>In this module, you will learn how to run, deploy containers using </a:t>
            </a:r>
            <a:r>
              <a:rPr lang="en-US" dirty="0" err="1">
                <a:solidFill>
                  <a:srgbClr val="002060"/>
                </a:solidFill>
              </a:rPr>
              <a:t>Redhat</a:t>
            </a:r>
            <a:r>
              <a:rPr lang="en-US" dirty="0">
                <a:solidFill>
                  <a:srgbClr val="002060"/>
                </a:solidFill>
              </a:rPr>
              <a:t> OpenShift and comparing it with Kubernetes. </a:t>
            </a:r>
          </a:p>
          <a:p>
            <a:endParaRPr lang="en-US" b="0" i="0" dirty="0">
              <a:solidFill>
                <a:srgbClr val="002060"/>
              </a:solidFill>
              <a:effectLst/>
              <a:latin typeface="Open Sans"/>
            </a:endParaRPr>
          </a:p>
          <a:p>
            <a:endParaRPr lang="en-US" b="0" i="0" dirty="0">
              <a:solidFill>
                <a:srgbClr val="002060"/>
              </a:solidFill>
              <a:effectLst/>
              <a:latin typeface="Open Sans"/>
            </a:endParaRPr>
          </a:p>
        </p:txBody>
      </p:sp>
    </p:spTree>
    <p:extLst>
      <p:ext uri="{BB962C8B-B14F-4D97-AF65-F5344CB8AC3E}">
        <p14:creationId xmlns:p14="http://schemas.microsoft.com/office/powerpoint/2010/main" val="3710212217"/>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0434138-ECBC-46E9-A735-3097A38EAD4D}"/>
              </a:ext>
            </a:extLst>
          </p:cNvPr>
          <p:cNvPicPr>
            <a:picLocks noChangeAspect="1"/>
          </p:cNvPicPr>
          <p:nvPr/>
        </p:nvPicPr>
        <p:blipFill>
          <a:blip r:embed="rId2"/>
          <a:stretch>
            <a:fillRect/>
          </a:stretch>
        </p:blipFill>
        <p:spPr>
          <a:xfrm>
            <a:off x="1638952" y="1488421"/>
            <a:ext cx="381000" cy="142875"/>
          </a:xfrm>
          <a:prstGeom prst="rect">
            <a:avLst/>
          </a:prstGeom>
        </p:spPr>
      </p:pic>
      <p:pic>
        <p:nvPicPr>
          <p:cNvPr id="2" name="Picture 1">
            <a:extLst>
              <a:ext uri="{FF2B5EF4-FFF2-40B4-BE49-F238E27FC236}">
                <a16:creationId xmlns:a16="http://schemas.microsoft.com/office/drawing/2014/main" id="{B9CF684F-7BAC-4535-9A74-4FD2743B3015}"/>
              </a:ext>
            </a:extLst>
          </p:cNvPr>
          <p:cNvPicPr>
            <a:picLocks noChangeAspect="1"/>
          </p:cNvPicPr>
          <p:nvPr/>
        </p:nvPicPr>
        <p:blipFill>
          <a:blip r:embed="rId3"/>
          <a:stretch>
            <a:fillRect/>
          </a:stretch>
        </p:blipFill>
        <p:spPr>
          <a:xfrm>
            <a:off x="525005" y="574581"/>
            <a:ext cx="7759597" cy="595313"/>
          </a:xfrm>
          <a:prstGeom prst="rect">
            <a:avLst/>
          </a:prstGeom>
        </p:spPr>
      </p:pic>
      <p:pic>
        <p:nvPicPr>
          <p:cNvPr id="3" name="Picture 2">
            <a:extLst>
              <a:ext uri="{FF2B5EF4-FFF2-40B4-BE49-F238E27FC236}">
                <a16:creationId xmlns:a16="http://schemas.microsoft.com/office/drawing/2014/main" id="{FD484793-8B79-4D11-BCCE-B4688D8F3AFF}"/>
              </a:ext>
            </a:extLst>
          </p:cNvPr>
          <p:cNvPicPr>
            <a:picLocks noChangeAspect="1"/>
          </p:cNvPicPr>
          <p:nvPr/>
        </p:nvPicPr>
        <p:blipFill>
          <a:blip r:embed="rId4"/>
          <a:stretch>
            <a:fillRect/>
          </a:stretch>
        </p:blipFill>
        <p:spPr>
          <a:xfrm>
            <a:off x="525004" y="1658189"/>
            <a:ext cx="11035353" cy="721939"/>
          </a:xfrm>
          <a:prstGeom prst="rect">
            <a:avLst/>
          </a:prstGeom>
        </p:spPr>
      </p:pic>
      <p:pic>
        <p:nvPicPr>
          <p:cNvPr id="4" name="Picture 3">
            <a:extLst>
              <a:ext uri="{FF2B5EF4-FFF2-40B4-BE49-F238E27FC236}">
                <a16:creationId xmlns:a16="http://schemas.microsoft.com/office/drawing/2014/main" id="{466AB7C1-ABBE-4668-AB09-A173F1ACF388}"/>
              </a:ext>
            </a:extLst>
          </p:cNvPr>
          <p:cNvPicPr>
            <a:picLocks noChangeAspect="1"/>
          </p:cNvPicPr>
          <p:nvPr/>
        </p:nvPicPr>
        <p:blipFill>
          <a:blip r:embed="rId5"/>
          <a:stretch>
            <a:fillRect/>
          </a:stretch>
        </p:blipFill>
        <p:spPr>
          <a:xfrm>
            <a:off x="525004" y="2757487"/>
            <a:ext cx="11615473" cy="2612092"/>
          </a:xfrm>
          <a:prstGeom prst="rect">
            <a:avLst/>
          </a:prstGeom>
        </p:spPr>
      </p:pic>
    </p:spTree>
    <p:extLst>
      <p:ext uri="{BB962C8B-B14F-4D97-AF65-F5344CB8AC3E}">
        <p14:creationId xmlns:p14="http://schemas.microsoft.com/office/powerpoint/2010/main" val="2891178573"/>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C6744D-A74F-4413-A15B-EDEC86A6CE45}"/>
              </a:ext>
            </a:extLst>
          </p:cNvPr>
          <p:cNvSpPr txBox="1"/>
          <p:nvPr/>
        </p:nvSpPr>
        <p:spPr>
          <a:xfrm>
            <a:off x="1094509" y="277092"/>
            <a:ext cx="7407477" cy="4924425"/>
          </a:xfrm>
          <a:prstGeom prst="rect">
            <a:avLst/>
          </a:prstGeom>
          <a:noFill/>
        </p:spPr>
        <p:txBody>
          <a:bodyPr wrap="none" lIns="0" tIns="0" rIns="0" bIns="0" rtlCol="0">
            <a:spAutoFit/>
          </a:bodyPr>
          <a:lstStyle/>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Docker version</a:t>
            </a:r>
          </a:p>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Docker run</a:t>
            </a:r>
          </a:p>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Docker </a:t>
            </a:r>
            <a:r>
              <a:rPr lang="en-IN" sz="4000" dirty="0" err="1">
                <a:gradFill>
                  <a:gsLst>
                    <a:gs pos="0">
                      <a:schemeClr val="tx1">
                        <a:lumMod val="75000"/>
                        <a:lumOff val="25000"/>
                      </a:schemeClr>
                    </a:gs>
                    <a:gs pos="80000">
                      <a:schemeClr val="tx1">
                        <a:lumMod val="65000"/>
                        <a:lumOff val="35000"/>
                      </a:schemeClr>
                    </a:gs>
                  </a:gsLst>
                  <a:lin ang="16200000" scaled="0"/>
                </a:gradFill>
                <a:latin typeface="Segoe UI Light" pitchFamily="34" charset="0"/>
              </a:rPr>
              <a:t>ps</a:t>
            </a:r>
            <a:endPar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Docker images      docker image ls</a:t>
            </a:r>
          </a:p>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Docker </a:t>
            </a:r>
            <a:r>
              <a:rPr lang="en-IN" sz="4000" dirty="0" err="1">
                <a:gradFill>
                  <a:gsLst>
                    <a:gs pos="0">
                      <a:schemeClr val="tx1">
                        <a:lumMod val="75000"/>
                        <a:lumOff val="25000"/>
                      </a:schemeClr>
                    </a:gs>
                    <a:gs pos="80000">
                      <a:schemeClr val="tx1">
                        <a:lumMod val="65000"/>
                        <a:lumOff val="35000"/>
                      </a:schemeClr>
                    </a:gs>
                  </a:gsLst>
                  <a:lin ang="16200000" scaled="0"/>
                </a:gradFill>
                <a:latin typeface="Segoe UI Light" pitchFamily="34" charset="0"/>
              </a:rPr>
              <a:t>ps</a:t>
            </a:r>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 –a</a:t>
            </a:r>
          </a:p>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Docker stop </a:t>
            </a:r>
          </a:p>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Docker rm</a:t>
            </a:r>
          </a:p>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Docker image rm</a:t>
            </a:r>
            <a:endParaRPr lang="en-US" sz="4000" dirty="0" err="1">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p:txBody>
      </p:sp>
    </p:spTree>
    <p:extLst>
      <p:ext uri="{BB962C8B-B14F-4D97-AF65-F5344CB8AC3E}">
        <p14:creationId xmlns:p14="http://schemas.microsoft.com/office/powerpoint/2010/main" val="2542413833"/>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0592D03-D349-458C-B478-89A107AE2746}"/>
              </a:ext>
            </a:extLst>
          </p:cNvPr>
          <p:cNvSpPr/>
          <p:nvPr/>
        </p:nvSpPr>
        <p:spPr>
          <a:xfrm>
            <a:off x="249382" y="445763"/>
            <a:ext cx="11360727" cy="369332"/>
          </a:xfrm>
          <a:prstGeom prst="rect">
            <a:avLst/>
          </a:prstGeom>
        </p:spPr>
        <p:txBody>
          <a:bodyPr wrap="square">
            <a:spAutoFit/>
          </a:bodyPr>
          <a:lstStyle/>
          <a:p>
            <a:r>
              <a:rPr lang="en-US" dirty="0">
                <a:hlinkClick r:id="rId2"/>
              </a:rPr>
              <a:t>https://docs.microsoft.com/en-us/learn/modules/intro-to-containers/3-exercise-deploy-docker-image-locally</a:t>
            </a:r>
            <a:endParaRPr lang="en-US" dirty="0"/>
          </a:p>
        </p:txBody>
      </p:sp>
    </p:spTree>
    <p:extLst>
      <p:ext uri="{BB962C8B-B14F-4D97-AF65-F5344CB8AC3E}">
        <p14:creationId xmlns:p14="http://schemas.microsoft.com/office/powerpoint/2010/main" val="2504131100"/>
      </p:ext>
    </p:extLst>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AA66A71-6AC3-48A3-AB5E-ACF9F555A6E0}"/>
              </a:ext>
            </a:extLst>
          </p:cNvPr>
          <p:cNvSpPr/>
          <p:nvPr/>
        </p:nvSpPr>
        <p:spPr>
          <a:xfrm>
            <a:off x="479611" y="645023"/>
            <a:ext cx="11084860" cy="646331"/>
          </a:xfrm>
          <a:prstGeom prst="rect">
            <a:avLst/>
          </a:prstGeom>
        </p:spPr>
        <p:txBody>
          <a:bodyPr wrap="square">
            <a:spAutoFit/>
          </a:bodyPr>
          <a:lstStyle/>
          <a:p>
            <a:r>
              <a:rPr lang="en-IN" dirty="0"/>
              <a:t>docker run -it --rm -p 8000:80 --name </a:t>
            </a:r>
            <a:r>
              <a:rPr lang="en-IN" dirty="0" err="1"/>
              <a:t>aspnetcore_sample</a:t>
            </a:r>
            <a:r>
              <a:rPr lang="en-IN" dirty="0"/>
              <a:t> mcr.microsoft.com/dotnet/core/</a:t>
            </a:r>
            <a:r>
              <a:rPr lang="en-IN" dirty="0" err="1"/>
              <a:t>samples:aspnetapp</a:t>
            </a:r>
            <a:endParaRPr lang="en-IN" dirty="0"/>
          </a:p>
        </p:txBody>
      </p:sp>
      <p:pic>
        <p:nvPicPr>
          <p:cNvPr id="4" name="Picture 3">
            <a:extLst>
              <a:ext uri="{FF2B5EF4-FFF2-40B4-BE49-F238E27FC236}">
                <a16:creationId xmlns:a16="http://schemas.microsoft.com/office/drawing/2014/main" id="{4D9FE191-1174-4C11-9B09-376AD82D1C26}"/>
              </a:ext>
            </a:extLst>
          </p:cNvPr>
          <p:cNvPicPr>
            <a:picLocks noChangeAspect="1"/>
          </p:cNvPicPr>
          <p:nvPr/>
        </p:nvPicPr>
        <p:blipFill>
          <a:blip r:embed="rId2"/>
          <a:stretch>
            <a:fillRect/>
          </a:stretch>
        </p:blipFill>
        <p:spPr>
          <a:xfrm>
            <a:off x="484912" y="1383247"/>
            <a:ext cx="11219000" cy="2182942"/>
          </a:xfrm>
          <a:prstGeom prst="rect">
            <a:avLst/>
          </a:prstGeom>
        </p:spPr>
      </p:pic>
    </p:spTree>
    <p:extLst>
      <p:ext uri="{BB962C8B-B14F-4D97-AF65-F5344CB8AC3E}">
        <p14:creationId xmlns:p14="http://schemas.microsoft.com/office/powerpoint/2010/main" val="659656593"/>
      </p:ext>
    </p:extLst>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E492305-1811-49FA-82EA-1C52FB78B377}"/>
              </a:ext>
            </a:extLst>
          </p:cNvPr>
          <p:cNvPicPr>
            <a:picLocks noChangeAspect="1"/>
          </p:cNvPicPr>
          <p:nvPr/>
        </p:nvPicPr>
        <p:blipFill>
          <a:blip r:embed="rId2"/>
          <a:stretch>
            <a:fillRect/>
          </a:stretch>
        </p:blipFill>
        <p:spPr>
          <a:xfrm>
            <a:off x="286962" y="251012"/>
            <a:ext cx="11657759" cy="4347882"/>
          </a:xfrm>
          <a:prstGeom prst="rect">
            <a:avLst/>
          </a:prstGeom>
        </p:spPr>
      </p:pic>
    </p:spTree>
    <p:extLst>
      <p:ext uri="{BB962C8B-B14F-4D97-AF65-F5344CB8AC3E}">
        <p14:creationId xmlns:p14="http://schemas.microsoft.com/office/powerpoint/2010/main" val="2378937915"/>
      </p:ext>
    </p:extLst>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4B36C96-9A85-4333-9658-3275462E98A0}"/>
              </a:ext>
            </a:extLst>
          </p:cNvPr>
          <p:cNvPicPr>
            <a:picLocks noChangeAspect="1"/>
          </p:cNvPicPr>
          <p:nvPr/>
        </p:nvPicPr>
        <p:blipFill>
          <a:blip r:embed="rId2"/>
          <a:stretch>
            <a:fillRect/>
          </a:stretch>
        </p:blipFill>
        <p:spPr>
          <a:xfrm>
            <a:off x="245782" y="406213"/>
            <a:ext cx="11401425" cy="4781550"/>
          </a:xfrm>
          <a:prstGeom prst="rect">
            <a:avLst/>
          </a:prstGeom>
        </p:spPr>
      </p:pic>
    </p:spTree>
    <p:extLst>
      <p:ext uri="{BB962C8B-B14F-4D97-AF65-F5344CB8AC3E}">
        <p14:creationId xmlns:p14="http://schemas.microsoft.com/office/powerpoint/2010/main" val="467552038"/>
      </p:ext>
    </p:extLst>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0B28DEB-768F-4582-BE70-C0F224EBDEB0}"/>
              </a:ext>
            </a:extLst>
          </p:cNvPr>
          <p:cNvSpPr txBox="1"/>
          <p:nvPr/>
        </p:nvSpPr>
        <p:spPr>
          <a:xfrm>
            <a:off x="512618" y="290946"/>
            <a:ext cx="2495876" cy="1846659"/>
          </a:xfrm>
          <a:prstGeom prst="rect">
            <a:avLst/>
          </a:prstGeom>
          <a:noFill/>
        </p:spPr>
        <p:txBody>
          <a:bodyPr wrap="none" lIns="0" tIns="0" rIns="0" bIns="0" rtlCol="0">
            <a:spAutoFit/>
          </a:bodyPr>
          <a:lstStyle/>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Image</a:t>
            </a:r>
          </a:p>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Container </a:t>
            </a:r>
          </a:p>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Docker hub</a:t>
            </a:r>
            <a:endParaRPr lang="en-US" sz="4000" dirty="0" err="1">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p:txBody>
      </p:sp>
      <p:sp>
        <p:nvSpPr>
          <p:cNvPr id="3" name="TextBox 2">
            <a:extLst>
              <a:ext uri="{FF2B5EF4-FFF2-40B4-BE49-F238E27FC236}">
                <a16:creationId xmlns:a16="http://schemas.microsoft.com/office/drawing/2014/main" id="{FF2428FB-61AC-465E-BCDA-1306D4E9427B}"/>
              </a:ext>
            </a:extLst>
          </p:cNvPr>
          <p:cNvSpPr txBox="1"/>
          <p:nvPr/>
        </p:nvSpPr>
        <p:spPr>
          <a:xfrm>
            <a:off x="4627418" y="401782"/>
            <a:ext cx="3440622" cy="4739759"/>
          </a:xfrm>
          <a:prstGeom prst="rect">
            <a:avLst/>
          </a:prstGeom>
          <a:noFill/>
        </p:spPr>
        <p:txBody>
          <a:bodyPr wrap="none" lIns="0" tIns="0" rIns="0" bIns="0" rtlCol="0">
            <a:spAutoFit/>
          </a:bodyPr>
          <a:lstStyle/>
          <a:p>
            <a:r>
              <a:rPr lang="en-IN" sz="28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Docker version</a:t>
            </a:r>
          </a:p>
          <a:p>
            <a:r>
              <a:rPr lang="en-IN" sz="28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Docker images</a:t>
            </a:r>
          </a:p>
          <a:p>
            <a:r>
              <a:rPr lang="en-IN" sz="28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Docker </a:t>
            </a:r>
            <a:r>
              <a:rPr lang="en-IN" sz="2800" dirty="0" err="1">
                <a:gradFill>
                  <a:gsLst>
                    <a:gs pos="0">
                      <a:schemeClr val="tx1">
                        <a:lumMod val="75000"/>
                        <a:lumOff val="25000"/>
                      </a:schemeClr>
                    </a:gs>
                    <a:gs pos="80000">
                      <a:schemeClr val="tx1">
                        <a:lumMod val="65000"/>
                        <a:lumOff val="35000"/>
                      </a:schemeClr>
                    </a:gs>
                  </a:gsLst>
                  <a:lin ang="16200000" scaled="0"/>
                </a:gradFill>
                <a:latin typeface="Segoe UI Light" pitchFamily="34" charset="0"/>
              </a:rPr>
              <a:t>ps</a:t>
            </a:r>
            <a:endParaRPr lang="en-IN" sz="2800" dirty="0">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a:p>
            <a:r>
              <a:rPr lang="en-IN" sz="28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Docker image ls</a:t>
            </a:r>
          </a:p>
          <a:p>
            <a:r>
              <a:rPr lang="en-IN" sz="28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Docker run</a:t>
            </a:r>
          </a:p>
          <a:p>
            <a:r>
              <a:rPr lang="en-IN" sz="28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Docker stop</a:t>
            </a:r>
          </a:p>
          <a:p>
            <a:r>
              <a:rPr lang="en-IN" sz="28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Docker rm ____</a:t>
            </a:r>
          </a:p>
          <a:p>
            <a:r>
              <a:rPr lang="en-IN" sz="28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Docker image rm _____</a:t>
            </a:r>
          </a:p>
          <a:p>
            <a:r>
              <a:rPr lang="en-IN" sz="28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Docker exec </a:t>
            </a:r>
          </a:p>
          <a:p>
            <a:r>
              <a:rPr lang="en-IN" sz="28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Docker </a:t>
            </a:r>
            <a:r>
              <a:rPr lang="en-IN" sz="2800" dirty="0" err="1">
                <a:gradFill>
                  <a:gsLst>
                    <a:gs pos="0">
                      <a:schemeClr val="tx1">
                        <a:lumMod val="75000"/>
                        <a:lumOff val="25000"/>
                      </a:schemeClr>
                    </a:gs>
                    <a:gs pos="80000">
                      <a:schemeClr val="tx1">
                        <a:lumMod val="65000"/>
                        <a:lumOff val="35000"/>
                      </a:schemeClr>
                    </a:gs>
                  </a:gsLst>
                  <a:lin ang="16200000" scaled="0"/>
                </a:gradFill>
                <a:latin typeface="Segoe UI Light" pitchFamily="34" charset="0"/>
              </a:rPr>
              <a:t>ps</a:t>
            </a:r>
            <a:r>
              <a:rPr lang="en-IN" sz="28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 –a </a:t>
            </a:r>
          </a:p>
          <a:p>
            <a:endParaRPr lang="en-IN" sz="2800" dirty="0">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p:txBody>
      </p:sp>
    </p:spTree>
    <p:extLst>
      <p:ext uri="{BB962C8B-B14F-4D97-AF65-F5344CB8AC3E}">
        <p14:creationId xmlns:p14="http://schemas.microsoft.com/office/powerpoint/2010/main" val="2170247901"/>
      </p:ext>
    </p:extLst>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484D758-D26A-4858-86B6-2EA7D27D08A1}"/>
              </a:ext>
            </a:extLst>
          </p:cNvPr>
          <p:cNvSpPr/>
          <p:nvPr/>
        </p:nvSpPr>
        <p:spPr bwMode="auto">
          <a:xfrm>
            <a:off x="304800" y="2126673"/>
            <a:ext cx="3616037" cy="3214254"/>
          </a:xfrm>
          <a:prstGeom prst="rect">
            <a:avLst/>
          </a:prstGeom>
          <a:no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4" name="TextBox 3">
            <a:extLst>
              <a:ext uri="{FF2B5EF4-FFF2-40B4-BE49-F238E27FC236}">
                <a16:creationId xmlns:a16="http://schemas.microsoft.com/office/drawing/2014/main" id="{C57A7014-8B16-463E-8DFD-89710EEDBC24}"/>
              </a:ext>
            </a:extLst>
          </p:cNvPr>
          <p:cNvSpPr txBox="1"/>
          <p:nvPr/>
        </p:nvSpPr>
        <p:spPr>
          <a:xfrm>
            <a:off x="432069" y="2604655"/>
            <a:ext cx="3361498" cy="1231106"/>
          </a:xfrm>
          <a:prstGeom prst="rect">
            <a:avLst/>
          </a:prstGeom>
          <a:noFill/>
        </p:spPr>
        <p:txBody>
          <a:bodyPr wrap="none" lIns="0" tIns="0" rIns="0" bIns="0" rtlCol="0">
            <a:spAutoFit/>
          </a:bodyPr>
          <a:lstStyle/>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VS-2019</a:t>
            </a:r>
          </a:p>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Docker desktop</a:t>
            </a:r>
            <a:endParaRPr lang="en-US" sz="4000" dirty="0" err="1">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p:txBody>
      </p:sp>
      <p:sp>
        <p:nvSpPr>
          <p:cNvPr id="5" name="Rectangle 4">
            <a:extLst>
              <a:ext uri="{FF2B5EF4-FFF2-40B4-BE49-F238E27FC236}">
                <a16:creationId xmlns:a16="http://schemas.microsoft.com/office/drawing/2014/main" id="{A7CE6312-F180-466D-A436-FA45C8BDD494}"/>
              </a:ext>
            </a:extLst>
          </p:cNvPr>
          <p:cNvSpPr/>
          <p:nvPr/>
        </p:nvSpPr>
        <p:spPr bwMode="auto">
          <a:xfrm>
            <a:off x="1177636" y="4225636"/>
            <a:ext cx="1524000" cy="720437"/>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6" name="Rectangle 5">
            <a:extLst>
              <a:ext uri="{FF2B5EF4-FFF2-40B4-BE49-F238E27FC236}">
                <a16:creationId xmlns:a16="http://schemas.microsoft.com/office/drawing/2014/main" id="{E7C1D2C8-ECCF-4524-AB42-7669A9385B84}"/>
              </a:ext>
            </a:extLst>
          </p:cNvPr>
          <p:cNvSpPr/>
          <p:nvPr/>
        </p:nvSpPr>
        <p:spPr bwMode="auto">
          <a:xfrm>
            <a:off x="4286393" y="2126673"/>
            <a:ext cx="3616037" cy="3214254"/>
          </a:xfrm>
          <a:prstGeom prst="rect">
            <a:avLst/>
          </a:prstGeom>
          <a:no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7" name="Rectangle 6">
            <a:extLst>
              <a:ext uri="{FF2B5EF4-FFF2-40B4-BE49-F238E27FC236}">
                <a16:creationId xmlns:a16="http://schemas.microsoft.com/office/drawing/2014/main" id="{D54DD443-B0E0-4D60-A4BB-88CC32B30070}"/>
              </a:ext>
            </a:extLst>
          </p:cNvPr>
          <p:cNvSpPr/>
          <p:nvPr/>
        </p:nvSpPr>
        <p:spPr bwMode="auto">
          <a:xfrm>
            <a:off x="5078089" y="3699163"/>
            <a:ext cx="1524000" cy="720437"/>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9" name="Rectangle 8">
            <a:extLst>
              <a:ext uri="{FF2B5EF4-FFF2-40B4-BE49-F238E27FC236}">
                <a16:creationId xmlns:a16="http://schemas.microsoft.com/office/drawing/2014/main" id="{E27E23A2-72F3-42CF-AA1C-408A25A55981}"/>
              </a:ext>
            </a:extLst>
          </p:cNvPr>
          <p:cNvSpPr/>
          <p:nvPr/>
        </p:nvSpPr>
        <p:spPr bwMode="auto">
          <a:xfrm>
            <a:off x="4286393" y="2126673"/>
            <a:ext cx="7470363" cy="3214254"/>
          </a:xfrm>
          <a:prstGeom prst="rect">
            <a:avLst/>
          </a:prstGeom>
          <a:no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0" name="TextBox 9">
            <a:extLst>
              <a:ext uri="{FF2B5EF4-FFF2-40B4-BE49-F238E27FC236}">
                <a16:creationId xmlns:a16="http://schemas.microsoft.com/office/drawing/2014/main" id="{B782A163-A792-4D7E-B84F-3A7431BE517E}"/>
              </a:ext>
            </a:extLst>
          </p:cNvPr>
          <p:cNvSpPr txBox="1"/>
          <p:nvPr/>
        </p:nvSpPr>
        <p:spPr>
          <a:xfrm>
            <a:off x="4961187" y="1511120"/>
            <a:ext cx="1252907" cy="615553"/>
          </a:xfrm>
          <a:prstGeom prst="rect">
            <a:avLst/>
          </a:prstGeom>
          <a:noFill/>
        </p:spPr>
        <p:txBody>
          <a:bodyPr wrap="none" lIns="0" tIns="0" rIns="0" bIns="0" rtlCol="0">
            <a:spAutoFit/>
          </a:bodyPr>
          <a:lstStyle/>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Azure</a:t>
            </a:r>
            <a:endParaRPr lang="en-US" sz="4000" dirty="0" err="1">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p:txBody>
      </p:sp>
      <p:sp>
        <p:nvSpPr>
          <p:cNvPr id="11" name="Rectangle 10">
            <a:extLst>
              <a:ext uri="{FF2B5EF4-FFF2-40B4-BE49-F238E27FC236}">
                <a16:creationId xmlns:a16="http://schemas.microsoft.com/office/drawing/2014/main" id="{3D55F75A-E104-4C04-82A0-201CAA28359C}"/>
              </a:ext>
            </a:extLst>
          </p:cNvPr>
          <p:cNvSpPr/>
          <p:nvPr/>
        </p:nvSpPr>
        <p:spPr bwMode="auto">
          <a:xfrm>
            <a:off x="8617527" y="3268697"/>
            <a:ext cx="2618509" cy="1392382"/>
          </a:xfrm>
          <a:prstGeom prst="rect">
            <a:avLst/>
          </a:prstGeom>
          <a:solidFill>
            <a:schemeClr val="accent5">
              <a:lumMod val="40000"/>
              <a:lumOff val="60000"/>
            </a:schemeClr>
          </a:solidFill>
          <a:ln>
            <a:solidFill>
              <a:schemeClr val="accent5">
                <a:lumMod val="20000"/>
                <a:lumOff val="8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2" name="Rectangle 11">
            <a:extLst>
              <a:ext uri="{FF2B5EF4-FFF2-40B4-BE49-F238E27FC236}">
                <a16:creationId xmlns:a16="http://schemas.microsoft.com/office/drawing/2014/main" id="{47BB1632-7E8B-492B-891F-364F78300C29}"/>
              </a:ext>
            </a:extLst>
          </p:cNvPr>
          <p:cNvSpPr/>
          <p:nvPr/>
        </p:nvSpPr>
        <p:spPr bwMode="auto">
          <a:xfrm>
            <a:off x="9487189" y="3699163"/>
            <a:ext cx="1524000" cy="720437"/>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14" name="Straight Arrow Connector 13">
            <a:extLst>
              <a:ext uri="{FF2B5EF4-FFF2-40B4-BE49-F238E27FC236}">
                <a16:creationId xmlns:a16="http://schemas.microsoft.com/office/drawing/2014/main" id="{A8602555-60F4-4516-A138-DC6C4A762845}"/>
              </a:ext>
            </a:extLst>
          </p:cNvPr>
          <p:cNvCxnSpPr>
            <a:stCxn id="7" idx="3"/>
          </p:cNvCxnSpPr>
          <p:nvPr/>
        </p:nvCxnSpPr>
        <p:spPr>
          <a:xfrm flipV="1">
            <a:off x="6602089" y="4059381"/>
            <a:ext cx="2597329"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546E8899-377D-445B-BECB-4951C1CFBF62}"/>
              </a:ext>
            </a:extLst>
          </p:cNvPr>
          <p:cNvCxnSpPr>
            <a:cxnSpLocks/>
            <a:stCxn id="5" idx="3"/>
          </p:cNvCxnSpPr>
          <p:nvPr/>
        </p:nvCxnSpPr>
        <p:spPr>
          <a:xfrm flipV="1">
            <a:off x="2701636" y="3875809"/>
            <a:ext cx="2272146" cy="71004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004BE7FF-24B8-4CF5-91A8-3DF4241C1FFB}"/>
              </a:ext>
            </a:extLst>
          </p:cNvPr>
          <p:cNvSpPr txBox="1"/>
          <p:nvPr/>
        </p:nvSpPr>
        <p:spPr>
          <a:xfrm>
            <a:off x="1177636" y="1099489"/>
            <a:ext cx="182742" cy="615553"/>
          </a:xfrm>
          <a:prstGeom prst="rect">
            <a:avLst/>
          </a:prstGeom>
          <a:noFill/>
        </p:spPr>
        <p:txBody>
          <a:bodyPr wrap="none" lIns="0" tIns="0" rIns="0" bIns="0" rtlCol="0">
            <a:spAutoFit/>
          </a:bodyPr>
          <a:lstStyle/>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1</a:t>
            </a:r>
            <a:endParaRPr lang="en-US" sz="4000" dirty="0" err="1">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p:txBody>
      </p:sp>
      <p:sp>
        <p:nvSpPr>
          <p:cNvPr id="19" name="TextBox 18">
            <a:extLst>
              <a:ext uri="{FF2B5EF4-FFF2-40B4-BE49-F238E27FC236}">
                <a16:creationId xmlns:a16="http://schemas.microsoft.com/office/drawing/2014/main" id="{17EDD26E-5CBD-4B12-BAB9-76D6FF402BBF}"/>
              </a:ext>
            </a:extLst>
          </p:cNvPr>
          <p:cNvSpPr txBox="1"/>
          <p:nvPr/>
        </p:nvSpPr>
        <p:spPr>
          <a:xfrm>
            <a:off x="5130344" y="695677"/>
            <a:ext cx="264496" cy="615553"/>
          </a:xfrm>
          <a:prstGeom prst="rect">
            <a:avLst/>
          </a:prstGeom>
          <a:noFill/>
        </p:spPr>
        <p:txBody>
          <a:bodyPr wrap="none" lIns="0" tIns="0" rIns="0" bIns="0" rtlCol="0">
            <a:spAutoFit/>
          </a:bodyPr>
          <a:lstStyle/>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2</a:t>
            </a:r>
            <a:endParaRPr lang="en-US" sz="4000" dirty="0" err="1">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p:txBody>
      </p:sp>
      <p:sp>
        <p:nvSpPr>
          <p:cNvPr id="20" name="TextBox 19">
            <a:extLst>
              <a:ext uri="{FF2B5EF4-FFF2-40B4-BE49-F238E27FC236}">
                <a16:creationId xmlns:a16="http://schemas.microsoft.com/office/drawing/2014/main" id="{84331A55-1E72-40D1-A843-EDD199BAB378}"/>
              </a:ext>
            </a:extLst>
          </p:cNvPr>
          <p:cNvSpPr txBox="1"/>
          <p:nvPr/>
        </p:nvSpPr>
        <p:spPr>
          <a:xfrm>
            <a:off x="8617527" y="1111340"/>
            <a:ext cx="264496" cy="615553"/>
          </a:xfrm>
          <a:prstGeom prst="rect">
            <a:avLst/>
          </a:prstGeom>
          <a:noFill/>
        </p:spPr>
        <p:txBody>
          <a:bodyPr wrap="none" lIns="0" tIns="0" rIns="0" bIns="0" rtlCol="0">
            <a:spAutoFit/>
          </a:bodyPr>
          <a:lstStyle/>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3</a:t>
            </a:r>
            <a:endParaRPr lang="en-US" sz="4000" dirty="0" err="1">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p:txBody>
      </p:sp>
      <p:sp>
        <p:nvSpPr>
          <p:cNvPr id="2" name="TextBox 1">
            <a:extLst>
              <a:ext uri="{FF2B5EF4-FFF2-40B4-BE49-F238E27FC236}">
                <a16:creationId xmlns:a16="http://schemas.microsoft.com/office/drawing/2014/main" id="{AEA7E637-BEE6-4861-97B5-5061FC273237}"/>
              </a:ext>
            </a:extLst>
          </p:cNvPr>
          <p:cNvSpPr txBox="1"/>
          <p:nvPr/>
        </p:nvSpPr>
        <p:spPr>
          <a:xfrm>
            <a:off x="4804454" y="2516819"/>
            <a:ext cx="916276" cy="615553"/>
          </a:xfrm>
          <a:prstGeom prst="rect">
            <a:avLst/>
          </a:prstGeom>
          <a:noFill/>
        </p:spPr>
        <p:txBody>
          <a:bodyPr wrap="none" lIns="0" tIns="0" rIns="0" bIns="0" rtlCol="0">
            <a:spAutoFit/>
          </a:bodyPr>
          <a:lstStyle/>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ACR</a:t>
            </a:r>
            <a:endParaRPr lang="en-US" sz="4000" dirty="0" err="1">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p:txBody>
      </p:sp>
    </p:spTree>
    <p:extLst>
      <p:ext uri="{BB962C8B-B14F-4D97-AF65-F5344CB8AC3E}">
        <p14:creationId xmlns:p14="http://schemas.microsoft.com/office/powerpoint/2010/main" val="3630098325"/>
      </p:ext>
    </p:extLst>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DEF476C-2997-4AA3-969A-53158908360E}"/>
              </a:ext>
            </a:extLst>
          </p:cNvPr>
          <p:cNvSpPr/>
          <p:nvPr/>
        </p:nvSpPr>
        <p:spPr>
          <a:xfrm>
            <a:off x="429491" y="418238"/>
            <a:ext cx="11111346" cy="1938992"/>
          </a:xfrm>
          <a:prstGeom prst="rect">
            <a:avLst/>
          </a:prstGeom>
        </p:spPr>
        <p:txBody>
          <a:bodyPr wrap="square">
            <a:spAutoFit/>
          </a:bodyPr>
          <a:lstStyle/>
          <a:p>
            <a:r>
              <a:rPr lang="en-US" sz="2400" b="1" dirty="0">
                <a:solidFill>
                  <a:srgbClr val="002060"/>
                </a:solidFill>
                <a:latin typeface="Segoe UI" panose="020B0502040204020203" pitchFamily="34" charset="0"/>
              </a:rPr>
              <a:t>Docker Hub </a:t>
            </a:r>
            <a:r>
              <a:rPr lang="en-US" sz="2400" dirty="0">
                <a:solidFill>
                  <a:srgbClr val="002060"/>
                </a:solidFill>
                <a:latin typeface="Segoe UI" panose="020B0502040204020203" pitchFamily="34" charset="0"/>
              </a:rPr>
              <a:t>is an excellent source of images to get you started building your own containerized apps. You can download an image that provides the basic functionality you require, and </a:t>
            </a:r>
            <a:r>
              <a:rPr lang="en-US" sz="2400" i="1" dirty="0">
                <a:solidFill>
                  <a:srgbClr val="002060"/>
                </a:solidFill>
                <a:latin typeface="Segoe UI" panose="020B0502040204020203" pitchFamily="34" charset="0"/>
              </a:rPr>
              <a:t>layer</a:t>
            </a:r>
            <a:r>
              <a:rPr lang="en-US" sz="2400" dirty="0">
                <a:solidFill>
                  <a:srgbClr val="002060"/>
                </a:solidFill>
                <a:latin typeface="Segoe UI" panose="020B0502040204020203" pitchFamily="34" charset="0"/>
              </a:rPr>
              <a:t> your own application on top of it to create a new custom image. You can automate the steps for doing this process by writing a </a:t>
            </a:r>
            <a:r>
              <a:rPr lang="en-US" sz="2400" b="1" dirty="0" err="1">
                <a:solidFill>
                  <a:srgbClr val="002060"/>
                </a:solidFill>
                <a:latin typeface="Segoe UI" panose="020B0502040204020203" pitchFamily="34" charset="0"/>
              </a:rPr>
              <a:t>Dockerfile</a:t>
            </a:r>
            <a:r>
              <a:rPr lang="en-US" sz="2400" dirty="0">
                <a:solidFill>
                  <a:srgbClr val="002060"/>
                </a:solidFill>
                <a:latin typeface="Segoe UI" panose="020B0502040204020203" pitchFamily="34" charset="0"/>
              </a:rPr>
              <a:t>.</a:t>
            </a:r>
            <a:endParaRPr lang="en-US" sz="2400" dirty="0">
              <a:solidFill>
                <a:srgbClr val="002060"/>
              </a:solidFill>
            </a:endParaRPr>
          </a:p>
        </p:txBody>
      </p:sp>
      <p:sp>
        <p:nvSpPr>
          <p:cNvPr id="3" name="Rectangle 2">
            <a:extLst>
              <a:ext uri="{FF2B5EF4-FFF2-40B4-BE49-F238E27FC236}">
                <a16:creationId xmlns:a16="http://schemas.microsoft.com/office/drawing/2014/main" id="{40252772-A883-4C23-A5CD-FF8FF3E7D57B}"/>
              </a:ext>
            </a:extLst>
          </p:cNvPr>
          <p:cNvSpPr/>
          <p:nvPr/>
        </p:nvSpPr>
        <p:spPr>
          <a:xfrm>
            <a:off x="429491" y="2538075"/>
            <a:ext cx="11485418" cy="1938992"/>
          </a:xfrm>
          <a:prstGeom prst="rect">
            <a:avLst/>
          </a:prstGeom>
        </p:spPr>
        <p:txBody>
          <a:bodyPr wrap="square">
            <a:spAutoFit/>
          </a:bodyPr>
          <a:lstStyle/>
          <a:p>
            <a:r>
              <a:rPr lang="en-US" sz="2400" dirty="0">
                <a:solidFill>
                  <a:srgbClr val="002060"/>
                </a:solidFill>
                <a:latin typeface="Segoe UI" panose="020B0502040204020203" pitchFamily="34" charset="0"/>
              </a:rPr>
              <a:t>To create a Docker image containing your application, you'll typically begin by identifying a </a:t>
            </a:r>
            <a:r>
              <a:rPr lang="en-US" sz="2400" i="1" dirty="0">
                <a:solidFill>
                  <a:srgbClr val="002060"/>
                </a:solidFill>
                <a:latin typeface="Segoe UI" panose="020B0502040204020203" pitchFamily="34" charset="0"/>
              </a:rPr>
              <a:t>base image</a:t>
            </a:r>
            <a:r>
              <a:rPr lang="en-US" sz="2400" dirty="0">
                <a:solidFill>
                  <a:srgbClr val="002060"/>
                </a:solidFill>
                <a:latin typeface="Segoe UI" panose="020B0502040204020203" pitchFamily="34" charset="0"/>
              </a:rPr>
              <a:t> to which you add additional files and configuration. The process of identifying a suitable base image usually starts with a search on Docker Hub for a ready-made image that already contains an application framework and all the utilities and tools of a Linux distribution like Ubuntu or Alpine.</a:t>
            </a:r>
            <a:endParaRPr lang="en-US" sz="2400" dirty="0">
              <a:solidFill>
                <a:srgbClr val="002060"/>
              </a:solidFill>
            </a:endParaRPr>
          </a:p>
        </p:txBody>
      </p:sp>
    </p:spTree>
    <p:extLst>
      <p:ext uri="{BB962C8B-B14F-4D97-AF65-F5344CB8AC3E}">
        <p14:creationId xmlns:p14="http://schemas.microsoft.com/office/powerpoint/2010/main" val="1730081270"/>
      </p:ext>
    </p:extLst>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D8E7E70-31E0-410B-AC07-3105ECC59E5D}"/>
              </a:ext>
            </a:extLst>
          </p:cNvPr>
          <p:cNvPicPr>
            <a:picLocks noChangeAspect="1"/>
          </p:cNvPicPr>
          <p:nvPr/>
        </p:nvPicPr>
        <p:blipFill>
          <a:blip r:embed="rId2"/>
          <a:stretch>
            <a:fillRect/>
          </a:stretch>
        </p:blipFill>
        <p:spPr>
          <a:xfrm>
            <a:off x="0" y="276776"/>
            <a:ext cx="12188825" cy="5362337"/>
          </a:xfrm>
          <a:prstGeom prst="rect">
            <a:avLst/>
          </a:prstGeom>
        </p:spPr>
      </p:pic>
    </p:spTree>
    <p:extLst>
      <p:ext uri="{BB962C8B-B14F-4D97-AF65-F5344CB8AC3E}">
        <p14:creationId xmlns:p14="http://schemas.microsoft.com/office/powerpoint/2010/main" val="211148278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2214880" cy="6892143"/>
          </a:xfrm>
          <a:prstGeom prst="rect">
            <a:avLst/>
          </a:prstGeom>
          <a:solidFill>
            <a:srgbClr val="1814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dirty="0"/>
          </a:p>
        </p:txBody>
      </p:sp>
      <p:sp>
        <p:nvSpPr>
          <p:cNvPr id="5" name="Content Placeholder 3"/>
          <p:cNvSpPr txBox="1">
            <a:spLocks/>
          </p:cNvSpPr>
          <p:nvPr/>
        </p:nvSpPr>
        <p:spPr>
          <a:xfrm>
            <a:off x="1409143" y="786956"/>
            <a:ext cx="1572075" cy="554766"/>
          </a:xfrm>
          <a:prstGeom prst="rect">
            <a:avLst/>
          </a:prstGeom>
        </p:spPr>
        <p:txBody>
          <a:bodyPr vert="horz" lIns="91416" tIns="45708" rIns="91416" bIns="45708" rtlCol="0">
            <a:noAutofit/>
          </a:bodyPr>
          <a:lstStyle>
            <a:lvl1pPr marL="0" indent="0" algn="r" defTabSz="914400" rtl="0" eaLnBrk="1" latinLnBrk="0" hangingPunct="1">
              <a:lnSpc>
                <a:spcPct val="90000"/>
              </a:lnSpc>
              <a:spcBef>
                <a:spcPts val="1000"/>
              </a:spcBef>
              <a:buFont typeface="Arial" panose="020B0604020202020204" pitchFamily="34" charset="0"/>
              <a:buNone/>
              <a:defRPr sz="3733" kern="1200" baseline="0">
                <a:gradFill>
                  <a:gsLst>
                    <a:gs pos="100000">
                      <a:schemeClr val="bg1"/>
                    </a:gs>
                    <a:gs pos="0">
                      <a:schemeClr val="bg1"/>
                    </a:gs>
                  </a:gsLst>
                  <a:lin ang="5400000" scaled="0"/>
                </a:gradFill>
                <a:latin typeface="Segoe UI Semilight" panose="020B0402040204020203" pitchFamily="34" charset="0"/>
                <a:ea typeface="+mn-ea"/>
                <a:cs typeface="Segoe UI Semilight" panose="020B04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8533"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3732" dirty="0"/>
              <a:t>Azure</a:t>
            </a:r>
          </a:p>
        </p:txBody>
      </p:sp>
      <p:sp>
        <p:nvSpPr>
          <p:cNvPr id="6" name="Content Placeholder 3"/>
          <p:cNvSpPr txBox="1">
            <a:spLocks/>
          </p:cNvSpPr>
          <p:nvPr/>
        </p:nvSpPr>
        <p:spPr>
          <a:xfrm>
            <a:off x="530697" y="1747504"/>
            <a:ext cx="2601532" cy="554766"/>
          </a:xfrm>
          <a:prstGeom prst="rect">
            <a:avLst/>
          </a:prstGeom>
        </p:spPr>
        <p:txBody>
          <a:bodyPr vert="horz" lIns="91416" tIns="45708" rIns="91416" bIns="45708" rtlCol="0">
            <a:noAutofit/>
          </a:bodyPr>
          <a:lstStyle>
            <a:lvl1pPr marL="0" indent="0" algn="r" defTabSz="914400" rtl="0" eaLnBrk="1" latinLnBrk="0" hangingPunct="1">
              <a:lnSpc>
                <a:spcPct val="90000"/>
              </a:lnSpc>
              <a:spcBef>
                <a:spcPts val="1000"/>
              </a:spcBef>
              <a:buFont typeface="Arial" panose="020B0604020202020204" pitchFamily="34" charset="0"/>
              <a:buNone/>
              <a:defRPr sz="3733" kern="1200" baseline="0">
                <a:gradFill>
                  <a:gsLst>
                    <a:gs pos="100000">
                      <a:schemeClr val="bg1"/>
                    </a:gs>
                    <a:gs pos="0">
                      <a:schemeClr val="bg1"/>
                    </a:gs>
                  </a:gsLst>
                  <a:lin ang="5400000" scaled="0"/>
                </a:gradFill>
                <a:latin typeface="Segoe UI Semilight" panose="020B0402040204020203" pitchFamily="34" charset="0"/>
                <a:ea typeface="+mn-ea"/>
                <a:cs typeface="Segoe UI Semilight" panose="020B04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8533"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3732" dirty="0" err="1"/>
              <a:t>.Net</a:t>
            </a:r>
            <a:r>
              <a:rPr lang="en-US" sz="3732" dirty="0"/>
              <a:t> Core</a:t>
            </a:r>
          </a:p>
        </p:txBody>
      </p:sp>
      <p:sp>
        <p:nvSpPr>
          <p:cNvPr id="7" name="Content Placeholder 3"/>
          <p:cNvSpPr txBox="1">
            <a:spLocks/>
          </p:cNvSpPr>
          <p:nvPr/>
        </p:nvSpPr>
        <p:spPr>
          <a:xfrm>
            <a:off x="2844935" y="976938"/>
            <a:ext cx="3348742" cy="554766"/>
          </a:xfrm>
          <a:prstGeom prst="rect">
            <a:avLst/>
          </a:prstGeom>
        </p:spPr>
        <p:txBody>
          <a:bodyPr vert="horz" lIns="91416" tIns="45708" rIns="91416" bIns="45708" rtlCol="0">
            <a:noAutofit/>
          </a:bodyPr>
          <a:lstStyle>
            <a:lvl1pPr marL="0" indent="0" algn="r" defTabSz="914400" rtl="0" eaLnBrk="1" latinLnBrk="0" hangingPunct="1">
              <a:lnSpc>
                <a:spcPct val="90000"/>
              </a:lnSpc>
              <a:spcBef>
                <a:spcPts val="1000"/>
              </a:spcBef>
              <a:buFont typeface="Arial" panose="020B0604020202020204" pitchFamily="34" charset="0"/>
              <a:buNone/>
              <a:defRPr sz="3733" kern="1200" baseline="0">
                <a:gradFill>
                  <a:gsLst>
                    <a:gs pos="100000">
                      <a:schemeClr val="bg1"/>
                    </a:gs>
                    <a:gs pos="0">
                      <a:schemeClr val="bg1"/>
                    </a:gs>
                  </a:gsLst>
                  <a:lin ang="5400000" scaled="0"/>
                </a:gradFill>
                <a:latin typeface="Segoe UI Semilight" panose="020B0402040204020203" pitchFamily="34" charset="0"/>
                <a:ea typeface="+mn-ea"/>
                <a:cs typeface="Segoe UI Semilight" panose="020B04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8533"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3732" dirty="0"/>
              <a:t>Scaling</a:t>
            </a:r>
          </a:p>
        </p:txBody>
      </p:sp>
      <p:sp>
        <p:nvSpPr>
          <p:cNvPr id="8" name="Content Placeholder 3"/>
          <p:cNvSpPr txBox="1">
            <a:spLocks/>
          </p:cNvSpPr>
          <p:nvPr/>
        </p:nvSpPr>
        <p:spPr>
          <a:xfrm>
            <a:off x="3177395" y="1909453"/>
            <a:ext cx="3144614" cy="554766"/>
          </a:xfrm>
          <a:prstGeom prst="rect">
            <a:avLst/>
          </a:prstGeom>
        </p:spPr>
        <p:txBody>
          <a:bodyPr vert="horz" lIns="91416" tIns="45708" rIns="91416" bIns="45708" rtlCol="0">
            <a:noAutofit/>
          </a:bodyPr>
          <a:lstStyle>
            <a:lvl1pPr marL="0" indent="0" algn="r" defTabSz="914400" rtl="0" eaLnBrk="1" latinLnBrk="0" hangingPunct="1">
              <a:lnSpc>
                <a:spcPct val="90000"/>
              </a:lnSpc>
              <a:spcBef>
                <a:spcPts val="1000"/>
              </a:spcBef>
              <a:buFont typeface="Arial" panose="020B0604020202020204" pitchFamily="34" charset="0"/>
              <a:buNone/>
              <a:defRPr sz="3733" kern="1200" baseline="0">
                <a:gradFill>
                  <a:gsLst>
                    <a:gs pos="100000">
                      <a:schemeClr val="bg1"/>
                    </a:gs>
                    <a:gs pos="0">
                      <a:schemeClr val="bg1"/>
                    </a:gs>
                  </a:gsLst>
                  <a:lin ang="5400000" scaled="0"/>
                </a:gradFill>
                <a:latin typeface="Segoe UI Semilight" panose="020B0402040204020203" pitchFamily="34" charset="0"/>
                <a:ea typeface="+mn-ea"/>
                <a:cs typeface="Segoe UI Semilight" panose="020B04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8533"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3732" dirty="0"/>
              <a:t>Virtual </a:t>
            </a:r>
          </a:p>
          <a:p>
            <a:pPr algn="ctr"/>
            <a:r>
              <a:rPr lang="en-US" sz="3732" dirty="0"/>
              <a:t>Machine</a:t>
            </a:r>
          </a:p>
        </p:txBody>
      </p:sp>
      <p:sp>
        <p:nvSpPr>
          <p:cNvPr id="9" name="Content Placeholder 3"/>
          <p:cNvSpPr txBox="1">
            <a:spLocks/>
          </p:cNvSpPr>
          <p:nvPr/>
        </p:nvSpPr>
        <p:spPr>
          <a:xfrm>
            <a:off x="2594524" y="3570900"/>
            <a:ext cx="4677434" cy="554766"/>
          </a:xfrm>
          <a:prstGeom prst="rect">
            <a:avLst/>
          </a:prstGeom>
        </p:spPr>
        <p:txBody>
          <a:bodyPr vert="horz" lIns="91416" tIns="45708" rIns="91416" bIns="45708" rtlCol="0">
            <a:noAutofit/>
          </a:bodyPr>
          <a:lstStyle>
            <a:lvl1pPr marL="0" indent="0" algn="r" defTabSz="914400" rtl="0" eaLnBrk="1" latinLnBrk="0" hangingPunct="1">
              <a:lnSpc>
                <a:spcPct val="90000"/>
              </a:lnSpc>
              <a:spcBef>
                <a:spcPts val="1000"/>
              </a:spcBef>
              <a:buFont typeface="Arial" panose="020B0604020202020204" pitchFamily="34" charset="0"/>
              <a:buNone/>
              <a:defRPr sz="3733" kern="1200" baseline="0">
                <a:gradFill>
                  <a:gsLst>
                    <a:gs pos="100000">
                      <a:schemeClr val="bg1"/>
                    </a:gs>
                    <a:gs pos="0">
                      <a:schemeClr val="bg1"/>
                    </a:gs>
                  </a:gsLst>
                  <a:lin ang="5400000" scaled="0"/>
                </a:gradFill>
                <a:latin typeface="Segoe UI Semilight" panose="020B0402040204020203" pitchFamily="34" charset="0"/>
                <a:ea typeface="+mn-ea"/>
                <a:cs typeface="Segoe UI Semilight" panose="020B04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8533"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3732" dirty="0"/>
              <a:t>Docker</a:t>
            </a:r>
          </a:p>
        </p:txBody>
      </p:sp>
      <p:sp>
        <p:nvSpPr>
          <p:cNvPr id="10" name="Content Placeholder 3"/>
          <p:cNvSpPr txBox="1">
            <a:spLocks/>
          </p:cNvSpPr>
          <p:nvPr/>
        </p:nvSpPr>
        <p:spPr>
          <a:xfrm>
            <a:off x="1915169" y="5162702"/>
            <a:ext cx="3144614" cy="554766"/>
          </a:xfrm>
          <a:prstGeom prst="rect">
            <a:avLst/>
          </a:prstGeom>
        </p:spPr>
        <p:txBody>
          <a:bodyPr vert="horz" lIns="91416" tIns="45708" rIns="91416" bIns="45708" rtlCol="0">
            <a:noAutofit/>
          </a:bodyPr>
          <a:lstStyle>
            <a:lvl1pPr marL="0" indent="0" algn="r" defTabSz="914400" rtl="0" eaLnBrk="1" latinLnBrk="0" hangingPunct="1">
              <a:lnSpc>
                <a:spcPct val="90000"/>
              </a:lnSpc>
              <a:spcBef>
                <a:spcPts val="1000"/>
              </a:spcBef>
              <a:buFont typeface="Arial" panose="020B0604020202020204" pitchFamily="34" charset="0"/>
              <a:buNone/>
              <a:defRPr sz="3733" kern="1200" baseline="0">
                <a:gradFill>
                  <a:gsLst>
                    <a:gs pos="100000">
                      <a:schemeClr val="bg1"/>
                    </a:gs>
                    <a:gs pos="0">
                      <a:schemeClr val="bg1"/>
                    </a:gs>
                  </a:gsLst>
                  <a:lin ang="5400000" scaled="0"/>
                </a:gradFill>
                <a:latin typeface="Segoe UI Semilight" panose="020B0402040204020203" pitchFamily="34" charset="0"/>
                <a:ea typeface="+mn-ea"/>
                <a:cs typeface="Segoe UI Semilight" panose="020B04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8533"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3732" dirty="0"/>
              <a:t>YAML</a:t>
            </a:r>
          </a:p>
        </p:txBody>
      </p:sp>
      <p:sp>
        <p:nvSpPr>
          <p:cNvPr id="15" name="Content Placeholder 3"/>
          <p:cNvSpPr txBox="1">
            <a:spLocks/>
          </p:cNvSpPr>
          <p:nvPr/>
        </p:nvSpPr>
        <p:spPr>
          <a:xfrm>
            <a:off x="530697" y="4353062"/>
            <a:ext cx="3144614" cy="554766"/>
          </a:xfrm>
          <a:prstGeom prst="rect">
            <a:avLst/>
          </a:prstGeom>
        </p:spPr>
        <p:txBody>
          <a:bodyPr vert="horz" lIns="91416" tIns="45708" rIns="91416" bIns="45708" rtlCol="0">
            <a:noAutofit/>
          </a:bodyPr>
          <a:lstStyle>
            <a:lvl1pPr marL="0" indent="0" algn="r" defTabSz="914400" rtl="0" eaLnBrk="1" latinLnBrk="0" hangingPunct="1">
              <a:lnSpc>
                <a:spcPct val="90000"/>
              </a:lnSpc>
              <a:spcBef>
                <a:spcPts val="1000"/>
              </a:spcBef>
              <a:buFont typeface="Arial" panose="020B0604020202020204" pitchFamily="34" charset="0"/>
              <a:buNone/>
              <a:defRPr sz="3733" kern="1200" baseline="0">
                <a:gradFill>
                  <a:gsLst>
                    <a:gs pos="100000">
                      <a:schemeClr val="bg1"/>
                    </a:gs>
                    <a:gs pos="0">
                      <a:schemeClr val="bg1"/>
                    </a:gs>
                  </a:gsLst>
                  <a:lin ang="5400000" scaled="0"/>
                </a:gradFill>
                <a:latin typeface="Segoe UI Semilight" panose="020B0402040204020203" pitchFamily="34" charset="0"/>
                <a:ea typeface="+mn-ea"/>
                <a:cs typeface="Segoe UI Semilight" panose="020B04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8533"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3732" dirty="0"/>
              <a:t>Orchestration</a:t>
            </a:r>
          </a:p>
        </p:txBody>
      </p:sp>
      <p:sp>
        <p:nvSpPr>
          <p:cNvPr id="23" name="Content Placeholder 3"/>
          <p:cNvSpPr txBox="1">
            <a:spLocks/>
          </p:cNvSpPr>
          <p:nvPr/>
        </p:nvSpPr>
        <p:spPr>
          <a:xfrm>
            <a:off x="158283" y="2643353"/>
            <a:ext cx="3889442" cy="554766"/>
          </a:xfrm>
          <a:prstGeom prst="rect">
            <a:avLst/>
          </a:prstGeom>
        </p:spPr>
        <p:txBody>
          <a:bodyPr vert="horz" lIns="91416" tIns="45708" rIns="91416" bIns="45708" rtlCol="0">
            <a:noAutofit/>
          </a:bodyPr>
          <a:lstStyle>
            <a:lvl1pPr marL="0" indent="0" algn="r" defTabSz="914400" rtl="0" eaLnBrk="1" latinLnBrk="0" hangingPunct="1">
              <a:lnSpc>
                <a:spcPct val="90000"/>
              </a:lnSpc>
              <a:spcBef>
                <a:spcPts val="1000"/>
              </a:spcBef>
              <a:buFont typeface="Arial" panose="020B0604020202020204" pitchFamily="34" charset="0"/>
              <a:buNone/>
              <a:defRPr sz="3733" kern="1200" baseline="0">
                <a:gradFill>
                  <a:gsLst>
                    <a:gs pos="100000">
                      <a:schemeClr val="bg1"/>
                    </a:gs>
                    <a:gs pos="0">
                      <a:schemeClr val="bg1"/>
                    </a:gs>
                  </a:gsLst>
                  <a:lin ang="5400000" scaled="0"/>
                </a:gradFill>
                <a:latin typeface="Segoe UI Semilight" panose="020B0402040204020203" pitchFamily="34" charset="0"/>
                <a:ea typeface="+mn-ea"/>
                <a:cs typeface="Segoe UI Semilight" panose="020B04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8533"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IN" sz="3732" dirty="0"/>
              <a:t>Serverless </a:t>
            </a:r>
          </a:p>
          <a:p>
            <a:pPr algn="ctr"/>
            <a:r>
              <a:rPr lang="en-IN" sz="3732" dirty="0"/>
              <a:t>Computing</a:t>
            </a:r>
            <a:endParaRPr lang="en-US" sz="3732" dirty="0"/>
          </a:p>
        </p:txBody>
      </p:sp>
      <p:sp>
        <p:nvSpPr>
          <p:cNvPr id="24" name="Content Placeholder 3"/>
          <p:cNvSpPr txBox="1">
            <a:spLocks/>
          </p:cNvSpPr>
          <p:nvPr/>
        </p:nvSpPr>
        <p:spPr>
          <a:xfrm>
            <a:off x="5906457" y="2477362"/>
            <a:ext cx="3889442" cy="554766"/>
          </a:xfrm>
          <a:prstGeom prst="rect">
            <a:avLst/>
          </a:prstGeom>
        </p:spPr>
        <p:txBody>
          <a:bodyPr vert="horz" lIns="91416" tIns="45708" rIns="91416" bIns="45708" rtlCol="0">
            <a:noAutofit/>
          </a:bodyPr>
          <a:lstStyle>
            <a:lvl1pPr marL="0" indent="0" algn="r" defTabSz="914400" rtl="0" eaLnBrk="1" latinLnBrk="0" hangingPunct="1">
              <a:lnSpc>
                <a:spcPct val="90000"/>
              </a:lnSpc>
              <a:spcBef>
                <a:spcPts val="1000"/>
              </a:spcBef>
              <a:buFont typeface="Arial" panose="020B0604020202020204" pitchFamily="34" charset="0"/>
              <a:buNone/>
              <a:defRPr sz="3733" kern="1200" baseline="0">
                <a:gradFill>
                  <a:gsLst>
                    <a:gs pos="100000">
                      <a:schemeClr val="bg1"/>
                    </a:gs>
                    <a:gs pos="0">
                      <a:schemeClr val="bg1"/>
                    </a:gs>
                  </a:gsLst>
                  <a:lin ang="5400000" scaled="0"/>
                </a:gradFill>
                <a:latin typeface="Segoe UI Semilight" panose="020B0402040204020203" pitchFamily="34" charset="0"/>
                <a:ea typeface="+mn-ea"/>
                <a:cs typeface="Segoe UI Semilight" panose="020B04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8533"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3732" dirty="0"/>
              <a:t>Microservice</a:t>
            </a:r>
          </a:p>
        </p:txBody>
      </p:sp>
      <p:sp>
        <p:nvSpPr>
          <p:cNvPr id="30" name="Content Placeholder 3"/>
          <p:cNvSpPr txBox="1">
            <a:spLocks/>
          </p:cNvSpPr>
          <p:nvPr/>
        </p:nvSpPr>
        <p:spPr>
          <a:xfrm>
            <a:off x="4660373" y="4380540"/>
            <a:ext cx="3889442" cy="554766"/>
          </a:xfrm>
          <a:prstGeom prst="rect">
            <a:avLst/>
          </a:prstGeom>
        </p:spPr>
        <p:txBody>
          <a:bodyPr vert="horz" lIns="91416" tIns="45708" rIns="91416" bIns="45708" rtlCol="0">
            <a:noAutofit/>
          </a:bodyPr>
          <a:lstStyle>
            <a:lvl1pPr marL="0" indent="0" algn="r" defTabSz="914400" rtl="0" eaLnBrk="1" latinLnBrk="0" hangingPunct="1">
              <a:lnSpc>
                <a:spcPct val="90000"/>
              </a:lnSpc>
              <a:spcBef>
                <a:spcPts val="1000"/>
              </a:spcBef>
              <a:buFont typeface="Arial" panose="020B0604020202020204" pitchFamily="34" charset="0"/>
              <a:buNone/>
              <a:defRPr sz="3733" kern="1200" baseline="0">
                <a:gradFill>
                  <a:gsLst>
                    <a:gs pos="100000">
                      <a:schemeClr val="bg1"/>
                    </a:gs>
                    <a:gs pos="0">
                      <a:schemeClr val="bg1"/>
                    </a:gs>
                  </a:gsLst>
                  <a:lin ang="5400000" scaled="0"/>
                </a:gradFill>
                <a:latin typeface="Segoe UI Semilight" panose="020B0402040204020203" pitchFamily="34" charset="0"/>
                <a:ea typeface="+mn-ea"/>
                <a:cs typeface="Segoe UI Semilight" panose="020B04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8533"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3732" dirty="0"/>
              <a:t>Design Pattern</a:t>
            </a:r>
          </a:p>
        </p:txBody>
      </p:sp>
      <p:sp>
        <p:nvSpPr>
          <p:cNvPr id="36" name="Content Placeholder 3"/>
          <p:cNvSpPr txBox="1">
            <a:spLocks/>
          </p:cNvSpPr>
          <p:nvPr/>
        </p:nvSpPr>
        <p:spPr>
          <a:xfrm>
            <a:off x="5684748" y="764536"/>
            <a:ext cx="3889442" cy="554766"/>
          </a:xfrm>
          <a:prstGeom prst="rect">
            <a:avLst/>
          </a:prstGeom>
        </p:spPr>
        <p:txBody>
          <a:bodyPr vert="horz" lIns="91416" tIns="45708" rIns="91416" bIns="45708" rtlCol="0">
            <a:noAutofit/>
          </a:bodyPr>
          <a:lstStyle>
            <a:lvl1pPr marL="0" indent="0" algn="r" defTabSz="914400" rtl="0" eaLnBrk="1" latinLnBrk="0" hangingPunct="1">
              <a:lnSpc>
                <a:spcPct val="90000"/>
              </a:lnSpc>
              <a:spcBef>
                <a:spcPts val="1000"/>
              </a:spcBef>
              <a:buFont typeface="Arial" panose="020B0604020202020204" pitchFamily="34" charset="0"/>
              <a:buNone/>
              <a:defRPr sz="3733" kern="1200" baseline="0">
                <a:gradFill>
                  <a:gsLst>
                    <a:gs pos="100000">
                      <a:schemeClr val="bg1"/>
                    </a:gs>
                    <a:gs pos="0">
                      <a:schemeClr val="bg1"/>
                    </a:gs>
                  </a:gsLst>
                  <a:lin ang="5400000" scaled="0"/>
                </a:gradFill>
                <a:latin typeface="Segoe UI Semilight" panose="020B0402040204020203" pitchFamily="34" charset="0"/>
                <a:ea typeface="+mn-ea"/>
                <a:cs typeface="Segoe UI Semilight" panose="020B04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8533"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3732" dirty="0"/>
              <a:t>Database</a:t>
            </a:r>
          </a:p>
        </p:txBody>
      </p:sp>
      <p:sp>
        <p:nvSpPr>
          <p:cNvPr id="37" name="Content Placeholder 3">
            <a:extLst>
              <a:ext uri="{FF2B5EF4-FFF2-40B4-BE49-F238E27FC236}">
                <a16:creationId xmlns:a16="http://schemas.microsoft.com/office/drawing/2014/main" id="{C2D7FD8D-BE30-44DF-A98C-1C778BA8E161}"/>
              </a:ext>
            </a:extLst>
          </p:cNvPr>
          <p:cNvSpPr txBox="1">
            <a:spLocks/>
          </p:cNvSpPr>
          <p:nvPr/>
        </p:nvSpPr>
        <p:spPr>
          <a:xfrm>
            <a:off x="8516209" y="5443481"/>
            <a:ext cx="3144614" cy="554766"/>
          </a:xfrm>
          <a:prstGeom prst="rect">
            <a:avLst/>
          </a:prstGeom>
        </p:spPr>
        <p:txBody>
          <a:bodyPr vert="horz" lIns="91416" tIns="45708" rIns="91416" bIns="45708" rtlCol="0">
            <a:noAutofit/>
          </a:bodyPr>
          <a:lstStyle>
            <a:lvl1pPr marL="0" indent="0" algn="r" defTabSz="914400" rtl="0" eaLnBrk="1" latinLnBrk="0" hangingPunct="1">
              <a:lnSpc>
                <a:spcPct val="90000"/>
              </a:lnSpc>
              <a:spcBef>
                <a:spcPts val="1000"/>
              </a:spcBef>
              <a:buFont typeface="Arial" panose="020B0604020202020204" pitchFamily="34" charset="0"/>
              <a:buNone/>
              <a:defRPr sz="3733" kern="1200" baseline="0">
                <a:gradFill>
                  <a:gsLst>
                    <a:gs pos="100000">
                      <a:schemeClr val="bg1"/>
                    </a:gs>
                    <a:gs pos="0">
                      <a:schemeClr val="bg1"/>
                    </a:gs>
                  </a:gsLst>
                  <a:lin ang="5400000" scaled="0"/>
                </a:gradFill>
                <a:latin typeface="Segoe UI Semilight" panose="020B0402040204020203" pitchFamily="34" charset="0"/>
                <a:ea typeface="+mn-ea"/>
                <a:cs typeface="Segoe UI Semilight" panose="020B04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8533"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3732" dirty="0"/>
              <a:t>C#</a:t>
            </a:r>
          </a:p>
        </p:txBody>
      </p:sp>
      <p:sp>
        <p:nvSpPr>
          <p:cNvPr id="26" name="Content Placeholder 3">
            <a:extLst>
              <a:ext uri="{FF2B5EF4-FFF2-40B4-BE49-F238E27FC236}">
                <a16:creationId xmlns:a16="http://schemas.microsoft.com/office/drawing/2014/main" id="{591BBF06-94C2-48EB-B746-9E253566E5FF}"/>
              </a:ext>
            </a:extLst>
          </p:cNvPr>
          <p:cNvSpPr txBox="1">
            <a:spLocks/>
          </p:cNvSpPr>
          <p:nvPr/>
        </p:nvSpPr>
        <p:spPr>
          <a:xfrm>
            <a:off x="6057162" y="3433495"/>
            <a:ext cx="3144614" cy="554766"/>
          </a:xfrm>
          <a:prstGeom prst="rect">
            <a:avLst/>
          </a:prstGeom>
        </p:spPr>
        <p:txBody>
          <a:bodyPr vert="horz" lIns="91416" tIns="45708" rIns="91416" bIns="45708" rtlCol="0">
            <a:noAutofit/>
          </a:bodyPr>
          <a:lstStyle>
            <a:lvl1pPr marL="0" indent="0" algn="r" defTabSz="914400" rtl="0" eaLnBrk="1" latinLnBrk="0" hangingPunct="1">
              <a:lnSpc>
                <a:spcPct val="90000"/>
              </a:lnSpc>
              <a:spcBef>
                <a:spcPts val="1000"/>
              </a:spcBef>
              <a:buFont typeface="Arial" panose="020B0604020202020204" pitchFamily="34" charset="0"/>
              <a:buNone/>
              <a:defRPr sz="3733" kern="1200" baseline="0">
                <a:gradFill>
                  <a:gsLst>
                    <a:gs pos="100000">
                      <a:schemeClr val="bg1"/>
                    </a:gs>
                    <a:gs pos="0">
                      <a:schemeClr val="bg1"/>
                    </a:gs>
                  </a:gsLst>
                  <a:lin ang="5400000" scaled="0"/>
                </a:gradFill>
                <a:latin typeface="Segoe UI Semilight" panose="020B0402040204020203" pitchFamily="34" charset="0"/>
                <a:ea typeface="+mn-ea"/>
                <a:cs typeface="Segoe UI Semilight" panose="020B04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8533"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3732" dirty="0"/>
              <a:t>API</a:t>
            </a:r>
          </a:p>
        </p:txBody>
      </p:sp>
      <p:sp>
        <p:nvSpPr>
          <p:cNvPr id="19" name="Content Placeholder 3">
            <a:extLst>
              <a:ext uri="{FF2B5EF4-FFF2-40B4-BE49-F238E27FC236}">
                <a16:creationId xmlns:a16="http://schemas.microsoft.com/office/drawing/2014/main" id="{A0FF76DF-7513-4BB3-B4BC-D8C3F8243ACB}"/>
              </a:ext>
            </a:extLst>
          </p:cNvPr>
          <p:cNvSpPr txBox="1">
            <a:spLocks/>
          </p:cNvSpPr>
          <p:nvPr/>
        </p:nvSpPr>
        <p:spPr>
          <a:xfrm>
            <a:off x="8281027" y="3113726"/>
            <a:ext cx="3889442" cy="554766"/>
          </a:xfrm>
          <a:prstGeom prst="rect">
            <a:avLst/>
          </a:prstGeom>
        </p:spPr>
        <p:txBody>
          <a:bodyPr vert="horz" lIns="91416" tIns="45708" rIns="91416" bIns="45708" rtlCol="0">
            <a:noAutofit/>
          </a:bodyPr>
          <a:lstStyle>
            <a:lvl1pPr marL="0" indent="0" algn="r" defTabSz="914400" rtl="0" eaLnBrk="1" latinLnBrk="0" hangingPunct="1">
              <a:lnSpc>
                <a:spcPct val="90000"/>
              </a:lnSpc>
              <a:spcBef>
                <a:spcPts val="1000"/>
              </a:spcBef>
              <a:buFont typeface="Arial" panose="020B0604020202020204" pitchFamily="34" charset="0"/>
              <a:buNone/>
              <a:defRPr sz="3733" kern="1200" baseline="0">
                <a:gradFill>
                  <a:gsLst>
                    <a:gs pos="100000">
                      <a:schemeClr val="bg1"/>
                    </a:gs>
                    <a:gs pos="0">
                      <a:schemeClr val="bg1"/>
                    </a:gs>
                  </a:gsLst>
                  <a:lin ang="5400000" scaled="0"/>
                </a:gradFill>
                <a:latin typeface="Segoe UI Semilight" panose="020B0402040204020203" pitchFamily="34" charset="0"/>
                <a:ea typeface="+mn-ea"/>
                <a:cs typeface="Segoe UI Semilight" panose="020B04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8533"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3732" dirty="0"/>
              <a:t>IAAS</a:t>
            </a:r>
          </a:p>
        </p:txBody>
      </p:sp>
      <p:sp>
        <p:nvSpPr>
          <p:cNvPr id="20" name="Content Placeholder 3">
            <a:extLst>
              <a:ext uri="{FF2B5EF4-FFF2-40B4-BE49-F238E27FC236}">
                <a16:creationId xmlns:a16="http://schemas.microsoft.com/office/drawing/2014/main" id="{6FC65D42-27DA-4CA7-992D-A6A7DC7A6E6E}"/>
              </a:ext>
            </a:extLst>
          </p:cNvPr>
          <p:cNvSpPr txBox="1">
            <a:spLocks/>
          </p:cNvSpPr>
          <p:nvPr/>
        </p:nvSpPr>
        <p:spPr>
          <a:xfrm>
            <a:off x="8299383" y="4314064"/>
            <a:ext cx="3889442" cy="554766"/>
          </a:xfrm>
          <a:prstGeom prst="rect">
            <a:avLst/>
          </a:prstGeom>
        </p:spPr>
        <p:txBody>
          <a:bodyPr vert="horz" lIns="91416" tIns="45708" rIns="91416" bIns="45708" rtlCol="0">
            <a:noAutofit/>
          </a:bodyPr>
          <a:lstStyle>
            <a:lvl1pPr marL="0" indent="0" algn="r" defTabSz="914400" rtl="0" eaLnBrk="1" latinLnBrk="0" hangingPunct="1">
              <a:lnSpc>
                <a:spcPct val="90000"/>
              </a:lnSpc>
              <a:spcBef>
                <a:spcPts val="1000"/>
              </a:spcBef>
              <a:buFont typeface="Arial" panose="020B0604020202020204" pitchFamily="34" charset="0"/>
              <a:buNone/>
              <a:defRPr sz="3733" kern="1200" baseline="0">
                <a:gradFill>
                  <a:gsLst>
                    <a:gs pos="100000">
                      <a:schemeClr val="bg1"/>
                    </a:gs>
                    <a:gs pos="0">
                      <a:schemeClr val="bg1"/>
                    </a:gs>
                  </a:gsLst>
                  <a:lin ang="5400000" scaled="0"/>
                </a:gradFill>
                <a:latin typeface="Segoe UI Semilight" panose="020B0402040204020203" pitchFamily="34" charset="0"/>
                <a:ea typeface="+mn-ea"/>
                <a:cs typeface="Segoe UI Semilight" panose="020B04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8533"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3732" dirty="0"/>
              <a:t>PAAS</a:t>
            </a:r>
          </a:p>
        </p:txBody>
      </p:sp>
      <p:sp>
        <p:nvSpPr>
          <p:cNvPr id="21" name="Content Placeholder 3">
            <a:extLst>
              <a:ext uri="{FF2B5EF4-FFF2-40B4-BE49-F238E27FC236}">
                <a16:creationId xmlns:a16="http://schemas.microsoft.com/office/drawing/2014/main" id="{8484668F-43F6-40C0-B67B-3FA28879A2C1}"/>
              </a:ext>
            </a:extLst>
          </p:cNvPr>
          <p:cNvSpPr txBox="1">
            <a:spLocks/>
          </p:cNvSpPr>
          <p:nvPr/>
        </p:nvSpPr>
        <p:spPr>
          <a:xfrm>
            <a:off x="8325438" y="898201"/>
            <a:ext cx="3889442" cy="554766"/>
          </a:xfrm>
          <a:prstGeom prst="rect">
            <a:avLst/>
          </a:prstGeom>
        </p:spPr>
        <p:txBody>
          <a:bodyPr vert="horz" lIns="91416" tIns="45708" rIns="91416" bIns="45708" rtlCol="0">
            <a:noAutofit/>
          </a:bodyPr>
          <a:lstStyle>
            <a:lvl1pPr marL="0" indent="0" algn="r" defTabSz="914400" rtl="0" eaLnBrk="1" latinLnBrk="0" hangingPunct="1">
              <a:lnSpc>
                <a:spcPct val="90000"/>
              </a:lnSpc>
              <a:spcBef>
                <a:spcPts val="1000"/>
              </a:spcBef>
              <a:buFont typeface="Arial" panose="020B0604020202020204" pitchFamily="34" charset="0"/>
              <a:buNone/>
              <a:defRPr sz="3733" kern="1200" baseline="0">
                <a:gradFill>
                  <a:gsLst>
                    <a:gs pos="100000">
                      <a:schemeClr val="bg1"/>
                    </a:gs>
                    <a:gs pos="0">
                      <a:schemeClr val="bg1"/>
                    </a:gs>
                  </a:gsLst>
                  <a:lin ang="5400000" scaled="0"/>
                </a:gradFill>
                <a:latin typeface="Segoe UI Semilight" panose="020B0402040204020203" pitchFamily="34" charset="0"/>
                <a:ea typeface="+mn-ea"/>
                <a:cs typeface="Segoe UI Semilight" panose="020B04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8533"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3732" dirty="0"/>
              <a:t>Cloud</a:t>
            </a:r>
          </a:p>
          <a:p>
            <a:pPr algn="ctr"/>
            <a:r>
              <a:rPr lang="en-US" sz="3732" dirty="0"/>
              <a:t>Computing</a:t>
            </a:r>
          </a:p>
        </p:txBody>
      </p:sp>
      <p:sp>
        <p:nvSpPr>
          <p:cNvPr id="22" name="Content Placeholder 3">
            <a:extLst>
              <a:ext uri="{FF2B5EF4-FFF2-40B4-BE49-F238E27FC236}">
                <a16:creationId xmlns:a16="http://schemas.microsoft.com/office/drawing/2014/main" id="{FAFFE35F-4453-4F11-AF4D-A38C94280DC8}"/>
              </a:ext>
            </a:extLst>
          </p:cNvPr>
          <p:cNvSpPr txBox="1">
            <a:spLocks/>
          </p:cNvSpPr>
          <p:nvPr/>
        </p:nvSpPr>
        <p:spPr>
          <a:xfrm>
            <a:off x="-547278" y="5720864"/>
            <a:ext cx="3889442" cy="554766"/>
          </a:xfrm>
          <a:prstGeom prst="rect">
            <a:avLst/>
          </a:prstGeom>
        </p:spPr>
        <p:txBody>
          <a:bodyPr vert="horz" lIns="91416" tIns="45708" rIns="91416" bIns="45708" rtlCol="0">
            <a:noAutofit/>
          </a:bodyPr>
          <a:lstStyle>
            <a:lvl1pPr marL="0" indent="0" algn="r" defTabSz="914400" rtl="0" eaLnBrk="1" latinLnBrk="0" hangingPunct="1">
              <a:lnSpc>
                <a:spcPct val="90000"/>
              </a:lnSpc>
              <a:spcBef>
                <a:spcPts val="1000"/>
              </a:spcBef>
              <a:buFont typeface="Arial" panose="020B0604020202020204" pitchFamily="34" charset="0"/>
              <a:buNone/>
              <a:defRPr sz="3733" kern="1200" baseline="0">
                <a:gradFill>
                  <a:gsLst>
                    <a:gs pos="100000">
                      <a:schemeClr val="bg1"/>
                    </a:gs>
                    <a:gs pos="0">
                      <a:schemeClr val="bg1"/>
                    </a:gs>
                  </a:gsLst>
                  <a:lin ang="5400000" scaled="0"/>
                </a:gradFill>
                <a:latin typeface="Segoe UI Semilight" panose="020B0402040204020203" pitchFamily="34" charset="0"/>
                <a:ea typeface="+mn-ea"/>
                <a:cs typeface="Segoe UI Semilight" panose="020B04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8533"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3732" dirty="0"/>
              <a:t>AKS</a:t>
            </a:r>
          </a:p>
        </p:txBody>
      </p:sp>
      <p:sp>
        <p:nvSpPr>
          <p:cNvPr id="25" name="Content Placeholder 3">
            <a:extLst>
              <a:ext uri="{FF2B5EF4-FFF2-40B4-BE49-F238E27FC236}">
                <a16:creationId xmlns:a16="http://schemas.microsoft.com/office/drawing/2014/main" id="{B3677925-40CF-438D-8766-74B6A83E4F4F}"/>
              </a:ext>
            </a:extLst>
          </p:cNvPr>
          <p:cNvSpPr txBox="1">
            <a:spLocks/>
          </p:cNvSpPr>
          <p:nvPr/>
        </p:nvSpPr>
        <p:spPr>
          <a:xfrm>
            <a:off x="4319736" y="5881062"/>
            <a:ext cx="3144614" cy="554766"/>
          </a:xfrm>
          <a:prstGeom prst="rect">
            <a:avLst/>
          </a:prstGeom>
        </p:spPr>
        <p:txBody>
          <a:bodyPr vert="horz" lIns="91416" tIns="45708" rIns="91416" bIns="45708" rtlCol="0">
            <a:noAutofit/>
          </a:bodyPr>
          <a:lstStyle>
            <a:lvl1pPr marL="0" indent="0" algn="r" defTabSz="914400" rtl="0" eaLnBrk="1" latinLnBrk="0" hangingPunct="1">
              <a:lnSpc>
                <a:spcPct val="90000"/>
              </a:lnSpc>
              <a:spcBef>
                <a:spcPts val="1000"/>
              </a:spcBef>
              <a:buFont typeface="Arial" panose="020B0604020202020204" pitchFamily="34" charset="0"/>
              <a:buNone/>
              <a:defRPr sz="3733" kern="1200" baseline="0">
                <a:gradFill>
                  <a:gsLst>
                    <a:gs pos="100000">
                      <a:schemeClr val="bg1"/>
                    </a:gs>
                    <a:gs pos="0">
                      <a:schemeClr val="bg1"/>
                    </a:gs>
                  </a:gsLst>
                  <a:lin ang="5400000" scaled="0"/>
                </a:gradFill>
                <a:latin typeface="Segoe UI Semilight" panose="020B0402040204020203" pitchFamily="34" charset="0"/>
                <a:ea typeface="+mn-ea"/>
                <a:cs typeface="Segoe UI Semilight" panose="020B04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8533"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3732" dirty="0"/>
              <a:t>Azure CLI</a:t>
            </a:r>
          </a:p>
        </p:txBody>
      </p:sp>
      <p:sp>
        <p:nvSpPr>
          <p:cNvPr id="27" name="Content Placeholder 3">
            <a:extLst>
              <a:ext uri="{FF2B5EF4-FFF2-40B4-BE49-F238E27FC236}">
                <a16:creationId xmlns:a16="http://schemas.microsoft.com/office/drawing/2014/main" id="{FDFF5E4B-8782-4C2A-8297-A564782D5BF6}"/>
              </a:ext>
            </a:extLst>
          </p:cNvPr>
          <p:cNvSpPr txBox="1">
            <a:spLocks/>
          </p:cNvSpPr>
          <p:nvPr/>
        </p:nvSpPr>
        <p:spPr>
          <a:xfrm>
            <a:off x="6899654" y="5224359"/>
            <a:ext cx="3144614" cy="554766"/>
          </a:xfrm>
          <a:prstGeom prst="rect">
            <a:avLst/>
          </a:prstGeom>
        </p:spPr>
        <p:txBody>
          <a:bodyPr vert="horz" lIns="91416" tIns="45708" rIns="91416" bIns="45708" rtlCol="0">
            <a:noAutofit/>
          </a:bodyPr>
          <a:lstStyle>
            <a:lvl1pPr marL="0" indent="0" algn="r" defTabSz="914400" rtl="0" eaLnBrk="1" latinLnBrk="0" hangingPunct="1">
              <a:lnSpc>
                <a:spcPct val="90000"/>
              </a:lnSpc>
              <a:spcBef>
                <a:spcPts val="1000"/>
              </a:spcBef>
              <a:buFont typeface="Arial" panose="020B0604020202020204" pitchFamily="34" charset="0"/>
              <a:buNone/>
              <a:defRPr sz="3733" kern="1200" baseline="0">
                <a:gradFill>
                  <a:gsLst>
                    <a:gs pos="100000">
                      <a:schemeClr val="bg1"/>
                    </a:gs>
                    <a:gs pos="0">
                      <a:schemeClr val="bg1"/>
                    </a:gs>
                  </a:gsLst>
                  <a:lin ang="5400000" scaled="0"/>
                </a:gradFill>
                <a:latin typeface="Segoe UI Semilight" panose="020B0402040204020203" pitchFamily="34" charset="0"/>
                <a:ea typeface="+mn-ea"/>
                <a:cs typeface="Segoe UI Semilight" panose="020B04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8533"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3732" dirty="0"/>
              <a:t>VMSS</a:t>
            </a:r>
          </a:p>
        </p:txBody>
      </p:sp>
    </p:spTree>
    <p:extLst>
      <p:ext uri="{BB962C8B-B14F-4D97-AF65-F5344CB8AC3E}">
        <p14:creationId xmlns:p14="http://schemas.microsoft.com/office/powerpoint/2010/main" val="2548908267"/>
      </p:ext>
    </p:extLst>
  </p:cSld>
  <p:clrMapOvr>
    <a:masterClrMapping/>
  </p:clrMapOvr>
  <p:transition>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114FC6C-D676-410F-97ED-4CAFECD8026F}"/>
              </a:ext>
            </a:extLst>
          </p:cNvPr>
          <p:cNvPicPr>
            <a:picLocks noChangeAspect="1"/>
          </p:cNvPicPr>
          <p:nvPr/>
        </p:nvPicPr>
        <p:blipFill>
          <a:blip r:embed="rId2"/>
          <a:stretch>
            <a:fillRect/>
          </a:stretch>
        </p:blipFill>
        <p:spPr>
          <a:xfrm>
            <a:off x="280698" y="237692"/>
            <a:ext cx="5067291" cy="2810308"/>
          </a:xfrm>
          <a:prstGeom prst="rect">
            <a:avLst/>
          </a:prstGeom>
        </p:spPr>
      </p:pic>
      <p:sp>
        <p:nvSpPr>
          <p:cNvPr id="4" name="Rectangle 3">
            <a:extLst>
              <a:ext uri="{FF2B5EF4-FFF2-40B4-BE49-F238E27FC236}">
                <a16:creationId xmlns:a16="http://schemas.microsoft.com/office/drawing/2014/main" id="{83D26626-E09F-49C5-9FF8-FF3011067434}"/>
              </a:ext>
            </a:extLst>
          </p:cNvPr>
          <p:cNvSpPr/>
          <p:nvPr/>
        </p:nvSpPr>
        <p:spPr>
          <a:xfrm>
            <a:off x="5638800" y="520950"/>
            <a:ext cx="6092825" cy="1938992"/>
          </a:xfrm>
          <a:prstGeom prst="rect">
            <a:avLst/>
          </a:prstGeom>
        </p:spPr>
        <p:txBody>
          <a:bodyPr>
            <a:spAutoFit/>
          </a:bodyPr>
          <a:lstStyle/>
          <a:p>
            <a:pPr marL="342900" indent="-342900">
              <a:buFont typeface="Wingdings" panose="05000000000000000000" pitchFamily="2" charset="2"/>
              <a:buChar char="ü"/>
            </a:pPr>
            <a:r>
              <a:rPr lang="en-US" sz="2000" dirty="0">
                <a:solidFill>
                  <a:srgbClr val="002060"/>
                </a:solidFill>
              </a:rPr>
              <a:t>The </a:t>
            </a:r>
            <a:r>
              <a:rPr lang="en-US" sz="2000" b="1" dirty="0">
                <a:solidFill>
                  <a:srgbClr val="002060"/>
                </a:solidFill>
              </a:rPr>
              <a:t>FROM</a:t>
            </a:r>
            <a:r>
              <a:rPr lang="en-US" sz="2000" dirty="0">
                <a:solidFill>
                  <a:srgbClr val="002060"/>
                </a:solidFill>
              </a:rPr>
              <a:t> statement downloads the specified image and creates a new container based on this image.</a:t>
            </a:r>
          </a:p>
          <a:p>
            <a:pPr marL="342900" indent="-342900">
              <a:buFont typeface="Wingdings" panose="05000000000000000000" pitchFamily="2" charset="2"/>
              <a:buChar char="ü"/>
            </a:pPr>
            <a:r>
              <a:rPr lang="en-US" sz="2000" dirty="0">
                <a:solidFill>
                  <a:srgbClr val="002060"/>
                </a:solidFill>
              </a:rPr>
              <a:t>The </a:t>
            </a:r>
            <a:r>
              <a:rPr lang="en-US" sz="2000" b="1" dirty="0">
                <a:solidFill>
                  <a:srgbClr val="002060"/>
                </a:solidFill>
              </a:rPr>
              <a:t>WORKDIR</a:t>
            </a:r>
            <a:r>
              <a:rPr lang="en-US" sz="2000" dirty="0">
                <a:solidFill>
                  <a:srgbClr val="002060"/>
                </a:solidFill>
              </a:rPr>
              <a:t> command sets the current working directory in the container, used by the following commands.</a:t>
            </a:r>
          </a:p>
        </p:txBody>
      </p:sp>
      <p:sp>
        <p:nvSpPr>
          <p:cNvPr id="5" name="Rectangle 4">
            <a:extLst>
              <a:ext uri="{FF2B5EF4-FFF2-40B4-BE49-F238E27FC236}">
                <a16:creationId xmlns:a16="http://schemas.microsoft.com/office/drawing/2014/main" id="{3D8BA5BC-E5D7-4D13-9BA1-703B11414CBC}"/>
              </a:ext>
            </a:extLst>
          </p:cNvPr>
          <p:cNvSpPr/>
          <p:nvPr/>
        </p:nvSpPr>
        <p:spPr>
          <a:xfrm>
            <a:off x="280698" y="3124982"/>
            <a:ext cx="11450927" cy="3785652"/>
          </a:xfrm>
          <a:prstGeom prst="rect">
            <a:avLst/>
          </a:prstGeom>
        </p:spPr>
        <p:txBody>
          <a:bodyPr wrap="square">
            <a:spAutoFit/>
          </a:bodyPr>
          <a:lstStyle/>
          <a:p>
            <a:pPr marL="342900" indent="-342900">
              <a:buFont typeface="Wingdings" panose="05000000000000000000" pitchFamily="2" charset="2"/>
              <a:buChar char="ü"/>
            </a:pPr>
            <a:r>
              <a:rPr lang="en-US" sz="2000" dirty="0">
                <a:solidFill>
                  <a:srgbClr val="002060"/>
                </a:solidFill>
              </a:rPr>
              <a:t>The </a:t>
            </a:r>
            <a:r>
              <a:rPr lang="en-US" sz="2000" b="1" dirty="0">
                <a:solidFill>
                  <a:srgbClr val="002060"/>
                </a:solidFill>
              </a:rPr>
              <a:t>COPY</a:t>
            </a:r>
            <a:r>
              <a:rPr lang="en-US" sz="2000" dirty="0">
                <a:solidFill>
                  <a:srgbClr val="002060"/>
                </a:solidFill>
              </a:rPr>
              <a:t> command copies files from the host computer to the container. The first argument (</a:t>
            </a:r>
            <a:r>
              <a:rPr lang="en-US" sz="2000" dirty="0" err="1">
                <a:solidFill>
                  <a:srgbClr val="002060"/>
                </a:solidFill>
              </a:rPr>
              <a:t>myapp_code</a:t>
            </a:r>
            <a:r>
              <a:rPr lang="en-US" sz="2000" dirty="0">
                <a:solidFill>
                  <a:srgbClr val="002060"/>
                </a:solidFill>
              </a:rPr>
              <a:t>) is a file or folder on the host computer. The second argument (.) specifies the name of the file or folder to act as the destination in the container. In this case, the destination is the current working directory (/app).</a:t>
            </a:r>
          </a:p>
          <a:p>
            <a:pPr marL="342900" indent="-342900">
              <a:buFont typeface="Wingdings" panose="05000000000000000000" pitchFamily="2" charset="2"/>
              <a:buChar char="ü"/>
            </a:pPr>
            <a:r>
              <a:rPr lang="en-US" sz="2000" dirty="0">
                <a:solidFill>
                  <a:srgbClr val="002060"/>
                </a:solidFill>
              </a:rPr>
              <a:t>The </a:t>
            </a:r>
            <a:r>
              <a:rPr lang="en-US" sz="2000" b="1" dirty="0">
                <a:solidFill>
                  <a:srgbClr val="002060"/>
                </a:solidFill>
              </a:rPr>
              <a:t>RUN</a:t>
            </a:r>
            <a:r>
              <a:rPr lang="en-US" sz="2000" dirty="0">
                <a:solidFill>
                  <a:srgbClr val="002060"/>
                </a:solidFill>
              </a:rPr>
              <a:t> command executes a command in the container. Arguments to the RUN command are command-line commands.</a:t>
            </a:r>
          </a:p>
          <a:p>
            <a:pPr marL="342900" indent="-342900">
              <a:buFont typeface="Wingdings" panose="05000000000000000000" pitchFamily="2" charset="2"/>
              <a:buChar char="ü"/>
            </a:pPr>
            <a:r>
              <a:rPr lang="en-US" sz="2000" dirty="0">
                <a:solidFill>
                  <a:srgbClr val="002060"/>
                </a:solidFill>
              </a:rPr>
              <a:t>The </a:t>
            </a:r>
            <a:r>
              <a:rPr lang="en-US" sz="2000" b="1" dirty="0">
                <a:solidFill>
                  <a:srgbClr val="002060"/>
                </a:solidFill>
              </a:rPr>
              <a:t>EXPOSE</a:t>
            </a:r>
            <a:r>
              <a:rPr lang="en-US" sz="2000" dirty="0">
                <a:solidFill>
                  <a:srgbClr val="002060"/>
                </a:solidFill>
              </a:rPr>
              <a:t> command creates configuration in the new image that specifies which ports are intended to be opened when the container is run. If the container is running a web app, it's common to EXPOSE port 80.</a:t>
            </a:r>
          </a:p>
          <a:p>
            <a:pPr marL="342900" indent="-342900">
              <a:buFont typeface="Wingdings" panose="05000000000000000000" pitchFamily="2" charset="2"/>
              <a:buChar char="ü"/>
            </a:pPr>
            <a:r>
              <a:rPr lang="en-US" sz="2000" dirty="0">
                <a:solidFill>
                  <a:srgbClr val="002060"/>
                </a:solidFill>
              </a:rPr>
              <a:t>The </a:t>
            </a:r>
            <a:r>
              <a:rPr lang="en-US" sz="2000" b="1" dirty="0">
                <a:solidFill>
                  <a:srgbClr val="002060"/>
                </a:solidFill>
              </a:rPr>
              <a:t>ENTRYPOINT</a:t>
            </a:r>
            <a:r>
              <a:rPr lang="en-US" sz="2000" dirty="0">
                <a:solidFill>
                  <a:srgbClr val="002060"/>
                </a:solidFill>
              </a:rPr>
              <a:t> command specifies the operation the container should run when it starts. In this example, it runs the newly built app. You specify the command to be run and each of its arguments as a string array.</a:t>
            </a:r>
          </a:p>
        </p:txBody>
      </p:sp>
    </p:spTree>
    <p:extLst>
      <p:ext uri="{BB962C8B-B14F-4D97-AF65-F5344CB8AC3E}">
        <p14:creationId xmlns:p14="http://schemas.microsoft.com/office/powerpoint/2010/main" val="1064159910"/>
      </p:ext>
    </p:extLst>
  </p:cSld>
  <p:clrMapOvr>
    <a:masterClrMapping/>
  </p:clrMapOvr>
  <p:transition>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147E649-8107-4679-92D8-7A57751767E2}"/>
              </a:ext>
            </a:extLst>
          </p:cNvPr>
          <p:cNvSpPr txBox="1"/>
          <p:nvPr/>
        </p:nvSpPr>
        <p:spPr>
          <a:xfrm>
            <a:off x="817418" y="498764"/>
            <a:ext cx="3860159" cy="5539978"/>
          </a:xfrm>
          <a:prstGeom prst="rect">
            <a:avLst/>
          </a:prstGeom>
          <a:noFill/>
        </p:spPr>
        <p:txBody>
          <a:bodyPr wrap="none" lIns="0" tIns="0" rIns="0" bIns="0" rtlCol="0">
            <a:spAutoFit/>
          </a:bodyPr>
          <a:lstStyle/>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Docker images</a:t>
            </a:r>
          </a:p>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Docker run</a:t>
            </a:r>
          </a:p>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Docker </a:t>
            </a:r>
            <a:r>
              <a:rPr lang="en-IN" sz="4000" dirty="0" err="1">
                <a:gradFill>
                  <a:gsLst>
                    <a:gs pos="0">
                      <a:schemeClr val="tx1">
                        <a:lumMod val="75000"/>
                        <a:lumOff val="25000"/>
                      </a:schemeClr>
                    </a:gs>
                    <a:gs pos="80000">
                      <a:schemeClr val="tx1">
                        <a:lumMod val="65000"/>
                        <a:lumOff val="35000"/>
                      </a:schemeClr>
                    </a:gs>
                  </a:gsLst>
                  <a:lin ang="16200000" scaled="0"/>
                </a:gradFill>
                <a:latin typeface="Segoe UI Light" pitchFamily="34" charset="0"/>
              </a:rPr>
              <a:t>ps</a:t>
            </a:r>
            <a:endPar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Docker images</a:t>
            </a:r>
          </a:p>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Docker exec</a:t>
            </a:r>
          </a:p>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Docker stop</a:t>
            </a:r>
          </a:p>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Docker </a:t>
            </a:r>
            <a:r>
              <a:rPr lang="en-IN" sz="4000" dirty="0" err="1">
                <a:gradFill>
                  <a:gsLst>
                    <a:gs pos="0">
                      <a:schemeClr val="tx1">
                        <a:lumMod val="75000"/>
                        <a:lumOff val="25000"/>
                      </a:schemeClr>
                    </a:gs>
                    <a:gs pos="80000">
                      <a:schemeClr val="tx1">
                        <a:lumMod val="65000"/>
                        <a:lumOff val="35000"/>
                      </a:schemeClr>
                    </a:gs>
                  </a:gsLst>
                  <a:lin ang="16200000" scaled="0"/>
                </a:gradFill>
                <a:latin typeface="Segoe UI Light" pitchFamily="34" charset="0"/>
              </a:rPr>
              <a:t>ps</a:t>
            </a:r>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 –a </a:t>
            </a:r>
          </a:p>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Docker rm</a:t>
            </a:r>
          </a:p>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Docker image rm </a:t>
            </a:r>
            <a:endParaRPr lang="en-US" sz="4000" dirty="0" err="1">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p:txBody>
      </p:sp>
    </p:spTree>
    <p:extLst>
      <p:ext uri="{BB962C8B-B14F-4D97-AF65-F5344CB8AC3E}">
        <p14:creationId xmlns:p14="http://schemas.microsoft.com/office/powerpoint/2010/main" val="2971959979"/>
      </p:ext>
    </p:extLst>
  </p:cSld>
  <p:clrMapOvr>
    <a:masterClrMapping/>
  </p:clrMapOvr>
  <p:transition>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410F7ED-0AAC-44EB-B016-37A94D45E813}"/>
              </a:ext>
            </a:extLst>
          </p:cNvPr>
          <p:cNvSpPr/>
          <p:nvPr/>
        </p:nvSpPr>
        <p:spPr bwMode="auto">
          <a:xfrm>
            <a:off x="498763" y="2653146"/>
            <a:ext cx="3532910" cy="2971800"/>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4" name="Rectangle 3">
            <a:extLst>
              <a:ext uri="{FF2B5EF4-FFF2-40B4-BE49-F238E27FC236}">
                <a16:creationId xmlns:a16="http://schemas.microsoft.com/office/drawing/2014/main" id="{6A53362F-1133-4309-A894-2BE141A6601F}"/>
              </a:ext>
            </a:extLst>
          </p:cNvPr>
          <p:cNvSpPr/>
          <p:nvPr/>
        </p:nvSpPr>
        <p:spPr bwMode="auto">
          <a:xfrm>
            <a:off x="741218" y="3453246"/>
            <a:ext cx="2687782" cy="108758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r>
              <a:rPr lang="en-IN" spc="-50" dirty="0">
                <a:gradFill>
                  <a:gsLst>
                    <a:gs pos="0">
                      <a:srgbClr val="FFFFFF"/>
                    </a:gs>
                    <a:gs pos="100000">
                      <a:srgbClr val="FFFFFF"/>
                    </a:gs>
                  </a:gsLst>
                  <a:lin ang="5400000" scaled="0"/>
                </a:gradFill>
                <a:latin typeface="Segoe UI" pitchFamily="34" charset="0"/>
                <a:ea typeface="Segoe UI" pitchFamily="34" charset="0"/>
                <a:cs typeface="Segoe UI" pitchFamily="34" charset="0"/>
              </a:rPr>
              <a:t>IMAGE</a:t>
            </a:r>
            <a:endParaRPr lang="en-US"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5" name="Rectangle 4">
            <a:extLst>
              <a:ext uri="{FF2B5EF4-FFF2-40B4-BE49-F238E27FC236}">
                <a16:creationId xmlns:a16="http://schemas.microsoft.com/office/drawing/2014/main" id="{123DBA19-5502-42D3-81EC-1993B7EA664B}"/>
              </a:ext>
            </a:extLst>
          </p:cNvPr>
          <p:cNvSpPr/>
          <p:nvPr/>
        </p:nvSpPr>
        <p:spPr bwMode="auto">
          <a:xfrm>
            <a:off x="4502727" y="2653146"/>
            <a:ext cx="3532910" cy="2971800"/>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6" name="TextBox 5">
            <a:extLst>
              <a:ext uri="{FF2B5EF4-FFF2-40B4-BE49-F238E27FC236}">
                <a16:creationId xmlns:a16="http://schemas.microsoft.com/office/drawing/2014/main" id="{441DA327-52AD-47C0-8DEB-51AE02934B4C}"/>
              </a:ext>
            </a:extLst>
          </p:cNvPr>
          <p:cNvSpPr txBox="1"/>
          <p:nvPr/>
        </p:nvSpPr>
        <p:spPr>
          <a:xfrm>
            <a:off x="4571999" y="1939637"/>
            <a:ext cx="4071627" cy="615553"/>
          </a:xfrm>
          <a:prstGeom prst="rect">
            <a:avLst/>
          </a:prstGeom>
          <a:noFill/>
        </p:spPr>
        <p:txBody>
          <a:bodyPr wrap="none" lIns="0" tIns="0" rIns="0" bIns="0" rtlCol="0">
            <a:spAutoFit/>
          </a:bodyPr>
          <a:lstStyle/>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Docker hub(public)</a:t>
            </a:r>
            <a:endParaRPr lang="en-US" sz="4000" dirty="0" err="1">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p:txBody>
      </p:sp>
      <p:sp>
        <p:nvSpPr>
          <p:cNvPr id="7" name="Rectangle 6">
            <a:extLst>
              <a:ext uri="{FF2B5EF4-FFF2-40B4-BE49-F238E27FC236}">
                <a16:creationId xmlns:a16="http://schemas.microsoft.com/office/drawing/2014/main" id="{B0E0BE14-F078-45BA-8CD4-6405BF69F68B}"/>
              </a:ext>
            </a:extLst>
          </p:cNvPr>
          <p:cNvSpPr/>
          <p:nvPr/>
        </p:nvSpPr>
        <p:spPr bwMode="auto">
          <a:xfrm>
            <a:off x="4932219" y="3429000"/>
            <a:ext cx="2687782" cy="108758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r>
              <a:rPr lang="en-IN" spc="-50" dirty="0">
                <a:gradFill>
                  <a:gsLst>
                    <a:gs pos="0">
                      <a:srgbClr val="FFFFFF"/>
                    </a:gs>
                    <a:gs pos="100000">
                      <a:srgbClr val="FFFFFF"/>
                    </a:gs>
                  </a:gsLst>
                  <a:lin ang="5400000" scaled="0"/>
                </a:gradFill>
                <a:latin typeface="Segoe UI" pitchFamily="34" charset="0"/>
                <a:ea typeface="Segoe UI" pitchFamily="34" charset="0"/>
                <a:cs typeface="Segoe UI" pitchFamily="34" charset="0"/>
              </a:rPr>
              <a:t>IMAGE</a:t>
            </a:r>
            <a:endParaRPr lang="en-US"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9" name="Straight Arrow Connector 8">
            <a:extLst>
              <a:ext uri="{FF2B5EF4-FFF2-40B4-BE49-F238E27FC236}">
                <a16:creationId xmlns:a16="http://schemas.microsoft.com/office/drawing/2014/main" id="{D76378B0-B421-4DB1-98F7-AF5C4949183A}"/>
              </a:ext>
            </a:extLst>
          </p:cNvPr>
          <p:cNvCxnSpPr>
            <a:stCxn id="4" idx="3"/>
          </p:cNvCxnSpPr>
          <p:nvPr/>
        </p:nvCxnSpPr>
        <p:spPr>
          <a:xfrm flipV="1">
            <a:off x="3429000" y="3972791"/>
            <a:ext cx="1503219" cy="24246"/>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sp>
        <p:nvSpPr>
          <p:cNvPr id="10" name="Rectangle 9">
            <a:extLst>
              <a:ext uri="{FF2B5EF4-FFF2-40B4-BE49-F238E27FC236}">
                <a16:creationId xmlns:a16="http://schemas.microsoft.com/office/drawing/2014/main" id="{59D273ED-5AB1-4568-8F9E-00B26EE1FBF4}"/>
              </a:ext>
            </a:extLst>
          </p:cNvPr>
          <p:cNvSpPr/>
          <p:nvPr/>
        </p:nvSpPr>
        <p:spPr bwMode="auto">
          <a:xfrm>
            <a:off x="8506691" y="2687782"/>
            <a:ext cx="3532910" cy="29718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a:solidFill>
                <a:schemeClr val="accent1"/>
              </a:solidFill>
              <a:latin typeface="Segoe UI" pitchFamily="34" charset="0"/>
              <a:ea typeface="Segoe UI" pitchFamily="34" charset="0"/>
              <a:cs typeface="Segoe UI" pitchFamily="34" charset="0"/>
            </a:endParaRPr>
          </a:p>
        </p:txBody>
      </p:sp>
      <p:sp>
        <p:nvSpPr>
          <p:cNvPr id="11" name="TextBox 10">
            <a:extLst>
              <a:ext uri="{FF2B5EF4-FFF2-40B4-BE49-F238E27FC236}">
                <a16:creationId xmlns:a16="http://schemas.microsoft.com/office/drawing/2014/main" id="{5F3C9835-DBE7-421A-A529-662C0CCC6E78}"/>
              </a:ext>
            </a:extLst>
          </p:cNvPr>
          <p:cNvSpPr txBox="1"/>
          <p:nvPr/>
        </p:nvSpPr>
        <p:spPr>
          <a:xfrm>
            <a:off x="9377441" y="1936661"/>
            <a:ext cx="1252907" cy="615553"/>
          </a:xfrm>
          <a:prstGeom prst="rect">
            <a:avLst/>
          </a:prstGeom>
          <a:noFill/>
        </p:spPr>
        <p:txBody>
          <a:bodyPr wrap="none" lIns="0" tIns="0" rIns="0" bIns="0" rtlCol="0">
            <a:spAutoFit/>
          </a:bodyPr>
          <a:lstStyle/>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Azure</a:t>
            </a:r>
            <a:endParaRPr lang="en-US" sz="4000" dirty="0" err="1">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p:txBody>
      </p:sp>
      <p:sp>
        <p:nvSpPr>
          <p:cNvPr id="12" name="Rectangle 11">
            <a:extLst>
              <a:ext uri="{FF2B5EF4-FFF2-40B4-BE49-F238E27FC236}">
                <a16:creationId xmlns:a16="http://schemas.microsoft.com/office/drawing/2014/main" id="{947F03EB-C187-43B5-B926-6F2702CA989D}"/>
              </a:ext>
            </a:extLst>
          </p:cNvPr>
          <p:cNvSpPr/>
          <p:nvPr/>
        </p:nvSpPr>
        <p:spPr bwMode="auto">
          <a:xfrm>
            <a:off x="8759824" y="3086100"/>
            <a:ext cx="3030393" cy="1454728"/>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3" name="Rectangle 12">
            <a:extLst>
              <a:ext uri="{FF2B5EF4-FFF2-40B4-BE49-F238E27FC236}">
                <a16:creationId xmlns:a16="http://schemas.microsoft.com/office/drawing/2014/main" id="{26B41111-6EDC-48DB-99A5-CFBD475AF86E}"/>
              </a:ext>
            </a:extLst>
          </p:cNvPr>
          <p:cNvSpPr/>
          <p:nvPr/>
        </p:nvSpPr>
        <p:spPr bwMode="auto">
          <a:xfrm>
            <a:off x="9377441" y="3453246"/>
            <a:ext cx="2105890" cy="74121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r>
              <a:rPr lang="en-IN" spc="-50" dirty="0">
                <a:gradFill>
                  <a:gsLst>
                    <a:gs pos="0">
                      <a:srgbClr val="FFFFFF"/>
                    </a:gs>
                    <a:gs pos="100000">
                      <a:srgbClr val="FFFFFF"/>
                    </a:gs>
                  </a:gsLst>
                  <a:lin ang="5400000" scaled="0"/>
                </a:gradFill>
                <a:latin typeface="Segoe UI" pitchFamily="34" charset="0"/>
                <a:ea typeface="Segoe UI" pitchFamily="34" charset="0"/>
                <a:cs typeface="Segoe UI" pitchFamily="34" charset="0"/>
              </a:rPr>
              <a:t>IMAGE</a:t>
            </a:r>
            <a:endParaRPr lang="en-US"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14" name="Straight Arrow Connector 13">
            <a:extLst>
              <a:ext uri="{FF2B5EF4-FFF2-40B4-BE49-F238E27FC236}">
                <a16:creationId xmlns:a16="http://schemas.microsoft.com/office/drawing/2014/main" id="{552C6BE9-B95E-40C3-8E9B-5DD2AE477953}"/>
              </a:ext>
            </a:extLst>
          </p:cNvPr>
          <p:cNvCxnSpPr/>
          <p:nvPr/>
        </p:nvCxnSpPr>
        <p:spPr>
          <a:xfrm flipV="1">
            <a:off x="7574974" y="3823855"/>
            <a:ext cx="1503219" cy="24246"/>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sp>
        <p:nvSpPr>
          <p:cNvPr id="8" name="TextBox 7">
            <a:extLst>
              <a:ext uri="{FF2B5EF4-FFF2-40B4-BE49-F238E27FC236}">
                <a16:creationId xmlns:a16="http://schemas.microsoft.com/office/drawing/2014/main" id="{DE80F0F0-D37F-42AB-876E-EC23046960BD}"/>
              </a:ext>
            </a:extLst>
          </p:cNvPr>
          <p:cNvSpPr txBox="1"/>
          <p:nvPr/>
        </p:nvSpPr>
        <p:spPr>
          <a:xfrm>
            <a:off x="498763" y="1884218"/>
            <a:ext cx="2574423" cy="615553"/>
          </a:xfrm>
          <a:prstGeom prst="rect">
            <a:avLst/>
          </a:prstGeom>
          <a:noFill/>
        </p:spPr>
        <p:txBody>
          <a:bodyPr wrap="none" lIns="0" tIns="0" rIns="0" bIns="0" rtlCol="0">
            <a:spAutoFit/>
          </a:bodyPr>
          <a:lstStyle/>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Docker host</a:t>
            </a:r>
            <a:endParaRPr lang="en-US" sz="4000" dirty="0" err="1">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p:txBody>
      </p:sp>
      <p:sp>
        <p:nvSpPr>
          <p:cNvPr id="17" name="TextBox 16">
            <a:extLst>
              <a:ext uri="{FF2B5EF4-FFF2-40B4-BE49-F238E27FC236}">
                <a16:creationId xmlns:a16="http://schemas.microsoft.com/office/drawing/2014/main" id="{8C26B110-A833-4591-BF13-FD8F9033F29F}"/>
              </a:ext>
            </a:extLst>
          </p:cNvPr>
          <p:cNvSpPr txBox="1"/>
          <p:nvPr/>
        </p:nvSpPr>
        <p:spPr>
          <a:xfrm>
            <a:off x="4988898" y="363195"/>
            <a:ext cx="2349361" cy="615553"/>
          </a:xfrm>
          <a:prstGeom prst="rect">
            <a:avLst/>
          </a:prstGeom>
          <a:noFill/>
        </p:spPr>
        <p:txBody>
          <a:bodyPr wrap="none" lIns="0" tIns="0" rIns="0" bIns="0" rtlCol="0">
            <a:spAutoFit/>
          </a:bodyPr>
          <a:lstStyle/>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TASK Day 1</a:t>
            </a:r>
            <a:endParaRPr lang="en-US" sz="4000" dirty="0" err="1">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p:txBody>
      </p:sp>
      <p:sp>
        <p:nvSpPr>
          <p:cNvPr id="18" name="TextBox 17">
            <a:extLst>
              <a:ext uri="{FF2B5EF4-FFF2-40B4-BE49-F238E27FC236}">
                <a16:creationId xmlns:a16="http://schemas.microsoft.com/office/drawing/2014/main" id="{E2B9788D-59E3-4C96-9459-AE2A24296813}"/>
              </a:ext>
            </a:extLst>
          </p:cNvPr>
          <p:cNvSpPr txBox="1"/>
          <p:nvPr/>
        </p:nvSpPr>
        <p:spPr>
          <a:xfrm>
            <a:off x="1212331" y="3523493"/>
            <a:ext cx="1703993" cy="615553"/>
          </a:xfrm>
          <a:prstGeom prst="rect">
            <a:avLst/>
          </a:prstGeom>
          <a:noFill/>
        </p:spPr>
        <p:txBody>
          <a:bodyPr wrap="none" lIns="0" tIns="0" rIns="0" bIns="0" rtlCol="0">
            <a:spAutoFit/>
          </a:bodyPr>
          <a:lstStyle/>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Dot Net</a:t>
            </a:r>
            <a:endParaRPr lang="en-US" sz="4000" dirty="0" err="1">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p:txBody>
      </p:sp>
    </p:spTree>
    <p:extLst>
      <p:ext uri="{BB962C8B-B14F-4D97-AF65-F5344CB8AC3E}">
        <p14:creationId xmlns:p14="http://schemas.microsoft.com/office/powerpoint/2010/main" val="1756884568"/>
      </p:ext>
    </p:extLst>
  </p:cSld>
  <p:clrMapOvr>
    <a:masterClrMapping/>
  </p:clrMapOvr>
  <p:transition>
    <p:fad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410F7ED-0AAC-44EB-B016-37A94D45E813}"/>
              </a:ext>
            </a:extLst>
          </p:cNvPr>
          <p:cNvSpPr/>
          <p:nvPr/>
        </p:nvSpPr>
        <p:spPr bwMode="auto">
          <a:xfrm>
            <a:off x="498763" y="2653146"/>
            <a:ext cx="3532910" cy="2971800"/>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3" name="TextBox 2">
            <a:extLst>
              <a:ext uri="{FF2B5EF4-FFF2-40B4-BE49-F238E27FC236}">
                <a16:creationId xmlns:a16="http://schemas.microsoft.com/office/drawing/2014/main" id="{894B379D-51E9-4455-A95F-65FD46FA7FC8}"/>
              </a:ext>
            </a:extLst>
          </p:cNvPr>
          <p:cNvSpPr txBox="1"/>
          <p:nvPr/>
        </p:nvSpPr>
        <p:spPr>
          <a:xfrm>
            <a:off x="498763" y="1884218"/>
            <a:ext cx="2574423" cy="615553"/>
          </a:xfrm>
          <a:prstGeom prst="rect">
            <a:avLst/>
          </a:prstGeom>
          <a:noFill/>
        </p:spPr>
        <p:txBody>
          <a:bodyPr wrap="none" lIns="0" tIns="0" rIns="0" bIns="0" rtlCol="0">
            <a:spAutoFit/>
          </a:bodyPr>
          <a:lstStyle/>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Docker host</a:t>
            </a:r>
            <a:endParaRPr lang="en-US" sz="4000" dirty="0" err="1">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p:txBody>
      </p:sp>
      <p:sp>
        <p:nvSpPr>
          <p:cNvPr id="4" name="Rectangle 3">
            <a:extLst>
              <a:ext uri="{FF2B5EF4-FFF2-40B4-BE49-F238E27FC236}">
                <a16:creationId xmlns:a16="http://schemas.microsoft.com/office/drawing/2014/main" id="{6A53362F-1133-4309-A894-2BE141A6601F}"/>
              </a:ext>
            </a:extLst>
          </p:cNvPr>
          <p:cNvSpPr/>
          <p:nvPr/>
        </p:nvSpPr>
        <p:spPr bwMode="auto">
          <a:xfrm>
            <a:off x="741218" y="3453246"/>
            <a:ext cx="2687782" cy="108758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r>
              <a:rPr lang="en-IN" spc="-50" dirty="0">
                <a:gradFill>
                  <a:gsLst>
                    <a:gs pos="0">
                      <a:srgbClr val="FFFFFF"/>
                    </a:gs>
                    <a:gs pos="100000">
                      <a:srgbClr val="FFFFFF"/>
                    </a:gs>
                  </a:gsLst>
                  <a:lin ang="5400000" scaled="0"/>
                </a:gradFill>
                <a:latin typeface="Segoe UI" pitchFamily="34" charset="0"/>
                <a:ea typeface="Segoe UI" pitchFamily="34" charset="0"/>
                <a:cs typeface="Segoe UI" pitchFamily="34" charset="0"/>
              </a:rPr>
              <a:t>IMAGE</a:t>
            </a:r>
            <a:endParaRPr lang="en-US"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5" name="Rectangle 4">
            <a:extLst>
              <a:ext uri="{FF2B5EF4-FFF2-40B4-BE49-F238E27FC236}">
                <a16:creationId xmlns:a16="http://schemas.microsoft.com/office/drawing/2014/main" id="{123DBA19-5502-42D3-81EC-1993B7EA664B}"/>
              </a:ext>
            </a:extLst>
          </p:cNvPr>
          <p:cNvSpPr/>
          <p:nvPr/>
        </p:nvSpPr>
        <p:spPr bwMode="auto">
          <a:xfrm>
            <a:off x="4502727" y="2653146"/>
            <a:ext cx="3532910" cy="2971800"/>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6" name="TextBox 5">
            <a:extLst>
              <a:ext uri="{FF2B5EF4-FFF2-40B4-BE49-F238E27FC236}">
                <a16:creationId xmlns:a16="http://schemas.microsoft.com/office/drawing/2014/main" id="{441DA327-52AD-47C0-8DEB-51AE02934B4C}"/>
              </a:ext>
            </a:extLst>
          </p:cNvPr>
          <p:cNvSpPr txBox="1"/>
          <p:nvPr/>
        </p:nvSpPr>
        <p:spPr>
          <a:xfrm>
            <a:off x="4571999" y="1939637"/>
            <a:ext cx="1998304" cy="615553"/>
          </a:xfrm>
          <a:prstGeom prst="rect">
            <a:avLst/>
          </a:prstGeom>
          <a:noFill/>
        </p:spPr>
        <p:txBody>
          <a:bodyPr wrap="none" lIns="0" tIns="0" rIns="0" bIns="0" rtlCol="0">
            <a:spAutoFit/>
          </a:bodyPr>
          <a:lstStyle/>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Azure CR</a:t>
            </a:r>
            <a:endParaRPr lang="en-US" sz="4000" dirty="0" err="1">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p:txBody>
      </p:sp>
      <p:sp>
        <p:nvSpPr>
          <p:cNvPr id="7" name="Rectangle 6">
            <a:extLst>
              <a:ext uri="{FF2B5EF4-FFF2-40B4-BE49-F238E27FC236}">
                <a16:creationId xmlns:a16="http://schemas.microsoft.com/office/drawing/2014/main" id="{B0E0BE14-F078-45BA-8CD4-6405BF69F68B}"/>
              </a:ext>
            </a:extLst>
          </p:cNvPr>
          <p:cNvSpPr/>
          <p:nvPr/>
        </p:nvSpPr>
        <p:spPr bwMode="auto">
          <a:xfrm>
            <a:off x="4932219" y="3429000"/>
            <a:ext cx="2687782" cy="108758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r>
              <a:rPr lang="en-IN" spc="-50" dirty="0">
                <a:gradFill>
                  <a:gsLst>
                    <a:gs pos="0">
                      <a:srgbClr val="FFFFFF"/>
                    </a:gs>
                    <a:gs pos="100000">
                      <a:srgbClr val="FFFFFF"/>
                    </a:gs>
                  </a:gsLst>
                  <a:lin ang="5400000" scaled="0"/>
                </a:gradFill>
                <a:latin typeface="Segoe UI" pitchFamily="34" charset="0"/>
                <a:ea typeface="Segoe UI" pitchFamily="34" charset="0"/>
                <a:cs typeface="Segoe UI" pitchFamily="34" charset="0"/>
              </a:rPr>
              <a:t>IMAGE</a:t>
            </a:r>
            <a:endParaRPr lang="en-US"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9" name="Straight Arrow Connector 8">
            <a:extLst>
              <a:ext uri="{FF2B5EF4-FFF2-40B4-BE49-F238E27FC236}">
                <a16:creationId xmlns:a16="http://schemas.microsoft.com/office/drawing/2014/main" id="{D76378B0-B421-4DB1-98F7-AF5C4949183A}"/>
              </a:ext>
            </a:extLst>
          </p:cNvPr>
          <p:cNvCxnSpPr>
            <a:stCxn id="4" idx="3"/>
          </p:cNvCxnSpPr>
          <p:nvPr/>
        </p:nvCxnSpPr>
        <p:spPr>
          <a:xfrm flipV="1">
            <a:off x="3429000" y="3972791"/>
            <a:ext cx="1503219" cy="24246"/>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sp>
        <p:nvSpPr>
          <p:cNvPr id="10" name="Rectangle 9">
            <a:extLst>
              <a:ext uri="{FF2B5EF4-FFF2-40B4-BE49-F238E27FC236}">
                <a16:creationId xmlns:a16="http://schemas.microsoft.com/office/drawing/2014/main" id="{59D273ED-5AB1-4568-8F9E-00B26EE1FBF4}"/>
              </a:ext>
            </a:extLst>
          </p:cNvPr>
          <p:cNvSpPr/>
          <p:nvPr/>
        </p:nvSpPr>
        <p:spPr bwMode="auto">
          <a:xfrm>
            <a:off x="8506691" y="2687782"/>
            <a:ext cx="3532910" cy="29718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a:solidFill>
                <a:schemeClr val="accent1"/>
              </a:solidFill>
              <a:latin typeface="Segoe UI" pitchFamily="34" charset="0"/>
              <a:ea typeface="Segoe UI" pitchFamily="34" charset="0"/>
              <a:cs typeface="Segoe UI" pitchFamily="34" charset="0"/>
            </a:endParaRPr>
          </a:p>
        </p:txBody>
      </p:sp>
      <p:sp>
        <p:nvSpPr>
          <p:cNvPr id="11" name="TextBox 10">
            <a:extLst>
              <a:ext uri="{FF2B5EF4-FFF2-40B4-BE49-F238E27FC236}">
                <a16:creationId xmlns:a16="http://schemas.microsoft.com/office/drawing/2014/main" id="{5F3C9835-DBE7-421A-A529-662C0CCC6E78}"/>
              </a:ext>
            </a:extLst>
          </p:cNvPr>
          <p:cNvSpPr txBox="1"/>
          <p:nvPr/>
        </p:nvSpPr>
        <p:spPr>
          <a:xfrm>
            <a:off x="9377441" y="1936661"/>
            <a:ext cx="1252907" cy="615553"/>
          </a:xfrm>
          <a:prstGeom prst="rect">
            <a:avLst/>
          </a:prstGeom>
          <a:noFill/>
        </p:spPr>
        <p:txBody>
          <a:bodyPr wrap="none" lIns="0" tIns="0" rIns="0" bIns="0" rtlCol="0">
            <a:spAutoFit/>
          </a:bodyPr>
          <a:lstStyle/>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Azure</a:t>
            </a:r>
            <a:endParaRPr lang="en-US" sz="4000" dirty="0" err="1">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p:txBody>
      </p:sp>
      <p:sp>
        <p:nvSpPr>
          <p:cNvPr id="12" name="Rectangle 11">
            <a:extLst>
              <a:ext uri="{FF2B5EF4-FFF2-40B4-BE49-F238E27FC236}">
                <a16:creationId xmlns:a16="http://schemas.microsoft.com/office/drawing/2014/main" id="{947F03EB-C187-43B5-B926-6F2702CA989D}"/>
              </a:ext>
            </a:extLst>
          </p:cNvPr>
          <p:cNvSpPr/>
          <p:nvPr/>
        </p:nvSpPr>
        <p:spPr bwMode="auto">
          <a:xfrm>
            <a:off x="8759824" y="3086100"/>
            <a:ext cx="3030393" cy="1454728"/>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3" name="Rectangle 12">
            <a:extLst>
              <a:ext uri="{FF2B5EF4-FFF2-40B4-BE49-F238E27FC236}">
                <a16:creationId xmlns:a16="http://schemas.microsoft.com/office/drawing/2014/main" id="{26B41111-6EDC-48DB-99A5-CFBD475AF86E}"/>
              </a:ext>
            </a:extLst>
          </p:cNvPr>
          <p:cNvSpPr/>
          <p:nvPr/>
        </p:nvSpPr>
        <p:spPr bwMode="auto">
          <a:xfrm>
            <a:off x="9377441" y="3453246"/>
            <a:ext cx="2105890" cy="74121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r>
              <a:rPr lang="en-IN" spc="-50" dirty="0">
                <a:gradFill>
                  <a:gsLst>
                    <a:gs pos="0">
                      <a:srgbClr val="FFFFFF"/>
                    </a:gs>
                    <a:gs pos="100000">
                      <a:srgbClr val="FFFFFF"/>
                    </a:gs>
                  </a:gsLst>
                  <a:lin ang="5400000" scaled="0"/>
                </a:gradFill>
                <a:latin typeface="Segoe UI" pitchFamily="34" charset="0"/>
                <a:ea typeface="Segoe UI" pitchFamily="34" charset="0"/>
                <a:cs typeface="Segoe UI" pitchFamily="34" charset="0"/>
              </a:rPr>
              <a:t>IMAGE</a:t>
            </a:r>
            <a:endParaRPr lang="en-US"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14" name="Straight Arrow Connector 13">
            <a:extLst>
              <a:ext uri="{FF2B5EF4-FFF2-40B4-BE49-F238E27FC236}">
                <a16:creationId xmlns:a16="http://schemas.microsoft.com/office/drawing/2014/main" id="{552C6BE9-B95E-40C3-8E9B-5DD2AE477953}"/>
              </a:ext>
            </a:extLst>
          </p:cNvPr>
          <p:cNvCxnSpPr/>
          <p:nvPr/>
        </p:nvCxnSpPr>
        <p:spPr>
          <a:xfrm flipV="1">
            <a:off x="7574974" y="3823855"/>
            <a:ext cx="1503219" cy="24246"/>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512976565"/>
      </p:ext>
    </p:extLst>
  </p:cSld>
  <p:clrMapOvr>
    <a:masterClrMapping/>
  </p:clrMapOvr>
  <p:transition>
    <p:fad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76BA17E-7246-49A8-B33C-11587077B553}"/>
              </a:ext>
            </a:extLst>
          </p:cNvPr>
          <p:cNvSpPr/>
          <p:nvPr/>
        </p:nvSpPr>
        <p:spPr>
          <a:xfrm>
            <a:off x="652089" y="418006"/>
            <a:ext cx="10884646" cy="1754326"/>
          </a:xfrm>
          <a:prstGeom prst="rect">
            <a:avLst/>
          </a:prstGeom>
        </p:spPr>
        <p:txBody>
          <a:bodyPr wrap="none">
            <a:spAutoFit/>
          </a:bodyPr>
          <a:lstStyle/>
          <a:p>
            <a:pPr algn="ctr"/>
            <a:r>
              <a:rPr lang="en-US" sz="3600" dirty="0">
                <a:solidFill>
                  <a:srgbClr val="002060"/>
                </a:solidFill>
                <a:latin typeface="Segoe UI" panose="020B0502040204020203" pitchFamily="34" charset="0"/>
              </a:rPr>
              <a:t>Customize a Docker image to run your own web app</a:t>
            </a:r>
          </a:p>
          <a:p>
            <a:pPr algn="ctr"/>
            <a:endParaRPr lang="en-US" sz="3600" i="0" dirty="0">
              <a:solidFill>
                <a:srgbClr val="002060"/>
              </a:solidFill>
              <a:effectLst/>
              <a:latin typeface="Segoe UI" panose="020B0502040204020203" pitchFamily="34" charset="0"/>
            </a:endParaRPr>
          </a:p>
          <a:p>
            <a:pPr algn="ctr"/>
            <a:r>
              <a:rPr lang="en-US" sz="3600" b="1" dirty="0">
                <a:solidFill>
                  <a:srgbClr val="002060"/>
                </a:solidFill>
                <a:latin typeface="Segoe UI" panose="020B0502040204020203" pitchFamily="34" charset="0"/>
              </a:rPr>
              <a:t>Without Visual Studio</a:t>
            </a:r>
            <a:endParaRPr lang="en-US" sz="3600" b="1" i="0" dirty="0">
              <a:solidFill>
                <a:srgbClr val="002060"/>
              </a:solidFill>
              <a:effectLst/>
              <a:latin typeface="Segoe UI" panose="020B0502040204020203" pitchFamily="34" charset="0"/>
            </a:endParaRPr>
          </a:p>
        </p:txBody>
      </p:sp>
    </p:spTree>
    <p:extLst>
      <p:ext uri="{BB962C8B-B14F-4D97-AF65-F5344CB8AC3E}">
        <p14:creationId xmlns:p14="http://schemas.microsoft.com/office/powerpoint/2010/main" val="1397307752"/>
      </p:ext>
    </p:extLst>
  </p:cSld>
  <p:clrMapOvr>
    <a:masterClrMapping/>
  </p:clrMapOvr>
  <p:transition>
    <p:fad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AC50A33-2F1F-4FB9-90D6-69EA5F858E73}"/>
              </a:ext>
            </a:extLst>
          </p:cNvPr>
          <p:cNvPicPr>
            <a:picLocks noChangeAspect="1"/>
          </p:cNvPicPr>
          <p:nvPr/>
        </p:nvPicPr>
        <p:blipFill>
          <a:blip r:embed="rId2"/>
          <a:stretch>
            <a:fillRect/>
          </a:stretch>
        </p:blipFill>
        <p:spPr>
          <a:xfrm>
            <a:off x="448251" y="279255"/>
            <a:ext cx="6825385" cy="3579436"/>
          </a:xfrm>
          <a:prstGeom prst="rect">
            <a:avLst/>
          </a:prstGeom>
        </p:spPr>
      </p:pic>
    </p:spTree>
    <p:extLst>
      <p:ext uri="{BB962C8B-B14F-4D97-AF65-F5344CB8AC3E}">
        <p14:creationId xmlns:p14="http://schemas.microsoft.com/office/powerpoint/2010/main" val="3550786413"/>
      </p:ext>
    </p:extLst>
  </p:cSld>
  <p:clrMapOvr>
    <a:masterClrMapping/>
  </p:clrMapOvr>
  <p:transition>
    <p:fad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12FBB01-DC27-4DB1-9FCF-268D339300BC}"/>
              </a:ext>
            </a:extLst>
          </p:cNvPr>
          <p:cNvSpPr/>
          <p:nvPr/>
        </p:nvSpPr>
        <p:spPr>
          <a:xfrm>
            <a:off x="471054" y="404198"/>
            <a:ext cx="10183091" cy="369332"/>
          </a:xfrm>
          <a:prstGeom prst="rect">
            <a:avLst/>
          </a:prstGeom>
        </p:spPr>
        <p:txBody>
          <a:bodyPr wrap="square">
            <a:spAutoFit/>
          </a:bodyPr>
          <a:lstStyle/>
          <a:p>
            <a:r>
              <a:rPr lang="en-US" dirty="0"/>
              <a:t>git clone https://github.com/MicrosoftDocs/mslearn-hotel-reservation-system.git</a:t>
            </a:r>
          </a:p>
        </p:txBody>
      </p:sp>
      <p:pic>
        <p:nvPicPr>
          <p:cNvPr id="3" name="Picture 2">
            <a:extLst>
              <a:ext uri="{FF2B5EF4-FFF2-40B4-BE49-F238E27FC236}">
                <a16:creationId xmlns:a16="http://schemas.microsoft.com/office/drawing/2014/main" id="{3DE926B7-A941-4E7F-B693-DB69137B4F99}"/>
              </a:ext>
            </a:extLst>
          </p:cNvPr>
          <p:cNvPicPr>
            <a:picLocks noChangeAspect="1"/>
          </p:cNvPicPr>
          <p:nvPr/>
        </p:nvPicPr>
        <p:blipFill>
          <a:blip r:embed="rId2"/>
          <a:stretch>
            <a:fillRect/>
          </a:stretch>
        </p:blipFill>
        <p:spPr>
          <a:xfrm>
            <a:off x="346363" y="1151657"/>
            <a:ext cx="11697570" cy="1480705"/>
          </a:xfrm>
          <a:prstGeom prst="rect">
            <a:avLst/>
          </a:prstGeom>
        </p:spPr>
      </p:pic>
      <p:pic>
        <p:nvPicPr>
          <p:cNvPr id="5" name="Picture 4">
            <a:extLst>
              <a:ext uri="{FF2B5EF4-FFF2-40B4-BE49-F238E27FC236}">
                <a16:creationId xmlns:a16="http://schemas.microsoft.com/office/drawing/2014/main" id="{85C567FF-5C07-4B8D-997B-B0F5DD34D4DC}"/>
              </a:ext>
            </a:extLst>
          </p:cNvPr>
          <p:cNvPicPr>
            <a:picLocks noChangeAspect="1"/>
          </p:cNvPicPr>
          <p:nvPr/>
        </p:nvPicPr>
        <p:blipFill>
          <a:blip r:embed="rId3"/>
          <a:stretch>
            <a:fillRect/>
          </a:stretch>
        </p:blipFill>
        <p:spPr>
          <a:xfrm>
            <a:off x="346363" y="3587463"/>
            <a:ext cx="11729017" cy="2328427"/>
          </a:xfrm>
          <a:prstGeom prst="rect">
            <a:avLst/>
          </a:prstGeom>
        </p:spPr>
      </p:pic>
    </p:spTree>
    <p:extLst>
      <p:ext uri="{BB962C8B-B14F-4D97-AF65-F5344CB8AC3E}">
        <p14:creationId xmlns:p14="http://schemas.microsoft.com/office/powerpoint/2010/main" val="3017565494"/>
      </p:ext>
    </p:extLst>
  </p:cSld>
  <p:clrMapOvr>
    <a:masterClrMapping/>
  </p:clrMapOvr>
  <p:transition>
    <p:fad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42A325F-58C6-4D42-958C-628015863CAC}"/>
              </a:ext>
            </a:extLst>
          </p:cNvPr>
          <p:cNvPicPr>
            <a:picLocks noChangeAspect="1"/>
          </p:cNvPicPr>
          <p:nvPr/>
        </p:nvPicPr>
        <p:blipFill>
          <a:blip r:embed="rId2"/>
          <a:stretch>
            <a:fillRect/>
          </a:stretch>
        </p:blipFill>
        <p:spPr>
          <a:xfrm>
            <a:off x="311871" y="272760"/>
            <a:ext cx="11309498" cy="1611457"/>
          </a:xfrm>
          <a:prstGeom prst="rect">
            <a:avLst/>
          </a:prstGeom>
        </p:spPr>
      </p:pic>
      <p:pic>
        <p:nvPicPr>
          <p:cNvPr id="5" name="Picture 4">
            <a:extLst>
              <a:ext uri="{FF2B5EF4-FFF2-40B4-BE49-F238E27FC236}">
                <a16:creationId xmlns:a16="http://schemas.microsoft.com/office/drawing/2014/main" id="{2B297492-07C1-43A8-85D4-1B8D13D9A795}"/>
              </a:ext>
            </a:extLst>
          </p:cNvPr>
          <p:cNvPicPr>
            <a:picLocks noChangeAspect="1"/>
          </p:cNvPicPr>
          <p:nvPr/>
        </p:nvPicPr>
        <p:blipFill>
          <a:blip r:embed="rId3"/>
          <a:stretch>
            <a:fillRect/>
          </a:stretch>
        </p:blipFill>
        <p:spPr>
          <a:xfrm>
            <a:off x="311871" y="1884217"/>
            <a:ext cx="11212982" cy="2147456"/>
          </a:xfrm>
          <a:prstGeom prst="rect">
            <a:avLst/>
          </a:prstGeom>
        </p:spPr>
      </p:pic>
    </p:spTree>
    <p:extLst>
      <p:ext uri="{BB962C8B-B14F-4D97-AF65-F5344CB8AC3E}">
        <p14:creationId xmlns:p14="http://schemas.microsoft.com/office/powerpoint/2010/main" val="2900871153"/>
      </p:ext>
    </p:extLst>
  </p:cSld>
  <p:clrMapOvr>
    <a:masterClrMapping/>
  </p:clrMapOvr>
  <p:transition>
    <p:fad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BB2F814-510E-4BA0-95DA-9010A24D9FCC}"/>
              </a:ext>
            </a:extLst>
          </p:cNvPr>
          <p:cNvPicPr>
            <a:picLocks noChangeAspect="1"/>
          </p:cNvPicPr>
          <p:nvPr/>
        </p:nvPicPr>
        <p:blipFill>
          <a:blip r:embed="rId2"/>
          <a:stretch>
            <a:fillRect/>
          </a:stretch>
        </p:blipFill>
        <p:spPr>
          <a:xfrm>
            <a:off x="320529" y="270163"/>
            <a:ext cx="11248163" cy="2999510"/>
          </a:xfrm>
          <a:prstGeom prst="rect">
            <a:avLst/>
          </a:prstGeom>
        </p:spPr>
      </p:pic>
    </p:spTree>
    <p:extLst>
      <p:ext uri="{BB962C8B-B14F-4D97-AF65-F5344CB8AC3E}">
        <p14:creationId xmlns:p14="http://schemas.microsoft.com/office/powerpoint/2010/main" val="4290816794"/>
      </p:ext>
    </p:extLst>
  </p:cSld>
  <p:clrMapOvr>
    <a:masterClrMapping/>
  </p:clrMapOvr>
  <p:transition>
    <p:fade/>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35E3344-7C94-4C80-83A3-5630EDB2C45C}"/>
              </a:ext>
            </a:extLst>
          </p:cNvPr>
          <p:cNvPicPr>
            <a:picLocks noChangeAspect="1"/>
          </p:cNvPicPr>
          <p:nvPr/>
        </p:nvPicPr>
        <p:blipFill>
          <a:blip r:embed="rId2"/>
          <a:stretch>
            <a:fillRect/>
          </a:stretch>
        </p:blipFill>
        <p:spPr>
          <a:xfrm>
            <a:off x="288058" y="230764"/>
            <a:ext cx="11309484" cy="6253163"/>
          </a:xfrm>
          <a:prstGeom prst="rect">
            <a:avLst/>
          </a:prstGeom>
        </p:spPr>
      </p:pic>
    </p:spTree>
    <p:extLst>
      <p:ext uri="{BB962C8B-B14F-4D97-AF65-F5344CB8AC3E}">
        <p14:creationId xmlns:p14="http://schemas.microsoft.com/office/powerpoint/2010/main" val="390255622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5086A6D-7850-40AD-92B1-EF268D003126}"/>
              </a:ext>
            </a:extLst>
          </p:cNvPr>
          <p:cNvSpPr txBox="1"/>
          <p:nvPr/>
        </p:nvSpPr>
        <p:spPr>
          <a:xfrm>
            <a:off x="4890655" y="637310"/>
            <a:ext cx="6867586" cy="3501728"/>
          </a:xfrm>
          <a:prstGeom prst="rect">
            <a:avLst/>
          </a:prstGeom>
          <a:noFill/>
        </p:spPr>
        <p:txBody>
          <a:bodyPr wrap="none" lIns="0" tIns="0" rIns="0" bIns="0" rtlCol="0">
            <a:spAutoFit/>
          </a:bodyPr>
          <a:lstStyle/>
          <a:p>
            <a:pPr>
              <a:lnSpc>
                <a:spcPct val="200000"/>
              </a:lnSpc>
            </a:pPr>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Docker</a:t>
            </a:r>
          </a:p>
          <a:p>
            <a:pPr>
              <a:lnSpc>
                <a:spcPct val="200000"/>
              </a:lnSpc>
            </a:pPr>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Kubernetes</a:t>
            </a:r>
          </a:p>
          <a:p>
            <a:pPr>
              <a:lnSpc>
                <a:spcPct val="200000"/>
              </a:lnSpc>
            </a:pPr>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AKS – Azure Kubernetes Service</a:t>
            </a:r>
            <a:endParaRPr lang="en-US" sz="4000" dirty="0" err="1">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p:txBody>
      </p:sp>
    </p:spTree>
    <p:extLst>
      <p:ext uri="{BB962C8B-B14F-4D97-AF65-F5344CB8AC3E}">
        <p14:creationId xmlns:p14="http://schemas.microsoft.com/office/powerpoint/2010/main" val="455680542"/>
      </p:ext>
    </p:extLst>
  </p:cSld>
  <p:clrMapOvr>
    <a:masterClrMapping/>
  </p:clrMapOvr>
  <p:transition>
    <p:fade/>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E59EC05-58CA-4E77-B3FD-6F459B21482C}"/>
              </a:ext>
            </a:extLst>
          </p:cNvPr>
          <p:cNvPicPr>
            <a:picLocks noChangeAspect="1"/>
          </p:cNvPicPr>
          <p:nvPr/>
        </p:nvPicPr>
        <p:blipFill>
          <a:blip r:embed="rId2"/>
          <a:stretch>
            <a:fillRect/>
          </a:stretch>
        </p:blipFill>
        <p:spPr>
          <a:xfrm>
            <a:off x="249525" y="319087"/>
            <a:ext cx="11366152" cy="4322186"/>
          </a:xfrm>
          <a:prstGeom prst="rect">
            <a:avLst/>
          </a:prstGeom>
        </p:spPr>
      </p:pic>
    </p:spTree>
    <p:extLst>
      <p:ext uri="{BB962C8B-B14F-4D97-AF65-F5344CB8AC3E}">
        <p14:creationId xmlns:p14="http://schemas.microsoft.com/office/powerpoint/2010/main" val="3750737153"/>
      </p:ext>
    </p:extLst>
  </p:cSld>
  <p:clrMapOvr>
    <a:masterClrMapping/>
  </p:clrMapOvr>
  <p:transition>
    <p:fade/>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A0757B3-E5B0-457B-A98C-482F877C0112}"/>
              </a:ext>
            </a:extLst>
          </p:cNvPr>
          <p:cNvSpPr/>
          <p:nvPr/>
        </p:nvSpPr>
        <p:spPr>
          <a:xfrm>
            <a:off x="415637" y="488246"/>
            <a:ext cx="10889673" cy="4524315"/>
          </a:xfrm>
          <a:prstGeom prst="rect">
            <a:avLst/>
          </a:prstGeom>
        </p:spPr>
        <p:txBody>
          <a:bodyPr wrap="square">
            <a:spAutoFit/>
          </a:bodyPr>
          <a:lstStyle/>
          <a:p>
            <a:r>
              <a:rPr lang="en-US" dirty="0"/>
              <a:t>FROM mcr.microsoft.com/dotnet/core/sdk:2.2</a:t>
            </a:r>
          </a:p>
          <a:p>
            <a:r>
              <a:rPr lang="en-US" dirty="0"/>
              <a:t>WORKDIR /</a:t>
            </a:r>
            <a:r>
              <a:rPr lang="en-US" dirty="0" err="1"/>
              <a:t>src</a:t>
            </a:r>
            <a:endParaRPr lang="en-US" dirty="0"/>
          </a:p>
          <a:p>
            <a:r>
              <a:rPr lang="en-US" dirty="0"/>
              <a:t>COPY ["</a:t>
            </a:r>
            <a:r>
              <a:rPr lang="en-US" dirty="0" err="1"/>
              <a:t>HotelReservationSystem</a:t>
            </a:r>
            <a:r>
              <a:rPr lang="en-US" dirty="0"/>
              <a:t>/</a:t>
            </a:r>
            <a:r>
              <a:rPr lang="en-US" dirty="0" err="1"/>
              <a:t>HotelReservationSystem.csproj</a:t>
            </a:r>
            <a:r>
              <a:rPr lang="en-US" dirty="0"/>
              <a:t>", "</a:t>
            </a:r>
            <a:r>
              <a:rPr lang="en-US" dirty="0" err="1"/>
              <a:t>HotelReservationSystem</a:t>
            </a:r>
            <a:r>
              <a:rPr lang="en-US" dirty="0"/>
              <a:t>/"]</a:t>
            </a:r>
          </a:p>
          <a:p>
            <a:r>
              <a:rPr lang="en-US" dirty="0"/>
              <a:t>COPY ["</a:t>
            </a:r>
            <a:r>
              <a:rPr lang="en-US" dirty="0" err="1"/>
              <a:t>HotelReservationSystemTypes</a:t>
            </a:r>
            <a:r>
              <a:rPr lang="en-US" dirty="0"/>
              <a:t>/</a:t>
            </a:r>
            <a:r>
              <a:rPr lang="en-US" dirty="0" err="1"/>
              <a:t>HotelReservationSystemTypes.csproj</a:t>
            </a:r>
            <a:r>
              <a:rPr lang="en-US" dirty="0"/>
              <a:t>", "</a:t>
            </a:r>
            <a:r>
              <a:rPr lang="en-US" dirty="0" err="1"/>
              <a:t>HotelReservationSystemTypes</a:t>
            </a:r>
            <a:r>
              <a:rPr lang="en-US" dirty="0"/>
              <a:t>/"]</a:t>
            </a:r>
          </a:p>
          <a:p>
            <a:r>
              <a:rPr lang="en-US" dirty="0"/>
              <a:t>RUN dotnet restore "</a:t>
            </a:r>
            <a:r>
              <a:rPr lang="en-US" dirty="0" err="1"/>
              <a:t>HotelReservationSystem</a:t>
            </a:r>
            <a:r>
              <a:rPr lang="en-US" dirty="0"/>
              <a:t>/</a:t>
            </a:r>
            <a:r>
              <a:rPr lang="en-US" dirty="0" err="1"/>
              <a:t>HotelReservationSystem.csproj</a:t>
            </a:r>
            <a:r>
              <a:rPr lang="en-US" dirty="0"/>
              <a:t>"</a:t>
            </a:r>
          </a:p>
          <a:p>
            <a:endParaRPr lang="en-US" dirty="0"/>
          </a:p>
          <a:p>
            <a:r>
              <a:rPr lang="en-US" dirty="0"/>
              <a:t>COPY . .</a:t>
            </a:r>
          </a:p>
          <a:p>
            <a:r>
              <a:rPr lang="en-US" dirty="0"/>
              <a:t>WORKDIR "/</a:t>
            </a:r>
            <a:r>
              <a:rPr lang="en-US" dirty="0" err="1"/>
              <a:t>src</a:t>
            </a:r>
            <a:r>
              <a:rPr lang="en-US" dirty="0"/>
              <a:t>/</a:t>
            </a:r>
            <a:r>
              <a:rPr lang="en-US" dirty="0" err="1"/>
              <a:t>HotelReservationSystem</a:t>
            </a:r>
            <a:r>
              <a:rPr lang="en-US" dirty="0"/>
              <a:t>"</a:t>
            </a:r>
          </a:p>
          <a:p>
            <a:r>
              <a:rPr lang="en-US" dirty="0"/>
              <a:t>RUN dotnet build "</a:t>
            </a:r>
            <a:r>
              <a:rPr lang="en-US" dirty="0" err="1"/>
              <a:t>HotelReservationSystem.csproj</a:t>
            </a:r>
            <a:r>
              <a:rPr lang="en-US" dirty="0"/>
              <a:t>" -c Release -o /app</a:t>
            </a:r>
          </a:p>
          <a:p>
            <a:endParaRPr lang="en-US" dirty="0"/>
          </a:p>
          <a:p>
            <a:r>
              <a:rPr lang="en-US" dirty="0"/>
              <a:t>RUN dotnet publish "</a:t>
            </a:r>
            <a:r>
              <a:rPr lang="en-US" dirty="0" err="1"/>
              <a:t>HotelReservationSystem.csproj</a:t>
            </a:r>
            <a:r>
              <a:rPr lang="en-US" dirty="0"/>
              <a:t>" -c Release -o /app</a:t>
            </a:r>
          </a:p>
          <a:p>
            <a:endParaRPr lang="en-US" dirty="0"/>
          </a:p>
          <a:p>
            <a:r>
              <a:rPr lang="en-US" dirty="0"/>
              <a:t>EXPOSE 80</a:t>
            </a:r>
          </a:p>
          <a:p>
            <a:r>
              <a:rPr lang="en-US" dirty="0"/>
              <a:t>WORKDIR /app</a:t>
            </a:r>
          </a:p>
          <a:p>
            <a:r>
              <a:rPr lang="en-US" dirty="0"/>
              <a:t>ENTRYPOINT ["dotnet", "HotelReservationSystem.dll"]</a:t>
            </a:r>
          </a:p>
        </p:txBody>
      </p:sp>
    </p:spTree>
    <p:extLst>
      <p:ext uri="{BB962C8B-B14F-4D97-AF65-F5344CB8AC3E}">
        <p14:creationId xmlns:p14="http://schemas.microsoft.com/office/powerpoint/2010/main" val="1153128036"/>
      </p:ext>
    </p:extLst>
  </p:cSld>
  <p:clrMapOvr>
    <a:masterClrMapping/>
  </p:clrMapOvr>
  <p:transition>
    <p:fade/>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9B1A5A5-AFCA-4001-AF7A-1170DD59852E}"/>
              </a:ext>
            </a:extLst>
          </p:cNvPr>
          <p:cNvPicPr>
            <a:picLocks noChangeAspect="1"/>
          </p:cNvPicPr>
          <p:nvPr/>
        </p:nvPicPr>
        <p:blipFill>
          <a:blip r:embed="rId2"/>
          <a:stretch>
            <a:fillRect/>
          </a:stretch>
        </p:blipFill>
        <p:spPr>
          <a:xfrm>
            <a:off x="172027" y="1145164"/>
            <a:ext cx="11202258" cy="1265527"/>
          </a:xfrm>
          <a:prstGeom prst="rect">
            <a:avLst/>
          </a:prstGeom>
        </p:spPr>
      </p:pic>
      <p:sp>
        <p:nvSpPr>
          <p:cNvPr id="3" name="Rectangle 2">
            <a:extLst>
              <a:ext uri="{FF2B5EF4-FFF2-40B4-BE49-F238E27FC236}">
                <a16:creationId xmlns:a16="http://schemas.microsoft.com/office/drawing/2014/main" id="{C85ED983-466C-40AA-9289-2584D8D84E94}"/>
              </a:ext>
            </a:extLst>
          </p:cNvPr>
          <p:cNvSpPr/>
          <p:nvPr/>
        </p:nvSpPr>
        <p:spPr>
          <a:xfrm>
            <a:off x="172027" y="321025"/>
            <a:ext cx="7984686" cy="707886"/>
          </a:xfrm>
          <a:prstGeom prst="rect">
            <a:avLst/>
          </a:prstGeom>
        </p:spPr>
        <p:txBody>
          <a:bodyPr wrap="none">
            <a:spAutoFit/>
          </a:bodyPr>
          <a:lstStyle/>
          <a:p>
            <a:r>
              <a:rPr lang="en-US" sz="4000" dirty="0">
                <a:solidFill>
                  <a:srgbClr val="002060"/>
                </a:solidFill>
              </a:rPr>
              <a:t>docker build -t </a:t>
            </a:r>
            <a:r>
              <a:rPr lang="en-US" sz="4000" dirty="0" err="1">
                <a:solidFill>
                  <a:srgbClr val="002060"/>
                </a:solidFill>
              </a:rPr>
              <a:t>reservationsystem</a:t>
            </a:r>
            <a:r>
              <a:rPr lang="en-US" sz="4000" dirty="0">
                <a:solidFill>
                  <a:srgbClr val="002060"/>
                </a:solidFill>
              </a:rPr>
              <a:t> .</a:t>
            </a:r>
          </a:p>
        </p:txBody>
      </p:sp>
      <p:sp>
        <p:nvSpPr>
          <p:cNvPr id="5" name="Rectangle 4">
            <a:extLst>
              <a:ext uri="{FF2B5EF4-FFF2-40B4-BE49-F238E27FC236}">
                <a16:creationId xmlns:a16="http://schemas.microsoft.com/office/drawing/2014/main" id="{933FFA8D-85E5-4019-9012-F2C9D27B86A1}"/>
              </a:ext>
            </a:extLst>
          </p:cNvPr>
          <p:cNvSpPr/>
          <p:nvPr/>
        </p:nvSpPr>
        <p:spPr>
          <a:xfrm>
            <a:off x="172027" y="2829020"/>
            <a:ext cx="5411355" cy="3477875"/>
          </a:xfrm>
          <a:prstGeom prst="rect">
            <a:avLst/>
          </a:prstGeom>
        </p:spPr>
        <p:txBody>
          <a:bodyPr wrap="square">
            <a:spAutoFit/>
          </a:bodyPr>
          <a:lstStyle/>
          <a:p>
            <a:r>
              <a:rPr lang="en-US" sz="2000" dirty="0">
                <a:solidFill>
                  <a:srgbClr val="002060"/>
                </a:solidFill>
              </a:rPr>
              <a:t>At the command prompt, run the following command to build the image for the sample app using the </a:t>
            </a:r>
            <a:r>
              <a:rPr lang="en-US" sz="2000" dirty="0" err="1">
                <a:solidFill>
                  <a:srgbClr val="002060"/>
                </a:solidFill>
              </a:rPr>
              <a:t>Dockerfile</a:t>
            </a:r>
            <a:r>
              <a:rPr lang="en-US" sz="2000" dirty="0">
                <a:solidFill>
                  <a:srgbClr val="002060"/>
                </a:solidFill>
              </a:rPr>
              <a:t>. </a:t>
            </a:r>
            <a:r>
              <a:rPr lang="en-US" sz="2000" b="1" dirty="0">
                <a:solidFill>
                  <a:srgbClr val="002060"/>
                </a:solidFill>
              </a:rPr>
              <a:t>Don't forget the . at the end of the command</a:t>
            </a:r>
            <a:r>
              <a:rPr lang="en-US" sz="2000" dirty="0">
                <a:solidFill>
                  <a:srgbClr val="002060"/>
                </a:solidFill>
              </a:rPr>
              <a:t>. This command builds the image and stores it locally. The image is given the name </a:t>
            </a:r>
            <a:r>
              <a:rPr lang="en-US" sz="2000" dirty="0" err="1">
                <a:solidFill>
                  <a:srgbClr val="002060"/>
                </a:solidFill>
              </a:rPr>
              <a:t>reservationsystem</a:t>
            </a:r>
            <a:r>
              <a:rPr lang="en-US" sz="2000" dirty="0">
                <a:solidFill>
                  <a:srgbClr val="002060"/>
                </a:solidFill>
              </a:rPr>
              <a:t>. Verify that the image is built successfully. A warning about file and directory permissions will be displayed when the process completes. You can ignore these warnings as </a:t>
            </a:r>
            <a:r>
              <a:rPr lang="en-US" sz="2000" b="1" dirty="0">
                <a:solidFill>
                  <a:srgbClr val="002060"/>
                </a:solidFill>
              </a:rPr>
              <a:t>developers never cares for warnings. </a:t>
            </a:r>
          </a:p>
        </p:txBody>
      </p:sp>
      <p:pic>
        <p:nvPicPr>
          <p:cNvPr id="6" name="Picture 5">
            <a:extLst>
              <a:ext uri="{FF2B5EF4-FFF2-40B4-BE49-F238E27FC236}">
                <a16:creationId xmlns:a16="http://schemas.microsoft.com/office/drawing/2014/main" id="{75C954B5-45C0-4DB1-B52E-685AB0B0801C}"/>
              </a:ext>
            </a:extLst>
          </p:cNvPr>
          <p:cNvPicPr>
            <a:picLocks noChangeAspect="1"/>
          </p:cNvPicPr>
          <p:nvPr/>
        </p:nvPicPr>
        <p:blipFill>
          <a:blip r:embed="rId3"/>
          <a:stretch>
            <a:fillRect/>
          </a:stretch>
        </p:blipFill>
        <p:spPr>
          <a:xfrm>
            <a:off x="5694363" y="2982624"/>
            <a:ext cx="5858742" cy="2929371"/>
          </a:xfrm>
          <a:prstGeom prst="rect">
            <a:avLst/>
          </a:prstGeom>
        </p:spPr>
      </p:pic>
    </p:spTree>
    <p:extLst>
      <p:ext uri="{BB962C8B-B14F-4D97-AF65-F5344CB8AC3E}">
        <p14:creationId xmlns:p14="http://schemas.microsoft.com/office/powerpoint/2010/main" val="3624953773"/>
      </p:ext>
    </p:extLst>
  </p:cSld>
  <p:clrMapOvr>
    <a:masterClrMapping/>
  </p:clrMapOvr>
  <p:transition>
    <p:fade/>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4149B1E-78D9-4771-9260-8D910148C7DF}"/>
              </a:ext>
            </a:extLst>
          </p:cNvPr>
          <p:cNvPicPr>
            <a:picLocks noChangeAspect="1"/>
          </p:cNvPicPr>
          <p:nvPr/>
        </p:nvPicPr>
        <p:blipFill>
          <a:blip r:embed="rId2"/>
          <a:stretch>
            <a:fillRect/>
          </a:stretch>
        </p:blipFill>
        <p:spPr>
          <a:xfrm>
            <a:off x="224414" y="220806"/>
            <a:ext cx="11778076" cy="5362575"/>
          </a:xfrm>
          <a:prstGeom prst="rect">
            <a:avLst/>
          </a:prstGeom>
        </p:spPr>
      </p:pic>
    </p:spTree>
    <p:extLst>
      <p:ext uri="{BB962C8B-B14F-4D97-AF65-F5344CB8AC3E}">
        <p14:creationId xmlns:p14="http://schemas.microsoft.com/office/powerpoint/2010/main" val="516393294"/>
      </p:ext>
    </p:extLst>
  </p:cSld>
  <p:clrMapOvr>
    <a:masterClrMapping/>
  </p:clrMapOvr>
  <p:transition>
    <p:fade/>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E3B2D53-821D-4A6A-B562-D70666CDD534}"/>
              </a:ext>
            </a:extLst>
          </p:cNvPr>
          <p:cNvSpPr/>
          <p:nvPr/>
        </p:nvSpPr>
        <p:spPr>
          <a:xfrm>
            <a:off x="633634" y="404152"/>
            <a:ext cx="3653949" cy="646331"/>
          </a:xfrm>
          <a:prstGeom prst="rect">
            <a:avLst/>
          </a:prstGeom>
        </p:spPr>
        <p:txBody>
          <a:bodyPr wrap="none">
            <a:spAutoFit/>
          </a:bodyPr>
          <a:lstStyle/>
          <a:p>
            <a:r>
              <a:rPr lang="en-US" sz="3600" dirty="0">
                <a:solidFill>
                  <a:srgbClr val="002060"/>
                </a:solidFill>
              </a:rPr>
              <a:t>docker image list</a:t>
            </a:r>
          </a:p>
        </p:txBody>
      </p:sp>
      <p:pic>
        <p:nvPicPr>
          <p:cNvPr id="3" name="Picture 2">
            <a:extLst>
              <a:ext uri="{FF2B5EF4-FFF2-40B4-BE49-F238E27FC236}">
                <a16:creationId xmlns:a16="http://schemas.microsoft.com/office/drawing/2014/main" id="{58C402D7-4B45-4111-BF6D-D9E88AEC300E}"/>
              </a:ext>
            </a:extLst>
          </p:cNvPr>
          <p:cNvPicPr>
            <a:picLocks noChangeAspect="1"/>
          </p:cNvPicPr>
          <p:nvPr/>
        </p:nvPicPr>
        <p:blipFill>
          <a:blip r:embed="rId2"/>
          <a:stretch>
            <a:fillRect/>
          </a:stretch>
        </p:blipFill>
        <p:spPr>
          <a:xfrm>
            <a:off x="482887" y="1266824"/>
            <a:ext cx="11532860" cy="811357"/>
          </a:xfrm>
          <a:prstGeom prst="rect">
            <a:avLst/>
          </a:prstGeom>
        </p:spPr>
      </p:pic>
      <p:pic>
        <p:nvPicPr>
          <p:cNvPr id="4" name="Picture 3">
            <a:extLst>
              <a:ext uri="{FF2B5EF4-FFF2-40B4-BE49-F238E27FC236}">
                <a16:creationId xmlns:a16="http://schemas.microsoft.com/office/drawing/2014/main" id="{7497CE44-D9B3-4A33-A184-FED9D675A28A}"/>
              </a:ext>
            </a:extLst>
          </p:cNvPr>
          <p:cNvPicPr>
            <a:picLocks noChangeAspect="1"/>
          </p:cNvPicPr>
          <p:nvPr/>
        </p:nvPicPr>
        <p:blipFill>
          <a:blip r:embed="rId3"/>
          <a:stretch>
            <a:fillRect/>
          </a:stretch>
        </p:blipFill>
        <p:spPr>
          <a:xfrm>
            <a:off x="216945" y="2758353"/>
            <a:ext cx="11971880" cy="2832823"/>
          </a:xfrm>
          <a:prstGeom prst="rect">
            <a:avLst/>
          </a:prstGeom>
        </p:spPr>
      </p:pic>
    </p:spTree>
    <p:extLst>
      <p:ext uri="{BB962C8B-B14F-4D97-AF65-F5344CB8AC3E}">
        <p14:creationId xmlns:p14="http://schemas.microsoft.com/office/powerpoint/2010/main" val="3288077003"/>
      </p:ext>
    </p:extLst>
  </p:cSld>
  <p:clrMapOvr>
    <a:masterClrMapping/>
  </p:clrMapOvr>
  <p:transition>
    <p:fade/>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882E2C2-EC49-4D39-800E-188C783022F4}"/>
              </a:ext>
            </a:extLst>
          </p:cNvPr>
          <p:cNvSpPr/>
          <p:nvPr/>
        </p:nvSpPr>
        <p:spPr>
          <a:xfrm>
            <a:off x="360218" y="390344"/>
            <a:ext cx="9518073" cy="400110"/>
          </a:xfrm>
          <a:prstGeom prst="rect">
            <a:avLst/>
          </a:prstGeom>
        </p:spPr>
        <p:txBody>
          <a:bodyPr wrap="square">
            <a:spAutoFit/>
          </a:bodyPr>
          <a:lstStyle/>
          <a:p>
            <a:r>
              <a:rPr lang="en-US" sz="2000" dirty="0">
                <a:solidFill>
                  <a:srgbClr val="002060"/>
                </a:solidFill>
              </a:rPr>
              <a:t>docker run -p 8080:80 -d --name reservations </a:t>
            </a:r>
            <a:r>
              <a:rPr lang="en-US" sz="2000" dirty="0" err="1">
                <a:solidFill>
                  <a:srgbClr val="002060"/>
                </a:solidFill>
              </a:rPr>
              <a:t>reservationsystem</a:t>
            </a:r>
            <a:endParaRPr lang="en-US" sz="2000" dirty="0">
              <a:solidFill>
                <a:srgbClr val="002060"/>
              </a:solidFill>
            </a:endParaRPr>
          </a:p>
        </p:txBody>
      </p:sp>
      <p:pic>
        <p:nvPicPr>
          <p:cNvPr id="3" name="Picture 2">
            <a:extLst>
              <a:ext uri="{FF2B5EF4-FFF2-40B4-BE49-F238E27FC236}">
                <a16:creationId xmlns:a16="http://schemas.microsoft.com/office/drawing/2014/main" id="{4FF6C48A-1B99-4855-9378-72F806ECCF50}"/>
              </a:ext>
            </a:extLst>
          </p:cNvPr>
          <p:cNvPicPr>
            <a:picLocks noChangeAspect="1"/>
          </p:cNvPicPr>
          <p:nvPr/>
        </p:nvPicPr>
        <p:blipFill>
          <a:blip r:embed="rId2"/>
          <a:stretch>
            <a:fillRect/>
          </a:stretch>
        </p:blipFill>
        <p:spPr>
          <a:xfrm>
            <a:off x="360218" y="1766888"/>
            <a:ext cx="11427519" cy="740785"/>
          </a:xfrm>
          <a:prstGeom prst="rect">
            <a:avLst/>
          </a:prstGeom>
        </p:spPr>
      </p:pic>
      <p:sp>
        <p:nvSpPr>
          <p:cNvPr id="4" name="Rectangle 3">
            <a:extLst>
              <a:ext uri="{FF2B5EF4-FFF2-40B4-BE49-F238E27FC236}">
                <a16:creationId xmlns:a16="http://schemas.microsoft.com/office/drawing/2014/main" id="{B6D41BED-E700-485C-99D8-100803B26234}"/>
              </a:ext>
            </a:extLst>
          </p:cNvPr>
          <p:cNvSpPr/>
          <p:nvPr/>
        </p:nvSpPr>
        <p:spPr>
          <a:xfrm>
            <a:off x="360218" y="1259010"/>
            <a:ext cx="2084225" cy="400110"/>
          </a:xfrm>
          <a:prstGeom prst="rect">
            <a:avLst/>
          </a:prstGeom>
        </p:spPr>
        <p:txBody>
          <a:bodyPr wrap="none">
            <a:spAutoFit/>
          </a:bodyPr>
          <a:lstStyle/>
          <a:p>
            <a:r>
              <a:rPr lang="en-US" sz="2000" b="1" dirty="0">
                <a:solidFill>
                  <a:srgbClr val="171717"/>
                </a:solidFill>
                <a:latin typeface="Segoe UI" panose="020B0502040204020203" pitchFamily="34" charset="0"/>
              </a:rPr>
              <a:t>Run a container</a:t>
            </a:r>
            <a:endParaRPr lang="en-US" sz="2000" b="1" dirty="0"/>
          </a:p>
        </p:txBody>
      </p:sp>
      <p:pic>
        <p:nvPicPr>
          <p:cNvPr id="5" name="Picture 4">
            <a:extLst>
              <a:ext uri="{FF2B5EF4-FFF2-40B4-BE49-F238E27FC236}">
                <a16:creationId xmlns:a16="http://schemas.microsoft.com/office/drawing/2014/main" id="{61D77558-5244-45DC-8BE9-488FFF0F18E7}"/>
              </a:ext>
            </a:extLst>
          </p:cNvPr>
          <p:cNvPicPr>
            <a:picLocks noChangeAspect="1"/>
          </p:cNvPicPr>
          <p:nvPr/>
        </p:nvPicPr>
        <p:blipFill>
          <a:blip r:embed="rId3"/>
          <a:stretch>
            <a:fillRect/>
          </a:stretch>
        </p:blipFill>
        <p:spPr>
          <a:xfrm>
            <a:off x="360218" y="2855789"/>
            <a:ext cx="11319164" cy="3848783"/>
          </a:xfrm>
          <a:prstGeom prst="rect">
            <a:avLst/>
          </a:prstGeom>
        </p:spPr>
      </p:pic>
      <p:pic>
        <p:nvPicPr>
          <p:cNvPr id="6" name="Picture 5">
            <a:extLst>
              <a:ext uri="{FF2B5EF4-FFF2-40B4-BE49-F238E27FC236}">
                <a16:creationId xmlns:a16="http://schemas.microsoft.com/office/drawing/2014/main" id="{070CBB34-74FF-4240-A61C-E8DF6C3E53A5}"/>
              </a:ext>
            </a:extLst>
          </p:cNvPr>
          <p:cNvPicPr>
            <a:picLocks noChangeAspect="1"/>
          </p:cNvPicPr>
          <p:nvPr/>
        </p:nvPicPr>
        <p:blipFill>
          <a:blip r:embed="rId4"/>
          <a:stretch>
            <a:fillRect/>
          </a:stretch>
        </p:blipFill>
        <p:spPr>
          <a:xfrm>
            <a:off x="360218" y="4075330"/>
            <a:ext cx="11353115" cy="1979106"/>
          </a:xfrm>
          <a:prstGeom prst="rect">
            <a:avLst/>
          </a:prstGeom>
        </p:spPr>
      </p:pic>
    </p:spTree>
    <p:extLst>
      <p:ext uri="{BB962C8B-B14F-4D97-AF65-F5344CB8AC3E}">
        <p14:creationId xmlns:p14="http://schemas.microsoft.com/office/powerpoint/2010/main" val="4241884421"/>
      </p:ext>
    </p:extLst>
  </p:cSld>
  <p:clrMapOvr>
    <a:masterClrMapping/>
  </p:clrMapOvr>
  <p:transition>
    <p:fade/>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BC7DD79-9622-4D27-A4F3-15033D7128CC}"/>
              </a:ext>
            </a:extLst>
          </p:cNvPr>
          <p:cNvSpPr/>
          <p:nvPr/>
        </p:nvSpPr>
        <p:spPr>
          <a:xfrm>
            <a:off x="620695" y="501134"/>
            <a:ext cx="1443216" cy="369332"/>
          </a:xfrm>
          <a:prstGeom prst="rect">
            <a:avLst/>
          </a:prstGeom>
        </p:spPr>
        <p:txBody>
          <a:bodyPr wrap="none">
            <a:spAutoFit/>
          </a:bodyPr>
          <a:lstStyle/>
          <a:p>
            <a:r>
              <a:rPr lang="en-US" dirty="0">
                <a:solidFill>
                  <a:srgbClr val="002060"/>
                </a:solidFill>
              </a:rPr>
              <a:t>docker </a:t>
            </a:r>
            <a:r>
              <a:rPr lang="en-US" dirty="0" err="1">
                <a:solidFill>
                  <a:srgbClr val="002060"/>
                </a:solidFill>
              </a:rPr>
              <a:t>ps</a:t>
            </a:r>
            <a:r>
              <a:rPr lang="en-US" dirty="0">
                <a:solidFill>
                  <a:srgbClr val="002060"/>
                </a:solidFill>
              </a:rPr>
              <a:t> -a</a:t>
            </a:r>
          </a:p>
        </p:txBody>
      </p:sp>
      <p:pic>
        <p:nvPicPr>
          <p:cNvPr id="3" name="Picture 2">
            <a:extLst>
              <a:ext uri="{FF2B5EF4-FFF2-40B4-BE49-F238E27FC236}">
                <a16:creationId xmlns:a16="http://schemas.microsoft.com/office/drawing/2014/main" id="{B2D2BB52-D6A2-44DB-ABB2-CA0619BB78A3}"/>
              </a:ext>
            </a:extLst>
          </p:cNvPr>
          <p:cNvPicPr>
            <a:picLocks noChangeAspect="1"/>
          </p:cNvPicPr>
          <p:nvPr/>
        </p:nvPicPr>
        <p:blipFill>
          <a:blip r:embed="rId2"/>
          <a:stretch>
            <a:fillRect/>
          </a:stretch>
        </p:blipFill>
        <p:spPr>
          <a:xfrm>
            <a:off x="428768" y="361516"/>
            <a:ext cx="11666795" cy="5055611"/>
          </a:xfrm>
          <a:prstGeom prst="rect">
            <a:avLst/>
          </a:prstGeom>
        </p:spPr>
      </p:pic>
    </p:spTree>
    <p:extLst>
      <p:ext uri="{BB962C8B-B14F-4D97-AF65-F5344CB8AC3E}">
        <p14:creationId xmlns:p14="http://schemas.microsoft.com/office/powerpoint/2010/main" val="2102493848"/>
      </p:ext>
    </p:extLst>
  </p:cSld>
  <p:clrMapOvr>
    <a:masterClrMapping/>
  </p:clrMapOvr>
  <p:transition>
    <p:fade/>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D3FFCDD-91AC-400F-BB94-469FF65DEC30}"/>
              </a:ext>
            </a:extLst>
          </p:cNvPr>
          <p:cNvSpPr txBox="1"/>
          <p:nvPr/>
        </p:nvSpPr>
        <p:spPr>
          <a:xfrm>
            <a:off x="1149928" y="637310"/>
            <a:ext cx="9553256" cy="615553"/>
          </a:xfrm>
          <a:prstGeom prst="rect">
            <a:avLst/>
          </a:prstGeom>
          <a:noFill/>
        </p:spPr>
        <p:txBody>
          <a:bodyPr wrap="none" lIns="0" tIns="0" rIns="0" bIns="0" rtlCol="0">
            <a:spAutoFit/>
          </a:bodyPr>
          <a:lstStyle/>
          <a:p>
            <a:r>
              <a:rPr lang="en-IN" sz="4000" dirty="0">
                <a:solidFill>
                  <a:srgbClr val="002060"/>
                </a:solidFill>
                <a:latin typeface="Segoe UI Light" pitchFamily="34" charset="0"/>
              </a:rPr>
              <a:t>Container is Removed but Image is still there</a:t>
            </a:r>
            <a:endParaRPr lang="en-US" sz="4000" dirty="0" err="1">
              <a:solidFill>
                <a:srgbClr val="002060"/>
              </a:solidFill>
              <a:latin typeface="Segoe UI Light" pitchFamily="34" charset="0"/>
            </a:endParaRPr>
          </a:p>
        </p:txBody>
      </p:sp>
      <p:pic>
        <p:nvPicPr>
          <p:cNvPr id="3" name="Picture 2">
            <a:extLst>
              <a:ext uri="{FF2B5EF4-FFF2-40B4-BE49-F238E27FC236}">
                <a16:creationId xmlns:a16="http://schemas.microsoft.com/office/drawing/2014/main" id="{86CCB06A-E223-4C08-8254-2D611AB81C5E}"/>
              </a:ext>
            </a:extLst>
          </p:cNvPr>
          <p:cNvPicPr>
            <a:picLocks noChangeAspect="1"/>
          </p:cNvPicPr>
          <p:nvPr/>
        </p:nvPicPr>
        <p:blipFill>
          <a:blip r:embed="rId2"/>
          <a:stretch>
            <a:fillRect/>
          </a:stretch>
        </p:blipFill>
        <p:spPr>
          <a:xfrm>
            <a:off x="384607" y="1710603"/>
            <a:ext cx="11630351" cy="1517506"/>
          </a:xfrm>
          <a:prstGeom prst="rect">
            <a:avLst/>
          </a:prstGeom>
        </p:spPr>
      </p:pic>
    </p:spTree>
    <p:extLst>
      <p:ext uri="{BB962C8B-B14F-4D97-AF65-F5344CB8AC3E}">
        <p14:creationId xmlns:p14="http://schemas.microsoft.com/office/powerpoint/2010/main" val="1018084780"/>
      </p:ext>
    </p:extLst>
  </p:cSld>
  <p:clrMapOvr>
    <a:masterClrMapping/>
  </p:clrMapOvr>
  <p:transition>
    <p:fade/>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E6711BC-66CC-4414-AD82-4E63FAE1DF9A}"/>
              </a:ext>
            </a:extLst>
          </p:cNvPr>
          <p:cNvSpPr/>
          <p:nvPr/>
        </p:nvSpPr>
        <p:spPr>
          <a:xfrm>
            <a:off x="678873" y="148471"/>
            <a:ext cx="9781309" cy="4724370"/>
          </a:xfrm>
          <a:prstGeom prst="rect">
            <a:avLst/>
          </a:prstGeom>
        </p:spPr>
        <p:txBody>
          <a:bodyPr wrap="square">
            <a:spAutoFit/>
          </a:bodyPr>
          <a:lstStyle/>
          <a:p>
            <a:r>
              <a:rPr lang="en-US" sz="700" dirty="0"/>
              <a:t>https://docs.microsoft.com/en-us/learn/modules/intro-to-containers/5-exercise-create-custom-docker-image</a:t>
            </a:r>
          </a:p>
          <a:p>
            <a:r>
              <a:rPr lang="en-US" sz="700" dirty="0"/>
              <a:t>Customize a Docker image to run your own web app</a:t>
            </a:r>
          </a:p>
          <a:p>
            <a:endParaRPr lang="en-US" sz="700" dirty="0"/>
          </a:p>
          <a:p>
            <a:r>
              <a:rPr lang="en-US" sz="700" dirty="0"/>
              <a:t>git clone https://github.com/MicrosoftDocs/mslearn-hotel-reservation-system.git</a:t>
            </a:r>
          </a:p>
          <a:p>
            <a:endParaRPr lang="en-US" sz="700" dirty="0"/>
          </a:p>
          <a:p>
            <a:r>
              <a:rPr lang="en-US" sz="700" dirty="0"/>
              <a:t>cd </a:t>
            </a:r>
            <a:r>
              <a:rPr lang="en-US" sz="700" dirty="0" err="1"/>
              <a:t>mslearn</a:t>
            </a:r>
            <a:r>
              <a:rPr lang="en-US" sz="700" dirty="0"/>
              <a:t>-hotel-reservation-system/</a:t>
            </a:r>
            <a:r>
              <a:rPr lang="en-US" sz="700" dirty="0" err="1"/>
              <a:t>src</a:t>
            </a:r>
            <a:endParaRPr lang="en-US" sz="700" dirty="0"/>
          </a:p>
          <a:p>
            <a:endParaRPr lang="en-US" sz="700" dirty="0"/>
          </a:p>
          <a:p>
            <a:r>
              <a:rPr lang="en-US" sz="700" dirty="0"/>
              <a:t>copy NUL </a:t>
            </a:r>
            <a:r>
              <a:rPr lang="en-US" sz="700" dirty="0" err="1"/>
              <a:t>Dockerfile</a:t>
            </a:r>
            <a:endParaRPr lang="en-US" sz="700" dirty="0"/>
          </a:p>
          <a:p>
            <a:r>
              <a:rPr lang="en-US" sz="700" dirty="0"/>
              <a:t>notepad </a:t>
            </a:r>
            <a:r>
              <a:rPr lang="en-US" sz="700" dirty="0" err="1"/>
              <a:t>Dockerfile</a:t>
            </a:r>
            <a:endParaRPr lang="en-US" sz="700" dirty="0"/>
          </a:p>
          <a:p>
            <a:endParaRPr lang="en-US" sz="700" dirty="0"/>
          </a:p>
          <a:p>
            <a:r>
              <a:rPr lang="en-US" sz="700" dirty="0" err="1"/>
              <a:t>Dockerfile</a:t>
            </a:r>
            <a:r>
              <a:rPr lang="en-US" sz="700" dirty="0"/>
              <a:t> Code</a:t>
            </a:r>
          </a:p>
          <a:p>
            <a:r>
              <a:rPr lang="en-US" sz="700" dirty="0"/>
              <a:t>FROM mcr.microsoft.com/dotnet/core/sdk:2.2</a:t>
            </a:r>
          </a:p>
          <a:p>
            <a:r>
              <a:rPr lang="en-US" sz="700" dirty="0"/>
              <a:t>WORKDIR /</a:t>
            </a:r>
            <a:r>
              <a:rPr lang="en-US" sz="700" dirty="0" err="1"/>
              <a:t>src</a:t>
            </a:r>
            <a:endParaRPr lang="en-US" sz="700" dirty="0"/>
          </a:p>
          <a:p>
            <a:r>
              <a:rPr lang="en-US" sz="700" dirty="0"/>
              <a:t>COPY ["</a:t>
            </a:r>
            <a:r>
              <a:rPr lang="en-US" sz="700" dirty="0" err="1"/>
              <a:t>HotelReservationSystem</a:t>
            </a:r>
            <a:r>
              <a:rPr lang="en-US" sz="700" dirty="0"/>
              <a:t>/</a:t>
            </a:r>
            <a:r>
              <a:rPr lang="en-US" sz="700" dirty="0" err="1"/>
              <a:t>HotelReservationSystem.csproj</a:t>
            </a:r>
            <a:r>
              <a:rPr lang="en-US" sz="700" dirty="0"/>
              <a:t>", "</a:t>
            </a:r>
            <a:r>
              <a:rPr lang="en-US" sz="700" dirty="0" err="1"/>
              <a:t>HotelReservationSystem</a:t>
            </a:r>
            <a:r>
              <a:rPr lang="en-US" sz="700" dirty="0"/>
              <a:t>/"]</a:t>
            </a:r>
          </a:p>
          <a:p>
            <a:r>
              <a:rPr lang="en-US" sz="700" dirty="0"/>
              <a:t>COPY ["</a:t>
            </a:r>
            <a:r>
              <a:rPr lang="en-US" sz="700" dirty="0" err="1"/>
              <a:t>HotelReservationSystemTypes</a:t>
            </a:r>
            <a:r>
              <a:rPr lang="en-US" sz="700" dirty="0"/>
              <a:t>/</a:t>
            </a:r>
            <a:r>
              <a:rPr lang="en-US" sz="700" dirty="0" err="1"/>
              <a:t>HotelReservationSystemTypes.csproj</a:t>
            </a:r>
            <a:r>
              <a:rPr lang="en-US" sz="700" dirty="0"/>
              <a:t>", "</a:t>
            </a:r>
            <a:r>
              <a:rPr lang="en-US" sz="700" dirty="0" err="1"/>
              <a:t>HotelReservationSystemTypes</a:t>
            </a:r>
            <a:r>
              <a:rPr lang="en-US" sz="700" dirty="0"/>
              <a:t>/"]</a:t>
            </a:r>
          </a:p>
          <a:p>
            <a:r>
              <a:rPr lang="en-US" sz="700" dirty="0"/>
              <a:t>RUN dotnet restore "</a:t>
            </a:r>
            <a:r>
              <a:rPr lang="en-US" sz="700" dirty="0" err="1"/>
              <a:t>HotelReservationSystem</a:t>
            </a:r>
            <a:r>
              <a:rPr lang="en-US" sz="700" dirty="0"/>
              <a:t>/</a:t>
            </a:r>
            <a:r>
              <a:rPr lang="en-US" sz="700" dirty="0" err="1"/>
              <a:t>HotelReservationSystem.csproj</a:t>
            </a:r>
            <a:r>
              <a:rPr lang="en-US" sz="700" dirty="0"/>
              <a:t>"</a:t>
            </a:r>
          </a:p>
          <a:p>
            <a:endParaRPr lang="en-US" sz="700" dirty="0"/>
          </a:p>
          <a:p>
            <a:r>
              <a:rPr lang="en-US" sz="700" dirty="0"/>
              <a:t>COPY . .</a:t>
            </a:r>
          </a:p>
          <a:p>
            <a:r>
              <a:rPr lang="en-US" sz="700" dirty="0"/>
              <a:t>WORKDIR "/</a:t>
            </a:r>
            <a:r>
              <a:rPr lang="en-US" sz="700" dirty="0" err="1"/>
              <a:t>src</a:t>
            </a:r>
            <a:r>
              <a:rPr lang="en-US" sz="700" dirty="0"/>
              <a:t>/</a:t>
            </a:r>
            <a:r>
              <a:rPr lang="en-US" sz="700" dirty="0" err="1"/>
              <a:t>HotelReservationSystem</a:t>
            </a:r>
            <a:r>
              <a:rPr lang="en-US" sz="700" dirty="0"/>
              <a:t>"</a:t>
            </a:r>
          </a:p>
          <a:p>
            <a:r>
              <a:rPr lang="en-US" sz="700" dirty="0"/>
              <a:t>RUN dotnet build "</a:t>
            </a:r>
            <a:r>
              <a:rPr lang="en-US" sz="700" dirty="0" err="1"/>
              <a:t>HotelReservationSystem.csproj</a:t>
            </a:r>
            <a:r>
              <a:rPr lang="en-US" sz="700" dirty="0"/>
              <a:t>" -c Release -o /app</a:t>
            </a:r>
          </a:p>
          <a:p>
            <a:endParaRPr lang="en-US" sz="700" dirty="0"/>
          </a:p>
          <a:p>
            <a:r>
              <a:rPr lang="en-US" sz="700" dirty="0"/>
              <a:t>RUN dotnet publish "</a:t>
            </a:r>
            <a:r>
              <a:rPr lang="en-US" sz="700" dirty="0" err="1"/>
              <a:t>HotelReservationSystem.csproj</a:t>
            </a:r>
            <a:r>
              <a:rPr lang="en-US" sz="700" dirty="0"/>
              <a:t>" -c Release -o /app</a:t>
            </a:r>
          </a:p>
          <a:p>
            <a:endParaRPr lang="en-US" sz="700" dirty="0"/>
          </a:p>
          <a:p>
            <a:r>
              <a:rPr lang="en-US" sz="700" dirty="0"/>
              <a:t>EXPOSE 80</a:t>
            </a:r>
          </a:p>
          <a:p>
            <a:r>
              <a:rPr lang="en-US" sz="700" dirty="0"/>
              <a:t>WORKDIR /app</a:t>
            </a:r>
          </a:p>
          <a:p>
            <a:r>
              <a:rPr lang="en-US" sz="700" dirty="0"/>
              <a:t>ENTRYPOINT ["dotnet", "HotelReservationSystem.dll"]</a:t>
            </a:r>
          </a:p>
          <a:p>
            <a:endParaRPr lang="en-US" sz="700" dirty="0"/>
          </a:p>
          <a:p>
            <a:r>
              <a:rPr lang="en-US" sz="700" dirty="0"/>
              <a:t>End Docker File</a:t>
            </a:r>
          </a:p>
          <a:p>
            <a:endParaRPr lang="en-US" sz="700" dirty="0"/>
          </a:p>
          <a:p>
            <a:r>
              <a:rPr lang="en-US" sz="700" dirty="0"/>
              <a:t>docker build -t </a:t>
            </a:r>
            <a:r>
              <a:rPr lang="en-US" sz="700" dirty="0" err="1"/>
              <a:t>reservationsystem</a:t>
            </a:r>
            <a:r>
              <a:rPr lang="en-US" sz="700" dirty="0"/>
              <a:t> .</a:t>
            </a:r>
          </a:p>
          <a:p>
            <a:endParaRPr lang="en-US" sz="700" dirty="0"/>
          </a:p>
          <a:p>
            <a:r>
              <a:rPr lang="en-US" sz="700" dirty="0"/>
              <a:t>docker image list</a:t>
            </a:r>
          </a:p>
          <a:p>
            <a:endParaRPr lang="en-US" sz="700" dirty="0"/>
          </a:p>
          <a:p>
            <a:r>
              <a:rPr lang="en-US" sz="700" dirty="0"/>
              <a:t>docker run -p 8080:80 -d --name reservations </a:t>
            </a:r>
            <a:r>
              <a:rPr lang="en-US" sz="700" dirty="0" err="1"/>
              <a:t>reservationsystem</a:t>
            </a:r>
            <a:endParaRPr lang="en-US" sz="700" dirty="0"/>
          </a:p>
          <a:p>
            <a:endParaRPr lang="en-US" sz="700" dirty="0"/>
          </a:p>
          <a:p>
            <a:r>
              <a:rPr lang="en-US" sz="700" dirty="0"/>
              <a:t>try this in web browser</a:t>
            </a:r>
          </a:p>
          <a:p>
            <a:r>
              <a:rPr lang="en-US" sz="700" dirty="0"/>
              <a:t>http://localhost:8080/api/reservations/1</a:t>
            </a:r>
          </a:p>
          <a:p>
            <a:endParaRPr lang="en-US" sz="700" dirty="0"/>
          </a:p>
          <a:p>
            <a:r>
              <a:rPr lang="en-US" sz="700" dirty="0"/>
              <a:t>docker </a:t>
            </a:r>
            <a:r>
              <a:rPr lang="en-US" sz="700" dirty="0" err="1"/>
              <a:t>ps</a:t>
            </a:r>
            <a:r>
              <a:rPr lang="en-US" sz="700" dirty="0"/>
              <a:t> -a</a:t>
            </a:r>
          </a:p>
          <a:p>
            <a:endParaRPr lang="en-US" sz="700" dirty="0"/>
          </a:p>
          <a:p>
            <a:r>
              <a:rPr lang="en-US" sz="700" dirty="0"/>
              <a:t>docker container stop reservations</a:t>
            </a:r>
          </a:p>
          <a:p>
            <a:endParaRPr lang="en-US" sz="700" dirty="0"/>
          </a:p>
          <a:p>
            <a:r>
              <a:rPr lang="en-US" sz="700" dirty="0"/>
              <a:t>docker rm reservations</a:t>
            </a:r>
          </a:p>
        </p:txBody>
      </p:sp>
    </p:spTree>
    <p:extLst>
      <p:ext uri="{BB962C8B-B14F-4D97-AF65-F5344CB8AC3E}">
        <p14:creationId xmlns:p14="http://schemas.microsoft.com/office/powerpoint/2010/main" val="1059839768"/>
      </p:ext>
    </p:extLst>
  </p:cSld>
  <p:clrMapOvr>
    <a:masterClrMapping/>
  </p:clrMapOvr>
  <p:transition>
    <p:fade/>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30F9DF0-2558-49D7-B791-F686E3442091}"/>
              </a:ext>
            </a:extLst>
          </p:cNvPr>
          <p:cNvSpPr/>
          <p:nvPr/>
        </p:nvSpPr>
        <p:spPr>
          <a:xfrm>
            <a:off x="368335" y="348734"/>
            <a:ext cx="11327460" cy="646331"/>
          </a:xfrm>
          <a:prstGeom prst="rect">
            <a:avLst/>
          </a:prstGeom>
        </p:spPr>
        <p:txBody>
          <a:bodyPr wrap="none">
            <a:spAutoFit/>
          </a:bodyPr>
          <a:lstStyle/>
          <a:p>
            <a:r>
              <a:rPr lang="en-US" sz="3600" dirty="0">
                <a:solidFill>
                  <a:srgbClr val="002060"/>
                </a:solidFill>
                <a:latin typeface="Segoe UI" panose="020B0502040204020203" pitchFamily="34" charset="0"/>
              </a:rPr>
              <a:t>Deploy a Docker image to an Azure Container Instance</a:t>
            </a:r>
            <a:endParaRPr lang="en-US" sz="3600" i="0" dirty="0">
              <a:solidFill>
                <a:srgbClr val="002060"/>
              </a:solidFill>
              <a:effectLst/>
              <a:latin typeface="Segoe UI" panose="020B0502040204020203" pitchFamily="34" charset="0"/>
            </a:endParaRPr>
          </a:p>
        </p:txBody>
      </p:sp>
      <p:pic>
        <p:nvPicPr>
          <p:cNvPr id="4" name="Picture 3">
            <a:extLst>
              <a:ext uri="{FF2B5EF4-FFF2-40B4-BE49-F238E27FC236}">
                <a16:creationId xmlns:a16="http://schemas.microsoft.com/office/drawing/2014/main" id="{5D9D84BC-A338-42F4-B377-25067393DB25}"/>
              </a:ext>
            </a:extLst>
          </p:cNvPr>
          <p:cNvPicPr>
            <a:picLocks noChangeAspect="1"/>
          </p:cNvPicPr>
          <p:nvPr/>
        </p:nvPicPr>
        <p:blipFill>
          <a:blip r:embed="rId2"/>
          <a:stretch>
            <a:fillRect/>
          </a:stretch>
        </p:blipFill>
        <p:spPr>
          <a:xfrm>
            <a:off x="368335" y="1423987"/>
            <a:ext cx="5492138" cy="3381733"/>
          </a:xfrm>
          <a:prstGeom prst="rect">
            <a:avLst/>
          </a:prstGeom>
        </p:spPr>
      </p:pic>
    </p:spTree>
    <p:extLst>
      <p:ext uri="{BB962C8B-B14F-4D97-AF65-F5344CB8AC3E}">
        <p14:creationId xmlns:p14="http://schemas.microsoft.com/office/powerpoint/2010/main" val="428539662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51A7656-1B2C-4202-A260-5C8FDA37FC1F}"/>
              </a:ext>
            </a:extLst>
          </p:cNvPr>
          <p:cNvSpPr/>
          <p:nvPr/>
        </p:nvSpPr>
        <p:spPr>
          <a:xfrm>
            <a:off x="457200" y="418190"/>
            <a:ext cx="11000509" cy="2585323"/>
          </a:xfrm>
          <a:prstGeom prst="rect">
            <a:avLst/>
          </a:prstGeom>
        </p:spPr>
        <p:txBody>
          <a:bodyPr wrap="square">
            <a:spAutoFit/>
          </a:bodyPr>
          <a:lstStyle/>
          <a:p>
            <a:r>
              <a:rPr lang="en-US" b="1" dirty="0">
                <a:solidFill>
                  <a:srgbClr val="002060"/>
                </a:solidFill>
                <a:latin typeface="Open Sans"/>
              </a:rPr>
              <a:t>Containers</a:t>
            </a:r>
          </a:p>
          <a:p>
            <a:r>
              <a:rPr lang="en-US" dirty="0">
                <a:solidFill>
                  <a:srgbClr val="002060"/>
                </a:solidFill>
                <a:latin typeface="Open Sans"/>
              </a:rPr>
              <a:t>What is this Container-thing developers are talking about. And why should you use it? In this module you will get an overview of what containers are, and how to use them on and with Windows and Linux.</a:t>
            </a:r>
          </a:p>
          <a:p>
            <a:endParaRPr lang="en-US" dirty="0">
              <a:solidFill>
                <a:srgbClr val="002060"/>
              </a:solidFill>
              <a:latin typeface="Open Sans"/>
            </a:endParaRPr>
          </a:p>
          <a:p>
            <a:pPr marL="285750" indent="-285750">
              <a:buFont typeface="Arial" panose="020B0604020202020204" pitchFamily="34" charset="0"/>
              <a:buChar char="•"/>
            </a:pPr>
            <a:r>
              <a:rPr lang="en-US" dirty="0">
                <a:solidFill>
                  <a:srgbClr val="002060"/>
                </a:solidFill>
              </a:rPr>
              <a:t>Why Containers?</a:t>
            </a:r>
          </a:p>
          <a:p>
            <a:pPr marL="285750" indent="-285750">
              <a:buFont typeface="Arial" panose="020B0604020202020204" pitchFamily="34" charset="0"/>
              <a:buChar char="•"/>
            </a:pPr>
            <a:r>
              <a:rPr lang="en-US" dirty="0">
                <a:solidFill>
                  <a:srgbClr val="002060"/>
                </a:solidFill>
              </a:rPr>
              <a:t>Containers vs Virtual Machines</a:t>
            </a:r>
          </a:p>
          <a:p>
            <a:pPr marL="285750" indent="-285750">
              <a:buFont typeface="Arial" panose="020B0604020202020204" pitchFamily="34" charset="0"/>
              <a:buChar char="•"/>
            </a:pPr>
            <a:r>
              <a:rPr lang="en-US" dirty="0">
                <a:solidFill>
                  <a:srgbClr val="002060"/>
                </a:solidFill>
              </a:rPr>
              <a:t>Linux, Windows and Hyper-V Containers</a:t>
            </a:r>
          </a:p>
          <a:p>
            <a:pPr marL="285750" indent="-285750">
              <a:buFont typeface="Arial" panose="020B0604020202020204" pitchFamily="34" charset="0"/>
              <a:buChar char="•"/>
            </a:pPr>
            <a:r>
              <a:rPr lang="en-US" dirty="0">
                <a:solidFill>
                  <a:srgbClr val="002060"/>
                </a:solidFill>
              </a:rPr>
              <a:t>Container Orchestration</a:t>
            </a:r>
          </a:p>
          <a:p>
            <a:endParaRPr lang="en-US" dirty="0">
              <a:solidFill>
                <a:srgbClr val="002060"/>
              </a:solidFill>
              <a:latin typeface="Open Sans"/>
            </a:endParaRPr>
          </a:p>
        </p:txBody>
      </p:sp>
      <p:pic>
        <p:nvPicPr>
          <p:cNvPr id="3" name="Picture 2">
            <a:extLst>
              <a:ext uri="{FF2B5EF4-FFF2-40B4-BE49-F238E27FC236}">
                <a16:creationId xmlns:a16="http://schemas.microsoft.com/office/drawing/2014/main" id="{294DC224-DD3B-463C-9A3C-DECC0C803023}"/>
              </a:ext>
            </a:extLst>
          </p:cNvPr>
          <p:cNvPicPr>
            <a:picLocks noChangeAspect="1"/>
          </p:cNvPicPr>
          <p:nvPr/>
        </p:nvPicPr>
        <p:blipFill>
          <a:blip r:embed="rId2"/>
          <a:stretch>
            <a:fillRect/>
          </a:stretch>
        </p:blipFill>
        <p:spPr>
          <a:xfrm>
            <a:off x="588528" y="3003513"/>
            <a:ext cx="10869181" cy="3208676"/>
          </a:xfrm>
          <a:prstGeom prst="rect">
            <a:avLst/>
          </a:prstGeom>
        </p:spPr>
      </p:pic>
    </p:spTree>
    <p:extLst>
      <p:ext uri="{BB962C8B-B14F-4D97-AF65-F5344CB8AC3E}">
        <p14:creationId xmlns:p14="http://schemas.microsoft.com/office/powerpoint/2010/main" val="3402800962"/>
      </p:ext>
    </p:extLst>
  </p:cSld>
  <p:clrMapOvr>
    <a:masterClrMapping/>
  </p:clrMapOvr>
  <p:transition>
    <p:fade/>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04258F6-5A56-4A9B-86C3-67B4217D70A7}"/>
              </a:ext>
            </a:extLst>
          </p:cNvPr>
          <p:cNvPicPr>
            <a:picLocks noChangeAspect="1"/>
          </p:cNvPicPr>
          <p:nvPr/>
        </p:nvPicPr>
        <p:blipFill>
          <a:blip r:embed="rId2"/>
          <a:stretch>
            <a:fillRect/>
          </a:stretch>
        </p:blipFill>
        <p:spPr>
          <a:xfrm>
            <a:off x="522287" y="443345"/>
            <a:ext cx="7263968" cy="5761506"/>
          </a:xfrm>
          <a:prstGeom prst="rect">
            <a:avLst/>
          </a:prstGeom>
        </p:spPr>
      </p:pic>
    </p:spTree>
    <p:extLst>
      <p:ext uri="{BB962C8B-B14F-4D97-AF65-F5344CB8AC3E}">
        <p14:creationId xmlns:p14="http://schemas.microsoft.com/office/powerpoint/2010/main" val="548737519"/>
      </p:ext>
    </p:extLst>
  </p:cSld>
  <p:clrMapOvr>
    <a:masterClrMapping/>
  </p:clrMapOvr>
  <p:transition>
    <p:fade/>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48F6DD6-780D-4A50-9C34-BC788AC5A81C}"/>
              </a:ext>
            </a:extLst>
          </p:cNvPr>
          <p:cNvPicPr>
            <a:picLocks noChangeAspect="1"/>
          </p:cNvPicPr>
          <p:nvPr/>
        </p:nvPicPr>
        <p:blipFill>
          <a:blip r:embed="rId2"/>
          <a:stretch>
            <a:fillRect/>
          </a:stretch>
        </p:blipFill>
        <p:spPr>
          <a:xfrm>
            <a:off x="429635" y="419533"/>
            <a:ext cx="7505700" cy="5381625"/>
          </a:xfrm>
          <a:prstGeom prst="rect">
            <a:avLst/>
          </a:prstGeom>
        </p:spPr>
      </p:pic>
    </p:spTree>
    <p:extLst>
      <p:ext uri="{BB962C8B-B14F-4D97-AF65-F5344CB8AC3E}">
        <p14:creationId xmlns:p14="http://schemas.microsoft.com/office/powerpoint/2010/main" val="678085770"/>
      </p:ext>
    </p:extLst>
  </p:cSld>
  <p:clrMapOvr>
    <a:masterClrMapping/>
  </p:clrMapOvr>
  <p:transition>
    <p:fade/>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1BE9FBF-981A-48D5-B88C-F556975E7E71}"/>
              </a:ext>
            </a:extLst>
          </p:cNvPr>
          <p:cNvPicPr>
            <a:picLocks noChangeAspect="1"/>
          </p:cNvPicPr>
          <p:nvPr/>
        </p:nvPicPr>
        <p:blipFill>
          <a:blip r:embed="rId2"/>
          <a:stretch>
            <a:fillRect/>
          </a:stretch>
        </p:blipFill>
        <p:spPr>
          <a:xfrm>
            <a:off x="360795" y="315623"/>
            <a:ext cx="5733617" cy="6297224"/>
          </a:xfrm>
          <a:prstGeom prst="rect">
            <a:avLst/>
          </a:prstGeom>
        </p:spPr>
      </p:pic>
    </p:spTree>
    <p:extLst>
      <p:ext uri="{BB962C8B-B14F-4D97-AF65-F5344CB8AC3E}">
        <p14:creationId xmlns:p14="http://schemas.microsoft.com/office/powerpoint/2010/main" val="3922452225"/>
      </p:ext>
    </p:extLst>
  </p:cSld>
  <p:clrMapOvr>
    <a:masterClrMapping/>
  </p:clrMapOvr>
  <p:transition>
    <p:fade/>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F833396-58A2-476E-9AB7-CF8340CEF62B}"/>
              </a:ext>
            </a:extLst>
          </p:cNvPr>
          <p:cNvSpPr/>
          <p:nvPr/>
        </p:nvSpPr>
        <p:spPr>
          <a:xfrm>
            <a:off x="498764" y="362635"/>
            <a:ext cx="10155381" cy="707886"/>
          </a:xfrm>
          <a:prstGeom prst="rect">
            <a:avLst/>
          </a:prstGeom>
        </p:spPr>
        <p:txBody>
          <a:bodyPr wrap="square">
            <a:spAutoFit/>
          </a:bodyPr>
          <a:lstStyle/>
          <a:p>
            <a:r>
              <a:rPr lang="en-US" sz="2000" dirty="0">
                <a:solidFill>
                  <a:srgbClr val="002060"/>
                </a:solidFill>
                <a:latin typeface="Segoe UI" panose="020B0502040204020203" pitchFamily="34" charset="0"/>
              </a:rPr>
              <a:t>Make a note of the </a:t>
            </a:r>
            <a:r>
              <a:rPr lang="en-US" sz="2000" b="1" dirty="0">
                <a:solidFill>
                  <a:srgbClr val="002060"/>
                </a:solidFill>
                <a:latin typeface="Segoe UI" panose="020B0502040204020203" pitchFamily="34" charset="0"/>
              </a:rPr>
              <a:t>Registry name</a:t>
            </a:r>
            <a:r>
              <a:rPr lang="en-US" sz="2000" dirty="0">
                <a:solidFill>
                  <a:srgbClr val="002060"/>
                </a:solidFill>
                <a:latin typeface="Segoe UI" panose="020B0502040204020203" pitchFamily="34" charset="0"/>
              </a:rPr>
              <a:t>, </a:t>
            </a:r>
            <a:r>
              <a:rPr lang="en-US" sz="2000" b="1" dirty="0">
                <a:solidFill>
                  <a:srgbClr val="002060"/>
                </a:solidFill>
                <a:latin typeface="Segoe UI" panose="020B0502040204020203" pitchFamily="34" charset="0"/>
              </a:rPr>
              <a:t>Login server</a:t>
            </a:r>
            <a:r>
              <a:rPr lang="en-US" sz="2000" dirty="0">
                <a:solidFill>
                  <a:srgbClr val="002060"/>
                </a:solidFill>
                <a:latin typeface="Segoe UI" panose="020B0502040204020203" pitchFamily="34" charset="0"/>
              </a:rPr>
              <a:t>, </a:t>
            </a:r>
            <a:r>
              <a:rPr lang="en-US" sz="2000" b="1" dirty="0">
                <a:solidFill>
                  <a:srgbClr val="002060"/>
                </a:solidFill>
                <a:latin typeface="Segoe UI" panose="020B0502040204020203" pitchFamily="34" charset="0"/>
              </a:rPr>
              <a:t>Username</a:t>
            </a:r>
            <a:r>
              <a:rPr lang="en-US" sz="2000" dirty="0">
                <a:solidFill>
                  <a:srgbClr val="002060"/>
                </a:solidFill>
                <a:latin typeface="Segoe UI" panose="020B0502040204020203" pitchFamily="34" charset="0"/>
              </a:rPr>
              <a:t>, and </a:t>
            </a:r>
            <a:r>
              <a:rPr lang="en-US" sz="2000" b="1" dirty="0">
                <a:solidFill>
                  <a:srgbClr val="002060"/>
                </a:solidFill>
                <a:latin typeface="Segoe UI" panose="020B0502040204020203" pitchFamily="34" charset="0"/>
              </a:rPr>
              <a:t>password</a:t>
            </a:r>
            <a:r>
              <a:rPr lang="en-US" sz="2000" dirty="0">
                <a:solidFill>
                  <a:srgbClr val="002060"/>
                </a:solidFill>
                <a:latin typeface="Segoe UI" panose="020B0502040204020203" pitchFamily="34" charset="0"/>
              </a:rPr>
              <a:t> for your registry.</a:t>
            </a:r>
            <a:endParaRPr lang="en-US" sz="2000" dirty="0">
              <a:solidFill>
                <a:srgbClr val="002060"/>
              </a:solidFill>
            </a:endParaRPr>
          </a:p>
        </p:txBody>
      </p:sp>
      <p:pic>
        <p:nvPicPr>
          <p:cNvPr id="3" name="Picture 2">
            <a:extLst>
              <a:ext uri="{FF2B5EF4-FFF2-40B4-BE49-F238E27FC236}">
                <a16:creationId xmlns:a16="http://schemas.microsoft.com/office/drawing/2014/main" id="{794E1790-5260-4630-B489-6FD6C2E0099E}"/>
              </a:ext>
            </a:extLst>
          </p:cNvPr>
          <p:cNvPicPr>
            <a:picLocks noChangeAspect="1"/>
          </p:cNvPicPr>
          <p:nvPr/>
        </p:nvPicPr>
        <p:blipFill>
          <a:blip r:embed="rId2"/>
          <a:stretch>
            <a:fillRect/>
          </a:stretch>
        </p:blipFill>
        <p:spPr>
          <a:xfrm>
            <a:off x="498764" y="1162916"/>
            <a:ext cx="10668000" cy="5086350"/>
          </a:xfrm>
          <a:prstGeom prst="rect">
            <a:avLst/>
          </a:prstGeom>
        </p:spPr>
      </p:pic>
    </p:spTree>
    <p:extLst>
      <p:ext uri="{BB962C8B-B14F-4D97-AF65-F5344CB8AC3E}">
        <p14:creationId xmlns:p14="http://schemas.microsoft.com/office/powerpoint/2010/main" val="1195184278"/>
      </p:ext>
    </p:extLst>
  </p:cSld>
  <p:clrMapOvr>
    <a:masterClrMapping/>
  </p:clrMapOvr>
  <p:transition>
    <p:fade/>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42A44CE-6597-47F2-B055-0E07170C54A3}"/>
              </a:ext>
            </a:extLst>
          </p:cNvPr>
          <p:cNvSpPr/>
          <p:nvPr/>
        </p:nvSpPr>
        <p:spPr>
          <a:xfrm>
            <a:off x="498764" y="362635"/>
            <a:ext cx="10155381" cy="2554545"/>
          </a:xfrm>
          <a:prstGeom prst="rect">
            <a:avLst/>
          </a:prstGeom>
        </p:spPr>
        <p:txBody>
          <a:bodyPr wrap="square">
            <a:spAutoFit/>
          </a:bodyPr>
          <a:lstStyle/>
          <a:p>
            <a:r>
              <a:rPr lang="en-US" sz="3200" b="1" dirty="0">
                <a:solidFill>
                  <a:srgbClr val="002060"/>
                </a:solidFill>
                <a:latin typeface="Segoe UI" panose="020B0502040204020203" pitchFamily="34" charset="0"/>
              </a:rPr>
              <a:t>Registry name</a:t>
            </a:r>
            <a:r>
              <a:rPr lang="en-US" sz="3200" dirty="0">
                <a:solidFill>
                  <a:srgbClr val="002060"/>
                </a:solidFill>
                <a:latin typeface="Segoe UI" panose="020B0502040204020203" pitchFamily="34" charset="0"/>
              </a:rPr>
              <a:t>, </a:t>
            </a:r>
            <a:r>
              <a:rPr lang="en-US" sz="2800" dirty="0"/>
              <a:t>marutiACR123</a:t>
            </a:r>
            <a:r>
              <a:rPr lang="en-US" sz="3200" dirty="0">
                <a:solidFill>
                  <a:srgbClr val="002060"/>
                </a:solidFill>
                <a:latin typeface="Segoe UI" panose="020B0502040204020203" pitchFamily="34" charset="0"/>
              </a:rPr>
              <a:t> </a:t>
            </a:r>
          </a:p>
          <a:p>
            <a:r>
              <a:rPr lang="en-US" sz="3200" b="1" dirty="0">
                <a:solidFill>
                  <a:srgbClr val="002060"/>
                </a:solidFill>
                <a:latin typeface="Segoe UI" panose="020B0502040204020203" pitchFamily="34" charset="0"/>
              </a:rPr>
              <a:t>Login server</a:t>
            </a:r>
            <a:r>
              <a:rPr lang="en-US" sz="3200" dirty="0">
                <a:solidFill>
                  <a:srgbClr val="002060"/>
                </a:solidFill>
                <a:latin typeface="Segoe UI" panose="020B0502040204020203" pitchFamily="34" charset="0"/>
              </a:rPr>
              <a:t>, </a:t>
            </a:r>
            <a:r>
              <a:rPr lang="en-US" sz="2800" dirty="0"/>
              <a:t>marutiacr123.azurecr.io</a:t>
            </a:r>
            <a:endParaRPr lang="en-US" sz="3200" dirty="0">
              <a:solidFill>
                <a:srgbClr val="002060"/>
              </a:solidFill>
              <a:latin typeface="Segoe UI" panose="020B0502040204020203" pitchFamily="34" charset="0"/>
            </a:endParaRPr>
          </a:p>
          <a:p>
            <a:r>
              <a:rPr lang="en-US" sz="3200" b="1" dirty="0">
                <a:solidFill>
                  <a:srgbClr val="002060"/>
                </a:solidFill>
                <a:latin typeface="Segoe UI" panose="020B0502040204020203" pitchFamily="34" charset="0"/>
              </a:rPr>
              <a:t>Username</a:t>
            </a:r>
            <a:r>
              <a:rPr lang="en-US" sz="3200" dirty="0">
                <a:solidFill>
                  <a:srgbClr val="002060"/>
                </a:solidFill>
                <a:latin typeface="Segoe UI" panose="020B0502040204020203" pitchFamily="34" charset="0"/>
              </a:rPr>
              <a:t>, </a:t>
            </a:r>
            <a:r>
              <a:rPr lang="en-US" sz="2800" dirty="0"/>
              <a:t>marutiACR123</a:t>
            </a:r>
            <a:endParaRPr lang="en-US" sz="3200" dirty="0">
              <a:solidFill>
                <a:srgbClr val="002060"/>
              </a:solidFill>
              <a:latin typeface="Segoe UI" panose="020B0502040204020203" pitchFamily="34" charset="0"/>
            </a:endParaRPr>
          </a:p>
          <a:p>
            <a:r>
              <a:rPr lang="en-US" sz="3200" b="1" dirty="0">
                <a:solidFill>
                  <a:srgbClr val="002060"/>
                </a:solidFill>
                <a:latin typeface="Segoe UI" panose="020B0502040204020203" pitchFamily="34" charset="0"/>
              </a:rPr>
              <a:t>password</a:t>
            </a:r>
            <a:r>
              <a:rPr lang="en-US" sz="3200" dirty="0">
                <a:solidFill>
                  <a:srgbClr val="002060"/>
                </a:solidFill>
                <a:latin typeface="Segoe UI" panose="020B0502040204020203" pitchFamily="34" charset="0"/>
              </a:rPr>
              <a:t> </a:t>
            </a:r>
            <a:r>
              <a:rPr lang="en-US" sz="2800" dirty="0"/>
              <a:t>m/BKhNlTfbtpUKC4ZtMKru8r71p=</a:t>
            </a:r>
            <a:r>
              <a:rPr lang="en-US" sz="2800" dirty="0" err="1"/>
              <a:t>aoQy</a:t>
            </a:r>
            <a:endParaRPr lang="en-US" sz="3200" dirty="0">
              <a:solidFill>
                <a:srgbClr val="002060"/>
              </a:solidFill>
              <a:latin typeface="Segoe UI" panose="020B0502040204020203" pitchFamily="34" charset="0"/>
            </a:endParaRPr>
          </a:p>
          <a:p>
            <a:endParaRPr lang="en-US" sz="3200" dirty="0">
              <a:solidFill>
                <a:srgbClr val="002060"/>
              </a:solidFill>
            </a:endParaRPr>
          </a:p>
        </p:txBody>
      </p:sp>
    </p:spTree>
    <p:extLst>
      <p:ext uri="{BB962C8B-B14F-4D97-AF65-F5344CB8AC3E}">
        <p14:creationId xmlns:p14="http://schemas.microsoft.com/office/powerpoint/2010/main" val="3459552736"/>
      </p:ext>
    </p:extLst>
  </p:cSld>
  <p:clrMapOvr>
    <a:masterClrMapping/>
  </p:clrMapOvr>
  <p:transition>
    <p:fade/>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707E7B4-0918-4F7C-9AB4-80CA2B8B8762}"/>
              </a:ext>
            </a:extLst>
          </p:cNvPr>
          <p:cNvPicPr>
            <a:picLocks noChangeAspect="1"/>
          </p:cNvPicPr>
          <p:nvPr/>
        </p:nvPicPr>
        <p:blipFill>
          <a:blip r:embed="rId2"/>
          <a:stretch>
            <a:fillRect/>
          </a:stretch>
        </p:blipFill>
        <p:spPr>
          <a:xfrm>
            <a:off x="319231" y="375804"/>
            <a:ext cx="11681821" cy="2256559"/>
          </a:xfrm>
          <a:prstGeom prst="rect">
            <a:avLst/>
          </a:prstGeom>
        </p:spPr>
      </p:pic>
      <p:sp>
        <p:nvSpPr>
          <p:cNvPr id="3" name="Rectangle 2">
            <a:extLst>
              <a:ext uri="{FF2B5EF4-FFF2-40B4-BE49-F238E27FC236}">
                <a16:creationId xmlns:a16="http://schemas.microsoft.com/office/drawing/2014/main" id="{AF36CAEA-A599-421B-BF85-B330941D23C2}"/>
              </a:ext>
            </a:extLst>
          </p:cNvPr>
          <p:cNvSpPr/>
          <p:nvPr/>
        </p:nvSpPr>
        <p:spPr>
          <a:xfrm>
            <a:off x="319231" y="2814890"/>
            <a:ext cx="11083635" cy="369332"/>
          </a:xfrm>
          <a:prstGeom prst="rect">
            <a:avLst/>
          </a:prstGeom>
        </p:spPr>
        <p:txBody>
          <a:bodyPr wrap="square">
            <a:spAutoFit/>
          </a:bodyPr>
          <a:lstStyle/>
          <a:p>
            <a:r>
              <a:rPr lang="en-US" dirty="0">
                <a:solidFill>
                  <a:srgbClr val="002060"/>
                </a:solidFill>
              </a:rPr>
              <a:t>docker tag </a:t>
            </a:r>
            <a:r>
              <a:rPr lang="en-US" dirty="0" err="1">
                <a:solidFill>
                  <a:srgbClr val="002060"/>
                </a:solidFill>
              </a:rPr>
              <a:t>reservationsystem:latest</a:t>
            </a:r>
            <a:r>
              <a:rPr lang="en-US" dirty="0">
                <a:solidFill>
                  <a:srgbClr val="002060"/>
                </a:solidFill>
              </a:rPr>
              <a:t> </a:t>
            </a:r>
            <a:r>
              <a:rPr lang="en-US" b="1" dirty="0"/>
              <a:t>marutiACR123</a:t>
            </a:r>
            <a:r>
              <a:rPr lang="en-US" dirty="0">
                <a:solidFill>
                  <a:srgbClr val="002060"/>
                </a:solidFill>
              </a:rPr>
              <a:t>.azurecr.io/</a:t>
            </a:r>
            <a:r>
              <a:rPr lang="en-US" dirty="0" err="1">
                <a:solidFill>
                  <a:srgbClr val="002060"/>
                </a:solidFill>
              </a:rPr>
              <a:t>reservationsystem:latest</a:t>
            </a:r>
            <a:endParaRPr lang="en-US" dirty="0">
              <a:solidFill>
                <a:srgbClr val="002060"/>
              </a:solidFill>
            </a:endParaRPr>
          </a:p>
        </p:txBody>
      </p:sp>
    </p:spTree>
    <p:extLst>
      <p:ext uri="{BB962C8B-B14F-4D97-AF65-F5344CB8AC3E}">
        <p14:creationId xmlns:p14="http://schemas.microsoft.com/office/powerpoint/2010/main" val="3873148394"/>
      </p:ext>
    </p:extLst>
  </p:cSld>
  <p:clrMapOvr>
    <a:masterClrMapping/>
  </p:clrMapOvr>
  <p:transition>
    <p:fade/>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F8165FA-6A36-4989-BA0D-96AD6DCED256}"/>
              </a:ext>
            </a:extLst>
          </p:cNvPr>
          <p:cNvPicPr>
            <a:picLocks noChangeAspect="1"/>
          </p:cNvPicPr>
          <p:nvPr/>
        </p:nvPicPr>
        <p:blipFill>
          <a:blip r:embed="rId2"/>
          <a:stretch>
            <a:fillRect/>
          </a:stretch>
        </p:blipFill>
        <p:spPr>
          <a:xfrm>
            <a:off x="331787" y="291811"/>
            <a:ext cx="11261236" cy="4751244"/>
          </a:xfrm>
          <a:prstGeom prst="rect">
            <a:avLst/>
          </a:prstGeom>
        </p:spPr>
      </p:pic>
    </p:spTree>
    <p:extLst>
      <p:ext uri="{BB962C8B-B14F-4D97-AF65-F5344CB8AC3E}">
        <p14:creationId xmlns:p14="http://schemas.microsoft.com/office/powerpoint/2010/main" val="974703083"/>
      </p:ext>
    </p:extLst>
  </p:cSld>
  <p:clrMapOvr>
    <a:masterClrMapping/>
  </p:clrMapOvr>
  <p:transition>
    <p:fade/>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22D8B7C-67BD-4222-9F85-C3DF48CA757B}"/>
              </a:ext>
            </a:extLst>
          </p:cNvPr>
          <p:cNvPicPr>
            <a:picLocks noChangeAspect="1"/>
          </p:cNvPicPr>
          <p:nvPr/>
        </p:nvPicPr>
        <p:blipFill>
          <a:blip r:embed="rId2"/>
          <a:stretch>
            <a:fillRect/>
          </a:stretch>
        </p:blipFill>
        <p:spPr>
          <a:xfrm>
            <a:off x="233072" y="344199"/>
            <a:ext cx="11475477" cy="2177328"/>
          </a:xfrm>
          <a:prstGeom prst="rect">
            <a:avLst/>
          </a:prstGeom>
        </p:spPr>
      </p:pic>
      <p:sp>
        <p:nvSpPr>
          <p:cNvPr id="3" name="Rectangle 2">
            <a:extLst>
              <a:ext uri="{FF2B5EF4-FFF2-40B4-BE49-F238E27FC236}">
                <a16:creationId xmlns:a16="http://schemas.microsoft.com/office/drawing/2014/main" id="{79DC46DB-FE0F-4DFF-8D9A-D087EC8A49C2}"/>
              </a:ext>
            </a:extLst>
          </p:cNvPr>
          <p:cNvSpPr/>
          <p:nvPr/>
        </p:nvSpPr>
        <p:spPr>
          <a:xfrm>
            <a:off x="427035" y="2731715"/>
            <a:ext cx="10074553" cy="369332"/>
          </a:xfrm>
          <a:prstGeom prst="rect">
            <a:avLst/>
          </a:prstGeom>
        </p:spPr>
        <p:txBody>
          <a:bodyPr wrap="none">
            <a:spAutoFit/>
          </a:bodyPr>
          <a:lstStyle/>
          <a:p>
            <a:r>
              <a:rPr lang="en-US" dirty="0"/>
              <a:t>docker </a:t>
            </a:r>
            <a:r>
              <a:rPr lang="en-US" b="1" dirty="0"/>
              <a:t>login</a:t>
            </a:r>
            <a:r>
              <a:rPr lang="en-US" dirty="0"/>
              <a:t> marutiacr123.azurecr.io</a:t>
            </a:r>
            <a:r>
              <a:rPr lang="en-US" b="1" dirty="0"/>
              <a:t> -u </a:t>
            </a:r>
            <a:r>
              <a:rPr lang="en-US" dirty="0"/>
              <a:t>marutiACR123 </a:t>
            </a:r>
            <a:r>
              <a:rPr lang="en-US" b="1" dirty="0"/>
              <a:t>-p </a:t>
            </a:r>
            <a:r>
              <a:rPr lang="en-US" dirty="0"/>
              <a:t>m/BKhNlTfbtpUKC4ZtMKru8r71p=</a:t>
            </a:r>
            <a:r>
              <a:rPr lang="en-US" dirty="0" err="1"/>
              <a:t>aoQy</a:t>
            </a:r>
            <a:endParaRPr lang="en-US" dirty="0"/>
          </a:p>
        </p:txBody>
      </p:sp>
      <p:pic>
        <p:nvPicPr>
          <p:cNvPr id="4" name="Picture 3">
            <a:extLst>
              <a:ext uri="{FF2B5EF4-FFF2-40B4-BE49-F238E27FC236}">
                <a16:creationId xmlns:a16="http://schemas.microsoft.com/office/drawing/2014/main" id="{7CCB53C1-21DB-4FAD-85BB-1839A60A32A0}"/>
              </a:ext>
            </a:extLst>
          </p:cNvPr>
          <p:cNvPicPr>
            <a:picLocks noChangeAspect="1"/>
          </p:cNvPicPr>
          <p:nvPr/>
        </p:nvPicPr>
        <p:blipFill>
          <a:blip r:embed="rId3"/>
          <a:stretch>
            <a:fillRect/>
          </a:stretch>
        </p:blipFill>
        <p:spPr>
          <a:xfrm>
            <a:off x="233072" y="3680753"/>
            <a:ext cx="11677671" cy="1334591"/>
          </a:xfrm>
          <a:prstGeom prst="rect">
            <a:avLst/>
          </a:prstGeom>
        </p:spPr>
      </p:pic>
    </p:spTree>
    <p:extLst>
      <p:ext uri="{BB962C8B-B14F-4D97-AF65-F5344CB8AC3E}">
        <p14:creationId xmlns:p14="http://schemas.microsoft.com/office/powerpoint/2010/main" val="400069990"/>
      </p:ext>
    </p:extLst>
  </p:cSld>
  <p:clrMapOvr>
    <a:masterClrMapping/>
  </p:clrMapOvr>
  <p:transition>
    <p:fade/>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7ACCEBE-DE39-47BE-A312-A44FA416098C}"/>
              </a:ext>
            </a:extLst>
          </p:cNvPr>
          <p:cNvPicPr>
            <a:picLocks noChangeAspect="1"/>
          </p:cNvPicPr>
          <p:nvPr/>
        </p:nvPicPr>
        <p:blipFill>
          <a:blip r:embed="rId2"/>
          <a:stretch>
            <a:fillRect/>
          </a:stretch>
        </p:blipFill>
        <p:spPr>
          <a:xfrm>
            <a:off x="357763" y="403081"/>
            <a:ext cx="11344043" cy="1827501"/>
          </a:xfrm>
          <a:prstGeom prst="rect">
            <a:avLst/>
          </a:prstGeom>
        </p:spPr>
      </p:pic>
      <p:sp>
        <p:nvSpPr>
          <p:cNvPr id="3" name="Rectangle 2">
            <a:extLst>
              <a:ext uri="{FF2B5EF4-FFF2-40B4-BE49-F238E27FC236}">
                <a16:creationId xmlns:a16="http://schemas.microsoft.com/office/drawing/2014/main" id="{166F8EE3-EC7C-4E64-8C5A-2016F43EC465}"/>
              </a:ext>
            </a:extLst>
          </p:cNvPr>
          <p:cNvSpPr/>
          <p:nvPr/>
        </p:nvSpPr>
        <p:spPr>
          <a:xfrm>
            <a:off x="357763" y="2505670"/>
            <a:ext cx="9160310" cy="707886"/>
          </a:xfrm>
          <a:prstGeom prst="rect">
            <a:avLst/>
          </a:prstGeom>
        </p:spPr>
        <p:txBody>
          <a:bodyPr wrap="square">
            <a:spAutoFit/>
          </a:bodyPr>
          <a:lstStyle/>
          <a:p>
            <a:endParaRPr lang="en-US" sz="2000" dirty="0">
              <a:solidFill>
                <a:srgbClr val="002060"/>
              </a:solidFill>
            </a:endParaRPr>
          </a:p>
          <a:p>
            <a:r>
              <a:rPr lang="en-US" sz="2000" dirty="0">
                <a:solidFill>
                  <a:srgbClr val="002060"/>
                </a:solidFill>
              </a:rPr>
              <a:t>docker push marutiACR123.azurecr.io/</a:t>
            </a:r>
            <a:r>
              <a:rPr lang="en-US" sz="2000" dirty="0" err="1">
                <a:solidFill>
                  <a:srgbClr val="002060"/>
                </a:solidFill>
              </a:rPr>
              <a:t>reservationsystem:latest</a:t>
            </a:r>
            <a:endParaRPr lang="en-US" sz="2000" dirty="0">
              <a:solidFill>
                <a:srgbClr val="002060"/>
              </a:solidFill>
            </a:endParaRPr>
          </a:p>
        </p:txBody>
      </p:sp>
      <p:pic>
        <p:nvPicPr>
          <p:cNvPr id="4" name="Picture 3">
            <a:extLst>
              <a:ext uri="{FF2B5EF4-FFF2-40B4-BE49-F238E27FC236}">
                <a16:creationId xmlns:a16="http://schemas.microsoft.com/office/drawing/2014/main" id="{F58CF3A5-092F-4035-B47D-1CE79055C665}"/>
              </a:ext>
            </a:extLst>
          </p:cNvPr>
          <p:cNvPicPr>
            <a:picLocks noChangeAspect="1"/>
          </p:cNvPicPr>
          <p:nvPr/>
        </p:nvPicPr>
        <p:blipFill>
          <a:blip r:embed="rId3"/>
          <a:stretch>
            <a:fillRect/>
          </a:stretch>
        </p:blipFill>
        <p:spPr>
          <a:xfrm>
            <a:off x="574674" y="3429000"/>
            <a:ext cx="7686675" cy="3019425"/>
          </a:xfrm>
          <a:prstGeom prst="rect">
            <a:avLst/>
          </a:prstGeom>
        </p:spPr>
      </p:pic>
    </p:spTree>
    <p:extLst>
      <p:ext uri="{BB962C8B-B14F-4D97-AF65-F5344CB8AC3E}">
        <p14:creationId xmlns:p14="http://schemas.microsoft.com/office/powerpoint/2010/main" val="4091452815"/>
      </p:ext>
    </p:extLst>
  </p:cSld>
  <p:clrMapOvr>
    <a:masterClrMapping/>
  </p:clrMapOvr>
  <p:transition>
    <p:fade/>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1617FD8-2754-4E5E-89C8-37B9959C73A5}"/>
              </a:ext>
            </a:extLst>
          </p:cNvPr>
          <p:cNvSpPr txBox="1"/>
          <p:nvPr/>
        </p:nvSpPr>
        <p:spPr>
          <a:xfrm>
            <a:off x="554181" y="484909"/>
            <a:ext cx="10890107" cy="4924425"/>
          </a:xfrm>
          <a:prstGeom prst="rect">
            <a:avLst/>
          </a:prstGeom>
          <a:noFill/>
        </p:spPr>
        <p:txBody>
          <a:bodyPr wrap="square" lIns="0" tIns="0" rIns="0" bIns="0" rtlCol="0">
            <a:spAutoFit/>
          </a:bodyPr>
          <a:lstStyle/>
          <a:p>
            <a:r>
              <a:rPr lang="en-IN" sz="4000" dirty="0">
                <a:solidFill>
                  <a:srgbClr val="002060"/>
                </a:solidFill>
                <a:latin typeface="Segoe UI Light" pitchFamily="34" charset="0"/>
              </a:rPr>
              <a:t>There are chances that you will get authentication required message </a:t>
            </a:r>
          </a:p>
          <a:p>
            <a:endParaRPr lang="en-IN" sz="4000" dirty="0">
              <a:solidFill>
                <a:srgbClr val="002060"/>
              </a:solidFill>
              <a:latin typeface="Segoe UI Light" pitchFamily="34" charset="0"/>
            </a:endParaRPr>
          </a:p>
          <a:p>
            <a:r>
              <a:rPr lang="en-IN" sz="4000" dirty="0">
                <a:solidFill>
                  <a:srgbClr val="002060"/>
                </a:solidFill>
                <a:latin typeface="Segoe UI Light" pitchFamily="34" charset="0"/>
              </a:rPr>
              <a:t>In this case we need to authenticate with Azure AD</a:t>
            </a:r>
          </a:p>
          <a:p>
            <a:r>
              <a:rPr lang="en-US" sz="4000" dirty="0">
                <a:solidFill>
                  <a:srgbClr val="002060"/>
                </a:solidFill>
                <a:latin typeface="Segoe UI Light" pitchFamily="34" charset="0"/>
              </a:rPr>
              <a:t>Which we will see later</a:t>
            </a:r>
          </a:p>
          <a:p>
            <a:endParaRPr lang="en-US" sz="4000" dirty="0">
              <a:solidFill>
                <a:srgbClr val="002060"/>
              </a:solidFill>
              <a:latin typeface="Segoe UI Light" pitchFamily="34" charset="0"/>
            </a:endParaRPr>
          </a:p>
          <a:p>
            <a:r>
              <a:rPr lang="en-US" sz="4000" dirty="0">
                <a:solidFill>
                  <a:srgbClr val="002060"/>
                </a:solidFill>
                <a:latin typeface="Segoe UI Light" pitchFamily="34" charset="0"/>
              </a:rPr>
              <a:t>On completion you will get this image on azure Container registry like this</a:t>
            </a:r>
            <a:endParaRPr lang="en-IN" sz="4000" dirty="0">
              <a:solidFill>
                <a:srgbClr val="002060"/>
              </a:solidFill>
              <a:latin typeface="Segoe UI Light" pitchFamily="34" charset="0"/>
            </a:endParaRPr>
          </a:p>
        </p:txBody>
      </p:sp>
    </p:spTree>
    <p:extLst>
      <p:ext uri="{BB962C8B-B14F-4D97-AF65-F5344CB8AC3E}">
        <p14:creationId xmlns:p14="http://schemas.microsoft.com/office/powerpoint/2010/main" val="629525736"/>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37D4916-1052-4AAD-9CBC-5A4D8D418338}"/>
              </a:ext>
            </a:extLst>
          </p:cNvPr>
          <p:cNvSpPr/>
          <p:nvPr/>
        </p:nvSpPr>
        <p:spPr>
          <a:xfrm>
            <a:off x="484909" y="335294"/>
            <a:ext cx="11125200" cy="5539978"/>
          </a:xfrm>
          <a:prstGeom prst="rect">
            <a:avLst/>
          </a:prstGeom>
        </p:spPr>
        <p:txBody>
          <a:bodyPr wrap="square">
            <a:spAutoFit/>
          </a:bodyPr>
          <a:lstStyle/>
          <a:p>
            <a:r>
              <a:rPr lang="en-US" sz="2400" b="1" dirty="0">
                <a:solidFill>
                  <a:srgbClr val="002060"/>
                </a:solidFill>
                <a:latin typeface="Segoe UI" panose="020B0502040204020203" pitchFamily="34" charset="0"/>
              </a:rPr>
              <a:t>What is Docker?</a:t>
            </a:r>
          </a:p>
          <a:p>
            <a:r>
              <a:rPr lang="en-US" sz="2400" dirty="0">
                <a:solidFill>
                  <a:srgbClr val="002060"/>
                </a:solidFill>
                <a:latin typeface="Segoe UI" panose="020B0502040204020203" pitchFamily="34" charset="0"/>
              </a:rPr>
              <a:t>Docker is a containerization platform used to develop, ship, and run containers. Docker doesn't use a hypervisor, and you can run Docker on your desktop or laptop if you're developing and testing applications. The desktop version of Docker supports Linux, Windows, and macOS. For production systems, Docker is available for server environments, including many variants of Linux and Microsoft Windows Server 2016 and above. Many clouds, including Azure, supports Docker.</a:t>
            </a:r>
          </a:p>
          <a:p>
            <a:endParaRPr lang="en-US" sz="2400" b="0" i="0" dirty="0">
              <a:solidFill>
                <a:srgbClr val="002060"/>
              </a:solidFill>
              <a:effectLst/>
              <a:latin typeface="Segoe UI" panose="020B0502040204020203" pitchFamily="34" charset="0"/>
            </a:endParaRPr>
          </a:p>
          <a:p>
            <a:r>
              <a:rPr lang="en-US" sz="2400" b="1" dirty="0">
                <a:solidFill>
                  <a:srgbClr val="002060"/>
                </a:solidFill>
              </a:rPr>
              <a:t>What is a container?</a:t>
            </a:r>
          </a:p>
          <a:p>
            <a:r>
              <a:rPr lang="en-US" sz="2400" dirty="0">
                <a:solidFill>
                  <a:srgbClr val="002060"/>
                </a:solidFill>
              </a:rPr>
              <a:t>A container is a loosely isolated environment that allows us to build and run software packages. These software packages include the code and all dependencies to run applications quickly and reliably on any computing environment. We call these packages </a:t>
            </a:r>
            <a:r>
              <a:rPr lang="en-US" sz="2400" i="1" dirty="0">
                <a:solidFill>
                  <a:srgbClr val="002060"/>
                </a:solidFill>
              </a:rPr>
              <a:t>container images</a:t>
            </a:r>
            <a:r>
              <a:rPr lang="en-US" sz="2400" dirty="0">
                <a:solidFill>
                  <a:srgbClr val="002060"/>
                </a:solidFill>
              </a:rPr>
              <a:t>.</a:t>
            </a:r>
          </a:p>
          <a:p>
            <a:r>
              <a:rPr lang="en-US" sz="2400" dirty="0">
                <a:solidFill>
                  <a:srgbClr val="002060"/>
                </a:solidFill>
              </a:rPr>
              <a:t>The container image becomes the unit we use to distribute our applications.</a:t>
            </a:r>
          </a:p>
          <a:p>
            <a:endParaRPr lang="en-US" b="0" i="0" dirty="0">
              <a:solidFill>
                <a:srgbClr val="171717"/>
              </a:solidFill>
              <a:effectLst/>
              <a:latin typeface="Segoe UI" panose="020B0502040204020203" pitchFamily="34" charset="0"/>
            </a:endParaRPr>
          </a:p>
        </p:txBody>
      </p:sp>
    </p:spTree>
    <p:extLst>
      <p:ext uri="{BB962C8B-B14F-4D97-AF65-F5344CB8AC3E}">
        <p14:creationId xmlns:p14="http://schemas.microsoft.com/office/powerpoint/2010/main" val="809252437"/>
      </p:ext>
    </p:extLst>
  </p:cSld>
  <p:clrMapOvr>
    <a:masterClrMapping/>
  </p:clrMapOvr>
  <p:transition>
    <p:fade/>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6F73547-DC2C-4581-B771-ED1E10D7F083}"/>
              </a:ext>
            </a:extLst>
          </p:cNvPr>
          <p:cNvPicPr>
            <a:picLocks noChangeAspect="1"/>
          </p:cNvPicPr>
          <p:nvPr/>
        </p:nvPicPr>
        <p:blipFill>
          <a:blip r:embed="rId2"/>
          <a:stretch>
            <a:fillRect/>
          </a:stretch>
        </p:blipFill>
        <p:spPr>
          <a:xfrm>
            <a:off x="365125" y="442912"/>
            <a:ext cx="10203718" cy="5972176"/>
          </a:xfrm>
          <a:prstGeom prst="rect">
            <a:avLst/>
          </a:prstGeom>
        </p:spPr>
      </p:pic>
    </p:spTree>
    <p:extLst>
      <p:ext uri="{BB962C8B-B14F-4D97-AF65-F5344CB8AC3E}">
        <p14:creationId xmlns:p14="http://schemas.microsoft.com/office/powerpoint/2010/main" val="2814555304"/>
      </p:ext>
    </p:extLst>
  </p:cSld>
  <p:clrMapOvr>
    <a:masterClrMapping/>
  </p:clrMapOvr>
  <p:transition>
    <p:fade/>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6169412-7EAF-42AF-9933-E19552F67044}"/>
              </a:ext>
            </a:extLst>
          </p:cNvPr>
          <p:cNvPicPr>
            <a:picLocks noChangeAspect="1"/>
          </p:cNvPicPr>
          <p:nvPr/>
        </p:nvPicPr>
        <p:blipFill>
          <a:blip r:embed="rId2"/>
          <a:stretch>
            <a:fillRect/>
          </a:stretch>
        </p:blipFill>
        <p:spPr>
          <a:xfrm>
            <a:off x="268649" y="0"/>
            <a:ext cx="9834880" cy="6322423"/>
          </a:xfrm>
          <a:prstGeom prst="rect">
            <a:avLst/>
          </a:prstGeom>
        </p:spPr>
      </p:pic>
    </p:spTree>
    <p:extLst>
      <p:ext uri="{BB962C8B-B14F-4D97-AF65-F5344CB8AC3E}">
        <p14:creationId xmlns:p14="http://schemas.microsoft.com/office/powerpoint/2010/main" val="1565554928"/>
      </p:ext>
    </p:extLst>
  </p:cSld>
  <p:clrMapOvr>
    <a:masterClrMapping/>
  </p:clrMapOvr>
  <p:transition>
    <p:fade/>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A9A8CDF-CF9C-42A3-8996-4A948EEC3069}"/>
              </a:ext>
            </a:extLst>
          </p:cNvPr>
          <p:cNvPicPr>
            <a:picLocks noChangeAspect="1"/>
          </p:cNvPicPr>
          <p:nvPr/>
        </p:nvPicPr>
        <p:blipFill>
          <a:blip r:embed="rId2"/>
          <a:stretch>
            <a:fillRect/>
          </a:stretch>
        </p:blipFill>
        <p:spPr>
          <a:xfrm>
            <a:off x="328792" y="222068"/>
            <a:ext cx="8077121" cy="5695406"/>
          </a:xfrm>
          <a:prstGeom prst="rect">
            <a:avLst/>
          </a:prstGeom>
        </p:spPr>
      </p:pic>
    </p:spTree>
    <p:extLst>
      <p:ext uri="{BB962C8B-B14F-4D97-AF65-F5344CB8AC3E}">
        <p14:creationId xmlns:p14="http://schemas.microsoft.com/office/powerpoint/2010/main" val="267410761"/>
      </p:ext>
    </p:extLst>
  </p:cSld>
  <p:clrMapOvr>
    <a:masterClrMapping/>
  </p:clrMapOvr>
  <p:transition>
    <p:fade/>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5342724-5FB4-4EB0-8F44-8FED95B16649}"/>
              </a:ext>
            </a:extLst>
          </p:cNvPr>
          <p:cNvPicPr>
            <a:picLocks noChangeAspect="1"/>
          </p:cNvPicPr>
          <p:nvPr/>
        </p:nvPicPr>
        <p:blipFill>
          <a:blip r:embed="rId2"/>
          <a:stretch>
            <a:fillRect/>
          </a:stretch>
        </p:blipFill>
        <p:spPr>
          <a:xfrm>
            <a:off x="314098" y="162060"/>
            <a:ext cx="7772400" cy="3686175"/>
          </a:xfrm>
          <a:prstGeom prst="rect">
            <a:avLst/>
          </a:prstGeom>
        </p:spPr>
      </p:pic>
      <p:pic>
        <p:nvPicPr>
          <p:cNvPr id="3" name="Picture 2">
            <a:extLst>
              <a:ext uri="{FF2B5EF4-FFF2-40B4-BE49-F238E27FC236}">
                <a16:creationId xmlns:a16="http://schemas.microsoft.com/office/drawing/2014/main" id="{7875083A-D29E-4BC4-A512-DF0F6B3BA931}"/>
              </a:ext>
            </a:extLst>
          </p:cNvPr>
          <p:cNvPicPr>
            <a:picLocks noChangeAspect="1"/>
          </p:cNvPicPr>
          <p:nvPr/>
        </p:nvPicPr>
        <p:blipFill>
          <a:blip r:embed="rId3"/>
          <a:stretch>
            <a:fillRect/>
          </a:stretch>
        </p:blipFill>
        <p:spPr>
          <a:xfrm>
            <a:off x="3504564" y="4162290"/>
            <a:ext cx="7191375" cy="2533650"/>
          </a:xfrm>
          <a:prstGeom prst="rect">
            <a:avLst/>
          </a:prstGeom>
        </p:spPr>
      </p:pic>
    </p:spTree>
    <p:extLst>
      <p:ext uri="{BB962C8B-B14F-4D97-AF65-F5344CB8AC3E}">
        <p14:creationId xmlns:p14="http://schemas.microsoft.com/office/powerpoint/2010/main" val="2009955374"/>
      </p:ext>
    </p:extLst>
  </p:cSld>
  <p:clrMapOvr>
    <a:masterClrMapping/>
  </p:clrMapOvr>
  <p:transition>
    <p:fade/>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96FB06C-DAC2-4B37-9F00-9705D91D8595}"/>
              </a:ext>
            </a:extLst>
          </p:cNvPr>
          <p:cNvPicPr>
            <a:picLocks noChangeAspect="1"/>
          </p:cNvPicPr>
          <p:nvPr/>
        </p:nvPicPr>
        <p:blipFill>
          <a:blip r:embed="rId2"/>
          <a:stretch>
            <a:fillRect/>
          </a:stretch>
        </p:blipFill>
        <p:spPr>
          <a:xfrm>
            <a:off x="330562" y="295275"/>
            <a:ext cx="5284983" cy="4982119"/>
          </a:xfrm>
          <a:prstGeom prst="rect">
            <a:avLst/>
          </a:prstGeom>
        </p:spPr>
      </p:pic>
    </p:spTree>
    <p:extLst>
      <p:ext uri="{BB962C8B-B14F-4D97-AF65-F5344CB8AC3E}">
        <p14:creationId xmlns:p14="http://schemas.microsoft.com/office/powerpoint/2010/main" val="3975512503"/>
      </p:ext>
    </p:extLst>
  </p:cSld>
  <p:clrMapOvr>
    <a:masterClrMapping/>
  </p:clrMapOvr>
  <p:transition>
    <p:fade/>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AC936CD-A7A1-4B64-9B02-F8BBD13ABD2A}"/>
              </a:ext>
            </a:extLst>
          </p:cNvPr>
          <p:cNvPicPr>
            <a:picLocks noChangeAspect="1"/>
          </p:cNvPicPr>
          <p:nvPr/>
        </p:nvPicPr>
        <p:blipFill>
          <a:blip r:embed="rId2"/>
          <a:stretch>
            <a:fillRect/>
          </a:stretch>
        </p:blipFill>
        <p:spPr>
          <a:xfrm>
            <a:off x="170407" y="222749"/>
            <a:ext cx="10139868" cy="3957365"/>
          </a:xfrm>
          <a:prstGeom prst="rect">
            <a:avLst/>
          </a:prstGeom>
        </p:spPr>
      </p:pic>
    </p:spTree>
    <p:extLst>
      <p:ext uri="{BB962C8B-B14F-4D97-AF65-F5344CB8AC3E}">
        <p14:creationId xmlns:p14="http://schemas.microsoft.com/office/powerpoint/2010/main" val="2360472998"/>
      </p:ext>
    </p:extLst>
  </p:cSld>
  <p:clrMapOvr>
    <a:masterClrMapping/>
  </p:clrMapOvr>
  <p:transition>
    <p:fade/>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85460CD-EF14-4BB4-A59F-9698BF2A399F}"/>
              </a:ext>
            </a:extLst>
          </p:cNvPr>
          <p:cNvPicPr>
            <a:picLocks noChangeAspect="1"/>
          </p:cNvPicPr>
          <p:nvPr/>
        </p:nvPicPr>
        <p:blipFill>
          <a:blip r:embed="rId2"/>
          <a:stretch>
            <a:fillRect/>
          </a:stretch>
        </p:blipFill>
        <p:spPr>
          <a:xfrm>
            <a:off x="358456" y="261937"/>
            <a:ext cx="9979943" cy="4087994"/>
          </a:xfrm>
          <a:prstGeom prst="rect">
            <a:avLst/>
          </a:prstGeom>
        </p:spPr>
      </p:pic>
    </p:spTree>
    <p:extLst>
      <p:ext uri="{BB962C8B-B14F-4D97-AF65-F5344CB8AC3E}">
        <p14:creationId xmlns:p14="http://schemas.microsoft.com/office/powerpoint/2010/main" val="1544455291"/>
      </p:ext>
    </p:extLst>
  </p:cSld>
  <p:clrMapOvr>
    <a:masterClrMapping/>
  </p:clrMapOvr>
  <p:transition>
    <p:fade/>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5DB024E-016C-4D7D-8DFA-2DC16186E95E}"/>
              </a:ext>
            </a:extLst>
          </p:cNvPr>
          <p:cNvPicPr>
            <a:picLocks noChangeAspect="1"/>
          </p:cNvPicPr>
          <p:nvPr/>
        </p:nvPicPr>
        <p:blipFill>
          <a:blip r:embed="rId2"/>
          <a:stretch>
            <a:fillRect/>
          </a:stretch>
        </p:blipFill>
        <p:spPr>
          <a:xfrm>
            <a:off x="253001" y="115252"/>
            <a:ext cx="10925175" cy="4981575"/>
          </a:xfrm>
          <a:prstGeom prst="rect">
            <a:avLst/>
          </a:prstGeom>
        </p:spPr>
      </p:pic>
    </p:spTree>
    <p:extLst>
      <p:ext uri="{BB962C8B-B14F-4D97-AF65-F5344CB8AC3E}">
        <p14:creationId xmlns:p14="http://schemas.microsoft.com/office/powerpoint/2010/main" val="1692954042"/>
      </p:ext>
    </p:extLst>
  </p:cSld>
  <p:clrMapOvr>
    <a:masterClrMapping/>
  </p:clrMapOvr>
  <p:transition>
    <p:fade/>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FAE226F-DBA8-469A-9C9D-3FFCD46F0F6A}"/>
              </a:ext>
            </a:extLst>
          </p:cNvPr>
          <p:cNvPicPr>
            <a:picLocks noChangeAspect="1"/>
          </p:cNvPicPr>
          <p:nvPr/>
        </p:nvPicPr>
        <p:blipFill>
          <a:blip r:embed="rId2"/>
          <a:stretch>
            <a:fillRect/>
          </a:stretch>
        </p:blipFill>
        <p:spPr>
          <a:xfrm>
            <a:off x="723264" y="195943"/>
            <a:ext cx="5860901" cy="2103120"/>
          </a:xfrm>
          <a:prstGeom prst="rect">
            <a:avLst/>
          </a:prstGeom>
        </p:spPr>
      </p:pic>
      <p:pic>
        <p:nvPicPr>
          <p:cNvPr id="3" name="Picture 2">
            <a:extLst>
              <a:ext uri="{FF2B5EF4-FFF2-40B4-BE49-F238E27FC236}">
                <a16:creationId xmlns:a16="http://schemas.microsoft.com/office/drawing/2014/main" id="{BB9779BD-4157-49A8-8D1D-9C9955FA12C3}"/>
              </a:ext>
            </a:extLst>
          </p:cNvPr>
          <p:cNvPicPr>
            <a:picLocks noChangeAspect="1"/>
          </p:cNvPicPr>
          <p:nvPr/>
        </p:nvPicPr>
        <p:blipFill>
          <a:blip r:embed="rId3"/>
          <a:stretch>
            <a:fillRect/>
          </a:stretch>
        </p:blipFill>
        <p:spPr>
          <a:xfrm>
            <a:off x="1397090" y="2806610"/>
            <a:ext cx="10353969" cy="2523036"/>
          </a:xfrm>
          <a:prstGeom prst="rect">
            <a:avLst/>
          </a:prstGeom>
        </p:spPr>
      </p:pic>
    </p:spTree>
    <p:extLst>
      <p:ext uri="{BB962C8B-B14F-4D97-AF65-F5344CB8AC3E}">
        <p14:creationId xmlns:p14="http://schemas.microsoft.com/office/powerpoint/2010/main" val="3605127370"/>
      </p:ext>
    </p:extLst>
  </p:cSld>
  <p:clrMapOvr>
    <a:masterClrMapping/>
  </p:clrMapOvr>
  <p:transition>
    <p:fade/>
  </p:transition>
</p:sld>
</file>

<file path=ppt/theme/theme1.xml><?xml version="1.0" encoding="utf-8"?>
<a:theme xmlns:a="http://schemas.openxmlformats.org/drawingml/2006/main" name="TechDays 2012 Devs v1">
  <a:themeElements>
    <a:clrScheme name="Microsoft Colors">
      <a:dk1>
        <a:srgbClr val="000000"/>
      </a:dk1>
      <a:lt1>
        <a:srgbClr val="FFFFFF"/>
      </a:lt1>
      <a:dk2>
        <a:srgbClr val="3F3F3F"/>
      </a:dk2>
      <a:lt2>
        <a:srgbClr val="F2F2F2"/>
      </a:lt2>
      <a:accent1>
        <a:srgbClr val="00AEEF"/>
      </a:accent1>
      <a:accent2>
        <a:srgbClr val="8CC600"/>
      </a:accent2>
      <a:accent3>
        <a:srgbClr val="FF8A00"/>
      </a:accent3>
      <a:accent4>
        <a:srgbClr val="FF0097"/>
      </a:accent4>
      <a:accent5>
        <a:srgbClr val="0071BC"/>
      </a:accent5>
      <a:accent6>
        <a:srgbClr val="910091"/>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defRPr>
        </a:defPPr>
      </a:lstStyle>
    </a:txDef>
  </a:objectDefaults>
  <a:extraClrSchemeLst/>
</a:theme>
</file>

<file path=ppt/theme/theme2.xml><?xml version="1.0" encoding="utf-8"?>
<a:theme xmlns:a="http://schemas.openxmlformats.org/drawingml/2006/main" name="Metro Template Colored Titles Segoe UI 16x9">
  <a:themeElements>
    <a:clrScheme name="Microsoft Colors">
      <a:dk1>
        <a:srgbClr val="000000"/>
      </a:dk1>
      <a:lt1>
        <a:srgbClr val="FFFFFF"/>
      </a:lt1>
      <a:dk2>
        <a:srgbClr val="3F3F3F"/>
      </a:dk2>
      <a:lt2>
        <a:srgbClr val="F2F2F2"/>
      </a:lt2>
      <a:accent1>
        <a:srgbClr val="00AEEF"/>
      </a:accent1>
      <a:accent2>
        <a:srgbClr val="8CC600"/>
      </a:accent2>
      <a:accent3>
        <a:srgbClr val="FF8A00"/>
      </a:accent3>
      <a:accent4>
        <a:srgbClr val="FF0097"/>
      </a:accent4>
      <a:accent5>
        <a:srgbClr val="0071BC"/>
      </a:accent5>
      <a:accent6>
        <a:srgbClr val="910091"/>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gs>
                <a:gs pos="86000">
                  <a:schemeClr val="tx1"/>
                </a:gs>
              </a:gsLst>
              <a:lin ang="5400000" scaled="0"/>
            </a:gradFill>
            <a:latin typeface="Segoe UI Light" pitchFamily="34"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AD782177ECB24F489B6FFC2D5D3099D1" ma:contentTypeVersion="65" ma:contentTypeDescription="" ma:contentTypeScope="" ma:versionID="47160766eacd36269d2fd65704d81343">
  <xsd:schema xmlns:xsd="http://www.w3.org/2001/XMLSchema" xmlns:xs="http://www.w3.org/2001/XMLSchema" xmlns:p="http://schemas.microsoft.com/office/2006/metadata/properties" xmlns:ns1="http://schemas.microsoft.com/sharepoint/v3" xmlns:ns2="2295e2e7-0eeb-498e-8716-217bb2ee6ee3" xmlns:ns3="c6bb9d19-7926-47a4-9d93-93d54014735c" targetNamespace="http://schemas.microsoft.com/office/2006/metadata/properties" ma:root="true" ma:fieldsID="c832fa291f69295bc0d4e1b83a55794d" ns1:_="" ns2:_="" ns3:_="">
    <xsd:import namespace="http://schemas.microsoft.com/sharepoint/v3"/>
    <xsd:import namespace="2295e2e7-0eeb-498e-8716-217bb2ee6ee3"/>
    <xsd:import namespace="c6bb9d19-7926-47a4-9d93-93d54014735c"/>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2:TaxCatchAll" minOccurs="0"/>
                <xsd:element ref="ns2:ProductTaxHTField0" minOccurs="0"/>
                <xsd:element ref="ns2:TaxCatchAllLabel" minOccurs="0"/>
                <xsd:element ref="ns2:CampaignTaxHTField0" minOccurs="0"/>
                <xsd:element ref="ns2:TrackTaxHTField0" minOccurs="0"/>
                <xsd:element ref="ns2:Event_x0020_VenueTaxHTField0" minOccurs="0"/>
                <xsd:element ref="ns3:AudienceTaxHTField0" minOccurs="0"/>
                <xsd:element ref="ns2:Event_x0020_LocationTaxHTField0" minOccurs="0"/>
                <xsd:element ref="ns2:Event1TaxHTField0" minOccurs="0"/>
                <xsd:element ref="ns1:AverageRating" minOccurs="0"/>
                <xsd:element ref="ns1:Rating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1" nillable="true" ma:displayName="Rating (0-5)" ma:decimals="2" ma:description="Average value of all the ratings that have been submitted" ma:internalName="AverageRating" ma:readOnly="true">
      <xsd:simpleType>
        <xsd:restriction base="dms:Number"/>
      </xsd:simpleType>
    </xsd:element>
    <xsd:element name="RatingCount" ma:index="32" nillable="true" ma:displayName="Number of Ratings" ma:decimals="0" ma:description="Number of ratings submitted" ma:internalName="RatingCount" ma:readOnly="true">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97b7c527-f488-4fed-8d5b-5946c5598d72" ma:termSetId="723ec65c-d8cf-498e-87b8-c7868c2070aa" ma:anchorId="00000000-0000-0000-0000-000000000000" ma:open="false" ma:isKeyword="false">
      <xsd:complexType>
        <xsd:sequence>
          <xsd:element ref="pc:Terms" minOccurs="0" maxOccurs="1"/>
        </xsd:sequence>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CampaignTaxHTField0" ma:index="22" nillable="true" ma:taxonomy="true" ma:internalName="CampaignTaxHTField0" ma:taxonomyFieldName="Campaign" ma:displayName="Campaign" ma:default="" ma:fieldId="{bcb0c99d-b00c-42c6-a16b-e1e19731231d}" ma:sspId="97b7c527-f488-4fed-8d5b-5946c5598d72" ma:termSetId="138795c4-ffb5-4450-8dda-30da75617ce8" ma:anchorId="00000000-0000-0000-0000-000000000000"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97b7c527-f488-4fed-8d5b-5946c5598d72" ma:termSetId="0179c88a-9c61-48f9-822c-c3f082e6266e"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readOnly="false" ma:default="" ma:fieldId="{72225233-bea3-47c9-bcc0-70aff672e91a}" ma:sspId="97b7c527-f488-4fed-8d5b-5946c5598d72" ma:termSetId="5a094974-7eaf-4365-a0ec-3f33af6288c5"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97b7c527-f488-4fed-8d5b-5946c5598d72" ma:termSetId="b1d717b9-d701-42ce-97ea-d2b3fb10f90e" ma:anchorId="00000000-0000-0000-0000-000000000000" ma:open="true" ma:isKeyword="false">
      <xsd:complexType>
        <xsd:sequence>
          <xsd:element ref="pc:Terms" minOccurs="0" maxOccurs="1"/>
        </xsd:sequence>
      </xsd:complexType>
    </xsd:element>
    <xsd:element name="Event1TaxHTField0" ma:index="30" ma:taxonomy="true" ma:internalName="Event1TaxHTField0" ma:taxonomyFieldName="Event1" ma:displayName="Event Name" ma:readOnly="false" ma:default="" ma:fieldId="{173efa96-a0c5-4b7e-a5c5-ebf0027a79b9}" ma:sspId="97b7c527-f488-4fed-8d5b-5946c5598d72" ma:termSetId="9f06399b-0da0-4c2b-9299-a3eed5ae7f49"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c6bb9d19-7926-47a4-9d93-93d54014735c"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97b7c527-f488-4fed-8d5b-5946c5598d72" ma:termSetId="c7e95267-347d-4fd5-a34e-50bd1fa28ece"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 xsi:nil="true"/>
    <Event_x0020_Start_x0020_Date xmlns="2295e2e7-0eeb-498e-8716-217bb2ee6ee3" xsi:nil="true"/>
    <MS_x0020_Speaker xmlns="2295e2e7-0eeb-498e-8716-217bb2ee6ee3">
      <UserInfo>
        <DisplayName/>
        <AccountId xsi:nil="true"/>
        <AccountType/>
      </UserInfo>
    </MS_x0020_Speaker>
    <External_x0020_Speaker xmlns="2295e2e7-0eeb-498e-8716-217bb2ee6ee3" xsi:nil="true"/>
    <Session_x0020_Code xmlns="2295e2e7-0eeb-498e-8716-217bb2ee6ee3" xsi:nil="true"/>
    <ProductTaxHTField0 xmlns="2295e2e7-0eeb-498e-8716-217bb2ee6ee3">
      <Terms xmlns="http://schemas.microsoft.com/office/infopath/2007/PartnerControls"/>
    </ProductTaxHTField0>
    <Presentation_x0020_Date xmlns="2295e2e7-0eeb-498e-8716-217bb2ee6ee3" xsi:nil="true"/>
    <Event_x0020_LocationTaxHTField0 xmlns="2295e2e7-0eeb-498e-8716-217bb2ee6ee3">
      <Terms xmlns="http://schemas.microsoft.com/office/infopath/2007/PartnerControl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Unassigned</TermName>
          <TermId xmlns="http://schemas.microsoft.com/office/infopath/2007/PartnerControls">e51362f4-782c-41a8-bb7b-e0cfc8669933</TermId>
        </TermInfo>
      </Terms>
    </Event1TaxHTField0>
    <MS_x0020_Content_x0020_Owner xmlns="2295e2e7-0eeb-498e-8716-217bb2ee6ee3">
      <UserInfo>
        <DisplayName/>
        <AccountId xsi:nil="true"/>
        <AccountType/>
      </UserInfo>
    </MS_x0020_Content_x0020_Owner>
    <TaxCatchAll xmlns="2295e2e7-0eeb-498e-8716-217bb2ee6ee3">
      <Value>217</Value>
    </TaxCatchAll>
    <Event_x0020_VenueTaxHTField0 xmlns="2295e2e7-0eeb-498e-8716-217bb2ee6ee3">
      <Terms xmlns="http://schemas.microsoft.com/office/infopath/2007/PartnerControls"/>
    </Event_x0020_VenueTaxHTField0>
    <AudienceTaxHTField0 xmlns="c6bb9d19-7926-47a4-9d93-93d54014735c">
      <Terms xmlns="http://schemas.microsoft.com/office/infopath/2007/PartnerControls"/>
    </AudienceTaxHTField0>
    <AverageRating xmlns="http://schemas.microsoft.com/sharepoint/v3" xsi:nil="true"/>
  </documentManagement>
</p:properties>
</file>

<file path=customXml/itemProps1.xml><?xml version="1.0" encoding="utf-8"?>
<ds:datastoreItem xmlns:ds="http://schemas.openxmlformats.org/officeDocument/2006/customXml" ds:itemID="{9253FB22-03E3-4A41-BF56-63A021EAE4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295e2e7-0eeb-498e-8716-217bb2ee6ee3"/>
    <ds:schemaRef ds:uri="c6bb9d19-7926-47a4-9d93-93d54014735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http://schemas.openxmlformats.org/package/2006/metadata/core-properties"/>
    <ds:schemaRef ds:uri="http://purl.org/dc/dcmitype/"/>
    <ds:schemaRef ds:uri="http://schemas.microsoft.com/sharepoint/v3"/>
    <ds:schemaRef ds:uri="http://www.w3.org/XML/1998/namespace"/>
    <ds:schemaRef ds:uri="http://schemas.microsoft.com/office/2006/documentManagement/types"/>
    <ds:schemaRef ds:uri="http://purl.org/dc/elements/1.1/"/>
    <ds:schemaRef ds:uri="http://schemas.microsoft.com/office/infopath/2007/PartnerControls"/>
    <ds:schemaRef ds:uri="c6bb9d19-7926-47a4-9d93-93d54014735c"/>
    <ds:schemaRef ds:uri="2295e2e7-0eeb-498e-8716-217bb2ee6ee3"/>
    <ds:schemaRef ds:uri="http://schemas.microsoft.com/office/2006/metadata/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emplate>TechDays 2012 Devs v1</Template>
  <TotalTime>14415</TotalTime>
  <Words>2631</Words>
  <Application>Microsoft Office PowerPoint</Application>
  <PresentationFormat>Custom</PresentationFormat>
  <Paragraphs>331</Paragraphs>
  <Slides>98</Slides>
  <Notes>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98</vt:i4>
      </vt:variant>
    </vt:vector>
  </HeadingPairs>
  <TitlesOfParts>
    <vt:vector size="107" baseType="lpstr">
      <vt:lpstr>Arial</vt:lpstr>
      <vt:lpstr>Calibri</vt:lpstr>
      <vt:lpstr>Open Sans</vt:lpstr>
      <vt:lpstr>Segoe UI</vt:lpstr>
      <vt:lpstr>Segoe UI Light</vt:lpstr>
      <vt:lpstr>Segoe UI Semilight</vt:lpstr>
      <vt:lpstr>Wingdings</vt:lpstr>
      <vt:lpstr>TechDays 2012 Devs v1</vt:lpstr>
      <vt:lpstr>Metro Template Colored Titles Segoe UI 16x9</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&lt;Content Manager Name Here&gt;</Manager>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&lt;Event Name Here&gt;</dc:subject>
  <dc:creator>Helen George</dc:creator>
  <cp:keywords>&lt;Any Related Keywords&gt;</cp:keywords>
  <dc:description>Template: Saku Uchikawa, Microsoft Corporation
Formatting:
Event Date: 
Event Location: 
Audience Type: Internal</dc:description>
  <cp:lastModifiedBy>maruti makwana</cp:lastModifiedBy>
  <cp:revision>700</cp:revision>
  <dcterms:created xsi:type="dcterms:W3CDTF">2012-02-07T06:07:07Z</dcterms:created>
  <dcterms:modified xsi:type="dcterms:W3CDTF">2021-02-05T03:39:55Z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0x010100B88FC3ECA26D1C46B3C4C83281D2EB9C00AD782177ECB24F489B6FFC2D5D3099D1</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ies>
</file>