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18"/>
  </p:notesMasterIdLst>
  <p:handoutMasterIdLst>
    <p:handoutMasterId r:id="rId19"/>
  </p:handoutMasterIdLst>
  <p:sldIdLst>
    <p:sldId id="448" r:id="rId6"/>
    <p:sldId id="501" r:id="rId7"/>
    <p:sldId id="705" r:id="rId8"/>
    <p:sldId id="698" r:id="rId9"/>
    <p:sldId id="699" r:id="rId10"/>
    <p:sldId id="701" r:id="rId11"/>
    <p:sldId id="489" r:id="rId12"/>
    <p:sldId id="702" r:id="rId13"/>
    <p:sldId id="691" r:id="rId14"/>
    <p:sldId id="690" r:id="rId15"/>
    <p:sldId id="703" r:id="rId16"/>
    <p:sldId id="704" r:id="rId1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47083"/>
    <a:srgbClr val="797979"/>
    <a:srgbClr val="EE8200"/>
    <a:srgbClr val="00AEEF"/>
    <a:srgbClr val="FBFBFB"/>
    <a:srgbClr val="000000"/>
    <a:srgbClr val="929292"/>
    <a:srgbClr val="4D4D4D"/>
    <a:srgbClr val="F2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18" autoAdjust="0"/>
    <p:restoredTop sz="94055" autoAdjust="0"/>
  </p:normalViewPr>
  <p:slideViewPr>
    <p:cSldViewPr snapToGrid="0">
      <p:cViewPr varScale="1">
        <p:scale>
          <a:sx n="73" d="100"/>
          <a:sy n="73" d="100"/>
        </p:scale>
        <p:origin x="198"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12/6/2019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12/6/2019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1730" y="214953"/>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Microservices</a:t>
            </a:r>
          </a:p>
        </p:txBody>
      </p:sp>
    </p:spTree>
    <p:extLst>
      <p:ext uri="{BB962C8B-B14F-4D97-AF65-F5344CB8AC3E}">
        <p14:creationId xmlns:p14="http://schemas.microsoft.com/office/powerpoint/2010/main" val="21978281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CDD36D-785E-410E-8791-6B50EE92D39D}"/>
              </a:ext>
            </a:extLst>
          </p:cNvPr>
          <p:cNvSpPr/>
          <p:nvPr/>
        </p:nvSpPr>
        <p:spPr>
          <a:xfrm>
            <a:off x="3583576" y="276386"/>
            <a:ext cx="6092825" cy="1200329"/>
          </a:xfrm>
          <a:prstGeom prst="rect">
            <a:avLst/>
          </a:prstGeom>
        </p:spPr>
        <p:txBody>
          <a:bodyPr>
            <a:spAutoFit/>
          </a:bodyPr>
          <a:lstStyle/>
          <a:p>
            <a:pPr algn="just"/>
            <a:r>
              <a:rPr lang="en-IN" sz="2400" b="1" dirty="0">
                <a:solidFill>
                  <a:srgbClr val="4A4A4A"/>
                </a:solidFill>
                <a:latin typeface="Open Sans"/>
              </a:rPr>
              <a:t>Advantages Of Microservices</a:t>
            </a:r>
            <a:endParaRPr lang="en-IN" sz="2400" dirty="0">
              <a:solidFill>
                <a:srgbClr val="4A4A4A"/>
              </a:solidFill>
              <a:latin typeface="Open Sans"/>
            </a:endParaRPr>
          </a:p>
          <a:p>
            <a:br>
              <a:rPr lang="en-IN" sz="2400" dirty="0">
                <a:solidFill>
                  <a:srgbClr val="4A4A4A"/>
                </a:solidFill>
                <a:latin typeface="Open Sans"/>
              </a:rPr>
            </a:br>
            <a:endParaRPr lang="en-IN" sz="2400" dirty="0"/>
          </a:p>
        </p:txBody>
      </p:sp>
      <p:pic>
        <p:nvPicPr>
          <p:cNvPr id="3" name="Picture 2">
            <a:extLst>
              <a:ext uri="{FF2B5EF4-FFF2-40B4-BE49-F238E27FC236}">
                <a16:creationId xmlns:a16="http://schemas.microsoft.com/office/drawing/2014/main" id="{7323046F-1F6C-4DE6-AB81-CDED2E1FD6B9}"/>
              </a:ext>
            </a:extLst>
          </p:cNvPr>
          <p:cNvPicPr>
            <a:picLocks noChangeAspect="1"/>
          </p:cNvPicPr>
          <p:nvPr/>
        </p:nvPicPr>
        <p:blipFill>
          <a:blip r:embed="rId2"/>
          <a:stretch>
            <a:fillRect/>
          </a:stretch>
        </p:blipFill>
        <p:spPr>
          <a:xfrm>
            <a:off x="320040" y="1045387"/>
            <a:ext cx="11548744" cy="4466116"/>
          </a:xfrm>
          <a:prstGeom prst="rect">
            <a:avLst/>
          </a:prstGeom>
        </p:spPr>
      </p:pic>
      <p:sp>
        <p:nvSpPr>
          <p:cNvPr id="5" name="Rectangle 4">
            <a:extLst>
              <a:ext uri="{FF2B5EF4-FFF2-40B4-BE49-F238E27FC236}">
                <a16:creationId xmlns:a16="http://schemas.microsoft.com/office/drawing/2014/main" id="{BACB53BF-EF92-46BD-97CA-5588F1DE18B2}"/>
              </a:ext>
            </a:extLst>
          </p:cNvPr>
          <p:cNvSpPr/>
          <p:nvPr/>
        </p:nvSpPr>
        <p:spPr bwMode="auto">
          <a:xfrm>
            <a:off x="8634549" y="3853543"/>
            <a:ext cx="836023" cy="751114"/>
          </a:xfrm>
          <a:prstGeom prst="rect">
            <a:avLst/>
          </a:prstGeom>
          <a:solidFill>
            <a:srgbClr val="F470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IN"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a:extLst>
              <a:ext uri="{FF2B5EF4-FFF2-40B4-BE49-F238E27FC236}">
                <a16:creationId xmlns:a16="http://schemas.microsoft.com/office/drawing/2014/main" id="{C6729097-0E53-4642-A289-3E6A3E8AEF7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685" b="100000" l="0" r="100000">
                        <a14:foregroundMark x1="20705" y1="62360" x2="20705" y2="62360"/>
                      </a14:backgroundRemoval>
                    </a14:imgEffect>
                  </a14:imgLayer>
                </a14:imgProps>
              </a:ext>
            </a:extLst>
          </a:blip>
          <a:stretch>
            <a:fillRect/>
          </a:stretch>
        </p:blipFill>
        <p:spPr>
          <a:xfrm>
            <a:off x="8634549" y="3928475"/>
            <a:ext cx="766763" cy="601250"/>
          </a:xfrm>
          <a:prstGeom prst="rect">
            <a:avLst/>
          </a:prstGeom>
        </p:spPr>
      </p:pic>
    </p:spTree>
    <p:extLst>
      <p:ext uri="{BB962C8B-B14F-4D97-AF65-F5344CB8AC3E}">
        <p14:creationId xmlns:p14="http://schemas.microsoft.com/office/powerpoint/2010/main" val="7597611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E918BD-331A-4164-8A53-35471C9D98AE}"/>
              </a:ext>
            </a:extLst>
          </p:cNvPr>
          <p:cNvPicPr>
            <a:picLocks noChangeAspect="1"/>
          </p:cNvPicPr>
          <p:nvPr/>
        </p:nvPicPr>
        <p:blipFill>
          <a:blip r:embed="rId2"/>
          <a:stretch>
            <a:fillRect/>
          </a:stretch>
        </p:blipFill>
        <p:spPr>
          <a:xfrm>
            <a:off x="-1" y="5132"/>
            <a:ext cx="12188825" cy="6852868"/>
          </a:xfrm>
          <a:prstGeom prst="rect">
            <a:avLst/>
          </a:prstGeom>
        </p:spPr>
      </p:pic>
    </p:spTree>
    <p:extLst>
      <p:ext uri="{BB962C8B-B14F-4D97-AF65-F5344CB8AC3E}">
        <p14:creationId xmlns:p14="http://schemas.microsoft.com/office/powerpoint/2010/main" val="1185965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09ECBF-4CE6-4FB3-9F8A-A77ECD625498}"/>
              </a:ext>
            </a:extLst>
          </p:cNvPr>
          <p:cNvSpPr/>
          <p:nvPr/>
        </p:nvSpPr>
        <p:spPr>
          <a:xfrm>
            <a:off x="513806" y="409198"/>
            <a:ext cx="11295017" cy="4524315"/>
          </a:xfrm>
          <a:prstGeom prst="rect">
            <a:avLst/>
          </a:prstGeom>
        </p:spPr>
        <p:txBody>
          <a:bodyPr wrap="square">
            <a:spAutoFit/>
          </a:bodyPr>
          <a:lstStyle/>
          <a:p>
            <a:r>
              <a:rPr lang="en-US" sz="2400" dirty="0">
                <a:solidFill>
                  <a:srgbClr val="171717"/>
                </a:solidFill>
                <a:latin typeface="Segoe UI" panose="020B0502040204020203" pitchFamily="34" charset="0"/>
              </a:rPr>
              <a:t>Azure Kubernetes Service (AKS) makes it simple to deploy a managed Kubernetes cluster in Azure. AKS reduces the complexity and operational overhead of managing Kubernetes by offloading much of that responsibility to Azure. As a hosted Kubernetes service, Azure handles critical tasks like health monitoring and maintenance for you. The Kubernetes masters are managed by Azure. You only manage and maintain the agent nodes. As a managed Kubernetes service, AKS is free - you only pay for the agent nodes within your clusters, not for the masters.</a:t>
            </a:r>
          </a:p>
          <a:p>
            <a:endParaRPr lang="en-US" sz="2400" dirty="0">
              <a:solidFill>
                <a:srgbClr val="171717"/>
              </a:solidFill>
              <a:latin typeface="Segoe UI" panose="020B0502040204020203" pitchFamily="34" charset="0"/>
            </a:endParaRPr>
          </a:p>
          <a:p>
            <a:r>
              <a:rPr lang="en-US" sz="2400" dirty="0">
                <a:solidFill>
                  <a:srgbClr val="171717"/>
                </a:solidFill>
                <a:latin typeface="Segoe UI" panose="020B0502040204020203" pitchFamily="34" charset="0"/>
              </a:rPr>
              <a:t>You can create an AKS cluster in the Azure portal, with the Azure CLI, or template driven deployment options such as Resource Manager templates and Terraform. When you deploy an AKS cluster, the Kubernetes master and all nodes are deployed and configured for you.</a:t>
            </a:r>
            <a:endParaRPr lang="en-US" sz="2400" b="0" i="0" dirty="0">
              <a:solidFill>
                <a:srgbClr val="171717"/>
              </a:solidFill>
              <a:effectLst/>
              <a:latin typeface="Segoe UI" panose="020B0502040204020203" pitchFamily="34" charset="0"/>
            </a:endParaRPr>
          </a:p>
        </p:txBody>
      </p:sp>
    </p:spTree>
    <p:extLst>
      <p:ext uri="{BB962C8B-B14F-4D97-AF65-F5344CB8AC3E}">
        <p14:creationId xmlns:p14="http://schemas.microsoft.com/office/powerpoint/2010/main" val="18792693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56" y="1787"/>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5" name="Content Placeholder 3"/>
          <p:cNvSpPr txBox="1">
            <a:spLocks/>
          </p:cNvSpPr>
          <p:nvPr/>
        </p:nvSpPr>
        <p:spPr>
          <a:xfrm>
            <a:off x="1409143" y="786956"/>
            <a:ext cx="1572075"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Azure</a:t>
            </a:r>
          </a:p>
        </p:txBody>
      </p:sp>
      <p:sp>
        <p:nvSpPr>
          <p:cNvPr id="6" name="Content Placeholder 3"/>
          <p:cNvSpPr txBox="1">
            <a:spLocks/>
          </p:cNvSpPr>
          <p:nvPr/>
        </p:nvSpPr>
        <p:spPr>
          <a:xfrm>
            <a:off x="379687" y="1856688"/>
            <a:ext cx="260153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Docker</a:t>
            </a:r>
          </a:p>
        </p:txBody>
      </p:sp>
      <p:sp>
        <p:nvSpPr>
          <p:cNvPr id="7" name="Content Placeholder 3"/>
          <p:cNvSpPr txBox="1">
            <a:spLocks/>
          </p:cNvSpPr>
          <p:nvPr/>
        </p:nvSpPr>
        <p:spPr>
          <a:xfrm>
            <a:off x="2844935" y="976938"/>
            <a:ext cx="33487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serverless</a:t>
            </a:r>
          </a:p>
        </p:txBody>
      </p:sp>
      <p:sp>
        <p:nvSpPr>
          <p:cNvPr id="8" name="Content Placeholder 3"/>
          <p:cNvSpPr txBox="1">
            <a:spLocks/>
          </p:cNvSpPr>
          <p:nvPr/>
        </p:nvSpPr>
        <p:spPr>
          <a:xfrm>
            <a:off x="3049063" y="2326170"/>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Container</a:t>
            </a:r>
          </a:p>
        </p:txBody>
      </p:sp>
      <p:sp>
        <p:nvSpPr>
          <p:cNvPr id="9" name="Content Placeholder 3"/>
          <p:cNvSpPr txBox="1">
            <a:spLocks/>
          </p:cNvSpPr>
          <p:nvPr/>
        </p:nvSpPr>
        <p:spPr>
          <a:xfrm>
            <a:off x="2952035" y="3872525"/>
            <a:ext cx="467743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API management</a:t>
            </a:r>
          </a:p>
        </p:txBody>
      </p:sp>
      <p:sp>
        <p:nvSpPr>
          <p:cNvPr id="10" name="Content Placeholder 3"/>
          <p:cNvSpPr txBox="1">
            <a:spLocks/>
          </p:cNvSpPr>
          <p:nvPr/>
        </p:nvSpPr>
        <p:spPr>
          <a:xfrm>
            <a:off x="2540134" y="4861998"/>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Monitor</a:t>
            </a:r>
          </a:p>
        </p:txBody>
      </p:sp>
      <p:sp>
        <p:nvSpPr>
          <p:cNvPr id="15" name="Content Placeholder 3"/>
          <p:cNvSpPr txBox="1">
            <a:spLocks/>
          </p:cNvSpPr>
          <p:nvPr/>
        </p:nvSpPr>
        <p:spPr>
          <a:xfrm>
            <a:off x="149582" y="4448653"/>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VMSS</a:t>
            </a:r>
          </a:p>
        </p:txBody>
      </p:sp>
      <p:sp>
        <p:nvSpPr>
          <p:cNvPr id="23" name="Content Placeholder 3"/>
          <p:cNvSpPr txBox="1">
            <a:spLocks/>
          </p:cNvSpPr>
          <p:nvPr/>
        </p:nvSpPr>
        <p:spPr>
          <a:xfrm>
            <a:off x="149582" y="312063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ARM templates</a:t>
            </a:r>
          </a:p>
        </p:txBody>
      </p:sp>
      <p:sp>
        <p:nvSpPr>
          <p:cNvPr id="24" name="Content Placeholder 3"/>
          <p:cNvSpPr txBox="1">
            <a:spLocks/>
          </p:cNvSpPr>
          <p:nvPr/>
        </p:nvSpPr>
        <p:spPr>
          <a:xfrm>
            <a:off x="6622221" y="1896230"/>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Image</a:t>
            </a:r>
          </a:p>
        </p:txBody>
      </p:sp>
      <p:sp>
        <p:nvSpPr>
          <p:cNvPr id="30" name="Content Placeholder 3"/>
          <p:cNvSpPr txBox="1">
            <a:spLocks/>
          </p:cNvSpPr>
          <p:nvPr/>
        </p:nvSpPr>
        <p:spPr>
          <a:xfrm>
            <a:off x="4800711" y="4660081"/>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AKS</a:t>
            </a:r>
          </a:p>
        </p:txBody>
      </p:sp>
      <p:sp>
        <p:nvSpPr>
          <p:cNvPr id="36" name="Content Placeholder 3"/>
          <p:cNvSpPr txBox="1">
            <a:spLocks/>
          </p:cNvSpPr>
          <p:nvPr/>
        </p:nvSpPr>
        <p:spPr>
          <a:xfrm>
            <a:off x="5684748" y="76453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microservices</a:t>
            </a:r>
          </a:p>
        </p:txBody>
      </p:sp>
      <p:sp>
        <p:nvSpPr>
          <p:cNvPr id="37" name="Content Placeholder 3">
            <a:extLst>
              <a:ext uri="{FF2B5EF4-FFF2-40B4-BE49-F238E27FC236}">
                <a16:creationId xmlns:a16="http://schemas.microsoft.com/office/drawing/2014/main" id="{C2D7FD8D-BE30-44DF-A98C-1C778BA8E161}"/>
              </a:ext>
            </a:extLst>
          </p:cNvPr>
          <p:cNvSpPr txBox="1">
            <a:spLocks/>
          </p:cNvSpPr>
          <p:nvPr/>
        </p:nvSpPr>
        <p:spPr>
          <a:xfrm>
            <a:off x="7843093" y="5374921"/>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PowerShell</a:t>
            </a:r>
          </a:p>
        </p:txBody>
      </p:sp>
      <p:sp>
        <p:nvSpPr>
          <p:cNvPr id="26" name="Content Placeholder 3">
            <a:extLst>
              <a:ext uri="{FF2B5EF4-FFF2-40B4-BE49-F238E27FC236}">
                <a16:creationId xmlns:a16="http://schemas.microsoft.com/office/drawing/2014/main" id="{591BBF06-94C2-48EB-B746-9E253566E5FF}"/>
              </a:ext>
            </a:extLst>
          </p:cNvPr>
          <p:cNvSpPr txBox="1">
            <a:spLocks/>
          </p:cNvSpPr>
          <p:nvPr/>
        </p:nvSpPr>
        <p:spPr>
          <a:xfrm>
            <a:off x="5173125" y="2938814"/>
            <a:ext cx="4114566"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Service Principal</a:t>
            </a:r>
          </a:p>
        </p:txBody>
      </p:sp>
      <p:sp>
        <p:nvSpPr>
          <p:cNvPr id="19" name="Content Placeholder 3">
            <a:extLst>
              <a:ext uri="{FF2B5EF4-FFF2-40B4-BE49-F238E27FC236}">
                <a16:creationId xmlns:a16="http://schemas.microsoft.com/office/drawing/2014/main" id="{A0FF76DF-7513-4BB3-B4BC-D8C3F8243ACB}"/>
              </a:ext>
            </a:extLst>
          </p:cNvPr>
          <p:cNvSpPr txBox="1">
            <a:spLocks/>
          </p:cNvSpPr>
          <p:nvPr/>
        </p:nvSpPr>
        <p:spPr>
          <a:xfrm>
            <a:off x="8281027" y="311372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err="1"/>
              <a:t>kubctl</a:t>
            </a:r>
            <a:endParaRPr lang="en-US" sz="3732" dirty="0"/>
          </a:p>
        </p:txBody>
      </p:sp>
      <p:sp>
        <p:nvSpPr>
          <p:cNvPr id="20" name="Content Placeholder 3">
            <a:extLst>
              <a:ext uri="{FF2B5EF4-FFF2-40B4-BE49-F238E27FC236}">
                <a16:creationId xmlns:a16="http://schemas.microsoft.com/office/drawing/2014/main" id="{6FC65D42-27DA-4CA7-992D-A6A7DC7A6E6E}"/>
              </a:ext>
            </a:extLst>
          </p:cNvPr>
          <p:cNvSpPr txBox="1">
            <a:spLocks/>
          </p:cNvSpPr>
          <p:nvPr/>
        </p:nvSpPr>
        <p:spPr>
          <a:xfrm>
            <a:off x="7711103" y="421782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swagger</a:t>
            </a:r>
          </a:p>
        </p:txBody>
      </p:sp>
      <p:sp>
        <p:nvSpPr>
          <p:cNvPr id="21" name="Content Placeholder 3">
            <a:extLst>
              <a:ext uri="{FF2B5EF4-FFF2-40B4-BE49-F238E27FC236}">
                <a16:creationId xmlns:a16="http://schemas.microsoft.com/office/drawing/2014/main" id="{8484668F-43F6-40C0-B67B-3FA28879A2C1}"/>
              </a:ext>
            </a:extLst>
          </p:cNvPr>
          <p:cNvSpPr txBox="1">
            <a:spLocks/>
          </p:cNvSpPr>
          <p:nvPr/>
        </p:nvSpPr>
        <p:spPr>
          <a:xfrm>
            <a:off x="8317739" y="1143221"/>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Cloud</a:t>
            </a:r>
          </a:p>
        </p:txBody>
      </p:sp>
      <p:sp>
        <p:nvSpPr>
          <p:cNvPr id="22" name="Content Placeholder 3">
            <a:extLst>
              <a:ext uri="{FF2B5EF4-FFF2-40B4-BE49-F238E27FC236}">
                <a16:creationId xmlns:a16="http://schemas.microsoft.com/office/drawing/2014/main" id="{FAFFE35F-4453-4F11-AF4D-A38C94280DC8}"/>
              </a:ext>
            </a:extLst>
          </p:cNvPr>
          <p:cNvSpPr txBox="1">
            <a:spLocks/>
          </p:cNvSpPr>
          <p:nvPr/>
        </p:nvSpPr>
        <p:spPr>
          <a:xfrm>
            <a:off x="18356" y="5498517"/>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Identity</a:t>
            </a:r>
          </a:p>
        </p:txBody>
      </p:sp>
      <p:sp>
        <p:nvSpPr>
          <p:cNvPr id="25" name="Content Placeholder 3">
            <a:extLst>
              <a:ext uri="{FF2B5EF4-FFF2-40B4-BE49-F238E27FC236}">
                <a16:creationId xmlns:a16="http://schemas.microsoft.com/office/drawing/2014/main" id="{B3677925-40CF-438D-8766-74B6A83E4F4F}"/>
              </a:ext>
            </a:extLst>
          </p:cNvPr>
          <p:cNvSpPr txBox="1">
            <a:spLocks/>
          </p:cNvSpPr>
          <p:nvPr/>
        </p:nvSpPr>
        <p:spPr>
          <a:xfrm>
            <a:off x="4118731" y="5603679"/>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API</a:t>
            </a:r>
          </a:p>
        </p:txBody>
      </p:sp>
    </p:spTree>
    <p:extLst>
      <p:ext uri="{BB962C8B-B14F-4D97-AF65-F5344CB8AC3E}">
        <p14:creationId xmlns:p14="http://schemas.microsoft.com/office/powerpoint/2010/main" val="25489082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1730" y="214953"/>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Microservices</a:t>
            </a:r>
          </a:p>
        </p:txBody>
      </p:sp>
      <p:sp>
        <p:nvSpPr>
          <p:cNvPr id="4" name="TextBox 3"/>
          <p:cNvSpPr txBox="1"/>
          <p:nvPr/>
        </p:nvSpPr>
        <p:spPr>
          <a:xfrm>
            <a:off x="300448" y="1319348"/>
            <a:ext cx="11064239" cy="3693319"/>
          </a:xfrm>
          <a:prstGeom prst="rect">
            <a:avLst/>
          </a:prstGeom>
          <a:noFill/>
        </p:spPr>
        <p:txBody>
          <a:bodyPr wrap="square" lIns="0" tIns="0" rIns="0" bIns="0" rtlCol="0">
            <a:spAutoFit/>
          </a:bodyPr>
          <a:lstStyle/>
          <a:p>
            <a:r>
              <a:rPr lang="en-US" sz="2400" dirty="0">
                <a:latin typeface="Calibri Light" panose="020F0302020204030204" pitchFamily="34" charset="0"/>
                <a:cs typeface="Calibri Light" panose="020F0302020204030204" pitchFamily="34" charset="0"/>
              </a:rPr>
              <a:t>Microservices - also known as the microservice architecture - is an architectural style that structures an application as a collection of services that are</a:t>
            </a:r>
          </a:p>
          <a:p>
            <a:pPr marL="342900" indent="-34290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Highly maintainable and testable</a:t>
            </a:r>
          </a:p>
          <a:p>
            <a:pPr marL="342900" indent="-34290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Loosely coupled</a:t>
            </a:r>
          </a:p>
          <a:p>
            <a:pPr marL="342900" indent="-34290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Independently deployable</a:t>
            </a:r>
          </a:p>
          <a:p>
            <a:pPr marL="342900" indent="-34290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Organized around business capabilities</a:t>
            </a:r>
          </a:p>
          <a:p>
            <a:pPr marL="342900" indent="-342900">
              <a:buFont typeface="Arial" panose="020B0604020202020204" pitchFamily="34" charset="0"/>
              <a:buChar char="•"/>
            </a:pPr>
            <a:r>
              <a:rPr lang="en-US" sz="2400" dirty="0">
                <a:latin typeface="Calibri Light" panose="020F0302020204030204" pitchFamily="34" charset="0"/>
                <a:cs typeface="Calibri Light" panose="020F0302020204030204" pitchFamily="34" charset="0"/>
              </a:rPr>
              <a:t>Owned by a small team</a:t>
            </a:r>
          </a:p>
          <a:p>
            <a:r>
              <a:rPr lang="en-US" sz="2400" dirty="0">
                <a:latin typeface="Calibri Light" panose="020F0302020204030204" pitchFamily="34" charset="0"/>
                <a:cs typeface="Calibri Light" panose="020F0302020204030204" pitchFamily="34" charset="0"/>
              </a:rPr>
              <a:t>The microservice architecture enables the rapid, frequent and reliable delivery of large, complex application as a collection of small autonomous services, modeled around a </a:t>
            </a:r>
            <a:r>
              <a:rPr lang="en-US" sz="2400" b="1" dirty="0">
                <a:latin typeface="Calibri Light" panose="020F0302020204030204" pitchFamily="34" charset="0"/>
                <a:cs typeface="Calibri Light" panose="020F0302020204030204" pitchFamily="34" charset="0"/>
              </a:rPr>
              <a:t>business domain.</a:t>
            </a:r>
            <a:endParaRPr lang="en-IN" sz="34400" dirty="0">
              <a:gradFill>
                <a:gsLst>
                  <a:gs pos="0">
                    <a:schemeClr val="tx1">
                      <a:lumMod val="75000"/>
                      <a:lumOff val="25000"/>
                    </a:schemeClr>
                  </a:gs>
                  <a:gs pos="80000">
                    <a:schemeClr val="tx1">
                      <a:lumMod val="65000"/>
                      <a:lumOff val="35000"/>
                    </a:schemeClr>
                  </a:gs>
                </a:gsLst>
                <a:lin ang="16200000" scaled="0"/>
              </a:gra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83304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8B2636-96A3-45B8-BF30-86B78DC78505}"/>
              </a:ext>
            </a:extLst>
          </p:cNvPr>
          <p:cNvSpPr/>
          <p:nvPr/>
        </p:nvSpPr>
        <p:spPr>
          <a:xfrm>
            <a:off x="422365" y="467138"/>
            <a:ext cx="11229704" cy="830997"/>
          </a:xfrm>
          <a:prstGeom prst="rect">
            <a:avLst/>
          </a:prstGeom>
        </p:spPr>
        <p:txBody>
          <a:bodyPr wrap="square">
            <a:spAutoFit/>
          </a:bodyPr>
          <a:lstStyle/>
          <a:p>
            <a:r>
              <a:rPr lang="en-US" sz="2400" dirty="0">
                <a:solidFill>
                  <a:srgbClr val="4A4A4A"/>
                </a:solidFill>
                <a:latin typeface="Calibri Light" panose="020F0302020204030204" pitchFamily="34" charset="0"/>
                <a:cs typeface="Calibri Light" panose="020F0302020204030204" pitchFamily="34" charset="0"/>
              </a:rPr>
              <a:t>In Microservice Architecture, each service is </a:t>
            </a:r>
            <a:r>
              <a:rPr lang="en-US" sz="2400" b="1" dirty="0">
                <a:solidFill>
                  <a:srgbClr val="4A4A4A"/>
                </a:solidFill>
                <a:latin typeface="Calibri Light" panose="020F0302020204030204" pitchFamily="34" charset="0"/>
                <a:cs typeface="Calibri Light" panose="020F0302020204030204" pitchFamily="34" charset="0"/>
              </a:rPr>
              <a:t>self-contained</a:t>
            </a:r>
            <a:r>
              <a:rPr lang="en-US" sz="2400" dirty="0">
                <a:solidFill>
                  <a:srgbClr val="4A4A4A"/>
                </a:solidFill>
                <a:latin typeface="Calibri Light" panose="020F0302020204030204" pitchFamily="34" charset="0"/>
                <a:cs typeface="Calibri Light" panose="020F0302020204030204" pitchFamily="34" charset="0"/>
              </a:rPr>
              <a:t> and implements a </a:t>
            </a:r>
            <a:r>
              <a:rPr lang="en-US" sz="2400" b="1" dirty="0">
                <a:solidFill>
                  <a:srgbClr val="4A4A4A"/>
                </a:solidFill>
                <a:latin typeface="Calibri Light" panose="020F0302020204030204" pitchFamily="34" charset="0"/>
                <a:cs typeface="Calibri Light" panose="020F0302020204030204" pitchFamily="34" charset="0"/>
              </a:rPr>
              <a:t>single business capability.</a:t>
            </a:r>
            <a:endParaRPr lang="en-IN" sz="2400" dirty="0">
              <a:latin typeface="Calibri Light" panose="020F0302020204030204" pitchFamily="34" charset="0"/>
              <a:cs typeface="Calibri Light" panose="020F0302020204030204" pitchFamily="34" charset="0"/>
            </a:endParaRPr>
          </a:p>
        </p:txBody>
      </p:sp>
      <p:pic>
        <p:nvPicPr>
          <p:cNvPr id="3" name="Picture 2">
            <a:extLst>
              <a:ext uri="{FF2B5EF4-FFF2-40B4-BE49-F238E27FC236}">
                <a16:creationId xmlns:a16="http://schemas.microsoft.com/office/drawing/2014/main" id="{16429650-DFD5-4659-BCDF-5987EBB4334D}"/>
              </a:ext>
            </a:extLst>
          </p:cNvPr>
          <p:cNvPicPr>
            <a:picLocks noChangeAspect="1"/>
          </p:cNvPicPr>
          <p:nvPr/>
        </p:nvPicPr>
        <p:blipFill>
          <a:blip r:embed="rId2"/>
          <a:stretch>
            <a:fillRect/>
          </a:stretch>
        </p:blipFill>
        <p:spPr>
          <a:xfrm>
            <a:off x="1272629" y="1495133"/>
            <a:ext cx="8459200" cy="3867734"/>
          </a:xfrm>
          <a:prstGeom prst="rect">
            <a:avLst/>
          </a:prstGeom>
        </p:spPr>
      </p:pic>
      <p:sp>
        <p:nvSpPr>
          <p:cNvPr id="4" name="Rectangle 3">
            <a:extLst>
              <a:ext uri="{FF2B5EF4-FFF2-40B4-BE49-F238E27FC236}">
                <a16:creationId xmlns:a16="http://schemas.microsoft.com/office/drawing/2014/main" id="{22F6AABF-1C03-44DE-9AAD-41E327363E1B}"/>
              </a:ext>
            </a:extLst>
          </p:cNvPr>
          <p:cNvSpPr/>
          <p:nvPr/>
        </p:nvSpPr>
        <p:spPr>
          <a:xfrm>
            <a:off x="618309" y="5744531"/>
            <a:ext cx="10759440" cy="369332"/>
          </a:xfrm>
          <a:prstGeom prst="rect">
            <a:avLst/>
          </a:prstGeom>
        </p:spPr>
        <p:txBody>
          <a:bodyPr wrap="square">
            <a:spAutoFit/>
          </a:bodyPr>
          <a:lstStyle/>
          <a:p>
            <a:r>
              <a:rPr lang="en-US" dirty="0">
                <a:solidFill>
                  <a:srgbClr val="4A4A4A"/>
                </a:solidFill>
                <a:latin typeface="Open Sans"/>
              </a:rPr>
              <a:t>Consider an E-commerce application as a use-case to understand the difference between both of them.</a:t>
            </a:r>
            <a:endParaRPr lang="en-IN" dirty="0"/>
          </a:p>
        </p:txBody>
      </p:sp>
    </p:spTree>
    <p:extLst>
      <p:ext uri="{BB962C8B-B14F-4D97-AF65-F5344CB8AC3E}">
        <p14:creationId xmlns:p14="http://schemas.microsoft.com/office/powerpoint/2010/main" val="14700701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988138-945C-447E-AA9F-B9F4819490CE}"/>
              </a:ext>
            </a:extLst>
          </p:cNvPr>
          <p:cNvSpPr/>
          <p:nvPr/>
        </p:nvSpPr>
        <p:spPr>
          <a:xfrm>
            <a:off x="552995" y="305025"/>
            <a:ext cx="11099074" cy="1077218"/>
          </a:xfrm>
          <a:prstGeom prst="rect">
            <a:avLst/>
          </a:prstGeom>
        </p:spPr>
        <p:txBody>
          <a:bodyPr wrap="square">
            <a:spAutoFit/>
          </a:bodyPr>
          <a:lstStyle/>
          <a:p>
            <a:r>
              <a:rPr lang="en-US" sz="3200" cap="all" dirty="0"/>
              <a:t>WHY SHOULD WE USE </a:t>
            </a:r>
            <a:r>
              <a:rPr lang="en-US" sz="3200" cap="all" dirty="0">
                <a:solidFill>
                  <a:schemeClr val="accent3"/>
                </a:solidFill>
              </a:rPr>
              <a:t>MICROSERVICES</a:t>
            </a:r>
            <a:r>
              <a:rPr lang="en-US" sz="3200" cap="all" dirty="0"/>
              <a:t> INSTEAD OF A </a:t>
            </a:r>
            <a:r>
              <a:rPr lang="en-US" sz="3200" cap="all" dirty="0">
                <a:solidFill>
                  <a:srgbClr val="FF0000"/>
                </a:solidFill>
              </a:rPr>
              <a:t>MONOLITHIC</a:t>
            </a:r>
            <a:r>
              <a:rPr lang="en-US" sz="3200" cap="all" dirty="0"/>
              <a:t> APPROACH?</a:t>
            </a:r>
          </a:p>
        </p:txBody>
      </p:sp>
      <p:sp>
        <p:nvSpPr>
          <p:cNvPr id="3" name="Rectangle 2">
            <a:extLst>
              <a:ext uri="{FF2B5EF4-FFF2-40B4-BE49-F238E27FC236}">
                <a16:creationId xmlns:a16="http://schemas.microsoft.com/office/drawing/2014/main" id="{A97D7551-F753-4A69-9034-097AD97174CE}"/>
              </a:ext>
            </a:extLst>
          </p:cNvPr>
          <p:cNvSpPr/>
          <p:nvPr/>
        </p:nvSpPr>
        <p:spPr>
          <a:xfrm>
            <a:off x="552995" y="1896202"/>
            <a:ext cx="10654936" cy="4093428"/>
          </a:xfrm>
          <a:prstGeom prst="rect">
            <a:avLst/>
          </a:prstGeom>
        </p:spPr>
        <p:txBody>
          <a:bodyPr wrap="square">
            <a:spAutoFit/>
          </a:bodyPr>
          <a:lstStyle/>
          <a:p>
            <a:pPr marL="285750" indent="-285750">
              <a:spcBef>
                <a:spcPts val="600"/>
              </a:spcBef>
              <a:buFont typeface="Wingdings" panose="05000000000000000000" pitchFamily="2" charset="2"/>
              <a:buChar char="ü"/>
            </a:pPr>
            <a:r>
              <a:rPr lang="en-US" sz="2400" dirty="0">
                <a:latin typeface="Roboto"/>
              </a:rPr>
              <a:t>Microservices are smaller in size</a:t>
            </a:r>
          </a:p>
          <a:p>
            <a:pPr marL="285750" indent="-285750">
              <a:spcBef>
                <a:spcPts val="600"/>
              </a:spcBef>
              <a:buFont typeface="Wingdings" panose="05000000000000000000" pitchFamily="2" charset="2"/>
              <a:buChar char="ü"/>
            </a:pPr>
            <a:r>
              <a:rPr lang="en-US" sz="2400" dirty="0">
                <a:latin typeface="Roboto"/>
              </a:rPr>
              <a:t>Microservices are easier to develop, deploy, and debug, because a fix only needs to be deployed onto the microservice with the bug, instead of across the board</a:t>
            </a:r>
          </a:p>
          <a:p>
            <a:pPr marL="285750" indent="-285750">
              <a:spcBef>
                <a:spcPts val="600"/>
              </a:spcBef>
              <a:buFont typeface="Wingdings" panose="05000000000000000000" pitchFamily="2" charset="2"/>
              <a:buChar char="ü"/>
            </a:pPr>
            <a:r>
              <a:rPr lang="en-US" sz="2400" dirty="0">
                <a:latin typeface="Roboto"/>
              </a:rPr>
              <a:t>Microservices can be scaled quickly and can be reused among different projects</a:t>
            </a:r>
          </a:p>
          <a:p>
            <a:pPr marL="285750" indent="-285750">
              <a:spcBef>
                <a:spcPts val="600"/>
              </a:spcBef>
              <a:buFont typeface="Wingdings" panose="05000000000000000000" pitchFamily="2" charset="2"/>
              <a:buChar char="ü"/>
            </a:pPr>
            <a:r>
              <a:rPr lang="en-US" sz="2400" dirty="0">
                <a:latin typeface="Roboto"/>
              </a:rPr>
              <a:t>Microservices work well with containers like Docker</a:t>
            </a:r>
          </a:p>
          <a:p>
            <a:pPr marL="285750" indent="-285750">
              <a:spcBef>
                <a:spcPts val="600"/>
              </a:spcBef>
              <a:buFont typeface="Wingdings" panose="05000000000000000000" pitchFamily="2" charset="2"/>
              <a:buChar char="ü"/>
            </a:pPr>
            <a:r>
              <a:rPr lang="en-US" sz="2400" dirty="0">
                <a:latin typeface="Roboto"/>
              </a:rPr>
              <a:t>Microservices are independent of each other, meaning that if one of the microservices goes down, there is little risk of the full application shutting down</a:t>
            </a:r>
            <a:endParaRPr lang="en-US" sz="2400" b="0" i="0" dirty="0">
              <a:effectLst/>
              <a:latin typeface="Roboto"/>
            </a:endParaRPr>
          </a:p>
        </p:txBody>
      </p:sp>
    </p:spTree>
    <p:extLst>
      <p:ext uri="{BB962C8B-B14F-4D97-AF65-F5344CB8AC3E}">
        <p14:creationId xmlns:p14="http://schemas.microsoft.com/office/powerpoint/2010/main" val="7647795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Logical diagram of microservices architecture style">
            <a:extLst>
              <a:ext uri="{FF2B5EF4-FFF2-40B4-BE49-F238E27FC236}">
                <a16:creationId xmlns:a16="http://schemas.microsoft.com/office/drawing/2014/main" id="{4A252EAA-16A3-47DD-B78E-4C6F1F8CFBFF}"/>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DBCAD536-7E8E-4075-8FA1-27BD62FCDFE9}"/>
              </a:ext>
            </a:extLst>
          </p:cNvPr>
          <p:cNvPicPr>
            <a:picLocks noChangeAspect="1"/>
          </p:cNvPicPr>
          <p:nvPr/>
        </p:nvPicPr>
        <p:blipFill>
          <a:blip r:embed="rId2"/>
          <a:stretch>
            <a:fillRect/>
          </a:stretch>
        </p:blipFill>
        <p:spPr>
          <a:xfrm>
            <a:off x="372801" y="1246659"/>
            <a:ext cx="9868479" cy="5359132"/>
          </a:xfrm>
          <a:prstGeom prst="rect">
            <a:avLst/>
          </a:prstGeom>
        </p:spPr>
      </p:pic>
      <p:sp>
        <p:nvSpPr>
          <p:cNvPr id="4" name="Rectangle 3">
            <a:extLst>
              <a:ext uri="{FF2B5EF4-FFF2-40B4-BE49-F238E27FC236}">
                <a16:creationId xmlns:a16="http://schemas.microsoft.com/office/drawing/2014/main" id="{1032583C-9F46-4AA2-ACC6-E48B513BE68A}"/>
              </a:ext>
            </a:extLst>
          </p:cNvPr>
          <p:cNvSpPr/>
          <p:nvPr/>
        </p:nvSpPr>
        <p:spPr>
          <a:xfrm>
            <a:off x="372801" y="252209"/>
            <a:ext cx="4741426" cy="461665"/>
          </a:xfrm>
          <a:prstGeom prst="rect">
            <a:avLst/>
          </a:prstGeom>
        </p:spPr>
        <p:txBody>
          <a:bodyPr wrap="none">
            <a:spAutoFit/>
          </a:bodyPr>
          <a:lstStyle/>
          <a:p>
            <a:r>
              <a:rPr lang="en-IN" sz="2400" b="1">
                <a:solidFill>
                  <a:srgbClr val="000000"/>
                </a:solidFill>
                <a:latin typeface="Segoe UI" panose="020B0502040204020203" pitchFamily="34" charset="0"/>
              </a:rPr>
              <a:t>Microservices architecture style</a:t>
            </a:r>
          </a:p>
        </p:txBody>
      </p:sp>
    </p:spTree>
    <p:extLst>
      <p:ext uri="{BB962C8B-B14F-4D97-AF65-F5344CB8AC3E}">
        <p14:creationId xmlns:p14="http://schemas.microsoft.com/office/powerpoint/2010/main" val="390114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20AE19-E69B-49CE-BA81-D509CFA04CDA}"/>
              </a:ext>
            </a:extLst>
          </p:cNvPr>
          <p:cNvPicPr>
            <a:picLocks noChangeAspect="1"/>
          </p:cNvPicPr>
          <p:nvPr/>
        </p:nvPicPr>
        <p:blipFill rotWithShape="1">
          <a:blip r:embed="rId2"/>
          <a:srcRect l="7033" t="9608" r="378" b="10980"/>
          <a:stretch/>
        </p:blipFill>
        <p:spPr>
          <a:xfrm>
            <a:off x="-1" y="0"/>
            <a:ext cx="12176793" cy="6858000"/>
          </a:xfrm>
          <a:prstGeom prst="rect">
            <a:avLst/>
          </a:prstGeom>
        </p:spPr>
      </p:pic>
    </p:spTree>
    <p:extLst>
      <p:ext uri="{BB962C8B-B14F-4D97-AF65-F5344CB8AC3E}">
        <p14:creationId xmlns:p14="http://schemas.microsoft.com/office/powerpoint/2010/main" val="37287555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974D8F-5491-422D-BD4E-0579E8261AB0}"/>
              </a:ext>
            </a:extLst>
          </p:cNvPr>
          <p:cNvSpPr/>
          <p:nvPr/>
        </p:nvSpPr>
        <p:spPr>
          <a:xfrm>
            <a:off x="409303" y="302359"/>
            <a:ext cx="10824754" cy="6555641"/>
          </a:xfrm>
          <a:prstGeom prst="rect">
            <a:avLst/>
          </a:prstGeom>
        </p:spPr>
        <p:txBody>
          <a:bodyPr wrap="square">
            <a:spAutoFit/>
          </a:bodyPr>
          <a:lstStyle/>
          <a:p>
            <a:pPr marL="457200" indent="-457200">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In a microservices architecture, services are small, independent, and loosely coupled.</a:t>
            </a:r>
          </a:p>
          <a:p>
            <a:pPr marL="457200" indent="-457200">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Each service is a separate codebase, which can be managed by a small development team.</a:t>
            </a:r>
          </a:p>
          <a:p>
            <a:pPr marL="457200" indent="-457200">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Services can be deployed independently. A team can update an existing service without rebuilding and redeploying the entire application.</a:t>
            </a:r>
          </a:p>
          <a:p>
            <a:pPr marL="457200" indent="-457200">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Services are responsible for persisting their own data or external state. This differs from the traditional model, where a separate data layer handles data persistence.</a:t>
            </a:r>
          </a:p>
          <a:p>
            <a:pPr marL="457200" indent="-457200">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Services communicate with each other by using well-defined APIs. Internal implementation details of each service are hidden from other services.</a:t>
            </a:r>
          </a:p>
          <a:p>
            <a:pPr marL="457200" indent="-457200">
              <a:buFont typeface="Wingdings" panose="05000000000000000000" pitchFamily="2" charset="2"/>
              <a:buChar char="ü"/>
            </a:pPr>
            <a:r>
              <a:rPr lang="en-US" sz="2800" dirty="0">
                <a:solidFill>
                  <a:srgbClr val="000000"/>
                </a:solidFill>
                <a:latin typeface="Calibri" panose="020F0502020204030204" pitchFamily="34" charset="0"/>
                <a:cs typeface="Calibri" panose="020F0502020204030204" pitchFamily="34" charset="0"/>
              </a:rPr>
              <a:t>Services don't need to share the same technology stack, libraries, or frameworks.</a:t>
            </a:r>
          </a:p>
        </p:txBody>
      </p:sp>
    </p:spTree>
    <p:extLst>
      <p:ext uri="{BB962C8B-B14F-4D97-AF65-F5344CB8AC3E}">
        <p14:creationId xmlns:p14="http://schemas.microsoft.com/office/powerpoint/2010/main" val="41106340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3947A6-644E-42C2-9C6C-0361700DBEBB}"/>
              </a:ext>
            </a:extLst>
          </p:cNvPr>
          <p:cNvSpPr/>
          <p:nvPr/>
        </p:nvSpPr>
        <p:spPr>
          <a:xfrm>
            <a:off x="447239" y="292128"/>
            <a:ext cx="4344907" cy="369332"/>
          </a:xfrm>
          <a:prstGeom prst="rect">
            <a:avLst/>
          </a:prstGeom>
        </p:spPr>
        <p:txBody>
          <a:bodyPr wrap="none">
            <a:spAutoFit/>
          </a:bodyPr>
          <a:lstStyle/>
          <a:p>
            <a:pPr algn="just"/>
            <a:r>
              <a:rPr lang="en-US" b="1" dirty="0">
                <a:solidFill>
                  <a:srgbClr val="4A4A4A"/>
                </a:solidFill>
                <a:latin typeface="Open Sans"/>
              </a:rPr>
              <a:t>Best Practices To Design Microservices</a:t>
            </a:r>
            <a:endParaRPr lang="en-US" b="0" i="0" dirty="0">
              <a:solidFill>
                <a:srgbClr val="4A4A4A"/>
              </a:solidFill>
              <a:effectLst/>
              <a:latin typeface="Open Sans"/>
            </a:endParaRPr>
          </a:p>
        </p:txBody>
      </p:sp>
      <p:pic>
        <p:nvPicPr>
          <p:cNvPr id="1026" name="Picture 2" descr="Best practices to design microservices-What Are Microservices-edureka">
            <a:extLst>
              <a:ext uri="{FF2B5EF4-FFF2-40B4-BE49-F238E27FC236}">
                <a16:creationId xmlns:a16="http://schemas.microsoft.com/office/drawing/2014/main" id="{75FAAB7E-DBFE-4402-B022-AAB816B85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154" y="882483"/>
            <a:ext cx="9693819" cy="531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448739"/>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5772</TotalTime>
  <Words>495</Words>
  <Application>Microsoft Office PowerPoint</Application>
  <PresentationFormat>Custom</PresentationFormat>
  <Paragraphs>48</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Calibri</vt:lpstr>
      <vt:lpstr>Calibri Light</vt:lpstr>
      <vt:lpstr>Open Sans</vt:lpstr>
      <vt:lpstr>Roboto</vt:lpstr>
      <vt:lpstr>Segoe UI</vt:lpstr>
      <vt:lpstr>Segoe UI Light</vt:lpstr>
      <vt:lpstr>Segoe UI Semilight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512</cp:revision>
  <dcterms:created xsi:type="dcterms:W3CDTF">2012-02-07T06:07:07Z</dcterms:created>
  <dcterms:modified xsi:type="dcterms:W3CDTF">2019-12-06T11:23:22Z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