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0"/>
  </p:notesMasterIdLst>
  <p:handoutMasterIdLst>
    <p:handoutMasterId r:id="rId21"/>
  </p:handoutMasterIdLst>
  <p:sldIdLst>
    <p:sldId id="448" r:id="rId6"/>
    <p:sldId id="450" r:id="rId7"/>
    <p:sldId id="449" r:id="rId8"/>
    <p:sldId id="451" r:id="rId9"/>
    <p:sldId id="452" r:id="rId10"/>
    <p:sldId id="453" r:id="rId11"/>
    <p:sldId id="457" r:id="rId12"/>
    <p:sldId id="454" r:id="rId13"/>
    <p:sldId id="455" r:id="rId14"/>
    <p:sldId id="456" r:id="rId15"/>
    <p:sldId id="458" r:id="rId16"/>
    <p:sldId id="459" r:id="rId17"/>
    <p:sldId id="460" r:id="rId18"/>
    <p:sldId id="461" r:id="rId1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73" d="100"/>
          <a:sy n="73" d="100"/>
        </p:scale>
        <p:origin x="210"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9/29/2016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9/29/2016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Dependency Injection</a:t>
            </a:r>
          </a:p>
        </p:txBody>
      </p:sp>
      <p:sp>
        <p:nvSpPr>
          <p:cNvPr id="4" name="TextBox 3"/>
          <p:cNvSpPr txBox="1"/>
          <p:nvPr/>
        </p:nvSpPr>
        <p:spPr>
          <a:xfrm>
            <a:off x="410894" y="1319348"/>
            <a:ext cx="10823163" cy="492443"/>
          </a:xfrm>
          <a:prstGeom prst="rect">
            <a:avLst/>
          </a:prstGeom>
          <a:noFill/>
        </p:spPr>
        <p:txBody>
          <a:bodyPr wrap="square" lIns="0" tIns="0" rIns="0" bIns="0" rtlCol="0">
            <a:spAutoFit/>
          </a:bodyPr>
          <a:lstStyle/>
          <a:p>
            <a:r>
              <a:rPr lang="en-IN" sz="3200" dirty="0">
                <a:solidFill>
                  <a:schemeClr val="accent1">
                    <a:lumMod val="50000"/>
                  </a:schemeClr>
                </a:solidFill>
              </a:rPr>
              <a:t>The Problem</a:t>
            </a:r>
          </a:p>
        </p:txBody>
      </p:sp>
      <p:sp>
        <p:nvSpPr>
          <p:cNvPr id="5" name="TextBox 4"/>
          <p:cNvSpPr txBox="1"/>
          <p:nvPr/>
        </p:nvSpPr>
        <p:spPr>
          <a:xfrm>
            <a:off x="410894" y="2065793"/>
            <a:ext cx="10862351" cy="2215991"/>
          </a:xfrm>
          <a:prstGeom prst="rect">
            <a:avLst/>
          </a:prstGeom>
          <a:noFill/>
        </p:spPr>
        <p:txBody>
          <a:bodyPr wrap="square" lIns="0" tIns="0" rIns="0" bIns="0" rtlCol="0">
            <a:spAutoFit/>
          </a:bodyPr>
          <a:lstStyle/>
          <a:p>
            <a:r>
              <a:rPr lang="en-IN" dirty="0"/>
              <a:t>A common pattern within web development - especially among beginners - is to pile a whole lot of code that does everything that a web page needs (data, emailing, error handling, logging, authentication </a:t>
            </a:r>
            <a:r>
              <a:rPr lang="en-IN" dirty="0" err="1"/>
              <a:t>etc</a:t>
            </a:r>
            <a:r>
              <a:rPr lang="en-IN" dirty="0"/>
              <a:t>) into one place. </a:t>
            </a:r>
          </a:p>
          <a:p>
            <a:endParaRPr lang="en-IN" dirty="0"/>
          </a:p>
          <a:p>
            <a:r>
              <a:rPr lang="en-IN" dirty="0"/>
              <a:t>In the Microsoft world, this practice has evolved from spaghetti code in a classic ASP code file, to the code behind file for a web form, and then to a controller in an MVC application. </a:t>
            </a:r>
          </a:p>
          <a:p>
            <a:endParaRPr lang="en-IN" dirty="0"/>
          </a:p>
          <a:p>
            <a:r>
              <a:rPr lang="en-IN" dirty="0"/>
              <a:t>Take a look at the following:</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1978281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589" y="1040266"/>
            <a:ext cx="10815099" cy="5282157"/>
          </a:xfrm>
          <a:prstGeom prst="rect">
            <a:avLst/>
          </a:prstGeom>
        </p:spPr>
      </p:pic>
      <p:sp>
        <p:nvSpPr>
          <p:cNvPr id="3" name="Rectangle 1"/>
          <p:cNvSpPr>
            <a:spLocks noChangeArrowheads="1"/>
          </p:cNvSpPr>
          <p:nvPr/>
        </p:nvSpPr>
        <p:spPr bwMode="auto">
          <a:xfrm>
            <a:off x="326571" y="548365"/>
            <a:ext cx="11085342"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C3E50"/>
                </a:solidFill>
                <a:effectLst/>
                <a:latin typeface="Open Sans"/>
              </a:rPr>
              <a:t>The next iteration of the controller sees the </a:t>
            </a:r>
            <a:r>
              <a:rPr kumimoji="0" lang="en-US" altLang="en-US" b="0" i="0" u="none" strike="noStrike" cap="none" normalizeH="0" baseline="0" dirty="0" err="1">
                <a:ln>
                  <a:noFill/>
                </a:ln>
                <a:solidFill>
                  <a:srgbClr val="C7254E"/>
                </a:solidFill>
                <a:effectLst/>
                <a:latin typeface="Menlo"/>
              </a:rPr>
              <a:t>EmailSender</a:t>
            </a:r>
            <a:r>
              <a:rPr kumimoji="0" lang="en-US" altLang="en-US" sz="2000" b="0" i="0" u="none" strike="noStrike" cap="none" normalizeH="0" baseline="0" dirty="0">
                <a:ln>
                  <a:noFill/>
                </a:ln>
                <a:solidFill>
                  <a:srgbClr val="2C3E50"/>
                </a:solidFill>
                <a:effectLst/>
                <a:latin typeface="Open Sans"/>
              </a:rPr>
              <a:t> class injected via the class constructor. </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7163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51" y="404948"/>
            <a:ext cx="10091865"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Still  a lot more can be done in this but for now</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 want you to try dependency injection in MVC</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With code</a:t>
            </a:r>
          </a:p>
        </p:txBody>
      </p:sp>
    </p:spTree>
    <p:extLst>
      <p:ext uri="{BB962C8B-B14F-4D97-AF65-F5344CB8AC3E}">
        <p14:creationId xmlns:p14="http://schemas.microsoft.com/office/powerpoint/2010/main" val="10653967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7683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02747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59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6066" y="370931"/>
            <a:ext cx="8804001" cy="5585732"/>
          </a:xfrm>
          <a:prstGeom prst="rect">
            <a:avLst/>
          </a:prstGeom>
        </p:spPr>
      </p:pic>
    </p:spTree>
    <p:extLst>
      <p:ext uri="{BB962C8B-B14F-4D97-AF65-F5344CB8AC3E}">
        <p14:creationId xmlns:p14="http://schemas.microsoft.com/office/powerpoint/2010/main" val="33344724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571" y="744583"/>
            <a:ext cx="14106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sp>
        <p:nvSpPr>
          <p:cNvPr id="7" name="TextBox 6"/>
          <p:cNvSpPr txBox="1"/>
          <p:nvPr/>
        </p:nvSpPr>
        <p:spPr>
          <a:xfrm>
            <a:off x="326571" y="260873"/>
            <a:ext cx="11275874" cy="6401753"/>
          </a:xfrm>
          <a:prstGeom prst="rect">
            <a:avLst/>
          </a:prstGeom>
          <a:noFill/>
        </p:spPr>
        <p:txBody>
          <a:bodyPr wrap="square" lIns="0" tIns="0" rIns="0" bIns="0" rtlCol="0">
            <a:spAutoFit/>
          </a:bodyPr>
          <a:lstStyle/>
          <a:p>
            <a:pPr lvl="0" defTabSz="914400" eaLnBrk="0" fontAlgn="base" hangingPunct="0">
              <a:spcBef>
                <a:spcPct val="0"/>
              </a:spcBef>
              <a:spcAft>
                <a:spcPct val="0"/>
              </a:spcAft>
            </a:pPr>
            <a:r>
              <a:rPr lang="en-US" altLang="en-US" sz="2400" dirty="0">
                <a:solidFill>
                  <a:schemeClr val="accent1">
                    <a:lumMod val="50000"/>
                  </a:schemeClr>
                </a:solidFill>
              </a:rPr>
              <a:t>Dependencies</a:t>
            </a:r>
          </a:p>
          <a:p>
            <a:pPr lvl="0" defTabSz="914400" eaLnBrk="0" fontAlgn="base" hangingPunct="0">
              <a:spcBef>
                <a:spcPct val="0"/>
              </a:spcBef>
              <a:spcAft>
                <a:spcPct val="0"/>
              </a:spcAft>
            </a:pPr>
            <a:endParaRPr lang="en-US" altLang="en-US" sz="2400" dirty="0">
              <a:solidFill>
                <a:schemeClr val="accent1">
                  <a:lumMod val="50000"/>
                </a:schemeClr>
              </a:solidFill>
            </a:endParaRPr>
          </a:p>
          <a:p>
            <a:pPr lvl="0" defTabSz="914400" eaLnBrk="0" fontAlgn="base" hangingPunct="0">
              <a:spcBef>
                <a:spcPct val="0"/>
              </a:spcBef>
              <a:spcAft>
                <a:spcPct val="0"/>
              </a:spcAft>
            </a:pPr>
            <a:r>
              <a:rPr lang="en-US" altLang="en-US" sz="2000" dirty="0">
                <a:solidFill>
                  <a:srgbClr val="2C3E50"/>
                </a:solidFill>
              </a:rPr>
              <a:t>The main problem is that the controller class has a responsibility for something which is not part of its primary concern. The code that manages the emailing is a </a:t>
            </a:r>
            <a:r>
              <a:rPr lang="en-US" altLang="en-US" sz="2000" i="1" dirty="0">
                <a:solidFill>
                  <a:srgbClr val="FF0000"/>
                </a:solidFill>
              </a:rPr>
              <a:t>dependency</a:t>
            </a:r>
            <a:r>
              <a:rPr lang="en-US" altLang="en-US" sz="2000" dirty="0">
                <a:solidFill>
                  <a:srgbClr val="2C3E50"/>
                </a:solidFill>
              </a:rPr>
              <a:t> of the controller class. This potentially introduces the following problems:</a:t>
            </a:r>
          </a:p>
          <a:p>
            <a:pPr lvl="0" defTabSz="914400" eaLnBrk="0" fontAlgn="base" hangingPunct="0">
              <a:spcBef>
                <a:spcPct val="0"/>
              </a:spcBef>
              <a:spcAft>
                <a:spcPct val="0"/>
              </a:spcAft>
            </a:pPr>
            <a:endParaRPr lang="en-US" altLang="en-US" sz="2800" dirty="0"/>
          </a:p>
          <a:p>
            <a:pPr lvl="0" defTabSz="914400" eaLnBrk="0" fontAlgn="base" hangingPunct="0">
              <a:spcBef>
                <a:spcPct val="0"/>
              </a:spcBef>
              <a:spcAft>
                <a:spcPct val="0"/>
              </a:spcAft>
              <a:buFontTx/>
              <a:buChar char="•"/>
            </a:pPr>
            <a:r>
              <a:rPr lang="en-US" altLang="en-US" sz="2000" dirty="0">
                <a:solidFill>
                  <a:srgbClr val="2C3E50"/>
                </a:solidFill>
              </a:rPr>
              <a:t>If you want to change your emailing system over to e.g. Exchange Web Services, you have to make changes to the controller class . This violates the </a:t>
            </a:r>
            <a:r>
              <a:rPr lang="en-US" altLang="en-US" sz="2000" dirty="0">
                <a:solidFill>
                  <a:srgbClr val="FF0000"/>
                </a:solidFill>
              </a:rPr>
              <a:t>Single Responsibility Principal</a:t>
            </a:r>
            <a:r>
              <a:rPr lang="en-US" altLang="en-US" sz="2000" dirty="0">
                <a:solidFill>
                  <a:srgbClr val="2C3E50"/>
                </a:solidFill>
              </a:rPr>
              <a:t>. The controller class should only be responsible for </a:t>
            </a:r>
            <a:r>
              <a:rPr lang="en-US" altLang="en-US" sz="2000" dirty="0" err="1">
                <a:solidFill>
                  <a:srgbClr val="2C3E50"/>
                </a:solidFill>
              </a:rPr>
              <a:t>martialling</a:t>
            </a:r>
            <a:r>
              <a:rPr lang="en-US" altLang="en-US" sz="2000" dirty="0">
                <a:solidFill>
                  <a:srgbClr val="2C3E50"/>
                </a:solidFill>
              </a:rPr>
              <a:t> data for views. It should not be responsible for sending email. </a:t>
            </a:r>
          </a:p>
          <a:p>
            <a:pPr lvl="0" defTabSz="914400" eaLnBrk="0" fontAlgn="base" hangingPunct="0">
              <a:spcBef>
                <a:spcPct val="0"/>
              </a:spcBef>
              <a:spcAft>
                <a:spcPct val="0"/>
              </a:spcAft>
              <a:buFontTx/>
              <a:buChar char="•"/>
            </a:pPr>
            <a:endParaRPr lang="en-US" altLang="en-US" sz="2000" dirty="0">
              <a:solidFill>
                <a:srgbClr val="2C3E50"/>
              </a:solidFill>
            </a:endParaRPr>
          </a:p>
          <a:p>
            <a:pPr lvl="0" defTabSz="914400" eaLnBrk="0" fontAlgn="base" hangingPunct="0">
              <a:spcBef>
                <a:spcPct val="0"/>
              </a:spcBef>
              <a:spcAft>
                <a:spcPct val="0"/>
              </a:spcAft>
              <a:buFontTx/>
              <a:buChar char="•"/>
            </a:pPr>
            <a:r>
              <a:rPr lang="en-US" altLang="en-US" sz="2000" dirty="0">
                <a:solidFill>
                  <a:srgbClr val="2C3E50"/>
                </a:solidFill>
              </a:rPr>
              <a:t>If you have similar emailing functionality in multiple places in the application, you have to make the same </a:t>
            </a:r>
            <a:r>
              <a:rPr lang="en-US" altLang="en-US" sz="2000" dirty="0">
                <a:solidFill>
                  <a:srgbClr val="FF0000"/>
                </a:solidFill>
              </a:rPr>
              <a:t>change</a:t>
            </a:r>
            <a:r>
              <a:rPr lang="en-US" altLang="en-US" sz="2000" dirty="0">
                <a:solidFill>
                  <a:srgbClr val="2C3E50"/>
                </a:solidFill>
              </a:rPr>
              <a:t> multiple times. The more places you have to make changes in, the more chance there is of you introducing other bugs to other parts of the application - or overlooking one or more areas where the change needs to be applied.</a:t>
            </a:r>
          </a:p>
          <a:p>
            <a:pPr lvl="0" defTabSz="914400" eaLnBrk="0" fontAlgn="base" hangingPunct="0">
              <a:spcBef>
                <a:spcPct val="0"/>
              </a:spcBef>
              <a:spcAft>
                <a:spcPct val="0"/>
              </a:spcAft>
              <a:buFontTx/>
              <a:buChar char="•"/>
            </a:pPr>
            <a:endParaRPr lang="en-US" altLang="en-US" sz="2000" dirty="0">
              <a:solidFill>
                <a:srgbClr val="2C3E50"/>
              </a:solidFill>
            </a:endParaRPr>
          </a:p>
          <a:p>
            <a:pPr lvl="0" defTabSz="914400" eaLnBrk="0" fontAlgn="base" hangingPunct="0">
              <a:spcBef>
                <a:spcPct val="0"/>
              </a:spcBef>
              <a:spcAft>
                <a:spcPct val="0"/>
              </a:spcAft>
              <a:buFontTx/>
              <a:buChar char="•"/>
            </a:pPr>
            <a:r>
              <a:rPr lang="en-US" altLang="en-US" sz="2000" dirty="0">
                <a:solidFill>
                  <a:srgbClr val="2C3E50"/>
                </a:solidFill>
              </a:rPr>
              <a:t>If you want to unit test your controller's </a:t>
            </a:r>
            <a:r>
              <a:rPr lang="en-US" altLang="en-US" dirty="0">
                <a:solidFill>
                  <a:srgbClr val="C7254E"/>
                </a:solidFill>
              </a:rPr>
              <a:t>Contact</a:t>
            </a:r>
            <a:r>
              <a:rPr lang="en-US" altLang="en-US" sz="2000" dirty="0">
                <a:solidFill>
                  <a:srgbClr val="2C3E50"/>
                </a:solidFill>
              </a:rPr>
              <a:t> method (to ensure it returns the correct View, for example), you will not be able to do so without generating an email. This will require communication with outside processes, which will slow tests down.</a:t>
            </a:r>
            <a:endParaRPr lang="en-US" altLang="en-US" sz="2000" dirty="0"/>
          </a:p>
          <a:p>
            <a:endParaRPr lang="en-IN" sz="2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8274667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1864" y="293707"/>
            <a:ext cx="11135702" cy="4185761"/>
          </a:xfrm>
          <a:prstGeom prst="rect">
            <a:avLst/>
          </a:prstGeom>
          <a:noFill/>
        </p:spPr>
        <p:txBody>
          <a:bodyPr wrap="square" lIns="0" tIns="0" rIns="0" bIns="0" rtlCol="0">
            <a:spAutoFit/>
          </a:bodyPr>
          <a:lstStyle/>
          <a:p>
            <a:r>
              <a:rPr lang="en-US" altLang="en-US" sz="2400" dirty="0">
                <a:solidFill>
                  <a:srgbClr val="2C3E50"/>
                </a:solidFill>
                <a:latin typeface="Open Sans"/>
              </a:rPr>
              <a:t>Good design practice recommends that you create specific components or </a:t>
            </a:r>
            <a:r>
              <a:rPr lang="en-US" altLang="en-US" sz="2400" i="1" dirty="0">
                <a:solidFill>
                  <a:srgbClr val="2C3E50"/>
                </a:solidFill>
                <a:latin typeface="Open Sans"/>
              </a:rPr>
              <a:t>services</a:t>
            </a:r>
            <a:r>
              <a:rPr lang="en-US" altLang="en-US" sz="2400" dirty="0">
                <a:solidFill>
                  <a:srgbClr val="2C3E50"/>
                </a:solidFill>
                <a:latin typeface="Open Sans"/>
              </a:rPr>
              <a:t> to cover discrete and separate pieces of functionality (or separate your concerns), and then call upon these services where needed. </a:t>
            </a:r>
          </a:p>
          <a:p>
            <a:endParaRPr lang="en-US" altLang="en-US" sz="2400" dirty="0">
              <a:solidFill>
                <a:srgbClr val="2C3E50"/>
              </a:solidFill>
              <a:latin typeface="Open Sans"/>
            </a:endParaRPr>
          </a:p>
          <a:p>
            <a:r>
              <a:rPr lang="en-US" altLang="en-US" sz="2400" dirty="0">
                <a:solidFill>
                  <a:srgbClr val="2C3E50"/>
                </a:solidFill>
                <a:latin typeface="Open Sans"/>
              </a:rPr>
              <a:t>In this example, the code concerned with mailing should be separated out into its own component which will expose a public method that can be called from within the controller. </a:t>
            </a:r>
          </a:p>
          <a:p>
            <a:endParaRPr lang="en-US" altLang="en-US" sz="2400" dirty="0">
              <a:solidFill>
                <a:srgbClr val="2C3E50"/>
              </a:solidFill>
              <a:latin typeface="Open Sans"/>
            </a:endParaRPr>
          </a:p>
          <a:p>
            <a:r>
              <a:rPr lang="en-US" altLang="en-US" sz="2400" dirty="0">
                <a:solidFill>
                  <a:srgbClr val="2C3E50"/>
                </a:solidFill>
                <a:latin typeface="Open Sans"/>
              </a:rPr>
              <a:t>This is how the code might be refactored to create a separate class called </a:t>
            </a:r>
            <a:r>
              <a:rPr lang="en-US" altLang="en-US" sz="2000" dirty="0" err="1">
                <a:solidFill>
                  <a:srgbClr val="C7254E"/>
                </a:solidFill>
                <a:latin typeface="Menlo"/>
              </a:rPr>
              <a:t>EmailSender</a:t>
            </a:r>
            <a:r>
              <a:rPr lang="en-US" altLang="en-US" sz="2400" dirty="0">
                <a:solidFill>
                  <a:srgbClr val="2C3E50"/>
                </a:solidFill>
                <a:latin typeface="Open Sans"/>
              </a:rPr>
              <a:t>, which is responsible for the actual sending of the email:</a:t>
            </a:r>
            <a:r>
              <a:rPr lang="en-US" altLang="en-US" sz="3200" dirty="0"/>
              <a:t> </a:t>
            </a:r>
            <a:endParaRPr lang="en-US" altLang="en-US" sz="4800" dirty="0">
              <a:latin typeface="Arial" panose="020B0604020202020204" pitchFamily="34" charset="0"/>
            </a:endParaRPr>
          </a:p>
          <a:p>
            <a:endParaRPr lang="en-IN" sz="24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40951696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2568" y="336096"/>
            <a:ext cx="9316891" cy="6339024"/>
          </a:xfrm>
          <a:prstGeom prst="rect">
            <a:avLst/>
          </a:prstGeom>
        </p:spPr>
      </p:pic>
    </p:spTree>
    <p:extLst>
      <p:ext uri="{BB962C8B-B14F-4D97-AF65-F5344CB8AC3E}">
        <p14:creationId xmlns:p14="http://schemas.microsoft.com/office/powerpoint/2010/main" val="39459264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87829" y="460878"/>
            <a:ext cx="10032274" cy="52322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C3E50"/>
                </a:solidFill>
                <a:effectLst/>
                <a:latin typeface="Open Sans"/>
              </a:rPr>
              <a:t>And this is how the </a:t>
            </a:r>
            <a:r>
              <a:rPr kumimoji="0" lang="en-US" altLang="en-US" b="0" i="0" u="none" strike="noStrike" cap="none" normalizeH="0" baseline="0" dirty="0" err="1">
                <a:ln>
                  <a:noFill/>
                </a:ln>
                <a:solidFill>
                  <a:srgbClr val="C7254E"/>
                </a:solidFill>
                <a:effectLst/>
                <a:latin typeface="Menlo"/>
              </a:rPr>
              <a:t>EmailSender</a:t>
            </a:r>
            <a:r>
              <a:rPr kumimoji="0" lang="en-US" altLang="en-US" sz="2000" b="0" i="0" u="none" strike="noStrike" cap="none" normalizeH="0" baseline="0" dirty="0">
                <a:ln>
                  <a:noFill/>
                </a:ln>
                <a:solidFill>
                  <a:srgbClr val="2C3E50"/>
                </a:solidFill>
                <a:effectLst/>
                <a:latin typeface="Open Sans"/>
              </a:rPr>
              <a:t> component is consumed within the controller action:</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378823" y="1392964"/>
            <a:ext cx="10987137" cy="2512831"/>
          </a:xfrm>
          <a:prstGeom prst="rect">
            <a:avLst/>
          </a:prstGeom>
        </p:spPr>
      </p:pic>
      <p:sp>
        <p:nvSpPr>
          <p:cNvPr id="4" name="Rectangle 3"/>
          <p:cNvSpPr/>
          <p:nvPr/>
        </p:nvSpPr>
        <p:spPr>
          <a:xfrm>
            <a:off x="587829" y="4176990"/>
            <a:ext cx="10032274" cy="400110"/>
          </a:xfrm>
          <a:prstGeom prst="rect">
            <a:avLst/>
          </a:prstGeom>
        </p:spPr>
        <p:txBody>
          <a:bodyPr wrap="square">
            <a:spAutoFit/>
          </a:bodyPr>
          <a:lstStyle/>
          <a:p>
            <a:r>
              <a:rPr lang="en-IN" sz="2000" dirty="0">
                <a:solidFill>
                  <a:srgbClr val="2C3E50"/>
                </a:solidFill>
                <a:latin typeface="Open Sans"/>
              </a:rPr>
              <a:t>This is better, because now the controller has no knowledge of how emails are sent. </a:t>
            </a:r>
            <a:endParaRPr lang="en-IN" sz="2000" dirty="0"/>
          </a:p>
        </p:txBody>
      </p:sp>
    </p:spTree>
    <p:extLst>
      <p:ext uri="{BB962C8B-B14F-4D97-AF65-F5344CB8AC3E}">
        <p14:creationId xmlns:p14="http://schemas.microsoft.com/office/powerpoint/2010/main" val="15148820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063" y="210026"/>
            <a:ext cx="10784539" cy="6278642"/>
          </a:xfrm>
          <a:prstGeom prst="rect">
            <a:avLst/>
          </a:prstGeom>
          <a:noFill/>
        </p:spPr>
        <p:txBody>
          <a:bodyPr wrap="square" lIns="0" tIns="0" rIns="0" bIns="0" rtlCol="0">
            <a:spAutoFit/>
          </a:bodyPr>
          <a:lstStyle/>
          <a:p>
            <a:r>
              <a:rPr lang="en-US" altLang="en-US" sz="2800" dirty="0">
                <a:solidFill>
                  <a:srgbClr val="2C3E50"/>
                </a:solidFill>
              </a:rPr>
              <a:t>But there is still a problem. </a:t>
            </a:r>
          </a:p>
          <a:p>
            <a:endParaRPr lang="en-US" altLang="en-US" sz="2800" dirty="0">
              <a:solidFill>
                <a:srgbClr val="2C3E50"/>
              </a:solidFill>
            </a:endParaRPr>
          </a:p>
          <a:p>
            <a:r>
              <a:rPr lang="en-US" altLang="en-US" sz="2800" dirty="0">
                <a:solidFill>
                  <a:srgbClr val="2C3E50"/>
                </a:solidFill>
              </a:rPr>
              <a:t>The controller is still dependent on (tightly coupled with) a specific (or </a:t>
            </a:r>
            <a:r>
              <a:rPr lang="en-US" altLang="en-US" sz="2800" i="1" dirty="0">
                <a:solidFill>
                  <a:srgbClr val="2C3E50"/>
                </a:solidFill>
              </a:rPr>
              <a:t>concrete</a:t>
            </a:r>
            <a:r>
              <a:rPr lang="en-US" altLang="en-US" sz="2800" dirty="0">
                <a:solidFill>
                  <a:srgbClr val="2C3E50"/>
                </a:solidFill>
              </a:rPr>
              <a:t>) type of email component. </a:t>
            </a:r>
          </a:p>
          <a:p>
            <a:endParaRPr lang="en-US" altLang="en-US" sz="2800" dirty="0">
              <a:solidFill>
                <a:srgbClr val="2C3E50"/>
              </a:solidFill>
            </a:endParaRPr>
          </a:p>
          <a:p>
            <a:r>
              <a:rPr lang="en-US" altLang="en-US" sz="2800" dirty="0">
                <a:solidFill>
                  <a:srgbClr val="2C3E50"/>
                </a:solidFill>
              </a:rPr>
              <a:t>When you test the controller action, an email will still get sent. You could makes changes to the code to replace the </a:t>
            </a:r>
            <a:r>
              <a:rPr lang="en-US" altLang="en-US" sz="2400" dirty="0" err="1">
                <a:solidFill>
                  <a:srgbClr val="C7254E"/>
                </a:solidFill>
              </a:rPr>
              <a:t>EmailSender</a:t>
            </a:r>
            <a:r>
              <a:rPr lang="en-US" altLang="en-US" sz="2800" dirty="0">
                <a:solidFill>
                  <a:srgbClr val="2C3E50"/>
                </a:solidFill>
              </a:rPr>
              <a:t> class with a </a:t>
            </a:r>
            <a:r>
              <a:rPr lang="en-US" altLang="en-US" sz="2400" dirty="0" err="1">
                <a:solidFill>
                  <a:srgbClr val="C7254E"/>
                </a:solidFill>
              </a:rPr>
              <a:t>MockEmailSender</a:t>
            </a:r>
            <a:r>
              <a:rPr lang="en-US" altLang="en-US" sz="2800" dirty="0">
                <a:solidFill>
                  <a:srgbClr val="2C3E50"/>
                </a:solidFill>
              </a:rPr>
              <a:t> class that doesn't actually do anything whenever you want to run your tests. </a:t>
            </a:r>
          </a:p>
          <a:p>
            <a:endParaRPr lang="en-US" altLang="en-US" sz="2800" dirty="0">
              <a:solidFill>
                <a:srgbClr val="2C3E50"/>
              </a:solidFill>
            </a:endParaRPr>
          </a:p>
          <a:p>
            <a:r>
              <a:rPr lang="en-US" altLang="en-US" sz="2800" dirty="0">
                <a:solidFill>
                  <a:srgbClr val="2C3E50"/>
                </a:solidFill>
              </a:rPr>
              <a:t>However, having to do that in multiple places, and for all the other services that rely on outside processes (logging, data access etc.) every time you wanted to run your tests, and then reversing all the changes afterwards is not a practical solution. </a:t>
            </a:r>
            <a:r>
              <a:rPr lang="en-US" altLang="en-US" sz="2800" dirty="0"/>
              <a:t> </a:t>
            </a:r>
            <a:endParaRPr lang="en-US" altLang="en-US" sz="5400" dirty="0"/>
          </a:p>
          <a:p>
            <a:endParaRPr lang="en-IN" sz="1600" dirty="0" err="1">
              <a:gradFill>
                <a:gsLst>
                  <a:gs pos="0">
                    <a:schemeClr val="tx1">
                      <a:lumMod val="75000"/>
                      <a:lumOff val="25000"/>
                    </a:schemeClr>
                  </a:gs>
                  <a:gs pos="80000">
                    <a:schemeClr val="tx1">
                      <a:lumMod val="65000"/>
                      <a:lumOff val="35000"/>
                    </a:schemeClr>
                  </a:gs>
                </a:gsLst>
                <a:lin ang="16200000" scaled="0"/>
              </a:gradFill>
            </a:endParaRPr>
          </a:p>
        </p:txBody>
      </p:sp>
    </p:spTree>
    <p:extLst>
      <p:ext uri="{BB962C8B-B14F-4D97-AF65-F5344CB8AC3E}">
        <p14:creationId xmlns:p14="http://schemas.microsoft.com/office/powerpoint/2010/main" val="1136445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925" y="331317"/>
            <a:ext cx="3902030" cy="523220"/>
          </a:xfrm>
          <a:prstGeom prst="rect">
            <a:avLst/>
          </a:prstGeom>
        </p:spPr>
        <p:txBody>
          <a:bodyPr wrap="none">
            <a:spAutoFit/>
          </a:bodyPr>
          <a:lstStyle/>
          <a:p>
            <a:r>
              <a:rPr lang="en-IN" sz="2800" b="1" dirty="0">
                <a:solidFill>
                  <a:schemeClr val="accent1">
                    <a:lumMod val="50000"/>
                  </a:schemeClr>
                </a:solidFill>
                <a:latin typeface="Lato"/>
              </a:rPr>
              <a:t>Dependency Injection</a:t>
            </a:r>
            <a:endParaRPr lang="en-IN" sz="2800" b="1" i="0" dirty="0">
              <a:solidFill>
                <a:schemeClr val="accent1">
                  <a:lumMod val="50000"/>
                </a:schemeClr>
              </a:solidFill>
              <a:effectLst/>
              <a:latin typeface="Lato"/>
            </a:endParaRPr>
          </a:p>
        </p:txBody>
      </p:sp>
      <p:sp>
        <p:nvSpPr>
          <p:cNvPr id="3" name="Rectangle 1"/>
          <p:cNvSpPr>
            <a:spLocks noChangeArrowheads="1"/>
          </p:cNvSpPr>
          <p:nvPr/>
        </p:nvSpPr>
        <p:spPr bwMode="auto">
          <a:xfrm>
            <a:off x="0" y="-230832"/>
            <a:ext cx="184731" cy="46166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451429" y="972103"/>
            <a:ext cx="11396582" cy="4739759"/>
          </a:xfrm>
          <a:prstGeom prst="rect">
            <a:avLst/>
          </a:prstGeom>
          <a:noFill/>
        </p:spPr>
        <p:txBody>
          <a:bodyPr wrap="square" lIns="0" tIns="0" rIns="0" bIns="0" rtlCol="0">
            <a:spAutoFit/>
          </a:bodyPr>
          <a:lstStyle/>
          <a:p>
            <a:r>
              <a:rPr lang="en-US" altLang="en-US" sz="2800" dirty="0">
                <a:solidFill>
                  <a:srgbClr val="2C3E50"/>
                </a:solidFill>
              </a:rPr>
              <a:t>Dependency injection (DI) is a </a:t>
            </a:r>
            <a:r>
              <a:rPr lang="en-US" altLang="en-US" sz="2800" dirty="0">
                <a:solidFill>
                  <a:srgbClr val="FF0000"/>
                </a:solidFill>
              </a:rPr>
              <a:t>design pattern</a:t>
            </a:r>
            <a:r>
              <a:rPr lang="en-US" altLang="en-US" sz="2800" dirty="0">
                <a:solidFill>
                  <a:srgbClr val="2C3E50"/>
                </a:solidFill>
              </a:rPr>
              <a:t>. The problem it attempts to address is the one outlined above, where a class is tightly coupled to a specific implementation of a service. DI offers one way to </a:t>
            </a:r>
            <a:r>
              <a:rPr lang="en-US" altLang="en-US" sz="2800" dirty="0">
                <a:solidFill>
                  <a:srgbClr val="FF0000"/>
                </a:solidFill>
              </a:rPr>
              <a:t>loosen that coupling</a:t>
            </a:r>
            <a:r>
              <a:rPr lang="en-US" altLang="en-US" sz="2800" dirty="0">
                <a:solidFill>
                  <a:srgbClr val="2C3E50"/>
                </a:solidFill>
              </a:rPr>
              <a:t> by having the service </a:t>
            </a:r>
            <a:r>
              <a:rPr lang="en-US" altLang="en-US" sz="2800" dirty="0">
                <a:solidFill>
                  <a:srgbClr val="FF0000"/>
                </a:solidFill>
              </a:rPr>
              <a:t>injected</a:t>
            </a:r>
            <a:r>
              <a:rPr lang="en-US" altLang="en-US" sz="2800" dirty="0">
                <a:solidFill>
                  <a:srgbClr val="2C3E50"/>
                </a:solidFill>
              </a:rPr>
              <a:t> into the dependent class. You can do this in a number of ways. You can inject the service into the class's </a:t>
            </a:r>
            <a:r>
              <a:rPr lang="en-US" altLang="en-US" sz="2800" dirty="0">
                <a:solidFill>
                  <a:srgbClr val="FF0000"/>
                </a:solidFill>
              </a:rPr>
              <a:t>constructor</a:t>
            </a:r>
            <a:r>
              <a:rPr lang="en-US" altLang="en-US" sz="2800" dirty="0">
                <a:solidFill>
                  <a:srgbClr val="2C3E50"/>
                </a:solidFill>
              </a:rPr>
              <a:t> or into one of its </a:t>
            </a:r>
            <a:r>
              <a:rPr lang="en-US" altLang="en-US" sz="2800" dirty="0">
                <a:solidFill>
                  <a:srgbClr val="FF0000"/>
                </a:solidFill>
              </a:rPr>
              <a:t>properties</a:t>
            </a:r>
            <a:r>
              <a:rPr lang="en-US" altLang="en-US" sz="2800" dirty="0">
                <a:solidFill>
                  <a:srgbClr val="2C3E50"/>
                </a:solidFill>
              </a:rPr>
              <a:t> using the setter. Or, rather than inject a specific type of the service (</a:t>
            </a:r>
            <a:r>
              <a:rPr lang="en-US" altLang="en-US" sz="2400" dirty="0" err="1">
                <a:solidFill>
                  <a:srgbClr val="C7254E"/>
                </a:solidFill>
              </a:rPr>
              <a:t>EmailSender</a:t>
            </a:r>
            <a:r>
              <a:rPr lang="en-US" altLang="en-US" sz="2800" dirty="0">
                <a:solidFill>
                  <a:srgbClr val="2C3E50"/>
                </a:solidFill>
              </a:rPr>
              <a:t> or </a:t>
            </a:r>
            <a:r>
              <a:rPr lang="en-US" altLang="en-US" sz="2400" dirty="0" err="1">
                <a:solidFill>
                  <a:srgbClr val="C7254E"/>
                </a:solidFill>
              </a:rPr>
              <a:t>MockEmailSender</a:t>
            </a:r>
            <a:r>
              <a:rPr lang="en-US" altLang="en-US" sz="2800" dirty="0">
                <a:solidFill>
                  <a:srgbClr val="2C3E50"/>
                </a:solidFill>
              </a:rPr>
              <a:t> or </a:t>
            </a:r>
            <a:r>
              <a:rPr lang="en-US" altLang="en-US" sz="2400" dirty="0" err="1">
                <a:solidFill>
                  <a:srgbClr val="C7254E"/>
                </a:solidFill>
              </a:rPr>
              <a:t>ExchangeEmailSender</a:t>
            </a:r>
            <a:r>
              <a:rPr lang="en-US" altLang="en-US" sz="2800" dirty="0">
                <a:solidFill>
                  <a:srgbClr val="2C3E50"/>
                </a:solidFill>
              </a:rPr>
              <a:t>) you inject an abstraction that represents the service. The abstraction is defined in an </a:t>
            </a:r>
            <a:r>
              <a:rPr lang="en-US" altLang="en-US" sz="2800" dirty="0">
                <a:solidFill>
                  <a:srgbClr val="FF0000"/>
                </a:solidFill>
              </a:rPr>
              <a:t>interface</a:t>
            </a:r>
            <a:r>
              <a:rPr lang="en-US" altLang="en-US" sz="2800" dirty="0">
                <a:solidFill>
                  <a:srgbClr val="2C3E50"/>
                </a:solidFill>
              </a:rPr>
              <a:t>. </a:t>
            </a:r>
            <a:endParaRPr lang="en-US" altLang="en-US" sz="5400" dirty="0"/>
          </a:p>
          <a:p>
            <a:endParaRPr lang="en-IN" sz="2800" dirty="0" err="1">
              <a:gradFill>
                <a:gsLst>
                  <a:gs pos="0">
                    <a:schemeClr val="tx1">
                      <a:lumMod val="75000"/>
                      <a:lumOff val="25000"/>
                    </a:schemeClr>
                  </a:gs>
                  <a:gs pos="80000">
                    <a:schemeClr val="tx1">
                      <a:lumMod val="65000"/>
                      <a:lumOff val="35000"/>
                    </a:schemeClr>
                  </a:gs>
                </a:gsLst>
                <a:lin ang="16200000" scaled="0"/>
              </a:gradFill>
            </a:endParaRPr>
          </a:p>
        </p:txBody>
      </p:sp>
    </p:spTree>
    <p:extLst>
      <p:ext uri="{BB962C8B-B14F-4D97-AF65-F5344CB8AC3E}">
        <p14:creationId xmlns:p14="http://schemas.microsoft.com/office/powerpoint/2010/main" val="37766008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513" y="213088"/>
            <a:ext cx="11875142" cy="1589586"/>
          </a:xfrm>
          <a:prstGeom prst="rect">
            <a:avLst/>
          </a:prstGeom>
        </p:spPr>
      </p:pic>
      <p:pic>
        <p:nvPicPr>
          <p:cNvPr id="3" name="Picture 2"/>
          <p:cNvPicPr>
            <a:picLocks noChangeAspect="1"/>
          </p:cNvPicPr>
          <p:nvPr/>
        </p:nvPicPr>
        <p:blipFill>
          <a:blip r:embed="rId3"/>
          <a:stretch>
            <a:fillRect/>
          </a:stretch>
        </p:blipFill>
        <p:spPr>
          <a:xfrm>
            <a:off x="205513" y="2007190"/>
            <a:ext cx="11951804" cy="1911667"/>
          </a:xfrm>
          <a:prstGeom prst="rect">
            <a:avLst/>
          </a:prstGeom>
        </p:spPr>
      </p:pic>
    </p:spTree>
    <p:extLst>
      <p:ext uri="{BB962C8B-B14F-4D97-AF65-F5344CB8AC3E}">
        <p14:creationId xmlns:p14="http://schemas.microsoft.com/office/powerpoint/2010/main" val="292559598"/>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4700</TotalTime>
  <Words>309</Words>
  <Application>Microsoft Office PowerPoint</Application>
  <PresentationFormat>Custom</PresentationFormat>
  <Paragraphs>37</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Lato</vt:lpstr>
      <vt:lpstr>Menlo</vt:lpstr>
      <vt:lpstr>Open Sans</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makwana</cp:lastModifiedBy>
  <cp:revision>438</cp:revision>
  <dcterms:created xsi:type="dcterms:W3CDTF">2012-02-07T06:07:07Z</dcterms:created>
  <dcterms:modified xsi:type="dcterms:W3CDTF">2016-09-29T04:02:40Z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