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7"/>
  </p:notesMasterIdLst>
  <p:handoutMasterIdLst>
    <p:handoutMasterId r:id="rId18"/>
  </p:handoutMasterIdLst>
  <p:sldIdLst>
    <p:sldId id="448" r:id="rId6"/>
    <p:sldId id="665" r:id="rId7"/>
    <p:sldId id="697" r:id="rId8"/>
    <p:sldId id="698" r:id="rId9"/>
    <p:sldId id="699" r:id="rId10"/>
    <p:sldId id="701" r:id="rId11"/>
    <p:sldId id="700" r:id="rId12"/>
    <p:sldId id="689" r:id="rId13"/>
    <p:sldId id="690" r:id="rId14"/>
    <p:sldId id="691" r:id="rId15"/>
    <p:sldId id="664"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11/21/2017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11/21/2017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FACADE Pattern</a:t>
            </a:r>
          </a:p>
        </p:txBody>
      </p:sp>
      <p:sp>
        <p:nvSpPr>
          <p:cNvPr id="4" name="TextBox 3"/>
          <p:cNvSpPr txBox="1"/>
          <p:nvPr/>
        </p:nvSpPr>
        <p:spPr>
          <a:xfrm>
            <a:off x="300448" y="1319348"/>
            <a:ext cx="11064239" cy="4555093"/>
          </a:xfrm>
          <a:prstGeom prst="rect">
            <a:avLst/>
          </a:prstGeom>
          <a:noFill/>
        </p:spPr>
        <p:txBody>
          <a:bodyPr wrap="square" lIns="0" tIns="0" rIns="0" bIns="0" rtlCol="0">
            <a:spAutoFit/>
          </a:bodyPr>
          <a:lstStyle/>
          <a:p>
            <a:r>
              <a:rPr lang="en-US" sz="2400" b="1" dirty="0"/>
              <a:t>Facade provides a unified interface to a set of interfaces in a subsystem</a:t>
            </a:r>
          </a:p>
          <a:p>
            <a:endParaRPr lang="en-US" sz="4000" b="1" dirty="0"/>
          </a:p>
          <a:p>
            <a:r>
              <a:rPr lang="en-US" sz="2400" dirty="0"/>
              <a:t>it is yet another a very important structural design pattern. Literally speaking the term facade means “</a:t>
            </a:r>
            <a:r>
              <a:rPr lang="en-US" sz="2400" b="1" dirty="0"/>
              <a:t>outward appearance</a:t>
            </a:r>
            <a:r>
              <a:rPr lang="en-US" sz="2400" dirty="0"/>
              <a:t>”.</a:t>
            </a:r>
          </a:p>
          <a:p>
            <a:endParaRPr lang="en-US" sz="4000" dirty="0"/>
          </a:p>
          <a:p>
            <a:pPr fontAlgn="t"/>
            <a:r>
              <a:rPr lang="en-US" sz="2400" dirty="0"/>
              <a:t>This pattern involves a single wrapper class which contains a set of members which are required by client. These members access the system on behalf of the facade client and hide the implementation details.</a:t>
            </a:r>
          </a:p>
          <a:p>
            <a:pPr fontAlgn="t"/>
            <a:r>
              <a:rPr lang="en-US" sz="2400" dirty="0"/>
              <a:t>The facade design pattern is particularly used when a system is very complex or difficult to understand because system has a large number of interdependent classes or its source code is unavailable.</a:t>
            </a: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A8EBD2-8179-4372-AC5E-B22F3EE61002}"/>
              </a:ext>
            </a:extLst>
          </p:cNvPr>
          <p:cNvPicPr>
            <a:picLocks noChangeAspect="1"/>
          </p:cNvPicPr>
          <p:nvPr/>
        </p:nvPicPr>
        <p:blipFill>
          <a:blip r:embed="rId2"/>
          <a:stretch>
            <a:fillRect/>
          </a:stretch>
        </p:blipFill>
        <p:spPr>
          <a:xfrm>
            <a:off x="199242" y="0"/>
            <a:ext cx="7709305" cy="5078437"/>
          </a:xfrm>
          <a:prstGeom prst="rect">
            <a:avLst/>
          </a:prstGeom>
        </p:spPr>
      </p:pic>
      <p:pic>
        <p:nvPicPr>
          <p:cNvPr id="3" name="Picture 2">
            <a:extLst>
              <a:ext uri="{FF2B5EF4-FFF2-40B4-BE49-F238E27FC236}">
                <a16:creationId xmlns:a16="http://schemas.microsoft.com/office/drawing/2014/main" id="{B3C7242F-2AD7-4A4A-9E79-97A08DDDD600}"/>
              </a:ext>
            </a:extLst>
          </p:cNvPr>
          <p:cNvPicPr>
            <a:picLocks noChangeAspect="1"/>
          </p:cNvPicPr>
          <p:nvPr/>
        </p:nvPicPr>
        <p:blipFill>
          <a:blip r:embed="rId3"/>
          <a:stretch>
            <a:fillRect/>
          </a:stretch>
        </p:blipFill>
        <p:spPr>
          <a:xfrm>
            <a:off x="5139713" y="3223395"/>
            <a:ext cx="6606809" cy="3287749"/>
          </a:xfrm>
          <a:prstGeom prst="rect">
            <a:avLst/>
          </a:prstGeom>
        </p:spPr>
      </p:pic>
    </p:spTree>
    <p:extLst>
      <p:ext uri="{BB962C8B-B14F-4D97-AF65-F5344CB8AC3E}">
        <p14:creationId xmlns:p14="http://schemas.microsoft.com/office/powerpoint/2010/main" val="26254487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8672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DFEE69-4127-4A93-8A14-D2953EE08663}"/>
              </a:ext>
            </a:extLst>
          </p:cNvPr>
          <p:cNvPicPr>
            <a:picLocks noChangeAspect="1"/>
          </p:cNvPicPr>
          <p:nvPr/>
        </p:nvPicPr>
        <p:blipFill>
          <a:blip r:embed="rId2"/>
          <a:stretch>
            <a:fillRect/>
          </a:stretch>
        </p:blipFill>
        <p:spPr>
          <a:xfrm>
            <a:off x="271706" y="235634"/>
            <a:ext cx="8972550" cy="5486400"/>
          </a:xfrm>
          <a:prstGeom prst="rect">
            <a:avLst/>
          </a:prstGeom>
        </p:spPr>
      </p:pic>
    </p:spTree>
    <p:extLst>
      <p:ext uri="{BB962C8B-B14F-4D97-AF65-F5344CB8AC3E}">
        <p14:creationId xmlns:p14="http://schemas.microsoft.com/office/powerpoint/2010/main" val="6247432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E4F0CF-39EC-4C74-8016-7C313E7CB3D4}"/>
              </a:ext>
            </a:extLst>
          </p:cNvPr>
          <p:cNvPicPr>
            <a:picLocks noChangeAspect="1"/>
          </p:cNvPicPr>
          <p:nvPr/>
        </p:nvPicPr>
        <p:blipFill>
          <a:blip r:embed="rId2"/>
          <a:stretch>
            <a:fillRect/>
          </a:stretch>
        </p:blipFill>
        <p:spPr>
          <a:xfrm>
            <a:off x="297423" y="285749"/>
            <a:ext cx="10303618" cy="4342521"/>
          </a:xfrm>
          <a:prstGeom prst="rect">
            <a:avLst/>
          </a:prstGeom>
        </p:spPr>
      </p:pic>
    </p:spTree>
    <p:extLst>
      <p:ext uri="{BB962C8B-B14F-4D97-AF65-F5344CB8AC3E}">
        <p14:creationId xmlns:p14="http://schemas.microsoft.com/office/powerpoint/2010/main" val="8119592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FC07DD-731C-4C99-8179-3CD8FD7C48A7}"/>
              </a:ext>
            </a:extLst>
          </p:cNvPr>
          <p:cNvPicPr>
            <a:picLocks noChangeAspect="1"/>
          </p:cNvPicPr>
          <p:nvPr/>
        </p:nvPicPr>
        <p:blipFill>
          <a:blip r:embed="rId2"/>
          <a:stretch>
            <a:fillRect/>
          </a:stretch>
        </p:blipFill>
        <p:spPr>
          <a:xfrm>
            <a:off x="189644" y="176798"/>
            <a:ext cx="11014333" cy="5000113"/>
          </a:xfrm>
          <a:prstGeom prst="rect">
            <a:avLst/>
          </a:prstGeom>
        </p:spPr>
      </p:pic>
    </p:spTree>
    <p:extLst>
      <p:ext uri="{BB962C8B-B14F-4D97-AF65-F5344CB8AC3E}">
        <p14:creationId xmlns:p14="http://schemas.microsoft.com/office/powerpoint/2010/main" val="1470070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E0CD1C-7CED-4B67-84A6-D50D2F6EEC07}"/>
              </a:ext>
            </a:extLst>
          </p:cNvPr>
          <p:cNvPicPr>
            <a:picLocks noChangeAspect="1"/>
          </p:cNvPicPr>
          <p:nvPr/>
        </p:nvPicPr>
        <p:blipFill>
          <a:blip r:embed="rId2"/>
          <a:stretch>
            <a:fillRect/>
          </a:stretch>
        </p:blipFill>
        <p:spPr>
          <a:xfrm>
            <a:off x="243936" y="317475"/>
            <a:ext cx="11041979" cy="4845368"/>
          </a:xfrm>
          <a:prstGeom prst="rect">
            <a:avLst/>
          </a:prstGeom>
        </p:spPr>
      </p:pic>
    </p:spTree>
    <p:extLst>
      <p:ext uri="{BB962C8B-B14F-4D97-AF65-F5344CB8AC3E}">
        <p14:creationId xmlns:p14="http://schemas.microsoft.com/office/powerpoint/2010/main" val="7647795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9A3B4-DF65-4953-A0F2-73A27F3EDAD7}"/>
              </a:ext>
            </a:extLst>
          </p:cNvPr>
          <p:cNvPicPr>
            <a:picLocks noChangeAspect="1"/>
          </p:cNvPicPr>
          <p:nvPr/>
        </p:nvPicPr>
        <p:blipFill>
          <a:blip r:embed="rId2"/>
          <a:stretch>
            <a:fillRect/>
          </a:stretch>
        </p:blipFill>
        <p:spPr>
          <a:xfrm>
            <a:off x="312736" y="190207"/>
            <a:ext cx="9554117" cy="5450938"/>
          </a:xfrm>
          <a:prstGeom prst="rect">
            <a:avLst/>
          </a:prstGeom>
        </p:spPr>
      </p:pic>
    </p:spTree>
    <p:extLst>
      <p:ext uri="{BB962C8B-B14F-4D97-AF65-F5344CB8AC3E}">
        <p14:creationId xmlns:p14="http://schemas.microsoft.com/office/powerpoint/2010/main" val="22647336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576237-DE0E-498F-A405-39488FA7582E}"/>
              </a:ext>
            </a:extLst>
          </p:cNvPr>
          <p:cNvPicPr>
            <a:picLocks noChangeAspect="1"/>
          </p:cNvPicPr>
          <p:nvPr/>
        </p:nvPicPr>
        <p:blipFill>
          <a:blip r:embed="rId2"/>
          <a:stretch>
            <a:fillRect/>
          </a:stretch>
        </p:blipFill>
        <p:spPr>
          <a:xfrm>
            <a:off x="543974" y="133057"/>
            <a:ext cx="8934450" cy="5410200"/>
          </a:xfrm>
          <a:prstGeom prst="rect">
            <a:avLst/>
          </a:prstGeom>
        </p:spPr>
      </p:pic>
    </p:spTree>
    <p:extLst>
      <p:ext uri="{BB962C8B-B14F-4D97-AF65-F5344CB8AC3E}">
        <p14:creationId xmlns:p14="http://schemas.microsoft.com/office/powerpoint/2010/main" val="124185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10DD21-C393-4893-A8EA-FAD9F4028237}"/>
              </a:ext>
            </a:extLst>
          </p:cNvPr>
          <p:cNvPicPr>
            <a:picLocks noChangeAspect="1"/>
          </p:cNvPicPr>
          <p:nvPr/>
        </p:nvPicPr>
        <p:blipFill>
          <a:blip r:embed="rId2"/>
          <a:stretch>
            <a:fillRect/>
          </a:stretch>
        </p:blipFill>
        <p:spPr>
          <a:xfrm>
            <a:off x="534523" y="108144"/>
            <a:ext cx="7348751" cy="5926895"/>
          </a:xfrm>
          <a:prstGeom prst="rect">
            <a:avLst/>
          </a:prstGeom>
        </p:spPr>
      </p:pic>
    </p:spTree>
    <p:extLst>
      <p:ext uri="{BB962C8B-B14F-4D97-AF65-F5344CB8AC3E}">
        <p14:creationId xmlns:p14="http://schemas.microsoft.com/office/powerpoint/2010/main" val="33250183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298398-E5F7-426F-BF49-F0D9853E334C}"/>
              </a:ext>
            </a:extLst>
          </p:cNvPr>
          <p:cNvPicPr>
            <a:picLocks noChangeAspect="1"/>
          </p:cNvPicPr>
          <p:nvPr/>
        </p:nvPicPr>
        <p:blipFill>
          <a:blip r:embed="rId2"/>
          <a:stretch>
            <a:fillRect/>
          </a:stretch>
        </p:blipFill>
        <p:spPr>
          <a:xfrm>
            <a:off x="377800" y="376311"/>
            <a:ext cx="10034302" cy="6105378"/>
          </a:xfrm>
          <a:prstGeom prst="rect">
            <a:avLst/>
          </a:prstGeom>
        </p:spPr>
      </p:pic>
    </p:spTree>
    <p:extLst>
      <p:ext uri="{BB962C8B-B14F-4D97-AF65-F5344CB8AC3E}">
        <p14:creationId xmlns:p14="http://schemas.microsoft.com/office/powerpoint/2010/main" val="759761111"/>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5121</TotalTime>
  <Words>105</Words>
  <Application>Microsoft Office PowerPoint</Application>
  <PresentationFormat>Custom</PresentationFormat>
  <Paragraphs>7</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501</cp:revision>
  <dcterms:created xsi:type="dcterms:W3CDTF">2012-02-07T06:07:07Z</dcterms:created>
  <dcterms:modified xsi:type="dcterms:W3CDTF">2017-11-21T15:50:04Z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