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1"/>
  </p:notesMasterIdLst>
  <p:handoutMasterIdLst>
    <p:handoutMasterId r:id="rId72"/>
  </p:handoutMasterIdLst>
  <p:sldIdLst>
    <p:sldId id="713" r:id="rId6"/>
    <p:sldId id="712" r:id="rId7"/>
    <p:sldId id="714" r:id="rId8"/>
    <p:sldId id="448" r:id="rId9"/>
    <p:sldId id="449" r:id="rId10"/>
    <p:sldId id="476" r:id="rId11"/>
    <p:sldId id="477" r:id="rId12"/>
    <p:sldId id="478" r:id="rId13"/>
    <p:sldId id="451" r:id="rId14"/>
    <p:sldId id="452" r:id="rId15"/>
    <p:sldId id="479" r:id="rId16"/>
    <p:sldId id="662" r:id="rId17"/>
    <p:sldId id="663" r:id="rId18"/>
    <p:sldId id="664" r:id="rId19"/>
    <p:sldId id="665" r:id="rId20"/>
    <p:sldId id="666" r:id="rId21"/>
    <p:sldId id="667" r:id="rId22"/>
    <p:sldId id="668" r:id="rId23"/>
    <p:sldId id="480" r:id="rId24"/>
    <p:sldId id="715" r:id="rId25"/>
    <p:sldId id="669" r:id="rId26"/>
    <p:sldId id="670" r:id="rId27"/>
    <p:sldId id="671" r:id="rId28"/>
    <p:sldId id="716" r:id="rId29"/>
    <p:sldId id="672" r:id="rId30"/>
    <p:sldId id="673" r:id="rId31"/>
    <p:sldId id="674" r:id="rId32"/>
    <p:sldId id="675" r:id="rId33"/>
    <p:sldId id="676" r:id="rId34"/>
    <p:sldId id="677" r:id="rId35"/>
    <p:sldId id="678" r:id="rId36"/>
    <p:sldId id="679" r:id="rId37"/>
    <p:sldId id="680" r:id="rId38"/>
    <p:sldId id="681" r:id="rId39"/>
    <p:sldId id="682" r:id="rId40"/>
    <p:sldId id="683" r:id="rId41"/>
    <p:sldId id="684" r:id="rId42"/>
    <p:sldId id="685" r:id="rId43"/>
    <p:sldId id="686" r:id="rId44"/>
    <p:sldId id="687" r:id="rId45"/>
    <p:sldId id="688" r:id="rId46"/>
    <p:sldId id="689" r:id="rId47"/>
    <p:sldId id="690" r:id="rId48"/>
    <p:sldId id="691" r:id="rId49"/>
    <p:sldId id="692" r:id="rId50"/>
    <p:sldId id="693" r:id="rId51"/>
    <p:sldId id="694" r:id="rId52"/>
    <p:sldId id="695" r:id="rId53"/>
    <p:sldId id="696" r:id="rId54"/>
    <p:sldId id="697" r:id="rId55"/>
    <p:sldId id="698"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7" r:id="rId69"/>
    <p:sldId id="711" r:id="rId7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67" d="100"/>
          <a:sy n="67" d="100"/>
        </p:scale>
        <p:origin x="55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10/6/2017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10/6/2017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Design Patterns</a:t>
            </a:r>
          </a:p>
        </p:txBody>
      </p:sp>
    </p:spTree>
    <p:extLst>
      <p:ext uri="{BB962C8B-B14F-4D97-AF65-F5344CB8AC3E}">
        <p14:creationId xmlns:p14="http://schemas.microsoft.com/office/powerpoint/2010/main" val="5554047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274" y="103414"/>
            <a:ext cx="7336246" cy="6740304"/>
          </a:xfrm>
          <a:prstGeom prst="rect">
            <a:avLst/>
          </a:prstGeom>
        </p:spPr>
      </p:pic>
      <p:pic>
        <p:nvPicPr>
          <p:cNvPr id="5" name="Picture 4"/>
          <p:cNvPicPr>
            <a:picLocks noChangeAspect="1"/>
          </p:cNvPicPr>
          <p:nvPr/>
        </p:nvPicPr>
        <p:blipFill>
          <a:blip r:embed="rId3"/>
          <a:stretch>
            <a:fillRect/>
          </a:stretch>
        </p:blipFill>
        <p:spPr>
          <a:xfrm>
            <a:off x="2078807" y="4520292"/>
            <a:ext cx="5699613" cy="757102"/>
          </a:xfrm>
          <a:prstGeom prst="rect">
            <a:avLst/>
          </a:prstGeom>
        </p:spPr>
      </p:pic>
    </p:spTree>
    <p:extLst>
      <p:ext uri="{BB962C8B-B14F-4D97-AF65-F5344CB8AC3E}">
        <p14:creationId xmlns:p14="http://schemas.microsoft.com/office/powerpoint/2010/main" val="2125680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5930" y="156890"/>
            <a:ext cx="9344025" cy="5838825"/>
          </a:xfrm>
          <a:prstGeom prst="rect">
            <a:avLst/>
          </a:prstGeom>
        </p:spPr>
      </p:pic>
    </p:spTree>
    <p:extLst>
      <p:ext uri="{BB962C8B-B14F-4D97-AF65-F5344CB8AC3E}">
        <p14:creationId xmlns:p14="http://schemas.microsoft.com/office/powerpoint/2010/main" val="4227292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346" y="138792"/>
            <a:ext cx="7730203" cy="6379573"/>
          </a:xfrm>
          <a:prstGeom prst="rect">
            <a:avLst/>
          </a:prstGeom>
        </p:spPr>
      </p:pic>
      <p:pic>
        <p:nvPicPr>
          <p:cNvPr id="3" name="Picture 2"/>
          <p:cNvPicPr>
            <a:picLocks noChangeAspect="1"/>
          </p:cNvPicPr>
          <p:nvPr/>
        </p:nvPicPr>
        <p:blipFill>
          <a:blip r:embed="rId3"/>
          <a:stretch>
            <a:fillRect/>
          </a:stretch>
        </p:blipFill>
        <p:spPr>
          <a:xfrm>
            <a:off x="1517104" y="4677047"/>
            <a:ext cx="5699613" cy="1057548"/>
          </a:xfrm>
          <a:prstGeom prst="rect">
            <a:avLst/>
          </a:prstGeom>
        </p:spPr>
      </p:pic>
    </p:spTree>
    <p:extLst>
      <p:ext uri="{BB962C8B-B14F-4D97-AF65-F5344CB8AC3E}">
        <p14:creationId xmlns:p14="http://schemas.microsoft.com/office/powerpoint/2010/main" val="3540845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854" y="136479"/>
            <a:ext cx="7013926" cy="6133692"/>
          </a:xfrm>
          <a:prstGeom prst="rect">
            <a:avLst/>
          </a:prstGeom>
        </p:spPr>
      </p:pic>
      <p:pic>
        <p:nvPicPr>
          <p:cNvPr id="3" name="Picture 2"/>
          <p:cNvPicPr>
            <a:picLocks noChangeAspect="1"/>
          </p:cNvPicPr>
          <p:nvPr/>
        </p:nvPicPr>
        <p:blipFill>
          <a:blip r:embed="rId3"/>
          <a:stretch>
            <a:fillRect/>
          </a:stretch>
        </p:blipFill>
        <p:spPr>
          <a:xfrm>
            <a:off x="1530167" y="4546418"/>
            <a:ext cx="5699613" cy="1057548"/>
          </a:xfrm>
          <a:prstGeom prst="rect">
            <a:avLst/>
          </a:prstGeom>
        </p:spPr>
      </p:pic>
      <p:pic>
        <p:nvPicPr>
          <p:cNvPr id="4" name="Picture 3"/>
          <p:cNvPicPr>
            <a:picLocks noChangeAspect="1"/>
          </p:cNvPicPr>
          <p:nvPr/>
        </p:nvPicPr>
        <p:blipFill>
          <a:blip r:embed="rId4"/>
          <a:stretch>
            <a:fillRect/>
          </a:stretch>
        </p:blipFill>
        <p:spPr>
          <a:xfrm>
            <a:off x="215853" y="136479"/>
            <a:ext cx="8050471" cy="6133692"/>
          </a:xfrm>
          <a:prstGeom prst="rect">
            <a:avLst/>
          </a:prstGeom>
        </p:spPr>
      </p:pic>
    </p:spTree>
    <p:extLst>
      <p:ext uri="{BB962C8B-B14F-4D97-AF65-F5344CB8AC3E}">
        <p14:creationId xmlns:p14="http://schemas.microsoft.com/office/powerpoint/2010/main" val="2686401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475" y="0"/>
            <a:ext cx="9839325" cy="6057900"/>
          </a:xfrm>
          <a:prstGeom prst="rect">
            <a:avLst/>
          </a:prstGeom>
        </p:spPr>
      </p:pic>
    </p:spTree>
    <p:extLst>
      <p:ext uri="{BB962C8B-B14F-4D97-AF65-F5344CB8AC3E}">
        <p14:creationId xmlns:p14="http://schemas.microsoft.com/office/powerpoint/2010/main" val="7110519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452" y="117294"/>
            <a:ext cx="7019015" cy="6583952"/>
          </a:xfrm>
          <a:prstGeom prst="rect">
            <a:avLst/>
          </a:prstGeom>
        </p:spPr>
      </p:pic>
      <p:pic>
        <p:nvPicPr>
          <p:cNvPr id="3" name="Picture 2"/>
          <p:cNvPicPr>
            <a:picLocks noChangeAspect="1"/>
          </p:cNvPicPr>
          <p:nvPr/>
        </p:nvPicPr>
        <p:blipFill>
          <a:blip r:embed="rId3"/>
          <a:stretch>
            <a:fillRect/>
          </a:stretch>
        </p:blipFill>
        <p:spPr>
          <a:xfrm>
            <a:off x="1451790" y="4102281"/>
            <a:ext cx="5980976" cy="1796089"/>
          </a:xfrm>
          <a:prstGeom prst="rect">
            <a:avLst/>
          </a:prstGeom>
        </p:spPr>
      </p:pic>
      <p:pic>
        <p:nvPicPr>
          <p:cNvPr id="4" name="Picture 3"/>
          <p:cNvPicPr>
            <a:picLocks noChangeAspect="1"/>
          </p:cNvPicPr>
          <p:nvPr/>
        </p:nvPicPr>
        <p:blipFill>
          <a:blip r:embed="rId4"/>
          <a:stretch>
            <a:fillRect/>
          </a:stretch>
        </p:blipFill>
        <p:spPr>
          <a:xfrm>
            <a:off x="275451" y="70458"/>
            <a:ext cx="7823519" cy="6460330"/>
          </a:xfrm>
          <a:prstGeom prst="rect">
            <a:avLst/>
          </a:prstGeom>
        </p:spPr>
      </p:pic>
    </p:spTree>
    <p:extLst>
      <p:ext uri="{BB962C8B-B14F-4D97-AF65-F5344CB8AC3E}">
        <p14:creationId xmlns:p14="http://schemas.microsoft.com/office/powerpoint/2010/main" val="763398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408" y="225606"/>
            <a:ext cx="9791700" cy="5962650"/>
          </a:xfrm>
          <a:prstGeom prst="rect">
            <a:avLst/>
          </a:prstGeom>
        </p:spPr>
      </p:pic>
    </p:spTree>
    <p:extLst>
      <p:ext uri="{BB962C8B-B14F-4D97-AF65-F5344CB8AC3E}">
        <p14:creationId xmlns:p14="http://schemas.microsoft.com/office/powerpoint/2010/main" val="15301924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577" y="171313"/>
            <a:ext cx="10759553" cy="5720036"/>
          </a:xfrm>
          <a:prstGeom prst="rect">
            <a:avLst/>
          </a:prstGeom>
        </p:spPr>
      </p:pic>
    </p:spTree>
    <p:extLst>
      <p:ext uri="{BB962C8B-B14F-4D97-AF65-F5344CB8AC3E}">
        <p14:creationId xmlns:p14="http://schemas.microsoft.com/office/powerpoint/2010/main" val="15518581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655" y="124913"/>
            <a:ext cx="10372725" cy="5772150"/>
          </a:xfrm>
          <a:prstGeom prst="rect">
            <a:avLst/>
          </a:prstGeom>
        </p:spPr>
      </p:pic>
    </p:spTree>
    <p:extLst>
      <p:ext uri="{BB962C8B-B14F-4D97-AF65-F5344CB8AC3E}">
        <p14:creationId xmlns:p14="http://schemas.microsoft.com/office/powerpoint/2010/main" val="8510836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745" y="100557"/>
            <a:ext cx="9441329" cy="6404746"/>
          </a:xfrm>
          <a:prstGeom prst="rect">
            <a:avLst/>
          </a:prstGeom>
        </p:spPr>
      </p:pic>
    </p:spTree>
    <p:extLst>
      <p:ext uri="{BB962C8B-B14F-4D97-AF65-F5344CB8AC3E}">
        <p14:creationId xmlns:p14="http://schemas.microsoft.com/office/powerpoint/2010/main" val="27377478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4000" b="0" dirty="0">
                <a:solidFill>
                  <a:schemeClr val="tx2">
                    <a:lumMod val="50000"/>
                  </a:schemeClr>
                </a:solidFill>
                <a:latin typeface="Segoe UI Light" pitchFamily="34" charset="0"/>
              </a:rPr>
              <a:t>What is Design Pattern ?</a:t>
            </a:r>
          </a:p>
        </p:txBody>
      </p:sp>
      <p:sp>
        <p:nvSpPr>
          <p:cNvPr id="4" name="Presentation Title Rectangle"/>
          <p:cNvSpPr txBox="1">
            <a:spLocks/>
          </p:cNvSpPr>
          <p:nvPr/>
        </p:nvSpPr>
        <p:spPr>
          <a:xfrm>
            <a:off x="410895" y="1350811"/>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4000" b="0" dirty="0">
                <a:solidFill>
                  <a:schemeClr val="tx2">
                    <a:lumMod val="50000"/>
                  </a:schemeClr>
                </a:solidFill>
                <a:latin typeface="Segoe UI Light" pitchFamily="34" charset="0"/>
              </a:rPr>
              <a:t>Why should we use design pattern?</a:t>
            </a:r>
          </a:p>
        </p:txBody>
      </p:sp>
      <p:sp>
        <p:nvSpPr>
          <p:cNvPr id="5" name="Presentation Title Rectangle"/>
          <p:cNvSpPr txBox="1">
            <a:spLocks/>
          </p:cNvSpPr>
          <p:nvPr/>
        </p:nvSpPr>
        <p:spPr>
          <a:xfrm>
            <a:off x="410895" y="2404548"/>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4000" b="0" dirty="0">
                <a:solidFill>
                  <a:schemeClr val="tx2">
                    <a:lumMod val="50000"/>
                  </a:schemeClr>
                </a:solidFill>
                <a:latin typeface="Segoe UI Light" pitchFamily="34" charset="0"/>
              </a:rPr>
              <a:t>How many design patterns are there ?</a:t>
            </a:r>
          </a:p>
        </p:txBody>
      </p:sp>
    </p:spTree>
    <p:extLst>
      <p:ext uri="{BB962C8B-B14F-4D97-AF65-F5344CB8AC3E}">
        <p14:creationId xmlns:p14="http://schemas.microsoft.com/office/powerpoint/2010/main" val="1203723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406" y="734723"/>
            <a:ext cx="10457231" cy="3934259"/>
          </a:xfrm>
          <a:prstGeom prst="rect">
            <a:avLst/>
          </a:prstGeom>
        </p:spPr>
      </p:pic>
    </p:spTree>
    <p:extLst>
      <p:ext uri="{BB962C8B-B14F-4D97-AF65-F5344CB8AC3E}">
        <p14:creationId xmlns:p14="http://schemas.microsoft.com/office/powerpoint/2010/main" val="1731486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391" y="213631"/>
            <a:ext cx="11005713" cy="6017351"/>
          </a:xfrm>
          <a:prstGeom prst="rect">
            <a:avLst/>
          </a:prstGeom>
        </p:spPr>
      </p:pic>
    </p:spTree>
    <p:extLst>
      <p:ext uri="{BB962C8B-B14F-4D97-AF65-F5344CB8AC3E}">
        <p14:creationId xmlns:p14="http://schemas.microsoft.com/office/powerpoint/2010/main" val="33757998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41" y="0"/>
            <a:ext cx="8196453" cy="6701246"/>
          </a:xfrm>
          <a:prstGeom prst="rect">
            <a:avLst/>
          </a:prstGeom>
        </p:spPr>
      </p:pic>
    </p:spTree>
    <p:extLst>
      <p:ext uri="{BB962C8B-B14F-4D97-AF65-F5344CB8AC3E}">
        <p14:creationId xmlns:p14="http://schemas.microsoft.com/office/powerpoint/2010/main" val="500260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593" y="323306"/>
            <a:ext cx="8750889" cy="3608614"/>
          </a:xfrm>
          <a:prstGeom prst="rect">
            <a:avLst/>
          </a:prstGeom>
        </p:spPr>
      </p:pic>
    </p:spTree>
    <p:extLst>
      <p:ext uri="{BB962C8B-B14F-4D97-AF65-F5344CB8AC3E}">
        <p14:creationId xmlns:p14="http://schemas.microsoft.com/office/powerpoint/2010/main" val="28927906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4182" y="1149928"/>
            <a:ext cx="2743200" cy="70658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3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IFACTORY</a:t>
            </a:r>
          </a:p>
        </p:txBody>
      </p:sp>
      <p:sp>
        <p:nvSpPr>
          <p:cNvPr id="3" name="Rectangle 2"/>
          <p:cNvSpPr/>
          <p:nvPr/>
        </p:nvSpPr>
        <p:spPr bwMode="auto">
          <a:xfrm>
            <a:off x="4544291" y="1856510"/>
            <a:ext cx="3574473" cy="70658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36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ClientBFactory</a:t>
            </a:r>
            <a:endParaRPr lang="en-US" sz="3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p:cNvSpPr/>
          <p:nvPr/>
        </p:nvSpPr>
        <p:spPr bwMode="auto">
          <a:xfrm>
            <a:off x="4544291" y="443346"/>
            <a:ext cx="3574473" cy="70658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36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ClientAFactory</a:t>
            </a:r>
            <a:endParaRPr lang="en-US" sz="3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5031971" y="3196935"/>
            <a:ext cx="6816437" cy="74814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36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kitkartManufacturingCompany</a:t>
            </a:r>
            <a:endParaRPr lang="en-US" sz="3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920836" y="5285506"/>
            <a:ext cx="3934691" cy="70658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36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concretekitkart</a:t>
            </a:r>
            <a:endParaRPr lang="en-US" sz="3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 name="Straight Arrow Connector 7"/>
          <p:cNvCxnSpPr>
            <a:cxnSpLocks/>
            <a:stCxn id="2" idx="3"/>
            <a:endCxn id="4" idx="1"/>
          </p:cNvCxnSpPr>
          <p:nvPr/>
        </p:nvCxnSpPr>
        <p:spPr>
          <a:xfrm flipV="1">
            <a:off x="3297382" y="796637"/>
            <a:ext cx="1246909" cy="706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2" idx="3"/>
            <a:endCxn id="3" idx="1"/>
          </p:cNvCxnSpPr>
          <p:nvPr/>
        </p:nvCxnSpPr>
        <p:spPr>
          <a:xfrm>
            <a:off x="3297382" y="1503219"/>
            <a:ext cx="1246909" cy="706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5" idx="2"/>
            <a:endCxn id="6" idx="0"/>
          </p:cNvCxnSpPr>
          <p:nvPr/>
        </p:nvCxnSpPr>
        <p:spPr>
          <a:xfrm flipH="1">
            <a:off x="5888182" y="3945080"/>
            <a:ext cx="2552008" cy="1340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2" idx="2"/>
            <a:endCxn id="6" idx="1"/>
          </p:cNvCxnSpPr>
          <p:nvPr/>
        </p:nvCxnSpPr>
        <p:spPr>
          <a:xfrm>
            <a:off x="1925782" y="1856510"/>
            <a:ext cx="1995054" cy="3782287"/>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723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6" y="535577"/>
            <a:ext cx="10516340"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in real life when there are complex code are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required there is a better way to create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Factory pattern </a:t>
            </a:r>
          </a:p>
        </p:txBody>
      </p:sp>
    </p:spTree>
    <p:extLst>
      <p:ext uri="{BB962C8B-B14F-4D97-AF65-F5344CB8AC3E}">
        <p14:creationId xmlns:p14="http://schemas.microsoft.com/office/powerpoint/2010/main" val="11666281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Abstract FACTORY Pattern</a:t>
            </a:r>
          </a:p>
        </p:txBody>
      </p:sp>
      <p:sp>
        <p:nvSpPr>
          <p:cNvPr id="5" name="TextBox 4"/>
          <p:cNvSpPr txBox="1"/>
          <p:nvPr/>
        </p:nvSpPr>
        <p:spPr>
          <a:xfrm>
            <a:off x="287383" y="1306285"/>
            <a:ext cx="11103428" cy="4308872"/>
          </a:xfrm>
          <a:prstGeom prst="rect">
            <a:avLst/>
          </a:prstGeom>
          <a:noFill/>
        </p:spPr>
        <p:txBody>
          <a:bodyPr wrap="square" lIns="0" tIns="0" rIns="0" bIns="0" rtlCol="0">
            <a:spAutoFit/>
          </a:bodyPr>
          <a:lstStyle/>
          <a:p>
            <a:r>
              <a:rPr lang="en-IN" sz="4000" dirty="0">
                <a:latin typeface="+mj-lt"/>
              </a:rPr>
              <a:t>Abstract Factory patterns acts a super-factory which creates other factories. </a:t>
            </a:r>
          </a:p>
          <a:p>
            <a:endParaRPr lang="en-IN" sz="4000" dirty="0">
              <a:latin typeface="+mj-lt"/>
            </a:endParaRPr>
          </a:p>
          <a:p>
            <a:r>
              <a:rPr lang="en-IN" sz="4000" dirty="0">
                <a:latin typeface="+mj-lt"/>
              </a:rPr>
              <a:t>This pattern is also called as Factory of factories. In Abstract Factory pattern an </a:t>
            </a:r>
            <a:r>
              <a:rPr lang="en-IN" sz="4000" dirty="0">
                <a:solidFill>
                  <a:srgbClr val="FF0000"/>
                </a:solidFill>
                <a:latin typeface="+mj-lt"/>
              </a:rPr>
              <a:t>interface</a:t>
            </a:r>
            <a:r>
              <a:rPr lang="en-IN" sz="4000" dirty="0">
                <a:latin typeface="+mj-lt"/>
              </a:rPr>
              <a:t> is responsible for creating a set of related objects, or dependent objects </a:t>
            </a:r>
            <a:r>
              <a:rPr lang="en-IN" sz="4000" dirty="0">
                <a:solidFill>
                  <a:srgbClr val="FF0000"/>
                </a:solidFill>
                <a:latin typeface="+mj-lt"/>
              </a:rPr>
              <a:t>without specifying their concrete classes</a:t>
            </a:r>
            <a:r>
              <a:rPr lang="en-IN" sz="4000" dirty="0">
                <a:latin typeface="+mj-lt"/>
              </a:rPr>
              <a:t>.</a:t>
            </a:r>
            <a:endParaRPr lang="en-IN" sz="40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6031020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383" y="1684122"/>
            <a:ext cx="1822935" cy="707886"/>
          </a:xfrm>
          <a:prstGeom prst="rect">
            <a:avLst/>
          </a:prstGeom>
        </p:spPr>
        <p:txBody>
          <a:bodyPr wrap="none">
            <a:spAutoFit/>
          </a:bodyPr>
          <a:lstStyle/>
          <a:p>
            <a:r>
              <a:rPr lang="en-IN" sz="4000" dirty="0" err="1">
                <a:solidFill>
                  <a:schemeClr val="accent1">
                    <a:lumMod val="75000"/>
                  </a:schemeClr>
                </a:solidFill>
                <a:latin typeface="Aharoni" panose="02010803020104030203" pitchFamily="2" charset="-79"/>
                <a:cs typeface="Aharoni" panose="02010803020104030203" pitchFamily="2" charset="-79"/>
              </a:rPr>
              <a:t>kitkart</a:t>
            </a:r>
            <a:endParaRPr lang="en-IN" sz="4000" dirty="0">
              <a:solidFill>
                <a:schemeClr val="accent1">
                  <a:lumMod val="75000"/>
                </a:schemeClr>
              </a:solidFill>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2"/>
          <a:stretch>
            <a:fillRect/>
          </a:stretch>
        </p:blipFill>
        <p:spPr>
          <a:xfrm>
            <a:off x="1074984" y="585992"/>
            <a:ext cx="1153731" cy="1098130"/>
          </a:xfrm>
          <a:prstGeom prst="rect">
            <a:avLst/>
          </a:prstGeom>
        </p:spPr>
      </p:pic>
      <p:sp>
        <p:nvSpPr>
          <p:cNvPr id="4" name="TextBox 3"/>
          <p:cNvSpPr txBox="1"/>
          <p:nvPr/>
        </p:nvSpPr>
        <p:spPr>
          <a:xfrm>
            <a:off x="1645921" y="2780552"/>
            <a:ext cx="9711954" cy="369331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company wants you to write software for</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Them and they produce three products for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Multiple clients</a:t>
            </a:r>
          </a:p>
          <a:p>
            <a:pPr marL="571500" indent="-571500">
              <a:buFont typeface="Arial" panose="020B0604020202020204" pitchFamily="34" charset="0"/>
              <a:buChar char="•"/>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Computers</a:t>
            </a:r>
          </a:p>
          <a:p>
            <a:pPr marL="571500" indent="-571500">
              <a:buFont typeface="Arial" panose="020B0604020202020204" pitchFamily="34" charset="0"/>
              <a:buChar char="•"/>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Tablets</a:t>
            </a:r>
          </a:p>
          <a:p>
            <a:pPr marL="571500" indent="-571500">
              <a:buFont typeface="Arial" panose="020B0604020202020204" pitchFamily="34" charset="0"/>
              <a:buChar char="•"/>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Phones</a:t>
            </a:r>
          </a:p>
        </p:txBody>
      </p:sp>
      <p:sp>
        <p:nvSpPr>
          <p:cNvPr id="5" name="Rectangle 4"/>
          <p:cNvSpPr/>
          <p:nvPr/>
        </p:nvSpPr>
        <p:spPr bwMode="auto">
          <a:xfrm>
            <a:off x="600892" y="313510"/>
            <a:ext cx="2090058" cy="21945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90234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001" y="156890"/>
            <a:ext cx="9096375" cy="5838825"/>
          </a:xfrm>
          <a:prstGeom prst="rect">
            <a:avLst/>
          </a:prstGeom>
        </p:spPr>
      </p:pic>
    </p:spTree>
    <p:extLst>
      <p:ext uri="{BB962C8B-B14F-4D97-AF65-F5344CB8AC3E}">
        <p14:creationId xmlns:p14="http://schemas.microsoft.com/office/powerpoint/2010/main" val="406372620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406" y="107632"/>
            <a:ext cx="11173791" cy="6240917"/>
          </a:xfrm>
          <a:prstGeom prst="rect">
            <a:avLst/>
          </a:prstGeom>
        </p:spPr>
      </p:pic>
    </p:spTree>
    <p:extLst>
      <p:ext uri="{BB962C8B-B14F-4D97-AF65-F5344CB8AC3E}">
        <p14:creationId xmlns:p14="http://schemas.microsoft.com/office/powerpoint/2010/main" val="20931543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esentation Title Rectangle"/>
          <p:cNvSpPr txBox="1">
            <a:spLocks/>
          </p:cNvSpPr>
          <p:nvPr/>
        </p:nvSpPr>
        <p:spPr>
          <a:xfrm>
            <a:off x="410895" y="297073"/>
            <a:ext cx="11570764" cy="5424457"/>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4000" b="0" dirty="0">
                <a:solidFill>
                  <a:schemeClr val="tx2">
                    <a:lumMod val="50000"/>
                  </a:schemeClr>
                </a:solidFill>
                <a:latin typeface="Segoe UI Light" pitchFamily="34" charset="0"/>
              </a:rPr>
              <a:t>What is an abstract class ?</a:t>
            </a:r>
          </a:p>
          <a:p>
            <a:endParaRPr lang="en-US" sz="4000" b="0" dirty="0">
              <a:solidFill>
                <a:schemeClr val="tx2">
                  <a:lumMod val="50000"/>
                </a:schemeClr>
              </a:solidFill>
              <a:latin typeface="Segoe UI Light" pitchFamily="34" charset="0"/>
            </a:endParaRPr>
          </a:p>
          <a:p>
            <a:r>
              <a:rPr lang="en-US" sz="4000" b="0" dirty="0">
                <a:solidFill>
                  <a:schemeClr val="tx2">
                    <a:lumMod val="50000"/>
                  </a:schemeClr>
                </a:solidFill>
                <a:latin typeface="Segoe UI Light" pitchFamily="34" charset="0"/>
              </a:rPr>
              <a:t>What is a difference between Interface and abstract class ?</a:t>
            </a:r>
          </a:p>
          <a:p>
            <a:endParaRPr lang="en-US" sz="4000" b="0" dirty="0">
              <a:solidFill>
                <a:schemeClr val="tx2">
                  <a:lumMod val="50000"/>
                </a:schemeClr>
              </a:solidFill>
              <a:latin typeface="Segoe UI Light" pitchFamily="34" charset="0"/>
            </a:endParaRPr>
          </a:p>
          <a:p>
            <a:endParaRPr lang="en-US" sz="4000" b="0" dirty="0">
              <a:solidFill>
                <a:schemeClr val="tx2">
                  <a:lumMod val="50000"/>
                </a:schemeClr>
              </a:solidFill>
              <a:latin typeface="Segoe UI Light" pitchFamily="34" charset="0"/>
            </a:endParaRPr>
          </a:p>
          <a:p>
            <a:endParaRPr lang="en-US" sz="4000" b="0" dirty="0">
              <a:solidFill>
                <a:schemeClr val="tx2">
                  <a:lumMod val="50000"/>
                </a:schemeClr>
              </a:solidFill>
              <a:latin typeface="Segoe UI Light" pitchFamily="34" charset="0"/>
            </a:endParaRPr>
          </a:p>
          <a:p>
            <a:endParaRPr lang="en-US" sz="4000" b="0" dirty="0">
              <a:solidFill>
                <a:schemeClr val="tx2">
                  <a:lumMod val="50000"/>
                </a:schemeClr>
              </a:solidFill>
              <a:latin typeface="Segoe UI Light" pitchFamily="34" charset="0"/>
            </a:endParaRPr>
          </a:p>
        </p:txBody>
      </p:sp>
    </p:spTree>
    <p:extLst>
      <p:ext uri="{BB962C8B-B14F-4D97-AF65-F5344CB8AC3E}">
        <p14:creationId xmlns:p14="http://schemas.microsoft.com/office/powerpoint/2010/main" val="25004204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1271" y="420325"/>
            <a:ext cx="5298945" cy="5131389"/>
          </a:xfrm>
          <a:prstGeom prst="rect">
            <a:avLst/>
          </a:prstGeom>
        </p:spPr>
      </p:pic>
    </p:spTree>
    <p:extLst>
      <p:ext uri="{BB962C8B-B14F-4D97-AF65-F5344CB8AC3E}">
        <p14:creationId xmlns:p14="http://schemas.microsoft.com/office/powerpoint/2010/main" val="26200160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6" y="509451"/>
            <a:ext cx="10332720" cy="3077766"/>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First let’s create some data types for our products [Computers, phones, tablets] and we want this as abstract as possible </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we are going to use Interfaces for that</a:t>
            </a:r>
          </a:p>
        </p:txBody>
      </p:sp>
    </p:spTree>
    <p:extLst>
      <p:ext uri="{BB962C8B-B14F-4D97-AF65-F5344CB8AC3E}">
        <p14:creationId xmlns:p14="http://schemas.microsoft.com/office/powerpoint/2010/main" val="17428599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0833" y="304800"/>
            <a:ext cx="5016230" cy="6257534"/>
          </a:xfrm>
          <a:prstGeom prst="rect">
            <a:avLst/>
          </a:prstGeom>
        </p:spPr>
      </p:pic>
      <p:sp>
        <p:nvSpPr>
          <p:cNvPr id="3" name="TextBox 2"/>
          <p:cNvSpPr txBox="1"/>
          <p:nvPr/>
        </p:nvSpPr>
        <p:spPr>
          <a:xfrm>
            <a:off x="2024743" y="3592287"/>
            <a:ext cx="2120773" cy="923330"/>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Add three new </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interfaces</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with these names</a:t>
            </a:r>
          </a:p>
        </p:txBody>
      </p:sp>
    </p:spTree>
    <p:extLst>
      <p:ext uri="{BB962C8B-B14F-4D97-AF65-F5344CB8AC3E}">
        <p14:creationId xmlns:p14="http://schemas.microsoft.com/office/powerpoint/2010/main" val="26166336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857" y="312420"/>
            <a:ext cx="6961928" cy="5840185"/>
          </a:xfrm>
          <a:prstGeom prst="rect">
            <a:avLst/>
          </a:prstGeom>
        </p:spPr>
      </p:pic>
      <p:sp>
        <p:nvSpPr>
          <p:cNvPr id="3" name="TextBox 2"/>
          <p:cNvSpPr txBox="1"/>
          <p:nvPr/>
        </p:nvSpPr>
        <p:spPr>
          <a:xfrm>
            <a:off x="5695405" y="4023361"/>
            <a:ext cx="2449388" cy="615553"/>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Make sure all </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interfaces are public</a:t>
            </a:r>
          </a:p>
        </p:txBody>
      </p:sp>
    </p:spTree>
    <p:extLst>
      <p:ext uri="{BB962C8B-B14F-4D97-AF65-F5344CB8AC3E}">
        <p14:creationId xmlns:p14="http://schemas.microsoft.com/office/powerpoint/2010/main" val="31597080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8751" y="757373"/>
            <a:ext cx="8323216" cy="3592558"/>
          </a:xfrm>
          <a:prstGeom prst="rect">
            <a:avLst/>
          </a:prstGeom>
        </p:spPr>
      </p:pic>
    </p:spTree>
    <p:extLst>
      <p:ext uri="{BB962C8B-B14F-4D97-AF65-F5344CB8AC3E}">
        <p14:creationId xmlns:p14="http://schemas.microsoft.com/office/powerpoint/2010/main" val="39313819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8410" y="450395"/>
            <a:ext cx="5657901" cy="4160793"/>
          </a:xfrm>
          <a:prstGeom prst="rect">
            <a:avLst/>
          </a:prstGeom>
        </p:spPr>
      </p:pic>
      <p:sp>
        <p:nvSpPr>
          <p:cNvPr id="3" name="TextBox 2"/>
          <p:cNvSpPr txBox="1"/>
          <p:nvPr/>
        </p:nvSpPr>
        <p:spPr>
          <a:xfrm>
            <a:off x="5695405" y="4023361"/>
            <a:ext cx="1970091" cy="307777"/>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Add a new class</a:t>
            </a:r>
          </a:p>
        </p:txBody>
      </p:sp>
    </p:spTree>
    <p:extLst>
      <p:ext uri="{BB962C8B-B14F-4D97-AF65-F5344CB8AC3E}">
        <p14:creationId xmlns:p14="http://schemas.microsoft.com/office/powerpoint/2010/main" val="15339990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209006"/>
            <a:ext cx="11207931" cy="3693319"/>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Actually we are going to have multiple clients for this manufacturing company</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For now assume that we have 2 clients</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solidFill>
                  <a:srgbClr val="FF0000"/>
                </a:solidFill>
                <a:latin typeface="Segoe UI Light" pitchFamily="34" charset="0"/>
              </a:rPr>
              <a:t>Client A  </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a:t>
            </a:r>
            <a:r>
              <a:rPr lang="en-IN" sz="4000" dirty="0">
                <a:solidFill>
                  <a:srgbClr val="FF0000"/>
                </a:solidFill>
                <a:latin typeface="Segoe UI Light" pitchFamily="34" charset="0"/>
              </a:rPr>
              <a:t>Client B</a:t>
            </a:r>
          </a:p>
        </p:txBody>
      </p:sp>
    </p:spTree>
    <p:extLst>
      <p:ext uri="{BB962C8B-B14F-4D97-AF65-F5344CB8AC3E}">
        <p14:creationId xmlns:p14="http://schemas.microsoft.com/office/powerpoint/2010/main" val="24431577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0058" y="396648"/>
            <a:ext cx="4973410" cy="6213158"/>
          </a:xfrm>
          <a:prstGeom prst="rect">
            <a:avLst/>
          </a:prstGeom>
        </p:spPr>
      </p:pic>
    </p:spTree>
    <p:extLst>
      <p:ext uri="{BB962C8B-B14F-4D97-AF65-F5344CB8AC3E}">
        <p14:creationId xmlns:p14="http://schemas.microsoft.com/office/powerpoint/2010/main" val="149867963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049" y="392702"/>
            <a:ext cx="5011694" cy="2350498"/>
          </a:xfrm>
          <a:prstGeom prst="rect">
            <a:avLst/>
          </a:prstGeom>
        </p:spPr>
      </p:pic>
      <p:pic>
        <p:nvPicPr>
          <p:cNvPr id="3" name="Picture 2"/>
          <p:cNvPicPr>
            <a:picLocks noChangeAspect="1"/>
          </p:cNvPicPr>
          <p:nvPr/>
        </p:nvPicPr>
        <p:blipFill>
          <a:blip r:embed="rId3"/>
          <a:stretch>
            <a:fillRect/>
          </a:stretch>
        </p:blipFill>
        <p:spPr>
          <a:xfrm>
            <a:off x="696049" y="2107609"/>
            <a:ext cx="5188462" cy="2425202"/>
          </a:xfrm>
          <a:prstGeom prst="rect">
            <a:avLst/>
          </a:prstGeom>
        </p:spPr>
      </p:pic>
      <p:pic>
        <p:nvPicPr>
          <p:cNvPr id="5" name="Picture 4"/>
          <p:cNvPicPr>
            <a:picLocks noChangeAspect="1"/>
          </p:cNvPicPr>
          <p:nvPr/>
        </p:nvPicPr>
        <p:blipFill>
          <a:blip r:embed="rId4"/>
          <a:stretch>
            <a:fillRect/>
          </a:stretch>
        </p:blipFill>
        <p:spPr>
          <a:xfrm>
            <a:off x="826613" y="4090578"/>
            <a:ext cx="5057898" cy="2675981"/>
          </a:xfrm>
          <a:prstGeom prst="rect">
            <a:avLst/>
          </a:prstGeom>
        </p:spPr>
      </p:pic>
      <p:sp>
        <p:nvSpPr>
          <p:cNvPr id="6" name="TextBox 5"/>
          <p:cNvSpPr txBox="1"/>
          <p:nvPr/>
        </p:nvSpPr>
        <p:spPr>
          <a:xfrm>
            <a:off x="6152605" y="1414062"/>
            <a:ext cx="3385542" cy="615553"/>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All </a:t>
            </a:r>
            <a:r>
              <a:rPr lang="en-IN" sz="2000" dirty="0" err="1">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clientA</a:t>
            </a:r>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 classes </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are implementing interfaces</a:t>
            </a:r>
          </a:p>
        </p:txBody>
      </p:sp>
      <p:sp>
        <p:nvSpPr>
          <p:cNvPr id="7" name="TextBox 6"/>
          <p:cNvSpPr txBox="1"/>
          <p:nvPr/>
        </p:nvSpPr>
        <p:spPr>
          <a:xfrm>
            <a:off x="6152605" y="3475025"/>
            <a:ext cx="2949525" cy="307777"/>
          </a:xfrm>
          <a:prstGeom prst="rect">
            <a:avLst/>
          </a:prstGeom>
          <a:noFill/>
        </p:spPr>
        <p:txBody>
          <a:bodyPr wrap="none" lIns="0" tIns="0" rIns="0" bIns="0" rtlCol="0">
            <a:spAutoFit/>
          </a:bodyPr>
          <a:lstStyle/>
          <a:p>
            <a:r>
              <a:rPr lang="en-IN" sz="2000" dirty="0">
                <a:solidFill>
                  <a:srgbClr val="FF0000"/>
                </a:solidFill>
                <a:latin typeface="Aharoni" panose="02010803020104030203" pitchFamily="2" charset="-79"/>
                <a:cs typeface="Aharoni" panose="02010803020104030203" pitchFamily="2" charset="-79"/>
              </a:rPr>
              <a:t>Do same for </a:t>
            </a:r>
            <a:r>
              <a:rPr lang="en-IN" sz="2000" dirty="0" err="1">
                <a:solidFill>
                  <a:srgbClr val="FF0000"/>
                </a:solidFill>
                <a:latin typeface="Aharoni" panose="02010803020104030203" pitchFamily="2" charset="-79"/>
                <a:cs typeface="Aharoni" panose="02010803020104030203" pitchFamily="2" charset="-79"/>
              </a:rPr>
              <a:t>ClientB</a:t>
            </a:r>
            <a:r>
              <a:rPr lang="en-IN" sz="2000" dirty="0">
                <a:solidFill>
                  <a:srgbClr val="FF0000"/>
                </a:solidFill>
                <a:latin typeface="Aharoni" panose="02010803020104030203" pitchFamily="2" charset="-79"/>
                <a:cs typeface="Aharoni" panose="02010803020104030203" pitchFamily="2" charset="-79"/>
              </a:rPr>
              <a:t> also</a:t>
            </a:r>
          </a:p>
        </p:txBody>
      </p:sp>
    </p:spTree>
    <p:extLst>
      <p:ext uri="{BB962C8B-B14F-4D97-AF65-F5344CB8AC3E}">
        <p14:creationId xmlns:p14="http://schemas.microsoft.com/office/powerpoint/2010/main" val="40796176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124" y="242206"/>
            <a:ext cx="4668728" cy="2200547"/>
          </a:xfrm>
          <a:prstGeom prst="rect">
            <a:avLst/>
          </a:prstGeom>
        </p:spPr>
      </p:pic>
      <p:pic>
        <p:nvPicPr>
          <p:cNvPr id="3" name="Picture 2"/>
          <p:cNvPicPr>
            <a:picLocks noChangeAspect="1"/>
          </p:cNvPicPr>
          <p:nvPr/>
        </p:nvPicPr>
        <p:blipFill>
          <a:blip r:embed="rId3"/>
          <a:stretch>
            <a:fillRect/>
          </a:stretch>
        </p:blipFill>
        <p:spPr>
          <a:xfrm>
            <a:off x="579844" y="2055223"/>
            <a:ext cx="4945745" cy="2438238"/>
          </a:xfrm>
          <a:prstGeom prst="rect">
            <a:avLst/>
          </a:prstGeom>
        </p:spPr>
      </p:pic>
      <p:pic>
        <p:nvPicPr>
          <p:cNvPr id="4" name="Picture 3"/>
          <p:cNvPicPr>
            <a:picLocks noChangeAspect="1"/>
          </p:cNvPicPr>
          <p:nvPr/>
        </p:nvPicPr>
        <p:blipFill>
          <a:blip r:embed="rId4"/>
          <a:stretch>
            <a:fillRect/>
          </a:stretch>
        </p:blipFill>
        <p:spPr>
          <a:xfrm>
            <a:off x="739729" y="3878035"/>
            <a:ext cx="5607810" cy="2575015"/>
          </a:xfrm>
          <a:prstGeom prst="rect">
            <a:avLst/>
          </a:prstGeom>
        </p:spPr>
      </p:pic>
    </p:spTree>
    <p:extLst>
      <p:ext uri="{BB962C8B-B14F-4D97-AF65-F5344CB8AC3E}">
        <p14:creationId xmlns:p14="http://schemas.microsoft.com/office/powerpoint/2010/main" val="1744370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FACTORY Pattern</a:t>
            </a:r>
          </a:p>
        </p:txBody>
      </p:sp>
      <p:sp>
        <p:nvSpPr>
          <p:cNvPr id="4" name="TextBox 3"/>
          <p:cNvSpPr txBox="1"/>
          <p:nvPr/>
        </p:nvSpPr>
        <p:spPr>
          <a:xfrm>
            <a:off x="169818" y="1319348"/>
            <a:ext cx="11064239" cy="1231106"/>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real life a factory is a place that produces things and usually this things are a family of things. </a:t>
            </a:r>
          </a:p>
        </p:txBody>
      </p:sp>
      <p:sp>
        <p:nvSpPr>
          <p:cNvPr id="5" name="TextBox 4"/>
          <p:cNvSpPr txBox="1"/>
          <p:nvPr/>
        </p:nvSpPr>
        <p:spPr>
          <a:xfrm>
            <a:off x="169818" y="3004457"/>
            <a:ext cx="11103428" cy="2462213"/>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Code a factory is something which creates a family of objects and we can have factory classes and factory methods in it</a:t>
            </a:r>
          </a:p>
          <a:p>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7" y="640080"/>
            <a:ext cx="9052560" cy="1231106"/>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 want to create a factory which will produce products for my clients</a:t>
            </a:r>
          </a:p>
        </p:txBody>
      </p:sp>
    </p:spTree>
    <p:extLst>
      <p:ext uri="{BB962C8B-B14F-4D97-AF65-F5344CB8AC3E}">
        <p14:creationId xmlns:p14="http://schemas.microsoft.com/office/powerpoint/2010/main" val="212736911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121" y="238125"/>
            <a:ext cx="10163175" cy="5467350"/>
          </a:xfrm>
          <a:prstGeom prst="rect">
            <a:avLst/>
          </a:prstGeom>
        </p:spPr>
      </p:pic>
    </p:spTree>
    <p:extLst>
      <p:ext uri="{BB962C8B-B14F-4D97-AF65-F5344CB8AC3E}">
        <p14:creationId xmlns:p14="http://schemas.microsoft.com/office/powerpoint/2010/main" val="88249144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072" y="218122"/>
            <a:ext cx="7118352" cy="6234929"/>
          </a:xfrm>
          <a:prstGeom prst="rect">
            <a:avLst/>
          </a:prstGeom>
        </p:spPr>
      </p:pic>
      <p:sp>
        <p:nvSpPr>
          <p:cNvPr id="3" name="TextBox 2"/>
          <p:cNvSpPr txBox="1"/>
          <p:nvPr/>
        </p:nvSpPr>
        <p:spPr>
          <a:xfrm>
            <a:off x="6008913" y="3335586"/>
            <a:ext cx="3464090" cy="1538883"/>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In this </a:t>
            </a:r>
            <a:r>
              <a:rPr lang="en-IN" sz="2000" dirty="0">
                <a:solidFill>
                  <a:srgbClr val="FF0000"/>
                </a:solidFill>
                <a:latin typeface="Aharoni" panose="02010803020104030203" pitchFamily="2" charset="-79"/>
                <a:cs typeface="Aharoni" panose="02010803020104030203" pitchFamily="2" charset="-79"/>
              </a:rPr>
              <a:t>public</a:t>
            </a:r>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 interface </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We have created </a:t>
            </a:r>
          </a:p>
          <a:p>
            <a:r>
              <a:rPr lang="en-IN" sz="2000" dirty="0">
                <a:solidFill>
                  <a:srgbClr val="FF0000"/>
                </a:solidFill>
                <a:latin typeface="Aharoni" panose="02010803020104030203" pitchFamily="2" charset="-79"/>
                <a:cs typeface="Aharoni" panose="02010803020104030203" pitchFamily="2" charset="-79"/>
              </a:rPr>
              <a:t>three</a:t>
            </a:r>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 methods which returns</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 of type matching </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with our </a:t>
            </a:r>
            <a:r>
              <a:rPr lang="en-IN" sz="2000" dirty="0">
                <a:solidFill>
                  <a:srgbClr val="FF0000"/>
                </a:solidFill>
                <a:latin typeface="Aharoni" panose="02010803020104030203" pitchFamily="2" charset="-79"/>
                <a:cs typeface="Aharoni" panose="02010803020104030203" pitchFamily="2" charset="-79"/>
              </a:rPr>
              <a:t>interfaces</a:t>
            </a:r>
          </a:p>
        </p:txBody>
      </p:sp>
    </p:spTree>
    <p:extLst>
      <p:ext uri="{BB962C8B-B14F-4D97-AF65-F5344CB8AC3E}">
        <p14:creationId xmlns:p14="http://schemas.microsoft.com/office/powerpoint/2010/main" val="7860448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561703"/>
            <a:ext cx="8564396" cy="3077766"/>
          </a:xfrm>
          <a:prstGeom prst="rect">
            <a:avLst/>
          </a:prstGeom>
          <a:noFill/>
        </p:spPr>
        <p:txBody>
          <a:bodyPr wrap="none" lIns="0" tIns="0" rIns="0" bIns="0" rtlCol="0">
            <a:spAutoFit/>
          </a:bodyPr>
          <a:lstStyle/>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Everytime</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when we have interface and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want to use it we need to</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implement it in a class </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a:t>
            </a:r>
          </a:p>
        </p:txBody>
      </p:sp>
    </p:spTree>
    <p:extLst>
      <p:ext uri="{BB962C8B-B14F-4D97-AF65-F5344CB8AC3E}">
        <p14:creationId xmlns:p14="http://schemas.microsoft.com/office/powerpoint/2010/main" val="28963186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0785" y="262481"/>
            <a:ext cx="10182225" cy="5915025"/>
          </a:xfrm>
          <a:prstGeom prst="rect">
            <a:avLst/>
          </a:prstGeom>
        </p:spPr>
      </p:pic>
    </p:spTree>
    <p:extLst>
      <p:ext uri="{BB962C8B-B14F-4D97-AF65-F5344CB8AC3E}">
        <p14:creationId xmlns:p14="http://schemas.microsoft.com/office/powerpoint/2010/main" val="8387223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537" t="24552" r="27338"/>
          <a:stretch/>
        </p:blipFill>
        <p:spPr>
          <a:xfrm>
            <a:off x="365759" y="209005"/>
            <a:ext cx="9794649" cy="6283235"/>
          </a:xfrm>
          <a:prstGeom prst="rect">
            <a:avLst/>
          </a:prstGeom>
        </p:spPr>
      </p:pic>
    </p:spTree>
    <p:extLst>
      <p:ext uri="{BB962C8B-B14F-4D97-AF65-F5344CB8AC3E}">
        <p14:creationId xmlns:p14="http://schemas.microsoft.com/office/powerpoint/2010/main" val="34799926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6484" y="233090"/>
            <a:ext cx="5485676" cy="6528085"/>
          </a:xfrm>
          <a:prstGeom prst="rect">
            <a:avLst/>
          </a:prstGeom>
        </p:spPr>
      </p:pic>
    </p:spTree>
    <p:extLst>
      <p:ext uri="{BB962C8B-B14F-4D97-AF65-F5344CB8AC3E}">
        <p14:creationId xmlns:p14="http://schemas.microsoft.com/office/powerpoint/2010/main" val="220146904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5095" y="485911"/>
            <a:ext cx="5803444" cy="5562192"/>
          </a:xfrm>
          <a:prstGeom prst="rect">
            <a:avLst/>
          </a:prstGeom>
        </p:spPr>
      </p:pic>
      <p:sp>
        <p:nvSpPr>
          <p:cNvPr id="5" name="TextBox 4"/>
          <p:cNvSpPr txBox="1"/>
          <p:nvPr/>
        </p:nvSpPr>
        <p:spPr>
          <a:xfrm>
            <a:off x="6152605" y="3475025"/>
            <a:ext cx="2949525" cy="307777"/>
          </a:xfrm>
          <a:prstGeom prst="rect">
            <a:avLst/>
          </a:prstGeom>
          <a:noFill/>
        </p:spPr>
        <p:txBody>
          <a:bodyPr wrap="none" lIns="0" tIns="0" rIns="0" bIns="0" rtlCol="0">
            <a:spAutoFit/>
          </a:bodyPr>
          <a:lstStyle/>
          <a:p>
            <a:r>
              <a:rPr lang="en-IN" sz="2000" dirty="0">
                <a:solidFill>
                  <a:srgbClr val="FF0000"/>
                </a:solidFill>
                <a:latin typeface="Aharoni" panose="02010803020104030203" pitchFamily="2" charset="-79"/>
                <a:cs typeface="Aharoni" panose="02010803020104030203" pitchFamily="2" charset="-79"/>
              </a:rPr>
              <a:t>Do same for </a:t>
            </a:r>
            <a:r>
              <a:rPr lang="en-IN" sz="2000" dirty="0" err="1">
                <a:solidFill>
                  <a:srgbClr val="FF0000"/>
                </a:solidFill>
                <a:latin typeface="Aharoni" panose="02010803020104030203" pitchFamily="2" charset="-79"/>
                <a:cs typeface="Aharoni" panose="02010803020104030203" pitchFamily="2" charset="-79"/>
              </a:rPr>
              <a:t>ClientB</a:t>
            </a:r>
            <a:r>
              <a:rPr lang="en-IN" sz="2000" dirty="0">
                <a:solidFill>
                  <a:srgbClr val="FF0000"/>
                </a:solidFill>
                <a:latin typeface="Aharoni" panose="02010803020104030203" pitchFamily="2" charset="-79"/>
                <a:cs typeface="Aharoni" panose="02010803020104030203" pitchFamily="2" charset="-79"/>
              </a:rPr>
              <a:t> also</a:t>
            </a:r>
          </a:p>
        </p:txBody>
      </p:sp>
    </p:spTree>
    <p:extLst>
      <p:ext uri="{BB962C8B-B14F-4D97-AF65-F5344CB8AC3E}">
        <p14:creationId xmlns:p14="http://schemas.microsoft.com/office/powerpoint/2010/main" val="17406917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1846" y="286566"/>
            <a:ext cx="6640707" cy="6179547"/>
          </a:xfrm>
          <a:prstGeom prst="rect">
            <a:avLst/>
          </a:prstGeom>
        </p:spPr>
      </p:pic>
    </p:spTree>
    <p:extLst>
      <p:ext uri="{BB962C8B-B14F-4D97-AF65-F5344CB8AC3E}">
        <p14:creationId xmlns:p14="http://schemas.microsoft.com/office/powerpoint/2010/main" val="140280082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3224" y="280307"/>
            <a:ext cx="9553575" cy="4991100"/>
          </a:xfrm>
          <a:prstGeom prst="rect">
            <a:avLst/>
          </a:prstGeom>
        </p:spPr>
      </p:pic>
      <p:sp>
        <p:nvSpPr>
          <p:cNvPr id="3" name="TextBox 2"/>
          <p:cNvSpPr txBox="1"/>
          <p:nvPr/>
        </p:nvSpPr>
        <p:spPr>
          <a:xfrm>
            <a:off x="2926080" y="2775857"/>
            <a:ext cx="4767943" cy="615553"/>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reference </a:t>
            </a:r>
          </a:p>
        </p:txBody>
      </p:sp>
    </p:spTree>
    <p:extLst>
      <p:ext uri="{BB962C8B-B14F-4D97-AF65-F5344CB8AC3E}">
        <p14:creationId xmlns:p14="http://schemas.microsoft.com/office/powerpoint/2010/main" val="4601396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383" y="1684122"/>
            <a:ext cx="1822935" cy="707886"/>
          </a:xfrm>
          <a:prstGeom prst="rect">
            <a:avLst/>
          </a:prstGeom>
        </p:spPr>
        <p:txBody>
          <a:bodyPr wrap="none">
            <a:spAutoFit/>
          </a:bodyPr>
          <a:lstStyle/>
          <a:p>
            <a:r>
              <a:rPr lang="en-IN" sz="4000" dirty="0" err="1">
                <a:solidFill>
                  <a:schemeClr val="accent1">
                    <a:lumMod val="75000"/>
                  </a:schemeClr>
                </a:solidFill>
                <a:latin typeface="Aharoni" panose="02010803020104030203" pitchFamily="2" charset="-79"/>
                <a:cs typeface="Aharoni" panose="02010803020104030203" pitchFamily="2" charset="-79"/>
              </a:rPr>
              <a:t>kitkart</a:t>
            </a:r>
            <a:endParaRPr lang="en-IN" sz="4000" dirty="0">
              <a:solidFill>
                <a:schemeClr val="accent1">
                  <a:lumMod val="75000"/>
                </a:schemeClr>
              </a:solidFill>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2"/>
          <a:stretch>
            <a:fillRect/>
          </a:stretch>
        </p:blipFill>
        <p:spPr>
          <a:xfrm>
            <a:off x="1074984" y="585992"/>
            <a:ext cx="1153731" cy="1098130"/>
          </a:xfrm>
          <a:prstGeom prst="rect">
            <a:avLst/>
          </a:prstGeom>
        </p:spPr>
      </p:pic>
      <p:sp>
        <p:nvSpPr>
          <p:cNvPr id="4" name="TextBox 3"/>
          <p:cNvSpPr txBox="1"/>
          <p:nvPr/>
        </p:nvSpPr>
        <p:spPr>
          <a:xfrm>
            <a:off x="1849853" y="2928435"/>
            <a:ext cx="9711954"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company wants you to write software for</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Them and they produce computers for</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Their clients</a:t>
            </a:r>
          </a:p>
        </p:txBody>
      </p:sp>
      <p:sp>
        <p:nvSpPr>
          <p:cNvPr id="5" name="Rectangle 4"/>
          <p:cNvSpPr/>
          <p:nvPr/>
        </p:nvSpPr>
        <p:spPr bwMode="auto">
          <a:xfrm>
            <a:off x="600892" y="313510"/>
            <a:ext cx="2090058" cy="21945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82195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800" y="0"/>
            <a:ext cx="6270626" cy="6583000"/>
          </a:xfrm>
          <a:prstGeom prst="rect">
            <a:avLst/>
          </a:prstGeom>
        </p:spPr>
      </p:pic>
      <p:sp>
        <p:nvSpPr>
          <p:cNvPr id="3" name="TextBox 2"/>
          <p:cNvSpPr txBox="1"/>
          <p:nvPr/>
        </p:nvSpPr>
        <p:spPr>
          <a:xfrm>
            <a:off x="5969725" y="1672351"/>
            <a:ext cx="4449936" cy="1231106"/>
          </a:xfrm>
          <a:prstGeom prst="rect">
            <a:avLst/>
          </a:prstGeom>
          <a:noFill/>
        </p:spPr>
        <p:txBody>
          <a:bodyPr wrap="none" lIns="0" tIns="0" rIns="0" bIns="0" rtlCol="0">
            <a:spAutoFit/>
          </a:bodyPr>
          <a:lstStyle/>
          <a:p>
            <a:r>
              <a:rPr lang="en-IN" sz="2000" dirty="0">
                <a:solidFill>
                  <a:schemeClr val="accent5">
                    <a:lumMod val="50000"/>
                  </a:schemeClr>
                </a:solidFill>
                <a:latin typeface="Aharoni" panose="02010803020104030203" pitchFamily="2" charset="-79"/>
                <a:cs typeface="Aharoni" panose="02010803020104030203" pitchFamily="2" charset="-79"/>
              </a:rPr>
              <a:t>Now we are trying to get user input </a:t>
            </a:r>
          </a:p>
          <a:p>
            <a:r>
              <a:rPr lang="en-IN" sz="2000" dirty="0">
                <a:solidFill>
                  <a:schemeClr val="accent5">
                    <a:lumMod val="50000"/>
                  </a:schemeClr>
                </a:solidFill>
                <a:latin typeface="Aharoni" panose="02010803020104030203" pitchFamily="2" charset="-79"/>
                <a:cs typeface="Aharoni" panose="02010803020104030203" pitchFamily="2" charset="-79"/>
              </a:rPr>
              <a:t>Once we will get client from this </a:t>
            </a:r>
          </a:p>
          <a:p>
            <a:endParaRPr lang="en-IN" sz="2000" dirty="0">
              <a:solidFill>
                <a:schemeClr val="accent5">
                  <a:lumMod val="50000"/>
                </a:schemeClr>
              </a:solidFill>
              <a:latin typeface="Aharoni" panose="02010803020104030203" pitchFamily="2" charset="-79"/>
              <a:cs typeface="Aharoni" panose="02010803020104030203" pitchFamily="2" charset="-79"/>
            </a:endParaRPr>
          </a:p>
          <a:p>
            <a:r>
              <a:rPr lang="en-IN" sz="2000" dirty="0">
                <a:solidFill>
                  <a:schemeClr val="accent5">
                    <a:lumMod val="50000"/>
                  </a:schemeClr>
                </a:solidFill>
                <a:latin typeface="Aharoni" panose="02010803020104030203" pitchFamily="2" charset="-79"/>
                <a:cs typeface="Aharoni" panose="02010803020104030203" pitchFamily="2" charset="-79"/>
              </a:rPr>
              <a:t>We will use it with factory</a:t>
            </a:r>
          </a:p>
        </p:txBody>
      </p:sp>
    </p:spTree>
    <p:extLst>
      <p:ext uri="{BB962C8B-B14F-4D97-AF65-F5344CB8AC3E}">
        <p14:creationId xmlns:p14="http://schemas.microsoft.com/office/powerpoint/2010/main" val="267377071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361" y="193493"/>
            <a:ext cx="9541449" cy="6076677"/>
          </a:xfrm>
          <a:prstGeom prst="rect">
            <a:avLst/>
          </a:prstGeom>
        </p:spPr>
      </p:pic>
    </p:spTree>
    <p:extLst>
      <p:ext uri="{BB962C8B-B14F-4D97-AF65-F5344CB8AC3E}">
        <p14:creationId xmlns:p14="http://schemas.microsoft.com/office/powerpoint/2010/main" val="400688933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942" y="232274"/>
            <a:ext cx="7383392" cy="4979806"/>
          </a:xfrm>
          <a:prstGeom prst="rect">
            <a:avLst/>
          </a:prstGeom>
        </p:spPr>
      </p:pic>
      <p:sp>
        <p:nvSpPr>
          <p:cNvPr id="3" name="TextBox 2"/>
          <p:cNvSpPr txBox="1"/>
          <p:nvPr/>
        </p:nvSpPr>
        <p:spPr>
          <a:xfrm>
            <a:off x="2129246" y="4598126"/>
            <a:ext cx="661880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a:t>
            </a:r>
            <a:r>
              <a:rPr lang="en-IN" sz="4000" dirty="0">
                <a:solidFill>
                  <a:srgbClr val="FF0000"/>
                </a:solidFill>
                <a:latin typeface="Segoe UI Light" pitchFamily="34" charset="0"/>
              </a:rPr>
              <a:t>company</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we will use later </a:t>
            </a:r>
          </a:p>
        </p:txBody>
      </p:sp>
    </p:spTree>
    <p:extLst>
      <p:ext uri="{BB962C8B-B14F-4D97-AF65-F5344CB8AC3E}">
        <p14:creationId xmlns:p14="http://schemas.microsoft.com/office/powerpoint/2010/main" val="421169740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777" y="744583"/>
            <a:ext cx="7262757" cy="246221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Next we need to deal with orders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From both the clients</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a:t>
            </a:r>
          </a:p>
        </p:txBody>
      </p:sp>
    </p:spTree>
    <p:extLst>
      <p:ext uri="{BB962C8B-B14F-4D97-AF65-F5344CB8AC3E}">
        <p14:creationId xmlns:p14="http://schemas.microsoft.com/office/powerpoint/2010/main" val="139077722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4043" y="112939"/>
            <a:ext cx="9067800" cy="5848350"/>
          </a:xfrm>
          <a:prstGeom prst="rect">
            <a:avLst/>
          </a:prstGeom>
        </p:spPr>
      </p:pic>
    </p:spTree>
    <p:extLst>
      <p:ext uri="{BB962C8B-B14F-4D97-AF65-F5344CB8AC3E}">
        <p14:creationId xmlns:p14="http://schemas.microsoft.com/office/powerpoint/2010/main" val="295582518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011" y="175667"/>
            <a:ext cx="7103780" cy="5885499"/>
          </a:xfrm>
          <a:prstGeom prst="rect">
            <a:avLst/>
          </a:prstGeom>
        </p:spPr>
      </p:pic>
      <p:sp>
        <p:nvSpPr>
          <p:cNvPr id="3" name="TextBox 2"/>
          <p:cNvSpPr txBox="1"/>
          <p:nvPr/>
        </p:nvSpPr>
        <p:spPr>
          <a:xfrm>
            <a:off x="7145383" y="1567543"/>
            <a:ext cx="2377440" cy="3693319"/>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Each order can take number for each of these products</a:t>
            </a:r>
          </a:p>
        </p:txBody>
      </p:sp>
    </p:spTree>
    <p:extLst>
      <p:ext uri="{BB962C8B-B14F-4D97-AF65-F5344CB8AC3E}">
        <p14:creationId xmlns:p14="http://schemas.microsoft.com/office/powerpoint/2010/main" val="153643439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365" y="218530"/>
            <a:ext cx="7309600" cy="6273709"/>
          </a:xfrm>
          <a:prstGeom prst="rect">
            <a:avLst/>
          </a:prstGeom>
        </p:spPr>
      </p:pic>
      <p:sp>
        <p:nvSpPr>
          <p:cNvPr id="3" name="TextBox 2"/>
          <p:cNvSpPr txBox="1"/>
          <p:nvPr/>
        </p:nvSpPr>
        <p:spPr>
          <a:xfrm>
            <a:off x="7746274" y="1414062"/>
            <a:ext cx="3029676" cy="1231106"/>
          </a:xfrm>
          <a:prstGeom prst="rect">
            <a:avLst/>
          </a:prstGeom>
          <a:noFill/>
        </p:spPr>
        <p:txBody>
          <a:bodyPr wrap="none" lIns="0" tIns="0" rIns="0" bIns="0" rtlCol="0">
            <a:spAutoFit/>
          </a:bodyPr>
          <a:lstStyle/>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Here we are creating</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Three collections</a:t>
            </a:r>
          </a:p>
          <a:p>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in which we keep the </a:t>
            </a:r>
          </a:p>
          <a:p>
            <a:r>
              <a:rPr lang="en-IN" sz="2000" dirty="0">
                <a:solidFill>
                  <a:srgbClr val="FF0000"/>
                </a:solidFill>
                <a:latin typeface="Aharoni" panose="02010803020104030203" pitchFamily="2" charset="-79"/>
                <a:cs typeface="Aharoni" panose="02010803020104030203" pitchFamily="2" charset="-79"/>
              </a:rPr>
              <a:t>Products</a:t>
            </a:r>
            <a:r>
              <a:rPr lang="en-IN" sz="2000" dirty="0">
                <a:gradFill>
                  <a:gsLst>
                    <a:gs pos="0">
                      <a:schemeClr val="tx1">
                        <a:lumMod val="75000"/>
                        <a:lumOff val="25000"/>
                      </a:schemeClr>
                    </a:gs>
                    <a:gs pos="80000">
                      <a:schemeClr val="tx1">
                        <a:lumMod val="65000"/>
                        <a:lumOff val="35000"/>
                      </a:schemeClr>
                    </a:gs>
                  </a:gsLst>
                  <a:lin ang="16200000" scaled="0"/>
                </a:gradFill>
                <a:latin typeface="Aharoni" panose="02010803020104030203" pitchFamily="2" charset="-79"/>
                <a:cs typeface="Aharoni" panose="02010803020104030203" pitchFamily="2" charset="-79"/>
              </a:rPr>
              <a:t> we are creating</a:t>
            </a:r>
          </a:p>
        </p:txBody>
      </p:sp>
    </p:spTree>
    <p:extLst>
      <p:ext uri="{BB962C8B-B14F-4D97-AF65-F5344CB8AC3E}">
        <p14:creationId xmlns:p14="http://schemas.microsoft.com/office/powerpoint/2010/main" val="234486027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744583"/>
            <a:ext cx="9090117" cy="307776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expose our computers,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tablets, and phones as a public properties </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These properties will allow only </a:t>
            </a:r>
            <a:r>
              <a:rPr lang="en-IN" sz="4000" dirty="0">
                <a:solidFill>
                  <a:srgbClr val="FF0000"/>
                </a:solidFill>
                <a:latin typeface="Segoe UI Light" pitchFamily="34" charset="0"/>
              </a:rPr>
              <a:t>get</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our actual list will be still protected</a:t>
            </a:r>
          </a:p>
        </p:txBody>
      </p:sp>
    </p:spTree>
    <p:extLst>
      <p:ext uri="{BB962C8B-B14F-4D97-AF65-F5344CB8AC3E}">
        <p14:creationId xmlns:p14="http://schemas.microsoft.com/office/powerpoint/2010/main" val="203547391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2076" y="127226"/>
            <a:ext cx="10089314" cy="6391140"/>
          </a:xfrm>
          <a:prstGeom prst="rect">
            <a:avLst/>
          </a:prstGeom>
        </p:spPr>
      </p:pic>
    </p:spTree>
    <p:extLst>
      <p:ext uri="{BB962C8B-B14F-4D97-AF65-F5344CB8AC3E}">
        <p14:creationId xmlns:p14="http://schemas.microsoft.com/office/powerpoint/2010/main" val="409909428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508" y="0"/>
            <a:ext cx="7549538" cy="6505303"/>
          </a:xfrm>
          <a:prstGeom prst="rect">
            <a:avLst/>
          </a:prstGeom>
        </p:spPr>
      </p:pic>
    </p:spTree>
    <p:extLst>
      <p:ext uri="{BB962C8B-B14F-4D97-AF65-F5344CB8AC3E}">
        <p14:creationId xmlns:p14="http://schemas.microsoft.com/office/powerpoint/2010/main" val="2287463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001" y="156890"/>
            <a:ext cx="9096375" cy="5838825"/>
          </a:xfrm>
          <a:prstGeom prst="rect">
            <a:avLst/>
          </a:prstGeom>
        </p:spPr>
      </p:pic>
    </p:spTree>
    <p:extLst>
      <p:ext uri="{BB962C8B-B14F-4D97-AF65-F5344CB8AC3E}">
        <p14:creationId xmlns:p14="http://schemas.microsoft.com/office/powerpoint/2010/main" val="157513083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211" y="496389"/>
            <a:ext cx="216405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Same way</a:t>
            </a:r>
          </a:p>
        </p:txBody>
      </p:sp>
      <p:pic>
        <p:nvPicPr>
          <p:cNvPr id="3" name="Picture 2"/>
          <p:cNvPicPr>
            <a:picLocks noChangeAspect="1"/>
          </p:cNvPicPr>
          <p:nvPr/>
        </p:nvPicPr>
        <p:blipFill>
          <a:blip r:embed="rId2"/>
          <a:stretch>
            <a:fillRect/>
          </a:stretch>
        </p:blipFill>
        <p:spPr>
          <a:xfrm>
            <a:off x="3541711" y="254317"/>
            <a:ext cx="6503947" cy="6224860"/>
          </a:xfrm>
          <a:prstGeom prst="rect">
            <a:avLst/>
          </a:prstGeom>
        </p:spPr>
      </p:pic>
    </p:spTree>
    <p:extLst>
      <p:ext uri="{BB962C8B-B14F-4D97-AF65-F5344CB8AC3E}">
        <p14:creationId xmlns:p14="http://schemas.microsoft.com/office/powerpoint/2010/main" val="76415246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530" y="110761"/>
            <a:ext cx="8756319" cy="6512107"/>
          </a:xfrm>
          <a:prstGeom prst="rect">
            <a:avLst/>
          </a:prstGeom>
        </p:spPr>
      </p:pic>
    </p:spTree>
    <p:extLst>
      <p:ext uri="{BB962C8B-B14F-4D97-AF65-F5344CB8AC3E}">
        <p14:creationId xmlns:p14="http://schemas.microsoft.com/office/powerpoint/2010/main" val="415527399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987" y="220707"/>
            <a:ext cx="10402046" cy="5618389"/>
          </a:xfrm>
          <a:prstGeom prst="rect">
            <a:avLst/>
          </a:prstGeom>
        </p:spPr>
      </p:pic>
    </p:spTree>
    <p:extLst>
      <p:ext uri="{BB962C8B-B14F-4D97-AF65-F5344CB8AC3E}">
        <p14:creationId xmlns:p14="http://schemas.microsoft.com/office/powerpoint/2010/main" val="210071471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284" y="247377"/>
            <a:ext cx="9767980" cy="5774600"/>
          </a:xfrm>
          <a:prstGeom prst="rect">
            <a:avLst/>
          </a:prstGeom>
        </p:spPr>
      </p:pic>
    </p:spTree>
    <p:extLst>
      <p:ext uri="{BB962C8B-B14F-4D97-AF65-F5344CB8AC3E}">
        <p14:creationId xmlns:p14="http://schemas.microsoft.com/office/powerpoint/2010/main" val="195531568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678364" y="984539"/>
            <a:ext cx="2186554" cy="52820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ICOMPUTER</a:t>
            </a:r>
          </a:p>
        </p:txBody>
      </p:sp>
      <p:sp>
        <p:nvSpPr>
          <p:cNvPr id="4" name="Rectangle 3"/>
          <p:cNvSpPr/>
          <p:nvPr/>
        </p:nvSpPr>
        <p:spPr bwMode="auto">
          <a:xfrm>
            <a:off x="8811492" y="181840"/>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ClientAComputer</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3792300" y="4283824"/>
            <a:ext cx="4822303" cy="5036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8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kitkartManufacturingCompany</a:t>
            </a:r>
            <a:endParaRPr lang="en-US" sz="28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5678364" y="1670340"/>
            <a:ext cx="2186556" cy="52820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ISMARTPHONE</a:t>
            </a:r>
          </a:p>
        </p:txBody>
      </p:sp>
      <p:sp>
        <p:nvSpPr>
          <p:cNvPr id="12" name="Rectangle 11"/>
          <p:cNvSpPr/>
          <p:nvPr/>
        </p:nvSpPr>
        <p:spPr bwMode="auto">
          <a:xfrm>
            <a:off x="5678364" y="2356141"/>
            <a:ext cx="2186555" cy="52820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ITABLET</a:t>
            </a:r>
          </a:p>
        </p:txBody>
      </p:sp>
      <p:sp>
        <p:nvSpPr>
          <p:cNvPr id="13" name="Rectangle 12"/>
          <p:cNvSpPr/>
          <p:nvPr/>
        </p:nvSpPr>
        <p:spPr bwMode="auto">
          <a:xfrm>
            <a:off x="8811492" y="763730"/>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ClientASmartphone</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8811492" y="1331766"/>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ClientATablet</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8811492" y="2161308"/>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ClientBComputer</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8811492" y="2743198"/>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ClientBSmartphone</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8811492" y="3311234"/>
            <a:ext cx="2881745"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ClientBTablet</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2796619" y="1833130"/>
            <a:ext cx="2186554" cy="52820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IFACTORY</a:t>
            </a:r>
          </a:p>
        </p:txBody>
      </p:sp>
      <p:cxnSp>
        <p:nvCxnSpPr>
          <p:cNvPr id="9" name="Straight Arrow Connector 8"/>
          <p:cNvCxnSpPr>
            <a:cxnSpLocks/>
            <a:stCxn id="2" idx="3"/>
            <a:endCxn id="4" idx="1"/>
          </p:cNvCxnSpPr>
          <p:nvPr/>
        </p:nvCxnSpPr>
        <p:spPr>
          <a:xfrm flipV="1">
            <a:off x="7864918" y="424295"/>
            <a:ext cx="946574" cy="8243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17" idx="1"/>
          </p:cNvCxnSpPr>
          <p:nvPr/>
        </p:nvCxnSpPr>
        <p:spPr>
          <a:xfrm>
            <a:off x="7864918" y="1248640"/>
            <a:ext cx="946574" cy="1155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1" idx="3"/>
            <a:endCxn id="13" idx="1"/>
          </p:cNvCxnSpPr>
          <p:nvPr/>
        </p:nvCxnSpPr>
        <p:spPr>
          <a:xfrm flipV="1">
            <a:off x="7864920" y="1006185"/>
            <a:ext cx="946572" cy="928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1" idx="3"/>
            <a:endCxn id="18" idx="1"/>
          </p:cNvCxnSpPr>
          <p:nvPr/>
        </p:nvCxnSpPr>
        <p:spPr>
          <a:xfrm>
            <a:off x="7864920" y="1934441"/>
            <a:ext cx="946572" cy="1051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3"/>
            <a:endCxn id="15" idx="1"/>
          </p:cNvCxnSpPr>
          <p:nvPr/>
        </p:nvCxnSpPr>
        <p:spPr>
          <a:xfrm flipV="1">
            <a:off x="7864919" y="1574221"/>
            <a:ext cx="946573" cy="1046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a:endCxn id="19" idx="1"/>
          </p:cNvCxnSpPr>
          <p:nvPr/>
        </p:nvCxnSpPr>
        <p:spPr>
          <a:xfrm>
            <a:off x="7864919" y="2620242"/>
            <a:ext cx="946573" cy="9334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 idx="1"/>
            <a:endCxn id="20" idx="3"/>
          </p:cNvCxnSpPr>
          <p:nvPr/>
        </p:nvCxnSpPr>
        <p:spPr>
          <a:xfrm flipH="1">
            <a:off x="4983173" y="1248640"/>
            <a:ext cx="695191" cy="84859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1"/>
            <a:endCxn id="20" idx="3"/>
          </p:cNvCxnSpPr>
          <p:nvPr/>
        </p:nvCxnSpPr>
        <p:spPr>
          <a:xfrm flipH="1">
            <a:off x="4983173" y="1934441"/>
            <a:ext cx="695191" cy="16279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20" idx="3"/>
          </p:cNvCxnSpPr>
          <p:nvPr/>
        </p:nvCxnSpPr>
        <p:spPr>
          <a:xfrm flipH="1" flipV="1">
            <a:off x="4983173" y="2097231"/>
            <a:ext cx="695191" cy="52301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34238" y="1516723"/>
            <a:ext cx="2198098"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ClientAFactory</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Rectangle 60"/>
          <p:cNvSpPr/>
          <p:nvPr/>
        </p:nvSpPr>
        <p:spPr bwMode="auto">
          <a:xfrm>
            <a:off x="134238" y="2098613"/>
            <a:ext cx="2198098" cy="4849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ClientBFactory</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5" name="Connector: Elbow 74"/>
          <p:cNvCxnSpPr>
            <a:stCxn id="20" idx="0"/>
            <a:endCxn id="60" idx="0"/>
          </p:cNvCxnSpPr>
          <p:nvPr/>
        </p:nvCxnSpPr>
        <p:spPr>
          <a:xfrm rot="16200000" flipV="1">
            <a:off x="2403389" y="346622"/>
            <a:ext cx="316407" cy="2656609"/>
          </a:xfrm>
          <a:prstGeom prst="bentConnector3">
            <a:avLst>
              <a:gd name="adj1" fmla="val 17224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p:cNvCxnSpPr>
            <a:stCxn id="20" idx="2"/>
            <a:endCxn id="61" idx="2"/>
          </p:cNvCxnSpPr>
          <p:nvPr/>
        </p:nvCxnSpPr>
        <p:spPr>
          <a:xfrm rot="5400000">
            <a:off x="2450497" y="1144123"/>
            <a:ext cx="222191" cy="2656609"/>
          </a:xfrm>
          <a:prstGeom prst="bentConnector3">
            <a:avLst>
              <a:gd name="adj1" fmla="val 2028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0" idx="2"/>
            <a:endCxn id="5" idx="0"/>
          </p:cNvCxnSpPr>
          <p:nvPr/>
        </p:nvCxnSpPr>
        <p:spPr>
          <a:xfrm>
            <a:off x="3889896" y="2361332"/>
            <a:ext cx="2313556" cy="1922492"/>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1184260" y="4283824"/>
            <a:ext cx="1389300" cy="50361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8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order</a:t>
            </a:r>
          </a:p>
        </p:txBody>
      </p:sp>
      <p:cxnSp>
        <p:nvCxnSpPr>
          <p:cNvPr id="83" name="Straight Arrow Connector 82"/>
          <p:cNvCxnSpPr>
            <a:stCxn id="81" idx="3"/>
            <a:endCxn id="5" idx="1"/>
          </p:cNvCxnSpPr>
          <p:nvPr/>
        </p:nvCxnSpPr>
        <p:spPr>
          <a:xfrm>
            <a:off x="2573560" y="4535629"/>
            <a:ext cx="12187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7" name="Flowchart: Sequential Access Storage 86"/>
          <p:cNvSpPr/>
          <p:nvPr/>
        </p:nvSpPr>
        <p:spPr bwMode="auto">
          <a:xfrm>
            <a:off x="4567807" y="2951974"/>
            <a:ext cx="830733" cy="669346"/>
          </a:xfrm>
          <a:prstGeom prst="flowChartMagneticTa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TextBox 87"/>
          <p:cNvSpPr txBox="1"/>
          <p:nvPr/>
        </p:nvSpPr>
        <p:spPr>
          <a:xfrm>
            <a:off x="4716273" y="2985653"/>
            <a:ext cx="533800" cy="615553"/>
          </a:xfrm>
          <a:prstGeom prst="rect">
            <a:avLst/>
          </a:prstGeom>
          <a:noFill/>
        </p:spPr>
        <p:txBody>
          <a:bodyPr wrap="none" lIns="0" tIns="0" rIns="0" bIns="0" rtlCol="0">
            <a:spAutoFit/>
          </a:bodyPr>
          <a:lstStyle/>
          <a:p>
            <a:r>
              <a:rPr lang="en-US" sz="4000" dirty="0">
                <a:solidFill>
                  <a:schemeClr val="bg1"/>
                </a:solidFill>
                <a:latin typeface="Rockwell" panose="02060603020205020403" pitchFamily="18" charset="0"/>
              </a:rPr>
              <a:t>DI</a:t>
            </a:r>
          </a:p>
        </p:txBody>
      </p:sp>
    </p:spTree>
    <p:extLst>
      <p:ext uri="{BB962C8B-B14F-4D97-AF65-F5344CB8AC3E}">
        <p14:creationId xmlns:p14="http://schemas.microsoft.com/office/powerpoint/2010/main" val="181337537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5" y="457200"/>
            <a:ext cx="10992433" cy="369331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Factory pattern gives us a clean API for creating</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Similar types of Objects</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Real life :</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MVC framework creates a controller using a factory</a:t>
            </a:r>
          </a:p>
        </p:txBody>
      </p:sp>
    </p:spTree>
    <p:extLst>
      <p:ext uri="{BB962C8B-B14F-4D97-AF65-F5344CB8AC3E}">
        <p14:creationId xmlns:p14="http://schemas.microsoft.com/office/powerpoint/2010/main" val="16499671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406" y="107632"/>
            <a:ext cx="11173791" cy="6240917"/>
          </a:xfrm>
          <a:prstGeom prst="rect">
            <a:avLst/>
          </a:prstGeom>
        </p:spPr>
      </p:pic>
    </p:spTree>
    <p:extLst>
      <p:ext uri="{BB962C8B-B14F-4D97-AF65-F5344CB8AC3E}">
        <p14:creationId xmlns:p14="http://schemas.microsoft.com/office/powerpoint/2010/main" val="31991999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1271" y="420325"/>
            <a:ext cx="5298945" cy="5131389"/>
          </a:xfrm>
          <a:prstGeom prst="rect">
            <a:avLst/>
          </a:prstGeom>
        </p:spPr>
      </p:pic>
    </p:spTree>
    <p:extLst>
      <p:ext uri="{BB962C8B-B14F-4D97-AF65-F5344CB8AC3E}">
        <p14:creationId xmlns:p14="http://schemas.microsoft.com/office/powerpoint/2010/main" val="24116679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903" y="190091"/>
            <a:ext cx="9865233" cy="6223772"/>
          </a:xfrm>
          <a:prstGeom prst="rect">
            <a:avLst/>
          </a:prstGeom>
        </p:spPr>
      </p:pic>
    </p:spTree>
    <p:extLst>
      <p:ext uri="{BB962C8B-B14F-4D97-AF65-F5344CB8AC3E}">
        <p14:creationId xmlns:p14="http://schemas.microsoft.com/office/powerpoint/2010/main" val="13812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5137</TotalTime>
  <Words>475</Words>
  <Application>Microsoft Office PowerPoint</Application>
  <PresentationFormat>Custom</PresentationFormat>
  <Paragraphs>106</Paragraphs>
  <Slides>65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65</vt:i4>
      </vt:variant>
    </vt:vector>
  </HeadingPairs>
  <TitlesOfParts>
    <vt:vector size="73" baseType="lpstr">
      <vt:lpstr>Aharoni</vt:lpstr>
      <vt:lpstr>Arial</vt:lpstr>
      <vt:lpstr>Rockwell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447</cp:revision>
  <dcterms:created xsi:type="dcterms:W3CDTF">2012-02-07T06:07:07Z</dcterms:created>
  <dcterms:modified xsi:type="dcterms:W3CDTF">2017-10-06T11:22:34Z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