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0"/>
  </p:notesMasterIdLst>
  <p:handoutMasterIdLst>
    <p:handoutMasterId r:id="rId31"/>
  </p:handoutMasterIdLst>
  <p:sldIdLst>
    <p:sldId id="448" r:id="rId6"/>
    <p:sldId id="725" r:id="rId7"/>
    <p:sldId id="664" r:id="rId8"/>
    <p:sldId id="667" r:id="rId9"/>
    <p:sldId id="724" r:id="rId10"/>
    <p:sldId id="723" r:id="rId11"/>
    <p:sldId id="668" r:id="rId12"/>
    <p:sldId id="669" r:id="rId13"/>
    <p:sldId id="670" r:id="rId14"/>
    <p:sldId id="726" r:id="rId15"/>
    <p:sldId id="727" r:id="rId16"/>
    <p:sldId id="728" r:id="rId17"/>
    <p:sldId id="729" r:id="rId18"/>
    <p:sldId id="730" r:id="rId19"/>
    <p:sldId id="731" r:id="rId20"/>
    <p:sldId id="732" r:id="rId21"/>
    <p:sldId id="733" r:id="rId22"/>
    <p:sldId id="734" r:id="rId23"/>
    <p:sldId id="735" r:id="rId24"/>
    <p:sldId id="736" r:id="rId25"/>
    <p:sldId id="737" r:id="rId26"/>
    <p:sldId id="738" r:id="rId27"/>
    <p:sldId id="739" r:id="rId28"/>
    <p:sldId id="740" r:id="rId2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cess Warrior" initials="SW" lastIdx="1" clrIdx="0">
    <p:extLst>
      <p:ext uri="{19B8F6BF-5375-455C-9EA6-DF929625EA0E}">
        <p15:presenceInfo xmlns:p15="http://schemas.microsoft.com/office/powerpoint/2012/main" userId="Success Warri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73" d="100"/>
          <a:sy n="73" d="100"/>
        </p:scale>
        <p:origin x="210"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7/9/2018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7/9/2018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IOC and DI</a:t>
            </a:r>
          </a:p>
        </p:txBody>
      </p:sp>
    </p:spTree>
    <p:extLst>
      <p:ext uri="{BB962C8B-B14F-4D97-AF65-F5344CB8AC3E}">
        <p14:creationId xmlns:p14="http://schemas.microsoft.com/office/powerpoint/2010/main" val="21978281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DE98B5-6237-4AE5-8F51-FD7CF9671C15}"/>
              </a:ext>
            </a:extLst>
          </p:cNvPr>
          <p:cNvPicPr>
            <a:picLocks noChangeAspect="1"/>
          </p:cNvPicPr>
          <p:nvPr/>
        </p:nvPicPr>
        <p:blipFill>
          <a:blip r:embed="rId2"/>
          <a:stretch>
            <a:fillRect/>
          </a:stretch>
        </p:blipFill>
        <p:spPr>
          <a:xfrm>
            <a:off x="542154" y="351608"/>
            <a:ext cx="9445142" cy="5409112"/>
          </a:xfrm>
          <a:prstGeom prst="rect">
            <a:avLst/>
          </a:prstGeom>
        </p:spPr>
      </p:pic>
    </p:spTree>
    <p:extLst>
      <p:ext uri="{BB962C8B-B14F-4D97-AF65-F5344CB8AC3E}">
        <p14:creationId xmlns:p14="http://schemas.microsoft.com/office/powerpoint/2010/main" val="24698760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0652E-6A60-4F93-9168-10CA8308634C}"/>
              </a:ext>
            </a:extLst>
          </p:cNvPr>
          <p:cNvSpPr txBox="1"/>
          <p:nvPr/>
        </p:nvSpPr>
        <p:spPr>
          <a:xfrm>
            <a:off x="2521133" y="1123405"/>
            <a:ext cx="7628708" cy="3077766"/>
          </a:xfrm>
          <a:prstGeom prst="rect">
            <a:avLst/>
          </a:prstGeom>
          <a:noFill/>
        </p:spPr>
        <p:txBody>
          <a:bodyPr wrap="square" lIns="0" tIns="0" rIns="0" bIns="0" rtlCol="0">
            <a:spAutoFit/>
          </a:bodyPr>
          <a:lstStyle/>
          <a:p>
            <a:pPr algn="ctr"/>
            <a:r>
              <a:rPr lang="en-IN" sz="4000" dirty="0">
                <a:solidFill>
                  <a:srgbClr val="FF0000"/>
                </a:solidFill>
                <a:latin typeface="Segoe UI Light" pitchFamily="34" charset="0"/>
              </a:rPr>
              <a:t>Now it’s a time to do runtime polymorphism </a:t>
            </a:r>
          </a:p>
          <a:p>
            <a:pPr algn="ctr"/>
            <a:r>
              <a:rPr lang="en-IN" sz="4000" dirty="0">
                <a:solidFill>
                  <a:srgbClr val="FF0000"/>
                </a:solidFill>
                <a:latin typeface="Segoe UI Light" pitchFamily="34" charset="0"/>
              </a:rPr>
              <a:t>Inside Employee Class so that we can associate with any DAL at runtime</a:t>
            </a:r>
          </a:p>
        </p:txBody>
      </p:sp>
    </p:spTree>
    <p:extLst>
      <p:ext uri="{BB962C8B-B14F-4D97-AF65-F5344CB8AC3E}">
        <p14:creationId xmlns:p14="http://schemas.microsoft.com/office/powerpoint/2010/main" val="12802789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E4A60-E59E-4EAA-A5EB-5B09C6A76690}"/>
              </a:ext>
            </a:extLst>
          </p:cNvPr>
          <p:cNvPicPr>
            <a:picLocks noChangeAspect="1"/>
          </p:cNvPicPr>
          <p:nvPr/>
        </p:nvPicPr>
        <p:blipFill>
          <a:blip r:embed="rId2"/>
          <a:stretch>
            <a:fillRect/>
          </a:stretch>
        </p:blipFill>
        <p:spPr>
          <a:xfrm>
            <a:off x="864778" y="163965"/>
            <a:ext cx="8681945" cy="6354401"/>
          </a:xfrm>
          <a:prstGeom prst="rect">
            <a:avLst/>
          </a:prstGeom>
        </p:spPr>
      </p:pic>
    </p:spTree>
    <p:extLst>
      <p:ext uri="{BB962C8B-B14F-4D97-AF65-F5344CB8AC3E}">
        <p14:creationId xmlns:p14="http://schemas.microsoft.com/office/powerpoint/2010/main" val="2956339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86789-0365-48AB-AF72-D3C696DA09E2}"/>
              </a:ext>
            </a:extLst>
          </p:cNvPr>
          <p:cNvPicPr>
            <a:picLocks noChangeAspect="1"/>
          </p:cNvPicPr>
          <p:nvPr/>
        </p:nvPicPr>
        <p:blipFill>
          <a:blip r:embed="rId2"/>
          <a:stretch>
            <a:fillRect/>
          </a:stretch>
        </p:blipFill>
        <p:spPr>
          <a:xfrm>
            <a:off x="511809" y="308746"/>
            <a:ext cx="8239125" cy="4124325"/>
          </a:xfrm>
          <a:prstGeom prst="rect">
            <a:avLst/>
          </a:prstGeom>
        </p:spPr>
      </p:pic>
      <p:sp>
        <p:nvSpPr>
          <p:cNvPr id="3" name="TextBox 2">
            <a:extLst>
              <a:ext uri="{FF2B5EF4-FFF2-40B4-BE49-F238E27FC236}">
                <a16:creationId xmlns:a16="http://schemas.microsoft.com/office/drawing/2014/main" id="{9CF992C2-A01B-41A0-903D-00EB438F6190}"/>
              </a:ext>
            </a:extLst>
          </p:cNvPr>
          <p:cNvSpPr txBox="1"/>
          <p:nvPr/>
        </p:nvSpPr>
        <p:spPr>
          <a:xfrm>
            <a:off x="1345474" y="4846320"/>
            <a:ext cx="6781665"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create SQLDAL object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While creating employee object</a:t>
            </a:r>
          </a:p>
        </p:txBody>
      </p:sp>
    </p:spTree>
    <p:extLst>
      <p:ext uri="{BB962C8B-B14F-4D97-AF65-F5344CB8AC3E}">
        <p14:creationId xmlns:p14="http://schemas.microsoft.com/office/powerpoint/2010/main" val="35517682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FC122-5DF7-4ED2-8C0A-3DC7FE0317DD}"/>
              </a:ext>
            </a:extLst>
          </p:cNvPr>
          <p:cNvSpPr txBox="1"/>
          <p:nvPr/>
        </p:nvSpPr>
        <p:spPr>
          <a:xfrm>
            <a:off x="627017" y="313509"/>
            <a:ext cx="9326880" cy="6894195"/>
          </a:xfrm>
          <a:prstGeom prst="rect">
            <a:avLst/>
          </a:prstGeom>
          <a:noFill/>
        </p:spPr>
        <p:txBody>
          <a:bodyPr wrap="square" lIns="0" tIns="0" rIns="0" bIns="0" rtlCol="0">
            <a:spAutoFit/>
          </a:bodyPr>
          <a:lstStyle/>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this will work fine </a:t>
            </a:r>
          </a:p>
          <a:p>
            <a:pPr algn="ctr"/>
            <a:r>
              <a:rPr lang="en-IN" sz="13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BUT</a:t>
            </a:r>
          </a:p>
          <a:p>
            <a:pPr algn="ct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But in </a:t>
            </a:r>
            <a:r>
              <a:rPr lang="en-IN" sz="440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case </a:t>
            </a:r>
            <a:r>
              <a:rPr lang="en-IN" sz="4400" dirty="0">
                <a:solidFill>
                  <a:srgbClr val="FF0000"/>
                </a:solidFill>
                <a:latin typeface="Segoe UI Light" pitchFamily="34" charset="0"/>
              </a:rPr>
              <a:t>employee</a:t>
            </a: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object is deciding DAL based on </a:t>
            </a:r>
            <a:r>
              <a:rPr lang="en-IN" sz="4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DalType</a:t>
            </a: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parameter</a:t>
            </a:r>
          </a:p>
          <a:p>
            <a:pPr algn="ctr"/>
            <a:endParaRPr lang="en-IN" sz="13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8916783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889B25-79B2-44FD-B709-381499D0E8C9}"/>
              </a:ext>
            </a:extLst>
          </p:cNvPr>
          <p:cNvSpPr txBox="1"/>
          <p:nvPr/>
        </p:nvSpPr>
        <p:spPr>
          <a:xfrm>
            <a:off x="1619793" y="692331"/>
            <a:ext cx="8451670" cy="3385542"/>
          </a:xfrm>
          <a:prstGeom prst="rect">
            <a:avLst/>
          </a:prstGeom>
          <a:noFill/>
        </p:spPr>
        <p:txBody>
          <a:bodyPr wrap="square" lIns="0" tIns="0" rIns="0" bIns="0" rtlCol="0">
            <a:spAutoFit/>
          </a:bodyPr>
          <a:lstStyle/>
          <a:p>
            <a:pPr algn="ctr"/>
            <a:r>
              <a:rPr lang="en-IN" sz="4400" dirty="0">
                <a:solidFill>
                  <a:srgbClr val="FF0000"/>
                </a:solidFill>
                <a:latin typeface="Segoe UI Light" pitchFamily="34" charset="0"/>
              </a:rPr>
              <a:t>The actual work of Employee class is just take of Add method the decision making power to </a:t>
            </a:r>
            <a:r>
              <a:rPr lang="en-IN" sz="4400" dirty="0">
                <a:latin typeface="Segoe UI Light" pitchFamily="34" charset="0"/>
              </a:rPr>
              <a:t>control </a:t>
            </a:r>
            <a:r>
              <a:rPr lang="en-IN" sz="4400" dirty="0">
                <a:solidFill>
                  <a:srgbClr val="FF0000"/>
                </a:solidFill>
                <a:latin typeface="Segoe UI Light" pitchFamily="34" charset="0"/>
              </a:rPr>
              <a:t>which DAL has to be chosen should be shifted to someone else </a:t>
            </a:r>
          </a:p>
        </p:txBody>
      </p:sp>
    </p:spTree>
    <p:extLst>
      <p:ext uri="{BB962C8B-B14F-4D97-AF65-F5344CB8AC3E}">
        <p14:creationId xmlns:p14="http://schemas.microsoft.com/office/powerpoint/2010/main" val="24880926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29F56-02DC-4703-BFCD-A5CC1E432DB3}"/>
              </a:ext>
            </a:extLst>
          </p:cNvPr>
          <p:cNvSpPr txBox="1"/>
          <p:nvPr/>
        </p:nvSpPr>
        <p:spPr>
          <a:xfrm>
            <a:off x="2042823" y="600891"/>
            <a:ext cx="7793508" cy="3385542"/>
          </a:xfrm>
          <a:prstGeom prst="rect">
            <a:avLst/>
          </a:prstGeom>
          <a:noFill/>
        </p:spPr>
        <p:txBody>
          <a:bodyPr wrap="square" lIns="0" tIns="0" rIns="0" bIns="0" rtlCol="0">
            <a:spAutoFit/>
          </a:bodyPr>
          <a:lstStyle/>
          <a:p>
            <a:pPr algn="ct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 </a:t>
            </a:r>
            <a:r>
              <a:rPr lang="en-IN" sz="4400" dirty="0">
                <a:solidFill>
                  <a:srgbClr val="FF0000"/>
                </a:solidFill>
                <a:latin typeface="Segoe UI Light" pitchFamily="34" charset="0"/>
              </a:rPr>
              <a:t>solution</a:t>
            </a: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of this problem is we will </a:t>
            </a:r>
            <a:r>
              <a:rPr lang="en-IN" sz="4400" dirty="0">
                <a:solidFill>
                  <a:srgbClr val="FF0000"/>
                </a:solidFill>
                <a:latin typeface="Segoe UI Light" pitchFamily="34" charset="0"/>
              </a:rPr>
              <a:t>invert</a:t>
            </a: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this controlling power to somewhere else and employee will be only focused on add method</a:t>
            </a:r>
          </a:p>
        </p:txBody>
      </p:sp>
    </p:spTree>
    <p:extLst>
      <p:ext uri="{BB962C8B-B14F-4D97-AF65-F5344CB8AC3E}">
        <p14:creationId xmlns:p14="http://schemas.microsoft.com/office/powerpoint/2010/main" val="7659125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D0209B-C296-436E-9D74-E2142B0E7BD5}"/>
              </a:ext>
            </a:extLst>
          </p:cNvPr>
          <p:cNvPicPr>
            <a:picLocks noChangeAspect="1"/>
          </p:cNvPicPr>
          <p:nvPr/>
        </p:nvPicPr>
        <p:blipFill>
          <a:blip r:embed="rId2"/>
          <a:stretch>
            <a:fillRect/>
          </a:stretch>
        </p:blipFill>
        <p:spPr>
          <a:xfrm>
            <a:off x="488541" y="504145"/>
            <a:ext cx="9696450" cy="4543425"/>
          </a:xfrm>
          <a:prstGeom prst="rect">
            <a:avLst/>
          </a:prstGeom>
        </p:spPr>
      </p:pic>
    </p:spTree>
    <p:extLst>
      <p:ext uri="{BB962C8B-B14F-4D97-AF65-F5344CB8AC3E}">
        <p14:creationId xmlns:p14="http://schemas.microsoft.com/office/powerpoint/2010/main" val="32121372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99EEE0-3F85-49D1-8D5A-7AA75646E0FA}"/>
              </a:ext>
            </a:extLst>
          </p:cNvPr>
          <p:cNvPicPr>
            <a:picLocks noChangeAspect="1"/>
          </p:cNvPicPr>
          <p:nvPr/>
        </p:nvPicPr>
        <p:blipFill>
          <a:blip r:embed="rId2"/>
          <a:stretch>
            <a:fillRect/>
          </a:stretch>
        </p:blipFill>
        <p:spPr>
          <a:xfrm>
            <a:off x="447448" y="231729"/>
            <a:ext cx="9079504" cy="5933940"/>
          </a:xfrm>
          <a:prstGeom prst="rect">
            <a:avLst/>
          </a:prstGeom>
        </p:spPr>
      </p:pic>
    </p:spTree>
    <p:extLst>
      <p:ext uri="{BB962C8B-B14F-4D97-AF65-F5344CB8AC3E}">
        <p14:creationId xmlns:p14="http://schemas.microsoft.com/office/powerpoint/2010/main" val="26250968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0C988D-6EFC-46C5-B41C-E808223D4CB0}"/>
              </a:ext>
            </a:extLst>
          </p:cNvPr>
          <p:cNvSpPr txBox="1"/>
          <p:nvPr/>
        </p:nvSpPr>
        <p:spPr>
          <a:xfrm>
            <a:off x="1896035" y="557860"/>
            <a:ext cx="8798981" cy="4739759"/>
          </a:xfrm>
          <a:prstGeom prst="rect">
            <a:avLst/>
          </a:prstGeom>
          <a:noFill/>
        </p:spPr>
        <p:txBody>
          <a:bodyPr wrap="square" lIns="0" tIns="0" rIns="0" bIns="0" rtlCol="0">
            <a:spAutoFit/>
          </a:bodyPr>
          <a:lstStyle/>
          <a:p>
            <a:pPr algn="ct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Because of IOC you will get loosely coupled system and much cleaner code which is easy to maintain</a:t>
            </a:r>
          </a:p>
          <a:p>
            <a:pPr algn="ctr"/>
            <a:endPar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IN" sz="4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can do IOC by using Events, delegates but the one which we have done here is using </a:t>
            </a:r>
            <a:r>
              <a:rPr lang="en-IN" sz="4400" dirty="0">
                <a:solidFill>
                  <a:srgbClr val="FF0000"/>
                </a:solidFill>
                <a:latin typeface="Segoe UI Light" pitchFamily="34" charset="0"/>
              </a:rPr>
              <a:t>constructor DI</a:t>
            </a:r>
          </a:p>
        </p:txBody>
      </p:sp>
    </p:spTree>
    <p:extLst>
      <p:ext uri="{BB962C8B-B14F-4D97-AF65-F5344CB8AC3E}">
        <p14:creationId xmlns:p14="http://schemas.microsoft.com/office/powerpoint/2010/main" val="39319940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IOC and DI</a:t>
            </a:r>
          </a:p>
        </p:txBody>
      </p:sp>
      <p:sp>
        <p:nvSpPr>
          <p:cNvPr id="4" name="TextBox 3">
            <a:extLst>
              <a:ext uri="{FF2B5EF4-FFF2-40B4-BE49-F238E27FC236}">
                <a16:creationId xmlns:a16="http://schemas.microsoft.com/office/drawing/2014/main" id="{C13C8033-F70A-4E50-8497-C4494D3E129F}"/>
              </a:ext>
            </a:extLst>
          </p:cNvPr>
          <p:cNvSpPr txBox="1"/>
          <p:nvPr/>
        </p:nvSpPr>
        <p:spPr>
          <a:xfrm>
            <a:off x="664157" y="1582340"/>
            <a:ext cx="11064239" cy="3693319"/>
          </a:xfrm>
          <a:prstGeom prst="rect">
            <a:avLst/>
          </a:prstGeom>
          <a:noFill/>
        </p:spPr>
        <p:txBody>
          <a:bodyPr wrap="square" lIns="0" tIns="0" rIns="0" bIns="0" rtlCol="0">
            <a:spAutoFit/>
          </a:bodyPr>
          <a:lstStyle/>
          <a:p>
            <a:pPr algn="ctr"/>
            <a:r>
              <a:rPr lang="en-US" sz="4800" dirty="0"/>
              <a:t>INVERSION OF CONTROL</a:t>
            </a:r>
          </a:p>
          <a:p>
            <a:pPr algn="ctr"/>
            <a:r>
              <a:rPr lang="en-US" sz="4800" dirty="0"/>
              <a:t> </a:t>
            </a:r>
          </a:p>
          <a:p>
            <a:pPr algn="ctr"/>
            <a:endParaRPr lang="en-US" sz="4800" dirty="0"/>
          </a:p>
          <a:p>
            <a:pPr algn="ctr"/>
            <a:endParaRPr lang="en-US" sz="4800" dirty="0"/>
          </a:p>
          <a:p>
            <a:pPr algn="ctr"/>
            <a:r>
              <a:rPr lang="en-US" sz="4800" dirty="0"/>
              <a:t>DEPEDENCY INJECTION</a:t>
            </a:r>
          </a:p>
        </p:txBody>
      </p:sp>
      <p:sp>
        <p:nvSpPr>
          <p:cNvPr id="7" name="Star: 5 Points 6">
            <a:extLst>
              <a:ext uri="{FF2B5EF4-FFF2-40B4-BE49-F238E27FC236}">
                <a16:creationId xmlns:a16="http://schemas.microsoft.com/office/drawing/2014/main" id="{56B56F86-9728-4F41-9A2A-48ABED6A010C}"/>
              </a:ext>
            </a:extLst>
          </p:cNvPr>
          <p:cNvSpPr/>
          <p:nvPr/>
        </p:nvSpPr>
        <p:spPr bwMode="auto">
          <a:xfrm>
            <a:off x="4611189" y="2364376"/>
            <a:ext cx="2717074" cy="2129246"/>
          </a:xfrm>
          <a:prstGeom prst="star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Box 7">
            <a:extLst>
              <a:ext uri="{FF2B5EF4-FFF2-40B4-BE49-F238E27FC236}">
                <a16:creationId xmlns:a16="http://schemas.microsoft.com/office/drawing/2014/main" id="{71604383-F669-449F-925B-0119BEC444FF}"/>
              </a:ext>
            </a:extLst>
          </p:cNvPr>
          <p:cNvSpPr txBox="1"/>
          <p:nvPr/>
        </p:nvSpPr>
        <p:spPr>
          <a:xfrm>
            <a:off x="5561761" y="3252651"/>
            <a:ext cx="815929" cy="677108"/>
          </a:xfrm>
          <a:prstGeom prst="rect">
            <a:avLst/>
          </a:prstGeom>
          <a:noFill/>
        </p:spPr>
        <p:txBody>
          <a:bodyPr wrap="none" lIns="0" tIns="0" rIns="0" bIns="0" rtlCol="0">
            <a:spAutoFit/>
          </a:bodyPr>
          <a:lstStyle/>
          <a:p>
            <a:r>
              <a:rPr lang="en-IN" sz="4400" b="1" dirty="0">
                <a:solidFill>
                  <a:schemeClr val="bg1"/>
                </a:solidFill>
                <a:latin typeface="Segoe UI Light" pitchFamily="34" charset="0"/>
              </a:rPr>
              <a:t>DIP</a:t>
            </a:r>
          </a:p>
        </p:txBody>
      </p:sp>
    </p:spTree>
    <p:extLst>
      <p:ext uri="{BB962C8B-B14F-4D97-AF65-F5344CB8AC3E}">
        <p14:creationId xmlns:p14="http://schemas.microsoft.com/office/powerpoint/2010/main" val="1703308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AFE52-7C4C-4411-BE98-2CA717AFA249}"/>
              </a:ext>
            </a:extLst>
          </p:cNvPr>
          <p:cNvSpPr txBox="1"/>
          <p:nvPr/>
        </p:nvSpPr>
        <p:spPr>
          <a:xfrm>
            <a:off x="417451" y="197346"/>
            <a:ext cx="11604220" cy="5847755"/>
          </a:xfrm>
          <a:prstGeom prst="rect">
            <a:avLst/>
          </a:prstGeom>
          <a:noFill/>
        </p:spPr>
        <p:txBody>
          <a:bodyPr wrap="square" lIns="0" tIns="0" rIns="0" bIns="0" rtlCol="0">
            <a:spAutoFit/>
          </a:bodyPr>
          <a:lstStyle/>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number of framework there are many IOC containers which helps us to do DI with ease</a:t>
            </a:r>
          </a:p>
          <a:p>
            <a:pPr marL="342900" indent="-342900">
              <a:buFont typeface="+mj-lt"/>
              <a:buAutoNum type="arabicPeriod"/>
            </a:pPr>
            <a:endParaRPr lang="en-IN" sz="2800" dirty="0">
              <a:solidFill>
                <a:srgbClr val="FF0000"/>
              </a:solidFill>
            </a:endParaRPr>
          </a:p>
          <a:p>
            <a:pPr marL="342900" indent="-342900" algn="ctr">
              <a:buFont typeface="+mj-lt"/>
              <a:buAutoNum type="arabicPeriod"/>
            </a:pPr>
            <a:r>
              <a:rPr lang="en-IN" sz="2800" dirty="0">
                <a:solidFill>
                  <a:srgbClr val="FF0000"/>
                </a:solidFill>
              </a:rPr>
              <a:t>Castle Windsor</a:t>
            </a:r>
          </a:p>
          <a:p>
            <a:pPr marL="342900" indent="-342900" algn="ctr">
              <a:buFont typeface="+mj-lt"/>
              <a:buAutoNum type="arabicPeriod"/>
            </a:pPr>
            <a:r>
              <a:rPr lang="en-IN" sz="2800" dirty="0">
                <a:solidFill>
                  <a:srgbClr val="FF0000"/>
                </a:solidFill>
              </a:rPr>
              <a:t>Spring.NET</a:t>
            </a:r>
          </a:p>
          <a:p>
            <a:pPr marL="342900" indent="-342900" algn="ctr">
              <a:buFont typeface="+mj-lt"/>
              <a:buAutoNum type="arabicPeriod"/>
            </a:pPr>
            <a:r>
              <a:rPr lang="en-IN" sz="2800" dirty="0" err="1">
                <a:solidFill>
                  <a:srgbClr val="FF0000"/>
                </a:solidFill>
              </a:rPr>
              <a:t>Autofac</a:t>
            </a:r>
            <a:endParaRPr lang="en-IN" sz="2800" dirty="0">
              <a:solidFill>
                <a:srgbClr val="FF0000"/>
              </a:solidFill>
            </a:endParaRPr>
          </a:p>
          <a:p>
            <a:pPr marL="342900" indent="-342900" algn="ctr">
              <a:buFont typeface="+mj-lt"/>
              <a:buAutoNum type="arabicPeriod"/>
            </a:pPr>
            <a:r>
              <a:rPr lang="en-IN" sz="2800" dirty="0">
                <a:solidFill>
                  <a:srgbClr val="FF0000"/>
                </a:solidFill>
              </a:rPr>
              <a:t>Unity</a:t>
            </a:r>
          </a:p>
          <a:p>
            <a:pPr algn="ct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All containers use factory pattern to do DI and there are few internal containers also in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.Net</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framework specially for  </a:t>
            </a:r>
            <a:r>
              <a:rPr lang="en-IN" sz="4000" dirty="0">
                <a:solidFill>
                  <a:srgbClr val="FF0000"/>
                </a:solidFill>
                <a:latin typeface="Segoe UI Light" pitchFamily="34" charset="0"/>
              </a:rPr>
              <a:t>MVC </a:t>
            </a:r>
          </a:p>
        </p:txBody>
      </p:sp>
    </p:spTree>
    <p:extLst>
      <p:ext uri="{BB962C8B-B14F-4D97-AF65-F5344CB8AC3E}">
        <p14:creationId xmlns:p14="http://schemas.microsoft.com/office/powerpoint/2010/main" val="25962613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880CEB-DDC1-40BD-B19D-C6ADD0C7AAB6}"/>
              </a:ext>
            </a:extLst>
          </p:cNvPr>
          <p:cNvSpPr/>
          <p:nvPr/>
        </p:nvSpPr>
        <p:spPr>
          <a:xfrm>
            <a:off x="931587" y="434127"/>
            <a:ext cx="1789336" cy="523220"/>
          </a:xfrm>
          <a:prstGeom prst="rect">
            <a:avLst/>
          </a:prstGeom>
        </p:spPr>
        <p:txBody>
          <a:bodyPr wrap="none">
            <a:spAutoFit/>
          </a:bodyPr>
          <a:lstStyle/>
          <a:p>
            <a:pPr algn="just"/>
            <a:r>
              <a:rPr lang="en-IN" sz="2800" dirty="0">
                <a:solidFill>
                  <a:schemeClr val="accent1">
                    <a:lumMod val="50000"/>
                  </a:schemeClr>
                </a:solidFill>
                <a:latin typeface="Segoe UI" panose="020B0502040204020203" pitchFamily="34" charset="0"/>
              </a:rPr>
              <a:t>Creational</a:t>
            </a:r>
            <a:endParaRPr lang="en-IN" sz="2800" b="0" i="0" dirty="0">
              <a:solidFill>
                <a:schemeClr val="accent1">
                  <a:lumMod val="50000"/>
                </a:schemeClr>
              </a:solidFill>
              <a:effectLst/>
              <a:latin typeface="Segoe UI" panose="020B0502040204020203" pitchFamily="34" charset="0"/>
            </a:endParaRPr>
          </a:p>
        </p:txBody>
      </p:sp>
      <p:sp>
        <p:nvSpPr>
          <p:cNvPr id="3" name="Rectangle 2">
            <a:extLst>
              <a:ext uri="{FF2B5EF4-FFF2-40B4-BE49-F238E27FC236}">
                <a16:creationId xmlns:a16="http://schemas.microsoft.com/office/drawing/2014/main" id="{511AF430-F4B1-41BD-86C2-BBDF696BE2D5}"/>
              </a:ext>
            </a:extLst>
          </p:cNvPr>
          <p:cNvSpPr/>
          <p:nvPr/>
        </p:nvSpPr>
        <p:spPr>
          <a:xfrm>
            <a:off x="4592433" y="397991"/>
            <a:ext cx="1699183" cy="523220"/>
          </a:xfrm>
          <a:prstGeom prst="rect">
            <a:avLst/>
          </a:prstGeom>
        </p:spPr>
        <p:txBody>
          <a:bodyPr wrap="none">
            <a:spAutoFit/>
          </a:bodyPr>
          <a:lstStyle/>
          <a:p>
            <a:pPr algn="just"/>
            <a:r>
              <a:rPr lang="en-IN" sz="2800" dirty="0">
                <a:solidFill>
                  <a:schemeClr val="accent1">
                    <a:lumMod val="50000"/>
                  </a:schemeClr>
                </a:solidFill>
                <a:latin typeface="Segoe UI" panose="020B0502040204020203" pitchFamily="34" charset="0"/>
              </a:rPr>
              <a:t>Structural</a:t>
            </a:r>
            <a:endParaRPr lang="en-IN" sz="2800" b="0" i="0" dirty="0">
              <a:solidFill>
                <a:schemeClr val="accent1">
                  <a:lumMod val="50000"/>
                </a:schemeClr>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B72DE456-6986-4805-97AD-D897278850C9}"/>
              </a:ext>
            </a:extLst>
          </p:cNvPr>
          <p:cNvSpPr/>
          <p:nvPr/>
        </p:nvSpPr>
        <p:spPr>
          <a:xfrm>
            <a:off x="7965477" y="437180"/>
            <a:ext cx="1826141" cy="523220"/>
          </a:xfrm>
          <a:prstGeom prst="rect">
            <a:avLst/>
          </a:prstGeom>
        </p:spPr>
        <p:txBody>
          <a:bodyPr wrap="none">
            <a:spAutoFit/>
          </a:bodyPr>
          <a:lstStyle/>
          <a:p>
            <a:pPr algn="just"/>
            <a:r>
              <a:rPr lang="en-IN" sz="2800" dirty="0" err="1">
                <a:solidFill>
                  <a:schemeClr val="accent1">
                    <a:lumMod val="50000"/>
                  </a:schemeClr>
                </a:solidFill>
                <a:latin typeface="Segoe UI" panose="020B0502040204020203" pitchFamily="34" charset="0"/>
              </a:rPr>
              <a:t>Behavioral</a:t>
            </a:r>
            <a:endParaRPr lang="en-IN" sz="2800" b="0" i="0" dirty="0">
              <a:solidFill>
                <a:schemeClr val="accent1">
                  <a:lumMod val="50000"/>
                </a:schemeClr>
              </a:solidFill>
              <a:effectLst/>
              <a:latin typeface="Segoe UI" panose="020B0502040204020203" pitchFamily="34" charset="0"/>
            </a:endParaRPr>
          </a:p>
        </p:txBody>
      </p:sp>
      <p:sp>
        <p:nvSpPr>
          <p:cNvPr id="5" name="TextBox 4">
            <a:extLst>
              <a:ext uri="{FF2B5EF4-FFF2-40B4-BE49-F238E27FC236}">
                <a16:creationId xmlns:a16="http://schemas.microsoft.com/office/drawing/2014/main" id="{F54839D8-C0C8-4F5A-BD98-8F4768D3D691}"/>
              </a:ext>
            </a:extLst>
          </p:cNvPr>
          <p:cNvSpPr txBox="1"/>
          <p:nvPr/>
        </p:nvSpPr>
        <p:spPr>
          <a:xfrm>
            <a:off x="1071154" y="1280160"/>
            <a:ext cx="1641475" cy="1846659"/>
          </a:xfrm>
          <a:prstGeom prst="rect">
            <a:avLst/>
          </a:prstGeom>
          <a:noFill/>
        </p:spPr>
        <p:txBody>
          <a:bodyPr wrap="non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Factory</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Abs Factory</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Builder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Prototype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Singleton</a:t>
            </a:r>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28746E4-1B80-423B-8087-7EF3BFC0B210}"/>
              </a:ext>
            </a:extLst>
          </p:cNvPr>
          <p:cNvSpPr txBox="1"/>
          <p:nvPr/>
        </p:nvSpPr>
        <p:spPr>
          <a:xfrm>
            <a:off x="4683474" y="1189094"/>
            <a:ext cx="1473160" cy="2585323"/>
          </a:xfrm>
          <a:prstGeom prst="rect">
            <a:avLst/>
          </a:prstGeom>
          <a:noFill/>
        </p:spPr>
        <p:txBody>
          <a:bodyPr wrap="non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Adaptor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Bridge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Composite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Decorator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Façade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Flyweight</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Proxy</a:t>
            </a:r>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FC5366B-3E83-44F2-B7FA-9D85D4C0B7C8}"/>
              </a:ext>
            </a:extLst>
          </p:cNvPr>
          <p:cNvSpPr txBox="1"/>
          <p:nvPr/>
        </p:nvSpPr>
        <p:spPr>
          <a:xfrm>
            <a:off x="8071595" y="1248678"/>
            <a:ext cx="3462907" cy="4308872"/>
          </a:xfrm>
          <a:prstGeom prst="rect">
            <a:avLst/>
          </a:prstGeom>
          <a:noFill/>
        </p:spPr>
        <p:txBody>
          <a:bodyPr wrap="squar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Chain of Resp..</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Command</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Iterator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Interpreter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Mediator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Observer</a:t>
            </a:r>
          </a:p>
          <a:p>
            <a:r>
              <a:rPr lang="en-IN" sz="2400" dirty="0" err="1">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Momento</a:t>
            </a:r>
            <a:endPar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State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Visitor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Strategy </a:t>
            </a:r>
          </a:p>
          <a:p>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0939C9A-2101-4F25-A83F-D3CC328C3EDD}"/>
              </a:ext>
            </a:extLst>
          </p:cNvPr>
          <p:cNvSpPr txBox="1"/>
          <p:nvPr/>
        </p:nvSpPr>
        <p:spPr>
          <a:xfrm>
            <a:off x="1941863" y="5090160"/>
            <a:ext cx="1558119" cy="738664"/>
          </a:xfrm>
          <a:prstGeom prst="rect">
            <a:avLst/>
          </a:prstGeom>
          <a:noFill/>
        </p:spPr>
        <p:txBody>
          <a:bodyPr wrap="none" lIns="0" tIns="0" rIns="0" bIns="0" rtlCol="0">
            <a:spAutoFit/>
          </a:bodyPr>
          <a:lstStyle/>
          <a:p>
            <a:r>
              <a:rPr lang="en-IN" sz="2400" dirty="0">
                <a:solidFill>
                  <a:srgbClr val="FF0000"/>
                </a:solidFill>
                <a:latin typeface="Arial" panose="020B0604020202020204" pitchFamily="34" charset="0"/>
                <a:cs typeface="Arial" panose="020B0604020202020204" pitchFamily="34" charset="0"/>
              </a:rPr>
              <a:t>Repository </a:t>
            </a:r>
          </a:p>
          <a:p>
            <a:r>
              <a:rPr lang="en-IN" sz="2400" dirty="0">
                <a:solidFill>
                  <a:srgbClr val="FF0000"/>
                </a:solidFill>
                <a:latin typeface="Arial" panose="020B0604020202020204" pitchFamily="34" charset="0"/>
                <a:cs typeface="Arial" panose="020B0604020202020204" pitchFamily="34" charset="0"/>
              </a:rPr>
              <a:t>DI</a:t>
            </a:r>
            <a:endParaRPr lang="en-IN" sz="3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117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7225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3159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9408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1FF622-9175-46DC-8F61-3E120C81FD98}"/>
              </a:ext>
            </a:extLst>
          </p:cNvPr>
          <p:cNvPicPr>
            <a:picLocks noChangeAspect="1"/>
          </p:cNvPicPr>
          <p:nvPr/>
        </p:nvPicPr>
        <p:blipFill>
          <a:blip r:embed="rId2"/>
          <a:stretch>
            <a:fillRect/>
          </a:stretch>
        </p:blipFill>
        <p:spPr>
          <a:xfrm>
            <a:off x="532220" y="229416"/>
            <a:ext cx="8982075" cy="5772150"/>
          </a:xfrm>
          <a:prstGeom prst="rect">
            <a:avLst/>
          </a:prstGeom>
        </p:spPr>
      </p:pic>
    </p:spTree>
    <p:extLst>
      <p:ext uri="{BB962C8B-B14F-4D97-AF65-F5344CB8AC3E}">
        <p14:creationId xmlns:p14="http://schemas.microsoft.com/office/powerpoint/2010/main" val="22178672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44B026-0013-4F6E-8293-93651D360690}"/>
              </a:ext>
            </a:extLst>
          </p:cNvPr>
          <p:cNvPicPr>
            <a:picLocks noChangeAspect="1"/>
          </p:cNvPicPr>
          <p:nvPr/>
        </p:nvPicPr>
        <p:blipFill>
          <a:blip r:embed="rId2"/>
          <a:stretch>
            <a:fillRect/>
          </a:stretch>
        </p:blipFill>
        <p:spPr>
          <a:xfrm>
            <a:off x="143464" y="278265"/>
            <a:ext cx="6257335" cy="6244770"/>
          </a:xfrm>
          <a:prstGeom prst="rect">
            <a:avLst/>
          </a:prstGeom>
        </p:spPr>
      </p:pic>
      <p:sp>
        <p:nvSpPr>
          <p:cNvPr id="5" name="TextBox 4">
            <a:extLst>
              <a:ext uri="{FF2B5EF4-FFF2-40B4-BE49-F238E27FC236}">
                <a16:creationId xmlns:a16="http://schemas.microsoft.com/office/drawing/2014/main" id="{2080E1F8-C23D-414B-9BD7-5F25811B27CB}"/>
              </a:ext>
            </a:extLst>
          </p:cNvPr>
          <p:cNvSpPr txBox="1"/>
          <p:nvPr/>
        </p:nvSpPr>
        <p:spPr>
          <a:xfrm>
            <a:off x="6753497" y="1698171"/>
            <a:ext cx="4174220" cy="246221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class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With one method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which helps to</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employee</a:t>
            </a:r>
          </a:p>
        </p:txBody>
      </p:sp>
    </p:spTree>
    <p:extLst>
      <p:ext uri="{BB962C8B-B14F-4D97-AF65-F5344CB8AC3E}">
        <p14:creationId xmlns:p14="http://schemas.microsoft.com/office/powerpoint/2010/main" val="2176652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0883" y="811369"/>
            <a:ext cx="7420195" cy="4739759"/>
          </a:xfrm>
          <a:prstGeom prst="rect">
            <a:avLst/>
          </a:prstGeom>
          <a:noFill/>
        </p:spPr>
        <p:txBody>
          <a:bodyPr wrap="square" lIns="0" tIns="0" rIns="0" bIns="0" rtlCol="0">
            <a:spAutoFit/>
          </a:bodyPr>
          <a:lstStyle/>
          <a:p>
            <a:pPr algn="ctr"/>
            <a:r>
              <a:rPr lang="en-IN" sz="4400" dirty="0">
                <a:solidFill>
                  <a:srgbClr val="FF0000"/>
                </a:solidFill>
                <a:latin typeface="Segoe UI Light" pitchFamily="34" charset="0"/>
              </a:rPr>
              <a:t>Now Assume we have two different DAL in this application</a:t>
            </a:r>
          </a:p>
          <a:p>
            <a:pPr algn="ctr"/>
            <a:r>
              <a:rPr lang="en-IN" sz="4400" dirty="0">
                <a:solidFill>
                  <a:srgbClr val="FF0000"/>
                </a:solidFill>
                <a:latin typeface="Segoe UI Light" pitchFamily="34" charset="0"/>
              </a:rPr>
              <a:t>Using ORACLE and SQL</a:t>
            </a:r>
          </a:p>
          <a:p>
            <a:pPr algn="ctr"/>
            <a:r>
              <a:rPr lang="en-IN" sz="4400" dirty="0">
                <a:solidFill>
                  <a:srgbClr val="FF0000"/>
                </a:solidFill>
                <a:latin typeface="Segoe UI Light" pitchFamily="34" charset="0"/>
              </a:rPr>
              <a:t>And we can use any one of them while adding new employee </a:t>
            </a:r>
          </a:p>
          <a:p>
            <a:pPr algn="ctr"/>
            <a:endParaRPr lang="en-IN" sz="4400" dirty="0">
              <a:solidFill>
                <a:srgbClr val="FF0000"/>
              </a:solidFill>
              <a:latin typeface="Segoe UI Light" pitchFamily="34" charset="0"/>
            </a:endParaRPr>
          </a:p>
        </p:txBody>
      </p:sp>
    </p:spTree>
    <p:extLst>
      <p:ext uri="{BB962C8B-B14F-4D97-AF65-F5344CB8AC3E}">
        <p14:creationId xmlns:p14="http://schemas.microsoft.com/office/powerpoint/2010/main" val="34413210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B27F7-DF45-4EA4-BEF6-C34E466B2DA7}"/>
              </a:ext>
            </a:extLst>
          </p:cNvPr>
          <p:cNvPicPr>
            <a:picLocks noChangeAspect="1"/>
          </p:cNvPicPr>
          <p:nvPr/>
        </p:nvPicPr>
        <p:blipFill>
          <a:blip r:embed="rId2"/>
          <a:stretch>
            <a:fillRect/>
          </a:stretch>
        </p:blipFill>
        <p:spPr>
          <a:xfrm>
            <a:off x="355871" y="149542"/>
            <a:ext cx="8524875" cy="4181475"/>
          </a:xfrm>
          <a:prstGeom prst="rect">
            <a:avLst/>
          </a:prstGeom>
        </p:spPr>
      </p:pic>
      <p:pic>
        <p:nvPicPr>
          <p:cNvPr id="5" name="Picture 4">
            <a:extLst>
              <a:ext uri="{FF2B5EF4-FFF2-40B4-BE49-F238E27FC236}">
                <a16:creationId xmlns:a16="http://schemas.microsoft.com/office/drawing/2014/main" id="{86D7B8A1-FAE3-4F87-AE50-44516655A767}"/>
              </a:ext>
            </a:extLst>
          </p:cNvPr>
          <p:cNvPicPr>
            <a:picLocks noChangeAspect="1"/>
          </p:cNvPicPr>
          <p:nvPr/>
        </p:nvPicPr>
        <p:blipFill rotWithShape="1">
          <a:blip r:embed="rId3"/>
          <a:srcRect t="24534"/>
          <a:stretch/>
        </p:blipFill>
        <p:spPr>
          <a:xfrm>
            <a:off x="2344419" y="3547244"/>
            <a:ext cx="8963025" cy="2774633"/>
          </a:xfrm>
          <a:prstGeom prst="rect">
            <a:avLst/>
          </a:prstGeom>
        </p:spPr>
      </p:pic>
    </p:spTree>
    <p:extLst>
      <p:ext uri="{BB962C8B-B14F-4D97-AF65-F5344CB8AC3E}">
        <p14:creationId xmlns:p14="http://schemas.microsoft.com/office/powerpoint/2010/main" val="3251494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DD5ADB-68F6-4695-9945-EA7EA7B4FA32}"/>
              </a:ext>
            </a:extLst>
          </p:cNvPr>
          <p:cNvSpPr txBox="1"/>
          <p:nvPr/>
        </p:nvSpPr>
        <p:spPr>
          <a:xfrm>
            <a:off x="2200883" y="811369"/>
            <a:ext cx="7420195" cy="5416868"/>
          </a:xfrm>
          <a:prstGeom prst="rect">
            <a:avLst/>
          </a:prstGeom>
          <a:noFill/>
        </p:spPr>
        <p:txBody>
          <a:bodyPr wrap="square" lIns="0" tIns="0" rIns="0" bIns="0" rtlCol="0">
            <a:spAutoFit/>
          </a:bodyPr>
          <a:lstStyle/>
          <a:p>
            <a:pPr algn="ctr"/>
            <a:r>
              <a:rPr lang="en-IN" sz="4400" dirty="0">
                <a:solidFill>
                  <a:srgbClr val="FF0000"/>
                </a:solidFill>
                <a:latin typeface="Segoe UI Light" pitchFamily="34" charset="0"/>
              </a:rPr>
              <a:t>Now as we all know DIP we know that we should make one </a:t>
            </a:r>
            <a:r>
              <a:rPr lang="en-IN" sz="4400" dirty="0">
                <a:latin typeface="Segoe UI Light" pitchFamily="34" charset="0"/>
              </a:rPr>
              <a:t>interface</a:t>
            </a:r>
            <a:r>
              <a:rPr lang="en-IN" sz="4400" dirty="0">
                <a:solidFill>
                  <a:srgbClr val="FF0000"/>
                </a:solidFill>
                <a:latin typeface="Segoe UI Light" pitchFamily="34" charset="0"/>
              </a:rPr>
              <a:t> as an abstraction which can help me to keep these two DAL layers connected with my employee class </a:t>
            </a:r>
          </a:p>
          <a:p>
            <a:pPr algn="ctr"/>
            <a:endParaRPr lang="en-IN" sz="4400" dirty="0">
              <a:solidFill>
                <a:srgbClr val="FF0000"/>
              </a:solidFill>
              <a:latin typeface="Segoe UI Light" pitchFamily="34" charset="0"/>
            </a:endParaRPr>
          </a:p>
        </p:txBody>
      </p:sp>
    </p:spTree>
    <p:extLst>
      <p:ext uri="{BB962C8B-B14F-4D97-AF65-F5344CB8AC3E}">
        <p14:creationId xmlns:p14="http://schemas.microsoft.com/office/powerpoint/2010/main" val="850376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360FD5-6AA0-48D6-85F9-D6FCF78FDC33}"/>
              </a:ext>
            </a:extLst>
          </p:cNvPr>
          <p:cNvPicPr>
            <a:picLocks noChangeAspect="1"/>
          </p:cNvPicPr>
          <p:nvPr/>
        </p:nvPicPr>
        <p:blipFill>
          <a:blip r:embed="rId2"/>
          <a:stretch>
            <a:fillRect/>
          </a:stretch>
        </p:blipFill>
        <p:spPr>
          <a:xfrm>
            <a:off x="539431" y="299765"/>
            <a:ext cx="10946199" cy="5095195"/>
          </a:xfrm>
          <a:prstGeom prst="rect">
            <a:avLst/>
          </a:prstGeom>
        </p:spPr>
      </p:pic>
    </p:spTree>
    <p:extLst>
      <p:ext uri="{BB962C8B-B14F-4D97-AF65-F5344CB8AC3E}">
        <p14:creationId xmlns:p14="http://schemas.microsoft.com/office/powerpoint/2010/main" val="38799750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4C679A-5456-494B-A399-FFEF57705D83}"/>
              </a:ext>
            </a:extLst>
          </p:cNvPr>
          <p:cNvPicPr>
            <a:picLocks noChangeAspect="1"/>
          </p:cNvPicPr>
          <p:nvPr/>
        </p:nvPicPr>
        <p:blipFill>
          <a:blip r:embed="rId2"/>
          <a:stretch>
            <a:fillRect/>
          </a:stretch>
        </p:blipFill>
        <p:spPr>
          <a:xfrm>
            <a:off x="399279" y="186418"/>
            <a:ext cx="8934450" cy="4133850"/>
          </a:xfrm>
          <a:prstGeom prst="rect">
            <a:avLst/>
          </a:prstGeom>
        </p:spPr>
      </p:pic>
    </p:spTree>
    <p:extLst>
      <p:ext uri="{BB962C8B-B14F-4D97-AF65-F5344CB8AC3E}">
        <p14:creationId xmlns:p14="http://schemas.microsoft.com/office/powerpoint/2010/main" val="3897510668"/>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5740</TotalTime>
  <Words>303</Words>
  <Application>Microsoft Office PowerPoint</Application>
  <PresentationFormat>Custom</PresentationFormat>
  <Paragraphs>63</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516</cp:revision>
  <dcterms:created xsi:type="dcterms:W3CDTF">2012-02-07T06:07:07Z</dcterms:created>
  <dcterms:modified xsi:type="dcterms:W3CDTF">2018-07-09T10:08:31Z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