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4"/>
  </p:notesMasterIdLst>
  <p:handoutMasterIdLst>
    <p:handoutMasterId r:id="rId25"/>
  </p:handoutMasterIdLst>
  <p:sldIdLst>
    <p:sldId id="448" r:id="rId6"/>
    <p:sldId id="665" r:id="rId7"/>
    <p:sldId id="666" r:id="rId8"/>
    <p:sldId id="667" r:id="rId9"/>
    <p:sldId id="668" r:id="rId10"/>
    <p:sldId id="669" r:id="rId11"/>
    <p:sldId id="670" r:id="rId12"/>
    <p:sldId id="671" r:id="rId13"/>
    <p:sldId id="672" r:id="rId14"/>
    <p:sldId id="674" r:id="rId15"/>
    <p:sldId id="673" r:id="rId16"/>
    <p:sldId id="675" r:id="rId17"/>
    <p:sldId id="676" r:id="rId18"/>
    <p:sldId id="677" r:id="rId19"/>
    <p:sldId id="678" r:id="rId20"/>
    <p:sldId id="679" r:id="rId21"/>
    <p:sldId id="680" r:id="rId22"/>
    <p:sldId id="681"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autoAdjust="0"/>
    <p:restoredTop sz="94055" autoAdjust="0"/>
  </p:normalViewPr>
  <p:slideViewPr>
    <p:cSldViewPr snapToGrid="0">
      <p:cViewPr varScale="1">
        <p:scale>
          <a:sx n="68" d="100"/>
          <a:sy n="68" d="100"/>
        </p:scale>
        <p:origin x="55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11/22/2017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11/22/2017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ITERATOR Pattern</a:t>
            </a:r>
          </a:p>
        </p:txBody>
      </p:sp>
      <p:sp>
        <p:nvSpPr>
          <p:cNvPr id="7" name="Rectangle 6">
            <a:extLst>
              <a:ext uri="{FF2B5EF4-FFF2-40B4-BE49-F238E27FC236}">
                <a16:creationId xmlns:a16="http://schemas.microsoft.com/office/drawing/2014/main" id="{2C422910-3079-43B4-A5CF-A8B1956D69C7}"/>
              </a:ext>
            </a:extLst>
          </p:cNvPr>
          <p:cNvSpPr/>
          <p:nvPr/>
        </p:nvSpPr>
        <p:spPr>
          <a:xfrm>
            <a:off x="304800" y="1397675"/>
            <a:ext cx="11570764" cy="4585871"/>
          </a:xfrm>
          <a:prstGeom prst="rect">
            <a:avLst/>
          </a:prstGeom>
        </p:spPr>
        <p:txBody>
          <a:bodyPr wrap="square">
            <a:spAutoFit/>
          </a:bodyPr>
          <a:lstStyle/>
          <a:p>
            <a:r>
              <a:rPr lang="en-US" sz="2800" dirty="0"/>
              <a:t>Having a collection of objects is a very common thing in software development. If we have a collection of objects then we might also find ourselves in need to </a:t>
            </a:r>
            <a:r>
              <a:rPr lang="en-US" sz="2800" dirty="0">
                <a:solidFill>
                  <a:srgbClr val="FF0000"/>
                </a:solidFill>
              </a:rPr>
              <a:t>traverse</a:t>
            </a:r>
            <a:r>
              <a:rPr lang="en-US" sz="2800" dirty="0"/>
              <a:t> this collection.</a:t>
            </a:r>
          </a:p>
          <a:p>
            <a:endParaRPr lang="en-US" sz="2800" dirty="0"/>
          </a:p>
          <a:p>
            <a:r>
              <a:rPr lang="en-US" sz="2800" dirty="0"/>
              <a:t>This pattern </a:t>
            </a:r>
            <a:r>
              <a:rPr lang="en-US" sz="2800" dirty="0">
                <a:solidFill>
                  <a:srgbClr val="FF0000"/>
                </a:solidFill>
              </a:rPr>
              <a:t>provides a way to access the elements </a:t>
            </a:r>
            <a:r>
              <a:rPr lang="en-US" sz="2800" dirty="0"/>
              <a:t>of an aggregate object sequentially </a:t>
            </a:r>
            <a:r>
              <a:rPr lang="en-US" sz="2800" dirty="0">
                <a:solidFill>
                  <a:srgbClr val="FF0000"/>
                </a:solidFill>
              </a:rPr>
              <a:t>without exposing its underlying representation</a:t>
            </a:r>
            <a:r>
              <a:rPr lang="en-US" sz="4000" dirty="0">
                <a:solidFill>
                  <a:srgbClr val="FF0000"/>
                </a:solidFill>
              </a:rPr>
              <a:t> </a:t>
            </a:r>
            <a:endParaRPr lang="en-US" sz="2800" dirty="0">
              <a:solidFill>
                <a:srgbClr val="FF0000"/>
              </a:solidFill>
            </a:endParaRPr>
          </a:p>
          <a:p>
            <a:endParaRPr lang="en-US" sz="2800" dirty="0"/>
          </a:p>
          <a:p>
            <a:r>
              <a:rPr lang="en-US" sz="2800" dirty="0"/>
              <a:t>Most languages provide traversal techniques over basic collection types. C# also contain some special container types capable of holding a collection of values (example: Lists, and </a:t>
            </a:r>
            <a:r>
              <a:rPr lang="en-US" sz="2800" dirty="0" err="1"/>
              <a:t>ArrayLists</a:t>
            </a:r>
            <a:r>
              <a:rPr lang="en-US" sz="2800" dirty="0"/>
              <a:t> in C#).</a:t>
            </a:r>
            <a:endParaRPr lang="en-IN" sz="2800" dirty="0"/>
          </a:p>
        </p:txBody>
      </p:sp>
    </p:spTree>
    <p:extLst>
      <p:ext uri="{BB962C8B-B14F-4D97-AF65-F5344CB8AC3E}">
        <p14:creationId xmlns:p14="http://schemas.microsoft.com/office/powerpoint/2010/main" val="21978281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40E60E-03F1-44B5-87E5-35E749124E32}"/>
              </a:ext>
            </a:extLst>
          </p:cNvPr>
          <p:cNvPicPr>
            <a:picLocks noChangeAspect="1"/>
          </p:cNvPicPr>
          <p:nvPr/>
        </p:nvPicPr>
        <p:blipFill>
          <a:blip r:embed="rId2"/>
          <a:stretch>
            <a:fillRect/>
          </a:stretch>
        </p:blipFill>
        <p:spPr>
          <a:xfrm>
            <a:off x="514740" y="266699"/>
            <a:ext cx="5959138" cy="5247835"/>
          </a:xfrm>
          <a:prstGeom prst="rect">
            <a:avLst/>
          </a:prstGeom>
        </p:spPr>
      </p:pic>
      <p:sp>
        <p:nvSpPr>
          <p:cNvPr id="3" name="TextBox 2">
            <a:extLst>
              <a:ext uri="{FF2B5EF4-FFF2-40B4-BE49-F238E27FC236}">
                <a16:creationId xmlns:a16="http://schemas.microsoft.com/office/drawing/2014/main" id="{535B7020-6C7C-4244-A6DA-2A89D6846CD3}"/>
              </a:ext>
            </a:extLst>
          </p:cNvPr>
          <p:cNvSpPr txBox="1"/>
          <p:nvPr/>
        </p:nvSpPr>
        <p:spPr>
          <a:xfrm>
            <a:off x="5866227" y="4023360"/>
            <a:ext cx="2959208"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will create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next step</a:t>
            </a:r>
          </a:p>
        </p:txBody>
      </p:sp>
    </p:spTree>
    <p:extLst>
      <p:ext uri="{BB962C8B-B14F-4D97-AF65-F5344CB8AC3E}">
        <p14:creationId xmlns:p14="http://schemas.microsoft.com/office/powerpoint/2010/main" val="908427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916C95-87C9-468E-8A2F-7CA2B1407377}"/>
              </a:ext>
            </a:extLst>
          </p:cNvPr>
          <p:cNvPicPr>
            <a:picLocks noChangeAspect="1"/>
          </p:cNvPicPr>
          <p:nvPr/>
        </p:nvPicPr>
        <p:blipFill>
          <a:blip r:embed="rId2"/>
          <a:stretch>
            <a:fillRect/>
          </a:stretch>
        </p:blipFill>
        <p:spPr>
          <a:xfrm>
            <a:off x="267163" y="109244"/>
            <a:ext cx="9975059" cy="6080541"/>
          </a:xfrm>
          <a:prstGeom prst="rect">
            <a:avLst/>
          </a:prstGeom>
        </p:spPr>
      </p:pic>
    </p:spTree>
    <p:extLst>
      <p:ext uri="{BB962C8B-B14F-4D97-AF65-F5344CB8AC3E}">
        <p14:creationId xmlns:p14="http://schemas.microsoft.com/office/powerpoint/2010/main" val="8950408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A1E548-0A88-4BBD-9D53-1818F04ACACC}"/>
              </a:ext>
            </a:extLst>
          </p:cNvPr>
          <p:cNvPicPr>
            <a:picLocks noChangeAspect="1"/>
          </p:cNvPicPr>
          <p:nvPr/>
        </p:nvPicPr>
        <p:blipFill>
          <a:blip r:embed="rId2"/>
          <a:stretch>
            <a:fillRect/>
          </a:stretch>
        </p:blipFill>
        <p:spPr>
          <a:xfrm>
            <a:off x="269435" y="164856"/>
            <a:ext cx="6219825" cy="5543550"/>
          </a:xfrm>
          <a:prstGeom prst="rect">
            <a:avLst/>
          </a:prstGeom>
        </p:spPr>
      </p:pic>
      <p:sp>
        <p:nvSpPr>
          <p:cNvPr id="3" name="TextBox 2">
            <a:extLst>
              <a:ext uri="{FF2B5EF4-FFF2-40B4-BE49-F238E27FC236}">
                <a16:creationId xmlns:a16="http://schemas.microsoft.com/office/drawing/2014/main" id="{8BA95679-8C13-499B-978C-19E77667516A}"/>
              </a:ext>
            </a:extLst>
          </p:cNvPr>
          <p:cNvSpPr txBox="1"/>
          <p:nvPr/>
        </p:nvSpPr>
        <p:spPr>
          <a:xfrm>
            <a:off x="5936566" y="1533378"/>
            <a:ext cx="2287486"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Implement</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interface</a:t>
            </a:r>
          </a:p>
        </p:txBody>
      </p:sp>
    </p:spTree>
    <p:extLst>
      <p:ext uri="{BB962C8B-B14F-4D97-AF65-F5344CB8AC3E}">
        <p14:creationId xmlns:p14="http://schemas.microsoft.com/office/powerpoint/2010/main" val="37385335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35562A-95B2-453C-B3EC-CE8AC0CA47D5}"/>
              </a:ext>
            </a:extLst>
          </p:cNvPr>
          <p:cNvPicPr>
            <a:picLocks noChangeAspect="1"/>
          </p:cNvPicPr>
          <p:nvPr/>
        </p:nvPicPr>
        <p:blipFill>
          <a:blip r:embed="rId2"/>
          <a:stretch>
            <a:fillRect/>
          </a:stretch>
        </p:blipFill>
        <p:spPr>
          <a:xfrm>
            <a:off x="346586" y="347222"/>
            <a:ext cx="9790799" cy="4703080"/>
          </a:xfrm>
          <a:prstGeom prst="rect">
            <a:avLst/>
          </a:prstGeom>
        </p:spPr>
      </p:pic>
    </p:spTree>
    <p:extLst>
      <p:ext uri="{BB962C8B-B14F-4D97-AF65-F5344CB8AC3E}">
        <p14:creationId xmlns:p14="http://schemas.microsoft.com/office/powerpoint/2010/main" val="24575652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9D7E29-5F17-49FA-96C5-26AF950DDF51}"/>
              </a:ext>
            </a:extLst>
          </p:cNvPr>
          <p:cNvPicPr>
            <a:picLocks noChangeAspect="1"/>
          </p:cNvPicPr>
          <p:nvPr/>
        </p:nvPicPr>
        <p:blipFill>
          <a:blip r:embed="rId2"/>
          <a:stretch>
            <a:fillRect/>
          </a:stretch>
        </p:blipFill>
        <p:spPr>
          <a:xfrm>
            <a:off x="513054" y="145806"/>
            <a:ext cx="5572523" cy="6184656"/>
          </a:xfrm>
          <a:prstGeom prst="rect">
            <a:avLst/>
          </a:prstGeom>
        </p:spPr>
      </p:pic>
    </p:spTree>
    <p:extLst>
      <p:ext uri="{BB962C8B-B14F-4D97-AF65-F5344CB8AC3E}">
        <p14:creationId xmlns:p14="http://schemas.microsoft.com/office/powerpoint/2010/main" val="6973219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80F13-EC20-408E-8F2F-A190361ED2FD}"/>
              </a:ext>
            </a:extLst>
          </p:cNvPr>
          <p:cNvPicPr>
            <a:picLocks noChangeAspect="1"/>
          </p:cNvPicPr>
          <p:nvPr/>
        </p:nvPicPr>
        <p:blipFill>
          <a:blip r:embed="rId2"/>
          <a:stretch>
            <a:fillRect/>
          </a:stretch>
        </p:blipFill>
        <p:spPr>
          <a:xfrm>
            <a:off x="262254" y="106020"/>
            <a:ext cx="8082244" cy="6505795"/>
          </a:xfrm>
          <a:prstGeom prst="rect">
            <a:avLst/>
          </a:prstGeom>
        </p:spPr>
      </p:pic>
      <p:pic>
        <p:nvPicPr>
          <p:cNvPr id="4" name="Picture 3">
            <a:extLst>
              <a:ext uri="{FF2B5EF4-FFF2-40B4-BE49-F238E27FC236}">
                <a16:creationId xmlns:a16="http://schemas.microsoft.com/office/drawing/2014/main" id="{B46E03B1-8B9A-4F8D-A18E-F821AF9C777B}"/>
              </a:ext>
            </a:extLst>
          </p:cNvPr>
          <p:cNvPicPr>
            <a:picLocks noChangeAspect="1"/>
          </p:cNvPicPr>
          <p:nvPr/>
        </p:nvPicPr>
        <p:blipFill>
          <a:blip r:embed="rId3"/>
          <a:stretch>
            <a:fillRect/>
          </a:stretch>
        </p:blipFill>
        <p:spPr>
          <a:xfrm>
            <a:off x="8696861" y="439688"/>
            <a:ext cx="1502216" cy="5153756"/>
          </a:xfrm>
          <a:prstGeom prst="rect">
            <a:avLst/>
          </a:prstGeom>
        </p:spPr>
      </p:pic>
    </p:spTree>
    <p:extLst>
      <p:ext uri="{BB962C8B-B14F-4D97-AF65-F5344CB8AC3E}">
        <p14:creationId xmlns:p14="http://schemas.microsoft.com/office/powerpoint/2010/main" val="6668920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761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435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7541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EDDC83-843D-4FB3-AF04-CA7463B3EBD4}"/>
              </a:ext>
            </a:extLst>
          </p:cNvPr>
          <p:cNvPicPr>
            <a:picLocks noChangeAspect="1"/>
          </p:cNvPicPr>
          <p:nvPr/>
        </p:nvPicPr>
        <p:blipFill>
          <a:blip r:embed="rId2"/>
          <a:stretch>
            <a:fillRect/>
          </a:stretch>
        </p:blipFill>
        <p:spPr>
          <a:xfrm>
            <a:off x="215655" y="156209"/>
            <a:ext cx="9997141" cy="6089845"/>
          </a:xfrm>
          <a:prstGeom prst="rect">
            <a:avLst/>
          </a:prstGeom>
        </p:spPr>
      </p:pic>
    </p:spTree>
    <p:extLst>
      <p:ext uri="{BB962C8B-B14F-4D97-AF65-F5344CB8AC3E}">
        <p14:creationId xmlns:p14="http://schemas.microsoft.com/office/powerpoint/2010/main" val="624743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46B0D4-6753-4203-AEC2-DFD8F8B7B32C}"/>
              </a:ext>
            </a:extLst>
          </p:cNvPr>
          <p:cNvPicPr>
            <a:picLocks noChangeAspect="1"/>
          </p:cNvPicPr>
          <p:nvPr/>
        </p:nvPicPr>
        <p:blipFill>
          <a:blip r:embed="rId2"/>
          <a:stretch>
            <a:fillRect/>
          </a:stretch>
        </p:blipFill>
        <p:spPr>
          <a:xfrm>
            <a:off x="431213" y="226328"/>
            <a:ext cx="9552127" cy="5836847"/>
          </a:xfrm>
          <a:prstGeom prst="rect">
            <a:avLst/>
          </a:prstGeom>
        </p:spPr>
      </p:pic>
    </p:spTree>
    <p:extLst>
      <p:ext uri="{BB962C8B-B14F-4D97-AF65-F5344CB8AC3E}">
        <p14:creationId xmlns:p14="http://schemas.microsoft.com/office/powerpoint/2010/main" val="10912746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0776EC-4499-4572-A167-C285ABBF12FA}"/>
              </a:ext>
            </a:extLst>
          </p:cNvPr>
          <p:cNvPicPr>
            <a:picLocks noChangeAspect="1"/>
          </p:cNvPicPr>
          <p:nvPr/>
        </p:nvPicPr>
        <p:blipFill>
          <a:blip r:embed="rId2"/>
          <a:stretch>
            <a:fillRect/>
          </a:stretch>
        </p:blipFill>
        <p:spPr>
          <a:xfrm>
            <a:off x="469680" y="269483"/>
            <a:ext cx="6558172" cy="5371661"/>
          </a:xfrm>
          <a:prstGeom prst="rect">
            <a:avLst/>
          </a:prstGeom>
        </p:spPr>
      </p:pic>
    </p:spTree>
    <p:extLst>
      <p:ext uri="{BB962C8B-B14F-4D97-AF65-F5344CB8AC3E}">
        <p14:creationId xmlns:p14="http://schemas.microsoft.com/office/powerpoint/2010/main" val="2430687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A0B54E-4335-4FE3-B697-5FAC2DC44BCA}"/>
              </a:ext>
            </a:extLst>
          </p:cNvPr>
          <p:cNvPicPr>
            <a:picLocks noChangeAspect="1"/>
          </p:cNvPicPr>
          <p:nvPr/>
        </p:nvPicPr>
        <p:blipFill>
          <a:blip r:embed="rId2"/>
          <a:stretch>
            <a:fillRect/>
          </a:stretch>
        </p:blipFill>
        <p:spPr>
          <a:xfrm>
            <a:off x="623618" y="231311"/>
            <a:ext cx="8943975" cy="5438775"/>
          </a:xfrm>
          <a:prstGeom prst="rect">
            <a:avLst/>
          </a:prstGeom>
        </p:spPr>
      </p:pic>
    </p:spTree>
    <p:extLst>
      <p:ext uri="{BB962C8B-B14F-4D97-AF65-F5344CB8AC3E}">
        <p14:creationId xmlns:p14="http://schemas.microsoft.com/office/powerpoint/2010/main" val="32452389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379439-3AEB-4021-B1A1-5D039D42BA26}"/>
              </a:ext>
            </a:extLst>
          </p:cNvPr>
          <p:cNvPicPr>
            <a:picLocks noChangeAspect="1"/>
          </p:cNvPicPr>
          <p:nvPr/>
        </p:nvPicPr>
        <p:blipFill>
          <a:blip r:embed="rId2"/>
          <a:stretch>
            <a:fillRect/>
          </a:stretch>
        </p:blipFill>
        <p:spPr>
          <a:xfrm>
            <a:off x="289950" y="119283"/>
            <a:ext cx="8667187" cy="6253382"/>
          </a:xfrm>
          <a:prstGeom prst="rect">
            <a:avLst/>
          </a:prstGeom>
        </p:spPr>
      </p:pic>
    </p:spTree>
    <p:extLst>
      <p:ext uri="{BB962C8B-B14F-4D97-AF65-F5344CB8AC3E}">
        <p14:creationId xmlns:p14="http://schemas.microsoft.com/office/powerpoint/2010/main" val="9822344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F5A7F3-BDA2-43D0-9FD0-5307A5885A1D}"/>
              </a:ext>
            </a:extLst>
          </p:cNvPr>
          <p:cNvPicPr>
            <a:picLocks noChangeAspect="1"/>
          </p:cNvPicPr>
          <p:nvPr/>
        </p:nvPicPr>
        <p:blipFill>
          <a:blip r:embed="rId2"/>
          <a:stretch>
            <a:fillRect/>
          </a:stretch>
        </p:blipFill>
        <p:spPr>
          <a:xfrm>
            <a:off x="225620" y="198633"/>
            <a:ext cx="8867775" cy="5419725"/>
          </a:xfrm>
          <a:prstGeom prst="rect">
            <a:avLst/>
          </a:prstGeom>
        </p:spPr>
      </p:pic>
    </p:spTree>
    <p:extLst>
      <p:ext uri="{BB962C8B-B14F-4D97-AF65-F5344CB8AC3E}">
        <p14:creationId xmlns:p14="http://schemas.microsoft.com/office/powerpoint/2010/main" val="35914608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4CF82-C9A8-430E-9609-844F4EC67CAC}"/>
              </a:ext>
            </a:extLst>
          </p:cNvPr>
          <p:cNvPicPr>
            <a:picLocks noChangeAspect="1"/>
          </p:cNvPicPr>
          <p:nvPr/>
        </p:nvPicPr>
        <p:blipFill>
          <a:blip r:embed="rId2"/>
          <a:stretch>
            <a:fillRect/>
          </a:stretch>
        </p:blipFill>
        <p:spPr>
          <a:xfrm>
            <a:off x="560387" y="202296"/>
            <a:ext cx="6233318" cy="6254775"/>
          </a:xfrm>
          <a:prstGeom prst="rect">
            <a:avLst/>
          </a:prstGeom>
        </p:spPr>
      </p:pic>
      <p:sp>
        <p:nvSpPr>
          <p:cNvPr id="3" name="TextBox 2">
            <a:extLst>
              <a:ext uri="{FF2B5EF4-FFF2-40B4-BE49-F238E27FC236}">
                <a16:creationId xmlns:a16="http://schemas.microsoft.com/office/drawing/2014/main" id="{3112C4D8-3512-47ED-B213-9D0CD82A7369}"/>
              </a:ext>
            </a:extLst>
          </p:cNvPr>
          <p:cNvSpPr txBox="1"/>
          <p:nvPr/>
        </p:nvSpPr>
        <p:spPr>
          <a:xfrm>
            <a:off x="6094412" y="1575582"/>
            <a:ext cx="2439770"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Implement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interface</a:t>
            </a:r>
          </a:p>
        </p:txBody>
      </p:sp>
    </p:spTree>
    <p:extLst>
      <p:ext uri="{BB962C8B-B14F-4D97-AF65-F5344CB8AC3E}">
        <p14:creationId xmlns:p14="http://schemas.microsoft.com/office/powerpoint/2010/main" val="269582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05890A-B503-4EFE-9663-7E44172BEAF4}"/>
              </a:ext>
            </a:extLst>
          </p:cNvPr>
          <p:cNvPicPr>
            <a:picLocks noChangeAspect="1"/>
          </p:cNvPicPr>
          <p:nvPr/>
        </p:nvPicPr>
        <p:blipFill>
          <a:blip r:embed="rId2"/>
          <a:stretch>
            <a:fillRect/>
          </a:stretch>
        </p:blipFill>
        <p:spPr>
          <a:xfrm>
            <a:off x="395970" y="94957"/>
            <a:ext cx="6423171" cy="6362114"/>
          </a:xfrm>
          <a:prstGeom prst="rect">
            <a:avLst/>
          </a:prstGeom>
        </p:spPr>
      </p:pic>
    </p:spTree>
    <p:extLst>
      <p:ext uri="{BB962C8B-B14F-4D97-AF65-F5344CB8AC3E}">
        <p14:creationId xmlns:p14="http://schemas.microsoft.com/office/powerpoint/2010/main" val="813078265"/>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5146</TotalTime>
  <Words>100</Words>
  <Application>Microsoft Office PowerPoint</Application>
  <PresentationFormat>Custom</PresentationFormat>
  <Paragraphs>12</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516</cp:revision>
  <dcterms:created xsi:type="dcterms:W3CDTF">2012-02-07T06:07:07Z</dcterms:created>
  <dcterms:modified xsi:type="dcterms:W3CDTF">2017-11-22T15:42:29Z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