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35"/>
  </p:notesMasterIdLst>
  <p:handoutMasterIdLst>
    <p:handoutMasterId r:id="rId36"/>
  </p:handoutMasterIdLst>
  <p:sldIdLst>
    <p:sldId id="448" r:id="rId6"/>
    <p:sldId id="665" r:id="rId7"/>
    <p:sldId id="666" r:id="rId8"/>
    <p:sldId id="667" r:id="rId9"/>
    <p:sldId id="668" r:id="rId10"/>
    <p:sldId id="669" r:id="rId11"/>
    <p:sldId id="670" r:id="rId12"/>
    <p:sldId id="671" r:id="rId13"/>
    <p:sldId id="672" r:id="rId14"/>
    <p:sldId id="673" r:id="rId15"/>
    <p:sldId id="674" r:id="rId16"/>
    <p:sldId id="675" r:id="rId17"/>
    <p:sldId id="676" r:id="rId18"/>
    <p:sldId id="677" r:id="rId19"/>
    <p:sldId id="678" r:id="rId20"/>
    <p:sldId id="679" r:id="rId21"/>
    <p:sldId id="680" r:id="rId22"/>
    <p:sldId id="681" r:id="rId23"/>
    <p:sldId id="682" r:id="rId24"/>
    <p:sldId id="683" r:id="rId25"/>
    <p:sldId id="684" r:id="rId26"/>
    <p:sldId id="685" r:id="rId27"/>
    <p:sldId id="686" r:id="rId28"/>
    <p:sldId id="687" r:id="rId29"/>
    <p:sldId id="688" r:id="rId30"/>
    <p:sldId id="689" r:id="rId31"/>
    <p:sldId id="690" r:id="rId32"/>
    <p:sldId id="691" r:id="rId33"/>
    <p:sldId id="664" r:id="rId3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18" autoAdjust="0"/>
    <p:restoredTop sz="94055" autoAdjust="0"/>
  </p:normalViewPr>
  <p:slideViewPr>
    <p:cSldViewPr snapToGrid="0">
      <p:cViewPr varScale="1">
        <p:scale>
          <a:sx n="69" d="100"/>
          <a:sy n="69" d="100"/>
        </p:scale>
        <p:origin x="516" y="7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10/7/2017</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10/7/2017</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PROTOTYPE Pattern</a:t>
            </a:r>
          </a:p>
        </p:txBody>
      </p:sp>
      <p:sp>
        <p:nvSpPr>
          <p:cNvPr id="4" name="TextBox 3"/>
          <p:cNvSpPr txBox="1"/>
          <p:nvPr/>
        </p:nvSpPr>
        <p:spPr>
          <a:xfrm>
            <a:off x="300448" y="1319348"/>
            <a:ext cx="11064239" cy="3447098"/>
          </a:xfrm>
          <a:prstGeom prst="rect">
            <a:avLst/>
          </a:prstGeom>
          <a:noFill/>
        </p:spPr>
        <p:txBody>
          <a:bodyPr wrap="square" lIns="0" tIns="0" rIns="0" bIns="0" rtlCol="0">
            <a:spAutoFit/>
          </a:bodyPr>
          <a:lstStyle/>
          <a:p>
            <a:r>
              <a:rPr lang="en-US" sz="3200" dirty="0"/>
              <a:t>There are many situations in our applications where we want to take an object's copy from the context and then proceed with this copy with some independent set of operations. Prototype pattern is specifically useful in such scenarios where we can simply copy an object from the current application context and then proceed with it independent of the original object.</a:t>
            </a:r>
            <a:endParaRPr lang="en-IN" sz="11500" dirty="0">
              <a:gradFill>
                <a:gsLst>
                  <a:gs pos="0">
                    <a:schemeClr val="tx1">
                      <a:lumMod val="75000"/>
                      <a:lumOff val="25000"/>
                    </a:schemeClr>
                  </a:gs>
                  <a:gs pos="80000">
                    <a:schemeClr val="tx1">
                      <a:lumMod val="65000"/>
                      <a:lumOff val="35000"/>
                    </a:schemeClr>
                  </a:gs>
                </a:gsLst>
                <a:lin ang="16200000" scaled="0"/>
              </a:gradFill>
              <a:latin typeface="+mj-lt"/>
            </a:endParaRPr>
          </a:p>
        </p:txBody>
      </p:sp>
      <p:sp>
        <p:nvSpPr>
          <p:cNvPr id="5" name="TextBox 4"/>
          <p:cNvSpPr txBox="1"/>
          <p:nvPr/>
        </p:nvSpPr>
        <p:spPr>
          <a:xfrm>
            <a:off x="280853" y="5335876"/>
            <a:ext cx="11103428" cy="984885"/>
          </a:xfrm>
          <a:prstGeom prst="rect">
            <a:avLst/>
          </a:prstGeom>
          <a:noFill/>
        </p:spPr>
        <p:txBody>
          <a:bodyPr wrap="square" lIns="0" tIns="0" rIns="0" bIns="0" rtlCol="0">
            <a:spAutoFit/>
          </a:bodyPr>
          <a:lstStyle/>
          <a:p>
            <a:r>
              <a:rPr lang="en-US" sz="3200" i="1" dirty="0">
                <a:solidFill>
                  <a:srgbClr val="FF0000"/>
                </a:solidFill>
              </a:rPr>
              <a:t>Specify the kind of objects to create using a prototypical instance, and create new objects by copying this prototype</a:t>
            </a:r>
            <a:endParaRPr lang="en-IN" sz="11500" dirty="0">
              <a:solidFill>
                <a:srgbClr val="FF0000"/>
              </a:solidFill>
              <a:latin typeface="+mj-lt"/>
            </a:endParaRPr>
          </a:p>
        </p:txBody>
      </p:sp>
    </p:spTree>
    <p:extLst>
      <p:ext uri="{BB962C8B-B14F-4D97-AF65-F5344CB8AC3E}">
        <p14:creationId xmlns:p14="http://schemas.microsoft.com/office/powerpoint/2010/main" val="2197828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1F1293-FD30-4EF8-9FDD-0A3C08CBF4B8}"/>
              </a:ext>
            </a:extLst>
          </p:cNvPr>
          <p:cNvPicPr>
            <a:picLocks noChangeAspect="1"/>
          </p:cNvPicPr>
          <p:nvPr/>
        </p:nvPicPr>
        <p:blipFill>
          <a:blip r:embed="rId2"/>
          <a:stretch>
            <a:fillRect/>
          </a:stretch>
        </p:blipFill>
        <p:spPr>
          <a:xfrm>
            <a:off x="353434" y="185304"/>
            <a:ext cx="10282849" cy="5301096"/>
          </a:xfrm>
          <a:prstGeom prst="rect">
            <a:avLst/>
          </a:prstGeom>
        </p:spPr>
      </p:pic>
    </p:spTree>
    <p:extLst>
      <p:ext uri="{BB962C8B-B14F-4D97-AF65-F5344CB8AC3E}">
        <p14:creationId xmlns:p14="http://schemas.microsoft.com/office/powerpoint/2010/main" val="15612098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8551C5-356B-4C05-8431-F9212FA0A456}"/>
              </a:ext>
            </a:extLst>
          </p:cNvPr>
          <p:cNvPicPr>
            <a:picLocks noChangeAspect="1"/>
          </p:cNvPicPr>
          <p:nvPr/>
        </p:nvPicPr>
        <p:blipFill>
          <a:blip r:embed="rId2"/>
          <a:stretch>
            <a:fillRect/>
          </a:stretch>
        </p:blipFill>
        <p:spPr>
          <a:xfrm>
            <a:off x="491114" y="306964"/>
            <a:ext cx="6138224" cy="6426345"/>
          </a:xfrm>
          <a:prstGeom prst="rect">
            <a:avLst/>
          </a:prstGeom>
        </p:spPr>
      </p:pic>
    </p:spTree>
    <p:extLst>
      <p:ext uri="{BB962C8B-B14F-4D97-AF65-F5344CB8AC3E}">
        <p14:creationId xmlns:p14="http://schemas.microsoft.com/office/powerpoint/2010/main" val="37358833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9F00B5-9963-4153-800C-6E743D268900}"/>
              </a:ext>
            </a:extLst>
          </p:cNvPr>
          <p:cNvPicPr>
            <a:picLocks noChangeAspect="1"/>
          </p:cNvPicPr>
          <p:nvPr/>
        </p:nvPicPr>
        <p:blipFill>
          <a:blip r:embed="rId2"/>
          <a:stretch>
            <a:fillRect/>
          </a:stretch>
        </p:blipFill>
        <p:spPr>
          <a:xfrm>
            <a:off x="491113" y="227300"/>
            <a:ext cx="6977009" cy="6312045"/>
          </a:xfrm>
          <a:prstGeom prst="rect">
            <a:avLst/>
          </a:prstGeom>
        </p:spPr>
      </p:pic>
    </p:spTree>
    <p:extLst>
      <p:ext uri="{BB962C8B-B14F-4D97-AF65-F5344CB8AC3E}">
        <p14:creationId xmlns:p14="http://schemas.microsoft.com/office/powerpoint/2010/main" val="13379317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9FF97C-8F43-430A-946B-5D7E8E226347}"/>
              </a:ext>
            </a:extLst>
          </p:cNvPr>
          <p:cNvPicPr>
            <a:picLocks noChangeAspect="1"/>
          </p:cNvPicPr>
          <p:nvPr/>
        </p:nvPicPr>
        <p:blipFill>
          <a:blip r:embed="rId2"/>
          <a:stretch>
            <a:fillRect/>
          </a:stretch>
        </p:blipFill>
        <p:spPr>
          <a:xfrm>
            <a:off x="388070" y="396586"/>
            <a:ext cx="9753179" cy="2886941"/>
          </a:xfrm>
          <a:prstGeom prst="rect">
            <a:avLst/>
          </a:prstGeom>
        </p:spPr>
      </p:pic>
      <p:sp>
        <p:nvSpPr>
          <p:cNvPr id="5" name="Rectangle 4">
            <a:extLst>
              <a:ext uri="{FF2B5EF4-FFF2-40B4-BE49-F238E27FC236}">
                <a16:creationId xmlns:a16="http://schemas.microsoft.com/office/drawing/2014/main" id="{16636997-BA37-4894-9EF3-A66BB28D9A7F}"/>
              </a:ext>
            </a:extLst>
          </p:cNvPr>
          <p:cNvSpPr/>
          <p:nvPr/>
        </p:nvSpPr>
        <p:spPr>
          <a:xfrm>
            <a:off x="568036" y="3563265"/>
            <a:ext cx="10903528" cy="1938992"/>
          </a:xfrm>
          <a:prstGeom prst="rect">
            <a:avLst/>
          </a:prstGeom>
        </p:spPr>
        <p:txBody>
          <a:bodyPr wrap="square">
            <a:spAutoFit/>
          </a:bodyPr>
          <a:lstStyle/>
          <a:p>
            <a:r>
              <a:rPr lang="en-US" sz="2400" dirty="0"/>
              <a:t>We are using the method </a:t>
            </a:r>
            <a:r>
              <a:rPr lang="en-US" sz="2400" dirty="0" err="1">
                <a:solidFill>
                  <a:srgbClr val="FF0000"/>
                </a:solidFill>
              </a:rPr>
              <a:t>MemberwiseCopy</a:t>
            </a:r>
            <a:r>
              <a:rPr lang="en-US" sz="2400" dirty="0"/>
              <a:t> in our implementation. The problem with the </a:t>
            </a:r>
            <a:r>
              <a:rPr lang="en-US" sz="2400" dirty="0" err="1"/>
              <a:t>memberwise</a:t>
            </a:r>
            <a:r>
              <a:rPr lang="en-US" sz="2400" dirty="0"/>
              <a:t> copy is that it creates a shallow copy of the object i.e. if the object contains any reference types then only the address of that reference type will be copied from source to target and </a:t>
            </a:r>
            <a:r>
              <a:rPr lang="en-US" sz="2400" dirty="0">
                <a:solidFill>
                  <a:srgbClr val="FF0000"/>
                </a:solidFill>
              </a:rPr>
              <a:t>both the versions will keep pointing to the same object</a:t>
            </a:r>
            <a:r>
              <a:rPr lang="en-US" sz="2400" dirty="0"/>
              <a:t>.</a:t>
            </a:r>
          </a:p>
        </p:txBody>
      </p:sp>
    </p:spTree>
    <p:extLst>
      <p:ext uri="{BB962C8B-B14F-4D97-AF65-F5344CB8AC3E}">
        <p14:creationId xmlns:p14="http://schemas.microsoft.com/office/powerpoint/2010/main" val="15472681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24F2D3-FE05-42D5-8B4F-B0D06634CD9E}"/>
              </a:ext>
            </a:extLst>
          </p:cNvPr>
          <p:cNvSpPr/>
          <p:nvPr/>
        </p:nvSpPr>
        <p:spPr>
          <a:xfrm>
            <a:off x="387927" y="681427"/>
            <a:ext cx="11194473" cy="2308324"/>
          </a:xfrm>
          <a:prstGeom prst="rect">
            <a:avLst/>
          </a:prstGeom>
        </p:spPr>
        <p:txBody>
          <a:bodyPr wrap="square">
            <a:spAutoFit/>
          </a:bodyPr>
          <a:lstStyle/>
          <a:p>
            <a:r>
              <a:rPr lang="en-US" sz="2400" dirty="0">
                <a:solidFill>
                  <a:srgbClr val="111111"/>
                </a:solidFill>
                <a:latin typeface="Segoe UI" panose="020B0502040204020203" pitchFamily="34" charset="0"/>
              </a:rPr>
              <a:t>To avoid this what we need to do is to create a copy of the internal reference type on the </a:t>
            </a:r>
            <a:r>
              <a:rPr lang="en-US" sz="2400" dirty="0">
                <a:solidFill>
                  <a:srgbClr val="FF0000"/>
                </a:solidFill>
                <a:latin typeface="Segoe UI" panose="020B0502040204020203" pitchFamily="34" charset="0"/>
              </a:rPr>
              <a:t>heap</a:t>
            </a:r>
            <a:r>
              <a:rPr lang="en-US" sz="2400" dirty="0">
                <a:solidFill>
                  <a:srgbClr val="111111"/>
                </a:solidFill>
                <a:latin typeface="Segoe UI" panose="020B0502040204020203" pitchFamily="34" charset="0"/>
              </a:rPr>
              <a:t> and then assign that new object with the copy being returned.</a:t>
            </a:r>
          </a:p>
          <a:p>
            <a:endParaRPr lang="en-US" sz="2400" dirty="0">
              <a:solidFill>
                <a:srgbClr val="111111"/>
              </a:solidFill>
              <a:latin typeface="Segoe UI" panose="020B0502040204020203" pitchFamily="34" charset="0"/>
            </a:endParaRPr>
          </a:p>
          <a:p>
            <a:r>
              <a:rPr lang="en-US" sz="2400" dirty="0">
                <a:solidFill>
                  <a:srgbClr val="111111"/>
                </a:solidFill>
                <a:latin typeface="Segoe UI" panose="020B0502040204020203" pitchFamily="34" charset="0"/>
              </a:rPr>
              <a:t>Which is known as </a:t>
            </a:r>
            <a:r>
              <a:rPr lang="en-US" sz="2400" dirty="0">
                <a:solidFill>
                  <a:srgbClr val="FF0000"/>
                </a:solidFill>
                <a:latin typeface="Segoe UI" panose="020B0502040204020203" pitchFamily="34" charset="0"/>
              </a:rPr>
              <a:t>deep</a:t>
            </a:r>
            <a:r>
              <a:rPr lang="en-US" sz="2400" dirty="0">
                <a:solidFill>
                  <a:srgbClr val="111111"/>
                </a:solidFill>
                <a:latin typeface="Segoe UI" panose="020B0502040204020203" pitchFamily="34" charset="0"/>
              </a:rPr>
              <a:t> copy</a:t>
            </a:r>
          </a:p>
          <a:p>
            <a:br>
              <a:rPr lang="en-US" sz="2400" dirty="0"/>
            </a:br>
            <a:endParaRPr lang="en-US" sz="2400" dirty="0"/>
          </a:p>
        </p:txBody>
      </p:sp>
    </p:spTree>
    <p:extLst>
      <p:ext uri="{BB962C8B-B14F-4D97-AF65-F5344CB8AC3E}">
        <p14:creationId xmlns:p14="http://schemas.microsoft.com/office/powerpoint/2010/main" val="1887198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EEF9D1-169E-4716-AD30-D00A7011590D}"/>
              </a:ext>
            </a:extLst>
          </p:cNvPr>
          <p:cNvPicPr>
            <a:picLocks noChangeAspect="1"/>
          </p:cNvPicPr>
          <p:nvPr/>
        </p:nvPicPr>
        <p:blipFill>
          <a:blip r:embed="rId2"/>
          <a:stretch>
            <a:fillRect/>
          </a:stretch>
        </p:blipFill>
        <p:spPr>
          <a:xfrm>
            <a:off x="418810" y="313892"/>
            <a:ext cx="10084882" cy="6211599"/>
          </a:xfrm>
          <a:prstGeom prst="rect">
            <a:avLst/>
          </a:prstGeom>
        </p:spPr>
      </p:pic>
    </p:spTree>
    <p:extLst>
      <p:ext uri="{BB962C8B-B14F-4D97-AF65-F5344CB8AC3E}">
        <p14:creationId xmlns:p14="http://schemas.microsoft.com/office/powerpoint/2010/main" val="150304870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A0504B-4B39-45B5-A664-EEDABD7B865F}"/>
              </a:ext>
            </a:extLst>
          </p:cNvPr>
          <p:cNvPicPr>
            <a:picLocks noChangeAspect="1"/>
          </p:cNvPicPr>
          <p:nvPr/>
        </p:nvPicPr>
        <p:blipFill>
          <a:blip r:embed="rId2"/>
          <a:stretch>
            <a:fillRect/>
          </a:stretch>
        </p:blipFill>
        <p:spPr>
          <a:xfrm>
            <a:off x="119640" y="401782"/>
            <a:ext cx="9310256" cy="2937164"/>
          </a:xfrm>
          <a:prstGeom prst="rect">
            <a:avLst/>
          </a:prstGeom>
        </p:spPr>
      </p:pic>
    </p:spTree>
    <p:extLst>
      <p:ext uri="{BB962C8B-B14F-4D97-AF65-F5344CB8AC3E}">
        <p14:creationId xmlns:p14="http://schemas.microsoft.com/office/powerpoint/2010/main" val="275901190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8E519B-BA47-4B63-8081-DC408414D36E}"/>
              </a:ext>
            </a:extLst>
          </p:cNvPr>
          <p:cNvPicPr>
            <a:picLocks noChangeAspect="1"/>
          </p:cNvPicPr>
          <p:nvPr/>
        </p:nvPicPr>
        <p:blipFill>
          <a:blip r:embed="rId2"/>
          <a:stretch>
            <a:fillRect/>
          </a:stretch>
        </p:blipFill>
        <p:spPr>
          <a:xfrm>
            <a:off x="319664" y="570633"/>
            <a:ext cx="5490512" cy="5165148"/>
          </a:xfrm>
          <a:prstGeom prst="rect">
            <a:avLst/>
          </a:prstGeom>
        </p:spPr>
      </p:pic>
      <p:sp>
        <p:nvSpPr>
          <p:cNvPr id="3" name="TextBox 2">
            <a:extLst>
              <a:ext uri="{FF2B5EF4-FFF2-40B4-BE49-F238E27FC236}">
                <a16:creationId xmlns:a16="http://schemas.microsoft.com/office/drawing/2014/main" id="{B893F2A2-F238-4883-A65D-72C83313759A}"/>
              </a:ext>
            </a:extLst>
          </p:cNvPr>
          <p:cNvSpPr txBox="1"/>
          <p:nvPr/>
        </p:nvSpPr>
        <p:spPr>
          <a:xfrm>
            <a:off x="6137564" y="1136073"/>
            <a:ext cx="5412700" cy="1231106"/>
          </a:xfrm>
          <a:prstGeom prst="rect">
            <a:avLst/>
          </a:prstGeom>
          <a:noFill/>
        </p:spPr>
        <p:txBody>
          <a:bodyPr wrap="non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There is one another way</a:t>
            </a:r>
          </a:p>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also to clone object</a:t>
            </a:r>
          </a:p>
        </p:txBody>
      </p:sp>
    </p:spTree>
    <p:extLst>
      <p:ext uri="{BB962C8B-B14F-4D97-AF65-F5344CB8AC3E}">
        <p14:creationId xmlns:p14="http://schemas.microsoft.com/office/powerpoint/2010/main" val="21730218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1AF767-3C11-471C-8B76-FC79FCC75F31}"/>
              </a:ext>
            </a:extLst>
          </p:cNvPr>
          <p:cNvPicPr>
            <a:picLocks noChangeAspect="1"/>
          </p:cNvPicPr>
          <p:nvPr/>
        </p:nvPicPr>
        <p:blipFill>
          <a:blip r:embed="rId2"/>
          <a:stretch>
            <a:fillRect/>
          </a:stretch>
        </p:blipFill>
        <p:spPr>
          <a:xfrm>
            <a:off x="446520" y="267133"/>
            <a:ext cx="8626638" cy="5925849"/>
          </a:xfrm>
          <a:prstGeom prst="rect">
            <a:avLst/>
          </a:prstGeom>
        </p:spPr>
      </p:pic>
    </p:spTree>
    <p:extLst>
      <p:ext uri="{BB962C8B-B14F-4D97-AF65-F5344CB8AC3E}">
        <p14:creationId xmlns:p14="http://schemas.microsoft.com/office/powerpoint/2010/main" val="36117835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8DBCF2-09B4-4420-BCF4-4620D94B11C4}"/>
              </a:ext>
            </a:extLst>
          </p:cNvPr>
          <p:cNvPicPr>
            <a:picLocks noChangeAspect="1"/>
          </p:cNvPicPr>
          <p:nvPr/>
        </p:nvPicPr>
        <p:blipFill>
          <a:blip r:embed="rId2"/>
          <a:stretch>
            <a:fillRect/>
          </a:stretch>
        </p:blipFill>
        <p:spPr>
          <a:xfrm>
            <a:off x="390668" y="230765"/>
            <a:ext cx="7841633" cy="6308580"/>
          </a:xfrm>
          <a:prstGeom prst="rect">
            <a:avLst/>
          </a:prstGeom>
        </p:spPr>
      </p:pic>
    </p:spTree>
    <p:extLst>
      <p:ext uri="{BB962C8B-B14F-4D97-AF65-F5344CB8AC3E}">
        <p14:creationId xmlns:p14="http://schemas.microsoft.com/office/powerpoint/2010/main" val="17036631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77E5FF-EEB5-4111-BAD3-17830C26F035}"/>
              </a:ext>
            </a:extLst>
          </p:cNvPr>
          <p:cNvPicPr>
            <a:picLocks noChangeAspect="1"/>
          </p:cNvPicPr>
          <p:nvPr/>
        </p:nvPicPr>
        <p:blipFill>
          <a:blip r:embed="rId2"/>
          <a:stretch>
            <a:fillRect/>
          </a:stretch>
        </p:blipFill>
        <p:spPr>
          <a:xfrm>
            <a:off x="231774" y="158461"/>
            <a:ext cx="10563269" cy="6519430"/>
          </a:xfrm>
          <a:prstGeom prst="rect">
            <a:avLst/>
          </a:prstGeom>
        </p:spPr>
      </p:pic>
    </p:spTree>
    <p:extLst>
      <p:ext uri="{BB962C8B-B14F-4D97-AF65-F5344CB8AC3E}">
        <p14:creationId xmlns:p14="http://schemas.microsoft.com/office/powerpoint/2010/main" val="62474323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7F9283-2FBF-4E0D-BA69-87B4F36CB5AB}"/>
              </a:ext>
            </a:extLst>
          </p:cNvPr>
          <p:cNvPicPr>
            <a:picLocks noChangeAspect="1"/>
          </p:cNvPicPr>
          <p:nvPr/>
        </p:nvPicPr>
        <p:blipFill>
          <a:blip r:embed="rId2"/>
          <a:stretch>
            <a:fillRect/>
          </a:stretch>
        </p:blipFill>
        <p:spPr>
          <a:xfrm>
            <a:off x="327890" y="150667"/>
            <a:ext cx="10250979" cy="6277841"/>
          </a:xfrm>
          <a:prstGeom prst="rect">
            <a:avLst/>
          </a:prstGeom>
        </p:spPr>
      </p:pic>
    </p:spTree>
    <p:extLst>
      <p:ext uri="{BB962C8B-B14F-4D97-AF65-F5344CB8AC3E}">
        <p14:creationId xmlns:p14="http://schemas.microsoft.com/office/powerpoint/2010/main" val="115569027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29E869-0683-4253-AE69-0B0AF069D716}"/>
              </a:ext>
            </a:extLst>
          </p:cNvPr>
          <p:cNvPicPr>
            <a:picLocks noChangeAspect="1"/>
          </p:cNvPicPr>
          <p:nvPr/>
        </p:nvPicPr>
        <p:blipFill>
          <a:blip r:embed="rId2"/>
          <a:stretch>
            <a:fillRect/>
          </a:stretch>
        </p:blipFill>
        <p:spPr>
          <a:xfrm>
            <a:off x="369453" y="184439"/>
            <a:ext cx="6618219" cy="6230216"/>
          </a:xfrm>
          <a:prstGeom prst="rect">
            <a:avLst/>
          </a:prstGeom>
        </p:spPr>
      </p:pic>
    </p:spTree>
    <p:extLst>
      <p:ext uri="{BB962C8B-B14F-4D97-AF65-F5344CB8AC3E}">
        <p14:creationId xmlns:p14="http://schemas.microsoft.com/office/powerpoint/2010/main" val="127372858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D378CB-AA6C-492B-964C-BA639489E7A6}"/>
              </a:ext>
            </a:extLst>
          </p:cNvPr>
          <p:cNvPicPr>
            <a:picLocks noChangeAspect="1"/>
          </p:cNvPicPr>
          <p:nvPr/>
        </p:nvPicPr>
        <p:blipFill>
          <a:blip r:embed="rId2"/>
          <a:stretch>
            <a:fillRect/>
          </a:stretch>
        </p:blipFill>
        <p:spPr>
          <a:xfrm>
            <a:off x="235669" y="249382"/>
            <a:ext cx="10431657" cy="5320145"/>
          </a:xfrm>
          <a:prstGeom prst="rect">
            <a:avLst/>
          </a:prstGeom>
        </p:spPr>
      </p:pic>
    </p:spTree>
    <p:extLst>
      <p:ext uri="{BB962C8B-B14F-4D97-AF65-F5344CB8AC3E}">
        <p14:creationId xmlns:p14="http://schemas.microsoft.com/office/powerpoint/2010/main" val="54594175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66104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9463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028341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501830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76111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4487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78672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6C7333-E593-4CDC-8D17-35F9E04B66E2}"/>
              </a:ext>
            </a:extLst>
          </p:cNvPr>
          <p:cNvPicPr>
            <a:picLocks noChangeAspect="1"/>
          </p:cNvPicPr>
          <p:nvPr/>
        </p:nvPicPr>
        <p:blipFill>
          <a:blip r:embed="rId2"/>
          <a:stretch>
            <a:fillRect/>
          </a:stretch>
        </p:blipFill>
        <p:spPr>
          <a:xfrm>
            <a:off x="372485" y="477114"/>
            <a:ext cx="7625598" cy="4718339"/>
          </a:xfrm>
          <a:prstGeom prst="rect">
            <a:avLst/>
          </a:prstGeom>
        </p:spPr>
      </p:pic>
    </p:spTree>
    <p:extLst>
      <p:ext uri="{BB962C8B-B14F-4D97-AF65-F5344CB8AC3E}">
        <p14:creationId xmlns:p14="http://schemas.microsoft.com/office/powerpoint/2010/main" val="2251343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D76AE3-60CE-4F4F-B2C6-1E6BAACD04BE}"/>
              </a:ext>
            </a:extLst>
          </p:cNvPr>
          <p:cNvPicPr>
            <a:picLocks noChangeAspect="1"/>
          </p:cNvPicPr>
          <p:nvPr/>
        </p:nvPicPr>
        <p:blipFill>
          <a:blip r:embed="rId2"/>
          <a:stretch>
            <a:fillRect/>
          </a:stretch>
        </p:blipFill>
        <p:spPr>
          <a:xfrm>
            <a:off x="553892" y="182274"/>
            <a:ext cx="7152661" cy="6384781"/>
          </a:xfrm>
          <a:prstGeom prst="rect">
            <a:avLst/>
          </a:prstGeom>
        </p:spPr>
      </p:pic>
      <p:sp>
        <p:nvSpPr>
          <p:cNvPr id="3" name="Rectangle 2">
            <a:extLst>
              <a:ext uri="{FF2B5EF4-FFF2-40B4-BE49-F238E27FC236}">
                <a16:creationId xmlns:a16="http://schemas.microsoft.com/office/drawing/2014/main" id="{EFFAC4A8-257B-4B20-8E74-E5FE0E185657}"/>
              </a:ext>
            </a:extLst>
          </p:cNvPr>
          <p:cNvSpPr/>
          <p:nvPr/>
        </p:nvSpPr>
        <p:spPr>
          <a:xfrm>
            <a:off x="6608619" y="1371048"/>
            <a:ext cx="3740728" cy="3416320"/>
          </a:xfrm>
          <a:prstGeom prst="rect">
            <a:avLst/>
          </a:prstGeom>
        </p:spPr>
        <p:txBody>
          <a:bodyPr wrap="square">
            <a:spAutoFit/>
          </a:bodyPr>
          <a:lstStyle/>
          <a:p>
            <a:r>
              <a:rPr lang="en-US" dirty="0">
                <a:solidFill>
                  <a:srgbClr val="111111"/>
                </a:solidFill>
                <a:latin typeface="Segoe UI" panose="020B0502040204020203" pitchFamily="34" charset="0"/>
              </a:rPr>
              <a:t>This interface defines all the information required for the player and a </a:t>
            </a:r>
            <a:r>
              <a:rPr lang="en-US" dirty="0">
                <a:solidFill>
                  <a:srgbClr val="FF0000"/>
                </a:solidFill>
                <a:latin typeface="Segoe UI" panose="020B0502040204020203" pitchFamily="34" charset="0"/>
              </a:rPr>
              <a:t>clone method </a:t>
            </a:r>
            <a:r>
              <a:rPr lang="en-US" dirty="0">
                <a:solidFill>
                  <a:srgbClr val="111111"/>
                </a:solidFill>
                <a:latin typeface="Segoe UI" panose="020B0502040204020203" pitchFamily="34" charset="0"/>
              </a:rPr>
              <a:t>so that the object can be cloned. </a:t>
            </a:r>
          </a:p>
          <a:p>
            <a:endParaRPr lang="en-US" dirty="0">
              <a:solidFill>
                <a:srgbClr val="111111"/>
              </a:solidFill>
              <a:latin typeface="Segoe UI" panose="020B0502040204020203" pitchFamily="34" charset="0"/>
            </a:endParaRPr>
          </a:p>
          <a:p>
            <a:r>
              <a:rPr lang="en-US" dirty="0">
                <a:solidFill>
                  <a:srgbClr val="111111"/>
                </a:solidFill>
                <a:latin typeface="Segoe UI" panose="020B0502040204020203" pitchFamily="34" charset="0"/>
              </a:rPr>
              <a:t>Now lets say we need a concrete player name </a:t>
            </a:r>
            <a:r>
              <a:rPr lang="en-US" dirty="0" err="1">
                <a:solidFill>
                  <a:srgbClr val="FF0000"/>
                </a:solidFill>
                <a:latin typeface="Segoe UI" panose="020B0502040204020203" pitchFamily="34" charset="0"/>
              </a:rPr>
              <a:t>sachin</a:t>
            </a:r>
            <a:r>
              <a:rPr lang="en-US" dirty="0">
                <a:solidFill>
                  <a:srgbClr val="111111"/>
                </a:solidFill>
                <a:latin typeface="Segoe UI" panose="020B0502040204020203" pitchFamily="34" charset="0"/>
              </a:rPr>
              <a:t> in the game. This player should be Cloneable so that whenever we need to save the game we can simply clone the object and initiate the serialization process asynchronously.</a:t>
            </a:r>
            <a:endParaRPr lang="en-US" dirty="0"/>
          </a:p>
        </p:txBody>
      </p:sp>
    </p:spTree>
    <p:extLst>
      <p:ext uri="{BB962C8B-B14F-4D97-AF65-F5344CB8AC3E}">
        <p14:creationId xmlns:p14="http://schemas.microsoft.com/office/powerpoint/2010/main" val="40943600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6E06B3-F918-4303-8763-B9CBCF498B95}"/>
              </a:ext>
            </a:extLst>
          </p:cNvPr>
          <p:cNvPicPr>
            <a:picLocks noChangeAspect="1"/>
          </p:cNvPicPr>
          <p:nvPr/>
        </p:nvPicPr>
        <p:blipFill rotWithShape="1">
          <a:blip r:embed="rId2"/>
          <a:srcRect l="1553" t="10411" r="53738" b="42217"/>
          <a:stretch/>
        </p:blipFill>
        <p:spPr>
          <a:xfrm>
            <a:off x="249380" y="124691"/>
            <a:ext cx="10698312" cy="6373087"/>
          </a:xfrm>
          <a:prstGeom prst="rect">
            <a:avLst/>
          </a:prstGeom>
        </p:spPr>
      </p:pic>
    </p:spTree>
    <p:extLst>
      <p:ext uri="{BB962C8B-B14F-4D97-AF65-F5344CB8AC3E}">
        <p14:creationId xmlns:p14="http://schemas.microsoft.com/office/powerpoint/2010/main" val="30697080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1A005E-BB4F-4B44-B876-E2D917C02023}"/>
              </a:ext>
            </a:extLst>
          </p:cNvPr>
          <p:cNvSpPr txBox="1"/>
          <p:nvPr/>
        </p:nvSpPr>
        <p:spPr>
          <a:xfrm>
            <a:off x="3726873" y="4475018"/>
            <a:ext cx="65" cy="615553"/>
          </a:xfrm>
          <a:prstGeom prst="rect">
            <a:avLst/>
          </a:prstGeom>
          <a:noFill/>
        </p:spPr>
        <p:txBody>
          <a:bodyPr wrap="none" lIns="0" tIns="0" rIns="0" bIns="0" rtlCol="0">
            <a:spAutoFit/>
          </a:bodyPr>
          <a:lstStyle/>
          <a:p>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9" name="Rectangle 8">
            <a:extLst>
              <a:ext uri="{FF2B5EF4-FFF2-40B4-BE49-F238E27FC236}">
                <a16:creationId xmlns:a16="http://schemas.microsoft.com/office/drawing/2014/main" id="{2363D9D6-B5D3-4F5C-8D0B-EC7FDB565725}"/>
              </a:ext>
            </a:extLst>
          </p:cNvPr>
          <p:cNvSpPr/>
          <p:nvPr/>
        </p:nvSpPr>
        <p:spPr>
          <a:xfrm>
            <a:off x="680460" y="653718"/>
            <a:ext cx="10943504" cy="3046988"/>
          </a:xfrm>
          <a:prstGeom prst="rect">
            <a:avLst/>
          </a:prstGeom>
        </p:spPr>
        <p:txBody>
          <a:bodyPr wrap="square">
            <a:spAutoFit/>
          </a:bodyPr>
          <a:lstStyle/>
          <a:p>
            <a:r>
              <a:rPr lang="en-US" sz="3200" dirty="0"/>
              <a:t>Now this class is the </a:t>
            </a:r>
            <a:r>
              <a:rPr lang="en-US" sz="3200" dirty="0" err="1">
                <a:solidFill>
                  <a:srgbClr val="FF0000"/>
                </a:solidFill>
              </a:rPr>
              <a:t>ConcretePrototype</a:t>
            </a:r>
            <a:r>
              <a:rPr lang="en-US" sz="3200" dirty="0"/>
              <a:t> that provides the facility to clone itself. </a:t>
            </a:r>
          </a:p>
          <a:p>
            <a:endParaRPr lang="en-US" sz="3200" dirty="0"/>
          </a:p>
          <a:p>
            <a:r>
              <a:rPr lang="en-US" sz="3200" dirty="0"/>
              <a:t>In this example the </a:t>
            </a:r>
            <a:r>
              <a:rPr lang="en-US" sz="3200" dirty="0" err="1"/>
              <a:t>ConcretePrototype</a:t>
            </a:r>
            <a:r>
              <a:rPr lang="en-US" sz="3200" dirty="0"/>
              <a:t> does not contain any specialized members of its own but in some cases this class could contain some member variable or functions of its own</a:t>
            </a:r>
          </a:p>
        </p:txBody>
      </p:sp>
    </p:spTree>
    <p:extLst>
      <p:ext uri="{BB962C8B-B14F-4D97-AF65-F5344CB8AC3E}">
        <p14:creationId xmlns:p14="http://schemas.microsoft.com/office/powerpoint/2010/main" val="22758743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3DC839-8F0B-4E80-963C-968AB5FEF3C7}"/>
              </a:ext>
            </a:extLst>
          </p:cNvPr>
          <p:cNvPicPr>
            <a:picLocks noChangeAspect="1"/>
          </p:cNvPicPr>
          <p:nvPr/>
        </p:nvPicPr>
        <p:blipFill>
          <a:blip r:embed="rId2"/>
          <a:stretch>
            <a:fillRect/>
          </a:stretch>
        </p:blipFill>
        <p:spPr>
          <a:xfrm>
            <a:off x="375083" y="221239"/>
            <a:ext cx="7133282" cy="6456652"/>
          </a:xfrm>
          <a:prstGeom prst="rect">
            <a:avLst/>
          </a:prstGeom>
        </p:spPr>
      </p:pic>
    </p:spTree>
    <p:extLst>
      <p:ext uri="{BB962C8B-B14F-4D97-AF65-F5344CB8AC3E}">
        <p14:creationId xmlns:p14="http://schemas.microsoft.com/office/powerpoint/2010/main" val="60838407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D22218-21B1-4852-BFDD-1B3B76EFA805}"/>
              </a:ext>
            </a:extLst>
          </p:cNvPr>
          <p:cNvPicPr>
            <a:picLocks noChangeAspect="1"/>
          </p:cNvPicPr>
          <p:nvPr/>
        </p:nvPicPr>
        <p:blipFill>
          <a:blip r:embed="rId2"/>
          <a:stretch>
            <a:fillRect/>
          </a:stretch>
        </p:blipFill>
        <p:spPr>
          <a:xfrm>
            <a:off x="327890" y="145905"/>
            <a:ext cx="8951348" cy="4121295"/>
          </a:xfrm>
          <a:prstGeom prst="rect">
            <a:avLst/>
          </a:prstGeom>
        </p:spPr>
      </p:pic>
    </p:spTree>
    <p:extLst>
      <p:ext uri="{BB962C8B-B14F-4D97-AF65-F5344CB8AC3E}">
        <p14:creationId xmlns:p14="http://schemas.microsoft.com/office/powerpoint/2010/main" val="9485683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BD25C9-400A-4CB0-BEBF-3E5C1F7DF425}"/>
              </a:ext>
            </a:extLst>
          </p:cNvPr>
          <p:cNvPicPr>
            <a:picLocks noChangeAspect="1"/>
          </p:cNvPicPr>
          <p:nvPr/>
        </p:nvPicPr>
        <p:blipFill>
          <a:blip r:embed="rId2"/>
          <a:stretch>
            <a:fillRect/>
          </a:stretch>
        </p:blipFill>
        <p:spPr>
          <a:xfrm>
            <a:off x="802841" y="274059"/>
            <a:ext cx="5736504" cy="5937464"/>
          </a:xfrm>
          <a:prstGeom prst="rect">
            <a:avLst/>
          </a:prstGeom>
        </p:spPr>
      </p:pic>
    </p:spTree>
    <p:extLst>
      <p:ext uri="{BB962C8B-B14F-4D97-AF65-F5344CB8AC3E}">
        <p14:creationId xmlns:p14="http://schemas.microsoft.com/office/powerpoint/2010/main" val="1793312852"/>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4862</TotalTime>
  <Words>303</Words>
  <Application>Microsoft Office PowerPoint</Application>
  <PresentationFormat>Custom</PresentationFormat>
  <Paragraphs>16</Paragraphs>
  <Slides>29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Success Warrior</cp:lastModifiedBy>
  <cp:revision>471</cp:revision>
  <dcterms:created xsi:type="dcterms:W3CDTF">2012-02-07T06:07:07Z</dcterms:created>
  <dcterms:modified xsi:type="dcterms:W3CDTF">2017-10-07T04:33:54Z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