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68"/>
  </p:notesMasterIdLst>
  <p:handoutMasterIdLst>
    <p:handoutMasterId r:id="rId69"/>
  </p:handoutMasterIdLst>
  <p:sldIdLst>
    <p:sldId id="717" r:id="rId6"/>
    <p:sldId id="718" r:id="rId7"/>
    <p:sldId id="719" r:id="rId8"/>
    <p:sldId id="720" r:id="rId9"/>
    <p:sldId id="721" r:id="rId10"/>
    <p:sldId id="722" r:id="rId11"/>
    <p:sldId id="448" r:id="rId12"/>
    <p:sldId id="665" r:id="rId13"/>
    <p:sldId id="666" r:id="rId14"/>
    <p:sldId id="664" r:id="rId15"/>
    <p:sldId id="667" r:id="rId16"/>
    <p:sldId id="724" r:id="rId17"/>
    <p:sldId id="723" r:id="rId18"/>
    <p:sldId id="668" r:id="rId19"/>
    <p:sldId id="669" r:id="rId20"/>
    <p:sldId id="670" r:id="rId21"/>
    <p:sldId id="671" r:id="rId22"/>
    <p:sldId id="687" r:id="rId23"/>
    <p:sldId id="688" r:id="rId24"/>
    <p:sldId id="689" r:id="rId25"/>
    <p:sldId id="690" r:id="rId26"/>
    <p:sldId id="691" r:id="rId27"/>
    <p:sldId id="692" r:id="rId28"/>
    <p:sldId id="693" r:id="rId29"/>
    <p:sldId id="694" r:id="rId30"/>
    <p:sldId id="695" r:id="rId31"/>
    <p:sldId id="696" r:id="rId32"/>
    <p:sldId id="697" r:id="rId33"/>
    <p:sldId id="698" r:id="rId34"/>
    <p:sldId id="699" r:id="rId35"/>
    <p:sldId id="700" r:id="rId36"/>
    <p:sldId id="701" r:id="rId37"/>
    <p:sldId id="702" r:id="rId38"/>
    <p:sldId id="703" r:id="rId39"/>
    <p:sldId id="704" r:id="rId40"/>
    <p:sldId id="705" r:id="rId41"/>
    <p:sldId id="713" r:id="rId42"/>
    <p:sldId id="714" r:id="rId43"/>
    <p:sldId id="715" r:id="rId44"/>
    <p:sldId id="706" r:id="rId45"/>
    <p:sldId id="707" r:id="rId46"/>
    <p:sldId id="708" r:id="rId47"/>
    <p:sldId id="709" r:id="rId48"/>
    <p:sldId id="710" r:id="rId49"/>
    <p:sldId id="711" r:id="rId50"/>
    <p:sldId id="712" r:id="rId51"/>
    <p:sldId id="672" r:id="rId52"/>
    <p:sldId id="673" r:id="rId53"/>
    <p:sldId id="674" r:id="rId54"/>
    <p:sldId id="675" r:id="rId55"/>
    <p:sldId id="676" r:id="rId56"/>
    <p:sldId id="677" r:id="rId57"/>
    <p:sldId id="716" r:id="rId58"/>
    <p:sldId id="678" r:id="rId59"/>
    <p:sldId id="679" r:id="rId60"/>
    <p:sldId id="680" r:id="rId61"/>
    <p:sldId id="681" r:id="rId62"/>
    <p:sldId id="682" r:id="rId63"/>
    <p:sldId id="683" r:id="rId64"/>
    <p:sldId id="684" r:id="rId65"/>
    <p:sldId id="685" r:id="rId66"/>
    <p:sldId id="686" r:id="rId6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cess Warrior" initials="SW" lastIdx="1" clrIdx="0">
    <p:extLst>
      <p:ext uri="{19B8F6BF-5375-455C-9EA6-DF929625EA0E}">
        <p15:presenceInfo xmlns:p15="http://schemas.microsoft.com/office/powerpoint/2012/main" userId="Success Warri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8" autoAdjust="0"/>
    <p:restoredTop sz="94055" autoAdjust="0"/>
  </p:normalViewPr>
  <p:slideViewPr>
    <p:cSldViewPr snapToGrid="0">
      <p:cViewPr varScale="1">
        <p:scale>
          <a:sx n="73" d="100"/>
          <a:sy n="73" d="100"/>
        </p:scale>
        <p:origin x="210"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01T20:28:06.871"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7/9/2018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7/9/2018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16186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75998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C3B7442F-3501-4274-A7E9-EBDB236EF94D}"/>
              </a:ext>
            </a:extLst>
          </p:cNvPr>
          <p:cNvSpPr/>
          <p:nvPr/>
        </p:nvSpPr>
        <p:spPr bwMode="auto">
          <a:xfrm>
            <a:off x="256421" y="201385"/>
            <a:ext cx="11731271" cy="814863"/>
          </a:xfrm>
          <a:prstGeom prst="rect">
            <a:avLst/>
          </a:prstGeom>
          <a:solidFill>
            <a:srgbClr val="00AEE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A69CBF3F-23DA-4E2E-86E4-D5B54E26C6ED}"/>
              </a:ext>
            </a:extLst>
          </p:cNvPr>
          <p:cNvSpPr txBox="1">
            <a:spLocks/>
          </p:cNvSpPr>
          <p:nvPr/>
        </p:nvSpPr>
        <p:spPr>
          <a:xfrm>
            <a:off x="496664" y="283506"/>
            <a:ext cx="11491027"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dirty="0">
                <a:solidFill>
                  <a:schemeClr val="bg1">
                    <a:lumMod val="95000"/>
                  </a:schemeClr>
                </a:solidFill>
                <a:latin typeface="Segoe UI Light" pitchFamily="34" charset="0"/>
              </a:rPr>
              <a:t>C# Design Patterns</a:t>
            </a:r>
          </a:p>
        </p:txBody>
      </p:sp>
    </p:spTree>
    <p:extLst>
      <p:ext uri="{BB962C8B-B14F-4D97-AF65-F5344CB8AC3E}">
        <p14:creationId xmlns:p14="http://schemas.microsoft.com/office/powerpoint/2010/main" val="273642926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E152D-87CD-4631-A906-158A4B8E4470}"/>
              </a:ext>
            </a:extLst>
          </p:cNvPr>
          <p:cNvPicPr>
            <a:picLocks noChangeAspect="1"/>
          </p:cNvPicPr>
          <p:nvPr/>
        </p:nvPicPr>
        <p:blipFill>
          <a:blip r:embed="rId2"/>
          <a:stretch>
            <a:fillRect/>
          </a:stretch>
        </p:blipFill>
        <p:spPr>
          <a:xfrm>
            <a:off x="285892" y="166254"/>
            <a:ext cx="9585435" cy="6317673"/>
          </a:xfrm>
          <a:prstGeom prst="rect">
            <a:avLst/>
          </a:prstGeom>
        </p:spPr>
      </p:pic>
    </p:spTree>
    <p:extLst>
      <p:ext uri="{BB962C8B-B14F-4D97-AF65-F5344CB8AC3E}">
        <p14:creationId xmlns:p14="http://schemas.microsoft.com/office/powerpoint/2010/main" val="22178672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5CBB3F-B9F2-44CA-AFB5-B4158BEAEA79}"/>
              </a:ext>
            </a:extLst>
          </p:cNvPr>
          <p:cNvPicPr>
            <a:picLocks noChangeAspect="1"/>
          </p:cNvPicPr>
          <p:nvPr/>
        </p:nvPicPr>
        <p:blipFill>
          <a:blip r:embed="rId2"/>
          <a:stretch>
            <a:fillRect/>
          </a:stretch>
        </p:blipFill>
        <p:spPr>
          <a:xfrm>
            <a:off x="187179" y="207385"/>
            <a:ext cx="7921583" cy="6137997"/>
          </a:xfrm>
          <a:prstGeom prst="rect">
            <a:avLst/>
          </a:prstGeom>
        </p:spPr>
      </p:pic>
      <p:sp>
        <p:nvSpPr>
          <p:cNvPr id="3" name="TextBox 2">
            <a:extLst>
              <a:ext uri="{FF2B5EF4-FFF2-40B4-BE49-F238E27FC236}">
                <a16:creationId xmlns:a16="http://schemas.microsoft.com/office/drawing/2014/main" id="{EE63EB68-3FD0-4C54-8929-D3D963F8D788}"/>
              </a:ext>
            </a:extLst>
          </p:cNvPr>
          <p:cNvSpPr txBox="1"/>
          <p:nvPr/>
        </p:nvSpPr>
        <p:spPr>
          <a:xfrm>
            <a:off x="6317673" y="3920836"/>
            <a:ext cx="3977884" cy="861774"/>
          </a:xfrm>
          <a:prstGeom prst="rect">
            <a:avLst/>
          </a:prstGeom>
          <a:noFill/>
        </p:spPr>
        <p:txBody>
          <a:bodyPr wrap="none" lIns="0" tIns="0" rIns="0" bIns="0" rtlCol="0">
            <a:spAutoFit/>
          </a:bodyPr>
          <a:lstStyle/>
          <a:p>
            <a:r>
              <a:rPr lang="en-US" sz="2800" dirty="0">
                <a:solidFill>
                  <a:srgbClr val="FF0000"/>
                </a:solidFill>
                <a:latin typeface="Segoe UI Light" pitchFamily="34" charset="0"/>
              </a:rPr>
              <a:t>How many responsibilities </a:t>
            </a:r>
          </a:p>
          <a:p>
            <a:r>
              <a:rPr lang="en-US" sz="2800" dirty="0">
                <a:solidFill>
                  <a:srgbClr val="FF0000"/>
                </a:solidFill>
                <a:latin typeface="Segoe UI Light" pitchFamily="34" charset="0"/>
              </a:rPr>
              <a:t>are there in this class?</a:t>
            </a:r>
          </a:p>
        </p:txBody>
      </p:sp>
    </p:spTree>
    <p:extLst>
      <p:ext uri="{BB962C8B-B14F-4D97-AF65-F5344CB8AC3E}">
        <p14:creationId xmlns:p14="http://schemas.microsoft.com/office/powerpoint/2010/main" val="2176652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0883" y="811369"/>
            <a:ext cx="7420195" cy="1354217"/>
          </a:xfrm>
          <a:prstGeom prst="rect">
            <a:avLst/>
          </a:prstGeom>
          <a:noFill/>
        </p:spPr>
        <p:txBody>
          <a:bodyPr wrap="square" lIns="0" tIns="0" rIns="0" bIns="0" rtlCol="0">
            <a:spAutoFit/>
          </a:bodyPr>
          <a:lstStyle/>
          <a:p>
            <a:pPr algn="ctr"/>
            <a:r>
              <a:rPr lang="en-IN" sz="4400" dirty="0">
                <a:solidFill>
                  <a:srgbClr val="FF0000"/>
                </a:solidFill>
                <a:latin typeface="Segoe UI Light" pitchFamily="34" charset="0"/>
              </a:rPr>
              <a:t>How many responsibilities are there in this class?</a:t>
            </a:r>
          </a:p>
        </p:txBody>
      </p:sp>
      <p:sp>
        <p:nvSpPr>
          <p:cNvPr id="3" name="TextBox 2"/>
          <p:cNvSpPr txBox="1"/>
          <p:nvPr/>
        </p:nvSpPr>
        <p:spPr>
          <a:xfrm>
            <a:off x="2200883" y="3176882"/>
            <a:ext cx="7420195" cy="2031325"/>
          </a:xfrm>
          <a:prstGeom prst="rect">
            <a:avLst/>
          </a:prstGeom>
          <a:noFill/>
        </p:spPr>
        <p:txBody>
          <a:bodyPr wrap="square" lIns="0" tIns="0" rIns="0" bIns="0" rtlCol="0">
            <a:spAutoFit/>
          </a:bodyPr>
          <a:lstStyle/>
          <a:p>
            <a:pPr algn="ctr"/>
            <a:r>
              <a:rPr lang="en-IN" sz="4400" dirty="0">
                <a:solidFill>
                  <a:srgbClr val="FF0000"/>
                </a:solidFill>
                <a:latin typeface="Segoe UI Light" pitchFamily="34" charset="0"/>
              </a:rPr>
              <a:t>Which is better option?</a:t>
            </a:r>
          </a:p>
          <a:p>
            <a:pPr algn="ctr"/>
            <a:r>
              <a:rPr lang="en-IN" sz="4400" dirty="0">
                <a:solidFill>
                  <a:srgbClr val="FF0000"/>
                </a:solidFill>
                <a:latin typeface="Segoe UI Light" pitchFamily="34" charset="0"/>
              </a:rPr>
              <a:t>Class with one responsibility </a:t>
            </a:r>
          </a:p>
          <a:p>
            <a:pPr algn="ctr"/>
            <a:r>
              <a:rPr lang="en-IN" sz="4400" dirty="0">
                <a:solidFill>
                  <a:srgbClr val="FF0000"/>
                </a:solidFill>
                <a:latin typeface="Segoe UI Light" pitchFamily="34" charset="0"/>
              </a:rPr>
              <a:t>Class with many responsibility </a:t>
            </a:r>
          </a:p>
        </p:txBody>
      </p:sp>
    </p:spTree>
    <p:extLst>
      <p:ext uri="{BB962C8B-B14F-4D97-AF65-F5344CB8AC3E}">
        <p14:creationId xmlns:p14="http://schemas.microsoft.com/office/powerpoint/2010/main" val="34413210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20034200">
            <a:off x="5481696" y="1568057"/>
            <a:ext cx="6248400" cy="3533775"/>
          </a:xfrm>
          <a:prstGeom prst="rect">
            <a:avLst/>
          </a:prstGeom>
        </p:spPr>
      </p:pic>
      <p:pic>
        <p:nvPicPr>
          <p:cNvPr id="4" name="Picture 2" descr="Image result for swiss kni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856" y="656823"/>
            <a:ext cx="5356246" cy="535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494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E2E7D-594B-42F1-A93F-4660E92AE0B8}"/>
              </a:ext>
            </a:extLst>
          </p:cNvPr>
          <p:cNvPicPr>
            <a:picLocks noChangeAspect="1"/>
          </p:cNvPicPr>
          <p:nvPr/>
        </p:nvPicPr>
        <p:blipFill>
          <a:blip r:embed="rId2"/>
          <a:stretch>
            <a:fillRect/>
          </a:stretch>
        </p:blipFill>
        <p:spPr>
          <a:xfrm>
            <a:off x="278966" y="287914"/>
            <a:ext cx="10402512" cy="5683395"/>
          </a:xfrm>
          <a:prstGeom prst="rect">
            <a:avLst/>
          </a:prstGeom>
        </p:spPr>
      </p:pic>
    </p:spTree>
    <p:extLst>
      <p:ext uri="{BB962C8B-B14F-4D97-AF65-F5344CB8AC3E}">
        <p14:creationId xmlns:p14="http://schemas.microsoft.com/office/powerpoint/2010/main" val="850376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EFE8CB-6251-4432-B8D4-484ECE35D2FD}"/>
              </a:ext>
            </a:extLst>
          </p:cNvPr>
          <p:cNvPicPr>
            <a:picLocks noChangeAspect="1"/>
          </p:cNvPicPr>
          <p:nvPr/>
        </p:nvPicPr>
        <p:blipFill>
          <a:blip r:embed="rId2"/>
          <a:stretch>
            <a:fillRect/>
          </a:stretch>
        </p:blipFill>
        <p:spPr>
          <a:xfrm>
            <a:off x="3233448" y="306964"/>
            <a:ext cx="6642967" cy="5511945"/>
          </a:xfrm>
          <a:prstGeom prst="rect">
            <a:avLst/>
          </a:prstGeom>
        </p:spPr>
      </p:pic>
      <p:sp>
        <p:nvSpPr>
          <p:cNvPr id="3" name="TextBox 2">
            <a:extLst>
              <a:ext uri="{FF2B5EF4-FFF2-40B4-BE49-F238E27FC236}">
                <a16:creationId xmlns:a16="http://schemas.microsoft.com/office/drawing/2014/main" id="{E4BAB996-0D75-46E8-BCB1-B96C1BB48866}"/>
              </a:ext>
            </a:extLst>
          </p:cNvPr>
          <p:cNvSpPr txBox="1"/>
          <p:nvPr/>
        </p:nvSpPr>
        <p:spPr>
          <a:xfrm>
            <a:off x="1233054" y="2447383"/>
            <a:ext cx="1841851" cy="1231106"/>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Cut and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paste</a:t>
            </a:r>
          </a:p>
        </p:txBody>
      </p:sp>
    </p:spTree>
    <p:extLst>
      <p:ext uri="{BB962C8B-B14F-4D97-AF65-F5344CB8AC3E}">
        <p14:creationId xmlns:p14="http://schemas.microsoft.com/office/powerpoint/2010/main" val="38799750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430EF1-EED4-4842-9707-DB61B82FADC9}"/>
              </a:ext>
            </a:extLst>
          </p:cNvPr>
          <p:cNvSpPr txBox="1"/>
          <p:nvPr/>
        </p:nvSpPr>
        <p:spPr>
          <a:xfrm>
            <a:off x="678873" y="346364"/>
            <a:ext cx="10764982" cy="5539978"/>
          </a:xfrm>
          <a:prstGeom prst="rect">
            <a:avLst/>
          </a:prstGeom>
          <a:noFill/>
        </p:spPr>
        <p:txBody>
          <a:bodyPr wrap="squar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 now we have two different classes which only concern about their own area of expertise or  domain logic</a:t>
            </a:r>
          </a:p>
          <a:p>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one is going to help in TDD</a:t>
            </a:r>
          </a:p>
          <a:p>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4000" dirty="0">
                <a:solidFill>
                  <a:srgbClr val="FF0000"/>
                </a:solidFill>
              </a:rPr>
              <a:t>S</a:t>
            </a:r>
            <a:r>
              <a:rPr lang="en-US" sz="4000" dirty="0"/>
              <a:t> stands for SRP (Single responsibility principle)</a:t>
            </a:r>
          </a:p>
          <a:p>
            <a:r>
              <a:rPr lang="en-US" sz="4000" dirty="0">
                <a:solidFill>
                  <a:schemeClr val="accent1">
                    <a:lumMod val="50000"/>
                  </a:schemeClr>
                </a:solidFill>
              </a:rPr>
              <a:t>-Concerned about single focused purpose</a:t>
            </a:r>
          </a:p>
          <a:p>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8975106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FF47F0-B98E-4517-B869-49CAC27D2F01}"/>
              </a:ext>
            </a:extLst>
          </p:cNvPr>
          <p:cNvPicPr>
            <a:picLocks noChangeAspect="1"/>
          </p:cNvPicPr>
          <p:nvPr/>
        </p:nvPicPr>
        <p:blipFill>
          <a:blip r:embed="rId2"/>
          <a:stretch>
            <a:fillRect/>
          </a:stretch>
        </p:blipFill>
        <p:spPr>
          <a:xfrm>
            <a:off x="292820" y="150667"/>
            <a:ext cx="10242337" cy="5723659"/>
          </a:xfrm>
          <a:prstGeom prst="rect">
            <a:avLst/>
          </a:prstGeom>
        </p:spPr>
      </p:pic>
    </p:spTree>
    <p:extLst>
      <p:ext uri="{BB962C8B-B14F-4D97-AF65-F5344CB8AC3E}">
        <p14:creationId xmlns:p14="http://schemas.microsoft.com/office/powerpoint/2010/main" val="3383985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27DBA4-CDFE-4673-9197-563B8405636F}"/>
              </a:ext>
            </a:extLst>
          </p:cNvPr>
          <p:cNvPicPr>
            <a:picLocks noChangeAspect="1"/>
          </p:cNvPicPr>
          <p:nvPr/>
        </p:nvPicPr>
        <p:blipFill>
          <a:blip r:embed="rId2"/>
          <a:stretch>
            <a:fillRect/>
          </a:stretch>
        </p:blipFill>
        <p:spPr>
          <a:xfrm>
            <a:off x="495444" y="0"/>
            <a:ext cx="7179974" cy="6165413"/>
          </a:xfrm>
          <a:prstGeom prst="rect">
            <a:avLst/>
          </a:prstGeom>
        </p:spPr>
      </p:pic>
      <p:sp>
        <p:nvSpPr>
          <p:cNvPr id="3" name="TextBox 2">
            <a:extLst>
              <a:ext uri="{FF2B5EF4-FFF2-40B4-BE49-F238E27FC236}">
                <a16:creationId xmlns:a16="http://schemas.microsoft.com/office/drawing/2014/main" id="{C8FE6EE4-E32C-4447-B445-3C99AA1EF1D3}"/>
              </a:ext>
            </a:extLst>
          </p:cNvPr>
          <p:cNvSpPr txBox="1"/>
          <p:nvPr/>
        </p:nvSpPr>
        <p:spPr>
          <a:xfrm>
            <a:off x="3193689" y="5426749"/>
            <a:ext cx="6677458" cy="738664"/>
          </a:xfrm>
          <a:prstGeom prst="rect">
            <a:avLst/>
          </a:prstGeom>
          <a:noFill/>
        </p:spPr>
        <p:txBody>
          <a:bodyPr wrap="squar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By following single responsibility principal now this class is focused on validations only</a:t>
            </a:r>
          </a:p>
        </p:txBody>
      </p:sp>
    </p:spTree>
    <p:extLst>
      <p:ext uri="{BB962C8B-B14F-4D97-AF65-F5344CB8AC3E}">
        <p14:creationId xmlns:p14="http://schemas.microsoft.com/office/powerpoint/2010/main" val="26854908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14BFD4-6CE4-4E53-BADD-03733CE7E92A}"/>
              </a:ext>
            </a:extLst>
          </p:cNvPr>
          <p:cNvPicPr>
            <a:picLocks noChangeAspect="1"/>
          </p:cNvPicPr>
          <p:nvPr/>
        </p:nvPicPr>
        <p:blipFill>
          <a:blip r:embed="rId2"/>
          <a:stretch>
            <a:fillRect/>
          </a:stretch>
        </p:blipFill>
        <p:spPr>
          <a:xfrm>
            <a:off x="495444" y="0"/>
            <a:ext cx="7179974" cy="6165413"/>
          </a:xfrm>
          <a:prstGeom prst="rect">
            <a:avLst/>
          </a:prstGeom>
        </p:spPr>
      </p:pic>
      <p:sp>
        <p:nvSpPr>
          <p:cNvPr id="3" name="TextBox 2">
            <a:extLst>
              <a:ext uri="{FF2B5EF4-FFF2-40B4-BE49-F238E27FC236}">
                <a16:creationId xmlns:a16="http://schemas.microsoft.com/office/drawing/2014/main" id="{F2499063-BF33-4571-BA9B-A64F0E2D5F77}"/>
              </a:ext>
            </a:extLst>
          </p:cNvPr>
          <p:cNvSpPr txBox="1"/>
          <p:nvPr/>
        </p:nvSpPr>
        <p:spPr>
          <a:xfrm>
            <a:off x="3193689" y="5426749"/>
            <a:ext cx="6677458" cy="369332"/>
          </a:xfrm>
          <a:prstGeom prst="rect">
            <a:avLst/>
          </a:prstGeom>
          <a:noFill/>
        </p:spPr>
        <p:txBody>
          <a:bodyPr wrap="square" lIns="0" tIns="0" rIns="0" bIns="0" rtlCol="0">
            <a:spAutoFit/>
          </a:bodyPr>
          <a:lstStyle/>
          <a:p>
            <a:r>
              <a:rPr lang="en-US" sz="2400" dirty="0">
                <a:solidFill>
                  <a:srgbClr val="FF0000"/>
                </a:solidFill>
                <a:latin typeface="Segoe UI Light" pitchFamily="34" charset="0"/>
              </a:rPr>
              <a:t>GUESS: What is a problem with this code?</a:t>
            </a:r>
          </a:p>
        </p:txBody>
      </p:sp>
    </p:spTree>
    <p:extLst>
      <p:ext uri="{BB962C8B-B14F-4D97-AF65-F5344CB8AC3E}">
        <p14:creationId xmlns:p14="http://schemas.microsoft.com/office/powerpoint/2010/main" val="41549855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What is Design Pattern ?</a:t>
            </a:r>
          </a:p>
        </p:txBody>
      </p:sp>
      <p:sp>
        <p:nvSpPr>
          <p:cNvPr id="5" name="Blue Welcome shape"/>
          <p:cNvSpPr/>
          <p:nvPr/>
        </p:nvSpPr>
        <p:spPr bwMode="auto">
          <a:xfrm>
            <a:off x="212792" y="1158937"/>
            <a:ext cx="11731271"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Presentation Title Rectangle"/>
          <p:cNvSpPr txBox="1">
            <a:spLocks/>
          </p:cNvSpPr>
          <p:nvPr/>
        </p:nvSpPr>
        <p:spPr>
          <a:xfrm>
            <a:off x="453035" y="1241058"/>
            <a:ext cx="11491027"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How Many Design patterns are there ?</a:t>
            </a:r>
          </a:p>
        </p:txBody>
      </p:sp>
      <p:sp>
        <p:nvSpPr>
          <p:cNvPr id="7" name="Blue Welcome shape"/>
          <p:cNvSpPr/>
          <p:nvPr/>
        </p:nvSpPr>
        <p:spPr bwMode="auto">
          <a:xfrm>
            <a:off x="212792" y="2127945"/>
            <a:ext cx="11731271"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Presentation Title Rectangle"/>
          <p:cNvSpPr txBox="1">
            <a:spLocks/>
          </p:cNvSpPr>
          <p:nvPr/>
        </p:nvSpPr>
        <p:spPr>
          <a:xfrm>
            <a:off x="453035" y="2210066"/>
            <a:ext cx="11491027"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Which design pattern I have to use in my project ?</a:t>
            </a:r>
          </a:p>
        </p:txBody>
      </p:sp>
      <p:cxnSp>
        <p:nvCxnSpPr>
          <p:cNvPr id="9" name="Straight Connector 8"/>
          <p:cNvCxnSpPr/>
          <p:nvPr/>
        </p:nvCxnSpPr>
        <p:spPr>
          <a:xfrm>
            <a:off x="6196276" y="2978338"/>
            <a:ext cx="2272" cy="2071334"/>
          </a:xfrm>
          <a:prstGeom prst="line">
            <a:avLst/>
          </a:prstGeom>
          <a:ln w="25400">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37676" y="2978338"/>
            <a:ext cx="2272" cy="2071334"/>
          </a:xfrm>
          <a:prstGeom prst="line">
            <a:avLst/>
          </a:prstGeom>
          <a:ln w="25400">
            <a:prstDash val="dashDot"/>
          </a:ln>
        </p:spPr>
        <p:style>
          <a:lnRef idx="1">
            <a:schemeClr val="accent1"/>
          </a:lnRef>
          <a:fillRef idx="0">
            <a:schemeClr val="accent1"/>
          </a:fillRef>
          <a:effectRef idx="0">
            <a:schemeClr val="accent1"/>
          </a:effectRef>
          <a:fontRef idx="minor">
            <a:schemeClr val="tx1"/>
          </a:fontRef>
        </p:style>
      </p:cxnSp>
      <p:sp>
        <p:nvSpPr>
          <p:cNvPr id="12" name="Blue Welcome shape"/>
          <p:cNvSpPr/>
          <p:nvPr/>
        </p:nvSpPr>
        <p:spPr bwMode="auto">
          <a:xfrm>
            <a:off x="228712" y="5078185"/>
            <a:ext cx="11731271" cy="814863"/>
          </a:xfrm>
          <a:prstGeom prst="rect">
            <a:avLst/>
          </a:prstGeom>
          <a:solidFill>
            <a:srgbClr val="00AEE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Presentation Title Rectangle"/>
          <p:cNvSpPr txBox="1">
            <a:spLocks/>
          </p:cNvSpPr>
          <p:nvPr/>
        </p:nvSpPr>
        <p:spPr>
          <a:xfrm>
            <a:off x="468955" y="5160306"/>
            <a:ext cx="11491027"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dirty="0">
                <a:solidFill>
                  <a:schemeClr val="bg1">
                    <a:lumMod val="95000"/>
                  </a:schemeClr>
                </a:solidFill>
                <a:latin typeface="Segoe UI Light" pitchFamily="34" charset="0"/>
              </a:rPr>
              <a:t>C# Design Patterns</a:t>
            </a:r>
          </a:p>
        </p:txBody>
      </p:sp>
    </p:spTree>
    <p:extLst>
      <p:ext uri="{BB962C8B-B14F-4D97-AF65-F5344CB8AC3E}">
        <p14:creationId xmlns:p14="http://schemas.microsoft.com/office/powerpoint/2010/main" val="78140098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76AE98-4843-4ADB-ABBC-6E084454DAEB}"/>
              </a:ext>
            </a:extLst>
          </p:cNvPr>
          <p:cNvSpPr txBox="1"/>
          <p:nvPr/>
        </p:nvSpPr>
        <p:spPr>
          <a:xfrm>
            <a:off x="571501" y="457202"/>
            <a:ext cx="11149444" cy="5786199"/>
          </a:xfrm>
          <a:prstGeom prst="rect">
            <a:avLst/>
          </a:prstGeom>
          <a:noFill/>
        </p:spPr>
        <p:txBody>
          <a:bodyPr wrap="squar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have multiple if statements and if I want to introduce new validation statement then I need to modify this class code.</a:t>
            </a:r>
          </a:p>
          <a:p>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4000" dirty="0">
                <a:solidFill>
                  <a:srgbClr val="FF0000"/>
                </a:solidFill>
              </a:rPr>
              <a:t>O</a:t>
            </a:r>
            <a:r>
              <a:rPr lang="en-US" sz="4000" dirty="0"/>
              <a:t> stands for OCP (Open closed principle)</a:t>
            </a:r>
          </a:p>
          <a:p>
            <a:r>
              <a:rPr lang="en-US" sz="4000" dirty="0">
                <a:solidFill>
                  <a:schemeClr val="accent1">
                    <a:lumMod val="50000"/>
                  </a:schemeClr>
                </a:solidFill>
              </a:rPr>
              <a:t>-Open for extension but Closed for modification</a:t>
            </a:r>
            <a:endParaRPr lang="en-US" sz="4000" dirty="0"/>
          </a:p>
          <a:p>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Which means : This code should not be modified even is we add new enhancement in future and here is the place where </a:t>
            </a:r>
            <a:r>
              <a:rPr lang="en-US" sz="2800" dirty="0">
                <a:solidFill>
                  <a:srgbClr val="FF0000"/>
                </a:solidFill>
                <a:latin typeface="Segoe UI Light" pitchFamily="34" charset="0"/>
              </a:rPr>
              <a:t>abstract class </a:t>
            </a:r>
            <a:r>
              <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is going to help us</a:t>
            </a:r>
          </a:p>
        </p:txBody>
      </p:sp>
    </p:spTree>
    <p:extLst>
      <p:ext uri="{BB962C8B-B14F-4D97-AF65-F5344CB8AC3E}">
        <p14:creationId xmlns:p14="http://schemas.microsoft.com/office/powerpoint/2010/main" val="11589208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A29786-02CB-4EDE-A6A1-8C4AB66F38F6}"/>
              </a:ext>
            </a:extLst>
          </p:cNvPr>
          <p:cNvPicPr>
            <a:picLocks noChangeAspect="1"/>
          </p:cNvPicPr>
          <p:nvPr/>
        </p:nvPicPr>
        <p:blipFill>
          <a:blip r:embed="rId2"/>
          <a:stretch>
            <a:fillRect/>
          </a:stretch>
        </p:blipFill>
        <p:spPr>
          <a:xfrm>
            <a:off x="396297" y="328612"/>
            <a:ext cx="9851902" cy="5116224"/>
          </a:xfrm>
          <a:prstGeom prst="rect">
            <a:avLst/>
          </a:prstGeom>
        </p:spPr>
      </p:pic>
    </p:spTree>
    <p:extLst>
      <p:ext uri="{BB962C8B-B14F-4D97-AF65-F5344CB8AC3E}">
        <p14:creationId xmlns:p14="http://schemas.microsoft.com/office/powerpoint/2010/main" val="30697703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6FF3E4-AECC-4B05-A761-243BABF6DDB8}"/>
              </a:ext>
            </a:extLst>
          </p:cNvPr>
          <p:cNvPicPr>
            <a:picLocks noChangeAspect="1"/>
          </p:cNvPicPr>
          <p:nvPr/>
        </p:nvPicPr>
        <p:blipFill>
          <a:blip r:embed="rId2"/>
          <a:stretch>
            <a:fillRect/>
          </a:stretch>
        </p:blipFill>
        <p:spPr>
          <a:xfrm>
            <a:off x="451715" y="266700"/>
            <a:ext cx="8981742" cy="5732318"/>
          </a:xfrm>
          <a:prstGeom prst="rect">
            <a:avLst/>
          </a:prstGeom>
        </p:spPr>
      </p:pic>
    </p:spTree>
    <p:extLst>
      <p:ext uri="{BB962C8B-B14F-4D97-AF65-F5344CB8AC3E}">
        <p14:creationId xmlns:p14="http://schemas.microsoft.com/office/powerpoint/2010/main" val="18321678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C065AB-22B9-4C3A-A17B-9180CF2D8169}"/>
              </a:ext>
            </a:extLst>
          </p:cNvPr>
          <p:cNvPicPr>
            <a:picLocks noChangeAspect="1"/>
          </p:cNvPicPr>
          <p:nvPr/>
        </p:nvPicPr>
        <p:blipFill>
          <a:blip r:embed="rId2"/>
          <a:stretch>
            <a:fillRect/>
          </a:stretch>
        </p:blipFill>
        <p:spPr>
          <a:xfrm>
            <a:off x="307974" y="154564"/>
            <a:ext cx="11428569" cy="4916200"/>
          </a:xfrm>
          <a:prstGeom prst="rect">
            <a:avLst/>
          </a:prstGeom>
        </p:spPr>
      </p:pic>
    </p:spTree>
    <p:extLst>
      <p:ext uri="{BB962C8B-B14F-4D97-AF65-F5344CB8AC3E}">
        <p14:creationId xmlns:p14="http://schemas.microsoft.com/office/powerpoint/2010/main" val="23320473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07FD83-779C-4026-A260-E4B7D7A0C8CA}"/>
              </a:ext>
            </a:extLst>
          </p:cNvPr>
          <p:cNvPicPr>
            <a:picLocks noChangeAspect="1"/>
          </p:cNvPicPr>
          <p:nvPr/>
        </p:nvPicPr>
        <p:blipFill>
          <a:blip r:embed="rId2"/>
          <a:stretch>
            <a:fillRect/>
          </a:stretch>
        </p:blipFill>
        <p:spPr>
          <a:xfrm>
            <a:off x="258185" y="138545"/>
            <a:ext cx="8204213" cy="5112327"/>
          </a:xfrm>
          <a:prstGeom prst="rect">
            <a:avLst/>
          </a:prstGeom>
        </p:spPr>
      </p:pic>
    </p:spTree>
    <p:extLst>
      <p:ext uri="{BB962C8B-B14F-4D97-AF65-F5344CB8AC3E}">
        <p14:creationId xmlns:p14="http://schemas.microsoft.com/office/powerpoint/2010/main" val="23445630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560E3D-8102-4C8C-8C42-F66D72871A66}"/>
              </a:ext>
            </a:extLst>
          </p:cNvPr>
          <p:cNvPicPr>
            <a:picLocks noChangeAspect="1"/>
          </p:cNvPicPr>
          <p:nvPr/>
        </p:nvPicPr>
        <p:blipFill>
          <a:blip r:embed="rId2"/>
          <a:stretch>
            <a:fillRect/>
          </a:stretch>
        </p:blipFill>
        <p:spPr>
          <a:xfrm>
            <a:off x="346507" y="282286"/>
            <a:ext cx="10442331" cy="5245678"/>
          </a:xfrm>
          <a:prstGeom prst="rect">
            <a:avLst/>
          </a:prstGeom>
        </p:spPr>
      </p:pic>
    </p:spTree>
    <p:extLst>
      <p:ext uri="{BB962C8B-B14F-4D97-AF65-F5344CB8AC3E}">
        <p14:creationId xmlns:p14="http://schemas.microsoft.com/office/powerpoint/2010/main" val="10100625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6A2584-11EF-494E-A4A8-CA835D5334A1}"/>
              </a:ext>
            </a:extLst>
          </p:cNvPr>
          <p:cNvPicPr>
            <a:picLocks noChangeAspect="1"/>
          </p:cNvPicPr>
          <p:nvPr/>
        </p:nvPicPr>
        <p:blipFill>
          <a:blip r:embed="rId2"/>
          <a:stretch>
            <a:fillRect/>
          </a:stretch>
        </p:blipFill>
        <p:spPr>
          <a:xfrm>
            <a:off x="192375" y="645104"/>
            <a:ext cx="8682108" cy="6032788"/>
          </a:xfrm>
          <a:prstGeom prst="rect">
            <a:avLst/>
          </a:prstGeom>
        </p:spPr>
      </p:pic>
      <p:sp>
        <p:nvSpPr>
          <p:cNvPr id="3" name="TextBox 2">
            <a:extLst>
              <a:ext uri="{FF2B5EF4-FFF2-40B4-BE49-F238E27FC236}">
                <a16:creationId xmlns:a16="http://schemas.microsoft.com/office/drawing/2014/main" id="{115F38F1-A6B5-4249-A784-00F18CECAF38}"/>
              </a:ext>
            </a:extLst>
          </p:cNvPr>
          <p:cNvSpPr txBox="1"/>
          <p:nvPr/>
        </p:nvSpPr>
        <p:spPr>
          <a:xfrm>
            <a:off x="855518" y="275772"/>
            <a:ext cx="9960120" cy="369332"/>
          </a:xfrm>
          <a:prstGeom prst="rect">
            <a:avLst/>
          </a:prstGeom>
          <a:noFill/>
        </p:spPr>
        <p:txBody>
          <a:bodyPr wrap="square" lIns="0" tIns="0" rIns="0" bIns="0" rtlCol="0">
            <a:spAutoFit/>
          </a:bodyPr>
          <a:lstStyle/>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Modify code of </a:t>
            </a:r>
            <a:r>
              <a:rPr lang="en-US" sz="24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invoicevalidator</a:t>
            </a:r>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so that it will check each of these validations</a:t>
            </a:r>
          </a:p>
        </p:txBody>
      </p:sp>
    </p:spTree>
    <p:extLst>
      <p:ext uri="{BB962C8B-B14F-4D97-AF65-F5344CB8AC3E}">
        <p14:creationId xmlns:p14="http://schemas.microsoft.com/office/powerpoint/2010/main" val="31558001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BE654-681F-43FF-AAB8-FA2F12551E41}"/>
              </a:ext>
            </a:extLst>
          </p:cNvPr>
          <p:cNvSpPr txBox="1"/>
          <p:nvPr/>
        </p:nvSpPr>
        <p:spPr>
          <a:xfrm>
            <a:off x="855518" y="275772"/>
            <a:ext cx="9960120" cy="738664"/>
          </a:xfrm>
          <a:prstGeom prst="rect">
            <a:avLst/>
          </a:prstGeom>
          <a:noFill/>
        </p:spPr>
        <p:txBody>
          <a:bodyPr wrap="square" lIns="0" tIns="0" rIns="0" bIns="0" rtlCol="0">
            <a:spAutoFit/>
          </a:bodyPr>
          <a:lstStyle/>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Even if I </a:t>
            </a:r>
            <a:r>
              <a:rPr lang="en-US" sz="2400" b="1" dirty="0">
                <a:solidFill>
                  <a:srgbClr val="FF0000"/>
                </a:solidFill>
                <a:latin typeface="Segoe UI Light" pitchFamily="34" charset="0"/>
              </a:rPr>
              <a:t>extend</a:t>
            </a:r>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my validations and add new validator </a:t>
            </a:r>
          </a:p>
          <a:p>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 don’t need to change my </a:t>
            </a:r>
            <a:r>
              <a:rPr lang="en-US" sz="24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InvoiceValidator</a:t>
            </a:r>
            <a:r>
              <a:rPr lang="en-US" sz="24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class logic</a:t>
            </a:r>
          </a:p>
        </p:txBody>
      </p:sp>
      <p:pic>
        <p:nvPicPr>
          <p:cNvPr id="3" name="Picture 2">
            <a:extLst>
              <a:ext uri="{FF2B5EF4-FFF2-40B4-BE49-F238E27FC236}">
                <a16:creationId xmlns:a16="http://schemas.microsoft.com/office/drawing/2014/main" id="{93A3B4B9-DAB6-4CB8-92EB-00A001087164}"/>
              </a:ext>
            </a:extLst>
          </p:cNvPr>
          <p:cNvPicPr>
            <a:picLocks noChangeAspect="1"/>
          </p:cNvPicPr>
          <p:nvPr/>
        </p:nvPicPr>
        <p:blipFill>
          <a:blip r:embed="rId2"/>
          <a:stretch>
            <a:fillRect/>
          </a:stretch>
        </p:blipFill>
        <p:spPr>
          <a:xfrm>
            <a:off x="646112" y="1279380"/>
            <a:ext cx="10165826" cy="5121420"/>
          </a:xfrm>
          <a:prstGeom prst="rect">
            <a:avLst/>
          </a:prstGeom>
        </p:spPr>
      </p:pic>
    </p:spTree>
    <p:extLst>
      <p:ext uri="{BB962C8B-B14F-4D97-AF65-F5344CB8AC3E}">
        <p14:creationId xmlns:p14="http://schemas.microsoft.com/office/powerpoint/2010/main" val="141890993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1936EE-8EAE-4592-99B2-43499D610C1C}"/>
              </a:ext>
            </a:extLst>
          </p:cNvPr>
          <p:cNvSpPr/>
          <p:nvPr/>
        </p:nvSpPr>
        <p:spPr>
          <a:xfrm>
            <a:off x="457200" y="404199"/>
            <a:ext cx="9919855" cy="2062103"/>
          </a:xfrm>
          <a:prstGeom prst="rect">
            <a:avLst/>
          </a:prstGeom>
        </p:spPr>
        <p:txBody>
          <a:bodyPr wrap="square">
            <a:spAutoFit/>
          </a:bodyPr>
          <a:lstStyle/>
          <a:p>
            <a:r>
              <a:rPr lang="en-US" sz="3200" dirty="0">
                <a:solidFill>
                  <a:srgbClr val="FF0000"/>
                </a:solidFill>
              </a:rPr>
              <a:t>That’s What</a:t>
            </a:r>
          </a:p>
          <a:p>
            <a:endParaRPr lang="en-US" sz="3200" dirty="0">
              <a:solidFill>
                <a:srgbClr val="FF0000"/>
              </a:solidFill>
            </a:endParaRPr>
          </a:p>
          <a:p>
            <a:r>
              <a:rPr lang="en-US" sz="3200" dirty="0">
                <a:solidFill>
                  <a:srgbClr val="FF0000"/>
                </a:solidFill>
              </a:rPr>
              <a:t>O</a:t>
            </a:r>
            <a:r>
              <a:rPr lang="en-US" sz="3200" dirty="0"/>
              <a:t> stands for OCP (Open closed principle)</a:t>
            </a:r>
          </a:p>
          <a:p>
            <a:r>
              <a:rPr lang="en-US" sz="3200" dirty="0">
                <a:solidFill>
                  <a:schemeClr val="accent1">
                    <a:lumMod val="50000"/>
                  </a:schemeClr>
                </a:solidFill>
              </a:rPr>
              <a:t>-Open for extension but Closed for modification</a:t>
            </a:r>
            <a:endParaRPr lang="en-US" sz="3200" dirty="0"/>
          </a:p>
        </p:txBody>
      </p:sp>
    </p:spTree>
    <p:extLst>
      <p:ext uri="{BB962C8B-B14F-4D97-AF65-F5344CB8AC3E}">
        <p14:creationId xmlns:p14="http://schemas.microsoft.com/office/powerpoint/2010/main" val="15351015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18671E-1D9E-4A21-8ECA-390B7EED1DC1}"/>
              </a:ext>
            </a:extLst>
          </p:cNvPr>
          <p:cNvPicPr>
            <a:picLocks noChangeAspect="1"/>
          </p:cNvPicPr>
          <p:nvPr/>
        </p:nvPicPr>
        <p:blipFill>
          <a:blip r:embed="rId2"/>
          <a:stretch>
            <a:fillRect/>
          </a:stretch>
        </p:blipFill>
        <p:spPr>
          <a:xfrm>
            <a:off x="217920" y="1373331"/>
            <a:ext cx="8472879" cy="5276849"/>
          </a:xfrm>
          <a:prstGeom prst="rect">
            <a:avLst/>
          </a:prstGeom>
        </p:spPr>
      </p:pic>
      <p:sp>
        <p:nvSpPr>
          <p:cNvPr id="3" name="TextBox 2">
            <a:extLst>
              <a:ext uri="{FF2B5EF4-FFF2-40B4-BE49-F238E27FC236}">
                <a16:creationId xmlns:a16="http://schemas.microsoft.com/office/drawing/2014/main" id="{B1819125-13FD-4434-9A5F-C48A78F8A224}"/>
              </a:ext>
            </a:extLst>
          </p:cNvPr>
          <p:cNvSpPr txBox="1"/>
          <p:nvPr/>
        </p:nvSpPr>
        <p:spPr>
          <a:xfrm>
            <a:off x="217920" y="401781"/>
            <a:ext cx="9683741"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 am adding a new class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InvoiceModifier</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6247360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There are 3 types of design patterns</a:t>
            </a:r>
          </a:p>
        </p:txBody>
      </p:sp>
      <p:sp>
        <p:nvSpPr>
          <p:cNvPr id="13" name="Presentation Title Rectangle"/>
          <p:cNvSpPr txBox="1">
            <a:spLocks/>
          </p:cNvSpPr>
          <p:nvPr/>
        </p:nvSpPr>
        <p:spPr>
          <a:xfrm>
            <a:off x="-548460" y="3004949"/>
            <a:ext cx="11491027"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endParaRPr lang="en-US" sz="4000" dirty="0">
              <a:solidFill>
                <a:schemeClr val="bg1">
                  <a:lumMod val="95000"/>
                </a:schemeClr>
              </a:solidFill>
              <a:latin typeface="Segoe UI Light" pitchFamily="34" charset="0"/>
            </a:endParaRPr>
          </a:p>
        </p:txBody>
      </p:sp>
      <p:sp>
        <p:nvSpPr>
          <p:cNvPr id="4" name="TextBox 3"/>
          <p:cNvSpPr txBox="1"/>
          <p:nvPr/>
        </p:nvSpPr>
        <p:spPr>
          <a:xfrm>
            <a:off x="277091" y="2105891"/>
            <a:ext cx="11704568" cy="615553"/>
          </a:xfrm>
          <a:prstGeom prst="rect">
            <a:avLst/>
          </a:prstGeom>
          <a:noFill/>
        </p:spPr>
        <p:txBody>
          <a:bodyPr wrap="square" lIns="0" tIns="0" rIns="0" bIns="0" rtlCol="0">
            <a:spAutoFit/>
          </a:bodyPr>
          <a:lstStyle/>
          <a:p>
            <a:pPr algn="ct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GOF Design patterns</a:t>
            </a:r>
          </a:p>
        </p:txBody>
      </p:sp>
    </p:spTree>
    <p:extLst>
      <p:ext uri="{BB962C8B-B14F-4D97-AF65-F5344CB8AC3E}">
        <p14:creationId xmlns:p14="http://schemas.microsoft.com/office/powerpoint/2010/main" val="106795989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FF2B2-AB31-4286-85D1-026EC81F2D1E}"/>
              </a:ext>
            </a:extLst>
          </p:cNvPr>
          <p:cNvSpPr txBox="1"/>
          <p:nvPr/>
        </p:nvSpPr>
        <p:spPr>
          <a:xfrm>
            <a:off x="443346" y="401781"/>
            <a:ext cx="9892145" cy="3693319"/>
          </a:xfrm>
          <a:prstGeom prst="rect">
            <a:avLst/>
          </a:prstGeom>
          <a:noFill/>
        </p:spPr>
        <p:txBody>
          <a:bodyPr wrap="squar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The goal is suppose we need to modify invoice by some business related request</a:t>
            </a:r>
          </a:p>
          <a:p>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we don’t want to add this logic in Invoice class that’s why we created this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InvoiceModifier</a:t>
            </a: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Class  </a:t>
            </a:r>
          </a:p>
        </p:txBody>
      </p:sp>
    </p:spTree>
    <p:extLst>
      <p:ext uri="{BB962C8B-B14F-4D97-AF65-F5344CB8AC3E}">
        <p14:creationId xmlns:p14="http://schemas.microsoft.com/office/powerpoint/2010/main" val="17896322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1E3749-4DD7-43E3-90A5-C45336879285}"/>
              </a:ext>
            </a:extLst>
          </p:cNvPr>
          <p:cNvPicPr>
            <a:picLocks noChangeAspect="1"/>
          </p:cNvPicPr>
          <p:nvPr/>
        </p:nvPicPr>
        <p:blipFill>
          <a:blip r:embed="rId2"/>
          <a:stretch>
            <a:fillRect/>
          </a:stretch>
        </p:blipFill>
        <p:spPr>
          <a:xfrm>
            <a:off x="569912" y="138112"/>
            <a:ext cx="6354968" cy="6498215"/>
          </a:xfrm>
          <a:prstGeom prst="rect">
            <a:avLst/>
          </a:prstGeom>
        </p:spPr>
      </p:pic>
      <p:sp>
        <p:nvSpPr>
          <p:cNvPr id="3" name="TextBox 2">
            <a:extLst>
              <a:ext uri="{FF2B5EF4-FFF2-40B4-BE49-F238E27FC236}">
                <a16:creationId xmlns:a16="http://schemas.microsoft.com/office/drawing/2014/main" id="{B1AD9A09-1255-454F-A261-A80C6DEEC041}"/>
              </a:ext>
            </a:extLst>
          </p:cNvPr>
          <p:cNvSpPr txBox="1"/>
          <p:nvPr/>
        </p:nvSpPr>
        <p:spPr>
          <a:xfrm>
            <a:off x="6924880" y="1648691"/>
            <a:ext cx="4041171"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Code goes like this</a:t>
            </a:r>
          </a:p>
        </p:txBody>
      </p:sp>
    </p:spTree>
    <p:extLst>
      <p:ext uri="{BB962C8B-B14F-4D97-AF65-F5344CB8AC3E}">
        <p14:creationId xmlns:p14="http://schemas.microsoft.com/office/powerpoint/2010/main" val="419387614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87777D-0EDD-43FA-98A7-3D3578453E97}"/>
              </a:ext>
            </a:extLst>
          </p:cNvPr>
          <p:cNvSpPr txBox="1"/>
          <p:nvPr/>
        </p:nvSpPr>
        <p:spPr>
          <a:xfrm>
            <a:off x="886691" y="914400"/>
            <a:ext cx="10314427" cy="246221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suppose we got some new Complex Taxes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From government and we need to generate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One new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ComplexInvoice</a:t>
            </a: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sometimes and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sometimes Normal invoice</a:t>
            </a:r>
          </a:p>
        </p:txBody>
      </p:sp>
    </p:spTree>
    <p:extLst>
      <p:ext uri="{BB962C8B-B14F-4D97-AF65-F5344CB8AC3E}">
        <p14:creationId xmlns:p14="http://schemas.microsoft.com/office/powerpoint/2010/main" val="10225118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63A68D-EAD2-4B83-82EA-CC2363F2493E}"/>
              </a:ext>
            </a:extLst>
          </p:cNvPr>
          <p:cNvPicPr>
            <a:picLocks noChangeAspect="1"/>
          </p:cNvPicPr>
          <p:nvPr/>
        </p:nvPicPr>
        <p:blipFill>
          <a:blip r:embed="rId2"/>
          <a:stretch>
            <a:fillRect/>
          </a:stretch>
        </p:blipFill>
        <p:spPr>
          <a:xfrm>
            <a:off x="236537" y="1808884"/>
            <a:ext cx="11041063" cy="4922767"/>
          </a:xfrm>
          <a:prstGeom prst="rect">
            <a:avLst/>
          </a:prstGeom>
        </p:spPr>
      </p:pic>
      <p:sp>
        <p:nvSpPr>
          <p:cNvPr id="3" name="TextBox 2">
            <a:extLst>
              <a:ext uri="{FF2B5EF4-FFF2-40B4-BE49-F238E27FC236}">
                <a16:creationId xmlns:a16="http://schemas.microsoft.com/office/drawing/2014/main" id="{CB90D5E9-3C16-4AE5-87D6-B5058F33E426}"/>
              </a:ext>
            </a:extLst>
          </p:cNvPr>
          <p:cNvSpPr txBox="1"/>
          <p:nvPr/>
        </p:nvSpPr>
        <p:spPr>
          <a:xfrm>
            <a:off x="387928" y="554182"/>
            <a:ext cx="10889672" cy="984885"/>
          </a:xfrm>
          <a:prstGeom prst="rect">
            <a:avLst/>
          </a:prstGeom>
          <a:noFill/>
        </p:spPr>
        <p:txBody>
          <a:bodyPr wrap="square" lIns="0" tIns="0" rIns="0" bIns="0" rtlCol="0">
            <a:spAutoFit/>
          </a:bodyPr>
          <a:lstStyle/>
          <a:p>
            <a:r>
              <a:rPr lang="en-US"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a:t>
            </a:r>
            <a:r>
              <a:rPr lang="en-US" sz="3200" b="1" dirty="0">
                <a:solidFill>
                  <a:srgbClr val="FF0000"/>
                </a:solidFill>
                <a:latin typeface="Segoe UI Light" pitchFamily="34" charset="0"/>
              </a:rPr>
              <a:t>inherited</a:t>
            </a:r>
            <a:r>
              <a:rPr lang="en-US"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invoice and created </a:t>
            </a:r>
            <a:r>
              <a:rPr lang="en-US" sz="3200" b="1" dirty="0">
                <a:solidFill>
                  <a:srgbClr val="FF0000"/>
                </a:solidFill>
                <a:latin typeface="Segoe UI Light" pitchFamily="34" charset="0"/>
              </a:rPr>
              <a:t>new</a:t>
            </a:r>
            <a:r>
              <a:rPr lang="en-US"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implementation of </a:t>
            </a:r>
            <a:r>
              <a:rPr lang="en-US" sz="32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calculateTax</a:t>
            </a:r>
            <a:r>
              <a:rPr lang="en-US"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method which will override based implementation</a:t>
            </a:r>
          </a:p>
        </p:txBody>
      </p:sp>
    </p:spTree>
    <p:extLst>
      <p:ext uri="{BB962C8B-B14F-4D97-AF65-F5344CB8AC3E}">
        <p14:creationId xmlns:p14="http://schemas.microsoft.com/office/powerpoint/2010/main" val="88973643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425B1-C824-43FA-A7FC-2B3C378F49A4}"/>
              </a:ext>
            </a:extLst>
          </p:cNvPr>
          <p:cNvSpPr txBox="1"/>
          <p:nvPr/>
        </p:nvSpPr>
        <p:spPr>
          <a:xfrm>
            <a:off x="471487" y="414338"/>
            <a:ext cx="10729913" cy="1231106"/>
          </a:xfrm>
          <a:prstGeom prst="rect">
            <a:avLst/>
          </a:prstGeom>
          <a:noFill/>
        </p:spPr>
        <p:txBody>
          <a:bodyPr wrap="squar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inheritance and implementation will work fine but this will fail at this point  </a:t>
            </a:r>
          </a:p>
        </p:txBody>
      </p:sp>
      <p:pic>
        <p:nvPicPr>
          <p:cNvPr id="3" name="Picture 2">
            <a:extLst>
              <a:ext uri="{FF2B5EF4-FFF2-40B4-BE49-F238E27FC236}">
                <a16:creationId xmlns:a16="http://schemas.microsoft.com/office/drawing/2014/main" id="{226F5130-EBB7-4AA9-B707-647ADB584FCB}"/>
              </a:ext>
            </a:extLst>
          </p:cNvPr>
          <p:cNvPicPr>
            <a:picLocks noChangeAspect="1"/>
          </p:cNvPicPr>
          <p:nvPr/>
        </p:nvPicPr>
        <p:blipFill>
          <a:blip r:embed="rId2"/>
          <a:stretch>
            <a:fillRect/>
          </a:stretch>
        </p:blipFill>
        <p:spPr>
          <a:xfrm>
            <a:off x="350836" y="1645444"/>
            <a:ext cx="6278563" cy="5073955"/>
          </a:xfrm>
          <a:prstGeom prst="rect">
            <a:avLst/>
          </a:prstGeom>
        </p:spPr>
      </p:pic>
      <p:sp>
        <p:nvSpPr>
          <p:cNvPr id="4" name="TextBox 3">
            <a:extLst>
              <a:ext uri="{FF2B5EF4-FFF2-40B4-BE49-F238E27FC236}">
                <a16:creationId xmlns:a16="http://schemas.microsoft.com/office/drawing/2014/main" id="{028E87FC-83A6-4850-8960-C544A5B5565A}"/>
              </a:ext>
            </a:extLst>
          </p:cNvPr>
          <p:cNvSpPr txBox="1"/>
          <p:nvPr/>
        </p:nvSpPr>
        <p:spPr>
          <a:xfrm>
            <a:off x="6157912" y="2335761"/>
            <a:ext cx="3716227" cy="1477328"/>
          </a:xfrm>
          <a:prstGeom prst="rect">
            <a:avLst/>
          </a:prstGeom>
          <a:noFill/>
        </p:spPr>
        <p:txBody>
          <a:bodyPr wrap="square" lIns="0" tIns="0" rIns="0" bIns="0" rtlCol="0">
            <a:spAutoFit/>
          </a:bodyPr>
          <a:lstStyle/>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Because </a:t>
            </a:r>
            <a:r>
              <a:rPr lang="en-US" sz="24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Invociemodifier</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a:p>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Doesn’t really know about </a:t>
            </a:r>
            <a:r>
              <a:rPr lang="en-US" sz="24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complexInvoice</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Class as it is connected with Invoice only.</a:t>
            </a:r>
          </a:p>
        </p:txBody>
      </p:sp>
    </p:spTree>
    <p:extLst>
      <p:ext uri="{BB962C8B-B14F-4D97-AF65-F5344CB8AC3E}">
        <p14:creationId xmlns:p14="http://schemas.microsoft.com/office/powerpoint/2010/main" val="426434674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761289-EA3E-4086-A47F-087E62E0C2AC}"/>
              </a:ext>
            </a:extLst>
          </p:cNvPr>
          <p:cNvPicPr>
            <a:picLocks noChangeAspect="1"/>
          </p:cNvPicPr>
          <p:nvPr/>
        </p:nvPicPr>
        <p:blipFill>
          <a:blip r:embed="rId2"/>
          <a:stretch>
            <a:fillRect/>
          </a:stretch>
        </p:blipFill>
        <p:spPr>
          <a:xfrm>
            <a:off x="350836" y="1645444"/>
            <a:ext cx="6278563" cy="5073955"/>
          </a:xfrm>
          <a:prstGeom prst="rect">
            <a:avLst/>
          </a:prstGeom>
        </p:spPr>
      </p:pic>
      <p:sp>
        <p:nvSpPr>
          <p:cNvPr id="3" name="TextBox 2">
            <a:extLst>
              <a:ext uri="{FF2B5EF4-FFF2-40B4-BE49-F238E27FC236}">
                <a16:creationId xmlns:a16="http://schemas.microsoft.com/office/drawing/2014/main" id="{4BE03FEB-59D6-4706-808D-C3FE8DB4BECB}"/>
              </a:ext>
            </a:extLst>
          </p:cNvPr>
          <p:cNvSpPr txBox="1"/>
          <p:nvPr/>
        </p:nvSpPr>
        <p:spPr>
          <a:xfrm>
            <a:off x="6761018" y="2202873"/>
            <a:ext cx="2964873" cy="1846659"/>
          </a:xfrm>
          <a:prstGeom prst="rect">
            <a:avLst/>
          </a:prstGeom>
          <a:noFill/>
        </p:spPr>
        <p:txBody>
          <a:bodyPr wrap="squar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This is where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liskov</a:t>
            </a: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principle fail</a:t>
            </a:r>
          </a:p>
        </p:txBody>
      </p:sp>
      <p:sp>
        <p:nvSpPr>
          <p:cNvPr id="4" name="Rectangle 3">
            <a:extLst>
              <a:ext uri="{FF2B5EF4-FFF2-40B4-BE49-F238E27FC236}">
                <a16:creationId xmlns:a16="http://schemas.microsoft.com/office/drawing/2014/main" id="{3DE5BD72-3803-4BC8-B35D-10445C7D1436}"/>
              </a:ext>
            </a:extLst>
          </p:cNvPr>
          <p:cNvSpPr/>
          <p:nvPr/>
        </p:nvSpPr>
        <p:spPr>
          <a:xfrm>
            <a:off x="350836" y="341109"/>
            <a:ext cx="10275600" cy="1138773"/>
          </a:xfrm>
          <a:prstGeom prst="rect">
            <a:avLst/>
          </a:prstGeom>
        </p:spPr>
        <p:txBody>
          <a:bodyPr wrap="square">
            <a:spAutoFit/>
          </a:bodyPr>
          <a:lstStyle/>
          <a:p>
            <a:r>
              <a:rPr lang="en-US" sz="2800" dirty="0">
                <a:solidFill>
                  <a:srgbClr val="FF0000"/>
                </a:solidFill>
              </a:rPr>
              <a:t>L </a:t>
            </a:r>
            <a:r>
              <a:rPr lang="en-US" sz="2800" dirty="0"/>
              <a:t>stands for LSP (</a:t>
            </a:r>
            <a:r>
              <a:rPr lang="en-US" sz="2800" dirty="0" err="1"/>
              <a:t>Liskov</a:t>
            </a:r>
            <a:r>
              <a:rPr lang="en-US" sz="2800" dirty="0"/>
              <a:t> substitution principle)</a:t>
            </a:r>
          </a:p>
          <a:p>
            <a:r>
              <a:rPr lang="en-US" sz="4000" dirty="0">
                <a:solidFill>
                  <a:schemeClr val="accent1">
                    <a:lumMod val="50000"/>
                  </a:schemeClr>
                </a:solidFill>
              </a:rPr>
              <a:t>-</a:t>
            </a:r>
            <a:r>
              <a:rPr lang="en-US" sz="2800" dirty="0">
                <a:solidFill>
                  <a:schemeClr val="accent1">
                    <a:lumMod val="50000"/>
                  </a:schemeClr>
                </a:solidFill>
              </a:rPr>
              <a:t>the parent cannot replace the child object seamlessly</a:t>
            </a:r>
            <a:endParaRPr lang="en-US" sz="4000" dirty="0">
              <a:solidFill>
                <a:schemeClr val="accent1">
                  <a:lumMod val="50000"/>
                </a:schemeClr>
              </a:solidFill>
            </a:endParaRPr>
          </a:p>
        </p:txBody>
      </p:sp>
    </p:spTree>
    <p:extLst>
      <p:ext uri="{BB962C8B-B14F-4D97-AF65-F5344CB8AC3E}">
        <p14:creationId xmlns:p14="http://schemas.microsoft.com/office/powerpoint/2010/main" val="10286778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06DDB-5AB2-42CB-B8C1-A220D8FF3C23}"/>
              </a:ext>
            </a:extLst>
          </p:cNvPr>
          <p:cNvSpPr txBox="1"/>
          <p:nvPr/>
        </p:nvSpPr>
        <p:spPr>
          <a:xfrm>
            <a:off x="263236" y="249381"/>
            <a:ext cx="11773929"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To fix this we are going to modify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ComplexInvoice</a:t>
            </a: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class</a:t>
            </a:r>
          </a:p>
        </p:txBody>
      </p:sp>
      <p:pic>
        <p:nvPicPr>
          <p:cNvPr id="3" name="Picture 2">
            <a:extLst>
              <a:ext uri="{FF2B5EF4-FFF2-40B4-BE49-F238E27FC236}">
                <a16:creationId xmlns:a16="http://schemas.microsoft.com/office/drawing/2014/main" id="{77037998-1968-4DFF-BD64-AB9C4278DC7E}"/>
              </a:ext>
            </a:extLst>
          </p:cNvPr>
          <p:cNvPicPr>
            <a:picLocks noChangeAspect="1"/>
          </p:cNvPicPr>
          <p:nvPr/>
        </p:nvPicPr>
        <p:blipFill>
          <a:blip r:embed="rId2"/>
          <a:stretch>
            <a:fillRect/>
          </a:stretch>
        </p:blipFill>
        <p:spPr>
          <a:xfrm>
            <a:off x="394132" y="1003588"/>
            <a:ext cx="8045267" cy="5355647"/>
          </a:xfrm>
          <a:prstGeom prst="rect">
            <a:avLst/>
          </a:prstGeom>
        </p:spPr>
      </p:pic>
    </p:spTree>
    <p:extLst>
      <p:ext uri="{BB962C8B-B14F-4D97-AF65-F5344CB8AC3E}">
        <p14:creationId xmlns:p14="http://schemas.microsoft.com/office/powerpoint/2010/main" val="1488303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B3267-F323-4A6A-85AC-E1121BD7859C}"/>
              </a:ext>
            </a:extLst>
          </p:cNvPr>
          <p:cNvPicPr>
            <a:picLocks noChangeAspect="1"/>
          </p:cNvPicPr>
          <p:nvPr/>
        </p:nvPicPr>
        <p:blipFill>
          <a:blip r:embed="rId2"/>
          <a:stretch>
            <a:fillRect/>
          </a:stretch>
        </p:blipFill>
        <p:spPr>
          <a:xfrm>
            <a:off x="277090" y="104341"/>
            <a:ext cx="10654145" cy="6524046"/>
          </a:xfrm>
          <a:prstGeom prst="rect">
            <a:avLst/>
          </a:prstGeom>
        </p:spPr>
      </p:pic>
      <p:sp>
        <p:nvSpPr>
          <p:cNvPr id="4" name="TextBox 3">
            <a:extLst>
              <a:ext uri="{FF2B5EF4-FFF2-40B4-BE49-F238E27FC236}">
                <a16:creationId xmlns:a16="http://schemas.microsoft.com/office/drawing/2014/main" id="{103D82DF-CA48-46FC-88EF-6B3207E1BCE8}"/>
              </a:ext>
            </a:extLst>
          </p:cNvPr>
          <p:cNvSpPr txBox="1"/>
          <p:nvPr/>
        </p:nvSpPr>
        <p:spPr>
          <a:xfrm>
            <a:off x="5569527" y="5140037"/>
            <a:ext cx="6369692"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we are adding new class </a:t>
            </a:r>
          </a:p>
        </p:txBody>
      </p:sp>
    </p:spTree>
    <p:extLst>
      <p:ext uri="{BB962C8B-B14F-4D97-AF65-F5344CB8AC3E}">
        <p14:creationId xmlns:p14="http://schemas.microsoft.com/office/powerpoint/2010/main" val="171659352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6D1D4-2E15-4087-8294-53A42408B086}"/>
              </a:ext>
            </a:extLst>
          </p:cNvPr>
          <p:cNvSpPr txBox="1"/>
          <p:nvPr/>
        </p:nvSpPr>
        <p:spPr>
          <a:xfrm>
            <a:off x="762000" y="568036"/>
            <a:ext cx="10582275" cy="2462213"/>
          </a:xfrm>
          <a:prstGeom prst="rect">
            <a:avLst/>
          </a:prstGeom>
          <a:noFill/>
        </p:spPr>
        <p:txBody>
          <a:bodyPr wrap="squar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 we have completely separated those things out</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that’s why we don’t need to worry about implementation of invoice or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ComplexInvoice</a:t>
            </a:r>
            <a:endPar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53250789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BB4FCF-08DA-4A71-B9B4-7C6F04F59666}"/>
              </a:ext>
            </a:extLst>
          </p:cNvPr>
          <p:cNvSpPr/>
          <p:nvPr/>
        </p:nvSpPr>
        <p:spPr>
          <a:xfrm>
            <a:off x="423932" y="293315"/>
            <a:ext cx="10687413" cy="1508105"/>
          </a:xfrm>
          <a:prstGeom prst="rect">
            <a:avLst/>
          </a:prstGeom>
        </p:spPr>
        <p:txBody>
          <a:bodyPr wrap="square">
            <a:spAutoFit/>
          </a:bodyPr>
          <a:lstStyle/>
          <a:p>
            <a:r>
              <a:rPr lang="en-US" sz="2800" dirty="0">
                <a:solidFill>
                  <a:srgbClr val="FF0000"/>
                </a:solidFill>
              </a:rPr>
              <a:t>I</a:t>
            </a:r>
            <a:r>
              <a:rPr lang="en-US" sz="2800" dirty="0"/>
              <a:t> stands for ISP ( Interface segregation principle)</a:t>
            </a:r>
          </a:p>
          <a:p>
            <a:r>
              <a:rPr lang="en-US" sz="3600" dirty="0">
                <a:solidFill>
                  <a:schemeClr val="accent1">
                    <a:lumMod val="50000"/>
                  </a:schemeClr>
                </a:solidFill>
              </a:rPr>
              <a:t>-</a:t>
            </a:r>
            <a:r>
              <a:rPr lang="en-US" sz="2400" dirty="0">
                <a:solidFill>
                  <a:schemeClr val="accent1">
                    <a:lumMod val="50000"/>
                  </a:schemeClr>
                </a:solidFill>
              </a:rPr>
              <a:t>any Interface should not force any method to class which is implementing it</a:t>
            </a:r>
            <a:endParaRPr lang="en-US" sz="2400" dirty="0"/>
          </a:p>
          <a:p>
            <a:endParaRPr lang="en-US" sz="2800" dirty="0"/>
          </a:p>
        </p:txBody>
      </p:sp>
      <p:pic>
        <p:nvPicPr>
          <p:cNvPr id="3" name="Picture 2">
            <a:extLst>
              <a:ext uri="{FF2B5EF4-FFF2-40B4-BE49-F238E27FC236}">
                <a16:creationId xmlns:a16="http://schemas.microsoft.com/office/drawing/2014/main" id="{D1D15754-48AB-491A-8E16-B0004D7987AD}"/>
              </a:ext>
            </a:extLst>
          </p:cNvPr>
          <p:cNvPicPr>
            <a:picLocks noChangeAspect="1"/>
          </p:cNvPicPr>
          <p:nvPr/>
        </p:nvPicPr>
        <p:blipFill>
          <a:blip r:embed="rId2"/>
          <a:stretch>
            <a:fillRect/>
          </a:stretch>
        </p:blipFill>
        <p:spPr>
          <a:xfrm>
            <a:off x="553233" y="1493150"/>
            <a:ext cx="7509163" cy="4874556"/>
          </a:xfrm>
          <a:prstGeom prst="rect">
            <a:avLst/>
          </a:prstGeom>
        </p:spPr>
      </p:pic>
    </p:spTree>
    <p:extLst>
      <p:ext uri="{BB962C8B-B14F-4D97-AF65-F5344CB8AC3E}">
        <p14:creationId xmlns:p14="http://schemas.microsoft.com/office/powerpoint/2010/main" val="23138496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874599"/>
            <a:ext cx="10720251" cy="1938992"/>
          </a:xfrm>
          <a:prstGeom prst="rect">
            <a:avLst/>
          </a:prstGeom>
        </p:spPr>
        <p:txBody>
          <a:bodyPr wrap="square">
            <a:spAutoFit/>
          </a:bodyPr>
          <a:lstStyle/>
          <a:p>
            <a:r>
              <a:rPr lang="en-IN" sz="2400" dirty="0">
                <a:solidFill>
                  <a:srgbClr val="161616"/>
                </a:solidFill>
                <a:latin typeface="Segoe UI" panose="020B0502040204020203" pitchFamily="34" charset="0"/>
              </a:rPr>
              <a:t>These patterns deal with the process of </a:t>
            </a:r>
            <a:r>
              <a:rPr lang="en-IN" sz="2400" dirty="0">
                <a:solidFill>
                  <a:srgbClr val="FF0000"/>
                </a:solidFill>
                <a:latin typeface="Segoe UI" panose="020B0502040204020203" pitchFamily="34" charset="0"/>
              </a:rPr>
              <a:t>objects creation</a:t>
            </a:r>
            <a:r>
              <a:rPr lang="en-IN" sz="2400" dirty="0">
                <a:solidFill>
                  <a:srgbClr val="161616"/>
                </a:solidFill>
                <a:latin typeface="Segoe UI" panose="020B0502040204020203" pitchFamily="34" charset="0"/>
              </a:rPr>
              <a:t> in such a way that they can be </a:t>
            </a:r>
            <a:r>
              <a:rPr lang="en-IN" sz="2400" dirty="0">
                <a:solidFill>
                  <a:srgbClr val="FF0000"/>
                </a:solidFill>
                <a:latin typeface="Segoe UI" panose="020B0502040204020203" pitchFamily="34" charset="0"/>
              </a:rPr>
              <a:t>decoupled</a:t>
            </a:r>
            <a:r>
              <a:rPr lang="en-IN" sz="2400" dirty="0">
                <a:solidFill>
                  <a:srgbClr val="161616"/>
                </a:solidFill>
                <a:latin typeface="Segoe UI" panose="020B0502040204020203" pitchFamily="34" charset="0"/>
              </a:rPr>
              <a:t> from their implementing system. </a:t>
            </a:r>
          </a:p>
          <a:p>
            <a:endParaRPr lang="en-IN" sz="2400" dirty="0">
              <a:solidFill>
                <a:srgbClr val="161616"/>
              </a:solidFill>
              <a:latin typeface="Segoe UI" panose="020B0502040204020203" pitchFamily="34" charset="0"/>
            </a:endParaRPr>
          </a:p>
          <a:p>
            <a:r>
              <a:rPr lang="en-IN" sz="2400" dirty="0">
                <a:solidFill>
                  <a:srgbClr val="161616"/>
                </a:solidFill>
                <a:latin typeface="Segoe UI" panose="020B0502040204020203" pitchFamily="34" charset="0"/>
              </a:rPr>
              <a:t>This provides more flexibility in deciding which objects need to be created for a given use case/ scenario.</a:t>
            </a:r>
            <a:endParaRPr lang="en-IN" sz="2400" dirty="0"/>
          </a:p>
        </p:txBody>
      </p:sp>
      <p:sp>
        <p:nvSpPr>
          <p:cNvPr id="3" name="Rectangle 2"/>
          <p:cNvSpPr/>
          <p:nvPr/>
        </p:nvSpPr>
        <p:spPr>
          <a:xfrm>
            <a:off x="670560" y="239876"/>
            <a:ext cx="4358309" cy="52322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just"/>
            <a:r>
              <a:rPr lang="en-IN" sz="2800" dirty="0">
                <a:solidFill>
                  <a:schemeClr val="accent1">
                    <a:lumMod val="50000"/>
                  </a:schemeClr>
                </a:solidFill>
                <a:latin typeface="Segoe UI" panose="020B0502040204020203" pitchFamily="34" charset="0"/>
              </a:rPr>
              <a:t>Creational Design Patterns</a:t>
            </a:r>
            <a:endParaRPr lang="en-IN" sz="2800" b="0" i="0" dirty="0">
              <a:solidFill>
                <a:schemeClr val="accent1">
                  <a:lumMod val="50000"/>
                </a:schemeClr>
              </a:solidFill>
              <a:effectLst/>
              <a:latin typeface="Segoe UI" panose="020B0502040204020203" pitchFamily="34" charset="0"/>
            </a:endParaRPr>
          </a:p>
        </p:txBody>
      </p:sp>
      <p:sp>
        <p:nvSpPr>
          <p:cNvPr id="4" name="Rectangle 3"/>
          <p:cNvSpPr/>
          <p:nvPr/>
        </p:nvSpPr>
        <p:spPr>
          <a:xfrm>
            <a:off x="670560" y="3061454"/>
            <a:ext cx="4268156" cy="52322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just"/>
            <a:r>
              <a:rPr lang="en-IN" sz="2800" dirty="0">
                <a:solidFill>
                  <a:schemeClr val="accent1">
                    <a:lumMod val="50000"/>
                  </a:schemeClr>
                </a:solidFill>
                <a:latin typeface="Segoe UI" panose="020B0502040204020203" pitchFamily="34" charset="0"/>
              </a:rPr>
              <a:t>Structural Design Patterns</a:t>
            </a:r>
            <a:endParaRPr lang="en-IN" sz="2800" b="0" i="0" dirty="0">
              <a:solidFill>
                <a:schemeClr val="accent1">
                  <a:lumMod val="50000"/>
                </a:schemeClr>
              </a:solidFill>
              <a:effectLst/>
              <a:latin typeface="Segoe UI" panose="020B0502040204020203" pitchFamily="34" charset="0"/>
            </a:endParaRPr>
          </a:p>
        </p:txBody>
      </p:sp>
      <p:sp>
        <p:nvSpPr>
          <p:cNvPr id="5" name="Rectangle 4"/>
          <p:cNvSpPr/>
          <p:nvPr/>
        </p:nvSpPr>
        <p:spPr>
          <a:xfrm>
            <a:off x="670560" y="3832537"/>
            <a:ext cx="10720251" cy="1569660"/>
          </a:xfrm>
          <a:prstGeom prst="rect">
            <a:avLst/>
          </a:prstGeom>
        </p:spPr>
        <p:txBody>
          <a:bodyPr wrap="square">
            <a:spAutoFit/>
          </a:bodyPr>
          <a:lstStyle/>
          <a:p>
            <a:r>
              <a:rPr lang="en-IN" sz="2400" dirty="0">
                <a:solidFill>
                  <a:srgbClr val="161616"/>
                </a:solidFill>
                <a:latin typeface="Segoe UI" panose="020B0502040204020203" pitchFamily="34" charset="0"/>
              </a:rPr>
              <a:t>These patterns deal with the composition of objects structures. </a:t>
            </a:r>
          </a:p>
          <a:p>
            <a:endParaRPr lang="en-IN" sz="2400" dirty="0">
              <a:solidFill>
                <a:srgbClr val="161616"/>
              </a:solidFill>
              <a:latin typeface="Segoe UI" panose="020B0502040204020203" pitchFamily="34" charset="0"/>
            </a:endParaRPr>
          </a:p>
          <a:p>
            <a:r>
              <a:rPr lang="en-IN" sz="2400" dirty="0">
                <a:solidFill>
                  <a:srgbClr val="161616"/>
                </a:solidFill>
                <a:latin typeface="Segoe UI" panose="020B0502040204020203" pitchFamily="34" charset="0"/>
              </a:rPr>
              <a:t>The concept of inheritance is used to compose interfaces and define various ways to compose objects for obtaining new functionalities.</a:t>
            </a:r>
            <a:endParaRPr lang="en-IN" sz="2400" dirty="0"/>
          </a:p>
        </p:txBody>
      </p:sp>
    </p:spTree>
    <p:extLst>
      <p:ext uri="{BB962C8B-B14F-4D97-AF65-F5344CB8AC3E}">
        <p14:creationId xmlns:p14="http://schemas.microsoft.com/office/powerpoint/2010/main" val="309248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E780AE-D02D-4A1E-8533-52A3ABC91ECE}"/>
              </a:ext>
            </a:extLst>
          </p:cNvPr>
          <p:cNvPicPr>
            <a:picLocks noChangeAspect="1"/>
          </p:cNvPicPr>
          <p:nvPr/>
        </p:nvPicPr>
        <p:blipFill>
          <a:blip r:embed="rId2"/>
          <a:stretch>
            <a:fillRect/>
          </a:stretch>
        </p:blipFill>
        <p:spPr>
          <a:xfrm>
            <a:off x="401493" y="1743940"/>
            <a:ext cx="7717271" cy="4736526"/>
          </a:xfrm>
          <a:prstGeom prst="rect">
            <a:avLst/>
          </a:prstGeom>
        </p:spPr>
      </p:pic>
      <p:sp>
        <p:nvSpPr>
          <p:cNvPr id="3" name="TextBox 2">
            <a:extLst>
              <a:ext uri="{FF2B5EF4-FFF2-40B4-BE49-F238E27FC236}">
                <a16:creationId xmlns:a16="http://schemas.microsoft.com/office/drawing/2014/main" id="{636CCFBE-CAE6-42E8-A237-FBE8DA23AAFB}"/>
              </a:ext>
            </a:extLst>
          </p:cNvPr>
          <p:cNvSpPr txBox="1"/>
          <p:nvPr/>
        </p:nvSpPr>
        <p:spPr>
          <a:xfrm>
            <a:off x="484909" y="762000"/>
            <a:ext cx="11151771"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Let’s say we have three different kind of print to take</a:t>
            </a:r>
          </a:p>
        </p:txBody>
      </p:sp>
    </p:spTree>
    <p:extLst>
      <p:ext uri="{BB962C8B-B14F-4D97-AF65-F5344CB8AC3E}">
        <p14:creationId xmlns:p14="http://schemas.microsoft.com/office/powerpoint/2010/main" val="66283174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16C21-FF78-4F53-8D5A-D795373D1831}"/>
              </a:ext>
            </a:extLst>
          </p:cNvPr>
          <p:cNvSpPr txBox="1"/>
          <p:nvPr/>
        </p:nvSpPr>
        <p:spPr>
          <a:xfrm>
            <a:off x="762000" y="1052945"/>
            <a:ext cx="9502986" cy="1231106"/>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let’s modify code of </a:t>
            </a: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Invoiceprinter</a:t>
            </a: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class</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Using this interface</a:t>
            </a:r>
          </a:p>
        </p:txBody>
      </p:sp>
    </p:spTree>
    <p:extLst>
      <p:ext uri="{BB962C8B-B14F-4D97-AF65-F5344CB8AC3E}">
        <p14:creationId xmlns:p14="http://schemas.microsoft.com/office/powerpoint/2010/main" val="178860195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342AEA-567C-4C05-8819-F4FB591C3ED6}"/>
              </a:ext>
            </a:extLst>
          </p:cNvPr>
          <p:cNvPicPr>
            <a:picLocks noChangeAspect="1"/>
          </p:cNvPicPr>
          <p:nvPr/>
        </p:nvPicPr>
        <p:blipFill>
          <a:blip r:embed="rId2"/>
          <a:stretch>
            <a:fillRect/>
          </a:stretch>
        </p:blipFill>
        <p:spPr>
          <a:xfrm>
            <a:off x="391968" y="181407"/>
            <a:ext cx="7541785" cy="6454920"/>
          </a:xfrm>
          <a:prstGeom prst="rect">
            <a:avLst/>
          </a:prstGeom>
        </p:spPr>
      </p:pic>
      <p:sp>
        <p:nvSpPr>
          <p:cNvPr id="3" name="TextBox 2">
            <a:extLst>
              <a:ext uri="{FF2B5EF4-FFF2-40B4-BE49-F238E27FC236}">
                <a16:creationId xmlns:a16="http://schemas.microsoft.com/office/drawing/2014/main" id="{45CC2BF5-90B9-436E-9CC6-FE41783947F2}"/>
              </a:ext>
            </a:extLst>
          </p:cNvPr>
          <p:cNvSpPr txBox="1"/>
          <p:nvPr/>
        </p:nvSpPr>
        <p:spPr>
          <a:xfrm>
            <a:off x="7550727" y="1163782"/>
            <a:ext cx="3879273" cy="2154436"/>
          </a:xfrm>
          <a:prstGeom prst="rect">
            <a:avLst/>
          </a:prstGeom>
          <a:noFill/>
        </p:spPr>
        <p:txBody>
          <a:bodyPr wrap="square" lIns="0" tIns="0" rIns="0" bIns="0" rtlCol="0">
            <a:spAutoFit/>
          </a:bodyPr>
          <a:lstStyle/>
          <a:p>
            <a:r>
              <a:rPr lang="en-US"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Because we are implementing interface we are forced to get this method which we really don’t care about</a:t>
            </a:r>
          </a:p>
        </p:txBody>
      </p:sp>
    </p:spTree>
    <p:extLst>
      <p:ext uri="{BB962C8B-B14F-4D97-AF65-F5344CB8AC3E}">
        <p14:creationId xmlns:p14="http://schemas.microsoft.com/office/powerpoint/2010/main" val="34382624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D2A48-3FC1-4C82-989C-A8D62B305ED3}"/>
              </a:ext>
            </a:extLst>
          </p:cNvPr>
          <p:cNvSpPr txBox="1"/>
          <p:nvPr/>
        </p:nvSpPr>
        <p:spPr>
          <a:xfrm>
            <a:off x="789709" y="346364"/>
            <a:ext cx="7218002"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 to fix this create new interface </a:t>
            </a:r>
          </a:p>
        </p:txBody>
      </p:sp>
      <p:pic>
        <p:nvPicPr>
          <p:cNvPr id="3" name="Picture 2">
            <a:extLst>
              <a:ext uri="{FF2B5EF4-FFF2-40B4-BE49-F238E27FC236}">
                <a16:creationId xmlns:a16="http://schemas.microsoft.com/office/drawing/2014/main" id="{F0D49325-F653-4F2F-8FDD-F9DB13F5BBB4}"/>
              </a:ext>
            </a:extLst>
          </p:cNvPr>
          <p:cNvPicPr>
            <a:picLocks noChangeAspect="1"/>
          </p:cNvPicPr>
          <p:nvPr/>
        </p:nvPicPr>
        <p:blipFill>
          <a:blip r:embed="rId2"/>
          <a:stretch>
            <a:fillRect/>
          </a:stretch>
        </p:blipFill>
        <p:spPr>
          <a:xfrm>
            <a:off x="690274" y="1163349"/>
            <a:ext cx="7539326" cy="5298766"/>
          </a:xfrm>
          <a:prstGeom prst="rect">
            <a:avLst/>
          </a:prstGeom>
        </p:spPr>
      </p:pic>
    </p:spTree>
    <p:extLst>
      <p:ext uri="{BB962C8B-B14F-4D97-AF65-F5344CB8AC3E}">
        <p14:creationId xmlns:p14="http://schemas.microsoft.com/office/powerpoint/2010/main" val="308402439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CF098-ADE3-4CE8-88C7-8A9194BD47BD}"/>
              </a:ext>
            </a:extLst>
          </p:cNvPr>
          <p:cNvPicPr>
            <a:picLocks noChangeAspect="1"/>
          </p:cNvPicPr>
          <p:nvPr/>
        </p:nvPicPr>
        <p:blipFill>
          <a:blip r:embed="rId2"/>
          <a:stretch>
            <a:fillRect/>
          </a:stretch>
        </p:blipFill>
        <p:spPr>
          <a:xfrm>
            <a:off x="3209202" y="470187"/>
            <a:ext cx="7906364" cy="5570393"/>
          </a:xfrm>
          <a:prstGeom prst="rect">
            <a:avLst/>
          </a:prstGeom>
        </p:spPr>
      </p:pic>
      <p:sp>
        <p:nvSpPr>
          <p:cNvPr id="4" name="TextBox 3">
            <a:extLst>
              <a:ext uri="{FF2B5EF4-FFF2-40B4-BE49-F238E27FC236}">
                <a16:creationId xmlns:a16="http://schemas.microsoft.com/office/drawing/2014/main" id="{2694D94B-8F5B-4A2D-9C23-7BC1CFEEDDBB}"/>
              </a:ext>
            </a:extLst>
          </p:cNvPr>
          <p:cNvSpPr txBox="1"/>
          <p:nvPr/>
        </p:nvSpPr>
        <p:spPr>
          <a:xfrm>
            <a:off x="1508415" y="3352800"/>
            <a:ext cx="1700787" cy="1231106"/>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Cut and</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paste</a:t>
            </a:r>
          </a:p>
        </p:txBody>
      </p:sp>
    </p:spTree>
    <p:extLst>
      <p:ext uri="{BB962C8B-B14F-4D97-AF65-F5344CB8AC3E}">
        <p14:creationId xmlns:p14="http://schemas.microsoft.com/office/powerpoint/2010/main" val="294893942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FB001F-CB1F-463B-BB4C-87A1998A4021}"/>
              </a:ext>
            </a:extLst>
          </p:cNvPr>
          <p:cNvPicPr>
            <a:picLocks noChangeAspect="1"/>
          </p:cNvPicPr>
          <p:nvPr/>
        </p:nvPicPr>
        <p:blipFill>
          <a:blip r:embed="rId2"/>
          <a:stretch>
            <a:fillRect/>
          </a:stretch>
        </p:blipFill>
        <p:spPr>
          <a:xfrm>
            <a:off x="3264187" y="148936"/>
            <a:ext cx="7708613" cy="6238480"/>
          </a:xfrm>
          <a:prstGeom prst="rect">
            <a:avLst/>
          </a:prstGeom>
        </p:spPr>
      </p:pic>
      <p:sp>
        <p:nvSpPr>
          <p:cNvPr id="3" name="TextBox 2">
            <a:extLst>
              <a:ext uri="{FF2B5EF4-FFF2-40B4-BE49-F238E27FC236}">
                <a16:creationId xmlns:a16="http://schemas.microsoft.com/office/drawing/2014/main" id="{EB324505-61D3-4BE3-BAD2-B04DE5A88B6D}"/>
              </a:ext>
            </a:extLst>
          </p:cNvPr>
          <p:cNvSpPr txBox="1"/>
          <p:nvPr/>
        </p:nvSpPr>
        <p:spPr>
          <a:xfrm>
            <a:off x="1136073" y="4918364"/>
            <a:ext cx="1621598"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remove</a:t>
            </a:r>
          </a:p>
        </p:txBody>
      </p:sp>
    </p:spTree>
    <p:extLst>
      <p:ext uri="{BB962C8B-B14F-4D97-AF65-F5344CB8AC3E}">
        <p14:creationId xmlns:p14="http://schemas.microsoft.com/office/powerpoint/2010/main" val="87367228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B8FC28-30A3-4022-9D68-698C4ACC513B}"/>
              </a:ext>
            </a:extLst>
          </p:cNvPr>
          <p:cNvPicPr>
            <a:picLocks noChangeAspect="1"/>
          </p:cNvPicPr>
          <p:nvPr/>
        </p:nvPicPr>
        <p:blipFill>
          <a:blip r:embed="rId2"/>
          <a:stretch>
            <a:fillRect/>
          </a:stretch>
        </p:blipFill>
        <p:spPr>
          <a:xfrm>
            <a:off x="401059" y="785812"/>
            <a:ext cx="6734031" cy="5894933"/>
          </a:xfrm>
          <a:prstGeom prst="rect">
            <a:avLst/>
          </a:prstGeom>
        </p:spPr>
      </p:pic>
      <p:sp>
        <p:nvSpPr>
          <p:cNvPr id="3" name="TextBox 2">
            <a:extLst>
              <a:ext uri="{FF2B5EF4-FFF2-40B4-BE49-F238E27FC236}">
                <a16:creationId xmlns:a16="http://schemas.microsoft.com/office/drawing/2014/main" id="{C5525EBD-6245-48EA-A1FF-B8DACC1B3D35}"/>
              </a:ext>
            </a:extLst>
          </p:cNvPr>
          <p:cNvSpPr txBox="1"/>
          <p:nvPr/>
        </p:nvSpPr>
        <p:spPr>
          <a:xfrm>
            <a:off x="401059" y="290945"/>
            <a:ext cx="8530412" cy="369332"/>
          </a:xfrm>
          <a:prstGeom prst="rect">
            <a:avLst/>
          </a:prstGeom>
          <a:noFill/>
        </p:spPr>
        <p:txBody>
          <a:bodyPr wrap="none" lIns="0" tIns="0" rIns="0" bIns="0" rtlCol="0">
            <a:spAutoFit/>
          </a:bodyPr>
          <a:lstStyle/>
          <a:p>
            <a:r>
              <a:rPr lang="en-US" sz="2400" b="1" dirty="0">
                <a:solidFill>
                  <a:srgbClr val="FF0000"/>
                </a:solidFill>
                <a:latin typeface="Segoe UI Light" pitchFamily="34" charset="0"/>
              </a:rPr>
              <a:t>When we need both we can implement both interface in one class</a:t>
            </a:r>
          </a:p>
        </p:txBody>
      </p:sp>
    </p:spTree>
    <p:extLst>
      <p:ext uri="{BB962C8B-B14F-4D97-AF65-F5344CB8AC3E}">
        <p14:creationId xmlns:p14="http://schemas.microsoft.com/office/powerpoint/2010/main" val="50910913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A147E6-3532-4DAB-8A2C-D097698B4583}"/>
              </a:ext>
            </a:extLst>
          </p:cNvPr>
          <p:cNvSpPr/>
          <p:nvPr/>
        </p:nvSpPr>
        <p:spPr>
          <a:xfrm>
            <a:off x="945622" y="414197"/>
            <a:ext cx="11014363" cy="1384995"/>
          </a:xfrm>
          <a:prstGeom prst="rect">
            <a:avLst/>
          </a:prstGeom>
        </p:spPr>
        <p:txBody>
          <a:bodyPr wrap="square">
            <a:spAutoFit/>
          </a:bodyPr>
          <a:lstStyle/>
          <a:p>
            <a:r>
              <a:rPr lang="en-US" sz="2800" dirty="0">
                <a:solidFill>
                  <a:srgbClr val="FF0000"/>
                </a:solidFill>
              </a:rPr>
              <a:t>D</a:t>
            </a:r>
            <a:r>
              <a:rPr lang="en-US" sz="2800" dirty="0"/>
              <a:t> stands for DIP ( Dependency inversion principle)</a:t>
            </a:r>
          </a:p>
          <a:p>
            <a:r>
              <a:rPr lang="en-US" sz="2800" dirty="0">
                <a:solidFill>
                  <a:schemeClr val="accent1">
                    <a:lumMod val="50000"/>
                  </a:schemeClr>
                </a:solidFill>
              </a:rPr>
              <a:t>-Objects should be loosely coupled and injection should happen at runtime</a:t>
            </a:r>
            <a:endParaRPr lang="en-US" sz="2800" dirty="0"/>
          </a:p>
        </p:txBody>
      </p:sp>
    </p:spTree>
    <p:extLst>
      <p:ext uri="{BB962C8B-B14F-4D97-AF65-F5344CB8AC3E}">
        <p14:creationId xmlns:p14="http://schemas.microsoft.com/office/powerpoint/2010/main" val="231997116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699DAB-CB5B-4FE7-AC4F-46452F1ABD2E}"/>
              </a:ext>
            </a:extLst>
          </p:cNvPr>
          <p:cNvPicPr>
            <a:picLocks noChangeAspect="1"/>
          </p:cNvPicPr>
          <p:nvPr/>
        </p:nvPicPr>
        <p:blipFill>
          <a:blip r:embed="rId2"/>
          <a:stretch>
            <a:fillRect/>
          </a:stretch>
        </p:blipFill>
        <p:spPr>
          <a:xfrm>
            <a:off x="414914" y="887990"/>
            <a:ext cx="6727105" cy="5623647"/>
          </a:xfrm>
          <a:prstGeom prst="rect">
            <a:avLst/>
          </a:prstGeom>
        </p:spPr>
      </p:pic>
      <p:sp>
        <p:nvSpPr>
          <p:cNvPr id="3" name="TextBox 2">
            <a:extLst>
              <a:ext uri="{FF2B5EF4-FFF2-40B4-BE49-F238E27FC236}">
                <a16:creationId xmlns:a16="http://schemas.microsoft.com/office/drawing/2014/main" id="{CB324DC5-2EA6-4B54-9A90-9286C9B460DE}"/>
              </a:ext>
            </a:extLst>
          </p:cNvPr>
          <p:cNvSpPr txBox="1"/>
          <p:nvPr/>
        </p:nvSpPr>
        <p:spPr>
          <a:xfrm>
            <a:off x="6400800" y="1898073"/>
            <a:ext cx="4973782" cy="738664"/>
          </a:xfrm>
          <a:prstGeom prst="rect">
            <a:avLst/>
          </a:prstGeom>
          <a:noFill/>
        </p:spPr>
        <p:txBody>
          <a:bodyPr wrap="square" lIns="0" tIns="0" rIns="0" bIns="0" rtlCol="0">
            <a:spAutoFit/>
          </a:bodyPr>
          <a:lstStyle/>
          <a:p>
            <a:r>
              <a:rPr lang="en-US" sz="24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Printingsystem</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printing invoice using </a:t>
            </a:r>
            <a:r>
              <a:rPr lang="en-US" sz="24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InvoicePrinter</a:t>
            </a:r>
            <a:r>
              <a:rPr lang="en-US"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class </a:t>
            </a:r>
          </a:p>
        </p:txBody>
      </p:sp>
    </p:spTree>
    <p:extLst>
      <p:ext uri="{BB962C8B-B14F-4D97-AF65-F5344CB8AC3E}">
        <p14:creationId xmlns:p14="http://schemas.microsoft.com/office/powerpoint/2010/main" val="8275058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C25907-F03B-4423-9DD0-41EE322BDFF2}"/>
              </a:ext>
            </a:extLst>
          </p:cNvPr>
          <p:cNvSpPr txBox="1"/>
          <p:nvPr/>
        </p:nvSpPr>
        <p:spPr>
          <a:xfrm>
            <a:off x="554182" y="581891"/>
            <a:ext cx="10377054" cy="4985980"/>
          </a:xfrm>
          <a:prstGeom prst="rect">
            <a:avLst/>
          </a:prstGeom>
          <a:noFill/>
        </p:spPr>
        <p:txBody>
          <a:bodyPr wrap="square" lIns="0" tIns="0" rIns="0" bIns="0" rtlCol="0">
            <a:spAutoFit/>
          </a:bodyPr>
          <a:lstStyle/>
          <a:p>
            <a:r>
              <a:rPr lang="en-US"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Problem will start when we will have another implementation of the printer like </a:t>
            </a:r>
          </a:p>
          <a:p>
            <a:endParaRPr lang="en-US"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36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InvoicePrinter</a:t>
            </a:r>
            <a:r>
              <a:rPr lang="en-US"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in HTML or </a:t>
            </a:r>
          </a:p>
          <a:p>
            <a:r>
              <a:rPr lang="en-US" sz="36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InvoicePrinter</a:t>
            </a:r>
            <a:r>
              <a:rPr lang="en-US"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in pdf  </a:t>
            </a:r>
            <a:r>
              <a:rPr lang="en-US" sz="36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etc</a:t>
            </a:r>
            <a:endParaRPr lang="en-US"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That’s why in spite of </a:t>
            </a:r>
            <a:r>
              <a:rPr lang="en-US" sz="3600" dirty="0">
                <a:solidFill>
                  <a:srgbClr val="FF0000"/>
                </a:solidFill>
                <a:latin typeface="Segoe UI Light" pitchFamily="34" charset="0"/>
              </a:rPr>
              <a:t>concrete implementation </a:t>
            </a:r>
            <a:r>
              <a:rPr lang="en-US"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of the </a:t>
            </a:r>
            <a:r>
              <a:rPr lang="en-US" sz="36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InvoicePrinter</a:t>
            </a:r>
            <a:r>
              <a:rPr lang="en-US"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class we have to use interface to make it </a:t>
            </a:r>
            <a:r>
              <a:rPr lang="en-US" sz="3600" dirty="0">
                <a:solidFill>
                  <a:srgbClr val="FF0000"/>
                </a:solidFill>
                <a:latin typeface="Segoe UI Light" pitchFamily="34" charset="0"/>
              </a:rPr>
              <a:t>loosely coupled</a:t>
            </a:r>
          </a:p>
        </p:txBody>
      </p:sp>
    </p:spTree>
    <p:extLst>
      <p:ext uri="{BB962C8B-B14F-4D97-AF65-F5344CB8AC3E}">
        <p14:creationId xmlns:p14="http://schemas.microsoft.com/office/powerpoint/2010/main" val="3058780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330" y="357442"/>
            <a:ext cx="4395114" cy="52322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just"/>
            <a:r>
              <a:rPr lang="en-IN" sz="2800" dirty="0" err="1">
                <a:solidFill>
                  <a:schemeClr val="accent1">
                    <a:lumMod val="50000"/>
                  </a:schemeClr>
                </a:solidFill>
                <a:latin typeface="Segoe UI" panose="020B0502040204020203" pitchFamily="34" charset="0"/>
              </a:rPr>
              <a:t>Behavioral</a:t>
            </a:r>
            <a:r>
              <a:rPr lang="en-IN" sz="2800" dirty="0">
                <a:solidFill>
                  <a:schemeClr val="accent1">
                    <a:lumMod val="50000"/>
                  </a:schemeClr>
                </a:solidFill>
                <a:latin typeface="Segoe UI" panose="020B0502040204020203" pitchFamily="34" charset="0"/>
              </a:rPr>
              <a:t> Design Patterns</a:t>
            </a:r>
            <a:endParaRPr lang="en-IN" sz="2800" b="0" i="0" dirty="0">
              <a:solidFill>
                <a:schemeClr val="accent1">
                  <a:lumMod val="50000"/>
                </a:schemeClr>
              </a:solidFill>
              <a:effectLst/>
              <a:latin typeface="Segoe UI" panose="020B0502040204020203" pitchFamily="34" charset="0"/>
            </a:endParaRPr>
          </a:p>
        </p:txBody>
      </p:sp>
      <p:sp>
        <p:nvSpPr>
          <p:cNvPr id="3" name="Rectangle 2"/>
          <p:cNvSpPr/>
          <p:nvPr/>
        </p:nvSpPr>
        <p:spPr>
          <a:xfrm>
            <a:off x="670330" y="994843"/>
            <a:ext cx="10524539" cy="830997"/>
          </a:xfrm>
          <a:prstGeom prst="rect">
            <a:avLst/>
          </a:prstGeom>
        </p:spPr>
        <p:txBody>
          <a:bodyPr wrap="square">
            <a:spAutoFit/>
          </a:bodyPr>
          <a:lstStyle/>
          <a:p>
            <a:r>
              <a:rPr lang="en-IN" sz="2400" dirty="0">
                <a:solidFill>
                  <a:srgbClr val="161616"/>
                </a:solidFill>
                <a:latin typeface="Segoe UI" panose="020B0502040204020203" pitchFamily="34" charset="0"/>
              </a:rPr>
              <a:t>These patterns deal with the process of communication, managing relationships, and responsibilities between objects.</a:t>
            </a:r>
            <a:endParaRPr lang="en-IN" sz="2400" dirty="0"/>
          </a:p>
        </p:txBody>
      </p:sp>
      <p:sp>
        <p:nvSpPr>
          <p:cNvPr id="4" name="Rectangle 3"/>
          <p:cNvSpPr/>
          <p:nvPr/>
        </p:nvSpPr>
        <p:spPr>
          <a:xfrm>
            <a:off x="670330" y="1962481"/>
            <a:ext cx="1789336" cy="523220"/>
          </a:xfrm>
          <a:prstGeom prst="rect">
            <a:avLst/>
          </a:prstGeom>
        </p:spPr>
        <p:txBody>
          <a:bodyPr wrap="none">
            <a:spAutoFit/>
          </a:bodyPr>
          <a:lstStyle/>
          <a:p>
            <a:pPr algn="just"/>
            <a:r>
              <a:rPr lang="en-IN" sz="2800" dirty="0">
                <a:solidFill>
                  <a:schemeClr val="accent1">
                    <a:lumMod val="50000"/>
                  </a:schemeClr>
                </a:solidFill>
                <a:latin typeface="Segoe UI" panose="020B0502040204020203" pitchFamily="34" charset="0"/>
              </a:rPr>
              <a:t>Creational</a:t>
            </a:r>
            <a:endParaRPr lang="en-IN" sz="2800" b="0" i="0" dirty="0">
              <a:solidFill>
                <a:schemeClr val="accent1">
                  <a:lumMod val="50000"/>
                </a:schemeClr>
              </a:solidFill>
              <a:effectLst/>
              <a:latin typeface="Segoe UI" panose="020B0502040204020203" pitchFamily="34" charset="0"/>
            </a:endParaRPr>
          </a:p>
        </p:txBody>
      </p:sp>
      <p:sp>
        <p:nvSpPr>
          <p:cNvPr id="5" name="Rectangle 4"/>
          <p:cNvSpPr/>
          <p:nvPr/>
        </p:nvSpPr>
        <p:spPr>
          <a:xfrm>
            <a:off x="3366261" y="2017411"/>
            <a:ext cx="1699183" cy="523220"/>
          </a:xfrm>
          <a:prstGeom prst="rect">
            <a:avLst/>
          </a:prstGeom>
        </p:spPr>
        <p:txBody>
          <a:bodyPr wrap="none">
            <a:spAutoFit/>
          </a:bodyPr>
          <a:lstStyle/>
          <a:p>
            <a:pPr algn="just"/>
            <a:r>
              <a:rPr lang="en-IN" sz="2800" dirty="0">
                <a:solidFill>
                  <a:schemeClr val="accent1">
                    <a:lumMod val="50000"/>
                  </a:schemeClr>
                </a:solidFill>
                <a:latin typeface="Segoe UI" panose="020B0502040204020203" pitchFamily="34" charset="0"/>
              </a:rPr>
              <a:t>Structural</a:t>
            </a:r>
            <a:endParaRPr lang="en-IN" sz="2800" b="0" i="0" dirty="0">
              <a:solidFill>
                <a:schemeClr val="accent1">
                  <a:lumMod val="50000"/>
                </a:schemeClr>
              </a:solidFill>
              <a:effectLst/>
              <a:latin typeface="Segoe UI" panose="020B0502040204020203" pitchFamily="34" charset="0"/>
            </a:endParaRPr>
          </a:p>
        </p:txBody>
      </p:sp>
      <p:sp>
        <p:nvSpPr>
          <p:cNvPr id="6" name="Rectangle 5"/>
          <p:cNvSpPr/>
          <p:nvPr/>
        </p:nvSpPr>
        <p:spPr>
          <a:xfrm>
            <a:off x="6554689" y="1997016"/>
            <a:ext cx="1826141" cy="523220"/>
          </a:xfrm>
          <a:prstGeom prst="rect">
            <a:avLst/>
          </a:prstGeom>
        </p:spPr>
        <p:txBody>
          <a:bodyPr wrap="none">
            <a:spAutoFit/>
          </a:bodyPr>
          <a:lstStyle/>
          <a:p>
            <a:pPr algn="just"/>
            <a:r>
              <a:rPr lang="en-IN" sz="2800" dirty="0" err="1">
                <a:solidFill>
                  <a:schemeClr val="accent1">
                    <a:lumMod val="50000"/>
                  </a:schemeClr>
                </a:solidFill>
                <a:latin typeface="Segoe UI" panose="020B0502040204020203" pitchFamily="34" charset="0"/>
              </a:rPr>
              <a:t>Behavioral</a:t>
            </a:r>
            <a:endParaRPr lang="en-IN" sz="2800" b="0" i="0" dirty="0">
              <a:solidFill>
                <a:schemeClr val="accent1">
                  <a:lumMod val="50000"/>
                </a:schemeClr>
              </a:solidFill>
              <a:effectLst/>
              <a:latin typeface="Segoe UI" panose="020B0502040204020203" pitchFamily="34" charset="0"/>
            </a:endParaRPr>
          </a:p>
        </p:txBody>
      </p:sp>
      <p:sp>
        <p:nvSpPr>
          <p:cNvPr id="7" name="TextBox 6"/>
          <p:cNvSpPr txBox="1"/>
          <p:nvPr/>
        </p:nvSpPr>
        <p:spPr>
          <a:xfrm>
            <a:off x="809897" y="2808514"/>
            <a:ext cx="1641475" cy="1846659"/>
          </a:xfrm>
          <a:prstGeom prst="rect">
            <a:avLst/>
          </a:prstGeom>
          <a:noFill/>
        </p:spPr>
        <p:txBody>
          <a:bodyPr wrap="none" lIns="0" tIns="0" rIns="0" bIns="0" rtlCol="0">
            <a:spAutoFit/>
          </a:bodyPr>
          <a:lstStyle/>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Factory</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Abs Factory</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Builder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Prototype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Singleton</a:t>
            </a:r>
            <a:endParaRPr lang="en-IN" sz="36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p:txBody>
      </p:sp>
      <p:sp>
        <p:nvSpPr>
          <p:cNvPr id="8" name="TextBox 7"/>
          <p:cNvSpPr txBox="1"/>
          <p:nvPr/>
        </p:nvSpPr>
        <p:spPr>
          <a:xfrm>
            <a:off x="3457302" y="2808514"/>
            <a:ext cx="1473160" cy="2585323"/>
          </a:xfrm>
          <a:prstGeom prst="rect">
            <a:avLst/>
          </a:prstGeom>
          <a:noFill/>
        </p:spPr>
        <p:txBody>
          <a:bodyPr wrap="none" lIns="0" tIns="0" rIns="0" bIns="0" rtlCol="0">
            <a:spAutoFit/>
          </a:bodyPr>
          <a:lstStyle/>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Adaptor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Bridge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Composite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Decorator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Façade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Flyweight</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Proxy</a:t>
            </a:r>
            <a:endParaRPr lang="en-IN" sz="36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p:txBody>
      </p:sp>
      <p:sp>
        <p:nvSpPr>
          <p:cNvPr id="9" name="TextBox 8"/>
          <p:cNvSpPr txBox="1"/>
          <p:nvPr/>
        </p:nvSpPr>
        <p:spPr>
          <a:xfrm>
            <a:off x="6660807" y="2808514"/>
            <a:ext cx="3462907" cy="4308872"/>
          </a:xfrm>
          <a:prstGeom prst="rect">
            <a:avLst/>
          </a:prstGeom>
          <a:noFill/>
        </p:spPr>
        <p:txBody>
          <a:bodyPr wrap="square" lIns="0" tIns="0" rIns="0" bIns="0" rtlCol="0">
            <a:spAutoFit/>
          </a:bodyPr>
          <a:lstStyle/>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Chain of Resp..</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Command</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Iterator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Interpreter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Mediator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Observer</a:t>
            </a:r>
          </a:p>
          <a:p>
            <a:r>
              <a:rPr lang="en-IN" sz="2400" dirty="0" err="1">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Momento</a:t>
            </a:r>
            <a:endPar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State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Visitor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Strategy </a:t>
            </a:r>
          </a:p>
          <a:p>
            <a:endParaRPr lang="en-IN" sz="36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259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1AB1E7-68AA-4A4C-8868-A810D2797E13}"/>
              </a:ext>
            </a:extLst>
          </p:cNvPr>
          <p:cNvPicPr>
            <a:picLocks noChangeAspect="1"/>
          </p:cNvPicPr>
          <p:nvPr/>
        </p:nvPicPr>
        <p:blipFill>
          <a:blip r:embed="rId2"/>
          <a:stretch>
            <a:fillRect/>
          </a:stretch>
        </p:blipFill>
        <p:spPr>
          <a:xfrm>
            <a:off x="319231" y="238124"/>
            <a:ext cx="7937845" cy="5857875"/>
          </a:xfrm>
          <a:prstGeom prst="rect">
            <a:avLst/>
          </a:prstGeom>
        </p:spPr>
      </p:pic>
      <p:sp>
        <p:nvSpPr>
          <p:cNvPr id="3" name="TextBox 2">
            <a:extLst>
              <a:ext uri="{FF2B5EF4-FFF2-40B4-BE49-F238E27FC236}">
                <a16:creationId xmlns:a16="http://schemas.microsoft.com/office/drawing/2014/main" id="{078F456C-9789-4439-8631-290C9561E45B}"/>
              </a:ext>
            </a:extLst>
          </p:cNvPr>
          <p:cNvSpPr txBox="1"/>
          <p:nvPr/>
        </p:nvSpPr>
        <p:spPr>
          <a:xfrm>
            <a:off x="7176654" y="1246909"/>
            <a:ext cx="4627934" cy="246221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By doing this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actually improved</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Flexibility</a:t>
            </a:r>
          </a:p>
          <a:p>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27711561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231D21-FE5A-40A9-9154-6A5159344AEB}"/>
              </a:ext>
            </a:extLst>
          </p:cNvPr>
          <p:cNvSpPr txBox="1"/>
          <p:nvPr/>
        </p:nvSpPr>
        <p:spPr>
          <a:xfrm>
            <a:off x="1371600" y="150776"/>
            <a:ext cx="5243423"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Another implementation</a:t>
            </a:r>
          </a:p>
        </p:txBody>
      </p:sp>
      <p:pic>
        <p:nvPicPr>
          <p:cNvPr id="4" name="Picture 3">
            <a:extLst>
              <a:ext uri="{FF2B5EF4-FFF2-40B4-BE49-F238E27FC236}">
                <a16:creationId xmlns:a16="http://schemas.microsoft.com/office/drawing/2014/main" id="{33CD3EF3-4CD6-46C6-BA01-4EA681BF9200}"/>
              </a:ext>
            </a:extLst>
          </p:cNvPr>
          <p:cNvPicPr>
            <a:picLocks noChangeAspect="1"/>
          </p:cNvPicPr>
          <p:nvPr/>
        </p:nvPicPr>
        <p:blipFill>
          <a:blip r:embed="rId2"/>
          <a:stretch>
            <a:fillRect/>
          </a:stretch>
        </p:blipFill>
        <p:spPr>
          <a:xfrm>
            <a:off x="626629" y="766328"/>
            <a:ext cx="9940029" cy="5689889"/>
          </a:xfrm>
          <a:prstGeom prst="rect">
            <a:avLst/>
          </a:prstGeom>
        </p:spPr>
      </p:pic>
    </p:spTree>
    <p:extLst>
      <p:ext uri="{BB962C8B-B14F-4D97-AF65-F5344CB8AC3E}">
        <p14:creationId xmlns:p14="http://schemas.microsoft.com/office/powerpoint/2010/main" val="75173991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68683C-4804-43E7-805E-A332B48E4B96}"/>
              </a:ext>
            </a:extLst>
          </p:cNvPr>
          <p:cNvPicPr>
            <a:picLocks noChangeAspect="1"/>
          </p:cNvPicPr>
          <p:nvPr/>
        </p:nvPicPr>
        <p:blipFill>
          <a:blip r:embed="rId2"/>
          <a:stretch>
            <a:fillRect/>
          </a:stretch>
        </p:blipFill>
        <p:spPr>
          <a:xfrm>
            <a:off x="974724" y="1414462"/>
            <a:ext cx="5362575" cy="4638675"/>
          </a:xfrm>
          <a:prstGeom prst="rect">
            <a:avLst/>
          </a:prstGeom>
        </p:spPr>
      </p:pic>
      <p:sp>
        <p:nvSpPr>
          <p:cNvPr id="3" name="TextBox 2">
            <a:extLst>
              <a:ext uri="{FF2B5EF4-FFF2-40B4-BE49-F238E27FC236}">
                <a16:creationId xmlns:a16="http://schemas.microsoft.com/office/drawing/2014/main" id="{5C975D30-D61A-4F55-8175-E4CDB19C44F1}"/>
              </a:ext>
            </a:extLst>
          </p:cNvPr>
          <p:cNvSpPr txBox="1"/>
          <p:nvPr/>
        </p:nvSpPr>
        <p:spPr>
          <a:xfrm>
            <a:off x="974724" y="651164"/>
            <a:ext cx="9130705"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work fine for both implementation</a:t>
            </a:r>
          </a:p>
        </p:txBody>
      </p:sp>
    </p:spTree>
    <p:extLst>
      <p:ext uri="{BB962C8B-B14F-4D97-AF65-F5344CB8AC3E}">
        <p14:creationId xmlns:p14="http://schemas.microsoft.com/office/powerpoint/2010/main" val="167511806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S.O.L.I.D Principles</a:t>
            </a:r>
          </a:p>
        </p:txBody>
      </p:sp>
      <p:sp>
        <p:nvSpPr>
          <p:cNvPr id="4" name="TextBox 3"/>
          <p:cNvSpPr txBox="1"/>
          <p:nvPr/>
        </p:nvSpPr>
        <p:spPr>
          <a:xfrm>
            <a:off x="300448" y="1166943"/>
            <a:ext cx="11681211" cy="5970865"/>
          </a:xfrm>
          <a:prstGeom prst="rect">
            <a:avLst/>
          </a:prstGeom>
          <a:noFill/>
        </p:spPr>
        <p:txBody>
          <a:bodyPr wrap="square" lIns="0" tIns="0" rIns="0" bIns="0" rtlCol="0">
            <a:spAutoFit/>
          </a:bodyPr>
          <a:lstStyle/>
          <a:p>
            <a:r>
              <a:rPr lang="en-US" sz="2800" dirty="0">
                <a:solidFill>
                  <a:srgbClr val="FF0000"/>
                </a:solidFill>
              </a:rPr>
              <a:t>S</a:t>
            </a:r>
            <a:r>
              <a:rPr lang="en-US" sz="2800" dirty="0"/>
              <a:t> stands for SRP (Single responsibility principle)</a:t>
            </a:r>
          </a:p>
          <a:p>
            <a:r>
              <a:rPr lang="en-US" sz="2800" dirty="0">
                <a:solidFill>
                  <a:schemeClr val="accent1">
                    <a:lumMod val="50000"/>
                  </a:schemeClr>
                </a:solidFill>
              </a:rPr>
              <a:t>-Concerned about single focused purpose</a:t>
            </a:r>
          </a:p>
          <a:p>
            <a:r>
              <a:rPr lang="en-US" sz="2800" dirty="0">
                <a:solidFill>
                  <a:srgbClr val="FF0000"/>
                </a:solidFill>
              </a:rPr>
              <a:t>O</a:t>
            </a:r>
            <a:r>
              <a:rPr lang="en-US" sz="2800" dirty="0"/>
              <a:t> stands for OCP (Open closed principle)</a:t>
            </a:r>
          </a:p>
          <a:p>
            <a:r>
              <a:rPr lang="en-US" sz="2800" dirty="0">
                <a:solidFill>
                  <a:schemeClr val="accent1">
                    <a:lumMod val="50000"/>
                  </a:schemeClr>
                </a:solidFill>
              </a:rPr>
              <a:t>-Open for extension but Closed for modification</a:t>
            </a:r>
            <a:endParaRPr lang="en-US" sz="2800" dirty="0"/>
          </a:p>
          <a:p>
            <a:r>
              <a:rPr lang="en-US" sz="2800" dirty="0">
                <a:solidFill>
                  <a:srgbClr val="FF0000"/>
                </a:solidFill>
              </a:rPr>
              <a:t>L </a:t>
            </a:r>
            <a:r>
              <a:rPr lang="en-US" sz="2800" dirty="0"/>
              <a:t>stands for LSP (</a:t>
            </a:r>
            <a:r>
              <a:rPr lang="en-US" sz="2800" dirty="0" err="1"/>
              <a:t>Liskov</a:t>
            </a:r>
            <a:r>
              <a:rPr lang="en-US" sz="2800" dirty="0"/>
              <a:t> substitution principle)</a:t>
            </a:r>
          </a:p>
          <a:p>
            <a:r>
              <a:rPr lang="en-US" sz="4000" dirty="0">
                <a:solidFill>
                  <a:schemeClr val="accent1">
                    <a:lumMod val="50000"/>
                  </a:schemeClr>
                </a:solidFill>
              </a:rPr>
              <a:t>-</a:t>
            </a:r>
            <a:r>
              <a:rPr lang="en-US" sz="2800" dirty="0">
                <a:solidFill>
                  <a:schemeClr val="accent1">
                    <a:lumMod val="50000"/>
                  </a:schemeClr>
                </a:solidFill>
              </a:rPr>
              <a:t>the parent cannot replace the child object seamlessly</a:t>
            </a:r>
            <a:endParaRPr lang="en-US" sz="4000" dirty="0">
              <a:solidFill>
                <a:schemeClr val="accent1">
                  <a:lumMod val="50000"/>
                </a:schemeClr>
              </a:solidFill>
            </a:endParaRPr>
          </a:p>
          <a:p>
            <a:r>
              <a:rPr lang="en-US" sz="2800" dirty="0">
                <a:solidFill>
                  <a:srgbClr val="FF0000"/>
                </a:solidFill>
              </a:rPr>
              <a:t>I</a:t>
            </a:r>
            <a:r>
              <a:rPr lang="en-US" sz="2800" dirty="0"/>
              <a:t> stands for ISP ( Interface segregation principle)</a:t>
            </a:r>
          </a:p>
          <a:p>
            <a:r>
              <a:rPr lang="en-US" sz="4000" dirty="0">
                <a:solidFill>
                  <a:schemeClr val="accent1">
                    <a:lumMod val="50000"/>
                  </a:schemeClr>
                </a:solidFill>
              </a:rPr>
              <a:t>-</a:t>
            </a:r>
            <a:r>
              <a:rPr lang="en-US" sz="2800" dirty="0">
                <a:solidFill>
                  <a:schemeClr val="accent1">
                    <a:lumMod val="50000"/>
                  </a:schemeClr>
                </a:solidFill>
              </a:rPr>
              <a:t>any Interface should not force any method to class which is implementing it</a:t>
            </a:r>
            <a:endParaRPr lang="en-US" sz="2800" dirty="0"/>
          </a:p>
          <a:p>
            <a:r>
              <a:rPr lang="en-US" sz="2800" dirty="0">
                <a:solidFill>
                  <a:srgbClr val="FF0000"/>
                </a:solidFill>
              </a:rPr>
              <a:t>D</a:t>
            </a:r>
            <a:r>
              <a:rPr lang="en-US" sz="2800" dirty="0"/>
              <a:t> stands for DIP ( Dependency inversion principle)</a:t>
            </a:r>
          </a:p>
          <a:p>
            <a:r>
              <a:rPr lang="en-US" sz="2800" dirty="0">
                <a:solidFill>
                  <a:schemeClr val="accent1">
                    <a:lumMod val="50000"/>
                  </a:schemeClr>
                </a:solidFill>
              </a:rPr>
              <a:t>-Objects should be loosely coupled and injection should happen at runtime</a:t>
            </a:r>
            <a:endParaRPr lang="en-US" sz="2800" dirty="0"/>
          </a:p>
          <a:p>
            <a:endParaRPr lang="en-US" sz="2800" dirty="0"/>
          </a:p>
        </p:txBody>
      </p:sp>
    </p:spTree>
    <p:extLst>
      <p:ext uri="{BB962C8B-B14F-4D97-AF65-F5344CB8AC3E}">
        <p14:creationId xmlns:p14="http://schemas.microsoft.com/office/powerpoint/2010/main" val="122274444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13094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568021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48352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93735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3913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2109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330" y="357442"/>
            <a:ext cx="4395114" cy="523220"/>
          </a:xfrm>
          <a:prstGeom prst="rect">
            <a:avLst/>
          </a:prstGeom>
        </p:spPr>
        <p:txBody>
          <a:bodyPr wrap="none">
            <a:spAutoFit/>
          </a:bodyPr>
          <a:lstStyle/>
          <a:p>
            <a:pPr algn="just"/>
            <a:r>
              <a:rPr lang="en-IN" sz="2800" dirty="0" err="1">
                <a:solidFill>
                  <a:schemeClr val="accent1">
                    <a:lumMod val="50000"/>
                  </a:schemeClr>
                </a:solidFill>
                <a:latin typeface="Segoe UI" panose="020B0502040204020203" pitchFamily="34" charset="0"/>
              </a:rPr>
              <a:t>Behavioral</a:t>
            </a:r>
            <a:r>
              <a:rPr lang="en-IN" sz="2800" dirty="0">
                <a:solidFill>
                  <a:schemeClr val="accent1">
                    <a:lumMod val="50000"/>
                  </a:schemeClr>
                </a:solidFill>
                <a:latin typeface="Segoe UI" panose="020B0502040204020203" pitchFamily="34" charset="0"/>
              </a:rPr>
              <a:t> Design Patterns</a:t>
            </a:r>
            <a:endParaRPr lang="en-IN" sz="2800" b="0" i="0" dirty="0">
              <a:solidFill>
                <a:schemeClr val="accent1">
                  <a:lumMod val="50000"/>
                </a:schemeClr>
              </a:solidFill>
              <a:effectLst/>
              <a:latin typeface="Segoe UI" panose="020B0502040204020203" pitchFamily="34" charset="0"/>
            </a:endParaRPr>
          </a:p>
        </p:txBody>
      </p:sp>
      <p:sp>
        <p:nvSpPr>
          <p:cNvPr id="3" name="Rectangle 2"/>
          <p:cNvSpPr/>
          <p:nvPr/>
        </p:nvSpPr>
        <p:spPr>
          <a:xfrm>
            <a:off x="670330" y="994843"/>
            <a:ext cx="10524539" cy="830997"/>
          </a:xfrm>
          <a:prstGeom prst="rect">
            <a:avLst/>
          </a:prstGeom>
        </p:spPr>
        <p:txBody>
          <a:bodyPr wrap="square">
            <a:spAutoFit/>
          </a:bodyPr>
          <a:lstStyle/>
          <a:p>
            <a:r>
              <a:rPr lang="en-IN" sz="2400" dirty="0">
                <a:solidFill>
                  <a:srgbClr val="161616"/>
                </a:solidFill>
                <a:latin typeface="Segoe UI" panose="020B0502040204020203" pitchFamily="34" charset="0"/>
              </a:rPr>
              <a:t>These patterns deal with the process of communication, managing relationships, and responsibilities between objects.</a:t>
            </a:r>
            <a:endParaRPr lang="en-IN" sz="2400" dirty="0"/>
          </a:p>
        </p:txBody>
      </p:sp>
      <p:sp>
        <p:nvSpPr>
          <p:cNvPr id="4" name="Rectangle 3"/>
          <p:cNvSpPr/>
          <p:nvPr/>
        </p:nvSpPr>
        <p:spPr>
          <a:xfrm>
            <a:off x="670330" y="1962481"/>
            <a:ext cx="1789336" cy="523220"/>
          </a:xfrm>
          <a:prstGeom prst="rect">
            <a:avLst/>
          </a:prstGeom>
        </p:spPr>
        <p:txBody>
          <a:bodyPr wrap="none">
            <a:spAutoFit/>
          </a:bodyPr>
          <a:lstStyle/>
          <a:p>
            <a:pPr algn="just"/>
            <a:r>
              <a:rPr lang="en-IN" sz="2800" dirty="0">
                <a:solidFill>
                  <a:schemeClr val="accent1">
                    <a:lumMod val="50000"/>
                  </a:schemeClr>
                </a:solidFill>
                <a:latin typeface="Segoe UI" panose="020B0502040204020203" pitchFamily="34" charset="0"/>
              </a:rPr>
              <a:t>Creational</a:t>
            </a:r>
            <a:endParaRPr lang="en-IN" sz="2800" b="0" i="0" dirty="0">
              <a:solidFill>
                <a:schemeClr val="accent1">
                  <a:lumMod val="50000"/>
                </a:schemeClr>
              </a:solidFill>
              <a:effectLst/>
              <a:latin typeface="Segoe UI" panose="020B0502040204020203" pitchFamily="34" charset="0"/>
            </a:endParaRPr>
          </a:p>
        </p:txBody>
      </p:sp>
      <p:sp>
        <p:nvSpPr>
          <p:cNvPr id="5" name="Rectangle 4"/>
          <p:cNvSpPr/>
          <p:nvPr/>
        </p:nvSpPr>
        <p:spPr>
          <a:xfrm>
            <a:off x="3366261" y="2017411"/>
            <a:ext cx="1699183" cy="523220"/>
          </a:xfrm>
          <a:prstGeom prst="rect">
            <a:avLst/>
          </a:prstGeom>
        </p:spPr>
        <p:txBody>
          <a:bodyPr wrap="none">
            <a:spAutoFit/>
          </a:bodyPr>
          <a:lstStyle/>
          <a:p>
            <a:pPr algn="just"/>
            <a:r>
              <a:rPr lang="en-IN" sz="2800" dirty="0">
                <a:solidFill>
                  <a:schemeClr val="accent1">
                    <a:lumMod val="50000"/>
                  </a:schemeClr>
                </a:solidFill>
                <a:latin typeface="Segoe UI" panose="020B0502040204020203" pitchFamily="34" charset="0"/>
              </a:rPr>
              <a:t>Structural</a:t>
            </a:r>
            <a:endParaRPr lang="en-IN" sz="2800" b="0" i="0" dirty="0">
              <a:solidFill>
                <a:schemeClr val="accent1">
                  <a:lumMod val="50000"/>
                </a:schemeClr>
              </a:solidFill>
              <a:effectLst/>
              <a:latin typeface="Segoe UI" panose="020B0502040204020203" pitchFamily="34" charset="0"/>
            </a:endParaRPr>
          </a:p>
        </p:txBody>
      </p:sp>
      <p:sp>
        <p:nvSpPr>
          <p:cNvPr id="6" name="Rectangle 5"/>
          <p:cNvSpPr/>
          <p:nvPr/>
        </p:nvSpPr>
        <p:spPr>
          <a:xfrm>
            <a:off x="6554689" y="1997016"/>
            <a:ext cx="1826141" cy="523220"/>
          </a:xfrm>
          <a:prstGeom prst="rect">
            <a:avLst/>
          </a:prstGeom>
        </p:spPr>
        <p:txBody>
          <a:bodyPr wrap="none">
            <a:spAutoFit/>
          </a:bodyPr>
          <a:lstStyle/>
          <a:p>
            <a:pPr algn="just"/>
            <a:r>
              <a:rPr lang="en-IN" sz="2800" dirty="0" err="1">
                <a:solidFill>
                  <a:schemeClr val="accent1">
                    <a:lumMod val="50000"/>
                  </a:schemeClr>
                </a:solidFill>
                <a:latin typeface="Segoe UI" panose="020B0502040204020203" pitchFamily="34" charset="0"/>
              </a:rPr>
              <a:t>Behavioral</a:t>
            </a:r>
            <a:endParaRPr lang="en-IN" sz="2800" b="0" i="0" dirty="0">
              <a:solidFill>
                <a:schemeClr val="accent1">
                  <a:lumMod val="50000"/>
                </a:schemeClr>
              </a:solidFill>
              <a:effectLst/>
              <a:latin typeface="Segoe UI" panose="020B0502040204020203" pitchFamily="34" charset="0"/>
            </a:endParaRPr>
          </a:p>
        </p:txBody>
      </p:sp>
      <p:sp>
        <p:nvSpPr>
          <p:cNvPr id="7" name="TextBox 6"/>
          <p:cNvSpPr txBox="1"/>
          <p:nvPr/>
        </p:nvSpPr>
        <p:spPr>
          <a:xfrm>
            <a:off x="809897" y="2808514"/>
            <a:ext cx="1641475" cy="1846659"/>
          </a:xfrm>
          <a:prstGeom prst="rect">
            <a:avLst/>
          </a:prstGeom>
          <a:noFill/>
        </p:spPr>
        <p:txBody>
          <a:bodyPr wrap="none" lIns="0" tIns="0" rIns="0" bIns="0" rtlCol="0">
            <a:spAutoFit/>
          </a:bodyPr>
          <a:lstStyle/>
          <a:p>
            <a:r>
              <a:rPr lang="en-IN" sz="2400" dirty="0">
                <a:solidFill>
                  <a:srgbClr val="FF0000"/>
                </a:solidFill>
                <a:latin typeface="Arial" panose="020B0604020202020204" pitchFamily="34" charset="0"/>
                <a:cs typeface="Arial" panose="020B0604020202020204" pitchFamily="34" charset="0"/>
              </a:rPr>
              <a:t>Factory</a:t>
            </a:r>
          </a:p>
          <a:p>
            <a:r>
              <a:rPr lang="en-IN" sz="2400" dirty="0">
                <a:solidFill>
                  <a:srgbClr val="FF0000"/>
                </a:solidFill>
                <a:latin typeface="Arial" panose="020B0604020202020204" pitchFamily="34" charset="0"/>
                <a:cs typeface="Arial" panose="020B0604020202020204" pitchFamily="34" charset="0"/>
              </a:rPr>
              <a:t>Abs Factory</a:t>
            </a:r>
          </a:p>
          <a:p>
            <a:r>
              <a:rPr lang="en-IN" sz="2400" dirty="0">
                <a:solidFill>
                  <a:schemeClr val="tx1">
                    <a:lumMod val="65000"/>
                    <a:lumOff val="35000"/>
                  </a:schemeClr>
                </a:solidFill>
                <a:latin typeface="Arial" panose="020B0604020202020204" pitchFamily="34" charset="0"/>
                <a:cs typeface="Arial" panose="020B0604020202020204" pitchFamily="34" charset="0"/>
              </a:rPr>
              <a:t>Builder</a:t>
            </a:r>
          </a:p>
          <a:p>
            <a:r>
              <a:rPr lang="en-IN" sz="2400" dirty="0">
                <a:solidFill>
                  <a:srgbClr val="FF0000"/>
                </a:solidFill>
                <a:latin typeface="Arial" panose="020B0604020202020204" pitchFamily="34" charset="0"/>
                <a:cs typeface="Arial" panose="020B0604020202020204" pitchFamily="34" charset="0"/>
              </a:rPr>
              <a:t>Prototype</a:t>
            </a:r>
          </a:p>
          <a:p>
            <a:r>
              <a:rPr lang="en-IN" sz="2400" dirty="0">
                <a:solidFill>
                  <a:srgbClr val="FF0000"/>
                </a:solidFill>
                <a:latin typeface="Arial" panose="020B0604020202020204" pitchFamily="34" charset="0"/>
                <a:cs typeface="Arial" panose="020B0604020202020204" pitchFamily="34" charset="0"/>
              </a:rPr>
              <a:t>Singleton</a:t>
            </a:r>
            <a:endParaRPr lang="en-IN" sz="3600" dirty="0">
              <a:solidFill>
                <a:srgbClr val="FF0000"/>
              </a:solidFill>
              <a:latin typeface="Arial" panose="020B0604020202020204" pitchFamily="34" charset="0"/>
              <a:cs typeface="Arial" panose="020B0604020202020204" pitchFamily="34" charset="0"/>
            </a:endParaRPr>
          </a:p>
        </p:txBody>
      </p:sp>
      <p:sp>
        <p:nvSpPr>
          <p:cNvPr id="8" name="TextBox 7"/>
          <p:cNvSpPr txBox="1"/>
          <p:nvPr/>
        </p:nvSpPr>
        <p:spPr>
          <a:xfrm>
            <a:off x="3457302" y="2808514"/>
            <a:ext cx="1473160" cy="2585323"/>
          </a:xfrm>
          <a:prstGeom prst="rect">
            <a:avLst/>
          </a:prstGeom>
          <a:noFill/>
        </p:spPr>
        <p:txBody>
          <a:bodyPr wrap="none" lIns="0" tIns="0" rIns="0" bIns="0" rtlCol="0">
            <a:spAutoFit/>
          </a:bodyPr>
          <a:lstStyle/>
          <a:p>
            <a:r>
              <a:rPr lang="en-IN" sz="2400" dirty="0">
                <a:solidFill>
                  <a:srgbClr val="FF0000"/>
                </a:solidFill>
                <a:latin typeface="Arial" panose="020B0604020202020204" pitchFamily="34" charset="0"/>
                <a:cs typeface="Arial" panose="020B0604020202020204" pitchFamily="34" charset="0"/>
              </a:rPr>
              <a:t>Adaptor</a:t>
            </a:r>
          </a:p>
          <a:p>
            <a:r>
              <a:rPr lang="en-IN" sz="2400" dirty="0">
                <a:solidFill>
                  <a:srgbClr val="FF0000"/>
                </a:solidFill>
                <a:latin typeface="Arial" panose="020B0604020202020204" pitchFamily="34" charset="0"/>
                <a:cs typeface="Arial" panose="020B0604020202020204" pitchFamily="34" charset="0"/>
              </a:rPr>
              <a:t>Bridge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Composite</a:t>
            </a:r>
          </a:p>
          <a:p>
            <a:r>
              <a:rPr lang="en-IN" sz="2400" dirty="0">
                <a:solidFill>
                  <a:schemeClr val="tx1">
                    <a:lumMod val="65000"/>
                    <a:lumOff val="35000"/>
                  </a:schemeClr>
                </a:solidFill>
                <a:latin typeface="Arial" panose="020B0604020202020204" pitchFamily="34" charset="0"/>
                <a:cs typeface="Arial" panose="020B0604020202020204" pitchFamily="34" charset="0"/>
              </a:rPr>
              <a:t>Decorator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Façade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Flyweight</a:t>
            </a:r>
          </a:p>
          <a:p>
            <a:r>
              <a:rPr lang="en-IN" sz="2400" dirty="0">
                <a:solidFill>
                  <a:srgbClr val="FF0000"/>
                </a:solidFill>
                <a:latin typeface="Arial" panose="020B0604020202020204" pitchFamily="34" charset="0"/>
                <a:cs typeface="Arial" panose="020B0604020202020204" pitchFamily="34" charset="0"/>
              </a:rPr>
              <a:t>Proxy</a:t>
            </a:r>
            <a:endParaRPr lang="en-IN" sz="3600" dirty="0">
              <a:solidFill>
                <a:srgbClr val="FF0000"/>
              </a:solidFill>
              <a:latin typeface="Arial" panose="020B0604020202020204" pitchFamily="34" charset="0"/>
              <a:cs typeface="Arial" panose="020B0604020202020204" pitchFamily="34" charset="0"/>
            </a:endParaRPr>
          </a:p>
        </p:txBody>
      </p:sp>
      <p:sp>
        <p:nvSpPr>
          <p:cNvPr id="9" name="TextBox 8"/>
          <p:cNvSpPr txBox="1"/>
          <p:nvPr/>
        </p:nvSpPr>
        <p:spPr>
          <a:xfrm>
            <a:off x="6660808" y="2808514"/>
            <a:ext cx="2455484" cy="4308872"/>
          </a:xfrm>
          <a:prstGeom prst="rect">
            <a:avLst/>
          </a:prstGeom>
          <a:noFill/>
        </p:spPr>
        <p:txBody>
          <a:bodyPr wrap="square" lIns="0" tIns="0" rIns="0" bIns="0" rtlCol="0">
            <a:spAutoFit/>
          </a:bodyPr>
          <a:lstStyle/>
          <a:p>
            <a:r>
              <a:rPr lang="en-IN" sz="2400" dirty="0">
                <a:solidFill>
                  <a:schemeClr val="tx1">
                    <a:lumMod val="65000"/>
                    <a:lumOff val="35000"/>
                  </a:schemeClr>
                </a:solidFill>
                <a:latin typeface="Arial" panose="020B0604020202020204" pitchFamily="34" charset="0"/>
                <a:cs typeface="Arial" panose="020B0604020202020204" pitchFamily="34" charset="0"/>
              </a:rPr>
              <a:t>Chain of Resp..</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Command</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Iterator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Interpreter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Mediator</a:t>
            </a:r>
          </a:p>
          <a:p>
            <a:r>
              <a:rPr lang="en-IN" sz="2400" dirty="0">
                <a:solidFill>
                  <a:schemeClr val="tx1">
                    <a:lumMod val="65000"/>
                    <a:lumOff val="35000"/>
                  </a:schemeClr>
                </a:solidFill>
                <a:latin typeface="Arial" panose="020B0604020202020204" pitchFamily="34" charset="0"/>
                <a:cs typeface="Arial" panose="020B0604020202020204" pitchFamily="34" charset="0"/>
              </a:rPr>
              <a:t>Observer</a:t>
            </a:r>
          </a:p>
          <a:p>
            <a:r>
              <a:rPr lang="en-IN" sz="2400" dirty="0" err="1">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Momento</a:t>
            </a:r>
            <a:endPar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State</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Visitor</a:t>
            </a:r>
          </a:p>
          <a:p>
            <a:r>
              <a:rPr lang="en-IN" sz="24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rPr>
              <a:t>Strategy </a:t>
            </a:r>
          </a:p>
          <a:p>
            <a:endParaRPr lang="en-IN" sz="3600" dirty="0">
              <a:gradFill>
                <a:gsLst>
                  <a:gs pos="0">
                    <a:schemeClr val="tx1">
                      <a:lumMod val="75000"/>
                      <a:lumOff val="25000"/>
                    </a:schemeClr>
                  </a:gs>
                  <a:gs pos="80000">
                    <a:schemeClr val="tx1">
                      <a:lumMod val="65000"/>
                      <a:lumOff val="35000"/>
                    </a:schemeClr>
                  </a:gs>
                </a:gsLst>
                <a:lin ang="162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43190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97784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52835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0145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S.O.L.I.D Principles</a:t>
            </a:r>
          </a:p>
        </p:txBody>
      </p:sp>
    </p:spTree>
    <p:extLst>
      <p:ext uri="{BB962C8B-B14F-4D97-AF65-F5344CB8AC3E}">
        <p14:creationId xmlns:p14="http://schemas.microsoft.com/office/powerpoint/2010/main" val="21978281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S.O.L.I.D Principles</a:t>
            </a:r>
          </a:p>
        </p:txBody>
      </p:sp>
      <p:sp>
        <p:nvSpPr>
          <p:cNvPr id="4" name="TextBox 3"/>
          <p:cNvSpPr txBox="1"/>
          <p:nvPr/>
        </p:nvSpPr>
        <p:spPr>
          <a:xfrm>
            <a:off x="300448" y="1319348"/>
            <a:ext cx="11064239" cy="4308872"/>
          </a:xfrm>
          <a:prstGeom prst="rect">
            <a:avLst/>
          </a:prstGeom>
          <a:noFill/>
        </p:spPr>
        <p:txBody>
          <a:bodyPr wrap="square" lIns="0" tIns="0" rIns="0" bIns="0" rtlCol="0">
            <a:spAutoFit/>
          </a:bodyPr>
          <a:lstStyle/>
          <a:p>
            <a:r>
              <a:rPr lang="en-US" sz="2800" dirty="0"/>
              <a:t>SOLID are five basic principles which helps to create good software architecture. </a:t>
            </a:r>
          </a:p>
          <a:p>
            <a:endParaRPr lang="en-US" sz="2800" dirty="0"/>
          </a:p>
          <a:p>
            <a:r>
              <a:rPr lang="en-US" sz="2800" dirty="0">
                <a:solidFill>
                  <a:srgbClr val="FF0000"/>
                </a:solidFill>
              </a:rPr>
              <a:t>SOLID</a:t>
            </a:r>
            <a:r>
              <a:rPr lang="en-US" sz="2800" dirty="0"/>
              <a:t> is an acronym where:-</a:t>
            </a:r>
          </a:p>
          <a:p>
            <a:endParaRPr lang="en-US" sz="2800" dirty="0"/>
          </a:p>
          <a:p>
            <a:r>
              <a:rPr lang="en-US" sz="2800" dirty="0">
                <a:solidFill>
                  <a:srgbClr val="FF0000"/>
                </a:solidFill>
              </a:rPr>
              <a:t>S</a:t>
            </a:r>
            <a:r>
              <a:rPr lang="en-US" sz="2800" dirty="0"/>
              <a:t> stands for SRP (Single responsibility principle)</a:t>
            </a:r>
          </a:p>
          <a:p>
            <a:r>
              <a:rPr lang="en-US" sz="2800" dirty="0">
                <a:solidFill>
                  <a:srgbClr val="FF0000"/>
                </a:solidFill>
              </a:rPr>
              <a:t>O</a:t>
            </a:r>
            <a:r>
              <a:rPr lang="en-US" sz="2800" dirty="0"/>
              <a:t> stands for OCP (Open closed principle)</a:t>
            </a:r>
          </a:p>
          <a:p>
            <a:r>
              <a:rPr lang="en-US" sz="2800" dirty="0">
                <a:solidFill>
                  <a:srgbClr val="FF0000"/>
                </a:solidFill>
              </a:rPr>
              <a:t>L </a:t>
            </a:r>
            <a:r>
              <a:rPr lang="en-US" sz="2800" dirty="0"/>
              <a:t>stands for LSP (</a:t>
            </a:r>
            <a:r>
              <a:rPr lang="en-US" sz="2800" dirty="0" err="1"/>
              <a:t>Liskov</a:t>
            </a:r>
            <a:r>
              <a:rPr lang="en-US" sz="2800" dirty="0"/>
              <a:t> substitution principle)</a:t>
            </a:r>
          </a:p>
          <a:p>
            <a:r>
              <a:rPr lang="en-US" sz="2800" dirty="0">
                <a:solidFill>
                  <a:srgbClr val="FF0000"/>
                </a:solidFill>
              </a:rPr>
              <a:t>I</a:t>
            </a:r>
            <a:r>
              <a:rPr lang="en-US" sz="2800" dirty="0"/>
              <a:t> stands for ISP ( Interface segregation principle)</a:t>
            </a:r>
          </a:p>
          <a:p>
            <a:r>
              <a:rPr lang="en-US" sz="2800" dirty="0">
                <a:solidFill>
                  <a:srgbClr val="FF0000"/>
                </a:solidFill>
              </a:rPr>
              <a:t>D</a:t>
            </a:r>
            <a:r>
              <a:rPr lang="en-US" sz="2800" dirty="0"/>
              <a:t> stands for DIP ( Dependency inversion principle)</a:t>
            </a:r>
          </a:p>
        </p:txBody>
      </p:sp>
    </p:spTree>
    <p:extLst>
      <p:ext uri="{BB962C8B-B14F-4D97-AF65-F5344CB8AC3E}">
        <p14:creationId xmlns:p14="http://schemas.microsoft.com/office/powerpoint/2010/main" val="20290855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S.O.L.I.D Principles</a:t>
            </a:r>
          </a:p>
        </p:txBody>
      </p:sp>
      <p:sp>
        <p:nvSpPr>
          <p:cNvPr id="4" name="TextBox 3"/>
          <p:cNvSpPr txBox="1"/>
          <p:nvPr/>
        </p:nvSpPr>
        <p:spPr>
          <a:xfrm>
            <a:off x="300448" y="1166943"/>
            <a:ext cx="11681211" cy="5970865"/>
          </a:xfrm>
          <a:prstGeom prst="rect">
            <a:avLst/>
          </a:prstGeom>
          <a:noFill/>
        </p:spPr>
        <p:txBody>
          <a:bodyPr wrap="square" lIns="0" tIns="0" rIns="0" bIns="0" rtlCol="0">
            <a:spAutoFit/>
          </a:bodyPr>
          <a:lstStyle/>
          <a:p>
            <a:r>
              <a:rPr lang="en-US" sz="2800" dirty="0">
                <a:solidFill>
                  <a:srgbClr val="FF0000"/>
                </a:solidFill>
              </a:rPr>
              <a:t>S</a:t>
            </a:r>
            <a:r>
              <a:rPr lang="en-US" sz="2800" dirty="0"/>
              <a:t> stands for SRP (Single responsibility principle)</a:t>
            </a:r>
          </a:p>
          <a:p>
            <a:r>
              <a:rPr lang="en-US" sz="2800" dirty="0">
                <a:solidFill>
                  <a:schemeClr val="accent1">
                    <a:lumMod val="50000"/>
                  </a:schemeClr>
                </a:solidFill>
              </a:rPr>
              <a:t>-Concerned about single focused purpose</a:t>
            </a:r>
          </a:p>
          <a:p>
            <a:r>
              <a:rPr lang="en-US" sz="2800" dirty="0">
                <a:solidFill>
                  <a:srgbClr val="FF0000"/>
                </a:solidFill>
              </a:rPr>
              <a:t>O</a:t>
            </a:r>
            <a:r>
              <a:rPr lang="en-US" sz="2800" dirty="0"/>
              <a:t> stands for OCP (Open closed principle)</a:t>
            </a:r>
          </a:p>
          <a:p>
            <a:r>
              <a:rPr lang="en-US" sz="2800" dirty="0">
                <a:solidFill>
                  <a:schemeClr val="accent1">
                    <a:lumMod val="50000"/>
                  </a:schemeClr>
                </a:solidFill>
              </a:rPr>
              <a:t>-Open for extension but Closed for modification</a:t>
            </a:r>
            <a:endParaRPr lang="en-US" sz="2800" dirty="0"/>
          </a:p>
          <a:p>
            <a:r>
              <a:rPr lang="en-US" sz="2800" dirty="0">
                <a:solidFill>
                  <a:srgbClr val="FF0000"/>
                </a:solidFill>
              </a:rPr>
              <a:t>L </a:t>
            </a:r>
            <a:r>
              <a:rPr lang="en-US" sz="2800" dirty="0"/>
              <a:t>stands for LSP (</a:t>
            </a:r>
            <a:r>
              <a:rPr lang="en-US" sz="2800" dirty="0" err="1"/>
              <a:t>Liskov</a:t>
            </a:r>
            <a:r>
              <a:rPr lang="en-US" sz="2800" dirty="0"/>
              <a:t> substitution principle)</a:t>
            </a:r>
          </a:p>
          <a:p>
            <a:r>
              <a:rPr lang="en-US" sz="4000" dirty="0">
                <a:solidFill>
                  <a:schemeClr val="accent1">
                    <a:lumMod val="50000"/>
                  </a:schemeClr>
                </a:solidFill>
              </a:rPr>
              <a:t>-</a:t>
            </a:r>
            <a:r>
              <a:rPr lang="en-US" sz="2800" dirty="0">
                <a:solidFill>
                  <a:schemeClr val="accent1">
                    <a:lumMod val="50000"/>
                  </a:schemeClr>
                </a:solidFill>
              </a:rPr>
              <a:t>the parent cannot replace the child object seamlessly</a:t>
            </a:r>
            <a:endParaRPr lang="en-US" sz="4000" dirty="0">
              <a:solidFill>
                <a:schemeClr val="accent1">
                  <a:lumMod val="50000"/>
                </a:schemeClr>
              </a:solidFill>
            </a:endParaRPr>
          </a:p>
          <a:p>
            <a:r>
              <a:rPr lang="en-US" sz="2800" dirty="0">
                <a:solidFill>
                  <a:srgbClr val="FF0000"/>
                </a:solidFill>
              </a:rPr>
              <a:t>I</a:t>
            </a:r>
            <a:r>
              <a:rPr lang="en-US" sz="2800" dirty="0"/>
              <a:t> stands for ISP ( Interface segregation principle)</a:t>
            </a:r>
          </a:p>
          <a:p>
            <a:r>
              <a:rPr lang="en-US" sz="4000" dirty="0">
                <a:solidFill>
                  <a:schemeClr val="accent1">
                    <a:lumMod val="50000"/>
                  </a:schemeClr>
                </a:solidFill>
              </a:rPr>
              <a:t>-</a:t>
            </a:r>
            <a:r>
              <a:rPr lang="en-US" sz="2800" dirty="0">
                <a:solidFill>
                  <a:schemeClr val="accent1">
                    <a:lumMod val="50000"/>
                  </a:schemeClr>
                </a:solidFill>
              </a:rPr>
              <a:t>any Interface should not force any method to class which is implementing it</a:t>
            </a:r>
            <a:endParaRPr lang="en-US" sz="2800" dirty="0"/>
          </a:p>
          <a:p>
            <a:r>
              <a:rPr lang="en-US" sz="2800" dirty="0">
                <a:solidFill>
                  <a:srgbClr val="FF0000"/>
                </a:solidFill>
              </a:rPr>
              <a:t>D</a:t>
            </a:r>
            <a:r>
              <a:rPr lang="en-US" sz="2800" dirty="0"/>
              <a:t> stands for DIP ( Dependency inversion principle)</a:t>
            </a:r>
          </a:p>
          <a:p>
            <a:r>
              <a:rPr lang="en-US" sz="2800" dirty="0">
                <a:solidFill>
                  <a:schemeClr val="accent1">
                    <a:lumMod val="50000"/>
                  </a:schemeClr>
                </a:solidFill>
              </a:rPr>
              <a:t>-Objects should be loosely coupled and injection should happen at runtime</a:t>
            </a:r>
            <a:endParaRPr lang="en-US" sz="2800" dirty="0"/>
          </a:p>
          <a:p>
            <a:endParaRPr lang="en-US" sz="2800" dirty="0"/>
          </a:p>
        </p:txBody>
      </p:sp>
    </p:spTree>
    <p:extLst>
      <p:ext uri="{BB962C8B-B14F-4D97-AF65-F5344CB8AC3E}">
        <p14:creationId xmlns:p14="http://schemas.microsoft.com/office/powerpoint/2010/main" val="2350020106"/>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6042</TotalTime>
  <Words>1078</Words>
  <Application>Microsoft Office PowerPoint</Application>
  <PresentationFormat>Custom</PresentationFormat>
  <Paragraphs>178</Paragraphs>
  <Slides>62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499</cp:revision>
  <dcterms:created xsi:type="dcterms:W3CDTF">2012-02-07T06:07:07Z</dcterms:created>
  <dcterms:modified xsi:type="dcterms:W3CDTF">2018-07-09T11:32:17Z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