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17"/>
  </p:notesMasterIdLst>
  <p:handoutMasterIdLst>
    <p:handoutMasterId r:id="rId18"/>
  </p:handoutMasterIdLst>
  <p:sldIdLst>
    <p:sldId id="448" r:id="rId6"/>
    <p:sldId id="449" r:id="rId7"/>
    <p:sldId id="476" r:id="rId8"/>
    <p:sldId id="477" r:id="rId9"/>
    <p:sldId id="478" r:id="rId10"/>
    <p:sldId id="451" r:id="rId11"/>
    <p:sldId id="452" r:id="rId12"/>
    <p:sldId id="479" r:id="rId13"/>
    <p:sldId id="662" r:id="rId14"/>
    <p:sldId id="663" r:id="rId15"/>
    <p:sldId id="664"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8" autoAdjust="0"/>
    <p:restoredTop sz="94055" autoAdjust="0"/>
  </p:normalViewPr>
  <p:slideViewPr>
    <p:cSldViewPr snapToGrid="0">
      <p:cViewPr varScale="1">
        <p:scale>
          <a:sx n="68" d="100"/>
          <a:sy n="68" d="100"/>
        </p:scale>
        <p:origin x="558" y="6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11/24/2017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11/24/2017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SINGLETON Pattern</a:t>
            </a:r>
          </a:p>
        </p:txBody>
      </p:sp>
      <p:sp>
        <p:nvSpPr>
          <p:cNvPr id="4" name="TextBox 3"/>
          <p:cNvSpPr txBox="1"/>
          <p:nvPr/>
        </p:nvSpPr>
        <p:spPr>
          <a:xfrm>
            <a:off x="300448" y="1319348"/>
            <a:ext cx="11064239" cy="2462213"/>
          </a:xfrm>
          <a:prstGeom prst="rect">
            <a:avLst/>
          </a:prstGeom>
          <a:noFill/>
        </p:spPr>
        <p:txBody>
          <a:bodyPr wrap="square" lIns="0" tIns="0" rIns="0" bIns="0" rtlCol="0">
            <a:spAutoFit/>
          </a:bodyPr>
          <a:lstStyle/>
          <a:p>
            <a:r>
              <a:rPr lang="en-IN" sz="4000" dirty="0">
                <a:latin typeface="+mj-lt"/>
              </a:rPr>
              <a:t>Singleton pattern is one of the simplest design patterns [creational pattern]. This pattern ensures that a class has only one instance and provides a global point of access to it.</a:t>
            </a:r>
            <a:endParaRPr lang="en-IN" sz="7200" dirty="0">
              <a:gradFill>
                <a:gsLst>
                  <a:gs pos="0">
                    <a:schemeClr val="tx1">
                      <a:lumMod val="75000"/>
                      <a:lumOff val="25000"/>
                    </a:schemeClr>
                  </a:gs>
                  <a:gs pos="80000">
                    <a:schemeClr val="tx1">
                      <a:lumMod val="65000"/>
                      <a:lumOff val="35000"/>
                    </a:schemeClr>
                  </a:gs>
                </a:gsLst>
                <a:lin ang="16200000" scaled="0"/>
              </a:gradFill>
              <a:latin typeface="+mj-lt"/>
            </a:endParaRPr>
          </a:p>
        </p:txBody>
      </p:sp>
      <p:sp>
        <p:nvSpPr>
          <p:cNvPr id="5" name="TextBox 4"/>
          <p:cNvSpPr txBox="1"/>
          <p:nvPr/>
        </p:nvSpPr>
        <p:spPr>
          <a:xfrm>
            <a:off x="300448" y="4116677"/>
            <a:ext cx="11103428" cy="1846659"/>
          </a:xfrm>
          <a:prstGeom prst="rect">
            <a:avLst/>
          </a:prstGeom>
          <a:noFill/>
        </p:spPr>
        <p:txBody>
          <a:bodyPr wrap="square" lIns="0" tIns="0" rIns="0" bIns="0" rtlCol="0">
            <a:spAutoFit/>
          </a:bodyPr>
          <a:lstStyle/>
          <a:p>
            <a:r>
              <a:rPr lang="en-IN" sz="4000" dirty="0">
                <a:latin typeface="+mj-lt"/>
              </a:rPr>
              <a:t>The Singleton pattern simply uses a </a:t>
            </a:r>
            <a:r>
              <a:rPr lang="en-IN" sz="4000" dirty="0">
                <a:solidFill>
                  <a:srgbClr val="FF0000"/>
                </a:solidFill>
                <a:latin typeface="+mj-lt"/>
              </a:rPr>
              <a:t>private constructor</a:t>
            </a:r>
            <a:r>
              <a:rPr lang="en-IN" sz="4000" dirty="0">
                <a:latin typeface="+mj-lt"/>
              </a:rPr>
              <a:t> and a </a:t>
            </a:r>
            <a:r>
              <a:rPr lang="en-IN" sz="4000" dirty="0">
                <a:solidFill>
                  <a:srgbClr val="FF0000"/>
                </a:solidFill>
                <a:latin typeface="+mj-lt"/>
              </a:rPr>
              <a:t>static </a:t>
            </a:r>
            <a:r>
              <a:rPr lang="en-IN" sz="4000" dirty="0" err="1">
                <a:solidFill>
                  <a:srgbClr val="FF0000"/>
                </a:solidFill>
                <a:latin typeface="+mj-lt"/>
              </a:rPr>
              <a:t>readonlyinstance</a:t>
            </a:r>
            <a:r>
              <a:rPr lang="en-IN" sz="4000" dirty="0">
                <a:solidFill>
                  <a:srgbClr val="FF0000"/>
                </a:solidFill>
                <a:latin typeface="+mj-lt"/>
              </a:rPr>
              <a:t> </a:t>
            </a:r>
            <a:r>
              <a:rPr lang="en-IN" sz="4000" dirty="0">
                <a:latin typeface="+mj-lt"/>
              </a:rPr>
              <a:t>variable. Thread safety is guaranteed by the compiler.</a:t>
            </a:r>
            <a:endParaRPr lang="en-IN" sz="7200" dirty="0">
              <a:gradFill>
                <a:gsLst>
                  <a:gs pos="0">
                    <a:schemeClr val="tx1">
                      <a:lumMod val="75000"/>
                      <a:lumOff val="25000"/>
                    </a:schemeClr>
                  </a:gs>
                  <a:gs pos="80000">
                    <a:schemeClr val="tx1">
                      <a:lumMod val="65000"/>
                      <a:lumOff val="35000"/>
                    </a:schemeClr>
                  </a:gs>
                </a:gsLst>
                <a:lin ang="16200000" scaled="0"/>
              </a:gradFill>
              <a:latin typeface="+mj-lt"/>
            </a:endParaRPr>
          </a:p>
        </p:txBody>
      </p:sp>
    </p:spTree>
    <p:extLst>
      <p:ext uri="{BB962C8B-B14F-4D97-AF65-F5344CB8AC3E}">
        <p14:creationId xmlns:p14="http://schemas.microsoft.com/office/powerpoint/2010/main" val="2197828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30167" y="4546418"/>
            <a:ext cx="5699613" cy="1057548"/>
          </a:xfrm>
          <a:prstGeom prst="rect">
            <a:avLst/>
          </a:prstGeom>
        </p:spPr>
      </p:pic>
      <p:pic>
        <p:nvPicPr>
          <p:cNvPr id="5" name="Picture 4"/>
          <p:cNvPicPr>
            <a:picLocks noChangeAspect="1"/>
          </p:cNvPicPr>
          <p:nvPr/>
        </p:nvPicPr>
        <p:blipFill>
          <a:blip r:embed="rId3"/>
          <a:stretch>
            <a:fillRect/>
          </a:stretch>
        </p:blipFill>
        <p:spPr>
          <a:xfrm>
            <a:off x="246122" y="457200"/>
            <a:ext cx="7977487" cy="5146766"/>
          </a:xfrm>
          <a:prstGeom prst="rect">
            <a:avLst/>
          </a:prstGeom>
        </p:spPr>
      </p:pic>
    </p:spTree>
    <p:extLst>
      <p:ext uri="{BB962C8B-B14F-4D97-AF65-F5344CB8AC3E}">
        <p14:creationId xmlns:p14="http://schemas.microsoft.com/office/powerpoint/2010/main" val="26864013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470263"/>
            <a:ext cx="9117875" cy="615553"/>
          </a:xfrm>
          <a:prstGeom prst="rect">
            <a:avLst/>
          </a:prstGeom>
          <a:noFill/>
        </p:spPr>
        <p:txBody>
          <a:bodyPr wrap="squar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Where can we use this pattern ?</a:t>
            </a:r>
          </a:p>
        </p:txBody>
      </p:sp>
    </p:spTree>
    <p:extLst>
      <p:ext uri="{BB962C8B-B14F-4D97-AF65-F5344CB8AC3E}">
        <p14:creationId xmlns:p14="http://schemas.microsoft.com/office/powerpoint/2010/main" val="22178672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3056709" y="418011"/>
            <a:ext cx="6257108" cy="1776549"/>
          </a:xfrm>
          <a:prstGeom prst="ellips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TextBox 6"/>
          <p:cNvSpPr txBox="1"/>
          <p:nvPr/>
        </p:nvSpPr>
        <p:spPr>
          <a:xfrm>
            <a:off x="4674900" y="867659"/>
            <a:ext cx="3295046" cy="615553"/>
          </a:xfrm>
          <a:prstGeom prst="rect">
            <a:avLst/>
          </a:prstGeom>
          <a:solidFill>
            <a:schemeClr val="tx2">
              <a:lumMod val="75000"/>
            </a:schemeClr>
          </a:solidFill>
        </p:spPr>
        <p:txBody>
          <a:bodyPr wrap="square" lIns="0" tIns="0" rIns="0" bIns="0" rtlCol="0">
            <a:spAutoFit/>
          </a:bodyPr>
          <a:lstStyle/>
          <a:p>
            <a:pPr algn="ctr"/>
            <a:r>
              <a:rPr lang="en-IN" sz="4000" dirty="0">
                <a:solidFill>
                  <a:schemeClr val="bg1"/>
                </a:solidFill>
                <a:latin typeface="Segoe UI Light" pitchFamily="34" charset="0"/>
              </a:rPr>
              <a:t>Service/Server</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p:txBody>
      </p:sp>
      <p:sp>
        <p:nvSpPr>
          <p:cNvPr id="8" name="Oval 7"/>
          <p:cNvSpPr/>
          <p:nvPr/>
        </p:nvSpPr>
        <p:spPr bwMode="auto">
          <a:xfrm>
            <a:off x="1854926" y="4306389"/>
            <a:ext cx="4467497" cy="1663338"/>
          </a:xfrm>
          <a:prstGeom prst="ellips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TextBox 8"/>
          <p:cNvSpPr txBox="1"/>
          <p:nvPr/>
        </p:nvSpPr>
        <p:spPr>
          <a:xfrm>
            <a:off x="3206931" y="4737463"/>
            <a:ext cx="1772076" cy="615553"/>
          </a:xfrm>
          <a:prstGeom prst="rect">
            <a:avLst/>
          </a:prstGeom>
          <a:solidFill>
            <a:schemeClr val="tx2">
              <a:lumMod val="75000"/>
            </a:schemeClr>
          </a:solidFill>
        </p:spPr>
        <p:txBody>
          <a:bodyPr wrap="square" lIns="0" tIns="0" rIns="0" bIns="0" rtlCol="0">
            <a:spAutoFit/>
          </a:bodyPr>
          <a:lstStyle/>
          <a:p>
            <a:pPr algn="ctr"/>
            <a:r>
              <a:rPr lang="en-IN" sz="4000" dirty="0">
                <a:solidFill>
                  <a:schemeClr val="bg1"/>
                </a:solidFill>
                <a:latin typeface="Segoe UI Light" pitchFamily="34" charset="0"/>
              </a:rPr>
              <a:t>Client 1</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p:txBody>
      </p:sp>
      <p:sp>
        <p:nvSpPr>
          <p:cNvPr id="10" name="Oval 9"/>
          <p:cNvSpPr/>
          <p:nvPr/>
        </p:nvSpPr>
        <p:spPr bwMode="auto">
          <a:xfrm>
            <a:off x="6566263" y="4306389"/>
            <a:ext cx="4467497" cy="1663338"/>
          </a:xfrm>
          <a:prstGeom prst="ellipse">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TextBox 10"/>
          <p:cNvSpPr txBox="1"/>
          <p:nvPr/>
        </p:nvSpPr>
        <p:spPr>
          <a:xfrm>
            <a:off x="7918268" y="4737463"/>
            <a:ext cx="1772076" cy="615553"/>
          </a:xfrm>
          <a:prstGeom prst="rect">
            <a:avLst/>
          </a:prstGeom>
          <a:solidFill>
            <a:schemeClr val="tx2">
              <a:lumMod val="75000"/>
            </a:schemeClr>
          </a:solidFill>
        </p:spPr>
        <p:txBody>
          <a:bodyPr wrap="square" lIns="0" tIns="0" rIns="0" bIns="0" rtlCol="0">
            <a:spAutoFit/>
          </a:bodyPr>
          <a:lstStyle/>
          <a:p>
            <a:pPr algn="ctr"/>
            <a:r>
              <a:rPr lang="en-IN" sz="4000" dirty="0">
                <a:solidFill>
                  <a:schemeClr val="bg1"/>
                </a:solidFill>
                <a:latin typeface="Segoe UI Light" pitchFamily="34" charset="0"/>
              </a:rPr>
              <a:t>Client 2</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2" name="Arrow: Down 11"/>
          <p:cNvSpPr/>
          <p:nvPr/>
        </p:nvSpPr>
        <p:spPr bwMode="auto">
          <a:xfrm>
            <a:off x="4150010" y="3069771"/>
            <a:ext cx="642138" cy="1236618"/>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Arrow: Down 12"/>
          <p:cNvSpPr/>
          <p:nvPr/>
        </p:nvSpPr>
        <p:spPr bwMode="auto">
          <a:xfrm>
            <a:off x="7918268" y="3069771"/>
            <a:ext cx="642138" cy="1236618"/>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Rectangle 13"/>
          <p:cNvSpPr/>
          <p:nvPr/>
        </p:nvSpPr>
        <p:spPr bwMode="auto">
          <a:xfrm>
            <a:off x="4293325" y="2194560"/>
            <a:ext cx="4267081" cy="666206"/>
          </a:xfrm>
          <a:prstGeom prst="rect">
            <a:avLst/>
          </a:prstGeom>
          <a:noFill/>
          <a:ln w="571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TextBox 14"/>
          <p:cNvSpPr txBox="1"/>
          <p:nvPr/>
        </p:nvSpPr>
        <p:spPr>
          <a:xfrm>
            <a:off x="4423953" y="2206024"/>
            <a:ext cx="3815384" cy="615553"/>
          </a:xfrm>
          <a:prstGeom prst="rect">
            <a:avLst/>
          </a:prstGeom>
          <a:noFill/>
        </p:spPr>
        <p:txBody>
          <a:bodyPr wrap="square" lIns="0" tIns="0" rIns="0" bIns="0" rtlCol="0">
            <a:spAutoFit/>
          </a:bodyPr>
          <a:lstStyle/>
          <a:p>
            <a:pPr algn="ct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Same Instance </a:t>
            </a:r>
          </a:p>
        </p:txBody>
      </p:sp>
    </p:spTree>
    <p:extLst>
      <p:ext uri="{BB962C8B-B14F-4D97-AF65-F5344CB8AC3E}">
        <p14:creationId xmlns:p14="http://schemas.microsoft.com/office/powerpoint/2010/main" val="3658219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4090" y="116476"/>
            <a:ext cx="9194306" cy="6532517"/>
          </a:xfrm>
          <a:prstGeom prst="rect">
            <a:avLst/>
          </a:prstGeom>
        </p:spPr>
      </p:pic>
    </p:spTree>
    <p:extLst>
      <p:ext uri="{BB962C8B-B14F-4D97-AF65-F5344CB8AC3E}">
        <p14:creationId xmlns:p14="http://schemas.microsoft.com/office/powerpoint/2010/main" val="15751308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4354" y="124777"/>
            <a:ext cx="8594775" cy="6628720"/>
          </a:xfrm>
          <a:prstGeom prst="rect">
            <a:avLst/>
          </a:prstGeom>
        </p:spPr>
      </p:pic>
    </p:spTree>
    <p:extLst>
      <p:ext uri="{BB962C8B-B14F-4D97-AF65-F5344CB8AC3E}">
        <p14:creationId xmlns:p14="http://schemas.microsoft.com/office/powerpoint/2010/main" val="31991999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5649" y="5214386"/>
            <a:ext cx="10494219" cy="1231106"/>
          </a:xfrm>
          <a:prstGeom prst="rect">
            <a:avLst/>
          </a:prstGeom>
          <a:noFill/>
        </p:spPr>
        <p:txBody>
          <a:bodyPr wrap="none" lIns="0" tIns="0" rIns="0" bIns="0" rtlCol="0">
            <a:spAutoFit/>
          </a:bodyPr>
          <a:lstStyle/>
          <a:p>
            <a:r>
              <a:rPr lang="en-IN" sz="4000">
                <a:gradFill>
                  <a:gsLst>
                    <a:gs pos="0">
                      <a:schemeClr val="tx1">
                        <a:lumMod val="75000"/>
                        <a:lumOff val="25000"/>
                      </a:schemeClr>
                    </a:gs>
                    <a:gs pos="80000">
                      <a:schemeClr val="tx1">
                        <a:lumMod val="65000"/>
                        <a:lumOff val="35000"/>
                      </a:schemeClr>
                    </a:gs>
                  </a:gsLst>
                  <a:lin ang="16200000" scaled="0"/>
                </a:gradFill>
                <a:latin typeface="Segoe UI Light" pitchFamily="34" charset="0"/>
              </a:rPr>
              <a:t>Sealed </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class with static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readonly</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instance variable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p:txBody>
      </p:sp>
      <p:pic>
        <p:nvPicPr>
          <p:cNvPr id="5" name="Picture 4"/>
          <p:cNvPicPr>
            <a:picLocks noChangeAspect="1"/>
          </p:cNvPicPr>
          <p:nvPr/>
        </p:nvPicPr>
        <p:blipFill>
          <a:blip r:embed="rId2"/>
          <a:stretch>
            <a:fillRect/>
          </a:stretch>
        </p:blipFill>
        <p:spPr>
          <a:xfrm>
            <a:off x="447583" y="513397"/>
            <a:ext cx="11181388" cy="3431586"/>
          </a:xfrm>
          <a:prstGeom prst="rect">
            <a:avLst/>
          </a:prstGeom>
        </p:spPr>
      </p:pic>
    </p:spTree>
    <p:extLst>
      <p:ext uri="{BB962C8B-B14F-4D97-AF65-F5344CB8AC3E}">
        <p14:creationId xmlns:p14="http://schemas.microsoft.com/office/powerpoint/2010/main" val="24116679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28042"/>
          <a:stretch/>
        </p:blipFill>
        <p:spPr>
          <a:xfrm>
            <a:off x="291725" y="201145"/>
            <a:ext cx="6644652" cy="6414807"/>
          </a:xfrm>
          <a:prstGeom prst="rect">
            <a:avLst/>
          </a:prstGeom>
        </p:spPr>
      </p:pic>
      <p:pic>
        <p:nvPicPr>
          <p:cNvPr id="6" name="Picture 5"/>
          <p:cNvPicPr>
            <a:picLocks noChangeAspect="1"/>
          </p:cNvPicPr>
          <p:nvPr/>
        </p:nvPicPr>
        <p:blipFill>
          <a:blip r:embed="rId3"/>
          <a:stretch>
            <a:fillRect/>
          </a:stretch>
        </p:blipFill>
        <p:spPr>
          <a:xfrm>
            <a:off x="291725" y="201145"/>
            <a:ext cx="7992126" cy="5546512"/>
          </a:xfrm>
          <a:prstGeom prst="rect">
            <a:avLst/>
          </a:prstGeom>
        </p:spPr>
      </p:pic>
    </p:spTree>
    <p:extLst>
      <p:ext uri="{BB962C8B-B14F-4D97-AF65-F5344CB8AC3E}">
        <p14:creationId xmlns:p14="http://schemas.microsoft.com/office/powerpoint/2010/main" val="1381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78807" y="4520292"/>
            <a:ext cx="5699613" cy="757102"/>
          </a:xfrm>
          <a:prstGeom prst="rect">
            <a:avLst/>
          </a:prstGeom>
        </p:spPr>
      </p:pic>
      <p:pic>
        <p:nvPicPr>
          <p:cNvPr id="2" name="Picture 1"/>
          <p:cNvPicPr>
            <a:picLocks noChangeAspect="1"/>
          </p:cNvPicPr>
          <p:nvPr/>
        </p:nvPicPr>
        <p:blipFill>
          <a:blip r:embed="rId3"/>
          <a:stretch>
            <a:fillRect/>
          </a:stretch>
        </p:blipFill>
        <p:spPr>
          <a:xfrm>
            <a:off x="354103" y="225742"/>
            <a:ext cx="8728072" cy="6344875"/>
          </a:xfrm>
          <a:prstGeom prst="rect">
            <a:avLst/>
          </a:prstGeom>
        </p:spPr>
      </p:pic>
    </p:spTree>
    <p:extLst>
      <p:ext uri="{BB962C8B-B14F-4D97-AF65-F5344CB8AC3E}">
        <p14:creationId xmlns:p14="http://schemas.microsoft.com/office/powerpoint/2010/main" val="21256808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6433" y="146412"/>
            <a:ext cx="7185641" cy="6411141"/>
          </a:xfrm>
          <a:prstGeom prst="rect">
            <a:avLst/>
          </a:prstGeom>
        </p:spPr>
      </p:pic>
    </p:spTree>
    <p:extLst>
      <p:ext uri="{BB962C8B-B14F-4D97-AF65-F5344CB8AC3E}">
        <p14:creationId xmlns:p14="http://schemas.microsoft.com/office/powerpoint/2010/main" val="4227292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17104" y="4677047"/>
            <a:ext cx="5699613" cy="1057548"/>
          </a:xfrm>
          <a:prstGeom prst="rect">
            <a:avLst/>
          </a:prstGeom>
        </p:spPr>
      </p:pic>
      <p:pic>
        <p:nvPicPr>
          <p:cNvPr id="4" name="Picture 3"/>
          <p:cNvPicPr>
            <a:picLocks noChangeAspect="1"/>
          </p:cNvPicPr>
          <p:nvPr/>
        </p:nvPicPr>
        <p:blipFill>
          <a:blip r:embed="rId3"/>
          <a:stretch>
            <a:fillRect/>
          </a:stretch>
        </p:blipFill>
        <p:spPr>
          <a:xfrm>
            <a:off x="431664" y="0"/>
            <a:ext cx="5955632" cy="6858000"/>
          </a:xfrm>
          <a:prstGeom prst="rect">
            <a:avLst/>
          </a:prstGeom>
        </p:spPr>
      </p:pic>
    </p:spTree>
    <p:extLst>
      <p:ext uri="{BB962C8B-B14F-4D97-AF65-F5344CB8AC3E}">
        <p14:creationId xmlns:p14="http://schemas.microsoft.com/office/powerpoint/2010/main" val="3540845408"/>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4858</TotalTime>
  <Words>65</Words>
  <Application>Microsoft Office PowerPoint</Application>
  <PresentationFormat>Custom</PresentationFormat>
  <Paragraphs>10</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446</cp:revision>
  <dcterms:created xsi:type="dcterms:W3CDTF">2012-02-07T06:07:07Z</dcterms:created>
  <dcterms:modified xsi:type="dcterms:W3CDTF">2017-11-24T08:14:41Z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