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4"/>
  </p:notesMasterIdLst>
  <p:handoutMasterIdLst>
    <p:handoutMasterId r:id="rId65"/>
  </p:handoutMasterIdLst>
  <p:sldIdLst>
    <p:sldId id="520"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10" r:id="rId21"/>
    <p:sldId id="711" r:id="rId22"/>
    <p:sldId id="712" r:id="rId23"/>
    <p:sldId id="713" r:id="rId24"/>
    <p:sldId id="714" r:id="rId25"/>
    <p:sldId id="715" r:id="rId26"/>
    <p:sldId id="716" r:id="rId27"/>
    <p:sldId id="717" r:id="rId28"/>
    <p:sldId id="718" r:id="rId29"/>
    <p:sldId id="719" r:id="rId30"/>
    <p:sldId id="720" r:id="rId31"/>
    <p:sldId id="721" r:id="rId32"/>
    <p:sldId id="722" r:id="rId33"/>
    <p:sldId id="724" r:id="rId34"/>
    <p:sldId id="745" r:id="rId35"/>
    <p:sldId id="746" r:id="rId36"/>
    <p:sldId id="747" r:id="rId37"/>
    <p:sldId id="748" r:id="rId38"/>
    <p:sldId id="749" r:id="rId39"/>
    <p:sldId id="750" r:id="rId40"/>
    <p:sldId id="751" r:id="rId41"/>
    <p:sldId id="752" r:id="rId42"/>
    <p:sldId id="755" r:id="rId43"/>
    <p:sldId id="753" r:id="rId44"/>
    <p:sldId id="754" r:id="rId45"/>
    <p:sldId id="756" r:id="rId46"/>
    <p:sldId id="757" r:id="rId47"/>
    <p:sldId id="758" r:id="rId48"/>
    <p:sldId id="759" r:id="rId49"/>
    <p:sldId id="760" r:id="rId50"/>
    <p:sldId id="736" r:id="rId51"/>
    <p:sldId id="737" r:id="rId52"/>
    <p:sldId id="738" r:id="rId53"/>
    <p:sldId id="739" r:id="rId54"/>
    <p:sldId id="740" r:id="rId55"/>
    <p:sldId id="741" r:id="rId56"/>
    <p:sldId id="742" r:id="rId57"/>
    <p:sldId id="743" r:id="rId58"/>
    <p:sldId id="744" r:id="rId59"/>
    <p:sldId id="687" r:id="rId60"/>
    <p:sldId id="688" r:id="rId61"/>
    <p:sldId id="689" r:id="rId62"/>
    <p:sldId id="690" r:id="rId6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4"/>
            <p14:sldId id="745"/>
            <p14:sldId id="746"/>
            <p14:sldId id="747"/>
            <p14:sldId id="748"/>
            <p14:sldId id="749"/>
            <p14:sldId id="750"/>
            <p14:sldId id="751"/>
            <p14:sldId id="752"/>
            <p14:sldId id="755"/>
            <p14:sldId id="753"/>
            <p14:sldId id="754"/>
            <p14:sldId id="756"/>
            <p14:sldId id="757"/>
            <p14:sldId id="758"/>
            <p14:sldId id="759"/>
            <p14:sldId id="760"/>
            <p14:sldId id="736"/>
            <p14:sldId id="737"/>
            <p14:sldId id="738"/>
            <p14:sldId id="739"/>
            <p14:sldId id="740"/>
            <p14:sldId id="741"/>
            <p14:sldId id="742"/>
            <p14:sldId id="743"/>
            <p14:sldId id="744"/>
            <p14:sldId id="687"/>
            <p14:sldId id="688"/>
            <p14:sldId id="689"/>
            <p14:sldId id="690"/>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4/16/2019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4/16/2019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security/authentication/social/index?view=aspnetcore-2.1"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razor-pages/ui-class?view=aspnetcore-2.1" TargetMode="External"/><Relationship Id="rId2" Type="http://schemas.openxmlformats.org/officeDocument/2006/relationships/hyperlink" Target="https://docs.microsoft.com/en-us/aspnet/core/security/authentication/identity?view=aspnetcore-2.1"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Learning </a:t>
            </a:r>
            <a:r>
              <a:rPr lang="en-IN" dirty="0"/>
              <a:t>ASP.NET Core Identity</a:t>
            </a:r>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A61F5C-086F-4B38-B263-785FE2D76031}"/>
              </a:ext>
            </a:extLst>
          </p:cNvPr>
          <p:cNvPicPr>
            <a:picLocks noChangeAspect="1"/>
          </p:cNvPicPr>
          <p:nvPr/>
        </p:nvPicPr>
        <p:blipFill>
          <a:blip r:embed="rId2"/>
          <a:stretch>
            <a:fillRect/>
          </a:stretch>
        </p:blipFill>
        <p:spPr>
          <a:xfrm>
            <a:off x="247695" y="200024"/>
            <a:ext cx="5486442" cy="3744959"/>
          </a:xfrm>
          <a:prstGeom prst="rect">
            <a:avLst/>
          </a:prstGeom>
        </p:spPr>
      </p:pic>
      <p:pic>
        <p:nvPicPr>
          <p:cNvPr id="3" name="Picture 2">
            <a:extLst>
              <a:ext uri="{FF2B5EF4-FFF2-40B4-BE49-F238E27FC236}">
                <a16:creationId xmlns:a16="http://schemas.microsoft.com/office/drawing/2014/main" id="{B67D3DC9-8495-40C3-90C6-DC8D62D32333}"/>
              </a:ext>
            </a:extLst>
          </p:cNvPr>
          <p:cNvPicPr>
            <a:picLocks noChangeAspect="1"/>
          </p:cNvPicPr>
          <p:nvPr/>
        </p:nvPicPr>
        <p:blipFill>
          <a:blip r:embed="rId3"/>
          <a:stretch>
            <a:fillRect/>
          </a:stretch>
        </p:blipFill>
        <p:spPr>
          <a:xfrm>
            <a:off x="5734136" y="1300162"/>
            <a:ext cx="5890511" cy="4930821"/>
          </a:xfrm>
          <a:prstGeom prst="rect">
            <a:avLst/>
          </a:prstGeom>
        </p:spPr>
      </p:pic>
    </p:spTree>
    <p:extLst>
      <p:ext uri="{BB962C8B-B14F-4D97-AF65-F5344CB8AC3E}">
        <p14:creationId xmlns:p14="http://schemas.microsoft.com/office/powerpoint/2010/main" val="28008038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3F3C10-07BD-49AD-B764-031FB565750C}"/>
              </a:ext>
            </a:extLst>
          </p:cNvPr>
          <p:cNvPicPr>
            <a:picLocks noChangeAspect="1"/>
          </p:cNvPicPr>
          <p:nvPr/>
        </p:nvPicPr>
        <p:blipFill>
          <a:blip r:embed="rId2"/>
          <a:stretch>
            <a:fillRect/>
          </a:stretch>
        </p:blipFill>
        <p:spPr>
          <a:xfrm>
            <a:off x="711698" y="263706"/>
            <a:ext cx="6115050" cy="4057650"/>
          </a:xfrm>
          <a:prstGeom prst="rect">
            <a:avLst/>
          </a:prstGeom>
        </p:spPr>
      </p:pic>
    </p:spTree>
    <p:extLst>
      <p:ext uri="{BB962C8B-B14F-4D97-AF65-F5344CB8AC3E}">
        <p14:creationId xmlns:p14="http://schemas.microsoft.com/office/powerpoint/2010/main" val="3749193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1A0B18-E836-4090-A374-17175F58DF25}"/>
              </a:ext>
            </a:extLst>
          </p:cNvPr>
          <p:cNvPicPr>
            <a:picLocks noChangeAspect="1"/>
          </p:cNvPicPr>
          <p:nvPr/>
        </p:nvPicPr>
        <p:blipFill>
          <a:blip r:embed="rId2"/>
          <a:stretch>
            <a:fillRect/>
          </a:stretch>
        </p:blipFill>
        <p:spPr>
          <a:xfrm>
            <a:off x="299947" y="267652"/>
            <a:ext cx="11353800" cy="1933575"/>
          </a:xfrm>
          <a:prstGeom prst="rect">
            <a:avLst/>
          </a:prstGeom>
        </p:spPr>
      </p:pic>
    </p:spTree>
    <p:extLst>
      <p:ext uri="{BB962C8B-B14F-4D97-AF65-F5344CB8AC3E}">
        <p14:creationId xmlns:p14="http://schemas.microsoft.com/office/powerpoint/2010/main" val="1684833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63EC6C-6CDC-4EDB-A83C-748C407CDC1A}"/>
              </a:ext>
            </a:extLst>
          </p:cNvPr>
          <p:cNvPicPr>
            <a:picLocks noChangeAspect="1"/>
          </p:cNvPicPr>
          <p:nvPr/>
        </p:nvPicPr>
        <p:blipFill>
          <a:blip r:embed="rId2"/>
          <a:stretch>
            <a:fillRect/>
          </a:stretch>
        </p:blipFill>
        <p:spPr>
          <a:xfrm>
            <a:off x="516844" y="0"/>
            <a:ext cx="4209124" cy="5016137"/>
          </a:xfrm>
          <a:prstGeom prst="rect">
            <a:avLst/>
          </a:prstGeom>
        </p:spPr>
      </p:pic>
      <p:pic>
        <p:nvPicPr>
          <p:cNvPr id="3" name="Picture 2">
            <a:extLst>
              <a:ext uri="{FF2B5EF4-FFF2-40B4-BE49-F238E27FC236}">
                <a16:creationId xmlns:a16="http://schemas.microsoft.com/office/drawing/2014/main" id="{A576ECED-B927-4887-BC55-AABC8DEF18EB}"/>
              </a:ext>
            </a:extLst>
          </p:cNvPr>
          <p:cNvPicPr>
            <a:picLocks noChangeAspect="1"/>
          </p:cNvPicPr>
          <p:nvPr/>
        </p:nvPicPr>
        <p:blipFill>
          <a:blip r:embed="rId3"/>
          <a:stretch>
            <a:fillRect/>
          </a:stretch>
        </p:blipFill>
        <p:spPr>
          <a:xfrm>
            <a:off x="5400992" y="130220"/>
            <a:ext cx="5410200" cy="6257925"/>
          </a:xfrm>
          <a:prstGeom prst="rect">
            <a:avLst/>
          </a:prstGeom>
        </p:spPr>
      </p:pic>
    </p:spTree>
    <p:extLst>
      <p:ext uri="{BB962C8B-B14F-4D97-AF65-F5344CB8AC3E}">
        <p14:creationId xmlns:p14="http://schemas.microsoft.com/office/powerpoint/2010/main" val="38694744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5DFAD4-0D86-461E-9D8B-E380E4A8A30B}"/>
              </a:ext>
            </a:extLst>
          </p:cNvPr>
          <p:cNvPicPr>
            <a:picLocks noChangeAspect="1"/>
          </p:cNvPicPr>
          <p:nvPr/>
        </p:nvPicPr>
        <p:blipFill>
          <a:blip r:embed="rId2"/>
          <a:stretch>
            <a:fillRect/>
          </a:stretch>
        </p:blipFill>
        <p:spPr>
          <a:xfrm>
            <a:off x="288789" y="243568"/>
            <a:ext cx="10546710" cy="6457678"/>
          </a:xfrm>
          <a:prstGeom prst="rect">
            <a:avLst/>
          </a:prstGeom>
        </p:spPr>
      </p:pic>
    </p:spTree>
    <p:extLst>
      <p:ext uri="{BB962C8B-B14F-4D97-AF65-F5344CB8AC3E}">
        <p14:creationId xmlns:p14="http://schemas.microsoft.com/office/powerpoint/2010/main" val="29356640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9FAF0C-1F1E-423B-8CD7-847D9A59DE4D}"/>
              </a:ext>
            </a:extLst>
          </p:cNvPr>
          <p:cNvPicPr>
            <a:picLocks noChangeAspect="1"/>
          </p:cNvPicPr>
          <p:nvPr/>
        </p:nvPicPr>
        <p:blipFill>
          <a:blip r:embed="rId2"/>
          <a:stretch>
            <a:fillRect/>
          </a:stretch>
        </p:blipFill>
        <p:spPr>
          <a:xfrm>
            <a:off x="499699" y="175940"/>
            <a:ext cx="11016044" cy="4487500"/>
          </a:xfrm>
          <a:prstGeom prst="rect">
            <a:avLst/>
          </a:prstGeom>
        </p:spPr>
      </p:pic>
    </p:spTree>
    <p:extLst>
      <p:ext uri="{BB962C8B-B14F-4D97-AF65-F5344CB8AC3E}">
        <p14:creationId xmlns:p14="http://schemas.microsoft.com/office/powerpoint/2010/main" val="16118062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7CFF4-F898-45EF-BE50-B46FB2D7C3CA}"/>
              </a:ext>
            </a:extLst>
          </p:cNvPr>
          <p:cNvPicPr>
            <a:picLocks noChangeAspect="1"/>
          </p:cNvPicPr>
          <p:nvPr/>
        </p:nvPicPr>
        <p:blipFill>
          <a:blip r:embed="rId2"/>
          <a:stretch>
            <a:fillRect/>
          </a:stretch>
        </p:blipFill>
        <p:spPr>
          <a:xfrm>
            <a:off x="246197" y="112122"/>
            <a:ext cx="10266310" cy="6014357"/>
          </a:xfrm>
          <a:prstGeom prst="rect">
            <a:avLst/>
          </a:prstGeom>
        </p:spPr>
      </p:pic>
    </p:spTree>
    <p:extLst>
      <p:ext uri="{BB962C8B-B14F-4D97-AF65-F5344CB8AC3E}">
        <p14:creationId xmlns:p14="http://schemas.microsoft.com/office/powerpoint/2010/main" val="40002723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FDDBD-B61C-456F-95EC-A03EAF2BCC92}"/>
              </a:ext>
            </a:extLst>
          </p:cNvPr>
          <p:cNvSpPr/>
          <p:nvPr/>
        </p:nvSpPr>
        <p:spPr>
          <a:xfrm>
            <a:off x="174172" y="328638"/>
            <a:ext cx="11164388" cy="830997"/>
          </a:xfrm>
          <a:prstGeom prst="rect">
            <a:avLst/>
          </a:prstGeom>
        </p:spPr>
        <p:txBody>
          <a:bodyPr wrap="square">
            <a:spAutoFit/>
          </a:bodyPr>
          <a:lstStyle/>
          <a:p>
            <a:r>
              <a:rPr lang="en-US" sz="2400" dirty="0"/>
              <a:t>Identity is enabled by calling </a:t>
            </a:r>
            <a:r>
              <a:rPr lang="en-US" sz="2400" dirty="0" err="1">
                <a:solidFill>
                  <a:srgbClr val="FF0000"/>
                </a:solidFill>
              </a:rPr>
              <a:t>UseAuthentication</a:t>
            </a:r>
            <a:r>
              <a:rPr lang="en-US" sz="2400" dirty="0"/>
              <a:t>. </a:t>
            </a:r>
          </a:p>
          <a:p>
            <a:r>
              <a:rPr lang="en-US" sz="2400" dirty="0" err="1"/>
              <a:t>UseAuthentication</a:t>
            </a:r>
            <a:r>
              <a:rPr lang="en-US" sz="2400" dirty="0"/>
              <a:t> adds authentication middleware to the request pipeline.</a:t>
            </a:r>
            <a:endParaRPr lang="en-IN" sz="2400" dirty="0"/>
          </a:p>
        </p:txBody>
      </p:sp>
      <p:pic>
        <p:nvPicPr>
          <p:cNvPr id="5" name="Picture 4">
            <a:extLst>
              <a:ext uri="{FF2B5EF4-FFF2-40B4-BE49-F238E27FC236}">
                <a16:creationId xmlns:a16="http://schemas.microsoft.com/office/drawing/2014/main" id="{95864A1E-F685-4589-BA62-85D24C90E1E4}"/>
              </a:ext>
            </a:extLst>
          </p:cNvPr>
          <p:cNvPicPr>
            <a:picLocks noChangeAspect="1"/>
          </p:cNvPicPr>
          <p:nvPr/>
        </p:nvPicPr>
        <p:blipFill>
          <a:blip r:embed="rId2"/>
          <a:stretch>
            <a:fillRect/>
          </a:stretch>
        </p:blipFill>
        <p:spPr>
          <a:xfrm>
            <a:off x="379412" y="1176312"/>
            <a:ext cx="5943600" cy="5353050"/>
          </a:xfrm>
          <a:prstGeom prst="rect">
            <a:avLst/>
          </a:prstGeom>
        </p:spPr>
      </p:pic>
    </p:spTree>
    <p:extLst>
      <p:ext uri="{BB962C8B-B14F-4D97-AF65-F5344CB8AC3E}">
        <p14:creationId xmlns:p14="http://schemas.microsoft.com/office/powerpoint/2010/main" val="41243224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7351B-2C85-4FED-8DAF-5B5FB8846F3B}"/>
              </a:ext>
            </a:extLst>
          </p:cNvPr>
          <p:cNvSpPr txBox="1"/>
          <p:nvPr/>
        </p:nvSpPr>
        <p:spPr>
          <a:xfrm>
            <a:off x="418011" y="156754"/>
            <a:ext cx="7720703" cy="492443"/>
          </a:xfrm>
          <a:prstGeom prst="rect">
            <a:avLst/>
          </a:prstGeom>
          <a:noFill/>
        </p:spPr>
        <p:txBody>
          <a:bodyPr wrap="none" lIns="0" tIns="0" rIns="0" bIns="0" rtlCol="0">
            <a:spAutoFit/>
          </a:bodyPr>
          <a:lstStyle/>
          <a:p>
            <a:r>
              <a:rPr lang="en-IN" sz="3200" dirty="0">
                <a:solidFill>
                  <a:srgbClr val="FF0000"/>
                </a:solidFill>
                <a:latin typeface="Segoe UI Light" pitchFamily="34" charset="0"/>
              </a:rPr>
              <a:t>You can add your customization into services</a:t>
            </a:r>
          </a:p>
        </p:txBody>
      </p:sp>
      <p:pic>
        <p:nvPicPr>
          <p:cNvPr id="3" name="Picture 2">
            <a:extLst>
              <a:ext uri="{FF2B5EF4-FFF2-40B4-BE49-F238E27FC236}">
                <a16:creationId xmlns:a16="http://schemas.microsoft.com/office/drawing/2014/main" id="{87BCE6CF-2CA0-435D-BD1C-15E72699458C}"/>
              </a:ext>
            </a:extLst>
          </p:cNvPr>
          <p:cNvPicPr>
            <a:picLocks noChangeAspect="1"/>
          </p:cNvPicPr>
          <p:nvPr/>
        </p:nvPicPr>
        <p:blipFill>
          <a:blip r:embed="rId2"/>
          <a:stretch>
            <a:fillRect/>
          </a:stretch>
        </p:blipFill>
        <p:spPr>
          <a:xfrm>
            <a:off x="833039" y="964882"/>
            <a:ext cx="7305675" cy="4562475"/>
          </a:xfrm>
          <a:prstGeom prst="rect">
            <a:avLst/>
          </a:prstGeom>
        </p:spPr>
      </p:pic>
    </p:spTree>
    <p:extLst>
      <p:ext uri="{BB962C8B-B14F-4D97-AF65-F5344CB8AC3E}">
        <p14:creationId xmlns:p14="http://schemas.microsoft.com/office/powerpoint/2010/main" val="37931596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272B03-A9BC-450D-814B-310912C2A890}"/>
              </a:ext>
            </a:extLst>
          </p:cNvPr>
          <p:cNvPicPr>
            <a:picLocks noChangeAspect="1"/>
          </p:cNvPicPr>
          <p:nvPr/>
        </p:nvPicPr>
        <p:blipFill>
          <a:blip r:embed="rId2"/>
          <a:stretch>
            <a:fillRect/>
          </a:stretch>
        </p:blipFill>
        <p:spPr>
          <a:xfrm>
            <a:off x="558209" y="58783"/>
            <a:ext cx="8260563" cy="6263640"/>
          </a:xfrm>
          <a:prstGeom prst="rect">
            <a:avLst/>
          </a:prstGeom>
        </p:spPr>
      </p:pic>
    </p:spTree>
    <p:extLst>
      <p:ext uri="{BB962C8B-B14F-4D97-AF65-F5344CB8AC3E}">
        <p14:creationId xmlns:p14="http://schemas.microsoft.com/office/powerpoint/2010/main" val="4098491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C648E2-8BF3-4FF2-BC68-B416AC0C8B92}"/>
              </a:ext>
            </a:extLst>
          </p:cNvPr>
          <p:cNvSpPr/>
          <p:nvPr/>
        </p:nvSpPr>
        <p:spPr>
          <a:xfrm>
            <a:off x="409303" y="312731"/>
            <a:ext cx="11582400" cy="3046988"/>
          </a:xfrm>
          <a:prstGeom prst="rect">
            <a:avLst/>
          </a:prstGeom>
        </p:spPr>
        <p:txBody>
          <a:bodyPr wrap="square">
            <a:spAutoFit/>
          </a:bodyPr>
          <a:lstStyle/>
          <a:p>
            <a:r>
              <a:rPr lang="en-US" sz="2400" dirty="0">
                <a:solidFill>
                  <a:srgbClr val="000000"/>
                </a:solidFill>
                <a:latin typeface="Segoe UI" panose="020B0502040204020203" pitchFamily="34" charset="0"/>
              </a:rPr>
              <a:t>ASP.NET Core Identity is a </a:t>
            </a:r>
            <a:r>
              <a:rPr lang="en-US" sz="2400" dirty="0">
                <a:solidFill>
                  <a:srgbClr val="FF0000"/>
                </a:solidFill>
                <a:latin typeface="Segoe UI" panose="020B0502040204020203" pitchFamily="34" charset="0"/>
              </a:rPr>
              <a:t>membership system </a:t>
            </a:r>
            <a:r>
              <a:rPr lang="en-US" sz="2400" dirty="0">
                <a:solidFill>
                  <a:srgbClr val="000000"/>
                </a:solidFill>
                <a:latin typeface="Segoe UI" panose="020B0502040204020203" pitchFamily="34" charset="0"/>
              </a:rPr>
              <a:t>that adds login functionality to ASP.NET Core apps. Users can create an account with the login information stored in Identity or they can use an external login provider. Supported external login providers include </a:t>
            </a:r>
            <a:r>
              <a:rPr lang="en-US" sz="2400" u="sng" dirty="0">
                <a:solidFill>
                  <a:srgbClr val="FF0000"/>
                </a:solidFill>
                <a:latin typeface="Segoe UI" panose="020B0502040204020203" pitchFamily="34" charset="0"/>
                <a:hlinkClick r:id="rId2">
                  <a:extLst>
                    <a:ext uri="{A12FA001-AC4F-418D-AE19-62706E023703}">
                      <ahyp:hlinkClr xmlns:ahyp="http://schemas.microsoft.com/office/drawing/2018/hyperlinkcolor" val="tx"/>
                    </a:ext>
                  </a:extLst>
                </a:hlinkClick>
              </a:rPr>
              <a:t>Facebook, Google, Microsoft Account, and Twitter</a:t>
            </a:r>
            <a:r>
              <a:rPr lang="en-US" sz="2400" dirty="0">
                <a:solidFill>
                  <a:srgbClr val="000000"/>
                </a:solidFill>
                <a:latin typeface="Segoe UI" panose="020B0502040204020203" pitchFamily="34" charset="0"/>
              </a:rPr>
              <a:t>.</a:t>
            </a:r>
          </a:p>
          <a:p>
            <a:endParaRPr lang="en-US"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Identity can be configured using a SQL Server database to store user names, passwords, and profile data. Alternatively, another persistent store can be used, for example, </a:t>
            </a:r>
            <a:r>
              <a:rPr lang="en-US" sz="2400" dirty="0">
                <a:solidFill>
                  <a:srgbClr val="FF0000"/>
                </a:solidFill>
                <a:latin typeface="Segoe UI" panose="020B0502040204020203" pitchFamily="34" charset="0"/>
              </a:rPr>
              <a:t>Azure Table Storage</a:t>
            </a:r>
            <a:r>
              <a:rPr lang="en-US" sz="2400" dirty="0">
                <a:solidFill>
                  <a:srgbClr val="000000"/>
                </a:solidFill>
                <a:latin typeface="Segoe UI" panose="020B0502040204020203" pitchFamily="34" charset="0"/>
              </a:rPr>
              <a:t>.</a:t>
            </a:r>
          </a:p>
        </p:txBody>
      </p:sp>
    </p:spTree>
    <p:extLst>
      <p:ext uri="{BB962C8B-B14F-4D97-AF65-F5344CB8AC3E}">
        <p14:creationId xmlns:p14="http://schemas.microsoft.com/office/powerpoint/2010/main" val="10063900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BE1A5A-420C-4F34-95E7-95D3F7A6AE79}"/>
              </a:ext>
            </a:extLst>
          </p:cNvPr>
          <p:cNvPicPr>
            <a:picLocks noChangeAspect="1"/>
          </p:cNvPicPr>
          <p:nvPr/>
        </p:nvPicPr>
        <p:blipFill>
          <a:blip r:embed="rId2"/>
          <a:stretch>
            <a:fillRect/>
          </a:stretch>
        </p:blipFill>
        <p:spPr>
          <a:xfrm>
            <a:off x="429622" y="155665"/>
            <a:ext cx="9887003" cy="6049191"/>
          </a:xfrm>
          <a:prstGeom prst="rect">
            <a:avLst/>
          </a:prstGeom>
        </p:spPr>
      </p:pic>
    </p:spTree>
    <p:extLst>
      <p:ext uri="{BB962C8B-B14F-4D97-AF65-F5344CB8AC3E}">
        <p14:creationId xmlns:p14="http://schemas.microsoft.com/office/powerpoint/2010/main" val="37021624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E36A8-0F95-47C5-AD38-593481631CBD}"/>
              </a:ext>
            </a:extLst>
          </p:cNvPr>
          <p:cNvSpPr/>
          <p:nvPr/>
        </p:nvSpPr>
        <p:spPr>
          <a:xfrm>
            <a:off x="418368" y="370505"/>
            <a:ext cx="5463483" cy="461665"/>
          </a:xfrm>
          <a:prstGeom prst="rect">
            <a:avLst/>
          </a:prstGeom>
        </p:spPr>
        <p:txBody>
          <a:bodyPr wrap="none">
            <a:spAutoFit/>
          </a:bodyPr>
          <a:lstStyle/>
          <a:p>
            <a:r>
              <a:rPr lang="en-US" sz="2400" b="1" dirty="0">
                <a:solidFill>
                  <a:srgbClr val="000000"/>
                </a:solidFill>
                <a:latin typeface="Segoe UI" panose="020B0502040204020203" pitchFamily="34" charset="0"/>
              </a:rPr>
              <a:t>Scaffold Register, Login, and </a:t>
            </a:r>
            <a:r>
              <a:rPr lang="en-US" sz="2400" b="1" dirty="0" err="1">
                <a:solidFill>
                  <a:srgbClr val="000000"/>
                </a:solidFill>
                <a:latin typeface="Segoe UI" panose="020B0502040204020203" pitchFamily="34" charset="0"/>
              </a:rPr>
              <a:t>LogOut</a:t>
            </a:r>
            <a:endParaRPr lang="en-US" sz="2400" b="1" dirty="0">
              <a:solidFill>
                <a:srgbClr val="000000"/>
              </a:solidFill>
              <a:latin typeface="Segoe UI" panose="020B0502040204020203" pitchFamily="34" charset="0"/>
            </a:endParaRPr>
          </a:p>
        </p:txBody>
      </p:sp>
      <p:sp>
        <p:nvSpPr>
          <p:cNvPr id="3" name="Rectangle 2">
            <a:extLst>
              <a:ext uri="{FF2B5EF4-FFF2-40B4-BE49-F238E27FC236}">
                <a16:creationId xmlns:a16="http://schemas.microsoft.com/office/drawing/2014/main" id="{F728340D-7898-40F3-9075-4C2734BF1802}"/>
              </a:ext>
            </a:extLst>
          </p:cNvPr>
          <p:cNvSpPr/>
          <p:nvPr/>
        </p:nvSpPr>
        <p:spPr>
          <a:xfrm>
            <a:off x="418368" y="1114923"/>
            <a:ext cx="11403518" cy="1569660"/>
          </a:xfrm>
          <a:prstGeom prst="rect">
            <a:avLst/>
          </a:prstGeom>
        </p:spPr>
        <p:txBody>
          <a:bodyPr wrap="square">
            <a:spAutoFit/>
          </a:bodyPr>
          <a:lstStyle/>
          <a:p>
            <a:r>
              <a:rPr lang="en-US" sz="2400" dirty="0">
                <a:solidFill>
                  <a:srgbClr val="000000"/>
                </a:solidFill>
                <a:latin typeface="Segoe UI" panose="020B0502040204020203" pitchFamily="34" charset="0"/>
              </a:rPr>
              <a:t>ASP.NET Core 2.1 and later provides </a:t>
            </a:r>
            <a:r>
              <a:rPr lang="en-US" sz="2400" u="sng" dirty="0">
                <a:solidFill>
                  <a:srgbClr val="FF0000"/>
                </a:solidFill>
                <a:latin typeface="Segoe UI" panose="020B0502040204020203" pitchFamily="34" charset="0"/>
                <a:hlinkClick r:id="rId2">
                  <a:extLst>
                    <a:ext uri="{A12FA001-AC4F-418D-AE19-62706E023703}">
                      <ahyp:hlinkClr xmlns:ahyp="http://schemas.microsoft.com/office/drawing/2018/hyperlinkcolor" val="tx"/>
                    </a:ext>
                  </a:extLst>
                </a:hlinkClick>
              </a:rPr>
              <a:t>ASP.NET Core Identity</a:t>
            </a:r>
            <a:r>
              <a:rPr lang="en-US" sz="2400" dirty="0">
                <a:solidFill>
                  <a:srgbClr val="000000"/>
                </a:solidFill>
                <a:latin typeface="Segoe UI" panose="020B0502040204020203" pitchFamily="34" charset="0"/>
              </a:rPr>
              <a:t> as a </a:t>
            </a:r>
            <a:r>
              <a:rPr lang="en-US" sz="2400" u="sng" dirty="0">
                <a:solidFill>
                  <a:srgbClr val="FF0000"/>
                </a:solidFill>
                <a:latin typeface="Segoe UI" panose="020B0502040204020203" pitchFamily="34" charset="0"/>
                <a:hlinkClick r:id="rId3">
                  <a:extLst>
                    <a:ext uri="{A12FA001-AC4F-418D-AE19-62706E023703}">
                      <ahyp:hlinkClr xmlns:ahyp="http://schemas.microsoft.com/office/drawing/2018/hyperlinkcolor" val="tx"/>
                    </a:ext>
                  </a:extLst>
                </a:hlinkClick>
              </a:rPr>
              <a:t>Razor Class Library</a:t>
            </a:r>
            <a:r>
              <a:rPr lang="en-US" sz="2400" dirty="0">
                <a:solidFill>
                  <a:srgbClr val="FF0000"/>
                </a:solidFill>
                <a:latin typeface="Segoe UI" panose="020B0502040204020203" pitchFamily="34" charset="0"/>
              </a:rPr>
              <a:t>. </a:t>
            </a:r>
            <a:r>
              <a:rPr lang="en-US" sz="2400" dirty="0">
                <a:solidFill>
                  <a:srgbClr val="000000"/>
                </a:solidFill>
                <a:latin typeface="Segoe UI" panose="020B0502040204020203" pitchFamily="34" charset="0"/>
              </a:rPr>
              <a:t>Applications that include Identity can apply the scaffolder to selectively add the source code contained in the Identity Razor Class Library (RCL). You might want to generate source code so you can modify the code and change the behavior.</a:t>
            </a:r>
            <a:endParaRPr lang="en-IN" sz="2400" dirty="0"/>
          </a:p>
        </p:txBody>
      </p:sp>
    </p:spTree>
    <p:extLst>
      <p:ext uri="{BB962C8B-B14F-4D97-AF65-F5344CB8AC3E}">
        <p14:creationId xmlns:p14="http://schemas.microsoft.com/office/powerpoint/2010/main" val="14034214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597312-DBAE-49AC-8017-DAFBAFBB89C0}"/>
              </a:ext>
            </a:extLst>
          </p:cNvPr>
          <p:cNvPicPr>
            <a:picLocks noChangeAspect="1"/>
          </p:cNvPicPr>
          <p:nvPr/>
        </p:nvPicPr>
        <p:blipFill rotWithShape="1">
          <a:blip r:embed="rId2"/>
          <a:srcRect l="36566" t="9714"/>
          <a:stretch/>
        </p:blipFill>
        <p:spPr>
          <a:xfrm>
            <a:off x="574765" y="156754"/>
            <a:ext cx="7707086" cy="6581733"/>
          </a:xfrm>
          <a:prstGeom prst="rect">
            <a:avLst/>
          </a:prstGeom>
        </p:spPr>
      </p:pic>
    </p:spTree>
    <p:extLst>
      <p:ext uri="{BB962C8B-B14F-4D97-AF65-F5344CB8AC3E}">
        <p14:creationId xmlns:p14="http://schemas.microsoft.com/office/powerpoint/2010/main" val="13765145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073997-C468-44E5-A7DF-03E0CF0C1D9F}"/>
              </a:ext>
            </a:extLst>
          </p:cNvPr>
          <p:cNvPicPr>
            <a:picLocks noChangeAspect="1"/>
          </p:cNvPicPr>
          <p:nvPr/>
        </p:nvPicPr>
        <p:blipFill>
          <a:blip r:embed="rId2"/>
          <a:stretch>
            <a:fillRect/>
          </a:stretch>
        </p:blipFill>
        <p:spPr>
          <a:xfrm>
            <a:off x="377915" y="223430"/>
            <a:ext cx="10406557" cy="6360250"/>
          </a:xfrm>
          <a:prstGeom prst="rect">
            <a:avLst/>
          </a:prstGeom>
        </p:spPr>
      </p:pic>
    </p:spTree>
    <p:extLst>
      <p:ext uri="{BB962C8B-B14F-4D97-AF65-F5344CB8AC3E}">
        <p14:creationId xmlns:p14="http://schemas.microsoft.com/office/powerpoint/2010/main" val="40619775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18A4A-5BE3-4CB6-AB42-0F09E769738D}"/>
              </a:ext>
            </a:extLst>
          </p:cNvPr>
          <p:cNvPicPr>
            <a:picLocks noChangeAspect="1"/>
          </p:cNvPicPr>
          <p:nvPr/>
        </p:nvPicPr>
        <p:blipFill>
          <a:blip r:embed="rId2"/>
          <a:stretch>
            <a:fillRect/>
          </a:stretch>
        </p:blipFill>
        <p:spPr>
          <a:xfrm>
            <a:off x="678225" y="283027"/>
            <a:ext cx="7812632" cy="5871311"/>
          </a:xfrm>
          <a:prstGeom prst="rect">
            <a:avLst/>
          </a:prstGeom>
        </p:spPr>
      </p:pic>
    </p:spTree>
    <p:extLst>
      <p:ext uri="{BB962C8B-B14F-4D97-AF65-F5344CB8AC3E}">
        <p14:creationId xmlns:p14="http://schemas.microsoft.com/office/powerpoint/2010/main" val="17258304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8F7441-6265-4ED3-87DE-B31328A607D9}"/>
              </a:ext>
            </a:extLst>
          </p:cNvPr>
          <p:cNvPicPr>
            <a:picLocks noChangeAspect="1"/>
          </p:cNvPicPr>
          <p:nvPr/>
        </p:nvPicPr>
        <p:blipFill>
          <a:blip r:embed="rId2"/>
          <a:stretch>
            <a:fillRect/>
          </a:stretch>
        </p:blipFill>
        <p:spPr>
          <a:xfrm>
            <a:off x="337366" y="0"/>
            <a:ext cx="11803268" cy="4728754"/>
          </a:xfrm>
          <a:prstGeom prst="rect">
            <a:avLst/>
          </a:prstGeom>
        </p:spPr>
      </p:pic>
    </p:spTree>
    <p:extLst>
      <p:ext uri="{BB962C8B-B14F-4D97-AF65-F5344CB8AC3E}">
        <p14:creationId xmlns:p14="http://schemas.microsoft.com/office/powerpoint/2010/main" val="2484605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71125-B455-4E63-8635-61DDCF0F3AE8}"/>
              </a:ext>
            </a:extLst>
          </p:cNvPr>
          <p:cNvPicPr>
            <a:picLocks noChangeAspect="1"/>
          </p:cNvPicPr>
          <p:nvPr/>
        </p:nvPicPr>
        <p:blipFill>
          <a:blip r:embed="rId2"/>
          <a:stretch>
            <a:fillRect/>
          </a:stretch>
        </p:blipFill>
        <p:spPr>
          <a:xfrm>
            <a:off x="378322" y="154985"/>
            <a:ext cx="5225643" cy="6101894"/>
          </a:xfrm>
          <a:prstGeom prst="rect">
            <a:avLst/>
          </a:prstGeom>
        </p:spPr>
      </p:pic>
    </p:spTree>
    <p:extLst>
      <p:ext uri="{BB962C8B-B14F-4D97-AF65-F5344CB8AC3E}">
        <p14:creationId xmlns:p14="http://schemas.microsoft.com/office/powerpoint/2010/main" val="1627993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39B7A1-F6BD-4C44-B4BD-0B42E7836628}"/>
              </a:ext>
            </a:extLst>
          </p:cNvPr>
          <p:cNvPicPr>
            <a:picLocks noChangeAspect="1"/>
          </p:cNvPicPr>
          <p:nvPr/>
        </p:nvPicPr>
        <p:blipFill>
          <a:blip r:embed="rId2"/>
          <a:stretch>
            <a:fillRect/>
          </a:stretch>
        </p:blipFill>
        <p:spPr>
          <a:xfrm>
            <a:off x="298041" y="529318"/>
            <a:ext cx="10077450" cy="2533650"/>
          </a:xfrm>
          <a:prstGeom prst="rect">
            <a:avLst/>
          </a:prstGeom>
        </p:spPr>
      </p:pic>
    </p:spTree>
    <p:extLst>
      <p:ext uri="{BB962C8B-B14F-4D97-AF65-F5344CB8AC3E}">
        <p14:creationId xmlns:p14="http://schemas.microsoft.com/office/powerpoint/2010/main" val="16671885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41B099-C178-4F92-962A-77F98014188E}"/>
              </a:ext>
            </a:extLst>
          </p:cNvPr>
          <p:cNvPicPr>
            <a:picLocks noChangeAspect="1"/>
          </p:cNvPicPr>
          <p:nvPr/>
        </p:nvPicPr>
        <p:blipFill>
          <a:blip r:embed="rId2"/>
          <a:stretch>
            <a:fillRect/>
          </a:stretch>
        </p:blipFill>
        <p:spPr>
          <a:xfrm>
            <a:off x="696459" y="0"/>
            <a:ext cx="5962650" cy="6486525"/>
          </a:xfrm>
          <a:prstGeom prst="rect">
            <a:avLst/>
          </a:prstGeom>
        </p:spPr>
      </p:pic>
      <p:sp>
        <p:nvSpPr>
          <p:cNvPr id="3" name="TextBox 2">
            <a:extLst>
              <a:ext uri="{FF2B5EF4-FFF2-40B4-BE49-F238E27FC236}">
                <a16:creationId xmlns:a16="http://schemas.microsoft.com/office/drawing/2014/main" id="{B3207951-6FDA-4580-830B-8C79C8DB3B15}"/>
              </a:ext>
            </a:extLst>
          </p:cNvPr>
          <p:cNvSpPr txBox="1"/>
          <p:nvPr/>
        </p:nvSpPr>
        <p:spPr>
          <a:xfrm>
            <a:off x="7158446" y="1097280"/>
            <a:ext cx="340670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Its already there</a:t>
            </a:r>
          </a:p>
        </p:txBody>
      </p:sp>
    </p:spTree>
    <p:extLst>
      <p:ext uri="{BB962C8B-B14F-4D97-AF65-F5344CB8AC3E}">
        <p14:creationId xmlns:p14="http://schemas.microsoft.com/office/powerpoint/2010/main" val="12650038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F91B6-1F4D-4B5D-84CD-98BEE84BC456}"/>
              </a:ext>
            </a:extLst>
          </p:cNvPr>
          <p:cNvSpPr txBox="1"/>
          <p:nvPr/>
        </p:nvSpPr>
        <p:spPr>
          <a:xfrm>
            <a:off x="822960" y="705394"/>
            <a:ext cx="323806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Run and Check</a:t>
            </a:r>
          </a:p>
        </p:txBody>
      </p:sp>
      <p:pic>
        <p:nvPicPr>
          <p:cNvPr id="3" name="Picture 2">
            <a:extLst>
              <a:ext uri="{FF2B5EF4-FFF2-40B4-BE49-F238E27FC236}">
                <a16:creationId xmlns:a16="http://schemas.microsoft.com/office/drawing/2014/main" id="{C40B8E37-1F52-4A1A-ACCD-D4F31CC8B315}"/>
              </a:ext>
            </a:extLst>
          </p:cNvPr>
          <p:cNvPicPr>
            <a:picLocks noChangeAspect="1"/>
          </p:cNvPicPr>
          <p:nvPr/>
        </p:nvPicPr>
        <p:blipFill>
          <a:blip r:embed="rId2"/>
          <a:stretch>
            <a:fillRect/>
          </a:stretch>
        </p:blipFill>
        <p:spPr>
          <a:xfrm>
            <a:off x="5219608" y="214175"/>
            <a:ext cx="5705814" cy="6199687"/>
          </a:xfrm>
          <a:prstGeom prst="rect">
            <a:avLst/>
          </a:prstGeom>
        </p:spPr>
      </p:pic>
    </p:spTree>
    <p:extLst>
      <p:ext uri="{BB962C8B-B14F-4D97-AF65-F5344CB8AC3E}">
        <p14:creationId xmlns:p14="http://schemas.microsoft.com/office/powerpoint/2010/main" val="34105130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5F17CE-AC26-45B8-A689-57C7456CBAB3}"/>
              </a:ext>
            </a:extLst>
          </p:cNvPr>
          <p:cNvSpPr/>
          <p:nvPr/>
        </p:nvSpPr>
        <p:spPr>
          <a:xfrm>
            <a:off x="396240" y="218778"/>
            <a:ext cx="11255829" cy="3170099"/>
          </a:xfrm>
          <a:prstGeom prst="rect">
            <a:avLst/>
          </a:prstGeom>
        </p:spPr>
        <p:txBody>
          <a:bodyPr wrap="square">
            <a:spAutoFit/>
          </a:bodyPr>
          <a:lstStyle/>
          <a:p>
            <a:r>
              <a:rPr lang="en-IN" sz="2800" b="1" dirty="0" err="1"/>
              <a:t>AddDefaultIdentity</a:t>
            </a:r>
            <a:r>
              <a:rPr lang="en-IN" sz="2800" b="1" dirty="0"/>
              <a:t> and </a:t>
            </a:r>
            <a:r>
              <a:rPr lang="en-IN" sz="2800" b="1" dirty="0" err="1"/>
              <a:t>AddIdentity</a:t>
            </a:r>
            <a:endParaRPr lang="en-IN" sz="2800" b="1" dirty="0"/>
          </a:p>
          <a:p>
            <a:endParaRPr lang="en-IN" sz="2800" b="1" dirty="0"/>
          </a:p>
          <a:p>
            <a:r>
              <a:rPr lang="en-IN" sz="2400" dirty="0" err="1"/>
              <a:t>AddDefaultIdentity</a:t>
            </a:r>
            <a:r>
              <a:rPr lang="en-IN" sz="2400" dirty="0"/>
              <a:t> was introduced in </a:t>
            </a:r>
            <a:r>
              <a:rPr lang="en-IN" sz="2400" dirty="0" err="1">
                <a:solidFill>
                  <a:srgbClr val="FF0000"/>
                </a:solidFill>
              </a:rPr>
              <a:t>ASP.Core</a:t>
            </a:r>
            <a:r>
              <a:rPr lang="en-IN" sz="2400" dirty="0">
                <a:solidFill>
                  <a:srgbClr val="FF0000"/>
                </a:solidFill>
              </a:rPr>
              <a:t> 2.1</a:t>
            </a:r>
            <a:r>
              <a:rPr lang="en-IN" sz="2400" dirty="0"/>
              <a:t>. Calling </a:t>
            </a:r>
            <a:r>
              <a:rPr lang="en-IN" sz="2400" dirty="0" err="1"/>
              <a:t>AddDefaultIdentity</a:t>
            </a:r>
            <a:r>
              <a:rPr lang="en-IN" sz="2400" dirty="0"/>
              <a:t> is similar to calling the following:</a:t>
            </a:r>
          </a:p>
          <a:p>
            <a:endParaRPr lang="en-IN" sz="2400" dirty="0"/>
          </a:p>
          <a:p>
            <a:r>
              <a:rPr lang="en-IN" sz="2400" dirty="0" err="1"/>
              <a:t>AddIdentity</a:t>
            </a:r>
            <a:endParaRPr lang="en-IN" sz="2400" dirty="0"/>
          </a:p>
          <a:p>
            <a:r>
              <a:rPr lang="en-IN" sz="2400" dirty="0" err="1"/>
              <a:t>AddDefaultUI</a:t>
            </a:r>
            <a:endParaRPr lang="en-IN" sz="2400" dirty="0"/>
          </a:p>
          <a:p>
            <a:r>
              <a:rPr lang="en-IN" sz="2400" dirty="0" err="1"/>
              <a:t>AddDefaultTokenProviders</a:t>
            </a:r>
            <a:endParaRPr lang="en-IN" sz="2400" dirty="0"/>
          </a:p>
        </p:txBody>
      </p:sp>
    </p:spTree>
    <p:extLst>
      <p:ext uri="{BB962C8B-B14F-4D97-AF65-F5344CB8AC3E}">
        <p14:creationId xmlns:p14="http://schemas.microsoft.com/office/powerpoint/2010/main" val="13086567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DE8EA8-1E68-4900-A96E-1C821A727768}"/>
              </a:ext>
            </a:extLst>
          </p:cNvPr>
          <p:cNvPicPr>
            <a:picLocks noChangeAspect="1"/>
          </p:cNvPicPr>
          <p:nvPr/>
        </p:nvPicPr>
        <p:blipFill>
          <a:blip r:embed="rId2"/>
          <a:stretch>
            <a:fillRect/>
          </a:stretch>
        </p:blipFill>
        <p:spPr>
          <a:xfrm>
            <a:off x="676591" y="423726"/>
            <a:ext cx="8120647" cy="1313634"/>
          </a:xfrm>
          <a:prstGeom prst="rect">
            <a:avLst/>
          </a:prstGeom>
        </p:spPr>
      </p:pic>
      <p:pic>
        <p:nvPicPr>
          <p:cNvPr id="3" name="Picture 2">
            <a:extLst>
              <a:ext uri="{FF2B5EF4-FFF2-40B4-BE49-F238E27FC236}">
                <a16:creationId xmlns:a16="http://schemas.microsoft.com/office/drawing/2014/main" id="{D7E4E56F-0988-4EC7-9338-B9D1A62670BC}"/>
              </a:ext>
            </a:extLst>
          </p:cNvPr>
          <p:cNvPicPr>
            <a:picLocks noChangeAspect="1"/>
          </p:cNvPicPr>
          <p:nvPr/>
        </p:nvPicPr>
        <p:blipFill>
          <a:blip r:embed="rId3"/>
          <a:stretch>
            <a:fillRect/>
          </a:stretch>
        </p:blipFill>
        <p:spPr>
          <a:xfrm>
            <a:off x="4118111" y="2948259"/>
            <a:ext cx="5121510" cy="1313634"/>
          </a:xfrm>
          <a:prstGeom prst="rect">
            <a:avLst/>
          </a:prstGeom>
        </p:spPr>
      </p:pic>
    </p:spTree>
    <p:extLst>
      <p:ext uri="{BB962C8B-B14F-4D97-AF65-F5344CB8AC3E}">
        <p14:creationId xmlns:p14="http://schemas.microsoft.com/office/powerpoint/2010/main" val="3297188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8E8413-2DFE-4C6E-A9DB-4570B508A145}"/>
              </a:ext>
            </a:extLst>
          </p:cNvPr>
          <p:cNvPicPr>
            <a:picLocks noChangeAspect="1"/>
          </p:cNvPicPr>
          <p:nvPr/>
        </p:nvPicPr>
        <p:blipFill>
          <a:blip r:embed="rId2"/>
          <a:stretch>
            <a:fillRect/>
          </a:stretch>
        </p:blipFill>
        <p:spPr>
          <a:xfrm>
            <a:off x="875800" y="673417"/>
            <a:ext cx="8874902" cy="4055337"/>
          </a:xfrm>
          <a:prstGeom prst="rect">
            <a:avLst/>
          </a:prstGeom>
        </p:spPr>
      </p:pic>
    </p:spTree>
    <p:extLst>
      <p:ext uri="{BB962C8B-B14F-4D97-AF65-F5344CB8AC3E}">
        <p14:creationId xmlns:p14="http://schemas.microsoft.com/office/powerpoint/2010/main" val="13482080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22F08-328C-42C5-926C-62ADE2BDFCE0}"/>
              </a:ext>
            </a:extLst>
          </p:cNvPr>
          <p:cNvPicPr>
            <a:picLocks noChangeAspect="1"/>
          </p:cNvPicPr>
          <p:nvPr/>
        </p:nvPicPr>
        <p:blipFill>
          <a:blip r:embed="rId2"/>
          <a:stretch>
            <a:fillRect/>
          </a:stretch>
        </p:blipFill>
        <p:spPr>
          <a:xfrm>
            <a:off x="312873" y="284933"/>
            <a:ext cx="11064876" cy="2974819"/>
          </a:xfrm>
          <a:prstGeom prst="rect">
            <a:avLst/>
          </a:prstGeom>
        </p:spPr>
      </p:pic>
    </p:spTree>
    <p:extLst>
      <p:ext uri="{BB962C8B-B14F-4D97-AF65-F5344CB8AC3E}">
        <p14:creationId xmlns:p14="http://schemas.microsoft.com/office/powerpoint/2010/main" val="14115232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8903B1-617C-4A00-9393-168C59188405}"/>
              </a:ext>
            </a:extLst>
          </p:cNvPr>
          <p:cNvPicPr>
            <a:picLocks noChangeAspect="1"/>
          </p:cNvPicPr>
          <p:nvPr/>
        </p:nvPicPr>
        <p:blipFill>
          <a:blip r:embed="rId2"/>
          <a:stretch>
            <a:fillRect/>
          </a:stretch>
        </p:blipFill>
        <p:spPr>
          <a:xfrm>
            <a:off x="577395" y="192949"/>
            <a:ext cx="4370235" cy="5802902"/>
          </a:xfrm>
          <a:prstGeom prst="rect">
            <a:avLst/>
          </a:prstGeom>
        </p:spPr>
      </p:pic>
    </p:spTree>
    <p:extLst>
      <p:ext uri="{BB962C8B-B14F-4D97-AF65-F5344CB8AC3E}">
        <p14:creationId xmlns:p14="http://schemas.microsoft.com/office/powerpoint/2010/main" val="42779210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B2CA04-3B63-40A0-8C76-343B3D7FABE2}"/>
              </a:ext>
            </a:extLst>
          </p:cNvPr>
          <p:cNvPicPr>
            <a:picLocks noChangeAspect="1"/>
          </p:cNvPicPr>
          <p:nvPr/>
        </p:nvPicPr>
        <p:blipFill>
          <a:blip r:embed="rId2"/>
          <a:stretch>
            <a:fillRect/>
          </a:stretch>
        </p:blipFill>
        <p:spPr>
          <a:xfrm>
            <a:off x="588145" y="442231"/>
            <a:ext cx="8078033" cy="3594191"/>
          </a:xfrm>
          <a:prstGeom prst="rect">
            <a:avLst/>
          </a:prstGeom>
        </p:spPr>
      </p:pic>
    </p:spTree>
    <p:extLst>
      <p:ext uri="{BB962C8B-B14F-4D97-AF65-F5344CB8AC3E}">
        <p14:creationId xmlns:p14="http://schemas.microsoft.com/office/powerpoint/2010/main" val="38554390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467B34-DDE3-4270-9416-B230180EB2F2}"/>
              </a:ext>
            </a:extLst>
          </p:cNvPr>
          <p:cNvPicPr>
            <a:picLocks noChangeAspect="1"/>
          </p:cNvPicPr>
          <p:nvPr/>
        </p:nvPicPr>
        <p:blipFill>
          <a:blip r:embed="rId2"/>
          <a:stretch>
            <a:fillRect/>
          </a:stretch>
        </p:blipFill>
        <p:spPr>
          <a:xfrm>
            <a:off x="307974" y="725805"/>
            <a:ext cx="11572875" cy="2114550"/>
          </a:xfrm>
          <a:prstGeom prst="rect">
            <a:avLst/>
          </a:prstGeom>
        </p:spPr>
      </p:pic>
    </p:spTree>
    <p:extLst>
      <p:ext uri="{BB962C8B-B14F-4D97-AF65-F5344CB8AC3E}">
        <p14:creationId xmlns:p14="http://schemas.microsoft.com/office/powerpoint/2010/main" val="37791135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B03EE5-829F-4D4A-ABC5-60840C92B444}"/>
              </a:ext>
            </a:extLst>
          </p:cNvPr>
          <p:cNvSpPr/>
          <p:nvPr/>
        </p:nvSpPr>
        <p:spPr>
          <a:xfrm>
            <a:off x="592183" y="373019"/>
            <a:ext cx="10602686" cy="646331"/>
          </a:xfrm>
          <a:prstGeom prst="rect">
            <a:avLst/>
          </a:prstGeom>
        </p:spPr>
        <p:txBody>
          <a:bodyPr wrap="square">
            <a:spAutoFit/>
          </a:bodyPr>
          <a:lstStyle/>
          <a:p>
            <a:r>
              <a:rPr lang="en-IN" dirty="0">
                <a:solidFill>
                  <a:srgbClr val="000000"/>
                </a:solidFill>
                <a:latin typeface="Consolas" panose="020B0609020204030204" pitchFamily="49" charset="0"/>
              </a:rPr>
              <a:t>dotnet user-secrets set </a:t>
            </a:r>
            <a:r>
              <a:rPr lang="en-IN" dirty="0" err="1">
                <a:solidFill>
                  <a:srgbClr val="000000"/>
                </a:solidFill>
                <a:latin typeface="Consolas" panose="020B0609020204030204" pitchFamily="49" charset="0"/>
              </a:rPr>
              <a:t>Authentication:Facebook:AppId</a:t>
            </a:r>
            <a:r>
              <a:rPr lang="en-IN" dirty="0">
                <a:solidFill>
                  <a:srgbClr val="000000"/>
                </a:solidFill>
                <a:latin typeface="Consolas" panose="020B0609020204030204" pitchFamily="49" charset="0"/>
              </a:rPr>
              <a:t> &lt;app-id&gt; </a:t>
            </a:r>
          </a:p>
          <a:p>
            <a:r>
              <a:rPr lang="en-IN" dirty="0">
                <a:solidFill>
                  <a:srgbClr val="000000"/>
                </a:solidFill>
                <a:latin typeface="Consolas" panose="020B0609020204030204" pitchFamily="49" charset="0"/>
              </a:rPr>
              <a:t>dotnet user-secrets set </a:t>
            </a:r>
            <a:r>
              <a:rPr lang="en-IN" dirty="0" err="1">
                <a:solidFill>
                  <a:srgbClr val="000000"/>
                </a:solidFill>
                <a:latin typeface="Consolas" panose="020B0609020204030204" pitchFamily="49" charset="0"/>
              </a:rPr>
              <a:t>Authentication:Facebook:AppSecret</a:t>
            </a:r>
            <a:r>
              <a:rPr lang="en-IN" dirty="0">
                <a:solidFill>
                  <a:srgbClr val="000000"/>
                </a:solidFill>
                <a:latin typeface="Consolas" panose="020B0609020204030204" pitchFamily="49" charset="0"/>
              </a:rPr>
              <a:t> &lt;app-secret&gt;</a:t>
            </a:r>
            <a:endParaRPr lang="en-IN" dirty="0"/>
          </a:p>
        </p:txBody>
      </p:sp>
      <p:sp>
        <p:nvSpPr>
          <p:cNvPr id="4" name="Rectangle 3">
            <a:extLst>
              <a:ext uri="{FF2B5EF4-FFF2-40B4-BE49-F238E27FC236}">
                <a16:creationId xmlns:a16="http://schemas.microsoft.com/office/drawing/2014/main" id="{C1EB6EC8-515E-4DB4-80F9-4A3647CF4940}"/>
              </a:ext>
            </a:extLst>
          </p:cNvPr>
          <p:cNvSpPr/>
          <p:nvPr/>
        </p:nvSpPr>
        <p:spPr>
          <a:xfrm>
            <a:off x="330926" y="1816465"/>
            <a:ext cx="11556274" cy="646331"/>
          </a:xfrm>
          <a:prstGeom prst="rect">
            <a:avLst/>
          </a:prstGeom>
        </p:spPr>
        <p:txBody>
          <a:bodyPr wrap="square">
            <a:spAutoFit/>
          </a:bodyPr>
          <a:lstStyle/>
          <a:p>
            <a:r>
              <a:rPr lang="en-IN" dirty="0"/>
              <a:t>dotnet </a:t>
            </a:r>
            <a:r>
              <a:rPr lang="en-US" dirty="0"/>
              <a:t> user-secrets set </a:t>
            </a:r>
            <a:r>
              <a:rPr lang="en-US" dirty="0" err="1"/>
              <a:t>Authentication:Facebook:AppId</a:t>
            </a:r>
            <a:r>
              <a:rPr lang="en-US" dirty="0"/>
              <a:t> 2137122586378863</a:t>
            </a:r>
          </a:p>
          <a:p>
            <a:r>
              <a:rPr lang="en-IN" dirty="0"/>
              <a:t>dotnet user-secrets set </a:t>
            </a:r>
            <a:r>
              <a:rPr lang="en-IN" dirty="0" err="1"/>
              <a:t>Authentication:Facebook:AppSecret</a:t>
            </a:r>
            <a:r>
              <a:rPr lang="en-IN" dirty="0"/>
              <a:t> 8839b7562fa8302d3fe8c1bef23d8c25</a:t>
            </a:r>
          </a:p>
        </p:txBody>
      </p:sp>
      <p:pic>
        <p:nvPicPr>
          <p:cNvPr id="5" name="Picture 4">
            <a:extLst>
              <a:ext uri="{FF2B5EF4-FFF2-40B4-BE49-F238E27FC236}">
                <a16:creationId xmlns:a16="http://schemas.microsoft.com/office/drawing/2014/main" id="{27E3E1C7-8380-44B2-B5BC-4CE9A08CF499}"/>
              </a:ext>
            </a:extLst>
          </p:cNvPr>
          <p:cNvPicPr>
            <a:picLocks noChangeAspect="1"/>
          </p:cNvPicPr>
          <p:nvPr/>
        </p:nvPicPr>
        <p:blipFill>
          <a:blip r:embed="rId2"/>
          <a:stretch>
            <a:fillRect/>
          </a:stretch>
        </p:blipFill>
        <p:spPr>
          <a:xfrm>
            <a:off x="592183" y="2971256"/>
            <a:ext cx="9239250" cy="2247900"/>
          </a:xfrm>
          <a:prstGeom prst="rect">
            <a:avLst/>
          </a:prstGeom>
        </p:spPr>
      </p:pic>
    </p:spTree>
    <p:extLst>
      <p:ext uri="{BB962C8B-B14F-4D97-AF65-F5344CB8AC3E}">
        <p14:creationId xmlns:p14="http://schemas.microsoft.com/office/powerpoint/2010/main" val="394940414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130CA-A12A-4098-9CE9-33A6BF291704}"/>
              </a:ext>
            </a:extLst>
          </p:cNvPr>
          <p:cNvPicPr>
            <a:picLocks noChangeAspect="1"/>
          </p:cNvPicPr>
          <p:nvPr/>
        </p:nvPicPr>
        <p:blipFill>
          <a:blip r:embed="rId2"/>
          <a:stretch>
            <a:fillRect/>
          </a:stretch>
        </p:blipFill>
        <p:spPr>
          <a:xfrm>
            <a:off x="228917" y="148862"/>
            <a:ext cx="11399606" cy="4357824"/>
          </a:xfrm>
          <a:prstGeom prst="rect">
            <a:avLst/>
          </a:prstGeom>
        </p:spPr>
      </p:pic>
    </p:spTree>
    <p:extLst>
      <p:ext uri="{BB962C8B-B14F-4D97-AF65-F5344CB8AC3E}">
        <p14:creationId xmlns:p14="http://schemas.microsoft.com/office/powerpoint/2010/main" val="260379585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1C522-8663-4E64-B7F5-2CD258AAE421}"/>
              </a:ext>
            </a:extLst>
          </p:cNvPr>
          <p:cNvPicPr>
            <a:picLocks noChangeAspect="1"/>
          </p:cNvPicPr>
          <p:nvPr/>
        </p:nvPicPr>
        <p:blipFill>
          <a:blip r:embed="rId2"/>
          <a:stretch>
            <a:fillRect/>
          </a:stretch>
        </p:blipFill>
        <p:spPr>
          <a:xfrm>
            <a:off x="359273" y="114300"/>
            <a:ext cx="7989955" cy="6221186"/>
          </a:xfrm>
          <a:prstGeom prst="rect">
            <a:avLst/>
          </a:prstGeom>
        </p:spPr>
      </p:pic>
    </p:spTree>
    <p:extLst>
      <p:ext uri="{BB962C8B-B14F-4D97-AF65-F5344CB8AC3E}">
        <p14:creationId xmlns:p14="http://schemas.microsoft.com/office/powerpoint/2010/main" val="392831629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379F70-3DBB-4E73-AF2D-FE5745EA6BA0}"/>
              </a:ext>
            </a:extLst>
          </p:cNvPr>
          <p:cNvPicPr>
            <a:picLocks noChangeAspect="1"/>
          </p:cNvPicPr>
          <p:nvPr/>
        </p:nvPicPr>
        <p:blipFill>
          <a:blip r:embed="rId2"/>
          <a:stretch>
            <a:fillRect/>
          </a:stretch>
        </p:blipFill>
        <p:spPr>
          <a:xfrm>
            <a:off x="844232" y="516390"/>
            <a:ext cx="9220200" cy="4257675"/>
          </a:xfrm>
          <a:prstGeom prst="rect">
            <a:avLst/>
          </a:prstGeom>
        </p:spPr>
      </p:pic>
    </p:spTree>
    <p:extLst>
      <p:ext uri="{BB962C8B-B14F-4D97-AF65-F5344CB8AC3E}">
        <p14:creationId xmlns:p14="http://schemas.microsoft.com/office/powerpoint/2010/main" val="41092957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CA007-0BBF-471E-8FA2-06634AFA2664}"/>
              </a:ext>
            </a:extLst>
          </p:cNvPr>
          <p:cNvPicPr>
            <a:picLocks noChangeAspect="1"/>
          </p:cNvPicPr>
          <p:nvPr/>
        </p:nvPicPr>
        <p:blipFill>
          <a:blip r:embed="rId2"/>
          <a:stretch>
            <a:fillRect/>
          </a:stretch>
        </p:blipFill>
        <p:spPr>
          <a:xfrm>
            <a:off x="354103" y="166415"/>
            <a:ext cx="9813164" cy="6365014"/>
          </a:xfrm>
          <a:prstGeom prst="rect">
            <a:avLst/>
          </a:prstGeom>
        </p:spPr>
      </p:pic>
    </p:spTree>
    <p:extLst>
      <p:ext uri="{BB962C8B-B14F-4D97-AF65-F5344CB8AC3E}">
        <p14:creationId xmlns:p14="http://schemas.microsoft.com/office/powerpoint/2010/main" val="14880074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9A12FC-54CF-4DC7-BB84-3F5711FF9DD3}"/>
              </a:ext>
            </a:extLst>
          </p:cNvPr>
          <p:cNvPicPr>
            <a:picLocks noChangeAspect="1"/>
          </p:cNvPicPr>
          <p:nvPr/>
        </p:nvPicPr>
        <p:blipFill>
          <a:blip r:embed="rId2"/>
          <a:stretch>
            <a:fillRect/>
          </a:stretch>
        </p:blipFill>
        <p:spPr>
          <a:xfrm>
            <a:off x="2937418" y="838472"/>
            <a:ext cx="4981575" cy="4972050"/>
          </a:xfrm>
          <a:prstGeom prst="rect">
            <a:avLst/>
          </a:prstGeom>
        </p:spPr>
      </p:pic>
    </p:spTree>
    <p:extLst>
      <p:ext uri="{BB962C8B-B14F-4D97-AF65-F5344CB8AC3E}">
        <p14:creationId xmlns:p14="http://schemas.microsoft.com/office/powerpoint/2010/main" val="129116675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17260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46B89E-0F33-42F8-BB86-AE60B5353C30}"/>
              </a:ext>
            </a:extLst>
          </p:cNvPr>
          <p:cNvPicPr>
            <a:picLocks noChangeAspect="1"/>
          </p:cNvPicPr>
          <p:nvPr/>
        </p:nvPicPr>
        <p:blipFill>
          <a:blip r:embed="rId2"/>
          <a:stretch>
            <a:fillRect/>
          </a:stretch>
        </p:blipFill>
        <p:spPr>
          <a:xfrm>
            <a:off x="823004" y="260304"/>
            <a:ext cx="8981491" cy="5983742"/>
          </a:xfrm>
          <a:prstGeom prst="rect">
            <a:avLst/>
          </a:prstGeom>
        </p:spPr>
      </p:pic>
    </p:spTree>
    <p:extLst>
      <p:ext uri="{BB962C8B-B14F-4D97-AF65-F5344CB8AC3E}">
        <p14:creationId xmlns:p14="http://schemas.microsoft.com/office/powerpoint/2010/main" val="163874784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83AFF0-2B69-434D-98D6-B958B092EBEA}"/>
              </a:ext>
            </a:extLst>
          </p:cNvPr>
          <p:cNvPicPr>
            <a:picLocks noChangeAspect="1"/>
          </p:cNvPicPr>
          <p:nvPr/>
        </p:nvPicPr>
        <p:blipFill>
          <a:blip r:embed="rId2"/>
          <a:stretch>
            <a:fillRect/>
          </a:stretch>
        </p:blipFill>
        <p:spPr>
          <a:xfrm>
            <a:off x="470715" y="119197"/>
            <a:ext cx="8779720" cy="6242413"/>
          </a:xfrm>
          <a:prstGeom prst="rect">
            <a:avLst/>
          </a:prstGeom>
        </p:spPr>
      </p:pic>
    </p:spTree>
    <p:extLst>
      <p:ext uri="{BB962C8B-B14F-4D97-AF65-F5344CB8AC3E}">
        <p14:creationId xmlns:p14="http://schemas.microsoft.com/office/powerpoint/2010/main" val="278544274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0987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51934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51811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00888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9476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88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11C9A-B7E7-4462-BBAB-4D6A105F5A55}"/>
              </a:ext>
            </a:extLst>
          </p:cNvPr>
          <p:cNvPicPr>
            <a:picLocks noChangeAspect="1"/>
          </p:cNvPicPr>
          <p:nvPr/>
        </p:nvPicPr>
        <p:blipFill>
          <a:blip r:embed="rId2"/>
          <a:stretch>
            <a:fillRect/>
          </a:stretch>
        </p:blipFill>
        <p:spPr>
          <a:xfrm>
            <a:off x="402407" y="140970"/>
            <a:ext cx="8756336" cy="6233704"/>
          </a:xfrm>
          <a:prstGeom prst="rect">
            <a:avLst/>
          </a:prstGeom>
        </p:spPr>
      </p:pic>
    </p:spTree>
    <p:extLst>
      <p:ext uri="{BB962C8B-B14F-4D97-AF65-F5344CB8AC3E}">
        <p14:creationId xmlns:p14="http://schemas.microsoft.com/office/powerpoint/2010/main" val="64818718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91889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94855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29493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91367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62203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07264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20337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98063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5700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41267-D3E6-4DC2-AC25-749164AE8082}"/>
              </a:ext>
            </a:extLst>
          </p:cNvPr>
          <p:cNvPicPr>
            <a:picLocks noChangeAspect="1"/>
          </p:cNvPicPr>
          <p:nvPr/>
        </p:nvPicPr>
        <p:blipFill>
          <a:blip r:embed="rId2"/>
          <a:stretch>
            <a:fillRect/>
          </a:stretch>
        </p:blipFill>
        <p:spPr>
          <a:xfrm>
            <a:off x="407034" y="270089"/>
            <a:ext cx="9102725" cy="6317821"/>
          </a:xfrm>
          <a:prstGeom prst="rect">
            <a:avLst/>
          </a:prstGeom>
        </p:spPr>
      </p:pic>
    </p:spTree>
    <p:extLst>
      <p:ext uri="{BB962C8B-B14F-4D97-AF65-F5344CB8AC3E}">
        <p14:creationId xmlns:p14="http://schemas.microsoft.com/office/powerpoint/2010/main" val="6198314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EEDAA-F5CC-45E4-A9F8-453C2DBB0393}"/>
              </a:ext>
            </a:extLst>
          </p:cNvPr>
          <p:cNvPicPr>
            <a:picLocks noChangeAspect="1"/>
          </p:cNvPicPr>
          <p:nvPr/>
        </p:nvPicPr>
        <p:blipFill>
          <a:blip r:embed="rId2"/>
          <a:stretch>
            <a:fillRect/>
          </a:stretch>
        </p:blipFill>
        <p:spPr>
          <a:xfrm>
            <a:off x="1508805" y="207645"/>
            <a:ext cx="3162300" cy="6076950"/>
          </a:xfrm>
          <a:prstGeom prst="rect">
            <a:avLst/>
          </a:prstGeom>
        </p:spPr>
      </p:pic>
    </p:spTree>
    <p:extLst>
      <p:ext uri="{BB962C8B-B14F-4D97-AF65-F5344CB8AC3E}">
        <p14:creationId xmlns:p14="http://schemas.microsoft.com/office/powerpoint/2010/main" val="23132743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4E7187-A000-4DB1-BFA9-3A0D8AE252C8}"/>
              </a:ext>
            </a:extLst>
          </p:cNvPr>
          <p:cNvSpPr txBox="1"/>
          <p:nvPr/>
        </p:nvSpPr>
        <p:spPr>
          <a:xfrm>
            <a:off x="796834" y="470263"/>
            <a:ext cx="356123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Run your project</a:t>
            </a:r>
          </a:p>
        </p:txBody>
      </p:sp>
      <p:pic>
        <p:nvPicPr>
          <p:cNvPr id="3" name="Picture 2">
            <a:extLst>
              <a:ext uri="{FF2B5EF4-FFF2-40B4-BE49-F238E27FC236}">
                <a16:creationId xmlns:a16="http://schemas.microsoft.com/office/drawing/2014/main" id="{F44E1EBF-F102-4F3B-B7A7-B73DC59B9ADC}"/>
              </a:ext>
            </a:extLst>
          </p:cNvPr>
          <p:cNvPicPr>
            <a:picLocks noChangeAspect="1"/>
          </p:cNvPicPr>
          <p:nvPr/>
        </p:nvPicPr>
        <p:blipFill>
          <a:blip r:embed="rId2"/>
          <a:stretch>
            <a:fillRect/>
          </a:stretch>
        </p:blipFill>
        <p:spPr>
          <a:xfrm>
            <a:off x="239394" y="1562372"/>
            <a:ext cx="11344275" cy="3524250"/>
          </a:xfrm>
          <a:prstGeom prst="rect">
            <a:avLst/>
          </a:prstGeom>
        </p:spPr>
      </p:pic>
    </p:spTree>
    <p:extLst>
      <p:ext uri="{BB962C8B-B14F-4D97-AF65-F5344CB8AC3E}">
        <p14:creationId xmlns:p14="http://schemas.microsoft.com/office/powerpoint/2010/main" val="30437056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215EEF-D4E9-46DA-8DE8-9DBFEEAA67CC}"/>
              </a:ext>
            </a:extLst>
          </p:cNvPr>
          <p:cNvPicPr>
            <a:picLocks noChangeAspect="1"/>
          </p:cNvPicPr>
          <p:nvPr/>
        </p:nvPicPr>
        <p:blipFill>
          <a:blip r:embed="rId2"/>
          <a:stretch>
            <a:fillRect/>
          </a:stretch>
        </p:blipFill>
        <p:spPr>
          <a:xfrm>
            <a:off x="442821" y="266563"/>
            <a:ext cx="5905086" cy="5820728"/>
          </a:xfrm>
          <a:prstGeom prst="rect">
            <a:avLst/>
          </a:prstGeom>
        </p:spPr>
      </p:pic>
    </p:spTree>
    <p:extLst>
      <p:ext uri="{BB962C8B-B14F-4D97-AF65-F5344CB8AC3E}">
        <p14:creationId xmlns:p14="http://schemas.microsoft.com/office/powerpoint/2010/main" val="390357836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7563</TotalTime>
  <Words>163</Words>
  <Application>Microsoft Office PowerPoint</Application>
  <PresentationFormat>Custom</PresentationFormat>
  <Paragraphs>23</Paragraphs>
  <Slides>58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Consolas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541</cp:revision>
  <dcterms:created xsi:type="dcterms:W3CDTF">2012-02-07T06:07:07Z</dcterms:created>
  <dcterms:modified xsi:type="dcterms:W3CDTF">2019-04-16T10:53:22Z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