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55"/>
  </p:notesMasterIdLst>
  <p:handoutMasterIdLst>
    <p:handoutMasterId r:id="rId56"/>
  </p:handoutMasterIdLst>
  <p:sldIdLst>
    <p:sldId id="520" r:id="rId6"/>
    <p:sldId id="691" r:id="rId7"/>
    <p:sldId id="692" r:id="rId8"/>
    <p:sldId id="693" r:id="rId9"/>
    <p:sldId id="695" r:id="rId10"/>
    <p:sldId id="686" r:id="rId11"/>
    <p:sldId id="694" r:id="rId12"/>
    <p:sldId id="707" r:id="rId13"/>
    <p:sldId id="708" r:id="rId14"/>
    <p:sldId id="709" r:id="rId15"/>
    <p:sldId id="710" r:id="rId16"/>
    <p:sldId id="711" r:id="rId17"/>
    <p:sldId id="712" r:id="rId18"/>
    <p:sldId id="713" r:id="rId19"/>
    <p:sldId id="714" r:id="rId20"/>
    <p:sldId id="715" r:id="rId21"/>
    <p:sldId id="716" r:id="rId22"/>
    <p:sldId id="717" r:id="rId23"/>
    <p:sldId id="718" r:id="rId24"/>
    <p:sldId id="719" r:id="rId25"/>
    <p:sldId id="720" r:id="rId26"/>
    <p:sldId id="721" r:id="rId27"/>
    <p:sldId id="722" r:id="rId28"/>
    <p:sldId id="723" r:id="rId29"/>
    <p:sldId id="724" r:id="rId30"/>
    <p:sldId id="725" r:id="rId31"/>
    <p:sldId id="726" r:id="rId32"/>
    <p:sldId id="727" r:id="rId33"/>
    <p:sldId id="728" r:id="rId34"/>
    <p:sldId id="729" r:id="rId35"/>
    <p:sldId id="730" r:id="rId36"/>
    <p:sldId id="731" r:id="rId37"/>
    <p:sldId id="732" r:id="rId38"/>
    <p:sldId id="733" r:id="rId39"/>
    <p:sldId id="734" r:id="rId40"/>
    <p:sldId id="735" r:id="rId41"/>
    <p:sldId id="736" r:id="rId42"/>
    <p:sldId id="737" r:id="rId43"/>
    <p:sldId id="738" r:id="rId44"/>
    <p:sldId id="739" r:id="rId45"/>
    <p:sldId id="740" r:id="rId46"/>
    <p:sldId id="741" r:id="rId47"/>
    <p:sldId id="742" r:id="rId48"/>
    <p:sldId id="743" r:id="rId49"/>
    <p:sldId id="744" r:id="rId50"/>
    <p:sldId id="687" r:id="rId51"/>
    <p:sldId id="688" r:id="rId52"/>
    <p:sldId id="689" r:id="rId53"/>
    <p:sldId id="690" r:id="rId5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520"/>
            <p14:sldId id="691"/>
            <p14:sldId id="692"/>
            <p14:sldId id="693"/>
            <p14:sldId id="695"/>
            <p14:sldId id="686"/>
            <p14:sldId id="694"/>
            <p14:sldId id="707"/>
            <p14:sldId id="708"/>
            <p14:sldId id="709"/>
            <p14:sldId id="710"/>
            <p14:sldId id="711"/>
            <p14:sldId id="712"/>
            <p14:sldId id="713"/>
            <p14:sldId id="714"/>
            <p14:sldId id="715"/>
            <p14:sldId id="716"/>
            <p14:sldId id="717"/>
            <p14:sldId id="718"/>
            <p14:sldId id="719"/>
            <p14:sldId id="720"/>
            <p14:sldId id="721"/>
            <p14:sldId id="722"/>
            <p14:sldId id="723"/>
            <p14:sldId id="724"/>
            <p14:sldId id="725"/>
            <p14:sldId id="726"/>
            <p14:sldId id="727"/>
            <p14:sldId id="728"/>
            <p14:sldId id="729"/>
            <p14:sldId id="730"/>
            <p14:sldId id="731"/>
            <p14:sldId id="732"/>
            <p14:sldId id="733"/>
            <p14:sldId id="734"/>
            <p14:sldId id="735"/>
            <p14:sldId id="736"/>
            <p14:sldId id="737"/>
            <p14:sldId id="738"/>
            <p14:sldId id="739"/>
            <p14:sldId id="740"/>
            <p14:sldId id="741"/>
            <p14:sldId id="742"/>
            <p14:sldId id="743"/>
            <p14:sldId id="744"/>
            <p14:sldId id="687"/>
            <p14:sldId id="688"/>
            <p14:sldId id="689"/>
            <p14:sldId id="690"/>
          </p14:sldIdLst>
        </p14:section>
      </p14:sectionLst>
    </p:ex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E8200"/>
    <a:srgbClr val="00AEEF"/>
    <a:srgbClr val="FBFBFB"/>
    <a:srgbClr val="000000"/>
    <a:srgbClr val="929292"/>
    <a:srgbClr val="4D4D4D"/>
    <a:srgbClr val="F28500"/>
    <a:srgbClr val="83B800"/>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53" autoAdjust="0"/>
    <p:restoredTop sz="94055" autoAdjust="0"/>
  </p:normalViewPr>
  <p:slideViewPr>
    <p:cSldViewPr snapToGrid="0">
      <p:cViewPr varScale="1">
        <p:scale>
          <a:sx n="73" d="100"/>
          <a:sy n="73" d="100"/>
        </p:scale>
        <p:origin x="318" y="78"/>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11/26/2018</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11/26/2018</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openid.net/certification/"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a:extLst>
              <a:ext uri="{FF2B5EF4-FFF2-40B4-BE49-F238E27FC236}">
                <a16:creationId xmlns:a16="http://schemas.microsoft.com/office/drawing/2014/main" id="{8A67E349-F790-499A-889E-3F8B9E27EE4D}"/>
              </a:ext>
            </a:extLst>
          </p:cNvPr>
          <p:cNvSpPr/>
          <p:nvPr/>
        </p:nvSpPr>
        <p:spPr bwMode="auto">
          <a:xfrm>
            <a:off x="169818" y="214953"/>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a:extLst>
              <a:ext uri="{FF2B5EF4-FFF2-40B4-BE49-F238E27FC236}">
                <a16:creationId xmlns:a16="http://schemas.microsoft.com/office/drawing/2014/main" id="{685FF1EC-9642-4C61-96A4-3359CF3BA8FF}"/>
              </a:ext>
            </a:extLst>
          </p:cNvPr>
          <p:cNvSpPr txBox="1">
            <a:spLocks/>
          </p:cNvSpPr>
          <p:nvPr/>
        </p:nvSpPr>
        <p:spPr>
          <a:xfrm>
            <a:off x="410895"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solidFill>
                  <a:schemeClr val="bg1">
                    <a:lumMod val="95000"/>
                  </a:schemeClr>
                </a:solidFill>
                <a:latin typeface="Segoe UI Light" pitchFamily="34" charset="0"/>
              </a:rPr>
              <a:t>Learning </a:t>
            </a:r>
            <a:r>
              <a:rPr lang="en-IN" dirty="0"/>
              <a:t>ASP.NET Core </a:t>
            </a:r>
            <a:r>
              <a:rPr lang="en-IN" dirty="0" err="1"/>
              <a:t>IdentityServer</a:t>
            </a:r>
            <a:endParaRPr lang="en-IN" dirty="0"/>
          </a:p>
        </p:txBody>
      </p:sp>
    </p:spTree>
    <p:extLst>
      <p:ext uri="{BB962C8B-B14F-4D97-AF65-F5344CB8AC3E}">
        <p14:creationId xmlns:p14="http://schemas.microsoft.com/office/powerpoint/2010/main" val="12276198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A07D4B-42E7-4CAF-8B81-9F69E1154D81}"/>
              </a:ext>
            </a:extLst>
          </p:cNvPr>
          <p:cNvPicPr>
            <a:picLocks noChangeAspect="1"/>
          </p:cNvPicPr>
          <p:nvPr/>
        </p:nvPicPr>
        <p:blipFill>
          <a:blip r:embed="rId2"/>
          <a:stretch>
            <a:fillRect/>
          </a:stretch>
        </p:blipFill>
        <p:spPr>
          <a:xfrm>
            <a:off x="453707" y="910966"/>
            <a:ext cx="9069116" cy="5467381"/>
          </a:xfrm>
          <a:prstGeom prst="rect">
            <a:avLst/>
          </a:prstGeom>
        </p:spPr>
      </p:pic>
      <p:sp>
        <p:nvSpPr>
          <p:cNvPr id="3" name="TextBox 2">
            <a:extLst>
              <a:ext uri="{FF2B5EF4-FFF2-40B4-BE49-F238E27FC236}">
                <a16:creationId xmlns:a16="http://schemas.microsoft.com/office/drawing/2014/main" id="{6E0CCB13-8B05-4488-BC89-5DCA47AB483D}"/>
              </a:ext>
            </a:extLst>
          </p:cNvPr>
          <p:cNvSpPr txBox="1"/>
          <p:nvPr/>
        </p:nvSpPr>
        <p:spPr>
          <a:xfrm>
            <a:off x="653143" y="391886"/>
            <a:ext cx="7107074"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In same solution add new project</a:t>
            </a:r>
          </a:p>
        </p:txBody>
      </p:sp>
    </p:spTree>
    <p:extLst>
      <p:ext uri="{BB962C8B-B14F-4D97-AF65-F5344CB8AC3E}">
        <p14:creationId xmlns:p14="http://schemas.microsoft.com/office/powerpoint/2010/main" val="161180623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CB69FA-5572-4164-B60B-BF1C744F3A18}"/>
              </a:ext>
            </a:extLst>
          </p:cNvPr>
          <p:cNvPicPr>
            <a:picLocks noChangeAspect="1"/>
          </p:cNvPicPr>
          <p:nvPr/>
        </p:nvPicPr>
        <p:blipFill>
          <a:blip r:embed="rId2"/>
          <a:stretch>
            <a:fillRect/>
          </a:stretch>
        </p:blipFill>
        <p:spPr>
          <a:xfrm>
            <a:off x="513442" y="268059"/>
            <a:ext cx="9372442" cy="6263369"/>
          </a:xfrm>
          <a:prstGeom prst="rect">
            <a:avLst/>
          </a:prstGeom>
        </p:spPr>
      </p:pic>
    </p:spTree>
    <p:extLst>
      <p:ext uri="{BB962C8B-B14F-4D97-AF65-F5344CB8AC3E}">
        <p14:creationId xmlns:p14="http://schemas.microsoft.com/office/powerpoint/2010/main" val="400027230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0DB7D7-C7F6-49B3-B76B-14354FB6225A}"/>
              </a:ext>
            </a:extLst>
          </p:cNvPr>
          <p:cNvPicPr>
            <a:picLocks noChangeAspect="1"/>
          </p:cNvPicPr>
          <p:nvPr/>
        </p:nvPicPr>
        <p:blipFill>
          <a:blip r:embed="rId2"/>
          <a:stretch>
            <a:fillRect/>
          </a:stretch>
        </p:blipFill>
        <p:spPr>
          <a:xfrm>
            <a:off x="309471" y="1272948"/>
            <a:ext cx="11334750" cy="5095875"/>
          </a:xfrm>
          <a:prstGeom prst="rect">
            <a:avLst/>
          </a:prstGeom>
        </p:spPr>
      </p:pic>
      <p:sp>
        <p:nvSpPr>
          <p:cNvPr id="3" name="TextBox 2">
            <a:extLst>
              <a:ext uri="{FF2B5EF4-FFF2-40B4-BE49-F238E27FC236}">
                <a16:creationId xmlns:a16="http://schemas.microsoft.com/office/drawing/2014/main" id="{58F460ED-D2E2-4A92-98EE-F4A0A9A77CFF}"/>
              </a:ext>
            </a:extLst>
          </p:cNvPr>
          <p:cNvSpPr txBox="1"/>
          <p:nvPr/>
        </p:nvSpPr>
        <p:spPr>
          <a:xfrm>
            <a:off x="914400" y="274320"/>
            <a:ext cx="7971221"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Go to properties and then debug tab</a:t>
            </a:r>
          </a:p>
        </p:txBody>
      </p:sp>
    </p:spTree>
    <p:extLst>
      <p:ext uri="{BB962C8B-B14F-4D97-AF65-F5344CB8AC3E}">
        <p14:creationId xmlns:p14="http://schemas.microsoft.com/office/powerpoint/2010/main" val="412432245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94307D-F5F0-4368-865C-28CD5FC9F085}"/>
              </a:ext>
            </a:extLst>
          </p:cNvPr>
          <p:cNvPicPr>
            <a:picLocks noChangeAspect="1"/>
          </p:cNvPicPr>
          <p:nvPr/>
        </p:nvPicPr>
        <p:blipFill>
          <a:blip r:embed="rId2"/>
          <a:stretch>
            <a:fillRect/>
          </a:stretch>
        </p:blipFill>
        <p:spPr>
          <a:xfrm>
            <a:off x="365669" y="128723"/>
            <a:ext cx="8176948" cy="5501368"/>
          </a:xfrm>
          <a:prstGeom prst="rect">
            <a:avLst/>
          </a:prstGeom>
        </p:spPr>
      </p:pic>
      <p:sp>
        <p:nvSpPr>
          <p:cNvPr id="3" name="TextBox 2">
            <a:extLst>
              <a:ext uri="{FF2B5EF4-FFF2-40B4-BE49-F238E27FC236}">
                <a16:creationId xmlns:a16="http://schemas.microsoft.com/office/drawing/2014/main" id="{B310A220-5BCE-4D52-AC22-747CB50CFAB1}"/>
              </a:ext>
            </a:extLst>
          </p:cNvPr>
          <p:cNvSpPr txBox="1"/>
          <p:nvPr/>
        </p:nvSpPr>
        <p:spPr>
          <a:xfrm>
            <a:off x="1436914" y="5852160"/>
            <a:ext cx="3861955"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Change and SAVE</a:t>
            </a:r>
          </a:p>
        </p:txBody>
      </p:sp>
    </p:spTree>
    <p:extLst>
      <p:ext uri="{BB962C8B-B14F-4D97-AF65-F5344CB8AC3E}">
        <p14:creationId xmlns:p14="http://schemas.microsoft.com/office/powerpoint/2010/main" val="379315960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925789-4513-4C3E-906D-520F749E1E46}"/>
              </a:ext>
            </a:extLst>
          </p:cNvPr>
          <p:cNvPicPr>
            <a:picLocks noChangeAspect="1"/>
          </p:cNvPicPr>
          <p:nvPr/>
        </p:nvPicPr>
        <p:blipFill>
          <a:blip r:embed="rId2"/>
          <a:stretch>
            <a:fillRect/>
          </a:stretch>
        </p:blipFill>
        <p:spPr>
          <a:xfrm>
            <a:off x="515619" y="1464536"/>
            <a:ext cx="10791825" cy="4791075"/>
          </a:xfrm>
          <a:prstGeom prst="rect">
            <a:avLst/>
          </a:prstGeom>
        </p:spPr>
      </p:pic>
      <p:sp>
        <p:nvSpPr>
          <p:cNvPr id="3" name="TextBox 2">
            <a:extLst>
              <a:ext uri="{FF2B5EF4-FFF2-40B4-BE49-F238E27FC236}">
                <a16:creationId xmlns:a16="http://schemas.microsoft.com/office/drawing/2014/main" id="{AF1C1A8D-1B9B-4AC9-94D1-0F9E34A2FA05}"/>
              </a:ext>
            </a:extLst>
          </p:cNvPr>
          <p:cNvSpPr txBox="1"/>
          <p:nvPr/>
        </p:nvSpPr>
        <p:spPr>
          <a:xfrm>
            <a:off x="600891" y="522514"/>
            <a:ext cx="7308411"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You will get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launchsettings</a:t>
            </a: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like this</a:t>
            </a:r>
          </a:p>
        </p:txBody>
      </p:sp>
    </p:spTree>
    <p:extLst>
      <p:ext uri="{BB962C8B-B14F-4D97-AF65-F5344CB8AC3E}">
        <p14:creationId xmlns:p14="http://schemas.microsoft.com/office/powerpoint/2010/main" val="409849117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BB54D4-CF96-49B8-AD8A-F311DD03E0F3}"/>
              </a:ext>
            </a:extLst>
          </p:cNvPr>
          <p:cNvPicPr>
            <a:picLocks noChangeAspect="1"/>
          </p:cNvPicPr>
          <p:nvPr/>
        </p:nvPicPr>
        <p:blipFill>
          <a:blip r:embed="rId2"/>
          <a:stretch>
            <a:fillRect/>
          </a:stretch>
        </p:blipFill>
        <p:spPr>
          <a:xfrm>
            <a:off x="4910420" y="547823"/>
            <a:ext cx="5135097" cy="5173707"/>
          </a:xfrm>
          <a:prstGeom prst="rect">
            <a:avLst/>
          </a:prstGeom>
        </p:spPr>
      </p:pic>
      <p:sp>
        <p:nvSpPr>
          <p:cNvPr id="3" name="TextBox 2">
            <a:extLst>
              <a:ext uri="{FF2B5EF4-FFF2-40B4-BE49-F238E27FC236}">
                <a16:creationId xmlns:a16="http://schemas.microsoft.com/office/drawing/2014/main" id="{81BD4D0E-48BC-4EF6-9219-59DDD3F66E8F}"/>
              </a:ext>
            </a:extLst>
          </p:cNvPr>
          <p:cNvSpPr txBox="1"/>
          <p:nvPr/>
        </p:nvSpPr>
        <p:spPr>
          <a:xfrm>
            <a:off x="914400" y="2116183"/>
            <a:ext cx="3894656" cy="123110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Set this project as </a:t>
            </a:r>
          </a:p>
          <a:p>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Startup</a:t>
            </a: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project</a:t>
            </a:r>
          </a:p>
        </p:txBody>
      </p:sp>
    </p:spTree>
    <p:extLst>
      <p:ext uri="{BB962C8B-B14F-4D97-AF65-F5344CB8AC3E}">
        <p14:creationId xmlns:p14="http://schemas.microsoft.com/office/powerpoint/2010/main" val="370216244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23A1D2-08DA-4DDA-907D-AC61555E3025}"/>
              </a:ext>
            </a:extLst>
          </p:cNvPr>
          <p:cNvPicPr>
            <a:picLocks noChangeAspect="1"/>
          </p:cNvPicPr>
          <p:nvPr/>
        </p:nvPicPr>
        <p:blipFill rotWithShape="1">
          <a:blip r:embed="rId2"/>
          <a:srcRect l="27195" r="-1824" b="42667"/>
          <a:stretch/>
        </p:blipFill>
        <p:spPr>
          <a:xfrm>
            <a:off x="444136" y="404947"/>
            <a:ext cx="11845715" cy="5460275"/>
          </a:xfrm>
          <a:prstGeom prst="rect">
            <a:avLst/>
          </a:prstGeom>
        </p:spPr>
      </p:pic>
      <p:cxnSp>
        <p:nvCxnSpPr>
          <p:cNvPr id="4" name="Straight Connector 3">
            <a:extLst>
              <a:ext uri="{FF2B5EF4-FFF2-40B4-BE49-F238E27FC236}">
                <a16:creationId xmlns:a16="http://schemas.microsoft.com/office/drawing/2014/main" id="{E4C555BE-861C-48A0-BD90-17396209D59C}"/>
              </a:ext>
            </a:extLst>
          </p:cNvPr>
          <p:cNvCxnSpPr/>
          <p:nvPr/>
        </p:nvCxnSpPr>
        <p:spPr>
          <a:xfrm flipH="1">
            <a:off x="3370217" y="2076994"/>
            <a:ext cx="1815737" cy="9144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2D577D4-C885-477D-8B0F-FD6B8BCC1DC6}"/>
              </a:ext>
            </a:extLst>
          </p:cNvPr>
          <p:cNvSpPr txBox="1"/>
          <p:nvPr/>
        </p:nvSpPr>
        <p:spPr>
          <a:xfrm>
            <a:off x="2873829" y="5956663"/>
            <a:ext cx="6985887"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Select this and run to hit console</a:t>
            </a:r>
          </a:p>
        </p:txBody>
      </p:sp>
    </p:spTree>
    <p:extLst>
      <p:ext uri="{BB962C8B-B14F-4D97-AF65-F5344CB8AC3E}">
        <p14:creationId xmlns:p14="http://schemas.microsoft.com/office/powerpoint/2010/main" val="140342149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400298-33AD-418B-9726-D1F15703509A}"/>
              </a:ext>
            </a:extLst>
          </p:cNvPr>
          <p:cNvPicPr>
            <a:picLocks noChangeAspect="1"/>
          </p:cNvPicPr>
          <p:nvPr/>
        </p:nvPicPr>
        <p:blipFill>
          <a:blip r:embed="rId2"/>
          <a:stretch>
            <a:fillRect/>
          </a:stretch>
        </p:blipFill>
        <p:spPr>
          <a:xfrm>
            <a:off x="454931" y="409031"/>
            <a:ext cx="11370401" cy="4189095"/>
          </a:xfrm>
          <a:prstGeom prst="rect">
            <a:avLst/>
          </a:prstGeom>
        </p:spPr>
      </p:pic>
    </p:spTree>
    <p:extLst>
      <p:ext uri="{BB962C8B-B14F-4D97-AF65-F5344CB8AC3E}">
        <p14:creationId xmlns:p14="http://schemas.microsoft.com/office/powerpoint/2010/main" val="137651451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31BC6B-5B26-434E-ADB0-8E487075ECAD}"/>
              </a:ext>
            </a:extLst>
          </p:cNvPr>
          <p:cNvPicPr>
            <a:picLocks noChangeAspect="1"/>
          </p:cNvPicPr>
          <p:nvPr/>
        </p:nvPicPr>
        <p:blipFill>
          <a:blip r:embed="rId2"/>
          <a:stretch>
            <a:fillRect/>
          </a:stretch>
        </p:blipFill>
        <p:spPr>
          <a:xfrm>
            <a:off x="322125" y="444273"/>
            <a:ext cx="10734675" cy="4924425"/>
          </a:xfrm>
          <a:prstGeom prst="rect">
            <a:avLst/>
          </a:prstGeom>
        </p:spPr>
      </p:pic>
    </p:spTree>
    <p:extLst>
      <p:ext uri="{BB962C8B-B14F-4D97-AF65-F5344CB8AC3E}">
        <p14:creationId xmlns:p14="http://schemas.microsoft.com/office/powerpoint/2010/main" val="406197756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60003D-0FFA-4320-95BE-552E5E83BF6E}"/>
              </a:ext>
            </a:extLst>
          </p:cNvPr>
          <p:cNvPicPr>
            <a:picLocks noChangeAspect="1"/>
          </p:cNvPicPr>
          <p:nvPr/>
        </p:nvPicPr>
        <p:blipFill>
          <a:blip r:embed="rId2"/>
          <a:stretch>
            <a:fillRect/>
          </a:stretch>
        </p:blipFill>
        <p:spPr>
          <a:xfrm>
            <a:off x="853757" y="0"/>
            <a:ext cx="6134872" cy="6235858"/>
          </a:xfrm>
          <a:prstGeom prst="rect">
            <a:avLst/>
          </a:prstGeom>
        </p:spPr>
      </p:pic>
      <p:cxnSp>
        <p:nvCxnSpPr>
          <p:cNvPr id="4" name="Straight Connector 3">
            <a:extLst>
              <a:ext uri="{FF2B5EF4-FFF2-40B4-BE49-F238E27FC236}">
                <a16:creationId xmlns:a16="http://schemas.microsoft.com/office/drawing/2014/main" id="{84CA2AAF-5C29-4F9F-AAA8-C1DB2C5AADE5}"/>
              </a:ext>
            </a:extLst>
          </p:cNvPr>
          <p:cNvCxnSpPr/>
          <p:nvPr/>
        </p:nvCxnSpPr>
        <p:spPr>
          <a:xfrm flipV="1">
            <a:off x="5434149" y="4441371"/>
            <a:ext cx="2103120" cy="14238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583046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4A263A-7BFD-4C34-B1A8-4004C83B18B1}"/>
              </a:ext>
            </a:extLst>
          </p:cNvPr>
          <p:cNvPicPr>
            <a:picLocks noChangeAspect="1"/>
          </p:cNvPicPr>
          <p:nvPr/>
        </p:nvPicPr>
        <p:blipFill>
          <a:blip r:embed="rId2"/>
          <a:stretch>
            <a:fillRect/>
          </a:stretch>
        </p:blipFill>
        <p:spPr>
          <a:xfrm>
            <a:off x="447855" y="240311"/>
            <a:ext cx="6906533" cy="4517019"/>
          </a:xfrm>
          <a:prstGeom prst="rect">
            <a:avLst/>
          </a:prstGeom>
        </p:spPr>
      </p:pic>
      <p:sp>
        <p:nvSpPr>
          <p:cNvPr id="4" name="Rectangle 3">
            <a:extLst>
              <a:ext uri="{FF2B5EF4-FFF2-40B4-BE49-F238E27FC236}">
                <a16:creationId xmlns:a16="http://schemas.microsoft.com/office/drawing/2014/main" id="{9A798D3C-24AC-4CC2-BA3D-22EF8540F9DE}"/>
              </a:ext>
            </a:extLst>
          </p:cNvPr>
          <p:cNvSpPr/>
          <p:nvPr/>
        </p:nvSpPr>
        <p:spPr>
          <a:xfrm>
            <a:off x="683623" y="4899873"/>
            <a:ext cx="11083473" cy="1477328"/>
          </a:xfrm>
          <a:prstGeom prst="rect">
            <a:avLst/>
          </a:prstGeom>
        </p:spPr>
        <p:txBody>
          <a:bodyPr wrap="square">
            <a:spAutoFit/>
          </a:bodyPr>
          <a:lstStyle/>
          <a:p>
            <a:r>
              <a:rPr lang="en-US" dirty="0">
                <a:solidFill>
                  <a:srgbClr val="404040"/>
                </a:solidFill>
                <a:latin typeface="Lato" panose="020F0502020204030203" pitchFamily="34" charset="0"/>
              </a:rPr>
              <a:t>Typically each and every layer (front-end, middle-tier and back-end) has to protect resources and implement </a:t>
            </a:r>
            <a:r>
              <a:rPr lang="en-US" dirty="0">
                <a:solidFill>
                  <a:srgbClr val="FF0000"/>
                </a:solidFill>
                <a:latin typeface="Lato" panose="020F0502020204030203" pitchFamily="34" charset="0"/>
              </a:rPr>
              <a:t>authentication and/or authorization </a:t>
            </a:r>
            <a:r>
              <a:rPr lang="en-US" dirty="0">
                <a:solidFill>
                  <a:srgbClr val="404040"/>
                </a:solidFill>
                <a:latin typeface="Lato" panose="020F0502020204030203" pitchFamily="34" charset="0"/>
              </a:rPr>
              <a:t>– often against the same user store.</a:t>
            </a:r>
          </a:p>
          <a:p>
            <a:endParaRPr lang="en-US" dirty="0">
              <a:solidFill>
                <a:srgbClr val="404040"/>
              </a:solidFill>
              <a:latin typeface="Lato" panose="020F0502020204030203" pitchFamily="34" charset="0"/>
            </a:endParaRPr>
          </a:p>
          <a:p>
            <a:r>
              <a:rPr lang="en-US" dirty="0">
                <a:solidFill>
                  <a:srgbClr val="404040"/>
                </a:solidFill>
                <a:latin typeface="Lato" panose="020F0502020204030203" pitchFamily="34" charset="0"/>
              </a:rPr>
              <a:t>Outsourcing these fundamental security functions to a security token service </a:t>
            </a:r>
            <a:r>
              <a:rPr lang="en-US" dirty="0">
                <a:solidFill>
                  <a:srgbClr val="FF0000"/>
                </a:solidFill>
                <a:latin typeface="Lato" panose="020F0502020204030203" pitchFamily="34" charset="0"/>
              </a:rPr>
              <a:t>prevents duplicating </a:t>
            </a:r>
            <a:r>
              <a:rPr lang="en-US" dirty="0">
                <a:solidFill>
                  <a:srgbClr val="404040"/>
                </a:solidFill>
                <a:latin typeface="Lato" panose="020F0502020204030203" pitchFamily="34" charset="0"/>
              </a:rPr>
              <a:t>that functionality across those applications and endpoints.</a:t>
            </a:r>
            <a:endParaRPr lang="en-US" b="0" i="0" dirty="0">
              <a:solidFill>
                <a:srgbClr val="404040"/>
              </a:solidFill>
              <a:effectLst/>
              <a:latin typeface="Lato" panose="020F0502020204030203" pitchFamily="34" charset="0"/>
            </a:endParaRPr>
          </a:p>
        </p:txBody>
      </p:sp>
    </p:spTree>
    <p:extLst>
      <p:ext uri="{BB962C8B-B14F-4D97-AF65-F5344CB8AC3E}">
        <p14:creationId xmlns:p14="http://schemas.microsoft.com/office/powerpoint/2010/main" val="54441048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70EB22-B493-4F3F-BC79-4A4A588E7729}"/>
              </a:ext>
            </a:extLst>
          </p:cNvPr>
          <p:cNvPicPr>
            <a:picLocks noChangeAspect="1"/>
          </p:cNvPicPr>
          <p:nvPr/>
        </p:nvPicPr>
        <p:blipFill>
          <a:blip r:embed="rId2"/>
          <a:stretch>
            <a:fillRect/>
          </a:stretch>
        </p:blipFill>
        <p:spPr>
          <a:xfrm>
            <a:off x="870765" y="277041"/>
            <a:ext cx="5727153" cy="6293575"/>
          </a:xfrm>
          <a:prstGeom prst="rect">
            <a:avLst/>
          </a:prstGeom>
        </p:spPr>
      </p:pic>
      <p:sp>
        <p:nvSpPr>
          <p:cNvPr id="3" name="TextBox 2">
            <a:extLst>
              <a:ext uri="{FF2B5EF4-FFF2-40B4-BE49-F238E27FC236}">
                <a16:creationId xmlns:a16="http://schemas.microsoft.com/office/drawing/2014/main" id="{B8F56FEA-F778-4770-B7EB-5C0EC0D9DF9A}"/>
              </a:ext>
            </a:extLst>
          </p:cNvPr>
          <p:cNvSpPr txBox="1"/>
          <p:nvPr/>
        </p:nvSpPr>
        <p:spPr>
          <a:xfrm>
            <a:off x="6622869" y="1580606"/>
            <a:ext cx="3895618"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You will get all this</a:t>
            </a:r>
          </a:p>
        </p:txBody>
      </p:sp>
    </p:spTree>
    <p:extLst>
      <p:ext uri="{BB962C8B-B14F-4D97-AF65-F5344CB8AC3E}">
        <p14:creationId xmlns:p14="http://schemas.microsoft.com/office/powerpoint/2010/main" val="24846054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DC38DF-CC3D-4FE3-B8D3-89A15B95A69D}"/>
              </a:ext>
            </a:extLst>
          </p:cNvPr>
          <p:cNvPicPr>
            <a:picLocks noChangeAspect="1"/>
          </p:cNvPicPr>
          <p:nvPr/>
        </p:nvPicPr>
        <p:blipFill>
          <a:blip r:embed="rId2"/>
          <a:stretch>
            <a:fillRect/>
          </a:stretch>
        </p:blipFill>
        <p:spPr>
          <a:xfrm>
            <a:off x="178162" y="137704"/>
            <a:ext cx="8450899" cy="6720296"/>
          </a:xfrm>
          <a:prstGeom prst="rect">
            <a:avLst/>
          </a:prstGeom>
        </p:spPr>
      </p:pic>
      <p:sp>
        <p:nvSpPr>
          <p:cNvPr id="3" name="TextBox 2">
            <a:extLst>
              <a:ext uri="{FF2B5EF4-FFF2-40B4-BE49-F238E27FC236}">
                <a16:creationId xmlns:a16="http://schemas.microsoft.com/office/drawing/2014/main" id="{3DF6E38C-79BC-4815-86B3-332EC50CD978}"/>
              </a:ext>
            </a:extLst>
          </p:cNvPr>
          <p:cNvSpPr txBox="1"/>
          <p:nvPr/>
        </p:nvSpPr>
        <p:spPr>
          <a:xfrm>
            <a:off x="8974183" y="2416629"/>
            <a:ext cx="2015295" cy="1723549"/>
          </a:xfrm>
          <a:prstGeom prst="rect">
            <a:avLst/>
          </a:prstGeom>
          <a:noFill/>
        </p:spPr>
        <p:txBody>
          <a:bodyPr wrap="none" lIns="0" tIns="0" rIns="0" bIns="0" rtlCol="0">
            <a:spAutoFit/>
          </a:bodyPr>
          <a:lstStyle/>
          <a:p>
            <a:r>
              <a:rPr lang="en-IN" sz="2800" dirty="0">
                <a:solidFill>
                  <a:srgbClr val="FF0000"/>
                </a:solidFill>
                <a:latin typeface="Segoe UI Light" pitchFamily="34" charset="0"/>
              </a:rPr>
              <a:t>We will</a:t>
            </a:r>
          </a:p>
          <a:p>
            <a:r>
              <a:rPr lang="en-IN" sz="2800" dirty="0">
                <a:solidFill>
                  <a:srgbClr val="FF0000"/>
                </a:solidFill>
                <a:latin typeface="Segoe UI Light" pitchFamily="34" charset="0"/>
              </a:rPr>
              <a:t>Create these</a:t>
            </a:r>
          </a:p>
          <a:p>
            <a:r>
              <a:rPr lang="en-IN" sz="2800" dirty="0">
                <a:solidFill>
                  <a:srgbClr val="FF0000"/>
                </a:solidFill>
                <a:latin typeface="Segoe UI Light" pitchFamily="34" charset="0"/>
              </a:rPr>
              <a:t>Two methods</a:t>
            </a:r>
          </a:p>
          <a:p>
            <a:endParaRPr lang="en-IN" sz="2800" dirty="0" err="1">
              <a:solidFill>
                <a:srgbClr val="FF0000"/>
              </a:solidFill>
              <a:latin typeface="Segoe UI Light" pitchFamily="34" charset="0"/>
            </a:endParaRPr>
          </a:p>
        </p:txBody>
      </p:sp>
    </p:spTree>
    <p:extLst>
      <p:ext uri="{BB962C8B-B14F-4D97-AF65-F5344CB8AC3E}">
        <p14:creationId xmlns:p14="http://schemas.microsoft.com/office/powerpoint/2010/main" val="16279939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6C65D9-1FD6-4E27-B828-04A421B3B7CB}"/>
              </a:ext>
            </a:extLst>
          </p:cNvPr>
          <p:cNvPicPr>
            <a:picLocks noChangeAspect="1"/>
          </p:cNvPicPr>
          <p:nvPr/>
        </p:nvPicPr>
        <p:blipFill>
          <a:blip r:embed="rId2"/>
          <a:stretch>
            <a:fillRect/>
          </a:stretch>
        </p:blipFill>
        <p:spPr>
          <a:xfrm>
            <a:off x="171086" y="0"/>
            <a:ext cx="11637661" cy="4637314"/>
          </a:xfrm>
          <a:prstGeom prst="rect">
            <a:avLst/>
          </a:prstGeom>
        </p:spPr>
      </p:pic>
      <p:sp>
        <p:nvSpPr>
          <p:cNvPr id="3" name="TextBox 2">
            <a:extLst>
              <a:ext uri="{FF2B5EF4-FFF2-40B4-BE49-F238E27FC236}">
                <a16:creationId xmlns:a16="http://schemas.microsoft.com/office/drawing/2014/main" id="{A97116C9-C67A-4991-9611-1B43BC921E39}"/>
              </a:ext>
            </a:extLst>
          </p:cNvPr>
          <p:cNvSpPr txBox="1"/>
          <p:nvPr/>
        </p:nvSpPr>
        <p:spPr>
          <a:xfrm>
            <a:off x="1071154" y="3618411"/>
            <a:ext cx="3044103"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Add new class</a:t>
            </a:r>
          </a:p>
        </p:txBody>
      </p:sp>
    </p:spTree>
    <p:extLst>
      <p:ext uri="{BB962C8B-B14F-4D97-AF65-F5344CB8AC3E}">
        <p14:creationId xmlns:p14="http://schemas.microsoft.com/office/powerpoint/2010/main" val="166718851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A9110B-1A26-412A-9D41-E068FCB3D604}"/>
              </a:ext>
            </a:extLst>
          </p:cNvPr>
          <p:cNvPicPr>
            <a:picLocks noChangeAspect="1"/>
          </p:cNvPicPr>
          <p:nvPr/>
        </p:nvPicPr>
        <p:blipFill>
          <a:blip r:embed="rId2"/>
          <a:stretch>
            <a:fillRect/>
          </a:stretch>
        </p:blipFill>
        <p:spPr>
          <a:xfrm>
            <a:off x="293687" y="233090"/>
            <a:ext cx="9195838" cy="6115459"/>
          </a:xfrm>
          <a:prstGeom prst="rect">
            <a:avLst/>
          </a:prstGeom>
        </p:spPr>
      </p:pic>
    </p:spTree>
    <p:extLst>
      <p:ext uri="{BB962C8B-B14F-4D97-AF65-F5344CB8AC3E}">
        <p14:creationId xmlns:p14="http://schemas.microsoft.com/office/powerpoint/2010/main" val="126500382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AC121E-6301-42F7-A975-D545D032CF69}"/>
              </a:ext>
            </a:extLst>
          </p:cNvPr>
          <p:cNvPicPr>
            <a:picLocks noChangeAspect="1"/>
          </p:cNvPicPr>
          <p:nvPr/>
        </p:nvPicPr>
        <p:blipFill>
          <a:blip r:embed="rId2"/>
          <a:stretch>
            <a:fillRect/>
          </a:stretch>
        </p:blipFill>
        <p:spPr>
          <a:xfrm>
            <a:off x="366484" y="164645"/>
            <a:ext cx="9706674" cy="6379845"/>
          </a:xfrm>
          <a:prstGeom prst="rect">
            <a:avLst/>
          </a:prstGeom>
        </p:spPr>
      </p:pic>
    </p:spTree>
    <p:extLst>
      <p:ext uri="{BB962C8B-B14F-4D97-AF65-F5344CB8AC3E}">
        <p14:creationId xmlns:p14="http://schemas.microsoft.com/office/powerpoint/2010/main" val="186381615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15B28E-CEAD-4D84-B434-B39F8632C95F}"/>
              </a:ext>
            </a:extLst>
          </p:cNvPr>
          <p:cNvPicPr>
            <a:picLocks noChangeAspect="1"/>
          </p:cNvPicPr>
          <p:nvPr/>
        </p:nvPicPr>
        <p:blipFill>
          <a:blip r:embed="rId2"/>
          <a:stretch>
            <a:fillRect/>
          </a:stretch>
        </p:blipFill>
        <p:spPr>
          <a:xfrm>
            <a:off x="112439" y="161244"/>
            <a:ext cx="11374085" cy="2673396"/>
          </a:xfrm>
          <a:prstGeom prst="rect">
            <a:avLst/>
          </a:prstGeom>
        </p:spPr>
      </p:pic>
    </p:spTree>
    <p:extLst>
      <p:ext uri="{BB962C8B-B14F-4D97-AF65-F5344CB8AC3E}">
        <p14:creationId xmlns:p14="http://schemas.microsoft.com/office/powerpoint/2010/main" val="341051301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C89567-CBEE-4878-A498-07D20A9129C0}"/>
              </a:ext>
            </a:extLst>
          </p:cNvPr>
          <p:cNvSpPr txBox="1"/>
          <p:nvPr/>
        </p:nvSpPr>
        <p:spPr>
          <a:xfrm>
            <a:off x="574766" y="496389"/>
            <a:ext cx="10310836" cy="430887"/>
          </a:xfrm>
          <a:prstGeom prst="rect">
            <a:avLst/>
          </a:prstGeom>
          <a:noFill/>
        </p:spPr>
        <p:txBody>
          <a:bodyPr wrap="none" lIns="0" tIns="0" rIns="0" bIns="0" rtlCol="0">
            <a:spAutoFit/>
          </a:bodyPr>
          <a:lstStyle/>
          <a:p>
            <a:r>
              <a:rPr lang="en-IN" sz="2800" dirty="0">
                <a:solidFill>
                  <a:srgbClr val="FF0000"/>
                </a:solidFill>
                <a:latin typeface="Segoe UI Light" pitchFamily="34" charset="0"/>
              </a:rPr>
              <a:t>Run this server project in console and you will get something like this</a:t>
            </a:r>
          </a:p>
        </p:txBody>
      </p:sp>
      <p:pic>
        <p:nvPicPr>
          <p:cNvPr id="3" name="Picture 2">
            <a:extLst>
              <a:ext uri="{FF2B5EF4-FFF2-40B4-BE49-F238E27FC236}">
                <a16:creationId xmlns:a16="http://schemas.microsoft.com/office/drawing/2014/main" id="{A71DADBF-F0F1-4CC6-A48C-94DA7FDFA6B8}"/>
              </a:ext>
            </a:extLst>
          </p:cNvPr>
          <p:cNvPicPr>
            <a:picLocks noChangeAspect="1"/>
          </p:cNvPicPr>
          <p:nvPr/>
        </p:nvPicPr>
        <p:blipFill>
          <a:blip r:embed="rId2"/>
          <a:stretch>
            <a:fillRect/>
          </a:stretch>
        </p:blipFill>
        <p:spPr>
          <a:xfrm>
            <a:off x="419473" y="1134596"/>
            <a:ext cx="7124327" cy="3018906"/>
          </a:xfrm>
          <a:prstGeom prst="rect">
            <a:avLst/>
          </a:prstGeom>
        </p:spPr>
      </p:pic>
      <p:pic>
        <p:nvPicPr>
          <p:cNvPr id="4" name="Picture 3">
            <a:extLst>
              <a:ext uri="{FF2B5EF4-FFF2-40B4-BE49-F238E27FC236}">
                <a16:creationId xmlns:a16="http://schemas.microsoft.com/office/drawing/2014/main" id="{EBF83CDA-52CE-44D7-868E-5087EC918E1E}"/>
              </a:ext>
            </a:extLst>
          </p:cNvPr>
          <p:cNvPicPr>
            <a:picLocks noChangeAspect="1"/>
          </p:cNvPicPr>
          <p:nvPr/>
        </p:nvPicPr>
        <p:blipFill>
          <a:blip r:embed="rId3"/>
          <a:stretch>
            <a:fillRect/>
          </a:stretch>
        </p:blipFill>
        <p:spPr>
          <a:xfrm>
            <a:off x="4808537" y="3090583"/>
            <a:ext cx="7143750" cy="3581400"/>
          </a:xfrm>
          <a:prstGeom prst="rect">
            <a:avLst/>
          </a:prstGeom>
        </p:spPr>
      </p:pic>
    </p:spTree>
    <p:extLst>
      <p:ext uri="{BB962C8B-B14F-4D97-AF65-F5344CB8AC3E}">
        <p14:creationId xmlns:p14="http://schemas.microsoft.com/office/powerpoint/2010/main" val="208289962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71C5FB-14F1-4A4A-B419-6E2E5A0AAD88}"/>
              </a:ext>
            </a:extLst>
          </p:cNvPr>
          <p:cNvPicPr>
            <a:picLocks noChangeAspect="1"/>
          </p:cNvPicPr>
          <p:nvPr/>
        </p:nvPicPr>
        <p:blipFill>
          <a:blip r:embed="rId2"/>
          <a:stretch>
            <a:fillRect/>
          </a:stretch>
        </p:blipFill>
        <p:spPr>
          <a:xfrm>
            <a:off x="351957" y="71437"/>
            <a:ext cx="7639050" cy="6715125"/>
          </a:xfrm>
          <a:prstGeom prst="rect">
            <a:avLst/>
          </a:prstGeom>
        </p:spPr>
      </p:pic>
      <p:sp>
        <p:nvSpPr>
          <p:cNvPr id="3" name="TextBox 2">
            <a:extLst>
              <a:ext uri="{FF2B5EF4-FFF2-40B4-BE49-F238E27FC236}">
                <a16:creationId xmlns:a16="http://schemas.microsoft.com/office/drawing/2014/main" id="{EA611584-6172-4F7A-B28D-9A043BEAC242}"/>
              </a:ext>
            </a:extLst>
          </p:cNvPr>
          <p:cNvSpPr txBox="1"/>
          <p:nvPr/>
        </p:nvSpPr>
        <p:spPr>
          <a:xfrm>
            <a:off x="8552329" y="1129553"/>
            <a:ext cx="3479479" cy="246221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Open in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firefox</a:t>
            </a:r>
            <a:endPar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If chrome shows</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Non formatted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json</a:t>
            </a:r>
          </a:p>
        </p:txBody>
      </p:sp>
    </p:spTree>
    <p:extLst>
      <p:ext uri="{BB962C8B-B14F-4D97-AF65-F5344CB8AC3E}">
        <p14:creationId xmlns:p14="http://schemas.microsoft.com/office/powerpoint/2010/main" val="428373116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E35A28-909B-400F-9C48-3CD0476EE275}"/>
              </a:ext>
            </a:extLst>
          </p:cNvPr>
          <p:cNvPicPr>
            <a:picLocks noChangeAspect="1"/>
          </p:cNvPicPr>
          <p:nvPr/>
        </p:nvPicPr>
        <p:blipFill>
          <a:blip r:embed="rId2"/>
          <a:stretch>
            <a:fillRect/>
          </a:stretch>
        </p:blipFill>
        <p:spPr>
          <a:xfrm>
            <a:off x="485868" y="338697"/>
            <a:ext cx="7962900" cy="3571875"/>
          </a:xfrm>
          <a:prstGeom prst="rect">
            <a:avLst/>
          </a:prstGeom>
        </p:spPr>
      </p:pic>
      <p:sp>
        <p:nvSpPr>
          <p:cNvPr id="3" name="TextBox 2">
            <a:extLst>
              <a:ext uri="{FF2B5EF4-FFF2-40B4-BE49-F238E27FC236}">
                <a16:creationId xmlns:a16="http://schemas.microsoft.com/office/drawing/2014/main" id="{E9058355-C989-4807-ACF3-8144845C28C4}"/>
              </a:ext>
            </a:extLst>
          </p:cNvPr>
          <p:cNvSpPr txBox="1"/>
          <p:nvPr/>
        </p:nvSpPr>
        <p:spPr>
          <a:xfrm>
            <a:off x="1586753" y="4598894"/>
            <a:ext cx="6935553" cy="123110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Now we are going to use this in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Postman </a:t>
            </a:r>
          </a:p>
        </p:txBody>
      </p:sp>
    </p:spTree>
    <p:extLst>
      <p:ext uri="{BB962C8B-B14F-4D97-AF65-F5344CB8AC3E}">
        <p14:creationId xmlns:p14="http://schemas.microsoft.com/office/powerpoint/2010/main" val="174672304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8D14D6-C850-405B-8211-EF3096C83BE1}"/>
              </a:ext>
            </a:extLst>
          </p:cNvPr>
          <p:cNvPicPr>
            <a:picLocks noChangeAspect="1"/>
          </p:cNvPicPr>
          <p:nvPr/>
        </p:nvPicPr>
        <p:blipFill>
          <a:blip r:embed="rId2"/>
          <a:stretch>
            <a:fillRect/>
          </a:stretch>
        </p:blipFill>
        <p:spPr>
          <a:xfrm>
            <a:off x="448023" y="0"/>
            <a:ext cx="11292778" cy="6858000"/>
          </a:xfrm>
          <a:prstGeom prst="rect">
            <a:avLst/>
          </a:prstGeom>
        </p:spPr>
      </p:pic>
    </p:spTree>
    <p:extLst>
      <p:ext uri="{BB962C8B-B14F-4D97-AF65-F5344CB8AC3E}">
        <p14:creationId xmlns:p14="http://schemas.microsoft.com/office/powerpoint/2010/main" val="5949723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C2A53A-461E-4608-A202-B53F9EB52C0B}"/>
              </a:ext>
            </a:extLst>
          </p:cNvPr>
          <p:cNvPicPr>
            <a:picLocks noChangeAspect="1"/>
          </p:cNvPicPr>
          <p:nvPr/>
        </p:nvPicPr>
        <p:blipFill>
          <a:blip r:embed="rId2"/>
          <a:stretch>
            <a:fillRect/>
          </a:stretch>
        </p:blipFill>
        <p:spPr>
          <a:xfrm>
            <a:off x="572361" y="311467"/>
            <a:ext cx="10387376" cy="6241673"/>
          </a:xfrm>
          <a:prstGeom prst="rect">
            <a:avLst/>
          </a:prstGeom>
        </p:spPr>
      </p:pic>
    </p:spTree>
    <p:extLst>
      <p:ext uri="{BB962C8B-B14F-4D97-AF65-F5344CB8AC3E}">
        <p14:creationId xmlns:p14="http://schemas.microsoft.com/office/powerpoint/2010/main" val="155634729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BDBA1C-0ED9-42D3-9472-4C9EE60649B5}"/>
              </a:ext>
            </a:extLst>
          </p:cNvPr>
          <p:cNvPicPr>
            <a:picLocks noChangeAspect="1"/>
          </p:cNvPicPr>
          <p:nvPr/>
        </p:nvPicPr>
        <p:blipFill>
          <a:blip r:embed="rId2"/>
          <a:stretch>
            <a:fillRect/>
          </a:stretch>
        </p:blipFill>
        <p:spPr>
          <a:xfrm>
            <a:off x="1189445" y="253909"/>
            <a:ext cx="7667625" cy="6115050"/>
          </a:xfrm>
          <a:prstGeom prst="rect">
            <a:avLst/>
          </a:prstGeom>
        </p:spPr>
      </p:pic>
    </p:spTree>
    <p:extLst>
      <p:ext uri="{BB962C8B-B14F-4D97-AF65-F5344CB8AC3E}">
        <p14:creationId xmlns:p14="http://schemas.microsoft.com/office/powerpoint/2010/main" val="346755182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68A9B3-B6E3-4790-B0C3-4D3A0F76D7A5}"/>
              </a:ext>
            </a:extLst>
          </p:cNvPr>
          <p:cNvPicPr>
            <a:picLocks noChangeAspect="1"/>
          </p:cNvPicPr>
          <p:nvPr/>
        </p:nvPicPr>
        <p:blipFill rotWithShape="1">
          <a:blip r:embed="rId2"/>
          <a:srcRect l="4679" r="23434" b="17905"/>
          <a:stretch/>
        </p:blipFill>
        <p:spPr>
          <a:xfrm>
            <a:off x="274320" y="130628"/>
            <a:ext cx="9366069" cy="6417767"/>
          </a:xfrm>
          <a:prstGeom prst="rect">
            <a:avLst/>
          </a:prstGeom>
        </p:spPr>
      </p:pic>
      <p:cxnSp>
        <p:nvCxnSpPr>
          <p:cNvPr id="4" name="Straight Connector 3">
            <a:extLst>
              <a:ext uri="{FF2B5EF4-FFF2-40B4-BE49-F238E27FC236}">
                <a16:creationId xmlns:a16="http://schemas.microsoft.com/office/drawing/2014/main" id="{1AC6913C-3DE9-486A-B5AC-3B50741CDF9F}"/>
              </a:ext>
            </a:extLst>
          </p:cNvPr>
          <p:cNvCxnSpPr/>
          <p:nvPr/>
        </p:nvCxnSpPr>
        <p:spPr>
          <a:xfrm flipV="1">
            <a:off x="3879669" y="836023"/>
            <a:ext cx="0" cy="940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6828CD7-F710-4595-9C74-726D4BC7481B}"/>
              </a:ext>
            </a:extLst>
          </p:cNvPr>
          <p:cNvCxnSpPr/>
          <p:nvPr/>
        </p:nvCxnSpPr>
        <p:spPr>
          <a:xfrm>
            <a:off x="6453051" y="2050869"/>
            <a:ext cx="2782389" cy="248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45BD998-B703-41EF-9C02-5716C4A152DB}"/>
              </a:ext>
            </a:extLst>
          </p:cNvPr>
          <p:cNvCxnSpPr/>
          <p:nvPr/>
        </p:nvCxnSpPr>
        <p:spPr>
          <a:xfrm>
            <a:off x="4728754" y="4402183"/>
            <a:ext cx="261257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916818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436BE2-A0D4-4602-8ADB-CDBDEB5DBCD1}"/>
              </a:ext>
            </a:extLst>
          </p:cNvPr>
          <p:cNvPicPr>
            <a:picLocks noChangeAspect="1"/>
          </p:cNvPicPr>
          <p:nvPr/>
        </p:nvPicPr>
        <p:blipFill>
          <a:blip r:embed="rId2"/>
          <a:stretch>
            <a:fillRect/>
          </a:stretch>
        </p:blipFill>
        <p:spPr>
          <a:xfrm>
            <a:off x="182108" y="155666"/>
            <a:ext cx="10665304" cy="5448300"/>
          </a:xfrm>
          <a:prstGeom prst="rect">
            <a:avLst/>
          </a:prstGeom>
        </p:spPr>
      </p:pic>
    </p:spTree>
    <p:extLst>
      <p:ext uri="{BB962C8B-B14F-4D97-AF65-F5344CB8AC3E}">
        <p14:creationId xmlns:p14="http://schemas.microsoft.com/office/powerpoint/2010/main" val="121810290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A88579D-BAFD-45ED-8060-B1ABE9003A66}"/>
              </a:ext>
            </a:extLst>
          </p:cNvPr>
          <p:cNvPicPr>
            <a:picLocks noChangeAspect="1"/>
          </p:cNvPicPr>
          <p:nvPr/>
        </p:nvPicPr>
        <p:blipFill>
          <a:blip r:embed="rId2"/>
          <a:stretch>
            <a:fillRect/>
          </a:stretch>
        </p:blipFill>
        <p:spPr>
          <a:xfrm>
            <a:off x="207009" y="193493"/>
            <a:ext cx="10810684" cy="5096964"/>
          </a:xfrm>
          <a:prstGeom prst="rect">
            <a:avLst/>
          </a:prstGeom>
        </p:spPr>
      </p:pic>
      <p:sp>
        <p:nvSpPr>
          <p:cNvPr id="3" name="TextBox 2">
            <a:extLst>
              <a:ext uri="{FF2B5EF4-FFF2-40B4-BE49-F238E27FC236}">
                <a16:creationId xmlns:a16="http://schemas.microsoft.com/office/drawing/2014/main" id="{16A8E327-B7A1-4D19-B5AA-4728180A0A5E}"/>
              </a:ext>
            </a:extLst>
          </p:cNvPr>
          <p:cNvSpPr txBox="1"/>
          <p:nvPr/>
        </p:nvSpPr>
        <p:spPr>
          <a:xfrm>
            <a:off x="1306286" y="4820194"/>
            <a:ext cx="6711774"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As per code written in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config.cs</a:t>
            </a:r>
            <a:endPar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157890391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E85E32-E5C2-4ECE-A44A-BDB1B7AA6EE1}"/>
              </a:ext>
            </a:extLst>
          </p:cNvPr>
          <p:cNvPicPr>
            <a:picLocks noChangeAspect="1"/>
          </p:cNvPicPr>
          <p:nvPr/>
        </p:nvPicPr>
        <p:blipFill>
          <a:blip r:embed="rId2"/>
          <a:stretch>
            <a:fillRect/>
          </a:stretch>
        </p:blipFill>
        <p:spPr>
          <a:xfrm>
            <a:off x="0" y="-248194"/>
            <a:ext cx="9888583" cy="6773002"/>
          </a:xfrm>
          <a:prstGeom prst="rect">
            <a:avLst/>
          </a:prstGeom>
        </p:spPr>
      </p:pic>
      <p:sp>
        <p:nvSpPr>
          <p:cNvPr id="3" name="TextBox 2">
            <a:extLst>
              <a:ext uri="{FF2B5EF4-FFF2-40B4-BE49-F238E27FC236}">
                <a16:creationId xmlns:a16="http://schemas.microsoft.com/office/drawing/2014/main" id="{CA26B515-F6F7-4ED4-8157-B0A2DBFD4063}"/>
              </a:ext>
            </a:extLst>
          </p:cNvPr>
          <p:cNvSpPr txBox="1"/>
          <p:nvPr/>
        </p:nvSpPr>
        <p:spPr>
          <a:xfrm>
            <a:off x="1815737" y="6244046"/>
            <a:ext cx="8487580" cy="307777"/>
          </a:xfrm>
          <a:prstGeom prst="rect">
            <a:avLst/>
          </a:prstGeom>
          <a:noFill/>
        </p:spPr>
        <p:txBody>
          <a:bodyPr wrap="none" lIns="0" tIns="0" rIns="0" bIns="0" rtlCol="0">
            <a:spAutoFit/>
          </a:bodyPr>
          <a:lstStyle/>
          <a:p>
            <a:r>
              <a:rPr lang="en-IN" sz="2000" b="1" dirty="0">
                <a:solidFill>
                  <a:srgbClr val="FF0000"/>
                </a:solidFill>
                <a:latin typeface="Segoe UI Light" pitchFamily="34" charset="0"/>
              </a:rPr>
              <a:t>Click on send and you will receive </a:t>
            </a:r>
            <a:r>
              <a:rPr lang="en-IN" sz="2000" b="1" dirty="0" err="1">
                <a:solidFill>
                  <a:srgbClr val="FF0000"/>
                </a:solidFill>
                <a:latin typeface="Segoe UI Light" pitchFamily="34" charset="0"/>
              </a:rPr>
              <a:t>access_token</a:t>
            </a:r>
            <a:r>
              <a:rPr lang="en-IN" sz="2000" b="1" dirty="0">
                <a:solidFill>
                  <a:srgbClr val="FF0000"/>
                </a:solidFill>
                <a:latin typeface="Segoe UI Light" pitchFamily="34" charset="0"/>
              </a:rPr>
              <a:t> which is valid for next one hour</a:t>
            </a:r>
          </a:p>
        </p:txBody>
      </p:sp>
    </p:spTree>
    <p:extLst>
      <p:ext uri="{BB962C8B-B14F-4D97-AF65-F5344CB8AC3E}">
        <p14:creationId xmlns:p14="http://schemas.microsoft.com/office/powerpoint/2010/main" val="60336737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E82517-10D3-421C-BCB3-2F7DC0026B08}"/>
              </a:ext>
            </a:extLst>
          </p:cNvPr>
          <p:cNvPicPr>
            <a:picLocks noChangeAspect="1"/>
          </p:cNvPicPr>
          <p:nvPr/>
        </p:nvPicPr>
        <p:blipFill>
          <a:blip r:embed="rId2"/>
          <a:stretch>
            <a:fillRect/>
          </a:stretch>
        </p:blipFill>
        <p:spPr>
          <a:xfrm>
            <a:off x="132714" y="201521"/>
            <a:ext cx="10277475" cy="4391025"/>
          </a:xfrm>
          <a:prstGeom prst="rect">
            <a:avLst/>
          </a:prstGeom>
        </p:spPr>
      </p:pic>
    </p:spTree>
    <p:extLst>
      <p:ext uri="{BB962C8B-B14F-4D97-AF65-F5344CB8AC3E}">
        <p14:creationId xmlns:p14="http://schemas.microsoft.com/office/powerpoint/2010/main" val="73987860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6811CA-28AF-4DC9-8345-793DF9722E95}"/>
              </a:ext>
            </a:extLst>
          </p:cNvPr>
          <p:cNvPicPr>
            <a:picLocks noChangeAspect="1"/>
          </p:cNvPicPr>
          <p:nvPr/>
        </p:nvPicPr>
        <p:blipFill>
          <a:blip r:embed="rId2"/>
          <a:stretch>
            <a:fillRect/>
          </a:stretch>
        </p:blipFill>
        <p:spPr>
          <a:xfrm>
            <a:off x="284162" y="195807"/>
            <a:ext cx="10168614" cy="6087427"/>
          </a:xfrm>
          <a:prstGeom prst="rect">
            <a:avLst/>
          </a:prstGeom>
        </p:spPr>
      </p:pic>
    </p:spTree>
    <p:extLst>
      <p:ext uri="{BB962C8B-B14F-4D97-AF65-F5344CB8AC3E}">
        <p14:creationId xmlns:p14="http://schemas.microsoft.com/office/powerpoint/2010/main" val="120257306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335B90-4131-4D49-99C7-61AFA36A3AF9}"/>
              </a:ext>
            </a:extLst>
          </p:cNvPr>
          <p:cNvPicPr>
            <a:picLocks noChangeAspect="1"/>
          </p:cNvPicPr>
          <p:nvPr/>
        </p:nvPicPr>
        <p:blipFill>
          <a:blip r:embed="rId2"/>
          <a:stretch>
            <a:fillRect/>
          </a:stretch>
        </p:blipFill>
        <p:spPr>
          <a:xfrm>
            <a:off x="541337" y="293777"/>
            <a:ext cx="8454533" cy="5728200"/>
          </a:xfrm>
          <a:prstGeom prst="rect">
            <a:avLst/>
          </a:prstGeom>
        </p:spPr>
      </p:pic>
    </p:spTree>
    <p:extLst>
      <p:ext uri="{BB962C8B-B14F-4D97-AF65-F5344CB8AC3E}">
        <p14:creationId xmlns:p14="http://schemas.microsoft.com/office/powerpoint/2010/main" val="46651811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BFDD1A-27B2-4E23-83A3-19D9848D1780}"/>
              </a:ext>
            </a:extLst>
          </p:cNvPr>
          <p:cNvPicPr>
            <a:picLocks noChangeAspect="1"/>
          </p:cNvPicPr>
          <p:nvPr/>
        </p:nvPicPr>
        <p:blipFill>
          <a:blip r:embed="rId2"/>
          <a:stretch>
            <a:fillRect/>
          </a:stretch>
        </p:blipFill>
        <p:spPr>
          <a:xfrm>
            <a:off x="391886" y="277585"/>
            <a:ext cx="8655109" cy="5535385"/>
          </a:xfrm>
          <a:prstGeom prst="rect">
            <a:avLst/>
          </a:prstGeom>
        </p:spPr>
      </p:pic>
    </p:spTree>
    <p:extLst>
      <p:ext uri="{BB962C8B-B14F-4D97-AF65-F5344CB8AC3E}">
        <p14:creationId xmlns:p14="http://schemas.microsoft.com/office/powerpoint/2010/main" val="266400888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13215D-BD17-4B6A-8FD3-39F6ED64AAA2}"/>
              </a:ext>
            </a:extLst>
          </p:cNvPr>
          <p:cNvPicPr>
            <a:picLocks noChangeAspect="1"/>
          </p:cNvPicPr>
          <p:nvPr/>
        </p:nvPicPr>
        <p:blipFill>
          <a:blip r:embed="rId2"/>
          <a:stretch>
            <a:fillRect/>
          </a:stretch>
        </p:blipFill>
        <p:spPr>
          <a:xfrm>
            <a:off x="6094412" y="624432"/>
            <a:ext cx="3771900" cy="3362325"/>
          </a:xfrm>
          <a:prstGeom prst="rect">
            <a:avLst/>
          </a:prstGeom>
        </p:spPr>
      </p:pic>
      <p:sp>
        <p:nvSpPr>
          <p:cNvPr id="3" name="TextBox 2">
            <a:extLst>
              <a:ext uri="{FF2B5EF4-FFF2-40B4-BE49-F238E27FC236}">
                <a16:creationId xmlns:a16="http://schemas.microsoft.com/office/drawing/2014/main" id="{689CD07D-2DA0-43EF-8211-38106D7BB46E}"/>
              </a:ext>
            </a:extLst>
          </p:cNvPr>
          <p:cNvSpPr txBox="1"/>
          <p:nvPr/>
        </p:nvSpPr>
        <p:spPr>
          <a:xfrm>
            <a:off x="1149531" y="1515291"/>
            <a:ext cx="4532779"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Set as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startup</a:t>
            </a: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project</a:t>
            </a:r>
          </a:p>
        </p:txBody>
      </p:sp>
    </p:spTree>
    <p:extLst>
      <p:ext uri="{BB962C8B-B14F-4D97-AF65-F5344CB8AC3E}">
        <p14:creationId xmlns:p14="http://schemas.microsoft.com/office/powerpoint/2010/main" val="387729476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0B59E0-E076-41A3-9F35-DC54B16F5B57}"/>
              </a:ext>
            </a:extLst>
          </p:cNvPr>
          <p:cNvSpPr/>
          <p:nvPr/>
        </p:nvSpPr>
        <p:spPr>
          <a:xfrm>
            <a:off x="409303" y="364982"/>
            <a:ext cx="11268891" cy="3046988"/>
          </a:xfrm>
          <a:prstGeom prst="rect">
            <a:avLst/>
          </a:prstGeom>
        </p:spPr>
        <p:txBody>
          <a:bodyPr wrap="square">
            <a:spAutoFit/>
          </a:bodyPr>
          <a:lstStyle/>
          <a:p>
            <a:r>
              <a:rPr lang="en-US" sz="2400" dirty="0">
                <a:solidFill>
                  <a:srgbClr val="404040"/>
                </a:solidFill>
                <a:latin typeface="Lato" panose="020F0502020204030203" pitchFamily="34" charset="0"/>
              </a:rPr>
              <a:t>Applications have two fundamental ways with which they communicate with APIs – using the </a:t>
            </a:r>
            <a:r>
              <a:rPr lang="en-US" sz="2400" dirty="0">
                <a:solidFill>
                  <a:srgbClr val="FF0000"/>
                </a:solidFill>
                <a:latin typeface="Lato" panose="020F0502020204030203" pitchFamily="34" charset="0"/>
              </a:rPr>
              <a:t>application identity</a:t>
            </a:r>
            <a:r>
              <a:rPr lang="en-US" sz="2400" dirty="0">
                <a:solidFill>
                  <a:srgbClr val="404040"/>
                </a:solidFill>
                <a:latin typeface="Lato" panose="020F0502020204030203" pitchFamily="34" charset="0"/>
              </a:rPr>
              <a:t>, or </a:t>
            </a:r>
            <a:r>
              <a:rPr lang="en-US" sz="2400" dirty="0">
                <a:solidFill>
                  <a:srgbClr val="FF0000"/>
                </a:solidFill>
                <a:latin typeface="Lato" panose="020F0502020204030203" pitchFamily="34" charset="0"/>
              </a:rPr>
              <a:t>delegating the user’s identity</a:t>
            </a:r>
            <a:r>
              <a:rPr lang="en-US" sz="2400" dirty="0">
                <a:solidFill>
                  <a:srgbClr val="404040"/>
                </a:solidFill>
                <a:latin typeface="Lato" panose="020F0502020204030203" pitchFamily="34" charset="0"/>
              </a:rPr>
              <a:t>. Sometimes both methods need to be combined.</a:t>
            </a:r>
          </a:p>
          <a:p>
            <a:endParaRPr lang="en-US" sz="2400" dirty="0">
              <a:solidFill>
                <a:srgbClr val="404040"/>
              </a:solidFill>
              <a:latin typeface="Lato" panose="020F0502020204030203" pitchFamily="34" charset="0"/>
            </a:endParaRPr>
          </a:p>
          <a:p>
            <a:r>
              <a:rPr lang="en-US" sz="2400" dirty="0">
                <a:solidFill>
                  <a:srgbClr val="404040"/>
                </a:solidFill>
                <a:latin typeface="Lato" panose="020F0502020204030203" pitchFamily="34" charset="0"/>
              </a:rPr>
              <a:t>OAuth2 is a protocol that allows applications to request access tokens from a security token service and use them to communicate with APIs. This delegation reduces complexity in both the client applications as well as the APIs since authentication and authorization can be centralized.</a:t>
            </a:r>
            <a:endParaRPr lang="en-US" sz="2400" b="0" i="0" dirty="0">
              <a:solidFill>
                <a:srgbClr val="404040"/>
              </a:solidFill>
              <a:effectLst/>
              <a:latin typeface="Lato" panose="020F0502020204030203" pitchFamily="34" charset="0"/>
            </a:endParaRPr>
          </a:p>
        </p:txBody>
      </p:sp>
    </p:spTree>
    <p:extLst>
      <p:ext uri="{BB962C8B-B14F-4D97-AF65-F5344CB8AC3E}">
        <p14:creationId xmlns:p14="http://schemas.microsoft.com/office/powerpoint/2010/main" val="295900387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5F72CD-44E6-47F8-8133-BB6C7AE926AE}"/>
              </a:ext>
            </a:extLst>
          </p:cNvPr>
          <p:cNvPicPr>
            <a:picLocks noChangeAspect="1"/>
          </p:cNvPicPr>
          <p:nvPr/>
        </p:nvPicPr>
        <p:blipFill rotWithShape="1">
          <a:blip r:embed="rId2"/>
          <a:srcRect l="14395" t="2286" r="37834" b="41143"/>
          <a:stretch/>
        </p:blipFill>
        <p:spPr>
          <a:xfrm>
            <a:off x="634137" y="313508"/>
            <a:ext cx="7648062" cy="5434149"/>
          </a:xfrm>
          <a:prstGeom prst="rect">
            <a:avLst/>
          </a:prstGeom>
        </p:spPr>
      </p:pic>
    </p:spTree>
    <p:extLst>
      <p:ext uri="{BB962C8B-B14F-4D97-AF65-F5344CB8AC3E}">
        <p14:creationId xmlns:p14="http://schemas.microsoft.com/office/powerpoint/2010/main" val="572886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9CBE92-7523-4BDA-BF12-FDCA14C94AAD}"/>
              </a:ext>
            </a:extLst>
          </p:cNvPr>
          <p:cNvPicPr>
            <a:picLocks noChangeAspect="1"/>
          </p:cNvPicPr>
          <p:nvPr/>
        </p:nvPicPr>
        <p:blipFill>
          <a:blip r:embed="rId2"/>
          <a:stretch>
            <a:fillRect/>
          </a:stretch>
        </p:blipFill>
        <p:spPr>
          <a:xfrm>
            <a:off x="446494" y="215810"/>
            <a:ext cx="9153525" cy="3448050"/>
          </a:xfrm>
          <a:prstGeom prst="rect">
            <a:avLst/>
          </a:prstGeom>
        </p:spPr>
      </p:pic>
    </p:spTree>
    <p:extLst>
      <p:ext uri="{BB962C8B-B14F-4D97-AF65-F5344CB8AC3E}">
        <p14:creationId xmlns:p14="http://schemas.microsoft.com/office/powerpoint/2010/main" val="334291889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3A5819-D275-4B71-969F-D7CAC281C288}"/>
              </a:ext>
            </a:extLst>
          </p:cNvPr>
          <p:cNvPicPr>
            <a:picLocks noChangeAspect="1"/>
          </p:cNvPicPr>
          <p:nvPr/>
        </p:nvPicPr>
        <p:blipFill>
          <a:blip r:embed="rId2"/>
          <a:stretch>
            <a:fillRect/>
          </a:stretch>
        </p:blipFill>
        <p:spPr>
          <a:xfrm>
            <a:off x="4659381" y="661579"/>
            <a:ext cx="6503148" cy="4628878"/>
          </a:xfrm>
          <a:prstGeom prst="rect">
            <a:avLst/>
          </a:prstGeom>
        </p:spPr>
      </p:pic>
      <p:sp>
        <p:nvSpPr>
          <p:cNvPr id="3" name="TextBox 2">
            <a:extLst>
              <a:ext uri="{FF2B5EF4-FFF2-40B4-BE49-F238E27FC236}">
                <a16:creationId xmlns:a16="http://schemas.microsoft.com/office/drawing/2014/main" id="{D264DA46-0878-454E-ADA4-F7C16303E103}"/>
              </a:ext>
            </a:extLst>
          </p:cNvPr>
          <p:cNvSpPr txBox="1"/>
          <p:nvPr/>
        </p:nvSpPr>
        <p:spPr>
          <a:xfrm>
            <a:off x="600892" y="1567543"/>
            <a:ext cx="4532779"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Set as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startup</a:t>
            </a: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project</a:t>
            </a:r>
          </a:p>
        </p:txBody>
      </p:sp>
    </p:spTree>
    <p:extLst>
      <p:ext uri="{BB962C8B-B14F-4D97-AF65-F5344CB8AC3E}">
        <p14:creationId xmlns:p14="http://schemas.microsoft.com/office/powerpoint/2010/main" val="84294855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E9D9B9-4051-49FC-9832-39CCA64275AD}"/>
              </a:ext>
            </a:extLst>
          </p:cNvPr>
          <p:cNvPicPr>
            <a:picLocks noChangeAspect="1"/>
          </p:cNvPicPr>
          <p:nvPr/>
        </p:nvPicPr>
        <p:blipFill rotWithShape="1">
          <a:blip r:embed="rId2"/>
          <a:srcRect l="14395" t="2286" r="37834" b="41143"/>
          <a:stretch/>
        </p:blipFill>
        <p:spPr>
          <a:xfrm>
            <a:off x="634137" y="313508"/>
            <a:ext cx="7648062" cy="5434149"/>
          </a:xfrm>
          <a:prstGeom prst="rect">
            <a:avLst/>
          </a:prstGeom>
        </p:spPr>
      </p:pic>
    </p:spTree>
    <p:extLst>
      <p:ext uri="{BB962C8B-B14F-4D97-AF65-F5344CB8AC3E}">
        <p14:creationId xmlns:p14="http://schemas.microsoft.com/office/powerpoint/2010/main" val="93629493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F4C178-2D04-4E9E-AABB-F071F5D9C612}"/>
              </a:ext>
            </a:extLst>
          </p:cNvPr>
          <p:cNvPicPr>
            <a:picLocks noChangeAspect="1"/>
          </p:cNvPicPr>
          <p:nvPr/>
        </p:nvPicPr>
        <p:blipFill>
          <a:blip r:embed="rId2"/>
          <a:stretch>
            <a:fillRect/>
          </a:stretch>
        </p:blipFill>
        <p:spPr>
          <a:xfrm>
            <a:off x="723536" y="187098"/>
            <a:ext cx="8857875" cy="5678125"/>
          </a:xfrm>
          <a:prstGeom prst="rect">
            <a:avLst/>
          </a:prstGeom>
        </p:spPr>
      </p:pic>
      <p:sp>
        <p:nvSpPr>
          <p:cNvPr id="3" name="TextBox 2">
            <a:extLst>
              <a:ext uri="{FF2B5EF4-FFF2-40B4-BE49-F238E27FC236}">
                <a16:creationId xmlns:a16="http://schemas.microsoft.com/office/drawing/2014/main" id="{3FEF2AB3-321E-41AF-A1CC-A91593B3F647}"/>
              </a:ext>
            </a:extLst>
          </p:cNvPr>
          <p:cNvSpPr txBox="1"/>
          <p:nvPr/>
        </p:nvSpPr>
        <p:spPr>
          <a:xfrm>
            <a:off x="7184571" y="4585063"/>
            <a:ext cx="4207883" cy="492443"/>
          </a:xfrm>
          <a:prstGeom prst="rect">
            <a:avLst/>
          </a:prstGeom>
          <a:noFill/>
        </p:spPr>
        <p:txBody>
          <a:bodyPr wrap="none" lIns="0" tIns="0" rIns="0" bIns="0" rtlCol="0">
            <a:spAutoFit/>
          </a:bodyPr>
          <a:lstStyle/>
          <a:p>
            <a:r>
              <a:rPr lang="en-IN" sz="3200" dirty="0">
                <a:solidFill>
                  <a:srgbClr val="FF0000"/>
                </a:solidFill>
                <a:latin typeface="Segoe UI Light" pitchFamily="34" charset="0"/>
              </a:rPr>
              <a:t>401 means unauthorized</a:t>
            </a:r>
          </a:p>
        </p:txBody>
      </p:sp>
    </p:spTree>
    <p:extLst>
      <p:ext uri="{BB962C8B-B14F-4D97-AF65-F5344CB8AC3E}">
        <p14:creationId xmlns:p14="http://schemas.microsoft.com/office/powerpoint/2010/main" val="74491367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241FDB6-9464-411F-9EC3-A72593B48639}"/>
              </a:ext>
            </a:extLst>
          </p:cNvPr>
          <p:cNvPicPr>
            <a:picLocks noChangeAspect="1"/>
          </p:cNvPicPr>
          <p:nvPr/>
        </p:nvPicPr>
        <p:blipFill>
          <a:blip r:embed="rId2"/>
          <a:stretch>
            <a:fillRect/>
          </a:stretch>
        </p:blipFill>
        <p:spPr>
          <a:xfrm>
            <a:off x="359136" y="0"/>
            <a:ext cx="8753475" cy="6248400"/>
          </a:xfrm>
          <a:prstGeom prst="rect">
            <a:avLst/>
          </a:prstGeom>
        </p:spPr>
      </p:pic>
      <p:sp>
        <p:nvSpPr>
          <p:cNvPr id="3" name="TextBox 2">
            <a:extLst>
              <a:ext uri="{FF2B5EF4-FFF2-40B4-BE49-F238E27FC236}">
                <a16:creationId xmlns:a16="http://schemas.microsoft.com/office/drawing/2014/main" id="{2A1E7F47-5841-4A89-8CA5-FFAC91197363}"/>
              </a:ext>
            </a:extLst>
          </p:cNvPr>
          <p:cNvSpPr txBox="1"/>
          <p:nvPr/>
        </p:nvSpPr>
        <p:spPr>
          <a:xfrm>
            <a:off x="9457509" y="3239589"/>
            <a:ext cx="1267976" cy="123110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Copy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token</a:t>
            </a:r>
          </a:p>
        </p:txBody>
      </p:sp>
    </p:spTree>
    <p:extLst>
      <p:ext uri="{BB962C8B-B14F-4D97-AF65-F5344CB8AC3E}">
        <p14:creationId xmlns:p14="http://schemas.microsoft.com/office/powerpoint/2010/main" val="304162203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942DCC-D8B3-456D-A83C-90E003E430AB}"/>
              </a:ext>
            </a:extLst>
          </p:cNvPr>
          <p:cNvPicPr>
            <a:picLocks noChangeAspect="1"/>
          </p:cNvPicPr>
          <p:nvPr/>
        </p:nvPicPr>
        <p:blipFill>
          <a:blip r:embed="rId2"/>
          <a:stretch>
            <a:fillRect/>
          </a:stretch>
        </p:blipFill>
        <p:spPr>
          <a:xfrm>
            <a:off x="377233" y="137160"/>
            <a:ext cx="12633959" cy="5414554"/>
          </a:xfrm>
          <a:prstGeom prst="rect">
            <a:avLst/>
          </a:prstGeom>
        </p:spPr>
      </p:pic>
    </p:spTree>
    <p:extLst>
      <p:ext uri="{BB962C8B-B14F-4D97-AF65-F5344CB8AC3E}">
        <p14:creationId xmlns:p14="http://schemas.microsoft.com/office/powerpoint/2010/main" val="3996072644"/>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EAB7B3-165F-47C5-B6EF-843FD2503066}"/>
              </a:ext>
            </a:extLst>
          </p:cNvPr>
          <p:cNvPicPr>
            <a:picLocks noChangeAspect="1"/>
          </p:cNvPicPr>
          <p:nvPr/>
        </p:nvPicPr>
        <p:blipFill>
          <a:blip r:embed="rId2"/>
          <a:stretch>
            <a:fillRect/>
          </a:stretch>
        </p:blipFill>
        <p:spPr>
          <a:xfrm>
            <a:off x="373153" y="151039"/>
            <a:ext cx="7105650" cy="5772150"/>
          </a:xfrm>
          <a:prstGeom prst="rect">
            <a:avLst/>
          </a:prstGeom>
        </p:spPr>
      </p:pic>
      <p:sp>
        <p:nvSpPr>
          <p:cNvPr id="3" name="TextBox 2">
            <a:extLst>
              <a:ext uri="{FF2B5EF4-FFF2-40B4-BE49-F238E27FC236}">
                <a16:creationId xmlns:a16="http://schemas.microsoft.com/office/drawing/2014/main" id="{333F5B98-7AE8-4120-BF8E-ABF95C77AAEA}"/>
              </a:ext>
            </a:extLst>
          </p:cNvPr>
          <p:cNvSpPr txBox="1"/>
          <p:nvPr/>
        </p:nvSpPr>
        <p:spPr>
          <a:xfrm>
            <a:off x="7785463" y="1306286"/>
            <a:ext cx="4121769" cy="123110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Value will be</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Bearer space Token</a:t>
            </a:r>
          </a:p>
        </p:txBody>
      </p:sp>
    </p:spTree>
    <p:extLst>
      <p:ext uri="{BB962C8B-B14F-4D97-AF65-F5344CB8AC3E}">
        <p14:creationId xmlns:p14="http://schemas.microsoft.com/office/powerpoint/2010/main" val="2456203370"/>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B441D5-11A0-408B-8600-FCACB92106B5}"/>
              </a:ext>
            </a:extLst>
          </p:cNvPr>
          <p:cNvPicPr>
            <a:picLocks noChangeAspect="1"/>
          </p:cNvPicPr>
          <p:nvPr/>
        </p:nvPicPr>
        <p:blipFill>
          <a:blip r:embed="rId2"/>
          <a:stretch>
            <a:fillRect/>
          </a:stretch>
        </p:blipFill>
        <p:spPr>
          <a:xfrm>
            <a:off x="439419" y="240029"/>
            <a:ext cx="10771949" cy="5808073"/>
          </a:xfrm>
          <a:prstGeom prst="rect">
            <a:avLst/>
          </a:prstGeom>
        </p:spPr>
      </p:pic>
    </p:spTree>
    <p:extLst>
      <p:ext uri="{BB962C8B-B14F-4D97-AF65-F5344CB8AC3E}">
        <p14:creationId xmlns:p14="http://schemas.microsoft.com/office/powerpoint/2010/main" val="2320980635"/>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5700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95012F-729B-4D3F-939A-A4EFA0D3B88A}"/>
              </a:ext>
            </a:extLst>
          </p:cNvPr>
          <p:cNvSpPr/>
          <p:nvPr/>
        </p:nvSpPr>
        <p:spPr>
          <a:xfrm>
            <a:off x="3079804" y="1702211"/>
            <a:ext cx="6029215" cy="707886"/>
          </a:xfrm>
          <a:prstGeom prst="rect">
            <a:avLst/>
          </a:prstGeom>
        </p:spPr>
        <p:txBody>
          <a:bodyPr wrap="none">
            <a:spAutoFit/>
          </a:bodyPr>
          <a:lstStyle/>
          <a:p>
            <a:r>
              <a:rPr lang="en-IN" sz="4000" b="1" dirty="0">
                <a:solidFill>
                  <a:srgbClr val="404040"/>
                </a:solidFill>
                <a:latin typeface="Roboto Slab"/>
              </a:rPr>
              <a:t>What is </a:t>
            </a:r>
            <a:r>
              <a:rPr lang="en-IN" sz="4000" b="1" dirty="0" err="1">
                <a:solidFill>
                  <a:srgbClr val="404040"/>
                </a:solidFill>
                <a:latin typeface="Roboto Slab"/>
              </a:rPr>
              <a:t>IdentityServer</a:t>
            </a:r>
            <a:r>
              <a:rPr lang="en-IN" sz="4000" b="1" dirty="0">
                <a:solidFill>
                  <a:srgbClr val="404040"/>
                </a:solidFill>
                <a:latin typeface="Roboto Slab"/>
              </a:rPr>
              <a:t>?</a:t>
            </a:r>
            <a:endParaRPr lang="en-IN" sz="4000" b="1" i="0" dirty="0">
              <a:solidFill>
                <a:srgbClr val="404040"/>
              </a:solidFill>
              <a:effectLst/>
              <a:latin typeface="Roboto Slab"/>
            </a:endParaRPr>
          </a:p>
        </p:txBody>
      </p:sp>
      <p:sp>
        <p:nvSpPr>
          <p:cNvPr id="3" name="TextBox 2">
            <a:extLst>
              <a:ext uri="{FF2B5EF4-FFF2-40B4-BE49-F238E27FC236}">
                <a16:creationId xmlns:a16="http://schemas.microsoft.com/office/drawing/2014/main" id="{D71A1312-12AF-45E1-AEF6-134B574F5F14}"/>
              </a:ext>
            </a:extLst>
          </p:cNvPr>
          <p:cNvSpPr txBox="1"/>
          <p:nvPr/>
        </p:nvSpPr>
        <p:spPr>
          <a:xfrm>
            <a:off x="3079804" y="3644537"/>
            <a:ext cx="5786071" cy="123110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It’s </a:t>
            </a:r>
            <a:r>
              <a:rPr lang="en-IN" sz="4000" dirty="0">
                <a:solidFill>
                  <a:srgbClr val="FF0000"/>
                </a:solidFill>
                <a:latin typeface="Segoe UI Light" pitchFamily="34" charset="0"/>
              </a:rPr>
              <a:t>AAAS</a:t>
            </a: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Authentication as a Service</a:t>
            </a:r>
          </a:p>
        </p:txBody>
      </p:sp>
    </p:spTree>
    <p:extLst>
      <p:ext uri="{BB962C8B-B14F-4D97-AF65-F5344CB8AC3E}">
        <p14:creationId xmlns:p14="http://schemas.microsoft.com/office/powerpoint/2010/main" val="137298983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D182E8-5C0B-4B8D-9A96-19675201B61E}"/>
              </a:ext>
            </a:extLst>
          </p:cNvPr>
          <p:cNvSpPr/>
          <p:nvPr/>
        </p:nvSpPr>
        <p:spPr>
          <a:xfrm>
            <a:off x="479560" y="391273"/>
            <a:ext cx="11229703" cy="1569660"/>
          </a:xfrm>
          <a:prstGeom prst="rect">
            <a:avLst/>
          </a:prstGeom>
        </p:spPr>
        <p:txBody>
          <a:bodyPr wrap="square">
            <a:spAutoFit/>
          </a:bodyPr>
          <a:lstStyle/>
          <a:p>
            <a:r>
              <a:rPr lang="en-US" sz="2400" dirty="0" err="1">
                <a:solidFill>
                  <a:srgbClr val="FF0000"/>
                </a:solidFill>
                <a:latin typeface="Lato" panose="020F0502020204030203" pitchFamily="34" charset="0"/>
              </a:rPr>
              <a:t>IdentityServer</a:t>
            </a:r>
            <a:r>
              <a:rPr lang="en-US" sz="2400" dirty="0">
                <a:solidFill>
                  <a:srgbClr val="404040"/>
                </a:solidFill>
                <a:latin typeface="Lato" panose="020F0502020204030203" pitchFamily="34" charset="0"/>
              </a:rPr>
              <a:t> is designed for flexibility and part of that is allowing you to use </a:t>
            </a:r>
            <a:r>
              <a:rPr lang="en-US" sz="2400" dirty="0">
                <a:solidFill>
                  <a:srgbClr val="FF0000"/>
                </a:solidFill>
                <a:latin typeface="Lato" panose="020F0502020204030203" pitchFamily="34" charset="0"/>
              </a:rPr>
              <a:t>any database </a:t>
            </a:r>
            <a:r>
              <a:rPr lang="en-US" sz="2400" dirty="0">
                <a:solidFill>
                  <a:srgbClr val="404040"/>
                </a:solidFill>
                <a:latin typeface="Lato" panose="020F0502020204030203" pitchFamily="34" charset="0"/>
              </a:rPr>
              <a:t>you want for your users and their data (including passwords). </a:t>
            </a:r>
          </a:p>
          <a:p>
            <a:r>
              <a:rPr lang="en-US" sz="2400" dirty="0">
                <a:solidFill>
                  <a:srgbClr val="404040"/>
                </a:solidFill>
                <a:latin typeface="Lato" panose="020F0502020204030203" pitchFamily="34" charset="0"/>
              </a:rPr>
              <a:t>If you are starting with a </a:t>
            </a:r>
            <a:r>
              <a:rPr lang="en-US" sz="2400" dirty="0">
                <a:solidFill>
                  <a:srgbClr val="FF0000"/>
                </a:solidFill>
                <a:latin typeface="Lato" panose="020F0502020204030203" pitchFamily="34" charset="0"/>
              </a:rPr>
              <a:t>new user database</a:t>
            </a:r>
            <a:r>
              <a:rPr lang="en-US" sz="2400" dirty="0">
                <a:solidFill>
                  <a:srgbClr val="404040"/>
                </a:solidFill>
                <a:latin typeface="Lato" panose="020F0502020204030203" pitchFamily="34" charset="0"/>
              </a:rPr>
              <a:t>, then ASP.NET Identity is one option you could choose. </a:t>
            </a:r>
            <a:endParaRPr lang="en-IN" sz="2400" dirty="0"/>
          </a:p>
        </p:txBody>
      </p:sp>
      <p:sp>
        <p:nvSpPr>
          <p:cNvPr id="3" name="Rectangle 2">
            <a:extLst>
              <a:ext uri="{FF2B5EF4-FFF2-40B4-BE49-F238E27FC236}">
                <a16:creationId xmlns:a16="http://schemas.microsoft.com/office/drawing/2014/main" id="{63275C63-DB8B-41B5-ACC7-CDAAD014AC6A}"/>
              </a:ext>
            </a:extLst>
          </p:cNvPr>
          <p:cNvSpPr/>
          <p:nvPr/>
        </p:nvSpPr>
        <p:spPr>
          <a:xfrm>
            <a:off x="479560" y="2348189"/>
            <a:ext cx="10950440" cy="830997"/>
          </a:xfrm>
          <a:prstGeom prst="rect">
            <a:avLst/>
          </a:prstGeom>
        </p:spPr>
        <p:txBody>
          <a:bodyPr wrap="square">
            <a:spAutoFit/>
          </a:bodyPr>
          <a:lstStyle/>
          <a:p>
            <a:r>
              <a:rPr lang="en-US" sz="2400" dirty="0">
                <a:solidFill>
                  <a:srgbClr val="FF0000"/>
                </a:solidFill>
                <a:latin typeface="Lato" panose="020F0502020204030203" pitchFamily="34" charset="0"/>
              </a:rPr>
              <a:t>IdentityServer4</a:t>
            </a:r>
            <a:r>
              <a:rPr lang="en-US" sz="2400" dirty="0">
                <a:solidFill>
                  <a:srgbClr val="404040"/>
                </a:solidFill>
                <a:latin typeface="Lato" panose="020F0502020204030203" pitchFamily="34" charset="0"/>
              </a:rPr>
              <a:t> is an OpenID Connect and OAuth 2.0 framework for ASP.NET Core 2.</a:t>
            </a:r>
            <a:endParaRPr lang="en-IN" sz="2400" dirty="0"/>
          </a:p>
        </p:txBody>
      </p:sp>
      <p:sp>
        <p:nvSpPr>
          <p:cNvPr id="4" name="Rectangle 3">
            <a:extLst>
              <a:ext uri="{FF2B5EF4-FFF2-40B4-BE49-F238E27FC236}">
                <a16:creationId xmlns:a16="http://schemas.microsoft.com/office/drawing/2014/main" id="{FE735416-A2DC-429A-A35D-6D8EAA2AC43C}"/>
              </a:ext>
            </a:extLst>
          </p:cNvPr>
          <p:cNvSpPr/>
          <p:nvPr/>
        </p:nvSpPr>
        <p:spPr>
          <a:xfrm>
            <a:off x="479560" y="3339856"/>
            <a:ext cx="11477898" cy="3139321"/>
          </a:xfrm>
          <a:prstGeom prst="rect">
            <a:avLst/>
          </a:prstGeom>
        </p:spPr>
        <p:txBody>
          <a:bodyPr wrap="square">
            <a:spAutoFit/>
          </a:bodyPr>
          <a:lstStyle/>
          <a:p>
            <a:r>
              <a:rPr lang="en-US" dirty="0">
                <a:solidFill>
                  <a:srgbClr val="404040"/>
                </a:solidFill>
                <a:latin typeface="Lato" panose="020F0502020204030203" pitchFamily="34" charset="0"/>
              </a:rPr>
              <a:t>It enables the following features in your applications:</a:t>
            </a:r>
          </a:p>
          <a:p>
            <a:pPr>
              <a:buFont typeface="Arial" panose="020B0604020202020204" pitchFamily="34" charset="0"/>
              <a:buChar char="•"/>
            </a:pPr>
            <a:r>
              <a:rPr lang="en-US" b="1" dirty="0">
                <a:solidFill>
                  <a:srgbClr val="FF0000"/>
                </a:solidFill>
                <a:latin typeface="Lato" panose="020F0502020204030203" pitchFamily="34" charset="0"/>
              </a:rPr>
              <a:t>Authentication as a Service</a:t>
            </a:r>
            <a:r>
              <a:rPr lang="en-US" b="1" dirty="0">
                <a:solidFill>
                  <a:srgbClr val="404040"/>
                </a:solidFill>
                <a:latin typeface="Lato" panose="020F0502020204030203" pitchFamily="34" charset="0"/>
              </a:rPr>
              <a:t>:</a:t>
            </a:r>
            <a:r>
              <a:rPr lang="en-US" dirty="0">
                <a:solidFill>
                  <a:srgbClr val="404040"/>
                </a:solidFill>
                <a:latin typeface="Lato" panose="020F0502020204030203" pitchFamily="34" charset="0"/>
              </a:rPr>
              <a:t> Centralized login logic and workflow for all of your applications (web, native, mobile, services). </a:t>
            </a:r>
            <a:r>
              <a:rPr lang="en-US" dirty="0" err="1">
                <a:solidFill>
                  <a:srgbClr val="404040"/>
                </a:solidFill>
                <a:latin typeface="Lato" panose="020F0502020204030203" pitchFamily="34" charset="0"/>
              </a:rPr>
              <a:t>IdentityServer</a:t>
            </a:r>
            <a:r>
              <a:rPr lang="en-US" dirty="0">
                <a:solidFill>
                  <a:srgbClr val="404040"/>
                </a:solidFill>
                <a:latin typeface="Lato" panose="020F0502020204030203" pitchFamily="34" charset="0"/>
              </a:rPr>
              <a:t> is an officially </a:t>
            </a:r>
            <a:r>
              <a:rPr lang="en-US" dirty="0">
                <a:solidFill>
                  <a:srgbClr val="9B59B6"/>
                </a:solidFill>
                <a:latin typeface="Lato" panose="020F0502020204030203" pitchFamily="34" charset="0"/>
                <a:hlinkClick r:id="rId2"/>
              </a:rPr>
              <a:t>certified</a:t>
            </a:r>
            <a:r>
              <a:rPr lang="en-US" dirty="0">
                <a:solidFill>
                  <a:srgbClr val="404040"/>
                </a:solidFill>
                <a:latin typeface="Lato" panose="020F0502020204030203" pitchFamily="34" charset="0"/>
              </a:rPr>
              <a:t> implementation of OpenID Connect.</a:t>
            </a:r>
          </a:p>
          <a:p>
            <a:pPr>
              <a:buFont typeface="Arial" panose="020B0604020202020204" pitchFamily="34" charset="0"/>
              <a:buChar char="•"/>
            </a:pPr>
            <a:r>
              <a:rPr lang="en-US" b="1" dirty="0">
                <a:solidFill>
                  <a:srgbClr val="FF0000"/>
                </a:solidFill>
                <a:latin typeface="Lato" panose="020F0502020204030203" pitchFamily="34" charset="0"/>
              </a:rPr>
              <a:t>Single Sign-on / Sign-out</a:t>
            </a:r>
            <a:r>
              <a:rPr lang="en-US" b="1" dirty="0">
                <a:solidFill>
                  <a:srgbClr val="404040"/>
                </a:solidFill>
                <a:latin typeface="Lato" panose="020F0502020204030203" pitchFamily="34" charset="0"/>
              </a:rPr>
              <a:t>:</a:t>
            </a:r>
            <a:r>
              <a:rPr lang="en-US" dirty="0">
                <a:solidFill>
                  <a:srgbClr val="404040"/>
                </a:solidFill>
                <a:latin typeface="Lato" panose="020F0502020204030203" pitchFamily="34" charset="0"/>
              </a:rPr>
              <a:t> Single sign-on (and out) over multiple application types.</a:t>
            </a:r>
          </a:p>
          <a:p>
            <a:pPr>
              <a:buFont typeface="Arial" panose="020B0604020202020204" pitchFamily="34" charset="0"/>
              <a:buChar char="•"/>
            </a:pPr>
            <a:r>
              <a:rPr lang="en-US" b="1" dirty="0">
                <a:solidFill>
                  <a:srgbClr val="FF0000"/>
                </a:solidFill>
                <a:latin typeface="Lato" panose="020F0502020204030203" pitchFamily="34" charset="0"/>
              </a:rPr>
              <a:t>Access Control for APIs</a:t>
            </a:r>
            <a:r>
              <a:rPr lang="en-US" b="1" dirty="0">
                <a:solidFill>
                  <a:srgbClr val="404040"/>
                </a:solidFill>
                <a:latin typeface="Lato" panose="020F0502020204030203" pitchFamily="34" charset="0"/>
              </a:rPr>
              <a:t>:</a:t>
            </a:r>
            <a:r>
              <a:rPr lang="en-US" dirty="0">
                <a:solidFill>
                  <a:srgbClr val="404040"/>
                </a:solidFill>
                <a:latin typeface="Lato" panose="020F0502020204030203" pitchFamily="34" charset="0"/>
              </a:rPr>
              <a:t> Issue access tokens for APIs for various types of clients, e.g. server to server, web applications, SPAs and native/mobile apps.</a:t>
            </a:r>
          </a:p>
          <a:p>
            <a:pPr>
              <a:buFont typeface="Arial" panose="020B0604020202020204" pitchFamily="34" charset="0"/>
              <a:buChar char="•"/>
            </a:pPr>
            <a:r>
              <a:rPr lang="en-US" b="1" dirty="0">
                <a:solidFill>
                  <a:srgbClr val="FF0000"/>
                </a:solidFill>
                <a:latin typeface="Lato" panose="020F0502020204030203" pitchFamily="34" charset="0"/>
              </a:rPr>
              <a:t>Federation Gateway</a:t>
            </a:r>
            <a:r>
              <a:rPr lang="en-US" b="1" dirty="0">
                <a:solidFill>
                  <a:srgbClr val="404040"/>
                </a:solidFill>
                <a:latin typeface="Lato" panose="020F0502020204030203" pitchFamily="34" charset="0"/>
              </a:rPr>
              <a:t>:</a:t>
            </a:r>
            <a:r>
              <a:rPr lang="en-US" dirty="0">
                <a:solidFill>
                  <a:srgbClr val="404040"/>
                </a:solidFill>
                <a:latin typeface="Lato" panose="020F0502020204030203" pitchFamily="34" charset="0"/>
              </a:rPr>
              <a:t> Support for external identity providers like Azure Active Directory, Google, Facebook etc. This shields your applications from the details of how to connect to these external providers.</a:t>
            </a:r>
          </a:p>
          <a:p>
            <a:pPr>
              <a:buFont typeface="Arial" panose="020B0604020202020204" pitchFamily="34" charset="0"/>
              <a:buChar char="•"/>
            </a:pPr>
            <a:r>
              <a:rPr lang="en-US" b="1" dirty="0">
                <a:solidFill>
                  <a:srgbClr val="FF0000"/>
                </a:solidFill>
                <a:latin typeface="Lato" panose="020F0502020204030203" pitchFamily="34" charset="0"/>
              </a:rPr>
              <a:t>Focus on Customization</a:t>
            </a:r>
            <a:r>
              <a:rPr lang="en-US" b="1" dirty="0">
                <a:solidFill>
                  <a:srgbClr val="404040"/>
                </a:solidFill>
                <a:latin typeface="Lato" panose="020F0502020204030203" pitchFamily="34" charset="0"/>
              </a:rPr>
              <a:t>:</a:t>
            </a:r>
            <a:r>
              <a:rPr lang="en-US" dirty="0">
                <a:solidFill>
                  <a:srgbClr val="404040"/>
                </a:solidFill>
                <a:latin typeface="Lato" panose="020F0502020204030203" pitchFamily="34" charset="0"/>
              </a:rPr>
              <a:t> The most important part - many aspects of </a:t>
            </a:r>
            <a:r>
              <a:rPr lang="en-US" dirty="0" err="1">
                <a:solidFill>
                  <a:srgbClr val="404040"/>
                </a:solidFill>
                <a:latin typeface="Lato" panose="020F0502020204030203" pitchFamily="34" charset="0"/>
              </a:rPr>
              <a:t>IdentityServer</a:t>
            </a:r>
            <a:r>
              <a:rPr lang="en-US" dirty="0">
                <a:solidFill>
                  <a:srgbClr val="404040"/>
                </a:solidFill>
                <a:latin typeface="Lato" panose="020F0502020204030203" pitchFamily="34" charset="0"/>
              </a:rPr>
              <a:t> can be customized to fit </a:t>
            </a:r>
            <a:r>
              <a:rPr lang="en-US" b="1" dirty="0">
                <a:solidFill>
                  <a:srgbClr val="404040"/>
                </a:solidFill>
                <a:latin typeface="Lato" panose="020F0502020204030203" pitchFamily="34" charset="0"/>
              </a:rPr>
              <a:t>your</a:t>
            </a:r>
            <a:r>
              <a:rPr lang="en-US" dirty="0">
                <a:solidFill>
                  <a:srgbClr val="404040"/>
                </a:solidFill>
                <a:latin typeface="Lato" panose="020F0502020204030203" pitchFamily="34" charset="0"/>
              </a:rPr>
              <a:t> needs. Since </a:t>
            </a:r>
            <a:r>
              <a:rPr lang="en-US" dirty="0" err="1">
                <a:solidFill>
                  <a:srgbClr val="404040"/>
                </a:solidFill>
                <a:latin typeface="Lato" panose="020F0502020204030203" pitchFamily="34" charset="0"/>
              </a:rPr>
              <a:t>IdentityServer</a:t>
            </a:r>
            <a:r>
              <a:rPr lang="en-US" dirty="0">
                <a:solidFill>
                  <a:srgbClr val="404040"/>
                </a:solidFill>
                <a:latin typeface="Lato" panose="020F0502020204030203" pitchFamily="34" charset="0"/>
              </a:rPr>
              <a:t> is a framework and not a boxed product or a SaaS, you can write code to adapt the system the way it makes sense for your scenarios.</a:t>
            </a:r>
            <a:endParaRPr lang="en-US" b="0" i="0" dirty="0">
              <a:solidFill>
                <a:srgbClr val="404040"/>
              </a:solidFill>
              <a:effectLst/>
              <a:latin typeface="Lato" panose="020F0502020204030203" pitchFamily="34" charset="0"/>
            </a:endParaRPr>
          </a:p>
        </p:txBody>
      </p:sp>
    </p:spTree>
    <p:extLst>
      <p:ext uri="{BB962C8B-B14F-4D97-AF65-F5344CB8AC3E}">
        <p14:creationId xmlns:p14="http://schemas.microsoft.com/office/powerpoint/2010/main" val="12760461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12DE5D-A14C-4939-ABB7-F11A89FF91A7}"/>
              </a:ext>
            </a:extLst>
          </p:cNvPr>
          <p:cNvSpPr/>
          <p:nvPr/>
        </p:nvSpPr>
        <p:spPr>
          <a:xfrm>
            <a:off x="369304" y="344379"/>
            <a:ext cx="4663456" cy="461665"/>
          </a:xfrm>
          <a:prstGeom prst="rect">
            <a:avLst/>
          </a:prstGeom>
        </p:spPr>
        <p:txBody>
          <a:bodyPr wrap="none">
            <a:spAutoFit/>
          </a:bodyPr>
          <a:lstStyle/>
          <a:p>
            <a:r>
              <a:rPr lang="en-IN" sz="2400" b="1" dirty="0">
                <a:solidFill>
                  <a:srgbClr val="404040"/>
                </a:solidFill>
                <a:latin typeface="Roboto Slab"/>
              </a:rPr>
              <a:t>How IdentityServer4 can help?</a:t>
            </a:r>
            <a:endParaRPr lang="en-IN" sz="2400" b="1" i="0" dirty="0">
              <a:solidFill>
                <a:srgbClr val="404040"/>
              </a:solidFill>
              <a:effectLst/>
              <a:latin typeface="Roboto Slab"/>
            </a:endParaRPr>
          </a:p>
        </p:txBody>
      </p:sp>
      <p:sp>
        <p:nvSpPr>
          <p:cNvPr id="3" name="Rectangle 2">
            <a:extLst>
              <a:ext uri="{FF2B5EF4-FFF2-40B4-BE49-F238E27FC236}">
                <a16:creationId xmlns:a16="http://schemas.microsoft.com/office/drawing/2014/main" id="{31F1A855-55DA-4929-A215-5078D5A4A49C}"/>
              </a:ext>
            </a:extLst>
          </p:cNvPr>
          <p:cNvSpPr/>
          <p:nvPr/>
        </p:nvSpPr>
        <p:spPr>
          <a:xfrm>
            <a:off x="369304" y="1120675"/>
            <a:ext cx="5286913" cy="5262979"/>
          </a:xfrm>
          <a:prstGeom prst="rect">
            <a:avLst/>
          </a:prstGeom>
        </p:spPr>
        <p:txBody>
          <a:bodyPr wrap="square">
            <a:spAutoFit/>
          </a:bodyPr>
          <a:lstStyle/>
          <a:p>
            <a:r>
              <a:rPr lang="en-US" sz="2400" dirty="0" err="1">
                <a:solidFill>
                  <a:srgbClr val="404040"/>
                </a:solidFill>
                <a:latin typeface="Lato" panose="020F0502020204030203" pitchFamily="34" charset="0"/>
              </a:rPr>
              <a:t>IdentityServer</a:t>
            </a:r>
            <a:r>
              <a:rPr lang="en-US" sz="2400" dirty="0">
                <a:solidFill>
                  <a:srgbClr val="404040"/>
                </a:solidFill>
                <a:latin typeface="Lato" panose="020F0502020204030203" pitchFamily="34" charset="0"/>
              </a:rPr>
              <a:t> is </a:t>
            </a:r>
            <a:r>
              <a:rPr lang="en-US" sz="2400" dirty="0">
                <a:solidFill>
                  <a:srgbClr val="FF0000"/>
                </a:solidFill>
                <a:latin typeface="Lato" panose="020F0502020204030203" pitchFamily="34" charset="0"/>
              </a:rPr>
              <a:t>middleware</a:t>
            </a:r>
            <a:r>
              <a:rPr lang="en-US" sz="2400" dirty="0">
                <a:solidFill>
                  <a:srgbClr val="404040"/>
                </a:solidFill>
                <a:latin typeface="Lato" panose="020F0502020204030203" pitchFamily="34" charset="0"/>
              </a:rPr>
              <a:t> that adds the spec compliant OpenID Connect and OAuth 2.0 endpoints to an arbitrary ASP.NET Core application.</a:t>
            </a:r>
          </a:p>
          <a:p>
            <a:endParaRPr lang="en-US" sz="2400" dirty="0">
              <a:solidFill>
                <a:srgbClr val="404040"/>
              </a:solidFill>
              <a:latin typeface="Lato" panose="020F0502020204030203" pitchFamily="34" charset="0"/>
            </a:endParaRPr>
          </a:p>
          <a:p>
            <a:r>
              <a:rPr lang="en-US" sz="2400" dirty="0">
                <a:solidFill>
                  <a:srgbClr val="404040"/>
                </a:solidFill>
                <a:latin typeface="Lato" panose="020F0502020204030203" pitchFamily="34" charset="0"/>
              </a:rPr>
              <a:t>Typically, you build (or re-use) an application that contains a login and logout page (and maybe consent - depending on your needs), and the </a:t>
            </a:r>
            <a:r>
              <a:rPr lang="en-US" sz="2400" dirty="0" err="1">
                <a:solidFill>
                  <a:srgbClr val="404040"/>
                </a:solidFill>
                <a:latin typeface="Lato" panose="020F0502020204030203" pitchFamily="34" charset="0"/>
              </a:rPr>
              <a:t>IdentityServer</a:t>
            </a:r>
            <a:r>
              <a:rPr lang="en-US" sz="2400" dirty="0">
                <a:solidFill>
                  <a:srgbClr val="404040"/>
                </a:solidFill>
                <a:latin typeface="Lato" panose="020F0502020204030203" pitchFamily="34" charset="0"/>
              </a:rPr>
              <a:t> middleware adds the necessary protocol heads to it, so that </a:t>
            </a:r>
            <a:r>
              <a:rPr lang="en-US" sz="2400" dirty="0">
                <a:solidFill>
                  <a:srgbClr val="FF0000"/>
                </a:solidFill>
                <a:latin typeface="Lato" panose="020F0502020204030203" pitchFamily="34" charset="0"/>
              </a:rPr>
              <a:t>client applications can talk to it </a:t>
            </a:r>
            <a:r>
              <a:rPr lang="en-US" sz="2400" dirty="0">
                <a:solidFill>
                  <a:srgbClr val="404040"/>
                </a:solidFill>
                <a:latin typeface="Lato" panose="020F0502020204030203" pitchFamily="34" charset="0"/>
              </a:rPr>
              <a:t>using those standard protocols.</a:t>
            </a:r>
            <a:endParaRPr lang="en-US" sz="2400" b="0" i="0" dirty="0">
              <a:solidFill>
                <a:srgbClr val="404040"/>
              </a:solidFill>
              <a:effectLst/>
              <a:latin typeface="Lato" panose="020F0502020204030203" pitchFamily="34" charset="0"/>
            </a:endParaRPr>
          </a:p>
        </p:txBody>
      </p:sp>
      <p:pic>
        <p:nvPicPr>
          <p:cNvPr id="4" name="Picture 3">
            <a:extLst>
              <a:ext uri="{FF2B5EF4-FFF2-40B4-BE49-F238E27FC236}">
                <a16:creationId xmlns:a16="http://schemas.microsoft.com/office/drawing/2014/main" id="{DD716E59-9DB4-4394-AA15-6CE44D1BFEC9}"/>
              </a:ext>
            </a:extLst>
          </p:cNvPr>
          <p:cNvPicPr>
            <a:picLocks noChangeAspect="1"/>
          </p:cNvPicPr>
          <p:nvPr/>
        </p:nvPicPr>
        <p:blipFill>
          <a:blip r:embed="rId2"/>
          <a:stretch>
            <a:fillRect/>
          </a:stretch>
        </p:blipFill>
        <p:spPr>
          <a:xfrm>
            <a:off x="5766397" y="620708"/>
            <a:ext cx="5491422" cy="5616583"/>
          </a:xfrm>
          <a:prstGeom prst="rect">
            <a:avLst/>
          </a:prstGeom>
        </p:spPr>
      </p:pic>
    </p:spTree>
    <p:extLst>
      <p:ext uri="{BB962C8B-B14F-4D97-AF65-F5344CB8AC3E}">
        <p14:creationId xmlns:p14="http://schemas.microsoft.com/office/powerpoint/2010/main" val="21273553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DED19E-54A0-4B37-BF74-12A2E93A6743}"/>
              </a:ext>
            </a:extLst>
          </p:cNvPr>
          <p:cNvPicPr>
            <a:picLocks noChangeAspect="1"/>
          </p:cNvPicPr>
          <p:nvPr/>
        </p:nvPicPr>
        <p:blipFill>
          <a:blip r:embed="rId2"/>
          <a:stretch>
            <a:fillRect/>
          </a:stretch>
        </p:blipFill>
        <p:spPr>
          <a:xfrm>
            <a:off x="337365" y="1147762"/>
            <a:ext cx="9972675" cy="5476875"/>
          </a:xfrm>
          <a:prstGeom prst="rect">
            <a:avLst/>
          </a:prstGeom>
        </p:spPr>
      </p:pic>
      <p:sp>
        <p:nvSpPr>
          <p:cNvPr id="3" name="TextBox 2">
            <a:extLst>
              <a:ext uri="{FF2B5EF4-FFF2-40B4-BE49-F238E27FC236}">
                <a16:creationId xmlns:a16="http://schemas.microsoft.com/office/drawing/2014/main" id="{EADD4EC8-C55A-46F0-85C2-DB4E3F981DE6}"/>
              </a:ext>
            </a:extLst>
          </p:cNvPr>
          <p:cNvSpPr txBox="1"/>
          <p:nvPr/>
        </p:nvSpPr>
        <p:spPr>
          <a:xfrm>
            <a:off x="1097280" y="404949"/>
            <a:ext cx="8791303" cy="369332"/>
          </a:xfrm>
          <a:prstGeom prst="rect">
            <a:avLst/>
          </a:prstGeom>
          <a:noFill/>
        </p:spPr>
        <p:txBody>
          <a:bodyPr wrap="square" lIns="0" tIns="0" rIns="0" bIns="0" rtlCol="0">
            <a:spAutoFit/>
          </a:bodyPr>
          <a:lstStyle/>
          <a:p>
            <a:r>
              <a:rPr lang="en-IN" sz="2400" dirty="0">
                <a:solidFill>
                  <a:srgbClr val="FF0000"/>
                </a:solidFill>
                <a:latin typeface="Segoe UI Light" pitchFamily="34" charset="0"/>
              </a:rPr>
              <a:t>We already have Video Management Project With API</a:t>
            </a:r>
          </a:p>
        </p:txBody>
      </p:sp>
    </p:spTree>
    <p:extLst>
      <p:ext uri="{BB962C8B-B14F-4D97-AF65-F5344CB8AC3E}">
        <p14:creationId xmlns:p14="http://schemas.microsoft.com/office/powerpoint/2010/main" val="386947443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DC0257-685B-42FF-A066-B3CE5D952C4D}"/>
              </a:ext>
            </a:extLst>
          </p:cNvPr>
          <p:cNvSpPr txBox="1"/>
          <p:nvPr/>
        </p:nvSpPr>
        <p:spPr>
          <a:xfrm>
            <a:off x="715119" y="391886"/>
            <a:ext cx="10758586"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Now we will associate IdentityServer4 with this API</a:t>
            </a:r>
          </a:p>
        </p:txBody>
      </p:sp>
    </p:spTree>
    <p:extLst>
      <p:ext uri="{BB962C8B-B14F-4D97-AF65-F5344CB8AC3E}">
        <p14:creationId xmlns:p14="http://schemas.microsoft.com/office/powerpoint/2010/main" val="2935664013"/>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sharepoint/v3"/>
    <ds:schemaRef ds:uri="http://schemas.microsoft.com/office/2006/documentManagement/types"/>
    <ds:schemaRef ds:uri="http://purl.org/dc/elements/1.1/"/>
    <ds:schemaRef ds:uri="http://schemas.microsoft.com/office/infopath/2007/PartnerControls"/>
    <ds:schemaRef ds:uri="2295e2e7-0eeb-498e-8716-217bb2ee6ee3"/>
    <ds:schemaRef ds:uri="http://schemas.openxmlformats.org/package/2006/metadata/core-properties"/>
    <ds:schemaRef ds:uri="http://schemas.microsoft.com/office/2006/metadata/properties"/>
    <ds:schemaRef ds:uri="http://purl.org/dc/terms/"/>
    <ds:schemaRef ds:uri="c6bb9d19-7926-47a4-9d93-93d54014735c"/>
    <ds:schemaRef ds:uri="http://www.w3.org/XML/1998/namespace"/>
    <ds:schemaRef ds:uri="http://purl.org/dc/dcmitype/"/>
  </ds:schemaRefs>
</ds:datastoreItem>
</file>

<file path=customXml/itemProps2.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6742</TotalTime>
  <Words>444</Words>
  <Application>Microsoft Office PowerPoint</Application>
  <PresentationFormat>Custom</PresentationFormat>
  <Paragraphs>53</Paragraphs>
  <Slides>49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49</vt:i4>
      </vt:variant>
    </vt:vector>
  </HeadingPairs>
  <TitlesOfParts>
    <vt:vector size="57" baseType="lpstr">
      <vt:lpstr>Arial</vt:lpstr>
      <vt:lpstr>Lato</vt:lpstr>
      <vt:lpstr>Roboto Slab</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maruti makwana</cp:lastModifiedBy>
  <cp:revision>543</cp:revision>
  <dcterms:created xsi:type="dcterms:W3CDTF">2012-02-07T06:07:07Z</dcterms:created>
  <dcterms:modified xsi:type="dcterms:W3CDTF">2018-11-26T19:03:58Z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