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3"/>
  </p:notesMasterIdLst>
  <p:handoutMasterIdLst>
    <p:handoutMasterId r:id="rId44"/>
  </p:handoutMasterIdLst>
  <p:sldIdLst>
    <p:sldId id="596" r:id="rId6"/>
    <p:sldId id="718" r:id="rId7"/>
    <p:sldId id="597" r:id="rId8"/>
    <p:sldId id="688" r:id="rId9"/>
    <p:sldId id="691" r:id="rId10"/>
    <p:sldId id="692" r:id="rId11"/>
    <p:sldId id="693" r:id="rId12"/>
    <p:sldId id="694" r:id="rId13"/>
    <p:sldId id="695" r:id="rId14"/>
    <p:sldId id="696" r:id="rId15"/>
    <p:sldId id="697" r:id="rId16"/>
    <p:sldId id="698" r:id="rId17"/>
    <p:sldId id="699" r:id="rId18"/>
    <p:sldId id="700" r:id="rId19"/>
    <p:sldId id="701" r:id="rId20"/>
    <p:sldId id="702" r:id="rId21"/>
    <p:sldId id="703" r:id="rId22"/>
    <p:sldId id="704" r:id="rId23"/>
    <p:sldId id="705" r:id="rId24"/>
    <p:sldId id="706" r:id="rId25"/>
    <p:sldId id="707" r:id="rId26"/>
    <p:sldId id="708" r:id="rId27"/>
    <p:sldId id="709" r:id="rId28"/>
    <p:sldId id="710" r:id="rId29"/>
    <p:sldId id="714" r:id="rId30"/>
    <p:sldId id="713" r:id="rId31"/>
    <p:sldId id="711" r:id="rId32"/>
    <p:sldId id="715" r:id="rId33"/>
    <p:sldId id="716" r:id="rId34"/>
    <p:sldId id="717" r:id="rId35"/>
    <p:sldId id="689" r:id="rId36"/>
    <p:sldId id="690" r:id="rId37"/>
    <p:sldId id="719" r:id="rId38"/>
    <p:sldId id="720" r:id="rId39"/>
    <p:sldId id="721" r:id="rId40"/>
    <p:sldId id="722" r:id="rId41"/>
    <p:sldId id="723"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96"/>
            <p14:sldId id="718"/>
            <p14:sldId id="597"/>
            <p14:sldId id="688"/>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714"/>
            <p14:sldId id="713"/>
            <p14:sldId id="711"/>
            <p14:sldId id="715"/>
            <p14:sldId id="716"/>
            <p14:sldId id="717"/>
            <p14:sldId id="689"/>
            <p14:sldId id="690"/>
            <p14:sldId id="719"/>
            <p14:sldId id="720"/>
            <p14:sldId id="721"/>
            <p14:sldId id="722"/>
            <p14:sldId id="723"/>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73" d="100"/>
          <a:sy n="73" d="100"/>
        </p:scale>
        <p:origin x="540"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9/3/2018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9/3/2018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dotnet/api/Microsoft.AspNetCore.Http.RequestDelegate?view=aspnetcore-2.0"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ektutorialshub.com/extension-methods-in-c-2/"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E9E66C-8955-4442-8BA7-4D574B05499F}"/>
              </a:ext>
            </a:extLst>
          </p:cNvPr>
          <p:cNvSpPr/>
          <p:nvPr/>
        </p:nvSpPr>
        <p:spPr>
          <a:xfrm>
            <a:off x="582294" y="305192"/>
            <a:ext cx="3945888" cy="461665"/>
          </a:xfrm>
          <a:prstGeom prst="rect">
            <a:avLst/>
          </a:prstGeom>
        </p:spPr>
        <p:txBody>
          <a:bodyPr wrap="none">
            <a:spAutoFit/>
          </a:bodyPr>
          <a:lstStyle/>
          <a:p>
            <a:r>
              <a:rPr lang="en-IN" sz="2400" b="1" dirty="0">
                <a:solidFill>
                  <a:srgbClr val="000000"/>
                </a:solidFill>
                <a:latin typeface="Segoe UI" panose="020B0502040204020203" pitchFamily="34" charset="0"/>
              </a:rPr>
              <a:t>ASP.NET Core Middleware</a:t>
            </a:r>
          </a:p>
        </p:txBody>
      </p:sp>
      <p:sp>
        <p:nvSpPr>
          <p:cNvPr id="3" name="Rectangle 2">
            <a:extLst>
              <a:ext uri="{FF2B5EF4-FFF2-40B4-BE49-F238E27FC236}">
                <a16:creationId xmlns:a16="http://schemas.microsoft.com/office/drawing/2014/main" id="{9CD11188-781E-4545-B14C-8141FB256D93}"/>
              </a:ext>
            </a:extLst>
          </p:cNvPr>
          <p:cNvSpPr/>
          <p:nvPr/>
        </p:nvSpPr>
        <p:spPr>
          <a:xfrm>
            <a:off x="582294" y="1088962"/>
            <a:ext cx="10717077" cy="4247317"/>
          </a:xfrm>
          <a:prstGeom prst="rect">
            <a:avLst/>
          </a:prstGeom>
        </p:spPr>
        <p:txBody>
          <a:bodyPr wrap="square">
            <a:spAutoFit/>
          </a:bodyPr>
          <a:lstStyle/>
          <a:p>
            <a:r>
              <a:rPr lang="en-IN" b="1" dirty="0">
                <a:solidFill>
                  <a:srgbClr val="000000"/>
                </a:solidFill>
                <a:latin typeface="Segoe UI" panose="020B0502040204020203" pitchFamily="34" charset="0"/>
              </a:rPr>
              <a:t>What is middleware?</a:t>
            </a:r>
          </a:p>
          <a:p>
            <a:endParaRPr lang="en-IN" b="1" dirty="0">
              <a:solidFill>
                <a:srgbClr val="000000"/>
              </a:solidFill>
              <a:latin typeface="Segoe UI" panose="020B0502040204020203" pitchFamily="34" charset="0"/>
            </a:endParaRPr>
          </a:p>
          <a:p>
            <a:r>
              <a:rPr lang="en-US" dirty="0"/>
              <a:t>Middleware is software that's assembled into an application pipeline to handle requests and responses.</a:t>
            </a:r>
          </a:p>
          <a:p>
            <a:r>
              <a:rPr lang="en-US" dirty="0"/>
              <a:t> </a:t>
            </a:r>
          </a:p>
          <a:p>
            <a:r>
              <a:rPr lang="en-US" dirty="0"/>
              <a:t>Each component:</a:t>
            </a:r>
          </a:p>
          <a:p>
            <a:pPr marL="285750" indent="-285750">
              <a:buFont typeface="Arial" panose="020B0604020202020204" pitchFamily="34" charset="0"/>
              <a:buChar char="•"/>
            </a:pPr>
            <a:r>
              <a:rPr lang="en-US" dirty="0"/>
              <a:t>Chooses whether to pass the request to the next component in the pipeline.</a:t>
            </a:r>
          </a:p>
          <a:p>
            <a:pPr marL="285750" indent="-285750">
              <a:buFont typeface="Arial" panose="020B0604020202020204" pitchFamily="34" charset="0"/>
              <a:buChar char="•"/>
            </a:pPr>
            <a:r>
              <a:rPr lang="en-US" dirty="0"/>
              <a:t>Can perform work before and after the next component in the pipeline is invoked.</a:t>
            </a:r>
          </a:p>
          <a:p>
            <a:r>
              <a:rPr lang="en-US" dirty="0">
                <a:solidFill>
                  <a:srgbClr val="FF0000"/>
                </a:solidFill>
              </a:rPr>
              <a:t>[works on a concepts of chaining]</a:t>
            </a:r>
          </a:p>
          <a:p>
            <a:endParaRPr lang="en-US" dirty="0">
              <a:solidFill>
                <a:srgbClr val="FF0000"/>
              </a:solidFill>
            </a:endParaRPr>
          </a:p>
          <a:p>
            <a:r>
              <a:rPr lang="en-US" dirty="0"/>
              <a:t>Request delegates are used to build the request pipeline. The request delegates handle each HTTP request.</a:t>
            </a:r>
          </a:p>
          <a:p>
            <a:endParaRPr lang="en-US" dirty="0"/>
          </a:p>
          <a:p>
            <a:r>
              <a:rPr lang="en-US" dirty="0"/>
              <a:t>Each middleware component in the request pipeline is responsible for invoking the next component in the pipeline, or </a:t>
            </a:r>
            <a:r>
              <a:rPr lang="en-US" dirty="0">
                <a:solidFill>
                  <a:srgbClr val="FF0000"/>
                </a:solidFill>
              </a:rPr>
              <a:t>short-circuiting</a:t>
            </a:r>
            <a:r>
              <a:rPr lang="en-US" dirty="0"/>
              <a:t> the chain if appropriate.</a:t>
            </a:r>
          </a:p>
          <a:p>
            <a:endParaRPr lang="en-IN" b="1"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658160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F57D76-EA74-4DC1-8D76-CBEEF639DCB2}"/>
              </a:ext>
            </a:extLst>
          </p:cNvPr>
          <p:cNvPicPr>
            <a:picLocks noChangeAspect="1"/>
          </p:cNvPicPr>
          <p:nvPr/>
        </p:nvPicPr>
        <p:blipFill>
          <a:blip r:embed="rId2"/>
          <a:stretch>
            <a:fillRect/>
          </a:stretch>
        </p:blipFill>
        <p:spPr>
          <a:xfrm>
            <a:off x="437242" y="126275"/>
            <a:ext cx="10602022" cy="6052456"/>
          </a:xfrm>
          <a:prstGeom prst="rect">
            <a:avLst/>
          </a:prstGeom>
        </p:spPr>
      </p:pic>
    </p:spTree>
    <p:extLst>
      <p:ext uri="{BB962C8B-B14F-4D97-AF65-F5344CB8AC3E}">
        <p14:creationId xmlns:p14="http://schemas.microsoft.com/office/powerpoint/2010/main" val="2360055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C521A-DAD8-4F5C-AB6B-326C050942A7}"/>
              </a:ext>
            </a:extLst>
          </p:cNvPr>
          <p:cNvSpPr/>
          <p:nvPr/>
        </p:nvSpPr>
        <p:spPr>
          <a:xfrm>
            <a:off x="422366" y="372853"/>
            <a:ext cx="11020697" cy="3416320"/>
          </a:xfrm>
          <a:prstGeom prst="rect">
            <a:avLst/>
          </a:prstGeom>
        </p:spPr>
        <p:txBody>
          <a:bodyPr wrap="square">
            <a:spAutoFit/>
          </a:bodyPr>
          <a:lstStyle/>
          <a:p>
            <a:r>
              <a:rPr lang="en-US" sz="2400" dirty="0">
                <a:solidFill>
                  <a:srgbClr val="222222"/>
                </a:solidFill>
                <a:latin typeface="Noto Sans"/>
              </a:rPr>
              <a:t>The </a:t>
            </a:r>
            <a:r>
              <a:rPr lang="en-US" sz="2400" dirty="0" err="1">
                <a:solidFill>
                  <a:srgbClr val="FF0000"/>
                </a:solidFill>
                <a:latin typeface="Noto Sans"/>
              </a:rPr>
              <a:t>app.Use</a:t>
            </a:r>
            <a:r>
              <a:rPr lang="en-US" sz="2400" dirty="0">
                <a:solidFill>
                  <a:srgbClr val="222222"/>
                </a:solidFill>
                <a:latin typeface="Noto Sans"/>
              </a:rPr>
              <a:t> gets two arguments. One is </a:t>
            </a:r>
            <a:r>
              <a:rPr lang="en-US" sz="2400" dirty="0" err="1">
                <a:solidFill>
                  <a:srgbClr val="222222"/>
                </a:solidFill>
                <a:latin typeface="Noto Sans"/>
              </a:rPr>
              <a:t>HttpContext</a:t>
            </a:r>
            <a:r>
              <a:rPr lang="en-US" sz="2400" dirty="0">
                <a:solidFill>
                  <a:srgbClr val="222222"/>
                </a:solidFill>
                <a:latin typeface="Noto Sans"/>
              </a:rPr>
              <a:t> and the second one is a </a:t>
            </a:r>
            <a:r>
              <a:rPr lang="en-US" sz="2400" dirty="0" err="1">
                <a:solidFill>
                  <a:srgbClr val="222222"/>
                </a:solidFill>
                <a:latin typeface="Noto Sans"/>
              </a:rPr>
              <a:t>RequestDelegate</a:t>
            </a:r>
            <a:r>
              <a:rPr lang="en-US" sz="2400" dirty="0">
                <a:solidFill>
                  <a:srgbClr val="222222"/>
                </a:solidFill>
                <a:latin typeface="Noto Sans"/>
              </a:rPr>
              <a:t>, which is basically the reference to the next middleware.</a:t>
            </a:r>
          </a:p>
          <a:p>
            <a:endParaRPr lang="en-US" sz="2400" dirty="0">
              <a:solidFill>
                <a:srgbClr val="222222"/>
              </a:solidFill>
              <a:latin typeface="Noto Sans"/>
            </a:endParaRPr>
          </a:p>
          <a:p>
            <a:r>
              <a:rPr lang="en-US" sz="2400" dirty="0">
                <a:solidFill>
                  <a:srgbClr val="222222"/>
                </a:solidFill>
                <a:latin typeface="Noto Sans"/>
              </a:rPr>
              <a:t>Now, run the code again.</a:t>
            </a:r>
          </a:p>
          <a:p>
            <a:endParaRPr lang="en-US" sz="2400" dirty="0">
              <a:solidFill>
                <a:srgbClr val="222222"/>
              </a:solidFill>
              <a:latin typeface="Noto Sans"/>
            </a:endParaRPr>
          </a:p>
          <a:p>
            <a:r>
              <a:rPr lang="en-US" sz="2400" dirty="0">
                <a:solidFill>
                  <a:srgbClr val="222222"/>
                </a:solidFill>
                <a:latin typeface="Noto Sans"/>
              </a:rPr>
              <a:t>The message “Hello world from the middleware 1” appears on the browser. </a:t>
            </a:r>
            <a:r>
              <a:rPr lang="en-US" sz="2400" dirty="0">
                <a:solidFill>
                  <a:srgbClr val="FF0000"/>
                </a:solidFill>
                <a:latin typeface="Noto Sans"/>
              </a:rPr>
              <a:t>The message from the second middleware does not appear</a:t>
            </a:r>
          </a:p>
          <a:p>
            <a:endParaRPr lang="en-US" sz="2400" dirty="0">
              <a:solidFill>
                <a:srgbClr val="FF0000"/>
              </a:solidFill>
              <a:latin typeface="Noto Sans"/>
            </a:endParaRPr>
          </a:p>
          <a:p>
            <a:r>
              <a:rPr lang="en-US" sz="2400" dirty="0">
                <a:solidFill>
                  <a:srgbClr val="222222"/>
                </a:solidFill>
                <a:latin typeface="Noto Sans"/>
              </a:rPr>
              <a:t>That is because it is the responsibility of the middleware to invoke the next middleware</a:t>
            </a:r>
            <a:endParaRPr lang="en-US" sz="2400" b="0" i="0" dirty="0">
              <a:solidFill>
                <a:srgbClr val="222222"/>
              </a:solidFill>
              <a:effectLst/>
              <a:latin typeface="Noto Sans"/>
            </a:endParaRPr>
          </a:p>
        </p:txBody>
      </p:sp>
      <p:sp>
        <p:nvSpPr>
          <p:cNvPr id="3" name="Rectangle 2">
            <a:extLst>
              <a:ext uri="{FF2B5EF4-FFF2-40B4-BE49-F238E27FC236}">
                <a16:creationId xmlns:a16="http://schemas.microsoft.com/office/drawing/2014/main" id="{396AD81B-7BD6-4405-928A-94CF9C7540AA}"/>
              </a:ext>
            </a:extLst>
          </p:cNvPr>
          <p:cNvSpPr/>
          <p:nvPr/>
        </p:nvSpPr>
        <p:spPr>
          <a:xfrm>
            <a:off x="422366" y="4338935"/>
            <a:ext cx="11020697" cy="1569660"/>
          </a:xfrm>
          <a:prstGeom prst="rect">
            <a:avLst/>
          </a:prstGeom>
        </p:spPr>
        <p:txBody>
          <a:bodyPr wrap="square">
            <a:spAutoFit/>
          </a:bodyPr>
          <a:lstStyle/>
          <a:p>
            <a:r>
              <a:rPr lang="en-US" sz="2400" dirty="0">
                <a:solidFill>
                  <a:srgbClr val="222222"/>
                </a:solidFill>
                <a:latin typeface="Noto Sans"/>
              </a:rPr>
              <a:t>We can invoke the next middleware by calling the </a:t>
            </a:r>
            <a:r>
              <a:rPr lang="en-US" sz="2400" dirty="0">
                <a:solidFill>
                  <a:srgbClr val="FF0000"/>
                </a:solidFill>
                <a:latin typeface="Noto Sans"/>
              </a:rPr>
              <a:t>invoke</a:t>
            </a:r>
            <a:r>
              <a:rPr lang="en-US" sz="2400" dirty="0">
                <a:solidFill>
                  <a:srgbClr val="222222"/>
                </a:solidFill>
                <a:latin typeface="Noto Sans"/>
              </a:rPr>
              <a:t> method of the next middleware, reference to which given to us in the constructor. </a:t>
            </a:r>
          </a:p>
          <a:p>
            <a:endParaRPr lang="en-US" sz="2400" dirty="0">
              <a:solidFill>
                <a:srgbClr val="222222"/>
              </a:solidFill>
              <a:latin typeface="Noto Sans"/>
            </a:endParaRPr>
          </a:p>
          <a:p>
            <a:r>
              <a:rPr lang="en-US" sz="2400" dirty="0">
                <a:solidFill>
                  <a:srgbClr val="222222"/>
                </a:solidFill>
                <a:latin typeface="Noto Sans"/>
              </a:rPr>
              <a:t>Now let’s modify the code to do that</a:t>
            </a:r>
            <a:endParaRPr lang="en-IN" sz="2400" dirty="0"/>
          </a:p>
        </p:txBody>
      </p:sp>
    </p:spTree>
    <p:extLst>
      <p:ext uri="{BB962C8B-B14F-4D97-AF65-F5344CB8AC3E}">
        <p14:creationId xmlns:p14="http://schemas.microsoft.com/office/powerpoint/2010/main" val="25665991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A0C1EE-2A15-43DD-A3DC-3330F1A0D422}"/>
              </a:ext>
            </a:extLst>
          </p:cNvPr>
          <p:cNvPicPr>
            <a:picLocks noChangeAspect="1"/>
          </p:cNvPicPr>
          <p:nvPr/>
        </p:nvPicPr>
        <p:blipFill>
          <a:blip r:embed="rId2"/>
          <a:stretch>
            <a:fillRect/>
          </a:stretch>
        </p:blipFill>
        <p:spPr>
          <a:xfrm>
            <a:off x="261030" y="321808"/>
            <a:ext cx="8401050" cy="5038725"/>
          </a:xfrm>
          <a:prstGeom prst="rect">
            <a:avLst/>
          </a:prstGeom>
        </p:spPr>
      </p:pic>
      <p:pic>
        <p:nvPicPr>
          <p:cNvPr id="3" name="Picture 2">
            <a:extLst>
              <a:ext uri="{FF2B5EF4-FFF2-40B4-BE49-F238E27FC236}">
                <a16:creationId xmlns:a16="http://schemas.microsoft.com/office/drawing/2014/main" id="{F87D4078-3AF0-414F-9058-8E5FFA7E6886}"/>
              </a:ext>
            </a:extLst>
          </p:cNvPr>
          <p:cNvPicPr>
            <a:picLocks noChangeAspect="1"/>
          </p:cNvPicPr>
          <p:nvPr/>
        </p:nvPicPr>
        <p:blipFill>
          <a:blip r:embed="rId3"/>
          <a:stretch>
            <a:fillRect/>
          </a:stretch>
        </p:blipFill>
        <p:spPr>
          <a:xfrm>
            <a:off x="6309360" y="4160275"/>
            <a:ext cx="5383076" cy="2697725"/>
          </a:xfrm>
          <a:prstGeom prst="rect">
            <a:avLst/>
          </a:prstGeom>
        </p:spPr>
      </p:pic>
    </p:spTree>
    <p:extLst>
      <p:ext uri="{BB962C8B-B14F-4D97-AF65-F5344CB8AC3E}">
        <p14:creationId xmlns:p14="http://schemas.microsoft.com/office/powerpoint/2010/main" val="35738161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F0242A-2952-43ED-944D-006CA0AC7306}"/>
              </a:ext>
            </a:extLst>
          </p:cNvPr>
          <p:cNvSpPr/>
          <p:nvPr/>
        </p:nvSpPr>
        <p:spPr>
          <a:xfrm>
            <a:off x="461555" y="545515"/>
            <a:ext cx="10681062" cy="830997"/>
          </a:xfrm>
          <a:prstGeom prst="rect">
            <a:avLst/>
          </a:prstGeom>
        </p:spPr>
        <p:txBody>
          <a:bodyPr wrap="square">
            <a:spAutoFit/>
          </a:bodyPr>
          <a:lstStyle/>
          <a:p>
            <a:r>
              <a:rPr lang="en-US" sz="2400" dirty="0">
                <a:solidFill>
                  <a:srgbClr val="222222"/>
                </a:solidFill>
                <a:latin typeface="Noto Sans"/>
              </a:rPr>
              <a:t>Now, let us add one more middleware and add a message after invoking the next middleware</a:t>
            </a:r>
            <a:endParaRPr lang="en-IN" sz="2400" dirty="0"/>
          </a:p>
        </p:txBody>
      </p:sp>
      <p:pic>
        <p:nvPicPr>
          <p:cNvPr id="3" name="Picture 2">
            <a:extLst>
              <a:ext uri="{FF2B5EF4-FFF2-40B4-BE49-F238E27FC236}">
                <a16:creationId xmlns:a16="http://schemas.microsoft.com/office/drawing/2014/main" id="{42905FD4-FAD8-4DFB-BCF6-62D2CB98AF97}"/>
              </a:ext>
            </a:extLst>
          </p:cNvPr>
          <p:cNvPicPr>
            <a:picLocks noChangeAspect="1"/>
          </p:cNvPicPr>
          <p:nvPr/>
        </p:nvPicPr>
        <p:blipFill>
          <a:blip r:embed="rId2"/>
          <a:stretch>
            <a:fillRect/>
          </a:stretch>
        </p:blipFill>
        <p:spPr>
          <a:xfrm>
            <a:off x="0" y="1376512"/>
            <a:ext cx="11088196" cy="5102665"/>
          </a:xfrm>
          <a:prstGeom prst="rect">
            <a:avLst/>
          </a:prstGeom>
        </p:spPr>
      </p:pic>
    </p:spTree>
    <p:extLst>
      <p:ext uri="{BB962C8B-B14F-4D97-AF65-F5344CB8AC3E}">
        <p14:creationId xmlns:p14="http://schemas.microsoft.com/office/powerpoint/2010/main" val="17988494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05DEC5-771B-4E70-8FE4-7E3591B7EFAE}"/>
              </a:ext>
            </a:extLst>
          </p:cNvPr>
          <p:cNvSpPr/>
          <p:nvPr/>
        </p:nvSpPr>
        <p:spPr>
          <a:xfrm>
            <a:off x="317863" y="323447"/>
            <a:ext cx="11229703" cy="954107"/>
          </a:xfrm>
          <a:prstGeom prst="rect">
            <a:avLst/>
          </a:prstGeom>
        </p:spPr>
        <p:txBody>
          <a:bodyPr wrap="square">
            <a:spAutoFit/>
          </a:bodyPr>
          <a:lstStyle/>
          <a:p>
            <a:r>
              <a:rPr lang="en-US" sz="2800" dirty="0">
                <a:solidFill>
                  <a:srgbClr val="222222"/>
                </a:solidFill>
                <a:latin typeface="Noto Sans"/>
              </a:rPr>
              <a:t>You will notice that </a:t>
            </a:r>
            <a:r>
              <a:rPr lang="en-US" sz="2800" dirty="0" err="1">
                <a:solidFill>
                  <a:srgbClr val="222222"/>
                </a:solidFill>
                <a:latin typeface="Noto Sans"/>
              </a:rPr>
              <a:t>Middlewares</a:t>
            </a:r>
            <a:r>
              <a:rPr lang="en-US" sz="2800" dirty="0">
                <a:solidFill>
                  <a:srgbClr val="222222"/>
                </a:solidFill>
                <a:latin typeface="Noto Sans"/>
              </a:rPr>
              <a:t> gets a second chance to look at the Request on the way back</a:t>
            </a:r>
            <a:endParaRPr lang="en-IN" sz="2800" dirty="0"/>
          </a:p>
        </p:txBody>
      </p:sp>
      <p:pic>
        <p:nvPicPr>
          <p:cNvPr id="3" name="Picture 2">
            <a:extLst>
              <a:ext uri="{FF2B5EF4-FFF2-40B4-BE49-F238E27FC236}">
                <a16:creationId xmlns:a16="http://schemas.microsoft.com/office/drawing/2014/main" id="{AEF6E0D5-8F30-4ADC-A904-900C2BDEA45E}"/>
              </a:ext>
            </a:extLst>
          </p:cNvPr>
          <p:cNvPicPr>
            <a:picLocks noChangeAspect="1"/>
          </p:cNvPicPr>
          <p:nvPr/>
        </p:nvPicPr>
        <p:blipFill>
          <a:blip r:embed="rId2"/>
          <a:stretch>
            <a:fillRect/>
          </a:stretch>
        </p:blipFill>
        <p:spPr>
          <a:xfrm>
            <a:off x="317863" y="1767296"/>
            <a:ext cx="6463757" cy="4607384"/>
          </a:xfrm>
          <a:prstGeom prst="rect">
            <a:avLst/>
          </a:prstGeom>
        </p:spPr>
      </p:pic>
    </p:spTree>
    <p:extLst>
      <p:ext uri="{BB962C8B-B14F-4D97-AF65-F5344CB8AC3E}">
        <p14:creationId xmlns:p14="http://schemas.microsoft.com/office/powerpoint/2010/main" val="22851905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5D686-CEA5-4457-AB38-B7A60E44EED2}"/>
              </a:ext>
            </a:extLst>
          </p:cNvPr>
          <p:cNvSpPr/>
          <p:nvPr/>
        </p:nvSpPr>
        <p:spPr>
          <a:xfrm>
            <a:off x="422366" y="485392"/>
            <a:ext cx="11033760" cy="1384995"/>
          </a:xfrm>
          <a:prstGeom prst="rect">
            <a:avLst/>
          </a:prstGeom>
        </p:spPr>
        <p:txBody>
          <a:bodyPr wrap="square">
            <a:spAutoFit/>
          </a:bodyPr>
          <a:lstStyle/>
          <a:p>
            <a:r>
              <a:rPr lang="en-US" sz="2800" b="1" dirty="0">
                <a:solidFill>
                  <a:srgbClr val="222222"/>
                </a:solidFill>
                <a:latin typeface="Fauna One"/>
              </a:rPr>
              <a:t>Order Matters</a:t>
            </a:r>
          </a:p>
          <a:p>
            <a:r>
              <a:rPr lang="en-US" sz="2800" dirty="0">
                <a:solidFill>
                  <a:srgbClr val="222222"/>
                </a:solidFill>
                <a:latin typeface="Noto Sans"/>
              </a:rPr>
              <a:t>Middleware is executed in the same order in which they are added in the pipeline.</a:t>
            </a:r>
            <a:endParaRPr lang="en-US" sz="2800" b="0" i="0" dirty="0">
              <a:solidFill>
                <a:srgbClr val="222222"/>
              </a:solidFill>
              <a:effectLst/>
              <a:latin typeface="Noto Sans"/>
            </a:endParaRPr>
          </a:p>
        </p:txBody>
      </p:sp>
    </p:spTree>
    <p:extLst>
      <p:ext uri="{BB962C8B-B14F-4D97-AF65-F5344CB8AC3E}">
        <p14:creationId xmlns:p14="http://schemas.microsoft.com/office/powerpoint/2010/main" val="20299894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50AB8-EF2F-403A-B55E-1890E09E971A}"/>
              </a:ext>
            </a:extLst>
          </p:cNvPr>
          <p:cNvSpPr/>
          <p:nvPr/>
        </p:nvSpPr>
        <p:spPr>
          <a:xfrm>
            <a:off x="304800" y="223639"/>
            <a:ext cx="11530149" cy="6001643"/>
          </a:xfrm>
          <a:prstGeom prst="rect">
            <a:avLst/>
          </a:prstGeom>
        </p:spPr>
        <p:txBody>
          <a:bodyPr wrap="square">
            <a:spAutoFit/>
          </a:bodyPr>
          <a:lstStyle/>
          <a:p>
            <a:r>
              <a:rPr lang="en-US" sz="2400" b="1" dirty="0">
                <a:solidFill>
                  <a:srgbClr val="222222"/>
                </a:solidFill>
                <a:latin typeface="Fauna One"/>
              </a:rPr>
              <a:t>Custom Middleware</a:t>
            </a:r>
          </a:p>
          <a:p>
            <a:r>
              <a:rPr lang="en-US" sz="2400" dirty="0">
                <a:solidFill>
                  <a:srgbClr val="222222"/>
                </a:solidFill>
                <a:latin typeface="Noto Sans"/>
              </a:rPr>
              <a:t>In the above section, we created inline </a:t>
            </a:r>
            <a:r>
              <a:rPr lang="en-US" sz="2400" dirty="0" err="1">
                <a:solidFill>
                  <a:srgbClr val="222222"/>
                </a:solidFill>
                <a:latin typeface="Noto Sans"/>
              </a:rPr>
              <a:t>middlewares</a:t>
            </a:r>
            <a:r>
              <a:rPr lang="en-US" sz="2400" dirty="0">
                <a:solidFill>
                  <a:srgbClr val="222222"/>
                </a:solidFill>
                <a:latin typeface="Noto Sans"/>
              </a:rPr>
              <a:t> using the </a:t>
            </a:r>
            <a:r>
              <a:rPr lang="en-US" sz="2400" dirty="0" err="1">
                <a:solidFill>
                  <a:srgbClr val="222222"/>
                </a:solidFill>
                <a:latin typeface="Noto Sans"/>
              </a:rPr>
              <a:t>app.Use</a:t>
            </a:r>
            <a:r>
              <a:rPr lang="en-US" sz="2400" dirty="0">
                <a:solidFill>
                  <a:srgbClr val="222222"/>
                </a:solidFill>
                <a:latin typeface="Noto Sans"/>
              </a:rPr>
              <a:t> and the </a:t>
            </a:r>
            <a:r>
              <a:rPr lang="en-US" sz="2400" dirty="0" err="1">
                <a:solidFill>
                  <a:srgbClr val="222222"/>
                </a:solidFill>
                <a:latin typeface="Noto Sans"/>
              </a:rPr>
              <a:t>app.Run</a:t>
            </a:r>
            <a:endParaRPr lang="en-US" sz="2400" dirty="0">
              <a:solidFill>
                <a:srgbClr val="222222"/>
              </a:solidFill>
              <a:latin typeface="Noto Sans"/>
            </a:endParaRPr>
          </a:p>
          <a:p>
            <a:r>
              <a:rPr lang="en-US" sz="2400" dirty="0">
                <a:solidFill>
                  <a:srgbClr val="FF0000"/>
                </a:solidFill>
                <a:latin typeface="Noto Sans"/>
              </a:rPr>
              <a:t>The other way of creating the Middleware is by using classes</a:t>
            </a:r>
            <a:r>
              <a:rPr lang="en-US" sz="2400" dirty="0">
                <a:solidFill>
                  <a:srgbClr val="222222"/>
                </a:solidFill>
                <a:latin typeface="Noto Sans"/>
              </a:rPr>
              <a:t>.</a:t>
            </a:r>
          </a:p>
          <a:p>
            <a:endParaRPr lang="en-US" sz="2400" dirty="0">
              <a:solidFill>
                <a:srgbClr val="222222"/>
              </a:solidFill>
              <a:latin typeface="Noto Sans"/>
            </a:endParaRPr>
          </a:p>
          <a:p>
            <a:r>
              <a:rPr lang="en-US" sz="2400" dirty="0">
                <a:solidFill>
                  <a:srgbClr val="222222"/>
                </a:solidFill>
                <a:latin typeface="Noto Sans"/>
              </a:rPr>
              <a:t>The middleware class is not required to implement any interface or inherit from any class. However, there are two specific rules that you must follow.</a:t>
            </a:r>
          </a:p>
          <a:p>
            <a:endParaRPr lang="en-US" sz="2400" dirty="0">
              <a:solidFill>
                <a:srgbClr val="222222"/>
              </a:solidFill>
              <a:latin typeface="Noto Sans"/>
            </a:endParaRPr>
          </a:p>
          <a:p>
            <a:r>
              <a:rPr lang="en-US" sz="2400" dirty="0">
                <a:solidFill>
                  <a:srgbClr val="222222"/>
                </a:solidFill>
                <a:latin typeface="Noto Sans"/>
              </a:rPr>
              <a:t>1. The middleware class must declare a </a:t>
            </a:r>
            <a:r>
              <a:rPr lang="en-US" sz="2400" dirty="0">
                <a:solidFill>
                  <a:srgbClr val="FF0000"/>
                </a:solidFill>
                <a:latin typeface="Noto Sans"/>
              </a:rPr>
              <a:t>non-static public constructor </a:t>
            </a:r>
            <a:r>
              <a:rPr lang="en-US" sz="2400" dirty="0">
                <a:solidFill>
                  <a:srgbClr val="222222"/>
                </a:solidFill>
                <a:latin typeface="Noto Sans"/>
              </a:rPr>
              <a:t>with at least one parameter of type </a:t>
            </a:r>
            <a:r>
              <a:rPr lang="en-US" sz="2400" b="1" u="sng" dirty="0" err="1">
                <a:solidFill>
                  <a:srgbClr val="F2A561"/>
                </a:solidFill>
                <a:latin typeface="Noto Sans"/>
                <a:hlinkClick r:id="rId2"/>
              </a:rPr>
              <a:t>RequestDelegate</a:t>
            </a:r>
            <a:r>
              <a:rPr lang="en-US" sz="2400" dirty="0">
                <a:solidFill>
                  <a:srgbClr val="222222"/>
                </a:solidFill>
                <a:latin typeface="Noto Sans"/>
              </a:rPr>
              <a:t> </a:t>
            </a:r>
          </a:p>
          <a:p>
            <a:r>
              <a:rPr lang="en-US" sz="2400" dirty="0">
                <a:solidFill>
                  <a:srgbClr val="222222"/>
                </a:solidFill>
                <a:latin typeface="Noto Sans"/>
              </a:rPr>
              <a:t>What actually you get here is the reference to the next middleware in the pipeline. When you invoke this </a:t>
            </a:r>
            <a:r>
              <a:rPr lang="en-US" sz="2400" dirty="0" err="1">
                <a:solidFill>
                  <a:srgbClr val="222222"/>
                </a:solidFill>
                <a:latin typeface="Noto Sans"/>
              </a:rPr>
              <a:t>RequestDelegate</a:t>
            </a:r>
            <a:r>
              <a:rPr lang="en-US" sz="2400" dirty="0">
                <a:solidFill>
                  <a:srgbClr val="222222"/>
                </a:solidFill>
                <a:latin typeface="Noto Sans"/>
              </a:rPr>
              <a:t> you are actually invoking the next middleware in the pipeline</a:t>
            </a:r>
          </a:p>
          <a:p>
            <a:endParaRPr lang="en-US" sz="2400" dirty="0">
              <a:solidFill>
                <a:srgbClr val="222222"/>
              </a:solidFill>
              <a:latin typeface="Noto Sans"/>
            </a:endParaRPr>
          </a:p>
          <a:p>
            <a:r>
              <a:rPr lang="en-US" sz="2400" dirty="0">
                <a:solidFill>
                  <a:srgbClr val="222222"/>
                </a:solidFill>
                <a:latin typeface="Noto Sans"/>
              </a:rPr>
              <a:t>2. The middleware class must define a </a:t>
            </a:r>
            <a:r>
              <a:rPr lang="en-US" sz="2400" dirty="0">
                <a:solidFill>
                  <a:srgbClr val="FF0000"/>
                </a:solidFill>
                <a:latin typeface="Noto Sans"/>
              </a:rPr>
              <a:t>public method named Invoke</a:t>
            </a:r>
            <a:r>
              <a:rPr lang="en-US" sz="2400" dirty="0">
                <a:solidFill>
                  <a:srgbClr val="222222"/>
                </a:solidFill>
                <a:latin typeface="Noto Sans"/>
              </a:rPr>
              <a:t> that takes an </a:t>
            </a:r>
            <a:r>
              <a:rPr lang="en-US" sz="2400" dirty="0" err="1">
                <a:solidFill>
                  <a:srgbClr val="222222"/>
                </a:solidFill>
                <a:latin typeface="Noto Sans"/>
              </a:rPr>
              <a:t>HttpContext</a:t>
            </a:r>
            <a:r>
              <a:rPr lang="en-US" sz="2400" dirty="0">
                <a:solidFill>
                  <a:srgbClr val="222222"/>
                </a:solidFill>
                <a:latin typeface="Noto Sans"/>
              </a:rPr>
              <a:t> and returns a </a:t>
            </a:r>
            <a:r>
              <a:rPr lang="en-US" sz="2400" dirty="0" err="1">
                <a:solidFill>
                  <a:srgbClr val="FF0000"/>
                </a:solidFill>
                <a:latin typeface="Noto Sans"/>
              </a:rPr>
              <a:t>Task</a:t>
            </a:r>
            <a:r>
              <a:rPr lang="en-US" sz="2400" dirty="0" err="1">
                <a:solidFill>
                  <a:srgbClr val="222222"/>
                </a:solidFill>
                <a:latin typeface="Noto Sans"/>
              </a:rPr>
              <a:t>.This</a:t>
            </a:r>
            <a:r>
              <a:rPr lang="en-US" sz="2400" dirty="0">
                <a:solidFill>
                  <a:srgbClr val="222222"/>
                </a:solidFill>
                <a:latin typeface="Noto Sans"/>
              </a:rPr>
              <a:t> is the method that gets invoked when the request arrives at the middleware</a:t>
            </a:r>
            <a:endParaRPr lang="en-US" sz="2400" b="0" i="0" dirty="0">
              <a:solidFill>
                <a:srgbClr val="222222"/>
              </a:solidFill>
              <a:effectLst/>
              <a:latin typeface="Noto Sans"/>
            </a:endParaRPr>
          </a:p>
        </p:txBody>
      </p:sp>
    </p:spTree>
    <p:extLst>
      <p:ext uri="{BB962C8B-B14F-4D97-AF65-F5344CB8AC3E}">
        <p14:creationId xmlns:p14="http://schemas.microsoft.com/office/powerpoint/2010/main" val="8127305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456ED5-0C52-41A2-9C65-10B281951414}"/>
              </a:ext>
            </a:extLst>
          </p:cNvPr>
          <p:cNvPicPr>
            <a:picLocks noChangeAspect="1"/>
          </p:cNvPicPr>
          <p:nvPr/>
        </p:nvPicPr>
        <p:blipFill>
          <a:blip r:embed="rId2"/>
          <a:stretch>
            <a:fillRect/>
          </a:stretch>
        </p:blipFill>
        <p:spPr>
          <a:xfrm>
            <a:off x="591683" y="320856"/>
            <a:ext cx="8915400" cy="5772150"/>
          </a:xfrm>
          <a:prstGeom prst="rect">
            <a:avLst/>
          </a:prstGeom>
        </p:spPr>
      </p:pic>
    </p:spTree>
    <p:extLst>
      <p:ext uri="{BB962C8B-B14F-4D97-AF65-F5344CB8AC3E}">
        <p14:creationId xmlns:p14="http://schemas.microsoft.com/office/powerpoint/2010/main" val="12127129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E59F04-22CA-4756-8A2D-44B81E82BD1B}"/>
              </a:ext>
            </a:extLst>
          </p:cNvPr>
          <p:cNvPicPr>
            <a:picLocks noChangeAspect="1"/>
          </p:cNvPicPr>
          <p:nvPr/>
        </p:nvPicPr>
        <p:blipFill>
          <a:blip r:embed="rId2"/>
          <a:stretch>
            <a:fillRect/>
          </a:stretch>
        </p:blipFill>
        <p:spPr>
          <a:xfrm>
            <a:off x="248374" y="122599"/>
            <a:ext cx="9147541" cy="4357961"/>
          </a:xfrm>
          <a:prstGeom prst="rect">
            <a:avLst/>
          </a:prstGeom>
        </p:spPr>
      </p:pic>
    </p:spTree>
    <p:extLst>
      <p:ext uri="{BB962C8B-B14F-4D97-AF65-F5344CB8AC3E}">
        <p14:creationId xmlns:p14="http://schemas.microsoft.com/office/powerpoint/2010/main" val="2578617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06BCA1-79BF-4060-A0CB-ECA626130CCF}"/>
              </a:ext>
            </a:extLst>
          </p:cNvPr>
          <p:cNvPicPr>
            <a:picLocks noChangeAspect="1"/>
          </p:cNvPicPr>
          <p:nvPr/>
        </p:nvPicPr>
        <p:blipFill>
          <a:blip r:embed="rId2"/>
          <a:stretch>
            <a:fillRect/>
          </a:stretch>
        </p:blipFill>
        <p:spPr>
          <a:xfrm>
            <a:off x="112712" y="338000"/>
            <a:ext cx="11446968" cy="5030833"/>
          </a:xfrm>
          <a:prstGeom prst="rect">
            <a:avLst/>
          </a:prstGeom>
        </p:spPr>
      </p:pic>
    </p:spTree>
    <p:extLst>
      <p:ext uri="{BB962C8B-B14F-4D97-AF65-F5344CB8AC3E}">
        <p14:creationId xmlns:p14="http://schemas.microsoft.com/office/powerpoint/2010/main" val="904756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C9FC3-CFA7-495D-863E-E6EC3A5C1956}"/>
              </a:ext>
            </a:extLst>
          </p:cNvPr>
          <p:cNvPicPr>
            <a:picLocks noChangeAspect="1"/>
          </p:cNvPicPr>
          <p:nvPr/>
        </p:nvPicPr>
        <p:blipFill>
          <a:blip r:embed="rId2"/>
          <a:stretch>
            <a:fillRect/>
          </a:stretch>
        </p:blipFill>
        <p:spPr>
          <a:xfrm>
            <a:off x="1283198" y="933994"/>
            <a:ext cx="8518859" cy="4990011"/>
          </a:xfrm>
          <a:prstGeom prst="rect">
            <a:avLst/>
          </a:prstGeom>
        </p:spPr>
      </p:pic>
    </p:spTree>
    <p:extLst>
      <p:ext uri="{BB962C8B-B14F-4D97-AF65-F5344CB8AC3E}">
        <p14:creationId xmlns:p14="http://schemas.microsoft.com/office/powerpoint/2010/main" val="42809712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2AEA4A-AE3B-451D-A597-5F764B10E714}"/>
              </a:ext>
            </a:extLst>
          </p:cNvPr>
          <p:cNvSpPr/>
          <p:nvPr/>
        </p:nvSpPr>
        <p:spPr>
          <a:xfrm>
            <a:off x="474618" y="558578"/>
            <a:ext cx="10707188" cy="830997"/>
          </a:xfrm>
          <a:prstGeom prst="rect">
            <a:avLst/>
          </a:prstGeom>
        </p:spPr>
        <p:txBody>
          <a:bodyPr wrap="square">
            <a:spAutoFit/>
          </a:bodyPr>
          <a:lstStyle/>
          <a:p>
            <a:r>
              <a:rPr lang="en-US" sz="2400" dirty="0">
                <a:solidFill>
                  <a:srgbClr val="222222"/>
                </a:solidFill>
                <a:latin typeface="Noto Sans"/>
              </a:rPr>
              <a:t>First, in the </a:t>
            </a:r>
            <a:r>
              <a:rPr lang="en-US" sz="2400" dirty="0">
                <a:solidFill>
                  <a:srgbClr val="FF0000"/>
                </a:solidFill>
                <a:latin typeface="Noto Sans"/>
              </a:rPr>
              <a:t>constructor</a:t>
            </a:r>
            <a:r>
              <a:rPr lang="en-US" sz="2400" dirty="0">
                <a:solidFill>
                  <a:srgbClr val="222222"/>
                </a:solidFill>
                <a:latin typeface="Noto Sans"/>
              </a:rPr>
              <a:t>, we will get the reference to the next middleware in the pipeline. We store it in local variable _next</a:t>
            </a:r>
            <a:endParaRPr lang="en-IN" sz="2400" dirty="0"/>
          </a:p>
        </p:txBody>
      </p:sp>
      <p:sp>
        <p:nvSpPr>
          <p:cNvPr id="3" name="Rectangle 2">
            <a:extLst>
              <a:ext uri="{FF2B5EF4-FFF2-40B4-BE49-F238E27FC236}">
                <a16:creationId xmlns:a16="http://schemas.microsoft.com/office/drawing/2014/main" id="{641BCA7C-2C2A-4748-9DCF-778D1EEBE781}"/>
              </a:ext>
            </a:extLst>
          </p:cNvPr>
          <p:cNvSpPr/>
          <p:nvPr/>
        </p:nvSpPr>
        <p:spPr>
          <a:xfrm>
            <a:off x="474618" y="1632244"/>
            <a:ext cx="10707188" cy="1569660"/>
          </a:xfrm>
          <a:prstGeom prst="rect">
            <a:avLst/>
          </a:prstGeom>
        </p:spPr>
        <p:txBody>
          <a:bodyPr wrap="square">
            <a:spAutoFit/>
          </a:bodyPr>
          <a:lstStyle/>
          <a:p>
            <a:r>
              <a:rPr lang="en-US" sz="2400" dirty="0">
                <a:solidFill>
                  <a:srgbClr val="222222"/>
                </a:solidFill>
                <a:latin typeface="Noto Sans"/>
              </a:rPr>
              <a:t>Next, we must declare an </a:t>
            </a:r>
            <a:r>
              <a:rPr lang="en-US" sz="2400" dirty="0">
                <a:solidFill>
                  <a:srgbClr val="FF0000"/>
                </a:solidFill>
                <a:latin typeface="Noto Sans"/>
              </a:rPr>
              <a:t>Invoke</a:t>
            </a:r>
            <a:r>
              <a:rPr lang="en-US" sz="2400" dirty="0">
                <a:solidFill>
                  <a:srgbClr val="222222"/>
                </a:solidFill>
                <a:latin typeface="Noto Sans"/>
              </a:rPr>
              <a:t> method, which gets the reference to the </a:t>
            </a:r>
            <a:r>
              <a:rPr lang="en-US" sz="2400" dirty="0" err="1">
                <a:solidFill>
                  <a:srgbClr val="222222"/>
                </a:solidFill>
                <a:latin typeface="Noto Sans"/>
              </a:rPr>
              <a:t>HttpContext</a:t>
            </a:r>
            <a:r>
              <a:rPr lang="en-US" sz="2400" dirty="0">
                <a:solidFill>
                  <a:srgbClr val="222222"/>
                </a:solidFill>
                <a:latin typeface="Noto Sans"/>
              </a:rPr>
              <a:t>.</a:t>
            </a:r>
          </a:p>
          <a:p>
            <a:r>
              <a:rPr lang="en-US" sz="2400" dirty="0">
                <a:solidFill>
                  <a:srgbClr val="222222"/>
                </a:solidFill>
                <a:latin typeface="Noto Sans"/>
              </a:rPr>
              <a:t>We write out some message to the response and then invoke the next Middleware using await _next(context)  Passing it the </a:t>
            </a:r>
            <a:r>
              <a:rPr lang="en-US" sz="2400" dirty="0" err="1">
                <a:solidFill>
                  <a:srgbClr val="222222"/>
                </a:solidFill>
                <a:latin typeface="Noto Sans"/>
              </a:rPr>
              <a:t>HttpContext</a:t>
            </a:r>
            <a:r>
              <a:rPr lang="en-US" sz="2400" dirty="0">
                <a:solidFill>
                  <a:srgbClr val="222222"/>
                </a:solidFill>
                <a:latin typeface="Noto Sans"/>
              </a:rPr>
              <a:t>.</a:t>
            </a:r>
            <a:endParaRPr lang="en-US" sz="2400" b="0" i="0" dirty="0">
              <a:solidFill>
                <a:srgbClr val="222222"/>
              </a:solidFill>
              <a:effectLst/>
              <a:latin typeface="Noto Sans"/>
            </a:endParaRPr>
          </a:p>
        </p:txBody>
      </p:sp>
    </p:spTree>
    <p:extLst>
      <p:ext uri="{BB962C8B-B14F-4D97-AF65-F5344CB8AC3E}">
        <p14:creationId xmlns:p14="http://schemas.microsoft.com/office/powerpoint/2010/main" val="40281629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70FC0D-E0B2-4A43-B4C7-A4B3BEEED469}"/>
              </a:ext>
            </a:extLst>
          </p:cNvPr>
          <p:cNvSpPr/>
          <p:nvPr/>
        </p:nvSpPr>
        <p:spPr>
          <a:xfrm>
            <a:off x="422366" y="373019"/>
            <a:ext cx="11125200" cy="830997"/>
          </a:xfrm>
          <a:prstGeom prst="rect">
            <a:avLst/>
          </a:prstGeom>
        </p:spPr>
        <p:txBody>
          <a:bodyPr wrap="square">
            <a:spAutoFit/>
          </a:bodyPr>
          <a:lstStyle/>
          <a:p>
            <a:r>
              <a:rPr lang="en-US" sz="2400" dirty="0">
                <a:solidFill>
                  <a:srgbClr val="222222"/>
                </a:solidFill>
                <a:latin typeface="Noto Sans"/>
              </a:rPr>
              <a:t>Next, we need to register the middleware in the request pipeline.</a:t>
            </a:r>
          </a:p>
          <a:p>
            <a:r>
              <a:rPr lang="en-US" sz="2400" dirty="0">
                <a:solidFill>
                  <a:srgbClr val="222222"/>
                </a:solidFill>
                <a:latin typeface="Noto Sans"/>
              </a:rPr>
              <a:t>We can do that using the </a:t>
            </a:r>
            <a:r>
              <a:rPr lang="en-US" sz="2400" dirty="0" err="1">
                <a:solidFill>
                  <a:srgbClr val="FF0000"/>
                </a:solidFill>
                <a:latin typeface="Noto Sans"/>
              </a:rPr>
              <a:t>UseMiddleware</a:t>
            </a:r>
            <a:r>
              <a:rPr lang="en-US" sz="2400" dirty="0">
                <a:solidFill>
                  <a:srgbClr val="222222"/>
                </a:solidFill>
                <a:latin typeface="Noto Sans"/>
              </a:rPr>
              <a:t> method of the app as shown below</a:t>
            </a:r>
            <a:endParaRPr lang="en-US" sz="2400" b="0" i="0" dirty="0">
              <a:solidFill>
                <a:srgbClr val="222222"/>
              </a:solidFill>
              <a:effectLst/>
              <a:latin typeface="Noto Sans"/>
            </a:endParaRPr>
          </a:p>
        </p:txBody>
      </p:sp>
      <p:pic>
        <p:nvPicPr>
          <p:cNvPr id="3" name="Picture 2">
            <a:extLst>
              <a:ext uri="{FF2B5EF4-FFF2-40B4-BE49-F238E27FC236}">
                <a16:creationId xmlns:a16="http://schemas.microsoft.com/office/drawing/2014/main" id="{6CE084DA-DB2F-4E39-BC99-D0A7D15BF5E0}"/>
              </a:ext>
            </a:extLst>
          </p:cNvPr>
          <p:cNvPicPr>
            <a:picLocks noChangeAspect="1"/>
          </p:cNvPicPr>
          <p:nvPr/>
        </p:nvPicPr>
        <p:blipFill>
          <a:blip r:embed="rId2"/>
          <a:stretch>
            <a:fillRect/>
          </a:stretch>
        </p:blipFill>
        <p:spPr>
          <a:xfrm>
            <a:off x="565965" y="1406706"/>
            <a:ext cx="8974887" cy="4876528"/>
          </a:xfrm>
          <a:prstGeom prst="rect">
            <a:avLst/>
          </a:prstGeom>
        </p:spPr>
      </p:pic>
    </p:spTree>
    <p:extLst>
      <p:ext uri="{BB962C8B-B14F-4D97-AF65-F5344CB8AC3E}">
        <p14:creationId xmlns:p14="http://schemas.microsoft.com/office/powerpoint/2010/main" val="8108646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330BF9-EE32-4E60-8810-D25EBA177289}"/>
              </a:ext>
            </a:extLst>
          </p:cNvPr>
          <p:cNvPicPr>
            <a:picLocks noChangeAspect="1"/>
          </p:cNvPicPr>
          <p:nvPr/>
        </p:nvPicPr>
        <p:blipFill>
          <a:blip r:embed="rId2"/>
          <a:stretch>
            <a:fillRect/>
          </a:stretch>
        </p:blipFill>
        <p:spPr>
          <a:xfrm>
            <a:off x="410980" y="218122"/>
            <a:ext cx="5024842" cy="4863329"/>
          </a:xfrm>
          <a:prstGeom prst="rect">
            <a:avLst/>
          </a:prstGeom>
        </p:spPr>
      </p:pic>
    </p:spTree>
    <p:extLst>
      <p:ext uri="{BB962C8B-B14F-4D97-AF65-F5344CB8AC3E}">
        <p14:creationId xmlns:p14="http://schemas.microsoft.com/office/powerpoint/2010/main" val="14284751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BA051-63C0-431E-85FF-5DB6BCBDEE38}"/>
              </a:ext>
            </a:extLst>
          </p:cNvPr>
          <p:cNvSpPr/>
          <p:nvPr/>
        </p:nvSpPr>
        <p:spPr>
          <a:xfrm>
            <a:off x="393647" y="331317"/>
            <a:ext cx="2504725" cy="461665"/>
          </a:xfrm>
          <a:prstGeom prst="rect">
            <a:avLst/>
          </a:prstGeom>
        </p:spPr>
        <p:txBody>
          <a:bodyPr wrap="none">
            <a:spAutoFit/>
          </a:bodyPr>
          <a:lstStyle/>
          <a:p>
            <a:r>
              <a:rPr lang="en-IN" sz="2400" b="1" dirty="0">
                <a:solidFill>
                  <a:srgbClr val="222222"/>
                </a:solidFill>
                <a:latin typeface="Fauna One"/>
              </a:rPr>
              <a:t>Extension method</a:t>
            </a:r>
            <a:endParaRPr lang="en-IN" sz="2400" b="1" i="0" dirty="0">
              <a:solidFill>
                <a:srgbClr val="222222"/>
              </a:solidFill>
              <a:effectLst/>
              <a:latin typeface="Fauna One"/>
            </a:endParaRPr>
          </a:p>
        </p:txBody>
      </p:sp>
      <p:sp>
        <p:nvSpPr>
          <p:cNvPr id="3" name="Rectangle 2">
            <a:extLst>
              <a:ext uri="{FF2B5EF4-FFF2-40B4-BE49-F238E27FC236}">
                <a16:creationId xmlns:a16="http://schemas.microsoft.com/office/drawing/2014/main" id="{E845C881-8FC5-4D2F-A137-14EAB6336A01}"/>
              </a:ext>
            </a:extLst>
          </p:cNvPr>
          <p:cNvSpPr/>
          <p:nvPr/>
        </p:nvSpPr>
        <p:spPr>
          <a:xfrm>
            <a:off x="393647" y="1120281"/>
            <a:ext cx="11088604" cy="461665"/>
          </a:xfrm>
          <a:prstGeom prst="rect">
            <a:avLst/>
          </a:prstGeom>
        </p:spPr>
        <p:txBody>
          <a:bodyPr wrap="square">
            <a:spAutoFit/>
          </a:bodyPr>
          <a:lstStyle/>
          <a:p>
            <a:r>
              <a:rPr lang="en-US" sz="2400" dirty="0">
                <a:solidFill>
                  <a:srgbClr val="222222"/>
                </a:solidFill>
                <a:latin typeface="Noto Sans"/>
              </a:rPr>
              <a:t>We can create an </a:t>
            </a:r>
            <a:r>
              <a:rPr lang="en-US" sz="2400" b="1" u="sng" dirty="0">
                <a:solidFill>
                  <a:srgbClr val="F2A561"/>
                </a:solidFill>
                <a:latin typeface="Noto Sans"/>
                <a:hlinkClick r:id="rId2"/>
              </a:rPr>
              <a:t>extension method</a:t>
            </a:r>
            <a:r>
              <a:rPr lang="en-US" sz="2400" dirty="0">
                <a:solidFill>
                  <a:srgbClr val="222222"/>
                </a:solidFill>
                <a:latin typeface="Noto Sans"/>
              </a:rPr>
              <a:t> to simplify the registration of Middleware</a:t>
            </a:r>
            <a:endParaRPr lang="en-IN" sz="2400" dirty="0"/>
          </a:p>
        </p:txBody>
      </p:sp>
      <p:pic>
        <p:nvPicPr>
          <p:cNvPr id="5" name="Picture 4">
            <a:extLst>
              <a:ext uri="{FF2B5EF4-FFF2-40B4-BE49-F238E27FC236}">
                <a16:creationId xmlns:a16="http://schemas.microsoft.com/office/drawing/2014/main" id="{CCF7AC7E-E5AC-4A94-A2EA-28CB3B134D4B}"/>
              </a:ext>
            </a:extLst>
          </p:cNvPr>
          <p:cNvPicPr>
            <a:picLocks noChangeAspect="1"/>
          </p:cNvPicPr>
          <p:nvPr/>
        </p:nvPicPr>
        <p:blipFill>
          <a:blip r:embed="rId3"/>
          <a:stretch>
            <a:fillRect/>
          </a:stretch>
        </p:blipFill>
        <p:spPr>
          <a:xfrm>
            <a:off x="393647" y="1709465"/>
            <a:ext cx="9580758" cy="4704398"/>
          </a:xfrm>
          <a:prstGeom prst="rect">
            <a:avLst/>
          </a:prstGeom>
        </p:spPr>
      </p:pic>
    </p:spTree>
    <p:extLst>
      <p:ext uri="{BB962C8B-B14F-4D97-AF65-F5344CB8AC3E}">
        <p14:creationId xmlns:p14="http://schemas.microsoft.com/office/powerpoint/2010/main" val="10518500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EC7848-D406-4B09-88C6-DA582310C6C0}"/>
              </a:ext>
            </a:extLst>
          </p:cNvPr>
          <p:cNvPicPr>
            <a:picLocks noChangeAspect="1"/>
          </p:cNvPicPr>
          <p:nvPr/>
        </p:nvPicPr>
        <p:blipFill>
          <a:blip r:embed="rId2"/>
          <a:stretch>
            <a:fillRect/>
          </a:stretch>
        </p:blipFill>
        <p:spPr>
          <a:xfrm>
            <a:off x="585832" y="1319077"/>
            <a:ext cx="8537500" cy="4768214"/>
          </a:xfrm>
          <a:prstGeom prst="rect">
            <a:avLst/>
          </a:prstGeom>
        </p:spPr>
      </p:pic>
    </p:spTree>
    <p:extLst>
      <p:ext uri="{BB962C8B-B14F-4D97-AF65-F5344CB8AC3E}">
        <p14:creationId xmlns:p14="http://schemas.microsoft.com/office/powerpoint/2010/main" val="32360651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7D7E45-1DFA-47D3-9A2B-6F201E9D116E}"/>
              </a:ext>
            </a:extLst>
          </p:cNvPr>
          <p:cNvSpPr txBox="1"/>
          <p:nvPr/>
        </p:nvSpPr>
        <p:spPr>
          <a:xfrm>
            <a:off x="555760" y="169818"/>
            <a:ext cx="10652171" cy="1231106"/>
          </a:xfrm>
          <a:prstGeom prst="rect">
            <a:avLst/>
          </a:prstGeom>
          <a:noFill/>
        </p:spPr>
        <p:txBody>
          <a:bodyPr wrap="square" lIns="0" tIns="0" rIns="0" bIns="0" rtlCol="0">
            <a:spAutoFit/>
          </a:bodyPr>
          <a:lstStyle/>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Same way there are many pre defined extension</a:t>
            </a:r>
          </a:p>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Methods which are provided for us</a:t>
            </a:r>
          </a:p>
        </p:txBody>
      </p:sp>
      <p:pic>
        <p:nvPicPr>
          <p:cNvPr id="3" name="Picture 2">
            <a:extLst>
              <a:ext uri="{FF2B5EF4-FFF2-40B4-BE49-F238E27FC236}">
                <a16:creationId xmlns:a16="http://schemas.microsoft.com/office/drawing/2014/main" id="{73F398BB-A7AF-4E3C-A6ED-98EB661612E6}"/>
              </a:ext>
            </a:extLst>
          </p:cNvPr>
          <p:cNvPicPr>
            <a:picLocks noChangeAspect="1"/>
          </p:cNvPicPr>
          <p:nvPr/>
        </p:nvPicPr>
        <p:blipFill>
          <a:blip r:embed="rId2"/>
          <a:stretch>
            <a:fillRect/>
          </a:stretch>
        </p:blipFill>
        <p:spPr>
          <a:xfrm>
            <a:off x="747077" y="1400924"/>
            <a:ext cx="9012522" cy="4805771"/>
          </a:xfrm>
          <a:prstGeom prst="rect">
            <a:avLst/>
          </a:prstGeom>
        </p:spPr>
      </p:pic>
    </p:spTree>
    <p:extLst>
      <p:ext uri="{BB962C8B-B14F-4D97-AF65-F5344CB8AC3E}">
        <p14:creationId xmlns:p14="http://schemas.microsoft.com/office/powerpoint/2010/main" val="8846204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1CE9A2-691C-44EF-8579-20A376204732}"/>
              </a:ext>
            </a:extLst>
          </p:cNvPr>
          <p:cNvPicPr>
            <a:picLocks noChangeAspect="1"/>
          </p:cNvPicPr>
          <p:nvPr/>
        </p:nvPicPr>
        <p:blipFill>
          <a:blip r:embed="rId2"/>
          <a:stretch>
            <a:fillRect/>
          </a:stretch>
        </p:blipFill>
        <p:spPr>
          <a:xfrm>
            <a:off x="239394" y="100420"/>
            <a:ext cx="9948197" cy="5843179"/>
          </a:xfrm>
          <a:prstGeom prst="rect">
            <a:avLst/>
          </a:prstGeom>
        </p:spPr>
      </p:pic>
    </p:spTree>
    <p:extLst>
      <p:ext uri="{BB962C8B-B14F-4D97-AF65-F5344CB8AC3E}">
        <p14:creationId xmlns:p14="http://schemas.microsoft.com/office/powerpoint/2010/main" val="31224525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B2C94-17BC-4B50-9DBE-632AB19DF506}"/>
              </a:ext>
            </a:extLst>
          </p:cNvPr>
          <p:cNvSpPr/>
          <p:nvPr/>
        </p:nvSpPr>
        <p:spPr>
          <a:xfrm>
            <a:off x="1062446" y="1156790"/>
            <a:ext cx="9792788" cy="1938992"/>
          </a:xfrm>
          <a:prstGeom prst="rect">
            <a:avLst/>
          </a:prstGeom>
        </p:spPr>
        <p:txBody>
          <a:bodyPr wrap="square">
            <a:spAutoFit/>
          </a:bodyPr>
          <a:lstStyle/>
          <a:p>
            <a:pPr algn="ctr"/>
            <a:r>
              <a:rPr lang="en-US" sz="2400" b="1" dirty="0">
                <a:solidFill>
                  <a:srgbClr val="222222"/>
                </a:solidFill>
                <a:latin typeface="Noto Sans"/>
              </a:rPr>
              <a:t>Conclusion:</a:t>
            </a:r>
          </a:p>
          <a:p>
            <a:pPr algn="ctr"/>
            <a:endParaRPr lang="en-US" sz="2400" dirty="0">
              <a:solidFill>
                <a:srgbClr val="222222"/>
              </a:solidFill>
              <a:latin typeface="Noto Sans"/>
            </a:endParaRPr>
          </a:p>
          <a:p>
            <a:pPr algn="ctr"/>
            <a:r>
              <a:rPr lang="en-US" sz="2400" dirty="0">
                <a:solidFill>
                  <a:srgbClr val="222222"/>
                </a:solidFill>
                <a:latin typeface="Noto Sans"/>
              </a:rPr>
              <a:t>The Middleware is software code, which processes the incoming requests. These </a:t>
            </a:r>
            <a:r>
              <a:rPr lang="en-US" sz="2400" dirty="0" err="1">
                <a:solidFill>
                  <a:srgbClr val="222222"/>
                </a:solidFill>
                <a:latin typeface="Noto Sans"/>
              </a:rPr>
              <a:t>Middlewares</a:t>
            </a:r>
            <a:r>
              <a:rPr lang="en-US" sz="2400" dirty="0">
                <a:solidFill>
                  <a:srgbClr val="222222"/>
                </a:solidFill>
                <a:latin typeface="Noto Sans"/>
              </a:rPr>
              <a:t> are chained together to form a request pipeline. We create Middleware and register in the configure method of the startup class</a:t>
            </a:r>
            <a:endParaRPr lang="en-IN" sz="2400" dirty="0"/>
          </a:p>
        </p:txBody>
      </p:sp>
    </p:spTree>
    <p:extLst>
      <p:ext uri="{BB962C8B-B14F-4D97-AF65-F5344CB8AC3E}">
        <p14:creationId xmlns:p14="http://schemas.microsoft.com/office/powerpoint/2010/main" val="23027316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0587B-6C97-4DA3-AC28-FDD36FAE1364}"/>
              </a:ext>
            </a:extLst>
          </p:cNvPr>
          <p:cNvSpPr txBox="1"/>
          <p:nvPr/>
        </p:nvSpPr>
        <p:spPr>
          <a:xfrm>
            <a:off x="2599509" y="1188856"/>
            <a:ext cx="5525588" cy="3693319"/>
          </a:xfrm>
          <a:prstGeom prst="rect">
            <a:avLst/>
          </a:prstGeom>
          <a:noFill/>
        </p:spPr>
        <p:txBody>
          <a:bodyPr wrap="square" lIns="0" tIns="0" rIns="0" bIns="0" rtlCol="0">
            <a:spAutoFit/>
          </a:bodyPr>
          <a:lstStyle/>
          <a:p>
            <a:pPr algn="ctr"/>
            <a:r>
              <a:rPr lang="en-IN" sz="6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After </a:t>
            </a:r>
            <a:r>
              <a:rPr lang="en-IN" sz="6000" dirty="0">
                <a:solidFill>
                  <a:srgbClr val="FF0000"/>
                </a:solidFill>
                <a:latin typeface="Segoe UI Light" pitchFamily="34" charset="0"/>
              </a:rPr>
              <a:t>Use</a:t>
            </a:r>
            <a:r>
              <a:rPr lang="en-IN" sz="6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and </a:t>
            </a:r>
            <a:r>
              <a:rPr lang="en-IN" sz="6000" dirty="0">
                <a:solidFill>
                  <a:srgbClr val="FF0000"/>
                </a:solidFill>
                <a:latin typeface="Segoe UI Light" pitchFamily="34" charset="0"/>
              </a:rPr>
              <a:t>Run</a:t>
            </a:r>
            <a:r>
              <a:rPr lang="en-IN" sz="6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now it’s a time to learn </a:t>
            </a:r>
            <a:r>
              <a:rPr lang="en-IN" sz="6000" b="1" dirty="0">
                <a:solidFill>
                  <a:srgbClr val="FF0000"/>
                </a:solidFill>
                <a:latin typeface="Segoe UI Light" pitchFamily="34" charset="0"/>
              </a:rPr>
              <a:t>Map</a:t>
            </a:r>
          </a:p>
        </p:txBody>
      </p:sp>
    </p:spTree>
    <p:extLst>
      <p:ext uri="{BB962C8B-B14F-4D97-AF65-F5344CB8AC3E}">
        <p14:creationId xmlns:p14="http://schemas.microsoft.com/office/powerpoint/2010/main" val="34775307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479180-52F9-4F86-BA5E-E5E25D6150FF}"/>
              </a:ext>
            </a:extLst>
          </p:cNvPr>
          <p:cNvSpPr/>
          <p:nvPr/>
        </p:nvSpPr>
        <p:spPr>
          <a:xfrm>
            <a:off x="396240" y="425270"/>
            <a:ext cx="11308080" cy="2246769"/>
          </a:xfrm>
          <a:prstGeom prst="rect">
            <a:avLst/>
          </a:prstGeom>
        </p:spPr>
        <p:txBody>
          <a:bodyPr wrap="square">
            <a:spAutoFit/>
          </a:bodyPr>
          <a:lstStyle/>
          <a:p>
            <a:r>
              <a:rPr lang="en-US" sz="2800" dirty="0">
                <a:solidFill>
                  <a:srgbClr val="FF0000"/>
                </a:solidFill>
              </a:rPr>
              <a:t>Map</a:t>
            </a:r>
            <a:r>
              <a:rPr lang="en-US" sz="2800" dirty="0"/>
              <a:t> extensions are used as a convention for branching the pipeline. Map* branches the request pipeline based on matches of the given request path. </a:t>
            </a:r>
          </a:p>
          <a:p>
            <a:endParaRPr lang="en-US" sz="2800" dirty="0"/>
          </a:p>
          <a:p>
            <a:r>
              <a:rPr lang="en-US" sz="2800" dirty="0"/>
              <a:t>If the request path starts with the given path, the branch is executed.</a:t>
            </a:r>
            <a:endParaRPr lang="en-IN" sz="2800" dirty="0"/>
          </a:p>
        </p:txBody>
      </p:sp>
    </p:spTree>
    <p:extLst>
      <p:ext uri="{BB962C8B-B14F-4D97-AF65-F5344CB8AC3E}">
        <p14:creationId xmlns:p14="http://schemas.microsoft.com/office/powerpoint/2010/main" val="18983742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40544B-1308-472E-924C-E0D02A3AEB25}"/>
              </a:ext>
            </a:extLst>
          </p:cNvPr>
          <p:cNvSpPr/>
          <p:nvPr/>
        </p:nvSpPr>
        <p:spPr>
          <a:xfrm>
            <a:off x="383177" y="1135856"/>
            <a:ext cx="11033761" cy="1015663"/>
          </a:xfrm>
          <a:prstGeom prst="rect">
            <a:avLst/>
          </a:prstGeom>
        </p:spPr>
        <p:txBody>
          <a:bodyPr wrap="square">
            <a:spAutoFit/>
          </a:bodyPr>
          <a:lstStyle/>
          <a:p>
            <a:r>
              <a:rPr lang="en-US" sz="2000" dirty="0"/>
              <a:t>The order that middleware components are added in the Configure method defines the order in which they're invoked on requests, and the reverse order for the response. This ordering is critical for security, performance, and functionality.</a:t>
            </a:r>
            <a:endParaRPr lang="en-IN" sz="2000" dirty="0"/>
          </a:p>
        </p:txBody>
      </p:sp>
      <p:sp>
        <p:nvSpPr>
          <p:cNvPr id="4" name="Rectangle 3">
            <a:extLst>
              <a:ext uri="{FF2B5EF4-FFF2-40B4-BE49-F238E27FC236}">
                <a16:creationId xmlns:a16="http://schemas.microsoft.com/office/drawing/2014/main" id="{D61EA90E-6113-4C87-B359-DFC23FEB00FD}"/>
              </a:ext>
            </a:extLst>
          </p:cNvPr>
          <p:cNvSpPr/>
          <p:nvPr/>
        </p:nvSpPr>
        <p:spPr>
          <a:xfrm>
            <a:off x="383177" y="478248"/>
            <a:ext cx="1484702" cy="461665"/>
          </a:xfrm>
          <a:prstGeom prst="rect">
            <a:avLst/>
          </a:prstGeom>
        </p:spPr>
        <p:txBody>
          <a:bodyPr wrap="none">
            <a:spAutoFit/>
          </a:bodyPr>
          <a:lstStyle/>
          <a:p>
            <a:r>
              <a:rPr lang="en-IN" sz="2400" b="1" dirty="0">
                <a:solidFill>
                  <a:srgbClr val="000000"/>
                </a:solidFill>
                <a:latin typeface="Segoe UI" panose="020B0502040204020203" pitchFamily="34" charset="0"/>
              </a:rPr>
              <a:t>Ordering</a:t>
            </a:r>
          </a:p>
        </p:txBody>
      </p:sp>
      <p:pic>
        <p:nvPicPr>
          <p:cNvPr id="5" name="Picture 4">
            <a:extLst>
              <a:ext uri="{FF2B5EF4-FFF2-40B4-BE49-F238E27FC236}">
                <a16:creationId xmlns:a16="http://schemas.microsoft.com/office/drawing/2014/main" id="{C56B1941-620B-490C-B2AA-27A2D18C3142}"/>
              </a:ext>
            </a:extLst>
          </p:cNvPr>
          <p:cNvPicPr>
            <a:picLocks noChangeAspect="1"/>
          </p:cNvPicPr>
          <p:nvPr/>
        </p:nvPicPr>
        <p:blipFill>
          <a:blip r:embed="rId2"/>
          <a:stretch>
            <a:fillRect/>
          </a:stretch>
        </p:blipFill>
        <p:spPr>
          <a:xfrm>
            <a:off x="512762" y="2461668"/>
            <a:ext cx="8867524" cy="3674964"/>
          </a:xfrm>
          <a:prstGeom prst="rect">
            <a:avLst/>
          </a:prstGeom>
        </p:spPr>
      </p:pic>
      <p:pic>
        <p:nvPicPr>
          <p:cNvPr id="6" name="Picture 5">
            <a:extLst>
              <a:ext uri="{FF2B5EF4-FFF2-40B4-BE49-F238E27FC236}">
                <a16:creationId xmlns:a16="http://schemas.microsoft.com/office/drawing/2014/main" id="{6C13D41B-8AE2-4378-9466-3CBE96E02A24}"/>
              </a:ext>
            </a:extLst>
          </p:cNvPr>
          <p:cNvPicPr>
            <a:picLocks noChangeAspect="1"/>
          </p:cNvPicPr>
          <p:nvPr/>
        </p:nvPicPr>
        <p:blipFill>
          <a:blip r:embed="rId3"/>
          <a:stretch>
            <a:fillRect/>
          </a:stretch>
        </p:blipFill>
        <p:spPr>
          <a:xfrm>
            <a:off x="5325608" y="2435542"/>
            <a:ext cx="4850357" cy="3511301"/>
          </a:xfrm>
          <a:prstGeom prst="rect">
            <a:avLst/>
          </a:prstGeom>
        </p:spPr>
      </p:pic>
    </p:spTree>
    <p:extLst>
      <p:ext uri="{BB962C8B-B14F-4D97-AF65-F5344CB8AC3E}">
        <p14:creationId xmlns:p14="http://schemas.microsoft.com/office/powerpoint/2010/main" val="75004793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709D73-22E0-45C5-B47B-5500AF8B1C3C}"/>
              </a:ext>
            </a:extLst>
          </p:cNvPr>
          <p:cNvPicPr>
            <a:picLocks noChangeAspect="1"/>
          </p:cNvPicPr>
          <p:nvPr/>
        </p:nvPicPr>
        <p:blipFill>
          <a:blip r:embed="rId2"/>
          <a:stretch>
            <a:fillRect/>
          </a:stretch>
        </p:blipFill>
        <p:spPr>
          <a:xfrm>
            <a:off x="532219" y="148182"/>
            <a:ext cx="7812517" cy="6709818"/>
          </a:xfrm>
          <a:prstGeom prst="rect">
            <a:avLst/>
          </a:prstGeom>
        </p:spPr>
      </p:pic>
    </p:spTree>
    <p:extLst>
      <p:ext uri="{BB962C8B-B14F-4D97-AF65-F5344CB8AC3E}">
        <p14:creationId xmlns:p14="http://schemas.microsoft.com/office/powerpoint/2010/main" val="34105492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9E9048-549F-459D-872E-2D868F56264B}"/>
              </a:ext>
            </a:extLst>
          </p:cNvPr>
          <p:cNvPicPr>
            <a:picLocks noChangeAspect="1"/>
          </p:cNvPicPr>
          <p:nvPr/>
        </p:nvPicPr>
        <p:blipFill>
          <a:blip r:embed="rId2"/>
          <a:stretch>
            <a:fillRect/>
          </a:stretch>
        </p:blipFill>
        <p:spPr>
          <a:xfrm>
            <a:off x="391886" y="331470"/>
            <a:ext cx="5001479" cy="2150473"/>
          </a:xfrm>
          <a:prstGeom prst="rect">
            <a:avLst/>
          </a:prstGeom>
        </p:spPr>
      </p:pic>
      <p:pic>
        <p:nvPicPr>
          <p:cNvPr id="3" name="Picture 2">
            <a:extLst>
              <a:ext uri="{FF2B5EF4-FFF2-40B4-BE49-F238E27FC236}">
                <a16:creationId xmlns:a16="http://schemas.microsoft.com/office/drawing/2014/main" id="{0DA02A41-40DF-4DD9-947F-27DE19990700}"/>
              </a:ext>
            </a:extLst>
          </p:cNvPr>
          <p:cNvPicPr>
            <a:picLocks noChangeAspect="1"/>
          </p:cNvPicPr>
          <p:nvPr/>
        </p:nvPicPr>
        <p:blipFill>
          <a:blip r:embed="rId3"/>
          <a:stretch>
            <a:fillRect/>
          </a:stretch>
        </p:blipFill>
        <p:spPr>
          <a:xfrm>
            <a:off x="524872" y="2776537"/>
            <a:ext cx="4536399" cy="2150473"/>
          </a:xfrm>
          <a:prstGeom prst="rect">
            <a:avLst/>
          </a:prstGeom>
        </p:spPr>
      </p:pic>
      <p:pic>
        <p:nvPicPr>
          <p:cNvPr id="4" name="Picture 3">
            <a:extLst>
              <a:ext uri="{FF2B5EF4-FFF2-40B4-BE49-F238E27FC236}">
                <a16:creationId xmlns:a16="http://schemas.microsoft.com/office/drawing/2014/main" id="{A7D7D584-528E-4E9A-9FF7-74C70AC7F218}"/>
              </a:ext>
            </a:extLst>
          </p:cNvPr>
          <p:cNvPicPr>
            <a:picLocks noChangeAspect="1"/>
          </p:cNvPicPr>
          <p:nvPr/>
        </p:nvPicPr>
        <p:blipFill>
          <a:blip r:embed="rId4"/>
          <a:stretch>
            <a:fillRect/>
          </a:stretch>
        </p:blipFill>
        <p:spPr>
          <a:xfrm>
            <a:off x="5571625" y="2776537"/>
            <a:ext cx="4375108" cy="1961742"/>
          </a:xfrm>
          <a:prstGeom prst="rect">
            <a:avLst/>
          </a:prstGeom>
        </p:spPr>
      </p:pic>
      <p:pic>
        <p:nvPicPr>
          <p:cNvPr id="5" name="Picture 4">
            <a:extLst>
              <a:ext uri="{FF2B5EF4-FFF2-40B4-BE49-F238E27FC236}">
                <a16:creationId xmlns:a16="http://schemas.microsoft.com/office/drawing/2014/main" id="{41DB249D-20A5-4E8C-8414-A2231BFD721E}"/>
              </a:ext>
            </a:extLst>
          </p:cNvPr>
          <p:cNvPicPr>
            <a:picLocks noChangeAspect="1"/>
          </p:cNvPicPr>
          <p:nvPr/>
        </p:nvPicPr>
        <p:blipFill>
          <a:blip r:embed="rId5"/>
          <a:stretch>
            <a:fillRect/>
          </a:stretch>
        </p:blipFill>
        <p:spPr>
          <a:xfrm>
            <a:off x="2664732" y="4599077"/>
            <a:ext cx="4705774" cy="1961742"/>
          </a:xfrm>
          <a:prstGeom prst="rect">
            <a:avLst/>
          </a:prstGeom>
        </p:spPr>
      </p:pic>
    </p:spTree>
    <p:extLst>
      <p:ext uri="{BB962C8B-B14F-4D97-AF65-F5344CB8AC3E}">
        <p14:creationId xmlns:p14="http://schemas.microsoft.com/office/powerpoint/2010/main" val="232098063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B5AA73-FB5E-4B96-B7D1-89432A3F6605}"/>
              </a:ext>
            </a:extLst>
          </p:cNvPr>
          <p:cNvSpPr/>
          <p:nvPr/>
        </p:nvSpPr>
        <p:spPr>
          <a:xfrm>
            <a:off x="409303" y="383403"/>
            <a:ext cx="11425646" cy="4031873"/>
          </a:xfrm>
          <a:prstGeom prst="rect">
            <a:avLst/>
          </a:prstGeom>
        </p:spPr>
        <p:txBody>
          <a:bodyPr wrap="square">
            <a:spAutoFit/>
          </a:bodyPr>
          <a:lstStyle/>
          <a:p>
            <a:r>
              <a:rPr lang="en-US" sz="3200" dirty="0" err="1">
                <a:solidFill>
                  <a:srgbClr val="FF0000"/>
                </a:solidFill>
              </a:rPr>
              <a:t>MapWhen</a:t>
            </a:r>
            <a:r>
              <a:rPr lang="en-US" sz="3200" dirty="0"/>
              <a:t> branches the request pipeline based on the result of the given predicate.</a:t>
            </a:r>
          </a:p>
          <a:p>
            <a:endParaRPr lang="en-US" sz="3200" dirty="0"/>
          </a:p>
          <a:p>
            <a:r>
              <a:rPr lang="en-US" sz="3200" dirty="0"/>
              <a:t> Any predicate of type </a:t>
            </a:r>
            <a:r>
              <a:rPr lang="en-US" sz="3200" dirty="0" err="1"/>
              <a:t>Func</a:t>
            </a:r>
            <a:r>
              <a:rPr lang="en-US" sz="3200" dirty="0"/>
              <a:t>&lt;</a:t>
            </a:r>
            <a:r>
              <a:rPr lang="en-US" sz="3200" dirty="0" err="1"/>
              <a:t>HttpContext</a:t>
            </a:r>
            <a:r>
              <a:rPr lang="en-US" sz="3200" dirty="0"/>
              <a:t>, bool&gt; can be used to map requests to a new branch of the pipeline.</a:t>
            </a:r>
          </a:p>
          <a:p>
            <a:endParaRPr lang="en-US" sz="3200" dirty="0"/>
          </a:p>
          <a:p>
            <a:r>
              <a:rPr lang="en-US" sz="3200" dirty="0"/>
              <a:t>In the following example, a predicate is used to detect the presence of a query string variable branch:</a:t>
            </a:r>
            <a:endParaRPr lang="en-IN" sz="3200" dirty="0"/>
          </a:p>
        </p:txBody>
      </p:sp>
    </p:spTree>
    <p:extLst>
      <p:ext uri="{BB962C8B-B14F-4D97-AF65-F5344CB8AC3E}">
        <p14:creationId xmlns:p14="http://schemas.microsoft.com/office/powerpoint/2010/main" val="21475700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001AEB-9DE7-4F4D-8048-E39731662E0E}"/>
              </a:ext>
            </a:extLst>
          </p:cNvPr>
          <p:cNvPicPr>
            <a:picLocks noChangeAspect="1"/>
          </p:cNvPicPr>
          <p:nvPr/>
        </p:nvPicPr>
        <p:blipFill>
          <a:blip r:embed="rId2"/>
          <a:stretch>
            <a:fillRect/>
          </a:stretch>
        </p:blipFill>
        <p:spPr>
          <a:xfrm>
            <a:off x="533580" y="174307"/>
            <a:ext cx="7865837" cy="6736887"/>
          </a:xfrm>
          <a:prstGeom prst="rect">
            <a:avLst/>
          </a:prstGeom>
        </p:spPr>
      </p:pic>
    </p:spTree>
    <p:extLst>
      <p:ext uri="{BB962C8B-B14F-4D97-AF65-F5344CB8AC3E}">
        <p14:creationId xmlns:p14="http://schemas.microsoft.com/office/powerpoint/2010/main" val="13666541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655C5E-4BBB-4679-BD84-2993BD4AEF0B}"/>
              </a:ext>
            </a:extLst>
          </p:cNvPr>
          <p:cNvPicPr>
            <a:picLocks noChangeAspect="1"/>
          </p:cNvPicPr>
          <p:nvPr/>
        </p:nvPicPr>
        <p:blipFill>
          <a:blip r:embed="rId2"/>
          <a:stretch>
            <a:fillRect/>
          </a:stretch>
        </p:blipFill>
        <p:spPr>
          <a:xfrm>
            <a:off x="984249" y="495300"/>
            <a:ext cx="8245680" cy="2796540"/>
          </a:xfrm>
          <a:prstGeom prst="rect">
            <a:avLst/>
          </a:prstGeom>
        </p:spPr>
      </p:pic>
    </p:spTree>
    <p:extLst>
      <p:ext uri="{BB962C8B-B14F-4D97-AF65-F5344CB8AC3E}">
        <p14:creationId xmlns:p14="http://schemas.microsoft.com/office/powerpoint/2010/main" val="283190932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3525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056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7154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9AAF6-4FBF-4CE9-9FC6-80710CF6390A}"/>
              </a:ext>
            </a:extLst>
          </p:cNvPr>
          <p:cNvSpPr txBox="1"/>
          <p:nvPr/>
        </p:nvSpPr>
        <p:spPr>
          <a:xfrm>
            <a:off x="1303036" y="2338252"/>
            <a:ext cx="958275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To understand this let’s write some code now</a:t>
            </a:r>
          </a:p>
        </p:txBody>
      </p:sp>
    </p:spTree>
    <p:extLst>
      <p:ext uri="{BB962C8B-B14F-4D97-AF65-F5344CB8AC3E}">
        <p14:creationId xmlns:p14="http://schemas.microsoft.com/office/powerpoint/2010/main" val="24562033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4A08CA-6CEF-465D-9DC3-8E1BB9BA8455}"/>
              </a:ext>
            </a:extLst>
          </p:cNvPr>
          <p:cNvPicPr>
            <a:picLocks noChangeAspect="1"/>
          </p:cNvPicPr>
          <p:nvPr/>
        </p:nvPicPr>
        <p:blipFill>
          <a:blip r:embed="rId2"/>
          <a:stretch>
            <a:fillRect/>
          </a:stretch>
        </p:blipFill>
        <p:spPr>
          <a:xfrm>
            <a:off x="183061" y="0"/>
            <a:ext cx="9497902" cy="6544491"/>
          </a:xfrm>
          <a:prstGeom prst="rect">
            <a:avLst/>
          </a:prstGeom>
        </p:spPr>
      </p:pic>
    </p:spTree>
    <p:extLst>
      <p:ext uri="{BB962C8B-B14F-4D97-AF65-F5344CB8AC3E}">
        <p14:creationId xmlns:p14="http://schemas.microsoft.com/office/powerpoint/2010/main" val="37493321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BCE1A-B4ED-420C-9A7A-0B2E4D489F14}"/>
              </a:ext>
            </a:extLst>
          </p:cNvPr>
          <p:cNvPicPr>
            <a:picLocks noChangeAspect="1"/>
          </p:cNvPicPr>
          <p:nvPr/>
        </p:nvPicPr>
        <p:blipFill>
          <a:blip r:embed="rId2"/>
          <a:stretch>
            <a:fillRect/>
          </a:stretch>
        </p:blipFill>
        <p:spPr>
          <a:xfrm>
            <a:off x="249191" y="238396"/>
            <a:ext cx="9167411" cy="6462849"/>
          </a:xfrm>
          <a:prstGeom prst="rect">
            <a:avLst/>
          </a:prstGeom>
        </p:spPr>
      </p:pic>
    </p:spTree>
    <p:extLst>
      <p:ext uri="{BB962C8B-B14F-4D97-AF65-F5344CB8AC3E}">
        <p14:creationId xmlns:p14="http://schemas.microsoft.com/office/powerpoint/2010/main" val="65663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317371-D8E5-480C-B0E9-2C2DDFA34BFE}"/>
              </a:ext>
            </a:extLst>
          </p:cNvPr>
          <p:cNvPicPr>
            <a:picLocks noChangeAspect="1"/>
          </p:cNvPicPr>
          <p:nvPr/>
        </p:nvPicPr>
        <p:blipFill>
          <a:blip r:embed="rId2"/>
          <a:stretch>
            <a:fillRect/>
          </a:stretch>
        </p:blipFill>
        <p:spPr>
          <a:xfrm>
            <a:off x="168501" y="837384"/>
            <a:ext cx="9239250" cy="5810250"/>
          </a:xfrm>
          <a:prstGeom prst="rect">
            <a:avLst/>
          </a:prstGeom>
        </p:spPr>
      </p:pic>
      <p:sp>
        <p:nvSpPr>
          <p:cNvPr id="3" name="TextBox 2">
            <a:extLst>
              <a:ext uri="{FF2B5EF4-FFF2-40B4-BE49-F238E27FC236}">
                <a16:creationId xmlns:a16="http://schemas.microsoft.com/office/drawing/2014/main" id="{74F4DEAA-31F3-4DBA-94A1-AB5391ECE56E}"/>
              </a:ext>
            </a:extLst>
          </p:cNvPr>
          <p:cNvSpPr txBox="1"/>
          <p:nvPr/>
        </p:nvSpPr>
        <p:spPr>
          <a:xfrm>
            <a:off x="1645920" y="339634"/>
            <a:ext cx="338394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Check this code</a:t>
            </a:r>
          </a:p>
        </p:txBody>
      </p:sp>
    </p:spTree>
    <p:extLst>
      <p:ext uri="{BB962C8B-B14F-4D97-AF65-F5344CB8AC3E}">
        <p14:creationId xmlns:p14="http://schemas.microsoft.com/office/powerpoint/2010/main" val="3648354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9C65A9-D369-40B5-877A-E741D941BE55}"/>
              </a:ext>
            </a:extLst>
          </p:cNvPr>
          <p:cNvSpPr/>
          <p:nvPr/>
        </p:nvSpPr>
        <p:spPr>
          <a:xfrm>
            <a:off x="330926" y="524581"/>
            <a:ext cx="11438708" cy="830997"/>
          </a:xfrm>
          <a:prstGeom prst="rect">
            <a:avLst/>
          </a:prstGeom>
        </p:spPr>
        <p:txBody>
          <a:bodyPr wrap="square">
            <a:spAutoFit/>
          </a:bodyPr>
          <a:lstStyle/>
          <a:p>
            <a:pPr algn="ctr"/>
            <a:r>
              <a:rPr lang="en-US" sz="2400" dirty="0">
                <a:solidFill>
                  <a:srgbClr val="222222"/>
                </a:solidFill>
                <a:latin typeface="Noto Sans"/>
              </a:rPr>
              <a:t>We used the </a:t>
            </a:r>
            <a:r>
              <a:rPr lang="en-US" sz="2400" dirty="0" err="1">
                <a:solidFill>
                  <a:srgbClr val="222222"/>
                </a:solidFill>
                <a:latin typeface="Noto Sans"/>
              </a:rPr>
              <a:t>app.Run</a:t>
            </a:r>
            <a:r>
              <a:rPr lang="en-US" sz="2400" dirty="0">
                <a:solidFill>
                  <a:srgbClr val="222222"/>
                </a:solidFill>
                <a:latin typeface="Noto Sans"/>
              </a:rPr>
              <a:t> method to register our first middleware, which displays the “Hello world”, when executed.</a:t>
            </a:r>
            <a:endParaRPr lang="en-IN" sz="2400" dirty="0"/>
          </a:p>
        </p:txBody>
      </p:sp>
      <p:sp>
        <p:nvSpPr>
          <p:cNvPr id="3" name="Rectangle 2">
            <a:extLst>
              <a:ext uri="{FF2B5EF4-FFF2-40B4-BE49-F238E27FC236}">
                <a16:creationId xmlns:a16="http://schemas.microsoft.com/office/drawing/2014/main" id="{6C276CEC-16A0-44D4-BCF0-999F0CBF0090}"/>
              </a:ext>
            </a:extLst>
          </p:cNvPr>
          <p:cNvSpPr/>
          <p:nvPr/>
        </p:nvSpPr>
        <p:spPr>
          <a:xfrm>
            <a:off x="796834" y="2967335"/>
            <a:ext cx="10829109" cy="1200329"/>
          </a:xfrm>
          <a:prstGeom prst="rect">
            <a:avLst/>
          </a:prstGeom>
        </p:spPr>
        <p:txBody>
          <a:bodyPr wrap="square">
            <a:spAutoFit/>
          </a:bodyPr>
          <a:lstStyle/>
          <a:p>
            <a:pPr algn="ctr"/>
            <a:r>
              <a:rPr lang="en-US" sz="2400" dirty="0">
                <a:solidFill>
                  <a:srgbClr val="222222"/>
                </a:solidFill>
                <a:latin typeface="Noto Sans"/>
              </a:rPr>
              <a:t>The </a:t>
            </a:r>
            <a:r>
              <a:rPr lang="en-US" sz="2400" dirty="0" err="1">
                <a:solidFill>
                  <a:srgbClr val="222222"/>
                </a:solidFill>
                <a:latin typeface="Noto Sans"/>
              </a:rPr>
              <a:t>app.Run</a:t>
            </a:r>
            <a:r>
              <a:rPr lang="en-US" sz="2400" dirty="0">
                <a:solidFill>
                  <a:srgbClr val="222222"/>
                </a:solidFill>
                <a:latin typeface="Noto Sans"/>
              </a:rPr>
              <a:t> method gets the instance of the </a:t>
            </a:r>
            <a:r>
              <a:rPr lang="en-US" sz="2400" dirty="0" err="1">
                <a:solidFill>
                  <a:srgbClr val="FF0000"/>
                </a:solidFill>
                <a:latin typeface="Noto Sans"/>
              </a:rPr>
              <a:t>Httpcontext</a:t>
            </a:r>
            <a:r>
              <a:rPr lang="en-US" sz="2400" dirty="0">
                <a:solidFill>
                  <a:srgbClr val="222222"/>
                </a:solidFill>
                <a:latin typeface="Noto Sans"/>
              </a:rPr>
              <a:t>. You can use the </a:t>
            </a:r>
            <a:r>
              <a:rPr lang="en-US" sz="2400" dirty="0" err="1">
                <a:solidFill>
                  <a:srgbClr val="222222"/>
                </a:solidFill>
                <a:latin typeface="Noto Sans"/>
              </a:rPr>
              <a:t>Responseobject</a:t>
            </a:r>
            <a:r>
              <a:rPr lang="en-US" sz="2400" dirty="0">
                <a:solidFill>
                  <a:srgbClr val="222222"/>
                </a:solidFill>
                <a:latin typeface="Noto Sans"/>
              </a:rPr>
              <a:t> from </a:t>
            </a:r>
            <a:r>
              <a:rPr lang="en-US" sz="2400" dirty="0" err="1">
                <a:solidFill>
                  <a:srgbClr val="FF0000"/>
                </a:solidFill>
                <a:latin typeface="Noto Sans"/>
              </a:rPr>
              <a:t>HttpContext</a:t>
            </a:r>
            <a:r>
              <a:rPr lang="en-US" sz="2400" dirty="0">
                <a:solidFill>
                  <a:srgbClr val="222222"/>
                </a:solidFill>
                <a:latin typeface="Noto Sans"/>
              </a:rPr>
              <a:t> to write out some message to HTTP Response</a:t>
            </a:r>
          </a:p>
          <a:p>
            <a:pPr algn="ctr"/>
            <a:r>
              <a:rPr lang="en-US" sz="2400" dirty="0">
                <a:solidFill>
                  <a:srgbClr val="222222"/>
                </a:solidFill>
                <a:latin typeface="Noto Sans"/>
              </a:rPr>
              <a:t>Just like as we did in Hello World</a:t>
            </a:r>
            <a:endParaRPr lang="en-IN" sz="2400" dirty="0"/>
          </a:p>
        </p:txBody>
      </p:sp>
    </p:spTree>
    <p:extLst>
      <p:ext uri="{BB962C8B-B14F-4D97-AF65-F5344CB8AC3E}">
        <p14:creationId xmlns:p14="http://schemas.microsoft.com/office/powerpoint/2010/main" val="21962452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62ED9-3FDA-4F08-AE37-BA2B4F3A6EE2}"/>
              </a:ext>
            </a:extLst>
          </p:cNvPr>
          <p:cNvSpPr/>
          <p:nvPr/>
        </p:nvSpPr>
        <p:spPr>
          <a:xfrm>
            <a:off x="475639" y="305191"/>
            <a:ext cx="6300571" cy="523220"/>
          </a:xfrm>
          <a:prstGeom prst="rect">
            <a:avLst/>
          </a:prstGeom>
        </p:spPr>
        <p:txBody>
          <a:bodyPr wrap="none">
            <a:spAutoFit/>
          </a:bodyPr>
          <a:lstStyle/>
          <a:p>
            <a:r>
              <a:rPr lang="en-US" sz="2800" b="1" dirty="0">
                <a:solidFill>
                  <a:srgbClr val="222222"/>
                </a:solidFill>
                <a:latin typeface="Fauna One"/>
              </a:rPr>
              <a:t>Configure Middleware with Use and Run </a:t>
            </a:r>
            <a:endParaRPr lang="en-US" sz="2800" b="1" i="0" dirty="0">
              <a:solidFill>
                <a:srgbClr val="222222"/>
              </a:solidFill>
              <a:effectLst/>
              <a:latin typeface="Fauna One"/>
            </a:endParaRPr>
          </a:p>
        </p:txBody>
      </p:sp>
      <p:sp>
        <p:nvSpPr>
          <p:cNvPr id="3" name="Rectangle 2">
            <a:extLst>
              <a:ext uri="{FF2B5EF4-FFF2-40B4-BE49-F238E27FC236}">
                <a16:creationId xmlns:a16="http://schemas.microsoft.com/office/drawing/2014/main" id="{C6121091-FB5F-4526-8B2C-8D77A4C7D434}"/>
              </a:ext>
            </a:extLst>
          </p:cNvPr>
          <p:cNvSpPr/>
          <p:nvPr/>
        </p:nvSpPr>
        <p:spPr>
          <a:xfrm>
            <a:off x="475639" y="997357"/>
            <a:ext cx="11424624" cy="1938992"/>
          </a:xfrm>
          <a:prstGeom prst="rect">
            <a:avLst/>
          </a:prstGeom>
        </p:spPr>
        <p:txBody>
          <a:bodyPr wrap="square">
            <a:spAutoFit/>
          </a:bodyPr>
          <a:lstStyle/>
          <a:p>
            <a:r>
              <a:rPr lang="en-US" sz="2400" dirty="0">
                <a:solidFill>
                  <a:srgbClr val="222222"/>
                </a:solidFill>
                <a:latin typeface="Noto Sans"/>
              </a:rPr>
              <a:t>The </a:t>
            </a:r>
            <a:r>
              <a:rPr lang="en-US" sz="2400" dirty="0">
                <a:solidFill>
                  <a:srgbClr val="FF0000"/>
                </a:solidFill>
                <a:latin typeface="Noto Sans"/>
              </a:rPr>
              <a:t>Use</a:t>
            </a:r>
            <a:r>
              <a:rPr lang="en-US" sz="2400" dirty="0">
                <a:solidFill>
                  <a:srgbClr val="222222"/>
                </a:solidFill>
                <a:latin typeface="Noto Sans"/>
              </a:rPr>
              <a:t> and </a:t>
            </a:r>
            <a:r>
              <a:rPr lang="en-US" sz="2400" dirty="0">
                <a:solidFill>
                  <a:srgbClr val="FF0000"/>
                </a:solidFill>
                <a:latin typeface="Noto Sans"/>
              </a:rPr>
              <a:t>Run</a:t>
            </a:r>
            <a:r>
              <a:rPr lang="en-US" sz="2400" dirty="0">
                <a:solidFill>
                  <a:srgbClr val="222222"/>
                </a:solidFill>
                <a:latin typeface="Noto Sans"/>
              </a:rPr>
              <a:t> method extensions allow us to register the Inline </a:t>
            </a:r>
            <a:r>
              <a:rPr lang="en-US" sz="2400" dirty="0" err="1">
                <a:solidFill>
                  <a:srgbClr val="222222"/>
                </a:solidFill>
                <a:latin typeface="Noto Sans"/>
              </a:rPr>
              <a:t>Middlewares</a:t>
            </a:r>
            <a:r>
              <a:rPr lang="en-US" sz="2400" dirty="0">
                <a:solidFill>
                  <a:srgbClr val="222222"/>
                </a:solidFill>
                <a:latin typeface="Noto Sans"/>
              </a:rPr>
              <a:t> to the Request pipeline</a:t>
            </a:r>
          </a:p>
          <a:p>
            <a:r>
              <a:rPr lang="en-US" sz="2400" dirty="0">
                <a:solidFill>
                  <a:srgbClr val="222222"/>
                </a:solidFill>
                <a:latin typeface="Noto Sans"/>
              </a:rPr>
              <a:t>The </a:t>
            </a:r>
            <a:r>
              <a:rPr lang="en-US" sz="2400" dirty="0">
                <a:solidFill>
                  <a:srgbClr val="FF0000"/>
                </a:solidFill>
                <a:latin typeface="Noto Sans"/>
              </a:rPr>
              <a:t>Run</a:t>
            </a:r>
            <a:r>
              <a:rPr lang="en-US" sz="2400" dirty="0">
                <a:solidFill>
                  <a:srgbClr val="222222"/>
                </a:solidFill>
                <a:latin typeface="Noto Sans"/>
              </a:rPr>
              <a:t> method adds the terminating middleware</a:t>
            </a:r>
          </a:p>
          <a:p>
            <a:r>
              <a:rPr lang="en-US" sz="2400" dirty="0">
                <a:solidFill>
                  <a:srgbClr val="222222"/>
                </a:solidFill>
                <a:latin typeface="Noto Sans"/>
              </a:rPr>
              <a:t>The </a:t>
            </a:r>
            <a:r>
              <a:rPr lang="en-US" sz="2400" dirty="0">
                <a:solidFill>
                  <a:srgbClr val="FF0000"/>
                </a:solidFill>
                <a:latin typeface="Noto Sans"/>
              </a:rPr>
              <a:t>Use</a:t>
            </a:r>
            <a:r>
              <a:rPr lang="en-US" sz="2400" dirty="0">
                <a:solidFill>
                  <a:srgbClr val="222222"/>
                </a:solidFill>
                <a:latin typeface="Noto Sans"/>
              </a:rPr>
              <a:t> method adds the middleware, which may call the next middleware in the pipeline</a:t>
            </a:r>
          </a:p>
          <a:p>
            <a:r>
              <a:rPr lang="en-US" sz="2400" dirty="0">
                <a:solidFill>
                  <a:srgbClr val="222222"/>
                </a:solidFill>
                <a:latin typeface="Noto Sans"/>
              </a:rPr>
              <a:t>Now let us add one more middleware using the </a:t>
            </a:r>
            <a:r>
              <a:rPr lang="en-US" sz="2400" dirty="0" err="1">
                <a:solidFill>
                  <a:srgbClr val="222222"/>
                </a:solidFill>
                <a:latin typeface="Noto Sans"/>
              </a:rPr>
              <a:t>app.Run</a:t>
            </a:r>
            <a:endParaRPr lang="en-US" sz="2400" b="0" i="0" dirty="0">
              <a:solidFill>
                <a:srgbClr val="222222"/>
              </a:solidFill>
              <a:effectLst/>
              <a:latin typeface="Noto Sans"/>
            </a:endParaRPr>
          </a:p>
        </p:txBody>
      </p:sp>
    </p:spTree>
    <p:extLst>
      <p:ext uri="{BB962C8B-B14F-4D97-AF65-F5344CB8AC3E}">
        <p14:creationId xmlns:p14="http://schemas.microsoft.com/office/powerpoint/2010/main" val="921018013"/>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6397</TotalTime>
  <Words>469</Words>
  <Application>Microsoft Office PowerPoint</Application>
  <PresentationFormat>Custom</PresentationFormat>
  <Paragraphs>70</Paragraphs>
  <Slides>37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Fauna One</vt:lpstr>
      <vt:lpstr>Noto Sans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528</cp:revision>
  <dcterms:created xsi:type="dcterms:W3CDTF">2012-02-07T06:07:07Z</dcterms:created>
  <dcterms:modified xsi:type="dcterms:W3CDTF">2018-09-03T04:36:26Z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