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61"/>
  </p:notesMasterIdLst>
  <p:handoutMasterIdLst>
    <p:handoutMasterId r:id="rId62"/>
  </p:handoutMasterIdLst>
  <p:sldIdLst>
    <p:sldId id="477" r:id="rId6"/>
    <p:sldId id="486" r:id="rId7"/>
    <p:sldId id="374" r:id="rId8"/>
    <p:sldId id="376" r:id="rId9"/>
    <p:sldId id="592" r:id="rId10"/>
    <p:sldId id="591" r:id="rId11"/>
    <p:sldId id="490" r:id="rId12"/>
    <p:sldId id="589" r:id="rId13"/>
    <p:sldId id="590" r:id="rId14"/>
    <p:sldId id="491" r:id="rId15"/>
    <p:sldId id="588" r:id="rId16"/>
    <p:sldId id="488" r:id="rId17"/>
    <p:sldId id="489" r:id="rId18"/>
    <p:sldId id="520" r:id="rId19"/>
    <p:sldId id="492" r:id="rId20"/>
    <p:sldId id="493" r:id="rId21"/>
    <p:sldId id="494" r:id="rId22"/>
    <p:sldId id="495" r:id="rId23"/>
    <p:sldId id="496"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1" r:id="rId48"/>
    <p:sldId id="522" r:id="rId49"/>
    <p:sldId id="523" r:id="rId50"/>
    <p:sldId id="524" r:id="rId51"/>
    <p:sldId id="525" r:id="rId52"/>
    <p:sldId id="529" r:id="rId53"/>
    <p:sldId id="530" r:id="rId54"/>
    <p:sldId id="531" r:id="rId55"/>
    <p:sldId id="532" r:id="rId56"/>
    <p:sldId id="533" r:id="rId57"/>
    <p:sldId id="535" r:id="rId58"/>
    <p:sldId id="536" r:id="rId59"/>
    <p:sldId id="534" r:id="rId6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477"/>
            <p14:sldId id="486"/>
            <p14:sldId id="374"/>
            <p14:sldId id="376"/>
            <p14:sldId id="592"/>
            <p14:sldId id="591"/>
            <p14:sldId id="490"/>
            <p14:sldId id="589"/>
            <p14:sldId id="590"/>
            <p14:sldId id="491"/>
            <p14:sldId id="588"/>
            <p14:sldId id="488"/>
            <p14:sldId id="489"/>
            <p14:sldId id="520"/>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1"/>
            <p14:sldId id="522"/>
            <p14:sldId id="523"/>
            <p14:sldId id="524"/>
            <p14:sldId id="525"/>
            <p14:sldId id="529"/>
            <p14:sldId id="530"/>
            <p14:sldId id="531"/>
            <p14:sldId id="532"/>
            <p14:sldId id="533"/>
            <p14:sldId id="535"/>
            <p14:sldId id="536"/>
            <p14:sldId id="534"/>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4/5/2019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4/5/2019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81681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305509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4/5/2019 9:07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14703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4/5/2019 9:07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94122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4235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54912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86956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2235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83578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gif"/></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39103" y="8744908"/>
            <a:ext cx="1143426" cy="344965"/>
          </a:xfrm>
          <a:prstGeom prst="rect">
            <a:avLst/>
          </a:prstGeom>
        </p:spPr>
      </p:pic>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5956" y="8541708"/>
            <a:ext cx="1143426" cy="344965"/>
          </a:xfrm>
          <a:prstGeom prst="rect">
            <a:avLst/>
          </a:prstGeom>
        </p:spPr>
      </p:pic>
      <p:pic>
        <p:nvPicPr>
          <p:cNvPr id="6" name="Picture 5"/>
          <p:cNvPicPr/>
          <p:nvPr userDrawn="1"/>
        </p:nvPicPr>
        <p:blipFill>
          <a:blip r:embed="rId3" cstate="print">
            <a:extLst>
              <a:ext uri="{28A0092B-C50C-407E-A947-70E740481C1C}">
                <a14:useLocalDpi xmlns:a14="http://schemas.microsoft.com/office/drawing/2010/main" val="0"/>
              </a:ext>
            </a:extLst>
          </a:blip>
          <a:stretch>
            <a:fillRect/>
          </a:stretch>
        </p:blipFill>
        <p:spPr>
          <a:xfrm>
            <a:off x="-1" y="1524001"/>
            <a:ext cx="12212819" cy="5389756"/>
          </a:xfrm>
          <a:prstGeom prst="rect">
            <a:avLst/>
          </a:prstGeom>
        </p:spPr>
      </p:pic>
      <p:sp>
        <p:nvSpPr>
          <p:cNvPr id="13" name="Content Placeholder 4"/>
          <p:cNvSpPr>
            <a:spLocks noGrp="1"/>
          </p:cNvSpPr>
          <p:nvPr>
            <p:ph sz="quarter" idx="13" hasCustomPrompt="1"/>
          </p:nvPr>
        </p:nvSpPr>
        <p:spPr>
          <a:xfrm>
            <a:off x="485571" y="1338147"/>
            <a:ext cx="11093809" cy="1512795"/>
          </a:xfrm>
          <a:prstGeom prst="rect">
            <a:avLst/>
          </a:prstGeom>
        </p:spPr>
        <p:txBody>
          <a:bodyPr>
            <a:normAutofit/>
          </a:bodyPr>
          <a:lstStyle>
            <a:lvl1pPr marL="0" indent="0" algn="l">
              <a:lnSpc>
                <a:spcPct val="90000"/>
              </a:lnSpc>
              <a:buNone/>
              <a:defRPr sz="5331" baseline="0">
                <a:solidFill>
                  <a:srgbClr val="252525"/>
                </a:solidFill>
                <a:latin typeface="Segoe UI Semilight" panose="020B0402040204020203" pitchFamily="34" charset="0"/>
                <a:cs typeface="Segoe UI Semilight" panose="020B0402040204020203" pitchFamily="34" charset="0"/>
              </a:defRPr>
            </a:lvl1pPr>
            <a:lvl2pPr>
              <a:defRPr sz="8530">
                <a:solidFill>
                  <a:schemeClr val="tx2"/>
                </a:solidFill>
                <a:latin typeface="+mn-lt"/>
              </a:defRPr>
            </a:lvl2pPr>
          </a:lstStyle>
          <a:p>
            <a:pPr lvl="0"/>
            <a:r>
              <a:rPr lang="en-GB" dirty="0"/>
              <a:t>Session Title</a:t>
            </a:r>
          </a:p>
        </p:txBody>
      </p:sp>
      <p:sp>
        <p:nvSpPr>
          <p:cNvPr id="14" name="Content Placeholder 4"/>
          <p:cNvSpPr>
            <a:spLocks noGrp="1"/>
          </p:cNvSpPr>
          <p:nvPr>
            <p:ph sz="quarter" idx="14" hasCustomPrompt="1"/>
          </p:nvPr>
        </p:nvSpPr>
        <p:spPr>
          <a:xfrm>
            <a:off x="941417" y="4735467"/>
            <a:ext cx="10494281" cy="348376"/>
          </a:xfrm>
          <a:prstGeom prst="rect">
            <a:avLst/>
          </a:prstGeom>
        </p:spPr>
        <p:txBody>
          <a:bodyPr>
            <a:noAutofit/>
          </a:bodyPr>
          <a:lstStyle>
            <a:lvl1pPr marL="0" indent="0" algn="r">
              <a:lnSpc>
                <a:spcPct val="90000"/>
              </a:lnSpc>
              <a:buNone/>
              <a:defRPr sz="1600" b="1" baseline="0">
                <a:gradFill>
                  <a:gsLst>
                    <a:gs pos="100000">
                      <a:schemeClr val="bg1"/>
                    </a:gs>
                    <a:gs pos="0">
                      <a:schemeClr val="bg1"/>
                    </a:gs>
                  </a:gsLst>
                  <a:lin ang="5400000" scaled="0"/>
                </a:gradFill>
                <a:latin typeface="Segoe UI Semilight" panose="020B0402040204020203" pitchFamily="34" charset="0"/>
                <a:cs typeface="Segoe UI Semilight" panose="020B0402040204020203" pitchFamily="34" charset="0"/>
              </a:defRPr>
            </a:lvl1pPr>
            <a:lvl2pPr>
              <a:defRPr sz="8530">
                <a:solidFill>
                  <a:schemeClr val="tx2"/>
                </a:solidFill>
                <a:latin typeface="+mn-lt"/>
              </a:defRPr>
            </a:lvl2pPr>
          </a:lstStyle>
          <a:p>
            <a:pPr lvl="0"/>
            <a:r>
              <a:rPr lang="en-US" dirty="0"/>
              <a:t>Date and Time (please always use EDT)</a:t>
            </a:r>
          </a:p>
        </p:txBody>
      </p:sp>
      <p:sp>
        <p:nvSpPr>
          <p:cNvPr id="10" name="Content Placeholder 4"/>
          <p:cNvSpPr>
            <a:spLocks noGrp="1"/>
          </p:cNvSpPr>
          <p:nvPr>
            <p:ph sz="quarter" idx="15" hasCustomPrompt="1"/>
          </p:nvPr>
        </p:nvSpPr>
        <p:spPr>
          <a:xfrm>
            <a:off x="941416" y="3682843"/>
            <a:ext cx="10494279" cy="554911"/>
          </a:xfrm>
          <a:prstGeom prst="rect">
            <a:avLst/>
          </a:prstGeom>
        </p:spPr>
        <p:txBody>
          <a:bodyPr>
            <a:noAutofit/>
          </a:bodyPr>
          <a:lstStyle>
            <a:lvl1pPr marL="0" indent="0" algn="r">
              <a:lnSpc>
                <a:spcPct val="90000"/>
              </a:lnSpc>
              <a:buNone/>
              <a:defRPr sz="3732" baseline="0">
                <a:gradFill>
                  <a:gsLst>
                    <a:gs pos="100000">
                      <a:schemeClr val="bg1"/>
                    </a:gs>
                    <a:gs pos="0">
                      <a:schemeClr val="bg1"/>
                    </a:gs>
                  </a:gsLst>
                  <a:lin ang="5400000" scaled="0"/>
                </a:gradFill>
                <a:latin typeface="Segoe UI Semilight" panose="020B0402040204020203" pitchFamily="34" charset="0"/>
                <a:cs typeface="Segoe UI Semilight" panose="020B0402040204020203" pitchFamily="34" charset="0"/>
              </a:defRPr>
            </a:lvl1pPr>
            <a:lvl2pPr>
              <a:defRPr sz="8530">
                <a:solidFill>
                  <a:schemeClr val="tx2"/>
                </a:solidFill>
                <a:latin typeface="+mn-lt"/>
              </a:defRPr>
            </a:lvl2pPr>
          </a:lstStyle>
          <a:p>
            <a:pPr lvl="0"/>
            <a:r>
              <a:rPr lang="en-US" dirty="0"/>
              <a:t>Name</a:t>
            </a:r>
          </a:p>
        </p:txBody>
      </p:sp>
      <p:sp>
        <p:nvSpPr>
          <p:cNvPr id="11" name="Content Placeholder 4"/>
          <p:cNvSpPr>
            <a:spLocks noGrp="1"/>
          </p:cNvSpPr>
          <p:nvPr>
            <p:ph sz="quarter" idx="16" hasCustomPrompt="1"/>
          </p:nvPr>
        </p:nvSpPr>
        <p:spPr>
          <a:xfrm>
            <a:off x="941416" y="4279390"/>
            <a:ext cx="10494279" cy="400563"/>
          </a:xfrm>
          <a:prstGeom prst="rect">
            <a:avLst/>
          </a:prstGeom>
        </p:spPr>
        <p:txBody>
          <a:bodyPr>
            <a:noAutofit/>
          </a:bodyPr>
          <a:lstStyle>
            <a:lvl1pPr marL="0" indent="0" algn="r">
              <a:lnSpc>
                <a:spcPct val="90000"/>
              </a:lnSpc>
              <a:buNone/>
              <a:defRPr sz="2132" baseline="0">
                <a:gradFill>
                  <a:gsLst>
                    <a:gs pos="100000">
                      <a:schemeClr val="bg1"/>
                    </a:gs>
                    <a:gs pos="0">
                      <a:schemeClr val="bg1"/>
                    </a:gs>
                  </a:gsLst>
                  <a:lin ang="5400000" scaled="0"/>
                </a:gradFill>
                <a:latin typeface="Segoe UI Semilight" panose="020B0402040204020203" pitchFamily="34" charset="0"/>
                <a:cs typeface="Segoe UI Semilight" panose="020B0402040204020203" pitchFamily="34" charset="0"/>
              </a:defRPr>
            </a:lvl1pPr>
            <a:lvl2pPr>
              <a:defRPr sz="8530">
                <a:solidFill>
                  <a:schemeClr val="tx2"/>
                </a:solidFill>
                <a:latin typeface="+mn-lt"/>
              </a:defRPr>
            </a:lvl2pPr>
          </a:lstStyle>
          <a:p>
            <a:pPr lvl="0"/>
            <a:r>
              <a:rPr lang="en-US" dirty="0"/>
              <a:t>Company</a:t>
            </a:r>
          </a:p>
        </p:txBody>
      </p:sp>
      <p:sp>
        <p:nvSpPr>
          <p:cNvPr id="15" name="Date Placeholder 3"/>
          <p:cNvSpPr txBox="1">
            <a:spLocks/>
          </p:cNvSpPr>
          <p:nvPr userDrawn="1"/>
        </p:nvSpPr>
        <p:spPr>
          <a:xfrm>
            <a:off x="485571" y="6454021"/>
            <a:ext cx="4705761" cy="365125"/>
          </a:xfrm>
          <a:prstGeom prst="rect">
            <a:avLst/>
          </a:prstGeom>
        </p:spPr>
        <p:txBody>
          <a:bodyPr vert="horz" lIns="121888" tIns="60944" rIns="121888" bIns="60944"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chemeClr val="bg1">
                    <a:lumMod val="85000"/>
                  </a:schemeClr>
                </a:solidFill>
                <a:latin typeface="Segoe UI Semilight" panose="020B0402040204020203" pitchFamily="34" charset="0"/>
                <a:cs typeface="Segoe UI Semilight" panose="020B0402040204020203" pitchFamily="34" charset="0"/>
              </a:rPr>
              <a:t>http://www.spsevents.org/city/cairo/cairo2016</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89126" y="6454022"/>
            <a:ext cx="461699" cy="392545"/>
          </a:xfrm>
          <a:prstGeom prst="rect">
            <a:avLst/>
          </a:prstGeom>
        </p:spPr>
      </p:pic>
      <p:sp>
        <p:nvSpPr>
          <p:cNvPr id="21" name="TextBox 20"/>
          <p:cNvSpPr txBox="1"/>
          <p:nvPr userDrawn="1"/>
        </p:nvSpPr>
        <p:spPr>
          <a:xfrm>
            <a:off x="10753868" y="6415431"/>
            <a:ext cx="1434957" cy="461665"/>
          </a:xfrm>
          <a:prstGeom prst="rect">
            <a:avLst/>
          </a:prstGeom>
          <a:noFill/>
        </p:spPr>
        <p:txBody>
          <a:bodyPr wrap="square" rtlCol="0">
            <a:spAutoFit/>
          </a:bodyPr>
          <a:lstStyle/>
          <a:p>
            <a:r>
              <a:rPr lang="en-US" sz="2399" dirty="0" err="1">
                <a:solidFill>
                  <a:schemeClr val="bg1"/>
                </a:solidFill>
              </a:rPr>
              <a:t>SPSCairo</a:t>
            </a:r>
            <a:endParaRPr lang="en-US" sz="2399" dirty="0">
              <a:solidFill>
                <a:schemeClr val="bg1"/>
              </a:solidFill>
            </a:endParaRP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850825" y="34577"/>
            <a:ext cx="1301066" cy="1147696"/>
          </a:xfrm>
          <a:prstGeom prst="rect">
            <a:avLst/>
          </a:prstGeom>
        </p:spPr>
      </p:pic>
    </p:spTree>
    <p:extLst>
      <p:ext uri="{BB962C8B-B14F-4D97-AF65-F5344CB8AC3E}">
        <p14:creationId xmlns:p14="http://schemas.microsoft.com/office/powerpoint/2010/main" val="148317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 id="2147483782"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250281" y="0"/>
            <a:ext cx="1951122" cy="1678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7" name="Rectangle 6"/>
          <p:cNvSpPr/>
          <p:nvPr/>
        </p:nvSpPr>
        <p:spPr>
          <a:xfrm>
            <a:off x="446373" y="5942945"/>
            <a:ext cx="6658373" cy="914162"/>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Rectangle 7"/>
          <p:cNvSpPr/>
          <p:nvPr/>
        </p:nvSpPr>
        <p:spPr>
          <a:xfrm>
            <a:off x="5530452" y="5984967"/>
            <a:ext cx="6658373" cy="914162"/>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Content Placeholder 2"/>
          <p:cNvSpPr txBox="1">
            <a:spLocks/>
          </p:cNvSpPr>
          <p:nvPr/>
        </p:nvSpPr>
        <p:spPr>
          <a:xfrm>
            <a:off x="283313" y="6440530"/>
            <a:ext cx="10494281" cy="348285"/>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1600" b="1"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799" dirty="0"/>
              <a:t>www.microsofttrainer.in</a:t>
            </a:r>
          </a:p>
        </p:txBody>
      </p:sp>
      <p:sp>
        <p:nvSpPr>
          <p:cNvPr id="22" name="Content Placeholder 3"/>
          <p:cNvSpPr txBox="1">
            <a:spLocks/>
          </p:cNvSpPr>
          <p:nvPr/>
        </p:nvSpPr>
        <p:spPr>
          <a:xfrm>
            <a:off x="283312" y="5388179"/>
            <a:ext cx="10494279"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3732" dirty="0"/>
              <a:t>Maruti </a:t>
            </a:r>
            <a:r>
              <a:rPr lang="en-US" sz="3732" dirty="0" err="1"/>
              <a:t>Makwana</a:t>
            </a:r>
            <a:endParaRPr lang="en-US" sz="3732" dirty="0"/>
          </a:p>
        </p:txBody>
      </p:sp>
      <p:sp>
        <p:nvSpPr>
          <p:cNvPr id="23" name="Content Placeholder 4"/>
          <p:cNvSpPr txBox="1">
            <a:spLocks/>
          </p:cNvSpPr>
          <p:nvPr/>
        </p:nvSpPr>
        <p:spPr>
          <a:xfrm>
            <a:off x="283312" y="5984571"/>
            <a:ext cx="10494279" cy="400459"/>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21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132" dirty="0"/>
              <a:t>Microsoft Certified Trainer</a:t>
            </a:r>
          </a:p>
        </p:txBody>
      </p:sp>
      <p:sp>
        <p:nvSpPr>
          <p:cNvPr id="27" name="Rectangle 26"/>
          <p:cNvSpPr/>
          <p:nvPr/>
        </p:nvSpPr>
        <p:spPr>
          <a:xfrm>
            <a:off x="10250281" y="5339325"/>
            <a:ext cx="1951121" cy="1584651"/>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4" name="Rectangle 33"/>
          <p:cNvSpPr/>
          <p:nvPr/>
        </p:nvSpPr>
        <p:spPr>
          <a:xfrm>
            <a:off x="8485108" y="5331551"/>
            <a:ext cx="1951121" cy="1584651"/>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53" y="129869"/>
            <a:ext cx="3352800" cy="3352800"/>
          </a:xfrm>
          <a:prstGeom prst="rect">
            <a:avLst/>
          </a:prstGeom>
        </p:spPr>
      </p:pic>
      <p:sp>
        <p:nvSpPr>
          <p:cNvPr id="15" name="Rectangle 14">
            <a:extLst>
              <a:ext uri="{FF2B5EF4-FFF2-40B4-BE49-F238E27FC236}">
                <a16:creationId xmlns:a16="http://schemas.microsoft.com/office/drawing/2014/main" id="{B22DA724-D45B-48FC-A792-AD70DD7E1632}"/>
              </a:ext>
            </a:extLst>
          </p:cNvPr>
          <p:cNvSpPr/>
          <p:nvPr/>
        </p:nvSpPr>
        <p:spPr>
          <a:xfrm>
            <a:off x="10252951" y="5339822"/>
            <a:ext cx="1951629" cy="1585064"/>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C912AA-4570-4D67-BF19-6F592879FF95}"/>
              </a:ext>
            </a:extLst>
          </p:cNvPr>
          <p:cNvSpPr/>
          <p:nvPr/>
        </p:nvSpPr>
        <p:spPr>
          <a:xfrm>
            <a:off x="8555763" y="5322867"/>
            <a:ext cx="1951629" cy="1585064"/>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0545F8-EF37-4CD9-9281-218602A74C77}"/>
              </a:ext>
            </a:extLst>
          </p:cNvPr>
          <p:cNvSpPr/>
          <p:nvPr/>
        </p:nvSpPr>
        <p:spPr>
          <a:xfrm>
            <a:off x="4724643" y="314890"/>
            <a:ext cx="3518912" cy="646331"/>
          </a:xfrm>
          <a:prstGeom prst="rect">
            <a:avLst/>
          </a:prstGeom>
        </p:spPr>
        <p:txBody>
          <a:bodyPr wrap="none">
            <a:spAutoFit/>
          </a:bodyPr>
          <a:lstStyle/>
          <a:p>
            <a:pPr algn="ctr"/>
            <a:r>
              <a:rPr lang="en-IN" sz="3600" dirty="0">
                <a:latin typeface="arial" panose="020B0604020202020204" pitchFamily="34" charset="0"/>
              </a:rPr>
              <a:t>Learning MVC 6</a:t>
            </a:r>
          </a:p>
        </p:txBody>
      </p:sp>
    </p:spTree>
    <p:extLst>
      <p:ext uri="{BB962C8B-B14F-4D97-AF65-F5344CB8AC3E}">
        <p14:creationId xmlns:p14="http://schemas.microsoft.com/office/powerpoint/2010/main" val="38965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9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02"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4" name="Title 1"/>
          <p:cNvSpPr txBox="1">
            <a:spLocks/>
          </p:cNvSpPr>
          <p:nvPr/>
        </p:nvSpPr>
        <p:spPr>
          <a:xfrm>
            <a:off x="633181" y="895"/>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r>
              <a:rPr lang="en-US" sz="4799" b="1" dirty="0">
                <a:solidFill>
                  <a:schemeClr val="bg1"/>
                </a:solidFill>
              </a:rPr>
              <a:t>What is ASP </a:t>
            </a:r>
            <a:r>
              <a:rPr lang="en-US" sz="4799" b="1" dirty="0" err="1">
                <a:solidFill>
                  <a:schemeClr val="bg1"/>
                </a:solidFill>
              </a:rPr>
              <a:t>.Net</a:t>
            </a:r>
            <a:r>
              <a:rPr lang="en-US" sz="4799" b="1" dirty="0">
                <a:solidFill>
                  <a:schemeClr val="bg1"/>
                </a:solidFill>
              </a:rPr>
              <a:t> Core?</a:t>
            </a:r>
            <a:endParaRPr lang="en-US" sz="4799" dirty="0">
              <a:solidFill>
                <a:schemeClr val="bg1"/>
              </a:solidFill>
            </a:endParaRPr>
          </a:p>
        </p:txBody>
      </p:sp>
      <p:sp>
        <p:nvSpPr>
          <p:cNvPr id="5" name="Title 1"/>
          <p:cNvSpPr txBox="1">
            <a:spLocks/>
          </p:cNvSpPr>
          <p:nvPr/>
        </p:nvSpPr>
        <p:spPr>
          <a:xfrm>
            <a:off x="651396" y="883165"/>
            <a:ext cx="11432924" cy="29869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000" dirty="0">
                <a:solidFill>
                  <a:schemeClr val="bg1"/>
                </a:solidFill>
              </a:rPr>
            </a:br>
            <a:r>
              <a:rPr lang="en-US" sz="3200" dirty="0">
                <a:solidFill>
                  <a:schemeClr val="bg1"/>
                </a:solidFill>
              </a:rPr>
              <a:t>ASP.NET Core is an open source and cloud-optimized web framework for developing modern web applications that can be developed and run on Windows, Linux and the Mac. </a:t>
            </a:r>
          </a:p>
          <a:p>
            <a:endParaRPr lang="en-US" sz="3200" dirty="0">
              <a:solidFill>
                <a:schemeClr val="bg1"/>
              </a:solidFill>
            </a:endParaRPr>
          </a:p>
          <a:p>
            <a:r>
              <a:rPr lang="en-US" sz="3200" dirty="0">
                <a:solidFill>
                  <a:schemeClr val="bg1"/>
                </a:solidFill>
              </a:rPr>
              <a:t>It includes the MVC framework, which now combines the features of MVC and Web API into a single web programming framework.</a:t>
            </a:r>
            <a:endParaRPr lang="en-US" sz="4000" dirty="0">
              <a:solidFill>
                <a:schemeClr val="bg1"/>
              </a:solidFill>
            </a:endParaRPr>
          </a:p>
        </p:txBody>
      </p:sp>
    </p:spTree>
    <p:extLst>
      <p:ext uri="{BB962C8B-B14F-4D97-AF65-F5344CB8AC3E}">
        <p14:creationId xmlns:p14="http://schemas.microsoft.com/office/powerpoint/2010/main" val="398936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02"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4" name="Title 1"/>
          <p:cNvSpPr txBox="1">
            <a:spLocks/>
          </p:cNvSpPr>
          <p:nvPr/>
        </p:nvSpPr>
        <p:spPr>
          <a:xfrm>
            <a:off x="633181" y="894"/>
            <a:ext cx="10922460" cy="29869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r>
              <a:rPr lang="en-US" sz="4799" b="1" dirty="0">
                <a:solidFill>
                  <a:schemeClr val="bg1"/>
                </a:solidFill>
              </a:rPr>
              <a:t>Why to choose ASP. Net Core?</a:t>
            </a:r>
            <a:endParaRPr lang="en-US" sz="4799" dirty="0">
              <a:solidFill>
                <a:schemeClr val="bg1"/>
              </a:solidFill>
            </a:endParaRPr>
          </a:p>
        </p:txBody>
      </p:sp>
      <p:sp>
        <p:nvSpPr>
          <p:cNvPr id="5" name="Title 1"/>
          <p:cNvSpPr txBox="1">
            <a:spLocks/>
          </p:cNvSpPr>
          <p:nvPr/>
        </p:nvSpPr>
        <p:spPr>
          <a:xfrm>
            <a:off x="633181" y="952203"/>
            <a:ext cx="11432924" cy="29869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000" dirty="0">
                <a:solidFill>
                  <a:schemeClr val="bg1"/>
                </a:solidFill>
              </a:rPr>
            </a:br>
            <a:r>
              <a:rPr lang="en-US" sz="3200" dirty="0">
                <a:solidFill>
                  <a:schemeClr val="bg1"/>
                </a:solidFill>
              </a:rPr>
              <a:t>ASP.NET Core is an </a:t>
            </a:r>
            <a:r>
              <a:rPr lang="en-US" sz="3200" dirty="0">
                <a:solidFill>
                  <a:srgbClr val="FFC000"/>
                </a:solidFill>
              </a:rPr>
              <a:t>open source </a:t>
            </a:r>
            <a:r>
              <a:rPr lang="en-US" sz="3200" dirty="0">
                <a:solidFill>
                  <a:schemeClr val="bg1"/>
                </a:solidFill>
              </a:rPr>
              <a:t>and cloud-optimized web framework for developing modern web applications that can be developed and run on </a:t>
            </a:r>
            <a:r>
              <a:rPr lang="en-US" sz="3200" dirty="0">
                <a:solidFill>
                  <a:srgbClr val="FFC000"/>
                </a:solidFill>
              </a:rPr>
              <a:t>Windows</a:t>
            </a:r>
            <a:r>
              <a:rPr lang="en-US" sz="3200" dirty="0">
                <a:solidFill>
                  <a:schemeClr val="bg1"/>
                </a:solidFill>
              </a:rPr>
              <a:t>, </a:t>
            </a:r>
            <a:r>
              <a:rPr lang="en-US" sz="3200" dirty="0">
                <a:solidFill>
                  <a:srgbClr val="FFC000"/>
                </a:solidFill>
              </a:rPr>
              <a:t>Linux</a:t>
            </a:r>
            <a:r>
              <a:rPr lang="en-US" sz="3200" dirty="0">
                <a:solidFill>
                  <a:schemeClr val="bg1"/>
                </a:solidFill>
              </a:rPr>
              <a:t> and the </a:t>
            </a:r>
            <a:r>
              <a:rPr lang="en-US" sz="3200" dirty="0">
                <a:solidFill>
                  <a:srgbClr val="FFC000"/>
                </a:solidFill>
              </a:rPr>
              <a:t>Mac</a:t>
            </a:r>
            <a:r>
              <a:rPr lang="en-US" sz="3200" dirty="0">
                <a:solidFill>
                  <a:schemeClr val="bg1"/>
                </a:solidFill>
              </a:rPr>
              <a:t>. </a:t>
            </a:r>
          </a:p>
          <a:p>
            <a:endParaRPr lang="en-US" sz="3200" dirty="0">
              <a:solidFill>
                <a:schemeClr val="bg1"/>
              </a:solidFill>
            </a:endParaRPr>
          </a:p>
          <a:p>
            <a:r>
              <a:rPr lang="en-US" sz="3200" dirty="0">
                <a:solidFill>
                  <a:schemeClr val="bg1"/>
                </a:solidFill>
              </a:rPr>
              <a:t>It includes the </a:t>
            </a:r>
            <a:r>
              <a:rPr lang="en-US" sz="3200" dirty="0">
                <a:solidFill>
                  <a:srgbClr val="FFC000"/>
                </a:solidFill>
              </a:rPr>
              <a:t>MVC</a:t>
            </a:r>
            <a:r>
              <a:rPr lang="en-US" sz="3200" dirty="0">
                <a:solidFill>
                  <a:schemeClr val="bg1"/>
                </a:solidFill>
              </a:rPr>
              <a:t> framework, which now combines the features of MVC and </a:t>
            </a:r>
            <a:r>
              <a:rPr lang="en-US" sz="3200" dirty="0">
                <a:solidFill>
                  <a:srgbClr val="FFC000"/>
                </a:solidFill>
              </a:rPr>
              <a:t>Web API </a:t>
            </a:r>
            <a:r>
              <a:rPr lang="en-US" sz="3200" dirty="0">
                <a:solidFill>
                  <a:schemeClr val="bg1"/>
                </a:solidFill>
              </a:rPr>
              <a:t>into a single web programming framework.</a:t>
            </a:r>
          </a:p>
          <a:p>
            <a:endParaRPr lang="en-US" sz="3200" dirty="0">
              <a:solidFill>
                <a:schemeClr val="bg1"/>
              </a:solidFill>
            </a:endParaRPr>
          </a:p>
          <a:p>
            <a:r>
              <a:rPr lang="en-US" sz="2800" dirty="0">
                <a:solidFill>
                  <a:schemeClr val="bg1"/>
                </a:solidFill>
              </a:rPr>
              <a:t>ASP.NET Core apps can run on </a:t>
            </a:r>
            <a:r>
              <a:rPr lang="en-US" sz="2800" dirty="0">
                <a:solidFill>
                  <a:srgbClr val="FFC000"/>
                </a:solidFill>
              </a:rPr>
              <a:t>.NET Core </a:t>
            </a:r>
            <a:r>
              <a:rPr lang="en-US" sz="2800" dirty="0">
                <a:solidFill>
                  <a:schemeClr val="bg1"/>
                </a:solidFill>
              </a:rPr>
              <a:t>or on the </a:t>
            </a:r>
            <a:r>
              <a:rPr lang="en-US" sz="2800" dirty="0">
                <a:solidFill>
                  <a:srgbClr val="FFC000"/>
                </a:solidFill>
              </a:rPr>
              <a:t>full .NET Framework</a:t>
            </a:r>
            <a:r>
              <a:rPr lang="en-US" sz="2800" dirty="0">
                <a:solidFill>
                  <a:schemeClr val="bg1"/>
                </a:solidFill>
              </a:rPr>
              <a:t>.</a:t>
            </a:r>
          </a:p>
          <a:p>
            <a:endParaRPr lang="en-US" sz="2800" dirty="0">
              <a:solidFill>
                <a:schemeClr val="bg1"/>
              </a:solidFill>
            </a:endParaRPr>
          </a:p>
          <a:p>
            <a:r>
              <a:rPr lang="en-US" sz="2800" dirty="0">
                <a:solidFill>
                  <a:schemeClr val="bg1"/>
                </a:solidFill>
              </a:rPr>
              <a:t>It was architected to provide an optimized development framework for apps that are deployed to the cloud or run on-premises.</a:t>
            </a:r>
          </a:p>
          <a:p>
            <a:endParaRPr lang="en-US" sz="4000" dirty="0">
              <a:solidFill>
                <a:schemeClr val="bg1"/>
              </a:solidFill>
            </a:endParaRPr>
          </a:p>
        </p:txBody>
      </p:sp>
    </p:spTree>
    <p:extLst>
      <p:ext uri="{BB962C8B-B14F-4D97-AF65-F5344CB8AC3E}">
        <p14:creationId xmlns:p14="http://schemas.microsoft.com/office/powerpoint/2010/main" val="28493269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02"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4" name="Title 1"/>
          <p:cNvSpPr txBox="1">
            <a:spLocks/>
          </p:cNvSpPr>
          <p:nvPr/>
        </p:nvSpPr>
        <p:spPr>
          <a:xfrm>
            <a:off x="633181" y="894"/>
            <a:ext cx="10922460" cy="29869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r>
              <a:rPr lang="en-US" sz="4799" b="1" dirty="0">
                <a:solidFill>
                  <a:schemeClr val="bg1"/>
                </a:solidFill>
              </a:rPr>
              <a:t>Why to choose ASP. Net Core?</a:t>
            </a:r>
            <a:endParaRPr lang="en-US" sz="4799" dirty="0">
              <a:solidFill>
                <a:schemeClr val="bg1"/>
              </a:solidFill>
            </a:endParaRPr>
          </a:p>
        </p:txBody>
      </p:sp>
      <p:sp>
        <p:nvSpPr>
          <p:cNvPr id="5" name="Title 1"/>
          <p:cNvSpPr txBox="1">
            <a:spLocks/>
          </p:cNvSpPr>
          <p:nvPr/>
        </p:nvSpPr>
        <p:spPr>
          <a:xfrm>
            <a:off x="633181" y="952203"/>
            <a:ext cx="11432924" cy="29869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000" dirty="0">
                <a:solidFill>
                  <a:schemeClr val="bg1"/>
                </a:solidFill>
              </a:rPr>
            </a:br>
            <a:endParaRPr lang="en-US" sz="4000" dirty="0">
              <a:solidFill>
                <a:schemeClr val="bg1"/>
              </a:solidFill>
            </a:endParaRPr>
          </a:p>
          <a:p>
            <a:r>
              <a:rPr lang="en-US" sz="2800" dirty="0">
                <a:solidFill>
                  <a:schemeClr val="bg1"/>
                </a:solidFill>
              </a:rPr>
              <a:t>ASP.NET Core apps can run on </a:t>
            </a:r>
            <a:r>
              <a:rPr lang="en-US" sz="2800" dirty="0">
                <a:solidFill>
                  <a:srgbClr val="FFC000"/>
                </a:solidFill>
              </a:rPr>
              <a:t>.NET Core </a:t>
            </a:r>
            <a:r>
              <a:rPr lang="en-US" sz="2800" dirty="0">
                <a:solidFill>
                  <a:schemeClr val="bg1"/>
                </a:solidFill>
              </a:rPr>
              <a:t>or on the </a:t>
            </a:r>
            <a:r>
              <a:rPr lang="en-US" sz="2800" dirty="0">
                <a:solidFill>
                  <a:srgbClr val="FFC000"/>
                </a:solidFill>
              </a:rPr>
              <a:t>full .NET Framework</a:t>
            </a:r>
            <a:r>
              <a:rPr lang="en-US" sz="2800" dirty="0">
                <a:solidFill>
                  <a:schemeClr val="bg1"/>
                </a:solidFill>
              </a:rPr>
              <a:t>.</a:t>
            </a:r>
          </a:p>
          <a:p>
            <a:endParaRPr lang="en-US" sz="2800" dirty="0">
              <a:solidFill>
                <a:schemeClr val="bg1"/>
              </a:solidFill>
            </a:endParaRPr>
          </a:p>
          <a:p>
            <a:r>
              <a:rPr lang="en-US" sz="2800" dirty="0">
                <a:solidFill>
                  <a:schemeClr val="bg1"/>
                </a:solidFill>
              </a:rPr>
              <a:t>It was architected to provide an optimized development framework for apps that are deployed to the cloud or run on-premises.</a:t>
            </a:r>
          </a:p>
          <a:p>
            <a:endParaRPr lang="en-US" sz="1600" dirty="0">
              <a:solidFill>
                <a:schemeClr val="bg1"/>
              </a:solidFill>
            </a:endParaRPr>
          </a:p>
          <a:p>
            <a:r>
              <a:rPr lang="en-US" sz="2800" dirty="0">
                <a:solidFill>
                  <a:schemeClr val="bg1"/>
                </a:solidFill>
              </a:rPr>
              <a:t>Built-in support for </a:t>
            </a:r>
            <a:r>
              <a:rPr lang="en-US" sz="2800" dirty="0">
                <a:solidFill>
                  <a:srgbClr val="FFC000"/>
                </a:solidFill>
              </a:rPr>
              <a:t>dependency injection</a:t>
            </a:r>
            <a:r>
              <a:rPr lang="en-US" sz="2800" dirty="0">
                <a:solidFill>
                  <a:schemeClr val="bg1"/>
                </a:solidFill>
              </a:rPr>
              <a:t>.</a:t>
            </a:r>
          </a:p>
          <a:p>
            <a:endParaRPr lang="en-US" sz="2800" dirty="0">
              <a:solidFill>
                <a:schemeClr val="bg1"/>
              </a:solidFill>
            </a:endParaRPr>
          </a:p>
          <a:p>
            <a:r>
              <a:rPr lang="en-US" sz="2800" dirty="0">
                <a:solidFill>
                  <a:srgbClr val="FFC000"/>
                </a:solidFill>
              </a:rPr>
              <a:t>Tag Helpers</a:t>
            </a:r>
            <a:r>
              <a:rPr lang="en-US" sz="2800" dirty="0">
                <a:solidFill>
                  <a:schemeClr val="bg1"/>
                </a:solidFill>
              </a:rPr>
              <a:t> which makes Razor markup more natural with HTML.</a:t>
            </a:r>
          </a:p>
          <a:p>
            <a:endParaRPr lang="en-US" sz="2800" dirty="0">
              <a:solidFill>
                <a:schemeClr val="bg1"/>
              </a:solidFill>
            </a:endParaRPr>
          </a:p>
          <a:p>
            <a:r>
              <a:rPr lang="en-US" sz="2800" dirty="0">
                <a:solidFill>
                  <a:schemeClr val="bg1"/>
                </a:solidFill>
              </a:rPr>
              <a:t>The benefits of a smaller app surface area include tighter </a:t>
            </a:r>
            <a:r>
              <a:rPr lang="en-US" sz="2800" dirty="0">
                <a:solidFill>
                  <a:srgbClr val="FFC000"/>
                </a:solidFill>
              </a:rPr>
              <a:t>security</a:t>
            </a:r>
            <a:r>
              <a:rPr lang="en-US" sz="2800" dirty="0">
                <a:solidFill>
                  <a:schemeClr val="bg1"/>
                </a:solidFill>
              </a:rPr>
              <a:t>, reduced servicing, improved </a:t>
            </a:r>
            <a:r>
              <a:rPr lang="en-US" sz="2800" dirty="0">
                <a:solidFill>
                  <a:srgbClr val="FFC000"/>
                </a:solidFill>
              </a:rPr>
              <a:t>performance</a:t>
            </a:r>
            <a:r>
              <a:rPr lang="en-US" sz="2800" dirty="0">
                <a:solidFill>
                  <a:schemeClr val="bg1"/>
                </a:solidFill>
              </a:rPr>
              <a:t>, and decreased </a:t>
            </a:r>
            <a:r>
              <a:rPr lang="en-US" sz="2800" dirty="0">
                <a:solidFill>
                  <a:srgbClr val="FFC000"/>
                </a:solidFill>
              </a:rPr>
              <a:t>costs</a:t>
            </a:r>
            <a:endParaRPr lang="en-US" sz="1600" dirty="0">
              <a:solidFill>
                <a:srgbClr val="FFC000"/>
              </a:solidFill>
            </a:endParaRPr>
          </a:p>
          <a:p>
            <a:endParaRPr lang="en-US" sz="4000" dirty="0">
              <a:solidFill>
                <a:schemeClr val="bg1"/>
              </a:solidFill>
            </a:endParaRPr>
          </a:p>
        </p:txBody>
      </p:sp>
    </p:spTree>
    <p:extLst>
      <p:ext uri="{BB962C8B-B14F-4D97-AF65-F5344CB8AC3E}">
        <p14:creationId xmlns:p14="http://schemas.microsoft.com/office/powerpoint/2010/main" val="19937226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Before </a:t>
            </a:r>
            <a:r>
              <a:rPr lang="en-US" sz="4000" b="0" dirty="0" err="1">
                <a:solidFill>
                  <a:schemeClr val="bg1">
                    <a:lumMod val="95000"/>
                  </a:schemeClr>
                </a:solidFill>
                <a:latin typeface="Segoe UI Light" pitchFamily="34" charset="0"/>
              </a:rPr>
              <a:t>ASP.Net</a:t>
            </a:r>
            <a:r>
              <a:rPr lang="en-US" sz="4000" b="0" dirty="0">
                <a:solidFill>
                  <a:schemeClr val="bg1">
                    <a:lumMod val="95000"/>
                  </a:schemeClr>
                </a:solidFill>
                <a:latin typeface="Segoe UI Light" pitchFamily="34" charset="0"/>
              </a:rPr>
              <a:t> Core let’s </a:t>
            </a:r>
            <a:r>
              <a:rPr lang="en-US" sz="4000" b="0" dirty="0" err="1">
                <a:solidFill>
                  <a:schemeClr val="bg1">
                    <a:lumMod val="95000"/>
                  </a:schemeClr>
                </a:solidFill>
                <a:latin typeface="Segoe UI Light" pitchFamily="34" charset="0"/>
              </a:rPr>
              <a:t>See</a:t>
            </a:r>
            <a:r>
              <a:rPr lang="en-US" sz="4000" dirty="0" err="1">
                <a:solidFill>
                  <a:srgbClr val="FFC000"/>
                </a:solidFill>
                <a:latin typeface="Segoe UI Light" pitchFamily="34" charset="0"/>
              </a:rPr>
              <a:t>.Net</a:t>
            </a:r>
            <a:r>
              <a:rPr lang="en-US" sz="4000" dirty="0">
                <a:solidFill>
                  <a:srgbClr val="FFC000"/>
                </a:solidFill>
                <a:latin typeface="Segoe UI Light" pitchFamily="34" charset="0"/>
              </a:rPr>
              <a:t> Core</a:t>
            </a:r>
          </a:p>
        </p:txBody>
      </p:sp>
    </p:spTree>
    <p:extLst>
      <p:ext uri="{BB962C8B-B14F-4D97-AF65-F5344CB8AC3E}">
        <p14:creationId xmlns:p14="http://schemas.microsoft.com/office/powerpoint/2010/main" val="1227619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C3687-4BB9-475D-86C0-08AE5231B849}"/>
              </a:ext>
            </a:extLst>
          </p:cNvPr>
          <p:cNvSpPr txBox="1"/>
          <p:nvPr/>
        </p:nvSpPr>
        <p:spPr>
          <a:xfrm>
            <a:off x="431547" y="365760"/>
            <a:ext cx="11325729"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Let’s Understand dotnet code with simple application</a:t>
            </a:r>
          </a:p>
        </p:txBody>
      </p:sp>
      <p:pic>
        <p:nvPicPr>
          <p:cNvPr id="3" name="Picture 2">
            <a:extLst>
              <a:ext uri="{FF2B5EF4-FFF2-40B4-BE49-F238E27FC236}">
                <a16:creationId xmlns:a16="http://schemas.microsoft.com/office/drawing/2014/main" id="{736EAA50-919D-4DB9-90B6-3EBE8A064C9B}"/>
              </a:ext>
            </a:extLst>
          </p:cNvPr>
          <p:cNvPicPr>
            <a:picLocks noChangeAspect="1"/>
          </p:cNvPicPr>
          <p:nvPr/>
        </p:nvPicPr>
        <p:blipFill>
          <a:blip r:embed="rId2"/>
          <a:stretch>
            <a:fillRect/>
          </a:stretch>
        </p:blipFill>
        <p:spPr>
          <a:xfrm>
            <a:off x="431547" y="1520700"/>
            <a:ext cx="6597524" cy="3614601"/>
          </a:xfrm>
          <a:prstGeom prst="rect">
            <a:avLst/>
          </a:prstGeom>
        </p:spPr>
      </p:pic>
      <p:sp>
        <p:nvSpPr>
          <p:cNvPr id="4" name="TextBox 3">
            <a:extLst>
              <a:ext uri="{FF2B5EF4-FFF2-40B4-BE49-F238E27FC236}">
                <a16:creationId xmlns:a16="http://schemas.microsoft.com/office/drawing/2014/main" id="{EB3EE658-DD70-4DEF-99DA-05C3606EDC43}"/>
              </a:ext>
            </a:extLst>
          </p:cNvPr>
          <p:cNvSpPr txBox="1"/>
          <p:nvPr/>
        </p:nvSpPr>
        <p:spPr>
          <a:xfrm>
            <a:off x="7785463" y="2259874"/>
            <a:ext cx="2265044"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Open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Command</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prompt</a:t>
            </a:r>
          </a:p>
        </p:txBody>
      </p:sp>
    </p:spTree>
    <p:extLst>
      <p:ext uri="{BB962C8B-B14F-4D97-AF65-F5344CB8AC3E}">
        <p14:creationId xmlns:p14="http://schemas.microsoft.com/office/powerpoint/2010/main" val="23085391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7BB3F2-7B4D-4D00-BBA2-9E74BDF997BC}"/>
              </a:ext>
            </a:extLst>
          </p:cNvPr>
          <p:cNvPicPr>
            <a:picLocks noChangeAspect="1"/>
          </p:cNvPicPr>
          <p:nvPr/>
        </p:nvPicPr>
        <p:blipFill>
          <a:blip r:embed="rId2"/>
          <a:stretch>
            <a:fillRect/>
          </a:stretch>
        </p:blipFill>
        <p:spPr>
          <a:xfrm>
            <a:off x="386896" y="126275"/>
            <a:ext cx="9050698" cy="6496594"/>
          </a:xfrm>
          <a:prstGeom prst="rect">
            <a:avLst/>
          </a:prstGeom>
        </p:spPr>
      </p:pic>
      <p:cxnSp>
        <p:nvCxnSpPr>
          <p:cNvPr id="4" name="Straight Connector 3">
            <a:extLst>
              <a:ext uri="{FF2B5EF4-FFF2-40B4-BE49-F238E27FC236}">
                <a16:creationId xmlns:a16="http://schemas.microsoft.com/office/drawing/2014/main" id="{F45260AE-A34F-40B8-B29D-93E9E822480B}"/>
              </a:ext>
            </a:extLst>
          </p:cNvPr>
          <p:cNvCxnSpPr/>
          <p:nvPr/>
        </p:nvCxnSpPr>
        <p:spPr>
          <a:xfrm>
            <a:off x="4245429" y="914400"/>
            <a:ext cx="184898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388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550DCE-2BDA-479A-ADC0-D8FFA5702F97}"/>
              </a:ext>
            </a:extLst>
          </p:cNvPr>
          <p:cNvPicPr>
            <a:picLocks noChangeAspect="1"/>
          </p:cNvPicPr>
          <p:nvPr/>
        </p:nvPicPr>
        <p:blipFill>
          <a:blip r:embed="rId2"/>
          <a:stretch>
            <a:fillRect/>
          </a:stretch>
        </p:blipFill>
        <p:spPr>
          <a:xfrm>
            <a:off x="572088" y="297997"/>
            <a:ext cx="6532517" cy="5475786"/>
          </a:xfrm>
          <a:prstGeom prst="rect">
            <a:avLst/>
          </a:prstGeom>
        </p:spPr>
      </p:pic>
    </p:spTree>
    <p:extLst>
      <p:ext uri="{BB962C8B-B14F-4D97-AF65-F5344CB8AC3E}">
        <p14:creationId xmlns:p14="http://schemas.microsoft.com/office/powerpoint/2010/main" val="17379418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8E298D-7A83-4E43-A6F4-40347BCA0D79}"/>
              </a:ext>
            </a:extLst>
          </p:cNvPr>
          <p:cNvPicPr>
            <a:picLocks noChangeAspect="1"/>
          </p:cNvPicPr>
          <p:nvPr/>
        </p:nvPicPr>
        <p:blipFill>
          <a:blip r:embed="rId2"/>
          <a:stretch>
            <a:fillRect/>
          </a:stretch>
        </p:blipFill>
        <p:spPr>
          <a:xfrm>
            <a:off x="435474" y="1303564"/>
            <a:ext cx="10188172" cy="5253990"/>
          </a:xfrm>
          <a:prstGeom prst="rect">
            <a:avLst/>
          </a:prstGeom>
        </p:spPr>
      </p:pic>
      <p:sp>
        <p:nvSpPr>
          <p:cNvPr id="3" name="TextBox 2">
            <a:extLst>
              <a:ext uri="{FF2B5EF4-FFF2-40B4-BE49-F238E27FC236}">
                <a16:creationId xmlns:a16="http://schemas.microsoft.com/office/drawing/2014/main" id="{89DEB50D-1B10-44D5-BB1C-7C3A9F8E7905}"/>
              </a:ext>
            </a:extLst>
          </p:cNvPr>
          <p:cNvSpPr txBox="1"/>
          <p:nvPr/>
        </p:nvSpPr>
        <p:spPr>
          <a:xfrm>
            <a:off x="574765" y="444137"/>
            <a:ext cx="8927059"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can create any of these projects using dotnet command</a:t>
            </a:r>
          </a:p>
        </p:txBody>
      </p:sp>
    </p:spTree>
    <p:extLst>
      <p:ext uri="{BB962C8B-B14F-4D97-AF65-F5344CB8AC3E}">
        <p14:creationId xmlns:p14="http://schemas.microsoft.com/office/powerpoint/2010/main" val="23273564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90A3FE-24AE-480E-9FB2-997D65D7C19D}"/>
              </a:ext>
            </a:extLst>
          </p:cNvPr>
          <p:cNvPicPr>
            <a:picLocks noChangeAspect="1"/>
          </p:cNvPicPr>
          <p:nvPr/>
        </p:nvPicPr>
        <p:blipFill>
          <a:blip r:embed="rId2"/>
          <a:stretch>
            <a:fillRect/>
          </a:stretch>
        </p:blipFill>
        <p:spPr>
          <a:xfrm>
            <a:off x="285387" y="1158240"/>
            <a:ext cx="10237055" cy="5556068"/>
          </a:xfrm>
          <a:prstGeom prst="rect">
            <a:avLst/>
          </a:prstGeom>
        </p:spPr>
      </p:pic>
      <p:sp>
        <p:nvSpPr>
          <p:cNvPr id="3" name="TextBox 2">
            <a:extLst>
              <a:ext uri="{FF2B5EF4-FFF2-40B4-BE49-F238E27FC236}">
                <a16:creationId xmlns:a16="http://schemas.microsoft.com/office/drawing/2014/main" id="{61012EA3-2051-4B16-9DE3-8B4C82F4B660}"/>
              </a:ext>
            </a:extLst>
          </p:cNvPr>
          <p:cNvSpPr txBox="1"/>
          <p:nvPr/>
        </p:nvSpPr>
        <p:spPr>
          <a:xfrm>
            <a:off x="522515" y="391886"/>
            <a:ext cx="772814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created new console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applicaiton</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770625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 name="Title 1"/>
          <p:cNvSpPr txBox="1">
            <a:spLocks/>
          </p:cNvSpPr>
          <p:nvPr/>
        </p:nvSpPr>
        <p:spPr>
          <a:xfrm>
            <a:off x="633181" y="895"/>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r>
              <a:rPr lang="en-US" sz="4799" b="1" dirty="0">
                <a:solidFill>
                  <a:schemeClr val="bg1"/>
                </a:solidFill>
              </a:rPr>
              <a:t>What is MVC?</a:t>
            </a:r>
          </a:p>
          <a:p>
            <a:pPr algn="ctr"/>
            <a:endParaRPr lang="en-US" sz="4799" b="1" dirty="0">
              <a:solidFill>
                <a:schemeClr val="bg1"/>
              </a:solidFill>
            </a:endParaRPr>
          </a:p>
        </p:txBody>
      </p:sp>
      <p:sp>
        <p:nvSpPr>
          <p:cNvPr id="5" name="Title 1">
            <a:extLst>
              <a:ext uri="{FF2B5EF4-FFF2-40B4-BE49-F238E27FC236}">
                <a16:creationId xmlns:a16="http://schemas.microsoft.com/office/drawing/2014/main" id="{6C533655-BE88-4C50-9805-4F8EEA1A8BD5}"/>
              </a:ext>
            </a:extLst>
          </p:cNvPr>
          <p:cNvSpPr txBox="1">
            <a:spLocks/>
          </p:cNvSpPr>
          <p:nvPr/>
        </p:nvSpPr>
        <p:spPr>
          <a:xfrm>
            <a:off x="633181" y="1236087"/>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endParaRPr lang="en-US" sz="4799" b="1" dirty="0">
              <a:solidFill>
                <a:schemeClr val="bg1"/>
              </a:solidFill>
            </a:endParaRPr>
          </a:p>
        </p:txBody>
      </p:sp>
    </p:spTree>
    <p:extLst>
      <p:ext uri="{BB962C8B-B14F-4D97-AF65-F5344CB8AC3E}">
        <p14:creationId xmlns:p14="http://schemas.microsoft.com/office/powerpoint/2010/main" val="3251069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BDFAB5-2AF1-4187-AD8C-1FD5F620CE13}"/>
              </a:ext>
            </a:extLst>
          </p:cNvPr>
          <p:cNvPicPr>
            <a:picLocks noChangeAspect="1"/>
          </p:cNvPicPr>
          <p:nvPr/>
        </p:nvPicPr>
        <p:blipFill>
          <a:blip r:embed="rId2"/>
          <a:stretch>
            <a:fillRect/>
          </a:stretch>
        </p:blipFill>
        <p:spPr>
          <a:xfrm>
            <a:off x="286202" y="180702"/>
            <a:ext cx="7211878" cy="6421707"/>
          </a:xfrm>
          <a:prstGeom prst="rect">
            <a:avLst/>
          </a:prstGeom>
        </p:spPr>
      </p:pic>
      <p:sp>
        <p:nvSpPr>
          <p:cNvPr id="3" name="TextBox 2">
            <a:extLst>
              <a:ext uri="{FF2B5EF4-FFF2-40B4-BE49-F238E27FC236}">
                <a16:creationId xmlns:a16="http://schemas.microsoft.com/office/drawing/2014/main" id="{F250ED46-3FB9-44F4-A925-78D92C7FFBDE}"/>
              </a:ext>
            </a:extLst>
          </p:cNvPr>
          <p:cNvSpPr txBox="1"/>
          <p:nvPr/>
        </p:nvSpPr>
        <p:spPr>
          <a:xfrm>
            <a:off x="7837714" y="1985555"/>
            <a:ext cx="3605349" cy="2462213"/>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got new project with very simple project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its running </a:t>
            </a:r>
          </a:p>
        </p:txBody>
      </p:sp>
    </p:spTree>
    <p:extLst>
      <p:ext uri="{BB962C8B-B14F-4D97-AF65-F5344CB8AC3E}">
        <p14:creationId xmlns:p14="http://schemas.microsoft.com/office/powerpoint/2010/main" val="27317929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4FAEE7-7AD7-4CFE-9BFA-C77D61559597}"/>
              </a:ext>
            </a:extLst>
          </p:cNvPr>
          <p:cNvPicPr>
            <a:picLocks noChangeAspect="1"/>
          </p:cNvPicPr>
          <p:nvPr/>
        </p:nvPicPr>
        <p:blipFill>
          <a:blip r:embed="rId2"/>
          <a:stretch>
            <a:fillRect/>
          </a:stretch>
        </p:blipFill>
        <p:spPr>
          <a:xfrm>
            <a:off x="223201" y="281531"/>
            <a:ext cx="7450675" cy="2108972"/>
          </a:xfrm>
          <a:prstGeom prst="rect">
            <a:avLst/>
          </a:prstGeom>
        </p:spPr>
      </p:pic>
      <p:pic>
        <p:nvPicPr>
          <p:cNvPr id="3" name="Picture 2">
            <a:extLst>
              <a:ext uri="{FF2B5EF4-FFF2-40B4-BE49-F238E27FC236}">
                <a16:creationId xmlns:a16="http://schemas.microsoft.com/office/drawing/2014/main" id="{B56E5D57-A7BC-4F32-BE5E-776E69B790F8}"/>
              </a:ext>
            </a:extLst>
          </p:cNvPr>
          <p:cNvPicPr>
            <a:picLocks noChangeAspect="1"/>
          </p:cNvPicPr>
          <p:nvPr/>
        </p:nvPicPr>
        <p:blipFill>
          <a:blip r:embed="rId3"/>
          <a:stretch>
            <a:fillRect/>
          </a:stretch>
        </p:blipFill>
        <p:spPr>
          <a:xfrm>
            <a:off x="536302" y="3065145"/>
            <a:ext cx="7667625" cy="3105150"/>
          </a:xfrm>
          <a:prstGeom prst="rect">
            <a:avLst/>
          </a:prstGeom>
        </p:spPr>
      </p:pic>
      <p:sp>
        <p:nvSpPr>
          <p:cNvPr id="4" name="TextBox 3">
            <a:extLst>
              <a:ext uri="{FF2B5EF4-FFF2-40B4-BE49-F238E27FC236}">
                <a16:creationId xmlns:a16="http://schemas.microsoft.com/office/drawing/2014/main" id="{FC33A1E8-C63D-41C6-99BA-4586A67B08C4}"/>
              </a:ext>
            </a:extLst>
          </p:cNvPr>
          <p:cNvSpPr txBox="1"/>
          <p:nvPr/>
        </p:nvSpPr>
        <p:spPr>
          <a:xfrm>
            <a:off x="8399417" y="1110343"/>
            <a:ext cx="2908681"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 very simple</a:t>
            </a:r>
          </a:p>
          <a:p>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csproj</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file </a:t>
            </a:r>
          </a:p>
        </p:txBody>
      </p:sp>
    </p:spTree>
    <p:extLst>
      <p:ext uri="{BB962C8B-B14F-4D97-AF65-F5344CB8AC3E}">
        <p14:creationId xmlns:p14="http://schemas.microsoft.com/office/powerpoint/2010/main" val="21558353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A7F6EA-560E-43BC-9EC4-D171B88EF585}"/>
              </a:ext>
            </a:extLst>
          </p:cNvPr>
          <p:cNvPicPr>
            <a:picLocks noChangeAspect="1"/>
          </p:cNvPicPr>
          <p:nvPr/>
        </p:nvPicPr>
        <p:blipFill>
          <a:blip r:embed="rId2"/>
          <a:stretch>
            <a:fillRect/>
          </a:stretch>
        </p:blipFill>
        <p:spPr>
          <a:xfrm>
            <a:off x="275726" y="1371055"/>
            <a:ext cx="11570440" cy="3488328"/>
          </a:xfrm>
          <a:prstGeom prst="rect">
            <a:avLst/>
          </a:prstGeom>
        </p:spPr>
      </p:pic>
      <p:sp>
        <p:nvSpPr>
          <p:cNvPr id="3" name="TextBox 2">
            <a:extLst>
              <a:ext uri="{FF2B5EF4-FFF2-40B4-BE49-F238E27FC236}">
                <a16:creationId xmlns:a16="http://schemas.microsoft.com/office/drawing/2014/main" id="{F204A802-9FDE-47FB-899A-1044D6B26529}"/>
              </a:ext>
            </a:extLst>
          </p:cNvPr>
          <p:cNvSpPr txBox="1"/>
          <p:nvPr/>
        </p:nvSpPr>
        <p:spPr>
          <a:xfrm>
            <a:off x="1149531" y="666206"/>
            <a:ext cx="692657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Adding new package using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npm</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8941666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50A2C5-64D5-42A5-A1CE-DB415F4928D0}"/>
              </a:ext>
            </a:extLst>
          </p:cNvPr>
          <p:cNvPicPr>
            <a:picLocks noChangeAspect="1"/>
          </p:cNvPicPr>
          <p:nvPr/>
        </p:nvPicPr>
        <p:blipFill>
          <a:blip r:embed="rId2"/>
          <a:stretch>
            <a:fillRect/>
          </a:stretch>
        </p:blipFill>
        <p:spPr>
          <a:xfrm>
            <a:off x="229325" y="1038633"/>
            <a:ext cx="10251436" cy="5636487"/>
          </a:xfrm>
          <a:prstGeom prst="rect">
            <a:avLst/>
          </a:prstGeom>
        </p:spPr>
      </p:pic>
      <p:sp>
        <p:nvSpPr>
          <p:cNvPr id="3" name="TextBox 2">
            <a:extLst>
              <a:ext uri="{FF2B5EF4-FFF2-40B4-BE49-F238E27FC236}">
                <a16:creationId xmlns:a16="http://schemas.microsoft.com/office/drawing/2014/main" id="{BDA80EAA-B484-4CF0-9634-4CD6375A6B71}"/>
              </a:ext>
            </a:extLst>
          </p:cNvPr>
          <p:cNvSpPr txBox="1"/>
          <p:nvPr/>
        </p:nvSpPr>
        <p:spPr>
          <a:xfrm>
            <a:off x="522515" y="423080"/>
            <a:ext cx="10614444" cy="615553"/>
          </a:xfrm>
          <a:prstGeom prst="rect">
            <a:avLst/>
          </a:prstGeom>
          <a:noFill/>
        </p:spPr>
        <p:txBody>
          <a:bodyPr wrap="none" lIns="0" tIns="0" rIns="0" bIns="0" rtlCol="0">
            <a:spAutoFit/>
          </a:bodyPr>
          <a:lstStyle/>
          <a:p>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Csproj</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file will get changed and package is added</a:t>
            </a:r>
          </a:p>
        </p:txBody>
      </p:sp>
    </p:spTree>
    <p:extLst>
      <p:ext uri="{BB962C8B-B14F-4D97-AF65-F5344CB8AC3E}">
        <p14:creationId xmlns:p14="http://schemas.microsoft.com/office/powerpoint/2010/main" val="22712510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DB1244-C3A3-4B50-9AA7-D42E04EB9C4B}"/>
              </a:ext>
            </a:extLst>
          </p:cNvPr>
          <p:cNvPicPr>
            <a:picLocks noChangeAspect="1"/>
          </p:cNvPicPr>
          <p:nvPr/>
        </p:nvPicPr>
        <p:blipFill>
          <a:blip r:embed="rId2"/>
          <a:stretch>
            <a:fillRect/>
          </a:stretch>
        </p:blipFill>
        <p:spPr>
          <a:xfrm>
            <a:off x="262117" y="144779"/>
            <a:ext cx="9953991" cy="5994763"/>
          </a:xfrm>
          <a:prstGeom prst="rect">
            <a:avLst/>
          </a:prstGeom>
        </p:spPr>
      </p:pic>
    </p:spTree>
    <p:extLst>
      <p:ext uri="{BB962C8B-B14F-4D97-AF65-F5344CB8AC3E}">
        <p14:creationId xmlns:p14="http://schemas.microsoft.com/office/powerpoint/2010/main" val="2609081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5C2B88-875B-4CD5-A762-0E8FEF1F096E}"/>
              </a:ext>
            </a:extLst>
          </p:cNvPr>
          <p:cNvPicPr>
            <a:picLocks noChangeAspect="1"/>
          </p:cNvPicPr>
          <p:nvPr/>
        </p:nvPicPr>
        <p:blipFill>
          <a:blip r:embed="rId2"/>
          <a:stretch>
            <a:fillRect/>
          </a:stretch>
        </p:blipFill>
        <p:spPr>
          <a:xfrm>
            <a:off x="383766" y="252548"/>
            <a:ext cx="8351900" cy="4685212"/>
          </a:xfrm>
          <a:prstGeom prst="rect">
            <a:avLst/>
          </a:prstGeom>
        </p:spPr>
      </p:pic>
    </p:spTree>
    <p:extLst>
      <p:ext uri="{BB962C8B-B14F-4D97-AF65-F5344CB8AC3E}">
        <p14:creationId xmlns:p14="http://schemas.microsoft.com/office/powerpoint/2010/main" val="27237501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482B84-F94A-4F4D-ABEE-8C1C9B9F0C5D}"/>
              </a:ext>
            </a:extLst>
          </p:cNvPr>
          <p:cNvPicPr>
            <a:picLocks noChangeAspect="1"/>
          </p:cNvPicPr>
          <p:nvPr/>
        </p:nvPicPr>
        <p:blipFill>
          <a:blip r:embed="rId2"/>
          <a:stretch>
            <a:fillRect/>
          </a:stretch>
        </p:blipFill>
        <p:spPr>
          <a:xfrm>
            <a:off x="440780" y="168183"/>
            <a:ext cx="10109890" cy="4991645"/>
          </a:xfrm>
          <a:prstGeom prst="rect">
            <a:avLst/>
          </a:prstGeom>
        </p:spPr>
      </p:pic>
    </p:spTree>
    <p:extLst>
      <p:ext uri="{BB962C8B-B14F-4D97-AF65-F5344CB8AC3E}">
        <p14:creationId xmlns:p14="http://schemas.microsoft.com/office/powerpoint/2010/main" val="16045095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56C339-CB5C-4819-8240-0278AAE5AE33}"/>
              </a:ext>
            </a:extLst>
          </p:cNvPr>
          <p:cNvPicPr>
            <a:picLocks noChangeAspect="1"/>
          </p:cNvPicPr>
          <p:nvPr/>
        </p:nvPicPr>
        <p:blipFill>
          <a:blip r:embed="rId2"/>
          <a:stretch>
            <a:fillRect/>
          </a:stretch>
        </p:blipFill>
        <p:spPr>
          <a:xfrm>
            <a:off x="250416" y="234178"/>
            <a:ext cx="10348092" cy="6440942"/>
          </a:xfrm>
          <a:prstGeom prst="rect">
            <a:avLst/>
          </a:prstGeom>
        </p:spPr>
      </p:pic>
    </p:spTree>
    <p:extLst>
      <p:ext uri="{BB962C8B-B14F-4D97-AF65-F5344CB8AC3E}">
        <p14:creationId xmlns:p14="http://schemas.microsoft.com/office/powerpoint/2010/main" val="8100967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913078-70A2-4E18-881C-1D2AEF8171B2}"/>
              </a:ext>
            </a:extLst>
          </p:cNvPr>
          <p:cNvPicPr>
            <a:picLocks noChangeAspect="1"/>
          </p:cNvPicPr>
          <p:nvPr/>
        </p:nvPicPr>
        <p:blipFill>
          <a:blip r:embed="rId2"/>
          <a:stretch>
            <a:fillRect/>
          </a:stretch>
        </p:blipFill>
        <p:spPr>
          <a:xfrm>
            <a:off x="506910" y="234859"/>
            <a:ext cx="8415021" cy="5926071"/>
          </a:xfrm>
          <a:prstGeom prst="rect">
            <a:avLst/>
          </a:prstGeom>
        </p:spPr>
      </p:pic>
    </p:spTree>
    <p:extLst>
      <p:ext uri="{BB962C8B-B14F-4D97-AF65-F5344CB8AC3E}">
        <p14:creationId xmlns:p14="http://schemas.microsoft.com/office/powerpoint/2010/main" val="4795527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D49068-F8D9-4BB3-B564-58885DD34C86}"/>
              </a:ext>
            </a:extLst>
          </p:cNvPr>
          <p:cNvPicPr>
            <a:picLocks noChangeAspect="1"/>
          </p:cNvPicPr>
          <p:nvPr/>
        </p:nvPicPr>
        <p:blipFill>
          <a:blip r:embed="rId2"/>
          <a:stretch>
            <a:fillRect/>
          </a:stretch>
        </p:blipFill>
        <p:spPr>
          <a:xfrm>
            <a:off x="212860" y="189683"/>
            <a:ext cx="10744200" cy="6191250"/>
          </a:xfrm>
          <a:prstGeom prst="rect">
            <a:avLst/>
          </a:prstGeom>
        </p:spPr>
      </p:pic>
    </p:spTree>
    <p:extLst>
      <p:ext uri="{BB962C8B-B14F-4D97-AF65-F5344CB8AC3E}">
        <p14:creationId xmlns:p14="http://schemas.microsoft.com/office/powerpoint/2010/main" val="30897382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2" name="Blue Welcome shape"/>
          <p:cNvSpPr/>
          <p:nvPr/>
        </p:nvSpPr>
        <p:spPr bwMode="auto">
          <a:xfrm>
            <a:off x="259695" y="228600"/>
            <a:ext cx="11669425" cy="2149521"/>
          </a:xfrm>
          <a:prstGeom prst="rect">
            <a:avLst/>
          </a:prstGeom>
          <a:solidFill>
            <a:srgbClr val="00AEE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6" name="Presentation Title Rectangle"/>
          <p:cNvSpPr txBox="1">
            <a:spLocks/>
          </p:cNvSpPr>
          <p:nvPr/>
        </p:nvSpPr>
        <p:spPr>
          <a:xfrm>
            <a:off x="259695" y="384375"/>
            <a:ext cx="7254378" cy="1536545"/>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sz="5400" b="0" dirty="0">
                <a:solidFill>
                  <a:schemeClr val="bg1">
                    <a:lumMod val="95000"/>
                  </a:schemeClr>
                </a:solidFill>
                <a:latin typeface="Segoe UI Light" pitchFamily="34" charset="0"/>
              </a:rPr>
              <a:t>Why MVC ?</a:t>
            </a:r>
          </a:p>
        </p:txBody>
      </p:sp>
      <p:pic>
        <p:nvPicPr>
          <p:cNvPr id="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115" y="2455592"/>
            <a:ext cx="6228146" cy="423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57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D05D0E-0B64-4932-845D-3DE81D7F4B3B}"/>
              </a:ext>
            </a:extLst>
          </p:cNvPr>
          <p:cNvPicPr>
            <a:picLocks noChangeAspect="1"/>
          </p:cNvPicPr>
          <p:nvPr/>
        </p:nvPicPr>
        <p:blipFill>
          <a:blip r:embed="rId2"/>
          <a:stretch>
            <a:fillRect/>
          </a:stretch>
        </p:blipFill>
        <p:spPr>
          <a:xfrm>
            <a:off x="296816" y="126818"/>
            <a:ext cx="9191625" cy="5219700"/>
          </a:xfrm>
          <a:prstGeom prst="rect">
            <a:avLst/>
          </a:prstGeom>
        </p:spPr>
      </p:pic>
      <p:sp>
        <p:nvSpPr>
          <p:cNvPr id="3" name="TextBox 2">
            <a:extLst>
              <a:ext uri="{FF2B5EF4-FFF2-40B4-BE49-F238E27FC236}">
                <a16:creationId xmlns:a16="http://schemas.microsoft.com/office/drawing/2014/main" id="{2370591C-05F7-4007-A0C1-8C707CF71610}"/>
              </a:ext>
            </a:extLst>
          </p:cNvPr>
          <p:cNvSpPr txBox="1"/>
          <p:nvPr/>
        </p:nvSpPr>
        <p:spPr>
          <a:xfrm>
            <a:off x="130628" y="5346518"/>
            <a:ext cx="7852138" cy="984885"/>
          </a:xfrm>
          <a:prstGeom prst="rect">
            <a:avLst/>
          </a:prstGeom>
          <a:noFill/>
        </p:spPr>
        <p:txBody>
          <a:bodyPr wrap="square" lIns="0" tIns="0" rIns="0" bIns="0" rtlCol="0">
            <a:spAutoFit/>
          </a:bodyPr>
          <a:lstStyle/>
          <a:p>
            <a:pPr algn="ctr"/>
            <a:r>
              <a:rPr lang="en-IN" sz="3200" dirty="0">
                <a:solidFill>
                  <a:srgbClr val="FF0000"/>
                </a:solidFill>
                <a:latin typeface="Segoe UI Light" pitchFamily="34" charset="0"/>
              </a:rPr>
              <a:t>For any request that comes in just write out </a:t>
            </a:r>
            <a:r>
              <a:rPr lang="en-IN" sz="3200" dirty="0" err="1">
                <a:solidFill>
                  <a:srgbClr val="FF0000"/>
                </a:solidFill>
                <a:latin typeface="Segoe UI Light" pitchFamily="34" charset="0"/>
              </a:rPr>
              <a:t>helloworld</a:t>
            </a:r>
            <a:endParaRPr lang="en-IN" sz="3200" dirty="0">
              <a:solidFill>
                <a:srgbClr val="FF0000"/>
              </a:solidFill>
              <a:latin typeface="Segoe UI Light" pitchFamily="34" charset="0"/>
            </a:endParaRPr>
          </a:p>
        </p:txBody>
      </p:sp>
      <p:cxnSp>
        <p:nvCxnSpPr>
          <p:cNvPr id="5" name="Straight Connector 4">
            <a:extLst>
              <a:ext uri="{FF2B5EF4-FFF2-40B4-BE49-F238E27FC236}">
                <a16:creationId xmlns:a16="http://schemas.microsoft.com/office/drawing/2014/main" id="{177859D8-F466-40B4-B597-6E6D2BEA0C9F}"/>
              </a:ext>
            </a:extLst>
          </p:cNvPr>
          <p:cNvCxnSpPr/>
          <p:nvPr/>
        </p:nvCxnSpPr>
        <p:spPr>
          <a:xfrm flipH="1">
            <a:off x="3331029" y="4127863"/>
            <a:ext cx="1240971" cy="11234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726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099D9A-7B0B-4B6F-8DE7-2B8B9A372D49}"/>
              </a:ext>
            </a:extLst>
          </p:cNvPr>
          <p:cNvPicPr>
            <a:picLocks noChangeAspect="1"/>
          </p:cNvPicPr>
          <p:nvPr/>
        </p:nvPicPr>
        <p:blipFill rotWithShape="1">
          <a:blip r:embed="rId2"/>
          <a:srcRect l="30651" r="20158" b="41708"/>
          <a:stretch/>
        </p:blipFill>
        <p:spPr>
          <a:xfrm>
            <a:off x="404948" y="276885"/>
            <a:ext cx="8250643" cy="5496897"/>
          </a:xfrm>
          <a:prstGeom prst="rect">
            <a:avLst/>
          </a:prstGeom>
        </p:spPr>
      </p:pic>
    </p:spTree>
    <p:extLst>
      <p:ext uri="{BB962C8B-B14F-4D97-AF65-F5344CB8AC3E}">
        <p14:creationId xmlns:p14="http://schemas.microsoft.com/office/powerpoint/2010/main" val="215142170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14CBDD-2FAD-4D52-BFEF-702D04836C2C}"/>
              </a:ext>
            </a:extLst>
          </p:cNvPr>
          <p:cNvPicPr>
            <a:picLocks noChangeAspect="1"/>
          </p:cNvPicPr>
          <p:nvPr/>
        </p:nvPicPr>
        <p:blipFill>
          <a:blip r:embed="rId2"/>
          <a:stretch>
            <a:fillRect/>
          </a:stretch>
        </p:blipFill>
        <p:spPr>
          <a:xfrm>
            <a:off x="323214" y="119879"/>
            <a:ext cx="6576930" cy="3616098"/>
          </a:xfrm>
          <a:prstGeom prst="rect">
            <a:avLst/>
          </a:prstGeom>
        </p:spPr>
      </p:pic>
      <p:sp>
        <p:nvSpPr>
          <p:cNvPr id="3" name="TextBox 2">
            <a:extLst>
              <a:ext uri="{FF2B5EF4-FFF2-40B4-BE49-F238E27FC236}">
                <a16:creationId xmlns:a16="http://schemas.microsoft.com/office/drawing/2014/main" id="{2E8F3E8A-2F26-41E8-9874-44C1A2C089EC}"/>
              </a:ext>
            </a:extLst>
          </p:cNvPr>
          <p:cNvSpPr txBox="1"/>
          <p:nvPr/>
        </p:nvSpPr>
        <p:spPr>
          <a:xfrm>
            <a:off x="548640" y="4193177"/>
            <a:ext cx="10174708"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Even if you check view source this is just text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Which we are returning – No html page till now</a:t>
            </a:r>
          </a:p>
        </p:txBody>
      </p:sp>
    </p:spTree>
    <p:extLst>
      <p:ext uri="{BB962C8B-B14F-4D97-AF65-F5344CB8AC3E}">
        <p14:creationId xmlns:p14="http://schemas.microsoft.com/office/powerpoint/2010/main" val="24934796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0E3219-687A-44C9-BEFF-402A5E6CD7F2}"/>
              </a:ext>
            </a:extLst>
          </p:cNvPr>
          <p:cNvPicPr>
            <a:picLocks noChangeAspect="1"/>
          </p:cNvPicPr>
          <p:nvPr/>
        </p:nvPicPr>
        <p:blipFill>
          <a:blip r:embed="rId2"/>
          <a:stretch>
            <a:fillRect/>
          </a:stretch>
        </p:blipFill>
        <p:spPr>
          <a:xfrm>
            <a:off x="452210" y="228464"/>
            <a:ext cx="9516457" cy="5937205"/>
          </a:xfrm>
          <a:prstGeom prst="rect">
            <a:avLst/>
          </a:prstGeom>
        </p:spPr>
      </p:pic>
    </p:spTree>
    <p:extLst>
      <p:ext uri="{BB962C8B-B14F-4D97-AF65-F5344CB8AC3E}">
        <p14:creationId xmlns:p14="http://schemas.microsoft.com/office/powerpoint/2010/main" val="14300597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86E65E-51E4-4FDF-B5EC-DB0F709F66D9}"/>
              </a:ext>
            </a:extLst>
          </p:cNvPr>
          <p:cNvPicPr>
            <a:picLocks noChangeAspect="1"/>
          </p:cNvPicPr>
          <p:nvPr/>
        </p:nvPicPr>
        <p:blipFill>
          <a:blip r:embed="rId2"/>
          <a:stretch>
            <a:fillRect/>
          </a:stretch>
        </p:blipFill>
        <p:spPr>
          <a:xfrm>
            <a:off x="333555" y="295275"/>
            <a:ext cx="11443753" cy="4302851"/>
          </a:xfrm>
          <a:prstGeom prst="rect">
            <a:avLst/>
          </a:prstGeom>
        </p:spPr>
      </p:pic>
    </p:spTree>
    <p:extLst>
      <p:ext uri="{BB962C8B-B14F-4D97-AF65-F5344CB8AC3E}">
        <p14:creationId xmlns:p14="http://schemas.microsoft.com/office/powerpoint/2010/main" val="289907615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2BFFFD-DF3F-4205-AA26-AED0789FC0C6}"/>
              </a:ext>
            </a:extLst>
          </p:cNvPr>
          <p:cNvPicPr>
            <a:picLocks noChangeAspect="1"/>
          </p:cNvPicPr>
          <p:nvPr/>
        </p:nvPicPr>
        <p:blipFill>
          <a:blip r:embed="rId2"/>
          <a:stretch>
            <a:fillRect/>
          </a:stretch>
        </p:blipFill>
        <p:spPr>
          <a:xfrm>
            <a:off x="133530" y="119743"/>
            <a:ext cx="9356101" cy="5105400"/>
          </a:xfrm>
          <a:prstGeom prst="rect">
            <a:avLst/>
          </a:prstGeom>
        </p:spPr>
      </p:pic>
    </p:spTree>
    <p:extLst>
      <p:ext uri="{BB962C8B-B14F-4D97-AF65-F5344CB8AC3E}">
        <p14:creationId xmlns:p14="http://schemas.microsoft.com/office/powerpoint/2010/main" val="22907050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40A9D5-62FF-4C70-B808-5A0D8D5B46B8}"/>
              </a:ext>
            </a:extLst>
          </p:cNvPr>
          <p:cNvPicPr>
            <a:picLocks noChangeAspect="1"/>
          </p:cNvPicPr>
          <p:nvPr/>
        </p:nvPicPr>
        <p:blipFill>
          <a:blip r:embed="rId2"/>
          <a:stretch>
            <a:fillRect/>
          </a:stretch>
        </p:blipFill>
        <p:spPr>
          <a:xfrm>
            <a:off x="497386" y="117430"/>
            <a:ext cx="9286875" cy="5133975"/>
          </a:xfrm>
          <a:prstGeom prst="rect">
            <a:avLst/>
          </a:prstGeom>
        </p:spPr>
      </p:pic>
      <p:sp>
        <p:nvSpPr>
          <p:cNvPr id="3" name="TextBox 2">
            <a:extLst>
              <a:ext uri="{FF2B5EF4-FFF2-40B4-BE49-F238E27FC236}">
                <a16:creationId xmlns:a16="http://schemas.microsoft.com/office/drawing/2014/main" id="{8C77130A-3327-42FE-BE41-7117C4F47CB7}"/>
              </a:ext>
            </a:extLst>
          </p:cNvPr>
          <p:cNvSpPr txBox="1"/>
          <p:nvPr/>
        </p:nvSpPr>
        <p:spPr>
          <a:xfrm>
            <a:off x="979714" y="5251405"/>
            <a:ext cx="2543966" cy="830997"/>
          </a:xfrm>
          <a:prstGeom prst="rect">
            <a:avLst/>
          </a:prstGeom>
          <a:noFill/>
        </p:spPr>
        <p:txBody>
          <a:bodyPr wrap="none" lIns="0" tIns="0" rIns="0" bIns="0" rtlCol="0">
            <a:spAutoFit/>
          </a:bodyPr>
          <a:lstStyle/>
          <a:p>
            <a:r>
              <a:rPr lang="en-IN" sz="54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Ooops</a:t>
            </a:r>
            <a:r>
              <a:rPr lang="en-IN" sz="5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spTree>
    <p:extLst>
      <p:ext uri="{BB962C8B-B14F-4D97-AF65-F5344CB8AC3E}">
        <p14:creationId xmlns:p14="http://schemas.microsoft.com/office/powerpoint/2010/main" val="16698941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991028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863F39-E43E-4853-A605-72C937CC0B5D}"/>
              </a:ext>
            </a:extLst>
          </p:cNvPr>
          <p:cNvPicPr>
            <a:picLocks noChangeAspect="1"/>
          </p:cNvPicPr>
          <p:nvPr/>
        </p:nvPicPr>
        <p:blipFill>
          <a:blip r:embed="rId2"/>
          <a:stretch>
            <a:fillRect/>
          </a:stretch>
        </p:blipFill>
        <p:spPr>
          <a:xfrm>
            <a:off x="5428885" y="766489"/>
            <a:ext cx="6759940" cy="3452814"/>
          </a:xfrm>
          <a:prstGeom prst="rect">
            <a:avLst/>
          </a:prstGeom>
        </p:spPr>
      </p:pic>
      <p:pic>
        <p:nvPicPr>
          <p:cNvPr id="3" name="Picture 2">
            <a:extLst>
              <a:ext uri="{FF2B5EF4-FFF2-40B4-BE49-F238E27FC236}">
                <a16:creationId xmlns:a16="http://schemas.microsoft.com/office/drawing/2014/main" id="{BA58BAEF-6541-4F36-996E-DF4CB21B2FCE}"/>
              </a:ext>
            </a:extLst>
          </p:cNvPr>
          <p:cNvPicPr>
            <a:picLocks noChangeAspect="1"/>
          </p:cNvPicPr>
          <p:nvPr/>
        </p:nvPicPr>
        <p:blipFill>
          <a:blip r:embed="rId3"/>
          <a:stretch>
            <a:fillRect/>
          </a:stretch>
        </p:blipFill>
        <p:spPr>
          <a:xfrm>
            <a:off x="388611" y="253703"/>
            <a:ext cx="4319407" cy="5359991"/>
          </a:xfrm>
          <a:prstGeom prst="rect">
            <a:avLst/>
          </a:prstGeom>
        </p:spPr>
      </p:pic>
      <p:sp>
        <p:nvSpPr>
          <p:cNvPr id="4" name="TextBox 3">
            <a:extLst>
              <a:ext uri="{FF2B5EF4-FFF2-40B4-BE49-F238E27FC236}">
                <a16:creationId xmlns:a16="http://schemas.microsoft.com/office/drawing/2014/main" id="{6B634B2B-7075-4B36-AFCD-5B322EE36B64}"/>
              </a:ext>
            </a:extLst>
          </p:cNvPr>
          <p:cNvSpPr txBox="1"/>
          <p:nvPr/>
        </p:nvSpPr>
        <p:spPr>
          <a:xfrm>
            <a:off x="262315" y="4998141"/>
            <a:ext cx="628152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Move index file into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wwwroot</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24559925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8596CC-38A2-4D0A-879E-B5A558713C5C}"/>
              </a:ext>
            </a:extLst>
          </p:cNvPr>
          <p:cNvSpPr txBox="1"/>
          <p:nvPr/>
        </p:nvSpPr>
        <p:spPr>
          <a:xfrm>
            <a:off x="1476103" y="1058091"/>
            <a:ext cx="8667437"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All your JS, CSS, HTML and font files will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Always go inside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wwwroot</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folder only</a:t>
            </a:r>
          </a:p>
        </p:txBody>
      </p:sp>
    </p:spTree>
    <p:extLst>
      <p:ext uri="{BB962C8B-B14F-4D97-AF65-F5344CB8AC3E}">
        <p14:creationId xmlns:p14="http://schemas.microsoft.com/office/powerpoint/2010/main" val="25984743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pic>
        <p:nvPicPr>
          <p:cNvPr id="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31" y="1078173"/>
            <a:ext cx="8362141" cy="463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43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D026E-0593-4F6E-BB61-2B7B0FA28B86}"/>
              </a:ext>
            </a:extLst>
          </p:cNvPr>
          <p:cNvSpPr txBox="1"/>
          <p:nvPr/>
        </p:nvSpPr>
        <p:spPr>
          <a:xfrm>
            <a:off x="352697" y="300445"/>
            <a:ext cx="979325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To serve html in this directory please add this </a:t>
            </a:r>
          </a:p>
        </p:txBody>
      </p:sp>
      <p:pic>
        <p:nvPicPr>
          <p:cNvPr id="3" name="Picture 2">
            <a:extLst>
              <a:ext uri="{FF2B5EF4-FFF2-40B4-BE49-F238E27FC236}">
                <a16:creationId xmlns:a16="http://schemas.microsoft.com/office/drawing/2014/main" id="{92453E87-1B73-49DE-A2E1-231479717D09}"/>
              </a:ext>
            </a:extLst>
          </p:cNvPr>
          <p:cNvPicPr>
            <a:picLocks noChangeAspect="1"/>
          </p:cNvPicPr>
          <p:nvPr/>
        </p:nvPicPr>
        <p:blipFill>
          <a:blip r:embed="rId2"/>
          <a:stretch>
            <a:fillRect/>
          </a:stretch>
        </p:blipFill>
        <p:spPr>
          <a:xfrm>
            <a:off x="352697" y="1049246"/>
            <a:ext cx="7398665" cy="4759507"/>
          </a:xfrm>
          <a:prstGeom prst="rect">
            <a:avLst/>
          </a:prstGeom>
        </p:spPr>
      </p:pic>
      <p:sp>
        <p:nvSpPr>
          <p:cNvPr id="4" name="TextBox 3">
            <a:extLst>
              <a:ext uri="{FF2B5EF4-FFF2-40B4-BE49-F238E27FC236}">
                <a16:creationId xmlns:a16="http://schemas.microsoft.com/office/drawing/2014/main" id="{2E2A7790-C59D-40BD-9E9B-3EA47C5BB5B8}"/>
              </a:ext>
            </a:extLst>
          </p:cNvPr>
          <p:cNvSpPr txBox="1"/>
          <p:nvPr/>
        </p:nvSpPr>
        <p:spPr>
          <a:xfrm>
            <a:off x="1959429" y="4924697"/>
            <a:ext cx="6970819"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order is important because</a:t>
            </a:r>
          </a:p>
          <a:p>
            <a:r>
              <a:rPr lang="en-IN" sz="4000" dirty="0">
                <a:solidFill>
                  <a:srgbClr val="FF0000"/>
                </a:solidFill>
                <a:latin typeface="Segoe UI Light" pitchFamily="34" charset="0"/>
              </a:rPr>
              <a:t>Middleware</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works based on that</a:t>
            </a:r>
          </a:p>
        </p:txBody>
      </p:sp>
    </p:spTree>
    <p:extLst>
      <p:ext uri="{BB962C8B-B14F-4D97-AF65-F5344CB8AC3E}">
        <p14:creationId xmlns:p14="http://schemas.microsoft.com/office/powerpoint/2010/main" val="179095471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E50E42-6962-4279-9FD3-85B85B71585A}"/>
              </a:ext>
            </a:extLst>
          </p:cNvPr>
          <p:cNvPicPr>
            <a:picLocks noChangeAspect="1"/>
          </p:cNvPicPr>
          <p:nvPr/>
        </p:nvPicPr>
        <p:blipFill>
          <a:blip r:embed="rId2"/>
          <a:stretch>
            <a:fillRect/>
          </a:stretch>
        </p:blipFill>
        <p:spPr>
          <a:xfrm>
            <a:off x="250824" y="478835"/>
            <a:ext cx="6163039" cy="3718197"/>
          </a:xfrm>
          <a:prstGeom prst="rect">
            <a:avLst/>
          </a:prstGeom>
        </p:spPr>
      </p:pic>
      <p:sp>
        <p:nvSpPr>
          <p:cNvPr id="3" name="TextBox 2">
            <a:extLst>
              <a:ext uri="{FF2B5EF4-FFF2-40B4-BE49-F238E27FC236}">
                <a16:creationId xmlns:a16="http://schemas.microsoft.com/office/drawing/2014/main" id="{A7E80E3D-BC0C-46BA-BF8D-B88F83BC63FC}"/>
              </a:ext>
            </a:extLst>
          </p:cNvPr>
          <p:cNvSpPr txBox="1"/>
          <p:nvPr/>
        </p:nvSpPr>
        <p:spPr>
          <a:xfrm>
            <a:off x="250824" y="3581479"/>
            <a:ext cx="823142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index page is visible on base URL</a:t>
            </a:r>
          </a:p>
        </p:txBody>
      </p:sp>
    </p:spTree>
    <p:extLst>
      <p:ext uri="{BB962C8B-B14F-4D97-AF65-F5344CB8AC3E}">
        <p14:creationId xmlns:p14="http://schemas.microsoft.com/office/powerpoint/2010/main" val="255126278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566A07-DEC5-4461-8811-97AA2213ECF3}"/>
              </a:ext>
            </a:extLst>
          </p:cNvPr>
          <p:cNvSpPr txBox="1"/>
          <p:nvPr/>
        </p:nvSpPr>
        <p:spPr>
          <a:xfrm>
            <a:off x="4911634" y="2207623"/>
            <a:ext cx="4204869"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folders like this</a:t>
            </a:r>
          </a:p>
        </p:txBody>
      </p:sp>
      <p:pic>
        <p:nvPicPr>
          <p:cNvPr id="4" name="Picture 3">
            <a:extLst>
              <a:ext uri="{FF2B5EF4-FFF2-40B4-BE49-F238E27FC236}">
                <a16:creationId xmlns:a16="http://schemas.microsoft.com/office/drawing/2014/main" id="{2CF3A112-83FE-4363-BDFC-1F2674E14EEE}"/>
              </a:ext>
            </a:extLst>
          </p:cNvPr>
          <p:cNvPicPr>
            <a:picLocks noChangeAspect="1"/>
          </p:cNvPicPr>
          <p:nvPr/>
        </p:nvPicPr>
        <p:blipFill>
          <a:blip r:embed="rId2"/>
          <a:stretch>
            <a:fillRect/>
          </a:stretch>
        </p:blipFill>
        <p:spPr>
          <a:xfrm>
            <a:off x="265520" y="245473"/>
            <a:ext cx="4657324" cy="5867944"/>
          </a:xfrm>
          <a:prstGeom prst="rect">
            <a:avLst/>
          </a:prstGeom>
        </p:spPr>
      </p:pic>
    </p:spTree>
    <p:extLst>
      <p:ext uri="{BB962C8B-B14F-4D97-AF65-F5344CB8AC3E}">
        <p14:creationId xmlns:p14="http://schemas.microsoft.com/office/powerpoint/2010/main" val="252691892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998452-5785-40A9-AB26-DA3FCF1F8604}"/>
              </a:ext>
            </a:extLst>
          </p:cNvPr>
          <p:cNvPicPr>
            <a:picLocks noChangeAspect="1"/>
          </p:cNvPicPr>
          <p:nvPr/>
        </p:nvPicPr>
        <p:blipFill>
          <a:blip r:embed="rId2"/>
          <a:stretch>
            <a:fillRect/>
          </a:stretch>
        </p:blipFill>
        <p:spPr>
          <a:xfrm>
            <a:off x="281441" y="329429"/>
            <a:ext cx="6400800" cy="4657725"/>
          </a:xfrm>
          <a:prstGeom prst="rect">
            <a:avLst/>
          </a:prstGeom>
        </p:spPr>
      </p:pic>
      <p:sp>
        <p:nvSpPr>
          <p:cNvPr id="4" name="TextBox 3">
            <a:extLst>
              <a:ext uri="{FF2B5EF4-FFF2-40B4-BE49-F238E27FC236}">
                <a16:creationId xmlns:a16="http://schemas.microsoft.com/office/drawing/2014/main" id="{7D532298-770F-4CD1-98BC-151CAA0BA8B7}"/>
              </a:ext>
            </a:extLst>
          </p:cNvPr>
          <p:cNvSpPr txBox="1"/>
          <p:nvPr/>
        </p:nvSpPr>
        <p:spPr>
          <a:xfrm>
            <a:off x="7014754" y="1685109"/>
            <a:ext cx="2099934"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code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like this</a:t>
            </a:r>
          </a:p>
        </p:txBody>
      </p:sp>
    </p:spTree>
    <p:extLst>
      <p:ext uri="{BB962C8B-B14F-4D97-AF65-F5344CB8AC3E}">
        <p14:creationId xmlns:p14="http://schemas.microsoft.com/office/powerpoint/2010/main" val="2420370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C8B95F-21E8-4E67-ACEB-46A3308ACB45}"/>
              </a:ext>
            </a:extLst>
          </p:cNvPr>
          <p:cNvPicPr>
            <a:picLocks noChangeAspect="1"/>
          </p:cNvPicPr>
          <p:nvPr/>
        </p:nvPicPr>
        <p:blipFill>
          <a:blip r:embed="rId2"/>
          <a:stretch>
            <a:fillRect/>
          </a:stretch>
        </p:blipFill>
        <p:spPr>
          <a:xfrm>
            <a:off x="343217" y="196215"/>
            <a:ext cx="10039350" cy="5734050"/>
          </a:xfrm>
          <a:prstGeom prst="rect">
            <a:avLst/>
          </a:prstGeom>
        </p:spPr>
      </p:pic>
    </p:spTree>
    <p:extLst>
      <p:ext uri="{BB962C8B-B14F-4D97-AF65-F5344CB8AC3E}">
        <p14:creationId xmlns:p14="http://schemas.microsoft.com/office/powerpoint/2010/main" val="161218034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ED8E3D-2FBD-443E-87E5-5A9C363C1FA8}"/>
              </a:ext>
            </a:extLst>
          </p:cNvPr>
          <p:cNvPicPr>
            <a:picLocks noChangeAspect="1"/>
          </p:cNvPicPr>
          <p:nvPr/>
        </p:nvPicPr>
        <p:blipFill>
          <a:blip r:embed="rId2"/>
          <a:stretch>
            <a:fillRect/>
          </a:stretch>
        </p:blipFill>
        <p:spPr>
          <a:xfrm>
            <a:off x="375602" y="272551"/>
            <a:ext cx="7771590" cy="3463426"/>
          </a:xfrm>
          <a:prstGeom prst="rect">
            <a:avLst/>
          </a:prstGeom>
        </p:spPr>
      </p:pic>
    </p:spTree>
    <p:extLst>
      <p:ext uri="{BB962C8B-B14F-4D97-AF65-F5344CB8AC3E}">
        <p14:creationId xmlns:p14="http://schemas.microsoft.com/office/powerpoint/2010/main" val="114287029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6A5427-C299-433F-9FC1-BEC8A4B5D860}"/>
              </a:ext>
            </a:extLst>
          </p:cNvPr>
          <p:cNvPicPr>
            <a:picLocks noChangeAspect="1"/>
          </p:cNvPicPr>
          <p:nvPr/>
        </p:nvPicPr>
        <p:blipFill>
          <a:blip r:embed="rId2"/>
          <a:stretch>
            <a:fillRect/>
          </a:stretch>
        </p:blipFill>
        <p:spPr>
          <a:xfrm>
            <a:off x="255179" y="210502"/>
            <a:ext cx="8582889" cy="6320927"/>
          </a:xfrm>
          <a:prstGeom prst="rect">
            <a:avLst/>
          </a:prstGeom>
        </p:spPr>
      </p:pic>
    </p:spTree>
    <p:extLst>
      <p:ext uri="{BB962C8B-B14F-4D97-AF65-F5344CB8AC3E}">
        <p14:creationId xmlns:p14="http://schemas.microsoft.com/office/powerpoint/2010/main" val="1917887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383809-5CAF-4D44-A3EB-7EFE70AB29F9}"/>
              </a:ext>
            </a:extLst>
          </p:cNvPr>
          <p:cNvPicPr>
            <a:picLocks noChangeAspect="1"/>
          </p:cNvPicPr>
          <p:nvPr/>
        </p:nvPicPr>
        <p:blipFill>
          <a:blip r:embed="rId2"/>
          <a:stretch>
            <a:fillRect/>
          </a:stretch>
        </p:blipFill>
        <p:spPr>
          <a:xfrm>
            <a:off x="715916" y="300718"/>
            <a:ext cx="6978107" cy="5994774"/>
          </a:xfrm>
          <a:prstGeom prst="rect">
            <a:avLst/>
          </a:prstGeom>
        </p:spPr>
      </p:pic>
    </p:spTree>
    <p:extLst>
      <p:ext uri="{BB962C8B-B14F-4D97-AF65-F5344CB8AC3E}">
        <p14:creationId xmlns:p14="http://schemas.microsoft.com/office/powerpoint/2010/main" val="36230704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3101EA-F41C-4F1B-87F4-9E88D3566B9D}"/>
              </a:ext>
            </a:extLst>
          </p:cNvPr>
          <p:cNvPicPr>
            <a:picLocks noChangeAspect="1"/>
          </p:cNvPicPr>
          <p:nvPr/>
        </p:nvPicPr>
        <p:blipFill>
          <a:blip r:embed="rId2"/>
          <a:stretch>
            <a:fillRect/>
          </a:stretch>
        </p:blipFill>
        <p:spPr>
          <a:xfrm>
            <a:off x="377098" y="153352"/>
            <a:ext cx="8818728" cy="6351951"/>
          </a:xfrm>
          <a:prstGeom prst="rect">
            <a:avLst/>
          </a:prstGeom>
        </p:spPr>
      </p:pic>
    </p:spTree>
    <p:extLst>
      <p:ext uri="{BB962C8B-B14F-4D97-AF65-F5344CB8AC3E}">
        <p14:creationId xmlns:p14="http://schemas.microsoft.com/office/powerpoint/2010/main" val="1580084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C48259-A8AF-4ADA-8B14-6A9599682592}"/>
              </a:ext>
            </a:extLst>
          </p:cNvPr>
          <p:cNvSpPr txBox="1"/>
          <p:nvPr/>
        </p:nvSpPr>
        <p:spPr>
          <a:xfrm>
            <a:off x="1175657" y="679269"/>
            <a:ext cx="10580269" cy="369331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not run controller right now</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Because we have not enabled MVC in this project</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Let’s do it now </a:t>
            </a:r>
          </a:p>
        </p:txBody>
      </p:sp>
    </p:spTree>
    <p:extLst>
      <p:ext uri="{BB962C8B-B14F-4D97-AF65-F5344CB8AC3E}">
        <p14:creationId xmlns:p14="http://schemas.microsoft.com/office/powerpoint/2010/main" val="19246484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 name="Title 1"/>
          <p:cNvSpPr txBox="1">
            <a:spLocks/>
          </p:cNvSpPr>
          <p:nvPr/>
        </p:nvSpPr>
        <p:spPr>
          <a:xfrm>
            <a:off x="633181" y="895"/>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r>
              <a:rPr lang="en-US" sz="4799" b="1" dirty="0">
                <a:solidFill>
                  <a:schemeClr val="bg1"/>
                </a:solidFill>
              </a:rPr>
              <a:t>What is difference between </a:t>
            </a:r>
            <a:r>
              <a:rPr lang="en-US" sz="4799" b="1" dirty="0" err="1">
                <a:solidFill>
                  <a:schemeClr val="bg1"/>
                </a:solidFill>
              </a:rPr>
              <a:t>Asp.Net</a:t>
            </a:r>
            <a:r>
              <a:rPr lang="en-US" sz="4799" b="1" dirty="0">
                <a:solidFill>
                  <a:schemeClr val="bg1"/>
                </a:solidFill>
              </a:rPr>
              <a:t> Web application and MVC web application?</a:t>
            </a:r>
          </a:p>
          <a:p>
            <a:pPr algn="ctr"/>
            <a:endParaRPr lang="en-US" sz="4799" b="1" dirty="0">
              <a:solidFill>
                <a:schemeClr val="bg1"/>
              </a:solidFill>
            </a:endParaRPr>
          </a:p>
        </p:txBody>
      </p:sp>
      <p:sp>
        <p:nvSpPr>
          <p:cNvPr id="5" name="Title 1">
            <a:extLst>
              <a:ext uri="{FF2B5EF4-FFF2-40B4-BE49-F238E27FC236}">
                <a16:creationId xmlns:a16="http://schemas.microsoft.com/office/drawing/2014/main" id="{6C533655-BE88-4C50-9805-4F8EEA1A8BD5}"/>
              </a:ext>
            </a:extLst>
          </p:cNvPr>
          <p:cNvSpPr txBox="1">
            <a:spLocks/>
          </p:cNvSpPr>
          <p:nvPr/>
        </p:nvSpPr>
        <p:spPr>
          <a:xfrm>
            <a:off x="633181" y="1236087"/>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endParaRPr lang="en-US" sz="4799" b="1" dirty="0">
              <a:solidFill>
                <a:schemeClr val="bg1"/>
              </a:solidFill>
            </a:endParaRPr>
          </a:p>
        </p:txBody>
      </p:sp>
    </p:spTree>
    <p:extLst>
      <p:ext uri="{BB962C8B-B14F-4D97-AF65-F5344CB8AC3E}">
        <p14:creationId xmlns:p14="http://schemas.microsoft.com/office/powerpoint/2010/main" val="4045156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1ACC3D-5178-494F-BDA2-9101F1D00966}"/>
              </a:ext>
            </a:extLst>
          </p:cNvPr>
          <p:cNvPicPr>
            <a:picLocks noChangeAspect="1"/>
          </p:cNvPicPr>
          <p:nvPr/>
        </p:nvPicPr>
        <p:blipFill>
          <a:blip r:embed="rId2"/>
          <a:stretch>
            <a:fillRect/>
          </a:stretch>
        </p:blipFill>
        <p:spPr>
          <a:xfrm>
            <a:off x="413837" y="296423"/>
            <a:ext cx="8377465" cy="6265154"/>
          </a:xfrm>
          <a:prstGeom prst="rect">
            <a:avLst/>
          </a:prstGeom>
        </p:spPr>
      </p:pic>
    </p:spTree>
    <p:extLst>
      <p:ext uri="{BB962C8B-B14F-4D97-AF65-F5344CB8AC3E}">
        <p14:creationId xmlns:p14="http://schemas.microsoft.com/office/powerpoint/2010/main" val="18212468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1C38AA-A5EF-479D-A67F-95C3AA791351}"/>
              </a:ext>
            </a:extLst>
          </p:cNvPr>
          <p:cNvPicPr>
            <a:picLocks noChangeAspect="1"/>
          </p:cNvPicPr>
          <p:nvPr/>
        </p:nvPicPr>
        <p:blipFill>
          <a:blip r:embed="rId2"/>
          <a:stretch>
            <a:fillRect/>
          </a:stretch>
        </p:blipFill>
        <p:spPr>
          <a:xfrm>
            <a:off x="427717" y="264795"/>
            <a:ext cx="6238875" cy="5962650"/>
          </a:xfrm>
          <a:prstGeom prst="rect">
            <a:avLst/>
          </a:prstGeom>
        </p:spPr>
      </p:pic>
      <p:sp>
        <p:nvSpPr>
          <p:cNvPr id="3" name="TextBox 2">
            <a:extLst>
              <a:ext uri="{FF2B5EF4-FFF2-40B4-BE49-F238E27FC236}">
                <a16:creationId xmlns:a16="http://schemas.microsoft.com/office/drawing/2014/main" id="{A6B62F14-2C05-4FE3-A922-031D509943C3}"/>
              </a:ext>
            </a:extLst>
          </p:cNvPr>
          <p:cNvSpPr txBox="1"/>
          <p:nvPr/>
        </p:nvSpPr>
        <p:spPr>
          <a:xfrm>
            <a:off x="6897189" y="2886890"/>
            <a:ext cx="3584186" cy="1292662"/>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Comment this as</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don’t want to follow</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File system path</a:t>
            </a:r>
          </a:p>
        </p:txBody>
      </p:sp>
    </p:spTree>
    <p:extLst>
      <p:ext uri="{BB962C8B-B14F-4D97-AF65-F5344CB8AC3E}">
        <p14:creationId xmlns:p14="http://schemas.microsoft.com/office/powerpoint/2010/main" val="116619577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A0DD8-513D-4EE7-BBA2-B181A3B8948E}"/>
              </a:ext>
            </a:extLst>
          </p:cNvPr>
          <p:cNvPicPr>
            <a:picLocks noChangeAspect="1"/>
          </p:cNvPicPr>
          <p:nvPr/>
        </p:nvPicPr>
        <p:blipFill>
          <a:blip r:embed="rId2"/>
          <a:stretch>
            <a:fillRect/>
          </a:stretch>
        </p:blipFill>
        <p:spPr>
          <a:xfrm>
            <a:off x="174080" y="323986"/>
            <a:ext cx="10530783" cy="5214665"/>
          </a:xfrm>
          <a:prstGeom prst="rect">
            <a:avLst/>
          </a:prstGeom>
        </p:spPr>
      </p:pic>
    </p:spTree>
    <p:extLst>
      <p:ext uri="{BB962C8B-B14F-4D97-AF65-F5344CB8AC3E}">
        <p14:creationId xmlns:p14="http://schemas.microsoft.com/office/powerpoint/2010/main" val="299973733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D4C090-5CE0-483A-901E-D688570ACF3F}"/>
              </a:ext>
            </a:extLst>
          </p:cNvPr>
          <p:cNvPicPr>
            <a:picLocks noChangeAspect="1"/>
          </p:cNvPicPr>
          <p:nvPr/>
        </p:nvPicPr>
        <p:blipFill>
          <a:blip r:embed="rId2"/>
          <a:stretch>
            <a:fillRect/>
          </a:stretch>
        </p:blipFill>
        <p:spPr>
          <a:xfrm>
            <a:off x="345937" y="192948"/>
            <a:ext cx="9950297" cy="5750651"/>
          </a:xfrm>
          <a:prstGeom prst="rect">
            <a:avLst/>
          </a:prstGeom>
        </p:spPr>
      </p:pic>
    </p:spTree>
    <p:extLst>
      <p:ext uri="{BB962C8B-B14F-4D97-AF65-F5344CB8AC3E}">
        <p14:creationId xmlns:p14="http://schemas.microsoft.com/office/powerpoint/2010/main" val="291240526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5C0D08-9DB4-434C-9AF0-73F827FDA697}"/>
              </a:ext>
            </a:extLst>
          </p:cNvPr>
          <p:cNvPicPr>
            <a:picLocks noChangeAspect="1"/>
          </p:cNvPicPr>
          <p:nvPr/>
        </p:nvPicPr>
        <p:blipFill>
          <a:blip r:embed="rId2"/>
          <a:stretch>
            <a:fillRect/>
          </a:stretch>
        </p:blipFill>
        <p:spPr>
          <a:xfrm>
            <a:off x="314506" y="315686"/>
            <a:ext cx="11112103" cy="4648200"/>
          </a:xfrm>
          <a:prstGeom prst="rect">
            <a:avLst/>
          </a:prstGeom>
        </p:spPr>
      </p:pic>
    </p:spTree>
    <p:extLst>
      <p:ext uri="{BB962C8B-B14F-4D97-AF65-F5344CB8AC3E}">
        <p14:creationId xmlns:p14="http://schemas.microsoft.com/office/powerpoint/2010/main" val="17813228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221CD5-C1EA-42C3-9848-F2FC2FFF43BD}"/>
              </a:ext>
            </a:extLst>
          </p:cNvPr>
          <p:cNvPicPr>
            <a:picLocks noChangeAspect="1"/>
          </p:cNvPicPr>
          <p:nvPr/>
        </p:nvPicPr>
        <p:blipFill>
          <a:blip r:embed="rId2"/>
          <a:stretch>
            <a:fillRect/>
          </a:stretch>
        </p:blipFill>
        <p:spPr>
          <a:xfrm>
            <a:off x="5736951" y="1178922"/>
            <a:ext cx="5500688" cy="3771900"/>
          </a:xfrm>
          <a:prstGeom prst="rect">
            <a:avLst/>
          </a:prstGeom>
        </p:spPr>
      </p:pic>
      <p:pic>
        <p:nvPicPr>
          <p:cNvPr id="3" name="Picture 2">
            <a:extLst>
              <a:ext uri="{FF2B5EF4-FFF2-40B4-BE49-F238E27FC236}">
                <a16:creationId xmlns:a16="http://schemas.microsoft.com/office/drawing/2014/main" id="{C0B69991-D045-4C89-A71A-C4DE8715FEA6}"/>
              </a:ext>
            </a:extLst>
          </p:cNvPr>
          <p:cNvPicPr>
            <a:picLocks noChangeAspect="1"/>
          </p:cNvPicPr>
          <p:nvPr/>
        </p:nvPicPr>
        <p:blipFill>
          <a:blip r:embed="rId3"/>
          <a:stretch>
            <a:fillRect/>
          </a:stretch>
        </p:blipFill>
        <p:spPr>
          <a:xfrm>
            <a:off x="257085" y="397601"/>
            <a:ext cx="5267325" cy="2457450"/>
          </a:xfrm>
          <a:prstGeom prst="rect">
            <a:avLst/>
          </a:prstGeom>
        </p:spPr>
      </p:pic>
      <p:sp>
        <p:nvSpPr>
          <p:cNvPr id="4" name="TextBox 3">
            <a:extLst>
              <a:ext uri="{FF2B5EF4-FFF2-40B4-BE49-F238E27FC236}">
                <a16:creationId xmlns:a16="http://schemas.microsoft.com/office/drawing/2014/main" id="{673D00DE-4D89-4956-AD81-3D2B2FD47F86}"/>
              </a:ext>
            </a:extLst>
          </p:cNvPr>
          <p:cNvSpPr txBox="1"/>
          <p:nvPr/>
        </p:nvSpPr>
        <p:spPr>
          <a:xfrm>
            <a:off x="6479178" y="397601"/>
            <a:ext cx="2561792" cy="615553"/>
          </a:xfrm>
          <a:prstGeom prst="rect">
            <a:avLst/>
          </a:prstGeom>
          <a:noFill/>
        </p:spPr>
        <p:txBody>
          <a:bodyPr wrap="none" lIns="0" tIns="0" rIns="0" bIns="0" rtlCol="0">
            <a:spAutoFit/>
          </a:bodyPr>
          <a:lstStyle/>
          <a:p>
            <a:r>
              <a:rPr lang="en-IN" sz="4000" dirty="0">
                <a:solidFill>
                  <a:srgbClr val="FF0000"/>
                </a:solidFill>
                <a:latin typeface="Segoe UI Light" pitchFamily="34" charset="0"/>
              </a:rPr>
              <a:t>Type this </a:t>
            </a:r>
            <a:r>
              <a:rPr lang="en-IN" sz="4000" dirty="0" err="1">
                <a:solidFill>
                  <a:srgbClr val="FF0000"/>
                </a:solidFill>
                <a:latin typeface="Segoe UI Light" pitchFamily="34" charset="0"/>
              </a:rPr>
              <a:t>url</a:t>
            </a:r>
            <a:endParaRPr lang="en-IN" sz="4000" dirty="0">
              <a:solidFill>
                <a:srgbClr val="FF0000"/>
              </a:solidFill>
              <a:latin typeface="Segoe UI Light" pitchFamily="34" charset="0"/>
            </a:endParaRPr>
          </a:p>
        </p:txBody>
      </p:sp>
    </p:spTree>
    <p:extLst>
      <p:ext uri="{BB962C8B-B14F-4D97-AF65-F5344CB8AC3E}">
        <p14:creationId xmlns:p14="http://schemas.microsoft.com/office/powerpoint/2010/main" val="16757502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 name="Title 1"/>
          <p:cNvSpPr txBox="1">
            <a:spLocks/>
          </p:cNvSpPr>
          <p:nvPr/>
        </p:nvSpPr>
        <p:spPr>
          <a:xfrm>
            <a:off x="633181" y="895"/>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endParaRPr lang="en-US" sz="4799" b="1" dirty="0">
              <a:solidFill>
                <a:schemeClr val="bg1"/>
              </a:solidFill>
            </a:endParaRPr>
          </a:p>
        </p:txBody>
      </p:sp>
      <p:sp>
        <p:nvSpPr>
          <p:cNvPr id="6" name="Rectangle 5">
            <a:extLst>
              <a:ext uri="{FF2B5EF4-FFF2-40B4-BE49-F238E27FC236}">
                <a16:creationId xmlns:a16="http://schemas.microsoft.com/office/drawing/2014/main" id="{95288858-70E8-466A-8968-6FD1B93EB0EA}"/>
              </a:ext>
            </a:extLst>
          </p:cNvPr>
          <p:cNvSpPr/>
          <p:nvPr/>
        </p:nvSpPr>
        <p:spPr>
          <a:xfrm>
            <a:off x="602073" y="2817956"/>
            <a:ext cx="11482250" cy="2308324"/>
          </a:xfrm>
          <a:prstGeom prst="rect">
            <a:avLst/>
          </a:prstGeom>
        </p:spPr>
        <p:txBody>
          <a:bodyPr wrap="square">
            <a:spAutoFit/>
          </a:bodyPr>
          <a:lstStyle/>
          <a:p>
            <a:pPr algn="ctr"/>
            <a:r>
              <a:rPr lang="en-US" sz="4800" dirty="0">
                <a:solidFill>
                  <a:schemeClr val="bg1"/>
                </a:solidFill>
              </a:rPr>
              <a:t>Which is based on dot net core framework</a:t>
            </a:r>
          </a:p>
          <a:p>
            <a:pPr algn="ctr"/>
            <a:r>
              <a:rPr lang="en-US" sz="4800" dirty="0">
                <a:solidFill>
                  <a:schemeClr val="bg1"/>
                </a:solidFill>
              </a:rPr>
              <a:t> </a:t>
            </a:r>
            <a:r>
              <a:rPr lang="en-US" sz="4800" dirty="0">
                <a:solidFill>
                  <a:schemeClr val="accent3"/>
                </a:solidFill>
              </a:rPr>
              <a:t>NOT</a:t>
            </a:r>
            <a:r>
              <a:rPr lang="en-US" sz="4800" dirty="0">
                <a:solidFill>
                  <a:schemeClr val="bg1"/>
                </a:solidFill>
              </a:rPr>
              <a:t> on dot net framework</a:t>
            </a:r>
          </a:p>
        </p:txBody>
      </p:sp>
      <p:sp>
        <p:nvSpPr>
          <p:cNvPr id="5" name="Title 1">
            <a:extLst>
              <a:ext uri="{FF2B5EF4-FFF2-40B4-BE49-F238E27FC236}">
                <a16:creationId xmlns:a16="http://schemas.microsoft.com/office/drawing/2014/main" id="{6C533655-BE88-4C50-9805-4F8EEA1A8BD5}"/>
              </a:ext>
            </a:extLst>
          </p:cNvPr>
          <p:cNvSpPr txBox="1">
            <a:spLocks/>
          </p:cNvSpPr>
          <p:nvPr/>
        </p:nvSpPr>
        <p:spPr>
          <a:xfrm>
            <a:off x="633181" y="1236087"/>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99" b="1" dirty="0">
                <a:solidFill>
                  <a:schemeClr val="bg1"/>
                </a:solidFill>
              </a:rPr>
              <a:t>What is MVC 6?</a:t>
            </a:r>
          </a:p>
          <a:p>
            <a:pPr algn="ctr"/>
            <a:endParaRPr lang="en-US" sz="4799" b="1" dirty="0">
              <a:solidFill>
                <a:schemeClr val="bg1"/>
              </a:solidFill>
            </a:endParaRPr>
          </a:p>
        </p:txBody>
      </p:sp>
    </p:spTree>
    <p:extLst>
      <p:ext uri="{BB962C8B-B14F-4D97-AF65-F5344CB8AC3E}">
        <p14:creationId xmlns:p14="http://schemas.microsoft.com/office/powerpoint/2010/main" val="22247620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3CBD9D-DCA3-43CF-82FD-F8209300D3B6}"/>
              </a:ext>
            </a:extLst>
          </p:cNvPr>
          <p:cNvPicPr>
            <a:picLocks noChangeAspect="1"/>
          </p:cNvPicPr>
          <p:nvPr/>
        </p:nvPicPr>
        <p:blipFill>
          <a:blip r:embed="rId2"/>
          <a:stretch>
            <a:fillRect/>
          </a:stretch>
        </p:blipFill>
        <p:spPr>
          <a:xfrm>
            <a:off x="621160" y="915896"/>
            <a:ext cx="10946504" cy="4583567"/>
          </a:xfrm>
          <a:prstGeom prst="rect">
            <a:avLst/>
          </a:prstGeom>
        </p:spPr>
      </p:pic>
    </p:spTree>
    <p:extLst>
      <p:ext uri="{BB962C8B-B14F-4D97-AF65-F5344CB8AC3E}">
        <p14:creationId xmlns:p14="http://schemas.microsoft.com/office/powerpoint/2010/main" val="26081421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ot net core">
            <a:extLst>
              <a:ext uri="{FF2B5EF4-FFF2-40B4-BE49-F238E27FC236}">
                <a16:creationId xmlns:a16="http://schemas.microsoft.com/office/drawing/2014/main" id="{53448F6A-2138-4D55-A3CF-2DA688BB7B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5" r="12056"/>
          <a:stretch/>
        </p:blipFill>
        <p:spPr bwMode="auto">
          <a:xfrm>
            <a:off x="6284413" y="2399387"/>
            <a:ext cx="5904412" cy="27543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978A7F4-88BB-4CEF-A0C0-8B96ECA98CB9}"/>
              </a:ext>
            </a:extLst>
          </p:cNvPr>
          <p:cNvPicPr>
            <a:picLocks noChangeAspect="1"/>
          </p:cNvPicPr>
          <p:nvPr/>
        </p:nvPicPr>
        <p:blipFill>
          <a:blip r:embed="rId3"/>
          <a:stretch>
            <a:fillRect/>
          </a:stretch>
        </p:blipFill>
        <p:spPr>
          <a:xfrm>
            <a:off x="0" y="2399386"/>
            <a:ext cx="6426926" cy="2754397"/>
          </a:xfrm>
          <a:prstGeom prst="rect">
            <a:avLst/>
          </a:prstGeom>
        </p:spPr>
      </p:pic>
      <p:sp>
        <p:nvSpPr>
          <p:cNvPr id="4" name="Title 1">
            <a:extLst>
              <a:ext uri="{FF2B5EF4-FFF2-40B4-BE49-F238E27FC236}">
                <a16:creationId xmlns:a16="http://schemas.microsoft.com/office/drawing/2014/main" id="{2D6B7231-8FE0-420F-B9C0-B0A749323BB3}"/>
              </a:ext>
            </a:extLst>
          </p:cNvPr>
          <p:cNvSpPr txBox="1">
            <a:spLocks/>
          </p:cNvSpPr>
          <p:nvPr/>
        </p:nvSpPr>
        <p:spPr>
          <a:xfrm>
            <a:off x="633182" y="327466"/>
            <a:ext cx="10922460" cy="118782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99" dirty="0">
                <a:solidFill>
                  <a:schemeClr val="bg2">
                    <a:lumMod val="25000"/>
                  </a:schemeClr>
                </a:solidFill>
              </a:rPr>
              <a:t>Required Tools and Software</a:t>
            </a:r>
          </a:p>
        </p:txBody>
      </p:sp>
      <p:pic>
        <p:nvPicPr>
          <p:cNvPr id="3" name="Picture 2">
            <a:extLst>
              <a:ext uri="{FF2B5EF4-FFF2-40B4-BE49-F238E27FC236}">
                <a16:creationId xmlns:a16="http://schemas.microsoft.com/office/drawing/2014/main" id="{D502FA2D-2B7E-4FDA-8A2C-A34E801A7015}"/>
              </a:ext>
            </a:extLst>
          </p:cNvPr>
          <p:cNvPicPr>
            <a:picLocks noChangeAspect="1"/>
          </p:cNvPicPr>
          <p:nvPr/>
        </p:nvPicPr>
        <p:blipFill>
          <a:blip r:embed="rId4"/>
          <a:stretch>
            <a:fillRect/>
          </a:stretch>
        </p:blipFill>
        <p:spPr>
          <a:xfrm>
            <a:off x="7125357" y="5195745"/>
            <a:ext cx="4222524" cy="1684265"/>
          </a:xfrm>
          <a:prstGeom prst="rect">
            <a:avLst/>
          </a:prstGeom>
        </p:spPr>
      </p:pic>
      <p:pic>
        <p:nvPicPr>
          <p:cNvPr id="5" name="Picture 4">
            <a:extLst>
              <a:ext uri="{FF2B5EF4-FFF2-40B4-BE49-F238E27FC236}">
                <a16:creationId xmlns:a16="http://schemas.microsoft.com/office/drawing/2014/main" id="{737A8364-C782-45DA-A527-6E640FE3DE9C}"/>
              </a:ext>
            </a:extLst>
          </p:cNvPr>
          <p:cNvPicPr>
            <a:picLocks noChangeAspect="1"/>
          </p:cNvPicPr>
          <p:nvPr/>
        </p:nvPicPr>
        <p:blipFill>
          <a:blip r:embed="rId5"/>
          <a:stretch>
            <a:fillRect/>
          </a:stretch>
        </p:blipFill>
        <p:spPr>
          <a:xfrm>
            <a:off x="457199" y="5263251"/>
            <a:ext cx="1549251" cy="1549251"/>
          </a:xfrm>
          <a:prstGeom prst="rect">
            <a:avLst/>
          </a:prstGeom>
        </p:spPr>
      </p:pic>
      <p:sp>
        <p:nvSpPr>
          <p:cNvPr id="7" name="Title 1">
            <a:extLst>
              <a:ext uri="{FF2B5EF4-FFF2-40B4-BE49-F238E27FC236}">
                <a16:creationId xmlns:a16="http://schemas.microsoft.com/office/drawing/2014/main" id="{9215EDD1-34AA-414F-A0E1-D1BB242013A8}"/>
              </a:ext>
            </a:extLst>
          </p:cNvPr>
          <p:cNvSpPr txBox="1">
            <a:spLocks/>
          </p:cNvSpPr>
          <p:nvPr/>
        </p:nvSpPr>
        <p:spPr>
          <a:xfrm>
            <a:off x="1569354" y="5670174"/>
            <a:ext cx="5262521" cy="118782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99" dirty="0">
                <a:solidFill>
                  <a:schemeClr val="bg2">
                    <a:lumMod val="25000"/>
                  </a:schemeClr>
                </a:solidFill>
              </a:rPr>
              <a:t>Google Chrome</a:t>
            </a:r>
          </a:p>
        </p:txBody>
      </p:sp>
    </p:spTree>
    <p:extLst>
      <p:ext uri="{BB962C8B-B14F-4D97-AF65-F5344CB8AC3E}">
        <p14:creationId xmlns:p14="http://schemas.microsoft.com/office/powerpoint/2010/main" val="2866488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0FEFEC-4CF2-434B-A805-58BE6C504278}"/>
              </a:ext>
            </a:extLst>
          </p:cNvPr>
          <p:cNvPicPr>
            <a:picLocks noChangeAspect="1"/>
          </p:cNvPicPr>
          <p:nvPr/>
        </p:nvPicPr>
        <p:blipFill>
          <a:blip r:embed="rId2"/>
          <a:stretch>
            <a:fillRect/>
          </a:stretch>
        </p:blipFill>
        <p:spPr>
          <a:xfrm>
            <a:off x="634568" y="2612163"/>
            <a:ext cx="10919688" cy="3122431"/>
          </a:xfrm>
          <a:prstGeom prst="rect">
            <a:avLst/>
          </a:prstGeom>
        </p:spPr>
      </p:pic>
    </p:spTree>
    <p:extLst>
      <p:ext uri="{BB962C8B-B14F-4D97-AF65-F5344CB8AC3E}">
        <p14:creationId xmlns:p14="http://schemas.microsoft.com/office/powerpoint/2010/main" val="83561538"/>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5144</TotalTime>
  <Words>454</Words>
  <Application>Microsoft Office PowerPoint</Application>
  <PresentationFormat>Custom</PresentationFormat>
  <Paragraphs>90</Paragraphs>
  <Slides>55</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Arial</vt:lpstr>
      <vt:lpstr>Arial</vt:lpstr>
      <vt:lpstr>Segoe</vt:lpstr>
      <vt:lpstr>Segoe UI</vt:lpstr>
      <vt:lpstr>Segoe UI Light</vt:lpstr>
      <vt:lpstr>Segoe UI Semilight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456</cp:revision>
  <dcterms:created xsi:type="dcterms:W3CDTF">2012-02-07T06:07:07Z</dcterms:created>
  <dcterms:modified xsi:type="dcterms:W3CDTF">2019-04-05T15:37:56Z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