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300" r:id="rId3"/>
    <p:sldId id="283" r:id="rId4"/>
    <p:sldId id="301" r:id="rId5"/>
    <p:sldId id="305" r:id="rId6"/>
    <p:sldId id="302" r:id="rId7"/>
    <p:sldId id="311" r:id="rId8"/>
    <p:sldId id="306" r:id="rId9"/>
    <p:sldId id="307" r:id="rId10"/>
    <p:sldId id="310" r:id="rId11"/>
    <p:sldId id="308" r:id="rId12"/>
    <p:sldId id="309" r:id="rId13"/>
    <p:sldId id="312" r:id="rId14"/>
    <p:sldId id="315" r:id="rId15"/>
    <p:sldId id="316" r:id="rId16"/>
    <p:sldId id="303" r:id="rId17"/>
    <p:sldId id="313" r:id="rId18"/>
    <p:sldId id="314" r:id="rId19"/>
    <p:sldId id="317" r:id="rId20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Montserrat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36ED4-5CE5-4150-A80F-F737F18B55E8}">
  <a:tblStyle styleId="{53336ED4-5CE5-4150-A80F-F737F18B5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EC872-9091-4CC7-8D46-CA82FEF6D57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079681-9B44-436C-A7DE-647111D5B63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Dropped features with &gt; 70% missing data</a:t>
          </a:r>
          <a:endParaRPr lang="en-US" dirty="0">
            <a:solidFill>
              <a:srgbClr val="002060"/>
            </a:solidFill>
          </a:endParaRPr>
        </a:p>
      </dgm:t>
    </dgm:pt>
    <dgm:pt modelId="{25D61D7F-DC8A-434E-925D-23909BC8FF4D}" type="parTrans" cxnId="{59E9A29E-4322-4BE9-AD79-3137A45B9A96}">
      <dgm:prSet/>
      <dgm:spPr/>
      <dgm:t>
        <a:bodyPr/>
        <a:lstStyle/>
        <a:p>
          <a:endParaRPr lang="en-US"/>
        </a:p>
      </dgm:t>
    </dgm:pt>
    <dgm:pt modelId="{5284FFD6-31BB-46A9-85AE-C65FDABF56E7}" type="sibTrans" cxnId="{59E9A29E-4322-4BE9-AD79-3137A45B9A96}">
      <dgm:prSet/>
      <dgm:spPr/>
      <dgm:t>
        <a:bodyPr/>
        <a:lstStyle/>
        <a:p>
          <a:endParaRPr lang="en-US"/>
        </a:p>
      </dgm:t>
    </dgm:pt>
    <dgm:pt modelId="{41697708-C60B-4954-9B87-E6B0B758C86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Label Encoding of Product_Info_2</a:t>
          </a:r>
          <a:endParaRPr lang="en-US" dirty="0">
            <a:solidFill>
              <a:srgbClr val="002060"/>
            </a:solidFill>
          </a:endParaRPr>
        </a:p>
      </dgm:t>
    </dgm:pt>
    <dgm:pt modelId="{D3A23CED-DAC0-4A3C-AF2C-FB6E963B5AE4}" type="parTrans" cxnId="{C583B2C9-D63E-478B-A05E-30DA352ECB9F}">
      <dgm:prSet/>
      <dgm:spPr/>
      <dgm:t>
        <a:bodyPr/>
        <a:lstStyle/>
        <a:p>
          <a:endParaRPr lang="en-US"/>
        </a:p>
      </dgm:t>
    </dgm:pt>
    <dgm:pt modelId="{D0233B43-AAEC-4421-9BF0-87BE79D5E039}" type="sibTrans" cxnId="{C583B2C9-D63E-478B-A05E-30DA352ECB9F}">
      <dgm:prSet/>
      <dgm:spPr/>
      <dgm:t>
        <a:bodyPr/>
        <a:lstStyle/>
        <a:p>
          <a:endParaRPr lang="en-US"/>
        </a:p>
      </dgm:t>
    </dgm:pt>
    <dgm:pt modelId="{9631021E-8725-4331-A1CA-24C8EF39FCBD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Transform Categorical Column</a:t>
          </a:r>
          <a:endParaRPr lang="en-US" sz="1500" dirty="0">
            <a:solidFill>
              <a:schemeClr val="tx1"/>
            </a:solidFill>
          </a:endParaRPr>
        </a:p>
      </dgm:t>
    </dgm:pt>
    <dgm:pt modelId="{7614DCB8-D42A-439D-90D0-1DD2D8CCABC0}" type="parTrans" cxnId="{ED9B8DAE-4834-4A9D-AF8D-7D871FB604E8}">
      <dgm:prSet/>
      <dgm:spPr/>
      <dgm:t>
        <a:bodyPr/>
        <a:lstStyle/>
        <a:p>
          <a:endParaRPr lang="en-US"/>
        </a:p>
      </dgm:t>
    </dgm:pt>
    <dgm:pt modelId="{79164C49-3BC8-4EF7-AEDF-3B898FEE26A1}" type="sibTrans" cxnId="{ED9B8DAE-4834-4A9D-AF8D-7D871FB604E8}">
      <dgm:prSet/>
      <dgm:spPr/>
      <dgm:t>
        <a:bodyPr/>
        <a:lstStyle/>
        <a:p>
          <a:endParaRPr lang="en-US"/>
        </a:p>
      </dgm:t>
    </dgm:pt>
    <dgm:pt modelId="{9D21A846-5C2F-44A5-89A5-86109209ACA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Impute Missing Values with Mean</a:t>
          </a:r>
          <a:endParaRPr lang="en-US" dirty="0">
            <a:solidFill>
              <a:srgbClr val="002060"/>
            </a:solidFill>
          </a:endParaRPr>
        </a:p>
      </dgm:t>
    </dgm:pt>
    <dgm:pt modelId="{A9F9554F-400C-4A3A-B7E7-2B5EBDAAE00B}" type="parTrans" cxnId="{6F39B629-66F9-4563-AE0D-B5D697EC1609}">
      <dgm:prSet/>
      <dgm:spPr/>
      <dgm:t>
        <a:bodyPr/>
        <a:lstStyle/>
        <a:p>
          <a:endParaRPr lang="en-US"/>
        </a:p>
      </dgm:t>
    </dgm:pt>
    <dgm:pt modelId="{169FFBD3-F80A-43A1-8EF5-BD3F37B82812}" type="sibTrans" cxnId="{6F39B629-66F9-4563-AE0D-B5D697EC1609}">
      <dgm:prSet/>
      <dgm:spPr/>
      <dgm:t>
        <a:bodyPr/>
        <a:lstStyle/>
        <a:p>
          <a:endParaRPr lang="en-US"/>
        </a:p>
      </dgm:t>
    </dgm:pt>
    <dgm:pt modelId="{05277AE4-B55D-4322-8BDE-9B6A7036B68B}">
      <dgm:prSet phldrT="[Text]"/>
      <dgm:spPr/>
      <dgm:t>
        <a:bodyPr/>
        <a:lstStyle/>
        <a:p>
          <a:r>
            <a:rPr lang="en-US" dirty="0" smtClean="0"/>
            <a:t>Imputation of Missing Values</a:t>
          </a:r>
          <a:endParaRPr lang="en-US" dirty="0"/>
        </a:p>
      </dgm:t>
    </dgm:pt>
    <dgm:pt modelId="{E3DF58C5-23A7-4DB0-B3AF-B09B24538C4A}" type="parTrans" cxnId="{126276DE-17C9-4199-ADE7-A9DA1394257D}">
      <dgm:prSet/>
      <dgm:spPr/>
      <dgm:t>
        <a:bodyPr/>
        <a:lstStyle/>
        <a:p>
          <a:endParaRPr lang="en-US"/>
        </a:p>
      </dgm:t>
    </dgm:pt>
    <dgm:pt modelId="{3A86D926-E013-4B1A-8298-7083300BDEAA}" type="sibTrans" cxnId="{126276DE-17C9-4199-ADE7-A9DA1394257D}">
      <dgm:prSet/>
      <dgm:spPr/>
      <dgm:t>
        <a:bodyPr/>
        <a:lstStyle/>
        <a:p>
          <a:endParaRPr lang="en-US"/>
        </a:p>
      </dgm:t>
    </dgm:pt>
    <dgm:pt modelId="{DEE59EF3-4B20-4746-A12B-C94835D0276B}">
      <dgm:prSet phldrT="[Text]"/>
      <dgm:spPr/>
      <dgm:t>
        <a:bodyPr/>
        <a:lstStyle/>
        <a:p>
          <a:r>
            <a:rPr lang="en-US" dirty="0" smtClean="0"/>
            <a:t>Drop Features with high Multi-collinearity </a:t>
          </a:r>
          <a:endParaRPr lang="en-US" dirty="0"/>
        </a:p>
      </dgm:t>
    </dgm:pt>
    <dgm:pt modelId="{27E40CE7-2909-4291-9AAA-2D1649167DFA}" type="parTrans" cxnId="{760FBEA4-9324-45AC-BCCE-D9F703E99CC5}">
      <dgm:prSet/>
      <dgm:spPr/>
      <dgm:t>
        <a:bodyPr/>
        <a:lstStyle/>
        <a:p>
          <a:endParaRPr lang="en-US"/>
        </a:p>
      </dgm:t>
    </dgm:pt>
    <dgm:pt modelId="{D72F6B05-A340-468C-9EBB-33DCCB3E0273}" type="sibTrans" cxnId="{760FBEA4-9324-45AC-BCCE-D9F703E99CC5}">
      <dgm:prSet/>
      <dgm:spPr/>
      <dgm:t>
        <a:bodyPr/>
        <a:lstStyle/>
        <a:p>
          <a:endParaRPr lang="en-US"/>
        </a:p>
      </dgm:t>
    </dgm:pt>
    <dgm:pt modelId="{DF5F9489-7D21-4E53-937B-AA58EFEFE637}" type="pres">
      <dgm:prSet presAssocID="{B7EEC872-9091-4CC7-8D46-CA82FEF6D57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A1AE58-1550-4E9A-8F8A-73198A4DF8BC}" type="pres">
      <dgm:prSet presAssocID="{D6079681-9B44-436C-A7DE-647111D5B635}" presName="composite" presStyleCnt="0"/>
      <dgm:spPr/>
    </dgm:pt>
    <dgm:pt modelId="{7815176D-1AC0-4699-AB9E-7C69C533AE88}" type="pres">
      <dgm:prSet presAssocID="{D6079681-9B44-436C-A7DE-647111D5B635}" presName="bentUpArrow1" presStyleLbl="alignImgPlace1" presStyleIdx="0" presStyleCnt="3"/>
      <dgm:spPr/>
    </dgm:pt>
    <dgm:pt modelId="{E9876E6F-2596-4474-BF4A-27D45D011E5D}" type="pres">
      <dgm:prSet presAssocID="{D6079681-9B44-436C-A7DE-647111D5B63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2C6D3-07AD-4BFE-9F02-91A358E92A84}" type="pres">
      <dgm:prSet presAssocID="{D6079681-9B44-436C-A7DE-647111D5B635}" presName="ChildText" presStyleLbl="revTx" presStyleIdx="0" presStyleCnt="3" custScaleX="196267" custLinFactNeighborX="50578" custLinFactNeighborY="-8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92D27-C525-40B7-95E6-A7D24CE85317}" type="pres">
      <dgm:prSet presAssocID="{5284FFD6-31BB-46A9-85AE-C65FDABF56E7}" presName="sibTrans" presStyleCnt="0"/>
      <dgm:spPr/>
    </dgm:pt>
    <dgm:pt modelId="{6E72B155-A11F-4CCA-A00B-FCF301FF8B4F}" type="pres">
      <dgm:prSet presAssocID="{41697708-C60B-4954-9B87-E6B0B758C869}" presName="composite" presStyleCnt="0"/>
      <dgm:spPr/>
    </dgm:pt>
    <dgm:pt modelId="{A036A312-93D6-406C-9C53-50BBB6579EB9}" type="pres">
      <dgm:prSet presAssocID="{41697708-C60B-4954-9B87-E6B0B758C869}" presName="bentUpArrow1" presStyleLbl="alignImgPlace1" presStyleIdx="1" presStyleCnt="3"/>
      <dgm:spPr/>
    </dgm:pt>
    <dgm:pt modelId="{70AAB627-7F57-4F28-A9E8-4519ED0DDB22}" type="pres">
      <dgm:prSet presAssocID="{41697708-C60B-4954-9B87-E6B0B758C869}" presName="ParentText" presStyleLbl="node1" presStyleIdx="1" presStyleCnt="4" custLinFactNeighborX="-17497" custLinFactNeighborY="-6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A14D7-BB1B-487C-ACD3-39EA6E18A3E1}" type="pres">
      <dgm:prSet presAssocID="{41697708-C60B-4954-9B87-E6B0B758C869}" presName="ChildText" presStyleLbl="revTx" presStyleIdx="1" presStyleCnt="3" custScaleX="126315" custLinFactNeighborX="-2854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3F8F9-E474-4297-8839-82369C4EB4C5}" type="pres">
      <dgm:prSet presAssocID="{D0233B43-AAEC-4421-9BF0-87BE79D5E039}" presName="sibTrans" presStyleCnt="0"/>
      <dgm:spPr/>
    </dgm:pt>
    <dgm:pt modelId="{6D3C5C4E-C2FF-4888-B269-930CCAE7BDF2}" type="pres">
      <dgm:prSet presAssocID="{9D21A846-5C2F-44A5-89A5-86109209ACA5}" presName="composite" presStyleCnt="0"/>
      <dgm:spPr/>
    </dgm:pt>
    <dgm:pt modelId="{F0EE8892-EB29-4859-A29E-684B5865DE39}" type="pres">
      <dgm:prSet presAssocID="{9D21A846-5C2F-44A5-89A5-86109209ACA5}" presName="bentUpArrow1" presStyleLbl="alignImgPlace1" presStyleIdx="2" presStyleCnt="3"/>
      <dgm:spPr/>
    </dgm:pt>
    <dgm:pt modelId="{1B066B89-8736-4612-B85B-8223751743F3}" type="pres">
      <dgm:prSet presAssocID="{9D21A846-5C2F-44A5-89A5-86109209ACA5}" presName="ParentText" presStyleLbl="node1" presStyleIdx="2" presStyleCnt="4" custLinFactNeighborX="-204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4AA72-5854-485D-B1C7-A7BF09DDA858}" type="pres">
      <dgm:prSet presAssocID="{9D21A846-5C2F-44A5-89A5-86109209ACA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ACC75-47C5-4A9E-B488-B340F7113D60}" type="pres">
      <dgm:prSet presAssocID="{169FFBD3-F80A-43A1-8EF5-BD3F37B82812}" presName="sibTrans" presStyleCnt="0"/>
      <dgm:spPr/>
    </dgm:pt>
    <dgm:pt modelId="{399C3182-D952-46E7-AD18-1A3941E05659}" type="pres">
      <dgm:prSet presAssocID="{DEE59EF3-4B20-4746-A12B-C94835D0276B}" presName="composite" presStyleCnt="0"/>
      <dgm:spPr/>
    </dgm:pt>
    <dgm:pt modelId="{74E0471E-C831-4AC2-8C1E-11D5038322FF}" type="pres">
      <dgm:prSet presAssocID="{DEE59EF3-4B20-4746-A12B-C94835D0276B}" presName="ParentText" presStyleLbl="node1" presStyleIdx="3" presStyleCnt="4" custLinFactNeighborX="-124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98E392-CF38-415A-8876-E45B7FCEE2F6}" type="presOf" srcId="{B7EEC872-9091-4CC7-8D46-CA82FEF6D572}" destId="{DF5F9489-7D21-4E53-937B-AA58EFEFE637}" srcOrd="0" destOrd="0" presId="urn:microsoft.com/office/officeart/2005/8/layout/StepDownProcess"/>
    <dgm:cxn modelId="{5AA41ACF-D3D7-491A-8D50-34449B5EC444}" type="presOf" srcId="{DEE59EF3-4B20-4746-A12B-C94835D0276B}" destId="{74E0471E-C831-4AC2-8C1E-11D5038322FF}" srcOrd="0" destOrd="0" presId="urn:microsoft.com/office/officeart/2005/8/layout/StepDownProcess"/>
    <dgm:cxn modelId="{6F39B629-66F9-4563-AE0D-B5D697EC1609}" srcId="{B7EEC872-9091-4CC7-8D46-CA82FEF6D572}" destId="{9D21A846-5C2F-44A5-89A5-86109209ACA5}" srcOrd="2" destOrd="0" parTransId="{A9F9554F-400C-4A3A-B7E7-2B5EBDAAE00B}" sibTransId="{169FFBD3-F80A-43A1-8EF5-BD3F37B82812}"/>
    <dgm:cxn modelId="{C5C9AEE4-978B-463D-B1BF-D101076F01E9}" type="presOf" srcId="{9631021E-8725-4331-A1CA-24C8EF39FCBD}" destId="{9B0A14D7-BB1B-487C-ACD3-39EA6E18A3E1}" srcOrd="0" destOrd="0" presId="urn:microsoft.com/office/officeart/2005/8/layout/StepDownProcess"/>
    <dgm:cxn modelId="{59E9A29E-4322-4BE9-AD79-3137A45B9A96}" srcId="{B7EEC872-9091-4CC7-8D46-CA82FEF6D572}" destId="{D6079681-9B44-436C-A7DE-647111D5B635}" srcOrd="0" destOrd="0" parTransId="{25D61D7F-DC8A-434E-925D-23909BC8FF4D}" sibTransId="{5284FFD6-31BB-46A9-85AE-C65FDABF56E7}"/>
    <dgm:cxn modelId="{4E33AE8B-36AE-417F-A9DF-34A587CB31F9}" type="presOf" srcId="{41697708-C60B-4954-9B87-E6B0B758C869}" destId="{70AAB627-7F57-4F28-A9E8-4519ED0DDB22}" srcOrd="0" destOrd="0" presId="urn:microsoft.com/office/officeart/2005/8/layout/StepDownProcess"/>
    <dgm:cxn modelId="{760FBEA4-9324-45AC-BCCE-D9F703E99CC5}" srcId="{B7EEC872-9091-4CC7-8D46-CA82FEF6D572}" destId="{DEE59EF3-4B20-4746-A12B-C94835D0276B}" srcOrd="3" destOrd="0" parTransId="{27E40CE7-2909-4291-9AAA-2D1649167DFA}" sibTransId="{D72F6B05-A340-468C-9EBB-33DCCB3E0273}"/>
    <dgm:cxn modelId="{126276DE-17C9-4199-ADE7-A9DA1394257D}" srcId="{9D21A846-5C2F-44A5-89A5-86109209ACA5}" destId="{05277AE4-B55D-4322-8BDE-9B6A7036B68B}" srcOrd="0" destOrd="0" parTransId="{E3DF58C5-23A7-4DB0-B3AF-B09B24538C4A}" sibTransId="{3A86D926-E013-4B1A-8298-7083300BDEAA}"/>
    <dgm:cxn modelId="{A849D173-23C2-4630-9E46-642F78107867}" type="presOf" srcId="{05277AE4-B55D-4322-8BDE-9B6A7036B68B}" destId="{BB04AA72-5854-485D-B1C7-A7BF09DDA858}" srcOrd="0" destOrd="0" presId="urn:microsoft.com/office/officeart/2005/8/layout/StepDownProcess"/>
    <dgm:cxn modelId="{EEE0E9F9-D078-46B9-8862-3772BEF92567}" type="presOf" srcId="{D6079681-9B44-436C-A7DE-647111D5B635}" destId="{E9876E6F-2596-4474-BF4A-27D45D011E5D}" srcOrd="0" destOrd="0" presId="urn:microsoft.com/office/officeart/2005/8/layout/StepDownProcess"/>
    <dgm:cxn modelId="{79566144-ACEF-4B96-AF63-D9AE58B32678}" type="presOf" srcId="{9D21A846-5C2F-44A5-89A5-86109209ACA5}" destId="{1B066B89-8736-4612-B85B-8223751743F3}" srcOrd="0" destOrd="0" presId="urn:microsoft.com/office/officeart/2005/8/layout/StepDownProcess"/>
    <dgm:cxn modelId="{ED9B8DAE-4834-4A9D-AF8D-7D871FB604E8}" srcId="{41697708-C60B-4954-9B87-E6B0B758C869}" destId="{9631021E-8725-4331-A1CA-24C8EF39FCBD}" srcOrd="0" destOrd="0" parTransId="{7614DCB8-D42A-439D-90D0-1DD2D8CCABC0}" sibTransId="{79164C49-3BC8-4EF7-AEDF-3B898FEE26A1}"/>
    <dgm:cxn modelId="{C583B2C9-D63E-478B-A05E-30DA352ECB9F}" srcId="{B7EEC872-9091-4CC7-8D46-CA82FEF6D572}" destId="{41697708-C60B-4954-9B87-E6B0B758C869}" srcOrd="1" destOrd="0" parTransId="{D3A23CED-DAC0-4A3C-AF2C-FB6E963B5AE4}" sibTransId="{D0233B43-AAEC-4421-9BF0-87BE79D5E039}"/>
    <dgm:cxn modelId="{6B07D87F-62FA-4C1C-B5AE-133D844992BE}" type="presParOf" srcId="{DF5F9489-7D21-4E53-937B-AA58EFEFE637}" destId="{1EA1AE58-1550-4E9A-8F8A-73198A4DF8BC}" srcOrd="0" destOrd="0" presId="urn:microsoft.com/office/officeart/2005/8/layout/StepDownProcess"/>
    <dgm:cxn modelId="{1D877225-E8C8-4F01-A1C3-B85C84F79C16}" type="presParOf" srcId="{1EA1AE58-1550-4E9A-8F8A-73198A4DF8BC}" destId="{7815176D-1AC0-4699-AB9E-7C69C533AE88}" srcOrd="0" destOrd="0" presId="urn:microsoft.com/office/officeart/2005/8/layout/StepDownProcess"/>
    <dgm:cxn modelId="{89157505-6A51-4099-ADFE-63B6E8B47929}" type="presParOf" srcId="{1EA1AE58-1550-4E9A-8F8A-73198A4DF8BC}" destId="{E9876E6F-2596-4474-BF4A-27D45D011E5D}" srcOrd="1" destOrd="0" presId="urn:microsoft.com/office/officeart/2005/8/layout/StepDownProcess"/>
    <dgm:cxn modelId="{13FE439D-3C33-4208-AC5E-E803BCB04BED}" type="presParOf" srcId="{1EA1AE58-1550-4E9A-8F8A-73198A4DF8BC}" destId="{F1F2C6D3-07AD-4BFE-9F02-91A358E92A84}" srcOrd="2" destOrd="0" presId="urn:microsoft.com/office/officeart/2005/8/layout/StepDownProcess"/>
    <dgm:cxn modelId="{1E76E170-3DE0-4D02-95FC-5607E88B5393}" type="presParOf" srcId="{DF5F9489-7D21-4E53-937B-AA58EFEFE637}" destId="{97F92D27-C525-40B7-95E6-A7D24CE85317}" srcOrd="1" destOrd="0" presId="urn:microsoft.com/office/officeart/2005/8/layout/StepDownProcess"/>
    <dgm:cxn modelId="{52C12D9B-6E8B-41AF-9CF8-2F519A17C8F0}" type="presParOf" srcId="{DF5F9489-7D21-4E53-937B-AA58EFEFE637}" destId="{6E72B155-A11F-4CCA-A00B-FCF301FF8B4F}" srcOrd="2" destOrd="0" presId="urn:microsoft.com/office/officeart/2005/8/layout/StepDownProcess"/>
    <dgm:cxn modelId="{11E2F756-A365-48F0-8217-9803D17BEE33}" type="presParOf" srcId="{6E72B155-A11F-4CCA-A00B-FCF301FF8B4F}" destId="{A036A312-93D6-406C-9C53-50BBB6579EB9}" srcOrd="0" destOrd="0" presId="urn:microsoft.com/office/officeart/2005/8/layout/StepDownProcess"/>
    <dgm:cxn modelId="{59C336FF-7974-4E43-B4A9-E79B524558C2}" type="presParOf" srcId="{6E72B155-A11F-4CCA-A00B-FCF301FF8B4F}" destId="{70AAB627-7F57-4F28-A9E8-4519ED0DDB22}" srcOrd="1" destOrd="0" presId="urn:microsoft.com/office/officeart/2005/8/layout/StepDownProcess"/>
    <dgm:cxn modelId="{2271936B-640F-41CE-8018-78FBF0388F02}" type="presParOf" srcId="{6E72B155-A11F-4CCA-A00B-FCF301FF8B4F}" destId="{9B0A14D7-BB1B-487C-ACD3-39EA6E18A3E1}" srcOrd="2" destOrd="0" presId="urn:microsoft.com/office/officeart/2005/8/layout/StepDownProcess"/>
    <dgm:cxn modelId="{70853698-7B33-4A73-BC56-DF898C9341FD}" type="presParOf" srcId="{DF5F9489-7D21-4E53-937B-AA58EFEFE637}" destId="{A8E3F8F9-E474-4297-8839-82369C4EB4C5}" srcOrd="3" destOrd="0" presId="urn:microsoft.com/office/officeart/2005/8/layout/StepDownProcess"/>
    <dgm:cxn modelId="{698A0311-D5C2-467C-87BF-C6B73583B6AB}" type="presParOf" srcId="{DF5F9489-7D21-4E53-937B-AA58EFEFE637}" destId="{6D3C5C4E-C2FF-4888-B269-930CCAE7BDF2}" srcOrd="4" destOrd="0" presId="urn:microsoft.com/office/officeart/2005/8/layout/StepDownProcess"/>
    <dgm:cxn modelId="{6BF61584-4F7D-4815-A95D-6CDD755BEA71}" type="presParOf" srcId="{6D3C5C4E-C2FF-4888-B269-930CCAE7BDF2}" destId="{F0EE8892-EB29-4859-A29E-684B5865DE39}" srcOrd="0" destOrd="0" presId="urn:microsoft.com/office/officeart/2005/8/layout/StepDownProcess"/>
    <dgm:cxn modelId="{76FE3D7D-B9EE-48BB-A27D-968E8507645A}" type="presParOf" srcId="{6D3C5C4E-C2FF-4888-B269-930CCAE7BDF2}" destId="{1B066B89-8736-4612-B85B-8223751743F3}" srcOrd="1" destOrd="0" presId="urn:microsoft.com/office/officeart/2005/8/layout/StepDownProcess"/>
    <dgm:cxn modelId="{DCD3A77D-0F97-4F24-8430-BD0B85912B56}" type="presParOf" srcId="{6D3C5C4E-C2FF-4888-B269-930CCAE7BDF2}" destId="{BB04AA72-5854-485D-B1C7-A7BF09DDA858}" srcOrd="2" destOrd="0" presId="urn:microsoft.com/office/officeart/2005/8/layout/StepDownProcess"/>
    <dgm:cxn modelId="{0CA06098-8497-45BA-94F1-1A56A232E40A}" type="presParOf" srcId="{DF5F9489-7D21-4E53-937B-AA58EFEFE637}" destId="{815ACC75-47C5-4A9E-B488-B340F7113D60}" srcOrd="5" destOrd="0" presId="urn:microsoft.com/office/officeart/2005/8/layout/StepDownProcess"/>
    <dgm:cxn modelId="{25B5352F-C2FC-45B0-A6D7-667AD2C3B23B}" type="presParOf" srcId="{DF5F9489-7D21-4E53-937B-AA58EFEFE637}" destId="{399C3182-D952-46E7-AD18-1A3941E05659}" srcOrd="6" destOrd="0" presId="urn:microsoft.com/office/officeart/2005/8/layout/StepDownProcess"/>
    <dgm:cxn modelId="{63BC2A4C-9479-4FA9-9A09-F55484905148}" type="presParOf" srcId="{399C3182-D952-46E7-AD18-1A3941E05659}" destId="{74E0471E-C831-4AC2-8C1E-11D5038322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5176D-1AC0-4699-AB9E-7C69C533AE88}">
      <dsp:nvSpPr>
        <dsp:cNvPr id="0" name=""/>
        <dsp:cNvSpPr/>
      </dsp:nvSpPr>
      <dsp:spPr>
        <a:xfrm rot="5400000">
          <a:off x="633855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6E6F-2596-4474-BF4A-27D45D011E5D}">
      <dsp:nvSpPr>
        <dsp:cNvPr id="0" name=""/>
        <dsp:cNvSpPr/>
      </dsp:nvSpPr>
      <dsp:spPr>
        <a:xfrm>
          <a:off x="427177" y="23520"/>
          <a:ext cx="1313224" cy="919214"/>
        </a:xfrm>
        <a:prstGeom prst="roundRect">
          <a:avLst>
            <a:gd name="adj" fmla="val 1667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</a:rPr>
            <a:t>Dropped features with &gt; 70% missing data</a:t>
          </a:r>
          <a:endParaRPr lang="en-US" sz="1300" kern="1200" dirty="0">
            <a:solidFill>
              <a:srgbClr val="002060"/>
            </a:solidFill>
          </a:endParaRPr>
        </a:p>
      </dsp:txBody>
      <dsp:txXfrm>
        <a:off x="472057" y="68400"/>
        <a:ext cx="1223464" cy="829454"/>
      </dsp:txXfrm>
    </dsp:sp>
    <dsp:sp modelId="{F1F2C6D3-07AD-4BFE-9F02-91A358E92A84}">
      <dsp:nvSpPr>
        <dsp:cNvPr id="0" name=""/>
        <dsp:cNvSpPr/>
      </dsp:nvSpPr>
      <dsp:spPr>
        <a:xfrm>
          <a:off x="1763749" y="104910"/>
          <a:ext cx="187457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6A312-93D6-406C-9C53-50BBB6579EB9}">
      <dsp:nvSpPr>
        <dsp:cNvPr id="0" name=""/>
        <dsp:cNvSpPr/>
      </dsp:nvSpPr>
      <dsp:spPr>
        <a:xfrm rot="5400000">
          <a:off x="1943329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AB627-7F57-4F28-A9E8-4519ED0DDB22}">
      <dsp:nvSpPr>
        <dsp:cNvPr id="0" name=""/>
        <dsp:cNvSpPr/>
      </dsp:nvSpPr>
      <dsp:spPr>
        <a:xfrm>
          <a:off x="1506875" y="1049722"/>
          <a:ext cx="1313224" cy="919214"/>
        </a:xfrm>
        <a:prstGeom prst="roundRect">
          <a:avLst>
            <a:gd name="adj" fmla="val 1667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</a:rPr>
            <a:t>Label Encoding of Product_Info_2</a:t>
          </a:r>
          <a:endParaRPr lang="en-US" sz="1300" kern="1200" dirty="0">
            <a:solidFill>
              <a:srgbClr val="002060"/>
            </a:solidFill>
          </a:endParaRPr>
        </a:p>
      </dsp:txBody>
      <dsp:txXfrm>
        <a:off x="1551755" y="1094602"/>
        <a:ext cx="1223464" cy="829454"/>
      </dsp:txXfrm>
    </dsp:sp>
    <dsp:sp modelId="{9B0A14D7-BB1B-487C-ACD3-39EA6E18A3E1}">
      <dsp:nvSpPr>
        <dsp:cNvPr id="0" name=""/>
        <dsp:cNvSpPr/>
      </dsp:nvSpPr>
      <dsp:spPr>
        <a:xfrm>
          <a:off x="2896947" y="1143769"/>
          <a:ext cx="1206453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Transform Categorical Column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896947" y="1143769"/>
        <a:ext cx="1206453" cy="742950"/>
      </dsp:txXfrm>
    </dsp:sp>
    <dsp:sp modelId="{F0EE8892-EB29-4859-A29E-684B5865DE39}">
      <dsp:nvSpPr>
        <dsp:cNvPr id="0" name=""/>
        <dsp:cNvSpPr/>
      </dsp:nvSpPr>
      <dsp:spPr>
        <a:xfrm rot="5400000">
          <a:off x="3252802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66B89-8736-4612-B85B-8223751743F3}">
      <dsp:nvSpPr>
        <dsp:cNvPr id="0" name=""/>
        <dsp:cNvSpPr/>
      </dsp:nvSpPr>
      <dsp:spPr>
        <a:xfrm>
          <a:off x="2778068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</a:rPr>
            <a:t>Impute Missing Values with Mean</a:t>
          </a:r>
          <a:endParaRPr lang="en-US" sz="1300" kern="1200" dirty="0">
            <a:solidFill>
              <a:srgbClr val="002060"/>
            </a:solidFill>
          </a:endParaRPr>
        </a:p>
      </dsp:txBody>
      <dsp:txXfrm>
        <a:off x="2822948" y="2133563"/>
        <a:ext cx="1223464" cy="829454"/>
      </dsp:txXfrm>
    </dsp:sp>
    <dsp:sp modelId="{BB04AA72-5854-485D-B1C7-A7BF09DDA858}">
      <dsp:nvSpPr>
        <dsp:cNvPr id="0" name=""/>
        <dsp:cNvSpPr/>
      </dsp:nvSpPr>
      <dsp:spPr>
        <a:xfrm>
          <a:off x="4359349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Imputation of Missing Values</a:t>
          </a:r>
          <a:endParaRPr lang="en-US" sz="1000" kern="1200" dirty="0"/>
        </a:p>
      </dsp:txBody>
      <dsp:txXfrm>
        <a:off x="4359349" y="2176351"/>
        <a:ext cx="955114" cy="742950"/>
      </dsp:txXfrm>
    </dsp:sp>
    <dsp:sp modelId="{74E0471E-C831-4AC2-8C1E-11D5038322FF}">
      <dsp:nvSpPr>
        <dsp:cNvPr id="0" name=""/>
        <dsp:cNvSpPr/>
      </dsp:nvSpPr>
      <dsp:spPr>
        <a:xfrm>
          <a:off x="4191510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Drop Features with high Multi-collinearity </a:t>
          </a:r>
          <a:endParaRPr lang="en-US" sz="1300" kern="1200" dirty="0"/>
        </a:p>
      </dsp:txBody>
      <dsp:txXfrm>
        <a:off x="4236390" y="3166144"/>
        <a:ext cx="1223464" cy="82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152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87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5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744925" y="2683697"/>
            <a:ext cx="7961413" cy="2070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 smtClean="0">
                <a:solidFill>
                  <a:srgbClr val="660033"/>
                </a:solidFill>
              </a:rPr>
              <a:t>Prudential Insurance Risk Prediction</a:t>
            </a:r>
            <a:endParaRPr sz="3200" b="0" dirty="0">
              <a:solidFill>
                <a:srgbClr val="6600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9077" y="4194934"/>
            <a:ext cx="5088600" cy="784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– Vivek Gulavani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76" y="461107"/>
            <a:ext cx="4046713" cy="2744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8" y="132863"/>
            <a:ext cx="6734136" cy="633046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Decision Tree Classifier – GridSearchCV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81772" y="1057171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70" y="1057171"/>
            <a:ext cx="7382905" cy="419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73" y="1576209"/>
            <a:ext cx="3907274" cy="3361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22" y="1576209"/>
            <a:ext cx="4809914" cy="30817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50323" y="491680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388756" y="820488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6" y="168238"/>
            <a:ext cx="6265212" cy="469860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Random Forest Classifier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8664" y="1027207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26" y="897504"/>
            <a:ext cx="7497451" cy="62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23" y="1655945"/>
            <a:ext cx="3673231" cy="3267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373" y="1655945"/>
            <a:ext cx="4131607" cy="29160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1637" y="385503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520070" y="714311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28" y="97071"/>
            <a:ext cx="7867365" cy="480438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Random Forest Classifier – RandomizedSearchCV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8664" y="1027207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89" y="1027207"/>
            <a:ext cx="7363853" cy="428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8" y="1512224"/>
            <a:ext cx="4213618" cy="3287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64" y="1512224"/>
            <a:ext cx="4603881" cy="28878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88568" y="573926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727001" y="910684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9" y="238577"/>
            <a:ext cx="3587400" cy="410100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83062" y="3075090"/>
            <a:ext cx="3298908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MAE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1.75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MSE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4.71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RMSE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2.17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R**2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for test set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Adjusted R**2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for test set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0.22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83060" y="1070554"/>
            <a:ext cx="329891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MAE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for test set is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1.56 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MSE 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for test set is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4.00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RMSE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for test set is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2.00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R**2 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or test set is 0.34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Adjusted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R**2 for test set is 0.34 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080808" y="993610"/>
            <a:ext cx="1371600" cy="13716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Without Grid Search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1080808" y="3051010"/>
            <a:ext cx="1371600" cy="13716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60033"/>
                </a:solidFill>
              </a:rPr>
              <a:t>With Grid Search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452408" y="1626546"/>
            <a:ext cx="430651" cy="209628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452408" y="3594386"/>
            <a:ext cx="430651" cy="1726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81970" y="2815870"/>
            <a:ext cx="2219570" cy="106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660033"/>
                </a:solidFill>
              </a:rPr>
              <a:t>Best Params</a:t>
            </a:r>
          </a:p>
          <a:p>
            <a:r>
              <a:rPr lang="en-US" dirty="0"/>
              <a:t>c</a:t>
            </a:r>
            <a:r>
              <a:rPr lang="en-US" dirty="0" smtClean="0"/>
              <a:t>opy_X  = ‘True’</a:t>
            </a:r>
          </a:p>
          <a:p>
            <a:r>
              <a:rPr lang="en-US" dirty="0" smtClean="0"/>
              <a:t>fit_intercept = ‘True’</a:t>
            </a:r>
          </a:p>
          <a:p>
            <a:r>
              <a:rPr lang="en-US" dirty="0"/>
              <a:t>n</a:t>
            </a:r>
            <a:r>
              <a:rPr lang="en-US" dirty="0" smtClean="0"/>
              <a:t>ormalize = ‘True’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6346" y="484273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60:40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444779" y="813081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3" y="45152"/>
            <a:ext cx="7242136" cy="472623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Decision Tree &amp; Random Forest Regressor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83059" y="2979451"/>
            <a:ext cx="3136078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MAE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1.53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MSE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4.18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RMSE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2.04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R**2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for test set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Adjusted R**2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for test set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0.31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83060" y="1070554"/>
            <a:ext cx="32314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MAE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for test set is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1.76 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MSE 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for test set is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7.44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RMSE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for test set is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2.72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R**2 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f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or test set is -0.22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60033"/>
                </a:solidFill>
                <a:latin typeface="Arial Unicode MS" panose="020B0604020202020204" pitchFamily="34" charset="-128"/>
              </a:rPr>
              <a:t>Adjusted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R**2 for test set is -0.23 </a:t>
            </a: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000098" y="993610"/>
            <a:ext cx="1463040" cy="1463040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Decision Tree Regressor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993347" y="2979451"/>
            <a:ext cx="1463040" cy="146304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Random Forest Regressor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60359" y="1626546"/>
            <a:ext cx="430651" cy="209628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452408" y="3594386"/>
            <a:ext cx="430651" cy="1726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71174" y="574164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60:40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85174" y="929062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4" y="116453"/>
            <a:ext cx="7858667" cy="527603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Random Forest Regressor - </a:t>
            </a:r>
            <a:r>
              <a:rPr lang="en-US" sz="2400" b="0" dirty="0" smtClean="0">
                <a:solidFill>
                  <a:srgbClr val="660033"/>
                </a:solidFill>
              </a:rPr>
              <a:t>RandomizedSearchCV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1041" y="1739899"/>
            <a:ext cx="3136078" cy="132343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MAE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1.52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MSE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 3.82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Arial Unicode MS" panose="020B0604020202020204" pitchFamily="34" charset="-128"/>
              </a:rPr>
              <a:t>RMSE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test set is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1.95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R**2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for test set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0.37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660033"/>
                </a:solidFill>
                <a:latin typeface="Arial Unicode MS" panose="020B0604020202020204" pitchFamily="34" charset="-128"/>
              </a:rPr>
              <a:t>Adjusted R**2 </a:t>
            </a:r>
            <a:r>
              <a:rPr lang="en-US" altLang="en-US" sz="16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for test set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0.37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751329" y="1739899"/>
            <a:ext cx="1463040" cy="146304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Random Forest Regressor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10390" y="2354834"/>
            <a:ext cx="430651" cy="1726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31561" y="1474446"/>
            <a:ext cx="2460432" cy="20161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660033"/>
                </a:solidFill>
              </a:rPr>
              <a:t>Best Params</a:t>
            </a:r>
          </a:p>
          <a:p>
            <a:r>
              <a:rPr lang="en-US" dirty="0">
                <a:solidFill>
                  <a:schemeClr val="tx1"/>
                </a:solidFill>
              </a:rPr>
              <a:t>{'</a:t>
            </a:r>
            <a:r>
              <a:rPr lang="en-US" dirty="0" err="1">
                <a:solidFill>
                  <a:schemeClr val="tx1"/>
                </a:solidFill>
              </a:rPr>
              <a:t>n_estimators</a:t>
            </a:r>
            <a:r>
              <a:rPr lang="en-US" dirty="0">
                <a:solidFill>
                  <a:schemeClr val="tx1"/>
                </a:solidFill>
              </a:rPr>
              <a:t>': 20,</a:t>
            </a:r>
          </a:p>
          <a:p>
            <a:r>
              <a:rPr lang="en-US" dirty="0">
                <a:solidFill>
                  <a:schemeClr val="tx1"/>
                </a:solidFill>
              </a:rPr>
              <a:t> '</a:t>
            </a:r>
            <a:r>
              <a:rPr lang="en-US" dirty="0" err="1">
                <a:solidFill>
                  <a:schemeClr val="tx1"/>
                </a:solidFill>
              </a:rPr>
              <a:t>min_samples_split</a:t>
            </a:r>
            <a:r>
              <a:rPr lang="en-US" dirty="0">
                <a:solidFill>
                  <a:schemeClr val="tx1"/>
                </a:solidFill>
              </a:rPr>
              <a:t>': 9,</a:t>
            </a:r>
          </a:p>
          <a:p>
            <a:r>
              <a:rPr lang="en-US" dirty="0">
                <a:solidFill>
                  <a:schemeClr val="tx1"/>
                </a:solidFill>
              </a:rPr>
              <a:t> '</a:t>
            </a:r>
            <a:r>
              <a:rPr lang="en-US" dirty="0" err="1">
                <a:solidFill>
                  <a:schemeClr val="tx1"/>
                </a:solidFill>
              </a:rPr>
              <a:t>min_samples_leaf</a:t>
            </a:r>
            <a:r>
              <a:rPr lang="en-US" dirty="0">
                <a:solidFill>
                  <a:schemeClr val="tx1"/>
                </a:solidFill>
              </a:rPr>
              <a:t>': 3,</a:t>
            </a:r>
          </a:p>
          <a:p>
            <a:r>
              <a:rPr lang="en-US" dirty="0">
                <a:solidFill>
                  <a:schemeClr val="tx1"/>
                </a:solidFill>
              </a:rPr>
              <a:t> '</a:t>
            </a:r>
            <a:r>
              <a:rPr lang="en-US" dirty="0" err="1">
                <a:solidFill>
                  <a:schemeClr val="tx1"/>
                </a:solidFill>
              </a:rPr>
              <a:t>max_features</a:t>
            </a:r>
            <a:r>
              <a:rPr lang="en-US" dirty="0">
                <a:solidFill>
                  <a:schemeClr val="tx1"/>
                </a:solidFill>
              </a:rPr>
              <a:t>': '</a:t>
            </a:r>
            <a:r>
              <a:rPr lang="en-US" dirty="0" err="1">
                <a:solidFill>
                  <a:schemeClr val="tx1"/>
                </a:solidFill>
              </a:rPr>
              <a:t>sqrt</a:t>
            </a:r>
            <a:r>
              <a:rPr lang="en-US" dirty="0">
                <a:solidFill>
                  <a:schemeClr val="tx1"/>
                </a:solidFill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</a:rPr>
              <a:t> '</a:t>
            </a:r>
            <a:r>
              <a:rPr lang="en-US" dirty="0" err="1">
                <a:solidFill>
                  <a:schemeClr val="tx1"/>
                </a:solidFill>
              </a:rPr>
              <a:t>max_depth</a:t>
            </a:r>
            <a:r>
              <a:rPr lang="en-US" dirty="0">
                <a:solidFill>
                  <a:schemeClr val="tx1"/>
                </a:solidFill>
              </a:rPr>
              <a:t>': 30,</a:t>
            </a:r>
          </a:p>
          <a:p>
            <a:r>
              <a:rPr lang="en-US" dirty="0">
                <a:solidFill>
                  <a:schemeClr val="tx1"/>
                </a:solidFill>
              </a:rPr>
              <a:t> 'criterion': '</a:t>
            </a:r>
            <a:r>
              <a:rPr lang="en-US" dirty="0" err="1">
                <a:solidFill>
                  <a:schemeClr val="tx1"/>
                </a:solidFill>
              </a:rPr>
              <a:t>mse</a:t>
            </a:r>
            <a:r>
              <a:rPr lang="en-US" dirty="0">
                <a:solidFill>
                  <a:schemeClr val="tx1"/>
                </a:solidFill>
              </a:rPr>
              <a:t>',</a:t>
            </a:r>
          </a:p>
          <a:p>
            <a:r>
              <a:rPr lang="en-US" dirty="0">
                <a:solidFill>
                  <a:schemeClr val="tx1"/>
                </a:solidFill>
              </a:rPr>
              <a:t> 'bootstrap': False}</a:t>
            </a:r>
          </a:p>
          <a:p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06205" y="1145637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60:40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920205" y="1500535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59" y="180064"/>
            <a:ext cx="4224920" cy="463992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319917" y="2433099"/>
            <a:ext cx="2918128" cy="4373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9917" y="3208350"/>
            <a:ext cx="2918128" cy="51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RFE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" name="Elbow Connector 11"/>
          <p:cNvCxnSpPr>
            <a:stCxn id="3" idx="3"/>
            <a:endCxn id="5" idx="3"/>
          </p:cNvCxnSpPr>
          <p:nvPr/>
        </p:nvCxnSpPr>
        <p:spPr>
          <a:xfrm>
            <a:off x="4238045" y="2651760"/>
            <a:ext cx="12700" cy="815008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4643561" y="2508637"/>
            <a:ext cx="413468" cy="13159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57029" y="2727298"/>
            <a:ext cx="388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Negative Impact on Model Accuracy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156248" y="1757238"/>
            <a:ext cx="1828800" cy="270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Methods Used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7" name="Elbow Connector 16"/>
          <p:cNvCxnSpPr>
            <a:stCxn id="15" idx="3"/>
            <a:endCxn id="3" idx="0"/>
          </p:cNvCxnSpPr>
          <p:nvPr/>
        </p:nvCxnSpPr>
        <p:spPr>
          <a:xfrm>
            <a:off x="1985048" y="1892410"/>
            <a:ext cx="793933" cy="54068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18" y="156210"/>
            <a:ext cx="5894694" cy="543505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Model Comparison </a:t>
            </a:r>
            <a:r>
              <a:rPr lang="en-US" sz="2400" b="0" dirty="0" smtClean="0">
                <a:solidFill>
                  <a:srgbClr val="660033"/>
                </a:solidFill>
              </a:rPr>
              <a:t> - Classification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ounded Rectangle 4"/>
          <p:cNvSpPr/>
          <p:nvPr/>
        </p:nvSpPr>
        <p:spPr>
          <a:xfrm>
            <a:off x="198782" y="2019631"/>
            <a:ext cx="5017274" cy="35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Highest Precision </a:t>
            </a:r>
            <a:r>
              <a:rPr lang="en-US" dirty="0" smtClean="0"/>
              <a:t>– RF with RandomizedSearchCV – </a:t>
            </a:r>
            <a:r>
              <a:rPr lang="en-US" dirty="0" smtClean="0">
                <a:solidFill>
                  <a:srgbClr val="660033"/>
                </a:solidFill>
              </a:rPr>
              <a:t>0.5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82" y="1416658"/>
            <a:ext cx="5017274" cy="35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Highest Accuracy </a:t>
            </a:r>
            <a:r>
              <a:rPr lang="en-US" dirty="0" smtClean="0"/>
              <a:t>– RF with RandomizedSearchCV – </a:t>
            </a:r>
            <a:r>
              <a:rPr lang="en-US" dirty="0" smtClean="0">
                <a:solidFill>
                  <a:srgbClr val="660033"/>
                </a:solidFill>
              </a:rPr>
              <a:t>0.524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16056" y="1717981"/>
            <a:ext cx="1272208" cy="38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488264" y="1252995"/>
            <a:ext cx="1463040" cy="146304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RF With RandomizedSearchCV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2160" y="932626"/>
            <a:ext cx="279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Classification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782" y="2585173"/>
            <a:ext cx="6488265" cy="23698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33"/>
                </a:solidFill>
              </a:rPr>
              <a:t>Observations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Accuracy of prediction is lower.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is unbalanced so recall for Response value ‘8’ is highest and very low for ‘3’ and ‘4’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Tried Using </a:t>
            </a:r>
            <a:r>
              <a:rPr lang="en-US" sz="1600" dirty="0" smtClean="0">
                <a:solidFill>
                  <a:srgbClr val="660033"/>
                </a:solidFill>
              </a:rPr>
              <a:t>SMOTE to balance the data </a:t>
            </a:r>
            <a:r>
              <a:rPr lang="en-US" sz="1600" dirty="0"/>
              <a:t>however </a:t>
            </a:r>
            <a:r>
              <a:rPr lang="en-US" sz="1600" dirty="0">
                <a:solidFill>
                  <a:srgbClr val="660033"/>
                </a:solidFill>
              </a:rPr>
              <a:t>accuracy reduced </a:t>
            </a:r>
            <a:r>
              <a:rPr lang="en-US" sz="1600" dirty="0"/>
              <a:t>with increase in recall for ‘3’ and ‘4’ </a:t>
            </a:r>
            <a:endParaRPr lang="en-U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Tried Using </a:t>
            </a:r>
            <a:r>
              <a:rPr lang="en-US" sz="1600" dirty="0" smtClean="0">
                <a:solidFill>
                  <a:srgbClr val="660033"/>
                </a:solidFill>
              </a:rPr>
              <a:t>PCA and RFE </a:t>
            </a:r>
            <a:r>
              <a:rPr lang="en-US" sz="1600" dirty="0" smtClean="0"/>
              <a:t>for dimensionality reduction however it further </a:t>
            </a:r>
            <a:r>
              <a:rPr lang="en-US" sz="1600" dirty="0" smtClean="0">
                <a:solidFill>
                  <a:srgbClr val="660033"/>
                </a:solidFill>
              </a:rPr>
              <a:t>reduced the accuracy</a:t>
            </a:r>
            <a:br>
              <a:rPr lang="en-US" sz="1600" dirty="0" smtClean="0">
                <a:solidFill>
                  <a:srgbClr val="660033"/>
                </a:solidFill>
              </a:rPr>
            </a:br>
            <a:endParaRPr lang="en-US" sz="1600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18" y="156210"/>
            <a:ext cx="5894694" cy="543505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Model Comparison Regression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Rounded Rectangle 5"/>
          <p:cNvSpPr/>
          <p:nvPr/>
        </p:nvSpPr>
        <p:spPr>
          <a:xfrm>
            <a:off x="198782" y="1733883"/>
            <a:ext cx="5653378" cy="373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Random Forest with Hyper Parameter Tuning Provides Best Results 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868064" y="1717981"/>
            <a:ext cx="1272208" cy="38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140272" y="1181268"/>
            <a:ext cx="1463040" cy="146304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Random Forest Regressor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632" y="860317"/>
            <a:ext cx="279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Regression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782" y="2585173"/>
            <a:ext cx="6488265" cy="187743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33"/>
                </a:solidFill>
              </a:rPr>
              <a:t>Observations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0033"/>
                </a:solidFill>
              </a:rPr>
              <a:t>Random Forest Regressor </a:t>
            </a:r>
            <a:r>
              <a:rPr lang="en-US" sz="1600" dirty="0" smtClean="0"/>
              <a:t>with Hyper parameter </a:t>
            </a:r>
            <a:r>
              <a:rPr lang="en-US" sz="1600" dirty="0" smtClean="0">
                <a:solidFill>
                  <a:srgbClr val="660033"/>
                </a:solidFill>
              </a:rPr>
              <a:t>Tuning </a:t>
            </a:r>
            <a:r>
              <a:rPr lang="en-US" sz="1600" dirty="0" smtClean="0"/>
              <a:t>gives best results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models accuracy </a:t>
            </a:r>
            <a:r>
              <a:rPr lang="en-US" sz="1600" dirty="0" smtClean="0">
                <a:solidFill>
                  <a:srgbClr val="660033"/>
                </a:solidFill>
              </a:rPr>
              <a:t>reduces with PCA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60033"/>
                </a:solidFill>
              </a:rPr>
              <a:t>No Major improvement </a:t>
            </a:r>
            <a:r>
              <a:rPr lang="en-US" sz="1600" dirty="0" smtClean="0"/>
              <a:t>observed over Linear Regression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Best results obtained with </a:t>
            </a:r>
            <a:r>
              <a:rPr lang="en-US" sz="1600" dirty="0" smtClean="0">
                <a:solidFill>
                  <a:srgbClr val="660033"/>
                </a:solidFill>
              </a:rPr>
              <a:t>60-40 Train Test Split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41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29" y="288400"/>
            <a:ext cx="3587400" cy="626000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700" y="1263118"/>
            <a:ext cx="7591200" cy="2932500"/>
          </a:xfrm>
        </p:spPr>
        <p:txBody>
          <a:bodyPr/>
          <a:lstStyle/>
          <a:p>
            <a:r>
              <a:rPr lang="en-US" dirty="0" smtClean="0">
                <a:solidFill>
                  <a:srgbClr val="660033"/>
                </a:solidFill>
              </a:rPr>
              <a:t>Regression </a:t>
            </a:r>
            <a:r>
              <a:rPr lang="en-US" dirty="0" smtClean="0"/>
              <a:t>Models </a:t>
            </a:r>
            <a:r>
              <a:rPr lang="en-US" dirty="0" smtClean="0">
                <a:solidFill>
                  <a:srgbClr val="660033"/>
                </a:solidFill>
              </a:rPr>
              <a:t>perform faster </a:t>
            </a:r>
            <a:r>
              <a:rPr lang="en-US" dirty="0" smtClean="0"/>
              <a:t>that Classification</a:t>
            </a:r>
          </a:p>
          <a:p>
            <a:r>
              <a:rPr lang="en-US" dirty="0" smtClean="0">
                <a:solidFill>
                  <a:srgbClr val="660033"/>
                </a:solidFill>
              </a:rPr>
              <a:t>MAE for Random </a:t>
            </a:r>
            <a:r>
              <a:rPr lang="en-US" dirty="0" smtClean="0"/>
              <a:t>Forest Regressor </a:t>
            </a:r>
            <a:r>
              <a:rPr lang="en-US" dirty="0" smtClean="0">
                <a:solidFill>
                  <a:srgbClr val="660033"/>
                </a:solidFill>
              </a:rPr>
              <a:t>is 1.52</a:t>
            </a:r>
          </a:p>
          <a:p>
            <a:r>
              <a:rPr lang="en-US" dirty="0" smtClean="0"/>
              <a:t>This means the </a:t>
            </a:r>
            <a:r>
              <a:rPr lang="en-US" dirty="0" smtClean="0">
                <a:solidFill>
                  <a:srgbClr val="660033"/>
                </a:solidFill>
              </a:rPr>
              <a:t>risk prediction </a:t>
            </a:r>
            <a:r>
              <a:rPr lang="en-US" dirty="0" smtClean="0"/>
              <a:t>will be within difference </a:t>
            </a:r>
            <a:r>
              <a:rPr lang="en-US" dirty="0" smtClean="0">
                <a:solidFill>
                  <a:srgbClr val="660033"/>
                </a:solidFill>
              </a:rPr>
              <a:t>of 2</a:t>
            </a:r>
            <a:r>
              <a:rPr lang="en-US" dirty="0" smtClean="0"/>
              <a:t> with actual risk value in case of </a:t>
            </a:r>
            <a:r>
              <a:rPr lang="en-US" dirty="0" smtClean="0">
                <a:solidFill>
                  <a:srgbClr val="660033"/>
                </a:solidFill>
              </a:rPr>
              <a:t>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classification we </a:t>
            </a:r>
            <a:r>
              <a:rPr lang="en-US" dirty="0" smtClean="0">
                <a:solidFill>
                  <a:srgbClr val="660033"/>
                </a:solidFill>
              </a:rPr>
              <a:t>can’t see </a:t>
            </a:r>
            <a:r>
              <a:rPr lang="en-US" dirty="0" smtClean="0"/>
              <a:t>how much </a:t>
            </a:r>
            <a:r>
              <a:rPr lang="en-US" dirty="0" smtClean="0">
                <a:solidFill>
                  <a:srgbClr val="660033"/>
                </a:solidFill>
              </a:rPr>
              <a:t>difference</a:t>
            </a:r>
            <a:r>
              <a:rPr lang="en-US" dirty="0" smtClean="0"/>
              <a:t> would be in </a:t>
            </a:r>
            <a:r>
              <a:rPr lang="en-US" dirty="0" smtClean="0">
                <a:solidFill>
                  <a:srgbClr val="660033"/>
                </a:solidFill>
              </a:rPr>
              <a:t>Risk Value and accuracy is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55170" y="3959679"/>
            <a:ext cx="7788729" cy="9797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60033"/>
                </a:solidFill>
              </a:rPr>
              <a:t>Selected Model for Prediction</a:t>
            </a:r>
          </a:p>
          <a:p>
            <a:r>
              <a:rPr lang="en-US" sz="1800" b="1" dirty="0" smtClean="0">
                <a:solidFill>
                  <a:srgbClr val="660033"/>
                </a:solidFill>
              </a:rPr>
              <a:t>‘Random Forest Regressor’ </a:t>
            </a:r>
            <a:r>
              <a:rPr lang="en-US" sz="1800" dirty="0" smtClean="0">
                <a:solidFill>
                  <a:schemeClr val="tx1"/>
                </a:solidFill>
              </a:rPr>
              <a:t>with Hyper Parameter Tuning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9" y="246392"/>
            <a:ext cx="3587400" cy="425731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Problem Statement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1034" y="912123"/>
            <a:ext cx="8048365" cy="36996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Insurance Approval is </a:t>
            </a:r>
            <a:r>
              <a:rPr lang="en-US" dirty="0">
                <a:solidFill>
                  <a:srgbClr val="660033"/>
                </a:solidFill>
              </a:rPr>
              <a:t>Complex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involves </a:t>
            </a:r>
            <a:r>
              <a:rPr lang="en-US" dirty="0">
                <a:solidFill>
                  <a:srgbClr val="002060"/>
                </a:solidFill>
              </a:rPr>
              <a:t>collection of </a:t>
            </a:r>
            <a:r>
              <a:rPr lang="en-US" dirty="0">
                <a:solidFill>
                  <a:srgbClr val="660033"/>
                </a:solidFill>
              </a:rPr>
              <a:t>extensive personal </a:t>
            </a:r>
            <a:r>
              <a:rPr lang="en-US" dirty="0"/>
              <a:t>and </a:t>
            </a:r>
            <a:r>
              <a:rPr lang="en-US" dirty="0">
                <a:solidFill>
                  <a:srgbClr val="660033"/>
                </a:solidFill>
              </a:rPr>
              <a:t>medical </a:t>
            </a:r>
            <a:r>
              <a:rPr lang="en-US" dirty="0" smtClean="0">
                <a:solidFill>
                  <a:srgbClr val="660033"/>
                </a:solidFill>
              </a:rPr>
              <a:t>information</a:t>
            </a:r>
            <a:endParaRPr lang="en-US" dirty="0">
              <a:solidFill>
                <a:srgbClr val="6600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Analyzing </a:t>
            </a:r>
            <a:r>
              <a:rPr lang="en-US" dirty="0"/>
              <a:t>the information and </a:t>
            </a:r>
            <a:r>
              <a:rPr lang="en-US" dirty="0">
                <a:solidFill>
                  <a:srgbClr val="660033"/>
                </a:solidFill>
              </a:rPr>
              <a:t>assigning a Risk </a:t>
            </a:r>
            <a:r>
              <a:rPr lang="en-US" dirty="0"/>
              <a:t>is a </a:t>
            </a:r>
            <a:r>
              <a:rPr lang="en-US" dirty="0">
                <a:solidFill>
                  <a:srgbClr val="660033"/>
                </a:solidFill>
              </a:rPr>
              <a:t>manual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 </a:t>
            </a:r>
            <a:r>
              <a:rPr lang="en-US" dirty="0"/>
              <a:t>Process causes </a:t>
            </a:r>
            <a:r>
              <a:rPr lang="en-US" dirty="0">
                <a:solidFill>
                  <a:srgbClr val="660033"/>
                </a:solidFill>
              </a:rPr>
              <a:t>delay in Insurance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0033"/>
                </a:solidFill>
              </a:rPr>
              <a:t>Automation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660033"/>
                </a:solidFill>
              </a:rPr>
              <a:t>of Risk Predication </a:t>
            </a:r>
            <a:r>
              <a:rPr lang="en-US" dirty="0"/>
              <a:t>is required to Improve </a:t>
            </a:r>
            <a:r>
              <a:rPr lang="en-US" dirty="0">
                <a:solidFill>
                  <a:srgbClr val="660033"/>
                </a:solidFill>
              </a:rPr>
              <a:t>Business Efficacy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1" y="255471"/>
            <a:ext cx="6137768" cy="370981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Dataset Overview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9" y="1054100"/>
            <a:ext cx="8857753" cy="29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2" y="242154"/>
            <a:ext cx="7775492" cy="44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67" y="176832"/>
            <a:ext cx="8994633" cy="422892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Type of ML Problem  - </a:t>
            </a:r>
            <a:r>
              <a:rPr lang="en-US" sz="2000" b="0" dirty="0" smtClean="0">
                <a:solidFill>
                  <a:schemeClr val="tx1"/>
                </a:solidFill>
              </a:rPr>
              <a:t>Multilevel Classification </a:t>
            </a:r>
            <a:r>
              <a:rPr lang="en-US" sz="2000" b="0" dirty="0" smtClean="0">
                <a:solidFill>
                  <a:srgbClr val="660033"/>
                </a:solidFill>
              </a:rPr>
              <a:t>OR </a:t>
            </a:r>
            <a:r>
              <a:rPr lang="en-US" sz="2000" b="0" dirty="0" smtClean="0">
                <a:solidFill>
                  <a:srgbClr val="002060"/>
                </a:solidFill>
              </a:rPr>
              <a:t>Regression</a:t>
            </a:r>
            <a:endParaRPr lang="en-US" sz="2000" b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592777" y="999933"/>
            <a:ext cx="1570892" cy="1086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127 Features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1902403" y="2330551"/>
            <a:ext cx="951641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652668" y="3051909"/>
            <a:ext cx="1463040" cy="146304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Response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81" y="1061929"/>
            <a:ext cx="5062089" cy="29693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3772" y="2286425"/>
            <a:ext cx="100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33"/>
                </a:solidFill>
              </a:rPr>
              <a:t>Target</a:t>
            </a:r>
            <a:endParaRPr lang="en-US" sz="2000" dirty="0">
              <a:solidFill>
                <a:srgbClr val="6600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2285" y="4206240"/>
            <a:ext cx="4707172" cy="3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Unbalanced Distribution</a:t>
            </a:r>
            <a:endParaRPr lang="en-US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1" y="82269"/>
            <a:ext cx="3587400" cy="519515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Data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1733684"/>
              </p:ext>
            </p:extLst>
          </p:nvPr>
        </p:nvGraphicFramePr>
        <p:xfrm>
          <a:off x="1484923" y="7507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7507" y="601784"/>
            <a:ext cx="3665417" cy="11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1" y="246392"/>
            <a:ext cx="6687242" cy="433546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Correlation With Target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907849"/>
            <a:ext cx="6287226" cy="37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0" y="207315"/>
            <a:ext cx="3587400" cy="464808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ML Algorithms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48146" y="584662"/>
            <a:ext cx="15903" cy="44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6835" y="1137037"/>
            <a:ext cx="2862469" cy="580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7477" y="1137036"/>
            <a:ext cx="2862469" cy="580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27136" y="2274067"/>
            <a:ext cx="1193649" cy="119786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Decision Tree</a:t>
            </a:r>
            <a:endParaRPr lang="en-US" sz="12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2570356" y="2274067"/>
            <a:ext cx="1143000" cy="1144995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Random Forest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923961" y="1717482"/>
            <a:ext cx="1024109" cy="556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1948070" y="1717482"/>
            <a:ext cx="1108733" cy="556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0046" y="3951795"/>
            <a:ext cx="1456983" cy="53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GridSeachCV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1198" y="3975647"/>
            <a:ext cx="2033449" cy="532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RandomizedSearchCV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flipH="1">
            <a:off x="817096" y="3471930"/>
            <a:ext cx="152963" cy="47986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029976" y="3419062"/>
            <a:ext cx="175546" cy="556585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32227" y="2329724"/>
            <a:ext cx="1143000" cy="11430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Linear 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6356620" y="2329724"/>
            <a:ext cx="1280160" cy="128016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Decision Tree Regressor</a:t>
            </a:r>
          </a:p>
        </p:txBody>
      </p:sp>
      <p:cxnSp>
        <p:nvCxnSpPr>
          <p:cNvPr id="25" name="Straight Arrow Connector 24"/>
          <p:cNvCxnSpPr>
            <a:stCxn id="9" idx="2"/>
            <a:endCxn id="22" idx="0"/>
          </p:cNvCxnSpPr>
          <p:nvPr/>
        </p:nvCxnSpPr>
        <p:spPr>
          <a:xfrm flipH="1">
            <a:off x="5603727" y="1717481"/>
            <a:ext cx="1354985" cy="61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23" idx="0"/>
          </p:cNvCxnSpPr>
          <p:nvPr/>
        </p:nvCxnSpPr>
        <p:spPr>
          <a:xfrm>
            <a:off x="6958712" y="1717481"/>
            <a:ext cx="37988" cy="61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66401" y="4217239"/>
            <a:ext cx="1456983" cy="53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GridSeachCV</a:t>
            </a:r>
          </a:p>
        </p:txBody>
      </p:sp>
      <p:sp>
        <p:nvSpPr>
          <p:cNvPr id="29" name="Down Arrow 28"/>
          <p:cNvSpPr/>
          <p:nvPr/>
        </p:nvSpPr>
        <p:spPr>
          <a:xfrm flipH="1">
            <a:off x="5471369" y="3471930"/>
            <a:ext cx="225566" cy="71071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748381" y="2274067"/>
            <a:ext cx="1280160" cy="128016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Random Forest </a:t>
            </a:r>
            <a:r>
              <a:rPr lang="en-US" sz="1100" dirty="0">
                <a:solidFill>
                  <a:schemeClr val="tx1"/>
                </a:solidFill>
              </a:rPr>
              <a:t>Regressor</a:t>
            </a:r>
          </a:p>
        </p:txBody>
      </p:sp>
      <p:cxnSp>
        <p:nvCxnSpPr>
          <p:cNvPr id="6" name="Straight Arrow Connector 5"/>
          <p:cNvCxnSpPr>
            <a:stCxn id="9" idx="2"/>
            <a:endCxn id="24" idx="0"/>
          </p:cNvCxnSpPr>
          <p:nvPr/>
        </p:nvCxnSpPr>
        <p:spPr>
          <a:xfrm>
            <a:off x="6958712" y="1717481"/>
            <a:ext cx="1429749" cy="55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 flipH="1">
            <a:off x="8269323" y="3550252"/>
            <a:ext cx="225566" cy="71071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91013" y="4256994"/>
            <a:ext cx="1637969" cy="53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RandomizedSearchCV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6" y="177296"/>
            <a:ext cx="5258590" cy="471943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Decision Tree Classifier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375557" y="963386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7" y="885922"/>
            <a:ext cx="7010996" cy="524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6" y="1646865"/>
            <a:ext cx="3954653" cy="3224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679" y="1646865"/>
            <a:ext cx="4811408" cy="28860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2854" y="320431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1287" y="649239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6683</TotalTime>
  <Words>683</Words>
  <Application>Microsoft Office PowerPoint</Application>
  <PresentationFormat>On-screen Show (16:9)</PresentationFormat>
  <Paragraphs>144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Poppins</vt:lpstr>
      <vt:lpstr>Montserrat Light</vt:lpstr>
      <vt:lpstr>Volsce template</vt:lpstr>
      <vt:lpstr>Prudential Insurance Risk Prediction</vt:lpstr>
      <vt:lpstr>Problem Statement</vt:lpstr>
      <vt:lpstr>Dataset Overview</vt:lpstr>
      <vt:lpstr>PowerPoint Presentation</vt:lpstr>
      <vt:lpstr>Type of ML Problem  - Multilevel Classification OR Regression</vt:lpstr>
      <vt:lpstr>Data Transformation</vt:lpstr>
      <vt:lpstr>Correlation With Target Variable</vt:lpstr>
      <vt:lpstr>ML Algorithms Used</vt:lpstr>
      <vt:lpstr>Decision Tree Classifier</vt:lpstr>
      <vt:lpstr>Decision Tree Classifier – GridSearchCV  </vt:lpstr>
      <vt:lpstr>Random Forest Classifier</vt:lpstr>
      <vt:lpstr>Random Forest Classifier – RandomizedSearchCV</vt:lpstr>
      <vt:lpstr>Linear Regression</vt:lpstr>
      <vt:lpstr>Decision Tree &amp; Random Forest Regressor</vt:lpstr>
      <vt:lpstr>Random Forest Regressor - RandomizedSearchCV</vt:lpstr>
      <vt:lpstr>Dimensionality Reduction</vt:lpstr>
      <vt:lpstr>Model Comparison  - Classification</vt:lpstr>
      <vt:lpstr>Model Comparison Regression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Ukraine Used Car Sell - EDA</dc:title>
  <dc:creator>vgulavan</dc:creator>
  <cp:lastModifiedBy>Vivek Gulavani</cp:lastModifiedBy>
  <cp:revision>148</cp:revision>
  <dcterms:modified xsi:type="dcterms:W3CDTF">2019-11-01T15:57:02Z</dcterms:modified>
</cp:coreProperties>
</file>