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0" autoAdjust="0"/>
    <p:restoredTop sz="94723"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664" y="-6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BAEA3A-9C45-4149-901E-0019470ACD47}" type="datetimeFigureOut">
              <a:rPr lang="en-US" smtClean="0"/>
              <a:pPr/>
              <a:t>9/27/2021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6366E-ECB3-4EDD-9B1D-192BDE87C9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9/27/2021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9/27/2021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9/27/2021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9/27/2021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SUS\Desktop\regular-checkups_banner.jpg"/>
          <p:cNvPicPr>
            <a:picLocks noChangeAspect="1" noChangeArrowheads="1"/>
          </p:cNvPicPr>
          <p:nvPr/>
        </p:nvPicPr>
        <p:blipFill>
          <a:blip r:embed="rId2"/>
          <a:srcRect/>
          <a:stretch>
            <a:fillRect/>
          </a:stretch>
        </p:blipFill>
        <p:spPr bwMode="auto">
          <a:xfrm>
            <a:off x="609600" y="990600"/>
            <a:ext cx="8096250" cy="4552950"/>
          </a:xfrm>
          <a:prstGeom prst="rect">
            <a:avLst/>
          </a:prstGeom>
          <a:noFill/>
        </p:spPr>
      </p:pic>
      <p:sp>
        <p:nvSpPr>
          <p:cNvPr id="2" name="Title 1"/>
          <p:cNvSpPr>
            <a:spLocks noGrp="1"/>
          </p:cNvSpPr>
          <p:nvPr>
            <p:ph type="ctrTitle"/>
          </p:nvPr>
        </p:nvSpPr>
        <p:spPr>
          <a:xfrm>
            <a:off x="685800" y="3810000"/>
            <a:ext cx="8458200" cy="1470025"/>
          </a:xfrm>
        </p:spPr>
        <p:txBody>
          <a:bodyPr>
            <a:noAutofit/>
          </a:bodyPr>
          <a:lstStyle/>
          <a:p>
            <a:r>
              <a:rPr lang="en-IN" sz="4000" dirty="0" smtClean="0">
                <a:solidFill>
                  <a:srgbClr val="FF9900"/>
                </a:solidFill>
              </a:rPr>
              <a:t>DIABETES PREDICTION</a:t>
            </a:r>
            <a:br>
              <a:rPr lang="en-IN" sz="4000" dirty="0" smtClean="0">
                <a:solidFill>
                  <a:srgbClr val="FF9900"/>
                </a:solidFill>
              </a:rPr>
            </a:br>
            <a:r>
              <a:rPr lang="en-IN" sz="4000" dirty="0" smtClean="0">
                <a:solidFill>
                  <a:srgbClr val="FF9900"/>
                </a:solidFill>
              </a:rPr>
              <a:t>USING MACHINE LEARNING</a:t>
            </a:r>
            <a:endParaRPr lang="en-US" sz="4000" dirty="0">
              <a:solidFill>
                <a:srgbClr val="FF9900"/>
              </a:solidFill>
            </a:endParaRPr>
          </a:p>
        </p:txBody>
      </p:sp>
      <p:sp>
        <p:nvSpPr>
          <p:cNvPr id="3" name="Subtitle 2"/>
          <p:cNvSpPr>
            <a:spLocks noGrp="1"/>
          </p:cNvSpPr>
          <p:nvPr>
            <p:ph type="subTitle" idx="1"/>
          </p:nvPr>
        </p:nvSpPr>
        <p:spPr/>
        <p:txBody>
          <a:bodyPr/>
          <a:lstStyle/>
          <a:p>
            <a:r>
              <a:rPr lang="en-IN" dirty="0" smtClean="0"/>
              <a:t> </a:t>
            </a:r>
            <a:endParaRPr lang="en-IN"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dirty="0" smtClean="0"/>
              <a:t>Train/Test Split</a:t>
            </a:r>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000" dirty="0" smtClean="0">
                <a:latin typeface="Arial" pitchFamily="34" charset="0"/>
                <a:cs typeface="Arial" pitchFamily="34" charset="0"/>
              </a:rPr>
              <a:t>This method split the data set into two portions: a </a:t>
            </a:r>
            <a:r>
              <a:rPr lang="en-US" sz="2000" b="1" dirty="0" smtClean="0">
                <a:latin typeface="Arial" pitchFamily="34" charset="0"/>
                <a:cs typeface="Arial" pitchFamily="34" charset="0"/>
              </a:rPr>
              <a:t>training set</a:t>
            </a:r>
            <a:r>
              <a:rPr lang="en-US" sz="2000" dirty="0" smtClean="0">
                <a:latin typeface="Arial" pitchFamily="34" charset="0"/>
                <a:cs typeface="Arial" pitchFamily="34" charset="0"/>
              </a:rPr>
              <a:t> and a </a:t>
            </a:r>
            <a:r>
              <a:rPr lang="en-US" sz="2000" b="1" dirty="0" smtClean="0">
                <a:latin typeface="Arial" pitchFamily="34" charset="0"/>
                <a:cs typeface="Arial" pitchFamily="34" charset="0"/>
              </a:rPr>
              <a:t>testing set</a:t>
            </a:r>
            <a:r>
              <a:rPr lang="en-US" sz="2000" dirty="0" smtClean="0">
                <a:latin typeface="Arial" pitchFamily="34" charset="0"/>
                <a:cs typeface="Arial" pitchFamily="34" charset="0"/>
              </a:rPr>
              <a:t>. The </a:t>
            </a:r>
            <a:r>
              <a:rPr lang="en-US" sz="2000" b="1" dirty="0" smtClean="0">
                <a:latin typeface="Arial" pitchFamily="34" charset="0"/>
                <a:cs typeface="Arial" pitchFamily="34" charset="0"/>
              </a:rPr>
              <a:t>training set</a:t>
            </a:r>
            <a:r>
              <a:rPr lang="en-US" sz="2000" dirty="0" smtClean="0">
                <a:latin typeface="Arial" pitchFamily="34" charset="0"/>
                <a:cs typeface="Arial" pitchFamily="34" charset="0"/>
              </a:rPr>
              <a:t> is used to train the model. And the </a:t>
            </a:r>
            <a:r>
              <a:rPr lang="en-US" sz="2000" b="1" dirty="0" smtClean="0">
                <a:latin typeface="Arial" pitchFamily="34" charset="0"/>
                <a:cs typeface="Arial" pitchFamily="34" charset="0"/>
              </a:rPr>
              <a:t>testing set</a:t>
            </a:r>
            <a:r>
              <a:rPr lang="en-US" sz="2000" dirty="0" smtClean="0">
                <a:latin typeface="Arial" pitchFamily="34" charset="0"/>
                <a:cs typeface="Arial" pitchFamily="34" charset="0"/>
              </a:rPr>
              <a:t> is used to test the model, and evaluate the accuracy.</a:t>
            </a:r>
          </a:p>
          <a:p>
            <a:r>
              <a:rPr lang="en-US" sz="2000" b="1" dirty="0" smtClean="0">
                <a:latin typeface="Arial" pitchFamily="34" charset="0"/>
                <a:cs typeface="Arial" pitchFamily="34" charset="0"/>
              </a:rPr>
              <a:t>Train/Test Split with </a:t>
            </a:r>
            <a:r>
              <a:rPr lang="en-US" sz="2000" b="1" dirty="0" err="1" smtClean="0">
                <a:latin typeface="Arial" pitchFamily="34" charset="0"/>
                <a:cs typeface="Arial" pitchFamily="34" charset="0"/>
              </a:rPr>
              <a:t>Scikit</a:t>
            </a:r>
            <a:r>
              <a:rPr lang="en-US" sz="2000" b="1" dirty="0" smtClean="0">
                <a:latin typeface="Arial" pitchFamily="34" charset="0"/>
                <a:cs typeface="Arial" pitchFamily="34" charset="0"/>
              </a:rPr>
              <a:t> Learn :</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Next, we can split the features and responses into train and test portions. We stratify (a process where each response class should be represented with equal proportions in each of the portions) the samples.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Evaluation</a:t>
            </a:r>
            <a:br>
              <a:rPr lang="en-US" b="1" dirty="0" smtClean="0"/>
            </a:br>
            <a:endParaRPr lang="en-US" dirty="0"/>
          </a:p>
        </p:txBody>
      </p:sp>
      <p:sp>
        <p:nvSpPr>
          <p:cNvPr id="3" name="Content Placeholder 2"/>
          <p:cNvSpPr>
            <a:spLocks noGrp="1"/>
          </p:cNvSpPr>
          <p:nvPr>
            <p:ph idx="1"/>
          </p:nvPr>
        </p:nvSpPr>
        <p:spPr/>
        <p:txBody>
          <a:bodyPr/>
          <a:lstStyle/>
          <a:p>
            <a:r>
              <a:rPr lang="en-US" sz="2000" dirty="0" smtClean="0">
                <a:latin typeface="Arial" pitchFamily="34" charset="0"/>
                <a:cs typeface="Arial" pitchFamily="34" charset="0"/>
              </a:rPr>
              <a:t>Calculating the accuracy of model using the </a:t>
            </a:r>
            <a:r>
              <a:rPr lang="en-US" sz="2000" i="1" dirty="0" smtClean="0">
                <a:latin typeface="Arial" pitchFamily="34" charset="0"/>
                <a:cs typeface="Arial" pitchFamily="34" charset="0"/>
              </a:rPr>
              <a:t>“</a:t>
            </a:r>
            <a:r>
              <a:rPr lang="en-US" sz="2000" i="1" dirty="0" err="1" smtClean="0">
                <a:latin typeface="Arial" pitchFamily="34" charset="0"/>
                <a:cs typeface="Arial" pitchFamily="34" charset="0"/>
              </a:rPr>
              <a:t>accuracy_score</a:t>
            </a:r>
            <a:r>
              <a:rPr lang="en-US" sz="2000" i="1" dirty="0" smtClean="0">
                <a:latin typeface="Arial" pitchFamily="34" charset="0"/>
                <a:cs typeface="Arial" pitchFamily="34" charset="0"/>
              </a:rPr>
              <a:t>”</a:t>
            </a:r>
            <a:r>
              <a:rPr lang="en-US" sz="2000" dirty="0" smtClean="0">
                <a:latin typeface="Arial" pitchFamily="34" charset="0"/>
                <a:cs typeface="Arial" pitchFamily="34" charset="0"/>
              </a:rPr>
              <a:t>.</a:t>
            </a:r>
          </a:p>
          <a:p>
            <a:r>
              <a:rPr lang="en-US" sz="2000" dirty="0" smtClean="0">
                <a:latin typeface="Arial" pitchFamily="34" charset="0"/>
                <a:cs typeface="Arial" pitchFamily="34" charset="0"/>
              </a:rPr>
              <a:t>Logistic Regression model has managed to achieve a classification accuracy of 77.27 %.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3" name="Content Placeholder 2"/>
          <p:cNvSpPr>
            <a:spLocks noGrp="1"/>
          </p:cNvSpPr>
          <p:nvPr>
            <p:ph idx="1"/>
          </p:nvPr>
        </p:nvSpPr>
        <p:spPr/>
        <p:txBody>
          <a:bodyPr>
            <a:normAutofit fontScale="70000" lnSpcReduction="20000"/>
          </a:bodyPr>
          <a:lstStyle/>
          <a:p>
            <a:pPr fontAlgn="base">
              <a:buNone/>
            </a:pPr>
            <a:endParaRPr lang="en-US" sz="3100" dirty="0" smtClean="0">
              <a:latin typeface="Arial" pitchFamily="34" charset="0"/>
              <a:cs typeface="Arial" pitchFamily="34" charset="0"/>
            </a:endParaRPr>
          </a:p>
          <a:p>
            <a:pPr fontAlgn="base"/>
            <a:r>
              <a:rPr lang="en-US" sz="3100" dirty="0" smtClean="0">
                <a:latin typeface="Arial" pitchFamily="34" charset="0"/>
                <a:cs typeface="Arial" pitchFamily="34" charset="0"/>
              </a:rPr>
              <a:t>The emerging increase of diabetes in across the world, that recently affects around million people at worldwide, of which extra than one-third go undetected in near the beginning stage , a strong need for supporting the health check decision-making process is generated in diabetes. </a:t>
            </a:r>
          </a:p>
          <a:p>
            <a:pPr fontAlgn="base"/>
            <a:r>
              <a:rPr lang="en-US" sz="3100" dirty="0" smtClean="0">
                <a:latin typeface="Arial" pitchFamily="34" charset="0"/>
                <a:cs typeface="Arial" pitchFamily="34" charset="0"/>
              </a:rPr>
              <a:t>In this Project, we are building a system that can predict whether a person has diabetes or not with the help of Machine Learning. This project is done in Python. In this project, Support Vector Machine model has been used for the prediction. This project will portray how data related to diabetes can be leveraged to predict if a person has diabetes or not.</a:t>
            </a:r>
          </a:p>
          <a:p>
            <a:pPr fontAlgn="base"/>
            <a:r>
              <a:rPr lang="en-US" sz="3100" dirty="0" smtClean="0">
                <a:latin typeface="Arial" pitchFamily="34" charset="0"/>
                <a:cs typeface="Arial" pitchFamily="34" charset="0"/>
              </a:rPr>
              <a:t>More specifically, this Project will also tells how machine learning can be utilized to predict other diseases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Collection</a:t>
            </a:r>
            <a:br>
              <a:rPr lang="en-US" b="1" dirty="0" smtClean="0"/>
            </a:br>
            <a:endParaRPr lang="en-US" dirty="0"/>
          </a:p>
        </p:txBody>
      </p:sp>
      <p:sp>
        <p:nvSpPr>
          <p:cNvPr id="3" name="Content Placeholder 2"/>
          <p:cNvSpPr>
            <a:spLocks noGrp="1"/>
          </p:cNvSpPr>
          <p:nvPr>
            <p:ph idx="1"/>
          </p:nvPr>
        </p:nvSpPr>
        <p:spPr/>
        <p:txBody>
          <a:bodyPr>
            <a:normAutofit/>
          </a:bodyPr>
          <a:lstStyle/>
          <a:p>
            <a:r>
              <a:rPr lang="en-US" sz="2400" dirty="0" smtClean="0">
                <a:latin typeface="Arial" pitchFamily="34" charset="0"/>
                <a:cs typeface="Arial" pitchFamily="34" charset="0"/>
              </a:rPr>
              <a:t>This dataset is originally from the </a:t>
            </a:r>
            <a:r>
              <a:rPr lang="en-US" sz="2400" b="1" dirty="0" smtClean="0">
                <a:latin typeface="Arial" pitchFamily="34" charset="0"/>
                <a:cs typeface="Arial" pitchFamily="34" charset="0"/>
              </a:rPr>
              <a:t>National Institute of Diabetes and Digestive and Kidney Diseases</a:t>
            </a:r>
            <a:r>
              <a:rPr lang="en-US" sz="2400" dirty="0" smtClean="0">
                <a:latin typeface="Arial" pitchFamily="34" charset="0"/>
                <a:cs typeface="Arial" pitchFamily="34" charset="0"/>
              </a:rPr>
              <a:t>. </a:t>
            </a:r>
          </a:p>
          <a:p>
            <a:r>
              <a:rPr lang="en-US" sz="2400" dirty="0" smtClean="0">
                <a:latin typeface="Arial" pitchFamily="34" charset="0"/>
                <a:cs typeface="Arial" pitchFamily="34" charset="0"/>
              </a:rPr>
              <a:t>The objective of the dataset is to diagnostically predict whether or not a patient has diabetes, based on certain diagnostic measurements included in the dataset.</a:t>
            </a:r>
          </a:p>
          <a:p>
            <a:r>
              <a:rPr lang="en-US" sz="2400" dirty="0" smtClean="0">
                <a:latin typeface="Arial" pitchFamily="34" charset="0"/>
                <a:cs typeface="Arial" pitchFamily="34" charset="0"/>
              </a:rPr>
              <a:t> Several constraints were placed on the selection of these instances from a larger database. In particular, all patients here are females at least 21 years old of </a:t>
            </a:r>
            <a:r>
              <a:rPr lang="en-US" sz="2400" b="1" dirty="0" smtClean="0">
                <a:latin typeface="Arial" pitchFamily="34" charset="0"/>
                <a:cs typeface="Arial" pitchFamily="34" charset="0"/>
              </a:rPr>
              <a:t>PIMA Indian heritage </a:t>
            </a:r>
            <a:r>
              <a:rPr lang="en-US" sz="2400" dirty="0" smtClean="0">
                <a:latin typeface="Arial" pitchFamily="34" charset="0"/>
                <a:cs typeface="Arial" pitchFamily="34" charset="0"/>
              </a:rPr>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Analysis</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sz="3800" dirty="0" smtClean="0">
                <a:latin typeface="Arial" pitchFamily="34" charset="0"/>
                <a:cs typeface="Arial" pitchFamily="34" charset="0"/>
              </a:rPr>
              <a:t>The datasets consists of several medical predictor variables and one target variable, Outcome. Predictor variables includes the number of pregnancies the patient has had, their BMI, insulin level, age, and so on.</a:t>
            </a:r>
          </a:p>
          <a:p>
            <a:pPr fontAlgn="base">
              <a:buNone/>
            </a:pPr>
            <a:r>
              <a:rPr lang="en-US" sz="3800" b="1" dirty="0" smtClean="0">
                <a:latin typeface="Arial" pitchFamily="34" charset="0"/>
                <a:cs typeface="Arial" pitchFamily="34" charset="0"/>
              </a:rPr>
              <a:t>Attribute Information:</a:t>
            </a:r>
            <a:endParaRPr lang="en-US" sz="3800" dirty="0" smtClean="0">
              <a:latin typeface="Arial" pitchFamily="34" charset="0"/>
              <a:cs typeface="Arial" pitchFamily="34" charset="0"/>
            </a:endParaRPr>
          </a:p>
          <a:p>
            <a:pPr fontAlgn="base">
              <a:buNone/>
            </a:pPr>
            <a:endParaRPr lang="en-US" sz="3800" dirty="0" smtClean="0">
              <a:latin typeface="Arial" pitchFamily="34" charset="0"/>
              <a:cs typeface="Arial" pitchFamily="34" charset="0"/>
            </a:endParaRPr>
          </a:p>
          <a:p>
            <a:pPr lvl="0" fontAlgn="base"/>
            <a:r>
              <a:rPr lang="en-US" sz="3800" dirty="0" smtClean="0">
                <a:latin typeface="Arial" pitchFamily="34" charset="0"/>
                <a:cs typeface="Arial" pitchFamily="34" charset="0"/>
              </a:rPr>
              <a:t>Pregnancies: </a:t>
            </a:r>
            <a:r>
              <a:rPr lang="en-US" sz="3800" i="1" dirty="0" smtClean="0">
                <a:latin typeface="Arial" pitchFamily="34" charset="0"/>
                <a:cs typeface="Arial" pitchFamily="34" charset="0"/>
              </a:rPr>
              <a:t>Number of times pregnant</a:t>
            </a:r>
            <a:endParaRPr lang="en-US" sz="3800" dirty="0" smtClean="0">
              <a:latin typeface="Arial" pitchFamily="34" charset="0"/>
              <a:cs typeface="Arial" pitchFamily="34" charset="0"/>
            </a:endParaRPr>
          </a:p>
          <a:p>
            <a:pPr lvl="0" fontAlgn="base"/>
            <a:r>
              <a:rPr lang="en-US" sz="3800" dirty="0" smtClean="0">
                <a:latin typeface="Arial" pitchFamily="34" charset="0"/>
                <a:cs typeface="Arial" pitchFamily="34" charset="0"/>
              </a:rPr>
              <a:t>Glucose: </a:t>
            </a:r>
            <a:r>
              <a:rPr lang="en-US" sz="3800" i="1" dirty="0" smtClean="0">
                <a:latin typeface="Arial" pitchFamily="34" charset="0"/>
                <a:cs typeface="Arial" pitchFamily="34" charset="0"/>
              </a:rPr>
              <a:t>Plasma glucose concentration a 2 hours in an oral glucose tolerance test</a:t>
            </a:r>
            <a:endParaRPr lang="en-US" sz="3800" dirty="0" smtClean="0">
              <a:latin typeface="Arial" pitchFamily="34" charset="0"/>
              <a:cs typeface="Arial" pitchFamily="34" charset="0"/>
            </a:endParaRPr>
          </a:p>
          <a:p>
            <a:pPr lvl="0" fontAlgn="base"/>
            <a:r>
              <a:rPr lang="en-US" sz="3800" dirty="0" err="1" smtClean="0">
                <a:latin typeface="Arial" pitchFamily="34" charset="0"/>
                <a:cs typeface="Arial" pitchFamily="34" charset="0"/>
              </a:rPr>
              <a:t>BloodPressure</a:t>
            </a:r>
            <a:r>
              <a:rPr lang="en-US" sz="3800" dirty="0" smtClean="0">
                <a:latin typeface="Arial" pitchFamily="34" charset="0"/>
                <a:cs typeface="Arial" pitchFamily="34" charset="0"/>
              </a:rPr>
              <a:t>: </a:t>
            </a:r>
            <a:r>
              <a:rPr lang="en-US" sz="3800" i="1" dirty="0" smtClean="0">
                <a:latin typeface="Arial" pitchFamily="34" charset="0"/>
                <a:cs typeface="Arial" pitchFamily="34" charset="0"/>
              </a:rPr>
              <a:t>Diastolic blood pressure (mm Hg)</a:t>
            </a:r>
            <a:endParaRPr lang="en-US" sz="3800" dirty="0" smtClean="0">
              <a:latin typeface="Arial" pitchFamily="34" charset="0"/>
              <a:cs typeface="Arial" pitchFamily="34" charset="0"/>
            </a:endParaRPr>
          </a:p>
          <a:p>
            <a:pPr lvl="0" fontAlgn="base"/>
            <a:r>
              <a:rPr lang="en-US" sz="3800" dirty="0" err="1" smtClean="0">
                <a:latin typeface="Arial" pitchFamily="34" charset="0"/>
                <a:cs typeface="Arial" pitchFamily="34" charset="0"/>
              </a:rPr>
              <a:t>SkinThickness</a:t>
            </a:r>
            <a:r>
              <a:rPr lang="en-US" sz="3800" dirty="0" smtClean="0">
                <a:latin typeface="Arial" pitchFamily="34" charset="0"/>
                <a:cs typeface="Arial" pitchFamily="34" charset="0"/>
              </a:rPr>
              <a:t>: </a:t>
            </a:r>
            <a:r>
              <a:rPr lang="en-US" sz="3800" i="1" dirty="0" smtClean="0">
                <a:latin typeface="Arial" pitchFamily="34" charset="0"/>
                <a:cs typeface="Arial" pitchFamily="34" charset="0"/>
              </a:rPr>
              <a:t>Triceps skin fold thickness (mm)</a:t>
            </a:r>
            <a:endParaRPr lang="en-US" sz="3800" dirty="0" smtClean="0">
              <a:latin typeface="Arial" pitchFamily="34" charset="0"/>
              <a:cs typeface="Arial" pitchFamily="34" charset="0"/>
            </a:endParaRPr>
          </a:p>
          <a:p>
            <a:pPr lvl="0" fontAlgn="base"/>
            <a:r>
              <a:rPr lang="en-US" sz="3800" dirty="0" smtClean="0">
                <a:latin typeface="Arial" pitchFamily="34" charset="0"/>
                <a:cs typeface="Arial" pitchFamily="34" charset="0"/>
              </a:rPr>
              <a:t>Insulin: </a:t>
            </a:r>
            <a:r>
              <a:rPr lang="en-US" sz="3800" i="1" dirty="0" smtClean="0">
                <a:latin typeface="Arial" pitchFamily="34" charset="0"/>
                <a:cs typeface="Arial" pitchFamily="34" charset="0"/>
              </a:rPr>
              <a:t>2-Hour serum insulin (mu U/ml)</a:t>
            </a:r>
            <a:endParaRPr lang="en-US" sz="3800" dirty="0" smtClean="0">
              <a:latin typeface="Arial" pitchFamily="34" charset="0"/>
              <a:cs typeface="Arial" pitchFamily="34" charset="0"/>
            </a:endParaRPr>
          </a:p>
          <a:p>
            <a:pPr lvl="0" fontAlgn="base"/>
            <a:r>
              <a:rPr lang="en-US" sz="3800" dirty="0" smtClean="0">
                <a:latin typeface="Arial" pitchFamily="34" charset="0"/>
                <a:cs typeface="Arial" pitchFamily="34" charset="0"/>
              </a:rPr>
              <a:t>BMI: Body </a:t>
            </a:r>
            <a:r>
              <a:rPr lang="en-US" sz="3800" i="1" dirty="0" smtClean="0">
                <a:latin typeface="Arial" pitchFamily="34" charset="0"/>
                <a:cs typeface="Arial" pitchFamily="34" charset="0"/>
              </a:rPr>
              <a:t>mass index (weight in kg/(height in m)^2)</a:t>
            </a:r>
            <a:endParaRPr lang="en-US" sz="3800" dirty="0" smtClean="0">
              <a:latin typeface="Arial" pitchFamily="34" charset="0"/>
              <a:cs typeface="Arial" pitchFamily="34" charset="0"/>
            </a:endParaRPr>
          </a:p>
          <a:p>
            <a:pPr lvl="0" fontAlgn="base"/>
            <a:r>
              <a:rPr lang="en-US" sz="3800" dirty="0" err="1" smtClean="0">
                <a:latin typeface="Arial" pitchFamily="34" charset="0"/>
                <a:cs typeface="Arial" pitchFamily="34" charset="0"/>
              </a:rPr>
              <a:t>DiabetesPedigreeFunction</a:t>
            </a:r>
            <a:r>
              <a:rPr lang="en-US" sz="3800" dirty="0" smtClean="0">
                <a:latin typeface="Arial" pitchFamily="34" charset="0"/>
                <a:cs typeface="Arial" pitchFamily="34" charset="0"/>
              </a:rPr>
              <a:t>: </a:t>
            </a:r>
            <a:r>
              <a:rPr lang="en-US" sz="3800" i="1" dirty="0" smtClean="0">
                <a:latin typeface="Arial" pitchFamily="34" charset="0"/>
                <a:cs typeface="Arial" pitchFamily="34" charset="0"/>
              </a:rPr>
              <a:t>Diabetes pedigree function</a:t>
            </a:r>
            <a:endParaRPr lang="en-US" sz="3800" dirty="0" smtClean="0">
              <a:latin typeface="Arial" pitchFamily="34" charset="0"/>
              <a:cs typeface="Arial" pitchFamily="34" charset="0"/>
            </a:endParaRPr>
          </a:p>
          <a:p>
            <a:pPr lvl="0" fontAlgn="base"/>
            <a:r>
              <a:rPr lang="en-US" sz="3800" dirty="0" smtClean="0">
                <a:latin typeface="Arial" pitchFamily="34" charset="0"/>
                <a:cs typeface="Arial" pitchFamily="34" charset="0"/>
              </a:rPr>
              <a:t>Age: </a:t>
            </a:r>
            <a:r>
              <a:rPr lang="en-US" sz="3800" i="1" dirty="0" smtClean="0">
                <a:latin typeface="Arial" pitchFamily="34" charset="0"/>
                <a:cs typeface="Arial" pitchFamily="34" charset="0"/>
              </a:rPr>
              <a:t>Age (years)</a:t>
            </a:r>
            <a:endParaRPr lang="en-US" sz="3800" dirty="0" smtClean="0">
              <a:latin typeface="Arial" pitchFamily="34" charset="0"/>
              <a:cs typeface="Arial" pitchFamily="34" charset="0"/>
            </a:endParaRPr>
          </a:p>
          <a:p>
            <a:pPr lvl="0" fontAlgn="base"/>
            <a:r>
              <a:rPr lang="en-US" sz="3800" dirty="0" smtClean="0">
                <a:latin typeface="Arial" pitchFamily="34" charset="0"/>
                <a:cs typeface="Arial" pitchFamily="34" charset="0"/>
              </a:rPr>
              <a:t>Outcome: </a:t>
            </a:r>
            <a:r>
              <a:rPr lang="en-US" sz="3800" i="1" dirty="0" smtClean="0">
                <a:latin typeface="Arial" pitchFamily="34" charset="0"/>
                <a:cs typeface="Arial" pitchFamily="34" charset="0"/>
              </a:rPr>
              <a:t>Class variable (0 or 1)</a:t>
            </a:r>
            <a:endParaRPr lang="en-US" sz="3800" dirty="0" smtClean="0">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Cleaning</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Arial" pitchFamily="34" charset="0"/>
                <a:cs typeface="Arial" pitchFamily="34" charset="0"/>
              </a:rPr>
              <a:t>The next phase of the machine learning work flow is data cleaning. Considered to be one of the crucial steps of the workflow, because it can make or break the model. There is a saying in machine learning </a:t>
            </a:r>
            <a:r>
              <a:rPr lang="en-US" b="1" dirty="0" smtClean="0">
                <a:latin typeface="Arial" pitchFamily="34" charset="0"/>
                <a:cs typeface="Arial" pitchFamily="34" charset="0"/>
              </a:rPr>
              <a:t>“Better data beats fancier algorithms”</a:t>
            </a:r>
            <a:r>
              <a:rPr lang="en-US" dirty="0" smtClean="0">
                <a:latin typeface="Arial" pitchFamily="34" charset="0"/>
                <a:cs typeface="Arial" pitchFamily="34" charset="0"/>
              </a:rPr>
              <a:t>, which suggests better data gives you better resulting models.</a:t>
            </a:r>
          </a:p>
          <a:p>
            <a:r>
              <a:rPr lang="en-US" dirty="0" smtClean="0">
                <a:latin typeface="Arial" pitchFamily="34" charset="0"/>
                <a:cs typeface="Arial" pitchFamily="34" charset="0"/>
              </a:rPr>
              <a:t>There are several factors to consider in the data cleaning process.</a:t>
            </a:r>
          </a:p>
          <a:p>
            <a:pPr lvl="0"/>
            <a:r>
              <a:rPr lang="en-US" dirty="0" smtClean="0">
                <a:latin typeface="Arial" pitchFamily="34" charset="0"/>
                <a:cs typeface="Arial" pitchFamily="34" charset="0"/>
              </a:rPr>
              <a:t>Duplicate or irrelevant observations.</a:t>
            </a:r>
          </a:p>
          <a:p>
            <a:pPr lvl="0"/>
            <a:r>
              <a:rPr lang="en-US" dirty="0" smtClean="0">
                <a:latin typeface="Arial" pitchFamily="34" charset="0"/>
                <a:cs typeface="Arial" pitchFamily="34" charset="0"/>
              </a:rPr>
              <a:t>Bad labeling of data, same category occurring multiple times.</a:t>
            </a:r>
          </a:p>
          <a:p>
            <a:pPr lvl="0"/>
            <a:r>
              <a:rPr lang="en-US" dirty="0" smtClean="0">
                <a:latin typeface="Arial" pitchFamily="34" charset="0"/>
                <a:cs typeface="Arial" pitchFamily="34" charset="0"/>
              </a:rPr>
              <a:t>Missing or null data points.</a:t>
            </a:r>
          </a:p>
          <a:p>
            <a:pPr lvl="0"/>
            <a:r>
              <a:rPr lang="en-US" dirty="0" smtClean="0">
                <a:latin typeface="Arial" pitchFamily="34" charset="0"/>
                <a:cs typeface="Arial" pitchFamily="34" charset="0"/>
              </a:rPr>
              <a:t>Unexpected outliers.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Feature Engineering</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sz="3400" dirty="0" smtClean="0">
                <a:latin typeface="Arial" pitchFamily="34" charset="0"/>
                <a:cs typeface="Arial" pitchFamily="34" charset="0"/>
              </a:rPr>
              <a:t>Feature engineering is the process of transforming the gathered data into features that better represent the problem that we are trying to solve to the model, to improve its performance and accuracy.</a:t>
            </a:r>
          </a:p>
          <a:p>
            <a:r>
              <a:rPr lang="en-US" sz="3400" dirty="0" smtClean="0">
                <a:latin typeface="Arial" pitchFamily="34" charset="0"/>
                <a:cs typeface="Arial" pitchFamily="34" charset="0"/>
              </a:rPr>
              <a:t>Feature engineering creates more input features from the existing features and also combines several features to produce more intuitive features to feed to the model.</a:t>
            </a:r>
          </a:p>
          <a:p>
            <a:r>
              <a:rPr lang="en-US" sz="3400" dirty="0" smtClean="0">
                <a:latin typeface="Arial" pitchFamily="34" charset="0"/>
                <a:cs typeface="Arial" pitchFamily="34" charset="0"/>
              </a:rPr>
              <a:t>The domain of the problem we are trying to tackle requires lots of related features. Since the data set is already provided, and by examining the data we can’t further create or dismiss any data at this point. In the data set, we have the following features.</a:t>
            </a:r>
          </a:p>
          <a:p>
            <a:r>
              <a:rPr lang="en-US" sz="3400" i="1" dirty="0" smtClean="0">
                <a:latin typeface="Arial" pitchFamily="34" charset="0"/>
                <a:cs typeface="Arial" pitchFamily="34" charset="0"/>
              </a:rPr>
              <a:t>‘Pregnancies’, ‘Glucose’, ‘Blood Pressure’, ‘Skin Thickness’, ‘Insulin’, ‘BMI’, ‘Diabetes Pedigree Function’, ‘Age’</a:t>
            </a:r>
            <a:endParaRPr lang="en-US" sz="3400" dirty="0" smtClean="0">
              <a:latin typeface="Arial" pitchFamily="34" charset="0"/>
              <a:cs typeface="Arial" pitchFamily="34" charset="0"/>
            </a:endParaRPr>
          </a:p>
          <a:p>
            <a:r>
              <a:rPr lang="en-US" sz="3400" i="1" dirty="0" smtClean="0">
                <a:latin typeface="Arial" pitchFamily="34" charset="0"/>
                <a:cs typeface="Arial" pitchFamily="34" charset="0"/>
              </a:rPr>
              <a:t>By a crude observation, we can say that the ‘Skin Thickness’ is not an indicator of diabetes. But we can’t deny the fact that it is unusable at this point.</a:t>
            </a:r>
            <a:endParaRPr lang="en-US" sz="3400" dirty="0" smtClean="0">
              <a:latin typeface="Arial" pitchFamily="34" charset="0"/>
              <a:cs typeface="Arial" pitchFamily="34" charset="0"/>
            </a:endParaRPr>
          </a:p>
          <a:p>
            <a:r>
              <a:rPr lang="en-US" sz="3400" dirty="0" smtClean="0">
                <a:latin typeface="Arial" pitchFamily="34" charset="0"/>
                <a:cs typeface="Arial" pitchFamily="34" charset="0"/>
              </a:rPr>
              <a:t>Therefore we will use all the features available. We separate the data set into features and the response that we are going to predict. We will assign the features to the X variable and the response to the Y variable.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Standardization</a:t>
            </a:r>
            <a:br>
              <a:rPr lang="en-US" b="1"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sz="4400" dirty="0" smtClean="0">
                <a:latin typeface="Arial" pitchFamily="34" charset="0"/>
                <a:cs typeface="Arial" pitchFamily="34" charset="0"/>
              </a:rPr>
              <a:t>Data standardization is the process of converting data to a common format to enable users to process and analyze it. Most organizations utilize data from a number of sources; this can include data warehouses, lakes, cloud storage, and databases. However, data from disparate sources can be problematic if it isn’t uniform, leading to difficulties down the line (e.g., when you use that data to produce dashboards and visualizations, etc.).</a:t>
            </a:r>
          </a:p>
          <a:p>
            <a:endParaRPr lang="en-US" sz="4400" dirty="0" smtClean="0">
              <a:latin typeface="Arial" pitchFamily="34" charset="0"/>
              <a:cs typeface="Arial" pitchFamily="34" charset="0"/>
            </a:endParaRPr>
          </a:p>
          <a:p>
            <a:r>
              <a:rPr lang="en-US" sz="4400" dirty="0" smtClean="0">
                <a:latin typeface="Arial" pitchFamily="34" charset="0"/>
                <a:cs typeface="Arial" pitchFamily="34" charset="0"/>
              </a:rPr>
              <a:t>It helps you establish clear, consistently defined elements and attributes, providing a comprehensive catalog of your data. Whatever insights you’re trying to get or problems you’re attempting to solve, properly understanding your data is a crucial starting point.</a:t>
            </a:r>
          </a:p>
          <a:p>
            <a:endParaRPr lang="en-US" sz="4400" dirty="0" smtClean="0">
              <a:latin typeface="Arial" pitchFamily="34" charset="0"/>
              <a:cs typeface="Arial" pitchFamily="34" charset="0"/>
            </a:endParaRP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 Selection</a:t>
            </a:r>
            <a:br>
              <a:rPr lang="en-US" b="1" dirty="0" smtClean="0"/>
            </a:br>
            <a:endParaRPr lang="en-US" dirty="0"/>
          </a:p>
        </p:txBody>
      </p:sp>
      <p:sp>
        <p:nvSpPr>
          <p:cNvPr id="3" name="Content Placeholder 2"/>
          <p:cNvSpPr>
            <a:spLocks noGrp="1"/>
          </p:cNvSpPr>
          <p:nvPr>
            <p:ph idx="1"/>
          </p:nvPr>
        </p:nvSpPr>
        <p:spPr/>
        <p:txBody>
          <a:bodyPr>
            <a:normAutofit/>
          </a:bodyPr>
          <a:lstStyle/>
          <a:p>
            <a:r>
              <a:rPr lang="en-US" sz="2000" b="1" dirty="0" smtClean="0">
                <a:latin typeface="Arial" pitchFamily="34" charset="0"/>
                <a:cs typeface="Arial" pitchFamily="34" charset="0"/>
              </a:rPr>
              <a:t>Model Selection</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Model selection or algorithm selection phase is the most exciting and the heart of machine learning. It is the phase where we select the model which performs best for the data set at hand.</a:t>
            </a:r>
          </a:p>
          <a:p>
            <a:r>
              <a:rPr lang="en-US" sz="2000" dirty="0" smtClean="0">
                <a:latin typeface="Arial" pitchFamily="34" charset="0"/>
                <a:cs typeface="Arial" pitchFamily="34" charset="0"/>
              </a:rPr>
              <a:t>First, we will be calculating the </a:t>
            </a:r>
            <a:r>
              <a:rPr lang="en-US" sz="2000" b="1" dirty="0" smtClean="0">
                <a:latin typeface="Arial" pitchFamily="34" charset="0"/>
                <a:cs typeface="Arial" pitchFamily="34" charset="0"/>
              </a:rPr>
              <a:t>“Classification Accuracy (Testing Accuracy)” </a:t>
            </a:r>
            <a:r>
              <a:rPr lang="en-US" sz="2000" dirty="0" smtClean="0">
                <a:latin typeface="Arial" pitchFamily="34" charset="0"/>
                <a:cs typeface="Arial" pitchFamily="34" charset="0"/>
              </a:rPr>
              <a:t>of a given set of classification models with their default parameters to determine which model performs better with the diabetes data set.</a:t>
            </a:r>
          </a:p>
          <a:p>
            <a:r>
              <a:rPr lang="en-US" sz="2000" dirty="0" smtClean="0">
                <a:latin typeface="Arial" pitchFamily="34" charset="0"/>
                <a:cs typeface="Arial" pitchFamily="34" charset="0"/>
              </a:rPr>
              <a:t>We will import the necessary libraries for the notebook. We import </a:t>
            </a:r>
            <a:r>
              <a:rPr lang="en-US" sz="2000" b="1" dirty="0" smtClean="0">
                <a:latin typeface="Arial" pitchFamily="34" charset="0"/>
                <a:cs typeface="Arial" pitchFamily="34" charset="0"/>
              </a:rPr>
              <a:t>Support Vector Classifier</a:t>
            </a:r>
            <a:r>
              <a:rPr lang="en-US" sz="2000" b="1" dirty="0" smtClean="0">
                <a:latin typeface="Arial" pitchFamily="34" charset="0"/>
                <a:cs typeface="Arial" pitchFamily="34" charset="0"/>
              </a:rPr>
              <a:t>.</a:t>
            </a:r>
            <a:endParaRPr lang="en-US" sz="2000" dirty="0" smtClean="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a:t>
            </a:r>
            <a:endParaRPr lang="en-US" dirty="0"/>
          </a:p>
        </p:txBody>
      </p:sp>
      <p:pic>
        <p:nvPicPr>
          <p:cNvPr id="1026" name="Picture 2" descr="C:\Users\ASUS\Desktop\download.png"/>
          <p:cNvPicPr>
            <a:picLocks noGrp="1" noChangeAspect="1" noChangeArrowheads="1"/>
          </p:cNvPicPr>
          <p:nvPr>
            <p:ph idx="1"/>
          </p:nvPr>
        </p:nvPicPr>
        <p:blipFill>
          <a:blip r:embed="rId2"/>
          <a:srcRect/>
          <a:stretch>
            <a:fillRect/>
          </a:stretch>
        </p:blipFill>
        <p:spPr bwMode="auto">
          <a:xfrm>
            <a:off x="1524000" y="2383358"/>
            <a:ext cx="5922632" cy="394124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362</TotalTime>
  <Words>596</Words>
  <Application>Microsoft Office PowerPoint</Application>
  <PresentationFormat>On-screen Show (4:3)</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DIABETES PREDICTION USING MACHINE LEARNING</vt:lpstr>
      <vt:lpstr>ABSTRACT</vt:lpstr>
      <vt:lpstr>Data Collection </vt:lpstr>
      <vt:lpstr>Data Analysis </vt:lpstr>
      <vt:lpstr>Data Cleaning </vt:lpstr>
      <vt:lpstr>Feature Engineering </vt:lpstr>
      <vt:lpstr>Data Standardization </vt:lpstr>
      <vt:lpstr>Model Selection </vt:lpstr>
      <vt:lpstr>Support Vector Machine</vt:lpstr>
      <vt:lpstr> Train/Test Split  </vt:lpstr>
      <vt:lpstr>Model Evaluation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GRAPHENE OXIDE</dc:title>
  <dc:creator>ASUS</dc:creator>
  <cp:lastModifiedBy>ASUS</cp:lastModifiedBy>
  <cp:revision>41</cp:revision>
  <dcterms:created xsi:type="dcterms:W3CDTF">2006-08-16T00:00:00Z</dcterms:created>
  <dcterms:modified xsi:type="dcterms:W3CDTF">2021-09-27T14:59:09Z</dcterms:modified>
</cp:coreProperties>
</file>