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58" r:id="rId6"/>
    <p:sldId id="259" r:id="rId7"/>
    <p:sldId id="260" r:id="rId8"/>
    <p:sldId id="262" r:id="rId9"/>
    <p:sldId id="261" r:id="rId10"/>
    <p:sldId id="263" r:id="rId11"/>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solidFill>
                <a:srgbClr val="000000"/>
              </a:solidFill>
              <a:uFill>
                <a:solidFill>
                  <a:srgbClr val="FFFFFF"/>
                </a:solidFill>
              </a:uFill>
              <a:latin typeface="Arial" panose="020B0604020202020204"/>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solidFill>
                <a:srgbClr val="000000"/>
              </a:solidFill>
              <a:uFill>
                <a:solidFill>
                  <a:srgbClr val="FFFFFF"/>
                </a:solidFill>
              </a:uFill>
              <a:latin typeface="Arial" panose="020B0604020202020204"/>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pic>
        <p:nvPicPr>
          <p:cNvPr id="34" name="Picture 33"/>
          <p:cNvPicPr/>
          <p:nvPr/>
        </p:nvPicPr>
        <p:blipFill>
          <a:blip r:embed="rId2"/>
          <a:stretch>
            <a:fillRect/>
          </a:stretch>
        </p:blipFill>
        <p:spPr>
          <a:xfrm>
            <a:off x="3602880" y="1604520"/>
            <a:ext cx="4984920" cy="3977280"/>
          </a:xfrm>
          <a:prstGeom prst="rect">
            <a:avLst/>
          </a:prstGeom>
          <a:ln>
            <a:noFill/>
          </a:ln>
        </p:spPr>
      </p:pic>
      <p:pic>
        <p:nvPicPr>
          <p:cNvPr id="35" name="Picture 34"/>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solidFill>
                <a:srgbClr val="000000"/>
              </a:solidFill>
              <a:uFill>
                <a:solidFill>
                  <a:srgbClr val="FFFFFF"/>
                </a:solidFill>
              </a:uFill>
              <a:latin typeface="Arial" panose="020B0604020202020204"/>
            </a:endParaRPr>
          </a:p>
        </p:txBody>
      </p:sp>
      <p:sp>
        <p:nvSpPr>
          <p:cNvPr id="39"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solidFill>
                <a:srgbClr val="000000"/>
              </a:solidFill>
              <a:uFill>
                <a:solidFill>
                  <a:srgbClr val="FFFFFF"/>
                </a:solidFill>
              </a:uFill>
              <a:latin typeface="Arial" panose="020B0604020202020204"/>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solidFill>
                <a:srgbClr val="000000"/>
              </a:solidFill>
              <a:uFill>
                <a:solidFill>
                  <a:srgbClr val="FFFFFF"/>
                </a:solidFill>
              </a:uFill>
              <a:latin typeface="Arial" panose="020B0604020202020204"/>
            </a:endParaRPr>
          </a:p>
        </p:txBody>
      </p:sp>
      <p:sp>
        <p:nvSpPr>
          <p:cNvPr id="43" name="PlaceHolder 2"/>
          <p:cNvSpPr>
            <a:spLocks noGrp="1"/>
          </p:cNvSpPr>
          <p:nvPr>
            <p:ph type="body"/>
          </p:nvPr>
        </p:nvSpPr>
        <p:spPr>
          <a:xfrm>
            <a:off x="609480" y="1604520"/>
            <a:ext cx="5354280" cy="397728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44" name="PlaceHolder 3"/>
          <p:cNvSpPr>
            <a:spLocks noGrp="1"/>
          </p:cNvSpPr>
          <p:nvPr>
            <p:ph type="body"/>
          </p:nvPr>
        </p:nvSpPr>
        <p:spPr>
          <a:xfrm>
            <a:off x="6231960" y="1604520"/>
            <a:ext cx="5354280" cy="397728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solidFill>
                <a:srgbClr val="000000"/>
              </a:solidFill>
              <a:uFill>
                <a:solidFill>
                  <a:srgbClr val="FFFFFF"/>
                </a:solidFill>
              </a:uFill>
              <a:latin typeface="Arial" panose="020B0604020202020204"/>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49" name="PlaceHolder 3"/>
          <p:cNvSpPr>
            <a:spLocks noGrp="1"/>
          </p:cNvSpPr>
          <p:nvPr>
            <p:ph type="body"/>
          </p:nvPr>
        </p:nvSpPr>
        <p:spPr>
          <a:xfrm>
            <a:off x="609480" y="3682080"/>
            <a:ext cx="535428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50" name="PlaceHolder 4"/>
          <p:cNvSpPr>
            <a:spLocks noGrp="1"/>
          </p:cNvSpPr>
          <p:nvPr>
            <p:ph type="body"/>
          </p:nvPr>
        </p:nvSpPr>
        <p:spPr>
          <a:xfrm>
            <a:off x="6231960" y="1604520"/>
            <a:ext cx="5354280" cy="397728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solidFill>
                <a:srgbClr val="000000"/>
              </a:solidFill>
              <a:uFill>
                <a:solidFill>
                  <a:srgbClr val="FFFFFF"/>
                </a:solidFill>
              </a:uFill>
              <a:latin typeface="Arial" panose="020B0604020202020204"/>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53" name="PlaceHolder 3"/>
          <p:cNvSpPr>
            <a:spLocks noGrp="1"/>
          </p:cNvSpPr>
          <p:nvPr>
            <p:ph type="body"/>
          </p:nvPr>
        </p:nvSpPr>
        <p:spPr>
          <a:xfrm>
            <a:off x="6231960" y="1604520"/>
            <a:ext cx="535428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54" name="PlaceHolder 4"/>
          <p:cNvSpPr>
            <a:spLocks noGrp="1"/>
          </p:cNvSpPr>
          <p:nvPr>
            <p:ph type="body"/>
          </p:nvPr>
        </p:nvSpPr>
        <p:spPr>
          <a:xfrm>
            <a:off x="6231960" y="3682080"/>
            <a:ext cx="535428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solidFill>
                <a:srgbClr val="000000"/>
              </a:solidFill>
              <a:uFill>
                <a:solidFill>
                  <a:srgbClr val="FFFFFF"/>
                </a:solidFill>
              </a:uFill>
              <a:latin typeface="Arial" panose="020B0604020202020204"/>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58" name="PlaceHolder 4"/>
          <p:cNvSpPr>
            <a:spLocks noGrp="1"/>
          </p:cNvSpPr>
          <p:nvPr>
            <p:ph type="body"/>
          </p:nvPr>
        </p:nvSpPr>
        <p:spPr>
          <a:xfrm>
            <a:off x="609480" y="3682080"/>
            <a:ext cx="1097244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solidFill>
                <a:srgbClr val="000000"/>
              </a:solidFill>
              <a:uFill>
                <a:solidFill>
                  <a:srgbClr val="FFFFFF"/>
                </a:solidFill>
              </a:uFill>
              <a:latin typeface="Arial" panose="020B0604020202020204"/>
            </a:endParaRPr>
          </a:p>
        </p:txBody>
      </p:sp>
      <p:sp>
        <p:nvSpPr>
          <p:cNvPr id="60" name="PlaceHolder 2"/>
          <p:cNvSpPr>
            <a:spLocks noGrp="1"/>
          </p:cNvSpPr>
          <p:nvPr>
            <p:ph type="body"/>
          </p:nvPr>
        </p:nvSpPr>
        <p:spPr>
          <a:xfrm>
            <a:off x="609480" y="1604520"/>
            <a:ext cx="1097244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61" name="PlaceHolder 3"/>
          <p:cNvSpPr>
            <a:spLocks noGrp="1"/>
          </p:cNvSpPr>
          <p:nvPr>
            <p:ph type="body"/>
          </p:nvPr>
        </p:nvSpPr>
        <p:spPr>
          <a:xfrm>
            <a:off x="609480" y="3682080"/>
            <a:ext cx="1097244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66" name="PlaceHolder 5"/>
          <p:cNvSpPr>
            <a:spLocks noGrp="1"/>
          </p:cNvSpPr>
          <p:nvPr>
            <p:ph type="body"/>
          </p:nvPr>
        </p:nvSpPr>
        <p:spPr>
          <a:xfrm>
            <a:off x="609480" y="3682080"/>
            <a:ext cx="535428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solidFill>
                <a:srgbClr val="000000"/>
              </a:solidFill>
              <a:uFill>
                <a:solidFill>
                  <a:srgbClr val="FFFFFF"/>
                </a:solidFill>
              </a:uFill>
              <a:latin typeface="Arial" panose="020B0604020202020204"/>
            </a:endParaRPr>
          </a:p>
        </p:txBody>
      </p:sp>
      <p:sp>
        <p:nvSpPr>
          <p:cNvPr id="68" name="PlaceHolder 2"/>
          <p:cNvSpPr>
            <a:spLocks noGrp="1"/>
          </p:cNvSpPr>
          <p:nvPr>
            <p:ph type="body"/>
          </p:nvPr>
        </p:nvSpPr>
        <p:spPr>
          <a:xfrm>
            <a:off x="609480" y="1604520"/>
            <a:ext cx="10972440" cy="397728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69" name="PlaceHolder 3"/>
          <p:cNvSpPr>
            <a:spLocks noGrp="1"/>
          </p:cNvSpPr>
          <p:nvPr>
            <p:ph type="body"/>
          </p:nvPr>
        </p:nvSpPr>
        <p:spPr>
          <a:xfrm>
            <a:off x="609480" y="1604520"/>
            <a:ext cx="10972440" cy="397728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pic>
        <p:nvPicPr>
          <p:cNvPr id="70" name="Picture 69"/>
          <p:cNvPicPr/>
          <p:nvPr/>
        </p:nvPicPr>
        <p:blipFill>
          <a:blip r:embed="rId2"/>
          <a:stretch>
            <a:fillRect/>
          </a:stretch>
        </p:blipFill>
        <p:spPr>
          <a:xfrm>
            <a:off x="3602880" y="1604520"/>
            <a:ext cx="4984920" cy="3977280"/>
          </a:xfrm>
          <a:prstGeom prst="rect">
            <a:avLst/>
          </a:prstGeom>
          <a:ln>
            <a:noFill/>
          </a:ln>
        </p:spPr>
      </p:pic>
      <p:pic>
        <p:nvPicPr>
          <p:cNvPr id="71" name="Picture 70"/>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solidFill>
                <a:srgbClr val="000000"/>
              </a:solidFill>
              <a:uFill>
                <a:solidFill>
                  <a:srgbClr val="FFFFFF"/>
                </a:solidFill>
              </a:uFill>
              <a:latin typeface="Arial" panose="020B0604020202020204"/>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solidFill>
                <a:srgbClr val="000000"/>
              </a:solidFill>
              <a:uFill>
                <a:solidFill>
                  <a:srgbClr val="FFFFFF"/>
                </a:solidFill>
              </a:uFill>
              <a:latin typeface="Arial" panose="020B0604020202020204"/>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solidFill>
                <a:srgbClr val="000000"/>
              </a:solidFill>
              <a:uFill>
                <a:solidFill>
                  <a:srgbClr val="FFFFFF"/>
                </a:solidFill>
              </a:uFill>
              <a:latin typeface="Arial" panose="020B0604020202020204"/>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tIns="0" rIns="0" bIns="0" anchor="ctr"/>
          <a:p>
            <a:pPr algn="ctr"/>
            <a:endParaRPr lang="en-IN" sz="4400" b="0" strike="noStrike" spc="-1">
              <a:solidFill>
                <a:srgbClr val="000000"/>
              </a:solidFill>
              <a:uFill>
                <a:solidFill>
                  <a:srgbClr val="FFFFFF"/>
                </a:solidFill>
              </a:uFill>
              <a:latin typeface="Arial" panose="020B0604020202020204"/>
            </a:endParaRPr>
          </a:p>
        </p:txBody>
      </p:sp>
      <p:sp>
        <p:nvSpPr>
          <p:cNvPr id="2" name="PlaceHolder 2"/>
          <p:cNvSpPr>
            <a:spLocks noGrp="1"/>
          </p:cNvSpPr>
          <p:nvPr>
            <p:ph type="body"/>
          </p:nvPr>
        </p:nvSpPr>
        <p:spPr>
          <a:xfrm>
            <a:off x="609480" y="1604520"/>
            <a:ext cx="109724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endParaRPr lang="en-IN"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endParaRPr lang="en-IN"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endParaRPr lang="en-IN"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endParaRPr lang="en-IN"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endParaRPr lang="en-IN"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endParaRPr lang="en-IN"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endParaRPr lang="en-IN"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p>
            <a:pPr algn="ctr"/>
            <a:r>
              <a:rPr lang="en-IN" sz="4400" b="0" strike="noStrike" spc="-1">
                <a:solidFill>
                  <a:srgbClr val="000000"/>
                </a:solidFill>
                <a:uFill>
                  <a:solidFill>
                    <a:srgbClr val="FFFFFF"/>
                  </a:solidFill>
                </a:uFill>
                <a:latin typeface="Arial" panose="020B0604020202020204"/>
              </a:rPr>
              <a:t>Click to edit the title text format</a:t>
            </a:r>
            <a:endParaRPr lang="en-IN" sz="4400" b="0" strike="noStrike" spc="-1">
              <a:solidFill>
                <a:srgbClr val="000000"/>
              </a:solidFill>
              <a:uFill>
                <a:solidFill>
                  <a:srgbClr val="FFFFFF"/>
                </a:solidFill>
              </a:uFill>
              <a:latin typeface="Arial" panose="020B0604020202020204"/>
            </a:endParaRPr>
          </a:p>
        </p:txBody>
      </p:sp>
      <p:sp>
        <p:nvSpPr>
          <p:cNvPr id="37" name="PlaceHolder 2"/>
          <p:cNvSpPr>
            <a:spLocks noGrp="1"/>
          </p:cNvSpPr>
          <p:nvPr>
            <p:ph type="body"/>
          </p:nvPr>
        </p:nvSpPr>
        <p:spPr>
          <a:xfrm>
            <a:off x="609480" y="1604520"/>
            <a:ext cx="109724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endParaRPr lang="en-IN"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endParaRPr lang="en-IN"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endParaRPr lang="en-IN"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endParaRPr lang="en-IN"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endParaRPr lang="en-IN"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endParaRPr lang="en-IN"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endParaRPr lang="en-IN"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https://www.kaggle.com/c/detecting-insults-in-social-commentary/data"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jpeg"/><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jpeg"/><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3096000" y="1368000"/>
            <a:ext cx="5111640" cy="1079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r>
              <a:rPr lang="en-IN" sz="2000" b="1" strike="noStrike" spc="-1">
                <a:solidFill>
                  <a:srgbClr val="000000"/>
                </a:solidFill>
                <a:uFill>
                  <a:solidFill>
                    <a:srgbClr val="FFFFFF"/>
                  </a:solidFill>
                </a:uFill>
                <a:latin typeface="Calibri" panose="020F0502020204030204"/>
                <a:ea typeface="Calibri" panose="020F0502020204030204"/>
              </a:rPr>
              <a:t>Team Name</a:t>
            </a:r>
            <a:r>
              <a:rPr lang="en-IN" sz="2000" b="0" strike="noStrike" spc="-1">
                <a:solidFill>
                  <a:srgbClr val="000000"/>
                </a:solidFill>
                <a:uFill>
                  <a:solidFill>
                    <a:srgbClr val="FFFFFF"/>
                  </a:solidFill>
                </a:uFill>
                <a:latin typeface="Calibri" panose="020F0502020204030204"/>
                <a:ea typeface="Calibri" panose="020F0502020204030204"/>
              </a:rPr>
              <a:t>: Tangents</a:t>
            </a:r>
            <a:endParaRPr lang="en-IN" sz="1800" b="0" strike="noStrike" spc="-1">
              <a:solidFill>
                <a:srgbClr val="000000"/>
              </a:solidFill>
              <a:uFill>
                <a:solidFill>
                  <a:srgbClr val="FFFFFF"/>
                </a:solidFill>
              </a:uFill>
              <a:latin typeface="Arial" panose="020B0604020202020204"/>
            </a:endParaRPr>
          </a:p>
        </p:txBody>
      </p:sp>
      <p:sp>
        <p:nvSpPr>
          <p:cNvPr id="73" name="CustomShape 2"/>
          <p:cNvSpPr/>
          <p:nvPr/>
        </p:nvSpPr>
        <p:spPr>
          <a:xfrm>
            <a:off x="576000" y="652320"/>
            <a:ext cx="9143280" cy="643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ctr">
              <a:lnSpc>
                <a:spcPct val="90000"/>
              </a:lnSpc>
            </a:pPr>
            <a:r>
              <a:rPr lang="en-IN" sz="4400" b="1" strike="noStrike" spc="-1">
                <a:solidFill>
                  <a:srgbClr val="000000"/>
                </a:solidFill>
                <a:uFill>
                  <a:solidFill>
                    <a:srgbClr val="FFFFFF"/>
                  </a:solidFill>
                </a:uFill>
                <a:latin typeface="Calibri" panose="020F0502020204030204"/>
                <a:ea typeface="Calibri" panose="020F0502020204030204"/>
              </a:rPr>
              <a:t>Anti-CyberBullying</a:t>
            </a:r>
            <a:endParaRPr lang="en-IN" sz="1800" b="0" strike="noStrike" spc="-1">
              <a:solidFill>
                <a:srgbClr val="000000"/>
              </a:solidFill>
              <a:uFill>
                <a:solidFill>
                  <a:srgbClr val="FFFFFF"/>
                </a:solidFill>
              </a:uFill>
              <a:latin typeface="Arial" panose="020B0604020202020204"/>
            </a:endParaRPr>
          </a:p>
        </p:txBody>
      </p:sp>
      <p:graphicFrame>
        <p:nvGraphicFramePr>
          <p:cNvPr id="74" name="Table 3"/>
          <p:cNvGraphicFramePr/>
          <p:nvPr/>
        </p:nvGraphicFramePr>
        <p:xfrm>
          <a:off x="72360" y="2261520"/>
          <a:ext cx="6841440" cy="3677400"/>
        </p:xfrm>
        <a:graphic>
          <a:graphicData uri="http://schemas.openxmlformats.org/drawingml/2006/table">
            <a:tbl>
              <a:tblPr/>
              <a:tblGrid>
                <a:gridCol w="6841440"/>
              </a:tblGrid>
              <a:tr h="889920">
                <a:tc>
                  <a:txBody>
                    <a:bodyPr/>
                    <a:p>
                      <a:pPr algn="just">
                        <a:lnSpc>
                          <a:spcPct val="100000"/>
                        </a:lnSpc>
                      </a:pPr>
                      <a:r>
                        <a:rPr lang="en-IN" sz="1800" b="1" strike="noStrike" spc="-1">
                          <a:solidFill>
                            <a:srgbClr val="FFFFFF"/>
                          </a:solidFill>
                          <a:uFill>
                            <a:solidFill>
                              <a:srgbClr val="FFFFFF"/>
                            </a:solidFill>
                          </a:uFill>
                          <a:latin typeface="Malgun Gothic" panose="020B0503020000020004" charset="-127"/>
                          <a:ea typeface="Malgun Gothic" panose="020B0503020000020004" charset="-127"/>
                        </a:rPr>
                        <a:t>Suppression of Cyber-bullying - An API to detect abusive/profane comments on social forum</a:t>
                      </a:r>
                      <a:endParaRPr lang="en-IN" sz="1800" b="0" strike="noStrike" spc="-1">
                        <a:solidFill>
                          <a:srgbClr val="000000"/>
                        </a:solidFill>
                        <a:uFill>
                          <a:solidFill>
                            <a:srgbClr val="FFFFFF"/>
                          </a:solidFill>
                        </a:uFill>
                        <a:latin typeface="Arial" panose="020B0604020202020204"/>
                      </a:endParaRPr>
                    </a:p>
                    <a:p>
                      <a:pPr algn="just">
                        <a:lnSpc>
                          <a:spcPct val="100000"/>
                        </a:lnSpc>
                      </a:pPr>
                      <a:r>
                        <a:rPr lang="en-IN" sz="1800" b="1" strike="noStrike" spc="-1">
                          <a:solidFill>
                            <a:srgbClr val="FFFFFF"/>
                          </a:solidFill>
                          <a:uFill>
                            <a:solidFill>
                              <a:srgbClr val="FFFFFF"/>
                            </a:solidFill>
                          </a:uFill>
                          <a:latin typeface="Malgun Gothic" panose="020B0503020000020004" charset="-127"/>
                          <a:ea typeface="Malgun Gothic" panose="020B0503020000020004" charset="-127"/>
                        </a:rPr>
                        <a:t>Tagline - Prevention is better than cure</a:t>
                      </a:r>
                      <a:endParaRPr lang="en-IN" sz="1800" b="0" strike="noStrike" spc="-1">
                        <a:solidFill>
                          <a:srgbClr val="000000"/>
                        </a:solidFill>
                        <a:uFill>
                          <a:solidFill>
                            <a:srgbClr val="FFFFFF"/>
                          </a:solidFill>
                        </a:uFill>
                        <a:latin typeface="Arial" panose="020B0604020202020204"/>
                      </a:endParaRPr>
                    </a:p>
                  </a:txBody>
                  <a:tcPr marL="90000" marR="9000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511560">
                <a:tc>
                  <a:txBody>
                    <a:bodyPr/>
                    <a:p>
                      <a:pPr algn="just">
                        <a:lnSpc>
                          <a:spcPct val="100000"/>
                        </a:lnSpc>
                      </a:pPr>
                      <a:r>
                        <a:rPr lang="en-IN" sz="1400" b="0" strike="noStrike" spc="-1">
                          <a:solidFill>
                            <a:srgbClr val="000000"/>
                          </a:solidFill>
                          <a:uFill>
                            <a:solidFill>
                              <a:srgbClr val="FFFFFF"/>
                            </a:solidFill>
                          </a:uFill>
                          <a:latin typeface="Malgun Gothic" panose="020B0503020000020004" charset="-127"/>
                          <a:ea typeface="Malgun Gothic" panose="020B0503020000020004" charset="-127"/>
                        </a:rPr>
                        <a:t>The increasing access to Internet has led to the threat of the ‘faceless evil’ of cyberbullying, with teenagers being the most vulnerable victims.</a:t>
                      </a:r>
                      <a:endParaRPr lang="en-IN" sz="1800" b="0" strike="noStrike" spc="-1">
                        <a:solidFill>
                          <a:srgbClr val="000000"/>
                        </a:solidFill>
                        <a:uFill>
                          <a:solidFill>
                            <a:srgbClr val="FFFFFF"/>
                          </a:solidFill>
                        </a:uFill>
                        <a:latin typeface="Arial" panose="020B0604020202020204"/>
                      </a:endParaRPr>
                    </a:p>
                  </a:txBody>
                  <a:tcPr marL="90000" marR="9000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1346760">
                <a:tc>
                  <a:txBody>
                    <a:bodyPr/>
                    <a:p>
                      <a:pPr algn="just">
                        <a:lnSpc>
                          <a:spcPct val="100000"/>
                        </a:lnSpc>
                      </a:pPr>
                      <a:r>
                        <a:rPr lang="en-IN" sz="1400" b="0" strike="noStrike" spc="-1">
                          <a:solidFill>
                            <a:srgbClr val="000000"/>
                          </a:solidFill>
                          <a:uFill>
                            <a:solidFill>
                              <a:srgbClr val="FFFFFF"/>
                            </a:solidFill>
                          </a:uFill>
                          <a:latin typeface="Malgun Gothic" panose="020B0503020000020004" charset="-127"/>
                          <a:ea typeface="Malgun Gothic" panose="020B0503020000020004" charset="-127"/>
                        </a:rPr>
                        <a:t>The scope of cyberbullying is vast,including bullying through text messages,e-mails,instant messengers, social media platforms, or in chat rooms varing from posting hurtful words, derogatory comments, false information for personal vendetta to rape or death threats  without the consent of the subject and in order to cause them distress or embarrassment</a:t>
                      </a:r>
                      <a:endParaRPr lang="en-IN" sz="1800" b="0" strike="noStrike" spc="-1">
                        <a:solidFill>
                          <a:srgbClr val="000000"/>
                        </a:solidFill>
                        <a:uFill>
                          <a:solidFill>
                            <a:srgbClr val="FFFFFF"/>
                          </a:solidFill>
                        </a:uFill>
                        <a:latin typeface="Arial" panose="020B0604020202020204"/>
                      </a:endParaRPr>
                    </a:p>
                  </a:txBody>
                  <a:tcPr marL="90000" marR="9000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929160">
                <a:tc>
                  <a:txBody>
                    <a:bodyPr/>
                    <a:p>
                      <a:pPr algn="just">
                        <a:lnSpc>
                          <a:spcPct val="100000"/>
                        </a:lnSpc>
                      </a:pPr>
                      <a:r>
                        <a:rPr lang="en-IN" sz="1400" b="0" strike="noStrike" spc="-1">
                          <a:solidFill>
                            <a:srgbClr val="000000"/>
                          </a:solidFill>
                          <a:uFill>
                            <a:solidFill>
                              <a:srgbClr val="FFFFFF"/>
                            </a:solidFill>
                          </a:uFill>
                          <a:latin typeface="Malgun Gothic" panose="020B0503020000020004" charset="-127"/>
                          <a:ea typeface="Malgun Gothic" panose="020B0503020000020004" charset="-127"/>
                        </a:rPr>
                        <a:t>The impact of such acts can be catastrophic, especially for young adults, who feel so embarrassed and humiliated that they cannot imagine surviving the next morning, and end up taking extreme steps which include harm to self.</a:t>
                      </a:r>
                      <a:endParaRPr lang="en-IN" sz="1800" b="0" strike="noStrike" spc="-1">
                        <a:solidFill>
                          <a:srgbClr val="000000"/>
                        </a:solidFill>
                        <a:uFill>
                          <a:solidFill>
                            <a:srgbClr val="FFFFFF"/>
                          </a:solidFill>
                        </a:uFill>
                        <a:latin typeface="Arial" panose="020B0604020202020204"/>
                      </a:endParaRPr>
                    </a:p>
                  </a:txBody>
                  <a:tcPr marL="90000" marR="9000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bl>
          </a:graphicData>
        </a:graphic>
      </p:graphicFrame>
      <p:pic>
        <p:nvPicPr>
          <p:cNvPr id="75" name="Google Shape;91;p13"/>
          <p:cNvPicPr/>
          <p:nvPr/>
        </p:nvPicPr>
        <p:blipFill>
          <a:blip r:embed="rId1"/>
          <a:srcRect l="-649" t="1181" r="14125" b="-1236"/>
          <a:stretch>
            <a:fillRect/>
          </a:stretch>
        </p:blipFill>
        <p:spPr>
          <a:xfrm>
            <a:off x="6984000" y="3240000"/>
            <a:ext cx="5073480" cy="2034000"/>
          </a:xfrm>
          <a:prstGeom prst="rect">
            <a:avLst/>
          </a:prstGeom>
          <a:ln>
            <a:noFill/>
          </a:ln>
        </p:spPr>
      </p:pic>
      <p:pic>
        <p:nvPicPr>
          <p:cNvPr id="76" name="Picture 75"/>
          <p:cNvPicPr/>
          <p:nvPr/>
        </p:nvPicPr>
        <p:blipFill>
          <a:blip r:embed="rId2"/>
          <a:stretch>
            <a:fillRect/>
          </a:stretch>
        </p:blipFill>
        <p:spPr>
          <a:xfrm>
            <a:off x="8253000" y="432000"/>
            <a:ext cx="2618640" cy="1742400"/>
          </a:xfrm>
          <a:prstGeom prst="rect">
            <a:avLst/>
          </a:prstGeom>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0" y="545400"/>
            <a:ext cx="6245640" cy="1014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graphicFrame>
        <p:nvGraphicFramePr>
          <p:cNvPr id="78" name="Table 2"/>
          <p:cNvGraphicFramePr/>
          <p:nvPr/>
        </p:nvGraphicFramePr>
        <p:xfrm>
          <a:off x="331560" y="216000"/>
          <a:ext cx="3790080" cy="2303640"/>
        </p:xfrm>
        <a:graphic>
          <a:graphicData uri="http://schemas.openxmlformats.org/drawingml/2006/table">
            <a:tbl>
              <a:tblPr/>
              <a:tblGrid>
                <a:gridCol w="3790080"/>
              </a:tblGrid>
              <a:tr h="486000">
                <a:tc>
                  <a:txBody>
                    <a:bodyPr/>
                    <a:p>
                      <a:pPr>
                        <a:lnSpc>
                          <a:spcPct val="100000"/>
                        </a:lnSpc>
                      </a:pPr>
                      <a:r>
                        <a:rPr lang="en-IN" sz="1400" b="1" strike="noStrike" spc="-1">
                          <a:solidFill>
                            <a:srgbClr val="FFFFFF"/>
                          </a:solidFill>
                          <a:uFill>
                            <a:solidFill>
                              <a:srgbClr val="FFFFFF"/>
                            </a:solidFill>
                          </a:uFill>
                          <a:latin typeface="Arial" panose="020B0604020202020204"/>
                          <a:ea typeface="Arial" panose="020B0604020202020204"/>
                        </a:rPr>
                        <a:t>Current measures on social forums</a:t>
                      </a:r>
                      <a:endParaRPr lang="en-IN"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1817640">
                <a:tc>
                  <a:txBody>
                    <a:bodyPr/>
                    <a:p>
                      <a:pPr marL="285750" indent="-285115">
                        <a:lnSpc>
                          <a:spcPct val="100000"/>
                        </a:lnSpc>
                        <a:buClr>
                          <a:srgbClr val="000000"/>
                        </a:buClr>
                        <a:buFont typeface="Arial" panose="020B0604020202020204"/>
                        <a:buChar char="•"/>
                      </a:pPr>
                      <a:r>
                        <a:rPr lang="en-IN" sz="1400" b="0" strike="noStrike" spc="-1">
                          <a:solidFill>
                            <a:srgbClr val="000000"/>
                          </a:solidFill>
                          <a:uFill>
                            <a:solidFill>
                              <a:srgbClr val="FFFFFF"/>
                            </a:solidFill>
                          </a:uFill>
                          <a:latin typeface="Arial" panose="020B0604020202020204"/>
                          <a:ea typeface="Arial" panose="020B0604020202020204"/>
                        </a:rPr>
                        <a:t>A comment is posted on the forum</a:t>
                      </a:r>
                      <a:endParaRPr lang="en-IN" sz="1800" b="0" strike="noStrike" spc="-1">
                        <a:solidFill>
                          <a:srgbClr val="000000"/>
                        </a:solidFill>
                        <a:uFill>
                          <a:solidFill>
                            <a:srgbClr val="FFFFFF"/>
                          </a:solidFill>
                        </a:uFill>
                        <a:latin typeface="Arial" panose="020B0604020202020204"/>
                      </a:endParaRPr>
                    </a:p>
                    <a:p>
                      <a:pPr marL="285750" indent="-285115">
                        <a:lnSpc>
                          <a:spcPct val="100000"/>
                        </a:lnSpc>
                        <a:buClr>
                          <a:srgbClr val="000000"/>
                        </a:buClr>
                        <a:buFont typeface="Arial" panose="020B0604020202020204"/>
                        <a:buChar char="•"/>
                      </a:pPr>
                      <a:r>
                        <a:rPr lang="en-IN" sz="1400" b="0" strike="noStrike" spc="-1">
                          <a:solidFill>
                            <a:srgbClr val="000000"/>
                          </a:solidFill>
                          <a:uFill>
                            <a:solidFill>
                              <a:srgbClr val="FFFFFF"/>
                            </a:solidFill>
                          </a:uFill>
                          <a:latin typeface="Arial" panose="020B0604020202020204"/>
                          <a:ea typeface="Arial" panose="020B0604020202020204"/>
                        </a:rPr>
                        <a:t>People need to report the abusive/profane comment</a:t>
                      </a:r>
                      <a:endParaRPr lang="en-IN" sz="1800" b="0" strike="noStrike" spc="-1">
                        <a:solidFill>
                          <a:srgbClr val="000000"/>
                        </a:solidFill>
                        <a:uFill>
                          <a:solidFill>
                            <a:srgbClr val="FFFFFF"/>
                          </a:solidFill>
                        </a:uFill>
                        <a:latin typeface="Arial" panose="020B0604020202020204"/>
                      </a:endParaRPr>
                    </a:p>
                    <a:p>
                      <a:pPr marL="285750" indent="-285115">
                        <a:lnSpc>
                          <a:spcPct val="100000"/>
                        </a:lnSpc>
                        <a:buClr>
                          <a:srgbClr val="000000"/>
                        </a:buClr>
                        <a:buFont typeface="Arial" panose="020B0604020202020204"/>
                        <a:buChar char="•"/>
                      </a:pPr>
                      <a:r>
                        <a:rPr lang="en-IN" sz="1400" b="0" strike="noStrike" spc="-1">
                          <a:solidFill>
                            <a:srgbClr val="000000"/>
                          </a:solidFill>
                          <a:uFill>
                            <a:solidFill>
                              <a:srgbClr val="FFFFFF"/>
                            </a:solidFill>
                          </a:uFill>
                          <a:latin typeface="Arial" panose="020B0604020202020204"/>
                          <a:ea typeface="Arial" panose="020B0604020202020204"/>
                        </a:rPr>
                        <a:t>Report count must exceed the threshold</a:t>
                      </a:r>
                      <a:endParaRPr lang="en-IN" sz="1800" b="0" strike="noStrike" spc="-1">
                        <a:solidFill>
                          <a:srgbClr val="000000"/>
                        </a:solidFill>
                        <a:uFill>
                          <a:solidFill>
                            <a:srgbClr val="FFFFFF"/>
                          </a:solidFill>
                        </a:uFill>
                        <a:latin typeface="Arial" panose="020B0604020202020204"/>
                      </a:endParaRPr>
                    </a:p>
                    <a:p>
                      <a:pPr marL="285750" indent="-285115">
                        <a:lnSpc>
                          <a:spcPct val="100000"/>
                        </a:lnSpc>
                        <a:buClr>
                          <a:srgbClr val="000000"/>
                        </a:buClr>
                        <a:buFont typeface="Arial" panose="020B0604020202020204"/>
                        <a:buChar char="•"/>
                      </a:pPr>
                      <a:r>
                        <a:rPr lang="en-IN" sz="1400" b="0" strike="noStrike" spc="-1">
                          <a:solidFill>
                            <a:srgbClr val="000000"/>
                          </a:solidFill>
                          <a:uFill>
                            <a:solidFill>
                              <a:srgbClr val="FFFFFF"/>
                            </a:solidFill>
                          </a:uFill>
                          <a:latin typeface="Arial" panose="020B0604020202020204"/>
                          <a:ea typeface="Arial" panose="020B0604020202020204"/>
                        </a:rPr>
                        <a:t>Comment is then removed from the forum</a:t>
                      </a:r>
                      <a:endParaRPr lang="en-IN"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bl>
          </a:graphicData>
        </a:graphic>
      </p:graphicFrame>
      <p:graphicFrame>
        <p:nvGraphicFramePr>
          <p:cNvPr id="79" name="Table 3"/>
          <p:cNvGraphicFramePr/>
          <p:nvPr/>
        </p:nvGraphicFramePr>
        <p:xfrm>
          <a:off x="4238640" y="2232000"/>
          <a:ext cx="3879720" cy="2493000"/>
        </p:xfrm>
        <a:graphic>
          <a:graphicData uri="http://schemas.openxmlformats.org/drawingml/2006/table">
            <a:tbl>
              <a:tblPr/>
              <a:tblGrid>
                <a:gridCol w="3879720"/>
              </a:tblGrid>
              <a:tr h="621360">
                <a:tc>
                  <a:txBody>
                    <a:bodyPr/>
                    <a:p>
                      <a:pPr>
                        <a:lnSpc>
                          <a:spcPct val="100000"/>
                        </a:lnSpc>
                      </a:pPr>
                      <a:r>
                        <a:rPr lang="en-IN" sz="1400" b="1" strike="noStrike" spc="-1">
                          <a:solidFill>
                            <a:srgbClr val="FFFFFF"/>
                          </a:solidFill>
                          <a:uFill>
                            <a:solidFill>
                              <a:srgbClr val="FFFFFF"/>
                            </a:solidFill>
                          </a:uFill>
                          <a:latin typeface="Arial" panose="020B0604020202020204"/>
                          <a:ea typeface="Arial" panose="020B0604020202020204"/>
                        </a:rPr>
                        <a:t>Drawback of current methods</a:t>
                      </a:r>
                      <a:endParaRPr lang="en-IN"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1871640">
                <a:tc>
                  <a:txBody>
                    <a:bodyPr/>
                    <a:p>
                      <a:pPr marL="285750" indent="-285115">
                        <a:lnSpc>
                          <a:spcPct val="100000"/>
                        </a:lnSpc>
                        <a:buClr>
                          <a:srgbClr val="000000"/>
                        </a:buClr>
                        <a:buFont typeface="Arial" panose="020B0604020202020204"/>
                        <a:buChar char="•"/>
                      </a:pPr>
                      <a:r>
                        <a:rPr lang="en-IN" sz="1400" b="0" strike="noStrike" spc="-1">
                          <a:solidFill>
                            <a:srgbClr val="000000"/>
                          </a:solidFill>
                          <a:uFill>
                            <a:solidFill>
                              <a:srgbClr val="FFFFFF"/>
                            </a:solidFill>
                          </a:uFill>
                          <a:latin typeface="Arial" panose="020B0604020202020204"/>
                          <a:ea typeface="Arial" panose="020B0604020202020204"/>
                        </a:rPr>
                        <a:t>Only when report count exceeds threshold, the comment is removed</a:t>
                      </a:r>
                      <a:endParaRPr lang="en-IN" sz="1800" b="0" strike="noStrike" spc="-1">
                        <a:solidFill>
                          <a:srgbClr val="000000"/>
                        </a:solidFill>
                        <a:uFill>
                          <a:solidFill>
                            <a:srgbClr val="FFFFFF"/>
                          </a:solidFill>
                        </a:uFill>
                        <a:latin typeface="Arial" panose="020B0604020202020204"/>
                      </a:endParaRPr>
                    </a:p>
                    <a:p>
                      <a:pPr marL="285750" indent="-285115">
                        <a:lnSpc>
                          <a:spcPct val="100000"/>
                        </a:lnSpc>
                        <a:buClr>
                          <a:srgbClr val="000000"/>
                        </a:buClr>
                        <a:buFont typeface="Arial" panose="020B0604020202020204"/>
                        <a:buChar char="•"/>
                      </a:pPr>
                      <a:r>
                        <a:rPr lang="en-IN" sz="1400" b="0" strike="noStrike" spc="-1">
                          <a:solidFill>
                            <a:srgbClr val="000000"/>
                          </a:solidFill>
                          <a:uFill>
                            <a:solidFill>
                              <a:srgbClr val="FFFFFF"/>
                            </a:solidFill>
                          </a:uFill>
                          <a:latin typeface="Arial" panose="020B0604020202020204"/>
                          <a:ea typeface="Arial" panose="020B0604020202020204"/>
                        </a:rPr>
                        <a:t>People already view these comments, causing embarassment to the subject</a:t>
                      </a:r>
                      <a:endParaRPr lang="en-IN" sz="1800" b="0" strike="noStrike" spc="-1">
                        <a:solidFill>
                          <a:srgbClr val="000000"/>
                        </a:solidFill>
                        <a:uFill>
                          <a:solidFill>
                            <a:srgbClr val="FFFFFF"/>
                          </a:solidFill>
                        </a:uFill>
                        <a:latin typeface="Arial" panose="020B0604020202020204"/>
                      </a:endParaRPr>
                    </a:p>
                    <a:p>
                      <a:pPr marL="285750" indent="-285115">
                        <a:lnSpc>
                          <a:spcPct val="100000"/>
                        </a:lnSpc>
                        <a:buClr>
                          <a:srgbClr val="000000"/>
                        </a:buClr>
                        <a:buFont typeface="Arial" panose="020B0604020202020204"/>
                        <a:buChar char="•"/>
                      </a:pPr>
                      <a:r>
                        <a:rPr lang="en-IN" sz="1400" b="0" strike="noStrike" spc="-1">
                          <a:solidFill>
                            <a:srgbClr val="000000"/>
                          </a:solidFill>
                          <a:uFill>
                            <a:solidFill>
                              <a:srgbClr val="FFFFFF"/>
                            </a:solidFill>
                          </a:uFill>
                          <a:latin typeface="Arial" panose="020B0604020202020204"/>
                          <a:ea typeface="Arial" panose="020B0604020202020204"/>
                        </a:rPr>
                        <a:t>Direct bully messages sent are snot avoided</a:t>
                      </a:r>
                      <a:endParaRPr lang="en-IN"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bl>
          </a:graphicData>
        </a:graphic>
      </p:graphicFrame>
      <p:graphicFrame>
        <p:nvGraphicFramePr>
          <p:cNvPr id="80" name="Table 4"/>
          <p:cNvGraphicFramePr/>
          <p:nvPr/>
        </p:nvGraphicFramePr>
        <p:xfrm>
          <a:off x="8220240" y="3960000"/>
          <a:ext cx="3808440" cy="3151440"/>
        </p:xfrm>
        <a:graphic>
          <a:graphicData uri="http://schemas.openxmlformats.org/drawingml/2006/table">
            <a:tbl>
              <a:tblPr/>
              <a:tblGrid>
                <a:gridCol w="3808440"/>
              </a:tblGrid>
              <a:tr h="894240">
                <a:tc>
                  <a:txBody>
                    <a:bodyPr/>
                    <a:p>
                      <a:pPr>
                        <a:lnSpc>
                          <a:spcPct val="100000"/>
                        </a:lnSpc>
                      </a:pPr>
                      <a:r>
                        <a:rPr lang="en-IN" sz="1400" b="1" strike="noStrike" spc="-1">
                          <a:solidFill>
                            <a:srgbClr val="FFFFFF"/>
                          </a:solidFill>
                          <a:uFill>
                            <a:solidFill>
                              <a:srgbClr val="FFFFFF"/>
                            </a:solidFill>
                          </a:uFill>
                          <a:latin typeface="Arial" panose="020B0604020202020204"/>
                          <a:ea typeface="Arial" panose="020B0604020202020204"/>
                        </a:rPr>
                        <a:t>Our approach to deal with Cyber-bullying</a:t>
                      </a:r>
                      <a:endParaRPr lang="en-IN" sz="1800" b="0" strike="noStrike" spc="-1">
                        <a:solidFill>
                          <a:srgbClr val="000000"/>
                        </a:solidFill>
                        <a:uFill>
                          <a:solidFill>
                            <a:srgbClr val="FFFFFF"/>
                          </a:solidFill>
                        </a:uFill>
                        <a:latin typeface="Arial" panose="020B0604020202020204"/>
                      </a:endParaRPr>
                    </a:p>
                    <a:p>
                      <a:pPr>
                        <a:lnSpc>
                          <a:spcPct val="100000"/>
                        </a:lnSpc>
                      </a:pPr>
                      <a:r>
                        <a:rPr lang="en-IN" sz="1400" b="1" strike="noStrike" spc="-1">
                          <a:solidFill>
                            <a:srgbClr val="FFFFFF"/>
                          </a:solidFill>
                          <a:uFill>
                            <a:solidFill>
                              <a:srgbClr val="FFFFFF"/>
                            </a:solidFill>
                          </a:uFill>
                          <a:latin typeface="Arial" panose="020B0604020202020204"/>
                          <a:ea typeface="Arial" panose="020B0604020202020204"/>
                        </a:rPr>
                        <a:t>(Preventive approach)</a:t>
                      </a:r>
                      <a:endParaRPr lang="en-IN"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1703160">
                <a:tc>
                  <a:txBody>
                    <a:bodyPr/>
                    <a:p>
                      <a:pPr marL="285750" indent="-285115">
                        <a:lnSpc>
                          <a:spcPct val="100000"/>
                        </a:lnSpc>
                        <a:buClr>
                          <a:srgbClr val="000000"/>
                        </a:buClr>
                        <a:buFont typeface="Arial" panose="020B0604020202020204"/>
                        <a:buChar char="•"/>
                      </a:pPr>
                      <a:r>
                        <a:rPr lang="en-IN" sz="1400" b="0" strike="noStrike" spc="-1">
                          <a:solidFill>
                            <a:srgbClr val="000000"/>
                          </a:solidFill>
                          <a:uFill>
                            <a:solidFill>
                              <a:srgbClr val="FFFFFF"/>
                            </a:solidFill>
                          </a:uFill>
                          <a:latin typeface="Arial" panose="020B0604020202020204"/>
                          <a:ea typeface="Arial" panose="020B0604020202020204"/>
                        </a:rPr>
                        <a:t>The direct messages detected as bully are not sent to the subject</a:t>
                      </a:r>
                      <a:endParaRPr lang="en-IN" sz="1800" b="0" strike="noStrike" spc="-1">
                        <a:solidFill>
                          <a:srgbClr val="000000"/>
                        </a:solidFill>
                        <a:uFill>
                          <a:solidFill>
                            <a:srgbClr val="FFFFFF"/>
                          </a:solidFill>
                        </a:uFill>
                        <a:latin typeface="Arial" panose="020B0604020202020204"/>
                      </a:endParaRPr>
                    </a:p>
                    <a:p>
                      <a:pPr marL="285750" indent="-285115">
                        <a:lnSpc>
                          <a:spcPct val="100000"/>
                        </a:lnSpc>
                        <a:buClr>
                          <a:srgbClr val="000000"/>
                        </a:buClr>
                        <a:buFont typeface="Arial" panose="020B0604020202020204"/>
                        <a:buChar char="•"/>
                      </a:pPr>
                      <a:r>
                        <a:rPr lang="en-IN" sz="1400" b="0" strike="noStrike" spc="-1">
                          <a:solidFill>
                            <a:srgbClr val="000000"/>
                          </a:solidFill>
                          <a:uFill>
                            <a:solidFill>
                              <a:srgbClr val="FFFFFF"/>
                            </a:solidFill>
                          </a:uFill>
                          <a:latin typeface="Arial" panose="020B0604020202020204"/>
                          <a:ea typeface="Arial" panose="020B0604020202020204"/>
                        </a:rPr>
                        <a:t>Comments on posts that are hurtful or profane are never posted on the forum.</a:t>
                      </a:r>
                      <a:endParaRPr lang="en-IN" sz="1800" b="0" strike="noStrike" spc="-1">
                        <a:solidFill>
                          <a:srgbClr val="000000"/>
                        </a:solidFill>
                        <a:uFill>
                          <a:solidFill>
                            <a:srgbClr val="FFFFFF"/>
                          </a:solidFill>
                        </a:uFill>
                        <a:latin typeface="Arial" panose="020B0604020202020204"/>
                      </a:endParaRPr>
                    </a:p>
                    <a:p>
                      <a:pPr marL="285750" indent="-285115">
                        <a:lnSpc>
                          <a:spcPct val="100000"/>
                        </a:lnSpc>
                        <a:buClr>
                          <a:srgbClr val="000000"/>
                        </a:buClr>
                        <a:buFont typeface="Arial" panose="020B0604020202020204"/>
                        <a:buChar char="•"/>
                      </a:pPr>
                      <a:r>
                        <a:rPr lang="en-IN" sz="1400" b="0" strike="noStrike" spc="-1">
                          <a:solidFill>
                            <a:srgbClr val="000000"/>
                          </a:solidFill>
                          <a:uFill>
                            <a:solidFill>
                              <a:srgbClr val="FFFFFF"/>
                            </a:solidFill>
                          </a:uFill>
                          <a:latin typeface="Arial" panose="020B0604020202020204"/>
                          <a:ea typeface="Arial" panose="020B0604020202020204"/>
                        </a:rPr>
                        <a:t>If a user is noticed to send more than 10 profane comments or abusive messages, he/she is blocked from sending messages or comments on posts</a:t>
                      </a:r>
                      <a:endParaRPr lang="en-IN"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bl>
          </a:graphicData>
        </a:graphic>
      </p:graphicFrame>
      <p:pic>
        <p:nvPicPr>
          <p:cNvPr id="81" name="Google Shape;92;p13"/>
          <p:cNvPicPr/>
          <p:nvPr/>
        </p:nvPicPr>
        <p:blipFill>
          <a:blip r:embed="rId1"/>
          <a:stretch>
            <a:fillRect/>
          </a:stretch>
        </p:blipFill>
        <p:spPr>
          <a:xfrm>
            <a:off x="1224000" y="3961080"/>
            <a:ext cx="2113200" cy="1582920"/>
          </a:xfrm>
          <a:prstGeom prst="rect">
            <a:avLst/>
          </a:prstGeom>
          <a:ln>
            <a:noFill/>
          </a:ln>
        </p:spPr>
      </p:pic>
      <p:pic>
        <p:nvPicPr>
          <p:cNvPr id="82" name="Picture 81"/>
          <p:cNvPicPr/>
          <p:nvPr/>
        </p:nvPicPr>
        <p:blipFill>
          <a:blip r:embed="rId2"/>
          <a:stretch>
            <a:fillRect/>
          </a:stretch>
        </p:blipFill>
        <p:spPr>
          <a:xfrm>
            <a:off x="8626320" y="1224000"/>
            <a:ext cx="3037680" cy="1504080"/>
          </a:xfrm>
          <a:prstGeom prst="rect">
            <a:avLst/>
          </a:prstGeom>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211320" y="219600"/>
            <a:ext cx="3134160" cy="1131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IN" sz="3400" b="1" strike="noStrike" spc="-1">
                <a:solidFill>
                  <a:srgbClr val="000000"/>
                </a:solidFill>
                <a:uFill>
                  <a:solidFill>
                    <a:srgbClr val="FFFFFF"/>
                  </a:solidFill>
                </a:uFill>
                <a:latin typeface="Calibri" panose="020F0502020204030204"/>
                <a:ea typeface="Calibri" panose="020F0502020204030204"/>
              </a:rPr>
              <a:t>Idea </a:t>
            </a:r>
            <a:endParaRPr lang="en-IN" sz="1800" b="0" strike="noStrike" spc="-1">
              <a:solidFill>
                <a:srgbClr val="000000"/>
              </a:solidFill>
              <a:uFill>
                <a:solidFill>
                  <a:srgbClr val="FFFFFF"/>
                </a:solidFill>
              </a:uFill>
              <a:latin typeface="Arial" panose="020B0604020202020204"/>
            </a:endParaRPr>
          </a:p>
          <a:p>
            <a:pPr algn="ctr">
              <a:lnSpc>
                <a:spcPct val="100000"/>
              </a:lnSpc>
            </a:pPr>
            <a:r>
              <a:rPr lang="en-IN" sz="3400" b="1" strike="noStrike" spc="-1">
                <a:solidFill>
                  <a:srgbClr val="000000"/>
                </a:solidFill>
                <a:uFill>
                  <a:solidFill>
                    <a:srgbClr val="FFFFFF"/>
                  </a:solidFill>
                </a:uFill>
                <a:latin typeface="Calibri" panose="020F0502020204030204"/>
                <a:ea typeface="Calibri" panose="020F0502020204030204"/>
              </a:rPr>
              <a:t>Description</a:t>
            </a:r>
            <a:endParaRPr lang="en-IN" sz="1800" b="0" strike="noStrike" spc="-1">
              <a:solidFill>
                <a:srgbClr val="000000"/>
              </a:solidFill>
              <a:uFill>
                <a:solidFill>
                  <a:srgbClr val="FFFFFF"/>
                </a:solidFill>
              </a:uFill>
              <a:latin typeface="Arial" panose="020B0604020202020204"/>
            </a:endParaRPr>
          </a:p>
        </p:txBody>
      </p:sp>
      <p:pic>
        <p:nvPicPr>
          <p:cNvPr id="84" name="Google Shape;99;p14"/>
          <p:cNvPicPr/>
          <p:nvPr/>
        </p:nvPicPr>
        <p:blipFill>
          <a:blip r:embed="rId1"/>
          <a:stretch>
            <a:fillRect/>
          </a:stretch>
        </p:blipFill>
        <p:spPr>
          <a:xfrm>
            <a:off x="3683160" y="0"/>
            <a:ext cx="8508240" cy="6857280"/>
          </a:xfrm>
          <a:prstGeom prst="rect">
            <a:avLst/>
          </a:prstGeom>
          <a:ln>
            <a:noFill/>
          </a:ln>
        </p:spPr>
      </p:pic>
      <p:sp>
        <p:nvSpPr>
          <p:cNvPr id="85" name="CustomShape 2"/>
          <p:cNvSpPr/>
          <p:nvPr/>
        </p:nvSpPr>
        <p:spPr>
          <a:xfrm>
            <a:off x="88200" y="1351800"/>
            <a:ext cx="3380760" cy="42516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p>
            <a:pPr>
              <a:lnSpc>
                <a:spcPct val="100000"/>
              </a:lnSpc>
            </a:pPr>
            <a:r>
              <a:rPr lang="en-IN" sz="1800" b="1" strike="noStrike" spc="-1">
                <a:solidFill>
                  <a:srgbClr val="000000"/>
                </a:solidFill>
                <a:uFill>
                  <a:solidFill>
                    <a:srgbClr val="FFFFFF"/>
                  </a:solidFill>
                </a:uFill>
                <a:latin typeface="Arial" panose="020B0604020202020204"/>
                <a:ea typeface="Arial" panose="020B0604020202020204"/>
              </a:rPr>
              <a:t>Our API - Any social forum like Whatsapp, Quora, Instagram, Facebook can call our API to detect the profane/abusive comments posted or directly messaged to the users and hence not posting them on the forum or sending the message to the victim. Since we have deployed the model as an API, it is easily scalable, can be used by all forums and is not restricted to an app. We provide upto 80% accuracy in detecting bully comments.</a:t>
            </a: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2" name="Text Box 1"/>
          <p:cNvSpPr txBox="1"/>
          <p:nvPr/>
        </p:nvSpPr>
        <p:spPr>
          <a:xfrm>
            <a:off x="7072630" y="1236980"/>
            <a:ext cx="855980" cy="59880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p>
            <a:r>
              <a:rPr lang="en-US" sz="1100"/>
              <a:t>Call API hosted on Heroku</a:t>
            </a:r>
            <a:endParaRPr lang="en-US" sz="1100"/>
          </a:p>
        </p:txBody>
      </p:sp>
      <p:sp>
        <p:nvSpPr>
          <p:cNvPr id="3" name="Text Box 2"/>
          <p:cNvSpPr txBox="1"/>
          <p:nvPr/>
        </p:nvSpPr>
        <p:spPr>
          <a:xfrm>
            <a:off x="9831705" y="2820035"/>
            <a:ext cx="1263650" cy="55308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p>
            <a:pPr algn="ctr"/>
            <a:r>
              <a:rPr lang="en-US" sz="1000"/>
              <a:t>LSTM </a:t>
            </a:r>
            <a:endParaRPr lang="en-US" sz="1000"/>
          </a:p>
          <a:p>
            <a:pPr algn="ctr"/>
            <a:r>
              <a:rPr lang="en-US" sz="1000"/>
              <a:t>and </a:t>
            </a:r>
            <a:endParaRPr lang="en-US" sz="1000"/>
          </a:p>
          <a:p>
            <a:pPr algn="ctr"/>
            <a:r>
              <a:rPr lang="en-US" sz="1000"/>
              <a:t>RNN</a:t>
            </a:r>
            <a:endParaRPr lang="en-US" sz="1000"/>
          </a:p>
        </p:txBody>
      </p:sp>
      <p:pic>
        <p:nvPicPr>
          <p:cNvPr id="4" name="Picture 3"/>
          <p:cNvPicPr>
            <a:picLocks noChangeAspect="1"/>
          </p:cNvPicPr>
          <p:nvPr/>
        </p:nvPicPr>
        <p:blipFill>
          <a:blip r:embed="rId2"/>
          <a:stretch>
            <a:fillRect/>
          </a:stretch>
        </p:blipFill>
        <p:spPr>
          <a:xfrm>
            <a:off x="6946265" y="0"/>
            <a:ext cx="1108710" cy="110871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0" y="0"/>
            <a:ext cx="12191400" cy="746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0000"/>
                </a:solidFill>
                <a:uFill>
                  <a:solidFill>
                    <a:srgbClr val="FFFFFF"/>
                  </a:solidFill>
                </a:uFill>
                <a:latin typeface="Calibri" panose="020F0502020204030204"/>
                <a:ea typeface="Calibri" panose="020F0502020204030204"/>
              </a:rPr>
              <a:t>Technology Stack</a:t>
            </a:r>
            <a:endParaRPr lang="en-IN" sz="1800" b="0" strike="noStrike" spc="-1">
              <a:solidFill>
                <a:srgbClr val="000000"/>
              </a:solidFill>
              <a:uFill>
                <a:solidFill>
                  <a:srgbClr val="FFFFFF"/>
                </a:solidFill>
              </a:uFill>
              <a:latin typeface="Arial" panose="020B0604020202020204"/>
            </a:endParaRPr>
          </a:p>
        </p:txBody>
      </p:sp>
      <p:graphicFrame>
        <p:nvGraphicFramePr>
          <p:cNvPr id="87" name="Table 2"/>
          <p:cNvGraphicFramePr/>
          <p:nvPr/>
        </p:nvGraphicFramePr>
        <p:xfrm>
          <a:off x="0" y="748080"/>
          <a:ext cx="12192000" cy="5566735"/>
        </p:xfrm>
        <a:graphic>
          <a:graphicData uri="http://schemas.openxmlformats.org/drawingml/2006/table">
            <a:tbl>
              <a:tblPr/>
              <a:tblGrid>
                <a:gridCol w="4063680"/>
                <a:gridCol w="4063680"/>
                <a:gridCol w="4064400"/>
              </a:tblGrid>
              <a:tr h="700560">
                <a:tc>
                  <a:txBody>
                    <a:bodyPr/>
                    <a:p>
                      <a:pPr algn="just">
                        <a:lnSpc>
                          <a:spcPct val="100000"/>
                        </a:lnSpc>
                      </a:pPr>
                      <a:r>
                        <a:rPr lang="en-IN" sz="2000" b="0" strike="noStrike" spc="-1">
                          <a:solidFill>
                            <a:srgbClr val="FFFFFF"/>
                          </a:solidFill>
                          <a:uFill>
                            <a:solidFill>
                              <a:srgbClr val="FFFFFF"/>
                            </a:solidFill>
                          </a:uFill>
                          <a:latin typeface="Nanum Gothic"/>
                          <a:ea typeface="Nanum Gothic"/>
                        </a:rPr>
                        <a:t>Libraries/Algorithms/</a:t>
                      </a:r>
                      <a:endParaRPr lang="en-IN" sz="1800" b="0" strike="noStrike" spc="-1">
                        <a:solidFill>
                          <a:srgbClr val="000000"/>
                        </a:solidFill>
                        <a:uFill>
                          <a:solidFill>
                            <a:srgbClr val="FFFFFF"/>
                          </a:solidFill>
                        </a:uFill>
                        <a:latin typeface="Arial" panose="020B0604020202020204"/>
                      </a:endParaRPr>
                    </a:p>
                    <a:p>
                      <a:pPr algn="just">
                        <a:lnSpc>
                          <a:spcPct val="100000"/>
                        </a:lnSpc>
                      </a:pPr>
                      <a:r>
                        <a:rPr lang="en-IN" sz="2000" b="0" strike="noStrike" spc="-1">
                          <a:solidFill>
                            <a:srgbClr val="FFFFFF"/>
                          </a:solidFill>
                          <a:uFill>
                            <a:solidFill>
                              <a:srgbClr val="FFFFFF"/>
                            </a:solidFill>
                          </a:uFill>
                          <a:latin typeface="Nanum Gothic"/>
                          <a:ea typeface="Nanum Gothic"/>
                        </a:rPr>
                        <a:t>Platforms</a:t>
                      </a:r>
                      <a:endParaRPr lang="en-IN" sz="1800" b="0" strike="noStrike" spc="-1">
                        <a:solidFill>
                          <a:srgbClr val="000000"/>
                        </a:solidFill>
                        <a:uFill>
                          <a:solidFill>
                            <a:srgbClr val="FFFFFF"/>
                          </a:solidFill>
                        </a:uFill>
                        <a:latin typeface="Arial" panose="020B0604020202020204"/>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just">
                        <a:lnSpc>
                          <a:spcPct val="100000"/>
                        </a:lnSpc>
                      </a:pPr>
                      <a:r>
                        <a:rPr lang="en-IN" sz="2000" b="0" strike="noStrike" spc="-1">
                          <a:solidFill>
                            <a:srgbClr val="FFFFFF"/>
                          </a:solidFill>
                          <a:uFill>
                            <a:solidFill>
                              <a:srgbClr val="FFFFFF"/>
                            </a:solidFill>
                          </a:uFill>
                          <a:latin typeface="Nanum Gothic"/>
                          <a:ea typeface="Nanum Gothic"/>
                        </a:rPr>
                        <a:t>Functions</a:t>
                      </a:r>
                      <a:endParaRPr lang="en-IN" sz="1800" b="0" strike="noStrike" spc="-1">
                        <a:solidFill>
                          <a:srgbClr val="000000"/>
                        </a:solidFill>
                        <a:uFill>
                          <a:solidFill>
                            <a:srgbClr val="FFFFFF"/>
                          </a:solidFill>
                        </a:uFill>
                        <a:latin typeface="Arial" panose="020B0604020202020204"/>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lang="en-IN" sz="1800" b="1" strike="noStrike" spc="-1">
                          <a:solidFill>
                            <a:srgbClr val="FFFFFF"/>
                          </a:solidFill>
                          <a:uFill>
                            <a:solidFill>
                              <a:srgbClr val="FFFFFF"/>
                            </a:solidFill>
                          </a:uFill>
                          <a:latin typeface="Nanum Gothic"/>
                          <a:ea typeface="Nanum Gothic"/>
                        </a:rPr>
                        <a:t>Justification</a:t>
                      </a:r>
                      <a:endParaRPr lang="en-IN" sz="1800" b="0" strike="noStrike" spc="-1">
                        <a:solidFill>
                          <a:srgbClr val="000000"/>
                        </a:solidFill>
                        <a:uFill>
                          <a:solidFill>
                            <a:srgbClr val="FFFFFF"/>
                          </a:solidFill>
                        </a:uFill>
                        <a:latin typeface="Arial" panose="020B0604020202020204"/>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852480">
                <a:tc>
                  <a:txBody>
                    <a:bodyPr/>
                    <a:p>
                      <a:pPr algn="just">
                        <a:lnSpc>
                          <a:spcPct val="100000"/>
                        </a:lnSpc>
                      </a:pPr>
                      <a:r>
                        <a:rPr lang="en-IN" sz="2000" b="1" strike="noStrike" spc="-1">
                          <a:solidFill>
                            <a:srgbClr val="000000"/>
                          </a:solidFill>
                          <a:uFill>
                            <a:solidFill>
                              <a:srgbClr val="FFFFFF"/>
                            </a:solidFill>
                          </a:uFill>
                          <a:latin typeface="Calibri" panose="020F0502020204030204"/>
                          <a:ea typeface="Calibri" panose="020F0502020204030204"/>
                        </a:rPr>
                        <a:t>Natural language processing toolkit</a:t>
                      </a:r>
                      <a:endParaRPr lang="en-IN" sz="1800" b="0" strike="noStrike" spc="-1">
                        <a:solidFill>
                          <a:srgbClr val="000000"/>
                        </a:solidFill>
                        <a:uFill>
                          <a:solidFill>
                            <a:srgbClr val="FFFFFF"/>
                          </a:solidFill>
                        </a:uFill>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nSpc>
                          <a:spcPct val="100000"/>
                        </a:lnSpc>
                      </a:pPr>
                      <a:r>
                        <a:rPr lang="en-IN" sz="1600" b="0" strike="noStrike" spc="-1">
                          <a:solidFill>
                            <a:srgbClr val="000000"/>
                          </a:solidFill>
                          <a:uFill>
                            <a:solidFill>
                              <a:srgbClr val="FFFFFF"/>
                            </a:solidFill>
                          </a:uFill>
                          <a:latin typeface="Calibri" panose="020F0502020204030204"/>
                          <a:ea typeface="Calibri" panose="020F0502020204030204"/>
                        </a:rPr>
                        <a:t>To process and clean the comments posted by users</a:t>
                      </a:r>
                      <a:endParaRPr lang="en-IN" sz="1800" b="0" strike="noStrike" spc="-1">
                        <a:solidFill>
                          <a:srgbClr val="000000"/>
                        </a:solidFill>
                        <a:uFill>
                          <a:solidFill>
                            <a:srgbClr val="FFFFFF"/>
                          </a:solidFill>
                        </a:uFill>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nSpc>
                          <a:spcPct val="100000"/>
                        </a:lnSpc>
                      </a:pPr>
                      <a:r>
                        <a:rPr lang="en-IN" sz="1600" b="0" strike="noStrike" spc="-1">
                          <a:solidFill>
                            <a:srgbClr val="000000"/>
                          </a:solidFill>
                          <a:uFill>
                            <a:solidFill>
                              <a:srgbClr val="FFFFFF"/>
                            </a:solidFill>
                          </a:uFill>
                          <a:latin typeface="Calibri" panose="020F0502020204030204"/>
                          <a:ea typeface="Calibri" panose="020F0502020204030204"/>
                        </a:rPr>
                        <a:t>Porter Stemmer and regular expression functionalities</a:t>
                      </a:r>
                      <a:endParaRPr lang="en-IN" sz="1800" b="0" strike="noStrike" spc="-1">
                        <a:solidFill>
                          <a:srgbClr val="000000"/>
                        </a:solidFill>
                        <a:uFill>
                          <a:solidFill>
                            <a:srgbClr val="FFFFFF"/>
                          </a:solidFill>
                        </a:uFill>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803880">
                <a:tc>
                  <a:txBody>
                    <a:bodyPr/>
                    <a:p>
                      <a:pPr algn="just">
                        <a:lnSpc>
                          <a:spcPct val="100000"/>
                        </a:lnSpc>
                      </a:pPr>
                      <a:r>
                        <a:rPr lang="en-US" altLang="en-IN" sz="1800" b="1" strike="noStrike" spc="-1">
                          <a:solidFill>
                            <a:srgbClr val="000000"/>
                          </a:solidFill>
                          <a:uFill>
                            <a:solidFill>
                              <a:srgbClr val="FFFFFF"/>
                            </a:solidFill>
                          </a:uFill>
                          <a:latin typeface="Calibri" panose="020F0502020204030204" charset="0"/>
                          <a:cs typeface="Calibri" panose="020F0502020204030204" charset="0"/>
                        </a:rPr>
                        <a:t>LSTM and RNN (TensorFlow backend)</a:t>
                      </a:r>
                      <a:endParaRPr lang="en-US" altLang="en-IN" sz="1800" b="1" strike="noStrike" spc="-1">
                        <a:solidFill>
                          <a:srgbClr val="000000"/>
                        </a:solidFill>
                        <a:uFill>
                          <a:solidFill>
                            <a:srgbClr val="FFFFFF"/>
                          </a:solidFill>
                        </a:uFill>
                        <a:latin typeface="Calibri" panose="020F0502020204030204" charset="0"/>
                        <a:cs typeface="Calibri" panose="020F0502020204030204" charset="0"/>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just">
                        <a:lnSpc>
                          <a:spcPct val="100000"/>
                        </a:lnSpc>
                      </a:pPr>
                      <a:r>
                        <a:rPr lang="en-IN" sz="1600" b="0" strike="noStrike" spc="-1">
                          <a:solidFill>
                            <a:srgbClr val="000000"/>
                          </a:solidFill>
                          <a:uFill>
                            <a:solidFill>
                              <a:srgbClr val="FFFFFF"/>
                            </a:solidFill>
                          </a:uFill>
                          <a:latin typeface="Calibri" panose="020F0502020204030204"/>
                          <a:ea typeface="Calibri" panose="020F0502020204030204"/>
                        </a:rPr>
                        <a:t>To classify comments as bully or non-bully</a:t>
                      </a:r>
                      <a:endParaRPr lang="en-IN" sz="1800" b="0" strike="noStrike" spc="-1">
                        <a:solidFill>
                          <a:srgbClr val="000000"/>
                        </a:solidFill>
                        <a:uFill>
                          <a:solidFill>
                            <a:srgbClr val="FFFFFF"/>
                          </a:solidFill>
                        </a:uFill>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1600" b="0" strike="noStrike" spc="-1">
                          <a:solidFill>
                            <a:srgbClr val="000000"/>
                          </a:solidFill>
                          <a:uFill>
                            <a:solidFill>
                              <a:srgbClr val="FFFFFF"/>
                            </a:solidFill>
                          </a:uFill>
                          <a:latin typeface="Calibri" panose="020F0502020204030204"/>
                          <a:ea typeface="Calibri" panose="020F0502020204030204"/>
                        </a:rPr>
                        <a:t>Tried and tested for better accuracy</a:t>
                      </a:r>
                      <a:endParaRPr lang="en-IN"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853440">
                <a:tc>
                  <a:txBody>
                    <a:bodyPr/>
                    <a:p>
                      <a:pPr algn="just">
                        <a:lnSpc>
                          <a:spcPct val="100000"/>
                        </a:lnSpc>
                      </a:pPr>
                      <a:r>
                        <a:rPr lang="en-IN" sz="2000" b="1" strike="noStrike" spc="-1">
                          <a:solidFill>
                            <a:srgbClr val="000000"/>
                          </a:solidFill>
                          <a:uFill>
                            <a:solidFill>
                              <a:srgbClr val="FFFFFF"/>
                            </a:solidFill>
                          </a:uFill>
                          <a:latin typeface="Calibri" panose="020F0502020204030204"/>
                          <a:ea typeface="Calibri" panose="020F0502020204030204"/>
                        </a:rPr>
                        <a:t>Android studio</a:t>
                      </a:r>
                      <a:endParaRPr lang="en-IN" sz="1800" b="0" strike="noStrike" spc="-1">
                        <a:solidFill>
                          <a:srgbClr val="000000"/>
                        </a:solidFill>
                        <a:uFill>
                          <a:solidFill>
                            <a:srgbClr val="FFFFFF"/>
                          </a:solidFill>
                        </a:uFill>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gn="just">
                        <a:lnSpc>
                          <a:spcPct val="100000"/>
                        </a:lnSpc>
                      </a:pPr>
                      <a:r>
                        <a:rPr lang="en-IN" sz="1600" b="0" strike="noStrike" spc="-1">
                          <a:solidFill>
                            <a:srgbClr val="000000"/>
                          </a:solidFill>
                          <a:uFill>
                            <a:solidFill>
                              <a:srgbClr val="FFFFFF"/>
                            </a:solidFill>
                          </a:uFill>
                          <a:latin typeface="Calibri" panose="020F0502020204030204"/>
                          <a:ea typeface="Calibri" panose="020F0502020204030204"/>
                        </a:rPr>
                        <a:t>To build the Mobile application</a:t>
                      </a:r>
                      <a:endParaRPr lang="en-IN" sz="1800" b="0" strike="noStrike" spc="-1">
                        <a:solidFill>
                          <a:srgbClr val="000000"/>
                        </a:solidFill>
                        <a:uFill>
                          <a:solidFill>
                            <a:srgbClr val="FFFFFF"/>
                          </a:solidFill>
                        </a:uFill>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nSpc>
                          <a:spcPct val="100000"/>
                        </a:lnSpc>
                      </a:pPr>
                      <a:r>
                        <a:rPr lang="en-IN" sz="1600" b="0" strike="noStrike" spc="-1">
                          <a:solidFill>
                            <a:srgbClr val="000000"/>
                          </a:solidFill>
                          <a:uFill>
                            <a:solidFill>
                              <a:srgbClr val="FFFFFF"/>
                            </a:solidFill>
                          </a:uFill>
                          <a:latin typeface="Calibri" panose="020F0502020204030204"/>
                          <a:ea typeface="Calibri" panose="020F0502020204030204"/>
                        </a:rPr>
                        <a:t>Demonstration purpose to show the complete working</a:t>
                      </a: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551815">
                <a:tc>
                  <a:txBody>
                    <a:bodyPr/>
                    <a:p>
                      <a:pPr algn="just">
                        <a:lnSpc>
                          <a:spcPct val="100000"/>
                        </a:lnSpc>
                      </a:pPr>
                      <a:r>
                        <a:rPr lang="en-US" altLang="en-IN" sz="1800" b="1" strike="noStrike" spc="-1">
                          <a:solidFill>
                            <a:srgbClr val="000000"/>
                          </a:solidFill>
                          <a:uFill>
                            <a:solidFill>
                              <a:srgbClr val="FFFFFF"/>
                            </a:solidFill>
                          </a:uFill>
                          <a:latin typeface="Arial" panose="020B0604020202020204"/>
                        </a:rPr>
                        <a:t>Flask</a:t>
                      </a:r>
                      <a:endParaRPr lang="en-US" altLang="en-IN" sz="1800" b="1" strike="noStrike" spc="-1">
                        <a:solidFill>
                          <a:srgbClr val="000000"/>
                        </a:solidFill>
                        <a:uFill>
                          <a:solidFill>
                            <a:srgbClr val="FFFFFF"/>
                          </a:solidFill>
                        </a:uFill>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just">
                        <a:lnSpc>
                          <a:spcPct val="100000"/>
                        </a:lnSpc>
                      </a:pPr>
                      <a:r>
                        <a:rPr lang="en-IN" sz="1600" b="0" strike="noStrike" spc="-1">
                          <a:solidFill>
                            <a:srgbClr val="000000"/>
                          </a:solidFill>
                          <a:uFill>
                            <a:solidFill>
                              <a:srgbClr val="FFFFFF"/>
                            </a:solidFill>
                          </a:uFill>
                          <a:latin typeface="Calibri" panose="020F0502020204030204"/>
                          <a:ea typeface="Calibri" panose="020F0502020204030204"/>
                        </a:rPr>
                        <a:t>To create the REST API</a:t>
                      </a:r>
                      <a:endParaRPr lang="en-IN" sz="1800" b="0" strike="noStrike" spc="-1">
                        <a:solidFill>
                          <a:srgbClr val="000000"/>
                        </a:solidFill>
                        <a:uFill>
                          <a:solidFill>
                            <a:srgbClr val="FFFFFF"/>
                          </a:solidFill>
                        </a:uFill>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1600" b="0" strike="noStrike" spc="-1">
                          <a:solidFill>
                            <a:srgbClr val="000000"/>
                          </a:solidFill>
                          <a:uFill>
                            <a:solidFill>
                              <a:srgbClr val="FFFFFF"/>
                            </a:solidFill>
                          </a:uFill>
                          <a:latin typeface="Calibri" panose="020F0502020204030204"/>
                          <a:ea typeface="Calibri" panose="020F0502020204030204"/>
                        </a:rPr>
                        <a:t>Easy scalability</a:t>
                      </a:r>
                      <a:endParaRPr lang="en-IN"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546480">
                <a:tc>
                  <a:txBody>
                    <a:bodyPr/>
                    <a:p>
                      <a:pPr algn="just">
                        <a:lnSpc>
                          <a:spcPct val="100000"/>
                        </a:lnSpc>
                      </a:pPr>
                      <a:r>
                        <a:rPr lang="en-US" altLang="en-IN" sz="2000" b="1" strike="noStrike" spc="-1">
                          <a:solidFill>
                            <a:srgbClr val="000000"/>
                          </a:solidFill>
                          <a:uFill>
                            <a:solidFill>
                              <a:srgbClr val="FFFFFF"/>
                            </a:solidFill>
                          </a:uFill>
                          <a:latin typeface="Calibri" panose="020F0502020204030204"/>
                          <a:ea typeface="Calibri" panose="020F0502020204030204"/>
                        </a:rPr>
                        <a:t>Heroku</a:t>
                      </a:r>
                      <a:endParaRPr lang="en-US" altLang="en-IN" sz="1800" b="0" strike="noStrike" spc="-1">
                        <a:solidFill>
                          <a:srgbClr val="000000"/>
                        </a:solidFill>
                        <a:uFill>
                          <a:solidFill>
                            <a:srgbClr val="FFFFFF"/>
                          </a:solidFill>
                        </a:uFill>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gn="just">
                        <a:lnSpc>
                          <a:spcPct val="100000"/>
                        </a:lnSpc>
                      </a:pPr>
                      <a:r>
                        <a:rPr lang="en-IN" sz="1600" b="0" strike="noStrike" spc="-1">
                          <a:solidFill>
                            <a:srgbClr val="000000"/>
                          </a:solidFill>
                          <a:uFill>
                            <a:solidFill>
                              <a:srgbClr val="FFFFFF"/>
                            </a:solidFill>
                          </a:uFill>
                          <a:latin typeface="Calibri" panose="020F0502020204030204"/>
                          <a:ea typeface="Calibri" panose="020F0502020204030204"/>
                        </a:rPr>
                        <a:t>To host the code on server</a:t>
                      </a:r>
                      <a:endParaRPr lang="en-IN" sz="1800" b="0" strike="noStrike" spc="-1">
                        <a:solidFill>
                          <a:srgbClr val="000000"/>
                        </a:solidFill>
                        <a:uFill>
                          <a:solidFill>
                            <a:srgbClr val="FFFFFF"/>
                          </a:solidFill>
                        </a:uFill>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nSpc>
                          <a:spcPct val="100000"/>
                        </a:lnSpc>
                      </a:pPr>
                      <a:r>
                        <a:rPr lang="en-IN" sz="1600" b="0" strike="noStrike" spc="-1">
                          <a:solidFill>
                            <a:srgbClr val="000000"/>
                          </a:solidFill>
                          <a:uFill>
                            <a:solidFill>
                              <a:srgbClr val="FFFFFF"/>
                            </a:solidFill>
                          </a:uFill>
                          <a:latin typeface="Calibri" panose="020F0502020204030204"/>
                          <a:ea typeface="Calibri" panose="020F0502020204030204"/>
                        </a:rPr>
                        <a:t>Cost effective to developer</a:t>
                      </a:r>
                      <a:endParaRPr lang="en-IN"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587520">
                <a:tc>
                  <a:txBody>
                    <a:bodyPr/>
                    <a:p>
                      <a:pPr algn="just">
                        <a:lnSpc>
                          <a:spcPct val="100000"/>
                        </a:lnSpc>
                      </a:pPr>
                      <a:r>
                        <a:rPr lang="en-IN" sz="2000" b="1" strike="noStrike" spc="-1">
                          <a:solidFill>
                            <a:srgbClr val="000000"/>
                          </a:solidFill>
                          <a:uFill>
                            <a:solidFill>
                              <a:srgbClr val="FFFFFF"/>
                            </a:solidFill>
                          </a:uFill>
                          <a:latin typeface="Calibri" panose="020F0502020204030204"/>
                          <a:ea typeface="Calibri" panose="020F0502020204030204"/>
                        </a:rPr>
                        <a:t>Volley</a:t>
                      </a:r>
                      <a:endParaRPr lang="en-IN" sz="1800" b="0" strike="noStrike" spc="-1">
                        <a:solidFill>
                          <a:srgbClr val="000000"/>
                        </a:solidFill>
                        <a:uFill>
                          <a:solidFill>
                            <a:srgbClr val="FFFFFF"/>
                          </a:solidFill>
                        </a:uFill>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just">
                        <a:lnSpc>
                          <a:spcPct val="100000"/>
                        </a:lnSpc>
                      </a:pPr>
                      <a:r>
                        <a:rPr lang="en-IN" sz="1600" b="0" strike="noStrike" spc="-1">
                          <a:solidFill>
                            <a:srgbClr val="000000"/>
                          </a:solidFill>
                          <a:uFill>
                            <a:solidFill>
                              <a:srgbClr val="FFFFFF"/>
                            </a:solidFill>
                          </a:uFill>
                          <a:latin typeface="Calibri" panose="020F0502020204030204"/>
                          <a:ea typeface="Calibri" panose="020F0502020204030204"/>
                        </a:rPr>
                        <a:t>To make requests to the REST API from the mobile app</a:t>
                      </a:r>
                      <a:endParaRPr lang="en-IN" sz="1800" b="0" strike="noStrike" spc="-1">
                        <a:solidFill>
                          <a:srgbClr val="000000"/>
                        </a:solidFill>
                        <a:uFill>
                          <a:solidFill>
                            <a:srgbClr val="FFFFFF"/>
                          </a:solidFill>
                        </a:uFill>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1600" b="0" strike="noStrike" spc="-1">
                          <a:solidFill>
                            <a:srgbClr val="000000"/>
                          </a:solidFill>
                          <a:uFill>
                            <a:solidFill>
                              <a:srgbClr val="FFFFFF"/>
                            </a:solidFill>
                          </a:uFill>
                          <a:latin typeface="Calibri" panose="020F0502020204030204"/>
                          <a:ea typeface="Calibri" panose="020F0502020204030204"/>
                        </a:rPr>
                        <a:t>Easy to implement</a:t>
                      </a:r>
                      <a:endParaRPr lang="en-IN"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670560">
                <a:tc>
                  <a:txBody>
                    <a:bodyPr/>
                    <a:p>
                      <a:pPr algn="just">
                        <a:lnSpc>
                          <a:spcPct val="100000"/>
                        </a:lnSpc>
                      </a:pPr>
                      <a:r>
                        <a:rPr lang="en-IN" sz="2000" b="1" strike="noStrike" spc="-1">
                          <a:solidFill>
                            <a:srgbClr val="000000"/>
                          </a:solidFill>
                          <a:uFill>
                            <a:solidFill>
                              <a:srgbClr val="FFFFFF"/>
                            </a:solidFill>
                          </a:uFill>
                          <a:latin typeface="Calibri" panose="020F0502020204030204"/>
                          <a:ea typeface="Calibri" panose="020F0502020204030204"/>
                        </a:rPr>
                        <a:t>Firebase</a:t>
                      </a:r>
                      <a:endParaRPr lang="en-IN" sz="2000" b="1" strike="noStrike" spc="-1">
                        <a:solidFill>
                          <a:srgbClr val="000000"/>
                        </a:solidFill>
                        <a:uFill>
                          <a:solidFill>
                            <a:srgbClr val="FFFFFF"/>
                          </a:solidFill>
                        </a:uFill>
                        <a:latin typeface="Calibri" panose="020F0502020204030204"/>
                        <a:ea typeface="Calibri" panose="020F050202020403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gn="just">
                        <a:lnSpc>
                          <a:spcPct val="100000"/>
                        </a:lnSpc>
                      </a:pPr>
                      <a:r>
                        <a:rPr lang="en-IN" sz="1600" b="0" strike="noStrike" spc="-1">
                          <a:solidFill>
                            <a:srgbClr val="000000"/>
                          </a:solidFill>
                          <a:uFill>
                            <a:solidFill>
                              <a:srgbClr val="FFFFFF"/>
                            </a:solidFill>
                          </a:uFill>
                          <a:latin typeface="Calibri" panose="020F0502020204030204"/>
                          <a:ea typeface="Calibri" panose="020F0502020204030204"/>
                        </a:rPr>
                        <a:t>Used for authentication of users and to have a database</a:t>
                      </a:r>
                      <a:endParaRPr lang="en-IN" sz="1800" b="0" strike="noStrike" spc="-1">
                        <a:solidFill>
                          <a:srgbClr val="000000"/>
                        </a:solidFill>
                        <a:uFill>
                          <a:solidFill>
                            <a:srgbClr val="FFFFFF"/>
                          </a:solidFill>
                        </a:uFill>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nSpc>
                          <a:spcPct val="100000"/>
                        </a:lnSpc>
                      </a:pPr>
                      <a:r>
                        <a:rPr lang="en-IN" sz="1600" b="0" strike="noStrike" spc="-1">
                          <a:solidFill>
                            <a:srgbClr val="000000"/>
                          </a:solidFill>
                          <a:uFill>
                            <a:solidFill>
                              <a:srgbClr val="FFFFFF"/>
                            </a:solidFill>
                          </a:uFill>
                          <a:latin typeface="Calibri" panose="020F0502020204030204"/>
                          <a:ea typeface="Calibri" panose="020F0502020204030204"/>
                        </a:rPr>
                        <a:t>Cost-effective, Easy to implement for prototype</a:t>
                      </a:r>
                      <a:endParaRPr lang="en-IN"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bl>
          </a:graphicData>
        </a:graphic>
      </p:graphicFrame>
      <p:sp>
        <p:nvSpPr>
          <p:cNvPr id="88" name="CustomShape 3"/>
          <p:cNvSpPr/>
          <p:nvPr/>
        </p:nvSpPr>
        <p:spPr>
          <a:xfrm>
            <a:off x="0" y="6318360"/>
            <a:ext cx="12111840" cy="5389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p>
            <a:pPr>
              <a:lnSpc>
                <a:spcPct val="100000"/>
              </a:lnSpc>
            </a:pPr>
            <a:r>
              <a:rPr lang="en-IN" sz="1800" b="1" u="sng" strike="noStrike" spc="-1">
                <a:solidFill>
                  <a:srgbClr val="0000FF"/>
                </a:solidFill>
                <a:uFill>
                  <a:solidFill>
                    <a:srgbClr val="FFFFFF"/>
                  </a:solidFill>
                </a:uFill>
                <a:latin typeface="Arial" panose="020B0604020202020204"/>
                <a:ea typeface="Arial" panose="020B0604020202020204"/>
                <a:hlinkClick r:id="rId1"/>
              </a:rPr>
              <a:t>We are using a dataset from kaggle to train our model.Click here to see the dataset</a:t>
            </a:r>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2840" y="0"/>
            <a:ext cx="12070800" cy="645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IN" sz="3600" b="1" strike="noStrike" spc="-1">
                <a:solidFill>
                  <a:srgbClr val="000000"/>
                </a:solidFill>
                <a:uFill>
                  <a:solidFill>
                    <a:srgbClr val="FFFFFF"/>
                  </a:solidFill>
                </a:uFill>
                <a:latin typeface="Calibri" panose="020F0502020204030204"/>
                <a:ea typeface="Calibri" panose="020F0502020204030204"/>
              </a:rPr>
              <a:t>Use cases</a:t>
            </a:r>
            <a:endParaRPr lang="en-IN" sz="1800" b="0" strike="noStrike" spc="-1">
              <a:solidFill>
                <a:srgbClr val="000000"/>
              </a:solidFill>
              <a:uFill>
                <a:solidFill>
                  <a:srgbClr val="FFFFFF"/>
                </a:solidFill>
              </a:uFill>
              <a:latin typeface="Arial" panose="020B0604020202020204"/>
            </a:endParaRPr>
          </a:p>
        </p:txBody>
      </p:sp>
      <p:pic>
        <p:nvPicPr>
          <p:cNvPr id="90" name="Google Shape;113;p16"/>
          <p:cNvPicPr/>
          <p:nvPr/>
        </p:nvPicPr>
        <p:blipFill>
          <a:blip r:embed="rId1"/>
          <a:stretch>
            <a:fillRect/>
          </a:stretch>
        </p:blipFill>
        <p:spPr>
          <a:xfrm>
            <a:off x="0" y="646200"/>
            <a:ext cx="6317640" cy="6211080"/>
          </a:xfrm>
          <a:prstGeom prst="rect">
            <a:avLst/>
          </a:prstGeom>
          <a:ln>
            <a:noFill/>
          </a:ln>
        </p:spPr>
      </p:pic>
      <p:pic>
        <p:nvPicPr>
          <p:cNvPr id="91" name="Google Shape;114;p16"/>
          <p:cNvPicPr/>
          <p:nvPr/>
        </p:nvPicPr>
        <p:blipFill>
          <a:blip r:embed="rId2"/>
          <a:stretch>
            <a:fillRect/>
          </a:stretch>
        </p:blipFill>
        <p:spPr>
          <a:xfrm>
            <a:off x="6461280" y="646200"/>
            <a:ext cx="5730120" cy="6211080"/>
          </a:xfrm>
          <a:prstGeom prst="rect">
            <a:avLst/>
          </a:prstGeom>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Screenshot (85)"/>
          <p:cNvPicPr>
            <a:picLocks noChangeAspect="1"/>
          </p:cNvPicPr>
          <p:nvPr/>
        </p:nvPicPr>
        <p:blipFill>
          <a:blip r:embed="rId1"/>
          <a:stretch>
            <a:fillRect/>
          </a:stretch>
        </p:blipFill>
        <p:spPr>
          <a:xfrm>
            <a:off x="100330" y="27940"/>
            <a:ext cx="11991340" cy="68021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Screenshot (86)"/>
          <p:cNvPicPr>
            <a:picLocks noChangeAspect="1"/>
          </p:cNvPicPr>
          <p:nvPr/>
        </p:nvPicPr>
        <p:blipFill>
          <a:blip r:embed="rId1"/>
          <a:stretch>
            <a:fillRect/>
          </a:stretch>
        </p:blipFill>
        <p:spPr>
          <a:xfrm>
            <a:off x="107315" y="61595"/>
            <a:ext cx="11977370" cy="67348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_2019-03-05-06-50-32-036"/>
          <p:cNvPicPr>
            <a:picLocks noChangeAspect="1"/>
          </p:cNvPicPr>
          <p:nvPr/>
        </p:nvPicPr>
        <p:blipFill>
          <a:blip r:embed="rId1"/>
          <a:stretch>
            <a:fillRect/>
          </a:stretch>
        </p:blipFill>
        <p:spPr>
          <a:xfrm>
            <a:off x="220345" y="66675"/>
            <a:ext cx="3930015" cy="6553835"/>
          </a:xfrm>
          <a:prstGeom prst="rect">
            <a:avLst/>
          </a:prstGeom>
        </p:spPr>
      </p:pic>
      <p:pic>
        <p:nvPicPr>
          <p:cNvPr id="5" name="Picture 4" descr="Screenshot_2019-03-05-06-50-43-892"/>
          <p:cNvPicPr>
            <a:picLocks noChangeAspect="1"/>
          </p:cNvPicPr>
          <p:nvPr/>
        </p:nvPicPr>
        <p:blipFill>
          <a:blip r:embed="rId2"/>
          <a:stretch>
            <a:fillRect/>
          </a:stretch>
        </p:blipFill>
        <p:spPr>
          <a:xfrm>
            <a:off x="7860030" y="55245"/>
            <a:ext cx="4054475" cy="6565265"/>
          </a:xfrm>
          <a:prstGeom prst="rect">
            <a:avLst/>
          </a:prstGeom>
        </p:spPr>
      </p:pic>
      <p:sp>
        <p:nvSpPr>
          <p:cNvPr id="6" name="Text Box 5"/>
          <p:cNvSpPr txBox="1"/>
          <p:nvPr/>
        </p:nvSpPr>
        <p:spPr>
          <a:xfrm>
            <a:off x="4417695" y="2537460"/>
            <a:ext cx="3175000" cy="953135"/>
          </a:xfrm>
          <a:prstGeom prst="rect">
            <a:avLst/>
          </a:prstGeom>
          <a:noFill/>
        </p:spPr>
        <p:txBody>
          <a:bodyPr wrap="square" rtlCol="0">
            <a:spAutoFit/>
          </a:bodyPr>
          <a:p>
            <a:pPr algn="ctr"/>
            <a:r>
              <a:rPr lang="en-IN" altLang="en-US" sz="2800">
                <a:solidFill>
                  <a:srgbClr val="FF0000"/>
                </a:solidFill>
              </a:rPr>
              <a:t>UI of Simple Chat App</a:t>
            </a:r>
            <a:endParaRPr lang="en-IN" altLang="en-US" sz="280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2921</Words>
  <Application>WPS Presentation</Application>
  <PresentationFormat/>
  <Paragraphs>106</Paragraphs>
  <Slides>8</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8</vt:i4>
      </vt:variant>
    </vt:vector>
  </HeadingPairs>
  <TitlesOfParts>
    <vt:vector size="22" baseType="lpstr">
      <vt:lpstr>Arial</vt:lpstr>
      <vt:lpstr>SimSun</vt:lpstr>
      <vt:lpstr>Wingdings</vt:lpstr>
      <vt:lpstr>Arial</vt:lpstr>
      <vt:lpstr>Symbol</vt:lpstr>
      <vt:lpstr>Calibri</vt:lpstr>
      <vt:lpstr>Malgun Gothic</vt:lpstr>
      <vt:lpstr>Nanum Gothic</vt:lpstr>
      <vt:lpstr>Calibri</vt:lpstr>
      <vt:lpstr>Microsoft YaHei</vt:lpstr>
      <vt:lpstr>Arial Unicode MS</vt:lpstr>
      <vt:lpstr>Segoe Print</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sahil</cp:lastModifiedBy>
  <cp:revision>11</cp:revision>
  <dcterms:created xsi:type="dcterms:W3CDTF">2019-03-04T08:46:00Z</dcterms:created>
  <dcterms:modified xsi:type="dcterms:W3CDTF">2019-03-05T02:44:29Z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