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3" r:id="rId5"/>
    <p:sldId id="259" r:id="rId6"/>
    <p:sldId id="260" r:id="rId7"/>
    <p:sldId id="274" r:id="rId8"/>
    <p:sldId id="270" r:id="rId9"/>
    <p:sldId id="271" r:id="rId10"/>
    <p:sldId id="272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75" r:id="rId19"/>
    <p:sldId id="276" r:id="rId20"/>
    <p:sldId id="269" r:id="rId21"/>
    <p:sldId id="264" r:id="rId22"/>
    <p:sldId id="261" r:id="rId23"/>
    <p:sldId id="262" r:id="rId24"/>
    <p:sldId id="286" r:id="rId25"/>
    <p:sldId id="285" r:id="rId26"/>
    <p:sldId id="26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53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73" d="100"/>
          <a:sy n="73" d="100"/>
        </p:scale>
        <p:origin x="498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sdn.microsoft.com/" TargetMode="External"/><Relationship Id="rId2" Type="http://schemas.openxmlformats.org/officeDocument/2006/relationships/hyperlink" Target="https://www.wikipedia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15seconds.com/" TargetMode="External"/><Relationship Id="rId4" Type="http://schemas.openxmlformats.org/officeDocument/2006/relationships/hyperlink" Target="http://www.developer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F28A0-3E53-460F-BFDD-79970DB60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8353" y="1591778"/>
            <a:ext cx="7500256" cy="2262781"/>
          </a:xfrm>
        </p:spPr>
        <p:txBody>
          <a:bodyPr>
            <a:normAutofit/>
          </a:bodyPr>
          <a:lstStyle/>
          <a:p>
            <a:r>
              <a:rPr lang="en-IN" sz="3200" b="1" i="0" u="none" strike="noStrike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LDRP Institute of Technology and Research</a:t>
            </a:r>
            <a:br>
              <a:rPr lang="en-IN" sz="3200" b="1" i="0" u="none" strike="noStrike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1" i="0" u="none" strike="noStrike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  </a:t>
            </a:r>
            <a:r>
              <a:rPr lang="en-IN" sz="2400" b="1" i="0" u="none" strike="noStrike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Major Project – </a:t>
            </a:r>
            <a:r>
              <a:rPr lang="en-IN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8th</a:t>
            </a:r>
            <a:r>
              <a:rPr lang="en-IN" sz="2400" b="1" i="0" u="none" strike="noStrike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Semester</a:t>
            </a:r>
            <a:endParaRPr lang="en-IN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338353" y="4944096"/>
            <a:ext cx="2074227" cy="970278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Internal Guide:</a:t>
            </a:r>
          </a:p>
          <a:p>
            <a:r>
              <a:rPr lang="en-US" dirty="0">
                <a:solidFill>
                  <a:schemeClr val="accent3"/>
                </a:solidFill>
              </a:rPr>
              <a:t>Dr. Bela </a:t>
            </a:r>
            <a:r>
              <a:rPr lang="en-US" dirty="0" err="1">
                <a:solidFill>
                  <a:schemeClr val="accent3"/>
                </a:solidFill>
              </a:rPr>
              <a:t>Shrimali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7467701" y="4944096"/>
            <a:ext cx="2669076" cy="9702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3"/>
                </a:solidFill>
              </a:rPr>
              <a:t>Head of Department:</a:t>
            </a:r>
          </a:p>
          <a:p>
            <a:r>
              <a:rPr lang="en-US" dirty="0">
                <a:solidFill>
                  <a:schemeClr val="accent3"/>
                </a:solidFill>
              </a:rPr>
              <a:t>Dr. </a:t>
            </a:r>
            <a:r>
              <a:rPr lang="en-US" dirty="0" err="1">
                <a:solidFill>
                  <a:schemeClr val="accent3"/>
                </a:solidFill>
              </a:rPr>
              <a:t>Shivangi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Surati</a:t>
            </a:r>
            <a:endParaRPr lang="en-IN" dirty="0">
              <a:solidFill>
                <a:schemeClr val="accent3"/>
              </a:solidFill>
            </a:endParaRPr>
          </a:p>
        </p:txBody>
      </p:sp>
      <p:pic>
        <p:nvPicPr>
          <p:cNvPr id="7" name="Picture 6" descr="It_is_logo_of_LDR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207" y="245647"/>
            <a:ext cx="2604233" cy="260423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4062172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92DA1F5-A439-4BE5-944B-67DF82E837C7}"/>
              </a:ext>
            </a:extLst>
          </p:cNvPr>
          <p:cNvSpPr txBox="1">
            <a:spLocks/>
          </p:cNvSpPr>
          <p:nvPr/>
        </p:nvSpPr>
        <p:spPr>
          <a:xfrm>
            <a:off x="2118949" y="1689462"/>
            <a:ext cx="4399417" cy="3457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2E536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Employee login</a:t>
            </a:r>
          </a:p>
          <a:p>
            <a:r>
              <a:rPr lang="en-US" sz="2000" dirty="0">
                <a:solidFill>
                  <a:srgbClr val="2E536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Employee can Update Profile</a:t>
            </a:r>
          </a:p>
          <a:p>
            <a:r>
              <a:rPr lang="en-US" sz="2000" dirty="0">
                <a:solidFill>
                  <a:srgbClr val="2E536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Employee can apply for leave</a:t>
            </a:r>
          </a:p>
          <a:p>
            <a:r>
              <a:rPr lang="en-US" sz="2000" dirty="0">
                <a:solidFill>
                  <a:srgbClr val="2E536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Employee can View the leave Status</a:t>
            </a:r>
          </a:p>
          <a:p>
            <a:r>
              <a:rPr lang="en-US" sz="2000" dirty="0">
                <a:solidFill>
                  <a:srgbClr val="2E536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Forget Password Recovery</a:t>
            </a:r>
          </a:p>
          <a:p>
            <a:r>
              <a:rPr lang="en-US" sz="2000" dirty="0">
                <a:solidFill>
                  <a:srgbClr val="2E536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 Password</a:t>
            </a:r>
          </a:p>
          <a:p>
            <a:r>
              <a:rPr lang="en-US" sz="2000" dirty="0">
                <a:solidFill>
                  <a:srgbClr val="2E536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Employee Logout</a:t>
            </a:r>
          </a:p>
          <a:p>
            <a:endParaRPr lang="en-US" sz="2000" dirty="0">
              <a:solidFill>
                <a:srgbClr val="2E5369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DE65E6-737D-4864-94CF-3E1823772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839" y="676361"/>
            <a:ext cx="8911687" cy="642988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Employee Features</a:t>
            </a:r>
            <a:endParaRPr lang="en-IN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750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050" y="0"/>
            <a:ext cx="8911687" cy="64044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Screen Design(Admin)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0444"/>
            <a:ext cx="12192000" cy="62175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2430" y="0"/>
            <a:ext cx="8911687" cy="62992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Screen Design(Employee)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924"/>
            <a:ext cx="12192000" cy="622807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9524" y="365030"/>
            <a:ext cx="8911687" cy="128089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System Designs</a:t>
            </a:r>
          </a:p>
        </p:txBody>
      </p:sp>
      <p:pic>
        <p:nvPicPr>
          <p:cNvPr id="4" name="Picture 3" descr="ER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962" y="1036320"/>
            <a:ext cx="7458075" cy="54187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24400" y="6455092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libri" pitchFamily="34" charset="0"/>
                <a:cs typeface="Calibri" pitchFamily="34" charset="0"/>
              </a:rPr>
              <a:t>ER Diagram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se case.jpeg"/>
          <p:cNvPicPr>
            <a:picLocks noChangeAspect="1"/>
          </p:cNvPicPr>
          <p:nvPr/>
        </p:nvPicPr>
        <p:blipFill>
          <a:blip r:embed="rId2">
            <a:lum/>
          </a:blip>
          <a:srcRect t="7111" b="3778"/>
          <a:stretch>
            <a:fillRect/>
          </a:stretch>
        </p:blipFill>
        <p:spPr>
          <a:xfrm>
            <a:off x="3392983" y="304800"/>
            <a:ext cx="5406033" cy="605681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4913811" y="6361611"/>
            <a:ext cx="260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libri" pitchFamily="34" charset="0"/>
                <a:cs typeface="Calibri" pitchFamily="34" charset="0"/>
              </a:rPr>
              <a:t>Use-Case Diagram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F1E00-844E-4375-BA5A-713E3B016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8688" y="542486"/>
            <a:ext cx="8915399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en-IN" sz="8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ELMS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b="1" dirty="0"/>
              <a:t/>
            </a:r>
            <a:br>
              <a:rPr lang="en-IN" b="1" dirty="0"/>
            </a:br>
            <a:r>
              <a:rPr lang="en-IN" b="1" dirty="0">
                <a:solidFill>
                  <a:schemeClr val="tx2"/>
                </a:solidFill>
              </a:rPr>
              <a:t>(</a:t>
            </a:r>
            <a:r>
              <a:rPr lang="en-IN" sz="4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Employee Leave Management System</a:t>
            </a:r>
            <a:r>
              <a:rPr lang="en-IN" b="1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003251-78CE-4065-AA01-6EB5E1982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7621" y="3768635"/>
            <a:ext cx="4548766" cy="2736669"/>
          </a:xfrm>
        </p:spPr>
        <p:txBody>
          <a:bodyPr>
            <a:noAutofit/>
          </a:bodyPr>
          <a:lstStyle/>
          <a:p>
            <a:pPr algn="ctr"/>
            <a:r>
              <a:rPr lang="en-IN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Presented by:    Sahil Darji</a:t>
            </a:r>
          </a:p>
          <a:p>
            <a:pPr algn="ctr"/>
            <a:r>
              <a:rPr lang="en-IN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Smit Gautami</a:t>
            </a:r>
          </a:p>
          <a:p>
            <a:pPr algn="ctr"/>
            <a:r>
              <a:rPr lang="en-IN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Vivek Jethva</a:t>
            </a:r>
          </a:p>
          <a:p>
            <a:pPr algn="ctr"/>
            <a:r>
              <a:rPr lang="en-IN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Dhaval Gusai</a:t>
            </a:r>
          </a:p>
        </p:txBody>
      </p:sp>
    </p:spTree>
    <p:extLst>
      <p:ext uri="{BB962C8B-B14F-4D97-AF65-F5344CB8AC3E}">
        <p14:creationId xmlns:p14="http://schemas.microsoft.com/office/powerpoint/2010/main" val="123417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061F434-9007-4EF2-A9FE-997BFE149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776" y="650236"/>
            <a:ext cx="8911687" cy="734427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endParaRPr lang="en-IN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A69FD2-4450-4557-825F-59E552574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4262" y="1384663"/>
            <a:ext cx="5901645" cy="4855029"/>
          </a:xfrm>
        </p:spPr>
        <p:txBody>
          <a:bodyPr>
            <a:noAutofit/>
          </a:bodyPr>
          <a:lstStyle/>
          <a:p>
            <a:r>
              <a:rPr lang="en-US" sz="2000" smtClean="0">
                <a:solidFill>
                  <a:srgbClr val="2E536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Remote </a:t>
            </a:r>
            <a:r>
              <a:rPr lang="en-US" sz="2000" dirty="0">
                <a:solidFill>
                  <a:srgbClr val="2E536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</a:t>
            </a:r>
          </a:p>
          <a:p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Security of data</a:t>
            </a:r>
            <a:endParaRPr lang="en-IN" sz="20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Ensure data accuracy’s</a:t>
            </a:r>
            <a:endParaRPr lang="en-IN" sz="20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Proper control of the higher officials</a:t>
            </a:r>
            <a:endParaRPr lang="en-IN" sz="20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Minimize manual data entry</a:t>
            </a:r>
            <a:endParaRPr lang="en-IN" sz="20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Minimum time needed for the various processing</a:t>
            </a:r>
            <a:endParaRPr lang="en-IN" sz="20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Greater efficiency</a:t>
            </a:r>
            <a:endParaRPr lang="en-IN" sz="20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Rapid and better service</a:t>
            </a:r>
            <a:endParaRPr lang="en-IN" sz="20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friendliness and interactive</a:t>
            </a:r>
            <a:endParaRPr lang="en-IN" sz="20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Minimum time required</a:t>
            </a:r>
            <a:endParaRPr lang="en-IN" sz="20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dirty="0">
              <a:solidFill>
                <a:srgbClr val="2E536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000" dirty="0">
              <a:solidFill>
                <a:srgbClr val="2E536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95017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1C196-EE9E-4D12-82F1-E08673D42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712" y="637466"/>
            <a:ext cx="8911687" cy="760260"/>
          </a:xfrm>
        </p:spPr>
        <p:txBody>
          <a:bodyPr/>
          <a:lstStyle/>
          <a:p>
            <a:r>
              <a:rPr lang="en-IN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Functional 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49010-05B4-4EB8-A349-8A02630B5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98847" y="1515503"/>
            <a:ext cx="2873598" cy="576262"/>
          </a:xfrm>
        </p:spPr>
        <p:txBody>
          <a:bodyPr/>
          <a:lstStyle/>
          <a:p>
            <a:r>
              <a:rPr lang="en-IN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Hardware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5E6083-2E8E-4E30-9385-877900657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84263" y="2170143"/>
            <a:ext cx="4342893" cy="3354060"/>
          </a:xfrm>
        </p:spPr>
        <p:txBody>
          <a:bodyPr/>
          <a:lstStyle/>
          <a:p>
            <a:r>
              <a:rPr lang="en-IN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Processor:</a:t>
            </a:r>
            <a:r>
              <a:rPr lang="en-IN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Pentium III </a:t>
            </a:r>
          </a:p>
          <a:p>
            <a:r>
              <a:rPr lang="en-IN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RAM:</a:t>
            </a:r>
            <a:r>
              <a:rPr lang="en-IN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128 mb</a:t>
            </a:r>
          </a:p>
          <a:p>
            <a:r>
              <a:rPr lang="en-IN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Hard Disk: </a:t>
            </a:r>
            <a:r>
              <a:rPr lang="en-IN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 GB</a:t>
            </a:r>
          </a:p>
          <a:p>
            <a:endParaRPr lang="en-IN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2B1DAB-4BBE-4170-B880-538BAF2E68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30398" y="1515503"/>
            <a:ext cx="2461351" cy="576262"/>
          </a:xfrm>
        </p:spPr>
        <p:txBody>
          <a:bodyPr/>
          <a:lstStyle/>
          <a:p>
            <a:r>
              <a:rPr lang="en-IN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D15E6083-2E8E-4E30-9385-8779006579C0}"/>
              </a:ext>
            </a:extLst>
          </p:cNvPr>
          <p:cNvSpPr txBox="1">
            <a:spLocks/>
          </p:cNvSpPr>
          <p:nvPr/>
        </p:nvSpPr>
        <p:spPr>
          <a:xfrm>
            <a:off x="6791096" y="2170143"/>
            <a:ext cx="4991601" cy="3354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Language:</a:t>
            </a:r>
            <a:r>
              <a:rPr lang="en-IN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PHP</a:t>
            </a:r>
          </a:p>
          <a:p>
            <a:r>
              <a:rPr lang="en-IN" sz="2000" b="1" dirty="0">
                <a:solidFill>
                  <a:srgbClr val="2E536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Front End(User Interface): </a:t>
            </a:r>
            <a:r>
              <a:rPr lang="en-IN" sz="2000" dirty="0">
                <a:solidFill>
                  <a:srgbClr val="2E536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HTML 5,AJAX,JQUERY,JAVASCRIPT,BOOTSTRAP</a:t>
            </a:r>
          </a:p>
          <a:p>
            <a:r>
              <a:rPr lang="en-IN" sz="2000" b="1" dirty="0">
                <a:solidFill>
                  <a:srgbClr val="2E536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 End: </a:t>
            </a:r>
            <a:r>
              <a:rPr lang="en-IN" sz="2000" dirty="0">
                <a:solidFill>
                  <a:srgbClr val="2E536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</a:p>
          <a:p>
            <a:r>
              <a:rPr lang="en-IN" sz="2000" b="1" dirty="0">
                <a:solidFill>
                  <a:srgbClr val="2E536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Server: </a:t>
            </a:r>
            <a:r>
              <a:rPr lang="en-IN" sz="2000" dirty="0" err="1">
                <a:solidFill>
                  <a:srgbClr val="2E536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Xampp</a:t>
            </a:r>
            <a:endParaRPr lang="en-IN" sz="2000" dirty="0">
              <a:solidFill>
                <a:srgbClr val="2E536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235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E65E6-737D-4864-94CF-3E1823772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839" y="676361"/>
            <a:ext cx="8911687" cy="1280890"/>
          </a:xfrm>
        </p:spPr>
        <p:txBody>
          <a:bodyPr/>
          <a:lstStyle/>
          <a:p>
            <a:r>
              <a:rPr lang="en-IN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98753-3320-46A5-AF0C-5522C2525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6515" y="1780903"/>
            <a:ext cx="8915400" cy="2399211"/>
          </a:xfrm>
        </p:spPr>
        <p:txBody>
          <a:bodyPr/>
          <a:lstStyle/>
          <a:p>
            <a:r>
              <a:rPr lang="en-US" sz="18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ELM System is to manage the details of Employee, Leave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and Leave type</a:t>
            </a:r>
            <a:r>
              <a:rPr lang="en-US" sz="18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</a:p>
          <a:p>
            <a:r>
              <a:rPr lang="en-US" sz="18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project is totally built at administrative end and thus only the administrator is guaranteed the access </a:t>
            </a:r>
            <a:endParaRPr lang="en-US" dirty="0">
              <a:solidFill>
                <a:schemeClr val="tx2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purpose of ELMS is reduce the manual work for managing the Employee, Leave, Leave Type and Company </a:t>
            </a:r>
            <a:endParaRPr lang="en-IN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340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05AF9-F571-47DB-AA2B-8318FD50F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8525" y="663299"/>
            <a:ext cx="8911687" cy="1280890"/>
          </a:xfrm>
        </p:spPr>
        <p:txBody>
          <a:bodyPr/>
          <a:lstStyle/>
          <a:p>
            <a:r>
              <a:rPr lang="en-IN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17C5C-37CF-4BD3-9957-76198A4CB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6515" y="1754777"/>
            <a:ext cx="8915400" cy="3777622"/>
          </a:xfrm>
        </p:spPr>
        <p:txBody>
          <a:bodyPr/>
          <a:lstStyle/>
          <a:p>
            <a:r>
              <a:rPr lang="en-US" sz="18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Provides the searching facilities based on various factors. Such as Employee, Company, Admin, Types of leave</a:t>
            </a:r>
          </a:p>
          <a:p>
            <a:r>
              <a:rPr lang="en-US" sz="18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It tracks all the information of Leave, Leave Type</a:t>
            </a:r>
            <a:endParaRPr lang="en-US" dirty="0">
              <a:solidFill>
                <a:schemeClr val="tx2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Manage the information of Leave</a:t>
            </a:r>
            <a:r>
              <a:rPr lang="en-IN" sz="18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en-IN" dirty="0">
              <a:solidFill>
                <a:schemeClr val="tx2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 increase efficiency of managing the Employee Leave</a:t>
            </a:r>
          </a:p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Admin dashboard available to track all the details of leave of each and every employee</a:t>
            </a:r>
          </a:p>
          <a:p>
            <a:r>
              <a:rPr lang="en-US" sz="18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Search for type of leave applied for is available for feasibility</a:t>
            </a:r>
            <a:endParaRPr lang="en-IN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Shruti" panose="020B0502040204020203" pitchFamily="34" charset="0"/>
            </a:endParaRPr>
          </a:p>
          <a:p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Shruti" panose="020B050204020402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862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21EB5D-530E-4957-B4CF-186A930EF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440" y="1115599"/>
            <a:ext cx="8455885" cy="53954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45E253-61E2-4A5B-A983-D0C2AD753F4D}"/>
              </a:ext>
            </a:extLst>
          </p:cNvPr>
          <p:cNvSpPr txBox="1"/>
          <p:nvPr/>
        </p:nvSpPr>
        <p:spPr>
          <a:xfrm>
            <a:off x="5791199" y="450574"/>
            <a:ext cx="1922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Gantt Chart</a:t>
            </a:r>
          </a:p>
        </p:txBody>
      </p:sp>
    </p:spTree>
    <p:extLst>
      <p:ext uri="{BB962C8B-B14F-4D97-AF65-F5344CB8AC3E}">
        <p14:creationId xmlns:p14="http://schemas.microsoft.com/office/powerpoint/2010/main" val="17785859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7C62C-5743-4B57-9833-29A3950C4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Future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A6B82-A0D9-4EE4-ABCA-47B7E7E32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u="none" strike="noStrike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We can add print details feature</a:t>
            </a:r>
          </a:p>
          <a:p>
            <a:r>
              <a:rPr lang="en-US" sz="1800" b="0" u="none" strike="noStrike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We can give more advance software for Employee Leave Management System including more facilities </a:t>
            </a:r>
            <a:endParaRPr lang="en-IN" sz="1800" b="1" u="sng" dirty="0">
              <a:solidFill>
                <a:schemeClr val="tx2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en-US" sz="1800" b="0" u="none" strike="noStrike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We will host the platform on online servers to make it accessible worldwide</a:t>
            </a:r>
            <a:endParaRPr lang="en-IN" sz="1800" b="1" u="sng" dirty="0">
              <a:solidFill>
                <a:schemeClr val="tx2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en-US" sz="1800" b="0" u="none" strike="noStrike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Integrate multiple load balancers to distribute the loads of the system</a:t>
            </a:r>
          </a:p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Manage Employees, Leaves , Department</a:t>
            </a:r>
          </a:p>
          <a:p>
            <a:r>
              <a:rPr lang="en-IN" dirty="0">
                <a:solidFill>
                  <a:schemeClr val="tx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Filtration of leave</a:t>
            </a:r>
            <a:endParaRPr lang="en-IN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7602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CE4CF-6593-488F-8F99-A83629373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588" y="663298"/>
            <a:ext cx="8911687" cy="734427"/>
          </a:xfrm>
        </p:spPr>
        <p:txBody>
          <a:bodyPr/>
          <a:lstStyle/>
          <a:p>
            <a:r>
              <a:rPr lang="en-IN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EEABF-3860-4BAE-847E-A5BB4CBE1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452" y="1741714"/>
            <a:ext cx="8915400" cy="3777622"/>
          </a:xfrm>
        </p:spPr>
        <p:txBody>
          <a:bodyPr/>
          <a:lstStyle/>
          <a:p>
            <a:r>
              <a:rPr lang="en-IN" dirty="0">
                <a:hlinkClick r:id="rId2"/>
              </a:rPr>
              <a:t>https://www.wikipedia.org/</a:t>
            </a:r>
            <a:endParaRPr lang="en-IN" dirty="0"/>
          </a:p>
          <a:p>
            <a:r>
              <a:rPr lang="en-US" sz="1800" u="sng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hlinkClick r:id="rId3"/>
              </a:rPr>
              <a:t>www.msdn.microsoft.com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u="sng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hlinkClick r:id="rId4"/>
              </a:rPr>
              <a:t>www.developer.com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u="sng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www.15seconds.com</a:t>
            </a:r>
            <a:endParaRPr lang="en-US" sz="1800" u="sng" dirty="0">
              <a:solidFill>
                <a:srgbClr val="0000FF"/>
              </a:solidFill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sz="4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1183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A4012-5E17-4087-939F-150F754CA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902" y="195213"/>
            <a:ext cx="8911687" cy="708302"/>
          </a:xfrm>
        </p:spPr>
        <p:txBody>
          <a:bodyPr/>
          <a:lstStyle/>
          <a:p>
            <a:r>
              <a:rPr lang="en-IN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Outline of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69FD2-4450-4557-825F-59E552574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8835" y="744582"/>
            <a:ext cx="8915400" cy="4757058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What is ELMS(Employee leave management system)?</a:t>
            </a:r>
          </a:p>
          <a:p>
            <a:r>
              <a:rPr lang="en-IN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r>
              <a:rPr lang="en-IN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Motive</a:t>
            </a:r>
          </a:p>
          <a:p>
            <a:r>
              <a:rPr lang="en-US" sz="20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ELMS(Employee leave management system) methodology</a:t>
            </a:r>
            <a:endParaRPr lang="en-IN" sz="2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 user</a:t>
            </a:r>
          </a:p>
          <a:p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Admin and Employee feature</a:t>
            </a:r>
            <a:endParaRPr lang="en-IN" sz="2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</a:p>
          <a:p>
            <a:r>
              <a:rPr lang="en-IN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Functional Requirements</a:t>
            </a:r>
          </a:p>
          <a:p>
            <a:r>
              <a:rPr lang="en-IN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 Designs</a:t>
            </a:r>
          </a:p>
          <a:p>
            <a:r>
              <a:rPr lang="en-IN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Objectives</a:t>
            </a:r>
          </a:p>
          <a:p>
            <a:r>
              <a:rPr lang="en-IN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Functionalities</a:t>
            </a:r>
          </a:p>
          <a:p>
            <a:r>
              <a:rPr lang="en-IN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Screen Designs</a:t>
            </a:r>
          </a:p>
          <a:p>
            <a:r>
              <a:rPr lang="en-IN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Future Scope</a:t>
            </a:r>
          </a:p>
          <a:p>
            <a:r>
              <a:rPr lang="en-IN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  <a:p>
            <a:pPr marL="0" indent="0">
              <a:buNone/>
            </a:pPr>
            <a:endParaRPr lang="en-IN" sz="2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197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205" y="624110"/>
            <a:ext cx="10117235" cy="128089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What is ELMS(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Employee leave management system</a:t>
            </a:r>
            <a:r>
              <a:rPr lang="en-US" b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4040" y="1950720"/>
            <a:ext cx="8645434" cy="3960502"/>
          </a:xfrm>
        </p:spPr>
        <p:txBody>
          <a:bodyPr vert="horz" numCol="1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Handles </a:t>
            </a:r>
            <a:r>
              <a:rPr lang="en-US" sz="20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all </a:t>
            </a:r>
            <a:r>
              <a:rPr lang="en-US" sz="20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employee leave requests.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ELMS making </a:t>
            </a:r>
            <a:r>
              <a:rPr lang="en-US" sz="20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it </a:t>
            </a:r>
            <a:r>
              <a:rPr lang="en-US" sz="20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hassle-free </a:t>
            </a:r>
            <a:r>
              <a:rPr lang="en-US" sz="20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for both the management and the </a:t>
            </a:r>
            <a:r>
              <a:rPr lang="en-US" sz="20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employees.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Decrease the paper work.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Leave approach – record leaves &amp; reduce time.</a:t>
            </a:r>
            <a:endParaRPr lang="en-US" sz="20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3F239-737D-49D2-8C2B-F85D3878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713" y="663298"/>
            <a:ext cx="8911687" cy="1280890"/>
          </a:xfrm>
        </p:spPr>
        <p:txBody>
          <a:bodyPr/>
          <a:lstStyle/>
          <a:p>
            <a:r>
              <a:rPr lang="en-IN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AD070-DE00-4F7A-AFAF-2592502C0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1405" y="1689462"/>
            <a:ext cx="8915400" cy="3777622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alibri" pitchFamily="34" charset="0"/>
                <a:ea typeface="Times New Roman" panose="02020603050405020304" pitchFamily="18" charset="0"/>
                <a:cs typeface="Calibri" pitchFamily="34" charset="0"/>
              </a:rPr>
              <a:t>Use to store data of employee</a:t>
            </a:r>
          </a:p>
          <a:p>
            <a:r>
              <a:rPr lang="en-US" sz="2000" dirty="0">
                <a:solidFill>
                  <a:schemeClr val="tx2"/>
                </a:solidFill>
                <a:latin typeface="Calibri" pitchFamily="34" charset="0"/>
                <a:ea typeface="Times New Roman" panose="02020603050405020304" pitchFamily="18" charset="0"/>
                <a:cs typeface="Calibri" pitchFamily="34" charset="0"/>
              </a:rPr>
              <a:t>We can see the leaves</a:t>
            </a:r>
          </a:p>
          <a:p>
            <a:r>
              <a:rPr lang="en-US" sz="2000" dirty="0">
                <a:solidFill>
                  <a:schemeClr val="tx2"/>
                </a:solidFill>
                <a:latin typeface="Calibri" pitchFamily="34" charset="0"/>
                <a:ea typeface="Times New Roman" panose="02020603050405020304" pitchFamily="18" charset="0"/>
                <a:cs typeface="Calibri" pitchFamily="34" charset="0"/>
              </a:rPr>
              <a:t>S</a:t>
            </a:r>
            <a:r>
              <a:rPr lang="en-US" sz="2000" dirty="0">
                <a:solidFill>
                  <a:schemeClr val="tx2"/>
                </a:solidFill>
                <a:effectLst/>
                <a:latin typeface="Calibri" pitchFamily="34" charset="0"/>
                <a:ea typeface="Times New Roman" panose="02020603050405020304" pitchFamily="18" charset="0"/>
                <a:cs typeface="Calibri" pitchFamily="34" charset="0"/>
              </a:rPr>
              <a:t>mooth and effective manner</a:t>
            </a:r>
          </a:p>
          <a:p>
            <a:r>
              <a:rPr lang="en-US" sz="2000" dirty="0">
                <a:solidFill>
                  <a:schemeClr val="tx2"/>
                </a:solidFill>
                <a:latin typeface="Calibri" pitchFamily="34" charset="0"/>
                <a:ea typeface="Times New Roman" panose="02020603050405020304" pitchFamily="18" charset="0"/>
                <a:cs typeface="Calibri" pitchFamily="34" charset="0"/>
              </a:rPr>
              <a:t>Show</a:t>
            </a:r>
            <a:r>
              <a:rPr lang="en-US" sz="2000" dirty="0">
                <a:solidFill>
                  <a:schemeClr val="tx2"/>
                </a:solidFill>
                <a:effectLst/>
                <a:latin typeface="Calibri" pitchFamily="34" charset="0"/>
                <a:ea typeface="Times New Roman" panose="02020603050405020304" pitchFamily="18" charset="0"/>
                <a:cs typeface="Calibri" pitchFamily="34" charset="0"/>
              </a:rPr>
              <a:t> error message</a:t>
            </a:r>
            <a:endParaRPr lang="en-US" sz="2000" dirty="0">
              <a:solidFill>
                <a:schemeClr val="tx2"/>
              </a:solidFill>
              <a:latin typeface="Calibri" pitchFamily="34" charset="0"/>
              <a:ea typeface="Times New Roman" panose="02020603050405020304" pitchFamily="18" charset="0"/>
              <a:cs typeface="Calibri" pitchFamily="34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alibri" pitchFamily="34" charset="0"/>
                <a:ea typeface="Times New Roman" panose="02020603050405020304" pitchFamily="18" charset="0"/>
                <a:cs typeface="Calibri" pitchFamily="34" charset="0"/>
              </a:rPr>
              <a:t>L</a:t>
            </a:r>
            <a:r>
              <a:rPr lang="en-US" sz="2000" dirty="0">
                <a:solidFill>
                  <a:schemeClr val="tx2"/>
                </a:solidFill>
                <a:effectLst/>
                <a:latin typeface="Calibri" pitchFamily="34" charset="0"/>
                <a:ea typeface="Times New Roman" panose="02020603050405020304" pitchFamily="18" charset="0"/>
                <a:cs typeface="Calibri" pitchFamily="34" charset="0"/>
              </a:rPr>
              <a:t>eads to error free, secure, reliable and fast management system</a:t>
            </a:r>
          </a:p>
          <a:p>
            <a:r>
              <a:rPr lang="en-US" sz="2000" dirty="0">
                <a:solidFill>
                  <a:schemeClr val="tx2"/>
                </a:solidFill>
                <a:effectLst/>
                <a:latin typeface="Calibri" pitchFamily="34" charset="0"/>
                <a:ea typeface="Times New Roman" panose="02020603050405020304" pitchFamily="18" charset="0"/>
                <a:cs typeface="Calibri" pitchFamily="34" charset="0"/>
              </a:rPr>
              <a:t>Remote access features</a:t>
            </a:r>
            <a:endParaRPr lang="en-IN" sz="20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908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1F434-9007-4EF2-A9FE-997BFE149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588" y="650236"/>
            <a:ext cx="8911687" cy="1280890"/>
          </a:xfrm>
        </p:spPr>
        <p:txBody>
          <a:bodyPr/>
          <a:lstStyle/>
          <a:p>
            <a:r>
              <a:rPr lang="en-IN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Motive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DA1F5-A439-4BE5-944B-67DF82E83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6515" y="1780902"/>
            <a:ext cx="5091748" cy="255596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an online leave management system</a:t>
            </a:r>
          </a:p>
          <a:p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Reduce paper work and time</a:t>
            </a:r>
          </a:p>
          <a:p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Manage all the records</a:t>
            </a:r>
          </a:p>
          <a:p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Help to keep the data of EL</a:t>
            </a:r>
          </a:p>
          <a:p>
            <a:r>
              <a:rPr lang="en-US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Find easily leaves</a:t>
            </a:r>
          </a:p>
          <a:p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Stored for a longer period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130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9336" y="578390"/>
            <a:ext cx="8911687" cy="1280890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ELMS(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Employee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leave management system</a:t>
            </a:r>
            <a:r>
              <a:rPr lang="en-US" b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) methodology </a:t>
            </a:r>
            <a:endParaRPr lang="en-US" dirty="0"/>
          </a:p>
        </p:txBody>
      </p:sp>
      <p:pic>
        <p:nvPicPr>
          <p:cNvPr id="8" name="Content Placeholder 7" descr="Waterfall Mode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3080" y="1859280"/>
            <a:ext cx="9570720" cy="4236719"/>
          </a:xfrm>
        </p:spPr>
      </p:pic>
      <p:sp>
        <p:nvSpPr>
          <p:cNvPr id="9" name="TextBox 8"/>
          <p:cNvSpPr txBox="1"/>
          <p:nvPr/>
        </p:nvSpPr>
        <p:spPr>
          <a:xfrm>
            <a:off x="1844040" y="6355080"/>
            <a:ext cx="9707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We have used Waterfall model in our ELMS(Employee leave management system)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79720" y="5730240"/>
            <a:ext cx="2316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Waterfall Model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EDE65E6-737D-4864-94CF-3E1823772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839" y="676361"/>
            <a:ext cx="8911687" cy="1280890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 User :</a:t>
            </a:r>
            <a:endParaRPr lang="en-IN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2DA1F5-A439-4BE5-944B-67DF82E83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8950" y="1689462"/>
            <a:ext cx="2871062" cy="1275807"/>
          </a:xfrm>
        </p:spPr>
        <p:txBody>
          <a:bodyPr/>
          <a:lstStyle/>
          <a:p>
            <a:r>
              <a:rPr lang="en-US" sz="2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Admin</a:t>
            </a:r>
          </a:p>
          <a:p>
            <a:r>
              <a:rPr lang="en-US" sz="2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Employee</a:t>
            </a:r>
          </a:p>
          <a:p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501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EDE65E6-737D-4864-94CF-3E1823772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839" y="676361"/>
            <a:ext cx="8911687" cy="1280890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Admin Features</a:t>
            </a:r>
            <a:endParaRPr lang="en-IN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2DA1F5-A439-4BE5-944B-67DF82E83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8950" y="1689462"/>
            <a:ext cx="8536576" cy="467214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2E536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Admin Login</a:t>
            </a:r>
          </a:p>
          <a:p>
            <a:r>
              <a:rPr lang="en-US" sz="2000" dirty="0">
                <a:solidFill>
                  <a:srgbClr val="2E536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Admin can also view admin dashboard</a:t>
            </a:r>
          </a:p>
          <a:p>
            <a:r>
              <a:rPr lang="en-US" sz="2000" dirty="0">
                <a:solidFill>
                  <a:srgbClr val="2E536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Admin can change password after login</a:t>
            </a:r>
          </a:p>
          <a:p>
            <a:r>
              <a:rPr lang="en-US" sz="2000" dirty="0">
                <a:solidFill>
                  <a:srgbClr val="2E536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Admin can add, update and delete leave type </a:t>
            </a:r>
          </a:p>
          <a:p>
            <a:r>
              <a:rPr lang="en-US" sz="2000" dirty="0">
                <a:solidFill>
                  <a:srgbClr val="2E536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Admin can add, update and delete departments </a:t>
            </a:r>
          </a:p>
          <a:p>
            <a:r>
              <a:rPr lang="en-US" sz="2000" dirty="0">
                <a:solidFill>
                  <a:srgbClr val="2E536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Admin can add an employee and also update the employee info</a:t>
            </a:r>
          </a:p>
          <a:p>
            <a:r>
              <a:rPr lang="en-US" sz="2000" dirty="0">
                <a:solidFill>
                  <a:srgbClr val="2E536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Admin can also manage the leave application(approve and not approve)</a:t>
            </a:r>
          </a:p>
          <a:p>
            <a:r>
              <a:rPr lang="en-US" sz="2000" dirty="0">
                <a:solidFill>
                  <a:srgbClr val="2E536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Admin Logout</a:t>
            </a:r>
          </a:p>
          <a:p>
            <a:endParaRPr lang="en-US" sz="28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31249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1599</TotalTime>
  <Words>523</Words>
  <Application>Microsoft Office PowerPoint</Application>
  <PresentationFormat>Widescreen</PresentationFormat>
  <Paragraphs>123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Century Gothic</vt:lpstr>
      <vt:lpstr>Shruti</vt:lpstr>
      <vt:lpstr>Times New Roman</vt:lpstr>
      <vt:lpstr>Verdana</vt:lpstr>
      <vt:lpstr>Wingdings 3</vt:lpstr>
      <vt:lpstr>Wisp</vt:lpstr>
      <vt:lpstr>LDRP Institute of Technology and Research                       Major Project – 8th Semester</vt:lpstr>
      <vt:lpstr>ELMS  (Employee Leave Management System)</vt:lpstr>
      <vt:lpstr>Outline of Presentation</vt:lpstr>
      <vt:lpstr>What is ELMS(Employee leave management system)?</vt:lpstr>
      <vt:lpstr>Introduction</vt:lpstr>
      <vt:lpstr>Motive :</vt:lpstr>
      <vt:lpstr>ELMS(Employee leave management system) methodology </vt:lpstr>
      <vt:lpstr>System User :</vt:lpstr>
      <vt:lpstr>Admin Features</vt:lpstr>
      <vt:lpstr>Employee Features</vt:lpstr>
      <vt:lpstr>Screen Design(Admin)</vt:lpstr>
      <vt:lpstr>PowerPoint Presentation</vt:lpstr>
      <vt:lpstr>PowerPoint Presentation</vt:lpstr>
      <vt:lpstr>PowerPoint Presentation</vt:lpstr>
      <vt:lpstr>Screen Design(Employee)</vt:lpstr>
      <vt:lpstr>PowerPoint Presentation</vt:lpstr>
      <vt:lpstr>PowerPoint Presentation</vt:lpstr>
      <vt:lpstr>System Designs</vt:lpstr>
      <vt:lpstr>PowerPoint Presentation</vt:lpstr>
      <vt:lpstr>Features</vt:lpstr>
      <vt:lpstr>Functional Requirements</vt:lpstr>
      <vt:lpstr>Objectives</vt:lpstr>
      <vt:lpstr>Functionalities</vt:lpstr>
      <vt:lpstr>PowerPoint Presentation</vt:lpstr>
      <vt:lpstr>Future Scope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LDRP Institute of Technology and Research                       Major Project - VIII Semester</dc:title>
  <dc:creator>Sahil Darji</dc:creator>
  <cp:lastModifiedBy>Vivek</cp:lastModifiedBy>
  <cp:revision>80</cp:revision>
  <dcterms:created xsi:type="dcterms:W3CDTF">2021-03-03T04:47:01Z</dcterms:created>
  <dcterms:modified xsi:type="dcterms:W3CDTF">2021-03-12T07:51:28Z</dcterms:modified>
</cp:coreProperties>
</file>