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buChar char="●"/>
              <a:defRPr sz="1100"/>
            </a:lvl1pPr>
            <a:lvl2pPr lvl="1">
              <a:spcBef>
                <a:spcPts val="0"/>
              </a:spcBef>
              <a:buChar char="○"/>
              <a:defRPr sz="1100"/>
            </a:lvl2pPr>
            <a:lvl3pPr lvl="2">
              <a:spcBef>
                <a:spcPts val="0"/>
              </a:spcBef>
              <a:buChar char="■"/>
              <a:defRPr sz="1100"/>
            </a:lvl3pPr>
            <a:lvl4pPr lvl="3">
              <a:spcBef>
                <a:spcPts val="0"/>
              </a:spcBef>
              <a:buChar char="●"/>
              <a:defRPr sz="1100"/>
            </a:lvl4pPr>
            <a:lvl5pPr lvl="4">
              <a:spcBef>
                <a:spcPts val="0"/>
              </a:spcBef>
              <a:buChar char="○"/>
              <a:defRPr sz="1100"/>
            </a:lvl5pPr>
            <a:lvl6pPr lvl="5">
              <a:spcBef>
                <a:spcPts val="0"/>
              </a:spcBef>
              <a:buChar char="■"/>
              <a:defRPr sz="1100"/>
            </a:lvl6pPr>
            <a:lvl7pPr lvl="6">
              <a:spcBef>
                <a:spcPts val="0"/>
              </a:spcBef>
              <a:buChar char="●"/>
              <a:defRPr sz="1100"/>
            </a:lvl7pPr>
            <a:lvl8pPr lvl="7">
              <a:spcBef>
                <a:spcPts val="0"/>
              </a:spcBef>
              <a:buChar char="○"/>
              <a:defRPr sz="1100"/>
            </a:lvl8pPr>
            <a:lvl9pPr lvl="8">
              <a:spcBef>
                <a:spcPts val="0"/>
              </a:spcBef>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Shape 10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3" name="Shape 10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GB"/>
              <a:t>https://www.linkedin.com/pulse/hadoop-vs-rdbms-thiensi-le</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Shape 10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9" name="Shape 10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Shape 11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5" name="Shape 11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Shape 12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2" name="Shape 12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Shape 12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7" name="Shape 12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Shape 13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2" name="Shape 13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Shape 13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8" name="Shape 13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Shape 14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3" name="Shape 14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Shape 14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8" name="Shape 14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Shape 15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4" name="Shape 15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Shape 5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7" name="Shape 5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Shape 15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9" name="Shape 15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Shape 1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5" name="Shape 16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Shape 1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0" name="Shape 17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Shape 1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6" name="Shape 17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Shape 1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2" name="Shape 18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Shape 18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7" name="Shape 18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Shape 1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3" name="Shape 19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Shape 19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8" name="Shape 19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Shape 20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4" name="Shape 20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 name="Shape 208"/>
        <p:cNvGrpSpPr/>
        <p:nvPr/>
      </p:nvGrpSpPr>
      <p:grpSpPr>
        <a:xfrm>
          <a:off x="0" y="0"/>
          <a:ext cx="0" cy="0"/>
          <a:chOff x="0" y="0"/>
          <a:chExt cx="0" cy="0"/>
        </a:xfrm>
      </p:grpSpPr>
      <p:sp>
        <p:nvSpPr>
          <p:cNvPr id="209" name="Shape 20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0" name="Shape 21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Shape 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3" name="Shape 6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4" name="Shape 214"/>
        <p:cNvGrpSpPr/>
        <p:nvPr/>
      </p:nvGrpSpPr>
      <p:grpSpPr>
        <a:xfrm>
          <a:off x="0" y="0"/>
          <a:ext cx="0" cy="0"/>
          <a:chOff x="0" y="0"/>
          <a:chExt cx="0" cy="0"/>
        </a:xfrm>
      </p:grpSpPr>
      <p:sp>
        <p:nvSpPr>
          <p:cNvPr id="215" name="Shape 21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6" name="Shape 21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9" name="Shape 219"/>
        <p:cNvGrpSpPr/>
        <p:nvPr/>
      </p:nvGrpSpPr>
      <p:grpSpPr>
        <a:xfrm>
          <a:off x="0" y="0"/>
          <a:ext cx="0" cy="0"/>
          <a:chOff x="0" y="0"/>
          <a:chExt cx="0" cy="0"/>
        </a:xfrm>
      </p:grpSpPr>
      <p:sp>
        <p:nvSpPr>
          <p:cNvPr id="220" name="Shape 22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1" name="Shape 22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5" name="Shape 225"/>
        <p:cNvGrpSpPr/>
        <p:nvPr/>
      </p:nvGrpSpPr>
      <p:grpSpPr>
        <a:xfrm>
          <a:off x="0" y="0"/>
          <a:ext cx="0" cy="0"/>
          <a:chOff x="0" y="0"/>
          <a:chExt cx="0" cy="0"/>
        </a:xfrm>
      </p:grpSpPr>
      <p:sp>
        <p:nvSpPr>
          <p:cNvPr id="226" name="Shape 22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7" name="Shape 22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0" name="Shape 230"/>
        <p:cNvGrpSpPr/>
        <p:nvPr/>
      </p:nvGrpSpPr>
      <p:grpSpPr>
        <a:xfrm>
          <a:off x="0" y="0"/>
          <a:ext cx="0" cy="0"/>
          <a:chOff x="0" y="0"/>
          <a:chExt cx="0" cy="0"/>
        </a:xfrm>
      </p:grpSpPr>
      <p:sp>
        <p:nvSpPr>
          <p:cNvPr id="231" name="Shape 23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2" name="Shape 23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5" name="Shape 235"/>
        <p:cNvGrpSpPr/>
        <p:nvPr/>
      </p:nvGrpSpPr>
      <p:grpSpPr>
        <a:xfrm>
          <a:off x="0" y="0"/>
          <a:ext cx="0" cy="0"/>
          <a:chOff x="0" y="0"/>
          <a:chExt cx="0" cy="0"/>
        </a:xfrm>
      </p:grpSpPr>
      <p:sp>
        <p:nvSpPr>
          <p:cNvPr id="236" name="Shape 23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7" name="Shape 23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1" name="Shape 241"/>
        <p:cNvGrpSpPr/>
        <p:nvPr/>
      </p:nvGrpSpPr>
      <p:grpSpPr>
        <a:xfrm>
          <a:off x="0" y="0"/>
          <a:ext cx="0" cy="0"/>
          <a:chOff x="0" y="0"/>
          <a:chExt cx="0" cy="0"/>
        </a:xfrm>
      </p:grpSpPr>
      <p:sp>
        <p:nvSpPr>
          <p:cNvPr id="242" name="Shape 24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3" name="Shape 24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6" name="Shape 246"/>
        <p:cNvGrpSpPr/>
        <p:nvPr/>
      </p:nvGrpSpPr>
      <p:grpSpPr>
        <a:xfrm>
          <a:off x="0" y="0"/>
          <a:ext cx="0" cy="0"/>
          <a:chOff x="0" y="0"/>
          <a:chExt cx="0" cy="0"/>
        </a:xfrm>
      </p:grpSpPr>
      <p:sp>
        <p:nvSpPr>
          <p:cNvPr id="247" name="Shape 24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8" name="Shape 24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2" name="Shape 252"/>
        <p:cNvGrpSpPr/>
        <p:nvPr/>
      </p:nvGrpSpPr>
      <p:grpSpPr>
        <a:xfrm>
          <a:off x="0" y="0"/>
          <a:ext cx="0" cy="0"/>
          <a:chOff x="0" y="0"/>
          <a:chExt cx="0" cy="0"/>
        </a:xfrm>
      </p:grpSpPr>
      <p:sp>
        <p:nvSpPr>
          <p:cNvPr id="253" name="Shape 25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4" name="Shape 25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8" name="Shape 258"/>
        <p:cNvGrpSpPr/>
        <p:nvPr/>
      </p:nvGrpSpPr>
      <p:grpSpPr>
        <a:xfrm>
          <a:off x="0" y="0"/>
          <a:ext cx="0" cy="0"/>
          <a:chOff x="0" y="0"/>
          <a:chExt cx="0" cy="0"/>
        </a:xfrm>
      </p:grpSpPr>
      <p:sp>
        <p:nvSpPr>
          <p:cNvPr id="259" name="Shape 25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0" name="Shape 26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3" name="Shape 263"/>
        <p:cNvGrpSpPr/>
        <p:nvPr/>
      </p:nvGrpSpPr>
      <p:grpSpPr>
        <a:xfrm>
          <a:off x="0" y="0"/>
          <a:ext cx="0" cy="0"/>
          <a:chOff x="0" y="0"/>
          <a:chExt cx="0" cy="0"/>
        </a:xfrm>
      </p:grpSpPr>
      <p:sp>
        <p:nvSpPr>
          <p:cNvPr id="264" name="Shape 2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5" name="Shape 26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Shape 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9" name="Shape 6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8" name="Shape 268"/>
        <p:cNvGrpSpPr/>
        <p:nvPr/>
      </p:nvGrpSpPr>
      <p:grpSpPr>
        <a:xfrm>
          <a:off x="0" y="0"/>
          <a:ext cx="0" cy="0"/>
          <a:chOff x="0" y="0"/>
          <a:chExt cx="0" cy="0"/>
        </a:xfrm>
      </p:grpSpPr>
      <p:sp>
        <p:nvSpPr>
          <p:cNvPr id="269" name="Shape 2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0" name="Shape 27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Shape 27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5" name="Shape 27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8" name="Shape 278"/>
        <p:cNvGrpSpPr/>
        <p:nvPr/>
      </p:nvGrpSpPr>
      <p:grpSpPr>
        <a:xfrm>
          <a:off x="0" y="0"/>
          <a:ext cx="0" cy="0"/>
          <a:chOff x="0" y="0"/>
          <a:chExt cx="0" cy="0"/>
        </a:xfrm>
      </p:grpSpPr>
      <p:sp>
        <p:nvSpPr>
          <p:cNvPr id="279" name="Shape 27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0" name="Shape 28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4" name="Shape 284"/>
        <p:cNvGrpSpPr/>
        <p:nvPr/>
      </p:nvGrpSpPr>
      <p:grpSpPr>
        <a:xfrm>
          <a:off x="0" y="0"/>
          <a:ext cx="0" cy="0"/>
          <a:chOff x="0" y="0"/>
          <a:chExt cx="0" cy="0"/>
        </a:xfrm>
      </p:grpSpPr>
      <p:sp>
        <p:nvSpPr>
          <p:cNvPr id="285" name="Shape 28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6" name="Shape 28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9" name="Shape 289"/>
        <p:cNvGrpSpPr/>
        <p:nvPr/>
      </p:nvGrpSpPr>
      <p:grpSpPr>
        <a:xfrm>
          <a:off x="0" y="0"/>
          <a:ext cx="0" cy="0"/>
          <a:chOff x="0" y="0"/>
          <a:chExt cx="0" cy="0"/>
        </a:xfrm>
      </p:grpSpPr>
      <p:sp>
        <p:nvSpPr>
          <p:cNvPr id="290" name="Shape 29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1" name="Shape 29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5" name="Shape 295"/>
        <p:cNvGrpSpPr/>
        <p:nvPr/>
      </p:nvGrpSpPr>
      <p:grpSpPr>
        <a:xfrm>
          <a:off x="0" y="0"/>
          <a:ext cx="0" cy="0"/>
          <a:chOff x="0" y="0"/>
          <a:chExt cx="0" cy="0"/>
        </a:xfrm>
      </p:grpSpPr>
      <p:sp>
        <p:nvSpPr>
          <p:cNvPr id="296" name="Shape 29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7" name="Shape 29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Shape 7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4" name="Shape 7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Shape 7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0" name="Shape 8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Shape 8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5" name="Shape 8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Shape 9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1" name="Shape 9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Shape 9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7" name="Shape 9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rIns="91425" tIns="91425"/>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p:txBody>
      </p:sp>
      <p:sp>
        <p:nvSpPr>
          <p:cNvPr id="12" name="Shape 1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rIns="91425"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rIns="91425" tIns="91425"/>
          <a:lstStyle>
            <a:lvl1pPr lvl="0" algn="ctr">
              <a:spcBef>
                <a:spcPts val="0"/>
              </a:spcBef>
              <a:buChar char="●"/>
              <a:defRPr/>
            </a:lvl1pPr>
            <a:lvl2pPr lvl="1" algn="ctr">
              <a:spcBef>
                <a:spcPts val="0"/>
              </a:spcBef>
              <a:buChar char="○"/>
              <a:defRPr/>
            </a:lvl2pPr>
            <a:lvl3pPr lvl="2" algn="ctr">
              <a:spcBef>
                <a:spcPts val="0"/>
              </a:spcBef>
              <a:buChar char="■"/>
              <a:defRPr/>
            </a:lvl3pPr>
            <a:lvl4pPr lvl="3" algn="ctr">
              <a:spcBef>
                <a:spcPts val="0"/>
              </a:spcBef>
              <a:buChar char="●"/>
              <a:defRPr/>
            </a:lvl4pPr>
            <a:lvl5pPr lvl="4" algn="ctr">
              <a:spcBef>
                <a:spcPts val="0"/>
              </a:spcBef>
              <a:buChar char="○"/>
              <a:defRPr/>
            </a:lvl5pPr>
            <a:lvl6pPr lvl="5" algn="ctr">
              <a:spcBef>
                <a:spcPts val="0"/>
              </a:spcBef>
              <a:buChar char="■"/>
              <a:defRPr/>
            </a:lvl6pPr>
            <a:lvl7pPr lvl="6" algn="ctr">
              <a:spcBef>
                <a:spcPts val="0"/>
              </a:spcBef>
              <a:buChar char="●"/>
              <a:defRPr/>
            </a:lvl7pPr>
            <a:lvl8pPr lvl="7" algn="ctr">
              <a:spcBef>
                <a:spcPts val="0"/>
              </a:spcBef>
              <a:buChar char="○"/>
              <a:defRPr/>
            </a:lvl8pPr>
            <a:lvl9pPr lvl="8" algn="ctr">
              <a:spcBef>
                <a:spcPts val="0"/>
              </a:spcBef>
              <a:buChar char="■"/>
              <a:defRPr/>
            </a:lvl9pPr>
          </a:lstStyle>
          <a:p/>
        </p:txBody>
      </p:sp>
      <p:sp>
        <p:nvSpPr>
          <p:cNvPr id="47" name="Shape 4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rIns="91425"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5" name="Shape 1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rIns="91425" tIns="91425"/>
          <a:lstStyle>
            <a:lvl1pPr lvl="0">
              <a:spcBef>
                <a:spcPts val="0"/>
              </a:spcBef>
              <a:buChar char="●"/>
              <a:defRPr/>
            </a:lvl1pPr>
            <a:lvl2pPr lvl="1">
              <a:spcBef>
                <a:spcPts val="0"/>
              </a:spcBef>
              <a:buChar char="○"/>
              <a:defRPr/>
            </a:lvl2pPr>
            <a:lvl3pPr lvl="2">
              <a:spcBef>
                <a:spcPts val="0"/>
              </a:spcBef>
              <a:buChar char="■"/>
              <a:defRPr/>
            </a:lvl3pPr>
            <a:lvl4pPr lvl="3">
              <a:spcBef>
                <a:spcPts val="0"/>
              </a:spcBef>
              <a:buChar char="●"/>
              <a:defRPr/>
            </a:lvl4pPr>
            <a:lvl5pPr lvl="4">
              <a:spcBef>
                <a:spcPts val="0"/>
              </a:spcBef>
              <a:buChar char="○"/>
              <a:defRPr/>
            </a:lvl5pPr>
            <a:lvl6pPr lvl="5">
              <a:spcBef>
                <a:spcPts val="0"/>
              </a:spcBef>
              <a:buChar char="■"/>
              <a:defRPr/>
            </a:lvl6pPr>
            <a:lvl7pPr lvl="6">
              <a:spcBef>
                <a:spcPts val="0"/>
              </a:spcBef>
              <a:buChar char="●"/>
              <a:defRPr/>
            </a:lvl7pPr>
            <a:lvl8pPr lvl="7">
              <a:spcBef>
                <a:spcPts val="0"/>
              </a:spcBef>
              <a:buChar char="○"/>
              <a:defRPr/>
            </a:lvl8pPr>
            <a:lvl9pPr lvl="8">
              <a:spcBef>
                <a:spcPts val="0"/>
              </a:spcBef>
              <a:buChar char="■"/>
              <a:defRPr/>
            </a:lvl9pPr>
          </a:lstStyle>
          <a:p/>
        </p:txBody>
      </p:sp>
      <p:sp>
        <p:nvSpPr>
          <p:cNvPr id="19" name="Shape 1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rIns="91425" tIns="91425"/>
          <a:lstStyle>
            <a:lvl1pPr lvl="0">
              <a:spcBef>
                <a:spcPts val="0"/>
              </a:spcBef>
              <a:buSzPct val="100000"/>
              <a:buChar char="●"/>
              <a:defRPr sz="1400"/>
            </a:lvl1pPr>
            <a:lvl2pPr lvl="1">
              <a:spcBef>
                <a:spcPts val="0"/>
              </a:spcBef>
              <a:buSzPct val="100000"/>
              <a:buChar char="○"/>
              <a:defRPr sz="1200"/>
            </a:lvl2pPr>
            <a:lvl3pPr lvl="2">
              <a:spcBef>
                <a:spcPts val="0"/>
              </a:spcBef>
              <a:buSzPct val="100000"/>
              <a:buChar char="■"/>
              <a:defRPr sz="1200"/>
            </a:lvl3pPr>
            <a:lvl4pPr lvl="3">
              <a:spcBef>
                <a:spcPts val="0"/>
              </a:spcBef>
              <a:buSzPct val="100000"/>
              <a:buChar char="●"/>
              <a:defRPr sz="1200"/>
            </a:lvl4pPr>
            <a:lvl5pPr lvl="4">
              <a:spcBef>
                <a:spcPts val="0"/>
              </a:spcBef>
              <a:buSzPct val="100000"/>
              <a:buChar char="○"/>
              <a:defRPr sz="1200"/>
            </a:lvl5pPr>
            <a:lvl6pPr lvl="5">
              <a:spcBef>
                <a:spcPts val="0"/>
              </a:spcBef>
              <a:buSzPct val="100000"/>
              <a:buChar char="■"/>
              <a:defRPr sz="1200"/>
            </a:lvl6pPr>
            <a:lvl7pPr lvl="6">
              <a:spcBef>
                <a:spcPts val="0"/>
              </a:spcBef>
              <a:buSzPct val="100000"/>
              <a:buChar char="●"/>
              <a:defRPr sz="1200"/>
            </a:lvl7pPr>
            <a:lvl8pPr lvl="7">
              <a:spcBef>
                <a:spcPts val="0"/>
              </a:spcBef>
              <a:buSzPct val="100000"/>
              <a:buChar char="○"/>
              <a:defRPr sz="1200"/>
            </a:lvl8pPr>
            <a:lvl9pPr lvl="8">
              <a:spcBef>
                <a:spcPts val="0"/>
              </a:spcBef>
              <a:buSzPct val="100000"/>
              <a:buChar char="■"/>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rIns="91425" tIns="91425"/>
          <a:lstStyle>
            <a:lvl1pPr lvl="0">
              <a:spcBef>
                <a:spcPts val="0"/>
              </a:spcBef>
              <a:buSzPct val="100000"/>
              <a:buChar char="●"/>
              <a:defRPr sz="1400"/>
            </a:lvl1pPr>
            <a:lvl2pPr lvl="1">
              <a:spcBef>
                <a:spcPts val="0"/>
              </a:spcBef>
              <a:buSzPct val="100000"/>
              <a:buChar char="○"/>
              <a:defRPr sz="1200"/>
            </a:lvl2pPr>
            <a:lvl3pPr lvl="2">
              <a:spcBef>
                <a:spcPts val="0"/>
              </a:spcBef>
              <a:buSzPct val="100000"/>
              <a:buChar char="■"/>
              <a:defRPr sz="1200"/>
            </a:lvl3pPr>
            <a:lvl4pPr lvl="3">
              <a:spcBef>
                <a:spcPts val="0"/>
              </a:spcBef>
              <a:buSzPct val="100000"/>
              <a:buChar char="●"/>
              <a:defRPr sz="1200"/>
            </a:lvl4pPr>
            <a:lvl5pPr lvl="4">
              <a:spcBef>
                <a:spcPts val="0"/>
              </a:spcBef>
              <a:buSzPct val="100000"/>
              <a:buChar char="○"/>
              <a:defRPr sz="1200"/>
            </a:lvl5pPr>
            <a:lvl6pPr lvl="5">
              <a:spcBef>
                <a:spcPts val="0"/>
              </a:spcBef>
              <a:buSzPct val="100000"/>
              <a:buChar char="■"/>
              <a:defRPr sz="1200"/>
            </a:lvl6pPr>
            <a:lvl7pPr lvl="6">
              <a:spcBef>
                <a:spcPts val="0"/>
              </a:spcBef>
              <a:buSzPct val="100000"/>
              <a:buChar char="●"/>
              <a:defRPr sz="1200"/>
            </a:lvl7pPr>
            <a:lvl8pPr lvl="7">
              <a:spcBef>
                <a:spcPts val="0"/>
              </a:spcBef>
              <a:buSzPct val="100000"/>
              <a:buChar char="○"/>
              <a:defRPr sz="1200"/>
            </a:lvl8pPr>
            <a:lvl9pPr lvl="8">
              <a:spcBef>
                <a:spcPts val="0"/>
              </a:spcBef>
              <a:buSzPct val="100000"/>
              <a:buChar char="■"/>
              <a:defRPr sz="1200"/>
            </a:lvl9pPr>
          </a:lstStyle>
          <a:p/>
        </p:txBody>
      </p:sp>
      <p:sp>
        <p:nvSpPr>
          <p:cNvPr id="24" name="Shape 2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rIns="91425" tIns="91425"/>
          <a:lstStyle>
            <a:lvl1pPr lvl="0">
              <a:spcBef>
                <a:spcPts val="0"/>
              </a:spcBef>
              <a:buSzPct val="100000"/>
              <a:buChar char="●"/>
              <a:defRPr sz="1200"/>
            </a:lvl1pPr>
            <a:lvl2pPr lvl="1">
              <a:spcBef>
                <a:spcPts val="0"/>
              </a:spcBef>
              <a:buSzPct val="100000"/>
              <a:buChar char="○"/>
              <a:defRPr sz="1200"/>
            </a:lvl2pPr>
            <a:lvl3pPr lvl="2">
              <a:spcBef>
                <a:spcPts val="0"/>
              </a:spcBef>
              <a:buSzPct val="100000"/>
              <a:buChar char="■"/>
              <a:defRPr sz="1200"/>
            </a:lvl3pPr>
            <a:lvl4pPr lvl="3">
              <a:spcBef>
                <a:spcPts val="0"/>
              </a:spcBef>
              <a:buSzPct val="100000"/>
              <a:buChar char="●"/>
              <a:defRPr sz="1200"/>
            </a:lvl4pPr>
            <a:lvl5pPr lvl="4">
              <a:spcBef>
                <a:spcPts val="0"/>
              </a:spcBef>
              <a:buSzPct val="100000"/>
              <a:buChar char="○"/>
              <a:defRPr sz="1200"/>
            </a:lvl5pPr>
            <a:lvl6pPr lvl="5">
              <a:spcBef>
                <a:spcPts val="0"/>
              </a:spcBef>
              <a:buSzPct val="100000"/>
              <a:buChar char="■"/>
              <a:defRPr sz="1200"/>
            </a:lvl6pPr>
            <a:lvl7pPr lvl="6">
              <a:spcBef>
                <a:spcPts val="0"/>
              </a:spcBef>
              <a:buSzPct val="100000"/>
              <a:buChar char="●"/>
              <a:defRPr sz="1200"/>
            </a:lvl7pPr>
            <a:lvl8pPr lvl="7">
              <a:spcBef>
                <a:spcPts val="0"/>
              </a:spcBef>
              <a:buSzPct val="100000"/>
              <a:buChar char="○"/>
              <a:defRPr sz="1200"/>
            </a:lvl8pPr>
            <a:lvl9pPr lvl="8">
              <a:spcBef>
                <a:spcPts val="0"/>
              </a:spcBef>
              <a:buSzPct val="100000"/>
              <a:buChar char="■"/>
              <a:defRPr sz="1200"/>
            </a:lvl9pPr>
          </a:lstStyle>
          <a:p/>
        </p:txBody>
      </p:sp>
      <p:sp>
        <p:nvSpPr>
          <p:cNvPr id="31" name="Shape 3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34" name="Shape 3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rIns="91425" tIns="91425"/>
          <a:lstStyle>
            <a:lvl1pPr lvl="0">
              <a:spcBef>
                <a:spcPts val="0"/>
              </a:spcBef>
              <a:buChar char="●"/>
              <a:defRPr/>
            </a:lvl1pPr>
            <a:lvl2pPr lvl="1">
              <a:spcBef>
                <a:spcPts val="0"/>
              </a:spcBef>
              <a:buChar char="○"/>
              <a:defRPr/>
            </a:lvl2pPr>
            <a:lvl3pPr lvl="2">
              <a:spcBef>
                <a:spcPts val="0"/>
              </a:spcBef>
              <a:buChar char="■"/>
              <a:defRPr/>
            </a:lvl3pPr>
            <a:lvl4pPr lvl="3">
              <a:spcBef>
                <a:spcPts val="0"/>
              </a:spcBef>
              <a:buChar char="●"/>
              <a:defRPr/>
            </a:lvl4pPr>
            <a:lvl5pPr lvl="4">
              <a:spcBef>
                <a:spcPts val="0"/>
              </a:spcBef>
              <a:buChar char="○"/>
              <a:defRPr/>
            </a:lvl5pPr>
            <a:lvl6pPr lvl="5">
              <a:spcBef>
                <a:spcPts val="0"/>
              </a:spcBef>
              <a:buChar char="■"/>
              <a:defRPr/>
            </a:lvl6pPr>
            <a:lvl7pPr lvl="6">
              <a:spcBef>
                <a:spcPts val="0"/>
              </a:spcBef>
              <a:buChar char="●"/>
              <a:defRPr/>
            </a:lvl7pPr>
            <a:lvl8pPr lvl="7">
              <a:spcBef>
                <a:spcPts val="0"/>
              </a:spcBef>
              <a:buChar char="○"/>
              <a:defRPr/>
            </a:lvl8pPr>
            <a:lvl9pPr lvl="8">
              <a:spcBef>
                <a:spcPts val="0"/>
              </a:spcBef>
              <a:buChar char="■"/>
              <a:defRPr/>
            </a:lvl9pPr>
          </a:lstStyle>
          <a:p/>
        </p:txBody>
      </p:sp>
      <p:sp>
        <p:nvSpPr>
          <p:cNvPr id="40" name="Shape 4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rIns="91425" tIns="91425"/>
          <a:lstStyle>
            <a:lvl1pPr lvl="0">
              <a:lnSpc>
                <a:spcPct val="100000"/>
              </a:lnSpc>
              <a:spcBef>
                <a:spcPts val="0"/>
              </a:spcBef>
              <a:spcAft>
                <a:spcPts val="0"/>
              </a:spcAft>
              <a:buChar char="●"/>
              <a:defRPr/>
            </a:lvl1pPr>
          </a:lstStyle>
          <a:p/>
        </p:txBody>
      </p:sp>
      <p:sp>
        <p:nvSpPr>
          <p:cNvPr id="43" name="Shape 4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tIns="91425"/>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buChar char="●"/>
              <a:defRPr sz="1800">
                <a:solidFill>
                  <a:schemeClr val="dk2"/>
                </a:solidFill>
              </a:defRPr>
            </a:lvl1pPr>
            <a:lvl2pPr lvl="1">
              <a:lnSpc>
                <a:spcPct val="115000"/>
              </a:lnSpc>
              <a:spcBef>
                <a:spcPts val="0"/>
              </a:spcBef>
              <a:spcAft>
                <a:spcPts val="1600"/>
              </a:spcAft>
              <a:buClr>
                <a:schemeClr val="dk2"/>
              </a:buClr>
              <a:buChar char="○"/>
              <a:defRPr>
                <a:solidFill>
                  <a:schemeClr val="dk2"/>
                </a:solidFill>
              </a:defRPr>
            </a:lvl2pPr>
            <a:lvl3pPr lvl="2">
              <a:lnSpc>
                <a:spcPct val="115000"/>
              </a:lnSpc>
              <a:spcBef>
                <a:spcPts val="0"/>
              </a:spcBef>
              <a:spcAft>
                <a:spcPts val="1600"/>
              </a:spcAft>
              <a:buClr>
                <a:schemeClr val="dk2"/>
              </a:buClr>
              <a:buChar char="■"/>
              <a:defRPr>
                <a:solidFill>
                  <a:schemeClr val="dk2"/>
                </a:solidFill>
              </a:defRPr>
            </a:lvl3pPr>
            <a:lvl4pPr lvl="3">
              <a:lnSpc>
                <a:spcPct val="115000"/>
              </a:lnSpc>
              <a:spcBef>
                <a:spcPts val="0"/>
              </a:spcBef>
              <a:spcAft>
                <a:spcPts val="1600"/>
              </a:spcAft>
              <a:buClr>
                <a:schemeClr val="dk2"/>
              </a:buClr>
              <a:buChar char="●"/>
              <a:defRPr>
                <a:solidFill>
                  <a:schemeClr val="dk2"/>
                </a:solidFill>
              </a:defRPr>
            </a:lvl4pPr>
            <a:lvl5pPr lvl="4">
              <a:lnSpc>
                <a:spcPct val="115000"/>
              </a:lnSpc>
              <a:spcBef>
                <a:spcPts val="0"/>
              </a:spcBef>
              <a:spcAft>
                <a:spcPts val="1600"/>
              </a:spcAft>
              <a:buClr>
                <a:schemeClr val="dk2"/>
              </a:buClr>
              <a:buChar char="○"/>
              <a:defRPr>
                <a:solidFill>
                  <a:schemeClr val="dk2"/>
                </a:solidFill>
              </a:defRPr>
            </a:lvl5pPr>
            <a:lvl6pPr lvl="5">
              <a:lnSpc>
                <a:spcPct val="115000"/>
              </a:lnSpc>
              <a:spcBef>
                <a:spcPts val="0"/>
              </a:spcBef>
              <a:spcAft>
                <a:spcPts val="1600"/>
              </a:spcAft>
              <a:buClr>
                <a:schemeClr val="dk2"/>
              </a:buClr>
              <a:buChar char="■"/>
              <a:defRPr>
                <a:solidFill>
                  <a:schemeClr val="dk2"/>
                </a:solidFill>
              </a:defRPr>
            </a:lvl6pPr>
            <a:lvl7pPr lvl="6">
              <a:lnSpc>
                <a:spcPct val="115000"/>
              </a:lnSpc>
              <a:spcBef>
                <a:spcPts val="0"/>
              </a:spcBef>
              <a:spcAft>
                <a:spcPts val="1600"/>
              </a:spcAft>
              <a:buClr>
                <a:schemeClr val="dk2"/>
              </a:buClr>
              <a:buChar char="●"/>
              <a:defRPr>
                <a:solidFill>
                  <a:schemeClr val="dk2"/>
                </a:solidFill>
              </a:defRPr>
            </a:lvl7pPr>
            <a:lvl8pPr lvl="7">
              <a:lnSpc>
                <a:spcPct val="115000"/>
              </a:lnSpc>
              <a:spcBef>
                <a:spcPts val="0"/>
              </a:spcBef>
              <a:spcAft>
                <a:spcPts val="1600"/>
              </a:spcAft>
              <a:buClr>
                <a:schemeClr val="dk2"/>
              </a:buClr>
              <a:buChar char="○"/>
              <a:defRPr>
                <a:solidFill>
                  <a:schemeClr val="dk2"/>
                </a:solidFill>
              </a:defRPr>
            </a:lvl8pPr>
            <a:lvl9pPr lvl="8">
              <a:lnSpc>
                <a:spcPct val="115000"/>
              </a:lnSpc>
              <a:spcBef>
                <a:spcPts val="0"/>
              </a:spcBef>
              <a:spcAft>
                <a:spcPts val="1600"/>
              </a:spcAft>
              <a:buClr>
                <a:schemeClr val="dk2"/>
              </a:buClr>
              <a:buChar char="■"/>
              <a:defRPr>
                <a:solidFill>
                  <a:schemeClr val="dk2"/>
                </a:solidFill>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GB" sz="10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www.guru99.com/learn-hdfs-a-beginners-guide.html"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hyperlink" Target="http://www.guru99.com/learn-hdfs-a-beginners-guide.html"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5.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1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8.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hyperlink" Target="https://0x0fff.com/hadoop-mapreduce-comprehensive-description/" TargetMode="External"/><Relationship Id="rId4" Type="http://schemas.openxmlformats.org/officeDocument/2006/relationships/image" Target="../media/image7.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6.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hyperlink" Target="http://hadoop.apache.org/docs/current/hadoop-yarn/hadoop-yarn-site/CapacityScheduler.html" TargetMode="External"/><Relationship Id="rId4" Type="http://schemas.openxmlformats.org/officeDocument/2006/relationships/hyperlink" Target="http://hadoop.apache.org/docs/current/hadoop-yarn/hadoop-yarn-site/FairScheduler.html"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10.jp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11.jp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Shape 54"/>
          <p:cNvSpPr txBox="1"/>
          <p:nvPr>
            <p:ph type="ctrTitle"/>
          </p:nvPr>
        </p:nvSpPr>
        <p:spPr>
          <a:xfrm>
            <a:off x="311708" y="744575"/>
            <a:ext cx="8520600" cy="2052600"/>
          </a:xfrm>
          <a:prstGeom prst="rect">
            <a:avLst/>
          </a:prstGeom>
        </p:spPr>
        <p:txBody>
          <a:bodyPr anchorCtr="0" anchor="b" bIns="91425" lIns="91425" rIns="91425" tIns="91425">
            <a:noAutofit/>
          </a:bodyPr>
          <a:lstStyle/>
          <a:p>
            <a:pPr lvl="0">
              <a:spcBef>
                <a:spcPts val="0"/>
              </a:spcBef>
              <a:buNone/>
            </a:pPr>
            <a:r>
              <a:rPr lang="en-GB" sz="6000"/>
              <a:t>Hadoop </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Shape 105"/>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GB" sz="3000"/>
              <a:t>Tradeoffs of DFS</a:t>
            </a:r>
          </a:p>
        </p:txBody>
      </p:sp>
      <p:sp>
        <p:nvSpPr>
          <p:cNvPr id="106" name="Shape 106"/>
          <p:cNvSpPr txBox="1"/>
          <p:nvPr>
            <p:ph idx="1" type="body"/>
          </p:nvPr>
        </p:nvSpPr>
        <p:spPr>
          <a:xfrm>
            <a:off x="311700" y="1000075"/>
            <a:ext cx="8520600" cy="3897900"/>
          </a:xfrm>
          <a:prstGeom prst="rect">
            <a:avLst/>
          </a:prstGeom>
        </p:spPr>
        <p:txBody>
          <a:bodyPr anchorCtr="0" anchor="t" bIns="91425" lIns="91425" rIns="91425" tIns="91425">
            <a:noAutofit/>
          </a:bodyPr>
          <a:lstStyle/>
          <a:p>
            <a:pPr indent="-381000" lvl="0" marL="457200" rtl="0">
              <a:lnSpc>
                <a:spcPct val="90000"/>
              </a:lnSpc>
              <a:spcBef>
                <a:spcPts val="1000"/>
              </a:spcBef>
              <a:spcAft>
                <a:spcPts val="0"/>
              </a:spcAft>
              <a:buClr>
                <a:schemeClr val="dk1"/>
              </a:buClr>
              <a:buSzPct val="100000"/>
            </a:pPr>
            <a:r>
              <a:rPr lang="en-GB" sz="2400">
                <a:solidFill>
                  <a:schemeClr val="dk1"/>
                </a:solidFill>
                <a:latin typeface="Calibri"/>
                <a:ea typeface="Calibri"/>
                <a:cs typeface="Calibri"/>
                <a:sym typeface="Calibri"/>
              </a:rPr>
              <a:t>Weaker ACID properties – BASE Properties</a:t>
            </a:r>
          </a:p>
          <a:p>
            <a:pPr indent="-342900" lvl="1" marL="914400" rtl="0">
              <a:lnSpc>
                <a:spcPct val="90000"/>
              </a:lnSpc>
              <a:spcBef>
                <a:spcPts val="1000"/>
              </a:spcBef>
              <a:spcAft>
                <a:spcPts val="0"/>
              </a:spcAft>
              <a:buClr>
                <a:schemeClr val="dk1"/>
              </a:buClr>
              <a:buSzPct val="100000"/>
            </a:pPr>
            <a:r>
              <a:rPr lang="en-GB" sz="1800">
                <a:solidFill>
                  <a:schemeClr val="dk1"/>
                </a:solidFill>
                <a:latin typeface="Calibri"/>
                <a:ea typeface="Calibri"/>
                <a:cs typeface="Calibri"/>
                <a:sym typeface="Calibri"/>
              </a:rPr>
              <a:t>basically available, soft state, eventually consistent</a:t>
            </a:r>
          </a:p>
          <a:p>
            <a:pPr indent="-406400" lvl="0" marL="457200" rtl="0">
              <a:lnSpc>
                <a:spcPct val="90000"/>
              </a:lnSpc>
              <a:spcBef>
                <a:spcPts val="1000"/>
              </a:spcBef>
              <a:spcAft>
                <a:spcPts val="0"/>
              </a:spcAft>
              <a:buClr>
                <a:schemeClr val="dk1"/>
              </a:buClr>
              <a:buSzPct val="116666"/>
            </a:pPr>
            <a:r>
              <a:rPr lang="en-GB" sz="2400">
                <a:solidFill>
                  <a:schemeClr val="dk1"/>
                </a:solidFill>
                <a:latin typeface="Calibri"/>
                <a:ea typeface="Calibri"/>
                <a:cs typeface="Calibri"/>
                <a:sym typeface="Calibri"/>
              </a:rPr>
              <a:t>CAP Theorem</a:t>
            </a:r>
          </a:p>
          <a:p>
            <a:pPr indent="-355600" lvl="1" marL="914400" rtl="0">
              <a:lnSpc>
                <a:spcPct val="90000"/>
              </a:lnSpc>
              <a:spcBef>
                <a:spcPts val="1000"/>
              </a:spcBef>
              <a:spcAft>
                <a:spcPts val="0"/>
              </a:spcAft>
              <a:buClr>
                <a:schemeClr val="dk1"/>
              </a:buClr>
              <a:buSzPct val="100000"/>
            </a:pPr>
            <a:r>
              <a:rPr lang="en-GB" sz="2000">
                <a:solidFill>
                  <a:schemeClr val="dk1"/>
                </a:solidFill>
                <a:latin typeface="Calibri"/>
                <a:ea typeface="Calibri"/>
                <a:cs typeface="Calibri"/>
                <a:sym typeface="Calibri"/>
              </a:rPr>
              <a:t>Consistency. </a:t>
            </a:r>
          </a:p>
          <a:p>
            <a:pPr indent="-355600" lvl="2" marL="1371600" rtl="0">
              <a:lnSpc>
                <a:spcPct val="90000"/>
              </a:lnSpc>
              <a:spcBef>
                <a:spcPts val="1000"/>
              </a:spcBef>
              <a:spcAft>
                <a:spcPts val="0"/>
              </a:spcAft>
              <a:buClr>
                <a:schemeClr val="dk1"/>
              </a:buClr>
              <a:buSzPct val="100000"/>
            </a:pPr>
            <a:r>
              <a:rPr lang="en-GB" sz="2000">
                <a:solidFill>
                  <a:schemeClr val="dk1"/>
                </a:solidFill>
                <a:latin typeface="Calibri"/>
                <a:ea typeface="Calibri"/>
                <a:cs typeface="Calibri"/>
                <a:sym typeface="Calibri"/>
              </a:rPr>
              <a:t>The client perceives that a set of operations has occurred all at once.</a:t>
            </a:r>
          </a:p>
          <a:p>
            <a:pPr indent="-355600" lvl="1" marL="914400" rtl="0">
              <a:lnSpc>
                <a:spcPct val="90000"/>
              </a:lnSpc>
              <a:spcBef>
                <a:spcPts val="1000"/>
              </a:spcBef>
              <a:spcAft>
                <a:spcPts val="0"/>
              </a:spcAft>
              <a:buClr>
                <a:schemeClr val="dk1"/>
              </a:buClr>
              <a:buSzPct val="100000"/>
            </a:pPr>
            <a:r>
              <a:rPr lang="en-GB" sz="2000">
                <a:solidFill>
                  <a:schemeClr val="dk1"/>
                </a:solidFill>
                <a:latin typeface="Calibri"/>
                <a:ea typeface="Calibri"/>
                <a:cs typeface="Calibri"/>
                <a:sym typeface="Calibri"/>
              </a:rPr>
              <a:t>Availability. </a:t>
            </a:r>
          </a:p>
          <a:p>
            <a:pPr indent="-355600" lvl="2" marL="1371600" rtl="0">
              <a:lnSpc>
                <a:spcPct val="90000"/>
              </a:lnSpc>
              <a:spcBef>
                <a:spcPts val="1000"/>
              </a:spcBef>
              <a:spcAft>
                <a:spcPts val="0"/>
              </a:spcAft>
              <a:buClr>
                <a:schemeClr val="dk1"/>
              </a:buClr>
              <a:buSzPct val="100000"/>
            </a:pPr>
            <a:r>
              <a:rPr lang="en-GB" sz="2000">
                <a:solidFill>
                  <a:schemeClr val="dk1"/>
                </a:solidFill>
                <a:latin typeface="Calibri"/>
                <a:ea typeface="Calibri"/>
                <a:cs typeface="Calibri"/>
                <a:sym typeface="Calibri"/>
              </a:rPr>
              <a:t>Every operation must terminate in an intended response.</a:t>
            </a:r>
          </a:p>
          <a:p>
            <a:pPr indent="-355600" lvl="1" marL="914400" rtl="0">
              <a:lnSpc>
                <a:spcPct val="90000"/>
              </a:lnSpc>
              <a:spcBef>
                <a:spcPts val="1000"/>
              </a:spcBef>
              <a:spcAft>
                <a:spcPts val="0"/>
              </a:spcAft>
              <a:buClr>
                <a:schemeClr val="dk1"/>
              </a:buClr>
              <a:buSzPct val="100000"/>
            </a:pPr>
            <a:r>
              <a:rPr lang="en-GB" sz="2000">
                <a:solidFill>
                  <a:schemeClr val="dk1"/>
                </a:solidFill>
                <a:latin typeface="Calibri"/>
                <a:ea typeface="Calibri"/>
                <a:cs typeface="Calibri"/>
                <a:sym typeface="Calibri"/>
              </a:rPr>
              <a:t>Partition tolerance. </a:t>
            </a:r>
          </a:p>
          <a:p>
            <a:pPr indent="-355600" lvl="2" marL="1371600" rtl="0">
              <a:lnSpc>
                <a:spcPct val="90000"/>
              </a:lnSpc>
              <a:spcBef>
                <a:spcPts val="1000"/>
              </a:spcBef>
              <a:spcAft>
                <a:spcPts val="0"/>
              </a:spcAft>
              <a:buClr>
                <a:schemeClr val="dk1"/>
              </a:buClr>
              <a:buSzPct val="100000"/>
            </a:pPr>
            <a:r>
              <a:rPr lang="en-GB" sz="2000">
                <a:solidFill>
                  <a:schemeClr val="dk1"/>
                </a:solidFill>
                <a:latin typeface="Calibri"/>
                <a:ea typeface="Calibri"/>
                <a:cs typeface="Calibri"/>
                <a:sym typeface="Calibri"/>
              </a:rPr>
              <a:t>Operations will complete, even if individual components are unavailable.</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Shape 111"/>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GB" sz="3000"/>
              <a:t>HDFS -- Features</a:t>
            </a:r>
          </a:p>
        </p:txBody>
      </p:sp>
      <p:sp>
        <p:nvSpPr>
          <p:cNvPr id="112" name="Shape 112"/>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381000" lvl="0" marL="457200" rtl="0">
              <a:spcBef>
                <a:spcPts val="600"/>
              </a:spcBef>
              <a:spcAft>
                <a:spcPts val="0"/>
              </a:spcAft>
              <a:buClr>
                <a:schemeClr val="dk1"/>
              </a:buClr>
              <a:buSzPct val="100000"/>
            </a:pPr>
            <a:r>
              <a:rPr lang="en-GB" sz="2400">
                <a:solidFill>
                  <a:schemeClr val="dk1"/>
                </a:solidFill>
              </a:rPr>
              <a:t>Highly fault-tolerant</a:t>
            </a:r>
          </a:p>
          <a:p>
            <a:pPr indent="-381000" lvl="0" marL="457200" rtl="0">
              <a:spcBef>
                <a:spcPts val="600"/>
              </a:spcBef>
              <a:spcAft>
                <a:spcPts val="0"/>
              </a:spcAft>
              <a:buClr>
                <a:schemeClr val="dk1"/>
              </a:buClr>
              <a:buSzPct val="100000"/>
            </a:pPr>
            <a:r>
              <a:rPr lang="en-GB" sz="2400">
                <a:solidFill>
                  <a:schemeClr val="dk1"/>
                </a:solidFill>
              </a:rPr>
              <a:t>High throughput</a:t>
            </a:r>
          </a:p>
          <a:p>
            <a:pPr indent="-381000" lvl="0" marL="457200" rtl="0">
              <a:spcBef>
                <a:spcPts val="600"/>
              </a:spcBef>
              <a:spcAft>
                <a:spcPts val="0"/>
              </a:spcAft>
              <a:buClr>
                <a:schemeClr val="dk1"/>
              </a:buClr>
              <a:buSzPct val="100000"/>
            </a:pPr>
            <a:r>
              <a:rPr lang="en-GB" sz="2400">
                <a:solidFill>
                  <a:schemeClr val="dk1"/>
                </a:solidFill>
              </a:rPr>
              <a:t>Suitable for applications with large data sets</a:t>
            </a:r>
          </a:p>
          <a:p>
            <a:pPr indent="-381000" lvl="0" marL="457200" rtl="0">
              <a:spcBef>
                <a:spcPts val="600"/>
              </a:spcBef>
              <a:spcAft>
                <a:spcPts val="0"/>
              </a:spcAft>
              <a:buClr>
                <a:schemeClr val="dk1"/>
              </a:buClr>
              <a:buSzPct val="100000"/>
            </a:pPr>
            <a:r>
              <a:rPr lang="en-GB" sz="2400">
                <a:solidFill>
                  <a:schemeClr val="dk1"/>
                </a:solidFill>
              </a:rPr>
              <a:t>Streaming access to file system data</a:t>
            </a:r>
          </a:p>
          <a:p>
            <a:pPr indent="-381000" lvl="0" marL="457200" rtl="0">
              <a:spcBef>
                <a:spcPts val="600"/>
              </a:spcBef>
              <a:spcAft>
                <a:spcPts val="0"/>
              </a:spcAft>
              <a:buClr>
                <a:schemeClr val="dk1"/>
              </a:buClr>
              <a:buSzPct val="100000"/>
            </a:pPr>
            <a:r>
              <a:rPr lang="en-GB" sz="2400">
                <a:solidFill>
                  <a:schemeClr val="dk1"/>
                </a:solidFill>
              </a:rPr>
              <a:t>Can be built out of commodity hardware</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Shape 117"/>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GB" sz="3000"/>
              <a:t>HDFS Architecture</a:t>
            </a:r>
          </a:p>
        </p:txBody>
      </p:sp>
      <p:sp>
        <p:nvSpPr>
          <p:cNvPr id="118" name="Shape 118"/>
          <p:cNvSpPr txBox="1"/>
          <p:nvPr/>
        </p:nvSpPr>
        <p:spPr>
          <a:xfrm>
            <a:off x="2922375" y="3154625"/>
            <a:ext cx="1131000" cy="981600"/>
          </a:xfrm>
          <a:prstGeom prst="rect">
            <a:avLst/>
          </a:prstGeom>
          <a:noFill/>
          <a:ln>
            <a:noFill/>
          </a:ln>
        </p:spPr>
        <p:txBody>
          <a:bodyPr anchorCtr="0" anchor="ctr" bIns="91425" lIns="91425" rIns="91425" tIns="91425">
            <a:noAutofit/>
          </a:bodyPr>
          <a:lstStyle/>
          <a:p>
            <a:pPr lvl="0" rtl="0" algn="ctr">
              <a:spcBef>
                <a:spcPts val="0"/>
              </a:spcBef>
              <a:buNone/>
            </a:pPr>
            <a:r>
              <a:t/>
            </a:r>
            <a:endParaRPr/>
          </a:p>
        </p:txBody>
      </p:sp>
      <p:pic>
        <p:nvPicPr>
          <p:cNvPr descr="hdfs.png" id="119" name="Shape 119"/>
          <p:cNvPicPr preferRelativeResize="0"/>
          <p:nvPr/>
        </p:nvPicPr>
        <p:blipFill>
          <a:blip r:embed="rId3">
            <a:alphaModFix/>
          </a:blip>
          <a:stretch>
            <a:fillRect/>
          </a:stretch>
        </p:blipFill>
        <p:spPr>
          <a:xfrm>
            <a:off x="1297575" y="1632525"/>
            <a:ext cx="6378016" cy="23471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Shape 124"/>
          <p:cNvSpPr txBox="1"/>
          <p:nvPr>
            <p:ph type="title"/>
          </p:nvPr>
        </p:nvSpPr>
        <p:spPr>
          <a:xfrm>
            <a:off x="311700" y="1546650"/>
            <a:ext cx="8520600" cy="1522500"/>
          </a:xfrm>
          <a:prstGeom prst="rect">
            <a:avLst/>
          </a:prstGeom>
        </p:spPr>
        <p:txBody>
          <a:bodyPr anchorCtr="0" anchor="t" bIns="91425" lIns="91425" rIns="91425" tIns="91425">
            <a:noAutofit/>
          </a:bodyPr>
          <a:lstStyle/>
          <a:p>
            <a:pPr lvl="0" rtl="0">
              <a:spcBef>
                <a:spcPts val="0"/>
              </a:spcBef>
              <a:buNone/>
            </a:pPr>
            <a:r>
              <a:rPr lang="en-GB"/>
              <a:t>             </a:t>
            </a:r>
          </a:p>
          <a:p>
            <a:pPr lvl="0" rtl="0">
              <a:spcBef>
                <a:spcPts val="0"/>
              </a:spcBef>
              <a:buNone/>
            </a:pPr>
            <a:r>
              <a:rPr lang="en-GB" sz="4800"/>
              <a:t>      HDFS Write Operation</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pic>
        <p:nvPicPr>
          <p:cNvPr descr="hdfs_write.png" id="129" name="Shape 129"/>
          <p:cNvPicPr preferRelativeResize="0"/>
          <p:nvPr/>
        </p:nvPicPr>
        <p:blipFill>
          <a:blip r:embed="rId3">
            <a:alphaModFix/>
          </a:blip>
          <a:stretch>
            <a:fillRect/>
          </a:stretch>
        </p:blipFill>
        <p:spPr>
          <a:xfrm>
            <a:off x="995125" y="155875"/>
            <a:ext cx="7205700" cy="483174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Shape 134"/>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GB"/>
              <a:t>Steps</a:t>
            </a:r>
          </a:p>
        </p:txBody>
      </p:sp>
      <p:sp>
        <p:nvSpPr>
          <p:cNvPr id="135" name="Shape 135"/>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lnSpc>
                <a:spcPct val="138461"/>
              </a:lnSpc>
              <a:spcBef>
                <a:spcPts val="0"/>
              </a:spcBef>
              <a:spcAft>
                <a:spcPts val="1100"/>
              </a:spcAft>
              <a:buNone/>
            </a:pPr>
            <a:r>
              <a:rPr lang="en-GB" sz="3600" u="sng">
                <a:solidFill>
                  <a:srgbClr val="0000FF"/>
                </a:solidFill>
                <a:hlinkClick r:id="rId3"/>
              </a:rPr>
              <a:t>Steps for hdfs write</a:t>
            </a: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Shape 140"/>
          <p:cNvSpPr txBox="1"/>
          <p:nvPr>
            <p:ph type="title"/>
          </p:nvPr>
        </p:nvSpPr>
        <p:spPr>
          <a:xfrm>
            <a:off x="421425" y="1462725"/>
            <a:ext cx="8520600" cy="1558500"/>
          </a:xfrm>
          <a:prstGeom prst="rect">
            <a:avLst/>
          </a:prstGeom>
        </p:spPr>
        <p:txBody>
          <a:bodyPr anchorCtr="0" anchor="t" bIns="91425" lIns="91425" rIns="91425" tIns="91425">
            <a:noAutofit/>
          </a:bodyPr>
          <a:lstStyle/>
          <a:p>
            <a:pPr lvl="0" rtl="0">
              <a:spcBef>
                <a:spcPts val="0"/>
              </a:spcBef>
              <a:buNone/>
            </a:pPr>
            <a:r>
              <a:rPr lang="en-GB"/>
              <a:t>             </a:t>
            </a:r>
          </a:p>
          <a:p>
            <a:pPr lvl="0" rtl="0">
              <a:spcBef>
                <a:spcPts val="0"/>
              </a:spcBef>
              <a:buNone/>
            </a:pPr>
            <a:r>
              <a:rPr lang="en-GB" sz="4800"/>
              <a:t>    HDFS Read Operation</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pic>
        <p:nvPicPr>
          <p:cNvPr descr="hdfs_read.png" id="145" name="Shape 145"/>
          <p:cNvPicPr preferRelativeResize="0"/>
          <p:nvPr/>
        </p:nvPicPr>
        <p:blipFill>
          <a:blip r:embed="rId3">
            <a:alphaModFix/>
          </a:blip>
          <a:stretch>
            <a:fillRect/>
          </a:stretch>
        </p:blipFill>
        <p:spPr>
          <a:xfrm>
            <a:off x="1514475" y="414337"/>
            <a:ext cx="6115050" cy="43148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Shape 150"/>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GB"/>
              <a:t>Steps</a:t>
            </a:r>
          </a:p>
        </p:txBody>
      </p:sp>
      <p:sp>
        <p:nvSpPr>
          <p:cNvPr id="151" name="Shape 151"/>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buNone/>
            </a:pPr>
            <a:r>
              <a:rPr lang="en-GB" sz="3600" u="sng">
                <a:solidFill>
                  <a:srgbClr val="0000FF"/>
                </a:solidFill>
                <a:hlinkClick r:id="rId3"/>
              </a:rPr>
              <a:t>Steps for hdfs read</a:t>
            </a: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pic>
        <p:nvPicPr>
          <p:cNvPr descr="Name-Node.PNG" id="156" name="Shape 156"/>
          <p:cNvPicPr preferRelativeResize="0"/>
          <p:nvPr/>
        </p:nvPicPr>
        <p:blipFill>
          <a:blip r:embed="rId3">
            <a:alphaModFix/>
          </a:blip>
          <a:stretch>
            <a:fillRect/>
          </a:stretch>
        </p:blipFill>
        <p:spPr>
          <a:xfrm>
            <a:off x="1188118" y="0"/>
            <a:ext cx="6767763" cy="51435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Shape 59"/>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GB" sz="3000"/>
              <a:t>Outline</a:t>
            </a:r>
          </a:p>
        </p:txBody>
      </p:sp>
      <p:sp>
        <p:nvSpPr>
          <p:cNvPr id="60" name="Shape 60"/>
          <p:cNvSpPr txBox="1"/>
          <p:nvPr>
            <p:ph idx="1" type="body"/>
          </p:nvPr>
        </p:nvSpPr>
        <p:spPr>
          <a:xfrm>
            <a:off x="311700" y="1000075"/>
            <a:ext cx="8520600" cy="3416400"/>
          </a:xfrm>
          <a:prstGeom prst="rect">
            <a:avLst/>
          </a:prstGeom>
        </p:spPr>
        <p:txBody>
          <a:bodyPr anchorCtr="0" anchor="t" bIns="91425" lIns="91425" rIns="91425" tIns="91425">
            <a:noAutofit/>
          </a:bodyPr>
          <a:lstStyle/>
          <a:p>
            <a:pPr indent="-228600" lvl="0" marL="457200" rtl="0">
              <a:lnSpc>
                <a:spcPct val="90000"/>
              </a:lnSpc>
              <a:spcBef>
                <a:spcPts val="1000"/>
              </a:spcBef>
              <a:spcAft>
                <a:spcPts val="0"/>
              </a:spcAft>
              <a:buClr>
                <a:schemeClr val="dk1"/>
              </a:buClr>
              <a:buFont typeface="Calibri"/>
            </a:pPr>
            <a:r>
              <a:rPr lang="en-GB">
                <a:solidFill>
                  <a:schemeClr val="dk1"/>
                </a:solidFill>
                <a:latin typeface="Calibri"/>
                <a:ea typeface="Calibri"/>
                <a:cs typeface="Calibri"/>
                <a:sym typeface="Calibri"/>
              </a:rPr>
              <a:t>RDBMS Problems</a:t>
            </a:r>
          </a:p>
          <a:p>
            <a:pPr indent="-228600" lvl="0" marL="457200" rtl="0">
              <a:lnSpc>
                <a:spcPct val="90000"/>
              </a:lnSpc>
              <a:spcBef>
                <a:spcPts val="1000"/>
              </a:spcBef>
              <a:spcAft>
                <a:spcPts val="0"/>
              </a:spcAft>
              <a:buClr>
                <a:schemeClr val="dk1"/>
              </a:buClr>
              <a:buFont typeface="Calibri"/>
            </a:pPr>
            <a:r>
              <a:rPr lang="en-GB">
                <a:solidFill>
                  <a:schemeClr val="dk1"/>
                </a:solidFill>
                <a:latin typeface="Calibri"/>
                <a:ea typeface="Calibri"/>
                <a:cs typeface="Calibri"/>
                <a:sym typeface="Calibri"/>
              </a:rPr>
              <a:t>Distributed File System…</a:t>
            </a:r>
          </a:p>
          <a:p>
            <a:pPr indent="-228600" lvl="0" marL="457200" rtl="0">
              <a:lnSpc>
                <a:spcPct val="90000"/>
              </a:lnSpc>
              <a:spcBef>
                <a:spcPts val="1000"/>
              </a:spcBef>
              <a:spcAft>
                <a:spcPts val="0"/>
              </a:spcAft>
              <a:buClr>
                <a:schemeClr val="dk1"/>
              </a:buClr>
              <a:buFont typeface="Calibri"/>
            </a:pPr>
            <a:r>
              <a:rPr lang="en-GB">
                <a:solidFill>
                  <a:schemeClr val="dk1"/>
                </a:solidFill>
                <a:latin typeface="Calibri"/>
                <a:ea typeface="Calibri"/>
                <a:cs typeface="Calibri"/>
                <a:sym typeface="Calibri"/>
              </a:rPr>
              <a:t>Tradeoffs of DFS</a:t>
            </a:r>
          </a:p>
          <a:p>
            <a:pPr indent="-228600" lvl="0" marL="457200" rtl="0">
              <a:lnSpc>
                <a:spcPct val="90000"/>
              </a:lnSpc>
              <a:spcBef>
                <a:spcPts val="1000"/>
              </a:spcBef>
              <a:spcAft>
                <a:spcPts val="0"/>
              </a:spcAft>
              <a:buClr>
                <a:schemeClr val="dk1"/>
              </a:buClr>
              <a:buFont typeface="Calibri"/>
            </a:pPr>
            <a:r>
              <a:rPr lang="en-GB">
                <a:solidFill>
                  <a:schemeClr val="dk1"/>
                </a:solidFill>
                <a:latin typeface="Calibri"/>
                <a:ea typeface="Calibri"/>
                <a:cs typeface="Calibri"/>
                <a:sym typeface="Calibri"/>
              </a:rPr>
              <a:t>HDFS Architecture</a:t>
            </a:r>
          </a:p>
          <a:p>
            <a:pPr indent="-228600" lvl="0" marL="457200" rtl="0">
              <a:lnSpc>
                <a:spcPct val="90000"/>
              </a:lnSpc>
              <a:spcBef>
                <a:spcPts val="1000"/>
              </a:spcBef>
              <a:spcAft>
                <a:spcPts val="0"/>
              </a:spcAft>
              <a:buClr>
                <a:schemeClr val="dk1"/>
              </a:buClr>
              <a:buFont typeface="Calibri"/>
            </a:pPr>
            <a:r>
              <a:rPr lang="en-GB">
                <a:solidFill>
                  <a:schemeClr val="dk1"/>
                </a:solidFill>
                <a:latin typeface="Calibri"/>
                <a:ea typeface="Calibri"/>
                <a:cs typeface="Calibri"/>
                <a:sym typeface="Calibri"/>
              </a:rPr>
              <a:t>YARN Overview</a:t>
            </a:r>
          </a:p>
          <a:p>
            <a:pPr indent="-228600" lvl="0" marL="457200" rtl="0">
              <a:lnSpc>
                <a:spcPct val="90000"/>
              </a:lnSpc>
              <a:spcBef>
                <a:spcPts val="1000"/>
              </a:spcBef>
              <a:spcAft>
                <a:spcPts val="0"/>
              </a:spcAft>
              <a:buClr>
                <a:schemeClr val="dk1"/>
              </a:buClr>
              <a:buFont typeface="Calibri"/>
            </a:pPr>
            <a:r>
              <a:rPr lang="en-GB">
                <a:solidFill>
                  <a:schemeClr val="dk1"/>
                </a:solidFill>
                <a:latin typeface="Calibri"/>
                <a:ea typeface="Calibri"/>
                <a:cs typeface="Calibri"/>
                <a:sym typeface="Calibri"/>
              </a:rPr>
              <a:t>Hands-On</a:t>
            </a:r>
          </a:p>
          <a:p>
            <a:pPr indent="-228600" lvl="0" marL="457200" rtl="0">
              <a:lnSpc>
                <a:spcPct val="90000"/>
              </a:lnSpc>
              <a:spcBef>
                <a:spcPts val="1000"/>
              </a:spcBef>
              <a:spcAft>
                <a:spcPts val="0"/>
              </a:spcAft>
              <a:buClr>
                <a:schemeClr val="dk1"/>
              </a:buClr>
              <a:buFont typeface="Calibri"/>
            </a:pPr>
            <a:r>
              <a:rPr lang="en-GB">
                <a:solidFill>
                  <a:schemeClr val="dk1"/>
                </a:solidFill>
                <a:latin typeface="Calibri"/>
                <a:ea typeface="Calibri"/>
                <a:cs typeface="Calibri"/>
                <a:sym typeface="Calibri"/>
              </a:rPr>
              <a:t>Map Reduce Framework</a:t>
            </a:r>
          </a:p>
          <a:p>
            <a:pPr indent="-228600" lvl="0" marL="457200" rtl="0">
              <a:lnSpc>
                <a:spcPct val="90000"/>
              </a:lnSpc>
              <a:spcBef>
                <a:spcPts val="1000"/>
              </a:spcBef>
              <a:spcAft>
                <a:spcPts val="0"/>
              </a:spcAft>
              <a:buClr>
                <a:schemeClr val="dk1"/>
              </a:buClr>
              <a:buFont typeface="Calibri"/>
            </a:pPr>
            <a:r>
              <a:rPr lang="en-GB">
                <a:solidFill>
                  <a:schemeClr val="dk1"/>
                </a:solidFill>
                <a:latin typeface="Calibri"/>
                <a:ea typeface="Calibri"/>
                <a:cs typeface="Calibri"/>
                <a:sym typeface="Calibri"/>
              </a:rPr>
              <a:t>Hands-On -- 2</a:t>
            </a: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Shape 161"/>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GB"/>
              <a:t>HDFS Blocks</a:t>
            </a:r>
          </a:p>
        </p:txBody>
      </p:sp>
      <p:sp>
        <p:nvSpPr>
          <p:cNvPr id="162" name="Shape 162"/>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buClr>
                <a:srgbClr val="000000"/>
              </a:buClr>
            </a:pPr>
            <a:r>
              <a:rPr lang="en-GB">
                <a:solidFill>
                  <a:srgbClr val="000000"/>
                </a:solidFill>
                <a:highlight>
                  <a:srgbClr val="FFFFFF"/>
                </a:highlight>
              </a:rPr>
              <a:t>Hadoop distributed file system also stores the data in terms of blocks. However the block size in HDFS is very large. </a:t>
            </a:r>
          </a:p>
          <a:p>
            <a:pPr indent="-228600" lvl="0" marL="457200" rtl="0">
              <a:spcBef>
                <a:spcPts val="0"/>
              </a:spcBef>
              <a:buClr>
                <a:srgbClr val="000000"/>
              </a:buClr>
            </a:pPr>
            <a:r>
              <a:rPr lang="en-GB">
                <a:solidFill>
                  <a:srgbClr val="000000"/>
                </a:solidFill>
                <a:highlight>
                  <a:srgbClr val="FFFFFF"/>
                </a:highlight>
              </a:rPr>
              <a:t>The default size of HDFS block is 64MB. The files are split into 64MB blocks and then stored into the hadoop filesystem. </a:t>
            </a: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pic>
        <p:nvPicPr>
          <p:cNvPr descr="blocks.jpg" id="167" name="Shape 167"/>
          <p:cNvPicPr preferRelativeResize="0"/>
          <p:nvPr/>
        </p:nvPicPr>
        <p:blipFill>
          <a:blip r:embed="rId3">
            <a:alphaModFix/>
          </a:blip>
          <a:stretch>
            <a:fillRect/>
          </a:stretch>
        </p:blipFill>
        <p:spPr>
          <a:xfrm>
            <a:off x="1533525" y="290512"/>
            <a:ext cx="6076950" cy="45624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Shape 172"/>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GB"/>
              <a:t>HDFS commands</a:t>
            </a:r>
          </a:p>
        </p:txBody>
      </p:sp>
      <p:sp>
        <p:nvSpPr>
          <p:cNvPr id="173" name="Shape 173"/>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buClr>
                <a:srgbClr val="000000"/>
              </a:buClr>
            </a:pPr>
            <a:r>
              <a:rPr lang="en-GB">
                <a:solidFill>
                  <a:srgbClr val="000000"/>
                </a:solidFill>
              </a:rPr>
              <a:t>hadoop fs -ls &lt;filepath&gt;</a:t>
            </a:r>
          </a:p>
          <a:p>
            <a:pPr indent="-228600" lvl="0" marL="457200" rtl="0">
              <a:spcBef>
                <a:spcPts val="0"/>
              </a:spcBef>
              <a:buClr>
                <a:srgbClr val="000000"/>
              </a:buClr>
            </a:pPr>
            <a:r>
              <a:rPr lang="en-GB">
                <a:solidFill>
                  <a:srgbClr val="000000"/>
                </a:solidFill>
              </a:rPr>
              <a:t>hadoop fs -cat &lt;filepath&gt;</a:t>
            </a:r>
          </a:p>
          <a:p>
            <a:pPr indent="-228600" lvl="0" marL="457200" rtl="0">
              <a:spcBef>
                <a:spcPts val="0"/>
              </a:spcBef>
              <a:buClr>
                <a:srgbClr val="000000"/>
              </a:buClr>
            </a:pPr>
            <a:r>
              <a:rPr lang="en-GB">
                <a:solidFill>
                  <a:srgbClr val="000000"/>
                </a:solidFill>
              </a:rPr>
              <a:t>hadoop fs -du -h &lt;filepath&gt;</a:t>
            </a:r>
          </a:p>
          <a:p>
            <a:pPr indent="-228600" lvl="0" marL="457200" rtl="0">
              <a:spcBef>
                <a:spcPts val="0"/>
              </a:spcBef>
              <a:buClr>
                <a:srgbClr val="000000"/>
              </a:buClr>
            </a:pPr>
            <a:r>
              <a:rPr lang="en-GB">
                <a:solidFill>
                  <a:srgbClr val="000000"/>
                </a:solidFill>
              </a:rPr>
              <a:t>hadoop fs -du -s -h &lt;filepath&gt;</a:t>
            </a:r>
          </a:p>
          <a:p>
            <a:pPr indent="-228600" lvl="0" marL="457200" rtl="0">
              <a:spcBef>
                <a:spcPts val="0"/>
              </a:spcBef>
              <a:buClr>
                <a:srgbClr val="000000"/>
              </a:buClr>
            </a:pPr>
            <a:r>
              <a:rPr lang="en-GB">
                <a:solidFill>
                  <a:srgbClr val="000000"/>
                </a:solidFill>
              </a:rPr>
              <a:t>hadoop fs -copyFromLocal &lt;localsrc&gt; &lt;hdfs_path&gt;</a:t>
            </a:r>
          </a:p>
          <a:p>
            <a:pPr indent="-228600" lvl="0" marL="457200" rtl="0">
              <a:spcBef>
                <a:spcPts val="0"/>
              </a:spcBef>
              <a:buClr>
                <a:srgbClr val="000000"/>
              </a:buClr>
            </a:pPr>
            <a:r>
              <a:rPr lang="en-GB">
                <a:solidFill>
                  <a:srgbClr val="000000"/>
                </a:solidFill>
              </a:rPr>
              <a:t>hadoop fs -copyToLocal &lt;hdfs_path&gt; &lt;local_path&gt;</a:t>
            </a:r>
          </a:p>
          <a:p>
            <a:pPr indent="-228600" lvl="0" marL="457200" rtl="0">
              <a:spcBef>
                <a:spcPts val="0"/>
              </a:spcBef>
              <a:buClr>
                <a:srgbClr val="000000"/>
              </a:buClr>
            </a:pPr>
            <a:r>
              <a:rPr lang="en-GB">
                <a:solidFill>
                  <a:srgbClr val="000000"/>
                </a:solidFill>
              </a:rPr>
              <a:t>hadoop fs -mkdir &lt;dir_path&gt;</a:t>
            </a:r>
          </a:p>
          <a:p>
            <a:pPr indent="-228600" lvl="0" marL="457200" rtl="0">
              <a:spcBef>
                <a:spcPts val="0"/>
              </a:spcBef>
              <a:buClr>
                <a:srgbClr val="000000"/>
              </a:buClr>
            </a:pPr>
            <a:r>
              <a:rPr lang="en-GB">
                <a:solidFill>
                  <a:srgbClr val="000000"/>
                </a:solidFill>
              </a:rPr>
              <a:t>hadoop fs -touchz &lt;filepath&gt;</a:t>
            </a:r>
          </a:p>
          <a:p>
            <a:pPr lvl="0">
              <a:spcBef>
                <a:spcPts val="0"/>
              </a:spcBef>
              <a:buClr>
                <a:schemeClr val="dk1"/>
              </a:buClr>
              <a:buSzPct val="61111"/>
              <a:buFont typeface="Arial"/>
              <a:buNone/>
            </a:pPr>
            <a:r>
              <a:t/>
            </a:r>
            <a:endParaRPr>
              <a:solidFill>
                <a:srgbClr val="000000"/>
              </a:solidFill>
            </a:endParaRPr>
          </a:p>
          <a:p>
            <a:pPr lvl="0">
              <a:spcBef>
                <a:spcPts val="0"/>
              </a:spcBef>
              <a:buNone/>
            </a:pPr>
            <a:r>
              <a:t/>
            </a:r>
            <a:endParaRPr>
              <a:solidFill>
                <a:srgbClr val="000000"/>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Shape 178"/>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GB"/>
              <a:t>Problem Statement 1</a:t>
            </a:r>
          </a:p>
        </p:txBody>
      </p:sp>
      <p:sp>
        <p:nvSpPr>
          <p:cNvPr id="179" name="Shape 179"/>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381000" lvl="0" marL="457200" rtl="0">
              <a:spcBef>
                <a:spcPts val="0"/>
              </a:spcBef>
              <a:buClr>
                <a:srgbClr val="000000"/>
              </a:buClr>
              <a:buSzPct val="100000"/>
            </a:pPr>
            <a:r>
              <a:rPr lang="en-GB" sz="2400">
                <a:solidFill>
                  <a:srgbClr val="000000"/>
                </a:solidFill>
              </a:rPr>
              <a:t>Write a program to count the number of </a:t>
            </a:r>
            <a:r>
              <a:rPr lang="en-GB" sz="2400">
                <a:solidFill>
                  <a:srgbClr val="000000"/>
                </a:solidFill>
              </a:rPr>
              <a:t>occurrences</a:t>
            </a:r>
            <a:r>
              <a:rPr lang="en-GB" sz="2400">
                <a:solidFill>
                  <a:srgbClr val="000000"/>
                </a:solidFill>
              </a:rPr>
              <a:t> of each word in the file</a:t>
            </a: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Shape 184"/>
          <p:cNvSpPr txBox="1"/>
          <p:nvPr>
            <p:ph type="title"/>
          </p:nvPr>
        </p:nvSpPr>
        <p:spPr>
          <a:xfrm>
            <a:off x="467550" y="2099575"/>
            <a:ext cx="8520600" cy="572700"/>
          </a:xfrm>
          <a:prstGeom prst="rect">
            <a:avLst/>
          </a:prstGeom>
        </p:spPr>
        <p:txBody>
          <a:bodyPr anchorCtr="0" anchor="t" bIns="91425" lIns="91425" rIns="91425" tIns="91425">
            <a:noAutofit/>
          </a:bodyPr>
          <a:lstStyle/>
          <a:p>
            <a:pPr lvl="0" rtl="0">
              <a:spcBef>
                <a:spcPts val="0"/>
              </a:spcBef>
              <a:buNone/>
            </a:pPr>
            <a:r>
              <a:rPr lang="en-GB"/>
              <a:t>                              MAP REDUCE</a:t>
            </a: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Shape 189"/>
          <p:cNvSpPr txBox="1"/>
          <p:nvPr>
            <p:ph type="title"/>
          </p:nvPr>
        </p:nvSpPr>
        <p:spPr>
          <a:xfrm>
            <a:off x="311700" y="445025"/>
            <a:ext cx="8520600" cy="572700"/>
          </a:xfrm>
          <a:prstGeom prst="rect">
            <a:avLst/>
          </a:prstGeom>
        </p:spPr>
        <p:txBody>
          <a:bodyPr anchorCtr="0" anchor="t" bIns="91425" lIns="91425" rIns="91425" tIns="91425">
            <a:noAutofit/>
          </a:bodyPr>
          <a:lstStyle/>
          <a:p>
            <a:pPr indent="0" lvl="0" marL="0" marR="0" rtl="0" algn="l">
              <a:lnSpc>
                <a:spcPct val="100000"/>
              </a:lnSpc>
              <a:spcBef>
                <a:spcPts val="0"/>
              </a:spcBef>
              <a:spcAft>
                <a:spcPts val="0"/>
              </a:spcAft>
              <a:buNone/>
            </a:pPr>
            <a:r>
              <a:rPr lang="en-GB" sz="3000"/>
              <a:t>Map Reduce Framework</a:t>
            </a:r>
          </a:p>
        </p:txBody>
      </p:sp>
      <p:sp>
        <p:nvSpPr>
          <p:cNvPr id="190" name="Shape 190"/>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381000" lvl="0" marL="457200" rtl="0">
              <a:spcBef>
                <a:spcPts val="400"/>
              </a:spcBef>
              <a:spcAft>
                <a:spcPts val="0"/>
              </a:spcAft>
              <a:buSzPct val="100000"/>
            </a:pPr>
            <a:r>
              <a:rPr lang="en-GB" sz="2400">
                <a:solidFill>
                  <a:schemeClr val="dk1"/>
                </a:solidFill>
              </a:rPr>
              <a:t>framework for easily writing applications which process vast amounts of data (multi-terabyte data-sets) in-parallel on large clusters (thousands of nodes) of commodity hardware in a reliable, fault-tolerant manner</a:t>
            </a:r>
          </a:p>
          <a:p>
            <a:pPr lvl="0" rtl="0">
              <a:spcBef>
                <a:spcPts val="400"/>
              </a:spcBef>
              <a:spcAft>
                <a:spcPts val="0"/>
              </a:spcAft>
              <a:buNone/>
            </a:pPr>
            <a:r>
              <a:t/>
            </a:r>
            <a:endParaRPr sz="2400">
              <a:solidFill>
                <a:schemeClr val="dk1"/>
              </a:solidFill>
            </a:endParaRPr>
          </a:p>
          <a:p>
            <a:pPr indent="-381000" lvl="0" marL="457200" rtl="0">
              <a:spcBef>
                <a:spcPts val="400"/>
              </a:spcBef>
              <a:spcAft>
                <a:spcPts val="0"/>
              </a:spcAft>
              <a:buSzPct val="100000"/>
            </a:pPr>
            <a:r>
              <a:rPr lang="en-GB" sz="2400">
                <a:solidFill>
                  <a:schemeClr val="dk1"/>
                </a:solidFill>
              </a:rPr>
              <a:t>A method for distributing computation across multiple nodes</a:t>
            </a:r>
          </a:p>
          <a:p>
            <a:pPr lvl="0" rtl="0">
              <a:spcBef>
                <a:spcPts val="400"/>
              </a:spcBef>
              <a:spcAft>
                <a:spcPts val="0"/>
              </a:spcAft>
              <a:buNone/>
            </a:pPr>
            <a:r>
              <a:t/>
            </a:r>
            <a:endParaRPr sz="24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sp>
        <p:nvSpPr>
          <p:cNvPr id="195" name="Shape 195"/>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381000" lvl="0" marL="457200" rtl="0">
              <a:spcBef>
                <a:spcPts val="400"/>
              </a:spcBef>
              <a:spcAft>
                <a:spcPts val="0"/>
              </a:spcAft>
              <a:buClr>
                <a:srgbClr val="000000"/>
              </a:buClr>
              <a:buSzPct val="100000"/>
            </a:pPr>
            <a:r>
              <a:rPr lang="en-GB" sz="2400">
                <a:solidFill>
                  <a:srgbClr val="000000"/>
                </a:solidFill>
              </a:rPr>
              <a:t>Each node processes the data that is stored at that node</a:t>
            </a:r>
          </a:p>
          <a:p>
            <a:pPr lvl="0" rtl="0">
              <a:spcBef>
                <a:spcPts val="400"/>
              </a:spcBef>
              <a:spcAft>
                <a:spcPts val="0"/>
              </a:spcAft>
              <a:buNone/>
            </a:pPr>
            <a:r>
              <a:t/>
            </a:r>
            <a:endParaRPr sz="2400">
              <a:solidFill>
                <a:srgbClr val="000000"/>
              </a:solidFill>
            </a:endParaRPr>
          </a:p>
          <a:p>
            <a:pPr indent="-381000" lvl="0" marL="457200" rtl="0">
              <a:spcBef>
                <a:spcPts val="400"/>
              </a:spcBef>
              <a:spcAft>
                <a:spcPts val="0"/>
              </a:spcAft>
              <a:buClr>
                <a:srgbClr val="000000"/>
              </a:buClr>
              <a:buSzPct val="100000"/>
            </a:pPr>
            <a:r>
              <a:rPr lang="en-GB" sz="2400">
                <a:solidFill>
                  <a:srgbClr val="000000"/>
                </a:solidFill>
              </a:rPr>
              <a:t>Consists of two main phases</a:t>
            </a:r>
          </a:p>
          <a:p>
            <a:pPr indent="-381000" lvl="1" marL="914400" rtl="0">
              <a:spcBef>
                <a:spcPts val="400"/>
              </a:spcBef>
              <a:spcAft>
                <a:spcPts val="0"/>
              </a:spcAft>
              <a:buClr>
                <a:srgbClr val="000000"/>
              </a:buClr>
              <a:buSzPct val="100000"/>
            </a:pPr>
            <a:r>
              <a:rPr lang="en-GB" sz="2400">
                <a:solidFill>
                  <a:srgbClr val="000000"/>
                </a:solidFill>
              </a:rPr>
              <a:t>Map</a:t>
            </a:r>
          </a:p>
          <a:p>
            <a:pPr indent="-381000" lvl="1" marL="914400" rtl="0">
              <a:spcBef>
                <a:spcPts val="400"/>
              </a:spcBef>
              <a:spcAft>
                <a:spcPts val="0"/>
              </a:spcAft>
              <a:buClr>
                <a:srgbClr val="000000"/>
              </a:buClr>
              <a:buSzPct val="100000"/>
            </a:pPr>
            <a:r>
              <a:rPr lang="en-GB" sz="2400">
                <a:solidFill>
                  <a:srgbClr val="000000"/>
                </a:solidFill>
              </a:rPr>
              <a:t>Reduce</a:t>
            </a:r>
          </a:p>
          <a:p>
            <a:pPr lvl="0" rtl="0">
              <a:spcBef>
                <a:spcPts val="400"/>
              </a:spcBef>
              <a:spcAft>
                <a:spcPts val="0"/>
              </a:spcAft>
              <a:buNone/>
            </a:pPr>
            <a:r>
              <a:t/>
            </a:r>
            <a:endParaRPr sz="2400">
              <a:solidFill>
                <a:schemeClr val="dk1"/>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sp>
        <p:nvSpPr>
          <p:cNvPr id="200" name="Shape 200"/>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GB"/>
              <a:t>Map Function</a:t>
            </a:r>
          </a:p>
        </p:txBody>
      </p:sp>
      <p:sp>
        <p:nvSpPr>
          <p:cNvPr id="201" name="Shape 201"/>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381000" lvl="0" marL="457200" rtl="0">
              <a:spcBef>
                <a:spcPts val="400"/>
              </a:spcBef>
              <a:spcAft>
                <a:spcPts val="0"/>
              </a:spcAft>
              <a:buClr>
                <a:schemeClr val="dk1"/>
              </a:buClr>
              <a:buSzPct val="100000"/>
            </a:pPr>
            <a:r>
              <a:rPr lang="en-GB" sz="2400">
                <a:solidFill>
                  <a:schemeClr val="dk1"/>
                </a:solidFill>
              </a:rPr>
              <a:t>Reads data and breaks into key-value pairs</a:t>
            </a:r>
          </a:p>
          <a:p>
            <a:pPr lvl="0" rtl="0">
              <a:spcBef>
                <a:spcPts val="300"/>
              </a:spcBef>
              <a:spcAft>
                <a:spcPts val="0"/>
              </a:spcAft>
              <a:buNone/>
            </a:pPr>
            <a:r>
              <a:t/>
            </a:r>
            <a:endParaRPr sz="2400">
              <a:solidFill>
                <a:schemeClr val="dk1"/>
              </a:solidFill>
            </a:endParaRPr>
          </a:p>
          <a:p>
            <a:pPr indent="-381000" lvl="0" marL="457200" rtl="0">
              <a:spcBef>
                <a:spcPts val="300"/>
              </a:spcBef>
              <a:spcAft>
                <a:spcPts val="0"/>
              </a:spcAft>
              <a:buClr>
                <a:schemeClr val="dk1"/>
              </a:buClr>
              <a:buSzPct val="100000"/>
            </a:pPr>
            <a:r>
              <a:rPr lang="en-GB" sz="2400">
                <a:solidFill>
                  <a:schemeClr val="dk1"/>
                </a:solidFill>
              </a:rPr>
              <a:t>Outputs zero or more key/value pairs</a:t>
            </a: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sp>
        <p:nvSpPr>
          <p:cNvPr id="206" name="Shape 206"/>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GB"/>
              <a:t>Shuffle and Sort</a:t>
            </a:r>
          </a:p>
        </p:txBody>
      </p:sp>
      <p:sp>
        <p:nvSpPr>
          <p:cNvPr id="207" name="Shape 207"/>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381000" lvl="0" marL="457200" rtl="0">
              <a:spcBef>
                <a:spcPts val="400"/>
              </a:spcBef>
              <a:spcAft>
                <a:spcPts val="0"/>
              </a:spcAft>
              <a:buClr>
                <a:schemeClr val="dk1"/>
              </a:buClr>
              <a:buSzPct val="100000"/>
            </a:pPr>
            <a:r>
              <a:rPr lang="en-GB" sz="2400">
                <a:solidFill>
                  <a:schemeClr val="dk1"/>
                </a:solidFill>
              </a:rPr>
              <a:t>Output from the mapper is sorted by key</a:t>
            </a:r>
          </a:p>
          <a:p>
            <a:pPr lvl="0" rtl="0">
              <a:spcBef>
                <a:spcPts val="400"/>
              </a:spcBef>
              <a:spcAft>
                <a:spcPts val="0"/>
              </a:spcAft>
              <a:buNone/>
            </a:pPr>
            <a:r>
              <a:t/>
            </a:r>
            <a:endParaRPr sz="2400">
              <a:solidFill>
                <a:schemeClr val="dk1"/>
              </a:solidFill>
            </a:endParaRPr>
          </a:p>
          <a:p>
            <a:pPr indent="-381000" lvl="0" marL="457200" rtl="0">
              <a:spcBef>
                <a:spcPts val="400"/>
              </a:spcBef>
              <a:spcAft>
                <a:spcPts val="0"/>
              </a:spcAft>
              <a:buClr>
                <a:schemeClr val="dk1"/>
              </a:buClr>
              <a:buSzPct val="100000"/>
            </a:pPr>
            <a:r>
              <a:rPr lang="en-GB" sz="2400">
                <a:solidFill>
                  <a:schemeClr val="dk1"/>
                </a:solidFill>
              </a:rPr>
              <a:t>All values with the same key are guaranteed to go to the same machine</a:t>
            </a: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1" name="Shape 211"/>
        <p:cNvGrpSpPr/>
        <p:nvPr/>
      </p:nvGrpSpPr>
      <p:grpSpPr>
        <a:xfrm>
          <a:off x="0" y="0"/>
          <a:ext cx="0" cy="0"/>
          <a:chOff x="0" y="0"/>
          <a:chExt cx="0" cy="0"/>
        </a:xfrm>
      </p:grpSpPr>
      <p:sp>
        <p:nvSpPr>
          <p:cNvPr id="212" name="Shape 212"/>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GB"/>
              <a:t>Reduce Function</a:t>
            </a:r>
          </a:p>
        </p:txBody>
      </p:sp>
      <p:sp>
        <p:nvSpPr>
          <p:cNvPr id="213" name="Shape 213"/>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381000" lvl="0" marL="457200" rtl="0">
              <a:spcBef>
                <a:spcPts val="400"/>
              </a:spcBef>
              <a:spcAft>
                <a:spcPts val="0"/>
              </a:spcAft>
              <a:buSzPct val="100000"/>
            </a:pPr>
            <a:r>
              <a:rPr lang="en-GB" sz="2400">
                <a:solidFill>
                  <a:schemeClr val="dk1"/>
                </a:solidFill>
              </a:rPr>
              <a:t>Called once for each unique key</a:t>
            </a:r>
          </a:p>
          <a:p>
            <a:pPr lvl="0" rtl="0">
              <a:spcBef>
                <a:spcPts val="400"/>
              </a:spcBef>
              <a:spcAft>
                <a:spcPts val="0"/>
              </a:spcAft>
              <a:buNone/>
            </a:pPr>
            <a:r>
              <a:t/>
            </a:r>
            <a:endParaRPr sz="2400">
              <a:solidFill>
                <a:schemeClr val="dk1"/>
              </a:solidFill>
            </a:endParaRPr>
          </a:p>
          <a:p>
            <a:pPr indent="-381000" lvl="0" marL="457200" rtl="0">
              <a:spcBef>
                <a:spcPts val="400"/>
              </a:spcBef>
              <a:spcAft>
                <a:spcPts val="0"/>
              </a:spcAft>
              <a:buSzPct val="100000"/>
            </a:pPr>
            <a:r>
              <a:rPr lang="en-GB" sz="2400">
                <a:solidFill>
                  <a:schemeClr val="dk1"/>
                </a:solidFill>
              </a:rPr>
              <a:t>Gets a list of all values associated with a key as input</a:t>
            </a:r>
          </a:p>
          <a:p>
            <a:pPr lvl="0" rtl="0">
              <a:spcBef>
                <a:spcPts val="400"/>
              </a:spcBef>
              <a:spcAft>
                <a:spcPts val="0"/>
              </a:spcAft>
              <a:buNone/>
            </a:pPr>
            <a:r>
              <a:t/>
            </a:r>
            <a:endParaRPr sz="2400">
              <a:solidFill>
                <a:schemeClr val="dk1"/>
              </a:solidFill>
            </a:endParaRPr>
          </a:p>
          <a:p>
            <a:pPr indent="-381000" lvl="0" marL="457200" rtl="0">
              <a:spcBef>
                <a:spcPts val="400"/>
              </a:spcBef>
              <a:spcAft>
                <a:spcPts val="0"/>
              </a:spcAft>
              <a:buSzPct val="100000"/>
            </a:pPr>
            <a:r>
              <a:rPr lang="en-GB" sz="2400">
                <a:solidFill>
                  <a:schemeClr val="dk1"/>
                </a:solidFill>
              </a:rPr>
              <a:t>The reducer outputs zero or more final key/value pairs</a:t>
            </a:r>
          </a:p>
          <a:p>
            <a:pPr indent="-381000" lvl="1" marL="914400" rtl="0">
              <a:spcBef>
                <a:spcPts val="300"/>
              </a:spcBef>
              <a:spcAft>
                <a:spcPts val="0"/>
              </a:spcAft>
              <a:buSzPct val="100000"/>
            </a:pPr>
            <a:r>
              <a:rPr lang="en-GB" sz="2400">
                <a:solidFill>
                  <a:schemeClr val="dk1"/>
                </a:solidFill>
              </a:rPr>
              <a:t>Usually just one output per input key</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Shape 65"/>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GB" sz="3000"/>
              <a:t>Traditional Databases… </a:t>
            </a:r>
          </a:p>
        </p:txBody>
      </p:sp>
      <p:sp>
        <p:nvSpPr>
          <p:cNvPr id="66" name="Shape 66"/>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lnSpc>
                <a:spcPct val="90000"/>
              </a:lnSpc>
              <a:spcBef>
                <a:spcPts val="1000"/>
              </a:spcBef>
              <a:spcAft>
                <a:spcPts val="0"/>
              </a:spcAft>
              <a:buClr>
                <a:schemeClr val="dk1"/>
              </a:buClr>
              <a:buFont typeface="Calibri"/>
              <a:buChar char="●"/>
            </a:pPr>
            <a:r>
              <a:rPr lang="en-GB">
                <a:solidFill>
                  <a:schemeClr val="dk1"/>
                </a:solidFill>
                <a:latin typeface="Calibri"/>
                <a:ea typeface="Calibri"/>
                <a:cs typeface="Calibri"/>
                <a:sym typeface="Calibri"/>
              </a:rPr>
              <a:t>Provides data to be stored in tables</a:t>
            </a:r>
          </a:p>
          <a:p>
            <a:pPr indent="-228600" lvl="0" marL="457200" rtl="0">
              <a:lnSpc>
                <a:spcPct val="90000"/>
              </a:lnSpc>
              <a:spcBef>
                <a:spcPts val="1000"/>
              </a:spcBef>
              <a:spcAft>
                <a:spcPts val="0"/>
              </a:spcAft>
              <a:buClr>
                <a:schemeClr val="dk1"/>
              </a:buClr>
              <a:buFont typeface="Calibri"/>
              <a:buChar char="●"/>
            </a:pPr>
            <a:r>
              <a:rPr lang="en-GB">
                <a:solidFill>
                  <a:schemeClr val="dk1"/>
                </a:solidFill>
                <a:latin typeface="Calibri"/>
                <a:ea typeface="Calibri"/>
                <a:cs typeface="Calibri"/>
                <a:sym typeface="Calibri"/>
              </a:rPr>
              <a:t>Persists data in the form of rows and columns</a:t>
            </a:r>
          </a:p>
          <a:p>
            <a:pPr indent="-228600" lvl="0" marL="457200" rtl="0">
              <a:lnSpc>
                <a:spcPct val="90000"/>
              </a:lnSpc>
              <a:spcBef>
                <a:spcPts val="1000"/>
              </a:spcBef>
              <a:spcAft>
                <a:spcPts val="0"/>
              </a:spcAft>
              <a:buClr>
                <a:schemeClr val="dk1"/>
              </a:buClr>
              <a:buFont typeface="Calibri"/>
              <a:buChar char="●"/>
            </a:pPr>
            <a:r>
              <a:rPr lang="en-GB">
                <a:solidFill>
                  <a:schemeClr val="dk1"/>
                </a:solidFill>
                <a:latin typeface="Calibri"/>
                <a:ea typeface="Calibri"/>
                <a:cs typeface="Calibri"/>
                <a:sym typeface="Calibri"/>
              </a:rPr>
              <a:t>Provides facility primary key, to uniquely identify the rows</a:t>
            </a:r>
          </a:p>
          <a:p>
            <a:pPr indent="-228600" lvl="0" marL="457200" rtl="0">
              <a:lnSpc>
                <a:spcPct val="90000"/>
              </a:lnSpc>
              <a:spcBef>
                <a:spcPts val="1000"/>
              </a:spcBef>
              <a:spcAft>
                <a:spcPts val="0"/>
              </a:spcAft>
              <a:buClr>
                <a:schemeClr val="dk1"/>
              </a:buClr>
              <a:buFont typeface="Calibri"/>
              <a:buChar char="●"/>
            </a:pPr>
            <a:r>
              <a:rPr lang="en-GB">
                <a:solidFill>
                  <a:schemeClr val="dk1"/>
                </a:solidFill>
                <a:latin typeface="Calibri"/>
                <a:ea typeface="Calibri"/>
                <a:cs typeface="Calibri"/>
                <a:sym typeface="Calibri"/>
              </a:rPr>
              <a:t>Creates indexes for quicker data retrieval</a:t>
            </a:r>
          </a:p>
          <a:p>
            <a:pPr indent="-228600" lvl="0" marL="457200" rtl="0">
              <a:lnSpc>
                <a:spcPct val="90000"/>
              </a:lnSpc>
              <a:spcBef>
                <a:spcPts val="1000"/>
              </a:spcBef>
              <a:spcAft>
                <a:spcPts val="0"/>
              </a:spcAft>
              <a:buClr>
                <a:schemeClr val="dk1"/>
              </a:buClr>
              <a:buFont typeface="Calibri"/>
              <a:buChar char="●"/>
            </a:pPr>
            <a:r>
              <a:rPr lang="en-GB">
                <a:solidFill>
                  <a:schemeClr val="dk1"/>
                </a:solidFill>
                <a:latin typeface="Calibri"/>
                <a:ea typeface="Calibri"/>
                <a:cs typeface="Calibri"/>
                <a:sym typeface="Calibri"/>
              </a:rPr>
              <a:t>Sharing a common column in two or more tables(primary key and foreign key)</a:t>
            </a:r>
          </a:p>
          <a:p>
            <a:pPr indent="-228600" lvl="0" marL="457200" rtl="0">
              <a:lnSpc>
                <a:spcPct val="90000"/>
              </a:lnSpc>
              <a:spcBef>
                <a:spcPts val="1000"/>
              </a:spcBef>
              <a:spcAft>
                <a:spcPts val="0"/>
              </a:spcAft>
              <a:buClr>
                <a:schemeClr val="dk1"/>
              </a:buClr>
              <a:buFont typeface="Calibri"/>
              <a:buChar char="●"/>
            </a:pPr>
            <a:r>
              <a:rPr lang="en-GB">
                <a:solidFill>
                  <a:schemeClr val="dk1"/>
                </a:solidFill>
                <a:latin typeface="Calibri"/>
                <a:ea typeface="Calibri"/>
                <a:cs typeface="Calibri"/>
                <a:sym typeface="Calibri"/>
              </a:rPr>
              <a:t>Provides multi user accessibility that can be controlled by individual users.</a:t>
            </a: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7" name="Shape 217"/>
        <p:cNvGrpSpPr/>
        <p:nvPr/>
      </p:nvGrpSpPr>
      <p:grpSpPr>
        <a:xfrm>
          <a:off x="0" y="0"/>
          <a:ext cx="0" cy="0"/>
          <a:chOff x="0" y="0"/>
          <a:chExt cx="0" cy="0"/>
        </a:xfrm>
      </p:grpSpPr>
      <p:pic>
        <p:nvPicPr>
          <p:cNvPr descr="mr.png" id="218" name="Shape 218"/>
          <p:cNvPicPr preferRelativeResize="0"/>
          <p:nvPr/>
        </p:nvPicPr>
        <p:blipFill>
          <a:blip r:embed="rId3">
            <a:alphaModFix/>
          </a:blip>
          <a:stretch>
            <a:fillRect/>
          </a:stretch>
        </p:blipFill>
        <p:spPr>
          <a:xfrm>
            <a:off x="1595437" y="528637"/>
            <a:ext cx="5953125" cy="408622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2" name="Shape 222"/>
        <p:cNvGrpSpPr/>
        <p:nvPr/>
      </p:nvGrpSpPr>
      <p:grpSpPr>
        <a:xfrm>
          <a:off x="0" y="0"/>
          <a:ext cx="0" cy="0"/>
          <a:chOff x="0" y="0"/>
          <a:chExt cx="0" cy="0"/>
        </a:xfrm>
      </p:grpSpPr>
      <p:sp>
        <p:nvSpPr>
          <p:cNvPr id="223" name="Shape 223"/>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GB"/>
              <a:t>Problem Statement 2</a:t>
            </a:r>
          </a:p>
        </p:txBody>
      </p:sp>
      <p:sp>
        <p:nvSpPr>
          <p:cNvPr id="224" name="Shape 224"/>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381000" lvl="0" marL="457200" rtl="0">
              <a:spcBef>
                <a:spcPts val="0"/>
              </a:spcBef>
              <a:buClr>
                <a:schemeClr val="dk1"/>
              </a:buClr>
              <a:buSzPct val="100000"/>
            </a:pPr>
            <a:r>
              <a:rPr lang="en-GB" sz="2400">
                <a:solidFill>
                  <a:schemeClr val="dk1"/>
                </a:solidFill>
              </a:rPr>
              <a:t>Write a program to count the number of occurrences of each word in the file</a:t>
            </a: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8" name="Shape 228"/>
        <p:cNvGrpSpPr/>
        <p:nvPr/>
      </p:nvGrpSpPr>
      <p:grpSpPr>
        <a:xfrm>
          <a:off x="0" y="0"/>
          <a:ext cx="0" cy="0"/>
          <a:chOff x="0" y="0"/>
          <a:chExt cx="0" cy="0"/>
        </a:xfrm>
      </p:grpSpPr>
      <p:sp>
        <p:nvSpPr>
          <p:cNvPr id="229" name="Shape 229"/>
          <p:cNvSpPr txBox="1"/>
          <p:nvPr>
            <p:ph type="title"/>
          </p:nvPr>
        </p:nvSpPr>
        <p:spPr>
          <a:xfrm>
            <a:off x="311700" y="2062350"/>
            <a:ext cx="8520600" cy="572700"/>
          </a:xfrm>
          <a:prstGeom prst="rect">
            <a:avLst/>
          </a:prstGeom>
        </p:spPr>
        <p:txBody>
          <a:bodyPr anchorCtr="0" anchor="t" bIns="91425" lIns="91425" rIns="91425" tIns="91425">
            <a:noAutofit/>
          </a:bodyPr>
          <a:lstStyle/>
          <a:p>
            <a:pPr lvl="0" rtl="0">
              <a:spcBef>
                <a:spcPts val="0"/>
              </a:spcBef>
              <a:buNone/>
            </a:pPr>
            <a:r>
              <a:rPr lang="en-GB"/>
              <a:t>                      Word Count Example</a:t>
            </a: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3" name="Shape 233"/>
        <p:cNvGrpSpPr/>
        <p:nvPr/>
      </p:nvGrpSpPr>
      <p:grpSpPr>
        <a:xfrm>
          <a:off x="0" y="0"/>
          <a:ext cx="0" cy="0"/>
          <a:chOff x="0" y="0"/>
          <a:chExt cx="0" cy="0"/>
        </a:xfrm>
      </p:grpSpPr>
      <p:pic>
        <p:nvPicPr>
          <p:cNvPr descr="mr_1.png" id="234" name="Shape 234"/>
          <p:cNvPicPr preferRelativeResize="0"/>
          <p:nvPr/>
        </p:nvPicPr>
        <p:blipFill>
          <a:blip r:embed="rId3">
            <a:alphaModFix/>
          </a:blip>
          <a:stretch>
            <a:fillRect/>
          </a:stretch>
        </p:blipFill>
        <p:spPr>
          <a:xfrm>
            <a:off x="0" y="449035"/>
            <a:ext cx="9144001" cy="4245429"/>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8" name="Shape 238"/>
        <p:cNvGrpSpPr/>
        <p:nvPr/>
      </p:nvGrpSpPr>
      <p:grpSpPr>
        <a:xfrm>
          <a:off x="0" y="0"/>
          <a:ext cx="0" cy="0"/>
          <a:chOff x="0" y="0"/>
          <a:chExt cx="0" cy="0"/>
        </a:xfrm>
      </p:grpSpPr>
      <p:sp>
        <p:nvSpPr>
          <p:cNvPr id="239" name="Shape 239"/>
          <p:cNvSpPr txBox="1"/>
          <p:nvPr>
            <p:ph idx="1" type="body"/>
          </p:nvPr>
        </p:nvSpPr>
        <p:spPr>
          <a:xfrm>
            <a:off x="356625" y="781200"/>
            <a:ext cx="8520600" cy="731100"/>
          </a:xfrm>
          <a:prstGeom prst="rect">
            <a:avLst/>
          </a:prstGeom>
        </p:spPr>
        <p:txBody>
          <a:bodyPr anchorCtr="0" anchor="t" bIns="91425" lIns="91425" rIns="91425" tIns="91425">
            <a:noAutofit/>
          </a:bodyPr>
          <a:lstStyle/>
          <a:p>
            <a:pPr lvl="0" rtl="0">
              <a:spcBef>
                <a:spcPts val="0"/>
              </a:spcBef>
              <a:buNone/>
            </a:pPr>
            <a:r>
              <a:rPr lang="en-GB" sz="3600" u="sng">
                <a:solidFill>
                  <a:schemeClr val="hlink"/>
                </a:solidFill>
                <a:hlinkClick r:id="rId3"/>
              </a:rPr>
              <a:t>Mapreduce Internals</a:t>
            </a:r>
          </a:p>
        </p:txBody>
      </p:sp>
      <p:pic>
        <p:nvPicPr>
          <p:cNvPr descr="mr_10.png" id="240" name="Shape 240"/>
          <p:cNvPicPr preferRelativeResize="0"/>
          <p:nvPr/>
        </p:nvPicPr>
        <p:blipFill>
          <a:blip r:embed="rId4">
            <a:alphaModFix/>
          </a:blip>
          <a:stretch>
            <a:fillRect/>
          </a:stretch>
        </p:blipFill>
        <p:spPr>
          <a:xfrm>
            <a:off x="1236700" y="1556162"/>
            <a:ext cx="5772150" cy="301942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4" name="Shape 244"/>
        <p:cNvGrpSpPr/>
        <p:nvPr/>
      </p:nvGrpSpPr>
      <p:grpSpPr>
        <a:xfrm>
          <a:off x="0" y="0"/>
          <a:ext cx="0" cy="0"/>
          <a:chOff x="0" y="0"/>
          <a:chExt cx="0" cy="0"/>
        </a:xfrm>
      </p:grpSpPr>
      <p:sp>
        <p:nvSpPr>
          <p:cNvPr id="245" name="Shape 245"/>
          <p:cNvSpPr txBox="1"/>
          <p:nvPr>
            <p:ph type="title"/>
          </p:nvPr>
        </p:nvSpPr>
        <p:spPr>
          <a:xfrm>
            <a:off x="311700" y="2285400"/>
            <a:ext cx="8520600" cy="572700"/>
          </a:xfrm>
          <a:prstGeom prst="rect">
            <a:avLst/>
          </a:prstGeom>
        </p:spPr>
        <p:txBody>
          <a:bodyPr anchorCtr="0" anchor="t" bIns="91425" lIns="91425" rIns="91425" tIns="91425">
            <a:noAutofit/>
          </a:bodyPr>
          <a:lstStyle/>
          <a:p>
            <a:pPr lvl="0" rtl="0" algn="ctr">
              <a:spcBef>
                <a:spcPts val="0"/>
              </a:spcBef>
              <a:buNone/>
            </a:pPr>
            <a:r>
              <a:rPr lang="en-GB"/>
              <a:t>YARN</a:t>
            </a: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9" name="Shape 249"/>
        <p:cNvGrpSpPr/>
        <p:nvPr/>
      </p:nvGrpSpPr>
      <p:grpSpPr>
        <a:xfrm>
          <a:off x="0" y="0"/>
          <a:ext cx="0" cy="0"/>
          <a:chOff x="0" y="0"/>
          <a:chExt cx="0" cy="0"/>
        </a:xfrm>
      </p:grpSpPr>
      <p:sp>
        <p:nvSpPr>
          <p:cNvPr id="250" name="Shape 250"/>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GB"/>
              <a:t>YARN(Yet Another Resource Negotiator)</a:t>
            </a:r>
          </a:p>
        </p:txBody>
      </p:sp>
      <p:pic>
        <p:nvPicPr>
          <p:cNvPr descr="yarn_5.png" id="251" name="Shape 251"/>
          <p:cNvPicPr preferRelativeResize="0"/>
          <p:nvPr/>
        </p:nvPicPr>
        <p:blipFill>
          <a:blip r:embed="rId3">
            <a:alphaModFix/>
          </a:blip>
          <a:stretch>
            <a:fillRect/>
          </a:stretch>
        </p:blipFill>
        <p:spPr>
          <a:xfrm>
            <a:off x="659025" y="1074725"/>
            <a:ext cx="7658100" cy="390525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5" name="Shape 255"/>
        <p:cNvGrpSpPr/>
        <p:nvPr/>
      </p:nvGrpSpPr>
      <p:grpSpPr>
        <a:xfrm>
          <a:off x="0" y="0"/>
          <a:ext cx="0" cy="0"/>
          <a:chOff x="0" y="0"/>
          <a:chExt cx="0" cy="0"/>
        </a:xfrm>
      </p:grpSpPr>
      <p:sp>
        <p:nvSpPr>
          <p:cNvPr id="256" name="Shape 256"/>
          <p:cNvSpPr txBox="1"/>
          <p:nvPr>
            <p:ph type="title"/>
          </p:nvPr>
        </p:nvSpPr>
        <p:spPr>
          <a:xfrm>
            <a:off x="349650" y="337150"/>
            <a:ext cx="8520600" cy="572700"/>
          </a:xfrm>
          <a:prstGeom prst="rect">
            <a:avLst/>
          </a:prstGeom>
        </p:spPr>
        <p:txBody>
          <a:bodyPr anchorCtr="0" anchor="t" bIns="91425" lIns="91425" rIns="91425" tIns="91425">
            <a:noAutofit/>
          </a:bodyPr>
          <a:lstStyle/>
          <a:p>
            <a:pPr lvl="0" rtl="0">
              <a:spcBef>
                <a:spcPts val="0"/>
              </a:spcBef>
              <a:buNone/>
            </a:pPr>
            <a:r>
              <a:rPr lang="en-GB"/>
              <a:t>YARN Components</a:t>
            </a:r>
          </a:p>
        </p:txBody>
      </p:sp>
      <p:sp>
        <p:nvSpPr>
          <p:cNvPr id="257" name="Shape 257"/>
          <p:cNvSpPr txBox="1"/>
          <p:nvPr>
            <p:ph idx="1" type="body"/>
          </p:nvPr>
        </p:nvSpPr>
        <p:spPr>
          <a:xfrm>
            <a:off x="311700" y="909850"/>
            <a:ext cx="8596500" cy="3886200"/>
          </a:xfrm>
          <a:prstGeom prst="rect">
            <a:avLst/>
          </a:prstGeom>
        </p:spPr>
        <p:txBody>
          <a:bodyPr anchorCtr="0" anchor="t" bIns="91425" lIns="91425" rIns="91425" tIns="91425">
            <a:noAutofit/>
          </a:bodyPr>
          <a:lstStyle/>
          <a:p>
            <a:pPr lvl="0" rtl="0">
              <a:spcBef>
                <a:spcPts val="0"/>
              </a:spcBef>
              <a:spcAft>
                <a:spcPts val="0"/>
              </a:spcAft>
              <a:buClr>
                <a:schemeClr val="dk1"/>
              </a:buClr>
              <a:buSzPct val="61111"/>
              <a:buFont typeface="Arial"/>
              <a:buNone/>
            </a:pPr>
            <a:r>
              <a:rPr b="1" lang="en-GB" u="sng">
                <a:solidFill>
                  <a:schemeClr val="dk1"/>
                </a:solidFill>
                <a:highlight>
                  <a:srgbClr val="FFFFFF"/>
                </a:highlight>
              </a:rPr>
              <a:t>Scheduler:</a:t>
            </a:r>
          </a:p>
          <a:p>
            <a:pPr indent="-228600" lvl="0" marL="457200" rtl="0">
              <a:spcBef>
                <a:spcPts val="0"/>
              </a:spcBef>
              <a:spcAft>
                <a:spcPts val="0"/>
              </a:spcAft>
              <a:buClr>
                <a:schemeClr val="dk1"/>
              </a:buClr>
              <a:buChar char="●"/>
            </a:pPr>
            <a:r>
              <a:rPr lang="en-GB">
                <a:solidFill>
                  <a:schemeClr val="dk1"/>
                </a:solidFill>
                <a:highlight>
                  <a:srgbClr val="FFFFFF"/>
                </a:highlight>
              </a:rPr>
              <a:t>responsible for allocating resources to the various running applications</a:t>
            </a:r>
          </a:p>
          <a:p>
            <a:pPr indent="-228600" lvl="0" marL="457200" rtl="0">
              <a:spcBef>
                <a:spcPts val="0"/>
              </a:spcBef>
              <a:spcAft>
                <a:spcPts val="0"/>
              </a:spcAft>
              <a:buClr>
                <a:schemeClr val="dk1"/>
              </a:buClr>
              <a:buChar char="●"/>
            </a:pPr>
            <a:r>
              <a:rPr lang="en-GB">
                <a:solidFill>
                  <a:schemeClr val="dk1"/>
                </a:solidFill>
                <a:highlight>
                  <a:srgbClr val="FFFFFF"/>
                </a:highlight>
              </a:rPr>
              <a:t>it performs no monitoring or tracking of status for the application</a:t>
            </a:r>
          </a:p>
          <a:p>
            <a:pPr indent="-228600" lvl="0" marL="457200" rtl="0">
              <a:spcBef>
                <a:spcPts val="0"/>
              </a:spcBef>
              <a:spcAft>
                <a:spcPts val="0"/>
              </a:spcAft>
              <a:buClr>
                <a:schemeClr val="dk1"/>
              </a:buClr>
              <a:buChar char="●"/>
            </a:pPr>
            <a:r>
              <a:rPr lang="en-GB">
                <a:solidFill>
                  <a:schemeClr val="dk1"/>
                </a:solidFill>
                <a:highlight>
                  <a:srgbClr val="FFFFFF"/>
                </a:highlight>
              </a:rPr>
              <a:t>it offers no guarantees about restarting failed tasks either due to application failure or hardware failures</a:t>
            </a:r>
          </a:p>
          <a:p>
            <a:pPr indent="-228600" lvl="0" marL="457200" rtl="0">
              <a:spcBef>
                <a:spcPts val="0"/>
              </a:spcBef>
              <a:spcAft>
                <a:spcPts val="0"/>
              </a:spcAft>
              <a:buClr>
                <a:schemeClr val="dk1"/>
              </a:buClr>
              <a:buChar char="●"/>
            </a:pPr>
            <a:r>
              <a:rPr lang="en-GB">
                <a:solidFill>
                  <a:schemeClr val="dk1"/>
                </a:solidFill>
                <a:highlight>
                  <a:srgbClr val="FFFFFF"/>
                </a:highlight>
              </a:rPr>
              <a:t>The current schedulers such as the </a:t>
            </a:r>
            <a:r>
              <a:rPr lang="en-GB">
                <a:solidFill>
                  <a:schemeClr val="dk1"/>
                </a:solidFill>
                <a:highlight>
                  <a:srgbClr val="FFFFFF"/>
                </a:highlight>
                <a:hlinkClick r:id="rId3"/>
              </a:rPr>
              <a:t>CapacityScheduler</a:t>
            </a:r>
            <a:r>
              <a:rPr lang="en-GB">
                <a:solidFill>
                  <a:schemeClr val="dk1"/>
                </a:solidFill>
                <a:highlight>
                  <a:srgbClr val="FFFFFF"/>
                </a:highlight>
              </a:rPr>
              <a:t> and the</a:t>
            </a:r>
            <a:r>
              <a:rPr lang="en-GB">
                <a:solidFill>
                  <a:schemeClr val="dk1"/>
                </a:solidFill>
                <a:highlight>
                  <a:srgbClr val="FFFFFF"/>
                </a:highlight>
                <a:hlinkClick r:id="rId4"/>
              </a:rPr>
              <a:t>FairSchedule</a:t>
            </a:r>
            <a:r>
              <a:rPr lang="en-GB">
                <a:solidFill>
                  <a:schemeClr val="dk1"/>
                </a:solidFill>
                <a:highlight>
                  <a:srgbClr val="FFFFFF"/>
                </a:highlight>
              </a:rPr>
              <a:t>r</a:t>
            </a:r>
          </a:p>
          <a:p>
            <a:pPr lvl="0" rtl="0">
              <a:spcBef>
                <a:spcPts val="0"/>
              </a:spcBef>
              <a:spcAft>
                <a:spcPts val="0"/>
              </a:spcAft>
              <a:buNone/>
            </a:pPr>
            <a:r>
              <a:t/>
            </a:r>
            <a:endParaRPr>
              <a:solidFill>
                <a:schemeClr val="dk1"/>
              </a:solidFill>
              <a:highlight>
                <a:srgbClr val="FFFFFF"/>
              </a:highlight>
            </a:endParaRPr>
          </a:p>
          <a:p>
            <a:pPr lvl="0" rtl="0">
              <a:spcBef>
                <a:spcPts val="0"/>
              </a:spcBef>
              <a:spcAft>
                <a:spcPts val="0"/>
              </a:spcAft>
              <a:buNone/>
            </a:pPr>
            <a:r>
              <a:rPr b="1" lang="en-GB" u="sng">
                <a:solidFill>
                  <a:schemeClr val="dk1"/>
                </a:solidFill>
                <a:highlight>
                  <a:srgbClr val="FFFFFF"/>
                </a:highlight>
                <a:latin typeface="Verdana"/>
                <a:ea typeface="Verdana"/>
                <a:cs typeface="Verdana"/>
                <a:sym typeface="Verdana"/>
              </a:rPr>
              <a:t>Application Manager:</a:t>
            </a:r>
          </a:p>
          <a:p>
            <a:pPr indent="-228600" lvl="0" marL="457200" rtl="0">
              <a:spcBef>
                <a:spcPts val="0"/>
              </a:spcBef>
              <a:spcAft>
                <a:spcPts val="0"/>
              </a:spcAft>
              <a:buClr>
                <a:schemeClr val="dk1"/>
              </a:buClr>
              <a:buFont typeface="Verdana"/>
              <a:buChar char="●"/>
            </a:pPr>
            <a:r>
              <a:rPr lang="en-GB">
                <a:solidFill>
                  <a:schemeClr val="dk1"/>
                </a:solidFill>
                <a:highlight>
                  <a:srgbClr val="FFFFFF"/>
                </a:highlight>
                <a:latin typeface="Verdana"/>
                <a:ea typeface="Verdana"/>
                <a:cs typeface="Verdana"/>
                <a:sym typeface="Verdana"/>
              </a:rPr>
              <a:t>responsible for accepting job-submissions</a:t>
            </a:r>
          </a:p>
          <a:p>
            <a:pPr indent="-228600" lvl="0" marL="457200" rtl="0">
              <a:spcBef>
                <a:spcPts val="0"/>
              </a:spcBef>
              <a:spcAft>
                <a:spcPts val="0"/>
              </a:spcAft>
              <a:buClr>
                <a:schemeClr val="dk1"/>
              </a:buClr>
              <a:buFont typeface="Verdana"/>
              <a:buChar char="●"/>
            </a:pPr>
            <a:r>
              <a:rPr lang="en-GB">
                <a:solidFill>
                  <a:schemeClr val="dk1"/>
                </a:solidFill>
                <a:highlight>
                  <a:srgbClr val="FFFFFF"/>
                </a:highlight>
                <a:latin typeface="Verdana"/>
                <a:ea typeface="Verdana"/>
                <a:cs typeface="Verdana"/>
                <a:sym typeface="Verdana"/>
              </a:rPr>
              <a:t>Responsible for negotiating the first container for executing the application specific ApplicationMaster</a:t>
            </a:r>
          </a:p>
          <a:p>
            <a:pPr indent="-228600" lvl="0" marL="457200" rtl="0">
              <a:spcBef>
                <a:spcPts val="0"/>
              </a:spcBef>
              <a:spcAft>
                <a:spcPts val="0"/>
              </a:spcAft>
              <a:buClr>
                <a:schemeClr val="dk1"/>
              </a:buClr>
              <a:buFont typeface="Verdana"/>
              <a:buChar char="●"/>
            </a:pPr>
            <a:r>
              <a:rPr lang="en-GB">
                <a:solidFill>
                  <a:schemeClr val="dk1"/>
                </a:solidFill>
                <a:highlight>
                  <a:srgbClr val="FFFFFF"/>
                </a:highlight>
                <a:latin typeface="Verdana"/>
                <a:ea typeface="Verdana"/>
                <a:cs typeface="Verdana"/>
                <a:sym typeface="Verdana"/>
              </a:rPr>
              <a:t>provides the service for restarting the ApplicationMaster container on failure</a:t>
            </a:r>
          </a:p>
          <a:p>
            <a:pPr lvl="0" rtl="0">
              <a:spcBef>
                <a:spcPts val="0"/>
              </a:spcBef>
              <a:buNone/>
            </a:pPr>
            <a:r>
              <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1" name="Shape 261"/>
        <p:cNvGrpSpPr/>
        <p:nvPr/>
      </p:nvGrpSpPr>
      <p:grpSpPr>
        <a:xfrm>
          <a:off x="0" y="0"/>
          <a:ext cx="0" cy="0"/>
          <a:chOff x="0" y="0"/>
          <a:chExt cx="0" cy="0"/>
        </a:xfrm>
      </p:grpSpPr>
      <p:sp>
        <p:nvSpPr>
          <p:cNvPr id="262" name="Shape 262"/>
          <p:cNvSpPr txBox="1"/>
          <p:nvPr>
            <p:ph idx="1" type="body"/>
          </p:nvPr>
        </p:nvSpPr>
        <p:spPr>
          <a:xfrm>
            <a:off x="311700" y="563500"/>
            <a:ext cx="8520600" cy="4005300"/>
          </a:xfrm>
          <a:prstGeom prst="rect">
            <a:avLst/>
          </a:prstGeom>
        </p:spPr>
        <p:txBody>
          <a:bodyPr anchorCtr="0" anchor="t" bIns="91425" lIns="91425" rIns="91425" tIns="91425">
            <a:noAutofit/>
          </a:bodyPr>
          <a:lstStyle/>
          <a:p>
            <a:pPr indent="-228600" lvl="0" marL="457200" rtl="0">
              <a:spcBef>
                <a:spcPts val="0"/>
              </a:spcBef>
              <a:spcAft>
                <a:spcPts val="0"/>
              </a:spcAft>
              <a:buClr>
                <a:schemeClr val="dk1"/>
              </a:buClr>
            </a:pPr>
            <a:r>
              <a:rPr lang="en-GB">
                <a:solidFill>
                  <a:schemeClr val="dk1"/>
                </a:solidFill>
                <a:highlight>
                  <a:srgbClr val="FFFFFF"/>
                </a:highlight>
              </a:rPr>
              <a:t>NodeManager is the per-machine framework agent who is responsible for containers, monitoring their resource usage (cpu, memory, disk, network) and reporting the same to the ResourceManager/Scheduler.</a:t>
            </a:r>
          </a:p>
          <a:p>
            <a:pPr lvl="0" rtl="0">
              <a:spcBef>
                <a:spcPts val="0"/>
              </a:spcBef>
              <a:spcAft>
                <a:spcPts val="0"/>
              </a:spcAft>
              <a:buNone/>
            </a:pPr>
            <a:r>
              <a:t/>
            </a:r>
            <a:endParaRPr>
              <a:solidFill>
                <a:schemeClr val="dk1"/>
              </a:solidFill>
              <a:highlight>
                <a:srgbClr val="FFFFFF"/>
              </a:highlight>
            </a:endParaRPr>
          </a:p>
          <a:p>
            <a:pPr lvl="0" rtl="0">
              <a:spcBef>
                <a:spcPts val="0"/>
              </a:spcBef>
              <a:spcAft>
                <a:spcPts val="0"/>
              </a:spcAft>
              <a:buClr>
                <a:schemeClr val="dk1"/>
              </a:buClr>
              <a:buSzPct val="61111"/>
              <a:buFont typeface="Arial"/>
              <a:buNone/>
            </a:pPr>
            <a:r>
              <a:rPr b="1" lang="en-GB" u="sng">
                <a:solidFill>
                  <a:schemeClr val="dk1"/>
                </a:solidFill>
                <a:highlight>
                  <a:srgbClr val="FFFFFF"/>
                </a:highlight>
              </a:rPr>
              <a:t>Application Master:</a:t>
            </a:r>
          </a:p>
          <a:p>
            <a:pPr indent="-228600" lvl="0" marL="457200" rtl="0">
              <a:spcBef>
                <a:spcPts val="0"/>
              </a:spcBef>
              <a:spcAft>
                <a:spcPts val="0"/>
              </a:spcAft>
              <a:buClr>
                <a:schemeClr val="dk1"/>
              </a:buClr>
              <a:buChar char="●"/>
            </a:pPr>
            <a:r>
              <a:rPr lang="en-GB">
                <a:solidFill>
                  <a:schemeClr val="dk1"/>
                </a:solidFill>
                <a:highlight>
                  <a:srgbClr val="FFFFFF"/>
                </a:highlight>
              </a:rPr>
              <a:t>The Application Master is itself a container, albeit a special one, sometimes called container 0</a:t>
            </a:r>
          </a:p>
          <a:p>
            <a:pPr indent="-228600" lvl="0" marL="457200" rtl="0">
              <a:spcBef>
                <a:spcPts val="0"/>
              </a:spcBef>
              <a:spcAft>
                <a:spcPts val="0"/>
              </a:spcAft>
              <a:buClr>
                <a:schemeClr val="dk1"/>
              </a:buClr>
              <a:buChar char="●"/>
            </a:pPr>
            <a:r>
              <a:rPr lang="en-GB">
                <a:solidFill>
                  <a:schemeClr val="dk1"/>
                </a:solidFill>
                <a:highlight>
                  <a:srgbClr val="FFFFFF"/>
                </a:highlight>
              </a:rPr>
              <a:t>responsible for launching subsequent containers as required by the job</a:t>
            </a:r>
          </a:p>
          <a:p>
            <a:pPr lvl="0" rtl="0">
              <a:spcBef>
                <a:spcPts val="0"/>
              </a:spcBef>
              <a:spcAft>
                <a:spcPts val="0"/>
              </a:spcAft>
              <a:buNone/>
            </a:pPr>
            <a:r>
              <a:t/>
            </a:r>
            <a:endParaRPr>
              <a:solidFill>
                <a:schemeClr val="dk1"/>
              </a:solidFill>
              <a:highlight>
                <a:srgbClr val="FFFFFF"/>
              </a:highlight>
            </a:endParaRPr>
          </a:p>
          <a:p>
            <a:pPr lvl="0" rtl="0">
              <a:spcBef>
                <a:spcPts val="0"/>
              </a:spcBef>
              <a:spcAft>
                <a:spcPts val="0"/>
              </a:spcAft>
              <a:buClr>
                <a:schemeClr val="dk1"/>
              </a:buClr>
              <a:buSzPct val="61111"/>
              <a:buFont typeface="Arial"/>
              <a:buNone/>
            </a:pPr>
            <a:r>
              <a:rPr b="1" lang="en-GB" u="sng">
                <a:solidFill>
                  <a:schemeClr val="dk1"/>
                </a:solidFill>
              </a:rPr>
              <a:t>Handling of failure of containers and application master:</a:t>
            </a:r>
          </a:p>
          <a:p>
            <a:pPr indent="-228600" lvl="0" marL="457200" rtl="0">
              <a:spcBef>
                <a:spcPts val="0"/>
              </a:spcBef>
              <a:spcAft>
                <a:spcPts val="0"/>
              </a:spcAft>
              <a:buClr>
                <a:schemeClr val="dk1"/>
              </a:buClr>
              <a:buChar char="●"/>
            </a:pPr>
            <a:r>
              <a:rPr lang="en-GB">
                <a:solidFill>
                  <a:schemeClr val="dk1"/>
                </a:solidFill>
                <a:highlight>
                  <a:srgbClr val="FFFFFF"/>
                </a:highlight>
              </a:rPr>
              <a:t>The Application Manager handles failures of the Application Master</a:t>
            </a:r>
          </a:p>
          <a:p>
            <a:pPr indent="-228600" lvl="0" marL="457200" rtl="0">
              <a:spcBef>
                <a:spcPts val="0"/>
              </a:spcBef>
              <a:spcAft>
                <a:spcPts val="0"/>
              </a:spcAft>
              <a:buClr>
                <a:schemeClr val="dk1"/>
              </a:buClr>
              <a:buChar char="●"/>
            </a:pPr>
            <a:r>
              <a:rPr lang="en-GB">
                <a:solidFill>
                  <a:schemeClr val="dk1"/>
                </a:solidFill>
                <a:highlight>
                  <a:srgbClr val="FFFFFF"/>
                </a:highlight>
              </a:rPr>
              <a:t>Application Master handles failures of job containers</a:t>
            </a:r>
          </a:p>
          <a:p>
            <a:pPr lvl="0" rtl="0">
              <a:spcBef>
                <a:spcPts val="0"/>
              </a:spcBef>
              <a:spcAft>
                <a:spcPts val="0"/>
              </a:spcAft>
              <a:buNone/>
            </a:pPr>
            <a:r>
              <a:t/>
            </a:r>
            <a:endParaRPr>
              <a:solidFill>
                <a:schemeClr val="dk1"/>
              </a:solidFill>
              <a:highlight>
                <a:srgbClr val="FFFFFF"/>
              </a:highlight>
            </a:endParaRPr>
          </a:p>
          <a:p>
            <a:pPr lvl="0" rtl="0">
              <a:spcBef>
                <a:spcPts val="0"/>
              </a:spcBef>
              <a:buNone/>
            </a:pPr>
            <a:r>
              <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6" name="Shape 266"/>
        <p:cNvGrpSpPr/>
        <p:nvPr/>
      </p:nvGrpSpPr>
      <p:grpSpPr>
        <a:xfrm>
          <a:off x="0" y="0"/>
          <a:ext cx="0" cy="0"/>
          <a:chOff x="0" y="0"/>
          <a:chExt cx="0" cy="0"/>
        </a:xfrm>
      </p:grpSpPr>
      <p:pic>
        <p:nvPicPr>
          <p:cNvPr id="267" name="Shape 267"/>
          <p:cNvPicPr preferRelativeResize="0"/>
          <p:nvPr/>
        </p:nvPicPr>
        <p:blipFill>
          <a:blip r:embed="rId3">
            <a:alphaModFix/>
          </a:blip>
          <a:stretch>
            <a:fillRect/>
          </a:stretch>
        </p:blipFill>
        <p:spPr>
          <a:xfrm>
            <a:off x="2308225" y="693100"/>
            <a:ext cx="4600575" cy="38385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pic>
        <p:nvPicPr>
          <p:cNvPr descr="a-novel-approach-to-big-data-veracity-using-crowdsourcing-techniques-3-638.jpg" id="71" name="Shape 71"/>
          <p:cNvPicPr preferRelativeResize="0"/>
          <p:nvPr/>
        </p:nvPicPr>
        <p:blipFill>
          <a:blip r:embed="rId3">
            <a:alphaModFix/>
          </a:blip>
          <a:stretch>
            <a:fillRect/>
          </a:stretch>
        </p:blipFill>
        <p:spPr>
          <a:xfrm>
            <a:off x="1374100" y="374012"/>
            <a:ext cx="6076950" cy="4395475"/>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1" name="Shape 271"/>
        <p:cNvGrpSpPr/>
        <p:nvPr/>
      </p:nvGrpSpPr>
      <p:grpSpPr>
        <a:xfrm>
          <a:off x="0" y="0"/>
          <a:ext cx="0" cy="0"/>
          <a:chOff x="0" y="0"/>
          <a:chExt cx="0" cy="0"/>
        </a:xfrm>
      </p:grpSpPr>
      <p:pic>
        <p:nvPicPr>
          <p:cNvPr descr="yarn_3.jpg" id="272" name="Shape 272"/>
          <p:cNvPicPr preferRelativeResize="0"/>
          <p:nvPr/>
        </p:nvPicPr>
        <p:blipFill>
          <a:blip r:embed="rId3">
            <a:alphaModFix/>
          </a:blip>
          <a:stretch>
            <a:fillRect/>
          </a:stretch>
        </p:blipFill>
        <p:spPr>
          <a:xfrm>
            <a:off x="1952625" y="695325"/>
            <a:ext cx="5238750" cy="375285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 name="Shape 276"/>
        <p:cNvGrpSpPr/>
        <p:nvPr/>
      </p:nvGrpSpPr>
      <p:grpSpPr>
        <a:xfrm>
          <a:off x="0" y="0"/>
          <a:ext cx="0" cy="0"/>
          <a:chOff x="0" y="0"/>
          <a:chExt cx="0" cy="0"/>
        </a:xfrm>
      </p:grpSpPr>
      <p:sp>
        <p:nvSpPr>
          <p:cNvPr id="277" name="Shape 277"/>
          <p:cNvSpPr txBox="1"/>
          <p:nvPr>
            <p:ph type="title"/>
          </p:nvPr>
        </p:nvSpPr>
        <p:spPr>
          <a:xfrm>
            <a:off x="1101950" y="1588775"/>
            <a:ext cx="5823000" cy="1579200"/>
          </a:xfrm>
          <a:prstGeom prst="rect">
            <a:avLst/>
          </a:prstGeom>
        </p:spPr>
        <p:txBody>
          <a:bodyPr anchorCtr="0" anchor="t" bIns="91425" lIns="91425" rIns="91425" tIns="91425">
            <a:noAutofit/>
          </a:bodyPr>
          <a:lstStyle/>
          <a:p>
            <a:pPr lvl="0">
              <a:spcBef>
                <a:spcPts val="0"/>
              </a:spcBef>
              <a:buNone/>
            </a:pPr>
            <a:r>
              <a:rPr lang="en-GB" sz="4800"/>
              <a:t>        </a:t>
            </a:r>
            <a:r>
              <a:rPr lang="en-GB" sz="4800"/>
              <a:t>Schedulers</a:t>
            </a: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1" name="Shape 281"/>
        <p:cNvGrpSpPr/>
        <p:nvPr/>
      </p:nvGrpSpPr>
      <p:grpSpPr>
        <a:xfrm>
          <a:off x="0" y="0"/>
          <a:ext cx="0" cy="0"/>
          <a:chOff x="0" y="0"/>
          <a:chExt cx="0" cy="0"/>
        </a:xfrm>
      </p:grpSpPr>
      <p:sp>
        <p:nvSpPr>
          <p:cNvPr id="282" name="Shape 282"/>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GB"/>
              <a:t>Schedulers</a:t>
            </a:r>
          </a:p>
        </p:txBody>
      </p:sp>
      <p:sp>
        <p:nvSpPr>
          <p:cNvPr id="283" name="Shape 283"/>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buNone/>
            </a:pPr>
            <a:r>
              <a:rPr b="1" lang="en-GB" sz="2400">
                <a:solidFill>
                  <a:srgbClr val="000000"/>
                </a:solidFill>
              </a:rPr>
              <a:t>Capacity scheduler:</a:t>
            </a:r>
          </a:p>
          <a:p>
            <a:pPr indent="-228600" lvl="0" marL="457200" rtl="0">
              <a:spcBef>
                <a:spcPts val="0"/>
              </a:spcBef>
              <a:buClr>
                <a:srgbClr val="000000"/>
              </a:buClr>
            </a:pPr>
            <a:r>
              <a:rPr lang="en-GB">
                <a:solidFill>
                  <a:srgbClr val="000000"/>
                </a:solidFill>
                <a:highlight>
                  <a:srgbClr val="FFFFFF"/>
                </a:highlight>
              </a:rPr>
              <a:t>The CapacityScheduler is designed to allow sharing a large cluster while giving each organization a minimum capacity guarantee.</a:t>
            </a:r>
          </a:p>
          <a:p>
            <a:pPr indent="-228600" lvl="0" marL="457200" rtl="0">
              <a:spcBef>
                <a:spcPts val="0"/>
              </a:spcBef>
              <a:buClr>
                <a:srgbClr val="000000"/>
              </a:buClr>
            </a:pPr>
            <a:r>
              <a:rPr lang="en-GB">
                <a:solidFill>
                  <a:srgbClr val="000000"/>
                </a:solidFill>
                <a:highlight>
                  <a:srgbClr val="FFFFFF"/>
                </a:highlight>
              </a:rPr>
              <a:t>The central idea is that the available resources in the Hadoop Map-Reduce cluster are partitioned among multiple organizations who collectively fund the cluster based on computing needs</a:t>
            </a:r>
          </a:p>
          <a:p>
            <a:pPr indent="-228600" lvl="0" marL="457200" rtl="0">
              <a:spcBef>
                <a:spcPts val="0"/>
              </a:spcBef>
              <a:buClr>
                <a:srgbClr val="000000"/>
              </a:buClr>
            </a:pPr>
            <a:r>
              <a:rPr lang="en-GB">
                <a:solidFill>
                  <a:srgbClr val="000000"/>
                </a:solidFill>
                <a:highlight>
                  <a:srgbClr val="FFFFFF"/>
                </a:highlight>
              </a:rPr>
              <a:t>There is an added benefit that an organization can access any excess capacity no being used by others. This provides elasticity for the organizations in a cost-effective manner.</a:t>
            </a: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7" name="Shape 287"/>
        <p:cNvGrpSpPr/>
        <p:nvPr/>
      </p:nvGrpSpPr>
      <p:grpSpPr>
        <a:xfrm>
          <a:off x="0" y="0"/>
          <a:ext cx="0" cy="0"/>
          <a:chOff x="0" y="0"/>
          <a:chExt cx="0" cy="0"/>
        </a:xfrm>
      </p:grpSpPr>
      <p:pic>
        <p:nvPicPr>
          <p:cNvPr descr="yarn_1.jpg" id="288" name="Shape 288"/>
          <p:cNvPicPr preferRelativeResize="0"/>
          <p:nvPr/>
        </p:nvPicPr>
        <p:blipFill>
          <a:blip r:embed="rId3">
            <a:alphaModFix/>
          </a:blip>
          <a:stretch>
            <a:fillRect/>
          </a:stretch>
        </p:blipFill>
        <p:spPr>
          <a:xfrm>
            <a:off x="1533525" y="290512"/>
            <a:ext cx="6076950" cy="4562475"/>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2" name="Shape 292"/>
        <p:cNvGrpSpPr/>
        <p:nvPr/>
      </p:nvGrpSpPr>
      <p:grpSpPr>
        <a:xfrm>
          <a:off x="0" y="0"/>
          <a:ext cx="0" cy="0"/>
          <a:chOff x="0" y="0"/>
          <a:chExt cx="0" cy="0"/>
        </a:xfrm>
      </p:grpSpPr>
      <p:sp>
        <p:nvSpPr>
          <p:cNvPr id="293" name="Shape 293"/>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GB"/>
              <a:t>Schedulers</a:t>
            </a:r>
          </a:p>
        </p:txBody>
      </p:sp>
      <p:sp>
        <p:nvSpPr>
          <p:cNvPr id="294" name="Shape 294"/>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buNone/>
            </a:pPr>
            <a:r>
              <a:rPr b="1" lang="en-GB" sz="2400">
                <a:solidFill>
                  <a:srgbClr val="000000"/>
                </a:solidFill>
              </a:rPr>
              <a:t>Fair Share Scheduler:</a:t>
            </a:r>
          </a:p>
          <a:p>
            <a:pPr indent="-228600" lvl="0" marL="457200" rtl="0">
              <a:spcBef>
                <a:spcPts val="0"/>
              </a:spcBef>
              <a:buClr>
                <a:srgbClr val="000000"/>
              </a:buClr>
            </a:pPr>
            <a:r>
              <a:rPr lang="en-GB">
                <a:solidFill>
                  <a:srgbClr val="000000"/>
                </a:solidFill>
                <a:highlight>
                  <a:srgbClr val="FFFFFF"/>
                </a:highlight>
              </a:rPr>
              <a:t>Fair scheduling is a method of assigning resources to jobs such that all jobs get, on average, an equal share of resources over time</a:t>
            </a:r>
          </a:p>
          <a:p>
            <a:pPr indent="-228600" lvl="0" marL="457200" rtl="0">
              <a:spcBef>
                <a:spcPts val="0"/>
              </a:spcBef>
              <a:buClr>
                <a:srgbClr val="000000"/>
              </a:buClr>
            </a:pPr>
            <a:r>
              <a:rPr lang="en-GB">
                <a:solidFill>
                  <a:srgbClr val="000000"/>
                </a:solidFill>
                <a:highlight>
                  <a:srgbClr val="FFFFFF"/>
                </a:highlight>
              </a:rPr>
              <a:t>When there is a single job running, that job uses the entire cluster. When other jobs are submitted, tasks slots that free up are assigned to the new jobs, so that each job gets roughly the same amount of CPU time</a:t>
            </a:r>
          </a:p>
          <a:p>
            <a:pPr indent="-228600" lvl="0" marL="457200" rtl="0">
              <a:spcBef>
                <a:spcPts val="0"/>
              </a:spcBef>
              <a:buClr>
                <a:srgbClr val="000000"/>
              </a:buClr>
            </a:pPr>
            <a:r>
              <a:rPr lang="en-GB">
                <a:solidFill>
                  <a:srgbClr val="000000"/>
                </a:solidFill>
                <a:highlight>
                  <a:srgbClr val="FFFFFF"/>
                </a:highlight>
              </a:rPr>
              <a:t>Unlike the default Hadoop scheduler, which forms a queue of jobs, this lets short jobs finish in reasonable time while not starving long jobs</a:t>
            </a: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8" name="Shape 298"/>
        <p:cNvGrpSpPr/>
        <p:nvPr/>
      </p:nvGrpSpPr>
      <p:grpSpPr>
        <a:xfrm>
          <a:off x="0" y="0"/>
          <a:ext cx="0" cy="0"/>
          <a:chOff x="0" y="0"/>
          <a:chExt cx="0" cy="0"/>
        </a:xfrm>
      </p:grpSpPr>
      <p:sp>
        <p:nvSpPr>
          <p:cNvPr id="299" name="Shape 299"/>
          <p:cNvSpPr txBox="1"/>
          <p:nvPr>
            <p:ph idx="1" type="body"/>
          </p:nvPr>
        </p:nvSpPr>
        <p:spPr>
          <a:xfrm>
            <a:off x="311700" y="1115025"/>
            <a:ext cx="8520600" cy="3453900"/>
          </a:xfrm>
          <a:prstGeom prst="rect">
            <a:avLst/>
          </a:prstGeom>
        </p:spPr>
        <p:txBody>
          <a:bodyPr anchorCtr="0" anchor="t" bIns="91425" lIns="91425" rIns="91425" tIns="91425">
            <a:noAutofit/>
          </a:bodyPr>
          <a:lstStyle/>
          <a:p>
            <a:pPr indent="-228600" lvl="0" marL="457200" rtl="0">
              <a:spcBef>
                <a:spcPts val="0"/>
              </a:spcBef>
              <a:buClr>
                <a:srgbClr val="000000"/>
              </a:buClr>
            </a:pPr>
            <a:r>
              <a:rPr lang="en-GB">
                <a:solidFill>
                  <a:srgbClr val="000000"/>
                </a:solidFill>
                <a:highlight>
                  <a:srgbClr val="FFFFFF"/>
                </a:highlight>
              </a:rPr>
              <a:t> It is also a reasonable way to share a cluster between a number of users. </a:t>
            </a:r>
          </a:p>
          <a:p>
            <a:pPr indent="-228600" lvl="0" marL="457200" rtl="0">
              <a:spcBef>
                <a:spcPts val="0"/>
              </a:spcBef>
              <a:buClr>
                <a:srgbClr val="000000"/>
              </a:buClr>
            </a:pPr>
            <a:r>
              <a:rPr lang="en-GB">
                <a:solidFill>
                  <a:srgbClr val="000000"/>
                </a:solidFill>
                <a:highlight>
                  <a:srgbClr val="FFFFFF"/>
                </a:highlight>
              </a:rPr>
              <a:t>Finally, fair sharing can also work with job priorities - the priorities are used as weights to determine the fraction of total compute time that each job should get.</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 name="Shape 75"/>
        <p:cNvGrpSpPr/>
        <p:nvPr/>
      </p:nvGrpSpPr>
      <p:grpSpPr>
        <a:xfrm>
          <a:off x="0" y="0"/>
          <a:ext cx="0" cy="0"/>
          <a:chOff x="0" y="0"/>
          <a:chExt cx="0" cy="0"/>
        </a:xfrm>
      </p:grpSpPr>
      <p:sp>
        <p:nvSpPr>
          <p:cNvPr id="76" name="Shape 76"/>
          <p:cNvSpPr txBox="1"/>
          <p:nvPr>
            <p:ph idx="1" type="body"/>
          </p:nvPr>
        </p:nvSpPr>
        <p:spPr>
          <a:xfrm>
            <a:off x="311700" y="923875"/>
            <a:ext cx="8520600" cy="3846000"/>
          </a:xfrm>
          <a:prstGeom prst="rect">
            <a:avLst/>
          </a:prstGeom>
        </p:spPr>
        <p:txBody>
          <a:bodyPr anchorCtr="0" anchor="t" bIns="91425" lIns="91425" rIns="91425" tIns="91425">
            <a:noAutofit/>
          </a:bodyPr>
          <a:lstStyle/>
          <a:p>
            <a:pPr indent="-381000" lvl="0" marL="457200" rtl="0">
              <a:lnSpc>
                <a:spcPct val="90000"/>
              </a:lnSpc>
              <a:spcBef>
                <a:spcPts val="1000"/>
              </a:spcBef>
              <a:spcAft>
                <a:spcPts val="0"/>
              </a:spcAft>
              <a:buClr>
                <a:schemeClr val="dk1"/>
              </a:buClr>
              <a:buSzPct val="100000"/>
            </a:pPr>
            <a:r>
              <a:rPr lang="en-GB" sz="2400">
                <a:solidFill>
                  <a:schemeClr val="dk1"/>
                </a:solidFill>
              </a:rPr>
              <a:t>Volume :</a:t>
            </a:r>
          </a:p>
          <a:p>
            <a:pPr indent="-342900" lvl="1" marL="914400" rtl="0">
              <a:lnSpc>
                <a:spcPct val="90000"/>
              </a:lnSpc>
              <a:spcBef>
                <a:spcPts val="1000"/>
              </a:spcBef>
              <a:spcAft>
                <a:spcPts val="0"/>
              </a:spcAft>
              <a:buClr>
                <a:schemeClr val="dk1"/>
              </a:buClr>
              <a:buSzPct val="100000"/>
            </a:pPr>
            <a:r>
              <a:rPr lang="en-GB" sz="1800">
                <a:solidFill>
                  <a:schemeClr val="dk1"/>
                </a:solidFill>
              </a:rPr>
              <a:t>Media.net processes 4.5+ billion events each day</a:t>
            </a:r>
          </a:p>
          <a:p>
            <a:pPr indent="-342900" lvl="1" marL="914400" rtl="0">
              <a:spcBef>
                <a:spcPts val="0"/>
              </a:spcBef>
              <a:buClr>
                <a:schemeClr val="dk1"/>
              </a:buClr>
              <a:buSzPct val="100000"/>
            </a:pPr>
            <a:r>
              <a:rPr lang="en-GB" sz="1800">
                <a:solidFill>
                  <a:schemeClr val="dk1"/>
                </a:solidFill>
              </a:rPr>
              <a:t>RDBMS finds it challenging to handle such huge data volumes. </a:t>
            </a:r>
          </a:p>
          <a:p>
            <a:pPr indent="-381000" lvl="0" marL="457200" marR="0" rtl="0" algn="l">
              <a:lnSpc>
                <a:spcPct val="90000"/>
              </a:lnSpc>
              <a:spcBef>
                <a:spcPts val="1000"/>
              </a:spcBef>
              <a:spcAft>
                <a:spcPts val="0"/>
              </a:spcAft>
              <a:buClr>
                <a:schemeClr val="dk1"/>
              </a:buClr>
              <a:buSzPct val="100000"/>
            </a:pPr>
            <a:r>
              <a:rPr lang="en-GB" sz="2400">
                <a:solidFill>
                  <a:schemeClr val="dk1"/>
                </a:solidFill>
              </a:rPr>
              <a:t>Variety :</a:t>
            </a:r>
          </a:p>
          <a:p>
            <a:pPr indent="-342900" lvl="1" marL="914400" marR="0" rtl="0" algn="l">
              <a:lnSpc>
                <a:spcPct val="90000"/>
              </a:lnSpc>
              <a:spcBef>
                <a:spcPts val="1000"/>
              </a:spcBef>
              <a:spcAft>
                <a:spcPts val="0"/>
              </a:spcAft>
              <a:buClr>
                <a:schemeClr val="dk1"/>
              </a:buClr>
              <a:buSzPct val="100000"/>
            </a:pPr>
            <a:r>
              <a:rPr lang="en-GB" sz="1800">
                <a:solidFill>
                  <a:schemeClr val="dk1"/>
                </a:solidFill>
              </a:rPr>
              <a:t>RDBMSs have inflexible schemas</a:t>
            </a:r>
          </a:p>
          <a:p>
            <a:pPr indent="-342900" lvl="1" marL="914400" rtl="0">
              <a:spcBef>
                <a:spcPts val="0"/>
              </a:spcBef>
              <a:buClr>
                <a:schemeClr val="dk1"/>
              </a:buClr>
              <a:buSzPct val="100000"/>
            </a:pPr>
            <a:r>
              <a:rPr lang="en-GB" sz="1800">
                <a:solidFill>
                  <a:schemeClr val="dk1"/>
                </a:solidFill>
              </a:rPr>
              <a:t>RDBMS cannot handle unstructured data.They’re designed and structured to accommodate structured data</a:t>
            </a:r>
          </a:p>
          <a:p>
            <a:pPr indent="-342900" lvl="1" marL="914400" marR="0" rtl="0" algn="l">
              <a:lnSpc>
                <a:spcPct val="90000"/>
              </a:lnSpc>
              <a:spcBef>
                <a:spcPts val="1000"/>
              </a:spcBef>
              <a:spcAft>
                <a:spcPts val="0"/>
              </a:spcAft>
              <a:buClr>
                <a:schemeClr val="dk1"/>
              </a:buClr>
              <a:buSzPct val="100000"/>
            </a:pPr>
            <a:r>
              <a:rPr lang="en-GB" sz="1800">
                <a:solidFill>
                  <a:schemeClr val="dk1"/>
                </a:solidFill>
              </a:rPr>
              <a:t>Big Data primarily comprises semi-structured data</a:t>
            </a:r>
          </a:p>
          <a:p>
            <a:pPr indent="-381000" lvl="0" marL="457200" marR="0" rtl="0" algn="l">
              <a:lnSpc>
                <a:spcPct val="90000"/>
              </a:lnSpc>
              <a:spcBef>
                <a:spcPts val="1000"/>
              </a:spcBef>
              <a:spcAft>
                <a:spcPts val="0"/>
              </a:spcAft>
              <a:buClr>
                <a:schemeClr val="dk1"/>
              </a:buClr>
              <a:buSzPct val="100000"/>
            </a:pPr>
            <a:r>
              <a:rPr lang="en-GB" sz="2400">
                <a:solidFill>
                  <a:schemeClr val="dk1"/>
                </a:solidFill>
              </a:rPr>
              <a:t>Velocity :</a:t>
            </a:r>
          </a:p>
          <a:p>
            <a:pPr indent="-342900" lvl="1" marL="914400" rtl="0">
              <a:spcBef>
                <a:spcPts val="0"/>
              </a:spcBef>
              <a:buClr>
                <a:schemeClr val="dk1"/>
              </a:buClr>
              <a:buSzPct val="100000"/>
            </a:pPr>
            <a:r>
              <a:rPr lang="en-GB" sz="1800">
                <a:solidFill>
                  <a:schemeClr val="dk1"/>
                </a:solidFill>
              </a:rPr>
              <a:t>RDBMS lacks in high velocity because it’s designed for steady data retention rather than rapid growth</a:t>
            </a:r>
          </a:p>
        </p:txBody>
      </p:sp>
      <p:sp>
        <p:nvSpPr>
          <p:cNvPr id="77" name="Shape 77"/>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GB" sz="3000"/>
              <a:t>RDBMS Problems </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6">
                                            <p:txEl>
                                              <p:pRg end="0" st="0"/>
                                            </p:txEl>
                                          </p:spTgt>
                                        </p:tgtEl>
                                        <p:attrNameLst>
                                          <p:attrName>style.visibility</p:attrName>
                                        </p:attrNameLst>
                                      </p:cBhvr>
                                      <p:to>
                                        <p:strVal val="visible"/>
                                      </p:to>
                                    </p:set>
                                    <p:animEffect filter="fade" transition="in">
                                      <p:cBhvr>
                                        <p:cTn dur="1000"/>
                                        <p:tgtEl>
                                          <p:spTgt spid="7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6">
                                            <p:txEl>
                                              <p:pRg end="1" st="1"/>
                                            </p:txEl>
                                          </p:spTgt>
                                        </p:tgtEl>
                                        <p:attrNameLst>
                                          <p:attrName>style.visibility</p:attrName>
                                        </p:attrNameLst>
                                      </p:cBhvr>
                                      <p:to>
                                        <p:strVal val="visible"/>
                                      </p:to>
                                    </p:set>
                                    <p:animEffect filter="fade" transition="in">
                                      <p:cBhvr>
                                        <p:cTn dur="1000"/>
                                        <p:tgtEl>
                                          <p:spTgt spid="7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6">
                                            <p:txEl>
                                              <p:pRg end="2" st="2"/>
                                            </p:txEl>
                                          </p:spTgt>
                                        </p:tgtEl>
                                        <p:attrNameLst>
                                          <p:attrName>style.visibility</p:attrName>
                                        </p:attrNameLst>
                                      </p:cBhvr>
                                      <p:to>
                                        <p:strVal val="visible"/>
                                      </p:to>
                                    </p:set>
                                    <p:animEffect filter="fade" transition="in">
                                      <p:cBhvr>
                                        <p:cTn dur="1000"/>
                                        <p:tgtEl>
                                          <p:spTgt spid="7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6">
                                            <p:txEl>
                                              <p:pRg end="3" st="3"/>
                                            </p:txEl>
                                          </p:spTgt>
                                        </p:tgtEl>
                                        <p:attrNameLst>
                                          <p:attrName>style.visibility</p:attrName>
                                        </p:attrNameLst>
                                      </p:cBhvr>
                                      <p:to>
                                        <p:strVal val="visible"/>
                                      </p:to>
                                    </p:set>
                                    <p:animEffect filter="fade" transition="in">
                                      <p:cBhvr>
                                        <p:cTn dur="1000"/>
                                        <p:tgtEl>
                                          <p:spTgt spid="76">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6">
                                            <p:txEl>
                                              <p:pRg end="4" st="4"/>
                                            </p:txEl>
                                          </p:spTgt>
                                        </p:tgtEl>
                                        <p:attrNameLst>
                                          <p:attrName>style.visibility</p:attrName>
                                        </p:attrNameLst>
                                      </p:cBhvr>
                                      <p:to>
                                        <p:strVal val="visible"/>
                                      </p:to>
                                    </p:set>
                                    <p:animEffect filter="fade" transition="in">
                                      <p:cBhvr>
                                        <p:cTn dur="1000"/>
                                        <p:tgtEl>
                                          <p:spTgt spid="76">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6">
                                            <p:txEl>
                                              <p:pRg end="5" st="5"/>
                                            </p:txEl>
                                          </p:spTgt>
                                        </p:tgtEl>
                                        <p:attrNameLst>
                                          <p:attrName>style.visibility</p:attrName>
                                        </p:attrNameLst>
                                      </p:cBhvr>
                                      <p:to>
                                        <p:strVal val="visible"/>
                                      </p:to>
                                    </p:set>
                                    <p:animEffect filter="fade" transition="in">
                                      <p:cBhvr>
                                        <p:cTn dur="1000"/>
                                        <p:tgtEl>
                                          <p:spTgt spid="76">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6">
                                            <p:txEl>
                                              <p:pRg end="6" st="6"/>
                                            </p:txEl>
                                          </p:spTgt>
                                        </p:tgtEl>
                                        <p:attrNameLst>
                                          <p:attrName>style.visibility</p:attrName>
                                        </p:attrNameLst>
                                      </p:cBhvr>
                                      <p:to>
                                        <p:strVal val="visible"/>
                                      </p:to>
                                    </p:set>
                                    <p:animEffect filter="fade" transition="in">
                                      <p:cBhvr>
                                        <p:cTn dur="1000"/>
                                        <p:tgtEl>
                                          <p:spTgt spid="76">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6">
                                            <p:txEl>
                                              <p:pRg end="7" st="7"/>
                                            </p:txEl>
                                          </p:spTgt>
                                        </p:tgtEl>
                                        <p:attrNameLst>
                                          <p:attrName>style.visibility</p:attrName>
                                        </p:attrNameLst>
                                      </p:cBhvr>
                                      <p:to>
                                        <p:strVal val="visible"/>
                                      </p:to>
                                    </p:set>
                                    <p:animEffect filter="fade" transition="in">
                                      <p:cBhvr>
                                        <p:cTn dur="1000"/>
                                        <p:tgtEl>
                                          <p:spTgt spid="76">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6">
                                            <p:txEl>
                                              <p:pRg end="8" st="8"/>
                                            </p:txEl>
                                          </p:spTgt>
                                        </p:tgtEl>
                                        <p:attrNameLst>
                                          <p:attrName>style.visibility</p:attrName>
                                        </p:attrNameLst>
                                      </p:cBhvr>
                                      <p:to>
                                        <p:strVal val="visible"/>
                                      </p:to>
                                    </p:set>
                                    <p:animEffect filter="fade" transition="in">
                                      <p:cBhvr>
                                        <p:cTn dur="1000"/>
                                        <p:tgtEl>
                                          <p:spTgt spid="76">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 name="Shape 81"/>
        <p:cNvGrpSpPr/>
        <p:nvPr/>
      </p:nvGrpSpPr>
      <p:grpSpPr>
        <a:xfrm>
          <a:off x="0" y="0"/>
          <a:ext cx="0" cy="0"/>
          <a:chOff x="0" y="0"/>
          <a:chExt cx="0" cy="0"/>
        </a:xfrm>
      </p:grpSpPr>
      <p:pic>
        <p:nvPicPr>
          <p:cNvPr descr="introduction-to-the-hadoop-ecosystem-froscon-edition-13-638.jpg" id="82" name="Shape 82"/>
          <p:cNvPicPr preferRelativeResize="0"/>
          <p:nvPr/>
        </p:nvPicPr>
        <p:blipFill>
          <a:blip r:embed="rId3">
            <a:alphaModFix/>
          </a:blip>
          <a:stretch>
            <a:fillRect/>
          </a:stretch>
        </p:blipFill>
        <p:spPr>
          <a:xfrm>
            <a:off x="1306850" y="419100"/>
            <a:ext cx="6546275" cy="441267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Shape 87"/>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GB"/>
              <a:t>Hadoop</a:t>
            </a:r>
          </a:p>
        </p:txBody>
      </p:sp>
      <p:sp>
        <p:nvSpPr>
          <p:cNvPr id="88" name="Shape 88"/>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buClr>
                <a:srgbClr val="000000"/>
              </a:buClr>
            </a:pPr>
            <a:r>
              <a:rPr lang="en-GB">
                <a:solidFill>
                  <a:srgbClr val="000000"/>
                </a:solidFill>
              </a:rPr>
              <a:t>Hadoop is an open-source software framework for storing data and running applications on clusters of commodity hardware.</a:t>
            </a:r>
          </a:p>
          <a:p>
            <a:pPr lvl="0" rtl="0">
              <a:spcBef>
                <a:spcPts val="0"/>
              </a:spcBef>
              <a:buNone/>
            </a:pPr>
            <a:r>
              <a:t/>
            </a:r>
            <a:endParaRPr>
              <a:solidFill>
                <a:srgbClr val="000000"/>
              </a:solidFill>
            </a:endParaRPr>
          </a:p>
          <a:p>
            <a:pPr indent="-228600" lvl="0" marL="457200" rtl="0">
              <a:spcBef>
                <a:spcPts val="0"/>
              </a:spcBef>
              <a:buClr>
                <a:srgbClr val="000000"/>
              </a:buClr>
            </a:pPr>
            <a:r>
              <a:rPr lang="en-GB">
                <a:solidFill>
                  <a:srgbClr val="000000"/>
                </a:solidFill>
              </a:rPr>
              <a:t>It provides massive storage for any kind of data, enormous processing power and the ability to handle many concurrent tasks or jobs. </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Shape 93"/>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GB" sz="3000"/>
              <a:t>Distributed File System</a:t>
            </a:r>
          </a:p>
        </p:txBody>
      </p:sp>
      <p:sp>
        <p:nvSpPr>
          <p:cNvPr id="94" name="Shape 94"/>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381000" lvl="0" marL="457200" rtl="0">
              <a:lnSpc>
                <a:spcPct val="90000"/>
              </a:lnSpc>
              <a:spcBef>
                <a:spcPts val="1000"/>
              </a:spcBef>
              <a:spcAft>
                <a:spcPts val="0"/>
              </a:spcAft>
              <a:buClr>
                <a:srgbClr val="000000"/>
              </a:buClr>
              <a:buSzPct val="100000"/>
            </a:pPr>
            <a:r>
              <a:rPr lang="en-GB" sz="2400">
                <a:solidFill>
                  <a:srgbClr val="000000"/>
                </a:solidFill>
                <a:highlight>
                  <a:srgbClr val="FCFDFF"/>
                </a:highlight>
              </a:rPr>
              <a:t>A file system is responsible for the organization, storage, retrieval of files</a:t>
            </a:r>
          </a:p>
          <a:p>
            <a:pPr indent="-381000" lvl="0" marL="457200" rtl="0">
              <a:lnSpc>
                <a:spcPct val="90000"/>
              </a:lnSpc>
              <a:spcBef>
                <a:spcPts val="1000"/>
              </a:spcBef>
              <a:spcAft>
                <a:spcPts val="0"/>
              </a:spcAft>
              <a:buClr>
                <a:srgbClr val="000000"/>
              </a:buClr>
              <a:buSzPct val="100000"/>
            </a:pPr>
            <a:r>
              <a:rPr lang="en-GB" sz="2400">
                <a:solidFill>
                  <a:srgbClr val="000000"/>
                </a:solidFill>
                <a:highlight>
                  <a:srgbClr val="FCFDFF"/>
                </a:highlight>
              </a:rPr>
              <a:t>The file system is responsible for controlling access to the data and for performing low-level operations such as buffering frequently-used data and issuing disk I/O requests</a:t>
            </a:r>
          </a:p>
          <a:p>
            <a:pPr indent="-381000" lvl="0" marL="457200" rtl="0">
              <a:lnSpc>
                <a:spcPct val="90000"/>
              </a:lnSpc>
              <a:spcBef>
                <a:spcPts val="1000"/>
              </a:spcBef>
              <a:spcAft>
                <a:spcPts val="0"/>
              </a:spcAft>
              <a:buClr>
                <a:srgbClr val="000000"/>
              </a:buClr>
              <a:buSzPct val="100000"/>
            </a:pPr>
            <a:r>
              <a:rPr lang="en-GB" sz="2400">
                <a:solidFill>
                  <a:srgbClr val="000000"/>
                </a:solidFill>
                <a:highlight>
                  <a:srgbClr val="FCFDFF"/>
                </a:highlight>
              </a:rPr>
              <a:t>Our goal is to design a distributed file system</a:t>
            </a:r>
          </a:p>
          <a:p>
            <a:pPr lvl="0" rtl="0">
              <a:lnSpc>
                <a:spcPct val="90000"/>
              </a:lnSpc>
              <a:spcBef>
                <a:spcPts val="1000"/>
              </a:spcBef>
              <a:spcAft>
                <a:spcPts val="0"/>
              </a:spcAft>
              <a:buNone/>
            </a:pPr>
            <a:r>
              <a:t/>
            </a:r>
            <a:endParaRPr sz="2400">
              <a:solidFill>
                <a:srgbClr val="000000"/>
              </a:solidFill>
              <a:highlight>
                <a:srgbClr val="FCFDFF"/>
              </a:highlight>
            </a:endParaRPr>
          </a:p>
          <a:p>
            <a:pPr lvl="0" rtl="0">
              <a:lnSpc>
                <a:spcPct val="90000"/>
              </a:lnSpc>
              <a:spcBef>
                <a:spcPts val="1000"/>
              </a:spcBef>
              <a:spcAft>
                <a:spcPts val="0"/>
              </a:spcAft>
              <a:buNone/>
            </a:pPr>
            <a:r>
              <a:t/>
            </a:r>
            <a:endParaRPr sz="24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Shape 99"/>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GB"/>
              <a:t>Design DFS</a:t>
            </a:r>
          </a:p>
        </p:txBody>
      </p:sp>
      <p:sp>
        <p:nvSpPr>
          <p:cNvPr id="100" name="Shape 100"/>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buClr>
                <a:srgbClr val="000000"/>
              </a:buClr>
            </a:pPr>
            <a:r>
              <a:rPr lang="en-GB">
                <a:solidFill>
                  <a:srgbClr val="000000"/>
                </a:solidFill>
              </a:rPr>
              <a:t>How to distribute the data?</a:t>
            </a:r>
          </a:p>
          <a:p>
            <a:pPr indent="-228600" lvl="0" marL="457200" rtl="0">
              <a:spcBef>
                <a:spcPts val="0"/>
              </a:spcBef>
              <a:buClr>
                <a:srgbClr val="000000"/>
              </a:buClr>
            </a:pPr>
            <a:r>
              <a:rPr lang="en-GB">
                <a:solidFill>
                  <a:srgbClr val="000000"/>
                </a:solidFill>
              </a:rPr>
              <a:t>How to keep track of the blocks of a file?</a:t>
            </a:r>
          </a:p>
          <a:p>
            <a:pPr indent="-228600" lvl="0" marL="457200" rtl="0">
              <a:spcBef>
                <a:spcPts val="0"/>
              </a:spcBef>
              <a:buClr>
                <a:srgbClr val="000000"/>
              </a:buClr>
            </a:pPr>
            <a:r>
              <a:rPr lang="en-GB">
                <a:solidFill>
                  <a:srgbClr val="000000"/>
                </a:solidFill>
              </a:rPr>
              <a:t>How to make it fault tolerant?</a:t>
            </a:r>
          </a:p>
          <a:p>
            <a:pPr indent="-228600" lvl="0" marL="457200" rtl="0">
              <a:spcBef>
                <a:spcPts val="0"/>
              </a:spcBef>
              <a:buClr>
                <a:srgbClr val="000000"/>
              </a:buClr>
            </a:pPr>
            <a:r>
              <a:rPr lang="en-GB">
                <a:solidFill>
                  <a:srgbClr val="000000"/>
                </a:solidFill>
              </a:rPr>
              <a:t>Write process </a:t>
            </a:r>
          </a:p>
          <a:p>
            <a:pPr indent="-228600" lvl="0" marL="457200" rtl="0">
              <a:spcBef>
                <a:spcPts val="0"/>
              </a:spcBef>
              <a:buClr>
                <a:srgbClr val="000000"/>
              </a:buClr>
            </a:pPr>
            <a:r>
              <a:rPr lang="en-GB">
                <a:solidFill>
                  <a:srgbClr val="000000"/>
                </a:solidFill>
              </a:rPr>
              <a:t>Read process</a:t>
            </a:r>
          </a:p>
          <a:p>
            <a:pPr indent="-228600" lvl="0" marL="457200" rtl="0">
              <a:spcBef>
                <a:spcPts val="0"/>
              </a:spcBef>
              <a:buClr>
                <a:srgbClr val="000000"/>
              </a:buClr>
            </a:pPr>
            <a:r>
              <a:rPr lang="en-GB">
                <a:solidFill>
                  <a:srgbClr val="000000"/>
                </a:solidFill>
              </a:rPr>
              <a:t>High availability of namenode</a:t>
            </a:r>
          </a:p>
          <a:p>
            <a:pPr indent="-228600" lvl="0" marL="457200" rtl="0">
              <a:spcBef>
                <a:spcPts val="0"/>
              </a:spcBef>
              <a:buClr>
                <a:srgbClr val="000000"/>
              </a:buClr>
            </a:pPr>
            <a:r>
              <a:rPr lang="en-GB">
                <a:solidFill>
                  <a:srgbClr val="000000"/>
                </a:solidFill>
              </a:rPr>
              <a:t>How to tolerate downtime of server which is holding the data?</a:t>
            </a:r>
          </a:p>
          <a:p>
            <a:pPr lvl="0">
              <a:spcBef>
                <a:spcPts val="0"/>
              </a:spcBef>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0">
                                            <p:txEl>
                                              <p:pRg end="0" st="0"/>
                                            </p:txEl>
                                          </p:spTgt>
                                        </p:tgtEl>
                                        <p:attrNameLst>
                                          <p:attrName>style.visibility</p:attrName>
                                        </p:attrNameLst>
                                      </p:cBhvr>
                                      <p:to>
                                        <p:strVal val="visible"/>
                                      </p:to>
                                    </p:set>
                                    <p:animEffect filter="fade" transition="in">
                                      <p:cBhvr>
                                        <p:cTn dur="1000"/>
                                        <p:tgtEl>
                                          <p:spTgt spid="10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0">
                                            <p:txEl>
                                              <p:pRg end="1" st="1"/>
                                            </p:txEl>
                                          </p:spTgt>
                                        </p:tgtEl>
                                        <p:attrNameLst>
                                          <p:attrName>style.visibility</p:attrName>
                                        </p:attrNameLst>
                                      </p:cBhvr>
                                      <p:to>
                                        <p:strVal val="visible"/>
                                      </p:to>
                                    </p:set>
                                    <p:animEffect filter="fade" transition="in">
                                      <p:cBhvr>
                                        <p:cTn dur="1000"/>
                                        <p:tgtEl>
                                          <p:spTgt spid="10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0">
                                            <p:txEl>
                                              <p:pRg end="2" st="2"/>
                                            </p:txEl>
                                          </p:spTgt>
                                        </p:tgtEl>
                                        <p:attrNameLst>
                                          <p:attrName>style.visibility</p:attrName>
                                        </p:attrNameLst>
                                      </p:cBhvr>
                                      <p:to>
                                        <p:strVal val="visible"/>
                                      </p:to>
                                    </p:set>
                                    <p:animEffect filter="fade" transition="in">
                                      <p:cBhvr>
                                        <p:cTn dur="1000"/>
                                        <p:tgtEl>
                                          <p:spTgt spid="10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0">
                                            <p:txEl>
                                              <p:pRg end="3" st="3"/>
                                            </p:txEl>
                                          </p:spTgt>
                                        </p:tgtEl>
                                        <p:attrNameLst>
                                          <p:attrName>style.visibility</p:attrName>
                                        </p:attrNameLst>
                                      </p:cBhvr>
                                      <p:to>
                                        <p:strVal val="visible"/>
                                      </p:to>
                                    </p:set>
                                    <p:animEffect filter="fade" transition="in">
                                      <p:cBhvr>
                                        <p:cTn dur="1000"/>
                                        <p:tgtEl>
                                          <p:spTgt spid="10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0">
                                            <p:txEl>
                                              <p:pRg end="4" st="4"/>
                                            </p:txEl>
                                          </p:spTgt>
                                        </p:tgtEl>
                                        <p:attrNameLst>
                                          <p:attrName>style.visibility</p:attrName>
                                        </p:attrNameLst>
                                      </p:cBhvr>
                                      <p:to>
                                        <p:strVal val="visible"/>
                                      </p:to>
                                    </p:set>
                                    <p:animEffect filter="fade" transition="in">
                                      <p:cBhvr>
                                        <p:cTn dur="1000"/>
                                        <p:tgtEl>
                                          <p:spTgt spid="100">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0">
                                            <p:txEl>
                                              <p:pRg end="5" st="5"/>
                                            </p:txEl>
                                          </p:spTgt>
                                        </p:tgtEl>
                                        <p:attrNameLst>
                                          <p:attrName>style.visibility</p:attrName>
                                        </p:attrNameLst>
                                      </p:cBhvr>
                                      <p:to>
                                        <p:strVal val="visible"/>
                                      </p:to>
                                    </p:set>
                                    <p:animEffect filter="fade" transition="in">
                                      <p:cBhvr>
                                        <p:cTn dur="1000"/>
                                        <p:tgtEl>
                                          <p:spTgt spid="100">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0">
                                            <p:txEl>
                                              <p:pRg end="6" st="6"/>
                                            </p:txEl>
                                          </p:spTgt>
                                        </p:tgtEl>
                                        <p:attrNameLst>
                                          <p:attrName>style.visibility</p:attrName>
                                        </p:attrNameLst>
                                      </p:cBhvr>
                                      <p:to>
                                        <p:strVal val="visible"/>
                                      </p:to>
                                    </p:set>
                                    <p:animEffect filter="fade" transition="in">
                                      <p:cBhvr>
                                        <p:cTn dur="1000"/>
                                        <p:tgtEl>
                                          <p:spTgt spid="100">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0">
                                            <p:txEl>
                                              <p:pRg end="7" st="7"/>
                                            </p:txEl>
                                          </p:spTgt>
                                        </p:tgtEl>
                                        <p:attrNameLst>
                                          <p:attrName>style.visibility</p:attrName>
                                        </p:attrNameLst>
                                      </p:cBhvr>
                                      <p:to>
                                        <p:strVal val="visible"/>
                                      </p:to>
                                    </p:set>
                                    <p:animEffect filter="fade" transition="in">
                                      <p:cBhvr>
                                        <p:cTn dur="1000"/>
                                        <p:tgtEl>
                                          <p:spTgt spid="100">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