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ypertext_Transfer_Protoco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 always find it difficult to define such generic terms.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If-modified-since[date] if not modified 304 response code</a:t>
            </a:r>
          </a:p>
          <a:p>
            <a:pPr lvl="0">
              <a:spcBef>
                <a:spcPts val="0"/>
              </a:spcBef>
              <a:buNone/>
            </a:pPr>
            <a:r>
              <a:rPr lang="en"/>
              <a:t>If-none-match ??</a:t>
            </a:r>
          </a:p>
          <a:p>
            <a:pPr lvl="0">
              <a:spcBef>
                <a:spcPts val="0"/>
              </a:spcBef>
              <a:buNone/>
            </a:pPr>
            <a:r>
              <a:rPr lang="en"/>
              <a:t>If-range[date/ entity] send 206 response with partial response if matched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600">
                <a:highlight>
                  <a:srgbClr val="FFFFFF"/>
                </a:highlight>
              </a:rPr>
              <a:t>Why standard?</a:t>
            </a:r>
            <a:br>
              <a:rPr lang="en" sz="1600">
                <a:highlight>
                  <a:srgbClr val="FFFFFF"/>
                </a:highlight>
              </a:rPr>
            </a:br>
            <a:r>
              <a:rPr lang="en" sz="1600">
                <a:highlight>
                  <a:srgbClr val="FFFFFF"/>
                </a:highlight>
              </a:rPr>
              <a:t>Standard because then all systems can understand what needs to be implemented.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CRUD todo</a:t>
            </a:r>
          </a:p>
          <a:p>
            <a:pPr lvl="0">
              <a:spcBef>
                <a:spcPts val="0"/>
              </a:spcBef>
              <a:buNone/>
            </a:pPr>
            <a:r>
              <a:rPr lang="en"/>
              <a:t>CRUD user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But http is not just used to transfer text now. It is used to serve multimedia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sz="1600" u="sng">
                <a:solidFill>
                  <a:srgbClr val="660099"/>
                </a:solidFill>
                <a:highlight>
                  <a:srgbClr val="FFFFFF"/>
                </a:highlight>
                <a:hlinkClick r:id="rId2"/>
              </a:rPr>
              <a:t>Hypertext Transfer Protocol</a:t>
            </a:r>
          </a:p>
          <a:p>
            <a:pPr lvl="0" rtl="0">
              <a:spcBef>
                <a:spcPts val="0"/>
              </a:spcBef>
              <a:buNone/>
            </a:pPr>
            <a:r>
              <a:rPr lang="en"/>
              <a:t>osi layers </a:t>
            </a:r>
          </a:p>
          <a:p>
            <a:pPr lvl="0">
              <a:spcBef>
                <a:spcPts val="0"/>
              </a:spcBef>
              <a:buNone/>
            </a:pPr>
            <a:r>
              <a:rPr lang="en"/>
              <a:t>statefull connections </a:t>
            </a:r>
          </a:p>
          <a:p>
            <a:pPr lvl="0">
              <a:spcBef>
                <a:spcPts val="0"/>
              </a:spcBef>
              <a:buNone/>
            </a:pPr>
            <a:r>
              <a:rPr lang="en"/>
              <a:t>Connection oriented(order does not matter)</a:t>
            </a:r>
          </a:p>
          <a:p>
            <a:pPr lvl="0">
              <a:spcBef>
                <a:spcPts val="0"/>
              </a:spcBef>
              <a:buNone/>
            </a:pPr>
            <a:r>
              <a:rPr lang="en"/>
              <a:t>What does HTTP use TCP UDP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t>mash-$ </a:t>
            </a:r>
            <a:r>
              <a:rPr lang="en" sz="1000">
                <a:solidFill>
                  <a:srgbClr val="00FF00"/>
                </a:solidFill>
                <a:latin typeface="Courier New"/>
                <a:ea typeface="Courier New"/>
                <a:cs typeface="Courier New"/>
                <a:sym typeface="Courier New"/>
              </a:rPr>
              <a:t>telnet localhost 80</a:t>
            </a:r>
          </a:p>
          <a:p>
            <a:pPr lvl="0" rtl="0">
              <a:spcBef>
                <a:spcPts val="0"/>
              </a:spcBef>
              <a:buClr>
                <a:schemeClr val="dk1"/>
              </a:buClr>
              <a:buSzPct val="78571"/>
              <a:buFont typeface="Arial"/>
              <a:buNone/>
            </a:pPr>
            <a:r>
              <a:rPr lang="en" sz="1400"/>
              <a:t>GET /index.html HTTP/1.1</a:t>
            </a:r>
          </a:p>
          <a:p>
            <a:pPr lvl="0" rtl="0">
              <a:spcBef>
                <a:spcPts val="0"/>
              </a:spcBef>
              <a:buClr>
                <a:schemeClr val="dk1"/>
              </a:buClr>
              <a:buSzPct val="78571"/>
              <a:buFont typeface="Arial"/>
              <a:buNone/>
            </a:pPr>
            <a:r>
              <a:rPr lang="en" sz="1400"/>
              <a:t>User-Agent: curl/7.29.0</a:t>
            </a:r>
          </a:p>
          <a:p>
            <a:pPr lvl="0" rtl="0">
              <a:spcBef>
                <a:spcPts val="0"/>
              </a:spcBef>
              <a:buClr>
                <a:schemeClr val="dk1"/>
              </a:buClr>
              <a:buSzPct val="78571"/>
              <a:buFont typeface="Arial"/>
              <a:buNone/>
            </a:pPr>
            <a:r>
              <a:rPr lang="en" sz="1400"/>
              <a:t>Host: localhost:89</a:t>
            </a:r>
          </a:p>
          <a:p>
            <a:pPr lvl="0" rtl="0">
              <a:spcBef>
                <a:spcPts val="0"/>
              </a:spcBef>
              <a:buClr>
                <a:schemeClr val="dk1"/>
              </a:buClr>
              <a:buSzPct val="78571"/>
              <a:buFont typeface="Arial"/>
              <a:buNone/>
            </a:pPr>
            <a:r>
              <a:rPr lang="en" sz="1400"/>
              <a:t>Accept: */*</a:t>
            </a:r>
          </a:p>
          <a:p>
            <a:pPr lvl="0" rtl="0">
              <a:spcBef>
                <a:spcPts val="0"/>
              </a:spcBef>
              <a:buClr>
                <a:schemeClr val="dk1"/>
              </a:buClr>
              <a:buSzPct val="78571"/>
              <a:buFont typeface="Arial"/>
              <a:buNone/>
            </a:pPr>
            <a:r>
              <a:t/>
            </a:r>
            <a:endParaRPr sz="1400"/>
          </a:p>
          <a:p>
            <a:pPr lvl="0" rtl="0">
              <a:spcBef>
                <a:spcPts val="0"/>
              </a:spcBef>
              <a:buClr>
                <a:schemeClr val="dk1"/>
              </a:buClr>
              <a:buSzPct val="110000"/>
              <a:buFont typeface="Arial"/>
              <a:buNone/>
            </a:pPr>
            <a:r>
              <a:rPr lang="en" sz="1000"/>
              <a:t> curl "http://localhost:89/index.html" --trace -</a:t>
            </a:r>
          </a:p>
          <a:p>
            <a:pPr lvl="0">
              <a:spcBef>
                <a:spcPts val="0"/>
              </a:spcBef>
              <a:buClr>
                <a:schemeClr val="dk1"/>
              </a:buClr>
              <a:buSzPct val="110000"/>
              <a:buFont typeface="Arial"/>
              <a:buNone/>
            </a:pPr>
            <a:r>
              <a:t/>
            </a:r>
            <a:endParaRPr sz="1000">
              <a:solidFill>
                <a:srgbClr val="00FF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2840053"/>
            <a:ext cx="7772400" cy="784799"/>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
        <p:nvSpPr>
          <p:cNvPr id="10" name="Shape 10"/>
          <p:cNvSpPr txBox="1"/>
          <p:nvPr>
            <p:ph type="ctrTitle"/>
          </p:nvPr>
        </p:nvSpPr>
        <p:spPr>
          <a:xfrm>
            <a:off x="685800" y="1583342"/>
            <a:ext cx="7772400" cy="1159799"/>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200150"/>
            <a:ext cx="82296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200150"/>
            <a:ext cx="3994500" cy="37256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05978"/>
            <a:ext cx="8229600" cy="8574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4406309"/>
            <a:ext cx="8229600" cy="519599"/>
          </a:xfrm>
          <a:prstGeom prst="rect">
            <a:avLst/>
          </a:prstGeom>
        </p:spPr>
        <p:txBody>
          <a:bodyPr anchorCtr="0" anchor="t" bIns="91425" lIns="91425" rIns="91425" tIns="91425"/>
          <a:lstStyle>
            <a:lvl1pPr lvl="0" algn="ctr">
              <a:spcBef>
                <a:spcPts val="0"/>
              </a:spcBef>
              <a:buClr>
                <a:schemeClr val="dk1"/>
              </a:buClr>
              <a:buSzPct val="100000"/>
              <a:buNone/>
              <a:defRPr sz="1800">
                <a:solidFill>
                  <a:schemeClr val="dk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lvl="0">
              <a:spcBef>
                <a:spcPts val="600"/>
              </a:spcBef>
              <a:buSzPct val="100000"/>
              <a:defRPr sz="3000"/>
            </a:lvl1pPr>
            <a:lvl2pPr lvl="1">
              <a:spcBef>
                <a:spcPts val="480"/>
              </a:spcBef>
              <a:buSzPct val="100000"/>
              <a:defRPr sz="2400"/>
            </a:lvl2pPr>
            <a:lvl3pPr lvl="2">
              <a:spcBef>
                <a:spcPts val="480"/>
              </a:spcBef>
              <a:buSzPct val="100000"/>
              <a:defRPr sz="2400"/>
            </a:lvl3pPr>
            <a:lvl4pPr lvl="3">
              <a:spcBef>
                <a:spcPts val="360"/>
              </a:spcBef>
              <a:buSzPct val="100000"/>
              <a:defRPr sz="1800"/>
            </a:lvl4pPr>
            <a:lvl5pPr lvl="4">
              <a:spcBef>
                <a:spcPts val="360"/>
              </a:spcBef>
              <a:buSzPct val="100000"/>
              <a:defRPr sz="1800"/>
            </a:lvl5pPr>
            <a:lvl6pPr lvl="5">
              <a:spcBef>
                <a:spcPts val="360"/>
              </a:spcBef>
              <a:buSzPct val="100000"/>
              <a:defRPr sz="1800"/>
            </a:lvl6pPr>
            <a:lvl7pPr lvl="6">
              <a:spcBef>
                <a:spcPts val="360"/>
              </a:spcBef>
              <a:buSzPct val="100000"/>
              <a:defRPr sz="1800"/>
            </a:lvl7pPr>
            <a:lvl8pPr lvl="7">
              <a:spcBef>
                <a:spcPts val="360"/>
              </a:spcBef>
              <a:buSzPct val="100000"/>
              <a:defRPr sz="1800"/>
            </a:lvl8pPr>
            <a:lvl9pPr lvl="8">
              <a:spcBef>
                <a:spcPts val="360"/>
              </a:spcBef>
              <a:buSzPct val="100000"/>
              <a:defRPr sz="1800"/>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restapitutorial.com/httpstatuscodes.html" TargetMode="External"/><Relationship Id="rId4" Type="http://schemas.openxmlformats.org/officeDocument/2006/relationships/hyperlink" Target="http://www.restapitutorial.com/httpstatuscod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mobify.com/blog/beginners-guide-to-http-cache-head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ics.uci.edu/~fielding/pubs/dissertation/rest_arch_style.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speakerdeck.com/cprerovsky/rest-in-peace-number-devoxxpl-2016-talk" TargetMode="External"/><Relationship Id="rId4" Type="http://schemas.openxmlformats.org/officeDocument/2006/relationships/hyperlink" Target="https://dev.twitter.com/rest/referenc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infoq.com/news/2010/03/RESTLevels"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en.wikipedia.org/wiki/HATEOAS" TargetMode="External"/><Relationship Id="rId4" Type="http://schemas.openxmlformats.org/officeDocument/2006/relationships/hyperlink" Target="http://www.slideshare.net/josdirksen/rest-from-get-to-hateoa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1583342"/>
            <a:ext cx="7772400" cy="1159800"/>
          </a:xfrm>
          <a:prstGeom prst="rect">
            <a:avLst/>
          </a:prstGeom>
        </p:spPr>
        <p:txBody>
          <a:bodyPr anchorCtr="0" anchor="b" bIns="91425" lIns="91425" rIns="91425" tIns="91425">
            <a:noAutofit/>
          </a:bodyPr>
          <a:lstStyle/>
          <a:p>
            <a:pPr lvl="0">
              <a:spcBef>
                <a:spcPts val="0"/>
              </a:spcBef>
              <a:buNone/>
            </a:pPr>
            <a:r>
              <a:rPr lang="en"/>
              <a:t>What is Internet?</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HTTP Status Codes</a:t>
            </a:r>
          </a:p>
        </p:txBody>
      </p:sp>
      <p:sp>
        <p:nvSpPr>
          <p:cNvPr id="85" name="Shape 8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Successful – 2xx</a:t>
            </a:r>
          </a:p>
          <a:p>
            <a:pPr indent="-228600" lvl="0" marL="457200" rtl="0">
              <a:spcBef>
                <a:spcPts val="0"/>
              </a:spcBef>
            </a:pPr>
            <a:r>
              <a:rPr lang="en"/>
              <a:t>Redirection – 3xx</a:t>
            </a:r>
          </a:p>
          <a:p>
            <a:pPr indent="-228600" lvl="0" marL="457200" rtl="0">
              <a:spcBef>
                <a:spcPts val="0"/>
              </a:spcBef>
            </a:pPr>
            <a:r>
              <a:rPr lang="en"/>
              <a:t>Client Error – 4xx</a:t>
            </a:r>
          </a:p>
          <a:p>
            <a:pPr indent="-228600" lvl="0" marL="457200" rtl="0">
              <a:spcBef>
                <a:spcPts val="0"/>
              </a:spcBef>
            </a:pPr>
            <a:r>
              <a:rPr lang="en"/>
              <a:t>Server Error – 5xx</a:t>
            </a:r>
          </a:p>
          <a:p>
            <a:pPr lvl="0" rtl="0">
              <a:spcBef>
                <a:spcPts val="0"/>
              </a:spcBef>
              <a:buNone/>
            </a:pPr>
            <a:r>
              <a:t/>
            </a:r>
            <a:endParaRPr/>
          </a:p>
          <a:p>
            <a:pPr lvl="0">
              <a:spcBef>
                <a:spcPts val="0"/>
              </a:spcBef>
              <a:buNone/>
            </a:pPr>
            <a:r>
              <a:rPr lang="en" sz="2400" u="sng">
                <a:solidFill>
                  <a:schemeClr val="hlink"/>
                </a:solidFill>
                <a:hlinkClick r:id="rId3"/>
              </a:rPr>
              <a:t>http://www.restapitutorial.com/https</a:t>
            </a:r>
            <a:r>
              <a:rPr lang="en" sz="2400" u="sng">
                <a:solidFill>
                  <a:schemeClr val="hlink"/>
                </a:solidFill>
                <a:hlinkClick r:id="rId4"/>
              </a:rPr>
              <a:t>tatuscodes.html</a:t>
            </a:r>
            <a:r>
              <a:rPr lang="en" sz="2400"/>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Headers</a:t>
            </a:r>
          </a:p>
        </p:txBody>
      </p:sp>
      <p:sp>
        <p:nvSpPr>
          <p:cNvPr id="91" name="Shape 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800"/>
              <a:t>Operating parameters of transaction</a:t>
            </a:r>
          </a:p>
          <a:p>
            <a:pPr indent="-342900" lvl="0" marL="457200" rtl="0">
              <a:spcBef>
                <a:spcPts val="0"/>
              </a:spcBef>
              <a:buSzPct val="100000"/>
            </a:pPr>
            <a:r>
              <a:rPr lang="en" sz="1800"/>
              <a:t>Common Request Headers</a:t>
            </a:r>
          </a:p>
          <a:p>
            <a:pPr indent="-342900" lvl="1" marL="914400" rtl="0">
              <a:spcBef>
                <a:spcPts val="0"/>
              </a:spcBef>
              <a:buSzPct val="100000"/>
            </a:pPr>
            <a:r>
              <a:rPr lang="en" sz="1800"/>
              <a:t>Host</a:t>
            </a:r>
          </a:p>
          <a:p>
            <a:pPr indent="-342900" lvl="1" marL="914400" rtl="0">
              <a:spcBef>
                <a:spcPts val="0"/>
              </a:spcBef>
              <a:buSzPct val="100000"/>
            </a:pPr>
            <a:r>
              <a:rPr lang="en" sz="1800"/>
              <a:t>Content-Type</a:t>
            </a:r>
          </a:p>
          <a:p>
            <a:pPr indent="-342900" lvl="1" marL="914400" rtl="0">
              <a:spcBef>
                <a:spcPts val="0"/>
              </a:spcBef>
              <a:buSzPct val="100000"/>
            </a:pPr>
            <a:r>
              <a:rPr lang="en" sz="1800"/>
              <a:t>Content-Length</a:t>
            </a:r>
          </a:p>
          <a:p>
            <a:pPr indent="-342900" lvl="1" marL="914400" rtl="0">
              <a:spcBef>
                <a:spcPts val="0"/>
              </a:spcBef>
              <a:buSzPct val="100000"/>
            </a:pPr>
            <a:r>
              <a:rPr lang="en" sz="1800"/>
              <a:t>User-Agent</a:t>
            </a:r>
          </a:p>
          <a:p>
            <a:pPr indent="-342900" lvl="0" marL="457200" rtl="0">
              <a:spcBef>
                <a:spcPts val="0"/>
              </a:spcBef>
              <a:buSzPct val="100000"/>
            </a:pPr>
            <a:r>
              <a:rPr lang="en" sz="1800"/>
              <a:t>Common Response Headers</a:t>
            </a:r>
          </a:p>
          <a:p>
            <a:pPr indent="-342900" lvl="1" marL="914400" rtl="0">
              <a:spcBef>
                <a:spcPts val="0"/>
              </a:spcBef>
              <a:buSzPct val="100000"/>
            </a:pPr>
            <a:r>
              <a:rPr lang="en" sz="1800"/>
              <a:t>Date</a:t>
            </a:r>
          </a:p>
          <a:p>
            <a:pPr indent="-342900" lvl="1" marL="914400" rtl="0">
              <a:spcBef>
                <a:spcPts val="0"/>
              </a:spcBef>
              <a:buSzPct val="100000"/>
            </a:pPr>
            <a:r>
              <a:rPr lang="en" sz="1800"/>
              <a:t>Content-Type</a:t>
            </a:r>
          </a:p>
          <a:p>
            <a:pPr indent="-342900" lvl="1" marL="914400" rtl="0">
              <a:spcBef>
                <a:spcPts val="0"/>
              </a:spcBef>
              <a:buSzPct val="100000"/>
            </a:pPr>
            <a:r>
              <a:rPr lang="en" sz="1800"/>
              <a:t>Set-Cookie</a:t>
            </a:r>
          </a:p>
          <a:p>
            <a:pPr indent="-342900" lvl="1" marL="914400" rtl="0">
              <a:spcBef>
                <a:spcPts val="0"/>
              </a:spcBef>
              <a:buSzPct val="100000"/>
            </a:pPr>
            <a:r>
              <a:rPr lang="en" sz="1800"/>
              <a:t>Content-Encoding</a:t>
            </a:r>
          </a:p>
          <a:p>
            <a:pPr lvl="0">
              <a:spcBef>
                <a:spcPts val="0"/>
              </a:spcBef>
              <a:buNone/>
            </a:pPr>
            <a:r>
              <a:t/>
            </a:r>
            <a:endParaRPr sz="1800"/>
          </a:p>
        </p:txBody>
      </p:sp>
      <p:sp>
        <p:nvSpPr>
          <p:cNvPr id="92" name="Shape 92"/>
          <p:cNvSpPr txBox="1"/>
          <p:nvPr/>
        </p:nvSpPr>
        <p:spPr>
          <a:xfrm>
            <a:off x="457200" y="4490250"/>
            <a:ext cx="8229600" cy="435599"/>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sz="1200">
                <a:solidFill>
                  <a:srgbClr val="00FF00"/>
                </a:solidFill>
                <a:latin typeface="Courier New"/>
                <a:ea typeface="Courier New"/>
                <a:cs typeface="Courier New"/>
                <a:sym typeface="Courier New"/>
              </a:rPr>
              <a:t>curl -H "Accept-Encoding: gzip,deflate" "http://www.theverge.com/" -I -vN</a:t>
            </a:r>
          </a:p>
          <a:p>
            <a:pPr lvl="0" rtl="0">
              <a:spcBef>
                <a:spcPts val="0"/>
              </a:spcBef>
              <a:buNone/>
            </a:pPr>
            <a:r>
              <a:t/>
            </a:r>
            <a:endParaRPr sz="1000">
              <a:solidFill>
                <a:srgbClr val="00FF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Caching Headers</a:t>
            </a:r>
          </a:p>
        </p:txBody>
      </p:sp>
      <p:sp>
        <p:nvSpPr>
          <p:cNvPr id="98" name="Shape 98"/>
          <p:cNvSpPr txBox="1"/>
          <p:nvPr>
            <p:ph idx="1" type="body"/>
          </p:nvPr>
        </p:nvSpPr>
        <p:spPr>
          <a:xfrm>
            <a:off x="457200" y="1200150"/>
            <a:ext cx="8229600" cy="37257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3"/>
              </a:rPr>
              <a:t>http://www.mobify.com/blog/beginners-guide-to-http-cache-headers/</a:t>
            </a:r>
          </a:p>
          <a:p>
            <a:pPr lvl="0" rtl="0">
              <a:spcBef>
                <a:spcPts val="0"/>
              </a:spcBef>
              <a:buNone/>
            </a:pPr>
            <a:r>
              <a:t/>
            </a:r>
            <a:endParaRP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129778"/>
            <a:ext cx="8229600" cy="857400"/>
          </a:xfrm>
          <a:prstGeom prst="rect">
            <a:avLst/>
          </a:prstGeom>
        </p:spPr>
        <p:txBody>
          <a:bodyPr anchorCtr="0" anchor="b" bIns="91425" lIns="91425" rIns="91425" tIns="91425">
            <a:noAutofit/>
          </a:bodyPr>
          <a:lstStyle/>
          <a:p>
            <a:pPr lvl="0">
              <a:spcBef>
                <a:spcPts val="0"/>
              </a:spcBef>
              <a:buNone/>
            </a:pPr>
            <a:r>
              <a:rPr lang="en"/>
              <a:t>Caching Headers</a:t>
            </a:r>
          </a:p>
        </p:txBody>
      </p:sp>
      <p:sp>
        <p:nvSpPr>
          <p:cNvPr id="104" name="Shape 104"/>
          <p:cNvSpPr txBox="1"/>
          <p:nvPr>
            <p:ph idx="1" type="body"/>
          </p:nvPr>
        </p:nvSpPr>
        <p:spPr>
          <a:xfrm>
            <a:off x="380600" y="1167325"/>
            <a:ext cx="8229600" cy="3725700"/>
          </a:xfrm>
          <a:prstGeom prst="rect">
            <a:avLst/>
          </a:prstGeom>
        </p:spPr>
        <p:txBody>
          <a:bodyPr anchorCtr="0" anchor="t" bIns="91425" lIns="91425" rIns="91425" tIns="91425">
            <a:noAutofit/>
          </a:bodyPr>
          <a:lstStyle/>
          <a:p>
            <a:pPr indent="-381000" lvl="0" marL="457200" rtl="0">
              <a:spcBef>
                <a:spcPts val="0"/>
              </a:spcBef>
              <a:buSzPct val="100000"/>
            </a:pPr>
            <a:r>
              <a:rPr lang="en" sz="2400"/>
              <a:t>Reduces network traffic</a:t>
            </a:r>
          </a:p>
          <a:p>
            <a:pPr indent="-381000" lvl="0" marL="457200" rtl="0">
              <a:spcBef>
                <a:spcPts val="0"/>
              </a:spcBef>
              <a:buSzPct val="100000"/>
            </a:pPr>
            <a:r>
              <a:rPr lang="en" sz="2400"/>
              <a:t>Reduces load time</a:t>
            </a:r>
          </a:p>
          <a:p>
            <a:pPr indent="-381000" lvl="0" marL="457200" rtl="0">
              <a:spcBef>
                <a:spcPts val="0"/>
              </a:spcBef>
              <a:buSzPct val="100000"/>
            </a:pPr>
            <a:r>
              <a:rPr lang="en" sz="2400"/>
              <a:t>Cache expiry headers</a:t>
            </a:r>
          </a:p>
          <a:p>
            <a:pPr indent="-381000" lvl="1" marL="914400" rtl="0">
              <a:spcBef>
                <a:spcPts val="0"/>
              </a:spcBef>
              <a:buSzPct val="100000"/>
            </a:pPr>
            <a:r>
              <a:rPr lang="en" sz="2400"/>
              <a:t>Expires</a:t>
            </a:r>
          </a:p>
          <a:p>
            <a:pPr indent="-381000" lvl="1" marL="914400" rtl="0">
              <a:spcBef>
                <a:spcPts val="0"/>
              </a:spcBef>
              <a:buSzPct val="100000"/>
            </a:pPr>
            <a:r>
              <a:rPr lang="en" sz="2400"/>
              <a:t>Cache-Control: max-age (overrides Expires)</a:t>
            </a:r>
          </a:p>
          <a:p>
            <a:pPr indent="-381000" lvl="0" marL="457200" rtl="0">
              <a:spcBef>
                <a:spcPts val="0"/>
              </a:spcBef>
              <a:buSzPct val="100000"/>
            </a:pPr>
            <a:r>
              <a:rPr lang="en" sz="2400"/>
              <a:t>There are only two hard things in Computer Science: cache invalidation and naming things. (Phil Karlton)</a:t>
            </a:r>
          </a:p>
          <a:p>
            <a:pPr indent="-381000" lvl="0" marL="457200" rtl="0">
              <a:spcBef>
                <a:spcPts val="0"/>
              </a:spcBef>
              <a:buSzPct val="100000"/>
            </a:pPr>
            <a:r>
              <a:rPr lang="en" sz="2400"/>
              <a:t>Resource version in URL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Conditional Headers</a:t>
            </a:r>
          </a:p>
        </p:txBody>
      </p:sp>
      <p:sp>
        <p:nvSpPr>
          <p:cNvPr id="110" name="Shape 110"/>
          <p:cNvSpPr txBox="1"/>
          <p:nvPr>
            <p:ph idx="1" type="body"/>
          </p:nvPr>
        </p:nvSpPr>
        <p:spPr>
          <a:xfrm>
            <a:off x="457200" y="1155300"/>
            <a:ext cx="8229600" cy="3725700"/>
          </a:xfrm>
          <a:prstGeom prst="rect">
            <a:avLst/>
          </a:prstGeom>
        </p:spPr>
        <p:txBody>
          <a:bodyPr anchorCtr="0" anchor="t" bIns="91425" lIns="91425" rIns="91425" tIns="91425">
            <a:noAutofit/>
          </a:bodyPr>
          <a:lstStyle/>
          <a:p>
            <a:pPr indent="-228600" lvl="0" marL="457200" rtl="0">
              <a:spcBef>
                <a:spcPts val="0"/>
              </a:spcBef>
            </a:pPr>
            <a:r>
              <a:rPr lang="en"/>
              <a:t>Last-Modified</a:t>
            </a:r>
          </a:p>
          <a:p>
            <a:pPr indent="-228600" lvl="0" marL="457200" rtl="0">
              <a:spcBef>
                <a:spcPts val="0"/>
              </a:spcBef>
            </a:pPr>
            <a:r>
              <a:rPr lang="en"/>
              <a:t>ETag</a:t>
            </a:r>
          </a:p>
          <a:p>
            <a:pPr indent="-228600" lvl="0" marL="457200" rtl="0">
              <a:spcBef>
                <a:spcPts val="0"/>
              </a:spcBef>
            </a:pPr>
            <a:r>
              <a:rPr lang="en"/>
              <a:t>Conditional GET</a:t>
            </a:r>
          </a:p>
          <a:p>
            <a:pPr indent="-419100" lvl="1" marL="914400" rtl="0">
              <a:spcBef>
                <a:spcPts val="0"/>
              </a:spcBef>
              <a:buSzPct val="100000"/>
            </a:pPr>
            <a:r>
              <a:rPr lang="en" sz="3000"/>
              <a:t>If-Modified-Since</a:t>
            </a:r>
          </a:p>
          <a:p>
            <a:pPr indent="-419100" lvl="1" marL="914400" rtl="0">
              <a:spcBef>
                <a:spcPts val="0"/>
              </a:spcBef>
              <a:buSzPct val="100000"/>
            </a:pPr>
            <a:r>
              <a:rPr lang="en" sz="3000"/>
              <a:t>If-None-Match</a:t>
            </a:r>
          </a:p>
          <a:p>
            <a:pPr indent="-419100" lvl="1" marL="914400" rtl="0">
              <a:spcBef>
                <a:spcPts val="0"/>
              </a:spcBef>
              <a:buSzPct val="100000"/>
            </a:pPr>
            <a:r>
              <a:rPr lang="en" sz="3000"/>
              <a:t>If-Range</a:t>
            </a:r>
          </a:p>
          <a:p>
            <a:pPr lvl="0" rtl="0">
              <a:spcBef>
                <a:spcPts val="0"/>
              </a:spcBef>
              <a:buClr>
                <a:schemeClr val="dk1"/>
              </a:buClr>
              <a:buSzPct val="36666"/>
              <a:buFont typeface="Arial"/>
              <a:buNone/>
            </a:pPr>
            <a:r>
              <a:t/>
            </a:r>
            <a:endParaRPr/>
          </a:p>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Cookies</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Small pieces of data stored on client and sent on every request</a:t>
            </a:r>
          </a:p>
          <a:p>
            <a:pPr indent="-228600" lvl="0" marL="457200" rtl="0">
              <a:spcBef>
                <a:spcPts val="0"/>
              </a:spcBef>
            </a:pPr>
            <a:r>
              <a:rPr lang="en"/>
              <a:t>Use Cases:</a:t>
            </a:r>
          </a:p>
          <a:p>
            <a:pPr indent="-419100" lvl="1" marL="914400" rtl="0">
              <a:spcBef>
                <a:spcPts val="0"/>
              </a:spcBef>
              <a:buSzPct val="100000"/>
            </a:pPr>
            <a:r>
              <a:rPr lang="en" sz="3000"/>
              <a:t>Session management</a:t>
            </a:r>
          </a:p>
          <a:p>
            <a:pPr indent="-419100" lvl="1" marL="914400" rtl="0">
              <a:spcBef>
                <a:spcPts val="0"/>
              </a:spcBef>
              <a:buSzPct val="100000"/>
            </a:pPr>
            <a:r>
              <a:rPr lang="en" sz="3000"/>
              <a:t>Personalization</a:t>
            </a:r>
          </a:p>
          <a:p>
            <a:pPr indent="-419100" lvl="1" marL="914400">
              <a:spcBef>
                <a:spcPts val="0"/>
              </a:spcBef>
              <a:buSzPct val="100000"/>
            </a:pPr>
            <a:r>
              <a:rPr lang="en" sz="3000"/>
              <a:t>Tracking</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Cookies</a:t>
            </a:r>
          </a:p>
        </p:txBody>
      </p:sp>
      <p:sp>
        <p:nvSpPr>
          <p:cNvPr id="122" name="Shape 12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SzPct val="100000"/>
            </a:pPr>
            <a:r>
              <a:rPr lang="en" sz="2400"/>
              <a:t>Can be set both through headers and with JS</a:t>
            </a:r>
          </a:p>
          <a:p>
            <a:pPr indent="-381000" lvl="0" marL="457200" rtl="0">
              <a:spcBef>
                <a:spcPts val="0"/>
              </a:spcBef>
              <a:buSzPct val="100000"/>
            </a:pPr>
            <a:r>
              <a:rPr lang="en" sz="2400"/>
              <a:t>Cookie attributes</a:t>
            </a:r>
          </a:p>
          <a:p>
            <a:pPr indent="-228600" lvl="1" marL="914400" rtl="0">
              <a:spcBef>
                <a:spcPts val="0"/>
              </a:spcBef>
            </a:pPr>
            <a:r>
              <a:rPr lang="en"/>
              <a:t>Path</a:t>
            </a:r>
          </a:p>
          <a:p>
            <a:pPr indent="-228600" lvl="1" marL="914400" rtl="0">
              <a:spcBef>
                <a:spcPts val="0"/>
              </a:spcBef>
            </a:pPr>
            <a:r>
              <a:rPr lang="en"/>
              <a:t>Expires</a:t>
            </a:r>
          </a:p>
          <a:p>
            <a:pPr indent="-228600" lvl="1" marL="914400" rtl="0">
              <a:spcBef>
                <a:spcPts val="0"/>
              </a:spcBef>
            </a:pPr>
            <a:r>
              <a:rPr lang="en"/>
              <a:t>Secure</a:t>
            </a:r>
          </a:p>
          <a:p>
            <a:pPr indent="-228600" lvl="1" marL="914400" rtl="0">
              <a:spcBef>
                <a:spcPts val="0"/>
              </a:spcBef>
            </a:pPr>
            <a:r>
              <a:rPr lang="en"/>
              <a:t>Domain</a:t>
            </a:r>
          </a:p>
          <a:p>
            <a:pPr indent="-228600" lvl="1" marL="914400" rtl="0">
              <a:spcBef>
                <a:spcPts val="0"/>
              </a:spcBef>
            </a:pPr>
            <a:r>
              <a:rPr lang="en"/>
              <a:t>HttpOnly</a:t>
            </a:r>
          </a:p>
          <a:p>
            <a:pPr indent="-381000" lvl="0" marL="457200" rtl="0">
              <a:spcBef>
                <a:spcPts val="0"/>
              </a:spcBef>
              <a:buSzPct val="100000"/>
            </a:pPr>
            <a:r>
              <a:rPr lang="en" sz="2400"/>
              <a:t>Set-Cookie Header</a:t>
            </a:r>
          </a:p>
          <a:p>
            <a:pPr indent="-342900" lvl="1" marL="914400" rtl="0">
              <a:spcBef>
                <a:spcPts val="0"/>
              </a:spcBef>
              <a:buSzPct val="100000"/>
            </a:pPr>
            <a:r>
              <a:rPr lang="en" sz="1800"/>
              <a:t>MyCookie=ChocoChip; Expires=Wed, 09 Jun 2021 10:18:14 GMT</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body"/>
          </p:nvPr>
        </p:nvSpPr>
        <p:spPr>
          <a:xfrm>
            <a:off x="457200" y="303175"/>
            <a:ext cx="8229600" cy="4622699"/>
          </a:xfrm>
          <a:prstGeom prst="rect">
            <a:avLst/>
          </a:prstGeom>
        </p:spPr>
        <p:txBody>
          <a:bodyPr anchorCtr="0" anchor="t" bIns="91425" lIns="91425" rIns="91425" tIns="91425">
            <a:noAutofit/>
          </a:bodyPr>
          <a:lstStyle/>
          <a:p>
            <a:pPr indent="-457200" lvl="0" marL="457200" rtl="0">
              <a:spcBef>
                <a:spcPts val="0"/>
              </a:spcBef>
              <a:buSzPct val="100000"/>
            </a:pPr>
            <a:r>
              <a:rPr lang="en" sz="3600"/>
              <a:t>Authentication</a:t>
            </a:r>
          </a:p>
          <a:p>
            <a:pPr indent="-457200" lvl="0" marL="457200" rtl="0">
              <a:spcBef>
                <a:spcPts val="0"/>
              </a:spcBef>
              <a:buSzPct val="100000"/>
            </a:pPr>
            <a:r>
              <a:rPr lang="en" sz="3600"/>
              <a:t>HTTPS - TLS Handshake</a:t>
            </a:r>
          </a:p>
          <a:p>
            <a:pPr indent="-457200" lvl="0" marL="457200" rtl="0">
              <a:spcBef>
                <a:spcPts val="0"/>
              </a:spcBef>
              <a:buSzPct val="100000"/>
            </a:pPr>
            <a:r>
              <a:rPr lang="en" sz="3600"/>
              <a:t>Content Negotiation </a:t>
            </a:r>
          </a:p>
          <a:p>
            <a:pPr indent="-457200" lvl="1" marL="914400" rtl="0">
              <a:spcBef>
                <a:spcPts val="0"/>
              </a:spcBef>
              <a:buSzPct val="100000"/>
            </a:pPr>
            <a:r>
              <a:rPr lang="en" sz="3600"/>
              <a:t>Accept, Accept-Language</a:t>
            </a:r>
          </a:p>
          <a:p>
            <a:pPr indent="-457200" lvl="0" marL="457200" rtl="0">
              <a:spcBef>
                <a:spcPts val="0"/>
              </a:spcBef>
              <a:buSzPct val="100000"/>
            </a:pPr>
            <a:r>
              <a:rPr lang="en" sz="3600"/>
              <a:t>Proxies </a:t>
            </a:r>
          </a:p>
          <a:p>
            <a:pPr indent="-457200" lvl="1" marL="914400" rtl="0">
              <a:spcBef>
                <a:spcPts val="0"/>
              </a:spcBef>
              <a:buSzPct val="100000"/>
            </a:pPr>
            <a:r>
              <a:rPr lang="en" sz="3600"/>
              <a:t>Forward &amp; Reverse Proxies</a:t>
            </a:r>
          </a:p>
          <a:p>
            <a:pPr indent="-457200" lvl="0" marL="457200" rtl="0">
              <a:spcBef>
                <a:spcPts val="0"/>
              </a:spcBef>
              <a:buSzPct val="100000"/>
            </a:pPr>
            <a:r>
              <a:rPr lang="en" sz="3600"/>
              <a:t>Optimizations???</a:t>
            </a:r>
          </a:p>
          <a:p>
            <a:pPr indent="-457200" lvl="0" marL="457200">
              <a:spcBef>
                <a:spcPts val="0"/>
              </a:spcBef>
              <a:buSzPct val="100000"/>
            </a:pPr>
            <a:r>
              <a:rPr lang="en" sz="3600"/>
              <a:t>CDN …</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Web API</a:t>
            </a:r>
          </a:p>
        </p:txBody>
      </p:sp>
      <p:sp>
        <p:nvSpPr>
          <p:cNvPr id="133" name="Shape 13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Allows access to data without scrapping</a:t>
            </a:r>
          </a:p>
          <a:p>
            <a:pPr indent="-228600" lvl="0" marL="457200" rtl="0">
              <a:spcBef>
                <a:spcPts val="0"/>
              </a:spcBef>
            </a:pPr>
            <a:r>
              <a:rPr lang="en"/>
              <a:t>HTTP + Definition of response format</a:t>
            </a:r>
          </a:p>
          <a:p>
            <a:pPr indent="-228600" lvl="0" marL="457200" rtl="0">
              <a:spcBef>
                <a:spcPts val="0"/>
              </a:spcBef>
            </a:pPr>
            <a:r>
              <a:rPr lang="en"/>
              <a:t>Allows multiple interfaces to your application</a:t>
            </a:r>
          </a:p>
          <a:p>
            <a:pPr indent="-228600" lvl="0" marL="457200" rtl="0">
              <a:spcBef>
                <a:spcPts val="0"/>
              </a:spcBef>
            </a:pPr>
            <a:r>
              <a:rPr lang="en"/>
              <a:t>SOA</a:t>
            </a:r>
          </a:p>
          <a:p>
            <a:pPr indent="-228600" lvl="0" marL="457200" rtl="0">
              <a:spcBef>
                <a:spcPts val="0"/>
              </a:spcBef>
            </a:pPr>
            <a:r>
              <a:rPr lang="en"/>
              <a:t>SOAP and REST</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SOAP </a:t>
            </a:r>
          </a:p>
        </p:txBody>
      </p:sp>
      <p:sp>
        <p:nvSpPr>
          <p:cNvPr id="139" name="Shape 13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228600" lvl="0" marL="457200" rtl="0">
              <a:spcBef>
                <a:spcPts val="0"/>
              </a:spcBef>
            </a:pPr>
            <a:r>
              <a:rPr lang="en"/>
              <a:t>Simple Object Access Protocol</a:t>
            </a:r>
          </a:p>
          <a:p>
            <a:pPr indent="-228600" lvl="1" marL="914400" rtl="0">
              <a:spcBef>
                <a:spcPts val="0"/>
              </a:spcBef>
            </a:pPr>
            <a:r>
              <a:rPr lang="en"/>
              <a:t>yeah very SIMPLE </a:t>
            </a:r>
          </a:p>
          <a:p>
            <a:pPr indent="-228600" lvl="0" marL="457200" rtl="0">
              <a:spcBef>
                <a:spcPts val="0"/>
              </a:spcBef>
            </a:pPr>
            <a:r>
              <a:rPr lang="en"/>
              <a:t>Defines an entire protocol on top of other application protocols</a:t>
            </a:r>
          </a:p>
          <a:p>
            <a:pPr indent="-228600" lvl="0" marL="457200" rtl="0">
              <a:spcBef>
                <a:spcPts val="0"/>
              </a:spcBef>
            </a:pPr>
            <a:r>
              <a:rPr lang="en"/>
              <a:t>Supports only XML</a:t>
            </a:r>
          </a:p>
          <a:p>
            <a:pPr indent="-228600" lvl="0" marL="457200" rtl="0">
              <a:spcBef>
                <a:spcPts val="0"/>
              </a:spcBef>
            </a:pPr>
            <a:r>
              <a:rPr lang="en"/>
              <a:t>Reads cannot be cached</a:t>
            </a:r>
          </a:p>
          <a:p>
            <a:pPr indent="-228600" lvl="0" marL="457200" rtl="0">
              <a:spcBef>
                <a:spcPts val="0"/>
              </a:spcBef>
            </a:pPr>
            <a:r>
              <a:rPr lang="en"/>
              <a:t>Requires special tools to create a client</a:t>
            </a:r>
          </a:p>
          <a:p>
            <a:pPr indent="-228600" lvl="0" marL="457200">
              <a:spcBef>
                <a:spcPts val="0"/>
              </a:spcBef>
            </a:pPr>
            <a:r>
              <a:rPr lang="en"/>
              <a:t>Generally worse performance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Internet</a:t>
            </a:r>
          </a:p>
        </p:txBody>
      </p:sp>
      <p:sp>
        <p:nvSpPr>
          <p:cNvPr id="33" name="Shape 33"/>
          <p:cNvSpPr txBox="1"/>
          <p:nvPr>
            <p:ph idx="1" type="body"/>
          </p:nvPr>
        </p:nvSpPr>
        <p:spPr>
          <a:xfrm>
            <a:off x="457200" y="1276350"/>
            <a:ext cx="8229600" cy="3725700"/>
          </a:xfrm>
          <a:prstGeom prst="rect">
            <a:avLst/>
          </a:prstGeom>
        </p:spPr>
        <p:txBody>
          <a:bodyPr anchorCtr="0" anchor="t" bIns="91425" lIns="91425" rIns="91425" tIns="91425">
            <a:noAutofit/>
          </a:bodyPr>
          <a:lstStyle/>
          <a:p>
            <a:pPr lvl="0">
              <a:spcBef>
                <a:spcPts val="0"/>
              </a:spcBef>
              <a:buNone/>
            </a:pPr>
            <a:r>
              <a:rPr lang="en" sz="2400"/>
              <a:t>Network of computer systems which communicate with each other to exchange information through standard set of protocols.</a:t>
            </a:r>
          </a:p>
          <a:p>
            <a:pPr lvl="0">
              <a:spcBef>
                <a:spcPts val="0"/>
              </a:spcBef>
              <a:buNone/>
            </a:pPr>
            <a:r>
              <a:t/>
            </a:r>
            <a:endParaRPr sz="2400"/>
          </a:p>
          <a:p>
            <a:pPr lvl="0" rtl="0">
              <a:spcBef>
                <a:spcPts val="0"/>
              </a:spcBef>
              <a:buNone/>
            </a:pPr>
            <a:r>
              <a:rPr lang="en" sz="2400"/>
              <a:t>One such protocol is HTTP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
                                            <p:txEl>
                                              <p:pRg end="0" st="0"/>
                                            </p:txEl>
                                          </p:spTgt>
                                        </p:tgtEl>
                                        <p:attrNameLst>
                                          <p:attrName>style.visibility</p:attrName>
                                        </p:attrNameLst>
                                      </p:cBhvr>
                                      <p:to>
                                        <p:strVal val="visible"/>
                                      </p:to>
                                    </p:set>
                                    <p:animEffect filter="fade" transition="in">
                                      <p:cBhvr>
                                        <p:cTn dur="1000"/>
                                        <p:tgtEl>
                                          <p:spTgt spid="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
                                            <p:txEl>
                                              <p:pRg end="1" st="1"/>
                                            </p:txEl>
                                          </p:spTgt>
                                        </p:tgtEl>
                                        <p:attrNameLst>
                                          <p:attrName>style.visibility</p:attrName>
                                        </p:attrNameLst>
                                      </p:cBhvr>
                                      <p:to>
                                        <p:strVal val="visible"/>
                                      </p:to>
                                    </p:set>
                                    <p:animEffect filter="fade" transition="in">
                                      <p:cBhvr>
                                        <p:cTn dur="1000"/>
                                        <p:tgtEl>
                                          <p:spTgt spid="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
                                            <p:txEl>
                                              <p:pRg end="2" st="2"/>
                                            </p:txEl>
                                          </p:spTgt>
                                        </p:tgtEl>
                                        <p:attrNameLst>
                                          <p:attrName>style.visibility</p:attrName>
                                        </p:attrNameLst>
                                      </p:cBhvr>
                                      <p:to>
                                        <p:strVal val="visible"/>
                                      </p:to>
                                    </p:set>
                                    <p:animEffect filter="fade" transition="in">
                                      <p:cBhvr>
                                        <p:cTn dur="1000"/>
                                        <p:tgtEl>
                                          <p:spTgt spid="3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REST</a:t>
            </a:r>
          </a:p>
        </p:txBody>
      </p:sp>
      <p:sp>
        <p:nvSpPr>
          <p:cNvPr id="145" name="Shape 1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000"/>
              <a:t>Representational state transfer. Defined by Roy Fielding in 2000. He was also a principal author of HTTP 1.0 &amp; 1.1</a:t>
            </a:r>
          </a:p>
          <a:p>
            <a:pPr lvl="0" rtl="0">
              <a:spcBef>
                <a:spcPts val="0"/>
              </a:spcBef>
              <a:buNone/>
            </a:pPr>
            <a:r>
              <a:t/>
            </a:r>
            <a:endParaRPr sz="2000"/>
          </a:p>
          <a:p>
            <a:pPr lvl="0" rtl="0">
              <a:spcBef>
                <a:spcPts val="0"/>
              </a:spcBef>
              <a:buClr>
                <a:schemeClr val="dk1"/>
              </a:buClr>
              <a:buSzPct val="55000"/>
              <a:buFont typeface="Arial"/>
              <a:buNone/>
            </a:pPr>
            <a:r>
              <a:rPr lang="en" sz="2000"/>
              <a:t>Wiki says : </a:t>
            </a:r>
          </a:p>
          <a:p>
            <a:pPr lvl="0" rtl="0">
              <a:spcBef>
                <a:spcPts val="0"/>
              </a:spcBef>
              <a:buClr>
                <a:schemeClr val="dk1"/>
              </a:buClr>
              <a:buSzPct val="55000"/>
              <a:buFont typeface="Arial"/>
              <a:buNone/>
            </a:pPr>
            <a:r>
              <a:rPr lang="en" sz="2000"/>
              <a:t>REST is an architectural style consisting of a coordinated set of architectural constraints applied to components, connectors, and data elements, within a distributed hypermedia system. REST ignores the details of component implementation and protocol syntax in order to focus on the roles of components, the constraints upon their interaction with other components, and their interpretation of significant data elements</a:t>
            </a:r>
          </a:p>
          <a:p>
            <a:pPr lvl="0" rtl="0">
              <a:spcBef>
                <a:spcPts val="0"/>
              </a:spcBef>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REST</a:t>
            </a:r>
          </a:p>
        </p:txBody>
      </p:sp>
      <p:sp>
        <p:nvSpPr>
          <p:cNvPr id="151" name="Shape 151"/>
          <p:cNvSpPr txBox="1"/>
          <p:nvPr>
            <p:ph idx="1" type="body"/>
          </p:nvPr>
        </p:nvSpPr>
        <p:spPr>
          <a:xfrm>
            <a:off x="241412" y="1063375"/>
            <a:ext cx="8229600" cy="3725700"/>
          </a:xfrm>
          <a:prstGeom prst="rect">
            <a:avLst/>
          </a:prstGeom>
        </p:spPr>
        <p:txBody>
          <a:bodyPr anchorCtr="0" anchor="t" bIns="91425" lIns="91425" rIns="91425" tIns="91425">
            <a:noAutofit/>
          </a:bodyPr>
          <a:lstStyle/>
          <a:p>
            <a:pPr lvl="0" rtl="0">
              <a:spcBef>
                <a:spcPts val="0"/>
              </a:spcBef>
              <a:buNone/>
            </a:pPr>
            <a:r>
              <a:rPr lang="en" sz="1800" u="sng">
                <a:solidFill>
                  <a:schemeClr val="hlink"/>
                </a:solidFill>
                <a:hlinkClick r:id="rId3"/>
              </a:rPr>
              <a:t>http://www.ics.uci.edu/~fielding/pubs/dissertation/rest_arch_style.htm</a:t>
            </a:r>
          </a:p>
          <a:p>
            <a:pPr indent="-381000" lvl="0" marL="457200" rtl="0">
              <a:spcBef>
                <a:spcPts val="0"/>
              </a:spcBef>
              <a:buClr>
                <a:schemeClr val="dk1"/>
              </a:buClr>
              <a:buSzPct val="100000"/>
            </a:pPr>
            <a:r>
              <a:rPr lang="en" sz="2400">
                <a:solidFill>
                  <a:schemeClr val="dk1"/>
                </a:solidFill>
              </a:rPr>
              <a:t>6 Constraints</a:t>
            </a:r>
          </a:p>
          <a:p>
            <a:pPr indent="-228600" lvl="1" marL="914400" rtl="0">
              <a:spcBef>
                <a:spcPts val="0"/>
              </a:spcBef>
              <a:buClr>
                <a:schemeClr val="dk1"/>
              </a:buClr>
            </a:pPr>
            <a:r>
              <a:rPr lang="en">
                <a:solidFill>
                  <a:schemeClr val="dk1"/>
                </a:solidFill>
              </a:rPr>
              <a:t>Client-Server (Separation of concerns)</a:t>
            </a:r>
          </a:p>
          <a:p>
            <a:pPr indent="-228600" lvl="1" marL="914400" rtl="0">
              <a:spcBef>
                <a:spcPts val="0"/>
              </a:spcBef>
              <a:buClr>
                <a:schemeClr val="dk1"/>
              </a:buClr>
            </a:pPr>
            <a:r>
              <a:rPr lang="en">
                <a:solidFill>
                  <a:schemeClr val="dk1"/>
                </a:solidFill>
              </a:rPr>
              <a:t>Stateless (state should be addressable by URL)</a:t>
            </a:r>
          </a:p>
          <a:p>
            <a:pPr indent="-228600" lvl="1" marL="914400" rtl="0">
              <a:spcBef>
                <a:spcPts val="0"/>
              </a:spcBef>
              <a:buClr>
                <a:schemeClr val="dk1"/>
              </a:buClr>
            </a:pPr>
            <a:r>
              <a:rPr lang="en">
                <a:solidFill>
                  <a:schemeClr val="dk1"/>
                </a:solidFill>
              </a:rPr>
              <a:t>Cacheable</a:t>
            </a:r>
          </a:p>
          <a:p>
            <a:pPr indent="-228600" lvl="1" marL="914400" rtl="0">
              <a:spcBef>
                <a:spcPts val="0"/>
              </a:spcBef>
              <a:buClr>
                <a:schemeClr val="dk1"/>
              </a:buClr>
            </a:pPr>
            <a:r>
              <a:rPr lang="en">
                <a:solidFill>
                  <a:schemeClr val="dk1"/>
                </a:solidFill>
              </a:rPr>
              <a:t>Layered system</a:t>
            </a:r>
          </a:p>
          <a:p>
            <a:pPr indent="-228600" lvl="1" marL="914400" rtl="0">
              <a:spcBef>
                <a:spcPts val="0"/>
              </a:spcBef>
              <a:buClr>
                <a:schemeClr val="dk1"/>
              </a:buClr>
            </a:pPr>
            <a:r>
              <a:rPr lang="en">
                <a:solidFill>
                  <a:schemeClr val="dk1"/>
                </a:solidFill>
              </a:rPr>
              <a:t>Code on Demand (Optional) </a:t>
            </a:r>
          </a:p>
          <a:p>
            <a:pPr indent="-228600" lvl="1" marL="914400">
              <a:spcBef>
                <a:spcPts val="0"/>
              </a:spcBef>
              <a:buClr>
                <a:schemeClr val="dk1"/>
              </a:buClr>
            </a:pPr>
            <a:r>
              <a:rPr lang="en">
                <a:solidFill>
                  <a:schemeClr val="dk1"/>
                </a:solidFill>
              </a:rPr>
              <a:t>Uniform Interface</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Checkout:</a:t>
            </a:r>
          </a:p>
        </p:txBody>
      </p:sp>
      <p:sp>
        <p:nvSpPr>
          <p:cNvPr id="157" name="Shape 157"/>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https://speakerdeck.com/cprerovsky/rest-in-peace-number-devoxxpl-2016-talk</a:t>
            </a:r>
          </a:p>
          <a:p>
            <a:pPr lvl="0">
              <a:spcBef>
                <a:spcPts val="0"/>
              </a:spcBef>
              <a:buNone/>
            </a:pPr>
            <a:r>
              <a:t/>
            </a:r>
            <a:endParaRPr/>
          </a:p>
          <a:p>
            <a:pPr lvl="0" rtl="0">
              <a:spcBef>
                <a:spcPts val="0"/>
              </a:spcBef>
              <a:buNone/>
            </a:pPr>
            <a:r>
              <a:rPr lang="en" u="sng">
                <a:solidFill>
                  <a:schemeClr val="hlink"/>
                </a:solidFill>
                <a:hlinkClick r:id="rId4"/>
              </a:rPr>
              <a:t>https://dev.twitter.com/rest/reference</a:t>
            </a:r>
          </a:p>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t</a:t>
            </a:r>
            <a:r>
              <a:rPr lang="en"/>
              <a:t>ips</a:t>
            </a:r>
          </a:p>
        </p:txBody>
      </p:sp>
      <p:sp>
        <p:nvSpPr>
          <p:cNvPr id="163" name="Shape 163"/>
          <p:cNvSpPr txBox="1"/>
          <p:nvPr>
            <p:ph idx="1" type="body"/>
          </p:nvPr>
        </p:nvSpPr>
        <p:spPr>
          <a:xfrm>
            <a:off x="457200" y="1200150"/>
            <a:ext cx="8229600" cy="3725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lang="en" sz="1800"/>
              <a:t>Endpoint Naming - Use plurals GET /nodes</a:t>
            </a:r>
          </a:p>
          <a:p>
            <a:pPr indent="-342900" lvl="0" marL="457200" rtl="0">
              <a:spcBef>
                <a:spcPts val="0"/>
              </a:spcBef>
              <a:buSzPct val="100000"/>
              <a:buAutoNum type="arabicPeriod"/>
            </a:pPr>
            <a:r>
              <a:rPr lang="en" sz="1800"/>
              <a:t>HTTP verbs - CRUD : POST-GET-PUT-DELETE</a:t>
            </a:r>
          </a:p>
          <a:p>
            <a:pPr indent="-342900" lvl="0" marL="457200" rtl="0">
              <a:spcBef>
                <a:spcPts val="0"/>
              </a:spcBef>
              <a:buSzPct val="100000"/>
              <a:buAutoNum type="arabicPeriod"/>
            </a:pPr>
            <a:r>
              <a:rPr lang="en" sz="1800"/>
              <a:t>Subresources </a:t>
            </a:r>
          </a:p>
          <a:p>
            <a:pPr indent="-342900" lvl="0" marL="457200" rtl="0">
              <a:spcBef>
                <a:spcPts val="0"/>
              </a:spcBef>
              <a:buSzPct val="100000"/>
              <a:buAutoNum type="arabicPeriod"/>
            </a:pPr>
            <a:r>
              <a:rPr lang="en" sz="1800"/>
              <a:t>Data formats : Decide for one output format</a:t>
            </a:r>
          </a:p>
          <a:p>
            <a:pPr indent="-342900" lvl="0" marL="457200" rtl="0">
              <a:spcBef>
                <a:spcPts val="0"/>
              </a:spcBef>
              <a:buSzPct val="100000"/>
              <a:buAutoNum type="arabicPeriod"/>
            </a:pPr>
            <a:r>
              <a:rPr lang="en" sz="1800"/>
              <a:t>Models and Resources</a:t>
            </a:r>
          </a:p>
          <a:p>
            <a:pPr indent="-342900" lvl="0" marL="457200" rtl="0">
              <a:spcBef>
                <a:spcPts val="0"/>
              </a:spcBef>
              <a:buSzPct val="100000"/>
              <a:buAutoNum type="arabicPeriod"/>
            </a:pPr>
            <a:r>
              <a:rPr lang="en" sz="1800"/>
              <a:t>Status codes</a:t>
            </a:r>
          </a:p>
          <a:p>
            <a:pPr indent="-342900" lvl="0" marL="457200" rtl="0">
              <a:spcBef>
                <a:spcPts val="0"/>
              </a:spcBef>
              <a:buSzPct val="100000"/>
              <a:buAutoNum type="arabicPeriod"/>
            </a:pPr>
            <a:r>
              <a:rPr lang="en" sz="1800"/>
              <a:t>Path Parameters and resources</a:t>
            </a:r>
          </a:p>
          <a:p>
            <a:pPr indent="-342900" lvl="0" marL="457200" rtl="0">
              <a:spcBef>
                <a:spcPts val="0"/>
              </a:spcBef>
              <a:buSzPct val="100000"/>
              <a:buAutoNum type="arabicPeriod"/>
            </a:pPr>
            <a:r>
              <a:rPr lang="en" sz="1800"/>
              <a:t>API versioning</a:t>
            </a:r>
          </a:p>
          <a:p>
            <a:pPr indent="-342900" lvl="0" marL="457200" rtl="0">
              <a:spcBef>
                <a:spcPts val="0"/>
              </a:spcBef>
              <a:buSzPct val="100000"/>
              <a:buAutoNum type="arabicPeriod"/>
            </a:pPr>
            <a:r>
              <a:rPr lang="en" sz="1800"/>
              <a:t>State</a:t>
            </a:r>
          </a:p>
          <a:p>
            <a:pPr indent="-342900" lvl="0" marL="457200" rtl="0">
              <a:spcBef>
                <a:spcPts val="0"/>
              </a:spcBef>
              <a:buSzPct val="100000"/>
              <a:buAutoNum type="arabicPeriod"/>
            </a:pPr>
            <a:r>
              <a:rPr lang="en" sz="1800"/>
              <a:t>Id’s</a:t>
            </a:r>
          </a:p>
          <a:p>
            <a:pPr indent="-342900" lvl="0" marL="457200">
              <a:spcBef>
                <a:spcPts val="0"/>
              </a:spcBef>
              <a:buSzPct val="100000"/>
              <a:buAutoNum type="arabicPeriod"/>
            </a:pPr>
            <a:r>
              <a:rPr lang="en" sz="1800"/>
              <a:t>REST clients</a:t>
            </a:r>
          </a:p>
          <a:p>
            <a:pPr lvl="0">
              <a:spcBef>
                <a:spcPts val="0"/>
              </a:spcBef>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RMM</a:t>
            </a:r>
          </a:p>
        </p:txBody>
      </p:sp>
      <p:sp>
        <p:nvSpPr>
          <p:cNvPr id="169" name="Shape 169"/>
          <p:cNvSpPr txBox="1"/>
          <p:nvPr>
            <p:ph idx="1" type="body"/>
          </p:nvPr>
        </p:nvSpPr>
        <p:spPr>
          <a:xfrm>
            <a:off x="457187" y="1063375"/>
            <a:ext cx="8229600" cy="3725699"/>
          </a:xfrm>
          <a:prstGeom prst="rect">
            <a:avLst/>
          </a:prstGeom>
        </p:spPr>
        <p:txBody>
          <a:bodyPr anchorCtr="0" anchor="t" bIns="91425" lIns="91425" rIns="91425" tIns="91425">
            <a:noAutofit/>
          </a:bodyPr>
          <a:lstStyle/>
          <a:p>
            <a:pPr lvl="0" rtl="0">
              <a:spcBef>
                <a:spcPts val="0"/>
              </a:spcBef>
              <a:buNone/>
            </a:pPr>
            <a:r>
              <a:rPr lang="en" sz="2400" u="sng">
                <a:solidFill>
                  <a:schemeClr val="hlink"/>
                </a:solidFill>
                <a:hlinkClick r:id="rId3"/>
              </a:rPr>
              <a:t>http://www.infoq.com/news/2010/03/RESTLevels</a:t>
            </a:r>
          </a:p>
          <a:p>
            <a:pPr lvl="0">
              <a:spcBef>
                <a:spcPts val="0"/>
              </a:spcBef>
              <a:buNone/>
            </a:pPr>
            <a:r>
              <a:t/>
            </a:r>
            <a:endParaRPr sz="2400"/>
          </a:p>
        </p:txBody>
      </p:sp>
      <p:pic>
        <p:nvPicPr>
          <p:cNvPr descr="overview.png" id="170" name="Shape 170"/>
          <p:cNvPicPr preferRelativeResize="0"/>
          <p:nvPr/>
        </p:nvPicPr>
        <p:blipFill>
          <a:blip r:embed="rId4">
            <a:alphaModFix/>
          </a:blip>
          <a:stretch>
            <a:fillRect/>
          </a:stretch>
        </p:blipFill>
        <p:spPr>
          <a:xfrm>
            <a:off x="457200" y="1701850"/>
            <a:ext cx="7456380" cy="3087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More on Level 3</a:t>
            </a:r>
          </a:p>
        </p:txBody>
      </p:sp>
      <p:sp>
        <p:nvSpPr>
          <p:cNvPr id="176" name="Shape 176"/>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rPr lang="en"/>
              <a:t>HATEOAS : </a:t>
            </a:r>
            <a:r>
              <a:rPr lang="en" u="sng">
                <a:solidFill>
                  <a:schemeClr val="hlink"/>
                </a:solidFill>
                <a:hlinkClick r:id="rId3"/>
              </a:rPr>
              <a:t>https://en.wikipedia.org/wiki/HATEOAS</a:t>
            </a:r>
          </a:p>
          <a:p>
            <a:pPr lvl="0">
              <a:spcBef>
                <a:spcPts val="0"/>
              </a:spcBef>
              <a:buNone/>
            </a:pPr>
            <a:r>
              <a:t/>
            </a:r>
            <a:endParaRPr/>
          </a:p>
          <a:p>
            <a:pPr lvl="0">
              <a:spcBef>
                <a:spcPts val="0"/>
              </a:spcBef>
              <a:buNone/>
            </a:pPr>
            <a:r>
              <a:rPr lang="en"/>
              <a:t>Self Study : </a:t>
            </a:r>
            <a:r>
              <a:rPr lang="en" u="sng">
                <a:solidFill>
                  <a:schemeClr val="hlink"/>
                </a:solidFill>
                <a:hlinkClick r:id="rId4"/>
              </a:rPr>
              <a:t>http://www.slideshare.net/josdirksen/rest-from-get-to-hateoas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REST spec sheet design</a:t>
            </a:r>
          </a:p>
        </p:txBody>
      </p:sp>
      <p:sp>
        <p:nvSpPr>
          <p:cNvPr id="182" name="Shape 18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t/>
            </a:r>
            <a:endParaRPr/>
          </a:p>
          <a:p>
            <a:pPr indent="0" lvl="0" marL="0" rtl="0" algn="l">
              <a:spcBef>
                <a:spcPts val="0"/>
              </a:spcBef>
              <a:buNone/>
            </a:pPr>
            <a:r>
              <a:t/>
            </a:r>
            <a:endParaRPr/>
          </a:p>
          <a:p>
            <a:pPr indent="0" lvl="0" marL="0" algn="ctr">
              <a:spcBef>
                <a:spcPts val="0"/>
              </a:spcBef>
              <a:buNone/>
            </a:pPr>
            <a:r>
              <a:rPr lang="en"/>
              <a:t>BUILD  A TODO APP</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143053"/>
            <a:ext cx="8229600" cy="857400"/>
          </a:xfrm>
          <a:prstGeom prst="rect">
            <a:avLst/>
          </a:prstGeom>
        </p:spPr>
        <p:txBody>
          <a:bodyPr anchorCtr="0" anchor="b" bIns="91425" lIns="91425" rIns="91425" tIns="91425">
            <a:noAutofit/>
          </a:bodyPr>
          <a:lstStyle/>
          <a:p>
            <a:pPr lvl="0" algn="ctr">
              <a:spcBef>
                <a:spcPts val="0"/>
              </a:spcBef>
              <a:buNone/>
            </a:pPr>
            <a:r>
              <a:rPr lang="en"/>
              <a:t>NOW YOU GUYS CAN REST !!!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sz="3200"/>
              <a:t>HTTP(Hypertext Transfer Protocol)</a:t>
            </a:r>
          </a:p>
        </p:txBody>
      </p:sp>
      <p:sp>
        <p:nvSpPr>
          <p:cNvPr id="39" name="Shape 39"/>
          <p:cNvSpPr txBox="1"/>
          <p:nvPr>
            <p:ph idx="1" type="body"/>
          </p:nvPr>
        </p:nvSpPr>
        <p:spPr>
          <a:xfrm>
            <a:off x="457200" y="1200150"/>
            <a:ext cx="8229600" cy="3725700"/>
          </a:xfrm>
          <a:prstGeom prst="rect">
            <a:avLst/>
          </a:prstGeom>
        </p:spPr>
        <p:txBody>
          <a:bodyPr anchorCtr="0" anchor="t" bIns="91425" lIns="91425" rIns="91425" tIns="91425">
            <a:noAutofit/>
          </a:bodyPr>
          <a:lstStyle/>
          <a:p>
            <a:pPr lvl="0">
              <a:spcBef>
                <a:spcPts val="0"/>
              </a:spcBef>
              <a:buNone/>
            </a:pPr>
            <a:r>
              <a:rPr b="1" lang="en" sz="2400">
                <a:latin typeface="Courier New"/>
                <a:ea typeface="Courier New"/>
                <a:cs typeface="Courier New"/>
                <a:sym typeface="Courier New"/>
              </a:rPr>
              <a:t>Hypertext: </a:t>
            </a:r>
            <a:r>
              <a:rPr lang="en" sz="2400">
                <a:latin typeface="Courier New"/>
                <a:ea typeface="Courier New"/>
                <a:cs typeface="Courier New"/>
                <a:sym typeface="Courier New"/>
              </a:rPr>
              <a:t>Text served on the internet containing hyperlinks to other resources</a:t>
            </a:r>
          </a:p>
          <a:p>
            <a:pPr lvl="0">
              <a:spcBef>
                <a:spcPts val="0"/>
              </a:spcBef>
              <a:buNone/>
            </a:pPr>
            <a:r>
              <a:t/>
            </a:r>
            <a:endParaRPr sz="2400">
              <a:latin typeface="Courier New"/>
              <a:ea typeface="Courier New"/>
              <a:cs typeface="Courier New"/>
              <a:sym typeface="Courier New"/>
            </a:endParaRPr>
          </a:p>
          <a:p>
            <a:pPr lvl="0">
              <a:spcBef>
                <a:spcPts val="0"/>
              </a:spcBef>
              <a:buNone/>
            </a:pPr>
            <a:r>
              <a:rPr b="1" lang="en" sz="2400">
                <a:latin typeface="Courier New"/>
                <a:ea typeface="Courier New"/>
                <a:cs typeface="Courier New"/>
                <a:sym typeface="Courier New"/>
              </a:rPr>
              <a:t>Multimedia:</a:t>
            </a:r>
            <a:r>
              <a:rPr lang="en" sz="2400">
                <a:latin typeface="Courier New"/>
                <a:ea typeface="Courier New"/>
                <a:cs typeface="Courier New"/>
                <a:sym typeface="Courier New"/>
              </a:rPr>
              <a:t> Hypertext and graphics, audio and video</a:t>
            </a:r>
          </a:p>
          <a:p>
            <a:pPr lvl="0">
              <a:spcBef>
                <a:spcPts val="0"/>
              </a:spcBef>
              <a:buNone/>
            </a:pPr>
            <a:r>
              <a:t/>
            </a:r>
            <a:endParaRPr sz="2400">
              <a:latin typeface="Comic Sans MS"/>
              <a:ea typeface="Comic Sans MS"/>
              <a:cs typeface="Comic Sans MS"/>
              <a:sym typeface="Comic Sans MS"/>
            </a:endParaRPr>
          </a:p>
          <a:p>
            <a:pPr lvl="0">
              <a:spcBef>
                <a:spcPts val="0"/>
              </a:spcBef>
              <a:buNone/>
            </a:pPr>
            <a:r>
              <a:t/>
            </a:r>
            <a:endParaRPr sz="24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ech tee tee pee</a:t>
            </a:r>
          </a:p>
        </p:txBody>
      </p:sp>
      <p:sp>
        <p:nvSpPr>
          <p:cNvPr id="45" name="Shape 45"/>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Hypertext Transfer Protocol</a:t>
            </a:r>
          </a:p>
          <a:p>
            <a:pPr lvl="0" rtl="0">
              <a:spcBef>
                <a:spcPts val="0"/>
              </a:spcBef>
              <a:buNone/>
            </a:pPr>
            <a:r>
              <a:rPr lang="en"/>
              <a:t>Application layer ( layer wa ??? )</a:t>
            </a:r>
          </a:p>
          <a:p>
            <a:pPr lvl="0" rtl="0">
              <a:spcBef>
                <a:spcPts val="0"/>
              </a:spcBef>
              <a:buNone/>
            </a:pPr>
            <a:r>
              <a:rPr lang="en"/>
              <a:t>stateless ( New Zealand )</a:t>
            </a:r>
          </a:p>
          <a:p>
            <a:pPr lvl="0" rtl="0">
              <a:spcBef>
                <a:spcPts val="0"/>
              </a:spcBef>
              <a:buNone/>
            </a:pPr>
            <a:r>
              <a:rPr lang="en"/>
              <a:t>connectionless or connection oriented</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0" st="0"/>
                                            </p:txEl>
                                          </p:spTgt>
                                        </p:tgtEl>
                                        <p:attrNameLst>
                                          <p:attrName>style.visibility</p:attrName>
                                        </p:attrNameLst>
                                      </p:cBhvr>
                                      <p:to>
                                        <p:strVal val="visible"/>
                                      </p:to>
                                    </p:set>
                                    <p:animEffect filter="fade" transition="in">
                                      <p:cBhvr>
                                        <p:cTn dur="1000"/>
                                        <p:tgtEl>
                                          <p:spTgt spid="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1" st="1"/>
                                            </p:txEl>
                                          </p:spTgt>
                                        </p:tgtEl>
                                        <p:attrNameLst>
                                          <p:attrName>style.visibility</p:attrName>
                                        </p:attrNameLst>
                                      </p:cBhvr>
                                      <p:to>
                                        <p:strVal val="visible"/>
                                      </p:to>
                                    </p:set>
                                    <p:animEffect filter="fade" transition="in">
                                      <p:cBhvr>
                                        <p:cTn dur="1000"/>
                                        <p:tgtEl>
                                          <p:spTgt spid="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2" st="2"/>
                                            </p:txEl>
                                          </p:spTgt>
                                        </p:tgtEl>
                                        <p:attrNameLst>
                                          <p:attrName>style.visibility</p:attrName>
                                        </p:attrNameLst>
                                      </p:cBhvr>
                                      <p:to>
                                        <p:strVal val="visible"/>
                                      </p:to>
                                    </p:set>
                                    <p:animEffect filter="fade" transition="in">
                                      <p:cBhvr>
                                        <p:cTn dur="1000"/>
                                        <p:tgtEl>
                                          <p:spTgt spid="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3" st="3"/>
                                            </p:txEl>
                                          </p:spTgt>
                                        </p:tgtEl>
                                        <p:attrNameLst>
                                          <p:attrName>style.visibility</p:attrName>
                                        </p:attrNameLst>
                                      </p:cBhvr>
                                      <p:to>
                                        <p:strVal val="visible"/>
                                      </p:to>
                                    </p:set>
                                    <p:animEffect filter="fade" transition="in">
                                      <p:cBhvr>
                                        <p:cTn dur="1000"/>
                                        <p:tgtEl>
                                          <p:spTgt spid="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xEl>
                                              <p:pRg end="4" st="4"/>
                                            </p:txEl>
                                          </p:spTgt>
                                        </p:tgtEl>
                                        <p:attrNameLst>
                                          <p:attrName>style.visibility</p:attrName>
                                        </p:attrNameLst>
                                      </p:cBhvr>
                                      <p:to>
                                        <p:strVal val="visible"/>
                                      </p:to>
                                    </p:set>
                                    <p:animEffect filter="fade" transition="in">
                                      <p:cBhvr>
                                        <p:cTn dur="1000"/>
                                        <p:tgtEl>
                                          <p:spTgt spid="4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HTTP Methods</a:t>
            </a:r>
          </a:p>
        </p:txBody>
      </p:sp>
      <p:sp>
        <p:nvSpPr>
          <p:cNvPr id="51" name="Shape 51"/>
          <p:cNvSpPr txBox="1"/>
          <p:nvPr>
            <p:ph idx="1" type="body"/>
          </p:nvPr>
        </p:nvSpPr>
        <p:spPr>
          <a:xfrm>
            <a:off x="457200" y="1276350"/>
            <a:ext cx="8229600" cy="3725700"/>
          </a:xfrm>
          <a:prstGeom prst="rect">
            <a:avLst/>
          </a:prstGeom>
        </p:spPr>
        <p:txBody>
          <a:bodyPr anchorCtr="0" anchor="t" bIns="91425" lIns="91425" rIns="91425" tIns="91425">
            <a:noAutofit/>
          </a:bodyPr>
          <a:lstStyle/>
          <a:p>
            <a:pPr lvl="0" rtl="0">
              <a:spcBef>
                <a:spcPts val="0"/>
              </a:spcBef>
              <a:buNone/>
            </a:pPr>
            <a:r>
              <a:rPr b="1" lang="en" sz="1400"/>
              <a:t>GET</a:t>
            </a:r>
          </a:p>
          <a:p>
            <a:pPr lvl="0" rtl="0">
              <a:spcBef>
                <a:spcPts val="0"/>
              </a:spcBef>
              <a:buNone/>
            </a:pPr>
            <a:r>
              <a:rPr lang="en" sz="1400"/>
              <a:t>Requests a representation of the specified resource. Requests using GET should only retrieve data and should have no other effect. But nobody adheres to this on the web ...</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Clr>
                <a:schemeClr val="dk1"/>
              </a:buClr>
              <a:buSzPct val="78571"/>
              <a:buFont typeface="Arial"/>
              <a:buNone/>
            </a:pPr>
            <a:r>
              <a:rPr b="1" lang="en" sz="1400">
                <a:solidFill>
                  <a:schemeClr val="dk1"/>
                </a:solidFill>
              </a:rPr>
              <a:t>POST</a:t>
            </a:r>
          </a:p>
          <a:p>
            <a:pPr lvl="0" rtl="0">
              <a:spcBef>
                <a:spcPts val="0"/>
              </a:spcBef>
              <a:buClr>
                <a:schemeClr val="dk1"/>
              </a:buClr>
              <a:buSzPct val="78571"/>
              <a:buFont typeface="Arial"/>
              <a:buNone/>
            </a:pPr>
            <a:r>
              <a:rPr lang="en" sz="1400">
                <a:solidFill>
                  <a:schemeClr val="dk1"/>
                </a:solidFill>
              </a:rPr>
              <a:t>Requests that the server accept the entity enclosed in the request as a new subordinate of the web resource identified by the URI. </a:t>
            </a:r>
          </a:p>
        </p:txBody>
      </p:sp>
      <p:sp>
        <p:nvSpPr>
          <p:cNvPr id="52" name="Shape 52"/>
          <p:cNvSpPr txBox="1"/>
          <p:nvPr/>
        </p:nvSpPr>
        <p:spPr>
          <a:xfrm>
            <a:off x="457200" y="2353950"/>
            <a:ext cx="8229600" cy="435600"/>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sz="1200">
                <a:solidFill>
                  <a:srgbClr val="00FF00"/>
                </a:solidFill>
                <a:latin typeface="Courier New"/>
                <a:ea typeface="Courier New"/>
                <a:cs typeface="Courier New"/>
                <a:sym typeface="Courier New"/>
              </a:rPr>
              <a:t>curl http://httpbin.org/get -v</a:t>
            </a:r>
          </a:p>
          <a:p>
            <a:pPr lvl="0" rtl="0">
              <a:spcBef>
                <a:spcPts val="0"/>
              </a:spcBef>
              <a:buNone/>
            </a:pPr>
            <a:r>
              <a:t/>
            </a:r>
            <a:endParaRPr sz="1000">
              <a:solidFill>
                <a:srgbClr val="00FF00"/>
              </a:solidFill>
            </a:endParaRPr>
          </a:p>
        </p:txBody>
      </p:sp>
      <p:sp>
        <p:nvSpPr>
          <p:cNvPr id="53" name="Shape 53"/>
          <p:cNvSpPr txBox="1"/>
          <p:nvPr/>
        </p:nvSpPr>
        <p:spPr>
          <a:xfrm>
            <a:off x="536850" y="3954950"/>
            <a:ext cx="8229600" cy="435600"/>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sz="1200">
                <a:solidFill>
                  <a:srgbClr val="00FF00"/>
                </a:solidFill>
                <a:latin typeface="Courier New"/>
                <a:ea typeface="Courier New"/>
                <a:cs typeface="Courier New"/>
                <a:sym typeface="Courier New"/>
              </a:rPr>
              <a:t>curl --d</a:t>
            </a:r>
            <a:r>
              <a:rPr lang="en" sz="1200">
                <a:solidFill>
                  <a:srgbClr val="00FF00"/>
                </a:solidFill>
                <a:latin typeface="Courier New"/>
                <a:ea typeface="Courier New"/>
                <a:cs typeface="Courier New"/>
                <a:sym typeface="Courier New"/>
              </a:rPr>
              <a:t>ata "param1=value1&amp;param2=value2" "http://httpbin.org/post" -v</a:t>
            </a:r>
          </a:p>
          <a:p>
            <a:pPr lvl="0" rtl="0">
              <a:spcBef>
                <a:spcPts val="0"/>
              </a:spcBef>
              <a:buNone/>
            </a:pPr>
            <a:r>
              <a:t/>
            </a:r>
            <a:endParaRPr sz="1000">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HTTP (text protocol)</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lvl="0">
              <a:spcBef>
                <a:spcPts val="0"/>
              </a:spcBef>
              <a:buNone/>
            </a:pPr>
            <a:r>
              <a:t/>
            </a:r>
            <a:endParaRPr/>
          </a:p>
        </p:txBody>
      </p:sp>
      <p:sp>
        <p:nvSpPr>
          <p:cNvPr id="60" name="Shape 60"/>
          <p:cNvSpPr txBox="1"/>
          <p:nvPr/>
        </p:nvSpPr>
        <p:spPr>
          <a:xfrm>
            <a:off x="457200" y="1200150"/>
            <a:ext cx="8229600" cy="3725699"/>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sz="1000">
                <a:solidFill>
                  <a:srgbClr val="00FF00"/>
                </a:solidFill>
                <a:latin typeface="Courier New"/>
                <a:ea typeface="Courier New"/>
                <a:cs typeface="Courier New"/>
                <a:sym typeface="Courier New"/>
              </a:rPr>
              <a:t>tsunami-box$ telnet localhost 80</a:t>
            </a:r>
          </a:p>
          <a:p>
            <a:pPr lvl="0" rtl="0">
              <a:spcBef>
                <a:spcPts val="0"/>
              </a:spcBef>
              <a:buClr>
                <a:schemeClr val="dk1"/>
              </a:buClr>
              <a:buFont typeface="Arial"/>
              <a:buNone/>
            </a:pPr>
            <a:r>
              <a:t/>
            </a:r>
            <a:endParaRPr sz="1000">
              <a:solidFill>
                <a:srgbClr val="00FF00"/>
              </a:solidFill>
              <a:latin typeface="Courier New"/>
              <a:ea typeface="Courier New"/>
              <a:cs typeface="Courier New"/>
              <a:sym typeface="Courier New"/>
            </a:endParaRPr>
          </a:p>
          <a:p>
            <a:pPr lvl="0" rtl="0">
              <a:spcBef>
                <a:spcPts val="0"/>
              </a:spcBef>
              <a:buClr>
                <a:schemeClr val="dk1"/>
              </a:buClr>
              <a:buSzPct val="110000"/>
              <a:buFont typeface="Arial"/>
              <a:buNone/>
            </a:pPr>
            <a:r>
              <a:rPr lang="en" sz="1000">
                <a:solidFill>
                  <a:srgbClr val="00FF00"/>
                </a:solidFill>
                <a:latin typeface="Courier New"/>
                <a:ea typeface="Courier New"/>
                <a:cs typeface="Courier New"/>
                <a:sym typeface="Courier New"/>
              </a:rPr>
              <a:t>GET /index.php HTTP/1.1</a:t>
            </a:r>
          </a:p>
          <a:p>
            <a:pPr lvl="0" rtl="0">
              <a:spcBef>
                <a:spcPts val="0"/>
              </a:spcBef>
              <a:buClr>
                <a:schemeClr val="dk1"/>
              </a:buClr>
              <a:buSzPct val="110000"/>
              <a:buFont typeface="Arial"/>
              <a:buNone/>
            </a:pPr>
            <a:r>
              <a:rPr lang="en" sz="1000">
                <a:solidFill>
                  <a:srgbClr val="00FF00"/>
                </a:solidFill>
                <a:latin typeface="Courier New"/>
                <a:ea typeface="Courier New"/>
                <a:cs typeface="Courier New"/>
                <a:sym typeface="Courier New"/>
              </a:rPr>
              <a:t>User-Agent: user-agent</a:t>
            </a:r>
          </a:p>
          <a:p>
            <a:pPr lvl="0" rtl="0">
              <a:spcBef>
                <a:spcPts val="0"/>
              </a:spcBef>
              <a:buClr>
                <a:schemeClr val="dk1"/>
              </a:buClr>
              <a:buSzPct val="110000"/>
              <a:buFont typeface="Arial"/>
              <a:buNone/>
            </a:pPr>
            <a:r>
              <a:rPr lang="en" sz="1000">
                <a:solidFill>
                  <a:srgbClr val="00FF00"/>
                </a:solidFill>
                <a:latin typeface="Courier New"/>
                <a:ea typeface="Courier New"/>
                <a:cs typeface="Courier New"/>
                <a:sym typeface="Courier New"/>
              </a:rPr>
              <a:t>Host: localhost:80</a:t>
            </a:r>
          </a:p>
          <a:p>
            <a:pPr lvl="0" rtl="0">
              <a:spcBef>
                <a:spcPts val="0"/>
              </a:spcBef>
              <a:buNone/>
            </a:pPr>
            <a:r>
              <a:rPr lang="en" sz="1000">
                <a:solidFill>
                  <a:srgbClr val="00FF00"/>
                </a:solidFill>
                <a:latin typeface="Courier New"/>
                <a:ea typeface="Courier New"/>
                <a:cs typeface="Courier New"/>
                <a:sym typeface="Courier New"/>
              </a:rPr>
              <a:t>Accept: */*</a:t>
            </a:r>
          </a:p>
          <a:p>
            <a:pPr lvl="0" rtl="0">
              <a:spcBef>
                <a:spcPts val="0"/>
              </a:spcBef>
              <a:buNone/>
            </a:pPr>
            <a:r>
              <a:t/>
            </a:r>
            <a:endParaRPr sz="1000">
              <a:solidFill>
                <a:srgbClr val="00FF00"/>
              </a:solidFill>
              <a:latin typeface="Courier New"/>
              <a:ea typeface="Courier New"/>
              <a:cs typeface="Courier New"/>
              <a:sym typeface="Courier New"/>
            </a:endParaRPr>
          </a:p>
          <a:p>
            <a:pPr lvl="0" rtl="0">
              <a:spcBef>
                <a:spcPts val="0"/>
              </a:spcBef>
              <a:buNone/>
            </a:pPr>
            <a:r>
              <a:rPr lang="en" sz="1000">
                <a:solidFill>
                  <a:srgbClr val="00FF00"/>
                </a:solidFill>
                <a:latin typeface="Courier New"/>
                <a:ea typeface="Courier New"/>
                <a:cs typeface="Courier New"/>
                <a:sym typeface="Courier New"/>
              </a:rPr>
              <a:t>HTTP/1.1 200 OK</a:t>
            </a:r>
          </a:p>
          <a:p>
            <a:pPr lvl="0" rtl="0">
              <a:spcBef>
                <a:spcPts val="0"/>
              </a:spcBef>
              <a:buNone/>
            </a:pPr>
            <a:r>
              <a:rPr lang="en" sz="1000">
                <a:solidFill>
                  <a:srgbClr val="00FF00"/>
                </a:solidFill>
                <a:latin typeface="Courier New"/>
                <a:ea typeface="Courier New"/>
                <a:cs typeface="Courier New"/>
                <a:sym typeface="Courier New"/>
              </a:rPr>
              <a:t>Date: Fri, 04 Jul 2014 11:04:20 GMT</a:t>
            </a:r>
          </a:p>
          <a:p>
            <a:pPr lvl="0" rtl="0">
              <a:spcBef>
                <a:spcPts val="0"/>
              </a:spcBef>
              <a:buNone/>
            </a:pPr>
            <a:r>
              <a:rPr lang="en" sz="1000">
                <a:solidFill>
                  <a:srgbClr val="00FF00"/>
                </a:solidFill>
                <a:latin typeface="Courier New"/>
                <a:ea typeface="Courier New"/>
                <a:cs typeface="Courier New"/>
                <a:sym typeface="Courier New"/>
              </a:rPr>
              <a:t>Server: Apache/2.2.22 (Ubuntu)</a:t>
            </a:r>
          </a:p>
          <a:p>
            <a:pPr lvl="0" rtl="0">
              <a:spcBef>
                <a:spcPts val="0"/>
              </a:spcBef>
              <a:buNone/>
            </a:pPr>
            <a:r>
              <a:rPr lang="en" sz="1000">
                <a:solidFill>
                  <a:srgbClr val="00FF00"/>
                </a:solidFill>
                <a:latin typeface="Courier New"/>
                <a:ea typeface="Courier New"/>
                <a:cs typeface="Courier New"/>
                <a:sym typeface="Courier New"/>
              </a:rPr>
              <a:t>Last-Modified: Fri, 26 Apr 2013 11:52:07 GMT</a:t>
            </a:r>
          </a:p>
          <a:p>
            <a:pPr lvl="0" rtl="0">
              <a:spcBef>
                <a:spcPts val="0"/>
              </a:spcBef>
              <a:buNone/>
            </a:pPr>
            <a:r>
              <a:rPr lang="en" sz="1000">
                <a:solidFill>
                  <a:srgbClr val="00FF00"/>
                </a:solidFill>
                <a:latin typeface="Courier New"/>
                <a:ea typeface="Courier New"/>
                <a:cs typeface="Courier New"/>
                <a:sym typeface="Courier New"/>
              </a:rPr>
              <a:t>ETag: "1e20b4-b1-4db422a19aa97"</a:t>
            </a:r>
          </a:p>
          <a:p>
            <a:pPr lvl="0" rtl="0">
              <a:spcBef>
                <a:spcPts val="0"/>
              </a:spcBef>
              <a:buNone/>
            </a:pPr>
            <a:r>
              <a:rPr lang="en" sz="1000">
                <a:solidFill>
                  <a:srgbClr val="00FF00"/>
                </a:solidFill>
                <a:latin typeface="Courier New"/>
                <a:ea typeface="Courier New"/>
                <a:cs typeface="Courier New"/>
                <a:sym typeface="Courier New"/>
              </a:rPr>
              <a:t>Accept-Ranges: bytes</a:t>
            </a:r>
          </a:p>
          <a:p>
            <a:pPr lvl="0" rtl="0">
              <a:spcBef>
                <a:spcPts val="0"/>
              </a:spcBef>
              <a:buNone/>
            </a:pPr>
            <a:r>
              <a:rPr lang="en" sz="1000">
                <a:solidFill>
                  <a:srgbClr val="00FF00"/>
                </a:solidFill>
                <a:latin typeface="Courier New"/>
                <a:ea typeface="Courier New"/>
                <a:cs typeface="Courier New"/>
                <a:sym typeface="Courier New"/>
              </a:rPr>
              <a:t>Content-Length: 177</a:t>
            </a:r>
          </a:p>
          <a:p>
            <a:pPr lvl="0" rtl="0">
              <a:spcBef>
                <a:spcPts val="0"/>
              </a:spcBef>
              <a:buNone/>
            </a:pPr>
            <a:r>
              <a:rPr lang="en" sz="1000">
                <a:solidFill>
                  <a:srgbClr val="00FF00"/>
                </a:solidFill>
                <a:latin typeface="Courier New"/>
                <a:ea typeface="Courier New"/>
                <a:cs typeface="Courier New"/>
                <a:sym typeface="Courier New"/>
              </a:rPr>
              <a:t>Vary: Accept-Encoding</a:t>
            </a:r>
          </a:p>
          <a:p>
            <a:pPr lvl="0" rtl="0">
              <a:spcBef>
                <a:spcPts val="0"/>
              </a:spcBef>
              <a:buNone/>
            </a:pPr>
            <a:r>
              <a:rPr lang="en" sz="1000">
                <a:solidFill>
                  <a:srgbClr val="00FF00"/>
                </a:solidFill>
                <a:latin typeface="Courier New"/>
                <a:ea typeface="Courier New"/>
                <a:cs typeface="Courier New"/>
                <a:sym typeface="Courier New"/>
              </a:rPr>
              <a:t>Content-Type: text/html</a:t>
            </a:r>
          </a:p>
          <a:p>
            <a:pPr lvl="0" rtl="0">
              <a:spcBef>
                <a:spcPts val="0"/>
              </a:spcBef>
              <a:buNone/>
            </a:pPr>
            <a:r>
              <a:rPr lang="en" sz="1000">
                <a:solidFill>
                  <a:srgbClr val="00FF00"/>
                </a:solidFill>
                <a:latin typeface="Courier New"/>
                <a:ea typeface="Courier New"/>
                <a:cs typeface="Courier New"/>
                <a:sym typeface="Courier New"/>
              </a:rPr>
              <a:t>X-Pad: avoid browser bug</a:t>
            </a:r>
          </a:p>
          <a:p>
            <a:pPr lvl="0" rtl="0">
              <a:spcBef>
                <a:spcPts val="0"/>
              </a:spcBef>
              <a:buNone/>
            </a:pPr>
            <a:r>
              <a:t/>
            </a:r>
            <a:endParaRPr sz="1000">
              <a:solidFill>
                <a:srgbClr val="00FF00"/>
              </a:solidFill>
              <a:latin typeface="Courier New"/>
              <a:ea typeface="Courier New"/>
              <a:cs typeface="Courier New"/>
              <a:sym typeface="Courier New"/>
            </a:endParaRPr>
          </a:p>
          <a:p>
            <a:pPr lvl="0" rtl="0">
              <a:spcBef>
                <a:spcPts val="0"/>
              </a:spcBef>
              <a:buNone/>
            </a:pPr>
            <a:r>
              <a:rPr lang="en" sz="1000">
                <a:solidFill>
                  <a:srgbClr val="00FF00"/>
                </a:solidFill>
                <a:latin typeface="Courier New"/>
                <a:ea typeface="Courier New"/>
                <a:cs typeface="Courier New"/>
                <a:sym typeface="Courier New"/>
              </a:rPr>
              <a:t>&lt;html&gt;&lt;body&gt;&lt;h1&gt;It works!&lt;/h1&gt;</a:t>
            </a:r>
          </a:p>
          <a:p>
            <a:pPr lvl="0" rtl="0">
              <a:spcBef>
                <a:spcPts val="0"/>
              </a:spcBef>
              <a:buNone/>
            </a:pPr>
            <a:r>
              <a:rPr lang="en" sz="1000">
                <a:solidFill>
                  <a:srgbClr val="00FF00"/>
                </a:solidFill>
                <a:latin typeface="Courier New"/>
                <a:ea typeface="Courier New"/>
                <a:cs typeface="Courier New"/>
                <a:sym typeface="Courier New"/>
              </a:rPr>
              <a:t>&lt;p&gt;This is the default web page for this server.&lt;/p&gt;</a:t>
            </a:r>
          </a:p>
          <a:p>
            <a:pPr lvl="0" rtl="0">
              <a:spcBef>
                <a:spcPts val="0"/>
              </a:spcBef>
              <a:buNone/>
            </a:pPr>
            <a:r>
              <a:rPr lang="en" sz="1000">
                <a:solidFill>
                  <a:srgbClr val="00FF00"/>
                </a:solidFill>
                <a:latin typeface="Courier New"/>
                <a:ea typeface="Courier New"/>
                <a:cs typeface="Courier New"/>
                <a:sym typeface="Courier New"/>
              </a:rPr>
              <a:t>&lt;p&gt;The web server software is running but no content has been added, yet.&lt;/p&gt;</a:t>
            </a:r>
          </a:p>
          <a:p>
            <a:pPr lvl="0" rtl="0">
              <a:spcBef>
                <a:spcPts val="0"/>
              </a:spcBef>
              <a:buNone/>
            </a:pPr>
            <a:r>
              <a:rPr lang="en" sz="1000">
                <a:solidFill>
                  <a:srgbClr val="00FF00"/>
                </a:solidFill>
                <a:latin typeface="Courier New"/>
                <a:ea typeface="Courier New"/>
                <a:cs typeface="Courier New"/>
                <a:sym typeface="Courier New"/>
              </a:rPr>
              <a:t>&lt;/body&gt;&lt;/html&gt;</a:t>
            </a:r>
          </a:p>
          <a:p>
            <a:pPr lvl="0" rtl="0">
              <a:spcBef>
                <a:spcPts val="0"/>
              </a:spcBef>
              <a:buNone/>
            </a:pPr>
            <a:r>
              <a:t/>
            </a:r>
            <a:endParaRPr sz="1000">
              <a:solidFill>
                <a:srgbClr val="00FF00"/>
              </a:solidFill>
              <a:latin typeface="Courier New"/>
              <a:ea typeface="Courier New"/>
              <a:cs typeface="Courier New"/>
              <a:sym typeface="Courier New"/>
            </a:endParaRPr>
          </a:p>
          <a:p>
            <a:pPr lvl="0" rtl="0">
              <a:spcBef>
                <a:spcPts val="0"/>
              </a:spcBef>
              <a:buClr>
                <a:schemeClr val="dk1"/>
              </a:buClr>
              <a:buFont typeface="Arial"/>
              <a:buNone/>
            </a:pPr>
            <a:r>
              <a:t/>
            </a:r>
            <a:endParaRPr sz="1000">
              <a:solidFill>
                <a:srgbClr val="00FF00"/>
              </a:solidFill>
              <a:latin typeface="Courier New"/>
              <a:ea typeface="Courier New"/>
              <a:cs typeface="Courier New"/>
              <a:sym typeface="Courier New"/>
            </a:endParaRPr>
          </a:p>
          <a:p>
            <a:pPr lvl="0" rtl="0">
              <a:spcBef>
                <a:spcPts val="0"/>
              </a:spcBef>
              <a:buClr>
                <a:schemeClr val="dk1"/>
              </a:buClr>
              <a:buFont typeface="Arial"/>
              <a:buNone/>
            </a:pPr>
            <a:r>
              <a:t/>
            </a:r>
            <a:endParaRPr sz="1000">
              <a:solidFill>
                <a:srgbClr val="00FF00"/>
              </a:solidFill>
              <a:latin typeface="Courier New"/>
              <a:ea typeface="Courier New"/>
              <a:cs typeface="Courier New"/>
              <a:sym typeface="Courier New"/>
            </a:endParaRPr>
          </a:p>
          <a:p>
            <a:pPr lvl="0">
              <a:spcBef>
                <a:spcPts val="0"/>
              </a:spcBef>
              <a:buNone/>
            </a:pPr>
            <a:r>
              <a:t/>
            </a:r>
            <a:endParaRPr sz="1000">
              <a:solidFill>
                <a:srgbClr val="00FF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HTTP METHODS</a:t>
            </a:r>
          </a:p>
        </p:txBody>
      </p:sp>
      <p:sp>
        <p:nvSpPr>
          <p:cNvPr id="66" name="Shape 66"/>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lgn="ctr">
              <a:spcBef>
                <a:spcPts val="0"/>
              </a:spcBef>
              <a:buNone/>
            </a:pPr>
            <a:r>
              <a:rPr lang="en"/>
              <a:t>THATS IT RIGHT ???</a:t>
            </a:r>
          </a:p>
          <a:p>
            <a:pPr lvl="0" rtl="0">
              <a:spcBef>
                <a:spcPts val="0"/>
              </a:spcBef>
              <a:buNone/>
            </a:pPr>
            <a:r>
              <a:t/>
            </a:r>
            <a:endParaRPr/>
          </a:p>
          <a:p>
            <a:pPr lvl="0" algn="ctr">
              <a:spcBef>
                <a:spcPts val="0"/>
              </a:spcBef>
              <a:buNone/>
            </a:pPr>
            <a:r>
              <a:rPr lang="en" sz="6000"/>
              <a:t>YA RIGHT !!!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000"/>
                                        <p:tgtEl>
                                          <p:spTgt spid="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b="1" lang="en" sz="1400"/>
              <a:t>HEAD</a:t>
            </a:r>
          </a:p>
          <a:p>
            <a:pPr lvl="0" rtl="0">
              <a:spcBef>
                <a:spcPts val="0"/>
              </a:spcBef>
              <a:buNone/>
            </a:pPr>
            <a:r>
              <a:rPr lang="en" sz="1400"/>
              <a:t>Asks for the response identical to the one that would correspond to a GET request, but without the response body. This is useful for retrieving meta-information written in response headers, without having to transport the entire content.</a:t>
            </a:r>
          </a:p>
          <a:p>
            <a:pPr lvl="0" rtl="0">
              <a:spcBef>
                <a:spcPts val="0"/>
              </a:spcBef>
              <a:buNone/>
            </a:pPr>
            <a:r>
              <a:t/>
            </a:r>
            <a:endParaRPr sz="1400"/>
          </a:p>
          <a:p>
            <a:pPr lvl="0" rtl="0">
              <a:spcBef>
                <a:spcPts val="0"/>
              </a:spcBef>
              <a:buNone/>
            </a:pPr>
            <a:r>
              <a:t/>
            </a:r>
            <a:endParaRPr sz="1400"/>
          </a:p>
          <a:p>
            <a:pPr lvl="0" rtl="0">
              <a:spcBef>
                <a:spcPts val="0"/>
              </a:spcBef>
              <a:buClr>
                <a:schemeClr val="dk1"/>
              </a:buClr>
              <a:buSzPct val="78571"/>
              <a:buFont typeface="Arial"/>
              <a:buNone/>
            </a:pPr>
            <a:r>
              <a:rPr b="1" lang="en" sz="1400"/>
              <a:t>PUT</a:t>
            </a:r>
          </a:p>
          <a:p>
            <a:pPr lvl="0" rtl="0">
              <a:spcBef>
                <a:spcPts val="0"/>
              </a:spcBef>
              <a:buClr>
                <a:schemeClr val="dk1"/>
              </a:buClr>
              <a:buSzPct val="78571"/>
              <a:buFont typeface="Arial"/>
              <a:buNone/>
            </a:pPr>
            <a:r>
              <a:rPr lang="en" sz="1400"/>
              <a:t>Requests that the enclosed entity be stored under the supplied URI. If the URI refers to an already existing resource, it is modified; if the URI does not point to an existing resource, then the server can create the resource with that URI. </a:t>
            </a:r>
            <a:r>
              <a:rPr b="1" lang="en" sz="1400"/>
              <a:t>[Idempotent]</a:t>
            </a:r>
          </a:p>
          <a:p>
            <a:pPr lvl="0" rtl="0">
              <a:spcBef>
                <a:spcPts val="0"/>
              </a:spcBef>
              <a:buNone/>
            </a:pPr>
            <a:r>
              <a:t/>
            </a:r>
            <a:endParaRPr sz="1400"/>
          </a:p>
        </p:txBody>
      </p:sp>
      <p:sp>
        <p:nvSpPr>
          <p:cNvPr id="72" name="Shape 72"/>
          <p:cNvSpPr txBox="1"/>
          <p:nvPr/>
        </p:nvSpPr>
        <p:spPr>
          <a:xfrm>
            <a:off x="457200" y="2353950"/>
            <a:ext cx="8229600" cy="435599"/>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sz="1200">
                <a:solidFill>
                  <a:srgbClr val="00FF00"/>
                </a:solidFill>
                <a:latin typeface="Courier New"/>
                <a:ea typeface="Courier New"/>
                <a:cs typeface="Courier New"/>
                <a:sym typeface="Courier New"/>
              </a:rPr>
              <a:t>curl http://httpbin.org/get  -v -I </a:t>
            </a:r>
          </a:p>
          <a:p>
            <a:pPr lvl="0" rtl="0">
              <a:spcBef>
                <a:spcPts val="0"/>
              </a:spcBef>
              <a:buNone/>
            </a:pPr>
            <a:r>
              <a:t/>
            </a:r>
            <a:endParaRPr sz="1000">
              <a:solidFill>
                <a:srgbClr val="00FF00"/>
              </a:solidFill>
            </a:endParaRPr>
          </a:p>
        </p:txBody>
      </p:sp>
      <p:sp>
        <p:nvSpPr>
          <p:cNvPr id="73" name="Shape 73"/>
          <p:cNvSpPr txBox="1"/>
          <p:nvPr/>
        </p:nvSpPr>
        <p:spPr>
          <a:xfrm>
            <a:off x="457203" y="3995817"/>
            <a:ext cx="8229600" cy="435599"/>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sz="1200">
                <a:solidFill>
                  <a:srgbClr val="00FF00"/>
                </a:solidFill>
                <a:latin typeface="Courier New"/>
                <a:ea typeface="Courier New"/>
                <a:cs typeface="Courier New"/>
                <a:sym typeface="Courier New"/>
              </a:rPr>
              <a:t>curl -X PUT -d arg=val -d arg2=val2 "http://httpbin.org/put" -v </a:t>
            </a:r>
          </a:p>
          <a:p>
            <a:pPr lvl="0" rtl="0">
              <a:spcBef>
                <a:spcPts val="0"/>
              </a:spcBef>
              <a:buNone/>
            </a:pPr>
            <a:r>
              <a:t/>
            </a:r>
            <a:endParaRPr sz="1000">
              <a:solidFill>
                <a:srgbClr val="00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82178"/>
            <a:ext cx="8229600" cy="857400"/>
          </a:xfrm>
          <a:prstGeom prst="rect">
            <a:avLst/>
          </a:prstGeom>
        </p:spPr>
        <p:txBody>
          <a:bodyPr anchorCtr="0" anchor="b" bIns="91425" lIns="91425" rIns="91425" tIns="91425">
            <a:noAutofit/>
          </a:bodyPr>
          <a:lstStyle/>
          <a:p>
            <a:pPr lvl="0">
              <a:spcBef>
                <a:spcPts val="0"/>
              </a:spcBef>
              <a:buNone/>
            </a:pPr>
            <a:r>
              <a:rPr lang="en"/>
              <a:t>HTTP METHODS</a:t>
            </a:r>
          </a:p>
        </p:txBody>
      </p:sp>
      <p:sp>
        <p:nvSpPr>
          <p:cNvPr id="79" name="Shape 79"/>
          <p:cNvSpPr txBox="1"/>
          <p:nvPr>
            <p:ph idx="1" type="body"/>
          </p:nvPr>
        </p:nvSpPr>
        <p:spPr>
          <a:xfrm>
            <a:off x="457200" y="1515523"/>
            <a:ext cx="8229600" cy="3725700"/>
          </a:xfrm>
          <a:prstGeom prst="rect">
            <a:avLst/>
          </a:prstGeom>
        </p:spPr>
        <p:txBody>
          <a:bodyPr anchorCtr="0" anchor="t" bIns="91425" lIns="91425" rIns="91425" tIns="91425">
            <a:noAutofit/>
          </a:bodyPr>
          <a:lstStyle/>
          <a:p>
            <a:pPr indent="-317500" lvl="0" marL="457200" rtl="0">
              <a:spcBef>
                <a:spcPts val="0"/>
              </a:spcBef>
              <a:buSzPct val="100000"/>
            </a:pPr>
            <a:r>
              <a:rPr b="1" lang="en" sz="1400"/>
              <a:t>DELETE</a:t>
            </a:r>
          </a:p>
          <a:p>
            <a:pPr indent="-317500" lvl="1" marL="914400" rtl="0">
              <a:spcBef>
                <a:spcPts val="0"/>
              </a:spcBef>
              <a:buSzPct val="100000"/>
            </a:pPr>
            <a:r>
              <a:rPr lang="en" sz="1400"/>
              <a:t>Deletes the specified resource. </a:t>
            </a:r>
            <a:r>
              <a:rPr b="1" lang="en" sz="1400">
                <a:solidFill>
                  <a:schemeClr val="dk1"/>
                </a:solidFill>
              </a:rPr>
              <a:t>[Idempotent]</a:t>
            </a:r>
          </a:p>
          <a:p>
            <a:pPr indent="-317500" lvl="0" marL="457200" rtl="0">
              <a:spcBef>
                <a:spcPts val="0"/>
              </a:spcBef>
              <a:buSzPct val="100000"/>
            </a:pPr>
            <a:r>
              <a:rPr b="1" lang="en" sz="1400"/>
              <a:t>TRACE</a:t>
            </a:r>
          </a:p>
          <a:p>
            <a:pPr indent="-317500" lvl="1" marL="914400" rtl="0">
              <a:spcBef>
                <a:spcPts val="0"/>
              </a:spcBef>
              <a:buSzPct val="100000"/>
            </a:pPr>
            <a:r>
              <a:rPr lang="en" sz="1400"/>
              <a:t>Echoes back the received request so that a client can see what (if any) changes or additions have been made by intermediate servers.</a:t>
            </a:r>
          </a:p>
          <a:p>
            <a:pPr indent="-317500" lvl="0" marL="457200" rtl="0">
              <a:spcBef>
                <a:spcPts val="0"/>
              </a:spcBef>
              <a:buSzPct val="100000"/>
            </a:pPr>
            <a:r>
              <a:rPr b="1" lang="en" sz="1400"/>
              <a:t>OPTIONS</a:t>
            </a:r>
          </a:p>
          <a:p>
            <a:pPr indent="-317500" lvl="1" marL="914400" rtl="0">
              <a:spcBef>
                <a:spcPts val="0"/>
              </a:spcBef>
              <a:buSzPct val="100000"/>
            </a:pPr>
            <a:r>
              <a:rPr lang="en" sz="1400"/>
              <a:t>Returns the HTTP methods that the server supports for the specified URL. This can be used to check the functionality of a web server by requesting '*' instead of a specific resource.</a:t>
            </a:r>
          </a:p>
          <a:p>
            <a:pPr indent="-317500" lvl="0" marL="457200" rtl="0">
              <a:spcBef>
                <a:spcPts val="0"/>
              </a:spcBef>
              <a:buSzPct val="100000"/>
            </a:pPr>
            <a:r>
              <a:rPr b="1" lang="en" sz="1400"/>
              <a:t>CONNECT</a:t>
            </a:r>
          </a:p>
          <a:p>
            <a:pPr indent="-317500" lvl="1" marL="914400" rtl="0">
              <a:spcBef>
                <a:spcPts val="0"/>
              </a:spcBef>
              <a:buSzPct val="100000"/>
            </a:pPr>
            <a:r>
              <a:rPr lang="en" sz="1400"/>
              <a:t>Converts the request connection to a transparent TCP/IP tunnel, usually to facilitate SSL-encrypted communication (HTTPS) through an unencrypted HTTP proxy.</a:t>
            </a:r>
          </a:p>
          <a:p>
            <a:pPr indent="-317500" lvl="0" marL="457200" rtl="0">
              <a:spcBef>
                <a:spcPts val="0"/>
              </a:spcBef>
              <a:buSzPct val="100000"/>
            </a:pPr>
            <a:r>
              <a:rPr b="1" lang="en" sz="1400"/>
              <a:t>PATCH</a:t>
            </a:r>
          </a:p>
          <a:p>
            <a:pPr indent="-317500" lvl="1" marL="914400" rtl="0">
              <a:spcBef>
                <a:spcPts val="0"/>
              </a:spcBef>
              <a:buSzPct val="100000"/>
            </a:pPr>
            <a:r>
              <a:rPr lang="en" sz="1400"/>
              <a:t>Is used to apply partial modifications to a resource.</a:t>
            </a:r>
          </a:p>
          <a:p>
            <a:pPr lvl="0">
              <a:spcBef>
                <a:spcPts val="0"/>
              </a:spcBef>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light-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